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8" r:id="rId3"/>
    <p:sldId id="273"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0"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9626" autoAdjust="0"/>
  </p:normalViewPr>
  <p:slideViewPr>
    <p:cSldViewPr snapToGrid="0">
      <p:cViewPr varScale="1">
        <p:scale>
          <a:sx n="71" d="100"/>
          <a:sy n="71" d="100"/>
        </p:scale>
        <p:origin x="1138"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0E5D49-1156-4661-9C5A-C483284CD39B}" type="datetimeFigureOut">
              <a:rPr lang="en-US" smtClean="0"/>
              <a:t>4/11/2019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191D5-416F-461D-8633-3366299F8702}" type="slidenum">
              <a:rPr lang="en-US" smtClean="0"/>
              <a:t>‹#›</a:t>
            </a:fld>
            <a:endParaRPr lang="en-US"/>
          </a:p>
        </p:txBody>
      </p:sp>
    </p:spTree>
    <p:extLst>
      <p:ext uri="{BB962C8B-B14F-4D97-AF65-F5344CB8AC3E}">
        <p14:creationId xmlns:p14="http://schemas.microsoft.com/office/powerpoint/2010/main" val="3003778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1</a:t>
            </a:fld>
            <a:endParaRPr lang="en-US"/>
          </a:p>
        </p:txBody>
      </p:sp>
    </p:spTree>
    <p:extLst>
      <p:ext uri="{BB962C8B-B14F-4D97-AF65-F5344CB8AC3E}">
        <p14:creationId xmlns:p14="http://schemas.microsoft.com/office/powerpoint/2010/main" val="172731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4</a:t>
            </a:fld>
            <a:endParaRPr lang="en-US"/>
          </a:p>
        </p:txBody>
      </p:sp>
    </p:spTree>
    <p:extLst>
      <p:ext uri="{BB962C8B-B14F-4D97-AF65-F5344CB8AC3E}">
        <p14:creationId xmlns:p14="http://schemas.microsoft.com/office/powerpoint/2010/main" val="2161629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12</a:t>
            </a:fld>
            <a:endParaRPr lang="en-US"/>
          </a:p>
        </p:txBody>
      </p:sp>
    </p:spTree>
    <p:extLst>
      <p:ext uri="{BB962C8B-B14F-4D97-AF65-F5344CB8AC3E}">
        <p14:creationId xmlns:p14="http://schemas.microsoft.com/office/powerpoint/2010/main" val="758366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13</a:t>
            </a:fld>
            <a:endParaRPr lang="en-US"/>
          </a:p>
        </p:txBody>
      </p:sp>
    </p:spTree>
    <p:extLst>
      <p:ext uri="{BB962C8B-B14F-4D97-AF65-F5344CB8AC3E}">
        <p14:creationId xmlns:p14="http://schemas.microsoft.com/office/powerpoint/2010/main" val="1657080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16</a:t>
            </a:fld>
            <a:endParaRPr lang="en-US"/>
          </a:p>
        </p:txBody>
      </p:sp>
    </p:spTree>
    <p:extLst>
      <p:ext uri="{BB962C8B-B14F-4D97-AF65-F5344CB8AC3E}">
        <p14:creationId xmlns:p14="http://schemas.microsoft.com/office/powerpoint/2010/main" val="405144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Năm 1971, nhà vật lý người Anh gốc Hungary là Dennis Gabor </a:t>
            </a:r>
            <a:r>
              <a:rPr lang="en-US" dirty="0" err="1" smtClean="0"/>
              <a:t>nhận</a:t>
            </a:r>
            <a:r>
              <a:rPr lang="vi-VN" dirty="0" smtClean="0"/>
              <a:t> giải Nobel do "phát minh và phát triển phương pháp toàn ảnh"  Công trình của ông bắt đầu từ những năm cuối của thập niên 1940 trong việc tạo ra kính hiển vi điện tử để nghiên cứu về cấu trúc vi mô của tinh thể. Đến những năm 1960, với sự phát triển của laze, các kết quả nghiên cứu của ông Gabor được áp dụng vào kỹ thuật trình chiếu vật thể 3 chiều</a:t>
            </a:r>
            <a:endParaRPr lang="en-US" dirty="0"/>
          </a:p>
        </p:txBody>
      </p:sp>
      <p:sp>
        <p:nvSpPr>
          <p:cNvPr id="4" name="Slide Number Placeholder 3"/>
          <p:cNvSpPr>
            <a:spLocks noGrp="1"/>
          </p:cNvSpPr>
          <p:nvPr>
            <p:ph type="sldNum" sz="quarter" idx="10"/>
          </p:nvPr>
        </p:nvSpPr>
        <p:spPr/>
        <p:txBody>
          <a:bodyPr/>
          <a:lstStyle/>
          <a:p>
            <a:fld id="{D66191D5-416F-461D-8633-3366299F8702}" type="slidenum">
              <a:rPr lang="en-US" smtClean="0"/>
              <a:t>17</a:t>
            </a:fld>
            <a:endParaRPr lang="en-US"/>
          </a:p>
        </p:txBody>
      </p:sp>
    </p:spTree>
    <p:extLst>
      <p:ext uri="{BB962C8B-B14F-4D97-AF65-F5344CB8AC3E}">
        <p14:creationId xmlns:p14="http://schemas.microsoft.com/office/powerpoint/2010/main" val="1912276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3085896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008698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96931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0DB130-B5CB-4375-A13C-1F452429A4EB}" type="datetimeFigureOut">
              <a:rPr lang="en-US" smtClean="0"/>
              <a:t>4/11/2019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621442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0DB130-B5CB-4375-A13C-1F452429A4EB}" type="datetimeFigureOut">
              <a:rPr lang="en-US" smtClean="0"/>
              <a:t>4/11/2019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044941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0DB130-B5CB-4375-A13C-1F452429A4EB}" type="datetimeFigureOut">
              <a:rPr lang="en-US" smtClean="0"/>
              <a:t>4/11/2019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88193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0DB130-B5CB-4375-A13C-1F452429A4EB}" type="datetimeFigureOut">
              <a:rPr lang="en-US" smtClean="0"/>
              <a:t>4/11/2019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2164108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0DB130-B5CB-4375-A13C-1F452429A4EB}" type="datetimeFigureOut">
              <a:rPr lang="en-US" smtClean="0"/>
              <a:t>4/11/2019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236033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0DB130-B5CB-4375-A13C-1F452429A4EB}" type="datetimeFigureOut">
              <a:rPr lang="en-US" smtClean="0"/>
              <a:t>4/11/2019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3538108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802708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943735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721454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41645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12998038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24581918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DB130-B5CB-4375-A13C-1F452429A4EB}" type="datetimeFigureOut">
              <a:rPr lang="en-US" smtClean="0"/>
              <a:t>4/11/2019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BB07D4-4711-4D43-9767-0F91F5C1E3BE}" type="slidenum">
              <a:rPr lang="en-US" smtClean="0"/>
              <a:t>‹#›</a:t>
            </a:fld>
            <a:endParaRPr lang="en-US"/>
          </a:p>
        </p:txBody>
      </p:sp>
    </p:spTree>
    <p:extLst>
      <p:ext uri="{BB962C8B-B14F-4D97-AF65-F5344CB8AC3E}">
        <p14:creationId xmlns:p14="http://schemas.microsoft.com/office/powerpoint/2010/main" val="3080256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0DB130-B5CB-4375-A13C-1F452429A4EB}" type="datetimeFigureOut">
              <a:rPr lang="en-US" smtClean="0"/>
              <a:t>4/11/2019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9BB07D4-4711-4D43-9767-0F91F5C1E3BE}" type="slidenum">
              <a:rPr lang="en-US" smtClean="0"/>
              <a:t>‹#›</a:t>
            </a:fld>
            <a:endParaRPr lang="en-US"/>
          </a:p>
        </p:txBody>
      </p:sp>
    </p:spTree>
    <p:extLst>
      <p:ext uri="{BB962C8B-B14F-4D97-AF65-F5344CB8AC3E}">
        <p14:creationId xmlns:p14="http://schemas.microsoft.com/office/powerpoint/2010/main" val="27959211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2.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emf"/><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8.wmf"/></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8.wmf"/><Relationship Id="rId4"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2452" y="1419945"/>
            <a:ext cx="7766936" cy="1049902"/>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BÀI GIẢNG MÔN</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KỸ THUẬT ĐỒ HỌA</a:t>
            </a:r>
            <a:endParaRPr lang="en-US" sz="4000" b="1"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392452" y="2529550"/>
            <a:ext cx="7766936" cy="1096899"/>
          </a:xfrm>
        </p:spPr>
        <p:txBody>
          <a:bodyPr>
            <a:noAutofit/>
          </a:bodyPr>
          <a:lstStyle/>
          <a:p>
            <a:pPr algn="ctr"/>
            <a:r>
              <a:rPr lang="en-US" sz="2500" b="1" dirty="0" err="1" smtClean="0">
                <a:latin typeface="Times New Roman" panose="02020603050405020304" pitchFamily="18" charset="0"/>
                <a:cs typeface="Times New Roman" panose="02020603050405020304" pitchFamily="18" charset="0"/>
              </a:rPr>
              <a:t>Hệ</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Đại</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Học</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Chuyên</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ngành</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công</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nghệ</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thông</a:t>
            </a:r>
            <a:r>
              <a:rPr lang="en-US" sz="2500" b="1" dirty="0" smtClean="0">
                <a:latin typeface="Times New Roman" panose="02020603050405020304" pitchFamily="18" charset="0"/>
                <a:cs typeface="Times New Roman" panose="02020603050405020304" pitchFamily="18" charset="0"/>
              </a:rPr>
              <a:t> tin</a:t>
            </a:r>
          </a:p>
        </p:txBody>
      </p:sp>
      <p:sp>
        <p:nvSpPr>
          <p:cNvPr id="4" name="Subtitle 2"/>
          <p:cNvSpPr txBox="1">
            <a:spLocks/>
          </p:cNvSpPr>
          <p:nvPr/>
        </p:nvSpPr>
        <p:spPr>
          <a:xfrm>
            <a:off x="1807318" y="5417887"/>
            <a:ext cx="7766936" cy="1096899"/>
          </a:xfrm>
          <a:prstGeom prst="rect">
            <a:avLst/>
          </a:prstGeom>
        </p:spPr>
        <p:txBody>
          <a:bodyPr vert="horz" lIns="91440" tIns="45720" rIns="91440" bIns="45720" rtlCol="0" anchor="t">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r>
              <a:rPr lang="en-US" sz="2500" b="1" dirty="0" err="1" smtClean="0">
                <a:latin typeface="Times New Roman" panose="02020603050405020304" pitchFamily="18" charset="0"/>
                <a:cs typeface="Times New Roman" panose="02020603050405020304" pitchFamily="18" charset="0"/>
              </a:rPr>
              <a:t>Người</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biên</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soạn</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Ths</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Dương</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Thanh</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Thảo</a:t>
            </a:r>
            <a:endParaRPr lang="en-US" sz="2500"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977586" y="4070440"/>
            <a:ext cx="8596668" cy="724541"/>
          </a:xfrm>
          <a:prstGeom prst="rect">
            <a:avLst/>
          </a:prstGeom>
        </p:spPr>
        <p:txBody>
          <a:bodyPr vert="horz" lIns="91440" tIns="45720" rIns="91440" bIns="45720" rtlCol="0" anchor="b">
            <a:normAutofit fontScale="925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5 – </a:t>
            </a:r>
            <a:r>
              <a:rPr lang="en-US" b="1" dirty="0" err="1" smtClean="0">
                <a:solidFill>
                  <a:srgbClr val="FF0000"/>
                </a:solidFill>
                <a:latin typeface="Times New Roman" panose="02020603050405020304" pitchFamily="18" charset="0"/>
                <a:cs typeface="Times New Roman" panose="02020603050405020304" pitchFamily="18" charset="0"/>
              </a:rPr>
              <a:t>Phép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chiếu</a:t>
            </a:r>
            <a:endParaRPr lang="en-US" b="1" dirty="0">
              <a:solidFill>
                <a:srgbClr val="FF0000"/>
              </a:solidFill>
              <a:latin typeface="Times New Roman" panose="02020603050405020304" pitchFamily="18" charset="0"/>
              <a:cs typeface="Times New Roman" panose="02020603050405020304" pitchFamily="18" charset="0"/>
            </a:endParaRPr>
          </a:p>
          <a:p>
            <a:pPr algn="ctr"/>
            <a:endParaRPr lang="en-US" b="1" dirty="0">
              <a:solidFill>
                <a:srgbClr val="FF0000"/>
              </a:solidFill>
              <a:latin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3066986418"/>
              </p:ext>
            </p:extLst>
          </p:nvPr>
        </p:nvGraphicFramePr>
        <p:xfrm>
          <a:off x="1588301" y="6957"/>
          <a:ext cx="1028700" cy="1028700"/>
        </p:xfrm>
        <a:graphic>
          <a:graphicData uri="http://schemas.openxmlformats.org/presentationml/2006/ole">
            <mc:AlternateContent xmlns:mc="http://schemas.openxmlformats.org/markup-compatibility/2006">
              <mc:Choice xmlns:v="urn:schemas-microsoft-com:vml" Requires="v">
                <p:oleObj spid="_x0000_s9743" r:id="rId4" imgW="914400" imgH="914400" progId="Photoshop.Image.7">
                  <p:embed/>
                </p:oleObj>
              </mc:Choice>
              <mc:Fallback>
                <p:oleObj r:id="rId4" imgW="914400" imgH="914400" progId="Photoshop.Image.7">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301" y="6957"/>
                        <a:ext cx="1028700" cy="1028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p:nvPr/>
        </p:nvSpPr>
        <p:spPr>
          <a:xfrm>
            <a:off x="2617001" y="295091"/>
            <a:ext cx="5774658" cy="452432"/>
          </a:xfrm>
          <a:prstGeom prst="rect">
            <a:avLst/>
          </a:prstGeom>
        </p:spPr>
        <p:txBody>
          <a:bodyPr wrap="none">
            <a:spAutoFit/>
          </a:bodyPr>
          <a:lstStyle/>
          <a:p>
            <a:pPr algn="ctr">
              <a:lnSpc>
                <a:spcPct val="130000"/>
              </a:lnSpc>
              <a:spcBef>
                <a:spcPts val="1800"/>
              </a:spcBef>
              <a:spcAft>
                <a:spcPts val="1000"/>
              </a:spcAft>
            </a:pPr>
            <a:r>
              <a:rPr lang="en-US" b="1" dirty="0">
                <a:latin typeface="Times New Roman" panose="02020603050405020304" pitchFamily="18" charset="0"/>
                <a:ea typeface="Calibri" panose="020F0502020204030204" pitchFamily="34" charset="0"/>
                <a:cs typeface="Arial" panose="020B0604020202020204" pitchFamily="34" charset="0"/>
              </a:rPr>
              <a:t>HỌC VIỆN CÔNG NGHỆ BƯU CHÍNH VIỄN THÔNG</a:t>
            </a:r>
            <a:endParaRPr lang="en-US" dirty="0">
              <a:effectLst/>
              <a:latin typeface="Times New Roman" panose="02020603050405020304" pitchFamily="18" charset="0"/>
              <a:ea typeface="Calibri" panose="020F0502020204030204" pitchFamily="34" charset="0"/>
              <a:cs typeface="Arial" panose="020B0604020202020204" pitchFamily="34"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3218898723"/>
              </p:ext>
            </p:extLst>
          </p:nvPr>
        </p:nvGraphicFramePr>
        <p:xfrm>
          <a:off x="4394200" y="2362200"/>
          <a:ext cx="914400" cy="198438"/>
        </p:xfrm>
        <a:graphic>
          <a:graphicData uri="http://schemas.openxmlformats.org/presentationml/2006/ole">
            <mc:AlternateContent xmlns:mc="http://schemas.openxmlformats.org/markup-compatibility/2006">
              <mc:Choice xmlns:v="urn:schemas-microsoft-com:vml" Requires="v">
                <p:oleObj spid="_x0000_s9744" name="Equation" r:id="rId6" imgW="914400" imgH="198720" progId="Equation.DSMT4">
                  <p:embed/>
                </p:oleObj>
              </mc:Choice>
              <mc:Fallback>
                <p:oleObj name="Equation" r:id="rId6" imgW="914400" imgH="198720" progId="Equation.DSMT4">
                  <p:embed/>
                  <p:pic>
                    <p:nvPicPr>
                      <p:cNvPr id="0" name=""/>
                      <p:cNvPicPr/>
                      <p:nvPr/>
                    </p:nvPicPr>
                    <p:blipFill>
                      <a:blip r:embed="rId7"/>
                      <a:stretch>
                        <a:fillRect/>
                      </a:stretch>
                    </p:blipFill>
                    <p:spPr>
                      <a:xfrm>
                        <a:off x="4394200" y="2362200"/>
                        <a:ext cx="914400" cy="198438"/>
                      </a:xfrm>
                      <a:prstGeom prst="rect">
                        <a:avLst/>
                      </a:prstGeom>
                    </p:spPr>
                  </p:pic>
                </p:oleObj>
              </mc:Fallback>
            </mc:AlternateContent>
          </a:graphicData>
        </a:graphic>
      </p:graphicFrame>
    </p:spTree>
    <p:extLst>
      <p:ext uri="{BB962C8B-B14F-4D97-AF65-F5344CB8AC3E}">
        <p14:creationId xmlns:p14="http://schemas.microsoft.com/office/powerpoint/2010/main" val="2971539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31551" y="68367"/>
            <a:ext cx="8596668" cy="568508"/>
          </a:xfrm>
          <a:prstGeom prst="rect">
            <a:avLst/>
          </a:prstGeom>
        </p:spPr>
        <p:txBody>
          <a:bodyPr vert="horz" lIns="91440" tIns="45720" rIns="91440" bIns="45720" rtlCol="0" anchor="b">
            <a:normAutofit fontScale="550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solidFill>
                  <a:srgbClr val="FF0000"/>
                </a:solidFill>
                <a:latin typeface="Times New Roman" panose="02020603050405020304" pitchFamily="18" charset="0"/>
                <a:cs typeface="Times New Roman" panose="02020603050405020304" pitchFamily="18" charset="0"/>
              </a:rPr>
              <a:t>CHƯƠNG 5 – </a:t>
            </a:r>
            <a:r>
              <a:rPr lang="en-US" b="1" dirty="0" err="1" smtClean="0">
                <a:solidFill>
                  <a:srgbClr val="FF0000"/>
                </a:solidFill>
                <a:latin typeface="Times New Roman" panose="02020603050405020304" pitchFamily="18" charset="0"/>
                <a:cs typeface="Times New Roman" panose="02020603050405020304" pitchFamily="18" charset="0"/>
              </a:rPr>
              <a:t>Phương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pháp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hiển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thị</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đối</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tượng</a:t>
            </a:r>
            <a:r>
              <a:rPr lang="en-US" b="1" dirty="0" smtClean="0">
                <a:solidFill>
                  <a:srgbClr val="FF0000"/>
                </a:solidFill>
                <a:latin typeface="Times New Roman" panose="02020603050405020304" pitchFamily="18" charset="0"/>
                <a:cs typeface="Times New Roman" panose="02020603050405020304" pitchFamily="18" charset="0"/>
              </a:rPr>
              <a:t> 3D</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Can 1"/>
          <p:cNvSpPr/>
          <p:nvPr/>
        </p:nvSpPr>
        <p:spPr>
          <a:xfrm>
            <a:off x="811698" y="969303"/>
            <a:ext cx="1133341" cy="1622740"/>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 name="Rectangle 2"/>
          <p:cNvSpPr/>
          <p:nvPr/>
        </p:nvSpPr>
        <p:spPr>
          <a:xfrm>
            <a:off x="2755231" y="1612199"/>
            <a:ext cx="2045369"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5631119" y="969303"/>
            <a:ext cx="3597102"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song </a:t>
            </a:r>
            <a:r>
              <a:rPr lang="en-US" sz="2400" dirty="0" err="1" smtClean="0">
                <a:latin typeface="Times New Roman" panose="02020603050405020304" pitchFamily="18" charset="0"/>
                <a:cs typeface="Times New Roman" panose="02020603050405020304" pitchFamily="18" charset="0"/>
              </a:rPr>
              <a:t>song</a:t>
            </a:r>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5643149" y="2028051"/>
            <a:ext cx="358507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cảnh</a:t>
            </a:r>
            <a:endParaRPr lang="en-US" sz="2400" dirty="0">
              <a:latin typeface="Times New Roman" panose="02020603050405020304" pitchFamily="18" charset="0"/>
              <a:cs typeface="Times New Roman" panose="02020603050405020304" pitchFamily="18" charset="0"/>
            </a:endParaRPr>
          </a:p>
        </p:txBody>
      </p:sp>
      <p:cxnSp>
        <p:nvCxnSpPr>
          <p:cNvPr id="8" name="Straight Arrow Connector 7"/>
          <p:cNvCxnSpPr>
            <a:stCxn id="3" idx="3"/>
            <a:endCxn id="5" idx="1"/>
          </p:cNvCxnSpPr>
          <p:nvPr/>
        </p:nvCxnSpPr>
        <p:spPr>
          <a:xfrm flipV="1">
            <a:off x="4800600" y="1233998"/>
            <a:ext cx="830519" cy="642896"/>
          </a:xfrm>
          <a:prstGeom prst="straightConnector1">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800600" y="1858004"/>
            <a:ext cx="842549" cy="415852"/>
          </a:xfrm>
          <a:prstGeom prst="straightConnector1">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70109" y="3082309"/>
            <a:ext cx="358507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dấu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sâu</a:t>
            </a:r>
            <a:endParaRPr lang="en-US" sz="2400" dirty="0">
              <a:latin typeface="Times New Roman" panose="02020603050405020304" pitchFamily="18" charset="0"/>
              <a:cs typeface="Times New Roman" panose="02020603050405020304" pitchFamily="18" charset="0"/>
            </a:endParaRPr>
          </a:p>
        </p:txBody>
      </p:sp>
      <p:sp>
        <p:nvSpPr>
          <p:cNvPr id="18" name="Rectangle 17"/>
          <p:cNvSpPr/>
          <p:nvPr/>
        </p:nvSpPr>
        <p:spPr>
          <a:xfrm>
            <a:off x="5643149" y="3040712"/>
            <a:ext cx="359710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nét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khuất</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370109" y="4101964"/>
            <a:ext cx="3751898" cy="1798024"/>
          </a:xfrm>
          <a:prstGeom prst="rect">
            <a:avLst/>
          </a:prstGeom>
        </p:spPr>
      </p:pic>
      <p:pic>
        <p:nvPicPr>
          <p:cNvPr id="15" name="Picture 2" descr="Kết quả hình ảnh cho hình chó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1200" y="3719126"/>
            <a:ext cx="3829050" cy="2636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03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randombar(horizont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randombar(horizontal)">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7"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551" y="4846319"/>
            <a:ext cx="3757506" cy="1508761"/>
          </a:xfrm>
        </p:spPr>
        <p:txBody>
          <a:bodyPr/>
          <a:lstStyle/>
          <a:p>
            <a:r>
              <a:rPr lang="en-US" sz="2400" b="1" dirty="0" err="1" smtClean="0">
                <a:latin typeface="Times New Roman" panose="02020603050405020304" pitchFamily="18" charset="0"/>
                <a:cs typeface="Times New Roman" panose="02020603050405020304" pitchFamily="18" charset="0"/>
              </a:rPr>
              <a:t>Thiết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bị</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thị</a:t>
            </a:r>
            <a:r>
              <a:rPr lang="en-US" sz="2400" b="1" dirty="0" smtClean="0">
                <a:latin typeface="Times New Roman" panose="02020603050405020304" pitchFamily="18" charset="0"/>
                <a:cs typeface="Times New Roman" panose="02020603050405020304" pitchFamily="18" charset="0"/>
              </a:rPr>
              <a:t> 3D</a:t>
            </a:r>
          </a:p>
          <a:p>
            <a:pPr mar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Kính</a:t>
            </a:r>
            <a:r>
              <a:rPr lang="en-US" sz="2400" dirty="0" smtClean="0">
                <a:latin typeface="Times New Roman" panose="02020603050405020304" pitchFamily="18" charset="0"/>
                <a:cs typeface="Times New Roman" panose="02020603050405020304" pitchFamily="18" charset="0"/>
              </a:rPr>
              <a:t> Stereo</a:t>
            </a:r>
          </a:p>
          <a:p>
            <a:pPr mar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3D- Hologram</a:t>
            </a:r>
          </a:p>
          <a:p>
            <a:pPr marL="0" indent="0">
              <a:buNone/>
            </a:pPr>
            <a:endParaRPr lang="en-US" dirty="0"/>
          </a:p>
        </p:txBody>
      </p:sp>
      <p:sp>
        <p:nvSpPr>
          <p:cNvPr id="4" name="Title 1"/>
          <p:cNvSpPr txBox="1">
            <a:spLocks/>
          </p:cNvSpPr>
          <p:nvPr/>
        </p:nvSpPr>
        <p:spPr>
          <a:xfrm>
            <a:off x="631551" y="68367"/>
            <a:ext cx="8596668" cy="568508"/>
          </a:xfrm>
          <a:prstGeom prst="rect">
            <a:avLst/>
          </a:prstGeom>
        </p:spPr>
        <p:txBody>
          <a:bodyPr vert="horz" lIns="91440" tIns="45720" rIns="91440" bIns="45720" rtlCol="0" anchor="b">
            <a:normAutofit fontScale="550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solidFill>
                  <a:srgbClr val="FF0000"/>
                </a:solidFill>
                <a:latin typeface="Times New Roman" panose="02020603050405020304" pitchFamily="18" charset="0"/>
                <a:cs typeface="Times New Roman" panose="02020603050405020304" pitchFamily="18" charset="0"/>
              </a:rPr>
              <a:t>CHƯƠNG 5 – </a:t>
            </a:r>
            <a:r>
              <a:rPr lang="en-US" b="1" dirty="0" err="1" smtClean="0">
                <a:solidFill>
                  <a:srgbClr val="FF0000"/>
                </a:solidFill>
                <a:latin typeface="Times New Roman" panose="02020603050405020304" pitchFamily="18" charset="0"/>
                <a:cs typeface="Times New Roman" panose="02020603050405020304" pitchFamily="18" charset="0"/>
              </a:rPr>
              <a:t>Phương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pháp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hiển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thị</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đối</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tượng</a:t>
            </a:r>
            <a:r>
              <a:rPr lang="en-US" b="1" dirty="0" smtClean="0">
                <a:solidFill>
                  <a:srgbClr val="FF0000"/>
                </a:solidFill>
                <a:latin typeface="Times New Roman" panose="02020603050405020304" pitchFamily="18" charset="0"/>
                <a:cs typeface="Times New Roman" panose="02020603050405020304" pitchFamily="18" charset="0"/>
              </a:rPr>
              <a:t> 3D</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865558" y="1889760"/>
            <a:ext cx="3597101" cy="56471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err="1" smtClean="0">
                <a:latin typeface="Times New Roman" panose="02020603050405020304" pitchFamily="18" charset="0"/>
                <a:cs typeface="Times New Roman" panose="02020603050405020304" pitchFamily="18" charset="0"/>
              </a:rPr>
              <a:t>Kỹ</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thuật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tô</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trát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bề</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mặt</a:t>
            </a:r>
            <a:endParaRPr lang="en-US" sz="2400" b="1" dirty="0">
              <a:latin typeface="Times New Roman" panose="02020603050405020304" pitchFamily="18" charset="0"/>
              <a:cs typeface="Times New Roman" panose="02020603050405020304" pitchFamily="18" charset="0"/>
            </a:endParaRPr>
          </a:p>
        </p:txBody>
      </p:sp>
      <p:pic>
        <p:nvPicPr>
          <p:cNvPr id="15364" name="Picture 4" descr="Kết quả hình ảnh cho vẽ quả bóng 3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551" y="1055671"/>
            <a:ext cx="5991225" cy="3371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160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randombar(horizontal)">
                                      <p:cBhvr>
                                        <p:cTn id="7" dur="500"/>
                                        <p:tgtEl>
                                          <p:spTgt spid="1536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7459" y="191069"/>
            <a:ext cx="8596668" cy="568508"/>
          </a:xfrm>
          <a:prstGeom prst="rect">
            <a:avLst/>
          </a:prstGeom>
        </p:spPr>
        <p:txBody>
          <a:bodyPr vert="horz" lIns="91440" tIns="45720" rIns="91440" bIns="45720" rtlCol="0" anchor="b">
            <a:normAutofit fontScale="70000" lnSpcReduction="2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solidFill>
                  <a:srgbClr val="FF0000"/>
                </a:solidFill>
                <a:latin typeface="Times New Roman" panose="02020603050405020304" pitchFamily="18" charset="0"/>
                <a:cs typeface="Times New Roman" panose="02020603050405020304" pitchFamily="18" charset="0"/>
              </a:rPr>
              <a:t>CHƯƠNG 5 – </a:t>
            </a:r>
            <a:r>
              <a:rPr lang="en-US" b="1" dirty="0" err="1" smtClean="0">
                <a:solidFill>
                  <a:srgbClr val="FF0000"/>
                </a:solidFill>
                <a:latin typeface="Times New Roman" panose="02020603050405020304" pitchFamily="18" charset="0"/>
                <a:cs typeface="Times New Roman" panose="02020603050405020304" pitchFamily="18" charset="0"/>
              </a:rPr>
              <a:t>Phép</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chiếu</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827459" y="1119803"/>
            <a:ext cx="3597102"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song </a:t>
            </a:r>
            <a:r>
              <a:rPr lang="en-US" sz="2400" dirty="0" err="1" smtClean="0">
                <a:latin typeface="Times New Roman" panose="02020603050405020304" pitchFamily="18" charset="0"/>
                <a:cs typeface="Times New Roman" panose="02020603050405020304" pitchFamily="18" charset="0"/>
              </a:rPr>
              <a:t>song</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6124413" y="1119804"/>
            <a:ext cx="3585071" cy="52938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cảnh</a:t>
            </a:r>
            <a:endParaRPr lang="en-US" sz="240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a:stretch>
            <a:fillRect/>
          </a:stretch>
        </p:blipFill>
        <p:spPr>
          <a:xfrm>
            <a:off x="5765965" y="1803880"/>
            <a:ext cx="3943519" cy="4168943"/>
          </a:xfrm>
          <a:prstGeom prst="rect">
            <a:avLst/>
          </a:prstGeom>
        </p:spPr>
      </p:pic>
      <p:pic>
        <p:nvPicPr>
          <p:cNvPr id="16" name="Picture 15"/>
          <p:cNvPicPr>
            <a:picLocks noChangeAspect="1"/>
          </p:cNvPicPr>
          <p:nvPr/>
        </p:nvPicPr>
        <p:blipFill>
          <a:blip r:embed="rId4"/>
          <a:stretch>
            <a:fillRect/>
          </a:stretch>
        </p:blipFill>
        <p:spPr>
          <a:xfrm>
            <a:off x="624757" y="1803880"/>
            <a:ext cx="3799804" cy="4278229"/>
          </a:xfrm>
          <a:prstGeom prst="rect">
            <a:avLst/>
          </a:prstGeom>
        </p:spPr>
      </p:pic>
      <p:sp>
        <p:nvSpPr>
          <p:cNvPr id="17" name="TextBox 16"/>
          <p:cNvSpPr txBox="1"/>
          <p:nvPr/>
        </p:nvSpPr>
        <p:spPr>
          <a:xfrm>
            <a:off x="1028672" y="6236797"/>
            <a:ext cx="3796617"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song </a:t>
            </a:r>
            <a:r>
              <a:rPr lang="en-US" sz="2400" dirty="0" err="1" smtClean="0">
                <a:latin typeface="Times New Roman" panose="02020603050405020304" pitchFamily="18" charset="0"/>
                <a:cs typeface="Times New Roman" panose="02020603050405020304" pitchFamily="18" charset="0"/>
              </a:rPr>
              <a:t>song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652115" y="6236797"/>
            <a:ext cx="4144468"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664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randombar(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randombar(horizontal)">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9491" y="600142"/>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song </a:t>
            </a:r>
            <a:r>
              <a:rPr lang="en-US" sz="3000" b="1" dirty="0" err="1" smtClean="0">
                <a:solidFill>
                  <a:srgbClr val="FF0000"/>
                </a:solidFill>
                <a:latin typeface="Times New Roman" panose="02020603050405020304" pitchFamily="18" charset="0"/>
                <a:cs typeface="Times New Roman" panose="02020603050405020304" pitchFamily="18" charset="0"/>
              </a:rPr>
              <a:t>song</a:t>
            </a:r>
            <a:r>
              <a:rPr lang="en-US" sz="3000" b="1" dirty="0" smtClean="0">
                <a:solidFill>
                  <a:srgbClr val="FF0000"/>
                </a:solidFill>
                <a:latin typeface="Times New Roman" panose="02020603050405020304" pitchFamily="18" charset="0"/>
                <a:cs typeface="Times New Roman" panose="02020603050405020304" pitchFamily="18" charset="0"/>
              </a:rPr>
              <a:t>  </a:t>
            </a:r>
            <a:br>
              <a:rPr lang="en-US" sz="3000" b="1" dirty="0" smtClean="0">
                <a:solidFill>
                  <a:srgbClr val="FF0000"/>
                </a:solidFill>
                <a:latin typeface="Times New Roman" panose="02020603050405020304" pitchFamily="18" charset="0"/>
                <a:cs typeface="Times New Roman" panose="02020603050405020304" pitchFamily="18" charset="0"/>
              </a:rPr>
            </a:br>
            <a:r>
              <a:rPr lang="en-US" sz="3000" b="1" dirty="0" smtClean="0">
                <a:solidFill>
                  <a:srgbClr val="FF0000"/>
                </a:solidFill>
                <a:latin typeface="Times New Roman" panose="02020603050405020304" pitchFamily="18" charset="0"/>
                <a:cs typeface="Times New Roman" panose="02020603050405020304" pitchFamily="18" charset="0"/>
              </a:rPr>
              <a:t>(</a:t>
            </a:r>
            <a:r>
              <a:rPr lang="en-US" sz="3000" i="1" dirty="0">
                <a:solidFill>
                  <a:srgbClr val="FF0000"/>
                </a:solidFill>
              </a:rPr>
              <a:t>Parallel Projections </a:t>
            </a:r>
            <a:r>
              <a:rPr lang="en-US" sz="3000" b="1" dirty="0" smtClean="0">
                <a:solidFill>
                  <a:srgbClr val="FF0000"/>
                </a:solidFill>
                <a:latin typeface="Times New Roman" panose="02020603050405020304" pitchFamily="18" charset="0"/>
                <a:cs typeface="Times New Roman" panose="02020603050405020304" pitchFamily="18" charset="0"/>
              </a:rPr>
              <a:t>)</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53452" y="1322929"/>
            <a:ext cx="6037230" cy="461665"/>
          </a:xfrm>
          <a:prstGeom prst="rect">
            <a:avLst/>
          </a:prstGeom>
          <a:noFill/>
        </p:spPr>
        <p:txBody>
          <a:bodyPr wrap="none" rtlCol="0">
            <a:spAutoFit/>
          </a:bodyPr>
          <a:lstStyle/>
          <a:p>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giao</a:t>
            </a:r>
            <a:r>
              <a:rPr lang="en-US" sz="2400" dirty="0" smtClean="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Orthographic</a:t>
            </a:r>
            <a:r>
              <a:rPr lang="fr-FR" sz="2400" dirty="0">
                <a:latin typeface="Times New Roman" panose="02020603050405020304" pitchFamily="18" charset="0"/>
                <a:cs typeface="Times New Roman" panose="02020603050405020304" pitchFamily="18" charset="0"/>
              </a:rPr>
              <a:t> projection</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grpSp>
        <p:nvGrpSpPr>
          <p:cNvPr id="55" name="Group 54"/>
          <p:cNvGrpSpPr/>
          <p:nvPr/>
        </p:nvGrpSpPr>
        <p:grpSpPr>
          <a:xfrm>
            <a:off x="193284" y="1938873"/>
            <a:ext cx="5804956" cy="3522730"/>
            <a:chOff x="468856" y="2012649"/>
            <a:chExt cx="5804956" cy="3522730"/>
          </a:xfrm>
        </p:grpSpPr>
        <p:grpSp>
          <p:nvGrpSpPr>
            <p:cNvPr id="8" name="Group 1"/>
            <p:cNvGrpSpPr>
              <a:grpSpLocks/>
            </p:cNvGrpSpPr>
            <p:nvPr/>
          </p:nvGrpSpPr>
          <p:grpSpPr bwMode="auto">
            <a:xfrm>
              <a:off x="468856" y="2012649"/>
              <a:ext cx="4668969" cy="3522730"/>
              <a:chOff x="3960" y="6883"/>
              <a:chExt cx="4762" cy="3428"/>
            </a:xfrm>
          </p:grpSpPr>
          <p:sp>
            <p:nvSpPr>
              <p:cNvPr id="9" name="Freeform 45"/>
              <p:cNvSpPr>
                <a:spLocks/>
              </p:cNvSpPr>
              <p:nvPr/>
            </p:nvSpPr>
            <p:spPr bwMode="auto">
              <a:xfrm>
                <a:off x="3964" y="7848"/>
                <a:ext cx="4479" cy="2415"/>
              </a:xfrm>
              <a:custGeom>
                <a:avLst/>
                <a:gdLst>
                  <a:gd name="T0" fmla="*/ 0 w 4107"/>
                  <a:gd name="T1" fmla="*/ 1284 h 2566"/>
                  <a:gd name="T2" fmla="*/ 2053 w 4107"/>
                  <a:gd name="T3" fmla="*/ 0 h 2566"/>
                  <a:gd name="T4" fmla="*/ 4107 w 4107"/>
                  <a:gd name="T5" fmla="*/ 1284 h 2566"/>
                  <a:gd name="T6" fmla="*/ 2053 w 4107"/>
                  <a:gd name="T7" fmla="*/ 2566 h 2566"/>
                  <a:gd name="T8" fmla="*/ 0 w 4107"/>
                  <a:gd name="T9" fmla="*/ 1284 h 2566"/>
                </a:gdLst>
                <a:ahLst/>
                <a:cxnLst>
                  <a:cxn ang="0">
                    <a:pos x="T0" y="T1"/>
                  </a:cxn>
                  <a:cxn ang="0">
                    <a:pos x="T2" y="T3"/>
                  </a:cxn>
                  <a:cxn ang="0">
                    <a:pos x="T4" y="T5"/>
                  </a:cxn>
                  <a:cxn ang="0">
                    <a:pos x="T6" y="T7"/>
                  </a:cxn>
                  <a:cxn ang="0">
                    <a:pos x="T8" y="T9"/>
                  </a:cxn>
                </a:cxnLst>
                <a:rect l="0" t="0" r="r" b="b"/>
                <a:pathLst>
                  <a:path w="4107" h="2566">
                    <a:moveTo>
                      <a:pt x="0" y="1284"/>
                    </a:moveTo>
                    <a:lnTo>
                      <a:pt x="2053" y="0"/>
                    </a:lnTo>
                    <a:lnTo>
                      <a:pt x="4107" y="1284"/>
                    </a:lnTo>
                    <a:lnTo>
                      <a:pt x="2053" y="2566"/>
                    </a:lnTo>
                    <a:lnTo>
                      <a:pt x="0" y="1284"/>
                    </a:lnTo>
                    <a:close/>
                  </a:path>
                </a:pathLst>
              </a:custGeom>
              <a:solidFill>
                <a:srgbClr val="C0C0C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Line 44"/>
              <p:cNvSpPr>
                <a:spLocks noChangeShapeType="1"/>
              </p:cNvSpPr>
              <p:nvPr/>
            </p:nvSpPr>
            <p:spPr bwMode="auto">
              <a:xfrm>
                <a:off x="5673" y="6979"/>
                <a:ext cx="1" cy="2149"/>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43"/>
              <p:cNvSpPr>
                <a:spLocks/>
              </p:cNvSpPr>
              <p:nvPr/>
            </p:nvSpPr>
            <p:spPr bwMode="auto">
              <a:xfrm>
                <a:off x="5609" y="6883"/>
                <a:ext cx="127" cy="111"/>
              </a:xfrm>
              <a:custGeom>
                <a:avLst/>
                <a:gdLst>
                  <a:gd name="T0" fmla="*/ 0 w 117"/>
                  <a:gd name="T1" fmla="*/ 118 h 118"/>
                  <a:gd name="T2" fmla="*/ 59 w 117"/>
                  <a:gd name="T3" fmla="*/ 0 h 118"/>
                  <a:gd name="T4" fmla="*/ 117 w 117"/>
                  <a:gd name="T5" fmla="*/ 118 h 118"/>
                  <a:gd name="T6" fmla="*/ 0 w 117"/>
                  <a:gd name="T7" fmla="*/ 118 h 118"/>
                </a:gdLst>
                <a:ahLst/>
                <a:cxnLst>
                  <a:cxn ang="0">
                    <a:pos x="T0" y="T1"/>
                  </a:cxn>
                  <a:cxn ang="0">
                    <a:pos x="T2" y="T3"/>
                  </a:cxn>
                  <a:cxn ang="0">
                    <a:pos x="T4" y="T5"/>
                  </a:cxn>
                  <a:cxn ang="0">
                    <a:pos x="T6" y="T7"/>
                  </a:cxn>
                </a:cxnLst>
                <a:rect l="0" t="0" r="r" b="b"/>
                <a:pathLst>
                  <a:path w="117" h="118">
                    <a:moveTo>
                      <a:pt x="0" y="118"/>
                    </a:moveTo>
                    <a:lnTo>
                      <a:pt x="59" y="0"/>
                    </a:lnTo>
                    <a:lnTo>
                      <a:pt x="117" y="118"/>
                    </a:lnTo>
                    <a:lnTo>
                      <a:pt x="0" y="118"/>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Line 42"/>
              <p:cNvSpPr>
                <a:spLocks noChangeShapeType="1"/>
              </p:cNvSpPr>
              <p:nvPr/>
            </p:nvSpPr>
            <p:spPr bwMode="auto">
              <a:xfrm>
                <a:off x="4247" y="8331"/>
                <a:ext cx="2982" cy="1640"/>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41"/>
              <p:cNvSpPr>
                <a:spLocks/>
              </p:cNvSpPr>
              <p:nvPr/>
            </p:nvSpPr>
            <p:spPr bwMode="auto">
              <a:xfrm>
                <a:off x="7182" y="9915"/>
                <a:ext cx="142" cy="107"/>
              </a:xfrm>
              <a:custGeom>
                <a:avLst/>
                <a:gdLst>
                  <a:gd name="T0" fmla="*/ 63 w 130"/>
                  <a:gd name="T1" fmla="*/ 0 h 113"/>
                  <a:gd name="T2" fmla="*/ 130 w 130"/>
                  <a:gd name="T3" fmla="*/ 113 h 113"/>
                  <a:gd name="T4" fmla="*/ 0 w 130"/>
                  <a:gd name="T5" fmla="*/ 100 h 113"/>
                  <a:gd name="T6" fmla="*/ 63 w 130"/>
                  <a:gd name="T7" fmla="*/ 0 h 113"/>
                </a:gdLst>
                <a:ahLst/>
                <a:cxnLst>
                  <a:cxn ang="0">
                    <a:pos x="T0" y="T1"/>
                  </a:cxn>
                  <a:cxn ang="0">
                    <a:pos x="T2" y="T3"/>
                  </a:cxn>
                  <a:cxn ang="0">
                    <a:pos x="T4" y="T5"/>
                  </a:cxn>
                  <a:cxn ang="0">
                    <a:pos x="T6" y="T7"/>
                  </a:cxn>
                </a:cxnLst>
                <a:rect l="0" t="0" r="r" b="b"/>
                <a:pathLst>
                  <a:path w="130" h="113">
                    <a:moveTo>
                      <a:pt x="63" y="0"/>
                    </a:moveTo>
                    <a:lnTo>
                      <a:pt x="130" y="113"/>
                    </a:lnTo>
                    <a:lnTo>
                      <a:pt x="0" y="100"/>
                    </a:lnTo>
                    <a:lnTo>
                      <a:pt x="63" y="0"/>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Line 40"/>
              <p:cNvSpPr>
                <a:spLocks noChangeShapeType="1"/>
              </p:cNvSpPr>
              <p:nvPr/>
            </p:nvSpPr>
            <p:spPr bwMode="auto">
              <a:xfrm flipV="1">
                <a:off x="4061" y="8089"/>
                <a:ext cx="3542" cy="188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39"/>
              <p:cNvSpPr>
                <a:spLocks/>
              </p:cNvSpPr>
              <p:nvPr/>
            </p:nvSpPr>
            <p:spPr bwMode="auto">
              <a:xfrm>
                <a:off x="3964" y="9917"/>
                <a:ext cx="145" cy="105"/>
              </a:xfrm>
              <a:custGeom>
                <a:avLst/>
                <a:gdLst>
                  <a:gd name="T0" fmla="*/ 133 w 133"/>
                  <a:gd name="T1" fmla="*/ 100 h 111"/>
                  <a:gd name="T2" fmla="*/ 0 w 133"/>
                  <a:gd name="T3" fmla="*/ 111 h 111"/>
                  <a:gd name="T4" fmla="*/ 70 w 133"/>
                  <a:gd name="T5" fmla="*/ 0 h 111"/>
                  <a:gd name="T6" fmla="*/ 133 w 133"/>
                  <a:gd name="T7" fmla="*/ 100 h 111"/>
                </a:gdLst>
                <a:ahLst/>
                <a:cxnLst>
                  <a:cxn ang="0">
                    <a:pos x="T0" y="T1"/>
                  </a:cxn>
                  <a:cxn ang="0">
                    <a:pos x="T2" y="T3"/>
                  </a:cxn>
                  <a:cxn ang="0">
                    <a:pos x="T4" y="T5"/>
                  </a:cxn>
                  <a:cxn ang="0">
                    <a:pos x="T6" y="T7"/>
                  </a:cxn>
                </a:cxnLst>
                <a:rect l="0" t="0" r="r" b="b"/>
                <a:pathLst>
                  <a:path w="133" h="111">
                    <a:moveTo>
                      <a:pt x="133" y="100"/>
                    </a:moveTo>
                    <a:lnTo>
                      <a:pt x="0" y="111"/>
                    </a:lnTo>
                    <a:lnTo>
                      <a:pt x="70" y="0"/>
                    </a:lnTo>
                    <a:lnTo>
                      <a:pt x="133" y="100"/>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38"/>
              <p:cNvSpPr>
                <a:spLocks/>
              </p:cNvSpPr>
              <p:nvPr/>
            </p:nvSpPr>
            <p:spPr bwMode="auto">
              <a:xfrm>
                <a:off x="5590" y="9056"/>
                <a:ext cx="166" cy="143"/>
              </a:xfrm>
              <a:custGeom>
                <a:avLst/>
                <a:gdLst>
                  <a:gd name="T0" fmla="*/ 0 w 152"/>
                  <a:gd name="T1" fmla="*/ 76 h 152"/>
                  <a:gd name="T2" fmla="*/ 2 w 152"/>
                  <a:gd name="T3" fmla="*/ 52 h 152"/>
                  <a:gd name="T4" fmla="*/ 13 w 152"/>
                  <a:gd name="T5" fmla="*/ 31 h 152"/>
                  <a:gd name="T6" fmla="*/ 30 w 152"/>
                  <a:gd name="T7" fmla="*/ 13 h 152"/>
                  <a:gd name="T8" fmla="*/ 52 w 152"/>
                  <a:gd name="T9" fmla="*/ 2 h 152"/>
                  <a:gd name="T10" fmla="*/ 76 w 152"/>
                  <a:gd name="T11" fmla="*/ 0 h 152"/>
                  <a:gd name="T12" fmla="*/ 99 w 152"/>
                  <a:gd name="T13" fmla="*/ 2 h 152"/>
                  <a:gd name="T14" fmla="*/ 121 w 152"/>
                  <a:gd name="T15" fmla="*/ 13 h 152"/>
                  <a:gd name="T16" fmla="*/ 139 w 152"/>
                  <a:gd name="T17" fmla="*/ 31 h 152"/>
                  <a:gd name="T18" fmla="*/ 149 w 152"/>
                  <a:gd name="T19" fmla="*/ 52 h 152"/>
                  <a:gd name="T20" fmla="*/ 152 w 152"/>
                  <a:gd name="T21" fmla="*/ 76 h 152"/>
                  <a:gd name="T22" fmla="*/ 149 w 152"/>
                  <a:gd name="T23" fmla="*/ 100 h 152"/>
                  <a:gd name="T24" fmla="*/ 139 w 152"/>
                  <a:gd name="T25" fmla="*/ 122 h 152"/>
                  <a:gd name="T26" fmla="*/ 121 w 152"/>
                  <a:gd name="T27" fmla="*/ 139 h 152"/>
                  <a:gd name="T28" fmla="*/ 99 w 152"/>
                  <a:gd name="T29" fmla="*/ 150 h 152"/>
                  <a:gd name="T30" fmla="*/ 76 w 152"/>
                  <a:gd name="T31" fmla="*/ 152 h 152"/>
                  <a:gd name="T32" fmla="*/ 52 w 152"/>
                  <a:gd name="T33" fmla="*/ 150 h 152"/>
                  <a:gd name="T34" fmla="*/ 30 w 152"/>
                  <a:gd name="T35" fmla="*/ 139 h 152"/>
                  <a:gd name="T36" fmla="*/ 13 w 152"/>
                  <a:gd name="T37" fmla="*/ 122 h 152"/>
                  <a:gd name="T38" fmla="*/ 2 w 152"/>
                  <a:gd name="T39" fmla="*/ 100 h 152"/>
                  <a:gd name="T40" fmla="*/ 0 w 152"/>
                  <a:gd name="T41" fmla="*/ 7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2" h="152">
                    <a:moveTo>
                      <a:pt x="0" y="76"/>
                    </a:moveTo>
                    <a:lnTo>
                      <a:pt x="2" y="52"/>
                    </a:lnTo>
                    <a:lnTo>
                      <a:pt x="13" y="31"/>
                    </a:lnTo>
                    <a:lnTo>
                      <a:pt x="30" y="13"/>
                    </a:lnTo>
                    <a:lnTo>
                      <a:pt x="52" y="2"/>
                    </a:lnTo>
                    <a:lnTo>
                      <a:pt x="76" y="0"/>
                    </a:lnTo>
                    <a:lnTo>
                      <a:pt x="99" y="2"/>
                    </a:lnTo>
                    <a:lnTo>
                      <a:pt x="121" y="13"/>
                    </a:lnTo>
                    <a:lnTo>
                      <a:pt x="139" y="31"/>
                    </a:lnTo>
                    <a:lnTo>
                      <a:pt x="149" y="52"/>
                    </a:lnTo>
                    <a:lnTo>
                      <a:pt x="152" y="76"/>
                    </a:lnTo>
                    <a:lnTo>
                      <a:pt x="149" y="100"/>
                    </a:lnTo>
                    <a:lnTo>
                      <a:pt x="139" y="122"/>
                    </a:lnTo>
                    <a:lnTo>
                      <a:pt x="121" y="139"/>
                    </a:lnTo>
                    <a:lnTo>
                      <a:pt x="99" y="150"/>
                    </a:lnTo>
                    <a:lnTo>
                      <a:pt x="76" y="152"/>
                    </a:lnTo>
                    <a:lnTo>
                      <a:pt x="52" y="150"/>
                    </a:lnTo>
                    <a:lnTo>
                      <a:pt x="30" y="139"/>
                    </a:lnTo>
                    <a:lnTo>
                      <a:pt x="13" y="122"/>
                    </a:lnTo>
                    <a:lnTo>
                      <a:pt x="2" y="100"/>
                    </a:lnTo>
                    <a:lnTo>
                      <a:pt x="0" y="76"/>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Rectangle 37"/>
              <p:cNvSpPr>
                <a:spLocks noChangeArrowheads="1"/>
              </p:cNvSpPr>
              <p:nvPr/>
            </p:nvSpPr>
            <p:spPr bwMode="auto">
              <a:xfrm>
                <a:off x="5566" y="9198"/>
                <a:ext cx="183"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O</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18" name="Rectangle 36"/>
              <p:cNvSpPr>
                <a:spLocks noChangeArrowheads="1"/>
              </p:cNvSpPr>
              <p:nvPr/>
            </p:nvSpPr>
            <p:spPr bwMode="auto">
              <a:xfrm>
                <a:off x="3960" y="10041"/>
                <a:ext cx="131"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x</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19" name="Rectangle 35"/>
              <p:cNvSpPr>
                <a:spLocks noChangeArrowheads="1"/>
              </p:cNvSpPr>
              <p:nvPr/>
            </p:nvSpPr>
            <p:spPr bwMode="auto">
              <a:xfrm>
                <a:off x="7322" y="10041"/>
                <a:ext cx="295"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y</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20" name="Rectangle 34"/>
              <p:cNvSpPr>
                <a:spLocks noChangeArrowheads="1"/>
              </p:cNvSpPr>
              <p:nvPr/>
            </p:nvSpPr>
            <p:spPr bwMode="auto">
              <a:xfrm>
                <a:off x="5360" y="6904"/>
                <a:ext cx="118"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eaLnBrk="0" fontAlgn="base" hangingPunct="0">
                  <a:spcBef>
                    <a:spcPct val="0"/>
                  </a:spcBef>
                  <a:spcAft>
                    <a:spcPct val="0"/>
                  </a:spcAft>
                </a:pPr>
                <a:r>
                  <a:rPr lang="en-US" b="1" dirty="0">
                    <a:solidFill>
                      <a:srgbClr val="000000"/>
                    </a:solidFill>
                    <a:latin typeface="Arial" panose="020B0604020202020204" pitchFamily="34" charset="0"/>
                    <a:ea typeface="Times New Roman" panose="02020603050405020304" pitchFamily="18" charset="0"/>
                    <a:cs typeface="Arial" panose="020B0604020202020204" pitchFamily="34" charset="0"/>
                  </a:rPr>
                  <a:t>z</a:t>
                </a:r>
              </a:p>
            </p:txBody>
          </p:sp>
          <p:sp>
            <p:nvSpPr>
              <p:cNvPr id="21" name="Line 33"/>
              <p:cNvSpPr>
                <a:spLocks noChangeShapeType="1"/>
              </p:cNvSpPr>
              <p:nvPr/>
            </p:nvSpPr>
            <p:spPr bwMode="auto">
              <a:xfrm flipH="1">
                <a:off x="8163" y="8572"/>
                <a:ext cx="559" cy="484"/>
              </a:xfrm>
              <a:prstGeom prst="line">
                <a:avLst/>
              </a:prstGeom>
              <a:noFill/>
              <a:ln w="254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Line 31"/>
              <p:cNvSpPr>
                <a:spLocks noChangeShapeType="1"/>
              </p:cNvSpPr>
              <p:nvPr/>
            </p:nvSpPr>
            <p:spPr bwMode="auto">
              <a:xfrm>
                <a:off x="7045" y="6883"/>
                <a:ext cx="1" cy="2029"/>
              </a:xfrm>
              <a:prstGeom prst="line">
                <a:avLst/>
              </a:prstGeom>
              <a:noFill/>
              <a:ln w="1397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30"/>
              <p:cNvSpPr>
                <a:spLocks/>
              </p:cNvSpPr>
              <p:nvPr/>
            </p:nvSpPr>
            <p:spPr bwMode="auto">
              <a:xfrm>
                <a:off x="6987" y="7558"/>
                <a:ext cx="112" cy="98"/>
              </a:xfrm>
              <a:custGeom>
                <a:avLst/>
                <a:gdLst>
                  <a:gd name="T0" fmla="*/ 0 w 103"/>
                  <a:gd name="T1" fmla="*/ 53 h 105"/>
                  <a:gd name="T2" fmla="*/ 5 w 103"/>
                  <a:gd name="T3" fmla="*/ 33 h 105"/>
                  <a:gd name="T4" fmla="*/ 16 w 103"/>
                  <a:gd name="T5" fmla="*/ 16 h 105"/>
                  <a:gd name="T6" fmla="*/ 33 w 103"/>
                  <a:gd name="T7" fmla="*/ 5 h 105"/>
                  <a:gd name="T8" fmla="*/ 53 w 103"/>
                  <a:gd name="T9" fmla="*/ 0 h 105"/>
                  <a:gd name="T10" fmla="*/ 72 w 103"/>
                  <a:gd name="T11" fmla="*/ 5 h 105"/>
                  <a:gd name="T12" fmla="*/ 87 w 103"/>
                  <a:gd name="T13" fmla="*/ 16 h 105"/>
                  <a:gd name="T14" fmla="*/ 100 w 103"/>
                  <a:gd name="T15" fmla="*/ 33 h 105"/>
                  <a:gd name="T16" fmla="*/ 103 w 103"/>
                  <a:gd name="T17" fmla="*/ 53 h 105"/>
                  <a:gd name="T18" fmla="*/ 100 w 103"/>
                  <a:gd name="T19" fmla="*/ 72 h 105"/>
                  <a:gd name="T20" fmla="*/ 87 w 103"/>
                  <a:gd name="T21" fmla="*/ 90 h 105"/>
                  <a:gd name="T22" fmla="*/ 72 w 103"/>
                  <a:gd name="T23" fmla="*/ 100 h 105"/>
                  <a:gd name="T24" fmla="*/ 53 w 103"/>
                  <a:gd name="T25" fmla="*/ 105 h 105"/>
                  <a:gd name="T26" fmla="*/ 33 w 103"/>
                  <a:gd name="T27" fmla="*/ 100 h 105"/>
                  <a:gd name="T28" fmla="*/ 16 w 103"/>
                  <a:gd name="T29" fmla="*/ 90 h 105"/>
                  <a:gd name="T30" fmla="*/ 5 w 103"/>
                  <a:gd name="T31" fmla="*/ 72 h 105"/>
                  <a:gd name="T32" fmla="*/ 0 w 103"/>
                  <a:gd name="T33" fmla="*/ 5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105">
                    <a:moveTo>
                      <a:pt x="0" y="53"/>
                    </a:moveTo>
                    <a:lnTo>
                      <a:pt x="5" y="33"/>
                    </a:lnTo>
                    <a:lnTo>
                      <a:pt x="16" y="16"/>
                    </a:lnTo>
                    <a:lnTo>
                      <a:pt x="33" y="5"/>
                    </a:lnTo>
                    <a:lnTo>
                      <a:pt x="53" y="0"/>
                    </a:lnTo>
                    <a:lnTo>
                      <a:pt x="72" y="5"/>
                    </a:lnTo>
                    <a:lnTo>
                      <a:pt x="87" y="16"/>
                    </a:lnTo>
                    <a:lnTo>
                      <a:pt x="100" y="33"/>
                    </a:lnTo>
                    <a:lnTo>
                      <a:pt x="103" y="53"/>
                    </a:lnTo>
                    <a:lnTo>
                      <a:pt x="100" y="72"/>
                    </a:lnTo>
                    <a:lnTo>
                      <a:pt x="87" y="90"/>
                    </a:lnTo>
                    <a:lnTo>
                      <a:pt x="72" y="100"/>
                    </a:lnTo>
                    <a:lnTo>
                      <a:pt x="53" y="105"/>
                    </a:lnTo>
                    <a:lnTo>
                      <a:pt x="33" y="100"/>
                    </a:lnTo>
                    <a:lnTo>
                      <a:pt x="16" y="90"/>
                    </a:lnTo>
                    <a:lnTo>
                      <a:pt x="5" y="72"/>
                    </a:lnTo>
                    <a:lnTo>
                      <a:pt x="0" y="53"/>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29"/>
              <p:cNvSpPr>
                <a:spLocks/>
              </p:cNvSpPr>
              <p:nvPr/>
            </p:nvSpPr>
            <p:spPr bwMode="auto">
              <a:xfrm>
                <a:off x="6987" y="8814"/>
                <a:ext cx="112" cy="98"/>
              </a:xfrm>
              <a:custGeom>
                <a:avLst/>
                <a:gdLst>
                  <a:gd name="T0" fmla="*/ 0 w 103"/>
                  <a:gd name="T1" fmla="*/ 52 h 104"/>
                  <a:gd name="T2" fmla="*/ 5 w 103"/>
                  <a:gd name="T3" fmla="*/ 32 h 104"/>
                  <a:gd name="T4" fmla="*/ 16 w 103"/>
                  <a:gd name="T5" fmla="*/ 15 h 104"/>
                  <a:gd name="T6" fmla="*/ 33 w 103"/>
                  <a:gd name="T7" fmla="*/ 4 h 104"/>
                  <a:gd name="T8" fmla="*/ 53 w 103"/>
                  <a:gd name="T9" fmla="*/ 0 h 104"/>
                  <a:gd name="T10" fmla="*/ 72 w 103"/>
                  <a:gd name="T11" fmla="*/ 4 h 104"/>
                  <a:gd name="T12" fmla="*/ 87 w 103"/>
                  <a:gd name="T13" fmla="*/ 15 h 104"/>
                  <a:gd name="T14" fmla="*/ 100 w 103"/>
                  <a:gd name="T15" fmla="*/ 32 h 104"/>
                  <a:gd name="T16" fmla="*/ 103 w 103"/>
                  <a:gd name="T17" fmla="*/ 52 h 104"/>
                  <a:gd name="T18" fmla="*/ 100 w 103"/>
                  <a:gd name="T19" fmla="*/ 71 h 104"/>
                  <a:gd name="T20" fmla="*/ 87 w 103"/>
                  <a:gd name="T21" fmla="*/ 89 h 104"/>
                  <a:gd name="T22" fmla="*/ 72 w 103"/>
                  <a:gd name="T23" fmla="*/ 100 h 104"/>
                  <a:gd name="T24" fmla="*/ 53 w 103"/>
                  <a:gd name="T25" fmla="*/ 104 h 104"/>
                  <a:gd name="T26" fmla="*/ 33 w 103"/>
                  <a:gd name="T27" fmla="*/ 100 h 104"/>
                  <a:gd name="T28" fmla="*/ 16 w 103"/>
                  <a:gd name="T29" fmla="*/ 89 h 104"/>
                  <a:gd name="T30" fmla="*/ 5 w 103"/>
                  <a:gd name="T31" fmla="*/ 71 h 104"/>
                  <a:gd name="T32" fmla="*/ 0 w 103"/>
                  <a:gd name="T33"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104">
                    <a:moveTo>
                      <a:pt x="0" y="52"/>
                    </a:moveTo>
                    <a:lnTo>
                      <a:pt x="5" y="32"/>
                    </a:lnTo>
                    <a:lnTo>
                      <a:pt x="16" y="15"/>
                    </a:lnTo>
                    <a:lnTo>
                      <a:pt x="33" y="4"/>
                    </a:lnTo>
                    <a:lnTo>
                      <a:pt x="53" y="0"/>
                    </a:lnTo>
                    <a:lnTo>
                      <a:pt x="72" y="4"/>
                    </a:lnTo>
                    <a:lnTo>
                      <a:pt x="87" y="15"/>
                    </a:lnTo>
                    <a:lnTo>
                      <a:pt x="100" y="32"/>
                    </a:lnTo>
                    <a:lnTo>
                      <a:pt x="103" y="52"/>
                    </a:lnTo>
                    <a:lnTo>
                      <a:pt x="100" y="71"/>
                    </a:lnTo>
                    <a:lnTo>
                      <a:pt x="87" y="89"/>
                    </a:lnTo>
                    <a:lnTo>
                      <a:pt x="72" y="100"/>
                    </a:lnTo>
                    <a:lnTo>
                      <a:pt x="53" y="104"/>
                    </a:lnTo>
                    <a:lnTo>
                      <a:pt x="33" y="100"/>
                    </a:lnTo>
                    <a:lnTo>
                      <a:pt x="16" y="89"/>
                    </a:lnTo>
                    <a:lnTo>
                      <a:pt x="5" y="71"/>
                    </a:lnTo>
                    <a:lnTo>
                      <a:pt x="0" y="52"/>
                    </a:lnTo>
                    <a:close/>
                  </a:path>
                </a:pathLst>
              </a:custGeom>
              <a:solidFill>
                <a:srgbClr val="000000"/>
              </a:solidFill>
              <a:ln w="825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Rectangle 28"/>
              <p:cNvSpPr>
                <a:spLocks noChangeArrowheads="1"/>
              </p:cNvSpPr>
              <p:nvPr/>
            </p:nvSpPr>
            <p:spPr bwMode="auto">
              <a:xfrm>
                <a:off x="7142" y="7363"/>
                <a:ext cx="1300"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0" i="0" u="none" strike="noStrike" cap="none" normalizeH="0" baseline="-3000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x</a:t>
                </a:r>
                <a:r>
                  <a:rPr kumimoji="0" lang="en-US" sz="20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3000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y</a:t>
                </a:r>
                <a:r>
                  <a:rPr kumimoji="0" lang="en-US" sz="2000" b="1" i="0" u="none" strike="noStrike" cap="none" normalizeH="0" baseline="-3000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0" i="0" u="none" strike="noStrike" cap="none" normalizeH="0" baseline="-30000" dirty="0" err="1"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z</a:t>
                </a:r>
                <a:r>
                  <a:rPr kumimoji="0" lang="en-US" sz="2000"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n-US" sz="2000" b="0" i="0" u="none" strike="noStrike" cap="none" normalizeH="0" baseline="0" dirty="0" smtClean="0">
                  <a:ln>
                    <a:noFill/>
                  </a:ln>
                  <a:solidFill>
                    <a:schemeClr val="tx1"/>
                  </a:solidFill>
                  <a:effectLst/>
                  <a:latin typeface="Arial" panose="020B0604020202020204" pitchFamily="34" charset="0"/>
                </a:endParaRPr>
              </a:p>
            </p:txBody>
          </p:sp>
          <p:sp>
            <p:nvSpPr>
              <p:cNvPr id="27" name="Line 27"/>
              <p:cNvSpPr>
                <a:spLocks noChangeShapeType="1"/>
              </p:cNvSpPr>
              <p:nvPr/>
            </p:nvSpPr>
            <p:spPr bwMode="auto">
              <a:xfrm>
                <a:off x="7045" y="8814"/>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26"/>
              <p:cNvSpPr>
                <a:spLocks noChangeShapeType="1"/>
              </p:cNvSpPr>
              <p:nvPr/>
            </p:nvSpPr>
            <p:spPr bwMode="auto">
              <a:xfrm>
                <a:off x="7045" y="8887"/>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25"/>
              <p:cNvSpPr>
                <a:spLocks noChangeShapeType="1"/>
              </p:cNvSpPr>
              <p:nvPr/>
            </p:nvSpPr>
            <p:spPr bwMode="auto">
              <a:xfrm>
                <a:off x="7045" y="8960"/>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24"/>
              <p:cNvSpPr>
                <a:spLocks noChangeShapeType="1"/>
              </p:cNvSpPr>
              <p:nvPr/>
            </p:nvSpPr>
            <p:spPr bwMode="auto">
              <a:xfrm>
                <a:off x="7045" y="9034"/>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23"/>
              <p:cNvSpPr>
                <a:spLocks noChangeShapeType="1"/>
              </p:cNvSpPr>
              <p:nvPr/>
            </p:nvSpPr>
            <p:spPr bwMode="auto">
              <a:xfrm>
                <a:off x="7045" y="9108"/>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Line 22"/>
              <p:cNvSpPr>
                <a:spLocks noChangeShapeType="1"/>
              </p:cNvSpPr>
              <p:nvPr/>
            </p:nvSpPr>
            <p:spPr bwMode="auto">
              <a:xfrm>
                <a:off x="7045" y="9182"/>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Line 21"/>
              <p:cNvSpPr>
                <a:spLocks noChangeShapeType="1"/>
              </p:cNvSpPr>
              <p:nvPr/>
            </p:nvSpPr>
            <p:spPr bwMode="auto">
              <a:xfrm>
                <a:off x="7045" y="9255"/>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Line 20"/>
              <p:cNvSpPr>
                <a:spLocks noChangeShapeType="1"/>
              </p:cNvSpPr>
              <p:nvPr/>
            </p:nvSpPr>
            <p:spPr bwMode="auto">
              <a:xfrm>
                <a:off x="7045" y="9328"/>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Line 19"/>
              <p:cNvSpPr>
                <a:spLocks noChangeShapeType="1"/>
              </p:cNvSpPr>
              <p:nvPr/>
            </p:nvSpPr>
            <p:spPr bwMode="auto">
              <a:xfrm>
                <a:off x="7045" y="9403"/>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Line 18"/>
              <p:cNvSpPr>
                <a:spLocks noChangeShapeType="1"/>
              </p:cNvSpPr>
              <p:nvPr/>
            </p:nvSpPr>
            <p:spPr bwMode="auto">
              <a:xfrm>
                <a:off x="7045" y="9476"/>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7" name="Line 17"/>
              <p:cNvSpPr>
                <a:spLocks noChangeShapeType="1"/>
              </p:cNvSpPr>
              <p:nvPr/>
            </p:nvSpPr>
            <p:spPr bwMode="auto">
              <a:xfrm>
                <a:off x="7045" y="9549"/>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Line 16"/>
              <p:cNvSpPr>
                <a:spLocks noChangeShapeType="1"/>
              </p:cNvSpPr>
              <p:nvPr/>
            </p:nvSpPr>
            <p:spPr bwMode="auto">
              <a:xfrm>
                <a:off x="7045" y="9623"/>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Line 15"/>
              <p:cNvSpPr>
                <a:spLocks noChangeShapeType="1"/>
              </p:cNvSpPr>
              <p:nvPr/>
            </p:nvSpPr>
            <p:spPr bwMode="auto">
              <a:xfrm>
                <a:off x="7045" y="9696"/>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Line 14"/>
              <p:cNvSpPr>
                <a:spLocks noChangeShapeType="1"/>
              </p:cNvSpPr>
              <p:nvPr/>
            </p:nvSpPr>
            <p:spPr bwMode="auto">
              <a:xfrm>
                <a:off x="7045" y="9771"/>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Line 13"/>
              <p:cNvSpPr>
                <a:spLocks noChangeShapeType="1"/>
              </p:cNvSpPr>
              <p:nvPr/>
            </p:nvSpPr>
            <p:spPr bwMode="auto">
              <a:xfrm>
                <a:off x="7045" y="9844"/>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Line 12"/>
              <p:cNvSpPr>
                <a:spLocks noChangeShapeType="1"/>
              </p:cNvSpPr>
              <p:nvPr/>
            </p:nvSpPr>
            <p:spPr bwMode="auto">
              <a:xfrm>
                <a:off x="7045" y="9917"/>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Line 11"/>
              <p:cNvSpPr>
                <a:spLocks noChangeShapeType="1"/>
              </p:cNvSpPr>
              <p:nvPr/>
            </p:nvSpPr>
            <p:spPr bwMode="auto">
              <a:xfrm>
                <a:off x="7045" y="9991"/>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Line 10"/>
              <p:cNvSpPr>
                <a:spLocks noChangeShapeType="1"/>
              </p:cNvSpPr>
              <p:nvPr/>
            </p:nvSpPr>
            <p:spPr bwMode="auto">
              <a:xfrm>
                <a:off x="7045" y="10065"/>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Line 9"/>
              <p:cNvSpPr>
                <a:spLocks noChangeShapeType="1"/>
              </p:cNvSpPr>
              <p:nvPr/>
            </p:nvSpPr>
            <p:spPr bwMode="auto">
              <a:xfrm>
                <a:off x="7045" y="10138"/>
                <a:ext cx="1" cy="13"/>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8"/>
              <p:cNvSpPr>
                <a:spLocks noChangeShapeType="1"/>
              </p:cNvSpPr>
              <p:nvPr/>
            </p:nvSpPr>
            <p:spPr bwMode="auto">
              <a:xfrm>
                <a:off x="7045" y="10212"/>
                <a:ext cx="1" cy="12"/>
              </a:xfrm>
              <a:prstGeom prst="line">
                <a:avLst/>
              </a:prstGeom>
              <a:noFill/>
              <a:ln w="82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Rectangle 6"/>
              <p:cNvSpPr>
                <a:spLocks noChangeArrowheads="1"/>
              </p:cNvSpPr>
              <p:nvPr/>
            </p:nvSpPr>
            <p:spPr bwMode="auto">
              <a:xfrm>
                <a:off x="7552" y="9056"/>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9" name="Rectangle 5"/>
              <p:cNvSpPr>
                <a:spLocks noChangeArrowheads="1"/>
              </p:cNvSpPr>
              <p:nvPr/>
            </p:nvSpPr>
            <p:spPr bwMode="auto">
              <a:xfrm>
                <a:off x="7617" y="8957"/>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0" name="Rectangle 4"/>
              <p:cNvSpPr>
                <a:spLocks noChangeArrowheads="1"/>
              </p:cNvSpPr>
              <p:nvPr/>
            </p:nvSpPr>
            <p:spPr bwMode="auto">
              <a:xfrm>
                <a:off x="7803" y="9056"/>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1" name="Rectangle 3"/>
              <p:cNvSpPr>
                <a:spLocks noChangeArrowheads="1"/>
              </p:cNvSpPr>
              <p:nvPr/>
            </p:nvSpPr>
            <p:spPr bwMode="auto">
              <a:xfrm>
                <a:off x="7867" y="8957"/>
                <a:ext cx="0"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2" name="Rectangle 2"/>
              <p:cNvSpPr>
                <a:spLocks noChangeArrowheads="1"/>
              </p:cNvSpPr>
              <p:nvPr/>
            </p:nvSpPr>
            <p:spPr bwMode="auto">
              <a:xfrm>
                <a:off x="6625" y="7024"/>
                <a:ext cx="327"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a:t>
                </a:r>
                <a:endParaRPr kumimoji="0" lang="en-US" sz="2000" b="0" i="0" u="none" strike="noStrike" cap="none" normalizeH="0" baseline="0" dirty="0" smtClean="0">
                  <a:ln>
                    <a:noFill/>
                  </a:ln>
                  <a:solidFill>
                    <a:schemeClr val="tx1"/>
                  </a:solidFill>
                  <a:effectLst/>
                  <a:latin typeface="Arial" panose="020B0604020202020204" pitchFamily="34" charset="0"/>
                </a:endParaRPr>
              </a:p>
            </p:txBody>
          </p:sp>
        </p:grpSp>
        <p:sp>
          <p:nvSpPr>
            <p:cNvPr id="53" name="TextBox 52"/>
            <p:cNvSpPr txBox="1"/>
            <p:nvPr/>
          </p:nvSpPr>
          <p:spPr>
            <a:xfrm>
              <a:off x="4194397" y="3375500"/>
              <a:ext cx="2079415" cy="400110"/>
            </a:xfrm>
            <a:prstGeom prst="rect">
              <a:avLst/>
            </a:prstGeom>
            <a:noFill/>
          </p:spPr>
          <p:txBody>
            <a:bodyPr wrap="none" rtlCol="0">
              <a:spAutoFit/>
            </a:bodyPr>
            <a:lstStyle/>
            <a:p>
              <a:r>
                <a:rPr lang="en-US" sz="2000" dirty="0" err="1" smtClean="0">
                  <a:latin typeface="Arial" panose="020B0604020202020204" pitchFamily="34" charset="0"/>
                  <a:cs typeface="Arial" panose="020B0604020202020204" pitchFamily="34" charset="0"/>
                </a:rPr>
                <a:t>Mặt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phẳng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chiếu</a:t>
              </a:r>
              <a:endParaRPr lang="en-US" sz="2000" dirty="0">
                <a:latin typeface="Arial" panose="020B0604020202020204" pitchFamily="34" charset="0"/>
                <a:cs typeface="Arial" panose="020B0604020202020204" pitchFamily="34" charset="0"/>
              </a:endParaRPr>
            </a:p>
          </p:txBody>
        </p:sp>
        <p:sp>
          <p:nvSpPr>
            <p:cNvPr id="54" name="Rectangle 28"/>
            <p:cNvSpPr>
              <a:spLocks noChangeArrowheads="1"/>
            </p:cNvSpPr>
            <p:nvPr/>
          </p:nvSpPr>
          <p:spPr bwMode="auto">
            <a:xfrm>
              <a:off x="3308973" y="4146634"/>
              <a:ext cx="11591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0" i="0" u="none" strike="noStrike" cap="none" normalizeH="0" baseline="-3000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x</a:t>
              </a:r>
              <a:r>
                <a:rPr kumimoji="0" lang="en-US" sz="2000" b="0"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a:t>
              </a:r>
              <a:r>
                <a:rPr kumimoji="0" lang="en-US" sz="2000" b="1" i="0" u="none" strike="noStrike" cap="none" normalizeH="0" baseline="-30000" dirty="0" err="1"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y</a:t>
              </a:r>
              <a:r>
                <a:rPr kumimoji="0" lang="en-US" sz="2000" b="1" i="0" u="none" strike="noStrike" cap="none" normalizeH="0" baseline="-3000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000" b="1"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n-US" sz="2000" b="0" i="0" u="none" strike="noStrike" cap="none" normalizeH="0" baseline="0" dirty="0" smtClean="0">
                <a:ln>
                  <a:noFill/>
                </a:ln>
                <a:solidFill>
                  <a:srgbClr val="FFFF00"/>
                </a:solidFill>
                <a:effectLst/>
                <a:latin typeface="Arial" panose="020B0604020202020204" pitchFamily="34" charset="0"/>
              </a:endParaRPr>
            </a:p>
          </p:txBody>
        </p:sp>
      </p:grpSp>
      <p:sp>
        <p:nvSpPr>
          <p:cNvPr id="57" name="TextBox 56"/>
          <p:cNvSpPr txBox="1"/>
          <p:nvPr/>
        </p:nvSpPr>
        <p:spPr>
          <a:xfrm>
            <a:off x="6118853" y="1689971"/>
            <a:ext cx="4235070" cy="1200329"/>
          </a:xfrm>
          <a:prstGeom prst="rect">
            <a:avLst/>
          </a:prstGeom>
          <a:noFill/>
        </p:spPr>
        <p:txBody>
          <a:bodyPr wrap="none" rtlCol="0">
            <a:spAutoFit/>
          </a:bodyPr>
          <a:lstStyle/>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graphicFrame>
        <p:nvGraphicFramePr>
          <p:cNvPr id="58" name="Object 57"/>
          <p:cNvGraphicFramePr>
            <a:graphicFrameLocks noChangeAspect="1"/>
          </p:cNvGraphicFramePr>
          <p:nvPr>
            <p:extLst>
              <p:ext uri="{D42A27DB-BD31-4B8C-83A1-F6EECF244321}">
                <p14:modId xmlns:p14="http://schemas.microsoft.com/office/powerpoint/2010/main" val="1928014664"/>
              </p:ext>
            </p:extLst>
          </p:nvPr>
        </p:nvGraphicFramePr>
        <p:xfrm>
          <a:off x="7807183" y="2366223"/>
          <a:ext cx="429205" cy="360011"/>
        </p:xfrm>
        <a:graphic>
          <a:graphicData uri="http://schemas.openxmlformats.org/presentationml/2006/ole">
            <mc:AlternateContent xmlns:mc="http://schemas.openxmlformats.org/markup-compatibility/2006">
              <mc:Choice xmlns:v="urn:schemas-microsoft-com:vml" Requires="v">
                <p:oleObj spid="_x0000_s10437" name="Equation" r:id="rId3" imgW="152280" imgH="164880" progId="Equation.DSMT4">
                  <p:embed/>
                </p:oleObj>
              </mc:Choice>
              <mc:Fallback>
                <p:oleObj name="Equation" r:id="rId3" imgW="152280" imgH="164880" progId="Equation.DSMT4">
                  <p:embed/>
                  <p:pic>
                    <p:nvPicPr>
                      <p:cNvPr id="0" name=""/>
                      <p:cNvPicPr/>
                      <p:nvPr/>
                    </p:nvPicPr>
                    <p:blipFill>
                      <a:blip r:embed="rId4"/>
                      <a:stretch>
                        <a:fillRect/>
                      </a:stretch>
                    </p:blipFill>
                    <p:spPr>
                      <a:xfrm>
                        <a:off x="7807183" y="2366223"/>
                        <a:ext cx="429205" cy="360011"/>
                      </a:xfrm>
                      <a:prstGeom prst="rect">
                        <a:avLst/>
                      </a:prstGeom>
                    </p:spPr>
                  </p:pic>
                </p:oleObj>
              </mc:Fallback>
            </mc:AlternateContent>
          </a:graphicData>
        </a:graphic>
      </p:graphicFrame>
      <p:sp>
        <p:nvSpPr>
          <p:cNvPr id="59" name="TextBox 58"/>
          <p:cNvSpPr txBox="1"/>
          <p:nvPr/>
        </p:nvSpPr>
        <p:spPr>
          <a:xfrm>
            <a:off x="480934" y="5717766"/>
            <a:ext cx="5245347" cy="830997"/>
          </a:xfrm>
          <a:prstGeom prst="rect">
            <a:avLst/>
          </a:prstGeom>
          <a:noFill/>
        </p:spPr>
        <p:txBody>
          <a:bodyPr wrap="none" rtlCol="0">
            <a:spAutoFit/>
          </a:bodyPr>
          <a:lstStyle/>
          <a:p>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nhìn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xuống</a:t>
            </a:r>
            <a:r>
              <a:rPr lang="en-US" sz="2400" dirty="0" smtClean="0">
                <a:latin typeface="Times New Roman" panose="02020603050405020304" pitchFamily="18" charset="0"/>
                <a:cs typeface="Times New Roman" panose="02020603050405020304" pitchFamily="18" charset="0"/>
              </a:rPr>
              <a:t> (top view)</a:t>
            </a:r>
            <a:br>
              <a:rPr lang="en-US" sz="2400" dirty="0" smtClean="0">
                <a:latin typeface="Times New Roman" panose="02020603050405020304" pitchFamily="18" charset="0"/>
                <a:cs typeface="Times New Roman" panose="02020603050405020304" pitchFamily="18" charset="0"/>
              </a:rPr>
            </a:br>
            <a:r>
              <a:rPr lang="en-US" sz="2400" dirty="0" err="1" smtClean="0">
                <a:latin typeface="Times New Roman" panose="02020603050405020304" pitchFamily="18" charset="0"/>
                <a:cs typeface="Times New Roman" panose="02020603050405020304" pitchFamily="18" charset="0"/>
              </a:rPr>
              <a:t>hoặc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(bottom view)</a:t>
            </a:r>
            <a:endParaRPr lang="en-US" sz="2400" dirty="0">
              <a:latin typeface="Times New Roman" panose="02020603050405020304" pitchFamily="18" charset="0"/>
              <a:cs typeface="Times New Roman" panose="02020603050405020304" pitchFamily="18" charset="0"/>
            </a:endParaRPr>
          </a:p>
        </p:txBody>
      </p:sp>
      <p:sp>
        <p:nvSpPr>
          <p:cNvPr id="60" name="TextBox 59"/>
          <p:cNvSpPr txBox="1"/>
          <p:nvPr/>
        </p:nvSpPr>
        <p:spPr>
          <a:xfrm>
            <a:off x="6288457" y="3670912"/>
            <a:ext cx="2398413" cy="461665"/>
          </a:xfrm>
          <a:prstGeom prst="rect">
            <a:avLst/>
          </a:prstGeom>
          <a:noFill/>
        </p:spPr>
        <p:txBody>
          <a:bodyPr wrap="none" rtlCol="0">
            <a:spAutoFit/>
          </a:bodyPr>
          <a:lstStyle/>
          <a:p>
            <a:r>
              <a:rPr lang="en-US" sz="2400" b="1" dirty="0" smtClean="0">
                <a:latin typeface="Times New Roman" panose="02020603050405020304" pitchFamily="18" charset="0"/>
                <a:cs typeface="Times New Roman" panose="02020603050405020304" pitchFamily="18" charset="0"/>
              </a:rPr>
              <a:t>Ma </a:t>
            </a:r>
            <a:r>
              <a:rPr lang="en-US" sz="2400" b="1" dirty="0" err="1" smtClean="0">
                <a:latin typeface="Times New Roman" panose="02020603050405020304" pitchFamily="18" charset="0"/>
                <a:cs typeface="Times New Roman" panose="02020603050405020304" pitchFamily="18" charset="0"/>
              </a:rPr>
              <a:t>trận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biến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đổi</a:t>
            </a:r>
            <a:endParaRPr lang="en-US" sz="2400" b="1" dirty="0">
              <a:latin typeface="Times New Roman" panose="02020603050405020304" pitchFamily="18" charset="0"/>
              <a:cs typeface="Times New Roman" panose="02020603050405020304" pitchFamily="18" charset="0"/>
            </a:endParaRPr>
          </a:p>
        </p:txBody>
      </p:sp>
      <p:grpSp>
        <p:nvGrpSpPr>
          <p:cNvPr id="67" name="Group 66"/>
          <p:cNvGrpSpPr/>
          <p:nvPr/>
        </p:nvGrpSpPr>
        <p:grpSpPr>
          <a:xfrm>
            <a:off x="6288457" y="4225359"/>
            <a:ext cx="2504814" cy="1588063"/>
            <a:chOff x="6288457" y="4225359"/>
            <a:chExt cx="2504814" cy="1588063"/>
          </a:xfrm>
        </p:grpSpPr>
        <p:sp>
          <p:nvSpPr>
            <p:cNvPr id="62" name="TextBox 61"/>
            <p:cNvSpPr txBox="1"/>
            <p:nvPr/>
          </p:nvSpPr>
          <p:spPr>
            <a:xfrm>
              <a:off x="6489495" y="4241585"/>
              <a:ext cx="2109873" cy="369332"/>
            </a:xfrm>
            <a:prstGeom prst="rect">
              <a:avLst/>
            </a:prstGeom>
            <a:noFill/>
          </p:spPr>
          <p:txBody>
            <a:bodyPr wrap="none" rtlCol="0">
              <a:spAutoFit/>
            </a:bodyPr>
            <a:lstStyle/>
            <a:p>
              <a:r>
                <a:rPr lang="en-US" dirty="0" smtClean="0"/>
                <a:t>1       0	    0       0</a:t>
              </a:r>
              <a:endParaRPr lang="en-US" dirty="0"/>
            </a:p>
          </p:txBody>
        </p:sp>
        <p:sp>
          <p:nvSpPr>
            <p:cNvPr id="63" name="TextBox 62"/>
            <p:cNvSpPr txBox="1"/>
            <p:nvPr/>
          </p:nvSpPr>
          <p:spPr>
            <a:xfrm>
              <a:off x="6489494" y="4658804"/>
              <a:ext cx="2109873" cy="369332"/>
            </a:xfrm>
            <a:prstGeom prst="rect">
              <a:avLst/>
            </a:prstGeom>
            <a:noFill/>
          </p:spPr>
          <p:txBody>
            <a:bodyPr wrap="none" rtlCol="0">
              <a:spAutoFit/>
            </a:bodyPr>
            <a:lstStyle/>
            <a:p>
              <a:r>
                <a:rPr lang="en-US" dirty="0" smtClean="0"/>
                <a:t>0       </a:t>
              </a:r>
              <a:r>
                <a:rPr lang="en-US" dirty="0"/>
                <a:t>1</a:t>
              </a:r>
              <a:r>
                <a:rPr lang="en-US" dirty="0" smtClean="0"/>
                <a:t>	    0       0</a:t>
              </a:r>
              <a:endParaRPr lang="en-US" dirty="0"/>
            </a:p>
          </p:txBody>
        </p:sp>
        <p:sp>
          <p:nvSpPr>
            <p:cNvPr id="64" name="TextBox 63"/>
            <p:cNvSpPr txBox="1"/>
            <p:nvPr/>
          </p:nvSpPr>
          <p:spPr>
            <a:xfrm>
              <a:off x="6489492" y="5074758"/>
              <a:ext cx="2109873" cy="369332"/>
            </a:xfrm>
            <a:prstGeom prst="rect">
              <a:avLst/>
            </a:prstGeom>
            <a:noFill/>
          </p:spPr>
          <p:txBody>
            <a:bodyPr wrap="none" rtlCol="0">
              <a:spAutoFit/>
            </a:bodyPr>
            <a:lstStyle/>
            <a:p>
              <a:r>
                <a:rPr lang="en-US" dirty="0" smtClean="0"/>
                <a:t>0       0	    0       0</a:t>
              </a:r>
              <a:endParaRPr lang="en-US" dirty="0"/>
            </a:p>
          </p:txBody>
        </p:sp>
        <p:sp>
          <p:nvSpPr>
            <p:cNvPr id="65" name="TextBox 64"/>
            <p:cNvSpPr txBox="1"/>
            <p:nvPr/>
          </p:nvSpPr>
          <p:spPr>
            <a:xfrm>
              <a:off x="6489491" y="5444090"/>
              <a:ext cx="2109873" cy="369332"/>
            </a:xfrm>
            <a:prstGeom prst="rect">
              <a:avLst/>
            </a:prstGeom>
            <a:noFill/>
          </p:spPr>
          <p:txBody>
            <a:bodyPr wrap="none" rtlCol="0">
              <a:spAutoFit/>
            </a:bodyPr>
            <a:lstStyle/>
            <a:p>
              <a:r>
                <a:rPr lang="en-US" dirty="0" smtClean="0"/>
                <a:t>0       0	    0       1</a:t>
              </a:r>
              <a:endParaRPr lang="en-US" dirty="0"/>
            </a:p>
          </p:txBody>
        </p:sp>
        <p:sp>
          <p:nvSpPr>
            <p:cNvPr id="66" name="Double Bracket 65"/>
            <p:cNvSpPr/>
            <p:nvPr/>
          </p:nvSpPr>
          <p:spPr>
            <a:xfrm>
              <a:off x="6288457" y="4225359"/>
              <a:ext cx="2504814"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72566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randombar(horizontal)">
                                      <p:cBhvr>
                                        <p:cTn id="7" dur="500"/>
                                        <p:tgtEl>
                                          <p:spTgt spid="5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randombar(horizontal)">
                                      <p:cBhvr>
                                        <p:cTn id="12" dur="500"/>
                                        <p:tgtEl>
                                          <p:spTgt spid="5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randombar(horizontal)">
                                      <p:cBhvr>
                                        <p:cTn id="17" dur="500"/>
                                        <p:tgtEl>
                                          <p:spTgt spid="60"/>
                                        </p:tgtEl>
                                      </p:cBhvr>
                                    </p:animEffect>
                                  </p:childTnLst>
                                </p:cTn>
                              </p:par>
                              <p:par>
                                <p:cTn id="18" presetID="14" presetClass="entr" presetSubtype="10" fill="hold" nodeType="with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randombar(horizontal)">
                                      <p:cBhvr>
                                        <p:cTn id="2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9" grpId="0"/>
      <p:bldP spid="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63155" y="229891"/>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trực</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giao</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440680" y="995453"/>
            <a:ext cx="6537960" cy="830997"/>
          </a:xfrm>
          <a:prstGeom prst="rect">
            <a:avLst/>
          </a:prstGeom>
          <a:solidFill>
            <a:schemeClr val="bg1"/>
          </a:solidFill>
        </p:spPr>
        <p:txBody>
          <a:bodyPr wrap="square" rtlCol="0">
            <a:spAutoFit/>
          </a:bodyPr>
          <a:lstStyle/>
          <a:p>
            <a:pPr marL="342900" indent="-342900">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nhìn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phía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trước</a:t>
            </a:r>
            <a:r>
              <a:rPr lang="en-US" sz="2400" dirty="0" smtClean="0">
                <a:latin typeface="Times New Roman" panose="02020603050405020304" pitchFamily="18" charset="0"/>
                <a:cs typeface="Times New Roman" panose="02020603050405020304" pitchFamily="18" charset="0"/>
              </a:rPr>
              <a:t> (front view): </a:t>
            </a:r>
            <a:br>
              <a:rPr lang="en-US" sz="2400" dirty="0" smtClean="0">
                <a:latin typeface="Times New Roman" panose="02020603050405020304" pitchFamily="18" charset="0"/>
                <a:cs typeface="Times New Roman" panose="02020603050405020304" pitchFamily="18" charset="0"/>
              </a:rPr>
            </a:br>
            <a:r>
              <a:rPr lang="en-US" sz="2400" dirty="0" err="1" smtClean="0">
                <a:latin typeface="Times New Roman" panose="02020603050405020304" pitchFamily="18" charset="0"/>
                <a:cs typeface="Times New Roman" panose="02020603050405020304" pitchFamily="18" charset="0"/>
              </a:rPr>
              <a:t>tia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Ox,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Oyz</a:t>
            </a: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5562599" y="3670804"/>
            <a:ext cx="6416041" cy="830997"/>
          </a:xfrm>
          <a:prstGeom prst="rect">
            <a:avLst/>
          </a:prstGeom>
          <a:solidFill>
            <a:schemeClr val="bg1"/>
          </a:solidFill>
        </p:spPr>
        <p:txBody>
          <a:bodyPr wrap="square" rtlCol="0">
            <a:spAutoFit/>
          </a:bodyPr>
          <a:lstStyle/>
          <a:p>
            <a:pPr marL="342900" indent="-342900">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nhìn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cạnh</a:t>
            </a:r>
            <a:r>
              <a:rPr lang="en-US" sz="2400" dirty="0" smtClean="0">
                <a:latin typeface="Times New Roman" panose="02020603050405020304" pitchFamily="18" charset="0"/>
                <a:cs typeface="Times New Roman" panose="02020603050405020304" pitchFamily="18" charset="0"/>
              </a:rPr>
              <a:t> (side view):</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Oy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Oxz</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 y="1006376"/>
            <a:ext cx="5440681" cy="5328856"/>
          </a:xfrm>
          <a:prstGeom prst="rect">
            <a:avLst/>
          </a:prstGeom>
        </p:spPr>
      </p:pic>
      <p:cxnSp>
        <p:nvCxnSpPr>
          <p:cNvPr id="11" name="Straight Arrow Connector 10"/>
          <p:cNvCxnSpPr/>
          <p:nvPr/>
        </p:nvCxnSpPr>
        <p:spPr>
          <a:xfrm flipH="1" flipV="1">
            <a:off x="2133600" y="1006376"/>
            <a:ext cx="15240" cy="297126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flipH="1">
            <a:off x="426720" y="3977640"/>
            <a:ext cx="1706880" cy="193548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a:off x="2148840" y="3977640"/>
            <a:ext cx="2941320" cy="79779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9" name="Rectangle 35"/>
          <p:cNvSpPr>
            <a:spLocks noChangeArrowheads="1"/>
          </p:cNvSpPr>
          <p:nvPr/>
        </p:nvSpPr>
        <p:spPr bwMode="auto">
          <a:xfrm>
            <a:off x="4861560" y="4871133"/>
            <a:ext cx="228600" cy="27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b="1" dirty="0">
                <a:solidFill>
                  <a:srgbClr val="000000"/>
                </a:solidFill>
                <a:latin typeface="Arial" panose="020B0604020202020204" pitchFamily="34" charset="0"/>
                <a:cs typeface="Arial" panose="020B0604020202020204" pitchFamily="34" charset="0"/>
              </a:rPr>
              <a:t>Y</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20" name="Rectangle 35"/>
          <p:cNvSpPr>
            <a:spLocks noChangeArrowheads="1"/>
          </p:cNvSpPr>
          <p:nvPr/>
        </p:nvSpPr>
        <p:spPr bwMode="auto">
          <a:xfrm>
            <a:off x="588971" y="5891037"/>
            <a:ext cx="289237" cy="27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b="1" dirty="0" smtClean="0">
                <a:solidFill>
                  <a:srgbClr val="000000"/>
                </a:solidFill>
                <a:latin typeface="Arial" panose="020B0604020202020204" pitchFamily="34" charset="0"/>
                <a:cs typeface="Arial" panose="020B0604020202020204" pitchFamily="34" charset="0"/>
              </a:rPr>
              <a:t>X</a:t>
            </a:r>
            <a:endParaRPr kumimoji="0" lang="en-US" b="0" i="0" u="none" strike="noStrike" cap="none" normalizeH="0" baseline="0" dirty="0" smtClean="0">
              <a:ln>
                <a:noFill/>
              </a:ln>
              <a:solidFill>
                <a:schemeClr val="tx1"/>
              </a:solidFill>
              <a:effectLst/>
              <a:latin typeface="Arial" panose="020B0604020202020204" pitchFamily="34" charset="0"/>
            </a:endParaRPr>
          </a:p>
        </p:txBody>
      </p:sp>
      <p:sp>
        <p:nvSpPr>
          <p:cNvPr id="21" name="Rectangle 35"/>
          <p:cNvSpPr>
            <a:spLocks noChangeArrowheads="1"/>
          </p:cNvSpPr>
          <p:nvPr/>
        </p:nvSpPr>
        <p:spPr bwMode="auto">
          <a:xfrm>
            <a:off x="1905000" y="902773"/>
            <a:ext cx="228600" cy="27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panose="020B0604020202020204" pitchFamily="34" charset="0"/>
              </a:rPr>
              <a:t>Z</a:t>
            </a:r>
          </a:p>
        </p:txBody>
      </p:sp>
      <p:grpSp>
        <p:nvGrpSpPr>
          <p:cNvPr id="22" name="Group 21"/>
          <p:cNvGrpSpPr/>
          <p:nvPr/>
        </p:nvGrpSpPr>
        <p:grpSpPr>
          <a:xfrm>
            <a:off x="6800572" y="1972326"/>
            <a:ext cx="3394988" cy="1680396"/>
            <a:chOff x="6288457" y="4225359"/>
            <a:chExt cx="3882668" cy="1680396"/>
          </a:xfrm>
        </p:grpSpPr>
        <p:sp>
          <p:nvSpPr>
            <p:cNvPr id="23" name="TextBox 22"/>
            <p:cNvSpPr txBox="1"/>
            <p:nvPr/>
          </p:nvSpPr>
          <p:spPr>
            <a:xfrm>
              <a:off x="6489495" y="4241585"/>
              <a:ext cx="3481745" cy="461665"/>
            </a:xfrm>
            <a:prstGeom prst="rect">
              <a:avLst/>
            </a:prstGeom>
            <a:noFill/>
          </p:spPr>
          <p:txBody>
            <a:bodyPr wrap="none" rtlCol="0">
              <a:spAutoFit/>
            </a:bodyPr>
            <a:lstStyle/>
            <a:p>
              <a:r>
                <a:rPr lang="en-US" sz="2400" b="1" dirty="0"/>
                <a:t>0</a:t>
              </a:r>
              <a:r>
                <a:rPr lang="en-US" sz="2400" b="1" dirty="0" smtClean="0"/>
                <a:t>       0	0       0</a:t>
              </a:r>
              <a:endParaRPr lang="en-US" sz="2400" b="1" dirty="0"/>
            </a:p>
          </p:txBody>
        </p:sp>
        <p:sp>
          <p:nvSpPr>
            <p:cNvPr id="24" name="TextBox 23"/>
            <p:cNvSpPr txBox="1"/>
            <p:nvPr/>
          </p:nvSpPr>
          <p:spPr>
            <a:xfrm>
              <a:off x="6489494" y="4658804"/>
              <a:ext cx="3481745" cy="461665"/>
            </a:xfrm>
            <a:prstGeom prst="rect">
              <a:avLst/>
            </a:prstGeom>
            <a:noFill/>
          </p:spPr>
          <p:txBody>
            <a:bodyPr wrap="none" rtlCol="0">
              <a:spAutoFit/>
            </a:bodyPr>
            <a:lstStyle/>
            <a:p>
              <a:r>
                <a:rPr lang="en-US" sz="2400" b="1" dirty="0" smtClean="0"/>
                <a:t>0       </a:t>
              </a:r>
              <a:r>
                <a:rPr lang="en-US" sz="2400" b="1" dirty="0"/>
                <a:t>1</a:t>
              </a:r>
              <a:r>
                <a:rPr lang="en-US" sz="2400" b="1" dirty="0" smtClean="0"/>
                <a:t>	0       0</a:t>
              </a:r>
              <a:endParaRPr lang="en-US" sz="2400" b="1" dirty="0"/>
            </a:p>
          </p:txBody>
        </p:sp>
        <p:sp>
          <p:nvSpPr>
            <p:cNvPr id="25" name="TextBox 24"/>
            <p:cNvSpPr txBox="1"/>
            <p:nvPr/>
          </p:nvSpPr>
          <p:spPr>
            <a:xfrm>
              <a:off x="6489492" y="5074758"/>
              <a:ext cx="3481745" cy="461665"/>
            </a:xfrm>
            <a:prstGeom prst="rect">
              <a:avLst/>
            </a:prstGeom>
            <a:noFill/>
          </p:spPr>
          <p:txBody>
            <a:bodyPr wrap="none" rtlCol="0">
              <a:spAutoFit/>
            </a:bodyPr>
            <a:lstStyle/>
            <a:p>
              <a:r>
                <a:rPr lang="en-US" sz="2400" b="1" dirty="0" smtClean="0"/>
                <a:t>0       0	</a:t>
              </a:r>
              <a:r>
                <a:rPr lang="en-US" sz="2400" b="1" dirty="0"/>
                <a:t>1</a:t>
              </a:r>
              <a:r>
                <a:rPr lang="en-US" sz="2400" b="1" dirty="0" smtClean="0"/>
                <a:t>       0</a:t>
              </a:r>
              <a:endParaRPr lang="en-US" sz="2400" b="1" dirty="0"/>
            </a:p>
          </p:txBody>
        </p:sp>
        <p:sp>
          <p:nvSpPr>
            <p:cNvPr id="26" name="TextBox 25"/>
            <p:cNvSpPr txBox="1"/>
            <p:nvPr/>
          </p:nvSpPr>
          <p:spPr>
            <a:xfrm>
              <a:off x="6489491" y="5444090"/>
              <a:ext cx="3481745" cy="461665"/>
            </a:xfrm>
            <a:prstGeom prst="rect">
              <a:avLst/>
            </a:prstGeom>
            <a:noFill/>
          </p:spPr>
          <p:txBody>
            <a:bodyPr wrap="none" rtlCol="0">
              <a:spAutoFit/>
            </a:bodyPr>
            <a:lstStyle/>
            <a:p>
              <a:r>
                <a:rPr lang="en-US" sz="2400" b="1" dirty="0" smtClean="0"/>
                <a:t>0       0	0       1</a:t>
              </a:r>
              <a:endParaRPr lang="en-US" sz="2400" b="1" dirty="0"/>
            </a:p>
          </p:txBody>
        </p:sp>
        <p:sp>
          <p:nvSpPr>
            <p:cNvPr id="27" name="Double Bracket 26"/>
            <p:cNvSpPr/>
            <p:nvPr/>
          </p:nvSpPr>
          <p:spPr>
            <a:xfrm>
              <a:off x="6288457" y="4225359"/>
              <a:ext cx="388266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grpSp>
        <p:nvGrpSpPr>
          <p:cNvPr id="28" name="Group 27"/>
          <p:cNvGrpSpPr/>
          <p:nvPr/>
        </p:nvGrpSpPr>
        <p:grpSpPr>
          <a:xfrm>
            <a:off x="6800572" y="4711790"/>
            <a:ext cx="3257828" cy="1680396"/>
            <a:chOff x="6288457" y="4225359"/>
            <a:chExt cx="3852188" cy="1680396"/>
          </a:xfrm>
        </p:grpSpPr>
        <p:sp>
          <p:nvSpPr>
            <p:cNvPr id="29" name="TextBox 28"/>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30" name="TextBox 29"/>
            <p:cNvSpPr txBox="1"/>
            <p:nvPr/>
          </p:nvSpPr>
          <p:spPr>
            <a:xfrm>
              <a:off x="6489494" y="4658804"/>
              <a:ext cx="2954655" cy="461665"/>
            </a:xfrm>
            <a:prstGeom prst="rect">
              <a:avLst/>
            </a:prstGeom>
            <a:noFill/>
          </p:spPr>
          <p:txBody>
            <a:bodyPr wrap="none" rtlCol="0">
              <a:spAutoFit/>
            </a:bodyPr>
            <a:lstStyle/>
            <a:p>
              <a:r>
                <a:rPr lang="en-US" sz="2400" b="1" dirty="0" smtClean="0"/>
                <a:t>0       0</a:t>
              </a:r>
              <a:r>
                <a:rPr lang="en-US" sz="2400" b="1" dirty="0"/>
                <a:t> </a:t>
              </a:r>
              <a:r>
                <a:rPr lang="en-US" sz="2400" b="1" dirty="0" smtClean="0"/>
                <a:t>       0       0</a:t>
              </a:r>
              <a:endParaRPr lang="en-US" sz="2400" b="1" dirty="0"/>
            </a:p>
          </p:txBody>
        </p:sp>
        <p:sp>
          <p:nvSpPr>
            <p:cNvPr id="31" name="TextBox 30"/>
            <p:cNvSpPr txBox="1"/>
            <p:nvPr/>
          </p:nvSpPr>
          <p:spPr>
            <a:xfrm>
              <a:off x="6489492" y="5074758"/>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1       0</a:t>
              </a:r>
              <a:endParaRPr lang="en-US" sz="2400" b="1" dirty="0"/>
            </a:p>
          </p:txBody>
        </p:sp>
        <p:sp>
          <p:nvSpPr>
            <p:cNvPr id="32" name="TextBox 31"/>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33" name="Double Bracket 32"/>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39485028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xiên</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165079" y="1156571"/>
            <a:ext cx="6038852" cy="4359593"/>
          </a:xfrm>
          <a:prstGeom prst="rect">
            <a:avLst/>
          </a:prstGeom>
        </p:spPr>
      </p:pic>
      <p:sp>
        <p:nvSpPr>
          <p:cNvPr id="8" name="TextBox 7"/>
          <p:cNvSpPr txBox="1"/>
          <p:nvPr/>
        </p:nvSpPr>
        <p:spPr>
          <a:xfrm>
            <a:off x="6057893" y="1156571"/>
            <a:ext cx="5004512" cy="1200329"/>
          </a:xfrm>
          <a:prstGeom prst="rect">
            <a:avLst/>
          </a:prstGeom>
          <a:noFill/>
        </p:spPr>
        <p:txBody>
          <a:bodyPr wrap="none" rtlCol="0">
            <a:spAutoFit/>
          </a:bodyPr>
          <a:lstStyle/>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 Tia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4215855568"/>
              </p:ext>
            </p:extLst>
          </p:nvPr>
        </p:nvGraphicFramePr>
        <p:xfrm>
          <a:off x="8521676" y="1882204"/>
          <a:ext cx="429205" cy="360011"/>
        </p:xfrm>
        <a:graphic>
          <a:graphicData uri="http://schemas.openxmlformats.org/presentationml/2006/ole">
            <mc:AlternateContent xmlns:mc="http://schemas.openxmlformats.org/markup-compatibility/2006">
              <mc:Choice xmlns:v="urn:schemas-microsoft-com:vml" Requires="v">
                <p:oleObj spid="_x0000_s11382" name="Equation" r:id="rId4" imgW="152280" imgH="164880" progId="Equation.DSMT4">
                  <p:embed/>
                </p:oleObj>
              </mc:Choice>
              <mc:Fallback>
                <p:oleObj name="Equation" r:id="rId4" imgW="152280" imgH="164880" progId="Equation.DSMT4">
                  <p:embed/>
                  <p:pic>
                    <p:nvPicPr>
                      <p:cNvPr id="0" name=""/>
                      <p:cNvPicPr/>
                      <p:nvPr/>
                    </p:nvPicPr>
                    <p:blipFill>
                      <a:blip r:embed="rId5"/>
                      <a:stretch>
                        <a:fillRect/>
                      </a:stretch>
                    </p:blipFill>
                    <p:spPr>
                      <a:xfrm>
                        <a:off x="8521676" y="1882204"/>
                        <a:ext cx="429205" cy="360011"/>
                      </a:xfrm>
                      <a:prstGeom prst="rect">
                        <a:avLst/>
                      </a:prstGeom>
                    </p:spPr>
                  </p:pic>
                </p:oleObj>
              </mc:Fallback>
            </mc:AlternateContent>
          </a:graphicData>
        </a:graphic>
      </p:graphicFrame>
      <p:sp>
        <p:nvSpPr>
          <p:cNvPr id="10" name="TextBox 9"/>
          <p:cNvSpPr txBox="1"/>
          <p:nvPr/>
        </p:nvSpPr>
        <p:spPr>
          <a:xfrm>
            <a:off x="6057893" y="2614998"/>
            <a:ext cx="5532119" cy="1200329"/>
          </a:xfrm>
          <a:prstGeom prst="rect">
            <a:avLst/>
          </a:prstGeom>
          <a:solidFill>
            <a:schemeClr val="bg1"/>
          </a:solidFill>
        </p:spPr>
        <p:txBody>
          <a:bodyPr wrap="square" rtlCol="0">
            <a:spAutoFit/>
          </a:bodyPr>
          <a:lstStyle/>
          <a:p>
            <a:pPr marL="342900" indent="-342900">
              <a:lnSpc>
                <a:spcPct val="150000"/>
              </a:lnSpc>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P(</a:t>
            </a:r>
            <a:r>
              <a:rPr lang="en-US" sz="2400" dirty="0" err="1" smtClean="0">
                <a:latin typeface="Times New Roman" panose="02020603050405020304" pitchFamily="18" charset="0"/>
                <a:cs typeface="Times New Roman" panose="02020603050405020304" pitchFamily="18" charset="0"/>
              </a:rPr>
              <a:t>xp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P(x, y, z) qua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z=0</a:t>
            </a:r>
            <a:endParaRPr lang="en-US"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6057893" y="3952815"/>
            <a:ext cx="3005951" cy="1754326"/>
          </a:xfrm>
          <a:prstGeom prst="rect">
            <a:avLst/>
          </a:prstGeom>
          <a:solidFill>
            <a:schemeClr val="bg1"/>
          </a:solidFill>
        </p:spPr>
        <p:txBody>
          <a:bodyPr wrap="square" rtlCol="0">
            <a:spAutoFit/>
          </a:bodyPr>
          <a:lstStyle>
            <a:defPPr>
              <a:defRPr lang="en-US"/>
            </a:defPPr>
            <a:lvl1pPr marL="342900" indent="-342900">
              <a:buFont typeface="Wingdings" panose="05000000000000000000" pitchFamily="2" charset="2"/>
              <a:buChar char="v"/>
              <a:defRPr sz="2400">
                <a:latin typeface="Times New Roman" panose="02020603050405020304" pitchFamily="18" charset="0"/>
                <a:cs typeface="Times New Roman" panose="02020603050405020304" pitchFamily="18" charset="0"/>
              </a:defRPr>
            </a:lvl1pPr>
          </a:lstStyle>
          <a:p>
            <a:pPr>
              <a:lnSpc>
                <a:spcPct val="150000"/>
              </a:lnSpc>
            </a:pPr>
            <a:r>
              <a:rPr lang="en-US" dirty="0" err="1"/>
              <a:t>Phân</a:t>
            </a:r>
            <a:r>
              <a:rPr lang="en-US" dirty="0"/>
              <a:t> </a:t>
            </a:r>
            <a:r>
              <a:rPr lang="en-US" dirty="0" err="1"/>
              <a:t>loại</a:t>
            </a:r>
            <a:r>
              <a:rPr lang="en-US" dirty="0"/>
              <a:t>:</a:t>
            </a:r>
          </a:p>
          <a:p>
            <a:pPr>
              <a:lnSpc>
                <a:spcPct val="150000"/>
              </a:lnSpc>
              <a:buFont typeface="Wingdings" panose="05000000000000000000" pitchFamily="2" charset="2"/>
              <a:buChar char="Ø"/>
            </a:pPr>
            <a:r>
              <a:rPr lang="en-US" dirty="0" err="1" smtClean="0"/>
              <a:t>Phép</a:t>
            </a:r>
            <a:r>
              <a:rPr lang="en-US" dirty="0" smtClean="0"/>
              <a:t> </a:t>
            </a:r>
            <a:r>
              <a:rPr lang="en-US" dirty="0" err="1"/>
              <a:t>chiếu</a:t>
            </a:r>
            <a:r>
              <a:rPr lang="en-US" dirty="0"/>
              <a:t> Cavalier</a:t>
            </a:r>
          </a:p>
          <a:p>
            <a:pPr>
              <a:lnSpc>
                <a:spcPct val="150000"/>
              </a:lnSpc>
              <a:buFont typeface="Wingdings" panose="05000000000000000000" pitchFamily="2" charset="2"/>
              <a:buChar char="Ø"/>
            </a:pPr>
            <a:r>
              <a:rPr lang="en-US" dirty="0" err="1"/>
              <a:t>Phép</a:t>
            </a:r>
            <a:r>
              <a:rPr lang="en-US" dirty="0"/>
              <a:t> </a:t>
            </a:r>
            <a:r>
              <a:rPr lang="en-US" dirty="0" err="1"/>
              <a:t>chiếu</a:t>
            </a:r>
            <a:r>
              <a:rPr lang="en-US" dirty="0"/>
              <a:t> Cabinet</a:t>
            </a:r>
          </a:p>
        </p:txBody>
      </p:sp>
    </p:spTree>
    <p:extLst>
      <p:ext uri="{BB962C8B-B14F-4D97-AF65-F5344CB8AC3E}">
        <p14:creationId xmlns:p14="http://schemas.microsoft.com/office/powerpoint/2010/main" val="370251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xiên</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7160" y="1112520"/>
            <a:ext cx="5730240" cy="1200329"/>
          </a:xfrm>
          <a:prstGeom prst="rect">
            <a:avLst/>
          </a:prstGeom>
          <a:noFill/>
        </p:spPr>
        <p:txBody>
          <a:bodyPr wrap="square" rtlCol="0">
            <a:spAutoFit/>
          </a:bodyPr>
          <a:lstStyle/>
          <a:p>
            <a:pPr marL="342900" indent="-342900">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Phép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r>
              <a:rPr lang="en-US" sz="2400" b="1" dirty="0" smtClean="0">
                <a:latin typeface="Times New Roman" panose="02020603050405020304" pitchFamily="18" charset="0"/>
                <a:cs typeface="Times New Roman" panose="02020603050405020304" pitchFamily="18" charset="0"/>
              </a:rPr>
              <a:t> Cavalier</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1 </a:t>
            </a:r>
            <a:r>
              <a:rPr lang="en-US" sz="2400" dirty="0" err="1" smtClean="0">
                <a:latin typeface="Times New Roman" panose="02020603050405020304" pitchFamily="18" charset="0"/>
                <a:cs typeface="Times New Roman" panose="02020603050405020304" pitchFamily="18" charset="0"/>
              </a:rPr>
              <a:t>góc</a:t>
            </a:r>
            <a:r>
              <a:rPr lang="en-US" sz="2400" dirty="0" smtClean="0">
                <a:latin typeface="Times New Roman" panose="02020603050405020304" pitchFamily="18" charset="0"/>
                <a:cs typeface="Times New Roman" panose="02020603050405020304" pitchFamily="18" charset="0"/>
              </a:rPr>
              <a:t> 45</a:t>
            </a:r>
            <a:r>
              <a:rPr lang="en-US" sz="2400" baseline="30000" dirty="0" smtClean="0">
                <a:latin typeface="Times New Roman" panose="02020603050405020304" pitchFamily="18" charset="0"/>
                <a:cs typeface="Times New Roman" panose="02020603050405020304" pitchFamily="18" charset="0"/>
              </a:rPr>
              <a:t>o</a:t>
            </a:r>
            <a:endParaRPr lang="en-US" sz="2400" baseline="300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6278880" y="1129122"/>
            <a:ext cx="5730240" cy="830997"/>
          </a:xfrm>
          <a:prstGeom prst="rect">
            <a:avLst/>
          </a:prstGeom>
          <a:solidFill>
            <a:schemeClr val="bg1"/>
          </a:solidFill>
        </p:spPr>
        <p:txBody>
          <a:bodyPr wrap="square" rtlCol="0">
            <a:spAutoFit/>
          </a:bodyPr>
          <a:lstStyle/>
          <a:p>
            <a:pPr marL="342900" indent="-342900">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Phép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r>
              <a:rPr lang="en-US" sz="2400" b="1" dirty="0" smtClean="0">
                <a:latin typeface="Times New Roman" panose="02020603050405020304" pitchFamily="18" charset="0"/>
                <a:cs typeface="Times New Roman" panose="02020603050405020304" pitchFamily="18" charset="0"/>
              </a:rPr>
              <a:t> Cabinet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co f= 1/2</a:t>
            </a:r>
            <a:endParaRPr lang="en-US" sz="2400" baseline="300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396241" y="2312849"/>
            <a:ext cx="4876800" cy="4186310"/>
          </a:xfrm>
          <a:prstGeom prst="rect">
            <a:avLst/>
          </a:prstGeom>
        </p:spPr>
      </p:pic>
      <p:pic>
        <p:nvPicPr>
          <p:cNvPr id="8" name="Picture 7"/>
          <p:cNvPicPr>
            <a:picLocks noChangeAspect="1"/>
          </p:cNvPicPr>
          <p:nvPr/>
        </p:nvPicPr>
        <p:blipFill>
          <a:blip r:embed="rId3"/>
          <a:stretch>
            <a:fillRect/>
          </a:stretch>
        </p:blipFill>
        <p:spPr>
          <a:xfrm>
            <a:off x="6728460" y="2312849"/>
            <a:ext cx="4831080" cy="4064390"/>
          </a:xfrm>
          <a:prstGeom prst="rect">
            <a:avLst/>
          </a:prstGeom>
        </p:spPr>
      </p:pic>
    </p:spTree>
    <p:extLst>
      <p:ext uri="{BB962C8B-B14F-4D97-AF65-F5344CB8AC3E}">
        <p14:creationId xmlns:p14="http://schemas.microsoft.com/office/powerpoint/2010/main" val="3841968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416164" y="1726317"/>
            <a:ext cx="4775836" cy="4422352"/>
          </a:xfrm>
          <a:prstGeom prst="rect">
            <a:avLst/>
          </a:prstGeom>
        </p:spPr>
      </p:pic>
      <p:sp>
        <p:nvSpPr>
          <p:cNvPr id="6" name="TextBox 5"/>
          <p:cNvSpPr txBox="1"/>
          <p:nvPr/>
        </p:nvSpPr>
        <p:spPr>
          <a:xfrm>
            <a:off x="224574" y="1203097"/>
            <a:ext cx="11967426" cy="523220"/>
          </a:xfrm>
          <a:prstGeom prst="rect">
            <a:avLst/>
          </a:prstGeom>
          <a:solidFill>
            <a:schemeClr val="bg1"/>
          </a:solidFill>
        </p:spPr>
        <p:txBody>
          <a:bodyPr wrap="square" rtlCol="0">
            <a:spAutoFit/>
          </a:bodyPr>
          <a:lstStyle/>
          <a:p>
            <a:pPr marL="457200" indent="-45720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Phép</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chiếu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phối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chiếu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điểm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gọi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tâm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chiếu</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24574" y="1861378"/>
            <a:ext cx="6537960" cy="4893647"/>
          </a:xfrm>
          <a:prstGeom prst="rect">
            <a:avLst/>
          </a:prstGeom>
          <a:noFill/>
        </p:spPr>
        <p:txBody>
          <a:bodyPr wrap="square" rtlCol="0">
            <a:spAutoFit/>
          </a:bodyPr>
          <a:lstStyle/>
          <a:p>
            <a:pPr marL="457200" indent="-457200">
              <a:lnSpc>
                <a:spcPct val="150000"/>
              </a:lnSpc>
              <a:buFont typeface="Wingdings" panose="05000000000000000000" pitchFamily="2" charset="2"/>
              <a:buChar char="v"/>
            </a:pPr>
            <a:r>
              <a:rPr lang="en-US" sz="2600" dirty="0" err="1" smtClean="0">
                <a:latin typeface="Times New Roman" panose="02020603050405020304" pitchFamily="18" charset="0"/>
                <a:cs typeface="Times New Roman" panose="02020603050405020304" pitchFamily="18" charset="0"/>
              </a:rPr>
              <a:t>Các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tham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số</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ảnh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hưởng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đến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ảnh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của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vật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sau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phép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chiếu</a:t>
            </a:r>
            <a:r>
              <a:rPr lang="en-US" sz="2600" dirty="0" smtClean="0">
                <a:latin typeface="Times New Roman" panose="02020603050405020304" pitchFamily="18" charset="0"/>
                <a:cs typeface="Times New Roman" panose="02020603050405020304" pitchFamily="18" charset="0"/>
              </a:rPr>
              <a:t>:</a:t>
            </a:r>
          </a:p>
          <a:p>
            <a:pPr marL="457200" indent="-457200">
              <a:lnSpc>
                <a:spcPct val="150000"/>
              </a:lnSpc>
              <a:buAutoNum type="arabicPeriod"/>
            </a:pPr>
            <a:r>
              <a:rPr lang="en-US" sz="2600" b="1" dirty="0" err="1" smtClean="0">
                <a:latin typeface="Times New Roman" panose="02020603050405020304" pitchFamily="18" charset="0"/>
                <a:cs typeface="Times New Roman" panose="02020603050405020304" pitchFamily="18" charset="0"/>
              </a:rPr>
              <a:t>Góc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nhìn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góc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vật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thể</a:t>
            </a:r>
            <a:endParaRPr lang="en-US" sz="26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600" b="1" dirty="0" err="1" smtClean="0">
                <a:latin typeface="Times New Roman" panose="02020603050405020304" pitchFamily="18" charset="0"/>
                <a:cs typeface="Times New Roman" panose="02020603050405020304" pitchFamily="18" charset="0"/>
              </a:rPr>
              <a:t>Khoảng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cách</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từ</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tâm</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chiếu</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đến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đối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tượng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đối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tượng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thì</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kích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thước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bé</a:t>
            </a:r>
            <a:endParaRPr lang="en-US" sz="26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600" b="1" dirty="0" err="1" smtClean="0">
                <a:latin typeface="Times New Roman" panose="02020603050405020304" pitchFamily="18" charset="0"/>
                <a:cs typeface="Times New Roman" panose="02020603050405020304" pitchFamily="18" charset="0"/>
              </a:rPr>
              <a:t>Khoảng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cách</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từ</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tâm</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chiếu</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đến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mặt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phẳng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chiếu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khoảng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cách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gần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thì</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ảnh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lớn</a:t>
            </a: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69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3"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3058359" y="2109536"/>
            <a:ext cx="2095445" cy="461665"/>
          </a:xfrm>
          <a:prstGeom prst="rect">
            <a:avLst/>
          </a:prstGeom>
          <a:solidFill>
            <a:schemeClr val="accent4">
              <a:lumMod val="20000"/>
              <a:lumOff val="80000"/>
            </a:schemeClr>
          </a:solid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Theo </a:t>
            </a:r>
            <a:r>
              <a:rPr lang="en-US" sz="2400" dirty="0" err="1" smtClean="0">
                <a:latin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3087212" y="4478467"/>
            <a:ext cx="2037737" cy="461665"/>
          </a:xfrm>
          <a:prstGeom prst="rect">
            <a:avLst/>
          </a:prstGeom>
          <a:solidFill>
            <a:schemeClr val="accent1">
              <a:lumMod val="40000"/>
              <a:lumOff val="6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a:t>Theo </a:t>
            </a:r>
            <a:r>
              <a:rPr lang="en-US" dirty="0" err="1"/>
              <a:t>góc</a:t>
            </a:r>
            <a:r>
              <a:rPr lang="en-US" dirty="0"/>
              <a:t> </a:t>
            </a:r>
            <a:r>
              <a:rPr lang="en-US" dirty="0" err="1"/>
              <a:t>nhìn</a:t>
            </a:r>
            <a:endParaRPr lang="en-US" dirty="0"/>
          </a:p>
        </p:txBody>
      </p:sp>
      <p:sp>
        <p:nvSpPr>
          <p:cNvPr id="7" name="TextBox 6"/>
          <p:cNvSpPr txBox="1"/>
          <p:nvPr/>
        </p:nvSpPr>
        <p:spPr>
          <a:xfrm>
            <a:off x="89275" y="3180223"/>
            <a:ext cx="2997937" cy="461665"/>
          </a:xfrm>
          <a:prstGeom prst="rect">
            <a:avLst/>
          </a:prstGeom>
          <a:solidFill>
            <a:schemeClr val="accent1">
              <a:lumMod val="20000"/>
              <a:lumOff val="80000"/>
            </a:schemeClr>
          </a:solidFill>
          <a:ln w="25400">
            <a:solidFill>
              <a:schemeClr val="tx1"/>
            </a:solidFill>
          </a:ln>
        </p:spPr>
        <p:txBody>
          <a:bodyPr wrap="none" rtlCol="0">
            <a:spAutoFit/>
          </a:bodyPr>
          <a:lstStyle/>
          <a:p>
            <a:r>
              <a:rPr lang="en-US" sz="2400" b="1" dirty="0" err="1" smtClean="0">
                <a:latin typeface="Times New Roman" panose="02020603050405020304" pitchFamily="18" charset="0"/>
                <a:cs typeface="Times New Roman" panose="02020603050405020304" pitchFamily="18" charset="0"/>
              </a:rPr>
              <a:t>Phép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phối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cảnh</a:t>
            </a:r>
            <a:endParaRPr lang="en-US" sz="24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857707" y="1181170"/>
            <a:ext cx="4333238" cy="461665"/>
          </a:xfrm>
          <a:prstGeom prst="rect">
            <a:avLst/>
          </a:prstGeom>
          <a:solidFill>
            <a:schemeClr val="accent4">
              <a:lumMod val="20000"/>
              <a:lumOff val="8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Phép</a:t>
            </a:r>
            <a:r>
              <a:rPr lang="en-US" dirty="0"/>
              <a:t> </a:t>
            </a:r>
            <a:r>
              <a:rPr lang="en-US" dirty="0" err="1"/>
              <a:t>chiếu</a:t>
            </a:r>
            <a:r>
              <a:rPr lang="en-US" dirty="0"/>
              <a:t> </a:t>
            </a:r>
            <a:r>
              <a:rPr lang="en-US" dirty="0" err="1"/>
              <a:t>phối</a:t>
            </a:r>
            <a:r>
              <a:rPr lang="en-US" dirty="0"/>
              <a:t> </a:t>
            </a:r>
            <a:r>
              <a:rPr lang="en-US" dirty="0" err="1"/>
              <a:t>cảnh</a:t>
            </a:r>
            <a:r>
              <a:rPr lang="en-US" dirty="0"/>
              <a:t> 1 </a:t>
            </a:r>
            <a:r>
              <a:rPr lang="en-US" dirty="0" err="1"/>
              <a:t>tâm</a:t>
            </a:r>
            <a:r>
              <a:rPr lang="en-US" dirty="0"/>
              <a:t> </a:t>
            </a:r>
            <a:r>
              <a:rPr lang="en-US" dirty="0" err="1"/>
              <a:t>chiếu</a:t>
            </a:r>
            <a:endParaRPr lang="en-US" dirty="0"/>
          </a:p>
        </p:txBody>
      </p:sp>
      <p:sp>
        <p:nvSpPr>
          <p:cNvPr id="9" name="TextBox 8"/>
          <p:cNvSpPr txBox="1"/>
          <p:nvPr/>
        </p:nvSpPr>
        <p:spPr>
          <a:xfrm>
            <a:off x="5857707" y="2043971"/>
            <a:ext cx="4333238" cy="461665"/>
          </a:xfrm>
          <a:prstGeom prst="rect">
            <a:avLst/>
          </a:prstGeom>
          <a:solidFill>
            <a:schemeClr val="accent4">
              <a:lumMod val="20000"/>
              <a:lumOff val="8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Phép</a:t>
            </a:r>
            <a:r>
              <a:rPr lang="en-US" dirty="0"/>
              <a:t> </a:t>
            </a:r>
            <a:r>
              <a:rPr lang="en-US" dirty="0" err="1"/>
              <a:t>chiếu</a:t>
            </a:r>
            <a:r>
              <a:rPr lang="en-US" dirty="0"/>
              <a:t> </a:t>
            </a:r>
            <a:r>
              <a:rPr lang="en-US" dirty="0" err="1"/>
              <a:t>phối</a:t>
            </a:r>
            <a:r>
              <a:rPr lang="en-US" dirty="0"/>
              <a:t> </a:t>
            </a:r>
            <a:r>
              <a:rPr lang="en-US" dirty="0" err="1"/>
              <a:t>cảnh</a:t>
            </a:r>
            <a:r>
              <a:rPr lang="en-US" dirty="0"/>
              <a:t> 2 </a:t>
            </a:r>
            <a:r>
              <a:rPr lang="en-US" dirty="0" err="1"/>
              <a:t>tâm</a:t>
            </a:r>
            <a:r>
              <a:rPr lang="en-US" dirty="0"/>
              <a:t> </a:t>
            </a:r>
            <a:r>
              <a:rPr lang="en-US" dirty="0" err="1"/>
              <a:t>chiếu</a:t>
            </a:r>
            <a:endParaRPr lang="en-US" dirty="0"/>
          </a:p>
        </p:txBody>
      </p:sp>
      <p:sp>
        <p:nvSpPr>
          <p:cNvPr id="10" name="TextBox 9"/>
          <p:cNvSpPr txBox="1"/>
          <p:nvPr/>
        </p:nvSpPr>
        <p:spPr>
          <a:xfrm>
            <a:off x="5857707" y="2901980"/>
            <a:ext cx="4333238" cy="461665"/>
          </a:xfrm>
          <a:prstGeom prst="rect">
            <a:avLst/>
          </a:prstGeom>
          <a:solidFill>
            <a:schemeClr val="accent4">
              <a:lumMod val="20000"/>
              <a:lumOff val="80000"/>
            </a:schemeClr>
          </a:solidFill>
        </p:spPr>
        <p:txBody>
          <a:bodyPr wrap="non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Phép</a:t>
            </a:r>
            <a:r>
              <a:rPr lang="en-US" dirty="0"/>
              <a:t> </a:t>
            </a:r>
            <a:r>
              <a:rPr lang="en-US" dirty="0" err="1"/>
              <a:t>chiếu</a:t>
            </a:r>
            <a:r>
              <a:rPr lang="en-US" dirty="0"/>
              <a:t> </a:t>
            </a:r>
            <a:r>
              <a:rPr lang="en-US" dirty="0" err="1"/>
              <a:t>phối</a:t>
            </a:r>
            <a:r>
              <a:rPr lang="en-US" dirty="0"/>
              <a:t> </a:t>
            </a:r>
            <a:r>
              <a:rPr lang="en-US" dirty="0" err="1"/>
              <a:t>cảnh</a:t>
            </a:r>
            <a:r>
              <a:rPr lang="en-US" dirty="0"/>
              <a:t> 3 </a:t>
            </a:r>
            <a:r>
              <a:rPr lang="en-US" dirty="0" err="1"/>
              <a:t>tâm</a:t>
            </a:r>
            <a:r>
              <a:rPr lang="en-US" dirty="0"/>
              <a:t> </a:t>
            </a:r>
            <a:r>
              <a:rPr lang="en-US" dirty="0" err="1"/>
              <a:t>chiếu</a:t>
            </a:r>
            <a:endParaRPr lang="en-US" dirty="0"/>
          </a:p>
        </p:txBody>
      </p:sp>
      <p:sp>
        <p:nvSpPr>
          <p:cNvPr id="11" name="TextBox 10"/>
          <p:cNvSpPr txBox="1"/>
          <p:nvPr/>
        </p:nvSpPr>
        <p:spPr>
          <a:xfrm>
            <a:off x="5857707" y="3780115"/>
            <a:ext cx="4333238" cy="461665"/>
          </a:xfrm>
          <a:prstGeom prst="rect">
            <a:avLst/>
          </a:prstGeom>
          <a:solidFill>
            <a:schemeClr val="accent1">
              <a:lumMod val="40000"/>
              <a:lumOff val="60000"/>
            </a:schemeClr>
          </a:solid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Góc</a:t>
            </a:r>
            <a:r>
              <a:rPr lang="en-US" dirty="0"/>
              <a:t> </a:t>
            </a:r>
            <a:r>
              <a:rPr lang="en-US" dirty="0" err="1"/>
              <a:t>nhìn</a:t>
            </a:r>
            <a:r>
              <a:rPr lang="en-US" dirty="0"/>
              <a:t> </a:t>
            </a:r>
            <a:r>
              <a:rPr lang="en-US" dirty="0" err="1"/>
              <a:t>phối</a:t>
            </a:r>
            <a:r>
              <a:rPr lang="en-US" dirty="0"/>
              <a:t> </a:t>
            </a:r>
            <a:r>
              <a:rPr lang="en-US" dirty="0" err="1"/>
              <a:t>cảnh</a:t>
            </a:r>
            <a:r>
              <a:rPr lang="en-US" dirty="0"/>
              <a:t> 1 </a:t>
            </a:r>
            <a:r>
              <a:rPr lang="en-US" dirty="0" err="1"/>
              <a:t>tâm</a:t>
            </a:r>
            <a:r>
              <a:rPr lang="en-US" dirty="0"/>
              <a:t> </a:t>
            </a:r>
            <a:r>
              <a:rPr lang="en-US" dirty="0" err="1"/>
              <a:t>chiếu</a:t>
            </a:r>
            <a:endParaRPr lang="en-US" dirty="0"/>
          </a:p>
        </p:txBody>
      </p:sp>
      <p:sp>
        <p:nvSpPr>
          <p:cNvPr id="12" name="TextBox 11"/>
          <p:cNvSpPr txBox="1"/>
          <p:nvPr/>
        </p:nvSpPr>
        <p:spPr>
          <a:xfrm>
            <a:off x="5857707" y="4615404"/>
            <a:ext cx="4333238" cy="461665"/>
          </a:xfrm>
          <a:prstGeom prst="rect">
            <a:avLst/>
          </a:prstGeom>
          <a:solidFill>
            <a:schemeClr val="accent1">
              <a:lumMod val="40000"/>
              <a:lumOff val="60000"/>
            </a:schemeClr>
          </a:solid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Góc</a:t>
            </a:r>
            <a:r>
              <a:rPr lang="en-US" dirty="0"/>
              <a:t> </a:t>
            </a:r>
            <a:r>
              <a:rPr lang="en-US" dirty="0" err="1"/>
              <a:t>nhìn</a:t>
            </a:r>
            <a:r>
              <a:rPr lang="en-US" dirty="0"/>
              <a:t> </a:t>
            </a:r>
            <a:r>
              <a:rPr lang="en-US" dirty="0" err="1"/>
              <a:t>phối</a:t>
            </a:r>
            <a:r>
              <a:rPr lang="en-US" dirty="0"/>
              <a:t> </a:t>
            </a:r>
            <a:r>
              <a:rPr lang="en-US" dirty="0" err="1"/>
              <a:t>cảnh</a:t>
            </a:r>
            <a:r>
              <a:rPr lang="en-US" dirty="0"/>
              <a:t> 2 </a:t>
            </a:r>
            <a:r>
              <a:rPr lang="en-US" dirty="0" err="1"/>
              <a:t>tâm</a:t>
            </a:r>
            <a:r>
              <a:rPr lang="en-US" dirty="0"/>
              <a:t> </a:t>
            </a:r>
            <a:r>
              <a:rPr lang="en-US" dirty="0" err="1"/>
              <a:t>chiếu</a:t>
            </a:r>
            <a:endParaRPr lang="en-US" dirty="0"/>
          </a:p>
        </p:txBody>
      </p:sp>
      <p:sp>
        <p:nvSpPr>
          <p:cNvPr id="13" name="TextBox 12"/>
          <p:cNvSpPr txBox="1"/>
          <p:nvPr/>
        </p:nvSpPr>
        <p:spPr>
          <a:xfrm>
            <a:off x="5823418" y="5450694"/>
            <a:ext cx="4367527" cy="461665"/>
          </a:xfrm>
          <a:prstGeom prst="rect">
            <a:avLst/>
          </a:prstGeom>
          <a:solidFill>
            <a:schemeClr val="accent1">
              <a:lumMod val="40000"/>
              <a:lumOff val="60000"/>
            </a:schemeClr>
          </a:solid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err="1"/>
              <a:t>Góc</a:t>
            </a:r>
            <a:r>
              <a:rPr lang="en-US" dirty="0"/>
              <a:t> </a:t>
            </a:r>
            <a:r>
              <a:rPr lang="en-US" dirty="0" err="1"/>
              <a:t>nhìn</a:t>
            </a:r>
            <a:r>
              <a:rPr lang="en-US" dirty="0"/>
              <a:t> </a:t>
            </a:r>
            <a:r>
              <a:rPr lang="en-US" dirty="0" err="1"/>
              <a:t>phối</a:t>
            </a:r>
            <a:r>
              <a:rPr lang="en-US" dirty="0"/>
              <a:t> </a:t>
            </a:r>
            <a:r>
              <a:rPr lang="en-US" dirty="0" err="1"/>
              <a:t>cảnh</a:t>
            </a:r>
            <a:r>
              <a:rPr lang="en-US" dirty="0"/>
              <a:t> 3 </a:t>
            </a:r>
            <a:r>
              <a:rPr lang="en-US" dirty="0" err="1"/>
              <a:t>tâm</a:t>
            </a:r>
            <a:r>
              <a:rPr lang="en-US" dirty="0"/>
              <a:t> </a:t>
            </a:r>
            <a:r>
              <a:rPr lang="en-US" dirty="0" err="1"/>
              <a:t>chiếu</a:t>
            </a:r>
            <a:endParaRPr lang="en-US" dirty="0"/>
          </a:p>
        </p:txBody>
      </p:sp>
      <p:cxnSp>
        <p:nvCxnSpPr>
          <p:cNvPr id="14" name="Straight Arrow Connector 13"/>
          <p:cNvCxnSpPr>
            <a:endCxn id="5" idx="2"/>
          </p:cNvCxnSpPr>
          <p:nvPr/>
        </p:nvCxnSpPr>
        <p:spPr>
          <a:xfrm flipV="1">
            <a:off x="3132867" y="2571201"/>
            <a:ext cx="973215" cy="88922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6" name="Straight Arrow Connector 15"/>
          <p:cNvCxnSpPr>
            <a:endCxn id="6" idx="0"/>
          </p:cNvCxnSpPr>
          <p:nvPr/>
        </p:nvCxnSpPr>
        <p:spPr>
          <a:xfrm>
            <a:off x="3142120" y="3471948"/>
            <a:ext cx="963961" cy="100651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p:cNvCxnSpPr>
            <a:stCxn id="5" idx="3"/>
            <a:endCxn id="8" idx="1"/>
          </p:cNvCxnSpPr>
          <p:nvPr/>
        </p:nvCxnSpPr>
        <p:spPr>
          <a:xfrm flipV="1">
            <a:off x="5153804" y="1412003"/>
            <a:ext cx="703903" cy="92836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5" idx="3"/>
            <a:endCxn id="9" idx="1"/>
          </p:cNvCxnSpPr>
          <p:nvPr/>
        </p:nvCxnSpPr>
        <p:spPr>
          <a:xfrm flipV="1">
            <a:off x="5153804" y="2274804"/>
            <a:ext cx="703903" cy="6556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4" name="Straight Arrow Connector 23"/>
          <p:cNvCxnSpPr>
            <a:stCxn id="5" idx="3"/>
            <a:endCxn id="10" idx="1"/>
          </p:cNvCxnSpPr>
          <p:nvPr/>
        </p:nvCxnSpPr>
        <p:spPr>
          <a:xfrm>
            <a:off x="5153804" y="2340369"/>
            <a:ext cx="703903" cy="79244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p:cNvCxnSpPr>
            <a:stCxn id="6" idx="3"/>
            <a:endCxn id="11" idx="1"/>
          </p:cNvCxnSpPr>
          <p:nvPr/>
        </p:nvCxnSpPr>
        <p:spPr>
          <a:xfrm flipV="1">
            <a:off x="5124949" y="4010948"/>
            <a:ext cx="732758" cy="69835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8" name="Straight Arrow Connector 27"/>
          <p:cNvCxnSpPr>
            <a:stCxn id="6" idx="3"/>
            <a:endCxn id="12" idx="1"/>
          </p:cNvCxnSpPr>
          <p:nvPr/>
        </p:nvCxnSpPr>
        <p:spPr>
          <a:xfrm>
            <a:off x="5124949" y="4709300"/>
            <a:ext cx="732758" cy="13693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0" name="Straight Arrow Connector 29"/>
          <p:cNvCxnSpPr>
            <a:stCxn id="6" idx="3"/>
            <a:endCxn id="13" idx="1"/>
          </p:cNvCxnSpPr>
          <p:nvPr/>
        </p:nvCxnSpPr>
        <p:spPr>
          <a:xfrm>
            <a:off x="5124949" y="4709300"/>
            <a:ext cx="698469" cy="97222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83422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par>
                                <p:cTn id="33" presetID="14" presetClass="entr" presetSubtype="1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randombar(horizontal)">
                                      <p:cBhvr>
                                        <p:cTn id="35" dur="500"/>
                                        <p:tgtEl>
                                          <p:spTgt spid="2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randombar(horizontal)">
                                      <p:cBhvr>
                                        <p:cTn id="43" dur="500"/>
                                        <p:tgtEl>
                                          <p:spTgt spid="26"/>
                                        </p:tgtEl>
                                      </p:cBhvr>
                                    </p:animEffect>
                                  </p:childTnLst>
                                </p:cTn>
                              </p:par>
                              <p:par>
                                <p:cTn id="44" presetID="14" presetClass="entr" presetSubtype="10"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500"/>
                                        <p:tgtEl>
                                          <p:spTgt spid="28"/>
                                        </p:tgtEl>
                                      </p:cBhvr>
                                    </p:animEffect>
                                  </p:childTnLst>
                                </p:cTn>
                              </p:par>
                              <p:par>
                                <p:cTn id="47" presetID="14" presetClass="entr" presetSubtype="10"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randombar(horizontal)">
                                      <p:cBhvr>
                                        <p:cTn id="49" dur="500"/>
                                        <p:tgtEl>
                                          <p:spTgt spid="30"/>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randombar(horizontal)">
                                      <p:cBhvr>
                                        <p:cTn id="52" dur="500"/>
                                        <p:tgtEl>
                                          <p:spTgt spid="11"/>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randombar(horizontal)">
                                      <p:cBhvr>
                                        <p:cTn id="55" dur="500"/>
                                        <p:tgtEl>
                                          <p:spTgt spid="12"/>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randombar(horizontal)">
                                      <p:cBhvr>
                                        <p:cTn id="5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1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513320" y="723186"/>
            <a:ext cx="4678680" cy="4109086"/>
          </a:xfrm>
          <a:prstGeom prst="rect">
            <a:avLst/>
          </a:prstGeom>
        </p:spPr>
      </p:pic>
      <p:pic>
        <p:nvPicPr>
          <p:cNvPr id="8" name="Picture 7"/>
          <p:cNvPicPr>
            <a:picLocks noChangeAspect="1"/>
          </p:cNvPicPr>
          <p:nvPr/>
        </p:nvPicPr>
        <p:blipFill>
          <a:blip r:embed="rId3"/>
          <a:stretch>
            <a:fillRect/>
          </a:stretch>
        </p:blipFill>
        <p:spPr>
          <a:xfrm>
            <a:off x="121920" y="978932"/>
            <a:ext cx="7178040" cy="4482465"/>
          </a:xfrm>
          <a:prstGeom prst="rect">
            <a:avLst/>
          </a:prstGeom>
        </p:spPr>
      </p:pic>
      <p:sp>
        <p:nvSpPr>
          <p:cNvPr id="9" name="TextBox 8"/>
          <p:cNvSpPr txBox="1"/>
          <p:nvPr/>
        </p:nvSpPr>
        <p:spPr>
          <a:xfrm>
            <a:off x="685800" y="3541157"/>
            <a:ext cx="433132" cy="369332"/>
          </a:xfrm>
          <a:prstGeom prst="rect">
            <a:avLst/>
          </a:prstGeom>
          <a:noFill/>
        </p:spPr>
        <p:txBody>
          <a:bodyPr wrap="none" rtlCol="0">
            <a:spAutoFit/>
          </a:bodyPr>
          <a:lstStyle/>
          <a:p>
            <a:r>
              <a:rPr lang="en-US" b="1" dirty="0" err="1" smtClean="0"/>
              <a:t>Zc</a:t>
            </a:r>
            <a:endParaRPr lang="en-US" b="1" dirty="0"/>
          </a:p>
        </p:txBody>
      </p:sp>
      <p:sp>
        <p:nvSpPr>
          <p:cNvPr id="10" name="TextBox 9"/>
          <p:cNvSpPr txBox="1"/>
          <p:nvPr/>
        </p:nvSpPr>
        <p:spPr>
          <a:xfrm>
            <a:off x="4290396" y="969019"/>
            <a:ext cx="1577676" cy="461665"/>
          </a:xfrm>
          <a:prstGeom prst="rect">
            <a:avLst/>
          </a:prstGeom>
          <a:noFill/>
        </p:spPr>
        <p:txBody>
          <a:bodyPr wrap="none" rtlCol="0">
            <a:spAutoFit/>
          </a:bodyPr>
          <a:lstStyle/>
          <a:p>
            <a:r>
              <a:rPr lang="en-US" sz="2400" b="1" dirty="0" err="1" smtClean="0">
                <a:latin typeface="Times New Roman" panose="02020603050405020304" pitchFamily="18" charset="0"/>
                <a:cs typeface="Times New Roman" panose="02020603050405020304" pitchFamily="18" charset="0"/>
              </a:rPr>
              <a:t>Tâm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endParaRPr lang="en-US" sz="24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3474393" y="3448824"/>
            <a:ext cx="1577676" cy="461665"/>
          </a:xfrm>
          <a:prstGeom prst="rect">
            <a:avLst/>
          </a:prstGeom>
          <a:noFill/>
        </p:spPr>
        <p:txBody>
          <a:bodyPr wrap="none" rtlCol="0">
            <a:spAutoFit/>
          </a:bodyPr>
          <a:lstStyle/>
          <a:p>
            <a:r>
              <a:rPr lang="en-US" sz="2400" b="1" dirty="0" err="1" smtClean="0">
                <a:latin typeface="Times New Roman" panose="02020603050405020304" pitchFamily="18" charset="0"/>
                <a:cs typeface="Times New Roman" panose="02020603050405020304" pitchFamily="18" charset="0"/>
              </a:rPr>
              <a:t>Tâm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chiếu</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685800" y="5325487"/>
            <a:ext cx="8884920" cy="978729"/>
          </a:xfrm>
          <a:prstGeom prst="rect">
            <a:avLst/>
          </a:prstGeom>
        </p:spPr>
        <p:txBody>
          <a:bodyPr wrap="square">
            <a:spAutoFit/>
          </a:bodyPr>
          <a:lstStyle/>
          <a:p>
            <a:pPr indent="356870" algn="just">
              <a:lnSpc>
                <a:spcPct val="120000"/>
              </a:lnSpc>
              <a:spcAft>
                <a:spcPts val="30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z=0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-1/r</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TextBox 1"/>
          <p:cNvSpPr txBox="1"/>
          <p:nvPr/>
        </p:nvSpPr>
        <p:spPr>
          <a:xfrm>
            <a:off x="10042359" y="3725823"/>
            <a:ext cx="327334" cy="477054"/>
          </a:xfrm>
          <a:prstGeom prst="rect">
            <a:avLst/>
          </a:prstGeom>
          <a:noFill/>
        </p:spPr>
        <p:txBody>
          <a:bodyPr wrap="none" rtlCol="0">
            <a:spAutoFit/>
          </a:bodyPr>
          <a:lstStyle/>
          <a:p>
            <a:r>
              <a:rPr lang="en-US" sz="2500" b="1" smtClean="0">
                <a:solidFill>
                  <a:srgbClr val="FF0000"/>
                </a:solidFill>
                <a:latin typeface="Times New Roman" panose="02020603050405020304" pitchFamily="18" charset="0"/>
                <a:cs typeface="Times New Roman" panose="02020603050405020304" pitchFamily="18" charset="0"/>
              </a:rPr>
              <a:t>z</a:t>
            </a:r>
            <a:endParaRPr lang="en-US" sz="2500" b="1">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0789845" y="3722038"/>
            <a:ext cx="434734" cy="477054"/>
          </a:xfrm>
          <a:prstGeom prst="rect">
            <a:avLst/>
          </a:prstGeom>
          <a:noFill/>
        </p:spPr>
        <p:txBody>
          <a:bodyPr wrap="none" rtlCol="0">
            <a:spAutoFit/>
          </a:bodyPr>
          <a:lstStyle/>
          <a:p>
            <a:r>
              <a:rPr lang="en-US" sz="2500" b="1">
                <a:solidFill>
                  <a:srgbClr val="FF0000"/>
                </a:solidFill>
                <a:latin typeface="Times New Roman" panose="02020603050405020304" pitchFamily="18" charset="0"/>
                <a:cs typeface="Times New Roman" panose="02020603050405020304" pitchFamily="18" charset="0"/>
              </a:rPr>
              <a:t>O</a:t>
            </a:r>
          </a:p>
        </p:txBody>
      </p:sp>
    </p:spTree>
    <p:extLst>
      <p:ext uri="{BB962C8B-B14F-4D97-AF65-F5344CB8AC3E}">
        <p14:creationId xmlns:p14="http://schemas.microsoft.com/office/powerpoint/2010/main" val="220432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1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5280" y="1058287"/>
            <a:ext cx="9784080" cy="1535805"/>
          </a:xfrm>
          <a:prstGeom prst="rect">
            <a:avLst/>
          </a:prstGeom>
        </p:spPr>
        <p:txBody>
          <a:bodyPr wrap="square">
            <a:spAutoFit/>
          </a:bodyPr>
          <a:lstStyle/>
          <a:p>
            <a:pPr marL="457200" indent="-457200" algn="just">
              <a:lnSpc>
                <a:spcPct val="120000"/>
              </a:lnSpc>
              <a:spcAft>
                <a:spcPts val="300"/>
              </a:spcAft>
              <a:buFont typeface="Wingdings" panose="05000000000000000000" pitchFamily="2" charset="2"/>
              <a:buChar char="v"/>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z=0</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-1/r</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6" name="Group 5"/>
          <p:cNvGrpSpPr/>
          <p:nvPr/>
        </p:nvGrpSpPr>
        <p:grpSpPr>
          <a:xfrm>
            <a:off x="198956" y="2938394"/>
            <a:ext cx="3257828" cy="1680396"/>
            <a:chOff x="6288457" y="4225359"/>
            <a:chExt cx="3852188" cy="1680396"/>
          </a:xfrm>
        </p:grpSpPr>
        <p:sp>
          <p:nvSpPr>
            <p:cNvPr id="7" name="TextBox 6"/>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8" name="TextBox 7"/>
            <p:cNvSpPr txBox="1"/>
            <p:nvPr/>
          </p:nvSpPr>
          <p:spPr>
            <a:xfrm>
              <a:off x="6489494" y="4658804"/>
              <a:ext cx="3493704" cy="461665"/>
            </a:xfrm>
            <a:prstGeom prst="rect">
              <a:avLst/>
            </a:prstGeom>
            <a:noFill/>
          </p:spPr>
          <p:txBody>
            <a:bodyPr wrap="none" rtlCol="0">
              <a:spAutoFit/>
            </a:bodyPr>
            <a:lstStyle/>
            <a:p>
              <a:r>
                <a:rPr lang="en-US" sz="2400" b="1" dirty="0" smtClean="0"/>
                <a:t>0       1        0       0</a:t>
              </a:r>
              <a:endParaRPr lang="en-US" sz="2400" b="1" dirty="0"/>
            </a:p>
          </p:txBody>
        </p:sp>
        <p:sp>
          <p:nvSpPr>
            <p:cNvPr id="9" name="TextBox 8"/>
            <p:cNvSpPr txBox="1"/>
            <p:nvPr/>
          </p:nvSpPr>
          <p:spPr>
            <a:xfrm>
              <a:off x="6489492" y="5074758"/>
              <a:ext cx="3434945" cy="461665"/>
            </a:xfrm>
            <a:prstGeom prst="rect">
              <a:avLst/>
            </a:prstGeom>
            <a:noFill/>
          </p:spPr>
          <p:txBody>
            <a:bodyPr wrap="none" rtlCol="0">
              <a:spAutoFit/>
            </a:bodyPr>
            <a:lstStyle/>
            <a:p>
              <a:r>
                <a:rPr lang="en-US" sz="2400" b="1" dirty="0" smtClean="0"/>
                <a:t>0       </a:t>
              </a:r>
              <a:r>
                <a:rPr lang="en-US" sz="2400" b="1" smtClean="0"/>
                <a:t>0</a:t>
              </a:r>
              <a:r>
                <a:rPr lang="en-US" sz="2400" b="1"/>
                <a:t> </a:t>
              </a:r>
              <a:r>
                <a:rPr lang="en-US" sz="2400" b="1" smtClean="0"/>
                <a:t>       </a:t>
              </a:r>
              <a:r>
                <a:rPr lang="en-US" sz="2400" b="1"/>
                <a:t>0</a:t>
              </a:r>
              <a:r>
                <a:rPr lang="en-US" sz="2400" b="1" smtClean="0"/>
                <a:t>       r</a:t>
              </a:r>
              <a:endParaRPr lang="en-US" sz="2400" b="1" dirty="0"/>
            </a:p>
          </p:txBody>
        </p:sp>
        <p:sp>
          <p:nvSpPr>
            <p:cNvPr id="10" name="TextBox 9"/>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1" name="Double Bracket 10"/>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grpSp>
        <p:nvGrpSpPr>
          <p:cNvPr id="12" name="Group 11"/>
          <p:cNvGrpSpPr/>
          <p:nvPr/>
        </p:nvGrpSpPr>
        <p:grpSpPr>
          <a:xfrm>
            <a:off x="4365405" y="2929193"/>
            <a:ext cx="3257828" cy="1680396"/>
            <a:chOff x="6288457" y="4225359"/>
            <a:chExt cx="3852188" cy="1680396"/>
          </a:xfrm>
        </p:grpSpPr>
        <p:sp>
          <p:nvSpPr>
            <p:cNvPr id="13" name="TextBox 12"/>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14" name="TextBox 13"/>
            <p:cNvSpPr txBox="1"/>
            <p:nvPr/>
          </p:nvSpPr>
          <p:spPr>
            <a:xfrm>
              <a:off x="6489494" y="4658804"/>
              <a:ext cx="3493704" cy="461665"/>
            </a:xfrm>
            <a:prstGeom prst="rect">
              <a:avLst/>
            </a:prstGeom>
            <a:noFill/>
          </p:spPr>
          <p:txBody>
            <a:bodyPr wrap="none" rtlCol="0">
              <a:spAutoFit/>
            </a:bodyPr>
            <a:lstStyle/>
            <a:p>
              <a:r>
                <a:rPr lang="en-US" sz="2400" b="1" dirty="0" smtClean="0"/>
                <a:t>0       1        0       0</a:t>
              </a:r>
              <a:endParaRPr lang="en-US" sz="2400" b="1" dirty="0"/>
            </a:p>
          </p:txBody>
        </p:sp>
        <p:sp>
          <p:nvSpPr>
            <p:cNvPr id="15" name="TextBox 14"/>
            <p:cNvSpPr txBox="1"/>
            <p:nvPr/>
          </p:nvSpPr>
          <p:spPr>
            <a:xfrm>
              <a:off x="6489492" y="5074758"/>
              <a:ext cx="3434945" cy="461665"/>
            </a:xfrm>
            <a:prstGeom prst="rect">
              <a:avLst/>
            </a:prstGeom>
            <a:noFill/>
          </p:spPr>
          <p:txBody>
            <a:bodyPr wrap="none" rtlCol="0">
              <a:spAutoFit/>
            </a:bodyPr>
            <a:lstStyle/>
            <a:p>
              <a:r>
                <a:rPr lang="en-US" sz="2400" b="1" dirty="0" smtClean="0"/>
                <a:t>0       0</a:t>
              </a:r>
              <a:r>
                <a:rPr lang="en-US" sz="2400" b="1" dirty="0"/>
                <a:t> </a:t>
              </a:r>
              <a:r>
                <a:rPr lang="en-US" sz="2400" b="1" dirty="0" smtClean="0"/>
                <a:t>       </a:t>
              </a:r>
              <a:r>
                <a:rPr lang="en-US" sz="2400" b="1" dirty="0"/>
                <a:t>1</a:t>
              </a:r>
              <a:r>
                <a:rPr lang="en-US" sz="2400" b="1" dirty="0" smtClean="0"/>
                <a:t>       r</a:t>
              </a:r>
              <a:endParaRPr lang="en-US" sz="2400" b="1" dirty="0"/>
            </a:p>
          </p:txBody>
        </p:sp>
        <p:sp>
          <p:nvSpPr>
            <p:cNvPr id="16" name="TextBox 15"/>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7" name="Double Bracket 16"/>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grpSp>
        <p:nvGrpSpPr>
          <p:cNvPr id="18" name="Group 17"/>
          <p:cNvGrpSpPr/>
          <p:nvPr/>
        </p:nvGrpSpPr>
        <p:grpSpPr>
          <a:xfrm>
            <a:off x="8243806" y="2938394"/>
            <a:ext cx="3257828" cy="1680396"/>
            <a:chOff x="6288457" y="4225359"/>
            <a:chExt cx="3852188" cy="1680396"/>
          </a:xfrm>
        </p:grpSpPr>
        <p:sp>
          <p:nvSpPr>
            <p:cNvPr id="19" name="TextBox 18"/>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20" name="TextBox 19"/>
            <p:cNvSpPr txBox="1"/>
            <p:nvPr/>
          </p:nvSpPr>
          <p:spPr>
            <a:xfrm>
              <a:off x="6489494" y="4658804"/>
              <a:ext cx="3493704" cy="461665"/>
            </a:xfrm>
            <a:prstGeom prst="rect">
              <a:avLst/>
            </a:prstGeom>
            <a:noFill/>
          </p:spPr>
          <p:txBody>
            <a:bodyPr wrap="none" rtlCol="0">
              <a:spAutoFit/>
            </a:bodyPr>
            <a:lstStyle/>
            <a:p>
              <a:r>
                <a:rPr lang="en-US" sz="2400" b="1" dirty="0" smtClean="0"/>
                <a:t>0       1        0       0</a:t>
              </a:r>
              <a:endParaRPr lang="en-US" sz="2400" b="1" dirty="0"/>
            </a:p>
          </p:txBody>
        </p:sp>
        <p:sp>
          <p:nvSpPr>
            <p:cNvPr id="21" name="TextBox 20"/>
            <p:cNvSpPr txBox="1"/>
            <p:nvPr/>
          </p:nvSpPr>
          <p:spPr>
            <a:xfrm>
              <a:off x="6489492" y="5074758"/>
              <a:ext cx="3493704" cy="461665"/>
            </a:xfrm>
            <a:prstGeom prst="rect">
              <a:avLst/>
            </a:prstGeom>
            <a:noFill/>
          </p:spPr>
          <p:txBody>
            <a:bodyPr wrap="none" rtlCol="0">
              <a:spAutoFit/>
            </a:bodyPr>
            <a:lstStyle/>
            <a:p>
              <a:r>
                <a:rPr lang="en-US" sz="2400" b="1" dirty="0" smtClean="0"/>
                <a:t>0       0</a:t>
              </a:r>
              <a:r>
                <a:rPr lang="en-US" sz="2400" b="1" dirty="0"/>
                <a:t> </a:t>
              </a:r>
              <a:r>
                <a:rPr lang="en-US" sz="2400" b="1" dirty="0" smtClean="0"/>
                <a:t>       </a:t>
              </a:r>
              <a:r>
                <a:rPr lang="en-US" sz="2400" b="1" dirty="0"/>
                <a:t>0</a:t>
              </a:r>
              <a:r>
                <a:rPr lang="en-US" sz="2400" b="1" dirty="0" smtClean="0"/>
                <a:t>       0</a:t>
              </a:r>
              <a:endParaRPr lang="en-US" sz="2400" b="1" dirty="0"/>
            </a:p>
          </p:txBody>
        </p:sp>
        <p:sp>
          <p:nvSpPr>
            <p:cNvPr id="22" name="TextBox 21"/>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23" name="Double Bracket 22"/>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
        <p:nvSpPr>
          <p:cNvPr id="2" name="TextBox 1"/>
          <p:cNvSpPr txBox="1"/>
          <p:nvPr/>
        </p:nvSpPr>
        <p:spPr>
          <a:xfrm flipH="1">
            <a:off x="3626801" y="3378482"/>
            <a:ext cx="340666" cy="707886"/>
          </a:xfrm>
          <a:prstGeom prst="rect">
            <a:avLst/>
          </a:prstGeom>
          <a:noFill/>
        </p:spPr>
        <p:txBody>
          <a:bodyPr wrap="square" rtlCol="0">
            <a:spAutoFit/>
          </a:bodyPr>
          <a:lstStyle/>
          <a:p>
            <a:r>
              <a:rPr lang="en-US" sz="4000" dirty="0" smtClean="0"/>
              <a:t>=</a:t>
            </a:r>
            <a:endParaRPr lang="en-US" sz="4000" dirty="0"/>
          </a:p>
        </p:txBody>
      </p:sp>
      <p:sp>
        <p:nvSpPr>
          <p:cNvPr id="24" name="TextBox 23"/>
          <p:cNvSpPr txBox="1"/>
          <p:nvPr/>
        </p:nvSpPr>
        <p:spPr>
          <a:xfrm flipH="1">
            <a:off x="7732806" y="3310739"/>
            <a:ext cx="340666" cy="707886"/>
          </a:xfrm>
          <a:prstGeom prst="rect">
            <a:avLst/>
          </a:prstGeom>
          <a:noFill/>
        </p:spPr>
        <p:txBody>
          <a:bodyPr wrap="square" rtlCol="0">
            <a:spAutoFit/>
          </a:bodyPr>
          <a:lstStyle/>
          <a:p>
            <a:r>
              <a:rPr lang="en-US" sz="4000" dirty="0">
                <a:solidFill>
                  <a:srgbClr val="FF0000"/>
                </a:solidFill>
              </a:rPr>
              <a:t>x</a:t>
            </a:r>
          </a:p>
        </p:txBody>
      </p:sp>
      <p:sp>
        <p:nvSpPr>
          <p:cNvPr id="3" name="TextBox 2"/>
          <p:cNvSpPr txBox="1"/>
          <p:nvPr/>
        </p:nvSpPr>
        <p:spPr>
          <a:xfrm>
            <a:off x="8243806" y="4988122"/>
            <a:ext cx="3352446"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mp</a:t>
            </a:r>
            <a:r>
              <a:rPr lang="en-US" sz="2400" dirty="0" smtClean="0">
                <a:latin typeface="Times New Roman" panose="02020603050405020304" pitchFamily="18" charset="0"/>
                <a:cs typeface="Times New Roman" panose="02020603050405020304" pitchFamily="18" charset="0"/>
              </a:rPr>
              <a:t> z=0 </a:t>
            </a:r>
            <a:endParaRPr lang="en-US" sz="2400"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4517805" y="5014850"/>
            <a:ext cx="3352446"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cs typeface="Times New Roman" panose="02020603050405020304" pitchFamily="18" charset="0"/>
              </a:rPr>
              <a:t> 1 </a:t>
            </a:r>
            <a:r>
              <a:rPr lang="en-US" sz="2400" dirty="0" err="1" smtClean="0">
                <a:latin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mp</a:t>
            </a:r>
            <a:r>
              <a:rPr lang="en-US" sz="2400" dirty="0" smtClean="0">
                <a:latin typeface="Times New Roman" panose="02020603050405020304" pitchFamily="18" charset="0"/>
                <a:cs typeface="Times New Roman" panose="02020603050405020304" pitchFamily="18" charset="0"/>
              </a:rPr>
              <a:t> z=0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42166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0" y="1174994"/>
            <a:ext cx="12192000" cy="5887403"/>
          </a:xfrm>
          <a:prstGeom prst="rect">
            <a:avLst/>
          </a:prstGeom>
        </p:spPr>
      </p:pic>
    </p:spTree>
    <p:extLst>
      <p:ext uri="{BB962C8B-B14F-4D97-AF65-F5344CB8AC3E}">
        <p14:creationId xmlns:p14="http://schemas.microsoft.com/office/powerpoint/2010/main" val="41502286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2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5280" y="1058287"/>
            <a:ext cx="9784080" cy="2536079"/>
          </a:xfrm>
          <a:prstGeom prst="rect">
            <a:avLst/>
          </a:prstGeom>
        </p:spPr>
        <p:txBody>
          <a:bodyPr wrap="square">
            <a:spAutoFit/>
          </a:bodyPr>
          <a:lstStyle/>
          <a:p>
            <a:pPr indent="356870" algn="just">
              <a:lnSpc>
                <a:spcPct val="120000"/>
              </a:lnSpc>
              <a:spcAft>
                <a:spcPts val="30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2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y=0, z=0</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Oy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2600" b="1"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1/q</a:t>
            </a:r>
          </a:p>
          <a:p>
            <a:pPr marL="342900" indent="-342900" algn="just">
              <a:lnSpc>
                <a:spcPct val="120000"/>
              </a:lnSpc>
              <a:spcAft>
                <a:spcPts val="300"/>
              </a:spcAft>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1/r</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20000"/>
              </a:lnSpc>
              <a:spcAft>
                <a:spcPts val="300"/>
              </a:spcAft>
              <a:buFontTx/>
              <a:buChar char="-"/>
            </a:pP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6" name="Group 5"/>
          <p:cNvGrpSpPr/>
          <p:nvPr/>
        </p:nvGrpSpPr>
        <p:grpSpPr>
          <a:xfrm>
            <a:off x="2856645" y="3594366"/>
            <a:ext cx="3257828" cy="1680396"/>
            <a:chOff x="6288457" y="4225359"/>
            <a:chExt cx="3852188" cy="1680396"/>
          </a:xfrm>
        </p:grpSpPr>
        <p:sp>
          <p:nvSpPr>
            <p:cNvPr id="7" name="TextBox 6"/>
            <p:cNvSpPr txBox="1"/>
            <p:nvPr/>
          </p:nvSpPr>
          <p:spPr>
            <a:xfrm>
              <a:off x="6489495" y="4241585"/>
              <a:ext cx="2954655" cy="461665"/>
            </a:xfrm>
            <a:prstGeom prst="rect">
              <a:avLst/>
            </a:prstGeom>
            <a:noFill/>
          </p:spPr>
          <p:txBody>
            <a:bodyPr wrap="none" rtlCol="0">
              <a:spAutoFit/>
            </a:bodyPr>
            <a:lstStyle/>
            <a:p>
              <a:r>
                <a:rPr lang="en-US" sz="2400" b="1" dirty="0" smtClean="0"/>
                <a:t>1       0</a:t>
              </a:r>
              <a:r>
                <a:rPr lang="en-US" sz="2400" b="1" dirty="0"/>
                <a:t> </a:t>
              </a:r>
              <a:r>
                <a:rPr lang="en-US" sz="2400" b="1" dirty="0" smtClean="0"/>
                <a:t>       0       0</a:t>
              </a:r>
              <a:endParaRPr lang="en-US" sz="2400" b="1" dirty="0"/>
            </a:p>
          </p:txBody>
        </p:sp>
        <p:sp>
          <p:nvSpPr>
            <p:cNvPr id="8" name="TextBox 7"/>
            <p:cNvSpPr txBox="1"/>
            <p:nvPr/>
          </p:nvSpPr>
          <p:spPr>
            <a:xfrm>
              <a:off x="6489494" y="4658804"/>
              <a:ext cx="3491810" cy="461665"/>
            </a:xfrm>
            <a:prstGeom prst="rect">
              <a:avLst/>
            </a:prstGeom>
            <a:noFill/>
          </p:spPr>
          <p:txBody>
            <a:bodyPr wrap="none" rtlCol="0">
              <a:spAutoFit/>
            </a:bodyPr>
            <a:lstStyle/>
            <a:p>
              <a:r>
                <a:rPr lang="en-US" sz="2400" b="1" dirty="0" smtClean="0"/>
                <a:t>0       </a:t>
              </a:r>
              <a:r>
                <a:rPr lang="en-US" sz="2400" b="1" dirty="0"/>
                <a:t>1</a:t>
              </a:r>
              <a:r>
                <a:rPr lang="en-US" sz="2400" b="1" dirty="0" smtClean="0"/>
                <a:t>        0       q</a:t>
              </a:r>
              <a:endParaRPr lang="en-US" sz="2400" b="1" dirty="0"/>
            </a:p>
          </p:txBody>
        </p:sp>
        <p:sp>
          <p:nvSpPr>
            <p:cNvPr id="9" name="TextBox 8"/>
            <p:cNvSpPr txBox="1"/>
            <p:nvPr/>
          </p:nvSpPr>
          <p:spPr>
            <a:xfrm>
              <a:off x="6489492" y="5074758"/>
              <a:ext cx="3434945" cy="461665"/>
            </a:xfrm>
            <a:prstGeom prst="rect">
              <a:avLst/>
            </a:prstGeom>
            <a:noFill/>
          </p:spPr>
          <p:txBody>
            <a:bodyPr wrap="none" rtlCol="0">
              <a:spAutoFit/>
            </a:bodyPr>
            <a:lstStyle/>
            <a:p>
              <a:r>
                <a:rPr lang="en-US" sz="2400" b="1" dirty="0" smtClean="0"/>
                <a:t>0       0</a:t>
              </a:r>
              <a:r>
                <a:rPr lang="en-US" sz="2400" b="1" dirty="0"/>
                <a:t> </a:t>
              </a:r>
              <a:r>
                <a:rPr lang="en-US" sz="2400" b="1" dirty="0" smtClean="0"/>
                <a:t>       </a:t>
              </a:r>
              <a:r>
                <a:rPr lang="en-US" sz="2400" b="1" dirty="0"/>
                <a:t>1</a:t>
              </a:r>
              <a:r>
                <a:rPr lang="en-US" sz="2400" b="1" dirty="0" smtClean="0"/>
                <a:t>       r</a:t>
              </a:r>
              <a:endParaRPr lang="en-US" sz="2400" b="1" dirty="0"/>
            </a:p>
          </p:txBody>
        </p:sp>
        <p:sp>
          <p:nvSpPr>
            <p:cNvPr id="10" name="TextBox 9"/>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1" name="Double Bracket 10"/>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879670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Phép</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phối</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cảnh</a:t>
            </a:r>
            <a:r>
              <a:rPr lang="en-US" sz="3000" b="1" dirty="0" smtClean="0">
                <a:solidFill>
                  <a:srgbClr val="FF0000"/>
                </a:solidFill>
                <a:latin typeface="Times New Roman" panose="02020603050405020304" pitchFamily="18" charset="0"/>
                <a:cs typeface="Times New Roman" panose="02020603050405020304" pitchFamily="18" charset="0"/>
              </a:rPr>
              <a:t> 3 </a:t>
            </a:r>
            <a:r>
              <a:rPr lang="en-US" sz="3000" b="1" dirty="0" err="1" smtClean="0">
                <a:solidFill>
                  <a:srgbClr val="FF0000"/>
                </a:solidFill>
                <a:latin typeface="Times New Roman" panose="02020603050405020304" pitchFamily="18" charset="0"/>
                <a:cs typeface="Times New Roman" panose="02020603050405020304" pitchFamily="18" charset="0"/>
              </a:rPr>
              <a:t>tâm</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chiếu</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5280" y="1058287"/>
            <a:ext cx="9784080" cy="2573012"/>
          </a:xfrm>
          <a:prstGeom prst="rect">
            <a:avLst/>
          </a:prstGeom>
        </p:spPr>
        <p:txBody>
          <a:bodyPr wrap="square">
            <a:spAutoFit/>
          </a:bodyPr>
          <a:lstStyle/>
          <a:p>
            <a:pPr indent="356870" algn="just">
              <a:lnSpc>
                <a:spcPct val="120000"/>
              </a:lnSpc>
              <a:spcAft>
                <a:spcPts val="30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Ma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3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y=0, z=0 , x=0</a:t>
            </a:r>
          </a:p>
          <a:p>
            <a:pPr marL="342900" indent="-342900" algn="just">
              <a:lnSpc>
                <a:spcPct val="120000"/>
              </a:lnSpc>
              <a:spcAft>
                <a:spcPts val="300"/>
              </a:spcAft>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Ox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1/p</a:t>
            </a:r>
          </a:p>
          <a:p>
            <a:pPr marL="342900" indent="-342900" algn="just">
              <a:lnSpc>
                <a:spcPct val="120000"/>
              </a:lnSpc>
              <a:spcAft>
                <a:spcPts val="300"/>
              </a:spcAft>
              <a:buFontTx/>
              <a:buChar char="-"/>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Oy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-1/q</a:t>
            </a:r>
          </a:p>
          <a:p>
            <a:pPr marL="342900" indent="-342900" algn="just">
              <a:lnSpc>
                <a:spcPct val="120000"/>
              </a:lnSpc>
              <a:spcAft>
                <a:spcPts val="30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Oz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Z</a:t>
            </a:r>
            <a:r>
              <a:rPr lang="en-US" sz="2600" b="1" baseline="-25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1/r</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6" name="Group 5"/>
          <p:cNvGrpSpPr/>
          <p:nvPr/>
        </p:nvGrpSpPr>
        <p:grpSpPr>
          <a:xfrm>
            <a:off x="2948085" y="3966400"/>
            <a:ext cx="3257828" cy="1680396"/>
            <a:chOff x="6288457" y="4225359"/>
            <a:chExt cx="3852188" cy="1680396"/>
          </a:xfrm>
        </p:grpSpPr>
        <p:sp>
          <p:nvSpPr>
            <p:cNvPr id="7" name="TextBox 6"/>
            <p:cNvSpPr txBox="1"/>
            <p:nvPr/>
          </p:nvSpPr>
          <p:spPr>
            <a:xfrm>
              <a:off x="6489496" y="4241585"/>
              <a:ext cx="3491810" cy="461665"/>
            </a:xfrm>
            <a:prstGeom prst="rect">
              <a:avLst/>
            </a:prstGeom>
            <a:noFill/>
          </p:spPr>
          <p:txBody>
            <a:bodyPr wrap="none" rtlCol="0">
              <a:spAutoFit/>
            </a:bodyPr>
            <a:lstStyle/>
            <a:p>
              <a:r>
                <a:rPr lang="en-US" sz="2400" b="1" dirty="0" smtClean="0"/>
                <a:t>1       0</a:t>
              </a:r>
              <a:r>
                <a:rPr lang="en-US" sz="2400" b="1" dirty="0"/>
                <a:t> </a:t>
              </a:r>
              <a:r>
                <a:rPr lang="en-US" sz="2400" b="1" dirty="0" smtClean="0"/>
                <a:t>       0       p</a:t>
              </a:r>
              <a:endParaRPr lang="en-US" sz="2400" b="1" dirty="0"/>
            </a:p>
          </p:txBody>
        </p:sp>
        <p:sp>
          <p:nvSpPr>
            <p:cNvPr id="8" name="TextBox 7"/>
            <p:cNvSpPr txBox="1"/>
            <p:nvPr/>
          </p:nvSpPr>
          <p:spPr>
            <a:xfrm>
              <a:off x="6489494" y="4658804"/>
              <a:ext cx="3491810" cy="461665"/>
            </a:xfrm>
            <a:prstGeom prst="rect">
              <a:avLst/>
            </a:prstGeom>
            <a:noFill/>
          </p:spPr>
          <p:txBody>
            <a:bodyPr wrap="none" rtlCol="0">
              <a:spAutoFit/>
            </a:bodyPr>
            <a:lstStyle/>
            <a:p>
              <a:r>
                <a:rPr lang="en-US" sz="2400" b="1" dirty="0" smtClean="0"/>
                <a:t>0       </a:t>
              </a:r>
              <a:r>
                <a:rPr lang="en-US" sz="2400" b="1" dirty="0"/>
                <a:t>1</a:t>
              </a:r>
              <a:r>
                <a:rPr lang="en-US" sz="2400" b="1" dirty="0" smtClean="0"/>
                <a:t>        0       q</a:t>
              </a:r>
              <a:endParaRPr lang="en-US" sz="2400" b="1" dirty="0"/>
            </a:p>
          </p:txBody>
        </p:sp>
        <p:sp>
          <p:nvSpPr>
            <p:cNvPr id="9" name="TextBox 8"/>
            <p:cNvSpPr txBox="1"/>
            <p:nvPr/>
          </p:nvSpPr>
          <p:spPr>
            <a:xfrm>
              <a:off x="6489492" y="5074758"/>
              <a:ext cx="3434945" cy="461665"/>
            </a:xfrm>
            <a:prstGeom prst="rect">
              <a:avLst/>
            </a:prstGeom>
            <a:noFill/>
          </p:spPr>
          <p:txBody>
            <a:bodyPr wrap="none" rtlCol="0">
              <a:spAutoFit/>
            </a:bodyPr>
            <a:lstStyle/>
            <a:p>
              <a:r>
                <a:rPr lang="en-US" sz="2400" b="1" dirty="0" smtClean="0"/>
                <a:t>0       0</a:t>
              </a:r>
              <a:r>
                <a:rPr lang="en-US" sz="2400" b="1" dirty="0"/>
                <a:t> </a:t>
              </a:r>
              <a:r>
                <a:rPr lang="en-US" sz="2400" b="1" dirty="0" smtClean="0"/>
                <a:t>       </a:t>
              </a:r>
              <a:r>
                <a:rPr lang="en-US" sz="2400" b="1" dirty="0"/>
                <a:t>1</a:t>
              </a:r>
              <a:r>
                <a:rPr lang="en-US" sz="2400" b="1" dirty="0" smtClean="0"/>
                <a:t>       r</a:t>
              </a:r>
              <a:endParaRPr lang="en-US" sz="2400" b="1" dirty="0"/>
            </a:p>
          </p:txBody>
        </p:sp>
        <p:sp>
          <p:nvSpPr>
            <p:cNvPr id="10" name="TextBox 9"/>
            <p:cNvSpPr txBox="1"/>
            <p:nvPr/>
          </p:nvSpPr>
          <p:spPr>
            <a:xfrm>
              <a:off x="6489491" y="5444090"/>
              <a:ext cx="3047629" cy="461665"/>
            </a:xfrm>
            <a:prstGeom prst="rect">
              <a:avLst/>
            </a:prstGeom>
            <a:noFill/>
          </p:spPr>
          <p:txBody>
            <a:bodyPr wrap="none" rtlCol="0">
              <a:spAutoFit/>
            </a:bodyPr>
            <a:lstStyle/>
            <a:p>
              <a:r>
                <a:rPr lang="en-US" sz="2400" b="1" dirty="0" smtClean="0"/>
                <a:t>0       0</a:t>
              </a:r>
              <a:r>
                <a:rPr lang="en-US" sz="2400" b="1" dirty="0"/>
                <a:t> </a:t>
              </a:r>
              <a:r>
                <a:rPr lang="en-US" sz="2400" b="1" dirty="0" smtClean="0"/>
                <a:t>       0       1</a:t>
              </a:r>
              <a:endParaRPr lang="en-US" sz="2400" b="1" dirty="0"/>
            </a:p>
          </p:txBody>
        </p:sp>
        <p:sp>
          <p:nvSpPr>
            <p:cNvPr id="11" name="Double Bracket 10"/>
            <p:cNvSpPr/>
            <p:nvPr/>
          </p:nvSpPr>
          <p:spPr>
            <a:xfrm>
              <a:off x="6288457" y="4225359"/>
              <a:ext cx="3852188" cy="1588063"/>
            </a:xfrm>
            <a:prstGeom prst="bracketPair">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sz="2400" b="1"/>
            </a:p>
          </p:txBody>
        </p:sp>
      </p:grpSp>
    </p:spTree>
    <p:extLst>
      <p:ext uri="{BB962C8B-B14F-4D97-AF65-F5344CB8AC3E}">
        <p14:creationId xmlns:p14="http://schemas.microsoft.com/office/powerpoint/2010/main" val="28137054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494" y="1124269"/>
            <a:ext cx="2126826" cy="597851"/>
          </a:xfrm>
        </p:spPr>
        <p:txBody>
          <a:bodyPr>
            <a:normAutofit fontScale="92500"/>
          </a:bodyPr>
          <a:lstStyle/>
          <a:p>
            <a:r>
              <a:rPr lang="en-US" sz="2600" b="1" dirty="0" err="1" smtClean="0">
                <a:latin typeface="Times New Roman" panose="02020603050405020304" pitchFamily="18" charset="0"/>
                <a:cs typeface="Times New Roman" panose="02020603050405020304" pitchFamily="18" charset="0"/>
              </a:rPr>
              <a:t>Kính</a:t>
            </a:r>
            <a:r>
              <a:rPr lang="en-US" sz="2600" b="1" dirty="0" smtClean="0">
                <a:latin typeface="Times New Roman" panose="02020603050405020304" pitchFamily="18" charset="0"/>
                <a:cs typeface="Times New Roman" panose="02020603050405020304" pitchFamily="18" charset="0"/>
              </a:rPr>
              <a:t> Stereo</a:t>
            </a:r>
            <a:endParaRPr lang="en-US" sz="2600"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Thiết</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bị</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hiển</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thị</a:t>
            </a:r>
            <a:r>
              <a:rPr lang="en-US" sz="3000" b="1" dirty="0" smtClean="0">
                <a:solidFill>
                  <a:srgbClr val="FF0000"/>
                </a:solidFill>
                <a:latin typeface="Times New Roman" panose="02020603050405020304" pitchFamily="18" charset="0"/>
                <a:cs typeface="Times New Roman" panose="02020603050405020304" pitchFamily="18" charset="0"/>
              </a:rPr>
              <a:t> 3D</a:t>
            </a:r>
            <a:endParaRPr lang="en-US" sz="3000" b="1" dirty="0">
              <a:solidFill>
                <a:srgbClr val="FF0000"/>
              </a:solidFill>
              <a:latin typeface="Times New Roman" panose="02020603050405020304" pitchFamily="18" charset="0"/>
              <a:cs typeface="Times New Roman" panose="02020603050405020304" pitchFamily="18" charset="0"/>
            </a:endParaRPr>
          </a:p>
        </p:txBody>
      </p:sp>
      <p:pic>
        <p:nvPicPr>
          <p:cNvPr id="12290" name="Picture 2" descr="http://genk2.vcmedia.vn/GA8Ko1ApccccccccccccfqZTLfY3/Image/2011/08/a6_0c54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070" y="1722120"/>
            <a:ext cx="3417570" cy="277368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genk2.vcmedia.vn/GA8Ko1ApccccccccccccfqZTLfY3/Image/2011/08/a3_04b2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1334" y="1268056"/>
            <a:ext cx="7860666" cy="560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93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randombar(horizontal)">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2292"/>
                                        </p:tgtEl>
                                        <p:attrNameLst>
                                          <p:attrName>style.visibility</p:attrName>
                                        </p:attrNameLst>
                                      </p:cBhvr>
                                      <p:to>
                                        <p:strVal val="visible"/>
                                      </p:to>
                                    </p:set>
                                    <p:animEffect transition="in" filter="randombar(horizontal)">
                                      <p:cBhvr>
                                        <p:cTn id="12"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Thiết</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bị</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hiển</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thị</a:t>
            </a:r>
            <a:r>
              <a:rPr lang="en-US" sz="3000" b="1" dirty="0" smtClean="0">
                <a:solidFill>
                  <a:srgbClr val="FF0000"/>
                </a:solidFill>
                <a:latin typeface="Times New Roman" panose="02020603050405020304" pitchFamily="18" charset="0"/>
                <a:cs typeface="Times New Roman" panose="02020603050405020304" pitchFamily="18" charset="0"/>
              </a:rPr>
              <a:t> 3D</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85894" y="971869"/>
            <a:ext cx="8436186" cy="5978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600" b="1" dirty="0" err="1" smtClean="0">
                <a:latin typeface="Times New Roman" panose="02020603050405020304" pitchFamily="18" charset="0"/>
                <a:cs typeface="Times New Roman" panose="02020603050405020304" pitchFamily="18" charset="0"/>
              </a:rPr>
              <a:t>Màn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hình</a:t>
            </a:r>
            <a:r>
              <a:rPr lang="en-US" sz="2600" b="1" dirty="0" smtClean="0">
                <a:latin typeface="Times New Roman" panose="02020603050405020304" pitchFamily="18" charset="0"/>
                <a:cs typeface="Times New Roman" panose="02020603050405020304" pitchFamily="18" charset="0"/>
              </a:rPr>
              <a:t> 3D – Holograms : </a:t>
            </a:r>
            <a:r>
              <a:rPr lang="en-US" sz="2600" b="1" dirty="0" err="1" smtClean="0">
                <a:latin typeface="Times New Roman" panose="02020603050405020304" pitchFamily="18" charset="0"/>
                <a:cs typeface="Times New Roman" panose="02020603050405020304" pitchFamily="18" charset="0"/>
              </a:rPr>
              <a:t>kỹ</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thuật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toàn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ảnh</a:t>
            </a:r>
            <a:endParaRPr lang="en-US" sz="2600" b="1" dirty="0">
              <a:latin typeface="Times New Roman" panose="02020603050405020304" pitchFamily="18" charset="0"/>
              <a:cs typeface="Times New Roman" panose="02020603050405020304" pitchFamily="18" charset="0"/>
            </a:endParaRPr>
          </a:p>
        </p:txBody>
      </p:sp>
      <p:pic>
        <p:nvPicPr>
          <p:cNvPr id="13314" name="Picture 2" descr="Kết quả hình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6920" y="1447800"/>
            <a:ext cx="6355080" cy="544068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ologram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894" y="1818403"/>
            <a:ext cx="5083386" cy="3779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16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randombar(horizontal)">
                                      <p:cBhvr>
                                        <p:cTn id="7" dur="500"/>
                                        <p:tgtEl>
                                          <p:spTgt spid="1331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randombar(horizontal)">
                                      <p:cBhvr>
                                        <p:cTn id="12"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Kết quả hình ảnh cho holo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18402"/>
            <a:ext cx="5608320" cy="503959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1264265" y="154678"/>
            <a:ext cx="8596668" cy="56850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smtClean="0">
                <a:solidFill>
                  <a:srgbClr val="FF0000"/>
                </a:solidFill>
                <a:latin typeface="Times New Roman" panose="02020603050405020304" pitchFamily="18" charset="0"/>
                <a:cs typeface="Times New Roman" panose="02020603050405020304" pitchFamily="18" charset="0"/>
              </a:rPr>
              <a:t>CHƯƠNG 5 – </a:t>
            </a:r>
            <a:r>
              <a:rPr lang="en-US" sz="3000" b="1" dirty="0" err="1" smtClean="0">
                <a:solidFill>
                  <a:srgbClr val="FF0000"/>
                </a:solidFill>
                <a:latin typeface="Times New Roman" panose="02020603050405020304" pitchFamily="18" charset="0"/>
                <a:cs typeface="Times New Roman" panose="02020603050405020304" pitchFamily="18" charset="0"/>
              </a:rPr>
              <a:t>Thiết</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bị</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hiển</a:t>
            </a:r>
            <a:r>
              <a:rPr lang="en-US" sz="3000" b="1" dirty="0" smtClean="0">
                <a:solidFill>
                  <a:srgbClr val="FF0000"/>
                </a:solidFill>
                <a:latin typeface="Times New Roman" panose="02020603050405020304" pitchFamily="18" charset="0"/>
                <a:cs typeface="Times New Roman" panose="02020603050405020304" pitchFamily="18" charset="0"/>
              </a:rPr>
              <a:t> </a:t>
            </a:r>
            <a:r>
              <a:rPr lang="en-US" sz="3000" b="1" dirty="0" err="1" smtClean="0">
                <a:solidFill>
                  <a:srgbClr val="FF0000"/>
                </a:solidFill>
                <a:latin typeface="Times New Roman" panose="02020603050405020304" pitchFamily="18" charset="0"/>
                <a:cs typeface="Times New Roman" panose="02020603050405020304" pitchFamily="18" charset="0"/>
              </a:rPr>
              <a:t>thị</a:t>
            </a:r>
            <a:r>
              <a:rPr lang="en-US" sz="3000" b="1" dirty="0" smtClean="0">
                <a:solidFill>
                  <a:srgbClr val="FF0000"/>
                </a:solidFill>
                <a:latin typeface="Times New Roman" panose="02020603050405020304" pitchFamily="18" charset="0"/>
                <a:cs typeface="Times New Roman" panose="02020603050405020304" pitchFamily="18" charset="0"/>
              </a:rPr>
              <a:t> 3D</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85894" y="971869"/>
            <a:ext cx="8436186" cy="5978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600" b="1" dirty="0" err="1" smtClean="0">
                <a:latin typeface="Times New Roman" panose="02020603050405020304" pitchFamily="18" charset="0"/>
                <a:cs typeface="Times New Roman" panose="02020603050405020304" pitchFamily="18" charset="0"/>
              </a:rPr>
              <a:t>Màn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hình</a:t>
            </a:r>
            <a:r>
              <a:rPr lang="en-US" sz="2600" b="1" dirty="0" smtClean="0">
                <a:latin typeface="Times New Roman" panose="02020603050405020304" pitchFamily="18" charset="0"/>
                <a:cs typeface="Times New Roman" panose="02020603050405020304" pitchFamily="18" charset="0"/>
              </a:rPr>
              <a:t> 3D – Holograms : </a:t>
            </a:r>
            <a:r>
              <a:rPr lang="en-US" sz="2600" b="1" dirty="0" err="1" smtClean="0">
                <a:latin typeface="Times New Roman" panose="02020603050405020304" pitchFamily="18" charset="0"/>
                <a:cs typeface="Times New Roman" panose="02020603050405020304" pitchFamily="18" charset="0"/>
              </a:rPr>
              <a:t>kỹ</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thuật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toàn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ảnh</a:t>
            </a:r>
            <a:endParaRPr lang="en-US" sz="2600" b="1" dirty="0">
              <a:latin typeface="Times New Roman" panose="02020603050405020304" pitchFamily="18" charset="0"/>
              <a:cs typeface="Times New Roman" panose="02020603050405020304" pitchFamily="18" charset="0"/>
            </a:endParaRPr>
          </a:p>
        </p:txBody>
      </p:sp>
      <p:pic>
        <p:nvPicPr>
          <p:cNvPr id="16388" name="Picture 4" descr="Kết quả hình ảnh cho holo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8320" y="1818401"/>
            <a:ext cx="6583679" cy="5039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61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randombar(horizontal)">
                                      <p:cBhvr>
                                        <p:cTn id="7"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6198</TotalTime>
  <Words>878</Words>
  <Application>Microsoft Office PowerPoint</Application>
  <PresentationFormat>Widescreen</PresentationFormat>
  <Paragraphs>139</Paragraphs>
  <Slides>18</Slides>
  <Notes>6</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18</vt:i4>
      </vt:variant>
    </vt:vector>
  </HeadingPairs>
  <TitlesOfParts>
    <vt:vector size="27" baseType="lpstr">
      <vt:lpstr>Arial</vt:lpstr>
      <vt:lpstr>Calibri</vt:lpstr>
      <vt:lpstr>Times New Roman</vt:lpstr>
      <vt:lpstr>Trebuchet MS</vt:lpstr>
      <vt:lpstr>Wingdings</vt:lpstr>
      <vt:lpstr>Wingdings 3</vt:lpstr>
      <vt:lpstr>Facet</vt:lpstr>
      <vt:lpstr>Photoshop.Image.7</vt:lpstr>
      <vt:lpstr>Equation</vt:lpstr>
      <vt:lpstr>BÀI GIẢNG MÔN KỸ THUẬT ĐỒ HỌA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GIẢNG MÔN KỸ THUẬT ĐỒ HỌA</dc:title>
  <dc:creator>thao</dc:creator>
  <cp:lastModifiedBy>Dell</cp:lastModifiedBy>
  <cp:revision>303</cp:revision>
  <dcterms:created xsi:type="dcterms:W3CDTF">2016-08-07T09:51:44Z</dcterms:created>
  <dcterms:modified xsi:type="dcterms:W3CDTF">2019-04-10T22:57:06Z</dcterms:modified>
</cp:coreProperties>
</file>