
<file path=[Content_Types].xml><?xml version="1.0" encoding="utf-8"?>
<Types xmlns="http://schemas.openxmlformats.org/package/2006/content-types">
  <Default Extension="bin" ContentType="application/vnd.openxmlformats-officedocument.oleObject"/>
  <Default Extension="png" ContentType="image/png"/>
  <Default Extension="emf" ContentType="image/x-emf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2" r:id="rId1"/>
  </p:sldMasterIdLst>
  <p:notesMasterIdLst>
    <p:notesMasterId r:id="rId30"/>
  </p:notesMasterIdLst>
  <p:sldIdLst>
    <p:sldId id="256" r:id="rId2"/>
    <p:sldId id="257" r:id="rId3"/>
    <p:sldId id="279" r:id="rId4"/>
    <p:sldId id="280" r:id="rId5"/>
    <p:sldId id="258" r:id="rId6"/>
    <p:sldId id="263" r:id="rId7"/>
    <p:sldId id="259" r:id="rId8"/>
    <p:sldId id="261" r:id="rId9"/>
    <p:sldId id="260" r:id="rId10"/>
    <p:sldId id="264" r:id="rId11"/>
    <p:sldId id="262" r:id="rId12"/>
    <p:sldId id="265" r:id="rId13"/>
    <p:sldId id="267" r:id="rId14"/>
    <p:sldId id="268" r:id="rId15"/>
    <p:sldId id="282" r:id="rId16"/>
    <p:sldId id="283" r:id="rId17"/>
    <p:sldId id="269" r:id="rId18"/>
    <p:sldId id="270" r:id="rId19"/>
    <p:sldId id="272" r:id="rId20"/>
    <p:sldId id="271" r:id="rId21"/>
    <p:sldId id="273" r:id="rId22"/>
    <p:sldId id="281" r:id="rId23"/>
    <p:sldId id="274" r:id="rId24"/>
    <p:sldId id="275" r:id="rId25"/>
    <p:sldId id="276" r:id="rId26"/>
    <p:sldId id="284" r:id="rId27"/>
    <p:sldId id="278" r:id="rId28"/>
    <p:sldId id="277" r:id="rId2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thao" initials="t" lastIdx="1" clrIdx="0">
    <p:extLst>
      <p:ext uri="{19B8F6BF-5375-455C-9EA6-DF929625EA0E}">
        <p15:presenceInfo xmlns:p15="http://schemas.microsoft.com/office/powerpoint/2012/main" userId="thao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8EC20E35-A176-4012-BC5E-935CFFF8708E}" styleName="Medium Style 3">
    <a:wholeTbl>
      <a:tcTxStyle>
        <a:fontRef idx="minor"/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7E9639D4-E3E2-4D34-9284-5A2195B3D0D7}" styleName="Light Style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  <a:top>
            <a:lnRef idx="1">
              <a:schemeClr val="tx1"/>
            </a:lnRef>
          </a:top>
          <a:bottom>
            <a:lnRef idx="1">
              <a:schemeClr val="tx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tx1"/>
            </a:lnRef>
          </a:top>
          <a:bottom>
            <a:lnRef idx="1">
              <a:schemeClr val="tx1"/>
            </a:lnRef>
          </a:bottom>
        </a:tcBdr>
      </a:tcStyle>
    </a:band1H>
    <a:band1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1V>
    <a:band2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tx1"/>
        </a:fillRef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793D81CF-94F2-401A-BA57-92F5A7B2D0C5}" styleName="Medium Style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1203" autoAdjust="0"/>
  </p:normalViewPr>
  <p:slideViewPr>
    <p:cSldViewPr snapToGrid="0">
      <p:cViewPr varScale="1">
        <p:scale>
          <a:sx n="81" d="100"/>
          <a:sy n="81" d="100"/>
        </p:scale>
        <p:origin x="725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commentAuthors" Target="commentAuthor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layout>
        <c:manualLayout>
          <c:xMode val="edge"/>
          <c:yMode val="edge"/>
          <c:x val="0.425496062992126"/>
          <c:y val="2.1094140089876687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>
        <c:manualLayout>
          <c:layoutTarget val="inner"/>
          <c:xMode val="edge"/>
          <c:yMode val="edge"/>
          <c:x val="2.8861958661417324E-2"/>
          <c:y val="0.21678955558633436"/>
          <c:w val="0.9461380413385827"/>
          <c:h val="0.71553079284012489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Series 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4"/>
                <c:pt idx="0">
                  <c:v>Category 1</c:v>
                </c:pt>
                <c:pt idx="1">
                  <c:v>Category 2</c:v>
                </c:pt>
                <c:pt idx="2">
                  <c:v>Category 3</c:v>
                </c:pt>
                <c:pt idx="3">
                  <c:v>Category 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Series 2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4"/>
                <c:pt idx="0">
                  <c:v>Category 1</c:v>
                </c:pt>
                <c:pt idx="1">
                  <c:v>Category 2</c:v>
                </c:pt>
                <c:pt idx="2">
                  <c:v>Category 3</c:v>
                </c:pt>
                <c:pt idx="3">
                  <c:v>Category 4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Series 3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4"/>
                <c:pt idx="0">
                  <c:v>Category 1</c:v>
                </c:pt>
                <c:pt idx="1">
                  <c:v>Category 2</c:v>
                </c:pt>
                <c:pt idx="2">
                  <c:v>Category 3</c:v>
                </c:pt>
                <c:pt idx="3">
                  <c:v>Category 4</c:v>
                </c:pt>
              </c:strCache>
            </c:strRef>
          </c:cat>
          <c:val>
            <c:numRef>
              <c:f>Sheet1!$D$2:$D$5</c:f>
              <c:numCache>
                <c:formatCode>General</c:formatCode>
                <c:ptCount val="4"/>
                <c:pt idx="0">
                  <c:v>2</c:v>
                </c:pt>
                <c:pt idx="1">
                  <c:v>2</c:v>
                </c:pt>
                <c:pt idx="2">
                  <c:v>3</c:v>
                </c:pt>
                <c:pt idx="3">
                  <c:v>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-1386180448"/>
        <c:axId val="-1386181536"/>
      </c:barChart>
      <c:catAx>
        <c:axId val="-138618044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-1386181536"/>
        <c:crosses val="autoZero"/>
        <c:auto val="1"/>
        <c:lblAlgn val="ctr"/>
        <c:lblOffset val="100"/>
        <c:noMultiLvlLbl val="0"/>
      </c:catAx>
      <c:valAx>
        <c:axId val="-1386181536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-138618044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E743091-C25C-4704-A4B3-A195AF7FDC7E}" type="doc">
      <dgm:prSet loTypeId="urn:microsoft.com/office/officeart/2005/8/layout/hProcess3" loCatId="process" qsTypeId="urn:microsoft.com/office/officeart/2005/8/quickstyle/simple1" qsCatId="simple" csTypeId="urn:microsoft.com/office/officeart/2005/8/colors/accent1_2" csCatId="accent1" phldr="1"/>
      <dgm:spPr/>
    </dgm:pt>
    <dgm:pt modelId="{71627FC1-F030-4783-BEA9-B46661894940}">
      <dgm:prSet phldrT="[Text]"/>
      <dgm:spPr/>
      <dgm:t>
        <a:bodyPr/>
        <a:lstStyle/>
        <a:p>
          <a:r>
            <a:rPr lang="en-US" dirty="0" err="1" smtClean="0"/>
            <a:t>Lịch</a:t>
          </a:r>
          <a:r>
            <a:rPr lang="en-US" dirty="0" smtClean="0"/>
            <a:t> </a:t>
          </a:r>
          <a:r>
            <a:rPr lang="en-US" dirty="0" err="1" smtClean="0"/>
            <a:t>sử</a:t>
          </a:r>
          <a:r>
            <a:rPr lang="en-US" dirty="0" smtClean="0"/>
            <a:t> </a:t>
          </a:r>
          <a:r>
            <a:rPr lang="en-US" dirty="0" err="1" smtClean="0"/>
            <a:t>phát</a:t>
          </a:r>
          <a:r>
            <a:rPr lang="en-US" dirty="0" smtClean="0"/>
            <a:t> </a:t>
          </a:r>
          <a:r>
            <a:rPr lang="en-US" dirty="0" err="1" smtClean="0"/>
            <a:t>triển</a:t>
          </a:r>
          <a:endParaRPr lang="en-US" dirty="0"/>
        </a:p>
      </dgm:t>
    </dgm:pt>
    <dgm:pt modelId="{33BF5DF9-48FC-4143-A4BD-58DF5580C6D9}" type="parTrans" cxnId="{33ACB88C-E3EC-4E79-8436-479E3B795675}">
      <dgm:prSet/>
      <dgm:spPr/>
      <dgm:t>
        <a:bodyPr/>
        <a:lstStyle/>
        <a:p>
          <a:endParaRPr lang="en-US"/>
        </a:p>
      </dgm:t>
    </dgm:pt>
    <dgm:pt modelId="{BBE19E08-B51E-4620-ABF1-91B7CCB65F1F}" type="sibTrans" cxnId="{33ACB88C-E3EC-4E79-8436-479E3B795675}">
      <dgm:prSet/>
      <dgm:spPr/>
      <dgm:t>
        <a:bodyPr/>
        <a:lstStyle/>
        <a:p>
          <a:endParaRPr lang="en-US"/>
        </a:p>
      </dgm:t>
    </dgm:pt>
    <dgm:pt modelId="{D0122C31-62D2-4334-93B6-1FC6D043FD4D}" type="pres">
      <dgm:prSet presAssocID="{8E743091-C25C-4704-A4B3-A195AF7FDC7E}" presName="Name0" presStyleCnt="0">
        <dgm:presLayoutVars>
          <dgm:dir/>
          <dgm:animLvl val="lvl"/>
          <dgm:resizeHandles val="exact"/>
        </dgm:presLayoutVars>
      </dgm:prSet>
      <dgm:spPr/>
    </dgm:pt>
    <dgm:pt modelId="{62C71F70-8D38-427D-9B71-17874008E39E}" type="pres">
      <dgm:prSet presAssocID="{8E743091-C25C-4704-A4B3-A195AF7FDC7E}" presName="dummy" presStyleCnt="0"/>
      <dgm:spPr/>
    </dgm:pt>
    <dgm:pt modelId="{5C8AB43D-F613-4407-BDE5-AFCE363447A0}" type="pres">
      <dgm:prSet presAssocID="{8E743091-C25C-4704-A4B3-A195AF7FDC7E}" presName="linH" presStyleCnt="0"/>
      <dgm:spPr/>
    </dgm:pt>
    <dgm:pt modelId="{0EEFCC1C-DEB5-4D01-8A45-99EE3E027B73}" type="pres">
      <dgm:prSet presAssocID="{8E743091-C25C-4704-A4B3-A195AF7FDC7E}" presName="padding1" presStyleCnt="0"/>
      <dgm:spPr/>
    </dgm:pt>
    <dgm:pt modelId="{95E4E859-5024-449F-B5D0-F3A81A356268}" type="pres">
      <dgm:prSet presAssocID="{71627FC1-F030-4783-BEA9-B46661894940}" presName="linV" presStyleCnt="0"/>
      <dgm:spPr/>
    </dgm:pt>
    <dgm:pt modelId="{E38D081B-1F0E-4549-B509-EE3A4425EC24}" type="pres">
      <dgm:prSet presAssocID="{71627FC1-F030-4783-BEA9-B46661894940}" presName="spVertical1" presStyleCnt="0"/>
      <dgm:spPr/>
    </dgm:pt>
    <dgm:pt modelId="{2D605A45-67A2-4212-A917-F120379B4196}" type="pres">
      <dgm:prSet presAssocID="{71627FC1-F030-4783-BEA9-B46661894940}" presName="parTx" presStyleLbl="revTx" presStyleIdx="0" presStyleCnt="1" custScaleY="10841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89DDE61-9495-4296-B077-07C2EED98F26}" type="pres">
      <dgm:prSet presAssocID="{71627FC1-F030-4783-BEA9-B46661894940}" presName="spVertical2" presStyleCnt="0"/>
      <dgm:spPr/>
    </dgm:pt>
    <dgm:pt modelId="{95FCA797-A417-4814-8100-3B74839AE270}" type="pres">
      <dgm:prSet presAssocID="{71627FC1-F030-4783-BEA9-B46661894940}" presName="spVertical3" presStyleCnt="0"/>
      <dgm:spPr/>
    </dgm:pt>
    <dgm:pt modelId="{79015347-F3F3-4963-8DFA-521987DCAA99}" type="pres">
      <dgm:prSet presAssocID="{8E743091-C25C-4704-A4B3-A195AF7FDC7E}" presName="padding2" presStyleCnt="0"/>
      <dgm:spPr/>
    </dgm:pt>
    <dgm:pt modelId="{2D21659E-81F1-43E8-B5AE-8EE7DCF9B7EC}" type="pres">
      <dgm:prSet presAssocID="{8E743091-C25C-4704-A4B3-A195AF7FDC7E}" presName="negArrow" presStyleCnt="0"/>
      <dgm:spPr/>
    </dgm:pt>
    <dgm:pt modelId="{016AC0A6-1B9B-4594-A0A7-6E51F08B718B}" type="pres">
      <dgm:prSet presAssocID="{8E743091-C25C-4704-A4B3-A195AF7FDC7E}" presName="backgroundArrow" presStyleLbl="node1" presStyleIdx="0" presStyleCnt="1" custLinFactNeighborX="950" custLinFactNeighborY="2970"/>
      <dgm:spPr/>
    </dgm:pt>
  </dgm:ptLst>
  <dgm:cxnLst>
    <dgm:cxn modelId="{201B8A4F-32CF-4980-B8CA-CC0FC350999A}" type="presOf" srcId="{8E743091-C25C-4704-A4B3-A195AF7FDC7E}" destId="{D0122C31-62D2-4334-93B6-1FC6D043FD4D}" srcOrd="0" destOrd="0" presId="urn:microsoft.com/office/officeart/2005/8/layout/hProcess3"/>
    <dgm:cxn modelId="{33ACB88C-E3EC-4E79-8436-479E3B795675}" srcId="{8E743091-C25C-4704-A4B3-A195AF7FDC7E}" destId="{71627FC1-F030-4783-BEA9-B46661894940}" srcOrd="0" destOrd="0" parTransId="{33BF5DF9-48FC-4143-A4BD-58DF5580C6D9}" sibTransId="{BBE19E08-B51E-4620-ABF1-91B7CCB65F1F}"/>
    <dgm:cxn modelId="{1192FFEB-8257-42F7-9688-9B11F8BAE306}" type="presOf" srcId="{71627FC1-F030-4783-BEA9-B46661894940}" destId="{2D605A45-67A2-4212-A917-F120379B4196}" srcOrd="0" destOrd="0" presId="urn:microsoft.com/office/officeart/2005/8/layout/hProcess3"/>
    <dgm:cxn modelId="{568D0298-9678-4B3C-87C2-C4369FD39658}" type="presParOf" srcId="{D0122C31-62D2-4334-93B6-1FC6D043FD4D}" destId="{62C71F70-8D38-427D-9B71-17874008E39E}" srcOrd="0" destOrd="0" presId="urn:microsoft.com/office/officeart/2005/8/layout/hProcess3"/>
    <dgm:cxn modelId="{C3780306-5061-4C59-BE23-CB31C0EA7092}" type="presParOf" srcId="{D0122C31-62D2-4334-93B6-1FC6D043FD4D}" destId="{5C8AB43D-F613-4407-BDE5-AFCE363447A0}" srcOrd="1" destOrd="0" presId="urn:microsoft.com/office/officeart/2005/8/layout/hProcess3"/>
    <dgm:cxn modelId="{70C722B4-F23A-4B10-B739-29AED35CC033}" type="presParOf" srcId="{5C8AB43D-F613-4407-BDE5-AFCE363447A0}" destId="{0EEFCC1C-DEB5-4D01-8A45-99EE3E027B73}" srcOrd="0" destOrd="0" presId="urn:microsoft.com/office/officeart/2005/8/layout/hProcess3"/>
    <dgm:cxn modelId="{65CA2878-2FAF-4065-B59C-DA16AFC0A767}" type="presParOf" srcId="{5C8AB43D-F613-4407-BDE5-AFCE363447A0}" destId="{95E4E859-5024-449F-B5D0-F3A81A356268}" srcOrd="1" destOrd="0" presId="urn:microsoft.com/office/officeart/2005/8/layout/hProcess3"/>
    <dgm:cxn modelId="{DA6B82ED-F1D3-4203-BF8F-16D706F26A4E}" type="presParOf" srcId="{95E4E859-5024-449F-B5D0-F3A81A356268}" destId="{E38D081B-1F0E-4549-B509-EE3A4425EC24}" srcOrd="0" destOrd="0" presId="urn:microsoft.com/office/officeart/2005/8/layout/hProcess3"/>
    <dgm:cxn modelId="{C4847B45-7295-4EAF-8962-2C391E38EF3D}" type="presParOf" srcId="{95E4E859-5024-449F-B5D0-F3A81A356268}" destId="{2D605A45-67A2-4212-A917-F120379B4196}" srcOrd="1" destOrd="0" presId="urn:microsoft.com/office/officeart/2005/8/layout/hProcess3"/>
    <dgm:cxn modelId="{30295717-2179-4231-AE5A-733F932A1C17}" type="presParOf" srcId="{95E4E859-5024-449F-B5D0-F3A81A356268}" destId="{189DDE61-9495-4296-B077-07C2EED98F26}" srcOrd="2" destOrd="0" presId="urn:microsoft.com/office/officeart/2005/8/layout/hProcess3"/>
    <dgm:cxn modelId="{410FBF9A-9B5A-4F3C-9AAB-EBE265C592D8}" type="presParOf" srcId="{95E4E859-5024-449F-B5D0-F3A81A356268}" destId="{95FCA797-A417-4814-8100-3B74839AE270}" srcOrd="3" destOrd="0" presId="urn:microsoft.com/office/officeart/2005/8/layout/hProcess3"/>
    <dgm:cxn modelId="{E46BED62-2520-4021-B3F2-99966C301129}" type="presParOf" srcId="{5C8AB43D-F613-4407-BDE5-AFCE363447A0}" destId="{79015347-F3F3-4963-8DFA-521987DCAA99}" srcOrd="2" destOrd="0" presId="urn:microsoft.com/office/officeart/2005/8/layout/hProcess3"/>
    <dgm:cxn modelId="{629F8A52-48DB-4FDE-AE21-E0FAEC91F918}" type="presParOf" srcId="{5C8AB43D-F613-4407-BDE5-AFCE363447A0}" destId="{2D21659E-81F1-43E8-B5AE-8EE7DCF9B7EC}" srcOrd="3" destOrd="0" presId="urn:microsoft.com/office/officeart/2005/8/layout/hProcess3"/>
    <dgm:cxn modelId="{D2871D6D-5CD0-495B-8993-CBFD68AD14BC}" type="presParOf" srcId="{5C8AB43D-F613-4407-BDE5-AFCE363447A0}" destId="{016AC0A6-1B9B-4594-A0A7-6E51F08B718B}" srcOrd="4" destOrd="0" presId="urn:microsoft.com/office/officeart/2005/8/layout/hProcess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Process3">
  <dgm:title val=""/>
  <dgm:desc val=""/>
  <dgm:catLst>
    <dgm:cat type="process" pri="6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 chOrder="t">
    <dgm:varLst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dummy" refType="w"/>
      <dgm:constr type="h" for="ch" forName="dummy" refType="h"/>
      <dgm:constr type="h" for="ch" forName="dummy" refType="w" refFor="ch" refForName="dummy" op="lte" fact="0.4"/>
      <dgm:constr type="ctrX" for="ch" forName="dummy" refType="w" fact="0.5"/>
      <dgm:constr type="ctrY" for="ch" forName="dummy" refType="h" fact="0.5"/>
      <dgm:constr type="w" for="ch" forName="linH" refType="w"/>
      <dgm:constr type="h" for="ch" forName="linH" refType="h"/>
      <dgm:constr type="ctrX" for="ch" forName="linH" refType="w" fact="0.5"/>
      <dgm:constr type="ctrY" for="ch" forName="linH" refType="h" fact="0.5"/>
      <dgm:constr type="userP" for="ch" forName="linH" refType="h" refFor="ch" refForName="dummy" fact="0.25"/>
      <dgm:constr type="userT" for="des" forName="parTx" refType="w" refFor="ch" refForName="dummy" fact="0.2"/>
    </dgm:constrLst>
    <dgm:ruleLst/>
    <dgm:layoutNode name="dummy">
      <dgm:alg type="sp"/>
      <dgm:shape xmlns:r="http://schemas.openxmlformats.org/officeDocument/2006/relationships" r:blip="">
        <dgm:adjLst/>
      </dgm:shape>
      <dgm:presOf/>
      <dgm:constrLst/>
      <dgm:ruleLst/>
    </dgm:layoutNode>
    <dgm:layoutNode name="linH">
      <dgm:choose name="Name1">
        <dgm:if name="Name2" func="var" arg="dir" op="equ" val="norm">
          <dgm:alg type="lin">
            <dgm:param type="linDir" val="fromL"/>
            <dgm:param type="nodeVertAlign" val="t"/>
          </dgm:alg>
        </dgm:if>
        <dgm:else name="Name3">
          <dgm:alg type="lin">
            <dgm:param type="linDir" val="fromR"/>
            <dgm:param type="nodeVertAlign" val="t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primFontSz" for="des" forName="parTx" val="65"/>
        <dgm:constr type="primFontSz" for="des" forName="desTx" refType="primFontSz" refFor="des" refForName="parTx" op="equ"/>
        <dgm:constr type="h" for="des" forName="parTx" refType="primFontSz" refFor="des" refForName="parTx"/>
        <dgm:constr type="h" for="des" forName="desTx" refType="primFontSz" refFor="des" refForName="parTx" fact="0.5"/>
        <dgm:constr type="h" for="des" forName="parTx" op="equ"/>
        <dgm:constr type="h" for="des" forName="desTx" op="equ"/>
        <dgm:constr type="h" for="ch" forName="backgroundArrow" refType="primFontSz" refFor="des" refForName="parTx" fact="2"/>
        <dgm:constr type="h" for="ch" forName="backgroundArrow" refType="h" refFor="des" refForName="parTx" op="lte" fact="2"/>
        <dgm:constr type="h" for="ch" forName="backgroundArrow" refType="h" refFor="des" refForName="parTx" op="gte" fact="2"/>
        <dgm:constr type="h" for="des" forName="spVertical1" refType="primFontSz" refFor="des" refForName="parTx" fact="0.5"/>
        <dgm:constr type="h" for="des" forName="spVertical1" refType="h" refFor="des" refForName="parTx" op="lte" fact="0.5"/>
        <dgm:constr type="h" for="des" forName="spVertical1" refType="h" refFor="des" refForName="parTx" op="gte" fact="0.5"/>
        <dgm:constr type="h" for="des" forName="spVertical2" refType="primFontSz" refFor="des" refForName="parTx" fact="0.5"/>
        <dgm:constr type="h" for="des" forName="spVertical2" refType="h" refFor="des" refForName="parTx" op="lte" fact="0.5"/>
        <dgm:constr type="h" for="des" forName="spVertical2" refType="h" refFor="des" refForName="parTx" op="gte" fact="0.5"/>
        <dgm:constr type="h" for="des" forName="spVertical3" refType="primFontSz" refFor="des" refForName="parTx" fact="-0.4"/>
        <dgm:constr type="h" for="des" forName="spVertical3" refType="h" refFor="des" refForName="parTx" op="lte" fact="-0.4"/>
        <dgm:constr type="h" for="des" forName="spVertical3" refType="h" refFor="des" refForName="parTx" op="gte" fact="-0.4"/>
        <dgm:constr type="w" for="ch" forName="backgroundArrow" refType="w"/>
        <dgm:constr type="w" for="ch" forName="negArrow" refType="w" fact="-1"/>
        <dgm:constr type="w" for="ch" forName="linV" refType="w"/>
        <dgm:constr type="w" for="ch" forName="space" refType="w" refFor="ch" refForName="linV" fact="0.2"/>
        <dgm:constr type="w" for="ch" forName="padding1" refType="w" fact="0.08"/>
        <dgm:constr type="userP"/>
        <dgm:constr type="w" for="ch" forName="padding2" refType="userP"/>
      </dgm:constrLst>
      <dgm:ruleLst>
        <dgm:rule type="w" for="ch" forName="linV" val="0" fact="NaN" max="NaN"/>
        <dgm:rule type="primFontSz" for="des" forName="parTx" val="5" fact="NaN" max="NaN"/>
      </dgm:ruleLst>
      <dgm:layoutNode name="padding1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forEach name="Name4" axis="ch" ptType="node">
        <dgm:layoutNode name="linV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spVertical1" refType="w"/>
            <dgm:constr type="w" for="ch" forName="parTx" refType="w"/>
            <dgm:constr type="w" for="ch" forName="spVertical2" refType="w"/>
            <dgm:constr type="w" for="ch" forName="spVertical3" refType="w"/>
            <dgm:constr type="w" for="ch" forName="desTx" refType="w"/>
          </dgm:constrLst>
          <dgm:ruleLst/>
          <dgm:layoutNode name="spVertical1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layoutNode name="parTx" styleLbl="revTx">
            <dgm:varLst>
              <dgm:chMax val="0"/>
              <dgm:chPref val="0"/>
              <dgm:bulletEnabled val="1"/>
            </dgm:varLst>
            <dgm:choose name="Name5">
              <dgm:if name="Name6" axis="root des" ptType="all node" func="maxDepth" op="gt" val="1">
                <dgm:alg type="tx">
                  <dgm:param type="parTxLTRAlign" val="l"/>
                  <dgm:param type="parTxRTLAlign" val="r"/>
                </dgm:alg>
              </dgm:if>
              <dgm:else name="Name7">
                <dgm:alg type="tx">
                  <dgm:param type="parTxLTRAlign" val="ctr"/>
                  <dgm:param type="parTxRTLAlign" val="ctr"/>
                </dgm:alg>
              </dgm:else>
            </dgm:choose>
            <dgm:shape xmlns:r="http://schemas.openxmlformats.org/officeDocument/2006/relationships" type="rect" r:blip="">
              <dgm:adjLst/>
            </dgm:shape>
            <dgm:presOf axis="self" ptType="node"/>
            <dgm:choose name="Name8">
              <dgm:if name="Name9" func="var" arg="dir" op="equ" val="norm">
                <dgm:constrLst>
                  <dgm:constr type="userT"/>
                  <dgm:constr type="h" refType="userT" op="lte"/>
                  <dgm:constr type="tMarg" refType="primFontSz" fact="0.8"/>
                  <dgm:constr type="bMarg" refType="tMarg"/>
                  <dgm:constr type="lMarg"/>
                  <dgm:constr type="rMarg"/>
                </dgm:constrLst>
              </dgm:if>
              <dgm:else name="Name10">
                <dgm:constrLst>
                  <dgm:constr type="userT"/>
                  <dgm:constr type="h" refType="userT" op="lte"/>
                  <dgm:constr type="tMarg" refType="primFontSz" fact="0.8"/>
                  <dgm:constr type="bMarg" refType="tMarg"/>
                  <dgm:constr type="lMarg"/>
                  <dgm:constr type="rMarg"/>
                </dgm:constrLst>
              </dgm:else>
            </dgm:choose>
            <dgm:ruleLst>
              <dgm:rule type="h" val="INF" fact="NaN" max="NaN"/>
            </dgm:ruleLst>
          </dgm:layoutNode>
          <dgm:layoutNode name="spVertical2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layoutNode name="spVertical3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choose name="Name11">
            <dgm:if name="Name12" axis="ch" ptType="node" func="cnt" op="gte" val="1">
              <dgm:layoutNode name="desTx" styleLbl="revTx">
                <dgm:varLst>
                  <dgm:bulletEnabled val="1"/>
                </dgm:varLst>
                <dgm:alg type="tx">
                  <dgm:param type="stBulletLvl" val="1"/>
                </dgm:alg>
                <dgm:shape xmlns:r="http://schemas.openxmlformats.org/officeDocument/2006/relationships" type="rect" r:blip="">
                  <dgm:adjLst/>
                </dgm:shape>
                <dgm:presOf axis="des" ptType="node"/>
                <dgm:constrLst>
                  <dgm:constr type="tMarg"/>
                  <dgm:constr type="bMarg"/>
                  <dgm:constr type="rMarg"/>
                  <dgm:constr type="lMarg"/>
                </dgm:constrLst>
                <dgm:ruleLst>
                  <dgm:rule type="h" val="INF" fact="NaN" max="NaN"/>
                </dgm:ruleLst>
              </dgm:layoutNode>
            </dgm:if>
            <dgm:else name="Name13"/>
          </dgm:choose>
        </dgm:layoutNode>
        <dgm:forEach name="Name14" axis="followSib" ptType="sibTrans" cnt="1">
          <dgm:layoutNode name="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  <dgm:layoutNode name="padding2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negArrow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backgroundArrow" styleLbl="node1">
        <dgm:alg type="sp"/>
        <dgm:choose name="Name15">
          <dgm:if name="Name16" func="var" arg="dir" op="equ" val="norm">
            <dgm:shape xmlns:r="http://schemas.openxmlformats.org/officeDocument/2006/relationships" type="rightArrow" r:blip="">
              <dgm:adjLst/>
            </dgm:shape>
          </dgm:if>
          <dgm:else name="Name17">
            <dgm:shape xmlns:r="http://schemas.openxmlformats.org/officeDocument/2006/relationships" type="leftArrow" r:blip="">
              <dgm:adjLst/>
            </dgm:shape>
          </dgm:else>
        </dgm:choose>
        <dgm:presOf/>
        <dgm:constrLst/>
        <dgm:ruleLst/>
      </dgm:layoutNode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8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B3AEA31-07C8-498F-9B15-535F44F0CE8C}" type="datetimeFigureOut">
              <a:rPr lang="en-US" smtClean="0"/>
              <a:t>2/22/2019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3BF6323-78DC-4D73-863C-853BF693F41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564003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3BF6323-78DC-4D73-863C-853BF693F41B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354574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3BF6323-78DC-4D73-863C-853BF693F41B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277401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3BF6323-78DC-4D73-863C-853BF693F41B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535619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3BF6323-78DC-4D73-863C-853BF693F41B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807814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3BF6323-78DC-4D73-863C-853BF693F41B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493868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3BF6323-78DC-4D73-863C-853BF693F41B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349414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3BF6323-78DC-4D73-863C-853BF693F41B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756288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3BF6323-78DC-4D73-863C-853BF693F41B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800897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(Computer Aided Design/Computer Aided Manufacture System),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DiagramStudio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3BF6323-78DC-4D73-863C-853BF693F41B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090798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3BF6323-78DC-4D73-863C-853BF693F41B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24855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 smtClean="0"/>
              <a:t>Cad: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đã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được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sử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dụng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hầu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hết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trong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việc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thiết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kế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các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cao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ốc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ô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tô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máy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bay,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tàu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thủy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tàu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vũ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trụ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máy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tính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trang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trí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mẫu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vải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và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rất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nhiều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sản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phẩm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khác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đối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tượng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được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hiển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thị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dưới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dạng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các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phác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thảo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của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phần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khung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(wireframe outline),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mà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từ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đó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có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thể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thấy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được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toàn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bộ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hình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dạng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và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các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thành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phần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bên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trong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của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các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đối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tượng</a:t>
            </a:r>
            <a:endParaRPr 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3BF6323-78DC-4D73-863C-853BF693F41B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110826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Một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khi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đã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thiết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kế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xong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phần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khung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của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đối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tượng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các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mô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hình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chiếu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sáng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tô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màu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và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tạo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bóng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bề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mặt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sẽ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được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kết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hợp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để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tạo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ra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kết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quả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cuối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cùng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rất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gần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với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thế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giới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thực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3BF6323-78DC-4D73-863C-853BF693F41B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203591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3BF6323-78DC-4D73-863C-853BF693F41B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954656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3BF6323-78DC-4D73-863C-853BF693F41B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661691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3BF6323-78DC-4D73-863C-853BF693F41B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421920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LCD: Liquid Crystal Display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3BF6323-78DC-4D73-863C-853BF693F41B}" type="slidenum">
              <a:rPr lang="en-US" smtClean="0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676397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LCD: Liquid Crystal Display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3BF6323-78DC-4D73-863C-853BF693F41B}" type="slidenum">
              <a:rPr lang="en-US" smtClean="0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279599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HD:</a:t>
            </a:r>
            <a:r>
              <a:rPr lang="en-US" baseline="0" dirty="0" smtClean="0"/>
              <a:t> high definition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3BF6323-78DC-4D73-863C-853BF693F41B}" type="slidenum">
              <a:rPr lang="en-US" smtClean="0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363349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E23EBD-A261-4342-9B00-D5BE1CF0E625}" type="datetime1">
              <a:rPr lang="en-US" smtClean="0"/>
              <a:t>2/22/2019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CA0447-7CFD-42E0-8FF0-50685FAC61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57273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C6C6EF-0CD1-4A36-93F1-3319DE198812}" type="datetime1">
              <a:rPr lang="en-US" smtClean="0"/>
              <a:t>2/22/2019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CA0447-7CFD-42E0-8FF0-50685FAC61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734012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C0A8A4-E674-4A19-97B4-2503ECA6ABDF}" type="datetime1">
              <a:rPr lang="en-US" smtClean="0"/>
              <a:t>2/22/2019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CA0447-7CFD-42E0-8FF0-50685FAC61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716389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56BA56-5F69-49FE-97D9-539763D2C186}" type="datetime1">
              <a:rPr lang="en-US" smtClean="0"/>
              <a:t>2/22/2019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CA0447-7CFD-42E0-8FF0-50685FAC61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178589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6297FD-8FAD-4E96-B8E0-1B8668C03BE9}" type="datetime1">
              <a:rPr lang="en-US" smtClean="0"/>
              <a:t>2/22/2019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CA0447-7CFD-42E0-8FF0-50685FAC61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19205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1F5F23-801B-4109-A19B-12E7E7BD5D13}" type="datetime1">
              <a:rPr lang="en-US" smtClean="0"/>
              <a:t>2/22/2019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CA0447-7CFD-42E0-8FF0-50685FAC61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63838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8E5F1B-0FBC-4FA0-AEAC-1038A5AB9687}" type="datetime1">
              <a:rPr lang="en-US" smtClean="0"/>
              <a:t>2/22/2019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CA0447-7CFD-42E0-8FF0-50685FAC61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34808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8AE387-330F-4D24-A2E0-5DD7BC40BF39}" type="datetime1">
              <a:rPr lang="en-US" smtClean="0"/>
              <a:t>2/22/2019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CA0447-7CFD-42E0-8FF0-50685FAC61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79109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DE6E6C-644E-41EE-8A6A-835BF16CCC94}" type="datetime1">
              <a:rPr lang="en-US" smtClean="0"/>
              <a:t>2/22/2019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CA0447-7CFD-42E0-8FF0-50685FAC61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65957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58D605-37DD-42A4-9A3C-0C866A56BA33}" type="datetime1">
              <a:rPr lang="en-US" smtClean="0"/>
              <a:t>2/22/2019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CA0447-7CFD-42E0-8FF0-50685FAC61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53130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9FFACC-D4B8-47EF-9037-3A413C3DEEA2}" type="datetime1">
              <a:rPr lang="en-US" smtClean="0"/>
              <a:t>2/22/2019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CA0447-7CFD-42E0-8FF0-50685FAC6108}" type="slidenum">
              <a:rPr lang="en-US" smtClean="0"/>
              <a:t>‹#›</a:t>
            </a:fld>
            <a:endParaRPr lang="en-US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51767513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A1E42C-F0EC-4C9B-8D67-44CD65EC7A2A}" type="datetime1">
              <a:rPr lang="en-US" smtClean="0"/>
              <a:t>2/22/2019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CA0447-7CFD-42E0-8FF0-50685FAC61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986270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4D3F6B-75C7-44D9-A291-36077C466FC5}" type="datetime1">
              <a:rPr lang="en-US" smtClean="0"/>
              <a:t>2/22/2019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CA0447-7CFD-42E0-8FF0-50685FAC6108}" type="slidenum">
              <a:rPr lang="en-US" smtClean="0"/>
              <a:t>‹#›</a:t>
            </a:fld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31414785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EC00FD-AEED-43D7-A7BA-2AA45BEF0FCA}" type="datetime1">
              <a:rPr lang="en-US" smtClean="0"/>
              <a:t>2/22/2019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CA0447-7CFD-42E0-8FF0-50685FAC61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901261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63D905-78B4-4B5D-B5E7-FB1E92E06E97}" type="datetime1">
              <a:rPr lang="en-US" smtClean="0"/>
              <a:t>2/22/2019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CA0447-7CFD-42E0-8FF0-50685FAC61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3262562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69441C-D547-42D2-9186-C7C1087A035E}" type="datetime1">
              <a:rPr lang="en-US" smtClean="0"/>
              <a:t>2/22/2019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CA0447-7CFD-42E0-8FF0-50685FAC61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314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118132C-292C-4746-A3A9-232EDE0733E8}" type="datetime1">
              <a:rPr lang="en-US" smtClean="0"/>
              <a:t>2/22/2019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E3CA0447-7CFD-42E0-8FF0-50685FAC61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01235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3" r:id="rId1"/>
    <p:sldLayoutId id="2147483764" r:id="rId2"/>
    <p:sldLayoutId id="2147483765" r:id="rId3"/>
    <p:sldLayoutId id="2147483766" r:id="rId4"/>
    <p:sldLayoutId id="2147483767" r:id="rId5"/>
    <p:sldLayoutId id="2147483768" r:id="rId6"/>
    <p:sldLayoutId id="2147483769" r:id="rId7"/>
    <p:sldLayoutId id="2147483770" r:id="rId8"/>
    <p:sldLayoutId id="2147483771" r:id="rId9"/>
    <p:sldLayoutId id="2147483772" r:id="rId10"/>
    <p:sldLayoutId id="2147483773" r:id="rId11"/>
    <p:sldLayoutId id="2147483774" r:id="rId12"/>
    <p:sldLayoutId id="2147483775" r:id="rId13"/>
    <p:sldLayoutId id="2147483776" r:id="rId14"/>
    <p:sldLayoutId id="2147483777" r:id="rId15"/>
    <p:sldLayoutId id="2147483778" r:id="rId16"/>
  </p:sldLayoutIdLst>
  <p:hf hdr="0" ftr="0" dt="0"/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1.em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mailto:duongthanhthao17@gmail.com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jp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5" Type="http://schemas.openxmlformats.org/officeDocument/2006/relationships/image" Target="../media/image18.wmf"/><Relationship Id="rId4" Type="http://schemas.openxmlformats.org/officeDocument/2006/relationships/oleObject" Target="../embeddings/oleObject2.bin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1.jpg"/><Relationship Id="rId4" Type="http://schemas.openxmlformats.org/officeDocument/2006/relationships/image" Target="../media/image20.jp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4.emf"/><Relationship Id="rId4" Type="http://schemas.openxmlformats.org/officeDocument/2006/relationships/image" Target="../media/image23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jpe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1230827"/>
            <a:ext cx="7766936" cy="1646302"/>
          </a:xfrm>
        </p:spPr>
        <p:txBody>
          <a:bodyPr/>
          <a:lstStyle/>
          <a:p>
            <a:pPr algn="ctr"/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BÀI GIẢNG MÔN</a:t>
            </a:r>
            <a:b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KỸ THUẬT ĐỒ HỌA</a:t>
            </a: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03951" y="2877129"/>
            <a:ext cx="7766936" cy="1096899"/>
          </a:xfrm>
        </p:spPr>
        <p:txBody>
          <a:bodyPr>
            <a:noAutofit/>
          </a:bodyPr>
          <a:lstStyle/>
          <a:p>
            <a:pPr algn="ctr"/>
            <a:r>
              <a:rPr lang="en-US" sz="25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Hệ</a:t>
            </a:r>
            <a:r>
              <a:rPr lang="en-US" sz="2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Đại</a:t>
            </a:r>
            <a:r>
              <a:rPr lang="en-US" sz="2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Học</a:t>
            </a:r>
            <a:r>
              <a:rPr lang="en-US" sz="2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25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Chuyên</a:t>
            </a:r>
            <a:r>
              <a:rPr lang="en-US" sz="2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ngành</a:t>
            </a:r>
            <a:r>
              <a:rPr lang="en-US" sz="2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công</a:t>
            </a:r>
            <a:r>
              <a:rPr lang="en-US" sz="2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nghệ</a:t>
            </a:r>
            <a:r>
              <a:rPr lang="en-US" sz="2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thông</a:t>
            </a:r>
            <a:r>
              <a:rPr lang="en-US" sz="2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tin</a:t>
            </a:r>
          </a:p>
        </p:txBody>
      </p:sp>
      <p:sp>
        <p:nvSpPr>
          <p:cNvPr id="4" name="Subtitle 2"/>
          <p:cNvSpPr txBox="1">
            <a:spLocks/>
          </p:cNvSpPr>
          <p:nvPr/>
        </p:nvSpPr>
        <p:spPr>
          <a:xfrm>
            <a:off x="1807318" y="5417887"/>
            <a:ext cx="7766936" cy="1096899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0" indent="0" algn="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800" kern="120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5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Người</a:t>
            </a:r>
            <a:r>
              <a:rPr lang="en-US" sz="2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biên</a:t>
            </a:r>
            <a:r>
              <a:rPr lang="en-US" sz="2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soạn</a:t>
            </a:r>
            <a:r>
              <a:rPr lang="en-US" sz="2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5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Ths</a:t>
            </a:r>
            <a:r>
              <a:rPr lang="en-US" sz="2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5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Dương</a:t>
            </a:r>
            <a:r>
              <a:rPr lang="en-US" sz="2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Thanh</a:t>
            </a:r>
            <a:r>
              <a:rPr lang="en-US" sz="2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Thảo</a:t>
            </a:r>
            <a:endParaRPr lang="en-US" sz="25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4660900" y="6370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7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12267224"/>
              </p:ext>
            </p:extLst>
          </p:nvPr>
        </p:nvGraphicFramePr>
        <p:xfrm>
          <a:off x="1588301" y="6957"/>
          <a:ext cx="1028700" cy="1028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24" r:id="rId3" imgW="914400" imgH="914400" progId="Photoshop.Image.7">
                  <p:embed/>
                </p:oleObj>
              </mc:Choice>
              <mc:Fallback>
                <p:oleObj r:id="rId3" imgW="914400" imgH="914400" progId="Photoshop.Image.7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88301" y="6957"/>
                        <a:ext cx="1028700" cy="10287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Rectangle 7"/>
          <p:cNvSpPr/>
          <p:nvPr/>
        </p:nvSpPr>
        <p:spPr>
          <a:xfrm>
            <a:off x="2617001" y="295091"/>
            <a:ext cx="5774658" cy="4524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30000"/>
              </a:lnSpc>
              <a:spcBef>
                <a:spcPts val="1800"/>
              </a:spcBef>
              <a:spcAft>
                <a:spcPts val="1000"/>
              </a:spcAft>
            </a:pPr>
            <a:r>
              <a:rPr lang="en-US" b="1" dirty="0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HỌC VIỆN CÔNG NGHỆ BƯU CHÍNH VIỄN THÔNG</a:t>
            </a:r>
            <a:endParaRPr lang="en-US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145031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527714"/>
            <a:ext cx="8596668" cy="686938"/>
          </a:xfrm>
        </p:spPr>
        <p:txBody>
          <a:bodyPr/>
          <a:lstStyle/>
          <a:p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NỘI DUNG</a:t>
            </a:r>
            <a:endParaRPr lang="en-US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7546" y="1392072"/>
            <a:ext cx="10276765" cy="4676586"/>
          </a:xfrm>
        </p:spPr>
        <p:txBody>
          <a:bodyPr>
            <a:normAutofit/>
          </a:bodyPr>
          <a:lstStyle/>
          <a:p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CHƯƠNG 1: TỔNG QUAN KỸ THUẬT ĐỒ HỌA</a:t>
            </a:r>
          </a:p>
          <a:p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CHƯƠNG 2: CÁC THUẬT TOÁN SINH THỰC THỂ CƠ SỞ	</a:t>
            </a:r>
          </a:p>
          <a:p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CHƯƠNG 3: CÁC PHÉP BIẾN ĐỔI ĐỒ HỌA</a:t>
            </a:r>
          </a:p>
          <a:p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CHƯƠNG 4: CÁC GIẢI THUẬT ĐỒ HỌA CƠ SỞ</a:t>
            </a:r>
          </a:p>
          <a:p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CHƯƠNG 5: PHÉP CHIẾU</a:t>
            </a:r>
          </a:p>
          <a:p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CHƯƠNG 6: MÀU SẮC TRONG ĐỒ HỌA</a:t>
            </a:r>
          </a:p>
          <a:p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CHƯƠNG 7: ĐƯỜNG CONG- MẶT CONG 3D</a:t>
            </a:r>
          </a:p>
          <a:p>
            <a:pPr marL="0" indent="0">
              <a:buNone/>
            </a:pPr>
            <a:endParaRPr lang="en-US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10954035" y="6308648"/>
            <a:ext cx="683339" cy="365125"/>
          </a:xfrm>
        </p:spPr>
        <p:txBody>
          <a:bodyPr/>
          <a:lstStyle/>
          <a:p>
            <a:fld id="{E3CA0447-7CFD-42E0-8FF0-50685FAC6108}" type="slidenum">
              <a:rPr lang="en-US" sz="260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fld>
            <a:endParaRPr lang="en-US" sz="2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674135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3" y="1214652"/>
            <a:ext cx="9820681" cy="5397163"/>
          </a:xfrm>
        </p:spPr>
        <p:txBody>
          <a:bodyPr>
            <a:normAutofit/>
          </a:bodyPr>
          <a:lstStyle/>
          <a:p>
            <a:r>
              <a:rPr lang="en-US" sz="25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Thời</a:t>
            </a:r>
            <a:r>
              <a:rPr lang="en-US" sz="2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gian</a:t>
            </a:r>
            <a:r>
              <a:rPr lang="en-US" sz="2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học</a:t>
            </a:r>
            <a:endParaRPr lang="en-US" sz="25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sz="2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+ </a:t>
            </a:r>
            <a:r>
              <a:rPr lang="en-US" sz="25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Môn</a:t>
            </a:r>
            <a:r>
              <a:rPr lang="en-US" sz="2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học</a:t>
            </a:r>
            <a:r>
              <a:rPr lang="en-US" sz="2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2 </a:t>
            </a:r>
            <a:r>
              <a:rPr lang="en-US" sz="25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tín</a:t>
            </a:r>
            <a:r>
              <a:rPr lang="en-US" sz="2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chỉ</a:t>
            </a:r>
            <a:r>
              <a:rPr lang="en-US" sz="2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(30 </a:t>
            </a:r>
            <a:r>
              <a:rPr lang="en-US" sz="25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tiết</a:t>
            </a:r>
            <a:r>
              <a:rPr lang="en-US" sz="2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pPr marL="0" indent="0">
              <a:buNone/>
            </a:pPr>
            <a:r>
              <a:rPr lang="en-US" sz="2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+ 6 </a:t>
            </a:r>
            <a:r>
              <a:rPr lang="en-US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buổi</a:t>
            </a: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lý</a:t>
            </a: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thuyết</a:t>
            </a:r>
            <a:endParaRPr lang="en-US" sz="25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sz="2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+ 1 </a:t>
            </a:r>
            <a:r>
              <a:rPr lang="en-US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buổi</a:t>
            </a: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thực</a:t>
            </a: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hành</a:t>
            </a:r>
            <a:endParaRPr lang="en-US" sz="25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sz="2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+ 1 </a:t>
            </a:r>
            <a:r>
              <a:rPr lang="en-US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buổi</a:t>
            </a: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sinh</a:t>
            </a: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viên</a:t>
            </a: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tự</a:t>
            </a: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nghiên</a:t>
            </a: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cứu</a:t>
            </a:r>
            <a:r>
              <a:rPr lang="en-US" sz="2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tài</a:t>
            </a:r>
            <a:r>
              <a:rPr lang="en-US" sz="2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liệu</a:t>
            </a:r>
            <a:r>
              <a:rPr lang="en-US" sz="2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làm</a:t>
            </a:r>
            <a:r>
              <a:rPr lang="en-US" sz="2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đồ</a:t>
            </a:r>
            <a:r>
              <a:rPr lang="en-US" sz="2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án</a:t>
            </a:r>
            <a:endParaRPr lang="en-US" sz="25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5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Báo</a:t>
            </a:r>
            <a:r>
              <a:rPr lang="en-US" sz="2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cáo</a:t>
            </a: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đồ</a:t>
            </a: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án</a:t>
            </a: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kết</a:t>
            </a: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thúc</a:t>
            </a: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môn</a:t>
            </a:r>
            <a:endParaRPr lang="en-US" sz="25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5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Hình</a:t>
            </a:r>
            <a:r>
              <a:rPr lang="en-US" sz="2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thức</a:t>
            </a: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nộp</a:t>
            </a: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bài</a:t>
            </a: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gửi</a:t>
            </a: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mail </a:t>
            </a: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duongthanhthao17@gmail.com</a:t>
            </a:r>
            <a:endParaRPr lang="en-US" sz="25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Cách</a:t>
            </a: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tính</a:t>
            </a: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điểm</a:t>
            </a: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</a:p>
          <a:p>
            <a:pPr marL="0" indent="0">
              <a:buNone/>
            </a:pP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+ 10%: </a:t>
            </a:r>
            <a:r>
              <a:rPr lang="en-US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điểm</a:t>
            </a: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chuyên</a:t>
            </a: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cần</a:t>
            </a:r>
            <a:endParaRPr lang="en-US" sz="25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sz="2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+ 90%: </a:t>
            </a:r>
            <a:r>
              <a:rPr lang="en-US" sz="25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điểm</a:t>
            </a:r>
            <a:r>
              <a:rPr lang="en-US" sz="2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báo</a:t>
            </a:r>
            <a:r>
              <a:rPr lang="en-US" sz="2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cáo</a:t>
            </a:r>
            <a:r>
              <a:rPr lang="en-US" sz="2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đồ</a:t>
            </a:r>
            <a:r>
              <a:rPr lang="en-US" sz="2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án</a:t>
            </a:r>
            <a:r>
              <a:rPr lang="en-US" sz="2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môn</a:t>
            </a:r>
            <a:r>
              <a:rPr lang="en-US" sz="2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học</a:t>
            </a:r>
            <a:endParaRPr lang="en-US" sz="25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sz="25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sz="25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sz="25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11136915" y="6246690"/>
            <a:ext cx="683339" cy="365125"/>
          </a:xfrm>
        </p:spPr>
        <p:txBody>
          <a:bodyPr/>
          <a:lstStyle/>
          <a:p>
            <a:fld id="{E3CA0447-7CFD-42E0-8FF0-50685FAC6108}" type="slidenum">
              <a:rPr lang="en-US" sz="2500" smtClean="0">
                <a:solidFill>
                  <a:schemeClr val="tx1"/>
                </a:solidFill>
              </a:rPr>
              <a:t>3</a:t>
            </a:fld>
            <a:endParaRPr lang="en-US" sz="2500">
              <a:solidFill>
                <a:schemeClr val="tx1"/>
              </a:solidFill>
            </a:endParaRP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677334" y="527714"/>
            <a:ext cx="8596668" cy="686938"/>
          </a:xfrm>
        </p:spPr>
        <p:txBody>
          <a:bodyPr/>
          <a:lstStyle/>
          <a:p>
            <a:r>
              <a:rPr lang="en-US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Thời</a:t>
            </a: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gian</a:t>
            </a: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học</a:t>
            </a: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- </a:t>
            </a:r>
            <a:r>
              <a:rPr lang="en-US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thi</a:t>
            </a:r>
            <a:endParaRPr lang="en-US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85310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1358153"/>
            <a:ext cx="8596668" cy="4683209"/>
          </a:xfrm>
        </p:spPr>
        <p:txBody>
          <a:bodyPr/>
          <a:lstStyle/>
          <a:p>
            <a:pPr lvl="0"/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Tri</a:t>
            </a:r>
            <a:r>
              <a:rPr lang="vi-VN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̣nh Vân </a:t>
            </a:r>
            <a:r>
              <a:rPr lang="vi-VN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Anh</a:t>
            </a:r>
            <a:r>
              <a:rPr lang="en-US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Giáo</a:t>
            </a:r>
            <a:r>
              <a:rPr lang="en-US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Trình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Ky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̃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Thuật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Đô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̀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Họa</a:t>
            </a:r>
            <a:r>
              <a:rPr lang="en-US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Ho</a:t>
            </a:r>
            <a:r>
              <a:rPr lang="vi-VN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̣c Viện Công Nghệ </a:t>
            </a:r>
            <a:r>
              <a:rPr lang="vi-VN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BCVT</a:t>
            </a:r>
            <a:endParaRPr lang="en-US" sz="24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Trần</a:t>
            </a:r>
            <a:r>
              <a:rPr lang="en-US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Minh </a:t>
            </a:r>
            <a:r>
              <a:rPr lang="en-US" sz="2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Nhật</a:t>
            </a:r>
            <a:r>
              <a:rPr lang="en-US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Giáo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Trình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Ky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̃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Thuật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Đô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̀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Họa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Ho</a:t>
            </a:r>
            <a:r>
              <a:rPr lang="vi-VN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̣c Viện Công Nghệ </a:t>
            </a:r>
            <a:r>
              <a:rPr lang="vi-VN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BCVT</a:t>
            </a:r>
            <a:r>
              <a:rPr lang="en-US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cơ</a:t>
            </a:r>
            <a:r>
              <a:rPr lang="en-US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sở</a:t>
            </a:r>
            <a:r>
              <a:rPr lang="en-US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TP </a:t>
            </a:r>
            <a:r>
              <a:rPr lang="en-US" sz="2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Hồ</a:t>
            </a:r>
            <a:r>
              <a:rPr lang="en-US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Chí</a:t>
            </a:r>
            <a:r>
              <a:rPr lang="en-US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Minh</a:t>
            </a:r>
          </a:p>
          <a:p>
            <a:r>
              <a:rPr lang="en-US" sz="2400" dirty="0" smtClean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Francis 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S. Hill. </a:t>
            </a:r>
            <a:r>
              <a:rPr lang="en-US" sz="2400" dirty="0" err="1" smtClean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Jr</a:t>
            </a:r>
            <a:r>
              <a:rPr lang="en-US" sz="2400" dirty="0" smtClean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b="1" dirty="0" smtClean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Computer Graphics,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Depertment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of Electrical and Computer Engineering University of Massachusetts -1990</a:t>
            </a:r>
            <a:endParaRPr lang="en-US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 defTabSz="91440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endParaRPr lang="en-US" sz="1600" dirty="0">
              <a:solidFill>
                <a:schemeClr val="tx1"/>
              </a:solidFill>
            </a:endParaRPr>
          </a:p>
          <a:p>
            <a:endParaRPr lang="en-US" dirty="0"/>
          </a:p>
          <a:p>
            <a:pPr lvl="0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11066577" y="6280512"/>
            <a:ext cx="683339" cy="365125"/>
          </a:xfrm>
        </p:spPr>
        <p:txBody>
          <a:bodyPr/>
          <a:lstStyle/>
          <a:p>
            <a:fld id="{E3CA0447-7CFD-42E0-8FF0-50685FAC6108}" type="slidenum">
              <a:rPr lang="en-US" sz="2500" smtClean="0">
                <a:solidFill>
                  <a:schemeClr val="tx1"/>
                </a:solidFill>
              </a:rPr>
              <a:t>4</a:t>
            </a:fld>
            <a:endParaRPr lang="en-US" sz="2500">
              <a:solidFill>
                <a:schemeClr val="tx1"/>
              </a:solidFill>
            </a:endParaRP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677334" y="527714"/>
            <a:ext cx="8596668" cy="686938"/>
          </a:xfrm>
        </p:spPr>
        <p:txBody>
          <a:bodyPr/>
          <a:lstStyle/>
          <a:p>
            <a:r>
              <a:rPr lang="en-US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Tài</a:t>
            </a: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liệu</a:t>
            </a: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tham</a:t>
            </a: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khảo</a:t>
            </a:r>
            <a:endParaRPr lang="en-US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966512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379828"/>
            <a:ext cx="8596668" cy="707295"/>
          </a:xfrm>
        </p:spPr>
        <p:txBody>
          <a:bodyPr>
            <a:normAutofit/>
          </a:bodyPr>
          <a:lstStyle/>
          <a:p>
            <a:pPr algn="ctr"/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 1</a:t>
            </a:r>
            <a:endParaRPr lang="en-US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434582" y="1248509"/>
            <a:ext cx="3239573" cy="1055075"/>
          </a:xfrm>
          <a:prstGeom prst="rect">
            <a:avLst/>
          </a:prstGeom>
          <a:solidFill>
            <a:srgbClr val="0070C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/>
              <a:t>KỸ THUẬT ĐỒ HỌA</a:t>
            </a:r>
            <a:endParaRPr lang="en-US" sz="2400" dirty="0"/>
          </a:p>
        </p:txBody>
      </p:sp>
      <p:sp>
        <p:nvSpPr>
          <p:cNvPr id="7" name="Rectangle 6"/>
          <p:cNvSpPr/>
          <p:nvPr/>
        </p:nvSpPr>
        <p:spPr>
          <a:xfrm>
            <a:off x="5456325" y="1248509"/>
            <a:ext cx="3134338" cy="1055076"/>
          </a:xfrm>
          <a:prstGeom prst="rect">
            <a:avLst/>
          </a:prstGeom>
          <a:solidFill>
            <a:srgbClr val="0070C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/>
              <a:t>ĐỒ HỌA MÁY TÍNH (</a:t>
            </a:r>
            <a:r>
              <a:rPr lang="en-US" sz="2400" dirty="0"/>
              <a:t>C</a:t>
            </a:r>
            <a:r>
              <a:rPr lang="en-US" sz="2400" dirty="0" smtClean="0"/>
              <a:t>omputer Graphics</a:t>
            </a:r>
            <a:r>
              <a:rPr lang="en-US" dirty="0" smtClean="0"/>
              <a:t>)</a:t>
            </a:r>
            <a:endParaRPr lang="en-US" dirty="0"/>
          </a:p>
        </p:txBody>
      </p:sp>
      <p:cxnSp>
        <p:nvCxnSpPr>
          <p:cNvPr id="9" name="Straight Connector 8"/>
          <p:cNvCxnSpPr/>
          <p:nvPr/>
        </p:nvCxnSpPr>
        <p:spPr>
          <a:xfrm>
            <a:off x="4217158" y="1542197"/>
            <a:ext cx="914400" cy="0"/>
          </a:xfrm>
          <a:prstGeom prst="line">
            <a:avLst/>
          </a:prstGeom>
          <a:ln w="66675"/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>
            <a:off x="4217158" y="1933748"/>
            <a:ext cx="914400" cy="0"/>
          </a:xfrm>
          <a:prstGeom prst="line">
            <a:avLst/>
          </a:prstGeom>
          <a:ln w="66675"/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26" name="Rectangle 25"/>
          <p:cNvSpPr/>
          <p:nvPr/>
        </p:nvSpPr>
        <p:spPr>
          <a:xfrm>
            <a:off x="333828" y="2991946"/>
            <a:ext cx="10348685" cy="33239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Đồ</a:t>
            </a:r>
            <a:r>
              <a:rPr lang="en-US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họa</a:t>
            </a:r>
            <a:r>
              <a:rPr lang="en-US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máy</a:t>
            </a:r>
            <a:r>
              <a:rPr lang="en-US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tính</a:t>
            </a:r>
            <a:r>
              <a:rPr lang="en-US" sz="3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3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3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sử</a:t>
            </a:r>
            <a:r>
              <a:rPr lang="en-US" sz="3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dụng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máy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tính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để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phát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sinh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ra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hình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ảnh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3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Bao</a:t>
            </a:r>
            <a:r>
              <a:rPr lang="en-US" sz="3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gồm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3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tạo</a:t>
            </a:r>
            <a:r>
              <a:rPr lang="en-US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lưu</a:t>
            </a:r>
            <a:r>
              <a:rPr lang="en-US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trữ</a:t>
            </a:r>
            <a:r>
              <a:rPr lang="en-US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thao </a:t>
            </a:r>
            <a:r>
              <a:rPr lang="en-US" sz="3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tác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trên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mô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hình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mô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tả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hình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học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đối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tượng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ảnh</a:t>
            </a:r>
            <a:r>
              <a:rPr lang="en-US" sz="3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endParaRPr lang="en-US" sz="3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3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3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3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một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lĩnh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vực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Công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nghệ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thông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tin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mà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ở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đó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nghiên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cứu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để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tạo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ra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công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cụ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xây</a:t>
            </a:r>
            <a:r>
              <a:rPr lang="en-US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dựng</a:t>
            </a:r>
            <a:r>
              <a:rPr lang="en-US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xử</a:t>
            </a:r>
            <a:r>
              <a:rPr lang="en-US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lý</a:t>
            </a:r>
            <a:r>
              <a:rPr lang="en-US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, </a:t>
            </a:r>
            <a:r>
              <a:rPr lang="en-US" sz="3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lưu</a:t>
            </a:r>
            <a:r>
              <a:rPr lang="en-US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trữ</a:t>
            </a:r>
            <a:r>
              <a:rPr lang="en-US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mô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hình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hình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ảnh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đối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tượng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>
          <a:xfrm>
            <a:off x="11122847" y="6133370"/>
            <a:ext cx="683339" cy="365125"/>
          </a:xfrm>
        </p:spPr>
        <p:txBody>
          <a:bodyPr/>
          <a:lstStyle/>
          <a:p>
            <a:fld id="{E3CA0447-7CFD-42E0-8FF0-50685FAC6108}" type="slidenum">
              <a:rPr lang="en-US" sz="2500" smtClean="0">
                <a:solidFill>
                  <a:schemeClr val="tx1"/>
                </a:solidFill>
              </a:rPr>
              <a:t>5</a:t>
            </a:fld>
            <a:endParaRPr lang="en-US" sz="25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183984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1" dur="20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6" dur="2000"/>
                                        <p:tgtEl>
                                          <p:spTgt spid="2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379828"/>
            <a:ext cx="8596668" cy="707295"/>
          </a:xfrm>
        </p:spPr>
        <p:txBody>
          <a:bodyPr>
            <a:normAutofit/>
          </a:bodyPr>
          <a:lstStyle/>
          <a:p>
            <a:pPr algn="ctr"/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 1</a:t>
            </a:r>
            <a:endParaRPr lang="en-US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677334" y="1392072"/>
            <a:ext cx="3239573" cy="736979"/>
          </a:xfrm>
          <a:prstGeom prst="rect">
            <a:avLst/>
          </a:prstGeom>
          <a:solidFill>
            <a:srgbClr val="0070C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KỸ THUẬT ĐỒ HỌA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5456325" y="1392071"/>
            <a:ext cx="3134338" cy="736979"/>
          </a:xfrm>
          <a:prstGeom prst="rect">
            <a:avLst/>
          </a:prstGeom>
          <a:solidFill>
            <a:srgbClr val="0070C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ĐỒ HỌA MÁY TÍNH (</a:t>
            </a:r>
            <a:r>
              <a:rPr lang="en-US" dirty="0"/>
              <a:t>C</a:t>
            </a:r>
            <a:r>
              <a:rPr lang="en-US" dirty="0" smtClean="0"/>
              <a:t>omputer Graphics)</a:t>
            </a:r>
            <a:endParaRPr lang="en-US" dirty="0"/>
          </a:p>
        </p:txBody>
      </p:sp>
      <p:cxnSp>
        <p:nvCxnSpPr>
          <p:cNvPr id="9" name="Straight Connector 8"/>
          <p:cNvCxnSpPr/>
          <p:nvPr/>
        </p:nvCxnSpPr>
        <p:spPr>
          <a:xfrm>
            <a:off x="4217158" y="1542197"/>
            <a:ext cx="914400" cy="0"/>
          </a:xfrm>
          <a:prstGeom prst="line">
            <a:avLst/>
          </a:prstGeom>
          <a:ln w="66675"/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>
            <a:off x="4217158" y="1933748"/>
            <a:ext cx="914400" cy="0"/>
          </a:xfrm>
          <a:prstGeom prst="line">
            <a:avLst/>
          </a:prstGeom>
          <a:ln w="66675"/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graphicFrame>
        <p:nvGraphicFramePr>
          <p:cNvPr id="15" name="Diagram 14"/>
          <p:cNvGraphicFramePr/>
          <p:nvPr/>
        </p:nvGraphicFramePr>
        <p:xfrm>
          <a:off x="677334" y="2391507"/>
          <a:ext cx="2962031" cy="218049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7" name="Rectangle 16"/>
          <p:cNvSpPr/>
          <p:nvPr/>
        </p:nvSpPr>
        <p:spPr>
          <a:xfrm>
            <a:off x="4389120" y="2682728"/>
            <a:ext cx="5570806" cy="757837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William Fetter </a:t>
            </a:r>
            <a:r>
              <a:rPr lang="en-US" dirty="0" smtClean="0"/>
              <a:t>- </a:t>
            </a:r>
            <a:r>
              <a:rPr lang="en-US" dirty="0" err="1" smtClean="0"/>
              <a:t>năm</a:t>
            </a:r>
            <a:r>
              <a:rPr lang="en-US" dirty="0" smtClean="0"/>
              <a:t> </a:t>
            </a:r>
            <a:r>
              <a:rPr lang="en-US" dirty="0"/>
              <a:t>1960</a:t>
            </a:r>
          </a:p>
        </p:txBody>
      </p:sp>
      <p:sp>
        <p:nvSpPr>
          <p:cNvPr id="21" name="Rectangle 20"/>
          <p:cNvSpPr/>
          <p:nvPr/>
        </p:nvSpPr>
        <p:spPr>
          <a:xfrm>
            <a:off x="4396154" y="4775996"/>
            <a:ext cx="5556738" cy="742224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Sự</a:t>
            </a:r>
            <a:r>
              <a:rPr lang="en-US" dirty="0" smtClean="0"/>
              <a:t> </a:t>
            </a:r>
            <a:r>
              <a:rPr lang="en-US" dirty="0" err="1" smtClean="0"/>
              <a:t>ra</a:t>
            </a:r>
            <a:r>
              <a:rPr lang="en-US" dirty="0" smtClean="0"/>
              <a:t> </a:t>
            </a:r>
            <a:r>
              <a:rPr lang="en-US" dirty="0" err="1" smtClean="0"/>
              <a:t>đời</a:t>
            </a:r>
            <a:r>
              <a:rPr lang="en-US" dirty="0" smtClean="0"/>
              <a:t> </a:t>
            </a:r>
            <a:r>
              <a:rPr lang="en-US" dirty="0" err="1" smtClean="0"/>
              <a:t>của</a:t>
            </a:r>
            <a:r>
              <a:rPr lang="en-US" dirty="0" smtClean="0"/>
              <a:t> </a:t>
            </a:r>
            <a:r>
              <a:rPr lang="en-US" dirty="0" err="1" smtClean="0"/>
              <a:t>máy</a:t>
            </a:r>
            <a:r>
              <a:rPr lang="en-US" dirty="0" smtClean="0"/>
              <a:t> </a:t>
            </a:r>
            <a:r>
              <a:rPr lang="en-US" dirty="0" err="1" smtClean="0"/>
              <a:t>tính</a:t>
            </a:r>
            <a:r>
              <a:rPr lang="en-US" dirty="0" smtClean="0"/>
              <a:t> </a:t>
            </a:r>
            <a:r>
              <a:rPr lang="en-US" dirty="0" err="1" smtClean="0"/>
              <a:t>cá</a:t>
            </a:r>
            <a:r>
              <a:rPr lang="en-US" dirty="0" smtClean="0"/>
              <a:t> </a:t>
            </a:r>
            <a:r>
              <a:rPr lang="en-US" dirty="0" err="1" smtClean="0"/>
              <a:t>nhân</a:t>
            </a:r>
            <a:r>
              <a:rPr lang="en-US" dirty="0" smtClean="0"/>
              <a:t>- </a:t>
            </a:r>
            <a:r>
              <a:rPr lang="en-US" dirty="0" err="1" smtClean="0"/>
              <a:t>sau</a:t>
            </a:r>
            <a:r>
              <a:rPr lang="en-US" dirty="0" smtClean="0"/>
              <a:t> </a:t>
            </a:r>
            <a:r>
              <a:rPr lang="en-US" dirty="0" err="1" smtClean="0"/>
              <a:t>những</a:t>
            </a:r>
            <a:r>
              <a:rPr lang="en-US" dirty="0" smtClean="0"/>
              <a:t> </a:t>
            </a:r>
            <a:r>
              <a:rPr lang="en-US" dirty="0" err="1" smtClean="0"/>
              <a:t>năm</a:t>
            </a:r>
            <a:r>
              <a:rPr lang="en-US" dirty="0" smtClean="0"/>
              <a:t> 1980</a:t>
            </a:r>
            <a:endParaRPr lang="en-US" dirty="0"/>
          </a:p>
        </p:txBody>
      </p:sp>
      <p:sp>
        <p:nvSpPr>
          <p:cNvPr id="22" name="Rectangle 21"/>
          <p:cNvSpPr/>
          <p:nvPr/>
        </p:nvSpPr>
        <p:spPr>
          <a:xfrm>
            <a:off x="4403188" y="5904035"/>
            <a:ext cx="5542670" cy="461094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Đồ</a:t>
            </a:r>
            <a:r>
              <a:rPr lang="en-US" dirty="0" smtClean="0"/>
              <a:t> </a:t>
            </a:r>
            <a:r>
              <a:rPr lang="en-US" dirty="0" err="1" smtClean="0"/>
              <a:t>họa</a:t>
            </a:r>
            <a:r>
              <a:rPr lang="en-US" dirty="0" smtClean="0"/>
              <a:t> 2D, 3D</a:t>
            </a:r>
            <a:endParaRPr lang="en-US" dirty="0"/>
          </a:p>
        </p:txBody>
      </p:sp>
      <p:sp>
        <p:nvSpPr>
          <p:cNvPr id="24" name="Rectangle 23"/>
          <p:cNvSpPr/>
          <p:nvPr/>
        </p:nvSpPr>
        <p:spPr>
          <a:xfrm>
            <a:off x="4389120" y="3745467"/>
            <a:ext cx="5556738" cy="742224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Hệ</a:t>
            </a:r>
            <a:r>
              <a:rPr lang="en-US" dirty="0" smtClean="0"/>
              <a:t> </a:t>
            </a:r>
            <a:r>
              <a:rPr lang="en-US" dirty="0" err="1" smtClean="0"/>
              <a:t>thống</a:t>
            </a:r>
            <a:r>
              <a:rPr lang="en-US" dirty="0" smtClean="0"/>
              <a:t> </a:t>
            </a:r>
            <a:r>
              <a:rPr lang="en-US" dirty="0" err="1" smtClean="0"/>
              <a:t>đồ</a:t>
            </a:r>
            <a:r>
              <a:rPr lang="en-US" dirty="0" smtClean="0"/>
              <a:t> </a:t>
            </a:r>
            <a:r>
              <a:rPr lang="en-US" dirty="0" err="1" smtClean="0"/>
              <a:t>họa</a:t>
            </a:r>
            <a:r>
              <a:rPr lang="en-US" dirty="0" smtClean="0"/>
              <a:t> </a:t>
            </a:r>
            <a:r>
              <a:rPr lang="en-US" dirty="0" err="1" smtClean="0"/>
              <a:t>tương</a:t>
            </a:r>
            <a:r>
              <a:rPr lang="en-US" dirty="0" smtClean="0"/>
              <a:t> </a:t>
            </a:r>
            <a:r>
              <a:rPr lang="en-US" dirty="0" err="1" smtClean="0"/>
              <a:t>tác</a:t>
            </a:r>
            <a:r>
              <a:rPr lang="en-US" dirty="0" smtClean="0"/>
              <a:t> </a:t>
            </a:r>
            <a:r>
              <a:rPr lang="en-US" dirty="0" err="1" smtClean="0"/>
              <a:t>đầu</a:t>
            </a:r>
            <a:r>
              <a:rPr lang="en-US" dirty="0" smtClean="0"/>
              <a:t> </a:t>
            </a:r>
            <a:r>
              <a:rPr lang="en-US" dirty="0" err="1" smtClean="0"/>
              <a:t>tiên</a:t>
            </a:r>
            <a:r>
              <a:rPr lang="en-US" dirty="0" smtClean="0"/>
              <a:t>- Sketchpad - </a:t>
            </a:r>
            <a:r>
              <a:rPr lang="en-US" dirty="0"/>
              <a:t>Ivan </a:t>
            </a:r>
            <a:r>
              <a:rPr lang="en-US" dirty="0" smtClean="0"/>
              <a:t>Sutherland - 1963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>
          <a:xfrm>
            <a:off x="10883697" y="6365129"/>
            <a:ext cx="683339" cy="365125"/>
          </a:xfrm>
        </p:spPr>
        <p:txBody>
          <a:bodyPr/>
          <a:lstStyle/>
          <a:p>
            <a:fld id="{E3CA0447-7CFD-42E0-8FF0-50685FAC6108}" type="slidenum">
              <a:rPr lang="en-US" sz="2500" smtClean="0">
                <a:solidFill>
                  <a:schemeClr val="tx1"/>
                </a:solidFill>
              </a:rPr>
              <a:t>6</a:t>
            </a:fld>
            <a:endParaRPr lang="en-US" sz="25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81802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5" grpId="0">
        <p:bldAsOne/>
      </p:bldGraphic>
      <p:bldP spid="17" grpId="0" animBg="1"/>
      <p:bldP spid="21" grpId="0" animBg="1"/>
      <p:bldP spid="22" grpId="0" animBg="1"/>
      <p:bldP spid="2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677334" y="379828"/>
            <a:ext cx="8596668" cy="707295"/>
          </a:xfrm>
        </p:spPr>
        <p:txBody>
          <a:bodyPr>
            <a:normAutofit/>
          </a:bodyPr>
          <a:lstStyle/>
          <a:p>
            <a:pPr algn="ctr"/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 1</a:t>
            </a:r>
            <a:endParaRPr lang="en-US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90649" y="0"/>
            <a:ext cx="2601351" cy="2466682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10071726" y="2623622"/>
            <a:ext cx="172393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/>
              <a:t>William Fetter</a:t>
            </a:r>
            <a:endParaRPr lang="en-US" b="1" dirty="0"/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750" y="967544"/>
            <a:ext cx="8597582" cy="5890456"/>
          </a:xfrm>
          <a:prstGeom prst="rect">
            <a:avLst/>
          </a:prstGeom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1319795" y="6252378"/>
            <a:ext cx="683339" cy="365125"/>
          </a:xfrm>
        </p:spPr>
        <p:txBody>
          <a:bodyPr/>
          <a:lstStyle/>
          <a:p>
            <a:fld id="{E3CA0447-7CFD-42E0-8FF0-50685FAC6108}" type="slidenum">
              <a:rPr lang="en-US" sz="2500" smtClean="0">
                <a:solidFill>
                  <a:schemeClr val="tx1"/>
                </a:solidFill>
              </a:rPr>
              <a:t>7</a:t>
            </a:fld>
            <a:endParaRPr lang="en-US" sz="25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838061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677334" y="379828"/>
            <a:ext cx="8596668" cy="707295"/>
          </a:xfrm>
        </p:spPr>
        <p:txBody>
          <a:bodyPr>
            <a:normAutofit/>
          </a:bodyPr>
          <a:lstStyle/>
          <a:p>
            <a:pPr algn="ctr"/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 1</a:t>
            </a:r>
            <a:endParaRPr lang="en-US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0663" y="0"/>
            <a:ext cx="2601351" cy="2466682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10071726" y="2623622"/>
            <a:ext cx="172393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/>
              <a:t>William Fetter</a:t>
            </a:r>
            <a:endParaRPr lang="en-US" b="1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8411" y="1709293"/>
            <a:ext cx="7469470" cy="4455838"/>
          </a:xfrm>
          <a:prstGeom prst="rect">
            <a:avLst/>
          </a:prstGeom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>
          <a:xfrm>
            <a:off x="11249457" y="6238310"/>
            <a:ext cx="683339" cy="365125"/>
          </a:xfrm>
        </p:spPr>
        <p:txBody>
          <a:bodyPr/>
          <a:lstStyle/>
          <a:p>
            <a:fld id="{E3CA0447-7CFD-42E0-8FF0-50685FAC6108}" type="slidenum">
              <a:rPr lang="en-US" sz="2500" smtClean="0">
                <a:solidFill>
                  <a:schemeClr val="tx1"/>
                </a:solidFill>
              </a:rPr>
              <a:t>8</a:t>
            </a:fld>
            <a:endParaRPr lang="en-US" sz="25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307185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677334" y="379828"/>
            <a:ext cx="8596668" cy="707295"/>
          </a:xfrm>
        </p:spPr>
        <p:txBody>
          <a:bodyPr>
            <a:normAutofit/>
          </a:bodyPr>
          <a:lstStyle/>
          <a:p>
            <a:pPr algn="ctr"/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 1</a:t>
            </a:r>
            <a:endParaRPr lang="en-US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7334" y="1101637"/>
            <a:ext cx="8727923" cy="4834706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2449981" y="6130375"/>
            <a:ext cx="4850705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600" dirty="0"/>
              <a:t>Sketchpad - Ivan Sutherland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1150983" y="6271761"/>
            <a:ext cx="683339" cy="365125"/>
          </a:xfrm>
        </p:spPr>
        <p:txBody>
          <a:bodyPr/>
          <a:lstStyle/>
          <a:p>
            <a:fld id="{E3CA0447-7CFD-42E0-8FF0-50685FAC6108}" type="slidenum">
              <a:rPr lang="en-US" sz="2500" smtClean="0">
                <a:solidFill>
                  <a:schemeClr val="tx1"/>
                </a:solidFill>
              </a:rPr>
              <a:t>9</a:t>
            </a:fld>
            <a:endParaRPr lang="en-US" sz="25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32494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677334" y="379828"/>
            <a:ext cx="8596668" cy="707295"/>
          </a:xfrm>
        </p:spPr>
        <p:txBody>
          <a:bodyPr>
            <a:normAutofit/>
          </a:bodyPr>
          <a:lstStyle/>
          <a:p>
            <a:pPr algn="ctr"/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 1</a:t>
            </a:r>
            <a:endParaRPr lang="en-US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34433" y="930402"/>
            <a:ext cx="2719009" cy="570753"/>
          </a:xfrm>
        </p:spPr>
        <p:txBody>
          <a:bodyPr/>
          <a:lstStyle/>
          <a:p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PHÂN LOẠI: </a:t>
            </a:r>
          </a:p>
          <a:p>
            <a:pPr marL="0" indent="0">
              <a:buNone/>
            </a:pPr>
            <a:endParaRPr 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CA0447-7CFD-42E0-8FF0-50685FAC6108}" type="slidenum">
              <a:rPr lang="en-US" smtClean="0"/>
              <a:t>10</a:t>
            </a:fld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4452236" y="2329766"/>
            <a:ext cx="2317015" cy="696686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ĐỒ HỌA VECTO</a:t>
            </a:r>
          </a:p>
        </p:txBody>
      </p:sp>
      <p:sp>
        <p:nvSpPr>
          <p:cNvPr id="14" name="Rectangle 13"/>
          <p:cNvSpPr/>
          <p:nvPr/>
        </p:nvSpPr>
        <p:spPr>
          <a:xfrm>
            <a:off x="450376" y="3229203"/>
            <a:ext cx="2450060" cy="69668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THEO LĨNH VỰC</a:t>
            </a:r>
          </a:p>
        </p:txBody>
      </p:sp>
      <p:sp>
        <p:nvSpPr>
          <p:cNvPr id="15" name="Rectangle 14"/>
          <p:cNvSpPr/>
          <p:nvPr/>
        </p:nvSpPr>
        <p:spPr>
          <a:xfrm>
            <a:off x="4469180" y="3219777"/>
            <a:ext cx="2300071" cy="696686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KIẾN TẠO ĐỒ HỌA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4452234" y="4039341"/>
            <a:ext cx="2317017" cy="696686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XỬ LÝ ĐỒ HỌA</a:t>
            </a:r>
          </a:p>
        </p:txBody>
      </p:sp>
      <p:cxnSp>
        <p:nvCxnSpPr>
          <p:cNvPr id="18" name="Straight Arrow Connector 17"/>
          <p:cNvCxnSpPr/>
          <p:nvPr/>
        </p:nvCxnSpPr>
        <p:spPr>
          <a:xfrm>
            <a:off x="2775857" y="4482530"/>
            <a:ext cx="0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Arrow Connector 18"/>
          <p:cNvCxnSpPr>
            <a:endCxn id="15" idx="1"/>
          </p:cNvCxnSpPr>
          <p:nvPr/>
        </p:nvCxnSpPr>
        <p:spPr>
          <a:xfrm>
            <a:off x="2879267" y="3564243"/>
            <a:ext cx="1589913" cy="3877"/>
          </a:xfrm>
          <a:prstGeom prst="straightConnector1">
            <a:avLst/>
          </a:prstGeom>
          <a:ln w="4762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0" name="Straight Arrow Connector 19"/>
          <p:cNvCxnSpPr>
            <a:stCxn id="14" idx="3"/>
            <a:endCxn id="16" idx="1"/>
          </p:cNvCxnSpPr>
          <p:nvPr/>
        </p:nvCxnSpPr>
        <p:spPr>
          <a:xfrm>
            <a:off x="2900436" y="3577546"/>
            <a:ext cx="1551798" cy="810138"/>
          </a:xfrm>
          <a:prstGeom prst="straightConnector1">
            <a:avLst/>
          </a:prstGeom>
          <a:ln w="4762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4" name="TextBox 23"/>
          <p:cNvSpPr txBox="1"/>
          <p:nvPr/>
        </p:nvSpPr>
        <p:spPr>
          <a:xfrm>
            <a:off x="6865257" y="681620"/>
            <a:ext cx="509451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27" name="Rectangle 26"/>
          <p:cNvSpPr/>
          <p:nvPr/>
        </p:nvSpPr>
        <p:spPr>
          <a:xfrm>
            <a:off x="450376" y="1539822"/>
            <a:ext cx="2317015" cy="69668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THEO PP ĐỒ HỌA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4452236" y="1510202"/>
            <a:ext cx="2317015" cy="696686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ĐỒ HỌA ĐIỂM</a:t>
            </a:r>
            <a:endParaRPr lang="en-US" sz="2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29" name="Straight Arrow Connector 28"/>
          <p:cNvCxnSpPr>
            <a:stCxn id="27" idx="3"/>
            <a:endCxn id="28" idx="1"/>
          </p:cNvCxnSpPr>
          <p:nvPr/>
        </p:nvCxnSpPr>
        <p:spPr>
          <a:xfrm flipV="1">
            <a:off x="2767391" y="1858545"/>
            <a:ext cx="1684845" cy="29620"/>
          </a:xfrm>
          <a:prstGeom prst="straightConnector1">
            <a:avLst/>
          </a:prstGeom>
          <a:ln w="4762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0" name="Straight Arrow Connector 29"/>
          <p:cNvCxnSpPr>
            <a:stCxn id="27" idx="3"/>
            <a:endCxn id="8" idx="1"/>
          </p:cNvCxnSpPr>
          <p:nvPr/>
        </p:nvCxnSpPr>
        <p:spPr>
          <a:xfrm>
            <a:off x="2767391" y="1888165"/>
            <a:ext cx="1684845" cy="789944"/>
          </a:xfrm>
          <a:prstGeom prst="straightConnector1">
            <a:avLst/>
          </a:prstGeom>
          <a:ln w="4762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48" name="Rectangle 47"/>
          <p:cNvSpPr/>
          <p:nvPr/>
        </p:nvSpPr>
        <p:spPr>
          <a:xfrm>
            <a:off x="450376" y="4929352"/>
            <a:ext cx="2450060" cy="69668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THEO HỆ TỌA ĐỘ</a:t>
            </a:r>
          </a:p>
        </p:txBody>
      </p:sp>
      <p:sp>
        <p:nvSpPr>
          <p:cNvPr id="49" name="Rectangle 48"/>
          <p:cNvSpPr/>
          <p:nvPr/>
        </p:nvSpPr>
        <p:spPr>
          <a:xfrm>
            <a:off x="4452234" y="4929352"/>
            <a:ext cx="2317017" cy="696686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HỆ TỌA ĐỘ 2D</a:t>
            </a:r>
            <a:endParaRPr lang="en-US" sz="2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0" name="Rectangle 49"/>
          <p:cNvSpPr/>
          <p:nvPr/>
        </p:nvSpPr>
        <p:spPr>
          <a:xfrm>
            <a:off x="4452234" y="5819363"/>
            <a:ext cx="2317017" cy="696686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HỆ TỌA ĐỘ 3D</a:t>
            </a:r>
          </a:p>
        </p:txBody>
      </p:sp>
      <p:cxnSp>
        <p:nvCxnSpPr>
          <p:cNvPr id="51" name="Straight Arrow Connector 50"/>
          <p:cNvCxnSpPr/>
          <p:nvPr/>
        </p:nvCxnSpPr>
        <p:spPr>
          <a:xfrm>
            <a:off x="2879267" y="5275756"/>
            <a:ext cx="1589913" cy="3877"/>
          </a:xfrm>
          <a:prstGeom prst="straightConnector1">
            <a:avLst/>
          </a:prstGeom>
          <a:ln w="4762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2" name="Straight Arrow Connector 51"/>
          <p:cNvCxnSpPr>
            <a:endCxn id="50" idx="1"/>
          </p:cNvCxnSpPr>
          <p:nvPr/>
        </p:nvCxnSpPr>
        <p:spPr>
          <a:xfrm>
            <a:off x="2900436" y="5275756"/>
            <a:ext cx="1551798" cy="891950"/>
          </a:xfrm>
          <a:prstGeom prst="straightConnector1">
            <a:avLst/>
          </a:prstGeom>
          <a:ln w="4762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68" name="Picture 6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50148" y="3712190"/>
            <a:ext cx="4655165" cy="2914711"/>
          </a:xfrm>
          <a:prstGeom prst="rect">
            <a:avLst/>
          </a:prstGeom>
        </p:spPr>
      </p:pic>
      <p:pic>
        <p:nvPicPr>
          <p:cNvPr id="69" name="Picture 6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54096" y="1050952"/>
            <a:ext cx="3351217" cy="23291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80738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6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4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2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4" grpId="0" animBg="1"/>
      <p:bldP spid="15" grpId="0" animBg="1"/>
      <p:bldP spid="16" grpId="0" animBg="1"/>
      <p:bldP spid="27" grpId="0" animBg="1"/>
      <p:bldP spid="28" grpId="0" animBg="1"/>
      <p:bldP spid="48" grpId="0" animBg="1"/>
      <p:bldP spid="49" grpId="0" animBg="1"/>
      <p:bldP spid="50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677334" y="379828"/>
            <a:ext cx="8596668" cy="707295"/>
          </a:xfrm>
        </p:spPr>
        <p:txBody>
          <a:bodyPr>
            <a:normAutofit/>
          </a:bodyPr>
          <a:lstStyle/>
          <a:p>
            <a:pPr algn="ctr"/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 1</a:t>
            </a:r>
            <a:endParaRPr lang="en-US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Content Placeholder 2"/>
          <p:cNvSpPr>
            <a:spLocks noGrp="1"/>
          </p:cNvSpPr>
          <p:nvPr>
            <p:ph idx="1"/>
          </p:nvPr>
        </p:nvSpPr>
        <p:spPr>
          <a:xfrm>
            <a:off x="677334" y="1219201"/>
            <a:ext cx="6579809" cy="5442856"/>
          </a:xfrm>
        </p:spPr>
        <p:txBody>
          <a:bodyPr>
            <a:normAutofit fontScale="92500"/>
          </a:bodyPr>
          <a:lstStyle/>
          <a:p>
            <a:r>
              <a:rPr lang="en-US" sz="27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Đồ</a:t>
            </a:r>
            <a:r>
              <a:rPr lang="en-US" sz="27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7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họa</a:t>
            </a:r>
            <a:r>
              <a:rPr lang="en-US" sz="27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7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điểm</a:t>
            </a:r>
            <a:r>
              <a:rPr lang="en-US" sz="27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: </a:t>
            </a:r>
          </a:p>
          <a:p>
            <a:pPr marL="0" indent="0">
              <a:buNone/>
            </a:pPr>
            <a:r>
              <a:rPr lang="en-US" dirty="0"/>
              <a:t> </a:t>
            </a:r>
            <a:r>
              <a:rPr lang="en-US" dirty="0" smtClean="0"/>
              <a:t>+ </a:t>
            </a:r>
            <a:r>
              <a:rPr lang="en-US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mô</a:t>
            </a: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hình</a:t>
            </a: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hình</a:t>
            </a: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ảnh</a:t>
            </a: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đối</a:t>
            </a: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tượng</a:t>
            </a: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cấu</a:t>
            </a: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tạo</a:t>
            </a:r>
            <a:r>
              <a:rPr lang="en-US" sz="2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bởi</a:t>
            </a: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điểm</a:t>
            </a: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ảnh</a:t>
            </a: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(pixel).</a:t>
            </a:r>
          </a:p>
          <a:p>
            <a:pPr marL="0" indent="0">
              <a:buNone/>
            </a:pPr>
            <a:r>
              <a:rPr lang="en-US" sz="2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+ </a:t>
            </a:r>
            <a:r>
              <a:rPr lang="en-US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thể</a:t>
            </a: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thay</a:t>
            </a: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đổi</a:t>
            </a: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đối</a:t>
            </a: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tượng</a:t>
            </a: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bằng</a:t>
            </a: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cách</a:t>
            </a: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thay</a:t>
            </a: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đổi</a:t>
            </a: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en-US" sz="25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thuộc</a:t>
            </a: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tính</a:t>
            </a: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vị</a:t>
            </a: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trí</a:t>
            </a: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màu</a:t>
            </a: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sắc</a:t>
            </a: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độ</a:t>
            </a: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sáng</a:t>
            </a: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..)</a:t>
            </a:r>
          </a:p>
          <a:p>
            <a:r>
              <a:rPr lang="en-US" sz="25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Hoặc</a:t>
            </a:r>
            <a:r>
              <a:rPr lang="en-US" sz="2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thể</a:t>
            </a: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xóa</a:t>
            </a: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điểm</a:t>
            </a: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đối</a:t>
            </a: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tượng</a:t>
            </a:r>
            <a:r>
              <a:rPr lang="en-US" sz="2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>
              <a:buNone/>
            </a:pPr>
            <a:endParaRPr lang="en-US" dirty="0" smtClean="0"/>
          </a:p>
          <a:p>
            <a:r>
              <a:rPr lang="en-US" sz="27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Đồ</a:t>
            </a:r>
            <a:r>
              <a:rPr lang="en-US" sz="27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7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họa</a:t>
            </a:r>
            <a:r>
              <a:rPr lang="en-US" sz="27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7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vecto</a:t>
            </a:r>
            <a:r>
              <a:rPr lang="en-US" sz="27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= </a:t>
            </a: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geometrical model + rendering</a:t>
            </a:r>
          </a:p>
          <a:p>
            <a:r>
              <a:rPr lang="en-US" sz="25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Geometrical model</a:t>
            </a: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mô</a:t>
            </a: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hình</a:t>
            </a: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hình</a:t>
            </a: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học</a:t>
            </a: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đối</a:t>
            </a: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tượng</a:t>
            </a: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en-US" sz="25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Rendering:</a:t>
            </a:r>
            <a:r>
              <a:rPr lang="en-US" sz="25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quá</a:t>
            </a: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trình</a:t>
            </a: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tô</a:t>
            </a: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trát</a:t>
            </a: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để</a:t>
            </a: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hiển</a:t>
            </a: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thị</a:t>
            </a: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từng</a:t>
            </a: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điểm</a:t>
            </a: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đối</a:t>
            </a: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tượng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endParaRPr lang="en-US" dirty="0" smtClean="0"/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11291660" y="6296932"/>
            <a:ext cx="683339" cy="365125"/>
          </a:xfrm>
        </p:spPr>
        <p:txBody>
          <a:bodyPr/>
          <a:lstStyle/>
          <a:p>
            <a:fld id="{E3CA0447-7CFD-42E0-8FF0-50685FAC6108}" type="slidenum">
              <a:rPr lang="en-US" sz="2500" smtClean="0">
                <a:solidFill>
                  <a:schemeClr val="tx1"/>
                </a:solidFill>
              </a:rPr>
              <a:t>11</a:t>
            </a:fld>
            <a:endParaRPr lang="en-US" sz="2500">
              <a:solidFill>
                <a:schemeClr val="tx1"/>
              </a:solidFill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79847" y="3640689"/>
            <a:ext cx="3318782" cy="2400544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79847" y="1087123"/>
            <a:ext cx="3318782" cy="22511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48025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500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uiExpand="1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677334" y="209303"/>
            <a:ext cx="8596668" cy="707295"/>
          </a:xfrm>
        </p:spPr>
        <p:txBody>
          <a:bodyPr>
            <a:normAutofit/>
          </a:bodyPr>
          <a:lstStyle/>
          <a:p>
            <a:pPr algn="ctr"/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 1 – KIẾN TẠO ĐỒ HỌA</a:t>
            </a:r>
            <a:endParaRPr lang="en-US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11179119" y="6308648"/>
            <a:ext cx="683339" cy="365125"/>
          </a:xfrm>
        </p:spPr>
        <p:txBody>
          <a:bodyPr/>
          <a:lstStyle/>
          <a:p>
            <a:fld id="{E3CA0447-7CFD-42E0-8FF0-50685FAC6108}" type="slidenum">
              <a:rPr lang="en-US" sz="2500" smtClean="0">
                <a:solidFill>
                  <a:schemeClr val="tx1"/>
                </a:solidFill>
              </a:rPr>
              <a:t>12</a:t>
            </a:fld>
            <a:endParaRPr lang="en-US" sz="2500">
              <a:solidFill>
                <a:schemeClr val="tx1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306340" y="1048256"/>
            <a:ext cx="10011368" cy="15234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AutoNum type="arabicPeriod"/>
            </a:pPr>
            <a:r>
              <a:rPr lang="en-US" sz="2500" b="1" dirty="0" smtClean="0"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CAD/CAM </a:t>
            </a:r>
            <a:r>
              <a:rPr lang="en-US" sz="2500" b="1" dirty="0"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System</a:t>
            </a:r>
            <a:r>
              <a:rPr lang="en-US" sz="2500" dirty="0"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: </a:t>
            </a:r>
            <a:r>
              <a:rPr lang="en-US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tập</a:t>
            </a: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hợp</a:t>
            </a: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công</a:t>
            </a: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cụ</a:t>
            </a: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kỹ</a:t>
            </a: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thuật</a:t>
            </a: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trợ</a:t>
            </a: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giúp</a:t>
            </a: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cho</a:t>
            </a: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thiết</a:t>
            </a: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kế</a:t>
            </a: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chi </a:t>
            </a:r>
            <a:r>
              <a:rPr lang="en-US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tiết</a:t>
            </a: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hệ</a:t>
            </a: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thống</a:t>
            </a: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khác</a:t>
            </a: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nhau</a:t>
            </a: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hệ</a:t>
            </a: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thống</a:t>
            </a: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cơ</a:t>
            </a: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hệ</a:t>
            </a: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thống</a:t>
            </a: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điện</a:t>
            </a: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hệ</a:t>
            </a: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thống</a:t>
            </a: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điện</a:t>
            </a: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tử</a:t>
            </a:r>
            <a:endParaRPr lang="en-US" sz="25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/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0167" y="2232924"/>
            <a:ext cx="9832707" cy="41545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94920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11235389" y="6364919"/>
            <a:ext cx="683339" cy="365125"/>
          </a:xfrm>
        </p:spPr>
        <p:txBody>
          <a:bodyPr/>
          <a:lstStyle/>
          <a:p>
            <a:fld id="{E3CA0447-7CFD-42E0-8FF0-50685FAC6108}" type="slidenum">
              <a:rPr lang="en-US" sz="2500" smtClean="0">
                <a:solidFill>
                  <a:schemeClr val="tx1"/>
                </a:solidFill>
              </a:rPr>
              <a:t>13</a:t>
            </a:fld>
            <a:endParaRPr lang="en-US" sz="2500">
              <a:solidFill>
                <a:schemeClr val="tx1"/>
              </a:solidFill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8483" y="243519"/>
            <a:ext cx="10227576" cy="64865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36665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916599"/>
            <a:ext cx="8596668" cy="5124764"/>
          </a:xfrm>
        </p:spPr>
        <p:txBody>
          <a:bodyPr/>
          <a:lstStyle/>
          <a:p>
            <a:pPr marL="342900" lvl="1" indent="-342900"/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Đồ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hoạ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minh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hoạ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(Presentation Graphics):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gồm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công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cụ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giúp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hiển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thị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số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liệu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thí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nghiệm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một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cách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trực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quan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dựa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trên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mẫu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đồ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thị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hoặc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thuật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toán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sẵn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10968103" y="6041363"/>
            <a:ext cx="683339" cy="365125"/>
          </a:xfrm>
        </p:spPr>
        <p:txBody>
          <a:bodyPr/>
          <a:lstStyle/>
          <a:p>
            <a:fld id="{E3CA0447-7CFD-42E0-8FF0-50685FAC6108}" type="slidenum">
              <a:rPr lang="en-US" sz="2500" smtClean="0">
                <a:solidFill>
                  <a:schemeClr val="tx1"/>
                </a:solidFill>
              </a:rPr>
              <a:t>14</a:t>
            </a:fld>
            <a:endParaRPr lang="en-US" sz="2500">
              <a:solidFill>
                <a:schemeClr val="tx1"/>
              </a:solidFill>
            </a:endParaRP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677334" y="209303"/>
            <a:ext cx="8596668" cy="707295"/>
          </a:xfrm>
        </p:spPr>
        <p:txBody>
          <a:bodyPr>
            <a:normAutofit/>
          </a:bodyPr>
          <a:lstStyle/>
          <a:p>
            <a:pPr algn="ctr"/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 1 – KIẾN TẠO ĐỒ HỌA</a:t>
            </a:r>
            <a:endParaRPr lang="en-US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19" name="Chart 18"/>
          <p:cNvGraphicFramePr/>
          <p:nvPr>
            <p:extLst>
              <p:ext uri="{D42A27DB-BD31-4B8C-83A1-F6EECF244321}">
                <p14:modId xmlns:p14="http://schemas.microsoft.com/office/powerpoint/2010/main" val="3719114433"/>
              </p:ext>
            </p:extLst>
          </p:nvPr>
        </p:nvGraphicFramePr>
        <p:xfrm>
          <a:off x="926531" y="2265528"/>
          <a:ext cx="8128000" cy="377583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2650732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CA0447-7CFD-42E0-8FF0-50685FAC6108}" type="slidenum">
              <a:rPr lang="en-US" smtClean="0"/>
              <a:t>15</a:t>
            </a:fld>
            <a:endParaRPr lang="en-US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4338" y="75415"/>
            <a:ext cx="7795967" cy="66270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02840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CA0447-7CFD-42E0-8FF0-50685FAC6108}" type="slidenum">
              <a:rPr lang="en-US" smtClean="0"/>
              <a:t>16</a:t>
            </a:fld>
            <a:endParaRPr lang="en-US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2804" y="103695"/>
            <a:ext cx="11909196" cy="65327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00075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8719" y="1080371"/>
            <a:ext cx="10227227" cy="1744715"/>
          </a:xfrm>
        </p:spPr>
        <p:txBody>
          <a:bodyPr/>
          <a:lstStyle/>
          <a:p>
            <a:pPr lvl="1"/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Đồ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hoạ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hoạt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hình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nghệ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thuật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bao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gồm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công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cụ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giúp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cho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hoạ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sĩ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nhà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thiết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kế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phim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hoạt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hình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chuyên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nghiệp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làm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kỹ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xảo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hoạt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hình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vẽ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tranh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...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Ví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dụ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phần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mềm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3D Studio, 3D Animation, 3D Studio Max.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11066577" y="6139836"/>
            <a:ext cx="683339" cy="365125"/>
          </a:xfrm>
        </p:spPr>
        <p:txBody>
          <a:bodyPr/>
          <a:lstStyle/>
          <a:p>
            <a:fld id="{E3CA0447-7CFD-42E0-8FF0-50685FAC6108}" type="slidenum">
              <a:rPr lang="en-US" sz="2500" smtClean="0">
                <a:solidFill>
                  <a:schemeClr val="tx1"/>
                </a:solidFill>
              </a:rPr>
              <a:t>17</a:t>
            </a:fld>
            <a:endParaRPr lang="en-US" sz="2500">
              <a:solidFill>
                <a:schemeClr val="tx1"/>
              </a:solidFill>
            </a:endParaRP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677334" y="209303"/>
            <a:ext cx="8596668" cy="707295"/>
          </a:xfrm>
        </p:spPr>
        <p:txBody>
          <a:bodyPr>
            <a:normAutofit/>
          </a:bodyPr>
          <a:lstStyle/>
          <a:p>
            <a:pPr algn="ctr"/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 1 – KIẾN TẠO ĐỒ HỌA</a:t>
            </a:r>
            <a:endParaRPr lang="en-US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95654" y="2472662"/>
            <a:ext cx="6252310" cy="42556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09576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24934" y="1029799"/>
            <a:ext cx="8596668" cy="4898362"/>
          </a:xfrm>
        </p:spPr>
        <p:txBody>
          <a:bodyPr>
            <a:normAutofit lnSpcReduction="10000"/>
          </a:bodyPr>
          <a:lstStyle/>
          <a:p>
            <a:pPr lvl="1"/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Kỹ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thuật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xử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lý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ảnh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(Computer Imaging): </a:t>
            </a:r>
            <a:endPara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>
              <a:buFont typeface="Wingdings" panose="05000000000000000000" pitchFamily="2" charset="2"/>
              <a:buChar char="à"/>
            </a:pP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tạo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ảnh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số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đối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tượng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lvl="1">
              <a:buFont typeface="Wingdings" panose="05000000000000000000" pitchFamily="2" charset="2"/>
              <a:buChar char="à"/>
            </a:pP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quá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trình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xử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lý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ảnh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sử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dụng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rất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nhiều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kỹ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thuật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phức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tạp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kỹ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thuật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khôi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phục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ảnh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kỹ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thuật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làm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nổi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ảnh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kỹ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thuật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xác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định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biên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ảnh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lvl="1"/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Kỹ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thuật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nhận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dạng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(Pattern Recognition):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từ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những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ảnh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mẫu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sẵn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ta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phân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loại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theo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cấu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trúc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hoặc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theo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tiêu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chí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xác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định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từ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trước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bằng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thuật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toán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chọn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lọc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để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thể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phân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tích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hay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tổng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hợp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ảnh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đã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cho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thành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một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tập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hợp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ảnh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gốc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ảnh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gốc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này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lưu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một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thư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viện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căn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cứ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vào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thư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viện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này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ta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xây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dựng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thuật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giải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phân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tích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tổ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hợp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ảnh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VD: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nhận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diện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dấu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vân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tay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nhận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diện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khuôn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mặt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,….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11277592" y="6125768"/>
            <a:ext cx="683339" cy="365125"/>
          </a:xfrm>
        </p:spPr>
        <p:txBody>
          <a:bodyPr/>
          <a:lstStyle/>
          <a:p>
            <a:fld id="{E3CA0447-7CFD-42E0-8FF0-50685FAC6108}" type="slidenum">
              <a:rPr lang="en-US" sz="2500" smtClean="0">
                <a:solidFill>
                  <a:schemeClr val="tx1"/>
                </a:solidFill>
              </a:rPr>
              <a:t>18</a:t>
            </a:fld>
            <a:endParaRPr lang="en-US" sz="2500">
              <a:solidFill>
                <a:schemeClr val="tx1"/>
              </a:solidFill>
            </a:endParaRP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677334" y="209303"/>
            <a:ext cx="8596668" cy="707295"/>
          </a:xfrm>
        </p:spPr>
        <p:txBody>
          <a:bodyPr>
            <a:normAutofit/>
          </a:bodyPr>
          <a:lstStyle/>
          <a:p>
            <a:pPr algn="ctr"/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 1 – XỬ LÝ ĐỒ HỌA</a:t>
            </a:r>
            <a:endParaRPr lang="en-US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401750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11012130" y="6349358"/>
            <a:ext cx="683339" cy="365125"/>
          </a:xfrm>
        </p:spPr>
        <p:txBody>
          <a:bodyPr/>
          <a:lstStyle/>
          <a:p>
            <a:fld id="{E3CA0447-7CFD-42E0-8FF0-50685FAC6108}" type="slidenum">
              <a:rPr lang="en-US" sz="2500" smtClean="0">
                <a:solidFill>
                  <a:schemeClr val="tx1"/>
                </a:solidFill>
              </a:rPr>
              <a:t>19</a:t>
            </a:fld>
            <a:endParaRPr lang="en-US" sz="2500">
              <a:solidFill>
                <a:schemeClr val="tx1"/>
              </a:solidFill>
            </a:endParaRP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677334" y="209303"/>
            <a:ext cx="10676466" cy="707295"/>
          </a:xfrm>
        </p:spPr>
        <p:txBody>
          <a:bodyPr>
            <a:normAutofit/>
          </a:bodyPr>
          <a:lstStyle/>
          <a:p>
            <a:pPr algn="ctr"/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 1 – ỨNG DỤNG ĐỒ HỌA MÁY TÍNH</a:t>
            </a:r>
            <a:endParaRPr lang="en-US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12908" y="1625600"/>
            <a:ext cx="5369825" cy="4415762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194" y="1625600"/>
            <a:ext cx="6086902" cy="4415762"/>
          </a:xfrm>
          <a:prstGeom prst="rect">
            <a:avLst/>
          </a:prstGeom>
        </p:spPr>
      </p:pic>
      <p:sp>
        <p:nvSpPr>
          <p:cNvPr id="6" name="Content Placeholder 2"/>
          <p:cNvSpPr>
            <a:spLocks noGrp="1"/>
          </p:cNvSpPr>
          <p:nvPr>
            <p:ph idx="1"/>
          </p:nvPr>
        </p:nvSpPr>
        <p:spPr>
          <a:xfrm>
            <a:off x="341194" y="916598"/>
            <a:ext cx="8596668" cy="546099"/>
          </a:xfrm>
        </p:spPr>
        <p:txBody>
          <a:bodyPr/>
          <a:lstStyle/>
          <a:p>
            <a:r>
              <a:rPr lang="en-US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Hỗ</a:t>
            </a:r>
            <a:r>
              <a:rPr lang="en-US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trợ</a:t>
            </a:r>
            <a:r>
              <a:rPr lang="en-US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thiết</a:t>
            </a:r>
            <a:r>
              <a:rPr lang="en-US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kế</a:t>
            </a:r>
            <a:r>
              <a:rPr lang="en-US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(CAD 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Computer-Aided Design)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64001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1168401"/>
            <a:ext cx="8596668" cy="546099"/>
          </a:xfrm>
        </p:spPr>
        <p:txBody>
          <a:bodyPr/>
          <a:lstStyle/>
          <a:p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Hỗ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trợ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thiết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kế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10982171" y="6172200"/>
            <a:ext cx="683339" cy="365125"/>
          </a:xfrm>
        </p:spPr>
        <p:txBody>
          <a:bodyPr/>
          <a:lstStyle/>
          <a:p>
            <a:fld id="{E3CA0447-7CFD-42E0-8FF0-50685FAC6108}" type="slidenum">
              <a:rPr lang="en-US" sz="2500" smtClean="0">
                <a:solidFill>
                  <a:schemeClr val="tx1"/>
                </a:solidFill>
              </a:rPr>
              <a:t>20</a:t>
            </a:fld>
            <a:endParaRPr lang="en-US" sz="2500">
              <a:solidFill>
                <a:schemeClr val="tx1"/>
              </a:solidFill>
            </a:endParaRP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677334" y="209303"/>
            <a:ext cx="10066866" cy="707295"/>
          </a:xfrm>
        </p:spPr>
        <p:txBody>
          <a:bodyPr>
            <a:normAutofit/>
          </a:bodyPr>
          <a:lstStyle/>
          <a:p>
            <a:pPr algn="ctr"/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 1 –ỨNG DỤNG ĐỒ HỌA MÁY TÍNH</a:t>
            </a:r>
            <a:endParaRPr lang="en-US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2804" y="1564848"/>
            <a:ext cx="11909196" cy="52931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87932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1351127"/>
            <a:ext cx="8596668" cy="4690235"/>
          </a:xfrm>
        </p:spPr>
        <p:txBody>
          <a:bodyPr/>
          <a:lstStyle/>
          <a:p>
            <a:r>
              <a:rPr lang="en-US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Giao</a:t>
            </a:r>
            <a:r>
              <a:rPr lang="en-US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diện</a:t>
            </a:r>
            <a:r>
              <a:rPr lang="en-US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người</a:t>
            </a:r>
            <a:r>
              <a:rPr lang="en-US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dùng</a:t>
            </a:r>
            <a:r>
              <a:rPr lang="en-US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máy</a:t>
            </a:r>
            <a:r>
              <a:rPr lang="en-US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tính</a:t>
            </a:r>
            <a:r>
              <a:rPr lang="en-US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26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Biểu</a:t>
            </a:r>
            <a:r>
              <a:rPr lang="en-US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diễn</a:t>
            </a:r>
            <a:r>
              <a:rPr lang="en-US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thông</a:t>
            </a:r>
            <a:r>
              <a:rPr lang="en-US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tin</a:t>
            </a:r>
          </a:p>
          <a:p>
            <a:r>
              <a:rPr lang="en-US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Lĩnh</a:t>
            </a:r>
            <a:r>
              <a:rPr lang="en-US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vực</a:t>
            </a:r>
            <a:r>
              <a:rPr lang="en-US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giải</a:t>
            </a:r>
            <a:r>
              <a:rPr lang="en-US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trí</a:t>
            </a:r>
            <a:r>
              <a:rPr lang="en-US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nghệ</a:t>
            </a:r>
            <a:r>
              <a:rPr lang="en-US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thuật</a:t>
            </a: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endParaRPr lang="en-US" sz="2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+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sz="2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ác</a:t>
            </a:r>
            <a:r>
              <a:rPr lang="en-US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trình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máy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tính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như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Paint Shop Pro, Adobe Photoshop, 3D </a:t>
            </a:r>
            <a:r>
              <a:rPr lang="en-US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Studio</a:t>
            </a:r>
          </a:p>
          <a:p>
            <a:pPr marL="0" lvl="0" indent="0">
              <a:buNone/>
            </a:pPr>
            <a:r>
              <a:rPr lang="en-US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+</a:t>
            </a:r>
            <a:r>
              <a:rPr lang="en-US" sz="2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Giúp</a:t>
            </a:r>
            <a:r>
              <a:rPr lang="en-US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tạo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ra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trình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trò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chơi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giải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trí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hỗ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trợ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cho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kĩ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xảo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điện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ảnh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cho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nhà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làm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phim</a:t>
            </a:r>
            <a:r>
              <a:rPr lang="en-US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400" dirty="0" err="1" smtClean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Công</a:t>
            </a:r>
            <a:r>
              <a:rPr lang="en-US" sz="2400" dirty="0" smtClean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viên</a:t>
            </a:r>
            <a:r>
              <a:rPr lang="en-US" sz="2400" dirty="0" smtClean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Khủng</a:t>
            </a:r>
            <a:r>
              <a:rPr lang="en-US" sz="2400" dirty="0" smtClean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long </a:t>
            </a:r>
            <a:r>
              <a:rPr lang="en-US" sz="2400" dirty="0" err="1" smtClean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kỉ</a:t>
            </a:r>
            <a:r>
              <a:rPr lang="en-US" sz="2400" dirty="0" smtClean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Jura (Jurassic Park), </a:t>
            </a:r>
            <a:r>
              <a:rPr lang="en-US" sz="2400" dirty="0" err="1" smtClean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Chiến</a:t>
            </a:r>
            <a:r>
              <a:rPr lang="en-US" sz="2400" dirty="0" smtClean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binh</a:t>
            </a:r>
            <a:r>
              <a:rPr lang="en-US" sz="2400" dirty="0" smtClean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robot,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sz="2400" dirty="0" err="1" smtClean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ậu</a:t>
            </a:r>
            <a:r>
              <a:rPr lang="en-US" sz="2400" dirty="0" smtClean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bé</a:t>
            </a:r>
            <a:r>
              <a:rPr lang="en-US" sz="2400" dirty="0" smtClean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cờ</a:t>
            </a:r>
            <a:r>
              <a:rPr lang="en-US" sz="2400" dirty="0" smtClean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lau</a:t>
            </a:r>
            <a:r>
              <a:rPr lang="en-US" sz="2400" dirty="0" smtClean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 smtClean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Kỷ</a:t>
            </a:r>
            <a:r>
              <a:rPr lang="en-US" sz="2400" dirty="0" smtClean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Băng</a:t>
            </a:r>
            <a:r>
              <a:rPr lang="en-US" sz="2400" dirty="0" smtClean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Hà</a:t>
            </a:r>
            <a:r>
              <a:rPr lang="en-US" sz="2400" dirty="0" smtClean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…</a:t>
            </a:r>
            <a:endParaRPr lang="en-US" sz="24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Bản</a:t>
            </a: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đồ</a:t>
            </a: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học</a:t>
            </a:r>
            <a:endParaRPr lang="en-US" sz="2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11080645" y="6210174"/>
            <a:ext cx="683339" cy="365125"/>
          </a:xfrm>
        </p:spPr>
        <p:txBody>
          <a:bodyPr/>
          <a:lstStyle/>
          <a:p>
            <a:fld id="{E3CA0447-7CFD-42E0-8FF0-50685FAC6108}" type="slidenum">
              <a:rPr lang="en-US" sz="2500" smtClean="0">
                <a:solidFill>
                  <a:schemeClr val="tx1"/>
                </a:solidFill>
              </a:rPr>
              <a:t>21</a:t>
            </a:fld>
            <a:endParaRPr lang="en-US" sz="2500">
              <a:solidFill>
                <a:schemeClr val="tx1"/>
              </a:solidFill>
            </a:endParaRP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677334" y="209303"/>
            <a:ext cx="10066866" cy="707295"/>
          </a:xfrm>
        </p:spPr>
        <p:txBody>
          <a:bodyPr>
            <a:normAutofit/>
          </a:bodyPr>
          <a:lstStyle/>
          <a:p>
            <a:pPr algn="ctr"/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 1 –ỨNG DỤNG ĐỒ HỌA MÁY TÍNH</a:t>
            </a:r>
            <a:endParaRPr lang="en-US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758844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CA0447-7CFD-42E0-8FF0-50685FAC6108}" type="slidenum">
              <a:rPr lang="en-US" smtClean="0"/>
              <a:t>22</a:t>
            </a:fld>
            <a:endParaRPr lang="en-US"/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677334" y="209303"/>
            <a:ext cx="10066866" cy="707295"/>
          </a:xfrm>
        </p:spPr>
        <p:txBody>
          <a:bodyPr>
            <a:normAutofit/>
          </a:bodyPr>
          <a:lstStyle/>
          <a:p>
            <a:pPr algn="ctr"/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 1 –ỨNG DỤNG ĐỒ HỌA MÁY TÍNH</a:t>
            </a:r>
            <a:endParaRPr lang="en-US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Content Placeholder 2"/>
          <p:cNvSpPr>
            <a:spLocks noGrp="1"/>
          </p:cNvSpPr>
          <p:nvPr>
            <p:ph idx="1"/>
          </p:nvPr>
        </p:nvSpPr>
        <p:spPr>
          <a:xfrm>
            <a:off x="1064196" y="1178169"/>
            <a:ext cx="8596668" cy="5228318"/>
          </a:xfrm>
        </p:spPr>
        <p:txBody>
          <a:bodyPr/>
          <a:lstStyle/>
          <a:p>
            <a:r>
              <a:rPr lang="en-US" sz="2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Giáo</a:t>
            </a: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dục</a:t>
            </a: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đào</a:t>
            </a: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tạo</a:t>
            </a:r>
            <a:endParaRPr lang="en-US" sz="26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8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681778752"/>
              </p:ext>
            </p:extLst>
          </p:nvPr>
        </p:nvGraphicFramePr>
        <p:xfrm>
          <a:off x="677334" y="1669413"/>
          <a:ext cx="9680004" cy="487206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00" name="Picture" r:id="rId4" imgW="4066560" imgH="3053160" progId="Word.Picture.8">
                  <p:embed/>
                </p:oleObj>
              </mc:Choice>
              <mc:Fallback>
                <p:oleObj name="Picture" r:id="rId4" imgW="4066560" imgH="3053160" progId="Word.Picture.8">
                  <p:embed/>
                  <p:pic>
                    <p:nvPicPr>
                      <p:cNvPr id="0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77334" y="1669413"/>
                        <a:ext cx="9680004" cy="4872064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0416562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11066577" y="6210175"/>
            <a:ext cx="683339" cy="365125"/>
          </a:xfrm>
        </p:spPr>
        <p:txBody>
          <a:bodyPr/>
          <a:lstStyle/>
          <a:p>
            <a:fld id="{E3CA0447-7CFD-42E0-8FF0-50685FAC6108}" type="slidenum">
              <a:rPr lang="en-US" sz="2500" smtClean="0">
                <a:solidFill>
                  <a:schemeClr val="tx1"/>
                </a:solidFill>
              </a:rPr>
              <a:t>23</a:t>
            </a:fld>
            <a:endParaRPr lang="en-US" sz="2500">
              <a:solidFill>
                <a:schemeClr val="tx1"/>
              </a:solidFill>
            </a:endParaRP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677334" y="209303"/>
            <a:ext cx="10066866" cy="707295"/>
          </a:xfrm>
        </p:spPr>
        <p:txBody>
          <a:bodyPr>
            <a:normAutofit/>
          </a:bodyPr>
          <a:lstStyle/>
          <a:p>
            <a:pPr algn="ctr"/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 1 – PHẦN CỨNG ĐỒ HỌA</a:t>
            </a:r>
            <a:endParaRPr lang="en-US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32514" y="1201003"/>
            <a:ext cx="4225837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vi-VN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Sơ</a:t>
            </a:r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đồ</a:t>
            </a:r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tương</a:t>
            </a:r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tác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hệ</a:t>
            </a:r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đồ</a:t>
            </a:r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họa</a:t>
            </a:r>
            <a:endParaRPr lang="en-US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832514" y="1964203"/>
            <a:ext cx="2265528" cy="777922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NHẬP DỮ LIỆU</a:t>
            </a:r>
            <a:endParaRPr lang="en-US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4042012" y="1963129"/>
            <a:ext cx="2265528" cy="777922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XỬ LÝ &amp; LƯU TRỮ</a:t>
            </a:r>
            <a:endParaRPr lang="en-US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7251510" y="1962055"/>
            <a:ext cx="2265528" cy="777922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HIỂN THỊ KẾT QUẢ</a:t>
            </a:r>
            <a:endParaRPr lang="en-US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11" name="Straight Arrow Connector 10"/>
          <p:cNvCxnSpPr>
            <a:stCxn id="7" idx="3"/>
            <a:endCxn id="8" idx="1"/>
          </p:cNvCxnSpPr>
          <p:nvPr/>
        </p:nvCxnSpPr>
        <p:spPr>
          <a:xfrm flipV="1">
            <a:off x="3098042" y="2352090"/>
            <a:ext cx="943970" cy="1074"/>
          </a:xfrm>
          <a:prstGeom prst="straightConnector1">
            <a:avLst/>
          </a:prstGeom>
          <a:ln w="53975">
            <a:solidFill>
              <a:schemeClr val="tx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/>
          <p:nvPr/>
        </p:nvCxnSpPr>
        <p:spPr>
          <a:xfrm flipV="1">
            <a:off x="6307540" y="2351016"/>
            <a:ext cx="943970" cy="1074"/>
          </a:xfrm>
          <a:prstGeom prst="straightConnector1">
            <a:avLst/>
          </a:prstGeom>
          <a:ln w="53975">
            <a:solidFill>
              <a:schemeClr val="tx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Rounded Rectangle 13"/>
          <p:cNvSpPr/>
          <p:nvPr/>
        </p:nvSpPr>
        <p:spPr>
          <a:xfrm>
            <a:off x="4346917" y="3727938"/>
            <a:ext cx="1659988" cy="57677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USER</a:t>
            </a:r>
            <a:endParaRPr lang="en-US" dirty="0"/>
          </a:p>
        </p:txBody>
      </p:sp>
      <p:cxnSp>
        <p:nvCxnSpPr>
          <p:cNvPr id="16" name="Elbow Connector 15"/>
          <p:cNvCxnSpPr>
            <a:stCxn id="14" idx="1"/>
            <a:endCxn id="7" idx="2"/>
          </p:cNvCxnSpPr>
          <p:nvPr/>
        </p:nvCxnSpPr>
        <p:spPr>
          <a:xfrm rot="10800000">
            <a:off x="1965279" y="2742126"/>
            <a:ext cx="2381639" cy="1274201"/>
          </a:xfrm>
          <a:prstGeom prst="bentConnector2">
            <a:avLst/>
          </a:prstGeom>
          <a:ln w="53975">
            <a:solidFill>
              <a:schemeClr val="tx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Arrow Connector 16"/>
          <p:cNvCxnSpPr>
            <a:stCxn id="14" idx="0"/>
            <a:endCxn id="8" idx="2"/>
          </p:cNvCxnSpPr>
          <p:nvPr/>
        </p:nvCxnSpPr>
        <p:spPr>
          <a:xfrm flipH="1" flipV="1">
            <a:off x="5174776" y="2741051"/>
            <a:ext cx="2135" cy="986887"/>
          </a:xfrm>
          <a:prstGeom prst="straightConnector1">
            <a:avLst/>
          </a:prstGeom>
          <a:ln w="53975">
            <a:solidFill>
              <a:schemeClr val="tx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Elbow Connector 20"/>
          <p:cNvCxnSpPr>
            <a:stCxn id="9" idx="2"/>
            <a:endCxn id="14" idx="3"/>
          </p:cNvCxnSpPr>
          <p:nvPr/>
        </p:nvCxnSpPr>
        <p:spPr>
          <a:xfrm rot="5400000">
            <a:off x="6557416" y="2189467"/>
            <a:ext cx="1276349" cy="2377369"/>
          </a:xfrm>
          <a:prstGeom prst="bentConnector2">
            <a:avLst/>
          </a:prstGeom>
          <a:ln w="53975">
            <a:solidFill>
              <a:schemeClr val="tx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848352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4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0016" y="860555"/>
            <a:ext cx="10156874" cy="2250829"/>
          </a:xfrm>
        </p:spPr>
        <p:txBody>
          <a:bodyPr>
            <a:noAutofit/>
          </a:bodyPr>
          <a:lstStyle/>
          <a:p>
            <a:r>
              <a:rPr lang="en-US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Hệ</a:t>
            </a:r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thống</a:t>
            </a:r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đồ</a:t>
            </a:r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họa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tương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tác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đầu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tiên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Sketchpad </a:t>
            </a:r>
            <a:r>
              <a:rPr lang="en-US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thiết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kế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xây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dựng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bởi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Ivan </a:t>
            </a:r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Sutherland. </a:t>
            </a:r>
            <a:r>
              <a:rPr lang="en-US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Hệ</a:t>
            </a:r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thống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này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dùng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để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thiết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kế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mạch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điện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bao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gồm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những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thành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phần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sau</a:t>
            </a:r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endParaRPr lang="en-US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Màn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hình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CRT</a:t>
            </a:r>
          </a:p>
          <a:p>
            <a:pPr lvl="0"/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Bút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chì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sáng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một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bàn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phím</a:t>
            </a:r>
            <a:endParaRPr lang="en-US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Máy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tính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chứa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chương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trình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xử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lý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thông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tin</a:t>
            </a:r>
          </a:p>
          <a:p>
            <a:pPr marL="0" lvl="0" indent="0">
              <a:buNone/>
            </a:pPr>
            <a:endParaRPr lang="en-US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CA0447-7CFD-42E0-8FF0-50685FAC6108}" type="slidenum">
              <a:rPr lang="en-US" smtClean="0"/>
              <a:t>24</a:t>
            </a:fld>
            <a:endParaRPr lang="en-US"/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677334" y="209303"/>
            <a:ext cx="10066866" cy="707295"/>
          </a:xfrm>
        </p:spPr>
        <p:txBody>
          <a:bodyPr>
            <a:normAutofit/>
          </a:bodyPr>
          <a:lstStyle/>
          <a:p>
            <a:pPr algn="ctr"/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 1 – PHẦN CỨNG ĐỒ HỌA</a:t>
            </a:r>
            <a:endParaRPr lang="en-US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92983" y="3762635"/>
            <a:ext cx="3758418" cy="3050941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0017" y="3762635"/>
            <a:ext cx="3946704" cy="3050939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07664" y="3762635"/>
            <a:ext cx="3878010" cy="30114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05701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8302" y="1153551"/>
            <a:ext cx="10578904" cy="379827"/>
          </a:xfrm>
        </p:spPr>
        <p:txBody>
          <a:bodyPr>
            <a:normAutofit fontScale="92500" lnSpcReduction="20000"/>
          </a:bodyPr>
          <a:lstStyle/>
          <a:p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thiết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bị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hiển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thị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khác</a:t>
            </a:r>
            <a:endPara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CA0447-7CFD-42E0-8FF0-50685FAC6108}" type="slidenum">
              <a:rPr lang="en-US" smtClean="0"/>
              <a:t>25</a:t>
            </a:fld>
            <a:endParaRPr lang="en-US"/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677334" y="209303"/>
            <a:ext cx="10066866" cy="707295"/>
          </a:xfrm>
        </p:spPr>
        <p:txBody>
          <a:bodyPr>
            <a:normAutofit/>
          </a:bodyPr>
          <a:lstStyle/>
          <a:p>
            <a:pPr algn="ctr"/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 1 – PHẦN CỨNG ĐỒ HỌA</a:t>
            </a:r>
            <a:endParaRPr lang="en-US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888" y="1927576"/>
            <a:ext cx="2290949" cy="2560017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45691" y="1772830"/>
            <a:ext cx="3943350" cy="2869507"/>
          </a:xfrm>
          <a:prstGeom prst="rect">
            <a:avLst/>
          </a:prstGeom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29425" y="1533378"/>
            <a:ext cx="5362575" cy="38912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TextBox 9"/>
          <p:cNvSpPr txBox="1"/>
          <p:nvPr/>
        </p:nvSpPr>
        <p:spPr>
          <a:xfrm>
            <a:off x="478302" y="5731526"/>
            <a:ext cx="1138453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Máy</a:t>
            </a:r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in</a:t>
            </a:r>
            <a:endParaRPr lang="en-US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3058258" y="5731526"/>
            <a:ext cx="3258456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Cấu</a:t>
            </a:r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tạo</a:t>
            </a:r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màn</a:t>
            </a:r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hình</a:t>
            </a:r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CRT</a:t>
            </a:r>
            <a:endParaRPr lang="en-US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29425" y="1522515"/>
            <a:ext cx="5362575" cy="38912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TextBox 13"/>
          <p:cNvSpPr txBox="1"/>
          <p:nvPr/>
        </p:nvSpPr>
        <p:spPr>
          <a:xfrm>
            <a:off x="7360892" y="5539166"/>
            <a:ext cx="3991798" cy="8925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Công</a:t>
            </a:r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nghệ</a:t>
            </a:r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truyền</a:t>
            </a:r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ánh</a:t>
            </a:r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sáng</a:t>
            </a:r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en-US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rong</a:t>
            </a:r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màn</a:t>
            </a:r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hình</a:t>
            </a:r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tinh</a:t>
            </a:r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thể</a:t>
            </a:r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lỏng</a:t>
            </a:r>
            <a:endParaRPr lang="en-US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006068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2" grpId="0"/>
      <p:bldP spid="14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8302" y="1153551"/>
            <a:ext cx="10578904" cy="379827"/>
          </a:xfrm>
        </p:spPr>
        <p:txBody>
          <a:bodyPr>
            <a:normAutofit fontScale="92500" lnSpcReduction="20000"/>
          </a:bodyPr>
          <a:lstStyle/>
          <a:p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thiết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bị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hiển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thị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khác</a:t>
            </a:r>
            <a:endPara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11173608" y="6248752"/>
            <a:ext cx="683339" cy="365125"/>
          </a:xfrm>
        </p:spPr>
        <p:txBody>
          <a:bodyPr/>
          <a:lstStyle/>
          <a:p>
            <a:fld id="{E3CA0447-7CFD-42E0-8FF0-50685FAC6108}" type="slidenum">
              <a:rPr lang="en-US" sz="2500" smtClean="0">
                <a:solidFill>
                  <a:schemeClr val="tx1"/>
                </a:solidFill>
              </a:rPr>
              <a:t>26</a:t>
            </a:fld>
            <a:endParaRPr lang="en-US" sz="2500" dirty="0">
              <a:solidFill>
                <a:schemeClr val="tx1"/>
              </a:solidFill>
            </a:endParaRPr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677334" y="209303"/>
            <a:ext cx="10066866" cy="707295"/>
          </a:xfrm>
        </p:spPr>
        <p:txBody>
          <a:bodyPr>
            <a:normAutofit/>
          </a:bodyPr>
          <a:lstStyle/>
          <a:p>
            <a:pPr algn="ctr"/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 1 – PHẦN CỨNG ĐỒ HỌA</a:t>
            </a:r>
            <a:endParaRPr lang="en-US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32067" y="5548919"/>
            <a:ext cx="2036135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Màn</a:t>
            </a:r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hình</a:t>
            </a:r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dẻo</a:t>
            </a:r>
            <a:endParaRPr lang="en-US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7360892" y="5539166"/>
            <a:ext cx="3174267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Màn</a:t>
            </a:r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hình</a:t>
            </a:r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OLED </a:t>
            </a:r>
            <a:r>
              <a:rPr lang="en-US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cuộn</a:t>
            </a:r>
            <a:endParaRPr lang="en-US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074" name="Picture 2" descr="NguyÃªn máº«u mÃ n hÃ¬nh OLED cuá»n tá»«ng ÄÆ°á»£c LG Display trÃ¬nh diá»n á» CES 2018.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38888" y="1770331"/>
            <a:ext cx="5782420" cy="34125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Image result for mÃ n hÃ¬nh dáº»o samsu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7334" y="1770331"/>
            <a:ext cx="4572000" cy="34125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444738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4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941697"/>
            <a:ext cx="8596668" cy="5636524"/>
          </a:xfrm>
        </p:spPr>
        <p:txBody>
          <a:bodyPr>
            <a:normAutofit/>
          </a:bodyPr>
          <a:lstStyle/>
          <a:p>
            <a:r>
              <a:rPr lang="en-US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Độ</a:t>
            </a:r>
            <a: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phân</a:t>
            </a:r>
            <a: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giải</a:t>
            </a:r>
            <a: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Resultion</a:t>
            </a:r>
            <a: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):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Số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lượng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tối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đa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điểm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thể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hiển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thị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trên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màn</a:t>
            </a:r>
            <a: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hình</a:t>
            </a:r>
            <a:endParaRPr lang="en-US" sz="2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en-US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ỉ</a:t>
            </a:r>
            <a: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số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phương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(aspect ratio).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Tỉ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số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phương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tỉ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lệ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điểm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dọc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điểm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ngang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cần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để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phát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sinh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đoạn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thẳng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độ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dài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đơn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vị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theo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cả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hai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hướng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trên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màn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hình</a:t>
            </a:r>
            <a: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en-US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ốc</a:t>
            </a:r>
            <a: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độ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làm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tươi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(Hz): </a:t>
            </a:r>
            <a:r>
              <a:rPr lang="en-US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trung</a:t>
            </a:r>
            <a: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bình</a:t>
            </a:r>
            <a: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60 – 80 frames/s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CA0447-7CFD-42E0-8FF0-50685FAC6108}" type="slidenum">
              <a:rPr lang="en-US" smtClean="0"/>
              <a:t>27</a:t>
            </a:fld>
            <a:endParaRPr lang="en-US"/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677863" y="309563"/>
            <a:ext cx="8596312" cy="632133"/>
          </a:xfrm>
        </p:spPr>
        <p:txBody>
          <a:bodyPr>
            <a:normAutofit fontScale="90000"/>
          </a:bodyPr>
          <a:lstStyle/>
          <a:p>
            <a:pPr algn="ctr"/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 1 – PHẦN CỨNG ĐỒ HỌA</a:t>
            </a:r>
            <a:endParaRPr lang="en-US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8885524"/>
              </p:ext>
            </p:extLst>
          </p:nvPr>
        </p:nvGraphicFramePr>
        <p:xfrm>
          <a:off x="985344" y="3267682"/>
          <a:ext cx="8408536" cy="31699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924947"/>
                <a:gridCol w="5483589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 err="1" smtClean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Loại</a:t>
                      </a:r>
                      <a:endParaRPr lang="en-US" sz="2000" b="1" dirty="0">
                        <a:solidFill>
                          <a:srgbClr val="FF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 err="1" smtClean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Độ</a:t>
                      </a:r>
                      <a:r>
                        <a:rPr lang="en-US" sz="2000" b="1" baseline="0" dirty="0" smtClean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b="1" baseline="0" dirty="0" err="1" smtClean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phân</a:t>
                      </a:r>
                      <a:r>
                        <a:rPr lang="en-US" sz="2000" b="1" baseline="0" dirty="0" smtClean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b="1" baseline="0" dirty="0" err="1" smtClean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giải</a:t>
                      </a:r>
                      <a:endParaRPr lang="en-US" sz="2000" b="1" dirty="0">
                        <a:solidFill>
                          <a:srgbClr val="FF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VGA</a:t>
                      </a:r>
                      <a:endParaRPr lang="en-US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480 x 854 pixel</a:t>
                      </a:r>
                      <a:endParaRPr lang="en-US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qHD</a:t>
                      </a:r>
                      <a:endParaRPr lang="en-US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960x540 pixel</a:t>
                      </a:r>
                      <a:endParaRPr lang="en-US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351268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HD</a:t>
                      </a:r>
                      <a:endParaRPr lang="en-US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1280 × 720 pixels </a:t>
                      </a:r>
                      <a:endParaRPr lang="en-US" sz="20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FullHD</a:t>
                      </a:r>
                      <a:endParaRPr lang="en-US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1920x1080 pixel</a:t>
                      </a:r>
                      <a:endParaRPr lang="en-US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2K</a:t>
                      </a:r>
                      <a:endParaRPr lang="en-US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2560x1440 pixel</a:t>
                      </a:r>
                      <a:endParaRPr lang="en-US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4K / Ultra HD</a:t>
                      </a:r>
                      <a:endParaRPr lang="en-US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2000" b="1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3840 x 2160 pixel hoặc 4096 x 2160 pixel</a:t>
                      </a:r>
                      <a:endParaRPr lang="en-US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8K</a:t>
                      </a:r>
                      <a:endParaRPr lang="en-US" sz="20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7680 x 4320 pixel</a:t>
                      </a:r>
                      <a:endParaRPr lang="en-US" sz="20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195588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1153552"/>
            <a:ext cx="8596668" cy="886264"/>
          </a:xfrm>
        </p:spPr>
        <p:txBody>
          <a:bodyPr/>
          <a:lstStyle/>
          <a:p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Đồ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họa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giúp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cho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giao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tiếp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giữa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người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máy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trở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nên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sống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thân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thiện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hơn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Thông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tin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thể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hiện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trực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quan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hơn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CA0447-7CFD-42E0-8FF0-50685FAC6108}" type="slidenum">
              <a:rPr lang="en-US" smtClean="0"/>
              <a:t>28</a:t>
            </a:fld>
            <a:endParaRPr lang="en-US"/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677334" y="209303"/>
            <a:ext cx="10066866" cy="707295"/>
          </a:xfrm>
        </p:spPr>
        <p:txBody>
          <a:bodyPr>
            <a:normAutofit/>
          </a:bodyPr>
          <a:lstStyle/>
          <a:p>
            <a:pPr algn="ctr"/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 1 – KẾT LUẬN</a:t>
            </a:r>
            <a:endParaRPr lang="en-US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801858" y="2433711"/>
            <a:ext cx="2560319" cy="689317"/>
          </a:xfrm>
          <a:prstGeom prst="rect">
            <a:avLst/>
          </a:prstGeom>
          <a:solidFill>
            <a:srgbClr val="0070C0"/>
          </a:soli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HỆ THỐNG ĐỒ HỌA</a:t>
            </a:r>
            <a:endParaRPr lang="en-US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4119490" y="2419644"/>
            <a:ext cx="2560319" cy="689317"/>
          </a:xfrm>
          <a:prstGeom prst="rect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PHẦN CỨNG</a:t>
            </a:r>
            <a:endParaRPr lang="en-US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4119490" y="3964746"/>
            <a:ext cx="2560319" cy="689317"/>
          </a:xfrm>
          <a:prstGeom prst="rect">
            <a:avLst/>
          </a:prstGeom>
          <a:solidFill>
            <a:srgbClr val="00B050"/>
          </a:soli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PHẦN MỀM</a:t>
            </a:r>
            <a:endParaRPr lang="en-US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7652172" y="3964745"/>
            <a:ext cx="3700456" cy="689317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CÔNG CỤ LẬP TRÌNH (C, C++, VISUAL,…)</a:t>
            </a:r>
            <a:endParaRPr lang="en-US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7652172" y="5214425"/>
            <a:ext cx="3700456" cy="689317"/>
          </a:xfrm>
          <a:prstGeom prst="rect">
            <a:avLst/>
          </a:prstGeom>
          <a:solidFill>
            <a:srgbClr val="002060"/>
          </a:solidFill>
          <a:ln>
            <a:solidFill>
              <a:srgbClr val="0070C0"/>
            </a:solidFill>
          </a:ln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CÔNG CỤ XỬ LÝ ĐỒ HỌA (Photoshop, 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orel, </a:t>
            </a:r>
            <a:r>
              <a:rPr lang="en-US" sz="2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Visuo</a:t>
            </a:r>
            <a:r>
              <a:rPr lang="en-US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,…)</a:t>
            </a:r>
            <a:endParaRPr lang="en-US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13" name="Straight Arrow Connector 12"/>
          <p:cNvCxnSpPr>
            <a:stCxn id="7" idx="3"/>
            <a:endCxn id="8" idx="1"/>
          </p:cNvCxnSpPr>
          <p:nvPr/>
        </p:nvCxnSpPr>
        <p:spPr>
          <a:xfrm flipV="1">
            <a:off x="3362177" y="2764303"/>
            <a:ext cx="757313" cy="14067"/>
          </a:xfrm>
          <a:prstGeom prst="straightConnector1">
            <a:avLst/>
          </a:prstGeom>
          <a:ln w="53975">
            <a:solidFill>
              <a:schemeClr val="tx1"/>
            </a:solidFill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4" name="Straight Arrow Connector 13"/>
          <p:cNvCxnSpPr>
            <a:endCxn id="9" idx="1"/>
          </p:cNvCxnSpPr>
          <p:nvPr/>
        </p:nvCxnSpPr>
        <p:spPr>
          <a:xfrm>
            <a:off x="3362177" y="2778369"/>
            <a:ext cx="757313" cy="1531036"/>
          </a:xfrm>
          <a:prstGeom prst="straightConnector1">
            <a:avLst/>
          </a:prstGeom>
          <a:ln w="53975">
            <a:solidFill>
              <a:schemeClr val="tx1"/>
            </a:solidFill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7" name="Straight Arrow Connector 16"/>
          <p:cNvCxnSpPr>
            <a:endCxn id="10" idx="1"/>
          </p:cNvCxnSpPr>
          <p:nvPr/>
        </p:nvCxnSpPr>
        <p:spPr>
          <a:xfrm flipV="1">
            <a:off x="6679809" y="4309404"/>
            <a:ext cx="972363" cy="24619"/>
          </a:xfrm>
          <a:prstGeom prst="straightConnector1">
            <a:avLst/>
          </a:prstGeom>
          <a:ln w="53975">
            <a:solidFill>
              <a:schemeClr val="tx1"/>
            </a:solidFill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9" name="Straight Arrow Connector 18"/>
          <p:cNvCxnSpPr>
            <a:stCxn id="9" idx="3"/>
          </p:cNvCxnSpPr>
          <p:nvPr/>
        </p:nvCxnSpPr>
        <p:spPr>
          <a:xfrm>
            <a:off x="6679809" y="4309405"/>
            <a:ext cx="972363" cy="1359875"/>
          </a:xfrm>
          <a:prstGeom prst="straightConnector1">
            <a:avLst/>
          </a:prstGeom>
          <a:ln w="53975">
            <a:solidFill>
              <a:schemeClr val="tx1"/>
            </a:solidFill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40021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11" grpId="0" animBg="1"/>
    </p:bldLst>
  </p:timing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3075</TotalTime>
  <Words>1391</Words>
  <Application>Microsoft Office PowerPoint</Application>
  <PresentationFormat>Widescreen</PresentationFormat>
  <Paragraphs>198</Paragraphs>
  <Slides>28</Slides>
  <Notes>18</Notes>
  <HiddenSlides>0</HiddenSlides>
  <MMClips>0</MMClips>
  <ScaleCrop>false</ScaleCrop>
  <HeadingPairs>
    <vt:vector size="8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2</vt:i4>
      </vt:variant>
      <vt:variant>
        <vt:lpstr>Slide Titles</vt:lpstr>
      </vt:variant>
      <vt:variant>
        <vt:i4>28</vt:i4>
      </vt:variant>
    </vt:vector>
  </HeadingPairs>
  <TitlesOfParts>
    <vt:vector size="38" baseType="lpstr">
      <vt:lpstr>SimSun</vt:lpstr>
      <vt:lpstr>Arial</vt:lpstr>
      <vt:lpstr>Calibri</vt:lpstr>
      <vt:lpstr>Times New Roman</vt:lpstr>
      <vt:lpstr>Trebuchet MS</vt:lpstr>
      <vt:lpstr>Wingdings</vt:lpstr>
      <vt:lpstr>Wingdings 3</vt:lpstr>
      <vt:lpstr>Facet</vt:lpstr>
      <vt:lpstr>Photoshop.Image.7</vt:lpstr>
      <vt:lpstr>Picture</vt:lpstr>
      <vt:lpstr>BÀI GIẢNG MÔN KỸ THUẬT ĐỒ HỌA</vt:lpstr>
      <vt:lpstr>NỘI DUNG</vt:lpstr>
      <vt:lpstr>Thời gian học - thi</vt:lpstr>
      <vt:lpstr>Tài liệu tham khảo</vt:lpstr>
      <vt:lpstr>CHƯƠNG 1</vt:lpstr>
      <vt:lpstr>CHƯƠNG 1</vt:lpstr>
      <vt:lpstr>CHƯƠNG 1</vt:lpstr>
      <vt:lpstr>CHƯƠNG 1</vt:lpstr>
      <vt:lpstr>CHƯƠNG 1</vt:lpstr>
      <vt:lpstr>CHƯƠNG 1</vt:lpstr>
      <vt:lpstr>CHƯƠNG 1</vt:lpstr>
      <vt:lpstr>CHƯƠNG 1 – KIẾN TẠO ĐỒ HỌA</vt:lpstr>
      <vt:lpstr>PowerPoint Presentation</vt:lpstr>
      <vt:lpstr>CHƯƠNG 1 – KIẾN TẠO ĐỒ HỌA</vt:lpstr>
      <vt:lpstr>PowerPoint Presentation</vt:lpstr>
      <vt:lpstr>PowerPoint Presentation</vt:lpstr>
      <vt:lpstr>CHƯƠNG 1 – KIẾN TẠO ĐỒ HỌA</vt:lpstr>
      <vt:lpstr>CHƯƠNG 1 – XỬ LÝ ĐỒ HỌA</vt:lpstr>
      <vt:lpstr>CHƯƠNG 1 – ỨNG DỤNG ĐỒ HỌA MÁY TÍNH</vt:lpstr>
      <vt:lpstr>CHƯƠNG 1 –ỨNG DỤNG ĐỒ HỌA MÁY TÍNH</vt:lpstr>
      <vt:lpstr>CHƯƠNG 1 –ỨNG DỤNG ĐỒ HỌA MÁY TÍNH</vt:lpstr>
      <vt:lpstr>CHƯƠNG 1 –ỨNG DỤNG ĐỒ HỌA MÁY TÍNH</vt:lpstr>
      <vt:lpstr>CHƯƠNG 1 – PHẦN CỨNG ĐỒ HỌA</vt:lpstr>
      <vt:lpstr>CHƯƠNG 1 – PHẦN CỨNG ĐỒ HỌA</vt:lpstr>
      <vt:lpstr>CHƯƠNG 1 – PHẦN CỨNG ĐỒ HỌA</vt:lpstr>
      <vt:lpstr>CHƯƠNG 1 – PHẦN CỨNG ĐỒ HỌA</vt:lpstr>
      <vt:lpstr>CHƯƠNG 1 – PHẦN CỨNG ĐỒ HỌA</vt:lpstr>
      <vt:lpstr>CHƯƠNG 1 – KẾT LUẬN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thao</dc:creator>
  <cp:lastModifiedBy>Dell</cp:lastModifiedBy>
  <cp:revision>123</cp:revision>
  <dcterms:created xsi:type="dcterms:W3CDTF">2016-07-24T03:26:50Z</dcterms:created>
  <dcterms:modified xsi:type="dcterms:W3CDTF">2019-02-22T13:49:24Z</dcterms:modified>
</cp:coreProperties>
</file>