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83"/>
  </p:notesMasterIdLst>
  <p:sldIdLst>
    <p:sldId id="301" r:id="rId2"/>
    <p:sldId id="258" r:id="rId3"/>
    <p:sldId id="259" r:id="rId4"/>
    <p:sldId id="378" r:id="rId5"/>
    <p:sldId id="379" r:id="rId6"/>
    <p:sldId id="380" r:id="rId7"/>
    <p:sldId id="381" r:id="rId8"/>
    <p:sldId id="382" r:id="rId9"/>
    <p:sldId id="383" r:id="rId10"/>
    <p:sldId id="385" r:id="rId11"/>
    <p:sldId id="386" r:id="rId12"/>
    <p:sldId id="387" r:id="rId13"/>
    <p:sldId id="384" r:id="rId14"/>
    <p:sldId id="388" r:id="rId15"/>
    <p:sldId id="389" r:id="rId16"/>
    <p:sldId id="390" r:id="rId17"/>
    <p:sldId id="391" r:id="rId18"/>
    <p:sldId id="392" r:id="rId19"/>
    <p:sldId id="393" r:id="rId20"/>
    <p:sldId id="395" r:id="rId21"/>
    <p:sldId id="396" r:id="rId22"/>
    <p:sldId id="397" r:id="rId23"/>
    <p:sldId id="399" r:id="rId24"/>
    <p:sldId id="398" r:id="rId25"/>
    <p:sldId id="400" r:id="rId26"/>
    <p:sldId id="394" r:id="rId27"/>
    <p:sldId id="401" r:id="rId28"/>
    <p:sldId id="402" r:id="rId29"/>
    <p:sldId id="403" r:id="rId30"/>
    <p:sldId id="404" r:id="rId31"/>
    <p:sldId id="405" r:id="rId32"/>
    <p:sldId id="406" r:id="rId33"/>
    <p:sldId id="407" r:id="rId34"/>
    <p:sldId id="408" r:id="rId35"/>
    <p:sldId id="409" r:id="rId36"/>
    <p:sldId id="410" r:id="rId37"/>
    <p:sldId id="411" r:id="rId38"/>
    <p:sldId id="412" r:id="rId39"/>
    <p:sldId id="413" r:id="rId40"/>
    <p:sldId id="414" r:id="rId41"/>
    <p:sldId id="416" r:id="rId42"/>
    <p:sldId id="418" r:id="rId43"/>
    <p:sldId id="419" r:id="rId44"/>
    <p:sldId id="420" r:id="rId45"/>
    <p:sldId id="421" r:id="rId46"/>
    <p:sldId id="422" r:id="rId47"/>
    <p:sldId id="417" r:id="rId48"/>
    <p:sldId id="415" r:id="rId49"/>
    <p:sldId id="423" r:id="rId50"/>
    <p:sldId id="424" r:id="rId51"/>
    <p:sldId id="425" r:id="rId52"/>
    <p:sldId id="426" r:id="rId53"/>
    <p:sldId id="427" r:id="rId54"/>
    <p:sldId id="428" r:id="rId55"/>
    <p:sldId id="429" r:id="rId56"/>
    <p:sldId id="430" r:id="rId57"/>
    <p:sldId id="431" r:id="rId58"/>
    <p:sldId id="433" r:id="rId59"/>
    <p:sldId id="434" r:id="rId60"/>
    <p:sldId id="435" r:id="rId61"/>
    <p:sldId id="436" r:id="rId62"/>
    <p:sldId id="432" r:id="rId63"/>
    <p:sldId id="437" r:id="rId64"/>
    <p:sldId id="438" r:id="rId65"/>
    <p:sldId id="440" r:id="rId66"/>
    <p:sldId id="441" r:id="rId67"/>
    <p:sldId id="442" r:id="rId68"/>
    <p:sldId id="443" r:id="rId69"/>
    <p:sldId id="439" r:id="rId70"/>
    <p:sldId id="370" r:id="rId71"/>
    <p:sldId id="444" r:id="rId72"/>
    <p:sldId id="445" r:id="rId73"/>
    <p:sldId id="446" r:id="rId74"/>
    <p:sldId id="447" r:id="rId75"/>
    <p:sldId id="448" r:id="rId76"/>
    <p:sldId id="449" r:id="rId77"/>
    <p:sldId id="450" r:id="rId78"/>
    <p:sldId id="451" r:id="rId79"/>
    <p:sldId id="452" r:id="rId80"/>
    <p:sldId id="454" r:id="rId81"/>
    <p:sldId id="453" r:id="rId8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196" autoAdjust="0"/>
  </p:normalViewPr>
  <p:slideViewPr>
    <p:cSldViewPr>
      <p:cViewPr>
        <p:scale>
          <a:sx n="72" d="100"/>
          <a:sy n="72" d="100"/>
        </p:scale>
        <p:origin x="-131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516150-5885-4012-8806-6BC4BC453EB1}" type="datetimeFigureOut">
              <a:rPr lang="en-US" smtClean="0"/>
              <a:t>22/07/2017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B842AA-1770-47B5-86E9-2358399F357D}" type="slidenum">
              <a:rPr lang="en-US" smtClean="0"/>
              <a:t>‹#›</a:t>
            </a:fld>
            <a:endParaRPr lang="en-US"/>
          </a:p>
        </p:txBody>
      </p:sp>
    </p:spTree>
    <p:extLst>
      <p:ext uri="{BB962C8B-B14F-4D97-AF65-F5344CB8AC3E}">
        <p14:creationId xmlns:p14="http://schemas.microsoft.com/office/powerpoint/2010/main" val="1899834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smtClean="0">
                <a:solidFill>
                  <a:schemeClr val="tx1"/>
                </a:solidFill>
                <a:effectLst/>
                <a:latin typeface="+mn-lt"/>
                <a:ea typeface="+mn-ea"/>
                <a:cs typeface="+mn-cs"/>
              </a:rPr>
              <a:t>Đa hình (polymorphism)</a:t>
            </a:r>
            <a:r>
              <a:rPr lang="vi-VN" sz="1200" b="0" i="0" kern="1200" smtClean="0">
                <a:solidFill>
                  <a:schemeClr val="tx1"/>
                </a:solidFill>
                <a:effectLst/>
                <a:latin typeface="+mn-lt"/>
                <a:ea typeface="+mn-ea"/>
                <a:cs typeface="+mn-cs"/>
              </a:rPr>
              <a:t> nghĩa là có nhiều hình thái khác nhau. Tiêu biểu là, đa hình xuất hiện khi có một cấu trúc cấp bậc của các lớp và chúng là liên quan với nhau bởi tính kế thừa.</a:t>
            </a:r>
          </a:p>
          <a:p>
            <a:r>
              <a:rPr lang="vi-VN" sz="1200" b="0" i="0" kern="1200" smtClean="0">
                <a:solidFill>
                  <a:schemeClr val="tx1"/>
                </a:solidFill>
                <a:effectLst/>
                <a:latin typeface="+mn-lt"/>
                <a:ea typeface="+mn-ea"/>
                <a:cs typeface="+mn-cs"/>
              </a:rPr>
              <a:t>Đa hình trong C++ nghĩa là một lời gọi tới một hàm thành viên sẽ làm cho một hàm khác để được thực thi phụ thuộc vào kiểu của đối tượng mà triệu hồi hàm đó.</a:t>
            </a:r>
          </a:p>
        </p:txBody>
      </p:sp>
      <p:sp>
        <p:nvSpPr>
          <p:cNvPr id="4" name="Slide Number Placeholder 3"/>
          <p:cNvSpPr>
            <a:spLocks noGrp="1"/>
          </p:cNvSpPr>
          <p:nvPr>
            <p:ph type="sldNum" sz="quarter" idx="10"/>
          </p:nvPr>
        </p:nvSpPr>
        <p:spPr/>
        <p:txBody>
          <a:bodyPr/>
          <a:lstStyle/>
          <a:p>
            <a:fld id="{97B842AA-1770-47B5-86E9-2358399F357D}" type="slidenum">
              <a:rPr lang="en-US" smtClean="0"/>
              <a:t>55</a:t>
            </a:fld>
            <a:endParaRPr lang="en-US"/>
          </a:p>
        </p:txBody>
      </p:sp>
    </p:spTree>
    <p:extLst>
      <p:ext uri="{BB962C8B-B14F-4D97-AF65-F5344CB8AC3E}">
        <p14:creationId xmlns:p14="http://schemas.microsoft.com/office/powerpoint/2010/main" val="2775065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1EEA37A-DCB6-4D6E-9397-047ED70ABE78}" type="datetimeFigureOut">
              <a:rPr lang="en-US" smtClean="0"/>
              <a:t>22/07/2017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22/07/2017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1EEA37A-DCB6-4D6E-9397-047ED70ABE78}" type="datetimeFigureOut">
              <a:rPr lang="en-US" smtClean="0"/>
              <a:t>22/07/2017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22/07/2017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22/07/2017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1EEA37A-DCB6-4D6E-9397-047ED70ABE78}" type="datetimeFigureOut">
              <a:rPr lang="en-US" smtClean="0"/>
              <a:t>22/07/2017</a:t>
            </a:fld>
            <a:endParaRPr lang="en-US"/>
          </a:p>
        </p:txBody>
      </p:sp>
      <p:sp>
        <p:nvSpPr>
          <p:cNvPr id="8" name="Slide Number Placeholder 7"/>
          <p:cNvSpPr>
            <a:spLocks noGrp="1"/>
          </p:cNvSpPr>
          <p:nvPr>
            <p:ph type="sldNum" sz="quarter" idx="11"/>
          </p:nvPr>
        </p:nvSpPr>
        <p:spPr/>
        <p:txBody>
          <a:bodyPr/>
          <a:lstStyle/>
          <a:p>
            <a:fld id="{DF1D4E77-EC6A-4B5A-8594-55D7A527C61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EEA37A-DCB6-4D6E-9397-047ED70ABE78}" type="datetimeFigureOut">
              <a:rPr lang="en-US" smtClean="0"/>
              <a:t>22/07/2017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1EEA37A-DCB6-4D6E-9397-047ED70ABE78}" type="datetimeFigureOut">
              <a:rPr lang="en-US" smtClean="0"/>
              <a:t>22/07/2017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DF1D4E77-EC6A-4B5A-8594-55D7A527C61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F1EEA37A-DCB6-4D6E-9397-047ED70ABE78}" type="datetimeFigureOut">
              <a:rPr lang="en-US" smtClean="0"/>
              <a:t>22/07/2017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22/07/2017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1EEA37A-DCB6-4D6E-9397-047ED70ABE78}" type="datetimeFigureOut">
              <a:rPr lang="en-US" smtClean="0"/>
              <a:t>22/07/2017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1D4E77-EC6A-4B5A-8594-55D7A527C61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F1EEA37A-DCB6-4D6E-9397-047ED70ABE78}" type="datetimeFigureOut">
              <a:rPr lang="en-US" smtClean="0"/>
              <a:t>22/07/2017</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DF1D4E77-EC6A-4B5A-8594-55D7A527C61C}"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064" y="3429000"/>
            <a:ext cx="8247392" cy="2301240"/>
          </a:xfrm>
        </p:spPr>
        <p:txBody>
          <a:bodyPr>
            <a:normAutofit/>
          </a:bodyPr>
          <a:lstStyle/>
          <a:p>
            <a:pPr algn="ctr"/>
            <a:r>
              <a:rPr lang="en-US" sz="4000" smtClean="0"/>
              <a:t/>
            </a:r>
            <a:br>
              <a:rPr lang="en-US" sz="4000" smtClean="0"/>
            </a:br>
            <a:r>
              <a:rPr lang="en-US" sz="4000" smtClean="0"/>
              <a:t>TÍNH KẾ THỪA VÀ ĐA HÌNH (TT)</a:t>
            </a:r>
            <a:endParaRPr lang="en-US" sz="4000"/>
          </a:p>
        </p:txBody>
      </p:sp>
      <p:sp>
        <p:nvSpPr>
          <p:cNvPr id="3" name="Subtitle 2"/>
          <p:cNvSpPr>
            <a:spLocks noGrp="1"/>
          </p:cNvSpPr>
          <p:nvPr>
            <p:ph type="subTitle" idx="1"/>
          </p:nvPr>
        </p:nvSpPr>
        <p:spPr>
          <a:xfrm>
            <a:off x="251520" y="308248"/>
            <a:ext cx="8640960" cy="2544688"/>
          </a:xfrm>
        </p:spPr>
        <p:txBody>
          <a:bodyPr>
            <a:normAutofit fontScale="92500" lnSpcReduction="20000"/>
          </a:bodyPr>
          <a:lstStyle/>
          <a:p>
            <a:pPr algn="just"/>
            <a:r>
              <a:rPr lang="en-US" sz="2200" err="1" smtClean="0"/>
              <a:t>Học</a:t>
            </a:r>
            <a:r>
              <a:rPr lang="en-US" sz="2200" smtClean="0"/>
              <a:t> </a:t>
            </a:r>
            <a:r>
              <a:rPr lang="en-US" sz="2200" err="1" smtClean="0"/>
              <a:t>viện</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Bưu</a:t>
            </a:r>
            <a:r>
              <a:rPr lang="en-US" sz="2200" smtClean="0"/>
              <a:t> </a:t>
            </a:r>
            <a:r>
              <a:rPr lang="en-US" sz="2200" err="1" smtClean="0"/>
              <a:t>chính</a:t>
            </a:r>
            <a:r>
              <a:rPr lang="en-US" sz="2200" smtClean="0"/>
              <a:t> </a:t>
            </a:r>
            <a:r>
              <a:rPr lang="en-US" sz="2200" err="1" smtClean="0"/>
              <a:t>Viễn</a:t>
            </a:r>
            <a:r>
              <a:rPr lang="en-US" sz="2200" smtClean="0"/>
              <a:t> </a:t>
            </a:r>
            <a:r>
              <a:rPr lang="en-US" sz="2200" err="1" smtClean="0"/>
              <a:t>thông</a:t>
            </a:r>
            <a:endParaRPr lang="en-US" sz="2200" smtClean="0"/>
          </a:p>
          <a:p>
            <a:pPr algn="just"/>
            <a:r>
              <a:rPr lang="en-US" sz="2200" err="1" smtClean="0"/>
              <a:t>Khoa</a:t>
            </a:r>
            <a:r>
              <a:rPr lang="en-US" sz="2200" smtClean="0"/>
              <a:t> </a:t>
            </a:r>
            <a:r>
              <a:rPr lang="en-US" sz="2200" err="1" smtClean="0"/>
              <a:t>Công</a:t>
            </a:r>
            <a:r>
              <a:rPr lang="en-US" sz="2200" smtClean="0"/>
              <a:t> </a:t>
            </a:r>
            <a:r>
              <a:rPr lang="en-US" sz="2200" err="1" smtClean="0"/>
              <a:t>nghệ</a:t>
            </a:r>
            <a:r>
              <a:rPr lang="en-US" sz="2200" smtClean="0"/>
              <a:t> </a:t>
            </a:r>
            <a:r>
              <a:rPr lang="en-US" sz="2200" err="1" smtClean="0"/>
              <a:t>thông</a:t>
            </a:r>
            <a:r>
              <a:rPr lang="en-US" sz="2200" smtClean="0"/>
              <a:t> tin</a:t>
            </a:r>
          </a:p>
          <a:p>
            <a:pPr algn="just"/>
            <a:endParaRPr lang="en-US"/>
          </a:p>
          <a:p>
            <a:pPr algn="ctr"/>
            <a:r>
              <a:rPr lang="en-US" sz="4800" smtClean="0">
                <a:solidFill>
                  <a:srgbClr val="FFFF00"/>
                </a:solidFill>
              </a:rPr>
              <a:t>NGÔN NGỮ LẬP TRÌNH C++</a:t>
            </a:r>
          </a:p>
          <a:p>
            <a:pPr algn="just"/>
            <a:endParaRPr lang="en-US" smtClean="0"/>
          </a:p>
          <a:p>
            <a:r>
              <a:rPr lang="en-US" err="1" smtClean="0"/>
              <a:t>Nguyễn</a:t>
            </a:r>
            <a:r>
              <a:rPr lang="en-US" smtClean="0"/>
              <a:t> </a:t>
            </a:r>
            <a:r>
              <a:rPr lang="en-US" err="1" smtClean="0"/>
              <a:t>Thị</a:t>
            </a:r>
            <a:r>
              <a:rPr lang="en-US" smtClean="0"/>
              <a:t> </a:t>
            </a:r>
            <a:r>
              <a:rPr lang="en-US" err="1" smtClean="0"/>
              <a:t>Bích</a:t>
            </a:r>
            <a:r>
              <a:rPr lang="en-US" smtClean="0"/>
              <a:t> </a:t>
            </a:r>
            <a:r>
              <a:rPr lang="en-US" err="1" smtClean="0"/>
              <a:t>Nguyên</a:t>
            </a:r>
            <a:endParaRPr lang="en-US" smtClean="0"/>
          </a:p>
          <a:p>
            <a:r>
              <a:rPr lang="en-US" sz="1700" smtClean="0"/>
              <a:t>ntbichnguyen@gmail.com</a:t>
            </a:r>
            <a:endParaRPr lang="en-US" sz="1700"/>
          </a:p>
        </p:txBody>
      </p:sp>
    </p:spTree>
    <p:extLst>
      <p:ext uri="{BB962C8B-B14F-4D97-AF65-F5344CB8AC3E}">
        <p14:creationId xmlns:p14="http://schemas.microsoft.com/office/powerpoint/2010/main" val="1013436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NỘI DUNG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420624" lvl="1" indent="-384048" algn="just">
              <a:buSzPct val="80000"/>
              <a:buFont typeface="Wingdings 2"/>
              <a:buChar char=""/>
            </a:pPr>
            <a:r>
              <a:rPr lang="en-US" sz="3000" smtClean="0"/>
              <a:t>6.4 Đa </a:t>
            </a:r>
            <a:r>
              <a:rPr lang="en-US" sz="3000"/>
              <a:t>kế thừa</a:t>
            </a:r>
          </a:p>
          <a:p>
            <a:pPr marL="704088" lvl="2" indent="-384048" algn="just">
              <a:buSzPct val="80000"/>
              <a:buFont typeface="Wingdings 2"/>
              <a:buChar char=""/>
            </a:pPr>
            <a:r>
              <a:rPr lang="en-US" sz="2800"/>
              <a:t>Khai báo đa kế thừa</a:t>
            </a:r>
          </a:p>
          <a:p>
            <a:pPr marL="704088" lvl="2" indent="-384048" algn="just">
              <a:buSzPct val="80000"/>
              <a:buFont typeface="Wingdings 2"/>
              <a:buChar char=""/>
            </a:pPr>
            <a:r>
              <a:rPr lang="en-US" sz="2800"/>
              <a:t>Hàm khởi tạo và hàm huỷ bỏ trong đa kế thừa</a:t>
            </a:r>
          </a:p>
          <a:p>
            <a:pPr marL="704088" lvl="2" indent="-384048" algn="just">
              <a:buSzPct val="80000"/>
              <a:buFont typeface="Wingdings 2"/>
              <a:buChar char=""/>
            </a:pPr>
            <a:r>
              <a:rPr lang="en-US" sz="2800"/>
              <a:t>Truy nhập các thành phần lớp trong đa kế </a:t>
            </a:r>
            <a:r>
              <a:rPr lang="en-US" sz="2800" smtClean="0"/>
              <a:t>thừa</a:t>
            </a:r>
          </a:p>
          <a:p>
            <a:pPr marL="420624" lvl="1" indent="-384048" algn="just">
              <a:buSzPct val="80000"/>
              <a:buFont typeface="Wingdings 2"/>
              <a:buChar char=""/>
            </a:pPr>
            <a:r>
              <a:rPr lang="en-US" sz="3000" smtClean="0"/>
              <a:t>6.5 Lớp cơ sở trừu tượng</a:t>
            </a:r>
            <a:endParaRPr lang="en-US" sz="3000"/>
          </a:p>
          <a:p>
            <a:pPr marL="704088" lvl="2" indent="-384048" algn="just">
              <a:buSzPct val="80000"/>
              <a:buFont typeface="Wingdings 2"/>
              <a:buChar char=""/>
            </a:pPr>
            <a:r>
              <a:rPr lang="en-US" sz="2800"/>
              <a:t>Đặt vấn </a:t>
            </a:r>
            <a:r>
              <a:rPr lang="en-US" sz="2800" smtClean="0"/>
              <a:t>đề</a:t>
            </a:r>
          </a:p>
          <a:p>
            <a:pPr marL="704088" lvl="2" indent="-384048" algn="just">
              <a:buSzPct val="80000"/>
              <a:buFont typeface="Wingdings 2"/>
              <a:buChar char=""/>
            </a:pPr>
            <a:r>
              <a:rPr lang="en-US" sz="2800" smtClean="0"/>
              <a:t>Khai </a:t>
            </a:r>
            <a:r>
              <a:rPr lang="en-US" sz="2800"/>
              <a:t>báo </a:t>
            </a:r>
            <a:r>
              <a:rPr lang="en-US" sz="2800" smtClean="0"/>
              <a:t>lớp cơ sở trừu tượng</a:t>
            </a:r>
            <a:endParaRPr lang="en-US" sz="2800"/>
          </a:p>
          <a:p>
            <a:pPr marL="704088" lvl="2" indent="-384048" algn="just">
              <a:buSzPct val="80000"/>
              <a:buFont typeface="Wingdings 2"/>
              <a:buChar char=""/>
            </a:pPr>
            <a:r>
              <a:rPr lang="en-US" sz="2800"/>
              <a:t>Hàm khởi lớp cơ sở trừu tượng</a:t>
            </a:r>
            <a:endParaRPr lang="en-US" sz="2800" smtClean="0"/>
          </a:p>
          <a:p>
            <a:pPr marL="420624" lvl="1" indent="-384048" algn="just">
              <a:buSzPct val="80000"/>
              <a:buFont typeface="Wingdings 2"/>
              <a:buChar char=""/>
            </a:pPr>
            <a:r>
              <a:rPr lang="en-US" sz="3000" smtClean="0"/>
              <a:t>6.6 </a:t>
            </a:r>
            <a:r>
              <a:rPr lang="en-US" sz="3000"/>
              <a:t>Đa </a:t>
            </a:r>
            <a:r>
              <a:rPr lang="en-US" sz="3000" smtClean="0"/>
              <a:t>hình</a:t>
            </a:r>
            <a:endParaRPr lang="en-US" sz="3000"/>
          </a:p>
          <a:p>
            <a:pPr marL="704088" lvl="2" indent="-384048" algn="just">
              <a:buSzPct val="80000"/>
              <a:buFont typeface="Wingdings 2"/>
              <a:buChar char=""/>
            </a:pPr>
            <a:r>
              <a:rPr lang="en-US" sz="2800" smtClean="0"/>
              <a:t>Đặt vấn đề</a:t>
            </a:r>
          </a:p>
          <a:p>
            <a:pPr marL="704088" lvl="2" indent="-384048" algn="just">
              <a:buSzPct val="80000"/>
              <a:buFont typeface="Wingdings 2"/>
              <a:buChar char=""/>
            </a:pPr>
            <a:r>
              <a:rPr lang="en-US" sz="2800" smtClean="0"/>
              <a:t>Khai </a:t>
            </a:r>
            <a:r>
              <a:rPr lang="en-US" sz="2800"/>
              <a:t>báo </a:t>
            </a:r>
            <a:r>
              <a:rPr lang="en-US" sz="2800" smtClean="0"/>
              <a:t>phương thức trừu tượng</a:t>
            </a:r>
            <a:endParaRPr lang="en-US" sz="2800"/>
          </a:p>
          <a:p>
            <a:pPr marL="704088" lvl="2" indent="-384048" algn="just">
              <a:buSzPct val="80000"/>
              <a:buFont typeface="Wingdings 2"/>
              <a:buChar char=""/>
            </a:pPr>
            <a:r>
              <a:rPr lang="en-US" sz="2800" smtClean="0"/>
              <a:t>Sử dụng </a:t>
            </a:r>
            <a:r>
              <a:rPr lang="en-US" sz="2800"/>
              <a:t>phương thức trừu </a:t>
            </a:r>
            <a:r>
              <a:rPr lang="en-US" sz="2800" smtClean="0"/>
              <a:t>tượng – Đa hình</a:t>
            </a:r>
            <a:endParaRPr lang="en-US" sz="2800"/>
          </a:p>
          <a:p>
            <a:pPr marL="420624" lvl="1" indent="-384048" algn="just">
              <a:buSzPct val="80000"/>
              <a:buFont typeface="Wingdings 2"/>
              <a:buChar char=""/>
            </a:pPr>
            <a:r>
              <a:rPr lang="en-US" sz="3000" smtClean="0"/>
              <a:t>6.7 Bài tập</a:t>
            </a:r>
            <a:endParaRPr lang="en-US" sz="3000"/>
          </a:p>
        </p:txBody>
      </p:sp>
    </p:spTree>
    <p:extLst>
      <p:ext uri="{BB962C8B-B14F-4D97-AF65-F5344CB8AC3E}">
        <p14:creationId xmlns:p14="http://schemas.microsoft.com/office/powerpoint/2010/main" val="19272665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mtClean="0"/>
              <a:t>C</a:t>
            </a:r>
            <a:r>
              <a:rPr lang="en-US"/>
              <a:t>++ cho phép đa kế thừa, tức là một lớp có thể được dẫn xuất từ nhiều lớp cơ sở khác nhau, với những kiểu dẫn xuất khác nhau.</a:t>
            </a:r>
          </a:p>
        </p:txBody>
      </p:sp>
    </p:spTree>
    <p:extLst>
      <p:ext uri="{BB962C8B-B14F-4D97-AF65-F5344CB8AC3E}">
        <p14:creationId xmlns:p14="http://schemas.microsoft.com/office/powerpoint/2010/main" val="2969353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KHAI BÁO ĐA KẾ THỪA</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algn="just"/>
            <a:r>
              <a:rPr lang="en-US" sz="3100" smtClean="0"/>
              <a:t>Đa </a:t>
            </a:r>
            <a:r>
              <a:rPr lang="en-US" sz="3100"/>
              <a:t>kế thừa được khai báo theo cú pháp:</a:t>
            </a:r>
          </a:p>
          <a:p>
            <a:pPr marL="36576" indent="0" algn="just">
              <a:buNone/>
            </a:pPr>
            <a:r>
              <a:rPr lang="en-US" sz="3100">
                <a:solidFill>
                  <a:srgbClr val="FFFF00"/>
                </a:solidFill>
              </a:rPr>
              <a:t>class &lt;Tên lớp dẫn xuất&gt;: </a:t>
            </a:r>
            <a:endParaRPr lang="en-US" sz="3100" smtClean="0">
              <a:solidFill>
                <a:srgbClr val="FFFF00"/>
              </a:solidFill>
            </a:endParaRPr>
          </a:p>
          <a:p>
            <a:pPr marL="36576" indent="0" algn="just">
              <a:buNone/>
            </a:pPr>
            <a:r>
              <a:rPr lang="en-US" sz="3100">
                <a:solidFill>
                  <a:srgbClr val="FFFF00"/>
                </a:solidFill>
              </a:rPr>
              <a:t>	</a:t>
            </a:r>
            <a:r>
              <a:rPr lang="en-US" sz="3100" smtClean="0">
                <a:solidFill>
                  <a:srgbClr val="FFFF00"/>
                </a:solidFill>
              </a:rPr>
              <a:t>&lt;</a:t>
            </a:r>
            <a:r>
              <a:rPr lang="en-US" sz="3100">
                <a:solidFill>
                  <a:srgbClr val="FFFF00"/>
                </a:solidFill>
              </a:rPr>
              <a:t>Từ khoá dẫn xuất&gt; &lt;Tên lớp cơ sở 1</a:t>
            </a:r>
            <a:r>
              <a:rPr lang="en-US" sz="3100" smtClean="0">
                <a:solidFill>
                  <a:srgbClr val="FFFF00"/>
                </a:solidFill>
              </a:rPr>
              <a:t>&gt;, </a:t>
            </a:r>
          </a:p>
          <a:p>
            <a:pPr marL="36576" indent="0" algn="just">
              <a:buNone/>
            </a:pPr>
            <a:r>
              <a:rPr lang="en-US" sz="3100">
                <a:solidFill>
                  <a:srgbClr val="FFFF00"/>
                </a:solidFill>
              </a:rPr>
              <a:t>	</a:t>
            </a:r>
            <a:r>
              <a:rPr lang="en-US" sz="3100" smtClean="0">
                <a:solidFill>
                  <a:srgbClr val="FFFF00"/>
                </a:solidFill>
              </a:rPr>
              <a:t>&lt;</a:t>
            </a:r>
            <a:r>
              <a:rPr lang="en-US" sz="3100">
                <a:solidFill>
                  <a:srgbClr val="FFFF00"/>
                </a:solidFill>
              </a:rPr>
              <a:t>Từ khoá dẫn xuất&gt; &lt;Tên lớp cơ sở 2&gt;,</a:t>
            </a:r>
          </a:p>
          <a:p>
            <a:pPr marL="36576" indent="0" algn="just">
              <a:buNone/>
            </a:pPr>
            <a:r>
              <a:rPr lang="en-US" sz="3100" smtClean="0">
                <a:solidFill>
                  <a:srgbClr val="FFFF00"/>
                </a:solidFill>
              </a:rPr>
              <a:t>	…</a:t>
            </a:r>
            <a:endParaRPr lang="en-US" sz="3100">
              <a:solidFill>
                <a:srgbClr val="FFFF00"/>
              </a:solidFill>
            </a:endParaRPr>
          </a:p>
          <a:p>
            <a:pPr marL="36576" indent="0" algn="just">
              <a:buNone/>
            </a:pPr>
            <a:r>
              <a:rPr lang="en-US" sz="3100" smtClean="0">
                <a:solidFill>
                  <a:srgbClr val="FFFF00"/>
                </a:solidFill>
              </a:rPr>
              <a:t>	&lt;</a:t>
            </a:r>
            <a:r>
              <a:rPr lang="en-US" sz="3100">
                <a:solidFill>
                  <a:srgbClr val="FFFF00"/>
                </a:solidFill>
              </a:rPr>
              <a:t>Từ khoá dẫn xuất&gt; &lt;Tên lớp cơ sở n</a:t>
            </a:r>
            <a:r>
              <a:rPr lang="en-US" sz="3100" smtClean="0">
                <a:solidFill>
                  <a:srgbClr val="FFFF00"/>
                </a:solidFill>
              </a:rPr>
              <a:t>&gt;</a:t>
            </a:r>
          </a:p>
          <a:p>
            <a:pPr marL="36576" indent="0" algn="just">
              <a:buNone/>
            </a:pPr>
            <a:r>
              <a:rPr lang="en-US" sz="3100" smtClean="0">
                <a:solidFill>
                  <a:srgbClr val="FFFF00"/>
                </a:solidFill>
              </a:rPr>
              <a:t>{</a:t>
            </a:r>
            <a:endParaRPr lang="en-US" sz="3100">
              <a:solidFill>
                <a:srgbClr val="FFFF00"/>
              </a:solidFill>
            </a:endParaRPr>
          </a:p>
          <a:p>
            <a:pPr marL="36576" indent="0" algn="just">
              <a:buNone/>
            </a:pPr>
            <a:r>
              <a:rPr lang="en-US" sz="3100" smtClean="0">
                <a:solidFill>
                  <a:srgbClr val="FFFF00"/>
                </a:solidFill>
              </a:rPr>
              <a:t>       //Khai </a:t>
            </a:r>
            <a:r>
              <a:rPr lang="en-US" sz="3100">
                <a:solidFill>
                  <a:srgbClr val="FFFF00"/>
                </a:solidFill>
              </a:rPr>
              <a:t>báo thêm các thành phần lớp dẫn xuất</a:t>
            </a:r>
            <a:br>
              <a:rPr lang="en-US" sz="3100">
                <a:solidFill>
                  <a:srgbClr val="FFFF00"/>
                </a:solidFill>
              </a:rPr>
            </a:br>
            <a:r>
              <a:rPr lang="en-US" sz="3100">
                <a:solidFill>
                  <a:srgbClr val="FFFF00"/>
                </a:solidFill>
              </a:rPr>
              <a:t>};</a:t>
            </a:r>
          </a:p>
        </p:txBody>
      </p:sp>
    </p:spTree>
    <p:extLst>
      <p:ext uri="{BB962C8B-B14F-4D97-AF65-F5344CB8AC3E}">
        <p14:creationId xmlns:p14="http://schemas.microsoft.com/office/powerpoint/2010/main" val="29527426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KHAI BÁO ĐA KẾ THỪA</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smtClean="0">
                <a:solidFill>
                  <a:srgbClr val="FF0000"/>
                </a:solidFill>
              </a:rPr>
              <a:t>Ví dụ:</a:t>
            </a:r>
          </a:p>
          <a:p>
            <a:pPr marL="36576" indent="0" algn="just">
              <a:buNone/>
            </a:pPr>
            <a:r>
              <a:rPr lang="en-US" sz="3100" smtClean="0"/>
              <a:t>class </a:t>
            </a:r>
            <a:r>
              <a:rPr lang="en-US" sz="3100"/>
              <a:t>Bus: public Car, public </a:t>
            </a:r>
            <a:r>
              <a:rPr lang="en-US" sz="3100" smtClean="0"/>
              <a:t>PublicTransport</a:t>
            </a:r>
          </a:p>
          <a:p>
            <a:pPr marL="36576" indent="0" algn="just">
              <a:buNone/>
            </a:pPr>
            <a:r>
              <a:rPr lang="en-US" sz="3100" smtClean="0"/>
              <a:t>{</a:t>
            </a:r>
          </a:p>
          <a:p>
            <a:pPr marL="36576" indent="0" algn="just">
              <a:buNone/>
            </a:pPr>
            <a:r>
              <a:rPr lang="en-US" sz="3100" smtClean="0"/>
              <a:t>	//Khai </a:t>
            </a:r>
            <a:r>
              <a:rPr lang="en-US" sz="3100"/>
              <a:t>báo các thành phần bổ </a:t>
            </a:r>
            <a:r>
              <a:rPr lang="en-US" sz="3100" smtClean="0"/>
              <a:t>sung</a:t>
            </a:r>
            <a:r>
              <a:rPr lang="en-US" sz="3100"/>
              <a:t/>
            </a:r>
            <a:br>
              <a:rPr lang="en-US" sz="3100"/>
            </a:br>
            <a:r>
              <a:rPr lang="en-US" sz="3100"/>
              <a:t>};</a:t>
            </a:r>
          </a:p>
          <a:p>
            <a:pPr algn="just"/>
            <a:r>
              <a:rPr lang="en-US" sz="3100"/>
              <a:t>L</a:t>
            </a:r>
            <a:r>
              <a:rPr lang="en-US" sz="3100" smtClean="0"/>
              <a:t>à </a:t>
            </a:r>
            <a:r>
              <a:rPr lang="en-US" sz="3100"/>
              <a:t>khai báo lớp Bus (xe buýt) kế thừa từ hai lớp xe Car (ô tô) và PublicTransport (phương </a:t>
            </a:r>
            <a:r>
              <a:rPr lang="en-US" sz="3100" smtClean="0"/>
              <a:t>tiện </a:t>
            </a:r>
            <a:r>
              <a:rPr lang="en-US" sz="3100"/>
              <a:t>giao thông công cộng) theo cùng một kiểu dẫn xuất là public.</a:t>
            </a:r>
          </a:p>
        </p:txBody>
      </p:sp>
    </p:spTree>
    <p:extLst>
      <p:ext uri="{BB962C8B-B14F-4D97-AF65-F5344CB8AC3E}">
        <p14:creationId xmlns:p14="http://schemas.microsoft.com/office/powerpoint/2010/main" val="37311141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FF00"/>
                </a:solidFill>
              </a:rPr>
              <a:t>KHAI BÁO ĐA KẾ THỪA</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marL="36576" indent="0" algn="just">
              <a:buNone/>
            </a:pPr>
            <a:r>
              <a:rPr lang="en-US" sz="3100" smtClean="0">
                <a:solidFill>
                  <a:srgbClr val="FF0000"/>
                </a:solidFill>
              </a:rPr>
              <a:t>Lưu ý:</a:t>
            </a:r>
          </a:p>
          <a:p>
            <a:pPr algn="just"/>
            <a:r>
              <a:rPr lang="en-US" sz="3100" smtClean="0"/>
              <a:t>Trong </a:t>
            </a:r>
            <a:r>
              <a:rPr lang="en-US" sz="3100"/>
              <a:t>đa kế thừa, mỗi lớp cơ sở được phân cách nhau bởi dấu phẩy </a:t>
            </a:r>
            <a:r>
              <a:rPr lang="en-US" sz="3100" smtClean="0"/>
              <a:t>“,”.</a:t>
            </a:r>
          </a:p>
          <a:p>
            <a:pPr algn="just"/>
            <a:r>
              <a:rPr lang="en-US" sz="3100" smtClean="0"/>
              <a:t>Mỗi </a:t>
            </a:r>
            <a:r>
              <a:rPr lang="en-US" sz="3100"/>
              <a:t>lớp cơ sở </a:t>
            </a:r>
            <a:r>
              <a:rPr lang="en-US" sz="3100" smtClean="0"/>
              <a:t>có </a:t>
            </a:r>
            <a:r>
              <a:rPr lang="en-US" sz="3100"/>
              <a:t>thể có một kiểu dẫn xuất bởi một từ khoá dẫn xuất khác </a:t>
            </a:r>
            <a:r>
              <a:rPr lang="en-US" sz="3100" smtClean="0"/>
              <a:t>nhau.</a:t>
            </a:r>
          </a:p>
          <a:p>
            <a:pPr algn="just"/>
            <a:r>
              <a:rPr lang="en-US" sz="3100" smtClean="0"/>
              <a:t>Nguyên </a:t>
            </a:r>
            <a:r>
              <a:rPr lang="en-US" sz="3100"/>
              <a:t>tắc truy nhập vào các thành phần lớp cơ sở cũng hoàn toàn tương tự như trong kế thừa đơn.</a:t>
            </a:r>
          </a:p>
        </p:txBody>
      </p:sp>
    </p:spTree>
    <p:extLst>
      <p:ext uri="{BB962C8B-B14F-4D97-AF65-F5344CB8AC3E}">
        <p14:creationId xmlns:p14="http://schemas.microsoft.com/office/powerpoint/2010/main" val="34902582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Hàm </a:t>
            </a:r>
            <a:r>
              <a:rPr lang="en-US" sz="3100"/>
              <a:t>khởi tạo trong đa kế thừa được khai báo tương tự như trong đơn kế </a:t>
            </a:r>
            <a:r>
              <a:rPr lang="en-US" sz="3100" smtClean="0"/>
              <a:t>thừa.</a:t>
            </a:r>
          </a:p>
          <a:p>
            <a:pPr algn="just"/>
            <a:r>
              <a:rPr lang="en-US" sz="3100"/>
              <a:t>T</a:t>
            </a:r>
            <a:r>
              <a:rPr lang="en-US" sz="3100" smtClean="0"/>
              <a:t>hông </a:t>
            </a:r>
            <a:r>
              <a:rPr lang="en-US" sz="3100"/>
              <a:t>thường, thứ tự gọi đến hàm khởi tạo của các lớp cơ sở nên tuân theo thứ tự dẫn xuất từ các lớp cơ sở trong đa kế thừa.</a:t>
            </a:r>
          </a:p>
        </p:txBody>
      </p:sp>
    </p:spTree>
    <p:extLst>
      <p:ext uri="{BB962C8B-B14F-4D97-AF65-F5344CB8AC3E}">
        <p14:creationId xmlns:p14="http://schemas.microsoft.com/office/powerpoint/2010/main" val="3768170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6.6 minh hoạ việc định nghĩa hàm khởi tạo tường minh trong đa kế </a:t>
            </a:r>
            <a:r>
              <a:rPr lang="en-US" sz="3100" smtClean="0"/>
              <a:t>thừa:</a:t>
            </a:r>
          </a:p>
          <a:p>
            <a:pPr algn="just"/>
            <a:r>
              <a:rPr lang="en-US" sz="3100" smtClean="0"/>
              <a:t>Thứ </a:t>
            </a:r>
            <a:r>
              <a:rPr lang="en-US" sz="3100"/>
              <a:t>tự gọi hàm khởi tạo của các lớp cơ sở trong hàm khởi tạo của lớp Bus là tương tự thứ tự dẫn xuất: hàm khởi tạo của lớp Car trước hàm khởi tạo của lớp PublicTransport.</a:t>
            </a:r>
          </a:p>
        </p:txBody>
      </p:sp>
    </p:spTree>
    <p:extLst>
      <p:ext uri="{BB962C8B-B14F-4D97-AF65-F5344CB8AC3E}">
        <p14:creationId xmlns:p14="http://schemas.microsoft.com/office/powerpoint/2010/main" val="15203300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7216" y="1516088"/>
            <a:ext cx="5387072" cy="5297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32993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456" y="1628800"/>
            <a:ext cx="7707020" cy="4793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25782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9482" y="1384300"/>
            <a:ext cx="6856413" cy="547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74450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310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220388" cy="52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0294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a:t>
            </a:r>
            <a:r>
              <a:rPr lang="en-US" sz="3100">
                <a:solidFill>
                  <a:srgbClr val="FF0000"/>
                </a:solidFill>
              </a:rPr>
              <a:t>ý:</a:t>
            </a:r>
          </a:p>
          <a:p>
            <a:pPr algn="just"/>
            <a:r>
              <a:rPr lang="en-US" sz="3100"/>
              <a:t>Trong trường hợp dùng hàm khởi tạo ngầm định hoặc không có tham số, ta có thể không cần gọi tường minh các hàm khởi tạo của các lớp cơ sở, trình biên dịch sẽ tự động gọi tới chúng theo đúng thứ tự dẫn </a:t>
            </a:r>
            <a:r>
              <a:rPr lang="en-US" sz="3100" smtClean="0"/>
              <a:t>xuất.</a:t>
            </a:r>
            <a:endParaRPr lang="en-US" sz="3100"/>
          </a:p>
        </p:txBody>
      </p:sp>
    </p:spTree>
    <p:extLst>
      <p:ext uri="{BB962C8B-B14F-4D97-AF65-F5344CB8AC3E}">
        <p14:creationId xmlns:p14="http://schemas.microsoft.com/office/powerpoint/2010/main" val="476784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KHỞI TẠO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smtClean="0">
                <a:solidFill>
                  <a:srgbClr val="FF0000"/>
                </a:solidFill>
              </a:rPr>
              <a:t>Lưu </a:t>
            </a:r>
            <a:r>
              <a:rPr lang="en-US" sz="3100">
                <a:solidFill>
                  <a:srgbClr val="FF0000"/>
                </a:solidFill>
              </a:rPr>
              <a:t>ý:</a:t>
            </a:r>
          </a:p>
          <a:p>
            <a:pPr algn="just"/>
            <a:r>
              <a:rPr lang="en-US" sz="3100" smtClean="0"/>
              <a:t>Ví </a:t>
            </a:r>
            <a:r>
              <a:rPr lang="en-US" sz="3100"/>
              <a:t>dụ, trong chương trình 6.6, hai cách định nghĩa hàm khởi tạo không tham số của lớp Bus sau là tương đương:</a:t>
            </a:r>
          </a:p>
          <a:p>
            <a:pPr marL="36576" indent="0" algn="just">
              <a:buNone/>
            </a:pPr>
            <a:r>
              <a:rPr lang="en-US" sz="3100"/>
              <a:t>Bus::Bus(): Car(), PublicTransport</a:t>
            </a:r>
            <a:r>
              <a:rPr lang="en-US" sz="3100" smtClean="0"/>
              <a:t>() //Theo thứ tự dẫn xuất </a:t>
            </a:r>
          </a:p>
          <a:p>
            <a:pPr marL="36576" indent="0" algn="just">
              <a:buNone/>
            </a:pPr>
            <a:r>
              <a:rPr lang="en-US" sz="3100" smtClean="0"/>
              <a:t>{</a:t>
            </a:r>
          </a:p>
          <a:p>
            <a:pPr marL="36576" indent="0" algn="just">
              <a:buNone/>
            </a:pPr>
            <a:r>
              <a:rPr lang="en-US" sz="3100" smtClean="0"/>
              <a:t>	label </a:t>
            </a:r>
            <a:r>
              <a:rPr lang="en-US" sz="3100"/>
              <a:t>= 0;</a:t>
            </a:r>
          </a:p>
          <a:p>
            <a:pPr marL="36576" indent="0" algn="just">
              <a:buNone/>
            </a:pPr>
            <a:r>
              <a:rPr lang="en-US" sz="3100"/>
              <a:t>}</a:t>
            </a:r>
          </a:p>
          <a:p>
            <a:pPr marL="36576" indent="0" algn="just">
              <a:buNone/>
            </a:pPr>
            <a:r>
              <a:rPr lang="en-US" sz="3100" smtClean="0"/>
              <a:t>Là </a:t>
            </a:r>
            <a:r>
              <a:rPr lang="en-US" sz="3100"/>
              <a:t>tương đương với:</a:t>
            </a:r>
          </a:p>
          <a:p>
            <a:pPr marL="36576" indent="0" algn="just">
              <a:buNone/>
            </a:pPr>
            <a:r>
              <a:rPr lang="en-US" sz="3100"/>
              <a:t>Bus::Bus</a:t>
            </a:r>
            <a:r>
              <a:rPr lang="en-US" sz="3100" smtClean="0"/>
              <a:t>()	</a:t>
            </a:r>
            <a:r>
              <a:rPr lang="en-US" sz="3100"/>
              <a:t>// Theo thứ tự dẫn xuất ngầm </a:t>
            </a:r>
            <a:r>
              <a:rPr lang="en-US" sz="3100" smtClean="0"/>
              <a:t>định</a:t>
            </a:r>
          </a:p>
          <a:p>
            <a:pPr marL="36576" indent="0" algn="just">
              <a:buNone/>
            </a:pPr>
            <a:r>
              <a:rPr lang="en-US" sz="3100" smtClean="0"/>
              <a:t>{</a:t>
            </a:r>
            <a:r>
              <a:rPr lang="en-US" sz="3100"/>
              <a:t>	</a:t>
            </a:r>
            <a:endParaRPr lang="en-US" sz="3100" smtClean="0"/>
          </a:p>
          <a:p>
            <a:pPr marL="36576" indent="0" algn="just">
              <a:buNone/>
            </a:pPr>
            <a:r>
              <a:rPr lang="en-US" sz="3100"/>
              <a:t>	</a:t>
            </a:r>
            <a:r>
              <a:rPr lang="en-US" sz="3100" smtClean="0"/>
              <a:t>label </a:t>
            </a:r>
            <a:r>
              <a:rPr lang="en-US" sz="3100"/>
              <a:t>= 0;</a:t>
            </a:r>
          </a:p>
          <a:p>
            <a:pPr marL="36576" indent="0" algn="just">
              <a:buNone/>
            </a:pPr>
            <a:r>
              <a:rPr lang="en-US" sz="3100"/>
              <a:t>}</a:t>
            </a:r>
          </a:p>
        </p:txBody>
      </p:sp>
    </p:spTree>
    <p:extLst>
      <p:ext uri="{BB962C8B-B14F-4D97-AF65-F5344CB8AC3E}">
        <p14:creationId xmlns:p14="http://schemas.microsoft.com/office/powerpoint/2010/main" val="22845684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solidFill>
                  <a:srgbClr val="FFFF00"/>
                </a:solidFill>
              </a:rPr>
              <a:t>HÀM HỦY BỎ TRONG</a:t>
            </a:r>
            <a:br>
              <a:rPr lang="en-US" smtClean="0">
                <a:solidFill>
                  <a:srgbClr val="FFFF00"/>
                </a:solidFill>
              </a:rPr>
            </a:br>
            <a:r>
              <a:rPr lang="en-US" smtClean="0">
                <a:solidFill>
                  <a:srgbClr val="FFFF00"/>
                </a:solidFill>
              </a:rPr>
              <a:t>ĐA KẾ THỪA</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Hàm </a:t>
            </a:r>
            <a:r>
              <a:rPr lang="en-US" sz="3100"/>
              <a:t>huỷ bỏ của lớp dẫn xuất chỉ giải phóng bộ nhớ cho các thành phần bổ sung, nếu có, của lớp dẫn </a:t>
            </a:r>
            <a:r>
              <a:rPr lang="en-US" sz="3100" smtClean="0"/>
              <a:t>xuất.</a:t>
            </a:r>
          </a:p>
          <a:p>
            <a:pPr algn="just"/>
            <a:r>
              <a:rPr lang="en-US" sz="3100" smtClean="0"/>
              <a:t>Hàm </a:t>
            </a:r>
            <a:r>
              <a:rPr lang="en-US" sz="3100"/>
              <a:t>huỷ bỏ của lớp dẫn xuất sẽ được gọi đến sớm nhất. Sau đó các hàm huỷ bỏ của các lớp cơ sở sẽ được gọi </a:t>
            </a:r>
            <a:r>
              <a:rPr lang="en-US" sz="3100" smtClean="0"/>
              <a:t>đến.</a:t>
            </a:r>
          </a:p>
          <a:p>
            <a:pPr algn="just"/>
            <a:r>
              <a:rPr lang="en-US" sz="3100" smtClean="0"/>
              <a:t>Quá </a:t>
            </a:r>
            <a:r>
              <a:rPr lang="en-US" sz="3100"/>
              <a:t>trình này được trình biên dịch thực hiện tự động.</a:t>
            </a:r>
          </a:p>
        </p:txBody>
      </p:sp>
    </p:spTree>
    <p:extLst>
      <p:ext uri="{BB962C8B-B14F-4D97-AF65-F5344CB8AC3E}">
        <p14:creationId xmlns:p14="http://schemas.microsoft.com/office/powerpoint/2010/main" val="42384237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Việc </a:t>
            </a:r>
            <a:r>
              <a:rPr lang="en-US" sz="3100"/>
              <a:t>truy nhập từ đối tượng lớp dẫn xuất đến các thành phần của mỗi lớp cơ sở được tuân theo quy tắc phạm vi tương tự như trong đơn kế </a:t>
            </a:r>
            <a:r>
              <a:rPr lang="en-US" sz="3100" smtClean="0"/>
              <a:t>thừa.</a:t>
            </a:r>
          </a:p>
          <a:p>
            <a:pPr algn="just"/>
            <a:r>
              <a:rPr lang="en-US" sz="3100" smtClean="0"/>
              <a:t>Trong </a:t>
            </a:r>
            <a:r>
              <a:rPr lang="en-US" sz="3100"/>
              <a:t>trường hợp các lớp cơ sở đều có các thành phần cùng tên, việc truy xuất đến thành phần của lớp nào phải được chỉ rõ bằng toán tử phạm vi: “&lt;Tên lớp&gt;::” đối với thành  phần lớp cơ sở đó.</a:t>
            </a:r>
          </a:p>
          <a:p>
            <a:pPr algn="just"/>
            <a:endParaRPr lang="en-US" sz="3100"/>
          </a:p>
        </p:txBody>
      </p:sp>
    </p:spTree>
    <p:extLst>
      <p:ext uri="{BB962C8B-B14F-4D97-AF65-F5344CB8AC3E}">
        <p14:creationId xmlns:p14="http://schemas.microsoft.com/office/powerpoint/2010/main" val="35153595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fontScale="47500" lnSpcReduction="20000"/>
          </a:bodyPr>
          <a:lstStyle/>
          <a:p>
            <a:r>
              <a:rPr lang="en-US" sz="3100" smtClean="0"/>
              <a:t>Ví </a:t>
            </a:r>
            <a:r>
              <a:rPr lang="en-US" sz="3100"/>
              <a:t>dụ, ta định nghĩa lớp Bus kế thừa từ hai lớp cơ sở: Car và PublicTransport. Nhưng cả ba lớp này đều định nghĩa một phương thức show() để tự giới thiệu:</a:t>
            </a:r>
          </a:p>
          <a:p>
            <a:pPr marL="36576" indent="0">
              <a:buNone/>
            </a:pPr>
            <a:r>
              <a:rPr lang="en-US" sz="3100"/>
              <a:t>class </a:t>
            </a:r>
            <a:r>
              <a:rPr lang="en-US" sz="3100" smtClean="0"/>
              <a:t>Car</a:t>
            </a:r>
          </a:p>
          <a:p>
            <a:pPr marL="36576" indent="0">
              <a:buNone/>
            </a:pPr>
            <a:r>
              <a:rPr lang="en-US" sz="3100" smtClean="0"/>
              <a:t>{</a:t>
            </a:r>
            <a:endParaRPr lang="en-US" sz="3100"/>
          </a:p>
          <a:p>
            <a:pPr marL="36576" indent="0">
              <a:buNone/>
            </a:pPr>
            <a:r>
              <a:rPr lang="en-US" sz="3100"/>
              <a:t>public:</a:t>
            </a:r>
          </a:p>
          <a:p>
            <a:pPr marL="36576" indent="0">
              <a:buNone/>
            </a:pPr>
            <a:r>
              <a:rPr lang="en-US" sz="3100" smtClean="0"/>
              <a:t>	void </a:t>
            </a:r>
            <a:r>
              <a:rPr lang="en-US" sz="3100">
                <a:solidFill>
                  <a:srgbClr val="FFFF00"/>
                </a:solidFill>
              </a:rPr>
              <a:t>show()</a:t>
            </a:r>
            <a:r>
              <a:rPr lang="en-US" sz="3100"/>
              <a:t>;</a:t>
            </a:r>
          </a:p>
          <a:p>
            <a:pPr marL="36576" indent="0">
              <a:buNone/>
            </a:pPr>
            <a:r>
              <a:rPr lang="en-US" sz="3100" smtClean="0"/>
              <a:t>};</a:t>
            </a:r>
          </a:p>
          <a:p>
            <a:pPr marL="36576" indent="0">
              <a:buNone/>
            </a:pPr>
            <a:endParaRPr lang="en-US" sz="3100"/>
          </a:p>
          <a:p>
            <a:pPr marL="36576" indent="0">
              <a:buNone/>
            </a:pPr>
            <a:r>
              <a:rPr lang="en-US" sz="3100"/>
              <a:t>class </a:t>
            </a:r>
            <a:r>
              <a:rPr lang="en-US" sz="3100" smtClean="0"/>
              <a:t>PublicTransport</a:t>
            </a:r>
          </a:p>
          <a:p>
            <a:pPr marL="36576" indent="0">
              <a:buNone/>
            </a:pPr>
            <a:r>
              <a:rPr lang="en-US" sz="3100" smtClean="0"/>
              <a:t>{ </a:t>
            </a:r>
          </a:p>
          <a:p>
            <a:pPr marL="36576" indent="0">
              <a:buNone/>
            </a:pPr>
            <a:r>
              <a:rPr lang="en-US" sz="3100" smtClean="0"/>
              <a:t>public</a:t>
            </a:r>
            <a:r>
              <a:rPr lang="en-US" sz="3100"/>
              <a:t>:</a:t>
            </a:r>
          </a:p>
          <a:p>
            <a:pPr marL="36576" indent="0">
              <a:buNone/>
            </a:pPr>
            <a:r>
              <a:rPr lang="en-US" sz="3100" smtClean="0"/>
              <a:t>	void </a:t>
            </a:r>
            <a:r>
              <a:rPr lang="en-US" sz="3100">
                <a:solidFill>
                  <a:srgbClr val="FFFF00"/>
                </a:solidFill>
              </a:rPr>
              <a:t>show()</a:t>
            </a:r>
            <a:r>
              <a:rPr lang="en-US" sz="3100"/>
              <a:t>;</a:t>
            </a:r>
          </a:p>
          <a:p>
            <a:pPr marL="36576" indent="0">
              <a:buNone/>
            </a:pPr>
            <a:r>
              <a:rPr lang="en-US" sz="3100" smtClean="0"/>
              <a:t>};</a:t>
            </a:r>
          </a:p>
          <a:p>
            <a:pPr marL="36576" indent="0">
              <a:buNone/>
            </a:pPr>
            <a:endParaRPr lang="en-US" sz="3100"/>
          </a:p>
          <a:p>
            <a:pPr marL="36576" indent="0">
              <a:buNone/>
            </a:pPr>
            <a:r>
              <a:rPr lang="en-US" sz="3100"/>
              <a:t>class Bus: public Car, public </a:t>
            </a:r>
            <a:r>
              <a:rPr lang="en-US" sz="3100" smtClean="0"/>
              <a:t>PublicTransport</a:t>
            </a:r>
          </a:p>
          <a:p>
            <a:pPr marL="36576" indent="0">
              <a:buNone/>
            </a:pPr>
            <a:r>
              <a:rPr lang="en-US" sz="3100" smtClean="0"/>
              <a:t>{ </a:t>
            </a:r>
          </a:p>
          <a:p>
            <a:pPr marL="36576" indent="0">
              <a:buNone/>
            </a:pPr>
            <a:r>
              <a:rPr lang="en-US" sz="3100" smtClean="0"/>
              <a:t>public</a:t>
            </a:r>
            <a:r>
              <a:rPr lang="en-US" sz="3100"/>
              <a:t>:</a:t>
            </a:r>
          </a:p>
          <a:p>
            <a:pPr marL="36576" indent="0">
              <a:buNone/>
            </a:pPr>
            <a:r>
              <a:rPr lang="en-US" sz="3100" smtClean="0"/>
              <a:t>	void </a:t>
            </a:r>
            <a:r>
              <a:rPr lang="en-US" sz="3100">
                <a:solidFill>
                  <a:srgbClr val="FFFF00"/>
                </a:solidFill>
              </a:rPr>
              <a:t>show()</a:t>
            </a:r>
            <a:r>
              <a:rPr lang="en-US" sz="3100"/>
              <a:t>;</a:t>
            </a:r>
          </a:p>
          <a:p>
            <a:pPr marL="36576" indent="0">
              <a:buNone/>
            </a:pPr>
            <a:r>
              <a:rPr lang="en-US" sz="3100" smtClean="0"/>
              <a:t>};</a:t>
            </a:r>
            <a:endParaRPr lang="en-US" sz="3100"/>
          </a:p>
        </p:txBody>
      </p:sp>
    </p:spTree>
    <p:extLst>
      <p:ext uri="{BB962C8B-B14F-4D97-AF65-F5344CB8AC3E}">
        <p14:creationId xmlns:p14="http://schemas.microsoft.com/office/powerpoint/2010/main" val="11791169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Khi </a:t>
            </a:r>
            <a:r>
              <a:rPr lang="en-US" sz="3100"/>
              <a:t>đó, khai báo: </a:t>
            </a:r>
            <a:endParaRPr lang="en-US" sz="3100" smtClean="0"/>
          </a:p>
          <a:p>
            <a:pPr marL="338328" lvl="1" indent="0">
              <a:buNone/>
            </a:pPr>
            <a:r>
              <a:rPr lang="en-US" sz="2700" smtClean="0"/>
              <a:t>Bus myBus;</a:t>
            </a:r>
          </a:p>
          <a:p>
            <a:r>
              <a:rPr lang="en-US" sz="3100" smtClean="0"/>
              <a:t>Và </a:t>
            </a:r>
            <a:r>
              <a:rPr lang="en-US" sz="3100"/>
              <a:t>lời gọi </a:t>
            </a:r>
            <a:r>
              <a:rPr lang="en-US" sz="3100" smtClean="0"/>
              <a:t>hàm:</a:t>
            </a:r>
          </a:p>
          <a:p>
            <a:pPr marL="338328" lvl="1" indent="0">
              <a:buNone/>
            </a:pPr>
            <a:r>
              <a:rPr lang="en-US" sz="2700" smtClean="0"/>
              <a:t>myBus.</a:t>
            </a:r>
            <a:r>
              <a:rPr lang="en-US" sz="2700" smtClean="0">
                <a:solidFill>
                  <a:srgbClr val="FFFF00"/>
                </a:solidFill>
              </a:rPr>
              <a:t>show</a:t>
            </a:r>
            <a:r>
              <a:rPr lang="en-US" sz="2700">
                <a:solidFill>
                  <a:srgbClr val="FFFF00"/>
                </a:solidFill>
              </a:rPr>
              <a:t>()</a:t>
            </a:r>
            <a:r>
              <a:rPr lang="en-US" sz="2700"/>
              <a:t>;	</a:t>
            </a:r>
            <a:r>
              <a:rPr lang="en-US" sz="2700" smtClean="0"/>
              <a:t>//Gọi </a:t>
            </a:r>
            <a:r>
              <a:rPr lang="en-US" sz="2700"/>
              <a:t>đến hàm của lớp Bus</a:t>
            </a:r>
          </a:p>
          <a:p>
            <a:pPr marL="338328" lvl="1" indent="0">
              <a:buNone/>
            </a:pPr>
            <a:r>
              <a:rPr lang="en-US" sz="2700"/>
              <a:t>myBus.</a:t>
            </a:r>
            <a:r>
              <a:rPr lang="en-US" sz="2700">
                <a:solidFill>
                  <a:srgbClr val="FFFF00"/>
                </a:solidFill>
              </a:rPr>
              <a:t>Car::show</a:t>
            </a:r>
            <a:r>
              <a:rPr lang="en-US" sz="2700" smtClean="0">
                <a:solidFill>
                  <a:srgbClr val="FFFF00"/>
                </a:solidFill>
              </a:rPr>
              <a:t>()</a:t>
            </a:r>
            <a:r>
              <a:rPr lang="en-US" sz="2700" smtClean="0"/>
              <a:t>;</a:t>
            </a:r>
            <a:r>
              <a:rPr lang="en-US" sz="2700"/>
              <a:t> </a:t>
            </a:r>
            <a:r>
              <a:rPr lang="en-US" sz="2700" smtClean="0"/>
              <a:t>//Gọi </a:t>
            </a:r>
            <a:r>
              <a:rPr lang="en-US" sz="2700"/>
              <a:t>đến hàm của lớp </a:t>
            </a:r>
            <a:r>
              <a:rPr lang="en-US" sz="2700" smtClean="0"/>
              <a:t>Car</a:t>
            </a:r>
          </a:p>
          <a:p>
            <a:pPr marL="338328" lvl="1" indent="0">
              <a:buNone/>
            </a:pPr>
            <a:r>
              <a:rPr lang="en-US" sz="2700" smtClean="0"/>
              <a:t>myBus.</a:t>
            </a:r>
            <a:r>
              <a:rPr lang="en-US" sz="2700" smtClean="0">
                <a:solidFill>
                  <a:srgbClr val="FFFF00"/>
                </a:solidFill>
              </a:rPr>
              <a:t>PublicTransport</a:t>
            </a:r>
            <a:r>
              <a:rPr lang="en-US" sz="2700">
                <a:solidFill>
                  <a:srgbClr val="FFFF00"/>
                </a:solidFill>
              </a:rPr>
              <a:t>::show</a:t>
            </a:r>
            <a:r>
              <a:rPr lang="en-US" sz="2700" smtClean="0">
                <a:solidFill>
                  <a:srgbClr val="FFFF00"/>
                </a:solidFill>
              </a:rPr>
              <a:t>()</a:t>
            </a:r>
            <a:r>
              <a:rPr lang="en-US" sz="2700" smtClean="0"/>
              <a:t>; //Gọi </a:t>
            </a:r>
            <a:r>
              <a:rPr lang="en-US" sz="2700"/>
              <a:t>đến hàm của lớp PublicTransport</a:t>
            </a:r>
          </a:p>
        </p:txBody>
      </p:sp>
    </p:spTree>
    <p:extLst>
      <p:ext uri="{BB962C8B-B14F-4D97-AF65-F5344CB8AC3E}">
        <p14:creationId xmlns:p14="http://schemas.microsoft.com/office/powerpoint/2010/main" val="6620599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2726" y="750235"/>
            <a:ext cx="5588000"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78455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150" y="426265"/>
            <a:ext cx="8520113" cy="6399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96778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4150" y="1628800"/>
            <a:ext cx="623570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85242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616" y="1556792"/>
            <a:ext cx="7796213" cy="515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34669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286" y="1451322"/>
            <a:ext cx="8003428" cy="5290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967287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738584"/>
            <a:ext cx="8951913" cy="614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47469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TRUY NHẬP CÁC THÀNH PHẦN LỚP TRONG ĐA KẾ THỪA</a:t>
            </a:r>
            <a:endParaRPr lang="en-US">
              <a:solidFill>
                <a:srgbClr val="FFFF00"/>
              </a:solidFill>
            </a:endParaRPr>
          </a:p>
        </p:txBody>
      </p:sp>
      <p:sp>
        <p:nvSpPr>
          <p:cNvPr id="3" name="Content Placeholder 2"/>
          <p:cNvSpPr>
            <a:spLocks noGrp="1"/>
          </p:cNvSpPr>
          <p:nvPr>
            <p:ph idx="1"/>
          </p:nvPr>
        </p:nvSpPr>
        <p:spPr/>
        <p:txBody>
          <a:bodyPr>
            <a:normAutofit/>
          </a:bodyPr>
          <a:lstStyle/>
          <a:p>
            <a:endParaRPr lang="en-US" sz="310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933" y="2492896"/>
            <a:ext cx="8642548" cy="110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19499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LỚP CƠ SỞ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Sự </a:t>
            </a:r>
            <a:r>
              <a:rPr lang="en-US" sz="3100"/>
              <a:t>cho phép đa kế thừa trong C++ dẫn đến một số hậu quả xấu, đó là sự đụng độ giữa các thành phần của các lớp cơ sở, khi có ít nhất hai lớp cơ sở lại cùng được kế thừa từ một lớp cơ sở khác.</a:t>
            </a:r>
          </a:p>
        </p:txBody>
      </p:sp>
    </p:spTree>
    <p:extLst>
      <p:ext uri="{BB962C8B-B14F-4D97-AF65-F5344CB8AC3E}">
        <p14:creationId xmlns:p14="http://schemas.microsoft.com/office/powerpoint/2010/main" val="25721842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LỚP CƠ SỞ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Xét </a:t>
            </a:r>
            <a:r>
              <a:rPr lang="en-US" sz="3100"/>
              <a:t>trường </a:t>
            </a:r>
            <a:r>
              <a:rPr lang="en-US" sz="3100" smtClean="0"/>
              <a:t>hợp:</a:t>
            </a:r>
          </a:p>
          <a:p>
            <a:pPr lvl="1" algn="just"/>
            <a:r>
              <a:rPr lang="en-US" sz="2700" smtClean="0"/>
              <a:t>Lớp </a:t>
            </a:r>
            <a:r>
              <a:rPr lang="en-US" sz="2700"/>
              <a:t>Bus kế thừa từ lớp Car và lớp </a:t>
            </a:r>
            <a:r>
              <a:rPr lang="en-US" sz="2700" smtClean="0"/>
              <a:t>PublicTransport.</a:t>
            </a:r>
          </a:p>
          <a:p>
            <a:pPr lvl="1" algn="just"/>
            <a:r>
              <a:rPr lang="en-US" sz="2700" smtClean="0"/>
              <a:t>Nhưng </a:t>
            </a:r>
            <a:r>
              <a:rPr lang="en-US" sz="2700"/>
              <a:t>lớp Car và lớp PublicTransport lại cùng được thừa kế từ lớp Engine (động cơ</a:t>
            </a:r>
            <a:r>
              <a:rPr lang="en-US" sz="2700" smtClean="0"/>
              <a:t>). Lớp </a:t>
            </a:r>
            <a:r>
              <a:rPr lang="en-US" sz="2700"/>
              <a:t>Engine có một thuộc tính là power (công suất của động cơ).</a:t>
            </a:r>
          </a:p>
        </p:txBody>
      </p:sp>
    </p:spTree>
    <p:extLst>
      <p:ext uri="{BB962C8B-B14F-4D97-AF65-F5344CB8AC3E}">
        <p14:creationId xmlns:p14="http://schemas.microsoft.com/office/powerpoint/2010/main" val="297737376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LỚP CƠ SỞ 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Xét </a:t>
            </a:r>
            <a:r>
              <a:rPr lang="en-US" sz="3100"/>
              <a:t>trường </a:t>
            </a:r>
            <a:r>
              <a:rPr lang="en-US" sz="3100" smtClean="0"/>
              <a:t>hợp:</a:t>
            </a:r>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921" y="2420888"/>
            <a:ext cx="5334000" cy="322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91967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LỚP CƠ SỞ TRỪU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t>Khi </a:t>
            </a:r>
            <a:r>
              <a:rPr lang="en-US" sz="3100"/>
              <a:t>đó, nảy sinh một số vấn đề như </a:t>
            </a:r>
            <a:r>
              <a:rPr lang="en-US" sz="3100" smtClean="0"/>
              <a:t>sau:</a:t>
            </a:r>
          </a:p>
          <a:p>
            <a:pPr algn="just"/>
            <a:r>
              <a:rPr lang="en-US" sz="3100" smtClean="0"/>
              <a:t>Các </a:t>
            </a:r>
            <a:r>
              <a:rPr lang="en-US" sz="3100"/>
              <a:t>thành phần dữ liệu của lớp Engine bị lặp lại trong lớp Bus hai lần: một lần do kế thừa theo đường Bus::Car::Engine, một lần theo đường  Bus::PublicTransport::Engine. Điều này là không an </a:t>
            </a:r>
            <a:r>
              <a:rPr lang="en-US" sz="3100" smtClean="0"/>
              <a:t>toàn.</a:t>
            </a:r>
          </a:p>
          <a:p>
            <a:pPr algn="just"/>
            <a:r>
              <a:rPr lang="en-US" sz="3100" smtClean="0"/>
              <a:t>Khi </a:t>
            </a:r>
            <a:r>
              <a:rPr lang="en-US" sz="3100"/>
              <a:t>khai báo một đối tượng của lớp Bus, hàm khởi tạo của lớp Engine cũng được gọi hai lần: một lần do gọi truy hồi từ hàm khởi tạo lớp Car, một lần do gọi truy hồi từ hàm khởi tạo lớp </a:t>
            </a:r>
            <a:r>
              <a:rPr lang="en-US" sz="3100" smtClean="0"/>
              <a:t>PublicTransport.</a:t>
            </a:r>
          </a:p>
          <a:p>
            <a:pPr algn="just"/>
            <a:r>
              <a:rPr lang="en-US" sz="3100" smtClean="0"/>
              <a:t>Khi </a:t>
            </a:r>
            <a:r>
              <a:rPr lang="en-US" sz="3100"/>
              <a:t>giải phóng một đối tượng của lớp Bus, hàm huỷ bỏ của lớp Engine cũng sẽ bị gọi tới hai lần.</a:t>
            </a:r>
          </a:p>
        </p:txBody>
      </p:sp>
    </p:spTree>
    <p:extLst>
      <p:ext uri="{BB962C8B-B14F-4D97-AF65-F5344CB8AC3E}">
        <p14:creationId xmlns:p14="http://schemas.microsoft.com/office/powerpoint/2010/main" val="4355714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LỚP CƠ SỞ TRỪU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algn="just"/>
            <a:r>
              <a:rPr lang="en-US" sz="3100" smtClean="0"/>
              <a:t>Để </a:t>
            </a:r>
            <a:r>
              <a:rPr lang="en-US" sz="3100"/>
              <a:t>tránh các vấn đề này, C++ cung cấp một khái niệm là </a:t>
            </a:r>
            <a:r>
              <a:rPr lang="en-US" sz="3100">
                <a:solidFill>
                  <a:srgbClr val="FFFF00"/>
                </a:solidFill>
              </a:rPr>
              <a:t>kế thừa từ lớp cơ sở trừu tượng</a:t>
            </a:r>
            <a:r>
              <a:rPr lang="en-US" sz="3100"/>
              <a:t>. </a:t>
            </a:r>
            <a:endParaRPr lang="en-US" sz="3100" smtClean="0"/>
          </a:p>
          <a:p>
            <a:pPr algn="just"/>
            <a:r>
              <a:rPr lang="en-US" sz="3100" smtClean="0"/>
              <a:t>Cho </a:t>
            </a:r>
            <a:r>
              <a:rPr lang="en-US" sz="3100"/>
              <a:t>các lớp Car và PublicTransport kế thừa trừu tượng từ lớp Engine. Bằng cách này, các thành phần của lớp Engine chỉ xuất hiện trong lớp Bus đúng một lần</a:t>
            </a:r>
            <a:r>
              <a:rPr lang="en-US" sz="3100" smtClean="0"/>
              <a:t>.</a:t>
            </a:r>
          </a:p>
          <a:p>
            <a:pPr algn="just"/>
            <a:r>
              <a:rPr lang="en-US" sz="3100" smtClean="0"/>
              <a:t>Lớp </a:t>
            </a:r>
            <a:r>
              <a:rPr lang="en-US" sz="3100"/>
              <a:t>Engine được gọi là lớp cơ sở trừu tượng của các lớp Car và PublicTransport.</a:t>
            </a:r>
          </a:p>
        </p:txBody>
      </p:sp>
    </p:spTree>
    <p:extLst>
      <p:ext uri="{BB962C8B-B14F-4D97-AF65-F5344CB8AC3E}">
        <p14:creationId xmlns:p14="http://schemas.microsoft.com/office/powerpoint/2010/main" val="17493088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KHAI BÁO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Kế </a:t>
            </a:r>
            <a:r>
              <a:rPr lang="en-US" sz="3100"/>
              <a:t>thừa trừu tượng được thực hiện bằng từ khoá virtual khi khai báo lớp cơ </a:t>
            </a:r>
            <a:r>
              <a:rPr lang="en-US" sz="3100" smtClean="0"/>
              <a:t>sở:</a:t>
            </a:r>
          </a:p>
          <a:p>
            <a:pPr marL="36576" indent="0" algn="just">
              <a:buNone/>
            </a:pPr>
            <a:r>
              <a:rPr lang="en-US" sz="3100" smtClean="0">
                <a:solidFill>
                  <a:srgbClr val="FFFF00"/>
                </a:solidFill>
              </a:rPr>
              <a:t>class </a:t>
            </a:r>
            <a:r>
              <a:rPr lang="en-US" sz="3100">
                <a:solidFill>
                  <a:srgbClr val="FFFF00"/>
                </a:solidFill>
              </a:rPr>
              <a:t>&lt;Tên lớp cơ sở&gt;: &lt;Từ khoá dẫn xuất&gt; virtual &lt;Tên lớp cơ sở</a:t>
            </a:r>
            <a:r>
              <a:rPr lang="en-US" sz="3100" smtClean="0">
                <a:solidFill>
                  <a:srgbClr val="FFFF00"/>
                </a:solidFill>
              </a:rPr>
              <a:t>&gt;</a:t>
            </a:r>
          </a:p>
          <a:p>
            <a:pPr marL="36576" indent="0" algn="just">
              <a:buNone/>
            </a:pPr>
            <a:r>
              <a:rPr lang="en-US" sz="3100" smtClean="0">
                <a:solidFill>
                  <a:srgbClr val="FFFF00"/>
                </a:solidFill>
              </a:rPr>
              <a:t>{</a:t>
            </a:r>
          </a:p>
          <a:p>
            <a:pPr marL="36576" indent="0" algn="just">
              <a:buNone/>
            </a:pPr>
            <a:r>
              <a:rPr lang="en-US" sz="3100" smtClean="0">
                <a:solidFill>
                  <a:srgbClr val="FFFF00"/>
                </a:solidFill>
              </a:rPr>
              <a:t>	//Khai </a:t>
            </a:r>
            <a:r>
              <a:rPr lang="en-US" sz="3100">
                <a:solidFill>
                  <a:srgbClr val="FFFF00"/>
                </a:solidFill>
              </a:rPr>
              <a:t>báo các thành phần bổ </a:t>
            </a:r>
            <a:r>
              <a:rPr lang="en-US" sz="3100" smtClean="0">
                <a:solidFill>
                  <a:srgbClr val="FFFF00"/>
                </a:solidFill>
              </a:rPr>
              <a:t>sung</a:t>
            </a:r>
          </a:p>
          <a:p>
            <a:pPr marL="36576" indent="0" algn="just">
              <a:buNone/>
            </a:pPr>
            <a:r>
              <a:rPr lang="en-US" sz="3100" smtClean="0">
                <a:solidFill>
                  <a:srgbClr val="FFFF00"/>
                </a:solidFill>
              </a:rPr>
              <a:t>};</a:t>
            </a:r>
            <a:endParaRPr lang="en-US" sz="3100">
              <a:solidFill>
                <a:srgbClr val="FFFF00"/>
              </a:solidFill>
            </a:endParaRPr>
          </a:p>
        </p:txBody>
      </p:sp>
    </p:spTree>
    <p:extLst>
      <p:ext uri="{BB962C8B-B14F-4D97-AF65-F5344CB8AC3E}">
        <p14:creationId xmlns:p14="http://schemas.microsoft.com/office/powerpoint/2010/main" val="16203882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KHAI BÁO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marL="36576" indent="0" algn="just">
              <a:buNone/>
            </a:pPr>
            <a:r>
              <a:rPr lang="en-US" sz="3100" smtClean="0">
                <a:solidFill>
                  <a:srgbClr val="FF0000"/>
                </a:solidFill>
              </a:rPr>
              <a:t>Ví dụ:</a:t>
            </a:r>
          </a:p>
          <a:p>
            <a:pPr marL="36576" indent="0" algn="just">
              <a:buNone/>
            </a:pPr>
            <a:r>
              <a:rPr lang="en-US" sz="3100" smtClean="0"/>
              <a:t>class Engine</a:t>
            </a:r>
          </a:p>
          <a:p>
            <a:pPr marL="36576" indent="0" algn="just">
              <a:buNone/>
            </a:pPr>
            <a:r>
              <a:rPr lang="en-US" sz="3100" smtClean="0"/>
              <a:t>{</a:t>
            </a:r>
            <a:endParaRPr lang="en-US" sz="3100"/>
          </a:p>
          <a:p>
            <a:pPr marL="36576" indent="0" algn="just">
              <a:buNone/>
            </a:pPr>
            <a:r>
              <a:rPr lang="en-US" sz="3100"/>
              <a:t>	// Các thành phần lớp Engine</a:t>
            </a:r>
          </a:p>
          <a:p>
            <a:pPr marL="36576" indent="0" algn="just">
              <a:buNone/>
            </a:pPr>
            <a:r>
              <a:rPr lang="en-US" sz="3100"/>
              <a:t>};</a:t>
            </a:r>
          </a:p>
          <a:p>
            <a:pPr marL="36576" indent="0" algn="just">
              <a:buNone/>
            </a:pPr>
            <a:r>
              <a:rPr lang="en-US" sz="3100"/>
              <a:t>class Car: public virtual </a:t>
            </a:r>
            <a:r>
              <a:rPr lang="en-US" sz="3100" smtClean="0"/>
              <a:t>Engine</a:t>
            </a:r>
          </a:p>
          <a:p>
            <a:pPr marL="36576" indent="0" algn="just">
              <a:buNone/>
            </a:pPr>
            <a:r>
              <a:rPr lang="en-US" sz="3100" smtClean="0"/>
              <a:t>{</a:t>
            </a:r>
            <a:endParaRPr lang="en-US" sz="3100"/>
          </a:p>
          <a:p>
            <a:pPr marL="36576" indent="0" algn="just">
              <a:buNone/>
            </a:pPr>
            <a:r>
              <a:rPr lang="en-US" sz="3100"/>
              <a:t>	// Khai báo các thành phần bổ sung</a:t>
            </a:r>
          </a:p>
          <a:p>
            <a:pPr marL="36576" indent="0" algn="just">
              <a:buNone/>
            </a:pPr>
            <a:r>
              <a:rPr lang="en-US" sz="3100"/>
              <a:t>};</a:t>
            </a:r>
          </a:p>
          <a:p>
            <a:pPr algn="just"/>
            <a:r>
              <a:rPr lang="en-US" sz="3100" smtClean="0"/>
              <a:t>Là </a:t>
            </a:r>
            <a:r>
              <a:rPr lang="en-US" sz="3100"/>
              <a:t>khai báo lớp Car, kế thừa từ lớp cơ sở trừu tượng Engine, theo kiểu dẫn xuất public.</a:t>
            </a:r>
          </a:p>
        </p:txBody>
      </p:sp>
    </p:spTree>
    <p:extLst>
      <p:ext uri="{BB962C8B-B14F-4D97-AF65-F5344CB8AC3E}">
        <p14:creationId xmlns:p14="http://schemas.microsoft.com/office/powerpoint/2010/main" val="350413676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KHAI BÁO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fontScale="85000" lnSpcReduction="10000"/>
          </a:bodyPr>
          <a:lstStyle/>
          <a:p>
            <a:pPr marL="36576" indent="0" algn="just">
              <a:buNone/>
            </a:pPr>
            <a:r>
              <a:rPr lang="en-US" sz="3100" smtClean="0">
                <a:solidFill>
                  <a:srgbClr val="FF0000"/>
                </a:solidFill>
              </a:rPr>
              <a:t>Lưu ý:</a:t>
            </a:r>
          </a:p>
          <a:p>
            <a:pPr algn="just"/>
            <a:r>
              <a:rPr lang="en-US" sz="3100"/>
              <a:t>Từ khoá virtual được viết bằng chữ thường.</a:t>
            </a:r>
          </a:p>
          <a:p>
            <a:pPr algn="just"/>
            <a:r>
              <a:rPr lang="en-US" sz="3100"/>
              <a:t>Từ khoá virtual không ảnh hưởng đến phạm vi truy nhập thành phần lớp cơ sở, phạm vi này vẫn được quy định bởi từ khoá dẫn xuất như thông thường.</a:t>
            </a:r>
          </a:p>
          <a:p>
            <a:pPr algn="just"/>
            <a:r>
              <a:rPr lang="en-US" sz="3100"/>
              <a:t>Từ khoá virtual chỉ ra một lớp cơ sở là trừu tượng nhưng lại được viết trong khi khai báo lớp dẫn xuất.</a:t>
            </a:r>
          </a:p>
          <a:p>
            <a:pPr algn="just"/>
            <a:r>
              <a:rPr lang="en-US" sz="3100"/>
              <a:t>Một lớp dẫn xuất có thể được kế thừa từ nhiều lớp cơ sở trừu tượng</a:t>
            </a:r>
          </a:p>
        </p:txBody>
      </p:sp>
    </p:spTree>
    <p:extLst>
      <p:ext uri="{BB962C8B-B14F-4D97-AF65-F5344CB8AC3E}">
        <p14:creationId xmlns:p14="http://schemas.microsoft.com/office/powerpoint/2010/main" val="7343907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Khi </a:t>
            </a:r>
            <a:r>
              <a:rPr lang="en-US" sz="3100"/>
              <a:t>có một lớp dẫn xuất từ một lớp cơ sở trừu tượng, lại được lấy làm cơ sở cho một lớp dẫn xuất khác thì trong hàm khởi tạo của lớp dẫn xuất cuối cùng, vẫn phải gọi hàm khởi tạo tường minh của lớp cơ sở trừu </a:t>
            </a:r>
            <a:r>
              <a:rPr lang="en-US" sz="3100" smtClean="0"/>
              <a:t>tượng.</a:t>
            </a:r>
          </a:p>
          <a:p>
            <a:pPr algn="just"/>
            <a:r>
              <a:rPr lang="en-US" sz="3100" smtClean="0"/>
              <a:t>Hơn </a:t>
            </a:r>
            <a:r>
              <a:rPr lang="en-US" sz="3100"/>
              <a:t>nữa, hàm khởi tạo của lớp cơ sở trừu tượng phải được gọi sớm nhất.</a:t>
            </a:r>
          </a:p>
        </p:txBody>
      </p:sp>
    </p:spTree>
    <p:extLst>
      <p:ext uri="{BB962C8B-B14F-4D97-AF65-F5344CB8AC3E}">
        <p14:creationId xmlns:p14="http://schemas.microsoft.com/office/powerpoint/2010/main" val="35046222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fontScale="92500" lnSpcReduction="10000"/>
          </a:bodyPr>
          <a:lstStyle/>
          <a:p>
            <a:pPr marL="36576" indent="0" algn="just">
              <a:buNone/>
            </a:pPr>
            <a:r>
              <a:rPr lang="en-US" sz="3100" smtClean="0">
                <a:solidFill>
                  <a:srgbClr val="FF0000"/>
                </a:solidFill>
              </a:rPr>
              <a:t>Ví dụ:</a:t>
            </a:r>
          </a:p>
          <a:p>
            <a:pPr algn="just"/>
            <a:r>
              <a:rPr lang="en-US" sz="3100" smtClean="0"/>
              <a:t>Lớp </a:t>
            </a:r>
            <a:r>
              <a:rPr lang="en-US" sz="3100"/>
              <a:t>Car và lớp PublicTransport được kế thừa từ lớp cơ sở trừu tượng Engine. </a:t>
            </a:r>
            <a:endParaRPr lang="en-US" sz="3100" smtClean="0"/>
          </a:p>
          <a:p>
            <a:pPr algn="just"/>
            <a:r>
              <a:rPr lang="en-US" sz="3100" smtClean="0"/>
              <a:t>Lớp </a:t>
            </a:r>
            <a:r>
              <a:rPr lang="en-US" sz="3100"/>
              <a:t>Bus được kế thừa từ hai lớp Car và PublicTranport</a:t>
            </a:r>
            <a:r>
              <a:rPr lang="en-US" sz="3100" smtClean="0"/>
              <a:t>.</a:t>
            </a:r>
          </a:p>
          <a:p>
            <a:pPr algn="just"/>
            <a:r>
              <a:rPr lang="en-US" sz="3100" smtClean="0"/>
              <a:t>Khi </a:t>
            </a:r>
            <a:r>
              <a:rPr lang="en-US" sz="3100"/>
              <a:t>đó, hàm khởi tạo của lớp Bus cũng phải gọi tường minh hàm khởi tạo của lớp Engine, theo thứ tự sớm nhất, sau đó mới gọi đến hàm khởi tạo của các lớp Car và PublicTransport.</a:t>
            </a:r>
          </a:p>
        </p:txBody>
      </p:sp>
    </p:spTree>
    <p:extLst>
      <p:ext uri="{BB962C8B-B14F-4D97-AF65-F5344CB8AC3E}">
        <p14:creationId xmlns:p14="http://schemas.microsoft.com/office/powerpoint/2010/main" val="9650931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Ví dụ:</a:t>
            </a:r>
          </a:p>
          <a:p>
            <a:pPr marL="36576" indent="0">
              <a:buNone/>
            </a:pPr>
            <a:r>
              <a:rPr lang="en-US" sz="3100" smtClean="0">
                <a:solidFill>
                  <a:srgbClr val="FFFF00"/>
                </a:solidFill>
              </a:rPr>
              <a:t>class Engine</a:t>
            </a:r>
          </a:p>
          <a:p>
            <a:pPr marL="36576" indent="0">
              <a:buNone/>
            </a:pPr>
            <a:r>
              <a:rPr lang="en-US" sz="3100" smtClean="0"/>
              <a:t>{</a:t>
            </a:r>
            <a:endParaRPr lang="en-US" sz="3100"/>
          </a:p>
          <a:p>
            <a:pPr marL="36576" indent="0">
              <a:buNone/>
            </a:pPr>
            <a:r>
              <a:rPr lang="en-US" sz="3100"/>
              <a:t>public:</a:t>
            </a:r>
          </a:p>
          <a:p>
            <a:pPr marL="36576" indent="0">
              <a:buNone/>
            </a:pPr>
            <a:r>
              <a:rPr lang="en-US" sz="3100" smtClean="0"/>
              <a:t>	</a:t>
            </a:r>
            <a:r>
              <a:rPr lang="en-US" sz="3100"/>
              <a:t>Engine(){… };</a:t>
            </a:r>
          </a:p>
          <a:p>
            <a:pPr marL="36576" indent="0">
              <a:buNone/>
            </a:pPr>
            <a:r>
              <a:rPr lang="en-US" sz="3100" smtClean="0"/>
              <a:t>};</a:t>
            </a:r>
          </a:p>
          <a:p>
            <a:pPr marL="36576" indent="0">
              <a:buNone/>
            </a:pPr>
            <a:endParaRPr lang="en-US" sz="3100"/>
          </a:p>
          <a:p>
            <a:pPr marL="36576" indent="0">
              <a:buNone/>
            </a:pPr>
            <a:r>
              <a:rPr lang="en-US" sz="3100">
                <a:solidFill>
                  <a:srgbClr val="FFFF00"/>
                </a:solidFill>
              </a:rPr>
              <a:t>class </a:t>
            </a:r>
            <a:r>
              <a:rPr lang="en-US" sz="3100" smtClean="0">
                <a:solidFill>
                  <a:srgbClr val="FFFF00"/>
                </a:solidFill>
              </a:rPr>
              <a:t>Car : </a:t>
            </a:r>
            <a:r>
              <a:rPr lang="en-US" sz="3100">
                <a:solidFill>
                  <a:srgbClr val="FFFF00"/>
                </a:solidFill>
              </a:rPr>
              <a:t>public virtual </a:t>
            </a:r>
            <a:r>
              <a:rPr lang="en-US" sz="3100" smtClean="0">
                <a:solidFill>
                  <a:srgbClr val="FFFF00"/>
                </a:solidFill>
              </a:rPr>
              <a:t>Engine</a:t>
            </a:r>
          </a:p>
          <a:p>
            <a:pPr marL="36576" indent="0">
              <a:buNone/>
            </a:pPr>
            <a:r>
              <a:rPr lang="en-US" sz="3100" smtClean="0"/>
              <a:t>{</a:t>
            </a:r>
            <a:r>
              <a:rPr lang="en-US" sz="3100"/>
              <a:t>	</a:t>
            </a:r>
            <a:endParaRPr lang="en-US" sz="3100" smtClean="0"/>
          </a:p>
          <a:p>
            <a:pPr marL="36576" indent="0">
              <a:buNone/>
            </a:pPr>
            <a:r>
              <a:rPr lang="en-US" sz="3100" smtClean="0"/>
              <a:t>public</a:t>
            </a:r>
            <a:r>
              <a:rPr lang="en-US" sz="3100"/>
              <a:t>:</a:t>
            </a:r>
          </a:p>
          <a:p>
            <a:pPr marL="36576" indent="0">
              <a:buNone/>
            </a:pPr>
            <a:r>
              <a:rPr lang="en-US" sz="3100" smtClean="0"/>
              <a:t>	</a:t>
            </a:r>
            <a:r>
              <a:rPr lang="en-US" sz="3100"/>
              <a:t>Car() : Engine(){… };</a:t>
            </a:r>
          </a:p>
          <a:p>
            <a:pPr marL="36576" indent="0">
              <a:buNone/>
            </a:pPr>
            <a:r>
              <a:rPr lang="en-US" sz="3100"/>
              <a:t>};</a:t>
            </a:r>
          </a:p>
        </p:txBody>
      </p:sp>
    </p:spTree>
    <p:extLst>
      <p:ext uri="{BB962C8B-B14F-4D97-AF65-F5344CB8AC3E}">
        <p14:creationId xmlns:p14="http://schemas.microsoft.com/office/powerpoint/2010/main" val="13549142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fontScale="70000" lnSpcReduction="20000"/>
          </a:bodyPr>
          <a:lstStyle/>
          <a:p>
            <a:pPr marL="36576" indent="0" algn="just">
              <a:buNone/>
            </a:pPr>
            <a:r>
              <a:rPr lang="en-US" sz="3100" smtClean="0">
                <a:solidFill>
                  <a:srgbClr val="FF0000"/>
                </a:solidFill>
              </a:rPr>
              <a:t>Ví dụ:</a:t>
            </a:r>
          </a:p>
          <a:p>
            <a:pPr marL="36576" indent="0">
              <a:buNone/>
            </a:pPr>
            <a:r>
              <a:rPr lang="en-US" sz="3100" smtClean="0">
                <a:solidFill>
                  <a:srgbClr val="FFFF00"/>
                </a:solidFill>
              </a:rPr>
              <a:t>class PublicTransport : </a:t>
            </a:r>
            <a:r>
              <a:rPr lang="en-US" sz="3100">
                <a:solidFill>
                  <a:srgbClr val="FFFF00"/>
                </a:solidFill>
              </a:rPr>
              <a:t>public virtual </a:t>
            </a:r>
            <a:r>
              <a:rPr lang="en-US" sz="3100" smtClean="0">
                <a:solidFill>
                  <a:srgbClr val="FFFF00"/>
                </a:solidFill>
              </a:rPr>
              <a:t>Engine</a:t>
            </a:r>
          </a:p>
          <a:p>
            <a:pPr marL="36576" indent="0">
              <a:buNone/>
            </a:pPr>
            <a:r>
              <a:rPr lang="en-US" sz="3100" smtClean="0"/>
              <a:t>{</a:t>
            </a:r>
            <a:r>
              <a:rPr lang="en-US" sz="3100"/>
              <a:t>	</a:t>
            </a:r>
            <a:endParaRPr lang="en-US" sz="3100" smtClean="0"/>
          </a:p>
          <a:p>
            <a:pPr marL="36576" indent="0">
              <a:buNone/>
            </a:pPr>
            <a:r>
              <a:rPr lang="en-US" sz="3100" smtClean="0"/>
              <a:t>public</a:t>
            </a:r>
            <a:r>
              <a:rPr lang="en-US" sz="3100"/>
              <a:t>:</a:t>
            </a:r>
          </a:p>
          <a:p>
            <a:pPr marL="36576" indent="0">
              <a:buNone/>
            </a:pPr>
            <a:r>
              <a:rPr lang="en-US" sz="3100"/>
              <a:t>	PublicTransport() : Engine(){… };</a:t>
            </a:r>
          </a:p>
          <a:p>
            <a:pPr marL="36576" indent="0">
              <a:buNone/>
            </a:pPr>
            <a:r>
              <a:rPr lang="en-US" sz="3100" smtClean="0"/>
              <a:t>};</a:t>
            </a:r>
          </a:p>
          <a:p>
            <a:pPr marL="36576" indent="0">
              <a:buNone/>
            </a:pPr>
            <a:endParaRPr lang="en-US" sz="3100"/>
          </a:p>
          <a:p>
            <a:pPr marL="36576" indent="0">
              <a:buNone/>
            </a:pPr>
            <a:r>
              <a:rPr lang="en-US" sz="3100">
                <a:solidFill>
                  <a:srgbClr val="FFFF00"/>
                </a:solidFill>
              </a:rPr>
              <a:t>class </a:t>
            </a:r>
            <a:r>
              <a:rPr lang="en-US" sz="3100" smtClean="0">
                <a:solidFill>
                  <a:srgbClr val="FFFF00"/>
                </a:solidFill>
              </a:rPr>
              <a:t>Bus : </a:t>
            </a:r>
            <a:r>
              <a:rPr lang="en-US" sz="3100">
                <a:solidFill>
                  <a:srgbClr val="FFFF00"/>
                </a:solidFill>
              </a:rPr>
              <a:t>public Car, public </a:t>
            </a:r>
            <a:r>
              <a:rPr lang="en-US" sz="3100" smtClean="0">
                <a:solidFill>
                  <a:srgbClr val="FFFF00"/>
                </a:solidFill>
              </a:rPr>
              <a:t>PublicTransport</a:t>
            </a:r>
          </a:p>
          <a:p>
            <a:pPr marL="36576" indent="0">
              <a:buNone/>
            </a:pPr>
            <a:r>
              <a:rPr lang="en-US" sz="3100" smtClean="0"/>
              <a:t>{ </a:t>
            </a:r>
          </a:p>
          <a:p>
            <a:pPr marL="36576" indent="0">
              <a:buNone/>
            </a:pPr>
            <a:r>
              <a:rPr lang="en-US" sz="3100" smtClean="0"/>
              <a:t>public</a:t>
            </a:r>
            <a:r>
              <a:rPr lang="en-US" sz="3100"/>
              <a:t>:</a:t>
            </a:r>
          </a:p>
          <a:p>
            <a:pPr marL="36576" indent="0">
              <a:buNone/>
            </a:pPr>
            <a:r>
              <a:rPr lang="en-US" sz="3100"/>
              <a:t>// Gọi hàm khởi tạo tường minh của lớp cơ sở trừu tượng </a:t>
            </a:r>
            <a:endParaRPr lang="en-US" sz="3100" smtClean="0"/>
          </a:p>
          <a:p>
            <a:pPr marL="36576" indent="0">
              <a:buNone/>
            </a:pPr>
            <a:r>
              <a:rPr lang="en-US" sz="3100"/>
              <a:t>	</a:t>
            </a:r>
            <a:r>
              <a:rPr lang="en-US" sz="3100" smtClean="0">
                <a:solidFill>
                  <a:srgbClr val="FF0000"/>
                </a:solidFill>
              </a:rPr>
              <a:t>Bus() : Engine</a:t>
            </a:r>
            <a:r>
              <a:rPr lang="en-US" sz="3100">
                <a:solidFill>
                  <a:srgbClr val="FF0000"/>
                </a:solidFill>
              </a:rPr>
              <a:t>(), Car(), PublicTransport(){… };</a:t>
            </a:r>
          </a:p>
          <a:p>
            <a:pPr marL="36576" indent="0">
              <a:buNone/>
            </a:pPr>
            <a:r>
              <a:rPr lang="en-US" sz="3100"/>
              <a:t>};</a:t>
            </a:r>
          </a:p>
        </p:txBody>
      </p:sp>
    </p:spTree>
    <p:extLst>
      <p:ext uri="{BB962C8B-B14F-4D97-AF65-F5344CB8AC3E}">
        <p14:creationId xmlns:p14="http://schemas.microsoft.com/office/powerpoint/2010/main" val="24750873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marL="36576" indent="0" algn="just">
              <a:buNone/>
            </a:pPr>
            <a:r>
              <a:rPr lang="en-US" sz="3100" smtClean="0">
                <a:solidFill>
                  <a:srgbClr val="FF0000"/>
                </a:solidFill>
              </a:rPr>
              <a:t>Lưu ý:</a:t>
            </a:r>
          </a:p>
          <a:p>
            <a:pPr algn="just"/>
            <a:r>
              <a:rPr lang="en-US" sz="3100"/>
              <a:t>Trong trường hợp lớp Engine không phải là lớp cơ sở trừu tượng của các lớp Car và </a:t>
            </a:r>
            <a:r>
              <a:rPr lang="en-US" sz="3100" smtClean="0"/>
              <a:t>PublicTransport</a:t>
            </a:r>
            <a:r>
              <a:rPr lang="en-US" sz="3100"/>
              <a:t>:</a:t>
            </a:r>
            <a:endParaRPr lang="en-US" sz="3100" smtClean="0"/>
          </a:p>
          <a:p>
            <a:pPr lvl="1" algn="just"/>
            <a:r>
              <a:rPr lang="en-US" sz="2700" smtClean="0"/>
              <a:t>Hàm </a:t>
            </a:r>
            <a:r>
              <a:rPr lang="en-US" sz="2700"/>
              <a:t>khởi tạo của lớp Bus không cần gọi hàm khởi tạo </a:t>
            </a:r>
            <a:r>
              <a:rPr lang="en-US" sz="2700" smtClean="0"/>
              <a:t>của </a:t>
            </a:r>
            <a:r>
              <a:rPr lang="en-US" sz="2700"/>
              <a:t>lớp </a:t>
            </a:r>
            <a:r>
              <a:rPr lang="en-US" sz="2700" smtClean="0"/>
              <a:t>Engine.</a:t>
            </a:r>
          </a:p>
          <a:p>
            <a:pPr lvl="1" algn="just"/>
            <a:r>
              <a:rPr lang="en-US" sz="2700" smtClean="0"/>
              <a:t>Chỉ </a:t>
            </a:r>
            <a:r>
              <a:rPr lang="en-US" sz="2700"/>
              <a:t>cần gọi tới các hàm khởi tạo của các lớp cơ sở trực tiếp của lớp Bus là lớp Car và lớp PublicTransport.</a:t>
            </a:r>
          </a:p>
        </p:txBody>
      </p:sp>
    </p:spTree>
    <p:extLst>
      <p:ext uri="{BB962C8B-B14F-4D97-AF65-F5344CB8AC3E}">
        <p14:creationId xmlns:p14="http://schemas.microsoft.com/office/powerpoint/2010/main" val="13791427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Chương </a:t>
            </a:r>
            <a:r>
              <a:rPr lang="en-US" sz="3100"/>
              <a:t>trình 6.8 minh hoạ việc khai báo và sử dụng lớp cơ sở trừu </a:t>
            </a:r>
            <a:r>
              <a:rPr lang="en-US" sz="3100" smtClean="0"/>
              <a:t>tượng:</a:t>
            </a:r>
          </a:p>
          <a:p>
            <a:pPr lvl="1" algn="just"/>
            <a:r>
              <a:rPr lang="en-US" sz="2700" smtClean="0"/>
              <a:t>Lớp </a:t>
            </a:r>
            <a:r>
              <a:rPr lang="en-US" sz="2700"/>
              <a:t>Engine là lớp cơ sở trừu tượng của các lớp Car và lớp PublicTransport. </a:t>
            </a:r>
            <a:endParaRPr lang="en-US" sz="2700" smtClean="0"/>
          </a:p>
          <a:p>
            <a:pPr lvl="1" algn="just"/>
            <a:r>
              <a:rPr lang="en-US" sz="2700" smtClean="0"/>
              <a:t>Hai </a:t>
            </a:r>
            <a:r>
              <a:rPr lang="en-US" sz="2700"/>
              <a:t>lớp này, sau đó, lại làm lớp cơ sở của lớp Bus.</a:t>
            </a:r>
          </a:p>
        </p:txBody>
      </p:sp>
    </p:spTree>
    <p:extLst>
      <p:ext uri="{BB962C8B-B14F-4D97-AF65-F5344CB8AC3E}">
        <p14:creationId xmlns:p14="http://schemas.microsoft.com/office/powerpoint/2010/main" val="11943082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975" y="975568"/>
            <a:ext cx="8799513" cy="576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464433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550" y="114300"/>
            <a:ext cx="8215313" cy="6627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035207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628800"/>
            <a:ext cx="8939213" cy="450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62174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 y="234950"/>
            <a:ext cx="9117013" cy="638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84543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 y="1268760"/>
            <a:ext cx="9078913" cy="551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386537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438" y="1454374"/>
            <a:ext cx="8120010" cy="53590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50201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031" y="1700809"/>
            <a:ext cx="8861938"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857539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KHỞI TẠO LỚP CƠ SỞ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849" y="2132856"/>
            <a:ext cx="8240713" cy="147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481900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92500" lnSpcReduction="20000"/>
          </a:bodyPr>
          <a:lstStyle/>
          <a:p>
            <a:pPr marL="36576" indent="0" algn="just">
              <a:buNone/>
            </a:pPr>
            <a:r>
              <a:rPr lang="en-US" sz="3100" smtClean="0">
                <a:solidFill>
                  <a:srgbClr val="FF0000"/>
                </a:solidFill>
              </a:rPr>
              <a:t>Đặt vấn đề:</a:t>
            </a:r>
          </a:p>
          <a:p>
            <a:pPr algn="just"/>
            <a:r>
              <a:rPr lang="en-US" sz="3100" smtClean="0"/>
              <a:t>Một </a:t>
            </a:r>
            <a:r>
              <a:rPr lang="en-US" sz="3100"/>
              <a:t>con trỏ có kiểu lớp cơ sở luôn có thể trỏ đến địa chỉ của một đối tượng của lớp dẫn </a:t>
            </a:r>
            <a:r>
              <a:rPr lang="en-US" sz="3100" smtClean="0"/>
              <a:t>xuất.</a:t>
            </a:r>
          </a:p>
          <a:p>
            <a:pPr algn="just"/>
            <a:r>
              <a:rPr lang="en-US" sz="3100" smtClean="0"/>
              <a:t>Tuy </a:t>
            </a:r>
            <a:r>
              <a:rPr lang="en-US" sz="3100"/>
              <a:t>nhiên, khi thực hiện lời gọi một phương thức của lớp, trình biên dịch sẽ quan tâm đến kiểu của con trỏ chứ không phải đối tượng mà con trỏ đang trỏ tới: phương thức của lớp mà con trỏ có kiểu được gọi chứ không phải phương thức của đối tượng mà con trỏ đang trỏ tới được gọi.</a:t>
            </a:r>
          </a:p>
        </p:txBody>
      </p:sp>
    </p:spTree>
    <p:extLst>
      <p:ext uri="{BB962C8B-B14F-4D97-AF65-F5344CB8AC3E}">
        <p14:creationId xmlns:p14="http://schemas.microsoft.com/office/powerpoint/2010/main" val="195319621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62500" lnSpcReduction="20000"/>
          </a:bodyPr>
          <a:lstStyle/>
          <a:p>
            <a:pPr marL="36576" indent="0" algn="just">
              <a:buNone/>
            </a:pPr>
            <a:r>
              <a:rPr lang="en-US" sz="3100" smtClean="0">
                <a:solidFill>
                  <a:srgbClr val="FF0000"/>
                </a:solidFill>
              </a:rPr>
              <a:t>Ví dụ:</a:t>
            </a:r>
          </a:p>
          <a:p>
            <a:pPr algn="just"/>
            <a:r>
              <a:rPr lang="en-US" sz="3100" smtClean="0"/>
              <a:t>Lớp </a:t>
            </a:r>
            <a:r>
              <a:rPr lang="en-US" sz="3100"/>
              <a:t>Bus kế thừa từ lớp Car, cả hai lớp này đều định nghĩa phương thức show():</a:t>
            </a:r>
          </a:p>
          <a:p>
            <a:pPr marL="36576" indent="0" algn="just">
              <a:buNone/>
            </a:pPr>
            <a:r>
              <a:rPr lang="en-US" sz="3100"/>
              <a:t>class </a:t>
            </a:r>
            <a:r>
              <a:rPr lang="en-US" sz="3100" smtClean="0"/>
              <a:t>Car</a:t>
            </a:r>
          </a:p>
          <a:p>
            <a:pPr marL="36576" indent="0" algn="just">
              <a:buNone/>
            </a:pPr>
            <a:r>
              <a:rPr lang="en-US" sz="3100" smtClean="0"/>
              <a:t>{</a:t>
            </a:r>
            <a:endParaRPr lang="en-US" sz="3100"/>
          </a:p>
          <a:p>
            <a:pPr marL="36576" indent="0" algn="just">
              <a:buNone/>
            </a:pPr>
            <a:r>
              <a:rPr lang="en-US" sz="3100"/>
              <a:t>public:</a:t>
            </a:r>
          </a:p>
          <a:p>
            <a:pPr marL="36576" indent="0" algn="just">
              <a:buNone/>
            </a:pPr>
            <a:r>
              <a:rPr lang="en-US" sz="3100" smtClean="0"/>
              <a:t>	void </a:t>
            </a:r>
            <a:r>
              <a:rPr lang="en-US" sz="3100">
                <a:solidFill>
                  <a:srgbClr val="FFFF00"/>
                </a:solidFill>
              </a:rPr>
              <a:t>show()</a:t>
            </a:r>
            <a:r>
              <a:rPr lang="en-US" sz="3100"/>
              <a:t>;</a:t>
            </a:r>
          </a:p>
          <a:p>
            <a:pPr marL="36576" indent="0" algn="just">
              <a:buNone/>
            </a:pPr>
            <a:r>
              <a:rPr lang="en-US" sz="3100" smtClean="0"/>
              <a:t>};</a:t>
            </a:r>
          </a:p>
          <a:p>
            <a:pPr marL="36576" indent="0" algn="just">
              <a:buNone/>
            </a:pPr>
            <a:endParaRPr lang="en-US" sz="3100"/>
          </a:p>
          <a:p>
            <a:pPr marL="36576" indent="0" algn="just">
              <a:buNone/>
            </a:pPr>
            <a:r>
              <a:rPr lang="en-US" sz="3100"/>
              <a:t>class Bus: public </a:t>
            </a:r>
            <a:r>
              <a:rPr lang="en-US" sz="3100" smtClean="0"/>
              <a:t>Car</a:t>
            </a:r>
          </a:p>
          <a:p>
            <a:pPr marL="36576" indent="0" algn="just">
              <a:buNone/>
            </a:pPr>
            <a:r>
              <a:rPr lang="en-US" sz="3100" smtClean="0"/>
              <a:t>{</a:t>
            </a:r>
          </a:p>
          <a:p>
            <a:pPr marL="36576" indent="0" algn="just">
              <a:buNone/>
            </a:pPr>
            <a:r>
              <a:rPr lang="en-US" sz="3100" smtClean="0"/>
              <a:t>public</a:t>
            </a:r>
            <a:r>
              <a:rPr lang="en-US" sz="3100"/>
              <a:t>:</a:t>
            </a:r>
          </a:p>
          <a:p>
            <a:pPr marL="36576" indent="0" algn="just">
              <a:buNone/>
            </a:pPr>
            <a:r>
              <a:rPr lang="en-US" sz="3100" smtClean="0"/>
              <a:t>	void </a:t>
            </a:r>
            <a:r>
              <a:rPr lang="en-US" sz="3100">
                <a:solidFill>
                  <a:srgbClr val="FFFF00"/>
                </a:solidFill>
              </a:rPr>
              <a:t>show()</a:t>
            </a:r>
            <a:r>
              <a:rPr lang="en-US" sz="3100"/>
              <a:t>;</a:t>
            </a:r>
          </a:p>
          <a:p>
            <a:pPr marL="36576" indent="0" algn="just">
              <a:buNone/>
            </a:pPr>
            <a:r>
              <a:rPr lang="en-US" sz="3100"/>
              <a:t>};</a:t>
            </a:r>
          </a:p>
        </p:txBody>
      </p:sp>
    </p:spTree>
    <p:extLst>
      <p:ext uri="{BB962C8B-B14F-4D97-AF65-F5344CB8AC3E}">
        <p14:creationId xmlns:p14="http://schemas.microsoft.com/office/powerpoint/2010/main" val="287973746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Ví dụ:</a:t>
            </a:r>
          </a:p>
          <a:p>
            <a:pPr algn="just"/>
            <a:r>
              <a:rPr lang="en-US" sz="3100" smtClean="0"/>
              <a:t>Khi </a:t>
            </a:r>
            <a:r>
              <a:rPr lang="en-US" sz="3100"/>
              <a:t>đó, nếu ta khai báo một con trỏ lớp Bus, nhưng lại trỏ vào địa chỉ của một đối tượng lớp Car:</a:t>
            </a:r>
          </a:p>
          <a:p>
            <a:pPr marL="338328" lvl="1" indent="0">
              <a:buNone/>
            </a:pPr>
            <a:r>
              <a:rPr lang="en-US" sz="2700" smtClean="0"/>
              <a:t>	Bus </a:t>
            </a:r>
            <a:r>
              <a:rPr lang="en-US" sz="2700"/>
              <a:t>myBus;</a:t>
            </a:r>
          </a:p>
          <a:p>
            <a:pPr marL="338328" lvl="1" indent="0">
              <a:buNone/>
            </a:pPr>
            <a:r>
              <a:rPr lang="en-US" sz="2700" smtClean="0"/>
              <a:t>	Car </a:t>
            </a:r>
            <a:r>
              <a:rPr lang="en-US" sz="2700"/>
              <a:t>*ptrCar = &amp;myBus;	</a:t>
            </a:r>
            <a:r>
              <a:rPr lang="en-US" sz="2700" smtClean="0"/>
              <a:t> // </a:t>
            </a:r>
            <a:r>
              <a:rPr lang="en-US" sz="2700"/>
              <a:t>đúng</a:t>
            </a:r>
          </a:p>
          <a:p>
            <a:r>
              <a:rPr lang="en-US" sz="3100" smtClean="0"/>
              <a:t>Nhưng </a:t>
            </a:r>
            <a:r>
              <a:rPr lang="en-US" sz="3100"/>
              <a:t>khi gọi:</a:t>
            </a:r>
          </a:p>
          <a:p>
            <a:pPr marL="338328" lvl="1" indent="0">
              <a:buNone/>
            </a:pPr>
            <a:r>
              <a:rPr lang="en-US" sz="2700" smtClean="0"/>
              <a:t>	ptrCar-</a:t>
            </a:r>
            <a:r>
              <a:rPr lang="en-US" sz="2700"/>
              <a:t>&gt;show();</a:t>
            </a:r>
          </a:p>
          <a:p>
            <a:r>
              <a:rPr lang="en-US" sz="3100" smtClean="0"/>
              <a:t>Thì </a:t>
            </a:r>
            <a:r>
              <a:rPr lang="en-US" sz="3100"/>
              <a:t>chương trình sẽ gọi đến phương thức show() của lớp Car (là kiểu của con trỏ ptrCar), mà không gọi tới phương thức show() của lớp Bus (là kiểu của đối tượng myBus mà con trỏ ptrCar đang trỏ tới).</a:t>
            </a:r>
          </a:p>
        </p:txBody>
      </p:sp>
    </p:spTree>
    <p:extLst>
      <p:ext uri="{BB962C8B-B14F-4D97-AF65-F5344CB8AC3E}">
        <p14:creationId xmlns:p14="http://schemas.microsoft.com/office/powerpoint/2010/main" val="371801148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ĐA HÌNH</a:t>
            </a:r>
            <a:endParaRPr lang="en-US">
              <a:solidFill>
                <a:srgbClr val="FFFF00"/>
              </a:solidFill>
            </a:endParaRPr>
          </a:p>
        </p:txBody>
      </p:sp>
      <p:sp>
        <p:nvSpPr>
          <p:cNvPr id="3" name="Content Placeholder 2"/>
          <p:cNvSpPr>
            <a:spLocks noGrp="1"/>
          </p:cNvSpPr>
          <p:nvPr>
            <p:ph idx="1"/>
          </p:nvPr>
        </p:nvSpPr>
        <p:spPr/>
        <p:txBody>
          <a:bodyPr>
            <a:normAutofit lnSpcReduction="10000"/>
          </a:bodyPr>
          <a:lstStyle/>
          <a:p>
            <a:pPr algn="just"/>
            <a:r>
              <a:rPr lang="en-US" sz="3100" smtClean="0"/>
              <a:t>Để </a:t>
            </a:r>
            <a:r>
              <a:rPr lang="en-US" sz="3100"/>
              <a:t>giải quyết vấn đề này, C++ đưa ra một khái niệm là phương thức trừu </a:t>
            </a:r>
            <a:r>
              <a:rPr lang="en-US" sz="3100" smtClean="0"/>
              <a:t>tượng.</a:t>
            </a:r>
          </a:p>
          <a:p>
            <a:pPr algn="just"/>
            <a:r>
              <a:rPr lang="en-US" sz="3100" smtClean="0"/>
              <a:t>Bằng </a:t>
            </a:r>
            <a:r>
              <a:rPr lang="en-US" sz="3100"/>
              <a:t>cách sử dụng phương thức trừu tượng. Khi gọi một phương thức từ một con trỏ đối tượng, trình biên dịch sẽ xác định kiểu của đối tượng mà con trỏ đang trỏ đến, sau đó nó sẽ gọi phương thức tương ứng với đối tượng mà con trỏ đang trỏ tới.</a:t>
            </a:r>
          </a:p>
          <a:p>
            <a:pPr algn="just"/>
            <a:endParaRPr lang="en-US" sz="3100"/>
          </a:p>
        </p:txBody>
      </p:sp>
    </p:spTree>
    <p:extLst>
      <p:ext uri="{BB962C8B-B14F-4D97-AF65-F5344CB8AC3E}">
        <p14:creationId xmlns:p14="http://schemas.microsoft.com/office/powerpoint/2010/main" val="26292276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KHAI BÁO PHƯƠNG THỨC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Phương </a:t>
            </a:r>
            <a:r>
              <a:rPr lang="en-US" sz="3100"/>
              <a:t>thức trừu tượng (còn gọi là phương thức ảo, hàm ảo) được khai báo với từ khoá </a:t>
            </a:r>
            <a:r>
              <a:rPr lang="en-US" sz="3100" smtClean="0"/>
              <a:t>virtual:</a:t>
            </a:r>
          </a:p>
          <a:p>
            <a:pPr marL="338328" lvl="1" indent="0" algn="just">
              <a:buNone/>
            </a:pPr>
            <a:r>
              <a:rPr lang="en-US" sz="2700" smtClean="0">
                <a:solidFill>
                  <a:srgbClr val="FFFF00"/>
                </a:solidFill>
              </a:rPr>
              <a:t>virtual &lt;Kiểu trả về&gt; &lt;Tên phương thức&gt;([&lt;Các tham số&gt;]);</a:t>
            </a:r>
          </a:p>
        </p:txBody>
      </p:sp>
    </p:spTree>
    <p:extLst>
      <p:ext uri="{BB962C8B-B14F-4D97-AF65-F5344CB8AC3E}">
        <p14:creationId xmlns:p14="http://schemas.microsoft.com/office/powerpoint/2010/main" val="46930465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KHAI BÁO PHƯƠNG THỨC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a:bodyPr>
          <a:lstStyle/>
          <a:p>
            <a:r>
              <a:rPr lang="en-US" sz="3100" smtClean="0"/>
              <a:t>Ví </a:t>
            </a:r>
            <a:r>
              <a:rPr lang="en-US" sz="3100"/>
              <a:t>dụ:</a:t>
            </a:r>
          </a:p>
          <a:p>
            <a:pPr marL="36576" indent="0">
              <a:buNone/>
            </a:pPr>
            <a:r>
              <a:rPr lang="en-US" sz="3100"/>
              <a:t>class </a:t>
            </a:r>
            <a:r>
              <a:rPr lang="en-US" sz="3100" smtClean="0"/>
              <a:t>Car</a:t>
            </a:r>
          </a:p>
          <a:p>
            <a:pPr marL="36576" indent="0">
              <a:buNone/>
            </a:pPr>
            <a:r>
              <a:rPr lang="en-US" sz="3100" smtClean="0"/>
              <a:t>{</a:t>
            </a:r>
            <a:endParaRPr lang="en-US" sz="3100"/>
          </a:p>
          <a:p>
            <a:pPr marL="36576" indent="0">
              <a:buNone/>
            </a:pPr>
            <a:r>
              <a:rPr lang="en-US" sz="3100"/>
              <a:t>public:</a:t>
            </a:r>
          </a:p>
          <a:p>
            <a:pPr marL="36576" indent="0">
              <a:buNone/>
            </a:pPr>
            <a:r>
              <a:rPr lang="en-US" sz="3100" smtClean="0"/>
              <a:t>	</a:t>
            </a:r>
            <a:r>
              <a:rPr lang="en-US" sz="3100" smtClean="0">
                <a:solidFill>
                  <a:srgbClr val="FFFF00"/>
                </a:solidFill>
              </a:rPr>
              <a:t>virtual</a:t>
            </a:r>
            <a:r>
              <a:rPr lang="en-US" sz="3100" smtClean="0"/>
              <a:t> </a:t>
            </a:r>
            <a:r>
              <a:rPr lang="en-US" sz="3100"/>
              <a:t>void show();</a:t>
            </a:r>
          </a:p>
          <a:p>
            <a:pPr marL="36576" indent="0">
              <a:buNone/>
            </a:pPr>
            <a:r>
              <a:rPr lang="en-US" sz="3100" smtClean="0"/>
              <a:t>};</a:t>
            </a:r>
            <a:endParaRPr lang="en-US" sz="3100"/>
          </a:p>
        </p:txBody>
      </p:sp>
    </p:spTree>
    <p:extLst>
      <p:ext uri="{BB962C8B-B14F-4D97-AF65-F5344CB8AC3E}">
        <p14:creationId xmlns:p14="http://schemas.microsoft.com/office/powerpoint/2010/main" val="194785892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KHAI BÁO PHƯƠNG THỨC </a:t>
            </a:r>
            <a:br>
              <a:rPr lang="en-US" smtClean="0">
                <a:solidFill>
                  <a:srgbClr val="FFFF00"/>
                </a:solidFill>
              </a:rPr>
            </a:br>
            <a:r>
              <a:rPr lang="en-US" smtClean="0">
                <a:solidFill>
                  <a:srgbClr val="FFFF00"/>
                </a:solidFill>
              </a:rPr>
              <a:t>TRỪU TƯỢNG</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marL="36576" indent="0" algn="just">
              <a:buNone/>
            </a:pPr>
            <a:r>
              <a:rPr lang="en-US" sz="3100" smtClean="0">
                <a:solidFill>
                  <a:srgbClr val="FF0000"/>
                </a:solidFill>
              </a:rPr>
              <a:t>Lưu ý:</a:t>
            </a:r>
          </a:p>
          <a:p>
            <a:pPr algn="just"/>
            <a:r>
              <a:rPr lang="en-US" sz="3100" smtClean="0"/>
              <a:t>Từ </a:t>
            </a:r>
            <a:r>
              <a:rPr lang="en-US" sz="3100"/>
              <a:t>khoá virtual có thể đặt trước hay sau kiểu trả về của phương thức.</a:t>
            </a:r>
          </a:p>
          <a:p>
            <a:pPr algn="just"/>
            <a:r>
              <a:rPr lang="en-US" sz="3100"/>
              <a:t>Với cùng một phương thức được khai báo ở lớp cơ sở lẫn lớp dẫn xuất, chỉ cần dùng từ khoá virtual ở một trong hai lần định nghĩa phương thức đó là đủ: hoặc ở lớp cơ sở, hoặc ở lớp dẫn xuất.</a:t>
            </a:r>
          </a:p>
          <a:p>
            <a:pPr algn="just"/>
            <a:r>
              <a:rPr lang="en-US" sz="3100"/>
              <a:t>Trong trường hợp cây kế thừa có nhiều mức, cũng chỉ cần khai báo phương thức là trừu tượng (virtual) ở một mức bất </a:t>
            </a:r>
            <a:r>
              <a:rPr lang="en-US" sz="3100" smtClean="0"/>
              <a:t>kỳ. </a:t>
            </a:r>
            <a:r>
              <a:rPr lang="en-US" sz="3100"/>
              <a:t>Khi đó, tất cả các phương thức trùng tên với phương thức đó ở tất cả các mức đều được coi là trừu tượng</a:t>
            </a:r>
            <a:r>
              <a:rPr lang="en-US" sz="3100" smtClean="0"/>
              <a:t>.</a:t>
            </a:r>
            <a:endParaRPr lang="en-US" sz="3100"/>
          </a:p>
        </p:txBody>
      </p:sp>
    </p:spTree>
    <p:extLst>
      <p:ext uri="{BB962C8B-B14F-4D97-AF65-F5344CB8AC3E}">
        <p14:creationId xmlns:p14="http://schemas.microsoft.com/office/powerpoint/2010/main" val="317365795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Một </a:t>
            </a:r>
            <a:r>
              <a:rPr lang="en-US" sz="3100"/>
              <a:t>khi phương thức được khai báo là trừu tượng thì khi một con trỏ gọi đến phương thức đó, chương trình sẽ thực hiện phương thức tương ứng với đối tượng mà con trỏ đang trỏ tới, thay vì thực hiện phương thức của lớp cùng kiểu với con trỏ</a:t>
            </a:r>
            <a:r>
              <a:rPr lang="en-US" sz="3100" smtClean="0"/>
              <a:t>.</a:t>
            </a:r>
          </a:p>
          <a:p>
            <a:pPr algn="just"/>
            <a:r>
              <a:rPr lang="en-US" sz="3100" smtClean="0"/>
              <a:t>Đây </a:t>
            </a:r>
            <a:r>
              <a:rPr lang="en-US" sz="3100"/>
              <a:t>được gọi là hiện tượng đa hình </a:t>
            </a:r>
            <a:r>
              <a:rPr lang="en-US" sz="3100" smtClean="0"/>
              <a:t>trong </a:t>
            </a:r>
            <a:r>
              <a:rPr lang="en-US" sz="3100"/>
              <a:t>C++.</a:t>
            </a:r>
          </a:p>
        </p:txBody>
      </p:sp>
    </p:spTree>
    <p:extLst>
      <p:ext uri="{BB962C8B-B14F-4D97-AF65-F5344CB8AC3E}">
        <p14:creationId xmlns:p14="http://schemas.microsoft.com/office/powerpoint/2010/main" val="192711431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fontScale="92500"/>
          </a:bodyPr>
          <a:lstStyle/>
          <a:p>
            <a:pPr algn="just"/>
            <a:r>
              <a:rPr lang="en-US" sz="3100" smtClean="0"/>
              <a:t>Chương </a:t>
            </a:r>
            <a:r>
              <a:rPr lang="en-US" sz="3100"/>
              <a:t>trình 6.9 minh hoạ việc sử dụng phương thức trừu tượng: lớp Bus kế thừa từ lớp Car, hai lớp này cùng định nghĩa phương thức trừu tượng show</a:t>
            </a:r>
            <a:r>
              <a:rPr lang="en-US" sz="3100" smtClean="0"/>
              <a:t>().</a:t>
            </a:r>
          </a:p>
          <a:p>
            <a:pPr lvl="1" algn="just"/>
            <a:r>
              <a:rPr lang="en-US" sz="2700" smtClean="0"/>
              <a:t>Khi </a:t>
            </a:r>
            <a:r>
              <a:rPr lang="en-US" sz="2700"/>
              <a:t>ta dùng một con trỏ có kiểu lớp Car trỏ vào địa chỉ của một đối tượng kiểu Car, nó sẽ gọi phương thức show() của lớp Car.</a:t>
            </a:r>
          </a:p>
          <a:p>
            <a:pPr lvl="1" algn="just"/>
            <a:r>
              <a:rPr lang="en-US" sz="2700"/>
              <a:t>Khi ta dùng cũng con trỏ đó, trỏ vào địa chỉ của một đối tượng kiểu Bus, nó sẽ gọi phương thức show() của lớp Bus.</a:t>
            </a:r>
          </a:p>
        </p:txBody>
      </p:sp>
    </p:spTree>
    <p:extLst>
      <p:ext uri="{BB962C8B-B14F-4D97-AF65-F5344CB8AC3E}">
        <p14:creationId xmlns:p14="http://schemas.microsoft.com/office/powerpoint/2010/main" val="258603150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600" y="213320"/>
            <a:ext cx="7669213" cy="609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971035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 y="222250"/>
            <a:ext cx="8507413" cy="6411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913935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2200" y="234950"/>
            <a:ext cx="6958013" cy="638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228706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950" y="247650"/>
            <a:ext cx="7656513" cy="6361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415792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en-US" sz="270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796" y="2708920"/>
            <a:ext cx="8240714"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1676561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SỬ DỤNG PHƯƠNG THỨC </a:t>
            </a:r>
            <a:br>
              <a:rPr lang="en-US" smtClean="0">
                <a:solidFill>
                  <a:srgbClr val="FFFF00"/>
                </a:solidFill>
              </a:rPr>
            </a:br>
            <a:r>
              <a:rPr lang="en-US" smtClean="0">
                <a:solidFill>
                  <a:srgbClr val="FFFF00"/>
                </a:solidFill>
              </a:rPr>
              <a:t>TRỪU TƯỢNG – ĐA HÌNH</a:t>
            </a:r>
            <a:endParaRPr lang="en-US">
              <a:solidFill>
                <a:srgbClr val="FFFF00"/>
              </a:solidFill>
            </a:endParaRPr>
          </a:p>
        </p:txBody>
      </p:sp>
      <p:sp>
        <p:nvSpPr>
          <p:cNvPr id="3" name="Content Placeholder 2"/>
          <p:cNvSpPr>
            <a:spLocks noGrp="1"/>
          </p:cNvSpPr>
          <p:nvPr>
            <p:ph idx="1"/>
          </p:nvPr>
        </p:nvSpPr>
        <p:spPr/>
        <p:txBody>
          <a:bodyPr>
            <a:normAutofit/>
          </a:bodyPr>
          <a:lstStyle/>
          <a:p>
            <a:pPr marL="36576" lvl="3" indent="0" algn="just">
              <a:buClr>
                <a:schemeClr val="accent1"/>
              </a:buClr>
              <a:buSzPct val="80000"/>
              <a:buNone/>
            </a:pPr>
            <a:r>
              <a:rPr lang="en-US" sz="3100" smtClean="0">
                <a:solidFill>
                  <a:srgbClr val="FF0000"/>
                </a:solidFill>
              </a:rPr>
              <a:t>Lưu ý:</a:t>
            </a:r>
          </a:p>
          <a:p>
            <a:pPr marL="420624" lvl="3" indent="-384048" algn="just">
              <a:buClr>
                <a:schemeClr val="accent1"/>
              </a:buClr>
              <a:buSzPct val="80000"/>
              <a:buFont typeface="Wingdings 2"/>
              <a:buChar char=""/>
            </a:pPr>
            <a:r>
              <a:rPr lang="en-US" sz="3100" smtClean="0"/>
              <a:t>Trong </a:t>
            </a:r>
            <a:r>
              <a:rPr lang="en-US" sz="3100"/>
              <a:t>trường hợp ở lớp dẫn xuất không định nghĩa lại phương thức trừu tượng, thì chương trình sẽ gọi phương thức của lớp cơ sở, nhưng với dữ liệu của lớp dẫn xuất.</a:t>
            </a:r>
          </a:p>
        </p:txBody>
      </p:sp>
    </p:spTree>
    <p:extLst>
      <p:ext uri="{BB962C8B-B14F-4D97-AF65-F5344CB8AC3E}">
        <p14:creationId xmlns:p14="http://schemas.microsoft.com/office/powerpoint/2010/main" val="183668660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pPr algn="ctr"/>
            <a:r>
              <a:rPr lang="en-US" smtClean="0">
                <a:solidFill>
                  <a:srgbClr val="FFFF00"/>
                </a:solidFill>
              </a:rPr>
              <a:t>HÀM VIRTUAL TRONG C++</a:t>
            </a:r>
            <a:endParaRPr lang="en-US">
              <a:solidFill>
                <a:srgbClr val="FFFF00"/>
              </a:solidFill>
            </a:endParaRPr>
          </a:p>
        </p:txBody>
      </p:sp>
      <p:sp>
        <p:nvSpPr>
          <p:cNvPr id="3" name="Content Placeholder 2"/>
          <p:cNvSpPr>
            <a:spLocks noGrp="1"/>
          </p:cNvSpPr>
          <p:nvPr>
            <p:ph idx="1"/>
          </p:nvPr>
        </p:nvSpPr>
        <p:spPr/>
        <p:txBody>
          <a:bodyPr>
            <a:normAutofit fontScale="85000" lnSpcReduction="20000"/>
          </a:bodyPr>
          <a:lstStyle/>
          <a:p>
            <a:pPr algn="just"/>
            <a:r>
              <a:rPr lang="vi-VN" sz="3100" smtClean="0"/>
              <a:t>Một </a:t>
            </a:r>
            <a:r>
              <a:rPr lang="vi-VN" sz="3100"/>
              <a:t>hàm virtual là một hàm trong một lớp cơ sở mà được khai báo bởi sử dụng từ khóa virtual trong C++. Việc định nghĩa trong một lớp cơ sở một hàm virtual, với phiên bản khác trong một lớp kế thừa, báo cho compiler rằng: chúng ta không muốn Static Linkage cho hàm này.</a:t>
            </a:r>
          </a:p>
          <a:p>
            <a:pPr algn="just"/>
            <a:r>
              <a:rPr lang="vi-VN" sz="3100"/>
              <a:t>Những gì chúng ta làm là muốn việc lựa chon hàm để được gọi tại bất kỳ điểm nào đã cung cấp trong chương trình là dựa trên kiểu đối tượng, mà với đó nó được gọi. Hoạt động này có thể gọi tắt là dynamic linkage, hoặc late binding trong C++.</a:t>
            </a:r>
          </a:p>
        </p:txBody>
      </p:sp>
    </p:spTree>
    <p:extLst>
      <p:ext uri="{BB962C8B-B14F-4D97-AF65-F5344CB8AC3E}">
        <p14:creationId xmlns:p14="http://schemas.microsoft.com/office/powerpoint/2010/main" val="387802921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PURE VIRTUAL TRONG C++</a:t>
            </a:r>
            <a:endParaRPr lang="en-US">
              <a:solidFill>
                <a:srgbClr val="FFFF00"/>
              </a:solidFill>
            </a:endParaRPr>
          </a:p>
        </p:txBody>
      </p:sp>
      <p:sp>
        <p:nvSpPr>
          <p:cNvPr id="3" name="Content Placeholder 2"/>
          <p:cNvSpPr>
            <a:spLocks noGrp="1"/>
          </p:cNvSpPr>
          <p:nvPr>
            <p:ph idx="1"/>
          </p:nvPr>
        </p:nvSpPr>
        <p:spPr/>
        <p:txBody>
          <a:bodyPr>
            <a:normAutofit fontScale="77500" lnSpcReduction="20000"/>
          </a:bodyPr>
          <a:lstStyle/>
          <a:p>
            <a:pPr algn="just"/>
            <a:r>
              <a:rPr lang="en-US" sz="3100" smtClean="0"/>
              <a:t>Là</a:t>
            </a:r>
            <a:r>
              <a:rPr lang="vi-VN" sz="3100" smtClean="0"/>
              <a:t> </a:t>
            </a:r>
            <a:r>
              <a:rPr lang="en-US" sz="3100" smtClean="0"/>
              <a:t>tạo </a:t>
            </a:r>
            <a:r>
              <a:rPr lang="vi-VN" sz="3100" smtClean="0"/>
              <a:t>một </a:t>
            </a:r>
            <a:r>
              <a:rPr lang="vi-VN" sz="3100"/>
              <a:t>hàm virtual trong một lớp cơ </a:t>
            </a:r>
            <a:r>
              <a:rPr lang="vi-VN" sz="3100" smtClean="0"/>
              <a:t>sở</a:t>
            </a:r>
            <a:r>
              <a:rPr lang="en-US" sz="3100" smtClean="0"/>
              <a:t> nhưng không định nghĩa</a:t>
            </a:r>
            <a:r>
              <a:rPr lang="vi-VN" sz="3100" smtClean="0"/>
              <a:t>, nó </a:t>
            </a:r>
            <a:r>
              <a:rPr lang="en-US" sz="3100" smtClean="0"/>
              <a:t>sẽ </a:t>
            </a:r>
            <a:r>
              <a:rPr lang="vi-VN" sz="3100" smtClean="0"/>
              <a:t>được </a:t>
            </a:r>
            <a:r>
              <a:rPr lang="vi-VN" sz="3100"/>
              <a:t>tái định nghĩa trong một lớp kế thừa để phù hợp với các đối tượng của lớp </a:t>
            </a:r>
            <a:r>
              <a:rPr lang="vi-VN" sz="3100" smtClean="0"/>
              <a:t>đó.</a:t>
            </a:r>
            <a:endParaRPr lang="en-US" sz="3100" smtClean="0"/>
          </a:p>
          <a:p>
            <a:pPr algn="just"/>
            <a:r>
              <a:rPr lang="en-US" sz="3100" smtClean="0"/>
              <a:t>Ví dụ:</a:t>
            </a:r>
          </a:p>
          <a:p>
            <a:pPr marL="36576" indent="0">
              <a:buNone/>
            </a:pPr>
            <a:r>
              <a:rPr lang="en-US" sz="3100" smtClean="0"/>
              <a:t>	virtual </a:t>
            </a:r>
            <a:r>
              <a:rPr lang="en-US" sz="3100"/>
              <a:t>int dienTich()</a:t>
            </a:r>
          </a:p>
          <a:p>
            <a:pPr marL="36576" indent="0">
              <a:buNone/>
            </a:pPr>
            <a:r>
              <a:rPr lang="en-US" sz="3100" smtClean="0"/>
              <a:t>	{</a:t>
            </a:r>
            <a:endParaRPr lang="en-US" sz="3100"/>
          </a:p>
          <a:p>
            <a:pPr marL="36576" indent="0">
              <a:buNone/>
            </a:pPr>
            <a:r>
              <a:rPr lang="en-US" sz="3100" smtClean="0"/>
              <a:t>		return </a:t>
            </a:r>
            <a:r>
              <a:rPr lang="en-US" sz="3100"/>
              <a:t>0;</a:t>
            </a:r>
          </a:p>
          <a:p>
            <a:pPr marL="36576" indent="0">
              <a:buNone/>
            </a:pPr>
            <a:r>
              <a:rPr lang="en-US" sz="3100" smtClean="0"/>
              <a:t>	}</a:t>
            </a:r>
            <a:endParaRPr lang="en-US" sz="3100"/>
          </a:p>
          <a:p>
            <a:endParaRPr lang="en-US" sz="3100"/>
          </a:p>
          <a:p>
            <a:r>
              <a:rPr lang="en-US" sz="3100" smtClean="0"/>
              <a:t>//Có thể thay bằng hàm </a:t>
            </a:r>
            <a:r>
              <a:rPr lang="en-US" sz="3100"/>
              <a:t>pure virtual</a:t>
            </a:r>
          </a:p>
          <a:p>
            <a:pPr marL="36576" indent="0">
              <a:buNone/>
            </a:pPr>
            <a:r>
              <a:rPr lang="en-US" sz="3100" smtClean="0"/>
              <a:t>	</a:t>
            </a:r>
            <a:r>
              <a:rPr lang="en-US" sz="3100" smtClean="0">
                <a:solidFill>
                  <a:srgbClr val="FFFF00"/>
                </a:solidFill>
              </a:rPr>
              <a:t>virtual </a:t>
            </a:r>
            <a:r>
              <a:rPr lang="en-US" sz="3100">
                <a:solidFill>
                  <a:srgbClr val="FFFF00"/>
                </a:solidFill>
              </a:rPr>
              <a:t>int dienTich() = 0;</a:t>
            </a:r>
            <a:endParaRPr lang="vi-VN" sz="3100">
              <a:solidFill>
                <a:srgbClr val="FFFF00"/>
              </a:solidFill>
            </a:endParaRPr>
          </a:p>
        </p:txBody>
      </p:sp>
    </p:spTree>
    <p:extLst>
      <p:ext uri="{BB962C8B-B14F-4D97-AF65-F5344CB8AC3E}">
        <p14:creationId xmlns:p14="http://schemas.microsoft.com/office/powerpoint/2010/main" val="329173542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PURE VIRTUAL TRONG 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vi-VN" sz="310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9950" y="254000"/>
            <a:ext cx="4864100" cy="6348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52316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PURE VIRTUAL TRONG 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vi-VN" sz="310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934" y="476674"/>
            <a:ext cx="8750132" cy="5904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754026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PURE VIRTUAL TRONG 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vi-VN" sz="310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8400" y="95250"/>
            <a:ext cx="6805613" cy="666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664236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PURE VIRTUAL TRONG C++</a:t>
            </a:r>
            <a:endParaRPr lang="en-US">
              <a:solidFill>
                <a:srgbClr val="FFFF00"/>
              </a:solidFill>
            </a:endParaRPr>
          </a:p>
        </p:txBody>
      </p:sp>
      <p:sp>
        <p:nvSpPr>
          <p:cNvPr id="3" name="Content Placeholder 2"/>
          <p:cNvSpPr>
            <a:spLocks noGrp="1"/>
          </p:cNvSpPr>
          <p:nvPr>
            <p:ph idx="1"/>
          </p:nvPr>
        </p:nvSpPr>
        <p:spPr/>
        <p:txBody>
          <a:bodyPr>
            <a:normAutofit/>
          </a:bodyPr>
          <a:lstStyle/>
          <a:p>
            <a:pPr algn="just"/>
            <a:endParaRPr lang="vi-VN" sz="310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205" y="2636912"/>
            <a:ext cx="8511590" cy="15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824418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pPr algn="ctr"/>
            <a:r>
              <a:rPr lang="en-US" smtClean="0">
                <a:solidFill>
                  <a:srgbClr val="FFFF00"/>
                </a:solidFill>
              </a:rPr>
              <a:t>HÀM PURE VIRTUAL TRONG C++</a:t>
            </a:r>
            <a:endParaRPr lang="en-US">
              <a:solidFill>
                <a:srgbClr val="FFFF00"/>
              </a:solidFill>
            </a:endParaRPr>
          </a:p>
        </p:txBody>
      </p:sp>
      <p:sp>
        <p:nvSpPr>
          <p:cNvPr id="3" name="Content Placeholder 2"/>
          <p:cNvSpPr>
            <a:spLocks noGrp="1"/>
          </p:cNvSpPr>
          <p:nvPr>
            <p:ph idx="1"/>
          </p:nvPr>
        </p:nvSpPr>
        <p:spPr/>
        <p:txBody>
          <a:bodyPr>
            <a:normAutofit/>
          </a:bodyPr>
          <a:lstStyle/>
          <a:p>
            <a:pPr algn="just"/>
            <a:r>
              <a:rPr lang="en-US" sz="3100" smtClean="0"/>
              <a:t>‘</a:t>
            </a:r>
            <a:r>
              <a:rPr lang="vi-VN" sz="3100" smtClean="0"/>
              <a:t>=0</a:t>
            </a:r>
            <a:r>
              <a:rPr lang="en-US" sz="3100" smtClean="0"/>
              <a:t>’</a:t>
            </a:r>
            <a:r>
              <a:rPr lang="vi-VN" sz="3100" smtClean="0"/>
              <a:t> </a:t>
            </a:r>
            <a:r>
              <a:rPr lang="vi-VN" sz="3100"/>
              <a:t>nói cho </a:t>
            </a:r>
            <a:r>
              <a:rPr lang="vi-VN" sz="3100" smtClean="0"/>
              <a:t>compiler</a:t>
            </a:r>
            <a:r>
              <a:rPr lang="en-US" sz="3100" smtClean="0"/>
              <a:t> biết</a:t>
            </a:r>
            <a:r>
              <a:rPr lang="vi-VN" sz="3100" smtClean="0"/>
              <a:t> </a:t>
            </a:r>
            <a:r>
              <a:rPr lang="vi-VN" sz="3100"/>
              <a:t>rằng hàm đó không có phần thân và hàm virtual trên </a:t>
            </a:r>
            <a:r>
              <a:rPr lang="vi-VN" sz="3100" smtClean="0"/>
              <a:t>sẽ</a:t>
            </a:r>
            <a:r>
              <a:rPr lang="en-US" sz="3100" smtClean="0"/>
              <a:t> </a:t>
            </a:r>
            <a:r>
              <a:rPr lang="vi-VN" sz="3100" smtClean="0"/>
              <a:t>được </a:t>
            </a:r>
            <a:r>
              <a:rPr lang="vi-VN" sz="3100"/>
              <a:t>gọi là hàm pure virtual function trong C++.</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578980"/>
            <a:ext cx="4127004" cy="3234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67107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92500"/>
          </a:bodyPr>
          <a:lstStyle/>
          <a:p>
            <a:pPr marL="36576" indent="0" algn="just">
              <a:buNone/>
            </a:pPr>
            <a:r>
              <a:rPr lang="en-US" sz="3100" smtClean="0">
                <a:solidFill>
                  <a:srgbClr val="FF0000"/>
                </a:solidFill>
              </a:rPr>
              <a:t>Bài 1:</a:t>
            </a:r>
            <a:r>
              <a:rPr lang="en-US" sz="3100" smtClean="0"/>
              <a:t> </a:t>
            </a:r>
          </a:p>
          <a:p>
            <a:pPr algn="just"/>
            <a:r>
              <a:rPr lang="en-US" sz="3100" smtClean="0"/>
              <a:t>1. Khai </a:t>
            </a:r>
            <a:r>
              <a:rPr lang="en-US" sz="3100"/>
              <a:t>báo lớp </a:t>
            </a:r>
            <a:r>
              <a:rPr lang="en-US" sz="3100" smtClean="0"/>
              <a:t>Người </a:t>
            </a:r>
            <a:r>
              <a:rPr lang="en-US" sz="3100"/>
              <a:t>(Human) bao gồm các thuộc tính </a:t>
            </a:r>
            <a:r>
              <a:rPr lang="en-US" sz="3100" smtClean="0"/>
              <a:t>sau:</a:t>
            </a:r>
          </a:p>
          <a:p>
            <a:pPr lvl="1" algn="just"/>
            <a:r>
              <a:rPr lang="en-US" sz="2700" smtClean="0"/>
              <a:t>Tên </a:t>
            </a:r>
            <a:r>
              <a:rPr lang="en-US" sz="2700"/>
              <a:t>người (</a:t>
            </a:r>
            <a:r>
              <a:rPr lang="en-US" sz="2700" smtClean="0"/>
              <a:t>name)</a:t>
            </a:r>
          </a:p>
          <a:p>
            <a:pPr lvl="1" algn="just"/>
            <a:r>
              <a:rPr lang="en-US" sz="2700" smtClean="0"/>
              <a:t>Tuổi </a:t>
            </a:r>
            <a:r>
              <a:rPr lang="en-US" sz="2700"/>
              <a:t>của người đó (</a:t>
            </a:r>
            <a:r>
              <a:rPr lang="en-US" sz="2700" smtClean="0"/>
              <a:t>age)</a:t>
            </a:r>
          </a:p>
          <a:p>
            <a:pPr lvl="1" algn="just"/>
            <a:r>
              <a:rPr lang="en-US" sz="2700" smtClean="0"/>
              <a:t>Giới </a:t>
            </a:r>
            <a:r>
              <a:rPr lang="en-US" sz="2700"/>
              <a:t>tính của người đó (</a:t>
            </a:r>
            <a:r>
              <a:rPr lang="en-US" sz="2700" smtClean="0"/>
              <a:t>sex)</a:t>
            </a:r>
          </a:p>
          <a:p>
            <a:pPr algn="just"/>
            <a:r>
              <a:rPr lang="en-US" sz="3100" smtClean="0"/>
              <a:t>Các </a:t>
            </a:r>
            <a:r>
              <a:rPr lang="en-US" sz="3100"/>
              <a:t>phương thức </a:t>
            </a:r>
            <a:r>
              <a:rPr lang="en-US" sz="3100" smtClean="0"/>
              <a:t>khởi tạo, phương thức truy </a:t>
            </a:r>
            <a:r>
              <a:rPr lang="en-US" sz="3100"/>
              <a:t>nhập các thuộc tính và phương thức show</a:t>
            </a:r>
            <a:r>
              <a:rPr lang="en-US" sz="3100" smtClean="0"/>
              <a:t>() để hiển thị thông tin về người.</a:t>
            </a:r>
            <a:endParaRPr lang="en-US" sz="3100"/>
          </a:p>
        </p:txBody>
      </p:sp>
    </p:spTree>
    <p:extLst>
      <p:ext uri="{BB962C8B-B14F-4D97-AF65-F5344CB8AC3E}">
        <p14:creationId xmlns:p14="http://schemas.microsoft.com/office/powerpoint/2010/main" val="159746698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a:bodyPr>
          <a:lstStyle/>
          <a:p>
            <a:pPr marL="36576" indent="0" algn="just">
              <a:buNone/>
            </a:pPr>
            <a:r>
              <a:rPr lang="en-US" sz="3100" smtClean="0">
                <a:solidFill>
                  <a:srgbClr val="FF0000"/>
                </a:solidFill>
              </a:rPr>
              <a:t>Bài 1:</a:t>
            </a:r>
            <a:r>
              <a:rPr lang="en-US" sz="3100" smtClean="0"/>
              <a:t> </a:t>
            </a:r>
          </a:p>
          <a:p>
            <a:pPr algn="just"/>
            <a:r>
              <a:rPr lang="en-US" sz="3100" smtClean="0"/>
              <a:t>2. Sau </a:t>
            </a:r>
            <a:r>
              <a:rPr lang="en-US" sz="3100"/>
              <a:t>đó khai báo lớp Cá nhân (Person) kế thừa từ lớp </a:t>
            </a:r>
            <a:r>
              <a:rPr lang="en-US" sz="3100" smtClean="0"/>
              <a:t>Human.</a:t>
            </a:r>
          </a:p>
          <a:p>
            <a:pPr lvl="1" algn="just"/>
            <a:r>
              <a:rPr lang="en-US" sz="2700"/>
              <a:t>Lớp Person có thêm các thuộc tính: Địa chỉ và Số điện thoại.</a:t>
            </a:r>
          </a:p>
          <a:p>
            <a:pPr lvl="1" algn="just"/>
            <a:r>
              <a:rPr lang="en-US" sz="2700"/>
              <a:t>Các phương thức khởi tạo, phương thức truy nhập các thuộc tính và phương thức show() để hiển thị thông tin </a:t>
            </a:r>
            <a:r>
              <a:rPr lang="en-US" sz="2700" smtClean="0"/>
              <a:t>của Cá nhân.</a:t>
            </a:r>
            <a:endParaRPr lang="en-US" sz="2700"/>
          </a:p>
        </p:txBody>
      </p:sp>
    </p:spTree>
    <p:extLst>
      <p:ext uri="{BB962C8B-B14F-4D97-AF65-F5344CB8AC3E}">
        <p14:creationId xmlns:p14="http://schemas.microsoft.com/office/powerpoint/2010/main" val="21942014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a:bodyPr>
          <a:lstStyle/>
          <a:p>
            <a:pPr marL="36576" indent="0" algn="just">
              <a:buNone/>
            </a:pPr>
            <a:r>
              <a:rPr lang="en-US" sz="3100" smtClean="0">
                <a:solidFill>
                  <a:srgbClr val="FF0000"/>
                </a:solidFill>
              </a:rPr>
              <a:t>Bài 1:</a:t>
            </a:r>
            <a:r>
              <a:rPr lang="en-US" sz="3100" smtClean="0"/>
              <a:t> </a:t>
            </a:r>
          </a:p>
          <a:p>
            <a:pPr algn="just"/>
            <a:r>
              <a:rPr lang="en-US" sz="3100" smtClean="0"/>
              <a:t>3. Xây </a:t>
            </a:r>
            <a:r>
              <a:rPr lang="en-US" sz="3100"/>
              <a:t>dựng </a:t>
            </a:r>
            <a:r>
              <a:rPr lang="en-US" sz="3100" smtClean="0"/>
              <a:t>hàm main thực hiện:</a:t>
            </a:r>
          </a:p>
          <a:p>
            <a:pPr lvl="1" algn="just"/>
            <a:r>
              <a:rPr lang="en-US" sz="2700" smtClean="0"/>
              <a:t>Nhập </a:t>
            </a:r>
            <a:r>
              <a:rPr lang="en-US" sz="2700"/>
              <a:t>các thuộc </a:t>
            </a:r>
            <a:r>
              <a:rPr lang="en-US" sz="2700" smtClean="0"/>
              <a:t>tính từ bàn phím </a:t>
            </a:r>
            <a:r>
              <a:rPr lang="en-US" sz="2700"/>
              <a:t>để tạo một đối tượng có kiểu Human và một đối tượng có kiểu </a:t>
            </a:r>
            <a:r>
              <a:rPr lang="en-US" sz="2700" smtClean="0"/>
              <a:t>Person.</a:t>
            </a:r>
          </a:p>
          <a:p>
            <a:pPr lvl="1" algn="just"/>
            <a:r>
              <a:rPr lang="en-US" sz="2700" smtClean="0"/>
              <a:t>Dùng </a:t>
            </a:r>
            <a:r>
              <a:rPr lang="en-US" sz="2700"/>
              <a:t>một đối tượng có kiểu lớp Person, gọi hàm show() của lớp Person, sau đó lại gọi hàm show() của lớp Human từ chính đối tượng đó.</a:t>
            </a:r>
          </a:p>
        </p:txBody>
      </p:sp>
    </p:spTree>
    <p:extLst>
      <p:ext uri="{BB962C8B-B14F-4D97-AF65-F5344CB8AC3E}">
        <p14:creationId xmlns:p14="http://schemas.microsoft.com/office/powerpoint/2010/main" val="160312256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92500" lnSpcReduction="20000"/>
          </a:bodyPr>
          <a:lstStyle/>
          <a:p>
            <a:pPr marL="36576" indent="0" algn="just">
              <a:buNone/>
            </a:pPr>
            <a:r>
              <a:rPr lang="en-US" sz="3100" smtClean="0">
                <a:solidFill>
                  <a:srgbClr val="FF0000"/>
                </a:solidFill>
              </a:rPr>
              <a:t>Bài 2:</a:t>
            </a:r>
            <a:r>
              <a:rPr lang="en-US" sz="3100" smtClean="0"/>
              <a:t> </a:t>
            </a:r>
          </a:p>
          <a:p>
            <a:pPr algn="just"/>
            <a:r>
              <a:rPr lang="en-US" sz="3100" smtClean="0"/>
              <a:t>Khai </a:t>
            </a:r>
            <a:r>
              <a:rPr lang="en-US" sz="3100"/>
              <a:t>báo thêm một lớp </a:t>
            </a:r>
            <a:r>
              <a:rPr lang="en-US" sz="3100" smtClean="0"/>
              <a:t>Người </a:t>
            </a:r>
            <a:r>
              <a:rPr lang="en-US" sz="3100"/>
              <a:t>lao động (Worker), kế thừa từ lớp Human, có thêm thuộc tính là số giờ làm việc trong một tháng (hour) và tiền lương của người đó (salary). </a:t>
            </a:r>
            <a:endParaRPr lang="en-US" sz="3100" smtClean="0"/>
          </a:p>
          <a:p>
            <a:pPr algn="just"/>
            <a:r>
              <a:rPr lang="en-US" sz="3100" smtClean="0"/>
              <a:t>Sau </a:t>
            </a:r>
            <a:r>
              <a:rPr lang="en-US" sz="3100"/>
              <a:t>đó, khai báo thêm một lớp </a:t>
            </a:r>
            <a:r>
              <a:rPr lang="en-US" sz="3100" smtClean="0"/>
              <a:t>Nhân </a:t>
            </a:r>
            <a:r>
              <a:rPr lang="en-US" sz="3100"/>
              <a:t>viên (Employee) kế thừa đồng thời từ hai lớp: Person và Worker. Lớp Employee có bổ sung thêm một thuộc tính là chức vụ (position).</a:t>
            </a:r>
          </a:p>
        </p:txBody>
      </p:sp>
    </p:spTree>
    <p:extLst>
      <p:ext uri="{BB962C8B-B14F-4D97-AF65-F5344CB8AC3E}">
        <p14:creationId xmlns:p14="http://schemas.microsoft.com/office/powerpoint/2010/main" val="94627459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92500"/>
          </a:bodyPr>
          <a:lstStyle/>
          <a:p>
            <a:pPr marL="36576" indent="0" algn="just">
              <a:buNone/>
            </a:pPr>
            <a:r>
              <a:rPr lang="en-US" sz="3100" smtClean="0">
                <a:solidFill>
                  <a:srgbClr val="FF0000"/>
                </a:solidFill>
              </a:rPr>
              <a:t>Bài 2:</a:t>
            </a:r>
            <a:r>
              <a:rPr lang="en-US" sz="3100" smtClean="0"/>
              <a:t> </a:t>
            </a:r>
          </a:p>
          <a:p>
            <a:pPr algn="just"/>
            <a:r>
              <a:rPr lang="en-US" sz="3100" smtClean="0"/>
              <a:t>Chuyển </a:t>
            </a:r>
            <a:r>
              <a:rPr lang="en-US" sz="3100"/>
              <a:t>lớp Human thành lớp cơ sở trừu tượng của hai lớp Person và Worker. </a:t>
            </a:r>
            <a:endParaRPr lang="en-US" sz="3100" smtClean="0"/>
          </a:p>
          <a:p>
            <a:pPr algn="just"/>
            <a:r>
              <a:rPr lang="en-US" sz="3100" smtClean="0"/>
              <a:t>Xây </a:t>
            </a:r>
            <a:r>
              <a:rPr lang="en-US" sz="3100"/>
              <a:t>dựng thêm hai hàm show() của lớp Worker và lớp Employee</a:t>
            </a:r>
            <a:r>
              <a:rPr lang="en-US" sz="3100" smtClean="0"/>
              <a:t>.</a:t>
            </a:r>
          </a:p>
          <a:p>
            <a:pPr algn="just"/>
            <a:r>
              <a:rPr lang="en-US" sz="3100" smtClean="0"/>
              <a:t>Trong </a:t>
            </a:r>
            <a:r>
              <a:rPr lang="en-US" sz="3100"/>
              <a:t>hàm main, khai báo một đối tượng lớp Employee, sau đó gọi đến các hàm show() của các lớp Employee, Person, Worrker và Human.</a:t>
            </a:r>
          </a:p>
        </p:txBody>
      </p:sp>
    </p:spTree>
    <p:extLst>
      <p:ext uri="{BB962C8B-B14F-4D97-AF65-F5344CB8AC3E}">
        <p14:creationId xmlns:p14="http://schemas.microsoft.com/office/powerpoint/2010/main" val="2819189474"/>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lnSpcReduction="10000"/>
          </a:bodyPr>
          <a:lstStyle/>
          <a:p>
            <a:pPr marL="36576" indent="0" algn="just">
              <a:buNone/>
            </a:pPr>
            <a:r>
              <a:rPr lang="en-US" sz="3100" smtClean="0">
                <a:solidFill>
                  <a:srgbClr val="FF0000"/>
                </a:solidFill>
              </a:rPr>
              <a:t>Bài </a:t>
            </a:r>
            <a:r>
              <a:rPr lang="en-US" sz="3100">
                <a:solidFill>
                  <a:srgbClr val="FF0000"/>
                </a:solidFill>
              </a:rPr>
              <a:t>3</a:t>
            </a:r>
            <a:r>
              <a:rPr lang="en-US" sz="3100" smtClean="0">
                <a:solidFill>
                  <a:srgbClr val="FF0000"/>
                </a:solidFill>
              </a:rPr>
              <a:t>:</a:t>
            </a:r>
            <a:r>
              <a:rPr lang="en-US" sz="3100" smtClean="0"/>
              <a:t> </a:t>
            </a:r>
          </a:p>
          <a:p>
            <a:pPr algn="just"/>
            <a:r>
              <a:rPr lang="en-US" sz="3100" smtClean="0"/>
              <a:t>Chuyển </a:t>
            </a:r>
            <a:r>
              <a:rPr lang="en-US" sz="3100"/>
              <a:t>hàm show() trong các lớp trên thành phương thức trừu </a:t>
            </a:r>
            <a:r>
              <a:rPr lang="en-US" sz="3100" smtClean="0"/>
              <a:t>tượng.</a:t>
            </a:r>
          </a:p>
          <a:p>
            <a:pPr algn="just"/>
            <a:r>
              <a:rPr lang="en-US" sz="3100" smtClean="0"/>
              <a:t>Trong </a:t>
            </a:r>
            <a:r>
              <a:rPr lang="en-US" sz="3100"/>
              <a:t>hàm main, khai báo một con trỏ kiểu Human, sau đó, cho nó trỏ đến lần lượt các đối tượng của các  lớp Human, Person, Worker và Employee, mỗi lần đều gọi phương thức show() để hiển thị thông báo ra màn hình.</a:t>
            </a:r>
          </a:p>
        </p:txBody>
      </p:sp>
    </p:spTree>
    <p:extLst>
      <p:ext uri="{BB962C8B-B14F-4D97-AF65-F5344CB8AC3E}">
        <p14:creationId xmlns:p14="http://schemas.microsoft.com/office/powerpoint/2010/main" val="1612034216"/>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92500" lnSpcReduction="10000"/>
          </a:bodyPr>
          <a:lstStyle/>
          <a:p>
            <a:pPr marL="36576" indent="0" algn="just">
              <a:buNone/>
            </a:pPr>
            <a:r>
              <a:rPr lang="en-US" sz="3100" smtClean="0">
                <a:solidFill>
                  <a:srgbClr val="FF0000"/>
                </a:solidFill>
              </a:rPr>
              <a:t>Bài 4:</a:t>
            </a:r>
            <a:r>
              <a:rPr lang="en-US" sz="3100" smtClean="0"/>
              <a:t> </a:t>
            </a:r>
          </a:p>
          <a:p>
            <a:pPr algn="just"/>
            <a:r>
              <a:rPr lang="en-US" sz="3100" smtClean="0"/>
              <a:t>Lớp trừu tượng Phương tiện giao thông (</a:t>
            </a:r>
            <a:r>
              <a:rPr lang="en-US" sz="3100"/>
              <a:t>PTGT </a:t>
            </a:r>
            <a:r>
              <a:rPr lang="en-US" sz="3100" smtClean="0"/>
              <a:t>) chứa các thuộc tính: Hãng sản xuất, màu xe, năm sản xuất, giá tiền.</a:t>
            </a:r>
          </a:p>
          <a:p>
            <a:pPr algn="just"/>
            <a:r>
              <a:rPr lang="en-US" sz="3100" smtClean="0"/>
              <a:t>Lớp Ô tô (Oto) kế thừa lớp trừu tượng PTGT. Lớp này có thêm thuộc tính số chổ ngồi. Kèm các phương thức Nhập dữ liệu/ Xuất dữ liệu để nhập và xuất thông tin các xe ô tô và phương thức Tính giá thuê (giá thuê = giá tiền * 0.15%).</a:t>
            </a:r>
            <a:endParaRPr lang="en-US" sz="3100"/>
          </a:p>
        </p:txBody>
      </p:sp>
    </p:spTree>
    <p:extLst>
      <p:ext uri="{BB962C8B-B14F-4D97-AF65-F5344CB8AC3E}">
        <p14:creationId xmlns:p14="http://schemas.microsoft.com/office/powerpoint/2010/main" val="296807030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92500" lnSpcReduction="20000"/>
          </a:bodyPr>
          <a:lstStyle/>
          <a:p>
            <a:pPr marL="36576" indent="0" algn="just">
              <a:buNone/>
            </a:pPr>
            <a:r>
              <a:rPr lang="en-US" sz="3100" smtClean="0">
                <a:solidFill>
                  <a:srgbClr val="FF0000"/>
                </a:solidFill>
              </a:rPr>
              <a:t>Bài 4:</a:t>
            </a:r>
            <a:r>
              <a:rPr lang="en-US" sz="3100" smtClean="0"/>
              <a:t> </a:t>
            </a:r>
          </a:p>
          <a:p>
            <a:pPr algn="just"/>
            <a:r>
              <a:rPr lang="en-US" sz="3100" smtClean="0"/>
              <a:t>Lớp Xe máy (XeMay) kế thừa lớp trừu tượng PTGT. Lớp này có thêm thuộc tính công suất. Kèm các phương thức Nhập dữ liệu/ Xuất dữ liệu để nhập và xuất thông tin các xe máy và phương thức Tính giá thuê (giá thuê = giá tiền * 0.01%).</a:t>
            </a:r>
          </a:p>
          <a:p>
            <a:pPr algn="just"/>
            <a:r>
              <a:rPr lang="en-US" sz="3100" smtClean="0"/>
              <a:t>Lớp Thuê xe (ThueXe) kế thừa từ 2 lớp Oto và XeMay. </a:t>
            </a:r>
            <a:r>
              <a:rPr lang="en-US" sz="3100"/>
              <a:t>Lớp này có thêm thuộc tính </a:t>
            </a:r>
            <a:r>
              <a:rPr lang="en-US" sz="3100" smtClean="0"/>
              <a:t>số ngày thuê.</a:t>
            </a:r>
            <a:endParaRPr lang="en-US" sz="3100"/>
          </a:p>
        </p:txBody>
      </p:sp>
    </p:spTree>
    <p:extLst>
      <p:ext uri="{BB962C8B-B14F-4D97-AF65-F5344CB8AC3E}">
        <p14:creationId xmlns:p14="http://schemas.microsoft.com/office/powerpoint/2010/main" val="151757538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85000" lnSpcReduction="10000"/>
          </a:bodyPr>
          <a:lstStyle/>
          <a:p>
            <a:pPr marL="36576" indent="0" algn="just">
              <a:buNone/>
            </a:pPr>
            <a:r>
              <a:rPr lang="en-US" sz="3100" smtClean="0">
                <a:solidFill>
                  <a:srgbClr val="FF0000"/>
                </a:solidFill>
              </a:rPr>
              <a:t>Bài 4:</a:t>
            </a:r>
            <a:r>
              <a:rPr lang="en-US" sz="3100" smtClean="0"/>
              <a:t> </a:t>
            </a:r>
          </a:p>
          <a:p>
            <a:pPr algn="just"/>
            <a:r>
              <a:rPr lang="en-US" sz="3100"/>
              <a:t>Tất cả các lớp trên đều </a:t>
            </a:r>
            <a:r>
              <a:rPr lang="en-US" sz="3100" smtClean="0"/>
              <a:t>có phương </a:t>
            </a:r>
            <a:r>
              <a:rPr lang="en-US" sz="3100"/>
              <a:t>thức khởi tạo, phương thức setter, </a:t>
            </a:r>
            <a:r>
              <a:rPr lang="en-US" sz="3100" smtClean="0"/>
              <a:t>getter.</a:t>
            </a:r>
          </a:p>
          <a:p>
            <a:pPr algn="just"/>
            <a:r>
              <a:rPr lang="en-US" sz="3100" smtClean="0"/>
              <a:t>Trong hàm main, thực hiện các yêu cầu sau:</a:t>
            </a:r>
          </a:p>
          <a:p>
            <a:pPr algn="just"/>
            <a:r>
              <a:rPr lang="en-US" sz="3100" smtClean="0"/>
              <a:t>Nhập vào thông tin ô tô, xe máy cần thuê.</a:t>
            </a:r>
          </a:p>
          <a:p>
            <a:pPr algn="just"/>
            <a:r>
              <a:rPr lang="en-US" sz="3100" smtClean="0"/>
              <a:t>Xuất thông tin về việc thuê xe ô tô (hãng, màu, năm, giá tiền, số chỗ ngồi, số ngày thuê, tổng tiền thuê).</a:t>
            </a:r>
          </a:p>
          <a:p>
            <a:pPr algn="just"/>
            <a:r>
              <a:rPr lang="en-US" sz="3100"/>
              <a:t>Xuất thông tin về việc thuê xe </a:t>
            </a:r>
            <a:r>
              <a:rPr lang="en-US" sz="3100" smtClean="0"/>
              <a:t>máy </a:t>
            </a:r>
            <a:r>
              <a:rPr lang="en-US" sz="3100"/>
              <a:t>(hãng, màu, năm, giá tiền, </a:t>
            </a:r>
            <a:r>
              <a:rPr lang="en-US" sz="3100" smtClean="0"/>
              <a:t>công suất, </a:t>
            </a:r>
            <a:r>
              <a:rPr lang="en-US" sz="3100"/>
              <a:t>số ngày thuê, tổng tiền thuê).</a:t>
            </a:r>
          </a:p>
        </p:txBody>
      </p:sp>
    </p:spTree>
    <p:extLst>
      <p:ext uri="{BB962C8B-B14F-4D97-AF65-F5344CB8AC3E}">
        <p14:creationId xmlns:p14="http://schemas.microsoft.com/office/powerpoint/2010/main" val="55208676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92500" lnSpcReduction="20000"/>
          </a:bodyPr>
          <a:lstStyle/>
          <a:p>
            <a:pPr marL="36576" indent="0" algn="just">
              <a:buNone/>
            </a:pPr>
            <a:r>
              <a:rPr lang="en-US" sz="3100" smtClean="0">
                <a:solidFill>
                  <a:srgbClr val="FF0000"/>
                </a:solidFill>
              </a:rPr>
              <a:t>Bài 5:</a:t>
            </a:r>
            <a:r>
              <a:rPr lang="en-US" sz="3100" smtClean="0"/>
              <a:t> </a:t>
            </a:r>
          </a:p>
          <a:p>
            <a:pPr algn="just"/>
            <a:r>
              <a:rPr lang="en-US" sz="3100" smtClean="0"/>
              <a:t>Các </a:t>
            </a:r>
            <a:r>
              <a:rPr lang="en-US" sz="3100"/>
              <a:t>thí sinh dự thi đại học bao gồm các thí sinh thi khối A, thí sinh thi khối B, thí sinh thi khối </a:t>
            </a:r>
            <a:r>
              <a:rPr lang="en-US" sz="3100" smtClean="0"/>
              <a:t>C:</a:t>
            </a:r>
          </a:p>
          <a:p>
            <a:pPr lvl="1" algn="just"/>
            <a:r>
              <a:rPr lang="en-US" sz="2700" smtClean="0"/>
              <a:t>Các </a:t>
            </a:r>
            <a:r>
              <a:rPr lang="en-US" sz="2700"/>
              <a:t>thí sinh cần quản lý các thuộc tính: Số báo danh, họ tên, địa chỉ, </a:t>
            </a:r>
            <a:r>
              <a:rPr lang="en-US" sz="2700" smtClean="0"/>
              <a:t>điểm ưu </a:t>
            </a:r>
            <a:r>
              <a:rPr lang="en-US" sz="2700"/>
              <a:t>tiên</a:t>
            </a:r>
            <a:r>
              <a:rPr lang="en-US" sz="2700" smtClean="0"/>
              <a:t>.</a:t>
            </a:r>
          </a:p>
          <a:p>
            <a:pPr lvl="1" algn="just"/>
            <a:r>
              <a:rPr lang="en-US" sz="2700" smtClean="0"/>
              <a:t>Thí </a:t>
            </a:r>
            <a:r>
              <a:rPr lang="en-US" sz="2700"/>
              <a:t>sinh thi khối A thi các môn: Toán, </a:t>
            </a:r>
            <a:r>
              <a:rPr lang="en-US" sz="2700" smtClean="0"/>
              <a:t>Lý</a:t>
            </a:r>
            <a:r>
              <a:rPr lang="en-US" sz="2700"/>
              <a:t>, </a:t>
            </a:r>
            <a:r>
              <a:rPr lang="en-US" sz="2700" smtClean="0"/>
              <a:t>Hoá</a:t>
            </a:r>
          </a:p>
          <a:p>
            <a:pPr lvl="1" algn="just"/>
            <a:r>
              <a:rPr lang="en-US" sz="2700" smtClean="0"/>
              <a:t>Thí </a:t>
            </a:r>
            <a:r>
              <a:rPr lang="en-US" sz="2700"/>
              <a:t>sinh thi khối B thi các môn: Toán, Hoá, </a:t>
            </a:r>
            <a:r>
              <a:rPr lang="en-US" sz="2700" smtClean="0"/>
              <a:t>Sinh</a:t>
            </a:r>
          </a:p>
          <a:p>
            <a:pPr lvl="1" algn="just"/>
            <a:r>
              <a:rPr lang="en-US" sz="2700" smtClean="0"/>
              <a:t>Thí </a:t>
            </a:r>
            <a:r>
              <a:rPr lang="en-US" sz="2700"/>
              <a:t>sinh thi khối C thi các môn: </a:t>
            </a:r>
            <a:r>
              <a:rPr lang="en-US" sz="2700" smtClean="0"/>
              <a:t>Văn</a:t>
            </a:r>
            <a:r>
              <a:rPr lang="en-US" sz="2700"/>
              <a:t>, Sử, </a:t>
            </a:r>
            <a:r>
              <a:rPr lang="en-US" sz="2700" smtClean="0"/>
              <a:t>Địa</a:t>
            </a:r>
          </a:p>
          <a:p>
            <a:pPr algn="just"/>
            <a:r>
              <a:rPr lang="en-US" sz="3100" smtClean="0"/>
              <a:t>1</a:t>
            </a:r>
            <a:r>
              <a:rPr lang="en-US" sz="3100"/>
              <a:t>. Xây dựng các lớp </a:t>
            </a:r>
            <a:r>
              <a:rPr lang="en-US" sz="3100" smtClean="0"/>
              <a:t>KhoiA, KhoiB, KhoiC kế thừa từ lớp ThiSinh.</a:t>
            </a:r>
          </a:p>
        </p:txBody>
      </p:sp>
    </p:spTree>
    <p:extLst>
      <p:ext uri="{BB962C8B-B14F-4D97-AF65-F5344CB8AC3E}">
        <p14:creationId xmlns:p14="http://schemas.microsoft.com/office/powerpoint/2010/main" val="673485230"/>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fontScale="85000" lnSpcReduction="20000"/>
          </a:bodyPr>
          <a:lstStyle/>
          <a:p>
            <a:pPr marL="36576" indent="0" algn="just">
              <a:buNone/>
            </a:pPr>
            <a:r>
              <a:rPr lang="en-US" sz="3100" smtClean="0">
                <a:solidFill>
                  <a:srgbClr val="FF0000"/>
                </a:solidFill>
              </a:rPr>
              <a:t>Bài 5:</a:t>
            </a:r>
            <a:r>
              <a:rPr lang="en-US" sz="3100" smtClean="0"/>
              <a:t> </a:t>
            </a:r>
          </a:p>
          <a:p>
            <a:pPr algn="just"/>
            <a:r>
              <a:rPr lang="en-US" sz="3100" smtClean="0"/>
              <a:t>2. Tất </a:t>
            </a:r>
            <a:r>
              <a:rPr lang="en-US" sz="3100"/>
              <a:t>cả các lớp trên đều có phương thức khởi tạo, phương thức setter, </a:t>
            </a:r>
            <a:r>
              <a:rPr lang="en-US" sz="3100" smtClean="0"/>
              <a:t>getter, phương thức nhập dữ liệu/xuất dữ liệu, phương thức tính điểm thi (</a:t>
            </a:r>
            <a:r>
              <a:rPr lang="en-US" sz="3100"/>
              <a:t>điểm thi bằng tổng điểm của 3 môn cộng với điểm ưu </a:t>
            </a:r>
            <a:r>
              <a:rPr lang="en-US" sz="3100" smtClean="0"/>
              <a:t>tiên).</a:t>
            </a:r>
          </a:p>
          <a:p>
            <a:pPr algn="just"/>
            <a:r>
              <a:rPr lang="en-US" sz="3100" smtClean="0"/>
              <a:t>3. Trong </a:t>
            </a:r>
            <a:r>
              <a:rPr lang="en-US" sz="3100"/>
              <a:t>hàm main, khai báo một con trỏ kiểu </a:t>
            </a:r>
            <a:r>
              <a:rPr lang="en-US" sz="3100" smtClean="0"/>
              <a:t>ThiSinh, </a:t>
            </a:r>
            <a:r>
              <a:rPr lang="en-US" sz="3100"/>
              <a:t>sau đó, cho nó trỏ đến lần lượt các đối tượng của </a:t>
            </a:r>
            <a:r>
              <a:rPr lang="en-US" sz="3100" smtClean="0"/>
              <a:t>các </a:t>
            </a:r>
            <a:r>
              <a:rPr lang="en-US" sz="3100"/>
              <a:t>lớp KhoiA, KhoiB, KhoiC</a:t>
            </a:r>
            <a:r>
              <a:rPr lang="en-US" sz="3100" smtClean="0"/>
              <a:t>, </a:t>
            </a:r>
            <a:r>
              <a:rPr lang="en-US" sz="3100"/>
              <a:t>mỗi lần đều gọi phương thức nhập dữ liệu/xuất dữ liệu, phương thức tính điểm thi</a:t>
            </a:r>
            <a:r>
              <a:rPr lang="en-US" sz="3100" smtClean="0"/>
              <a:t> </a:t>
            </a:r>
            <a:r>
              <a:rPr lang="en-US" sz="3100"/>
              <a:t>để hiển thị thông báo ra màn hình.</a:t>
            </a:r>
          </a:p>
          <a:p>
            <a:pPr algn="just"/>
            <a:endParaRPr lang="en-US" sz="3100"/>
          </a:p>
        </p:txBody>
      </p:sp>
    </p:spTree>
    <p:extLst>
      <p:ext uri="{BB962C8B-B14F-4D97-AF65-F5344CB8AC3E}">
        <p14:creationId xmlns:p14="http://schemas.microsoft.com/office/powerpoint/2010/main" val="1975400038"/>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4638"/>
            <a:ext cx="8856984" cy="1143000"/>
          </a:xfrm>
        </p:spPr>
        <p:txBody>
          <a:bodyPr>
            <a:normAutofit/>
          </a:bodyPr>
          <a:lstStyle/>
          <a:p>
            <a:pPr algn="ctr"/>
            <a:r>
              <a:rPr lang="en-US" smtClean="0">
                <a:solidFill>
                  <a:srgbClr val="FFFF00"/>
                </a:solidFill>
              </a:rPr>
              <a:t>BÀI TẬP</a:t>
            </a:r>
            <a:endParaRPr lang="en-US">
              <a:solidFill>
                <a:srgbClr val="FFFF00"/>
              </a:solidFill>
            </a:endParaRPr>
          </a:p>
        </p:txBody>
      </p:sp>
      <p:sp>
        <p:nvSpPr>
          <p:cNvPr id="3" name="Content Placeholder 2"/>
          <p:cNvSpPr>
            <a:spLocks noGrp="1"/>
          </p:cNvSpPr>
          <p:nvPr>
            <p:ph idx="1"/>
          </p:nvPr>
        </p:nvSpPr>
        <p:spPr>
          <a:xfrm>
            <a:off x="457200" y="1600200"/>
            <a:ext cx="7427168" cy="4525963"/>
          </a:xfrm>
        </p:spPr>
        <p:txBody>
          <a:bodyPr>
            <a:normAutofit/>
          </a:bodyPr>
          <a:lstStyle/>
          <a:p>
            <a:pPr marL="36576" indent="0" algn="just">
              <a:buNone/>
            </a:pPr>
            <a:r>
              <a:rPr lang="en-US" sz="3100" smtClean="0">
                <a:solidFill>
                  <a:srgbClr val="FF0000"/>
                </a:solidFill>
              </a:rPr>
              <a:t>Bài 6:</a:t>
            </a:r>
            <a:r>
              <a:rPr lang="en-US" sz="3100" smtClean="0"/>
              <a:t> </a:t>
            </a:r>
          </a:p>
          <a:p>
            <a:pPr algn="just"/>
            <a:r>
              <a:rPr lang="en-US" sz="3100" smtClean="0"/>
              <a:t>Tương tự bài số 5 nhưng cho nhập/xuất danh sách thí sinh thi các khối.</a:t>
            </a:r>
            <a:endParaRPr lang="en-US" sz="3100"/>
          </a:p>
          <a:p>
            <a:pPr algn="just"/>
            <a:endParaRPr lang="en-US" sz="3100"/>
          </a:p>
        </p:txBody>
      </p:sp>
    </p:spTree>
    <p:extLst>
      <p:ext uri="{BB962C8B-B14F-4D97-AF65-F5344CB8AC3E}">
        <p14:creationId xmlns:p14="http://schemas.microsoft.com/office/powerpoint/2010/main" val="218123664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6415</TotalTime>
  <Words>3353</Words>
  <Application>Microsoft Office PowerPoint</Application>
  <PresentationFormat>On-screen Show (4:3)</PresentationFormat>
  <Paragraphs>342</Paragraphs>
  <Slides>81</Slides>
  <Notes>1</Notes>
  <HiddenSlides>0</HiddenSlides>
  <MMClips>0</MMClips>
  <ScaleCrop>false</ScaleCrop>
  <HeadingPairs>
    <vt:vector size="4" baseType="variant">
      <vt:variant>
        <vt:lpstr>Theme</vt:lpstr>
      </vt:variant>
      <vt:variant>
        <vt:i4>1</vt:i4>
      </vt:variant>
      <vt:variant>
        <vt:lpstr>Slide Titles</vt:lpstr>
      </vt:variant>
      <vt:variant>
        <vt:i4>81</vt:i4>
      </vt:variant>
    </vt:vector>
  </HeadingPairs>
  <TitlesOfParts>
    <vt:vector size="82" baseType="lpstr">
      <vt:lpstr>Technic</vt:lpstr>
      <vt:lpstr> TÍNH KẾ THỪA VÀ ĐA HÌNH (TT)</vt:lpstr>
      <vt:lpstr>NỘI DUNG</vt:lpstr>
      <vt:lpstr>ĐA KẾ THỪA</vt:lpstr>
      <vt:lpstr>KHAI BÁO ĐA KẾ THỪA</vt:lpstr>
      <vt:lpstr>KHAI BÁO ĐA KẾ THỪA</vt:lpstr>
      <vt:lpstr>KHAI BÁO ĐA KẾ THỪA</vt:lpstr>
      <vt:lpstr>HÀM KHỞI TẠO TRONG ĐA KẾ THỪA</vt:lpstr>
      <vt:lpstr>HÀM KHỞI TẠO TRONG ĐA KẾ THỪA</vt:lpstr>
      <vt:lpstr>HÀM KHỞI TẠO TRONG ĐA KẾ THỪA</vt:lpstr>
      <vt:lpstr>HÀM KHỞI TẠO TRONG ĐA KẾ THỪA</vt:lpstr>
      <vt:lpstr>HÀM KHỞI TẠO TRONG ĐA KẾ THỪA</vt:lpstr>
      <vt:lpstr>HÀM KHỞI TẠO TRONG ĐA KẾ THỪA</vt:lpstr>
      <vt:lpstr>HÀM KHỞI TẠO TRONG ĐA KẾ THỪA</vt:lpstr>
      <vt:lpstr>HÀM KHỞI TẠO TRONG ĐA KẾ THỪA</vt:lpstr>
      <vt:lpstr>HÀM HỦY BỎ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TRUY NHẬP CÁC THÀNH PHẦN LỚP TRONG ĐA KẾ THỪA</vt:lpstr>
      <vt:lpstr>LỚP CƠ SỞ TRỪU TƯỢNG</vt:lpstr>
      <vt:lpstr>LỚP CƠ SỞ TRỪU TƯỢNG</vt:lpstr>
      <vt:lpstr>LỚP CƠ SỞ TRỪU TƯỢNG</vt:lpstr>
      <vt:lpstr>LỚP CƠ SỞ TRỪU TƯỢNG</vt:lpstr>
      <vt:lpstr>LỚP CƠ SỞ TRỪU TƯỢNG</vt:lpstr>
      <vt:lpstr>KHAI BÁO LỚP CƠ SỞ  TRỪU TƯỢNG</vt:lpstr>
      <vt:lpstr>KHAI BÁO LỚP CƠ SỞ  TRỪU TƯỢNG</vt:lpstr>
      <vt:lpstr>KHAI BÁO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HÀM KHỞI TẠO LỚP CƠ SỞ  TRỪU TƯỢNG</vt:lpstr>
      <vt:lpstr>ĐA HÌNH</vt:lpstr>
      <vt:lpstr>ĐA HÌNH</vt:lpstr>
      <vt:lpstr>ĐA HÌNH</vt:lpstr>
      <vt:lpstr>ĐA HÌNH</vt:lpstr>
      <vt:lpstr>KHAI BÁO PHƯƠNG THỨC  TRỪU TƯỢNG</vt:lpstr>
      <vt:lpstr>KHAI BÁO PHƯƠNG THỨC  TRỪU TƯỢNG</vt:lpstr>
      <vt:lpstr>KHAI BÁO PHƯƠNG THỨC  TRỪU TƯỢNG</vt:lpstr>
      <vt:lpstr>SỬ DỤNG PHƯƠNG THỨC  TRỪU TƯỢNG – ĐA HÌNH</vt:lpstr>
      <vt:lpstr>SỬ DỤNG PHƯƠNG THỨC  TRỪU TƯỢNG – ĐA HÌNH</vt:lpstr>
      <vt:lpstr>SỬ DỤNG PHƯƠNG THỨC  TRỪU TƯỢNG – ĐA HÌNH</vt:lpstr>
      <vt:lpstr>SỬ DỤNG PHƯƠNG THỨC  TRỪU TƯỢNG – ĐA HÌNH</vt:lpstr>
      <vt:lpstr>SỬ DỤNG PHƯƠNG THỨC  TRỪU TƯỢNG – ĐA HÌNH</vt:lpstr>
      <vt:lpstr>SỬ DỤNG PHƯƠNG THỨC  TRỪU TƯỢNG – ĐA HÌNH</vt:lpstr>
      <vt:lpstr>SỬ DỤNG PHƯƠNG THỨC  TRỪU TƯỢNG – ĐA HÌNH</vt:lpstr>
      <vt:lpstr>SỬ DỤNG PHƯƠNG THỨC  TRỪU TƯỢNG – ĐA HÌNH</vt:lpstr>
      <vt:lpstr>HÀM VIRTUAL TRONG C++</vt:lpstr>
      <vt:lpstr>HÀM PURE VIRTUAL TRONG C++</vt:lpstr>
      <vt:lpstr>HÀM PURE VIRTUAL TRONG C++</vt:lpstr>
      <vt:lpstr>HÀM PURE VIRTUAL TRONG C++</vt:lpstr>
      <vt:lpstr>HÀM PURE VIRTUAL TRONG C++</vt:lpstr>
      <vt:lpstr>HÀM PURE VIRTUAL TRONG C++</vt:lpstr>
      <vt:lpstr>HÀM PURE VIRTUAL TRONG C++</vt:lpstr>
      <vt:lpstr>BÀI TẬP</vt:lpstr>
      <vt:lpstr>BÀI TẬP</vt:lpstr>
      <vt:lpstr>BÀI TẬP</vt:lpstr>
      <vt:lpstr>BÀI TẬP</vt:lpstr>
      <vt:lpstr>BÀI TẬP</vt:lpstr>
      <vt:lpstr>BÀI TẬP</vt:lpstr>
      <vt:lpstr>BÀI TẬP</vt:lpstr>
      <vt:lpstr>BÀI TẬP</vt:lpstr>
      <vt:lpstr>BÀI TẬP</vt:lpstr>
      <vt:lpstr>BÀI TẬP</vt:lpstr>
      <vt:lpstr>BÀI TẬP</vt:lpstr>
      <vt:lpstr>BÀI TẬP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Kế thừa, đa hình</dc:title>
  <dc:creator>Windows User</dc:creator>
  <cp:lastModifiedBy>Windows User</cp:lastModifiedBy>
  <cp:revision>1193</cp:revision>
  <dcterms:created xsi:type="dcterms:W3CDTF">2016-08-15T10:08:11Z</dcterms:created>
  <dcterms:modified xsi:type="dcterms:W3CDTF">2017-07-22T03:53:46Z</dcterms:modified>
</cp:coreProperties>
</file>