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59"/>
  </p:notesMasterIdLst>
  <p:sldIdLst>
    <p:sldId id="256" r:id="rId2"/>
    <p:sldId id="363" r:id="rId3"/>
    <p:sldId id="424" r:id="rId4"/>
    <p:sldId id="423" r:id="rId5"/>
    <p:sldId id="425" r:id="rId6"/>
    <p:sldId id="426" r:id="rId7"/>
    <p:sldId id="427" r:id="rId8"/>
    <p:sldId id="428" r:id="rId9"/>
    <p:sldId id="429" r:id="rId10"/>
    <p:sldId id="430" r:id="rId11"/>
    <p:sldId id="431" r:id="rId12"/>
    <p:sldId id="432" r:id="rId13"/>
    <p:sldId id="433" r:id="rId14"/>
    <p:sldId id="434" r:id="rId15"/>
    <p:sldId id="435" r:id="rId16"/>
    <p:sldId id="436" r:id="rId17"/>
    <p:sldId id="437" r:id="rId18"/>
    <p:sldId id="439" r:id="rId19"/>
    <p:sldId id="438" r:id="rId20"/>
    <p:sldId id="440" r:id="rId21"/>
    <p:sldId id="442" r:id="rId22"/>
    <p:sldId id="443" r:id="rId23"/>
    <p:sldId id="444" r:id="rId24"/>
    <p:sldId id="446" r:id="rId25"/>
    <p:sldId id="445" r:id="rId26"/>
    <p:sldId id="447" r:id="rId27"/>
    <p:sldId id="448" r:id="rId28"/>
    <p:sldId id="449" r:id="rId29"/>
    <p:sldId id="450" r:id="rId30"/>
    <p:sldId id="451" r:id="rId31"/>
    <p:sldId id="452" r:id="rId32"/>
    <p:sldId id="453" r:id="rId33"/>
    <p:sldId id="455" r:id="rId34"/>
    <p:sldId id="456" r:id="rId35"/>
    <p:sldId id="457" r:id="rId36"/>
    <p:sldId id="454" r:id="rId37"/>
    <p:sldId id="459" r:id="rId38"/>
    <p:sldId id="460" r:id="rId39"/>
    <p:sldId id="462" r:id="rId40"/>
    <p:sldId id="458" r:id="rId41"/>
    <p:sldId id="463" r:id="rId42"/>
    <p:sldId id="464" r:id="rId43"/>
    <p:sldId id="466" r:id="rId44"/>
    <p:sldId id="465" r:id="rId45"/>
    <p:sldId id="468" r:id="rId46"/>
    <p:sldId id="467" r:id="rId47"/>
    <p:sldId id="469" r:id="rId48"/>
    <p:sldId id="470" r:id="rId49"/>
    <p:sldId id="471" r:id="rId50"/>
    <p:sldId id="472" r:id="rId51"/>
    <p:sldId id="473" r:id="rId52"/>
    <p:sldId id="474" r:id="rId53"/>
    <p:sldId id="477" r:id="rId54"/>
    <p:sldId id="476" r:id="rId55"/>
    <p:sldId id="478" r:id="rId56"/>
    <p:sldId id="479" r:id="rId57"/>
    <p:sldId id="480" r:id="rId5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62" autoAdjust="0"/>
    <p:restoredTop sz="94660"/>
  </p:normalViewPr>
  <p:slideViewPr>
    <p:cSldViewPr>
      <p:cViewPr>
        <p:scale>
          <a:sx n="76" d="100"/>
          <a:sy n="76" d="100"/>
        </p:scale>
        <p:origin x="-1140"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656AFB8-9410-45B3-9E5A-527C99C98AB1}" type="datetimeFigureOut">
              <a:rPr lang="en-US" smtClean="0"/>
              <a:t>28/09/2016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BB7858A-B0C9-4E08-8C8B-C9A5F4B18C35}" type="slidenum">
              <a:rPr lang="en-US" smtClean="0"/>
              <a:t>‹#›</a:t>
            </a:fld>
            <a:endParaRPr lang="en-US"/>
          </a:p>
        </p:txBody>
      </p:sp>
    </p:spTree>
    <p:extLst>
      <p:ext uri="{BB962C8B-B14F-4D97-AF65-F5344CB8AC3E}">
        <p14:creationId xmlns:p14="http://schemas.microsoft.com/office/powerpoint/2010/main" val="2088360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4</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5</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6</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7</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8</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9</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10</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11</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12</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13</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14</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15</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16</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17</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18</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19</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20</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21</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22</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23</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24</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25</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26</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27</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28</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29</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30</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31</a:t>
            </a:fld>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32</a:t>
            </a:fld>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33</a:t>
            </a:fld>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34</a:t>
            </a:fld>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35</a:t>
            </a:fld>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36</a:t>
            </a:fld>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37</a:t>
            </a:fld>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38</a:t>
            </a:fld>
            <a:endParaRPr 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39</a:t>
            </a:fld>
            <a:endParaRPr 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40</a:t>
            </a:fld>
            <a:endParaRPr 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41</a:t>
            </a:fld>
            <a:endParaRPr 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42</a:t>
            </a:fld>
            <a:endParaRPr 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43</a:t>
            </a:fld>
            <a:endParaRPr 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44</a:t>
            </a:fld>
            <a:endParaRPr 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45</a:t>
            </a:fld>
            <a:endParaRPr 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46</a:t>
            </a:fld>
            <a:endParaRPr 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47</a:t>
            </a:fld>
            <a:endParaRPr 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48</a:t>
            </a:fld>
            <a:endParaRPr 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49</a:t>
            </a:fld>
            <a:endParaRPr lang="en-U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50</a:t>
            </a:fld>
            <a:endParaRPr lang="en-U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51</a:t>
            </a:fld>
            <a:endParaRPr lang="en-U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52</a:t>
            </a:fld>
            <a:endParaRPr lang="en-US"/>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53</a:t>
            </a:fld>
            <a:endParaRPr lang="en-US"/>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54</a:t>
            </a:fld>
            <a:endParaRPr lang="en-US"/>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55</a:t>
            </a:fld>
            <a:endParaRPr lang="en-US"/>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56</a:t>
            </a:fld>
            <a:endParaRPr lang="en-US"/>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smtClean="0"/>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12F781D-178A-4DB1-91C2-093CFC59F4D5}" type="slidenum">
              <a:rPr lang="en-US"/>
              <a:pPr eaLnBrk="1" hangingPunct="1"/>
              <a:t>57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F1EEA37A-DCB6-4D6E-9397-047ED70ABE78}" type="datetimeFigureOut">
              <a:rPr lang="en-US" smtClean="0"/>
              <a:t>28/09/2016</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DF1D4E77-EC6A-4B5A-8594-55D7A527C61C}"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EEA37A-DCB6-4D6E-9397-047ED70ABE78}" type="datetimeFigureOut">
              <a:rPr lang="en-US" smtClean="0"/>
              <a:t>28/09/2016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Title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F1EEA37A-DCB6-4D6E-9397-047ED70ABE78}" type="datetimeFigureOut">
              <a:rPr lang="en-US" smtClean="0"/>
              <a:t>28/09/2016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1EEA37A-DCB6-4D6E-9397-047ED70ABE78}" type="datetimeFigureOut">
              <a:rPr lang="en-US" smtClean="0"/>
              <a:t>28/09/2016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F1EEA37A-DCB6-4D6E-9397-047ED70ABE78}" type="datetimeFigureOut">
              <a:rPr lang="en-US" smtClean="0"/>
              <a:t>28/09/2016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7470648" cy="1143000"/>
          </a:xfrm>
        </p:spPr>
        <p:txBody>
          <a:bodyPr anchor="ctr"/>
          <a:lstStyle>
            <a:lvl1pPr algn="l">
              <a:defRPr sz="4600"/>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F1EEA37A-DCB6-4D6E-9397-047ED70ABE78}" type="datetimeFigureOut">
              <a:rPr lang="en-US" smtClean="0"/>
              <a:t>28/09/2016</a:t>
            </a:fld>
            <a:endParaRPr lang="en-US"/>
          </a:p>
        </p:txBody>
      </p:sp>
      <p:sp>
        <p:nvSpPr>
          <p:cNvPr id="8" name="Slide Number Placeholder 7"/>
          <p:cNvSpPr>
            <a:spLocks noGrp="1"/>
          </p:cNvSpPr>
          <p:nvPr>
            <p:ph type="sldNum" sz="quarter" idx="11"/>
          </p:nvPr>
        </p:nvSpPr>
        <p:spPr/>
        <p:txBody>
          <a:bodyPr/>
          <a:lstStyle/>
          <a:p>
            <a:fld id="{DF1D4E77-EC6A-4B5A-8594-55D7A527C61C}" type="slidenum">
              <a:rPr lang="en-US" smtClean="0"/>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EEA37A-DCB6-4D6E-9397-047ED70ABE78}" type="datetimeFigureOut">
              <a:rPr lang="en-US" smtClean="0"/>
              <a:t>28/09/2016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1EEA37A-DCB6-4D6E-9397-047ED70ABE78}" type="datetimeFigureOut">
              <a:rPr lang="en-US" smtClean="0"/>
              <a:t>28/09/2016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156448" y="6422064"/>
            <a:ext cx="762000" cy="365125"/>
          </a:xfrm>
        </p:spPr>
        <p:txBody>
          <a:bodyPr/>
          <a:lstStyle/>
          <a:p>
            <a:fld id="{DF1D4E77-EC6A-4B5A-8594-55D7A527C61C}"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en-US" smtClean="0"/>
              <a:t>Click icon to add picture</a:t>
            </a:r>
            <a:endParaRPr kumimoji="0" lang="en-US"/>
          </a:p>
        </p:txBody>
      </p:sp>
      <p:sp>
        <p:nvSpPr>
          <p:cNvPr id="4" name="Text Placeholder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457200" y="6422064"/>
            <a:ext cx="2133600" cy="365125"/>
          </a:xfrm>
        </p:spPr>
        <p:txBody>
          <a:bodyPr/>
          <a:lstStyle/>
          <a:p>
            <a:fld id="{F1EEA37A-DCB6-4D6E-9397-047ED70ABE78}" type="datetimeFigureOut">
              <a:rPr lang="en-US" smtClean="0"/>
              <a:t>28/09/2016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EEA37A-DCB6-4D6E-9397-047ED70ABE78}" type="datetimeFigureOut">
              <a:rPr lang="en-US" smtClean="0"/>
              <a:t>28/09/2016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EEA37A-DCB6-4D6E-9397-047ED70ABE78}" type="datetimeFigureOut">
              <a:rPr lang="en-US" smtClean="0"/>
              <a:t>28/09/2016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Freeform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Freeform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Placeholder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F1EEA37A-DCB6-4D6E-9397-047ED70ABE78}" type="datetimeFigureOut">
              <a:rPr lang="en-US" smtClean="0"/>
              <a:t>28/09/2016</a:t>
            </a:fld>
            <a:endParaRPr lang="en-US"/>
          </a:p>
        </p:txBody>
      </p:sp>
      <p:sp>
        <p:nvSpPr>
          <p:cNvPr id="22" name="Footer Placeholder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en-US"/>
          </a:p>
        </p:txBody>
      </p:sp>
      <p:sp>
        <p:nvSpPr>
          <p:cNvPr id="18" name="Slide Number Placeholder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DF1D4E77-EC6A-4B5A-8594-55D7A527C61C}"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iming>
    <p:tnLst>
      <p:par>
        <p:cTn id="1" dur="indefinite" restart="never" nodeType="tmRoot"/>
      </p:par>
    </p:tnLst>
  </p:timing>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9064" y="3429000"/>
            <a:ext cx="8247392" cy="2301240"/>
          </a:xfrm>
        </p:spPr>
        <p:txBody>
          <a:bodyPr>
            <a:normAutofit/>
          </a:bodyPr>
          <a:lstStyle/>
          <a:p>
            <a:pPr algn="ctr"/>
            <a:r>
              <a:rPr lang="en-US" sz="4000" smtClean="0"/>
              <a:t/>
            </a:r>
            <a:br>
              <a:rPr lang="en-US" sz="4000" smtClean="0"/>
            </a:br>
            <a:r>
              <a:rPr lang="en-US" sz="4000" smtClean="0"/>
              <a:t>VÀO RA TRÊN TỆP</a:t>
            </a:r>
            <a:endParaRPr lang="en-US" sz="4000"/>
          </a:p>
        </p:txBody>
      </p:sp>
      <p:sp>
        <p:nvSpPr>
          <p:cNvPr id="3" name="Subtitle 2"/>
          <p:cNvSpPr>
            <a:spLocks noGrp="1"/>
          </p:cNvSpPr>
          <p:nvPr>
            <p:ph type="subTitle" idx="1"/>
          </p:nvPr>
        </p:nvSpPr>
        <p:spPr>
          <a:xfrm>
            <a:off x="251520" y="308248"/>
            <a:ext cx="8640960" cy="2544688"/>
          </a:xfrm>
        </p:spPr>
        <p:txBody>
          <a:bodyPr>
            <a:normAutofit fontScale="92500" lnSpcReduction="20000"/>
          </a:bodyPr>
          <a:lstStyle/>
          <a:p>
            <a:pPr algn="just"/>
            <a:r>
              <a:rPr lang="en-US" sz="2200" err="1" smtClean="0"/>
              <a:t>Học</a:t>
            </a:r>
            <a:r>
              <a:rPr lang="en-US" sz="2200" smtClean="0"/>
              <a:t> </a:t>
            </a:r>
            <a:r>
              <a:rPr lang="en-US" sz="2200" err="1" smtClean="0"/>
              <a:t>viện</a:t>
            </a:r>
            <a:r>
              <a:rPr lang="en-US" sz="2200" smtClean="0"/>
              <a:t> </a:t>
            </a:r>
            <a:r>
              <a:rPr lang="en-US" sz="2200" err="1" smtClean="0"/>
              <a:t>Công</a:t>
            </a:r>
            <a:r>
              <a:rPr lang="en-US" sz="2200" smtClean="0"/>
              <a:t> </a:t>
            </a:r>
            <a:r>
              <a:rPr lang="en-US" sz="2200" err="1" smtClean="0"/>
              <a:t>nghệ</a:t>
            </a:r>
            <a:r>
              <a:rPr lang="en-US" sz="2200" smtClean="0"/>
              <a:t> </a:t>
            </a:r>
            <a:r>
              <a:rPr lang="en-US" sz="2200" err="1" smtClean="0"/>
              <a:t>Bưu</a:t>
            </a:r>
            <a:r>
              <a:rPr lang="en-US" sz="2200" smtClean="0"/>
              <a:t> </a:t>
            </a:r>
            <a:r>
              <a:rPr lang="en-US" sz="2200" err="1" smtClean="0"/>
              <a:t>chính</a:t>
            </a:r>
            <a:r>
              <a:rPr lang="en-US" sz="2200" smtClean="0"/>
              <a:t> </a:t>
            </a:r>
            <a:r>
              <a:rPr lang="en-US" sz="2200" err="1" smtClean="0"/>
              <a:t>Viễn</a:t>
            </a:r>
            <a:r>
              <a:rPr lang="en-US" sz="2200" smtClean="0"/>
              <a:t> </a:t>
            </a:r>
            <a:r>
              <a:rPr lang="en-US" sz="2200" err="1" smtClean="0"/>
              <a:t>thông</a:t>
            </a:r>
            <a:endParaRPr lang="en-US" sz="2200" smtClean="0"/>
          </a:p>
          <a:p>
            <a:pPr algn="just"/>
            <a:r>
              <a:rPr lang="en-US" sz="2200" err="1" smtClean="0"/>
              <a:t>Khoa</a:t>
            </a:r>
            <a:r>
              <a:rPr lang="en-US" sz="2200" smtClean="0"/>
              <a:t> </a:t>
            </a:r>
            <a:r>
              <a:rPr lang="en-US" sz="2200" err="1" smtClean="0"/>
              <a:t>Công</a:t>
            </a:r>
            <a:r>
              <a:rPr lang="en-US" sz="2200" smtClean="0"/>
              <a:t> </a:t>
            </a:r>
            <a:r>
              <a:rPr lang="en-US" sz="2200" err="1" smtClean="0"/>
              <a:t>nghệ</a:t>
            </a:r>
            <a:r>
              <a:rPr lang="en-US" sz="2200" smtClean="0"/>
              <a:t> </a:t>
            </a:r>
            <a:r>
              <a:rPr lang="en-US" sz="2200" err="1" smtClean="0"/>
              <a:t>thông</a:t>
            </a:r>
            <a:r>
              <a:rPr lang="en-US" sz="2200" smtClean="0"/>
              <a:t> tin</a:t>
            </a:r>
          </a:p>
          <a:p>
            <a:pPr algn="just"/>
            <a:endParaRPr lang="en-US"/>
          </a:p>
          <a:p>
            <a:pPr algn="ctr"/>
            <a:r>
              <a:rPr lang="en-US" sz="4800" smtClean="0">
                <a:solidFill>
                  <a:srgbClr val="FFFF00"/>
                </a:solidFill>
              </a:rPr>
              <a:t>NGÔN NGỮ LẬP TRÌNH C++</a:t>
            </a:r>
          </a:p>
          <a:p>
            <a:pPr algn="just"/>
            <a:endParaRPr lang="en-US" smtClean="0"/>
          </a:p>
          <a:p>
            <a:r>
              <a:rPr lang="en-US" err="1" smtClean="0"/>
              <a:t>Nguyễn</a:t>
            </a:r>
            <a:r>
              <a:rPr lang="en-US" smtClean="0"/>
              <a:t> </a:t>
            </a:r>
            <a:r>
              <a:rPr lang="en-US" err="1" smtClean="0"/>
              <a:t>Thị</a:t>
            </a:r>
            <a:r>
              <a:rPr lang="en-US" smtClean="0"/>
              <a:t> </a:t>
            </a:r>
            <a:r>
              <a:rPr lang="en-US" err="1" smtClean="0"/>
              <a:t>Bích</a:t>
            </a:r>
            <a:r>
              <a:rPr lang="en-US" smtClean="0"/>
              <a:t> </a:t>
            </a:r>
            <a:r>
              <a:rPr lang="en-US" err="1" smtClean="0"/>
              <a:t>Nguyên</a:t>
            </a:r>
            <a:endParaRPr lang="en-US" smtClean="0"/>
          </a:p>
          <a:p>
            <a:r>
              <a:rPr lang="en-US" sz="1700" smtClean="0"/>
              <a:t>ntbichnguyen@gmail.com</a:t>
            </a:r>
            <a:endParaRPr lang="en-US" sz="1700"/>
          </a:p>
        </p:txBody>
      </p:sp>
    </p:spTree>
    <p:extLst>
      <p:ext uri="{BB962C8B-B14F-4D97-AF65-F5344CB8AC3E}">
        <p14:creationId xmlns:p14="http://schemas.microsoft.com/office/powerpoint/2010/main" val="106387797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NỘI DUNG</a:t>
            </a:r>
            <a:endParaRPr lang="en-US">
              <a:solidFill>
                <a:srgbClr val="FFFF00"/>
              </a:solidFill>
            </a:endParaRPr>
          </a:p>
        </p:txBody>
      </p:sp>
      <p:sp>
        <p:nvSpPr>
          <p:cNvPr id="3" name="Content Placeholder 2"/>
          <p:cNvSpPr>
            <a:spLocks noGrp="1"/>
          </p:cNvSpPr>
          <p:nvPr>
            <p:ph idx="1"/>
          </p:nvPr>
        </p:nvSpPr>
        <p:spPr/>
        <p:txBody>
          <a:bodyPr>
            <a:normAutofit fontScale="70000" lnSpcReduction="20000"/>
          </a:bodyPr>
          <a:lstStyle/>
          <a:p>
            <a:pPr algn="just"/>
            <a:r>
              <a:rPr lang="en-US" smtClean="0"/>
              <a:t>4.1</a:t>
            </a:r>
            <a:r>
              <a:rPr lang="en-US"/>
              <a:t>. </a:t>
            </a:r>
            <a:r>
              <a:rPr lang="en-US" smtClean="0"/>
              <a:t>Định nghĩa </a:t>
            </a:r>
            <a:r>
              <a:rPr lang="en-US" smtClean="0"/>
              <a:t>tệp dữ liệu</a:t>
            </a:r>
          </a:p>
          <a:p>
            <a:pPr lvl="1" algn="just"/>
            <a:r>
              <a:rPr lang="en-US" smtClean="0"/>
              <a:t>4.1.1 Tệp văn bản</a:t>
            </a:r>
          </a:p>
          <a:p>
            <a:pPr lvl="1" algn="just"/>
            <a:r>
              <a:rPr lang="en-US" smtClean="0"/>
              <a:t>4.1.2 Tệp nhị phân</a:t>
            </a:r>
            <a:endParaRPr lang="en-US" smtClean="0"/>
          </a:p>
          <a:p>
            <a:pPr algn="just"/>
            <a:r>
              <a:rPr lang="en-US" smtClean="0"/>
              <a:t>4.2</a:t>
            </a:r>
            <a:r>
              <a:rPr lang="en-US"/>
              <a:t>. </a:t>
            </a:r>
            <a:r>
              <a:rPr lang="en-US" smtClean="0"/>
              <a:t>Khai báo biến tệp</a:t>
            </a:r>
            <a:endParaRPr lang="en-US" smtClean="0"/>
          </a:p>
          <a:p>
            <a:pPr algn="just"/>
            <a:r>
              <a:rPr lang="en-US" smtClean="0"/>
              <a:t>4.3</a:t>
            </a:r>
            <a:r>
              <a:rPr lang="en-US"/>
              <a:t>. </a:t>
            </a:r>
            <a:r>
              <a:rPr lang="en-US" smtClean="0"/>
              <a:t>Tệp văn bản</a:t>
            </a:r>
            <a:endParaRPr lang="en-US" smtClean="0"/>
          </a:p>
          <a:p>
            <a:pPr lvl="1" algn="just"/>
            <a:r>
              <a:rPr lang="en-US"/>
              <a:t>3.3.1 Ghi tệp văn bản bằng “&lt;&lt;” </a:t>
            </a:r>
          </a:p>
          <a:p>
            <a:pPr lvl="1" algn="just"/>
            <a:r>
              <a:rPr lang="en-US"/>
              <a:t>3.3.2 </a:t>
            </a:r>
            <a:r>
              <a:rPr lang="en-US" smtClean="0"/>
              <a:t>Đọc dữ liệu từ </a:t>
            </a:r>
            <a:r>
              <a:rPr lang="en-US"/>
              <a:t>tệp văn bản </a:t>
            </a:r>
            <a:r>
              <a:rPr lang="en-US"/>
              <a:t>bằng </a:t>
            </a:r>
            <a:r>
              <a:rPr lang="en-US" smtClean="0"/>
              <a:t>“&gt;&gt;”</a:t>
            </a:r>
          </a:p>
          <a:p>
            <a:pPr algn="just"/>
            <a:r>
              <a:rPr lang="en-US" smtClean="0"/>
              <a:t>4.4</a:t>
            </a:r>
            <a:r>
              <a:rPr lang="en-US" smtClean="0"/>
              <a:t>. </a:t>
            </a:r>
            <a:r>
              <a:rPr lang="en-US" smtClean="0"/>
              <a:t>Tệp nhị phân</a:t>
            </a:r>
            <a:endParaRPr lang="en-US"/>
          </a:p>
          <a:p>
            <a:pPr lvl="1" algn="just"/>
            <a:r>
              <a:rPr lang="en-US" smtClean="0"/>
              <a:t>3.4.1</a:t>
            </a:r>
            <a:r>
              <a:rPr lang="en-US"/>
              <a:t>. </a:t>
            </a:r>
            <a:r>
              <a:rPr lang="en-US"/>
              <a:t>Ghi </a:t>
            </a:r>
            <a:r>
              <a:rPr lang="en-US" smtClean="0"/>
              <a:t>vào tệp nhị phân </a:t>
            </a:r>
            <a:r>
              <a:rPr lang="en-US"/>
              <a:t>bằng </a:t>
            </a:r>
            <a:r>
              <a:rPr lang="en-US" smtClean="0"/>
              <a:t>Write</a:t>
            </a:r>
            <a:endParaRPr lang="en-US"/>
          </a:p>
          <a:p>
            <a:pPr lvl="1" algn="just"/>
            <a:r>
              <a:rPr lang="en-US" smtClean="0"/>
              <a:t>3.4.2</a:t>
            </a:r>
            <a:r>
              <a:rPr lang="en-US"/>
              <a:t>. </a:t>
            </a:r>
            <a:r>
              <a:rPr lang="en-US"/>
              <a:t>Đọc dữ liệu từ </a:t>
            </a:r>
            <a:r>
              <a:rPr lang="en-US"/>
              <a:t>tệp </a:t>
            </a:r>
            <a:r>
              <a:rPr lang="en-US" smtClean="0"/>
              <a:t>nhị phân bằng Read</a:t>
            </a:r>
            <a:endParaRPr lang="en-US"/>
          </a:p>
          <a:p>
            <a:pPr algn="just"/>
            <a:r>
              <a:rPr lang="en-US" smtClean="0"/>
              <a:t>4.5</a:t>
            </a:r>
            <a:r>
              <a:rPr lang="en-US" smtClean="0"/>
              <a:t>. </a:t>
            </a:r>
            <a:r>
              <a:rPr lang="en-US" smtClean="0"/>
              <a:t>Con trỏ tệp tin</a:t>
            </a:r>
          </a:p>
          <a:p>
            <a:pPr lvl="1" algn="just"/>
            <a:r>
              <a:rPr lang="en-US" smtClean="0"/>
              <a:t>4.5.1 Khái niệm</a:t>
            </a:r>
          </a:p>
          <a:p>
            <a:pPr lvl="1" algn="just"/>
            <a:r>
              <a:rPr lang="en-US" smtClean="0"/>
              <a:t>4.5.2 Truy nhập vị trí hiện tại của con trỏ tệp</a:t>
            </a:r>
          </a:p>
          <a:p>
            <a:pPr lvl="1" algn="just"/>
            <a:r>
              <a:rPr lang="en-US" smtClean="0"/>
              <a:t>4.5.3 Dịch chuyển con trỏ tệp</a:t>
            </a:r>
            <a:endParaRPr lang="en-US" smtClean="0"/>
          </a:p>
          <a:p>
            <a:pPr algn="just"/>
            <a:r>
              <a:rPr lang="en-US" smtClean="0"/>
              <a:t>4.6 Bài tập</a:t>
            </a:r>
            <a:endParaRPr lang="en-US"/>
          </a:p>
          <a:p>
            <a:pPr algn="just"/>
            <a:endParaRPr lang="en-US"/>
          </a:p>
        </p:txBody>
      </p:sp>
    </p:spTree>
    <p:extLst>
      <p:ext uri="{BB962C8B-B14F-4D97-AF65-F5344CB8AC3E}">
        <p14:creationId xmlns:p14="http://schemas.microsoft.com/office/powerpoint/2010/main" val="170429718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a:bodyPr>
          <a:lstStyle/>
          <a:p>
            <a:pPr algn="ctr"/>
            <a:r>
              <a:rPr lang="en-US" smtClean="0">
                <a:solidFill>
                  <a:srgbClr val="FFFF00"/>
                </a:solidFill>
              </a:rPr>
              <a:t>TỆP DỮ LIỆU</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solidFill>
                  <a:schemeClr val="tx1">
                    <a:lumMod val="60000"/>
                    <a:lumOff val="40000"/>
                  </a:schemeClr>
                </a:solidFill>
              </a:rPr>
              <a:t>Trong </a:t>
            </a:r>
            <a:r>
              <a:rPr lang="en-US">
                <a:solidFill>
                  <a:schemeClr val="tx1">
                    <a:lumMod val="60000"/>
                    <a:lumOff val="40000"/>
                  </a:schemeClr>
                </a:solidFill>
              </a:rPr>
              <a:t>C++, khi thao tác với một tệp dữ liệu, cần thực hiện tuần tự theo các bước như </a:t>
            </a:r>
            <a:r>
              <a:rPr lang="en-US" smtClean="0">
                <a:solidFill>
                  <a:schemeClr val="tx1">
                    <a:lumMod val="60000"/>
                    <a:lumOff val="40000"/>
                  </a:schemeClr>
                </a:solidFill>
              </a:rPr>
              <a:t>sau:</a:t>
            </a:r>
          </a:p>
          <a:p>
            <a:pPr lvl="1" algn="just"/>
            <a:r>
              <a:rPr lang="en-US" sz="2600" smtClean="0">
                <a:solidFill>
                  <a:schemeClr val="tx1">
                    <a:lumMod val="60000"/>
                    <a:lumOff val="40000"/>
                  </a:schemeClr>
                </a:solidFill>
              </a:rPr>
              <a:t>Mở </a:t>
            </a:r>
            <a:r>
              <a:rPr lang="en-US" sz="2600">
                <a:solidFill>
                  <a:schemeClr val="tx1">
                    <a:lumMod val="60000"/>
                    <a:lumOff val="40000"/>
                  </a:schemeClr>
                </a:solidFill>
              </a:rPr>
              <a:t>tệp </a:t>
            </a:r>
            <a:r>
              <a:rPr lang="en-US" sz="2600" smtClean="0">
                <a:solidFill>
                  <a:schemeClr val="tx1">
                    <a:lumMod val="60000"/>
                    <a:lumOff val="40000"/>
                  </a:schemeClr>
                </a:solidFill>
              </a:rPr>
              <a:t>tin.</a:t>
            </a:r>
          </a:p>
          <a:p>
            <a:pPr lvl="1" algn="just"/>
            <a:r>
              <a:rPr lang="en-US" sz="2600" smtClean="0">
                <a:solidFill>
                  <a:schemeClr val="tx1">
                    <a:lumMod val="60000"/>
                    <a:lumOff val="40000"/>
                  </a:schemeClr>
                </a:solidFill>
              </a:rPr>
              <a:t>Thực </a:t>
            </a:r>
            <a:r>
              <a:rPr lang="en-US" sz="2600">
                <a:solidFill>
                  <a:schemeClr val="tx1">
                    <a:lumMod val="60000"/>
                    <a:lumOff val="40000"/>
                  </a:schemeClr>
                </a:solidFill>
              </a:rPr>
              <a:t>hiện các thao tác đọc, ghi trên tệp tin đang </a:t>
            </a:r>
            <a:r>
              <a:rPr lang="en-US" sz="2600" smtClean="0">
                <a:solidFill>
                  <a:schemeClr val="tx1">
                    <a:lumMod val="60000"/>
                    <a:lumOff val="40000"/>
                  </a:schemeClr>
                </a:solidFill>
              </a:rPr>
              <a:t>mở.</a:t>
            </a:r>
          </a:p>
          <a:p>
            <a:pPr lvl="1" algn="just"/>
            <a:r>
              <a:rPr lang="en-US" sz="2600" smtClean="0">
                <a:solidFill>
                  <a:schemeClr val="tx1">
                    <a:lumMod val="60000"/>
                    <a:lumOff val="40000"/>
                  </a:schemeClr>
                </a:solidFill>
              </a:rPr>
              <a:t>Đóng </a:t>
            </a:r>
            <a:r>
              <a:rPr lang="en-US" sz="2600">
                <a:solidFill>
                  <a:schemeClr val="tx1">
                    <a:lumMod val="60000"/>
                    <a:lumOff val="40000"/>
                  </a:schemeClr>
                </a:solidFill>
              </a:rPr>
              <a:t>tệp </a:t>
            </a:r>
            <a:r>
              <a:rPr lang="en-US" sz="2600" smtClean="0">
                <a:solidFill>
                  <a:schemeClr val="tx1">
                    <a:lumMod val="60000"/>
                    <a:lumOff val="40000"/>
                  </a:schemeClr>
                </a:solidFill>
              </a:rPr>
              <a:t>tin.</a:t>
            </a:r>
            <a:r>
              <a:rPr lang="en-US" smtClean="0">
                <a:solidFill>
                  <a:schemeClr val="tx1">
                    <a:lumMod val="60000"/>
                    <a:lumOff val="40000"/>
                  </a:schemeClr>
                </a:solidFill>
              </a:rPr>
              <a:t> </a:t>
            </a:r>
            <a:endParaRPr lang="en-US" dirty="0">
              <a:solidFill>
                <a:schemeClr val="tx1">
                  <a:lumMod val="60000"/>
                  <a:lumOff val="40000"/>
                </a:schemeClr>
              </a:solidFill>
            </a:endParaRPr>
          </a:p>
        </p:txBody>
      </p:sp>
    </p:spTree>
    <p:extLst>
      <p:ext uri="{BB962C8B-B14F-4D97-AF65-F5344CB8AC3E}">
        <p14:creationId xmlns:p14="http://schemas.microsoft.com/office/powerpoint/2010/main" val="48472198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a:bodyPr>
          <a:lstStyle/>
          <a:p>
            <a:pPr algn="ctr"/>
            <a:r>
              <a:rPr lang="en-US" smtClean="0">
                <a:solidFill>
                  <a:srgbClr val="FFFF00"/>
                </a:solidFill>
              </a:rPr>
              <a:t>TỆP DỮ LIỆU</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solidFill>
                  <a:schemeClr val="tx1">
                    <a:lumMod val="60000"/>
                    <a:lumOff val="40000"/>
                  </a:schemeClr>
                </a:solidFill>
              </a:rPr>
              <a:t>Để </a:t>
            </a:r>
            <a:r>
              <a:rPr lang="en-US">
                <a:solidFill>
                  <a:schemeClr val="tx1">
                    <a:lumMod val="60000"/>
                    <a:lumOff val="40000"/>
                  </a:schemeClr>
                </a:solidFill>
              </a:rPr>
              <a:t>thực hiện các thao tác liên quan đến tệp dữ liệu, C++ cung cấp một thư viện &lt;</a:t>
            </a:r>
            <a:r>
              <a:rPr lang="en-US" smtClean="0">
                <a:solidFill>
                  <a:schemeClr val="tx1">
                    <a:lumMod val="60000"/>
                    <a:lumOff val="40000"/>
                  </a:schemeClr>
                </a:solidFill>
              </a:rPr>
              <a:t>fstream&gt; </a:t>
            </a:r>
            <a:r>
              <a:rPr lang="en-US">
                <a:solidFill>
                  <a:schemeClr val="tx1">
                    <a:lumMod val="60000"/>
                    <a:lumOff val="40000"/>
                  </a:schemeClr>
                </a:solidFill>
              </a:rPr>
              <a:t>chứa các lớp và các hàm phục vụ cho các thao tác này</a:t>
            </a:r>
            <a:r>
              <a:rPr lang="en-US" smtClean="0">
                <a:solidFill>
                  <a:schemeClr val="tx1">
                    <a:lumMod val="60000"/>
                    <a:lumOff val="40000"/>
                  </a:schemeClr>
                </a:solidFill>
              </a:rPr>
              <a:t>.</a:t>
            </a:r>
            <a:endParaRPr lang="en-US">
              <a:solidFill>
                <a:schemeClr val="tx1">
                  <a:lumMod val="60000"/>
                  <a:lumOff val="40000"/>
                </a:schemeClr>
              </a:solidFill>
            </a:endParaRPr>
          </a:p>
          <a:p>
            <a:pPr marL="36576" indent="0" algn="just">
              <a:buNone/>
            </a:pPr>
            <a:r>
              <a:rPr lang="en-US" smtClean="0">
                <a:solidFill>
                  <a:schemeClr val="tx1">
                    <a:lumMod val="60000"/>
                    <a:lumOff val="40000"/>
                  </a:schemeClr>
                </a:solidFill>
              </a:rPr>
              <a:t>	</a:t>
            </a:r>
            <a:r>
              <a:rPr lang="en-US" smtClean="0">
                <a:solidFill>
                  <a:srgbClr val="FFFF00"/>
                </a:solidFill>
              </a:rPr>
              <a:t>#include&lt;fstream&gt; </a:t>
            </a:r>
            <a:endParaRPr lang="en-US" dirty="0">
              <a:solidFill>
                <a:srgbClr val="FFFF00"/>
              </a:solidFill>
            </a:endParaRPr>
          </a:p>
        </p:txBody>
      </p:sp>
    </p:spTree>
    <p:extLst>
      <p:ext uri="{BB962C8B-B14F-4D97-AF65-F5344CB8AC3E}">
        <p14:creationId xmlns:p14="http://schemas.microsoft.com/office/powerpoint/2010/main" val="160115997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a:bodyPr>
          <a:lstStyle/>
          <a:p>
            <a:pPr algn="ctr"/>
            <a:r>
              <a:rPr lang="en-US" smtClean="0">
                <a:solidFill>
                  <a:srgbClr val="FFFF00"/>
                </a:solidFill>
              </a:rPr>
              <a:t>KHAI BÁO BIẾN TỆP</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solidFill>
                  <a:schemeClr val="tx1">
                    <a:lumMod val="60000"/>
                    <a:lumOff val="40000"/>
                  </a:schemeClr>
                </a:solidFill>
              </a:rPr>
              <a:t>Trong </a:t>
            </a:r>
            <a:r>
              <a:rPr lang="en-US">
                <a:solidFill>
                  <a:schemeClr val="tx1">
                    <a:lumMod val="60000"/>
                    <a:lumOff val="40000"/>
                  </a:schemeClr>
                </a:solidFill>
              </a:rPr>
              <a:t>C++, khi khai báo một biến tệp, đồng thời ta sẽ mở tệp tương ứng theo cú pháp tổng quát bằng cách dùng kiểu fstream như sau:</a:t>
            </a:r>
          </a:p>
          <a:p>
            <a:pPr marL="36576" indent="0" algn="just">
              <a:buNone/>
            </a:pPr>
            <a:r>
              <a:rPr lang="en-US" smtClean="0">
                <a:solidFill>
                  <a:schemeClr val="tx1">
                    <a:lumMod val="60000"/>
                    <a:lumOff val="40000"/>
                  </a:schemeClr>
                </a:solidFill>
              </a:rPr>
              <a:t>	</a:t>
            </a:r>
            <a:r>
              <a:rPr lang="en-US" smtClean="0">
                <a:solidFill>
                  <a:srgbClr val="FFFF00"/>
                </a:solidFill>
              </a:rPr>
              <a:t>fstream </a:t>
            </a:r>
            <a:r>
              <a:rPr lang="en-US">
                <a:solidFill>
                  <a:srgbClr val="FFFF00"/>
                </a:solidFill>
              </a:rPr>
              <a:t>&lt;Tên biến tệp&gt;(&lt;Tên tệp&gt;, &lt;Chế độ mở tệp&gt;);</a:t>
            </a:r>
            <a:endParaRPr lang="en-US" dirty="0">
              <a:solidFill>
                <a:srgbClr val="FFFF00"/>
              </a:solidFill>
            </a:endParaRPr>
          </a:p>
        </p:txBody>
      </p:sp>
    </p:spTree>
    <p:extLst>
      <p:ext uri="{BB962C8B-B14F-4D97-AF65-F5344CB8AC3E}">
        <p14:creationId xmlns:p14="http://schemas.microsoft.com/office/powerpoint/2010/main" val="74313532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a:bodyPr>
          <a:lstStyle/>
          <a:p>
            <a:pPr algn="ctr"/>
            <a:r>
              <a:rPr lang="en-US" smtClean="0">
                <a:solidFill>
                  <a:srgbClr val="FFFF00"/>
                </a:solidFill>
              </a:rPr>
              <a:t>KHAI BÁO BIẾN TỆP</a:t>
            </a:r>
            <a:endParaRPr lang="en-US">
              <a:solidFill>
                <a:srgbClr val="FFFF00"/>
              </a:solidFill>
            </a:endParaRPr>
          </a:p>
        </p:txBody>
      </p:sp>
      <p:sp>
        <p:nvSpPr>
          <p:cNvPr id="3" name="Content Placeholder 2"/>
          <p:cNvSpPr>
            <a:spLocks noGrp="1"/>
          </p:cNvSpPr>
          <p:nvPr>
            <p:ph idx="1"/>
          </p:nvPr>
        </p:nvSpPr>
        <p:spPr/>
        <p:txBody>
          <a:bodyPr>
            <a:normAutofit fontScale="85000" lnSpcReduction="20000"/>
          </a:bodyPr>
          <a:lstStyle/>
          <a:p>
            <a:pPr marL="36576" indent="0" algn="just">
              <a:buNone/>
            </a:pPr>
            <a:r>
              <a:rPr lang="en-US" smtClean="0">
                <a:solidFill>
                  <a:schemeClr val="tx1">
                    <a:lumMod val="60000"/>
                    <a:lumOff val="40000"/>
                  </a:schemeClr>
                </a:solidFill>
              </a:rPr>
              <a:t>Trong </a:t>
            </a:r>
            <a:r>
              <a:rPr lang="en-US">
                <a:solidFill>
                  <a:schemeClr val="tx1">
                    <a:lumMod val="60000"/>
                    <a:lumOff val="40000"/>
                  </a:schemeClr>
                </a:solidFill>
              </a:rPr>
              <a:t>đó:</a:t>
            </a:r>
          </a:p>
          <a:p>
            <a:pPr lvl="0" algn="just"/>
            <a:r>
              <a:rPr lang="en-US">
                <a:solidFill>
                  <a:srgbClr val="FFFF00"/>
                </a:solidFill>
              </a:rPr>
              <a:t>Tên biến tệp:</a:t>
            </a:r>
            <a:r>
              <a:rPr lang="en-US">
                <a:solidFill>
                  <a:schemeClr val="tx1">
                    <a:lumMod val="60000"/>
                    <a:lumOff val="40000"/>
                  </a:schemeClr>
                </a:solidFill>
              </a:rPr>
              <a:t> </a:t>
            </a:r>
            <a:r>
              <a:rPr lang="en-US" smtClean="0">
                <a:solidFill>
                  <a:schemeClr val="tx1">
                    <a:lumMod val="60000"/>
                    <a:lumOff val="40000"/>
                  </a:schemeClr>
                </a:solidFill>
              </a:rPr>
              <a:t>Có </a:t>
            </a:r>
            <a:r>
              <a:rPr lang="en-US">
                <a:solidFill>
                  <a:schemeClr val="tx1">
                    <a:lumMod val="60000"/>
                    <a:lumOff val="40000"/>
                  </a:schemeClr>
                </a:solidFill>
              </a:rPr>
              <a:t>tính chất như một tên biến thông thường, nó sẽ được dùng để thực hiện các thao tác với tệp gắn với nó. Tên biến tệp cũng phải tuân thủ theo quy tắc đặt tên biến trong C++.</a:t>
            </a:r>
          </a:p>
          <a:p>
            <a:pPr lvl="0" algn="just"/>
            <a:r>
              <a:rPr lang="en-US">
                <a:solidFill>
                  <a:srgbClr val="FFFF00"/>
                </a:solidFill>
              </a:rPr>
              <a:t>Tên tệp:</a:t>
            </a:r>
            <a:r>
              <a:rPr lang="en-US">
                <a:solidFill>
                  <a:schemeClr val="tx1">
                    <a:lumMod val="60000"/>
                    <a:lumOff val="40000"/>
                  </a:schemeClr>
                </a:solidFill>
              </a:rPr>
              <a:t> </a:t>
            </a:r>
            <a:r>
              <a:rPr lang="en-US" smtClean="0">
                <a:solidFill>
                  <a:schemeClr val="tx1">
                    <a:lumMod val="60000"/>
                    <a:lumOff val="40000"/>
                  </a:schemeClr>
                </a:solidFill>
              </a:rPr>
              <a:t>Là </a:t>
            </a:r>
            <a:r>
              <a:rPr lang="en-US">
                <a:solidFill>
                  <a:schemeClr val="tx1">
                    <a:lumMod val="60000"/>
                    <a:lumOff val="40000"/>
                  </a:schemeClr>
                </a:solidFill>
              </a:rPr>
              <a:t>tên tệp dữ liệu mà ta cần thao tác trên nó.</a:t>
            </a:r>
          </a:p>
          <a:p>
            <a:pPr lvl="0" algn="just"/>
            <a:r>
              <a:rPr lang="en-US">
                <a:solidFill>
                  <a:srgbClr val="FFFF00"/>
                </a:solidFill>
              </a:rPr>
              <a:t>Chế độ mở tệp:</a:t>
            </a:r>
            <a:r>
              <a:rPr lang="en-US">
                <a:solidFill>
                  <a:schemeClr val="tx1">
                    <a:lumMod val="60000"/>
                    <a:lumOff val="40000"/>
                  </a:schemeClr>
                </a:solidFill>
              </a:rPr>
              <a:t> </a:t>
            </a:r>
            <a:r>
              <a:rPr lang="en-US" smtClean="0">
                <a:solidFill>
                  <a:schemeClr val="tx1">
                    <a:lumMod val="60000"/>
                    <a:lumOff val="40000"/>
                  </a:schemeClr>
                </a:solidFill>
              </a:rPr>
              <a:t>Là </a:t>
            </a:r>
            <a:r>
              <a:rPr lang="en-US">
                <a:solidFill>
                  <a:schemeClr val="tx1">
                    <a:lumMod val="60000"/>
                    <a:lumOff val="40000"/>
                  </a:schemeClr>
                </a:solidFill>
              </a:rPr>
              <a:t>các hằng kiểu bít đã được định nghĩa sẵn bởi C++. Nó chỉ ra rằng </a:t>
            </a:r>
            <a:r>
              <a:rPr lang="en-US" smtClean="0">
                <a:solidFill>
                  <a:schemeClr val="tx1">
                    <a:lumMod val="60000"/>
                    <a:lumOff val="40000"/>
                  </a:schemeClr>
                </a:solidFill>
              </a:rPr>
              <a:t>ta đang </a:t>
            </a:r>
            <a:r>
              <a:rPr lang="en-US">
                <a:solidFill>
                  <a:schemeClr val="tx1">
                    <a:lumMod val="60000"/>
                    <a:lumOff val="40000"/>
                  </a:schemeClr>
                </a:solidFill>
              </a:rPr>
              <a:t>mở tệp tin ở chế độ nào: đọc hoặc ghi, hoặc cả đọc lẫn ghi.</a:t>
            </a:r>
            <a:endParaRPr lang="en-US" dirty="0">
              <a:solidFill>
                <a:schemeClr val="tx1">
                  <a:lumMod val="60000"/>
                  <a:lumOff val="40000"/>
                </a:schemeClr>
              </a:solidFill>
            </a:endParaRPr>
          </a:p>
        </p:txBody>
      </p:sp>
    </p:spTree>
    <p:extLst>
      <p:ext uri="{BB962C8B-B14F-4D97-AF65-F5344CB8AC3E}">
        <p14:creationId xmlns:p14="http://schemas.microsoft.com/office/powerpoint/2010/main" val="173156531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a:bodyPr>
          <a:lstStyle/>
          <a:p>
            <a:pPr algn="ctr"/>
            <a:r>
              <a:rPr lang="en-US" smtClean="0">
                <a:solidFill>
                  <a:srgbClr val="FFFF00"/>
                </a:solidFill>
              </a:rPr>
              <a:t>KHAI BÁO BIẾN TỆP</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b="1" smtClean="0">
                <a:solidFill>
                  <a:srgbClr val="FF0000"/>
                </a:solidFill>
              </a:rPr>
              <a:t>Ví </a:t>
            </a:r>
            <a:r>
              <a:rPr lang="en-US" b="1">
                <a:solidFill>
                  <a:srgbClr val="FF0000"/>
                </a:solidFill>
              </a:rPr>
              <a:t>dụ, khai báo:</a:t>
            </a:r>
          </a:p>
          <a:p>
            <a:pPr algn="just"/>
            <a:r>
              <a:rPr lang="en-US">
                <a:solidFill>
                  <a:schemeClr val="tx1">
                    <a:lumMod val="60000"/>
                    <a:lumOff val="40000"/>
                  </a:schemeClr>
                </a:solidFill>
              </a:rPr>
              <a:t>fstream myFile(“abc.txt”, ios::in</a:t>
            </a:r>
            <a:r>
              <a:rPr lang="en-US" smtClean="0">
                <a:solidFill>
                  <a:schemeClr val="tx1">
                    <a:lumMod val="60000"/>
                    <a:lumOff val="40000"/>
                  </a:schemeClr>
                </a:solidFill>
              </a:rPr>
              <a:t>);</a:t>
            </a:r>
          </a:p>
          <a:p>
            <a:pPr marL="36576" indent="0" algn="just">
              <a:buNone/>
            </a:pPr>
            <a:endParaRPr lang="en-US">
              <a:solidFill>
                <a:schemeClr val="tx1">
                  <a:lumMod val="60000"/>
                  <a:lumOff val="40000"/>
                </a:schemeClr>
              </a:solidFill>
            </a:endParaRPr>
          </a:p>
          <a:p>
            <a:pPr algn="just"/>
            <a:r>
              <a:rPr lang="en-US">
                <a:solidFill>
                  <a:schemeClr val="tx1">
                    <a:lumMod val="60000"/>
                    <a:lumOff val="40000"/>
                  </a:schemeClr>
                </a:solidFill>
              </a:rPr>
              <a:t>L</a:t>
            </a:r>
            <a:r>
              <a:rPr lang="en-US" smtClean="0">
                <a:solidFill>
                  <a:schemeClr val="tx1">
                    <a:lumMod val="60000"/>
                    <a:lumOff val="40000"/>
                  </a:schemeClr>
                </a:solidFill>
              </a:rPr>
              <a:t>à </a:t>
            </a:r>
            <a:r>
              <a:rPr lang="en-US">
                <a:solidFill>
                  <a:schemeClr val="tx1">
                    <a:lumMod val="60000"/>
                    <a:lumOff val="40000"/>
                  </a:schemeClr>
                </a:solidFill>
              </a:rPr>
              <a:t>khai báo một biến tệp, có tên là myFile, dùng để mở tệp tin có tên là abc.txt và tệp tin này được mở ở chế độ để đọc dữ liệu (bít chỉ thị ios::in).</a:t>
            </a:r>
            <a:endParaRPr lang="en-US" dirty="0">
              <a:solidFill>
                <a:schemeClr val="tx1">
                  <a:lumMod val="60000"/>
                  <a:lumOff val="40000"/>
                </a:schemeClr>
              </a:solidFill>
            </a:endParaRPr>
          </a:p>
        </p:txBody>
      </p:sp>
    </p:spTree>
    <p:extLst>
      <p:ext uri="{BB962C8B-B14F-4D97-AF65-F5344CB8AC3E}">
        <p14:creationId xmlns:p14="http://schemas.microsoft.com/office/powerpoint/2010/main" val="190942211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a:bodyPr>
          <a:lstStyle/>
          <a:p>
            <a:pPr algn="ctr"/>
            <a:r>
              <a:rPr lang="en-US" smtClean="0">
                <a:solidFill>
                  <a:srgbClr val="FFFF00"/>
                </a:solidFill>
              </a:rPr>
              <a:t>KHAI BÁO BIẾN TỆP</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marL="36576" indent="0" algn="just">
              <a:buNone/>
            </a:pPr>
            <a:r>
              <a:rPr lang="en-US" b="1" smtClean="0">
                <a:solidFill>
                  <a:srgbClr val="FF0000"/>
                </a:solidFill>
              </a:rPr>
              <a:t>Lưu ý:</a:t>
            </a:r>
            <a:endParaRPr lang="en-US" b="1">
              <a:solidFill>
                <a:srgbClr val="FF0000"/>
              </a:solidFill>
            </a:endParaRPr>
          </a:p>
          <a:p>
            <a:pPr lvl="0" algn="just"/>
            <a:r>
              <a:rPr lang="en-US" smtClean="0">
                <a:solidFill>
                  <a:schemeClr val="tx1">
                    <a:lumMod val="60000"/>
                    <a:lumOff val="40000"/>
                  </a:schemeClr>
                </a:solidFill>
              </a:rPr>
              <a:t>Tên </a:t>
            </a:r>
            <a:r>
              <a:rPr lang="en-US">
                <a:solidFill>
                  <a:schemeClr val="tx1">
                    <a:lumMod val="60000"/>
                    <a:lumOff val="40000"/>
                  </a:schemeClr>
                </a:solidFill>
              </a:rPr>
              <a:t>tệp tin có dạng một chuỗi kí tự, nếu khai báo tên tệp có đường dẫn thư mục “\” thì  mỗi dấu “\” phải được viết thành “\\” để tránh bị nhầm lẫn với các kí tự đặc biệt trong C như “\n”, “\d”…</a:t>
            </a:r>
          </a:p>
          <a:p>
            <a:pPr algn="just"/>
            <a:r>
              <a:rPr lang="en-US">
                <a:solidFill>
                  <a:schemeClr val="tx1">
                    <a:lumMod val="60000"/>
                    <a:lumOff val="40000"/>
                  </a:schemeClr>
                </a:solidFill>
              </a:rPr>
              <a:t>Ví dụ, muốn mở một tệp tên là abc.txt trong thư mục myDir để đọc, ta phải khai báo như sau:</a:t>
            </a:r>
          </a:p>
          <a:p>
            <a:pPr marL="36576" indent="0" algn="just">
              <a:buNone/>
            </a:pPr>
            <a:r>
              <a:rPr lang="en-US" smtClean="0">
                <a:solidFill>
                  <a:schemeClr val="tx1">
                    <a:lumMod val="60000"/>
                    <a:lumOff val="40000"/>
                  </a:schemeClr>
                </a:solidFill>
              </a:rPr>
              <a:t>	fstream </a:t>
            </a:r>
            <a:r>
              <a:rPr lang="en-US">
                <a:solidFill>
                  <a:schemeClr val="tx1">
                    <a:lumMod val="60000"/>
                    <a:lumOff val="40000"/>
                  </a:schemeClr>
                </a:solidFill>
              </a:rPr>
              <a:t>myFile(“myDir\\abc.txt”, ios::in);</a:t>
            </a:r>
          </a:p>
        </p:txBody>
      </p:sp>
    </p:spTree>
    <p:extLst>
      <p:ext uri="{BB962C8B-B14F-4D97-AF65-F5344CB8AC3E}">
        <p14:creationId xmlns:p14="http://schemas.microsoft.com/office/powerpoint/2010/main" val="178951338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a:bodyPr>
          <a:lstStyle/>
          <a:p>
            <a:pPr algn="ctr"/>
            <a:r>
              <a:rPr lang="en-US" smtClean="0">
                <a:solidFill>
                  <a:srgbClr val="FFFF00"/>
                </a:solidFill>
              </a:rPr>
              <a:t>KHAI BÁO BIẾN TỆP</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b="1" smtClean="0">
                <a:solidFill>
                  <a:srgbClr val="FF0000"/>
                </a:solidFill>
              </a:rPr>
              <a:t>Các </a:t>
            </a:r>
            <a:r>
              <a:rPr lang="en-US" b="1">
                <a:solidFill>
                  <a:srgbClr val="FF0000"/>
                </a:solidFill>
              </a:rPr>
              <a:t>chế độ mở tệp tin</a:t>
            </a:r>
            <a:r>
              <a:rPr lang="en-US" b="1" smtClean="0">
                <a:solidFill>
                  <a:srgbClr val="FF0000"/>
                </a:solidFill>
              </a:rPr>
              <a:t>:</a:t>
            </a:r>
            <a:endParaRPr lang="en-US" b="1">
              <a:solidFill>
                <a:srgbClr val="FF0000"/>
              </a:solidFill>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308" y="2190056"/>
            <a:ext cx="8579146" cy="4551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8656664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a:bodyPr>
          <a:lstStyle/>
          <a:p>
            <a:pPr algn="ctr"/>
            <a:r>
              <a:rPr lang="en-US" smtClean="0">
                <a:solidFill>
                  <a:srgbClr val="FFFF00"/>
                </a:solidFill>
              </a:rPr>
              <a:t>KHAI BÁO BIẾN TỆP</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marL="36576" indent="0" algn="just">
              <a:buNone/>
            </a:pPr>
            <a:r>
              <a:rPr lang="en-US" b="1" smtClean="0">
                <a:solidFill>
                  <a:srgbClr val="FF0000"/>
                </a:solidFill>
              </a:rPr>
              <a:t>Lưu ý:</a:t>
            </a:r>
            <a:endParaRPr lang="en-US" b="1">
              <a:solidFill>
                <a:srgbClr val="FF0000"/>
              </a:solidFill>
            </a:endParaRPr>
          </a:p>
          <a:p>
            <a:pPr lvl="0" algn="just"/>
            <a:r>
              <a:rPr lang="en-US" smtClean="0">
                <a:solidFill>
                  <a:schemeClr val="tx1">
                    <a:lumMod val="60000"/>
                    <a:lumOff val="40000"/>
                  </a:schemeClr>
                </a:solidFill>
              </a:rPr>
              <a:t>Khi </a:t>
            </a:r>
            <a:r>
              <a:rPr lang="en-US">
                <a:solidFill>
                  <a:schemeClr val="tx1">
                    <a:lumMod val="60000"/>
                    <a:lumOff val="40000"/>
                  </a:schemeClr>
                </a:solidFill>
              </a:rPr>
              <a:t>muốn mở một tệp tin đồng thời ở nhiều chế độ khác nhau, ta kết hợp các bít chỉ thị tương ứng bằng phép toán hợp bít “|”.</a:t>
            </a:r>
          </a:p>
          <a:p>
            <a:pPr algn="just"/>
            <a:r>
              <a:rPr lang="en-US">
                <a:solidFill>
                  <a:schemeClr val="tx1">
                    <a:lumMod val="60000"/>
                    <a:lumOff val="40000"/>
                  </a:schemeClr>
                </a:solidFill>
              </a:rPr>
              <a:t>Ví dụ, muốn mở một tệp tin abc.txt để đọc (ios::in) đồng thời với để ghi (ios::out) dưới chế độ văn bản (ios::text), ta khai báo như </a:t>
            </a:r>
            <a:r>
              <a:rPr lang="en-US" smtClean="0">
                <a:solidFill>
                  <a:schemeClr val="tx1">
                    <a:lumMod val="60000"/>
                    <a:lumOff val="40000"/>
                  </a:schemeClr>
                </a:solidFill>
              </a:rPr>
              <a:t>sau:</a:t>
            </a:r>
          </a:p>
          <a:p>
            <a:pPr marL="36576" indent="0" algn="just">
              <a:buNone/>
            </a:pPr>
            <a:r>
              <a:rPr lang="en-US" smtClean="0">
                <a:solidFill>
                  <a:srgbClr val="FFFF00"/>
                </a:solidFill>
              </a:rPr>
              <a:t>fstream myFile (“</a:t>
            </a:r>
            <a:r>
              <a:rPr lang="en-US">
                <a:solidFill>
                  <a:srgbClr val="FFFF00"/>
                </a:solidFill>
              </a:rPr>
              <a:t>abc.txt”, ios::</a:t>
            </a:r>
            <a:r>
              <a:rPr lang="en-US" smtClean="0">
                <a:solidFill>
                  <a:srgbClr val="FFFF00"/>
                </a:solidFill>
              </a:rPr>
              <a:t>in | ios</a:t>
            </a:r>
            <a:r>
              <a:rPr lang="en-US">
                <a:solidFill>
                  <a:srgbClr val="FFFF00"/>
                </a:solidFill>
              </a:rPr>
              <a:t>::</a:t>
            </a:r>
            <a:r>
              <a:rPr lang="en-US" smtClean="0">
                <a:solidFill>
                  <a:srgbClr val="FFFF00"/>
                </a:solidFill>
              </a:rPr>
              <a:t>out | ios</a:t>
            </a:r>
            <a:r>
              <a:rPr lang="en-US">
                <a:solidFill>
                  <a:srgbClr val="FFFF00"/>
                </a:solidFill>
              </a:rPr>
              <a:t>::text);</a:t>
            </a:r>
          </a:p>
        </p:txBody>
      </p:sp>
    </p:spTree>
    <p:extLst>
      <p:ext uri="{BB962C8B-B14F-4D97-AF65-F5344CB8AC3E}">
        <p14:creationId xmlns:p14="http://schemas.microsoft.com/office/powerpoint/2010/main" val="126142459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a:bodyPr>
          <a:lstStyle/>
          <a:p>
            <a:pPr algn="ctr"/>
            <a:r>
              <a:rPr lang="en-US" smtClean="0">
                <a:solidFill>
                  <a:srgbClr val="FFFF00"/>
                </a:solidFill>
              </a:rPr>
              <a:t>TỆP VĂN BẢN</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solidFill>
                  <a:schemeClr val="tx1">
                    <a:lumMod val="60000"/>
                    <a:lumOff val="40000"/>
                  </a:schemeClr>
                </a:solidFill>
              </a:rPr>
              <a:t>Để </a:t>
            </a:r>
            <a:r>
              <a:rPr lang="en-US" sz="3100">
                <a:solidFill>
                  <a:schemeClr val="tx1">
                    <a:lumMod val="60000"/>
                    <a:lumOff val="40000"/>
                  </a:schemeClr>
                </a:solidFill>
              </a:rPr>
              <a:t>mở một tệp tin dưới chế độ văn bản, ta dùng cú pháp sau:</a:t>
            </a:r>
          </a:p>
          <a:p>
            <a:pPr marL="338328" lvl="1" indent="0" algn="just">
              <a:buNone/>
            </a:pPr>
            <a:r>
              <a:rPr lang="en-US" sz="2700" smtClean="0">
                <a:solidFill>
                  <a:srgbClr val="FFFF00"/>
                </a:solidFill>
              </a:rPr>
              <a:t>fstream </a:t>
            </a:r>
            <a:r>
              <a:rPr lang="en-US" sz="2700">
                <a:solidFill>
                  <a:srgbClr val="FFFF00"/>
                </a:solidFill>
              </a:rPr>
              <a:t>&lt;Tên biến tệp</a:t>
            </a:r>
            <a:r>
              <a:rPr lang="en-US" sz="2700" smtClean="0">
                <a:solidFill>
                  <a:srgbClr val="FFFF00"/>
                </a:solidFill>
              </a:rPr>
              <a:t>&gt; (&lt;</a:t>
            </a:r>
            <a:r>
              <a:rPr lang="en-US" sz="2700">
                <a:solidFill>
                  <a:srgbClr val="FFFF00"/>
                </a:solidFill>
              </a:rPr>
              <a:t>Tên tệp&gt;, ios::text);</a:t>
            </a:r>
          </a:p>
          <a:p>
            <a:pPr algn="just"/>
            <a:r>
              <a:rPr lang="en-US" sz="3100">
                <a:solidFill>
                  <a:schemeClr val="tx1">
                    <a:lumMod val="60000"/>
                    <a:lumOff val="40000"/>
                  </a:schemeClr>
                </a:solidFill>
              </a:rPr>
              <a:t>Khi đó, các thao tác đọc, ghi trên biến tệp được thực hiện theo đơn vị là các từ, được phân cách bởi dấu trống (space bar) hoặc dấu xuống dòng (enter</a:t>
            </a:r>
            <a:r>
              <a:rPr lang="en-US" sz="3100" smtClean="0">
                <a:solidFill>
                  <a:schemeClr val="tx1">
                    <a:lumMod val="60000"/>
                    <a:lumOff val="40000"/>
                  </a:schemeClr>
                </a:solidFill>
              </a:rPr>
              <a:t>).</a:t>
            </a:r>
            <a:endParaRPr lang="en-US" sz="3100">
              <a:solidFill>
                <a:schemeClr val="tx1">
                  <a:lumMod val="60000"/>
                  <a:lumOff val="40000"/>
                </a:schemeClr>
              </a:solidFill>
            </a:endParaRPr>
          </a:p>
        </p:txBody>
      </p:sp>
    </p:spTree>
    <p:extLst>
      <p:ext uri="{BB962C8B-B14F-4D97-AF65-F5344CB8AC3E}">
        <p14:creationId xmlns:p14="http://schemas.microsoft.com/office/powerpoint/2010/main" val="90002703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a:bodyPr>
          <a:lstStyle/>
          <a:p>
            <a:pPr algn="ctr"/>
            <a:r>
              <a:rPr lang="en-US" smtClean="0">
                <a:solidFill>
                  <a:srgbClr val="FFFF00"/>
                </a:solidFill>
              </a:rPr>
              <a:t>TỆP VĂN BẢN</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solidFill>
                  <a:schemeClr val="tx1">
                    <a:lumMod val="60000"/>
                    <a:lumOff val="40000"/>
                  </a:schemeClr>
                </a:solidFill>
              </a:rPr>
              <a:t>Ví </a:t>
            </a:r>
            <a:r>
              <a:rPr lang="en-US" sz="3100">
                <a:solidFill>
                  <a:schemeClr val="tx1">
                    <a:lumMod val="60000"/>
                    <a:lumOff val="40000"/>
                  </a:schemeClr>
                </a:solidFill>
              </a:rPr>
              <a:t>dụ, muốn mở tệp tin baitho.txt dưới chế độ văn bản, ta khai báo như sau:</a:t>
            </a:r>
          </a:p>
          <a:p>
            <a:pPr marL="36576" indent="0" algn="just">
              <a:buNone/>
            </a:pPr>
            <a:r>
              <a:rPr lang="en-US" sz="3100">
                <a:solidFill>
                  <a:srgbClr val="FFFF00"/>
                </a:solidFill>
              </a:rPr>
              <a:t> </a:t>
            </a:r>
            <a:r>
              <a:rPr lang="en-US" sz="3100" smtClean="0">
                <a:solidFill>
                  <a:srgbClr val="FFFF00"/>
                </a:solidFill>
              </a:rPr>
              <a:t> fstream </a:t>
            </a:r>
            <a:r>
              <a:rPr lang="en-US" sz="3100">
                <a:solidFill>
                  <a:srgbClr val="FFFF00"/>
                </a:solidFill>
              </a:rPr>
              <a:t>myBaiTho(“baitho.txt”, ios::text);</a:t>
            </a:r>
          </a:p>
        </p:txBody>
      </p:sp>
    </p:spTree>
    <p:extLst>
      <p:ext uri="{BB962C8B-B14F-4D97-AF65-F5344CB8AC3E}">
        <p14:creationId xmlns:p14="http://schemas.microsoft.com/office/powerpoint/2010/main" val="31892558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a:bodyPr>
          <a:lstStyle/>
          <a:p>
            <a:pPr algn="ctr"/>
            <a:r>
              <a:rPr lang="en-US" smtClean="0">
                <a:solidFill>
                  <a:srgbClr val="FFFF00"/>
                </a:solidFill>
              </a:rPr>
              <a:t>TỆP NHỊ PHÂN</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solidFill>
                  <a:schemeClr val="tx1">
                    <a:lumMod val="60000"/>
                    <a:lumOff val="40000"/>
                  </a:schemeClr>
                </a:solidFill>
              </a:rPr>
              <a:t>Để </a:t>
            </a:r>
            <a:r>
              <a:rPr lang="en-US" sz="3100">
                <a:solidFill>
                  <a:schemeClr val="tx1">
                    <a:lumMod val="60000"/>
                    <a:lumOff val="40000"/>
                  </a:schemeClr>
                </a:solidFill>
              </a:rPr>
              <a:t>mở một tệp tin dưới chế độ nhị phân, ta dùng cú pháp </a:t>
            </a:r>
            <a:r>
              <a:rPr lang="en-US" sz="3100" smtClean="0">
                <a:solidFill>
                  <a:schemeClr val="tx1">
                    <a:lumMod val="60000"/>
                    <a:lumOff val="40000"/>
                  </a:schemeClr>
                </a:solidFill>
              </a:rPr>
              <a:t>sau:</a:t>
            </a:r>
          </a:p>
          <a:p>
            <a:pPr marL="36576" indent="0" algn="just">
              <a:buNone/>
            </a:pPr>
            <a:r>
              <a:rPr lang="en-US" sz="2700" smtClean="0">
                <a:solidFill>
                  <a:srgbClr val="FFFF00"/>
                </a:solidFill>
              </a:rPr>
              <a:t>fstream </a:t>
            </a:r>
            <a:r>
              <a:rPr lang="en-US" sz="2700">
                <a:solidFill>
                  <a:srgbClr val="FFFF00"/>
                </a:solidFill>
              </a:rPr>
              <a:t>&lt;Tên biến tệp&gt;(&lt;Tên tệp&gt;, ios::binary);</a:t>
            </a:r>
          </a:p>
          <a:p>
            <a:pPr algn="just"/>
            <a:r>
              <a:rPr lang="en-US" sz="3100">
                <a:solidFill>
                  <a:schemeClr val="tx1">
                    <a:lumMod val="60000"/>
                    <a:lumOff val="40000"/>
                  </a:schemeClr>
                </a:solidFill>
              </a:rPr>
              <a:t>Khi đó, các thao tác đọc, ghi trên biến tệp được thực hiện theo đơn vị byte theo kích thước </a:t>
            </a:r>
            <a:r>
              <a:rPr lang="en-US" sz="3100" smtClean="0">
                <a:solidFill>
                  <a:schemeClr val="tx1">
                    <a:lumMod val="60000"/>
                    <a:lumOff val="40000"/>
                  </a:schemeClr>
                </a:solidFill>
              </a:rPr>
              <a:t>các </a:t>
            </a:r>
            <a:r>
              <a:rPr lang="en-US" sz="3100">
                <a:solidFill>
                  <a:schemeClr val="tx1">
                    <a:lumMod val="60000"/>
                    <a:lumOff val="40000"/>
                  </a:schemeClr>
                </a:solidFill>
              </a:rPr>
              <a:t>bản ghi (cấu trúc) được ghi trong tệp</a:t>
            </a:r>
            <a:r>
              <a:rPr lang="en-US" sz="3100" smtClean="0">
                <a:solidFill>
                  <a:schemeClr val="tx1">
                    <a:lumMod val="60000"/>
                    <a:lumOff val="40000"/>
                  </a:schemeClr>
                </a:solidFill>
              </a:rPr>
              <a:t>.</a:t>
            </a:r>
            <a:endParaRPr lang="en-US" sz="3100">
              <a:solidFill>
                <a:schemeClr val="tx1">
                  <a:lumMod val="60000"/>
                  <a:lumOff val="40000"/>
                </a:schemeClr>
              </a:solidFill>
            </a:endParaRPr>
          </a:p>
        </p:txBody>
      </p:sp>
    </p:spTree>
    <p:extLst>
      <p:ext uri="{BB962C8B-B14F-4D97-AF65-F5344CB8AC3E}">
        <p14:creationId xmlns:p14="http://schemas.microsoft.com/office/powerpoint/2010/main" val="176839078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a:bodyPr>
          <a:lstStyle/>
          <a:p>
            <a:pPr algn="ctr"/>
            <a:r>
              <a:rPr lang="en-US" smtClean="0">
                <a:solidFill>
                  <a:srgbClr val="FFFF00"/>
                </a:solidFill>
              </a:rPr>
              <a:t>TỆP NHỊ PHÂN</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solidFill>
                  <a:schemeClr val="tx1">
                    <a:lumMod val="60000"/>
                    <a:lumOff val="40000"/>
                  </a:schemeClr>
                </a:solidFill>
              </a:rPr>
              <a:t>Ví </a:t>
            </a:r>
            <a:r>
              <a:rPr lang="en-US" sz="3100">
                <a:solidFill>
                  <a:schemeClr val="tx1">
                    <a:lumMod val="60000"/>
                    <a:lumOff val="40000"/>
                  </a:schemeClr>
                </a:solidFill>
              </a:rPr>
              <a:t>dụ, muốn mở tệp tin baitho.txt dưới chế độ nhị phân, ta khai báo như sau:</a:t>
            </a:r>
          </a:p>
          <a:p>
            <a:pPr marL="36576" indent="0" algn="just">
              <a:buNone/>
            </a:pPr>
            <a:r>
              <a:rPr lang="en-US" sz="2800" smtClean="0">
                <a:solidFill>
                  <a:srgbClr val="FFFF00"/>
                </a:solidFill>
              </a:rPr>
              <a:t>    fstream </a:t>
            </a:r>
            <a:r>
              <a:rPr lang="en-US" sz="2800">
                <a:solidFill>
                  <a:srgbClr val="FFFF00"/>
                </a:solidFill>
              </a:rPr>
              <a:t>myBaiTho(“baitho.txt”, ios::binary);</a:t>
            </a:r>
          </a:p>
        </p:txBody>
      </p:sp>
    </p:spTree>
    <p:extLst>
      <p:ext uri="{BB962C8B-B14F-4D97-AF65-F5344CB8AC3E}">
        <p14:creationId xmlns:p14="http://schemas.microsoft.com/office/powerpoint/2010/main" val="295844940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fontScale="90000"/>
          </a:bodyPr>
          <a:lstStyle/>
          <a:p>
            <a:pPr algn="ctr"/>
            <a:r>
              <a:rPr lang="en-US" smtClean="0">
                <a:solidFill>
                  <a:srgbClr val="FFFF00"/>
                </a:solidFill>
              </a:rPr>
              <a:t>GHI TỆP VĂN BẢN BẰNG “&lt;&lt;”</a:t>
            </a:r>
            <a:endParaRPr lang="en-US">
              <a:solidFill>
                <a:srgbClr val="FFFF00"/>
              </a:solidFill>
            </a:endParaRPr>
          </a:p>
        </p:txBody>
      </p:sp>
      <p:sp>
        <p:nvSpPr>
          <p:cNvPr id="3" name="Content Placeholder 2"/>
          <p:cNvSpPr>
            <a:spLocks noGrp="1"/>
          </p:cNvSpPr>
          <p:nvPr>
            <p:ph idx="1"/>
          </p:nvPr>
        </p:nvSpPr>
        <p:spPr/>
        <p:txBody>
          <a:bodyPr>
            <a:normAutofit fontScale="92500"/>
          </a:bodyPr>
          <a:lstStyle/>
          <a:p>
            <a:pPr marL="36576" indent="0" algn="just">
              <a:buNone/>
            </a:pPr>
            <a:r>
              <a:rPr lang="en-US" sz="3100" smtClean="0">
                <a:solidFill>
                  <a:schemeClr val="tx1">
                    <a:lumMod val="60000"/>
                    <a:lumOff val="40000"/>
                  </a:schemeClr>
                </a:solidFill>
              </a:rPr>
              <a:t>Các </a:t>
            </a:r>
            <a:r>
              <a:rPr lang="en-US" sz="3100">
                <a:solidFill>
                  <a:schemeClr val="tx1">
                    <a:lumMod val="60000"/>
                    <a:lumOff val="40000"/>
                  </a:schemeClr>
                </a:solidFill>
              </a:rPr>
              <a:t>bước thực hiện để ghi dữ liệu vào một tệp tin như </a:t>
            </a:r>
            <a:r>
              <a:rPr lang="en-US" sz="3100" smtClean="0">
                <a:solidFill>
                  <a:schemeClr val="tx1">
                    <a:lumMod val="60000"/>
                    <a:lumOff val="40000"/>
                  </a:schemeClr>
                </a:solidFill>
              </a:rPr>
              <a:t>sau:</a:t>
            </a:r>
          </a:p>
          <a:p>
            <a:pPr algn="just"/>
            <a:r>
              <a:rPr lang="en-US" sz="3100" smtClean="0">
                <a:solidFill>
                  <a:schemeClr val="tx1">
                    <a:lumMod val="60000"/>
                    <a:lumOff val="40000"/>
                  </a:schemeClr>
                </a:solidFill>
              </a:rPr>
              <a:t>Mở </a:t>
            </a:r>
            <a:r>
              <a:rPr lang="en-US" sz="3100">
                <a:solidFill>
                  <a:schemeClr val="tx1">
                    <a:lumMod val="60000"/>
                    <a:lumOff val="40000"/>
                  </a:schemeClr>
                </a:solidFill>
              </a:rPr>
              <a:t>tệp tin theo chế độ để ghi bằng đối tượng ofstream (mở tệp tin chỉ để ghi</a:t>
            </a:r>
            <a:r>
              <a:rPr lang="en-US" sz="3100" smtClean="0">
                <a:solidFill>
                  <a:schemeClr val="tx1">
                    <a:lumMod val="60000"/>
                    <a:lumOff val="40000"/>
                  </a:schemeClr>
                </a:solidFill>
              </a:rPr>
              <a:t>):</a:t>
            </a:r>
          </a:p>
          <a:p>
            <a:pPr marL="338328" lvl="1" indent="0" algn="just">
              <a:buNone/>
            </a:pPr>
            <a:r>
              <a:rPr lang="en-US" sz="2700" smtClean="0">
                <a:solidFill>
                  <a:srgbClr val="FFFF00"/>
                </a:solidFill>
              </a:rPr>
              <a:t>ofstream </a:t>
            </a:r>
            <a:r>
              <a:rPr lang="en-US" sz="2700">
                <a:solidFill>
                  <a:srgbClr val="FFFF00"/>
                </a:solidFill>
              </a:rPr>
              <a:t>&lt;Tên biến tệp&gt;(&lt;Tên tệp tin&gt;, ios::out</a:t>
            </a:r>
            <a:r>
              <a:rPr lang="en-US" sz="2700" smtClean="0">
                <a:solidFill>
                  <a:srgbClr val="FFFF00"/>
                </a:solidFill>
              </a:rPr>
              <a:t>);</a:t>
            </a:r>
          </a:p>
          <a:p>
            <a:pPr algn="just"/>
            <a:r>
              <a:rPr lang="en-US" sz="3100" smtClean="0">
                <a:solidFill>
                  <a:schemeClr val="tx1">
                    <a:lumMod val="60000"/>
                    <a:lumOff val="40000"/>
                  </a:schemeClr>
                </a:solidFill>
              </a:rPr>
              <a:t>Ghi </a:t>
            </a:r>
            <a:r>
              <a:rPr lang="en-US" sz="3100">
                <a:solidFill>
                  <a:schemeClr val="tx1">
                    <a:lumMod val="60000"/>
                    <a:lumOff val="40000"/>
                  </a:schemeClr>
                </a:solidFill>
              </a:rPr>
              <a:t>dữ liệu vào tệp bằng thao tác </a:t>
            </a:r>
            <a:r>
              <a:rPr lang="en-US" sz="3100" smtClean="0">
                <a:solidFill>
                  <a:schemeClr val="tx1">
                    <a:lumMod val="60000"/>
                    <a:lumOff val="40000"/>
                  </a:schemeClr>
                </a:solidFill>
              </a:rPr>
              <a:t>“&lt;&lt;”:</a:t>
            </a:r>
          </a:p>
          <a:p>
            <a:pPr marL="338328" lvl="1" indent="0" algn="just">
              <a:buNone/>
            </a:pPr>
            <a:r>
              <a:rPr lang="en-US" sz="2700" smtClean="0">
                <a:solidFill>
                  <a:srgbClr val="FFFF00"/>
                </a:solidFill>
              </a:rPr>
              <a:t>&lt;</a:t>
            </a:r>
            <a:r>
              <a:rPr lang="en-US" sz="2700">
                <a:solidFill>
                  <a:srgbClr val="FFFF00"/>
                </a:solidFill>
              </a:rPr>
              <a:t>Tên biến tệp&gt; &lt;&lt; &lt;Dữ liệu</a:t>
            </a:r>
            <a:r>
              <a:rPr lang="en-US" sz="2700" smtClean="0">
                <a:solidFill>
                  <a:srgbClr val="FFFF00"/>
                </a:solidFill>
              </a:rPr>
              <a:t>&gt;;</a:t>
            </a:r>
          </a:p>
          <a:p>
            <a:pPr algn="just"/>
            <a:r>
              <a:rPr lang="en-US" sz="3100" smtClean="0">
                <a:solidFill>
                  <a:schemeClr val="tx1">
                    <a:lumMod val="60000"/>
                    <a:lumOff val="40000"/>
                  </a:schemeClr>
                </a:solidFill>
              </a:rPr>
              <a:t>Đóng </a:t>
            </a:r>
            <a:r>
              <a:rPr lang="en-US" sz="3100">
                <a:solidFill>
                  <a:schemeClr val="tx1">
                    <a:lumMod val="60000"/>
                    <a:lumOff val="40000"/>
                  </a:schemeClr>
                </a:solidFill>
              </a:rPr>
              <a:t>tệp tin bằng lệnh close</a:t>
            </a:r>
            <a:r>
              <a:rPr lang="en-US" sz="3100" smtClean="0">
                <a:solidFill>
                  <a:schemeClr val="tx1">
                    <a:lumMod val="60000"/>
                    <a:lumOff val="40000"/>
                  </a:schemeClr>
                </a:solidFill>
              </a:rPr>
              <a:t>():</a:t>
            </a:r>
          </a:p>
          <a:p>
            <a:pPr marL="338328" lvl="1" indent="0" algn="just">
              <a:buNone/>
            </a:pPr>
            <a:r>
              <a:rPr lang="en-US" sz="2700" smtClean="0">
                <a:solidFill>
                  <a:srgbClr val="FFFF00"/>
                </a:solidFill>
              </a:rPr>
              <a:t>&lt;</a:t>
            </a:r>
            <a:r>
              <a:rPr lang="en-US" sz="2700">
                <a:solidFill>
                  <a:srgbClr val="FFFF00"/>
                </a:solidFill>
              </a:rPr>
              <a:t>Tên biến tệp&gt;.close();</a:t>
            </a:r>
          </a:p>
        </p:txBody>
      </p:sp>
    </p:spTree>
    <p:extLst>
      <p:ext uri="{BB962C8B-B14F-4D97-AF65-F5344CB8AC3E}">
        <p14:creationId xmlns:p14="http://schemas.microsoft.com/office/powerpoint/2010/main" val="50550599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fontScale="90000"/>
          </a:bodyPr>
          <a:lstStyle/>
          <a:p>
            <a:pPr algn="ctr"/>
            <a:r>
              <a:rPr lang="en-US" smtClean="0">
                <a:solidFill>
                  <a:srgbClr val="FFFF00"/>
                </a:solidFill>
              </a:rPr>
              <a:t>GHI TỆP VĂN BẢN BẰNG “&lt;&lt;”</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marL="36576" indent="0" algn="just">
              <a:buNone/>
            </a:pPr>
            <a:r>
              <a:rPr lang="en-US" sz="3100" smtClean="0">
                <a:solidFill>
                  <a:schemeClr val="tx1">
                    <a:lumMod val="60000"/>
                    <a:lumOff val="40000"/>
                  </a:schemeClr>
                </a:solidFill>
              </a:rPr>
              <a:t>Chương </a:t>
            </a:r>
            <a:r>
              <a:rPr lang="en-US" sz="3100">
                <a:solidFill>
                  <a:schemeClr val="tx1">
                    <a:lumMod val="60000"/>
                    <a:lumOff val="40000"/>
                  </a:schemeClr>
                </a:solidFill>
              </a:rPr>
              <a:t>trình </a:t>
            </a:r>
            <a:r>
              <a:rPr lang="en-US" sz="3100" smtClean="0">
                <a:solidFill>
                  <a:schemeClr val="tx1">
                    <a:lumMod val="60000"/>
                    <a:lumOff val="40000"/>
                  </a:schemeClr>
                </a:solidFill>
              </a:rPr>
              <a:t>sau </a:t>
            </a:r>
            <a:r>
              <a:rPr lang="en-US" sz="3100">
                <a:solidFill>
                  <a:schemeClr val="tx1">
                    <a:lumMod val="60000"/>
                    <a:lumOff val="40000"/>
                  </a:schemeClr>
                </a:solidFill>
              </a:rPr>
              <a:t>minh hoạ việc ghi dữ liệu vào tệp tin:</a:t>
            </a:r>
          </a:p>
          <a:p>
            <a:pPr lvl="0" algn="just"/>
            <a:r>
              <a:rPr lang="en-US" sz="3100">
                <a:solidFill>
                  <a:schemeClr val="tx1">
                    <a:lumMod val="60000"/>
                    <a:lumOff val="40000"/>
                  </a:schemeClr>
                </a:solidFill>
              </a:rPr>
              <a:t>Tên tệp tin được người dùng tự nhập vào từ bàn phím.</a:t>
            </a:r>
          </a:p>
          <a:p>
            <a:pPr lvl="0" algn="just"/>
            <a:r>
              <a:rPr lang="en-US" sz="3100">
                <a:solidFill>
                  <a:schemeClr val="tx1">
                    <a:lumMod val="60000"/>
                    <a:lumOff val="40000"/>
                  </a:schemeClr>
                </a:solidFill>
              </a:rPr>
              <a:t>Chương trình sẽ ghi vào tệp các kí tự do người dùng gõ vào từ bàn phím, mỗi kí tự được phân cách nhau bởi dấu trống (space bar).</a:t>
            </a:r>
          </a:p>
          <a:p>
            <a:pPr lvl="0" algn="just"/>
            <a:r>
              <a:rPr lang="en-US" sz="3100">
                <a:solidFill>
                  <a:schemeClr val="tx1">
                    <a:lumMod val="60000"/>
                    <a:lumOff val="40000"/>
                  </a:schemeClr>
                </a:solidFill>
              </a:rPr>
              <a:t>Chương trình dừng lại khi người dùng nhập kí tự ‘e’. Và tệp tin được kết thúc bằng một dấu xuống dòng “endl”.</a:t>
            </a:r>
          </a:p>
        </p:txBody>
      </p:sp>
    </p:spTree>
    <p:extLst>
      <p:ext uri="{BB962C8B-B14F-4D97-AF65-F5344CB8AC3E}">
        <p14:creationId xmlns:p14="http://schemas.microsoft.com/office/powerpoint/2010/main" val="386509770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fontScale="90000"/>
          </a:bodyPr>
          <a:lstStyle/>
          <a:p>
            <a:pPr algn="ctr"/>
            <a:r>
              <a:rPr lang="en-US" smtClean="0">
                <a:solidFill>
                  <a:srgbClr val="FFFF00"/>
                </a:solidFill>
              </a:rPr>
              <a:t>GHI TỆP VĂN BẢN BẰNG “&lt;&lt;”</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smtClean="0">
                <a:solidFill>
                  <a:schemeClr val="tx1">
                    <a:lumMod val="60000"/>
                    <a:lumOff val="40000"/>
                  </a:schemeClr>
                </a:solidFill>
              </a:rPr>
              <a:t>Chương </a:t>
            </a:r>
            <a:r>
              <a:rPr lang="en-US" sz="3100">
                <a:solidFill>
                  <a:schemeClr val="tx1">
                    <a:lumMod val="60000"/>
                    <a:lumOff val="40000"/>
                  </a:schemeClr>
                </a:solidFill>
              </a:rPr>
              <a:t>trình </a:t>
            </a:r>
            <a:r>
              <a:rPr lang="en-US" sz="3100" smtClean="0">
                <a:solidFill>
                  <a:schemeClr val="tx1">
                    <a:lumMod val="60000"/>
                    <a:lumOff val="40000"/>
                  </a:schemeClr>
                </a:solidFill>
              </a:rPr>
              <a:t>sau </a:t>
            </a:r>
            <a:r>
              <a:rPr lang="en-US" sz="3100">
                <a:solidFill>
                  <a:schemeClr val="tx1">
                    <a:lumMod val="60000"/>
                    <a:lumOff val="40000"/>
                  </a:schemeClr>
                </a:solidFill>
              </a:rPr>
              <a:t>minh hoạ việc ghi dữ liệu vào tệp </a:t>
            </a:r>
            <a:r>
              <a:rPr lang="en-US" sz="3100" smtClean="0">
                <a:solidFill>
                  <a:schemeClr val="tx1">
                    <a:lumMod val="60000"/>
                    <a:lumOff val="40000"/>
                  </a:schemeClr>
                </a:solidFill>
              </a:rPr>
              <a:t>tin:</a:t>
            </a:r>
            <a:endParaRPr lang="en-US" sz="3100">
              <a:solidFill>
                <a:schemeClr val="tx1">
                  <a:lumMod val="60000"/>
                  <a:lumOff val="40000"/>
                </a:schemeClr>
              </a:solidFill>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700808"/>
            <a:ext cx="8278813" cy="4483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9245025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fontScale="90000"/>
          </a:bodyPr>
          <a:lstStyle/>
          <a:p>
            <a:pPr algn="ctr"/>
            <a:r>
              <a:rPr lang="en-US" smtClean="0">
                <a:solidFill>
                  <a:srgbClr val="FFFF00"/>
                </a:solidFill>
              </a:rPr>
              <a:t>GHI TỆP VĂN BẢN BẰNG “&lt;&lt;”</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smtClean="0">
                <a:solidFill>
                  <a:schemeClr val="tx1">
                    <a:lumMod val="60000"/>
                    <a:lumOff val="40000"/>
                  </a:schemeClr>
                </a:solidFill>
              </a:rPr>
              <a:t>Chương </a:t>
            </a:r>
            <a:r>
              <a:rPr lang="en-US" sz="3100">
                <a:solidFill>
                  <a:schemeClr val="tx1">
                    <a:lumMod val="60000"/>
                    <a:lumOff val="40000"/>
                  </a:schemeClr>
                </a:solidFill>
              </a:rPr>
              <a:t>trình </a:t>
            </a:r>
            <a:r>
              <a:rPr lang="en-US" sz="3100" smtClean="0">
                <a:solidFill>
                  <a:schemeClr val="tx1">
                    <a:lumMod val="60000"/>
                    <a:lumOff val="40000"/>
                  </a:schemeClr>
                </a:solidFill>
              </a:rPr>
              <a:t>sau </a:t>
            </a:r>
            <a:r>
              <a:rPr lang="en-US" sz="3100">
                <a:solidFill>
                  <a:schemeClr val="tx1">
                    <a:lumMod val="60000"/>
                    <a:lumOff val="40000"/>
                  </a:schemeClr>
                </a:solidFill>
              </a:rPr>
              <a:t>minh hoạ việc ghi dữ liệu vào tệp tin</a:t>
            </a:r>
            <a:r>
              <a:rPr lang="en-US" sz="3100" smtClean="0">
                <a:solidFill>
                  <a:schemeClr val="tx1">
                    <a:lumMod val="60000"/>
                    <a:lumOff val="40000"/>
                  </a:schemeClr>
                </a:solidFill>
              </a:rPr>
              <a:t>:</a:t>
            </a:r>
            <a:endParaRPr lang="en-US" sz="3100">
              <a:solidFill>
                <a:schemeClr val="tx1">
                  <a:lumMod val="60000"/>
                  <a:lumOff val="40000"/>
                </a:schemeClr>
              </a:solidFill>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3475" y="2636912"/>
            <a:ext cx="6500813" cy="417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2221501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fontScale="90000"/>
          </a:bodyPr>
          <a:lstStyle/>
          <a:p>
            <a:pPr algn="ctr"/>
            <a:r>
              <a:rPr lang="en-US" smtClean="0">
                <a:solidFill>
                  <a:srgbClr val="FFFF00"/>
                </a:solidFill>
              </a:rPr>
              <a:t>ĐỌC DỮ LIỆU TỪ TỆP </a:t>
            </a:r>
            <a:br>
              <a:rPr lang="en-US" smtClean="0">
                <a:solidFill>
                  <a:srgbClr val="FFFF00"/>
                </a:solidFill>
              </a:rPr>
            </a:br>
            <a:r>
              <a:rPr lang="en-US" smtClean="0">
                <a:solidFill>
                  <a:srgbClr val="FFFF00"/>
                </a:solidFill>
              </a:rPr>
              <a:t>VĂN BẢN BẰNG “&gt;&gt;”</a:t>
            </a:r>
            <a:endParaRPr lang="en-US">
              <a:solidFill>
                <a:srgbClr val="FFFF00"/>
              </a:solidFill>
            </a:endParaRPr>
          </a:p>
        </p:txBody>
      </p:sp>
      <p:sp>
        <p:nvSpPr>
          <p:cNvPr id="3" name="Content Placeholder 2"/>
          <p:cNvSpPr>
            <a:spLocks noGrp="1"/>
          </p:cNvSpPr>
          <p:nvPr>
            <p:ph idx="1"/>
          </p:nvPr>
        </p:nvSpPr>
        <p:spPr/>
        <p:txBody>
          <a:bodyPr>
            <a:normAutofit fontScale="92500"/>
          </a:bodyPr>
          <a:lstStyle/>
          <a:p>
            <a:pPr marL="36576" indent="0" algn="just">
              <a:buNone/>
            </a:pPr>
            <a:r>
              <a:rPr lang="en-US" sz="3100" smtClean="0">
                <a:solidFill>
                  <a:schemeClr val="tx1">
                    <a:lumMod val="60000"/>
                    <a:lumOff val="40000"/>
                  </a:schemeClr>
                </a:solidFill>
              </a:rPr>
              <a:t>Các </a:t>
            </a:r>
            <a:r>
              <a:rPr lang="en-US" sz="3100">
                <a:solidFill>
                  <a:schemeClr val="tx1">
                    <a:lumMod val="60000"/>
                    <a:lumOff val="40000"/>
                  </a:schemeClr>
                </a:solidFill>
              </a:rPr>
              <a:t>bước thực hiện để đọc dữ liệu từ một tệp tin như sau:</a:t>
            </a:r>
          </a:p>
          <a:p>
            <a:pPr lvl="0" algn="just"/>
            <a:r>
              <a:rPr lang="en-US" sz="3100">
                <a:solidFill>
                  <a:schemeClr val="tx1">
                    <a:lumMod val="60000"/>
                    <a:lumOff val="40000"/>
                  </a:schemeClr>
                </a:solidFill>
              </a:rPr>
              <a:t>Mở tệp tin theo chế độ để đọc bằng đối tượng ifstream (mở tệp tin chỉ để đọc):</a:t>
            </a:r>
          </a:p>
          <a:p>
            <a:pPr marL="338328" lvl="1" indent="0" algn="just">
              <a:buNone/>
            </a:pPr>
            <a:r>
              <a:rPr lang="en-US" sz="2700">
                <a:solidFill>
                  <a:srgbClr val="FFFF00"/>
                </a:solidFill>
              </a:rPr>
              <a:t>ifstream &lt;Tên biến tệp&gt;(&lt;Tên tệp tin&gt;, ios::in);</a:t>
            </a:r>
          </a:p>
          <a:p>
            <a:pPr lvl="0" algn="just"/>
            <a:r>
              <a:rPr lang="en-US" sz="3100">
                <a:solidFill>
                  <a:schemeClr val="tx1">
                    <a:lumMod val="60000"/>
                    <a:lumOff val="40000"/>
                  </a:schemeClr>
                </a:solidFill>
              </a:rPr>
              <a:t>Đọc dữ liệu từ tệp bằng thao tác “&gt;&gt;”:</a:t>
            </a:r>
          </a:p>
          <a:p>
            <a:pPr marL="338328" lvl="1" indent="0" algn="just">
              <a:buNone/>
            </a:pPr>
            <a:r>
              <a:rPr lang="en-US" sz="2700">
                <a:solidFill>
                  <a:srgbClr val="FFFF00"/>
                </a:solidFill>
              </a:rPr>
              <a:t>&lt;Tên biến tệp&gt; &gt;&gt; &lt;Biến dữ liệu&gt;;</a:t>
            </a:r>
          </a:p>
          <a:p>
            <a:pPr lvl="0" algn="just"/>
            <a:r>
              <a:rPr lang="en-US" sz="3100">
                <a:solidFill>
                  <a:schemeClr val="tx1">
                    <a:lumMod val="60000"/>
                    <a:lumOff val="40000"/>
                  </a:schemeClr>
                </a:solidFill>
              </a:rPr>
              <a:t>Đóng tệp tin bằng lệnh close():</a:t>
            </a:r>
          </a:p>
          <a:p>
            <a:pPr marL="338328" lvl="1" indent="0" algn="just">
              <a:buNone/>
            </a:pPr>
            <a:r>
              <a:rPr lang="en-US" sz="2700">
                <a:solidFill>
                  <a:srgbClr val="FFFF00"/>
                </a:solidFill>
              </a:rPr>
              <a:t>&lt;Tên biến tệp&gt;.close();</a:t>
            </a:r>
          </a:p>
        </p:txBody>
      </p:sp>
    </p:spTree>
    <p:extLst>
      <p:ext uri="{BB962C8B-B14F-4D97-AF65-F5344CB8AC3E}">
        <p14:creationId xmlns:p14="http://schemas.microsoft.com/office/powerpoint/2010/main" val="176954349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fontScale="90000"/>
          </a:bodyPr>
          <a:lstStyle/>
          <a:p>
            <a:pPr algn="ctr"/>
            <a:r>
              <a:rPr lang="en-US" smtClean="0">
                <a:solidFill>
                  <a:srgbClr val="FFFF00"/>
                </a:solidFill>
              </a:rPr>
              <a:t>ĐỌC DỮ LIỆU TỪ TỆP </a:t>
            </a:r>
            <a:br>
              <a:rPr lang="en-US" smtClean="0">
                <a:solidFill>
                  <a:srgbClr val="FFFF00"/>
                </a:solidFill>
              </a:rPr>
            </a:br>
            <a:r>
              <a:rPr lang="en-US" smtClean="0">
                <a:solidFill>
                  <a:srgbClr val="FFFF00"/>
                </a:solidFill>
              </a:rPr>
              <a:t>VĂN BẢN BẰNG “&gt;&gt;”</a:t>
            </a:r>
            <a:endParaRPr lang="en-US">
              <a:solidFill>
                <a:srgbClr val="FFFF00"/>
              </a:solidFill>
            </a:endParaRPr>
          </a:p>
        </p:txBody>
      </p:sp>
      <p:sp>
        <p:nvSpPr>
          <p:cNvPr id="3" name="Content Placeholder 2"/>
          <p:cNvSpPr>
            <a:spLocks noGrp="1"/>
          </p:cNvSpPr>
          <p:nvPr>
            <p:ph idx="1"/>
          </p:nvPr>
        </p:nvSpPr>
        <p:spPr/>
        <p:txBody>
          <a:bodyPr>
            <a:normAutofit fontScale="92500"/>
          </a:bodyPr>
          <a:lstStyle/>
          <a:p>
            <a:pPr marL="36576" indent="0" algn="just">
              <a:buNone/>
            </a:pPr>
            <a:r>
              <a:rPr lang="en-US" sz="3100" smtClean="0">
                <a:solidFill>
                  <a:schemeClr val="tx1">
                    <a:lumMod val="60000"/>
                    <a:lumOff val="40000"/>
                  </a:schemeClr>
                </a:solidFill>
              </a:rPr>
              <a:t>Chương </a:t>
            </a:r>
            <a:r>
              <a:rPr lang="en-US" sz="3100">
                <a:solidFill>
                  <a:schemeClr val="tx1">
                    <a:lumMod val="60000"/>
                    <a:lumOff val="40000"/>
                  </a:schemeClr>
                </a:solidFill>
              </a:rPr>
              <a:t>trình </a:t>
            </a:r>
            <a:r>
              <a:rPr lang="en-US" sz="3100" smtClean="0">
                <a:solidFill>
                  <a:schemeClr val="tx1">
                    <a:lumMod val="60000"/>
                    <a:lumOff val="40000"/>
                  </a:schemeClr>
                </a:solidFill>
              </a:rPr>
              <a:t>sau </a:t>
            </a:r>
            <a:r>
              <a:rPr lang="en-US" sz="3100">
                <a:solidFill>
                  <a:schemeClr val="tx1">
                    <a:lumMod val="60000"/>
                    <a:lumOff val="40000"/>
                  </a:schemeClr>
                </a:solidFill>
              </a:rPr>
              <a:t>minh hoạ việc đọc dữ liệu từ tệp tin </a:t>
            </a:r>
            <a:r>
              <a:rPr lang="en-US" sz="3100" smtClean="0">
                <a:solidFill>
                  <a:schemeClr val="tx1">
                    <a:lumMod val="60000"/>
                    <a:lumOff val="40000"/>
                  </a:schemeClr>
                </a:solidFill>
              </a:rPr>
              <a:t>ra </a:t>
            </a:r>
            <a:r>
              <a:rPr lang="en-US" sz="3100">
                <a:solidFill>
                  <a:schemeClr val="tx1">
                    <a:lumMod val="60000"/>
                    <a:lumOff val="40000"/>
                  </a:schemeClr>
                </a:solidFill>
              </a:rPr>
              <a:t>màn hình:</a:t>
            </a:r>
          </a:p>
          <a:p>
            <a:pPr lvl="0" algn="just"/>
            <a:r>
              <a:rPr lang="en-US" sz="3100">
                <a:solidFill>
                  <a:schemeClr val="tx1">
                    <a:lumMod val="60000"/>
                    <a:lumOff val="40000"/>
                  </a:schemeClr>
                </a:solidFill>
              </a:rPr>
              <a:t>Tên tệp tin được người dùng tự nhập vào từ bàn phím.</a:t>
            </a:r>
          </a:p>
          <a:p>
            <a:pPr lvl="0" algn="just"/>
            <a:r>
              <a:rPr lang="en-US" sz="3100">
                <a:solidFill>
                  <a:schemeClr val="tx1">
                    <a:lumMod val="60000"/>
                    <a:lumOff val="40000"/>
                  </a:schemeClr>
                </a:solidFill>
              </a:rPr>
              <a:t>Chương trình sẽ đọc các kí tự trong tệp và hiển thị ra màn hình, mỗi kí tự được phân cách nhau bởi dấu trống (space bar).</a:t>
            </a:r>
          </a:p>
          <a:p>
            <a:pPr algn="just"/>
            <a:r>
              <a:rPr lang="en-US" sz="3100">
                <a:solidFill>
                  <a:schemeClr val="tx1">
                    <a:lumMod val="60000"/>
                    <a:lumOff val="40000"/>
                  </a:schemeClr>
                </a:solidFill>
              </a:rPr>
              <a:t>Chương trình dừng lại khi kết thúc tệp tin.</a:t>
            </a:r>
          </a:p>
        </p:txBody>
      </p:sp>
    </p:spTree>
    <p:extLst>
      <p:ext uri="{BB962C8B-B14F-4D97-AF65-F5344CB8AC3E}">
        <p14:creationId xmlns:p14="http://schemas.microsoft.com/office/powerpoint/2010/main" val="145633394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fontScale="90000"/>
          </a:bodyPr>
          <a:lstStyle/>
          <a:p>
            <a:pPr algn="ctr"/>
            <a:r>
              <a:rPr lang="en-US" smtClean="0">
                <a:solidFill>
                  <a:srgbClr val="FFFF00"/>
                </a:solidFill>
              </a:rPr>
              <a:t>ĐỌC DỮ LIỆU TỪ TỆP </a:t>
            </a:r>
            <a:br>
              <a:rPr lang="en-US" smtClean="0">
                <a:solidFill>
                  <a:srgbClr val="FFFF00"/>
                </a:solidFill>
              </a:rPr>
            </a:br>
            <a:r>
              <a:rPr lang="en-US" smtClean="0">
                <a:solidFill>
                  <a:srgbClr val="FFFF00"/>
                </a:solidFill>
              </a:rPr>
              <a:t>VĂN BẢN BẰNG “&gt;&gt;”</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endParaRPr lang="en-US" sz="3100">
              <a:solidFill>
                <a:schemeClr val="tx1">
                  <a:lumMod val="60000"/>
                  <a:lumOff val="40000"/>
                </a:schemeClr>
              </a:solidFill>
            </a:endParaRP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3453" y="188640"/>
            <a:ext cx="7180956" cy="64985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3832940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fontScale="90000"/>
          </a:bodyPr>
          <a:lstStyle/>
          <a:p>
            <a:pPr algn="ctr"/>
            <a:r>
              <a:rPr lang="en-US" smtClean="0">
                <a:solidFill>
                  <a:srgbClr val="FFFF00"/>
                </a:solidFill>
              </a:rPr>
              <a:t>ĐỌC DỮ LIỆU TỪ TỆP </a:t>
            </a:r>
            <a:br>
              <a:rPr lang="en-US" smtClean="0">
                <a:solidFill>
                  <a:srgbClr val="FFFF00"/>
                </a:solidFill>
              </a:rPr>
            </a:br>
            <a:r>
              <a:rPr lang="en-US" smtClean="0">
                <a:solidFill>
                  <a:srgbClr val="FFFF00"/>
                </a:solidFill>
              </a:rPr>
              <a:t>VĂN BẢN BẰNG “&gt;&gt;”</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marL="36576" indent="0" algn="just">
              <a:buNone/>
            </a:pPr>
            <a:r>
              <a:rPr lang="en-US" sz="3100" smtClean="0">
                <a:solidFill>
                  <a:schemeClr val="tx1">
                    <a:lumMod val="60000"/>
                    <a:lumOff val="40000"/>
                  </a:schemeClr>
                </a:solidFill>
              </a:rPr>
              <a:t>Chương </a:t>
            </a:r>
            <a:r>
              <a:rPr lang="en-US" sz="3100">
                <a:solidFill>
                  <a:schemeClr val="tx1">
                    <a:lumMod val="60000"/>
                    <a:lumOff val="40000"/>
                  </a:schemeClr>
                </a:solidFill>
              </a:rPr>
              <a:t>trình </a:t>
            </a:r>
            <a:r>
              <a:rPr lang="en-US" sz="3100" smtClean="0">
                <a:solidFill>
                  <a:schemeClr val="tx1">
                    <a:lumMod val="60000"/>
                    <a:lumOff val="40000"/>
                  </a:schemeClr>
                </a:solidFill>
              </a:rPr>
              <a:t>sau </a:t>
            </a:r>
            <a:r>
              <a:rPr lang="en-US" sz="3100">
                <a:solidFill>
                  <a:schemeClr val="tx1">
                    <a:lumMod val="60000"/>
                    <a:lumOff val="40000"/>
                  </a:schemeClr>
                </a:solidFill>
              </a:rPr>
              <a:t>minh hoạ việc copy toàn bộ nội dung của một tệp tin sang một tệp tin mới:</a:t>
            </a:r>
          </a:p>
          <a:p>
            <a:pPr lvl="0" algn="just"/>
            <a:r>
              <a:rPr lang="en-US" sz="3100">
                <a:solidFill>
                  <a:schemeClr val="tx1">
                    <a:lumMod val="60000"/>
                    <a:lumOff val="40000"/>
                  </a:schemeClr>
                </a:solidFill>
              </a:rPr>
              <a:t>Tên tệp tin nguồn và tệp tin đích được nhập từ bàn phím bởi người dùng.</a:t>
            </a:r>
          </a:p>
          <a:p>
            <a:pPr lvl="0" algn="just"/>
            <a:r>
              <a:rPr lang="en-US" sz="3100">
                <a:solidFill>
                  <a:schemeClr val="tx1">
                    <a:lumMod val="60000"/>
                    <a:lumOff val="40000"/>
                  </a:schemeClr>
                </a:solidFill>
              </a:rPr>
              <a:t>Tệp tin nguồn được mở ở chế độ đọc.</a:t>
            </a:r>
          </a:p>
          <a:p>
            <a:pPr lvl="0" algn="just"/>
            <a:r>
              <a:rPr lang="en-US" sz="3100">
                <a:solidFill>
                  <a:schemeClr val="tx1">
                    <a:lumMod val="60000"/>
                    <a:lumOff val="40000"/>
                  </a:schemeClr>
                </a:solidFill>
              </a:rPr>
              <a:t>Tệp tin đích được mở ở chế độ ghi.</a:t>
            </a:r>
          </a:p>
          <a:p>
            <a:pPr lvl="0" algn="just"/>
            <a:r>
              <a:rPr lang="en-US" sz="3100">
                <a:solidFill>
                  <a:schemeClr val="tx1">
                    <a:lumMod val="60000"/>
                    <a:lumOff val="40000"/>
                  </a:schemeClr>
                </a:solidFill>
              </a:rPr>
              <a:t>Đọc từng kí tự từ tệp tin nguồn và ghi ngay vào tệp tin đích.</a:t>
            </a:r>
          </a:p>
          <a:p>
            <a:pPr lvl="0" algn="just"/>
            <a:r>
              <a:rPr lang="en-US" sz="3100">
                <a:solidFill>
                  <a:schemeClr val="tx1">
                    <a:lumMod val="60000"/>
                    <a:lumOff val="40000"/>
                  </a:schemeClr>
                </a:solidFill>
              </a:rPr>
              <a:t>Đóng các tệp tin khi kết thúc.</a:t>
            </a:r>
          </a:p>
        </p:txBody>
      </p:sp>
    </p:spTree>
    <p:extLst>
      <p:ext uri="{BB962C8B-B14F-4D97-AF65-F5344CB8AC3E}">
        <p14:creationId xmlns:p14="http://schemas.microsoft.com/office/powerpoint/2010/main" val="44898221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fontScale="90000"/>
          </a:bodyPr>
          <a:lstStyle/>
          <a:p>
            <a:pPr algn="ctr"/>
            <a:r>
              <a:rPr lang="en-US" smtClean="0">
                <a:solidFill>
                  <a:srgbClr val="FFFF00"/>
                </a:solidFill>
              </a:rPr>
              <a:t>ĐỌC DỮ LIỆU TỪ TỆP </a:t>
            </a:r>
            <a:br>
              <a:rPr lang="en-US" smtClean="0">
                <a:solidFill>
                  <a:srgbClr val="FFFF00"/>
                </a:solidFill>
              </a:rPr>
            </a:br>
            <a:r>
              <a:rPr lang="en-US" smtClean="0">
                <a:solidFill>
                  <a:srgbClr val="FFFF00"/>
                </a:solidFill>
              </a:rPr>
              <a:t>VĂN BẢN BẰNG “&gt;&gt;”</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endParaRPr lang="en-US" sz="3100">
              <a:solidFill>
                <a:schemeClr val="tx1">
                  <a:lumMod val="60000"/>
                  <a:lumOff val="40000"/>
                </a:schemeClr>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9543" y="1340768"/>
            <a:ext cx="8316913" cy="548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1734038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fontScale="90000"/>
          </a:bodyPr>
          <a:lstStyle/>
          <a:p>
            <a:pPr algn="ctr"/>
            <a:r>
              <a:rPr lang="en-US" smtClean="0">
                <a:solidFill>
                  <a:srgbClr val="FFFF00"/>
                </a:solidFill>
              </a:rPr>
              <a:t>ĐỌC DỮ LIỆU TỪ TỆP </a:t>
            </a:r>
            <a:br>
              <a:rPr lang="en-US" smtClean="0">
                <a:solidFill>
                  <a:srgbClr val="FFFF00"/>
                </a:solidFill>
              </a:rPr>
            </a:br>
            <a:r>
              <a:rPr lang="en-US" smtClean="0">
                <a:solidFill>
                  <a:srgbClr val="FFFF00"/>
                </a:solidFill>
              </a:rPr>
              <a:t>VĂN BẢN BẰNG “&gt;&gt;”</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endParaRPr lang="en-US" sz="3100">
              <a:solidFill>
                <a:schemeClr val="tx1">
                  <a:lumMod val="60000"/>
                  <a:lumOff val="40000"/>
                </a:schemeClr>
              </a:solidFill>
            </a:endParaRPr>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4500" y="404664"/>
            <a:ext cx="8253413" cy="6184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411383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fontScale="90000"/>
          </a:bodyPr>
          <a:lstStyle/>
          <a:p>
            <a:pPr algn="ctr"/>
            <a:r>
              <a:rPr lang="en-US" smtClean="0">
                <a:solidFill>
                  <a:srgbClr val="FFFF00"/>
                </a:solidFill>
              </a:rPr>
              <a:t>ĐỌC DỮ LIỆU TỪ TỆP </a:t>
            </a:r>
            <a:br>
              <a:rPr lang="en-US" smtClean="0">
                <a:solidFill>
                  <a:srgbClr val="FFFF00"/>
                </a:solidFill>
              </a:rPr>
            </a:br>
            <a:r>
              <a:rPr lang="en-US" smtClean="0">
                <a:solidFill>
                  <a:srgbClr val="FFFF00"/>
                </a:solidFill>
              </a:rPr>
              <a:t>VĂN BẢN BẰNG “&gt;&gt;”</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Lưu </a:t>
            </a:r>
            <a:r>
              <a:rPr lang="en-US" sz="3100" b="1">
                <a:solidFill>
                  <a:srgbClr val="FF0000"/>
                </a:solidFill>
              </a:rPr>
              <a:t>ý:</a:t>
            </a:r>
          </a:p>
          <a:p>
            <a:pPr lvl="0" algn="just"/>
            <a:r>
              <a:rPr lang="en-US" sz="3100">
                <a:solidFill>
                  <a:schemeClr val="tx1">
                    <a:lumMod val="60000"/>
                    <a:lumOff val="40000"/>
                  </a:schemeClr>
                </a:solidFill>
              </a:rPr>
              <a:t>Tên biến tệp, sau khi dùng xong với một tệp xác định, có thể sử dụng để mở một tệp khác, với một chế độ mở tệp khác bằng phép toán open() của biến tệp.</a:t>
            </a:r>
          </a:p>
          <a:p>
            <a:pPr marL="338328" lvl="1" indent="0" algn="just">
              <a:buNone/>
            </a:pPr>
            <a:r>
              <a:rPr lang="en-US" sz="2700">
                <a:solidFill>
                  <a:srgbClr val="FFFF00"/>
                </a:solidFill>
              </a:rPr>
              <a:t>&lt;Tên biến tệp&gt;.open(&lt;Tên tệp mới&gt;, &lt;chế độ mở mới&gt;);</a:t>
            </a:r>
          </a:p>
        </p:txBody>
      </p:sp>
    </p:spTree>
    <p:extLst>
      <p:ext uri="{BB962C8B-B14F-4D97-AF65-F5344CB8AC3E}">
        <p14:creationId xmlns:p14="http://schemas.microsoft.com/office/powerpoint/2010/main" val="165678438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fontScale="90000"/>
          </a:bodyPr>
          <a:lstStyle/>
          <a:p>
            <a:pPr algn="ctr"/>
            <a:r>
              <a:rPr lang="en-US" smtClean="0">
                <a:solidFill>
                  <a:srgbClr val="FFFF00"/>
                </a:solidFill>
              </a:rPr>
              <a:t>ĐỌC DỮ LIỆU TỪ TỆP </a:t>
            </a:r>
            <a:br>
              <a:rPr lang="en-US" smtClean="0">
                <a:solidFill>
                  <a:srgbClr val="FFFF00"/>
                </a:solidFill>
              </a:rPr>
            </a:br>
            <a:r>
              <a:rPr lang="en-US" smtClean="0">
                <a:solidFill>
                  <a:srgbClr val="FFFF00"/>
                </a:solidFill>
              </a:rPr>
              <a:t>VĂN BẢN BẰNG “&gt;&gt;”</a:t>
            </a:r>
            <a:endParaRPr lang="en-US">
              <a:solidFill>
                <a:srgbClr val="FFFF00"/>
              </a:solidFill>
            </a:endParaRPr>
          </a:p>
        </p:txBody>
      </p:sp>
      <p:sp>
        <p:nvSpPr>
          <p:cNvPr id="3" name="Content Placeholder 2"/>
          <p:cNvSpPr>
            <a:spLocks noGrp="1"/>
          </p:cNvSpPr>
          <p:nvPr>
            <p:ph idx="1"/>
          </p:nvPr>
        </p:nvSpPr>
        <p:spPr/>
        <p:txBody>
          <a:bodyPr>
            <a:normAutofit fontScale="77500" lnSpcReduction="20000"/>
          </a:bodyPr>
          <a:lstStyle/>
          <a:p>
            <a:pPr marL="36576" indent="0" algn="just">
              <a:buNone/>
            </a:pPr>
            <a:r>
              <a:rPr lang="en-US" sz="3100" b="1" smtClean="0">
                <a:solidFill>
                  <a:srgbClr val="FF0000"/>
                </a:solidFill>
              </a:rPr>
              <a:t>Lưu </a:t>
            </a:r>
            <a:r>
              <a:rPr lang="en-US" sz="3100" b="1">
                <a:solidFill>
                  <a:srgbClr val="FF0000"/>
                </a:solidFill>
              </a:rPr>
              <a:t>ý:</a:t>
            </a:r>
          </a:p>
          <a:p>
            <a:pPr algn="just"/>
            <a:r>
              <a:rPr lang="en-US" sz="3100" smtClean="0">
                <a:solidFill>
                  <a:schemeClr val="tx1">
                    <a:lumMod val="60000"/>
                    <a:lumOff val="40000"/>
                  </a:schemeClr>
                </a:solidFill>
              </a:rPr>
              <a:t>Ví </a:t>
            </a:r>
            <a:r>
              <a:rPr lang="en-US" sz="3100">
                <a:solidFill>
                  <a:schemeClr val="tx1">
                    <a:lumMod val="60000"/>
                    <a:lumOff val="40000"/>
                  </a:schemeClr>
                </a:solidFill>
              </a:rPr>
              <a:t>dụ, đoạn chương trình:</a:t>
            </a:r>
          </a:p>
          <a:p>
            <a:pPr marL="338328" lvl="1" indent="0" algn="just">
              <a:buNone/>
            </a:pPr>
            <a:r>
              <a:rPr lang="en-US" sz="2700">
                <a:solidFill>
                  <a:schemeClr val="tx1">
                    <a:lumMod val="60000"/>
                    <a:lumOff val="40000"/>
                  </a:schemeClr>
                </a:solidFill>
              </a:rPr>
              <a:t>ofstream myFile(“abc.txt”, ios::out);</a:t>
            </a:r>
          </a:p>
          <a:p>
            <a:pPr marL="338328" lvl="1" indent="0" algn="just">
              <a:buNone/>
            </a:pPr>
            <a:r>
              <a:rPr lang="en-US" sz="2700">
                <a:solidFill>
                  <a:schemeClr val="tx1">
                    <a:lumMod val="60000"/>
                    <a:lumOff val="40000"/>
                  </a:schemeClr>
                </a:solidFill>
              </a:rPr>
              <a:t>…	// ghi vao file abc.txt </a:t>
            </a:r>
            <a:endParaRPr lang="en-US" sz="2700" smtClean="0">
              <a:solidFill>
                <a:schemeClr val="tx1">
                  <a:lumMod val="60000"/>
                  <a:lumOff val="40000"/>
                </a:schemeClr>
              </a:solidFill>
            </a:endParaRPr>
          </a:p>
          <a:p>
            <a:pPr marL="338328" lvl="1" indent="0" algn="just">
              <a:buNone/>
            </a:pPr>
            <a:r>
              <a:rPr lang="en-US" sz="2700" smtClean="0">
                <a:solidFill>
                  <a:schemeClr val="tx1">
                    <a:lumMod val="60000"/>
                    <a:lumOff val="40000"/>
                  </a:schemeClr>
                </a:solidFill>
              </a:rPr>
              <a:t>myFile.close</a:t>
            </a:r>
            <a:r>
              <a:rPr lang="en-US" sz="2700">
                <a:solidFill>
                  <a:schemeClr val="tx1">
                    <a:lumMod val="60000"/>
                    <a:lumOff val="40000"/>
                  </a:schemeClr>
                </a:solidFill>
              </a:rPr>
              <a:t>();</a:t>
            </a:r>
          </a:p>
          <a:p>
            <a:pPr marL="338328" lvl="1" indent="0" algn="just">
              <a:buNone/>
            </a:pPr>
            <a:r>
              <a:rPr lang="en-US" sz="2700">
                <a:solidFill>
                  <a:schemeClr val="tx1">
                    <a:lumMod val="60000"/>
                    <a:lumOff val="40000"/>
                  </a:schemeClr>
                </a:solidFill>
              </a:rPr>
              <a:t>myFile.open(“xyz.txt”, ios::out|ios::app);</a:t>
            </a:r>
          </a:p>
          <a:p>
            <a:pPr marL="338328" lvl="1" indent="0" algn="just">
              <a:buNone/>
            </a:pPr>
            <a:r>
              <a:rPr lang="en-US" sz="2700">
                <a:solidFill>
                  <a:schemeClr val="tx1">
                    <a:lumMod val="60000"/>
                    <a:lumOff val="40000"/>
                  </a:schemeClr>
                </a:solidFill>
              </a:rPr>
              <a:t>…	// Them vao cuoi file xyz.txt </a:t>
            </a:r>
            <a:endParaRPr lang="en-US" sz="2700" smtClean="0">
              <a:solidFill>
                <a:schemeClr val="tx1">
                  <a:lumMod val="60000"/>
                  <a:lumOff val="40000"/>
                </a:schemeClr>
              </a:solidFill>
            </a:endParaRPr>
          </a:p>
          <a:p>
            <a:pPr marL="338328" lvl="1" indent="0" algn="just">
              <a:buNone/>
            </a:pPr>
            <a:r>
              <a:rPr lang="en-US" sz="2700" smtClean="0">
                <a:solidFill>
                  <a:schemeClr val="tx1">
                    <a:lumMod val="60000"/>
                    <a:lumOff val="40000"/>
                  </a:schemeClr>
                </a:solidFill>
              </a:rPr>
              <a:t>myFile.close();</a:t>
            </a:r>
          </a:p>
          <a:p>
            <a:pPr marL="338328" lvl="1" indent="0" algn="just">
              <a:buNone/>
            </a:pPr>
            <a:endParaRPr lang="en-US" sz="2700">
              <a:solidFill>
                <a:schemeClr val="tx1">
                  <a:lumMod val="60000"/>
                  <a:lumOff val="40000"/>
                </a:schemeClr>
              </a:solidFill>
            </a:endParaRPr>
          </a:p>
          <a:p>
            <a:pPr algn="just"/>
            <a:r>
              <a:rPr lang="en-US" sz="3100" smtClean="0">
                <a:solidFill>
                  <a:schemeClr val="tx1">
                    <a:lumMod val="60000"/>
                    <a:lumOff val="40000"/>
                  </a:schemeClr>
                </a:solidFill>
              </a:rPr>
              <a:t>Biến </a:t>
            </a:r>
            <a:r>
              <a:rPr lang="en-US" sz="3100">
                <a:solidFill>
                  <a:schemeClr val="tx1">
                    <a:lumMod val="60000"/>
                    <a:lumOff val="40000"/>
                  </a:schemeClr>
                </a:solidFill>
              </a:rPr>
              <a:t>tệp myFile (có kiểu ofstream) dùng </a:t>
            </a:r>
            <a:r>
              <a:rPr lang="en-US" sz="3100" smtClean="0">
                <a:solidFill>
                  <a:schemeClr val="tx1">
                    <a:lumMod val="60000"/>
                    <a:lumOff val="40000"/>
                  </a:schemeClr>
                </a:solidFill>
              </a:rPr>
              <a:t>hai </a:t>
            </a:r>
            <a:r>
              <a:rPr lang="en-US" sz="3100">
                <a:solidFill>
                  <a:schemeClr val="tx1">
                    <a:lumMod val="60000"/>
                    <a:lumOff val="40000"/>
                  </a:schemeClr>
                </a:solidFill>
              </a:rPr>
              <a:t>lần: một lần là dùng với tệp tin abc.txt ở chế độ mở để ghi từ đầu. Một lần khác là với tệp tin xyz.txt ở chế độ mở để ghi thêm vào cuối.</a:t>
            </a:r>
          </a:p>
        </p:txBody>
      </p:sp>
    </p:spTree>
    <p:extLst>
      <p:ext uri="{BB962C8B-B14F-4D97-AF65-F5344CB8AC3E}">
        <p14:creationId xmlns:p14="http://schemas.microsoft.com/office/powerpoint/2010/main" val="263734411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fontScale="90000"/>
          </a:bodyPr>
          <a:lstStyle/>
          <a:p>
            <a:pPr algn="ctr"/>
            <a:r>
              <a:rPr lang="en-US" smtClean="0">
                <a:solidFill>
                  <a:srgbClr val="FFFF00"/>
                </a:solidFill>
              </a:rPr>
              <a:t>GHI VÀO TỆP NHỊ PHÂN BẰNG WRITE</a:t>
            </a:r>
            <a:endParaRPr lang="en-US">
              <a:solidFill>
                <a:srgbClr val="FFFF00"/>
              </a:solidFill>
            </a:endParaRPr>
          </a:p>
        </p:txBody>
      </p:sp>
      <p:sp>
        <p:nvSpPr>
          <p:cNvPr id="3" name="Content Placeholder 2"/>
          <p:cNvSpPr>
            <a:spLocks noGrp="1"/>
          </p:cNvSpPr>
          <p:nvPr>
            <p:ph idx="1"/>
          </p:nvPr>
        </p:nvSpPr>
        <p:spPr/>
        <p:txBody>
          <a:bodyPr>
            <a:normAutofit fontScale="85000" lnSpcReduction="10000"/>
          </a:bodyPr>
          <a:lstStyle/>
          <a:p>
            <a:pPr marL="36576" indent="0" algn="just">
              <a:buNone/>
            </a:pPr>
            <a:r>
              <a:rPr lang="en-US" sz="3100" smtClean="0">
                <a:solidFill>
                  <a:schemeClr val="tx1">
                    <a:lumMod val="60000"/>
                    <a:lumOff val="40000"/>
                  </a:schemeClr>
                </a:solidFill>
              </a:rPr>
              <a:t>Các </a:t>
            </a:r>
            <a:r>
              <a:rPr lang="en-US" sz="3100">
                <a:solidFill>
                  <a:schemeClr val="tx1">
                    <a:lumMod val="60000"/>
                    <a:lumOff val="40000"/>
                  </a:schemeClr>
                </a:solidFill>
              </a:rPr>
              <a:t>bước </a:t>
            </a:r>
            <a:r>
              <a:rPr lang="en-US" sz="3100" smtClean="0">
                <a:solidFill>
                  <a:schemeClr val="tx1">
                    <a:lumMod val="60000"/>
                    <a:lumOff val="40000"/>
                  </a:schemeClr>
                </a:solidFill>
              </a:rPr>
              <a:t>để </a:t>
            </a:r>
            <a:r>
              <a:rPr lang="en-US" sz="3100">
                <a:solidFill>
                  <a:schemeClr val="tx1">
                    <a:lumMod val="60000"/>
                    <a:lumOff val="40000"/>
                  </a:schemeClr>
                </a:solidFill>
              </a:rPr>
              <a:t>ghi dữ liệu vào một tệp nhị </a:t>
            </a:r>
            <a:r>
              <a:rPr lang="en-US" sz="3100" smtClean="0">
                <a:solidFill>
                  <a:schemeClr val="tx1">
                    <a:lumMod val="60000"/>
                    <a:lumOff val="40000"/>
                  </a:schemeClr>
                </a:solidFill>
              </a:rPr>
              <a:t>phân:</a:t>
            </a:r>
          </a:p>
          <a:p>
            <a:pPr algn="just"/>
            <a:r>
              <a:rPr lang="en-US" sz="3100" smtClean="0">
                <a:solidFill>
                  <a:schemeClr val="tx1">
                    <a:lumMod val="60000"/>
                    <a:lumOff val="40000"/>
                  </a:schemeClr>
                </a:solidFill>
              </a:rPr>
              <a:t>Mở </a:t>
            </a:r>
            <a:r>
              <a:rPr lang="en-US" sz="3100">
                <a:solidFill>
                  <a:schemeClr val="tx1">
                    <a:lumMod val="60000"/>
                    <a:lumOff val="40000"/>
                  </a:schemeClr>
                </a:solidFill>
              </a:rPr>
              <a:t>tệp tin theo chế độ để ghi nhị phân bằng đối tượng </a:t>
            </a:r>
            <a:r>
              <a:rPr lang="en-US" sz="3100" smtClean="0">
                <a:solidFill>
                  <a:schemeClr val="tx1">
                    <a:lumMod val="60000"/>
                    <a:lumOff val="40000"/>
                  </a:schemeClr>
                </a:solidFill>
              </a:rPr>
              <a:t>fstream:</a:t>
            </a:r>
          </a:p>
          <a:p>
            <a:pPr marL="338328" lvl="1" indent="0" algn="just">
              <a:buNone/>
            </a:pPr>
            <a:r>
              <a:rPr lang="en-US" sz="2700" smtClean="0">
                <a:solidFill>
                  <a:srgbClr val="FFFF00"/>
                </a:solidFill>
              </a:rPr>
              <a:t>fstream </a:t>
            </a:r>
            <a:r>
              <a:rPr lang="en-US" sz="2700">
                <a:solidFill>
                  <a:srgbClr val="FFFF00"/>
                </a:solidFill>
              </a:rPr>
              <a:t>&lt;Tên biến tệp</a:t>
            </a:r>
            <a:r>
              <a:rPr lang="en-US" sz="2700" smtClean="0">
                <a:solidFill>
                  <a:srgbClr val="FFFF00"/>
                </a:solidFill>
              </a:rPr>
              <a:t>&gt; (&lt;</a:t>
            </a:r>
            <a:r>
              <a:rPr lang="en-US" sz="2700">
                <a:solidFill>
                  <a:srgbClr val="FFFF00"/>
                </a:solidFill>
              </a:rPr>
              <a:t>Tên tệp tin&gt;, ios::out|ios::binary</a:t>
            </a:r>
            <a:r>
              <a:rPr lang="en-US" sz="2700" smtClean="0">
                <a:solidFill>
                  <a:srgbClr val="FFFF00"/>
                </a:solidFill>
              </a:rPr>
              <a:t>);</a:t>
            </a:r>
          </a:p>
          <a:p>
            <a:pPr algn="just"/>
            <a:r>
              <a:rPr lang="en-US" sz="3100" smtClean="0">
                <a:solidFill>
                  <a:schemeClr val="tx1">
                    <a:lumMod val="60000"/>
                    <a:lumOff val="40000"/>
                  </a:schemeClr>
                </a:solidFill>
              </a:rPr>
              <a:t>Ghi </a:t>
            </a:r>
            <a:r>
              <a:rPr lang="en-US" sz="3100">
                <a:solidFill>
                  <a:schemeClr val="tx1">
                    <a:lumMod val="60000"/>
                    <a:lumOff val="40000"/>
                  </a:schemeClr>
                </a:solidFill>
              </a:rPr>
              <a:t>dữ liệu vào tệp bằng thao tác “write</a:t>
            </a:r>
            <a:r>
              <a:rPr lang="en-US" sz="3100" smtClean="0">
                <a:solidFill>
                  <a:schemeClr val="tx1">
                    <a:lumMod val="60000"/>
                    <a:lumOff val="40000"/>
                  </a:schemeClr>
                </a:solidFill>
              </a:rPr>
              <a:t>()”:</a:t>
            </a:r>
          </a:p>
          <a:p>
            <a:pPr marL="338328" lvl="1" indent="0" algn="just">
              <a:buNone/>
            </a:pPr>
            <a:r>
              <a:rPr lang="en-US" sz="2700" smtClean="0">
                <a:solidFill>
                  <a:srgbClr val="FFFF00"/>
                </a:solidFill>
              </a:rPr>
              <a:t>&lt;</a:t>
            </a:r>
            <a:r>
              <a:rPr lang="en-US" sz="2700">
                <a:solidFill>
                  <a:srgbClr val="FFFF00"/>
                </a:solidFill>
              </a:rPr>
              <a:t>Tên biến tệp&gt;.write(char* &lt;Dữ liệu</a:t>
            </a:r>
            <a:r>
              <a:rPr lang="en-US" sz="2700" smtClean="0">
                <a:solidFill>
                  <a:srgbClr val="FFFF00"/>
                </a:solidFill>
              </a:rPr>
              <a:t>&gt;, </a:t>
            </a:r>
          </a:p>
          <a:p>
            <a:pPr marL="338328" lvl="1" indent="0" algn="just">
              <a:buNone/>
            </a:pPr>
            <a:r>
              <a:rPr lang="en-US" sz="2700">
                <a:solidFill>
                  <a:srgbClr val="FFFF00"/>
                </a:solidFill>
              </a:rPr>
              <a:t>	</a:t>
            </a:r>
            <a:r>
              <a:rPr lang="en-US" sz="2700" smtClean="0">
                <a:solidFill>
                  <a:srgbClr val="FFFF00"/>
                </a:solidFill>
              </a:rPr>
              <a:t>			int </a:t>
            </a:r>
            <a:r>
              <a:rPr lang="en-US" sz="2700">
                <a:solidFill>
                  <a:srgbClr val="FFFF00"/>
                </a:solidFill>
              </a:rPr>
              <a:t>&lt;Kích thước dữ liệu</a:t>
            </a:r>
            <a:r>
              <a:rPr lang="en-US" sz="2700" smtClean="0">
                <a:solidFill>
                  <a:srgbClr val="FFFF00"/>
                </a:solidFill>
              </a:rPr>
              <a:t>&gt;);</a:t>
            </a:r>
          </a:p>
          <a:p>
            <a:pPr algn="just"/>
            <a:r>
              <a:rPr lang="en-US" sz="3100" smtClean="0">
                <a:solidFill>
                  <a:schemeClr val="tx1">
                    <a:lumMod val="60000"/>
                    <a:lumOff val="40000"/>
                  </a:schemeClr>
                </a:solidFill>
              </a:rPr>
              <a:t>Đóng </a:t>
            </a:r>
            <a:r>
              <a:rPr lang="en-US" sz="3100">
                <a:solidFill>
                  <a:schemeClr val="tx1">
                    <a:lumMod val="60000"/>
                    <a:lumOff val="40000"/>
                  </a:schemeClr>
                </a:solidFill>
              </a:rPr>
              <a:t>tệp tin bằng lệnh close():</a:t>
            </a:r>
          </a:p>
          <a:p>
            <a:pPr marL="338328" lvl="1" indent="0" algn="just">
              <a:buNone/>
            </a:pPr>
            <a:r>
              <a:rPr lang="en-US" sz="2700">
                <a:solidFill>
                  <a:srgbClr val="FFFF00"/>
                </a:solidFill>
              </a:rPr>
              <a:t>&lt;Tên biến tệp&gt;.close();</a:t>
            </a:r>
          </a:p>
        </p:txBody>
      </p:sp>
    </p:spTree>
    <p:extLst>
      <p:ext uri="{BB962C8B-B14F-4D97-AF65-F5344CB8AC3E}">
        <p14:creationId xmlns:p14="http://schemas.microsoft.com/office/powerpoint/2010/main" val="412998487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fontScale="90000"/>
          </a:bodyPr>
          <a:lstStyle/>
          <a:p>
            <a:pPr algn="ctr"/>
            <a:r>
              <a:rPr lang="en-US" smtClean="0">
                <a:solidFill>
                  <a:srgbClr val="FFFF00"/>
                </a:solidFill>
              </a:rPr>
              <a:t>GHI VÀO TỆP NHỊ PHÂN BẰNG WRITE</a:t>
            </a:r>
            <a:endParaRPr lang="en-US">
              <a:solidFill>
                <a:srgbClr val="FFFF00"/>
              </a:solidFill>
            </a:endParaRPr>
          </a:p>
        </p:txBody>
      </p:sp>
      <p:sp>
        <p:nvSpPr>
          <p:cNvPr id="3" name="Content Placeholder 2"/>
          <p:cNvSpPr>
            <a:spLocks noGrp="1"/>
          </p:cNvSpPr>
          <p:nvPr>
            <p:ph idx="1"/>
          </p:nvPr>
        </p:nvSpPr>
        <p:spPr/>
        <p:txBody>
          <a:bodyPr>
            <a:normAutofit fontScale="85000" lnSpcReduction="10000"/>
          </a:bodyPr>
          <a:lstStyle/>
          <a:p>
            <a:pPr marL="36576" indent="0" algn="just">
              <a:buNone/>
            </a:pPr>
            <a:r>
              <a:rPr lang="en-US" sz="3100" smtClean="0">
                <a:solidFill>
                  <a:schemeClr val="tx1">
                    <a:lumMod val="60000"/>
                    <a:lumOff val="40000"/>
                  </a:schemeClr>
                </a:solidFill>
              </a:rPr>
              <a:t>Trong </a:t>
            </a:r>
            <a:r>
              <a:rPr lang="en-US" sz="3100">
                <a:solidFill>
                  <a:schemeClr val="tx1">
                    <a:lumMod val="60000"/>
                    <a:lumOff val="40000"/>
                  </a:schemeClr>
                </a:solidFill>
              </a:rPr>
              <a:t>đó, thao tác write nhận </a:t>
            </a:r>
            <a:r>
              <a:rPr lang="en-US" sz="3100" smtClean="0">
                <a:solidFill>
                  <a:schemeClr val="tx1">
                    <a:lumMod val="60000"/>
                    <a:lumOff val="40000"/>
                  </a:schemeClr>
                </a:solidFill>
              </a:rPr>
              <a:t>2 tham </a:t>
            </a:r>
            <a:r>
              <a:rPr lang="en-US" sz="3100">
                <a:solidFill>
                  <a:schemeClr val="tx1">
                    <a:lumMod val="60000"/>
                    <a:lumOff val="40000"/>
                  </a:schemeClr>
                </a:solidFill>
              </a:rPr>
              <a:t>số đầu </a:t>
            </a:r>
            <a:r>
              <a:rPr lang="en-US" sz="3100" smtClean="0">
                <a:solidFill>
                  <a:schemeClr val="tx1">
                    <a:lumMod val="60000"/>
                    <a:lumOff val="40000"/>
                  </a:schemeClr>
                </a:solidFill>
              </a:rPr>
              <a:t>vào:</a:t>
            </a:r>
            <a:endParaRPr lang="en-US" sz="3100">
              <a:solidFill>
                <a:schemeClr val="tx1">
                  <a:lumMod val="60000"/>
                  <a:lumOff val="40000"/>
                </a:schemeClr>
              </a:solidFill>
            </a:endParaRPr>
          </a:p>
          <a:p>
            <a:pPr lvl="0" algn="just"/>
            <a:r>
              <a:rPr lang="en-US" sz="3100">
                <a:solidFill>
                  <a:schemeClr val="tx1">
                    <a:lumMod val="60000"/>
                    <a:lumOff val="40000"/>
                  </a:schemeClr>
                </a:solidFill>
              </a:rPr>
              <a:t>Tham số thứ nhất là con trỏ kiểu char trỏ đến vùng dữ liệu cần ghi vào tệp. Vì con trỏ bắt buộc có kiểu char nên khi muốn ghi dữ liệu có kiểu khác vào tệp, ta dùng hàm chuyển kiểu:</a:t>
            </a:r>
          </a:p>
          <a:p>
            <a:pPr marL="338328" lvl="1" indent="0" algn="just">
              <a:buNone/>
            </a:pPr>
            <a:r>
              <a:rPr lang="en-US" sz="2700">
                <a:solidFill>
                  <a:srgbClr val="FFFF00"/>
                </a:solidFill>
              </a:rPr>
              <a:t>reinterpret_cast&lt;char *&gt;(&lt;Dữ liệu&gt;);</a:t>
            </a:r>
          </a:p>
          <a:p>
            <a:pPr lvl="0" algn="just"/>
            <a:r>
              <a:rPr lang="en-US" sz="3100">
                <a:solidFill>
                  <a:schemeClr val="tx1">
                    <a:lumMod val="60000"/>
                    <a:lumOff val="40000"/>
                  </a:schemeClr>
                </a:solidFill>
              </a:rPr>
              <a:t>Tham số thứ hai là kích cỡ dữ liệu được ghi vào tệp. Kích cỡ này được tính theo byte, nên thông thường ta dùng toán tử:</a:t>
            </a:r>
          </a:p>
          <a:p>
            <a:pPr marL="338328" lvl="1" indent="0" algn="just">
              <a:buNone/>
            </a:pPr>
            <a:r>
              <a:rPr lang="en-US" sz="2700">
                <a:solidFill>
                  <a:srgbClr val="FFFF00"/>
                </a:solidFill>
              </a:rPr>
              <a:t>sizeof(&lt;Kiểu dữ liệu&gt;);</a:t>
            </a:r>
          </a:p>
        </p:txBody>
      </p:sp>
    </p:spTree>
    <p:extLst>
      <p:ext uri="{BB962C8B-B14F-4D97-AF65-F5344CB8AC3E}">
        <p14:creationId xmlns:p14="http://schemas.microsoft.com/office/powerpoint/2010/main" val="179328340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fontScale="90000"/>
          </a:bodyPr>
          <a:lstStyle/>
          <a:p>
            <a:pPr algn="ctr"/>
            <a:r>
              <a:rPr lang="en-US" smtClean="0">
                <a:solidFill>
                  <a:srgbClr val="FFFF00"/>
                </a:solidFill>
              </a:rPr>
              <a:t>GHI VÀO TỆP NHỊ PHÂN BẰNG WRITE</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Lưu </a:t>
            </a:r>
            <a:r>
              <a:rPr lang="en-US" sz="3100" b="1">
                <a:solidFill>
                  <a:srgbClr val="FF0000"/>
                </a:solidFill>
              </a:rPr>
              <a:t>ý:</a:t>
            </a:r>
          </a:p>
          <a:p>
            <a:pPr lvl="0" algn="just"/>
            <a:r>
              <a:rPr lang="en-US" sz="3100">
                <a:solidFill>
                  <a:schemeClr val="tx1">
                    <a:lumMod val="60000"/>
                    <a:lumOff val="40000"/>
                  </a:schemeClr>
                </a:solidFill>
              </a:rPr>
              <a:t>Khi muốn đọc, ghi các dữ liệu có cấu trúc (struct) vào tệp thì ta phải dùng ở chế độ đọc/ghi tệp nhị phân mà không thể dùng chế độ đọc/ghi ở chế độ văn bản</a:t>
            </a:r>
            <a:r>
              <a:rPr lang="en-US" sz="3100" smtClean="0">
                <a:solidFill>
                  <a:schemeClr val="tx1">
                    <a:lumMod val="60000"/>
                    <a:lumOff val="40000"/>
                  </a:schemeClr>
                </a:solidFill>
              </a:rPr>
              <a:t>.</a:t>
            </a:r>
            <a:endParaRPr lang="en-US" sz="3100">
              <a:solidFill>
                <a:schemeClr val="tx1">
                  <a:lumMod val="60000"/>
                  <a:lumOff val="40000"/>
                </a:schemeClr>
              </a:solidFill>
            </a:endParaRPr>
          </a:p>
        </p:txBody>
      </p:sp>
    </p:spTree>
    <p:extLst>
      <p:ext uri="{BB962C8B-B14F-4D97-AF65-F5344CB8AC3E}">
        <p14:creationId xmlns:p14="http://schemas.microsoft.com/office/powerpoint/2010/main" val="284098617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fontScale="90000"/>
          </a:bodyPr>
          <a:lstStyle/>
          <a:p>
            <a:pPr algn="ctr"/>
            <a:r>
              <a:rPr lang="en-US" smtClean="0">
                <a:solidFill>
                  <a:srgbClr val="FFFF00"/>
                </a:solidFill>
              </a:rPr>
              <a:t>GHI VÀO TỆP NHỊ PHÂN BẰNG WRITE</a:t>
            </a:r>
            <a:endParaRPr lang="en-US">
              <a:solidFill>
                <a:srgbClr val="FFFF00"/>
              </a:solidFill>
            </a:endParaRPr>
          </a:p>
        </p:txBody>
      </p:sp>
      <p:sp>
        <p:nvSpPr>
          <p:cNvPr id="3" name="Content Placeholder 2"/>
          <p:cNvSpPr>
            <a:spLocks noGrp="1"/>
          </p:cNvSpPr>
          <p:nvPr>
            <p:ph idx="1"/>
          </p:nvPr>
        </p:nvSpPr>
        <p:spPr/>
        <p:txBody>
          <a:bodyPr>
            <a:normAutofit lnSpcReduction="10000"/>
          </a:bodyPr>
          <a:lstStyle/>
          <a:p>
            <a:pPr marL="36576" indent="0" algn="just">
              <a:buNone/>
            </a:pPr>
            <a:r>
              <a:rPr lang="en-US" sz="3100" b="1" smtClean="0">
                <a:solidFill>
                  <a:srgbClr val="FF0000"/>
                </a:solidFill>
              </a:rPr>
              <a:t>Lưu </a:t>
            </a:r>
            <a:r>
              <a:rPr lang="en-US" sz="3100" b="1">
                <a:solidFill>
                  <a:srgbClr val="FF0000"/>
                </a:solidFill>
              </a:rPr>
              <a:t>ý:</a:t>
            </a:r>
          </a:p>
          <a:p>
            <a:pPr lvl="0" algn="just"/>
            <a:r>
              <a:rPr lang="en-US" sz="3100" smtClean="0">
                <a:solidFill>
                  <a:schemeClr val="tx1">
                    <a:lumMod val="60000"/>
                    <a:lumOff val="40000"/>
                  </a:schemeClr>
                </a:solidFill>
              </a:rPr>
              <a:t>Khi </a:t>
            </a:r>
            <a:r>
              <a:rPr lang="en-US" sz="3100">
                <a:solidFill>
                  <a:schemeClr val="tx1">
                    <a:lumMod val="60000"/>
                    <a:lumOff val="40000"/>
                  </a:schemeClr>
                </a:solidFill>
              </a:rPr>
              <a:t>đọc/ghi dữ liệu có kiểu cấu trúc, để toán tử sizeof() thực hiện chính xác thì các thành viên của cấu trúc không được là kiểu con trỏ. </a:t>
            </a:r>
            <a:endParaRPr lang="en-US" sz="3100" smtClean="0">
              <a:solidFill>
                <a:schemeClr val="tx1">
                  <a:lumMod val="60000"/>
                  <a:lumOff val="40000"/>
                </a:schemeClr>
              </a:solidFill>
            </a:endParaRPr>
          </a:p>
          <a:p>
            <a:pPr lvl="0" algn="just"/>
            <a:r>
              <a:rPr lang="en-US" sz="3100" smtClean="0">
                <a:solidFill>
                  <a:schemeClr val="tx1">
                    <a:lumMod val="60000"/>
                    <a:lumOff val="40000"/>
                  </a:schemeClr>
                </a:solidFill>
              </a:rPr>
              <a:t>Vì </a:t>
            </a:r>
            <a:r>
              <a:rPr lang="en-US" sz="3100">
                <a:solidFill>
                  <a:schemeClr val="tx1">
                    <a:lumMod val="60000"/>
                    <a:lumOff val="40000"/>
                  </a:schemeClr>
                </a:solidFill>
              </a:rPr>
              <a:t>toán tử sizeof() đối với con trỏ chỉ cho kích cỡ của con trỏ mà không cho kích cỡ thật của vùng dữ liệu mà con trỏ trỏ tới.</a:t>
            </a:r>
          </a:p>
        </p:txBody>
      </p:sp>
    </p:spTree>
    <p:extLst>
      <p:ext uri="{BB962C8B-B14F-4D97-AF65-F5344CB8AC3E}">
        <p14:creationId xmlns:p14="http://schemas.microsoft.com/office/powerpoint/2010/main" val="410232511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fontScale="90000"/>
          </a:bodyPr>
          <a:lstStyle/>
          <a:p>
            <a:pPr algn="ctr"/>
            <a:r>
              <a:rPr lang="en-US" smtClean="0">
                <a:solidFill>
                  <a:srgbClr val="FFFF00"/>
                </a:solidFill>
              </a:rPr>
              <a:t>GHI VÀO TỆP NHỊ PHÂN BẰNG WRITE</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smtClean="0">
                <a:solidFill>
                  <a:schemeClr val="tx1">
                    <a:lumMod val="60000"/>
                    <a:lumOff val="40000"/>
                  </a:schemeClr>
                </a:solidFill>
              </a:rPr>
              <a:t>Chương </a:t>
            </a:r>
            <a:r>
              <a:rPr lang="en-US" sz="3100">
                <a:solidFill>
                  <a:schemeClr val="tx1">
                    <a:lumMod val="60000"/>
                    <a:lumOff val="40000"/>
                  </a:schemeClr>
                </a:solidFill>
              </a:rPr>
              <a:t>trình </a:t>
            </a:r>
            <a:r>
              <a:rPr lang="en-US" sz="3100" smtClean="0">
                <a:solidFill>
                  <a:schemeClr val="tx1">
                    <a:lumMod val="60000"/>
                    <a:lumOff val="40000"/>
                  </a:schemeClr>
                </a:solidFill>
              </a:rPr>
              <a:t>sau </a:t>
            </a:r>
            <a:r>
              <a:rPr lang="en-US" sz="3100">
                <a:solidFill>
                  <a:schemeClr val="tx1">
                    <a:lumMod val="60000"/>
                    <a:lumOff val="40000"/>
                  </a:schemeClr>
                </a:solidFill>
              </a:rPr>
              <a:t>minh hoạ việc ghi dữ liệu vào tệp tin nhị phân, dữ liệu là kiểu cấu trúc:</a:t>
            </a:r>
          </a:p>
          <a:p>
            <a:pPr lvl="0" algn="just"/>
            <a:r>
              <a:rPr lang="en-US" sz="3100">
                <a:solidFill>
                  <a:schemeClr val="tx1">
                    <a:lumMod val="60000"/>
                    <a:lumOff val="40000"/>
                  </a:schemeClr>
                </a:solidFill>
              </a:rPr>
              <a:t>Tên tệp tin và số lượng bản ghi được người dùng tự nhập vào từ bàn phím.</a:t>
            </a:r>
          </a:p>
          <a:p>
            <a:pPr algn="just"/>
            <a:r>
              <a:rPr lang="en-US" sz="3100">
                <a:solidFill>
                  <a:schemeClr val="tx1">
                    <a:lumMod val="60000"/>
                    <a:lumOff val="40000"/>
                  </a:schemeClr>
                </a:solidFill>
              </a:rPr>
              <a:t>Chương trình sẽ ghi vào tệp các bản ghi có cấu trúc do người dùng gõ vào từ bàn phím.</a:t>
            </a:r>
          </a:p>
        </p:txBody>
      </p:sp>
    </p:spTree>
    <p:extLst>
      <p:ext uri="{BB962C8B-B14F-4D97-AF65-F5344CB8AC3E}">
        <p14:creationId xmlns:p14="http://schemas.microsoft.com/office/powerpoint/2010/main" val="260426959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fontScale="90000"/>
          </a:bodyPr>
          <a:lstStyle/>
          <a:p>
            <a:pPr algn="ctr"/>
            <a:r>
              <a:rPr lang="en-US" smtClean="0">
                <a:solidFill>
                  <a:srgbClr val="FFFF00"/>
                </a:solidFill>
              </a:rPr>
              <a:t>GHI VÀO TỆP NHỊ PHÂN BẰNG WRITE</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endParaRPr lang="en-US" sz="3100">
              <a:solidFill>
                <a:schemeClr val="tx1">
                  <a:lumMod val="60000"/>
                  <a:lumOff val="40000"/>
                </a:schemeClr>
              </a:solidFill>
            </a:endParaRPr>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1556792"/>
            <a:ext cx="7161213" cy="4978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6343730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fontScale="90000"/>
          </a:bodyPr>
          <a:lstStyle/>
          <a:p>
            <a:pPr algn="ctr"/>
            <a:r>
              <a:rPr lang="en-US" smtClean="0">
                <a:solidFill>
                  <a:srgbClr val="FFFF00"/>
                </a:solidFill>
              </a:rPr>
              <a:t>GHI VÀO TỆP NHỊ PHÂN BẰNG WRITE</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endParaRPr lang="en-US" sz="3100">
              <a:solidFill>
                <a:schemeClr val="tx1">
                  <a:lumMod val="60000"/>
                  <a:lumOff val="40000"/>
                </a:schemeClr>
              </a:solidFill>
            </a:endParaRPr>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1534368"/>
            <a:ext cx="7377113" cy="520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6443224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fontScale="90000"/>
          </a:bodyPr>
          <a:lstStyle/>
          <a:p>
            <a:pPr algn="ctr"/>
            <a:r>
              <a:rPr lang="en-US" smtClean="0">
                <a:solidFill>
                  <a:srgbClr val="FFFF00"/>
                </a:solidFill>
              </a:rPr>
              <a:t>GHI VÀO TỆP NHỊ PHÂN BẰNG WRITE</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endParaRPr lang="en-US" sz="3100">
              <a:solidFill>
                <a:schemeClr val="tx1">
                  <a:lumMod val="60000"/>
                  <a:lumOff val="40000"/>
                </a:schemeClr>
              </a:solidFill>
            </a:endParaRPr>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600" y="152400"/>
            <a:ext cx="8939213" cy="6551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585305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fontScale="90000"/>
          </a:bodyPr>
          <a:lstStyle/>
          <a:p>
            <a:pPr algn="ctr"/>
            <a:r>
              <a:rPr lang="en-US" smtClean="0">
                <a:solidFill>
                  <a:srgbClr val="FFFF00"/>
                </a:solidFill>
              </a:rPr>
              <a:t>GHI VÀO TỆP NHỊ PHÂN BẰNG WRITE</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endParaRPr lang="en-US" sz="3100">
              <a:solidFill>
                <a:schemeClr val="tx1">
                  <a:lumMod val="60000"/>
                  <a:lumOff val="40000"/>
                </a:schemeClr>
              </a:solidFill>
            </a:endParaRPr>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600" y="152400"/>
            <a:ext cx="8939213" cy="6551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5342021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457200" y="274638"/>
            <a:ext cx="8507288" cy="1143000"/>
          </a:xfrm>
        </p:spPr>
        <p:txBody>
          <a:bodyPr>
            <a:normAutofit fontScale="90000"/>
          </a:bodyPr>
          <a:lstStyle/>
          <a:p>
            <a:pPr algn="ctr"/>
            <a:r>
              <a:rPr lang="en-US" smtClean="0">
                <a:solidFill>
                  <a:srgbClr val="FFFF00"/>
                </a:solidFill>
              </a:rPr>
              <a:t>ĐỌC DỮ LIỆU TỪ TỆP NHỊ PHÂN BẰNG READ</a:t>
            </a:r>
            <a:endParaRPr lang="en-US">
              <a:solidFill>
                <a:srgbClr val="FFFF00"/>
              </a:solidFill>
            </a:endParaRPr>
          </a:p>
        </p:txBody>
      </p:sp>
      <p:sp>
        <p:nvSpPr>
          <p:cNvPr id="3" name="Content Placeholder 2"/>
          <p:cNvSpPr>
            <a:spLocks noGrp="1"/>
          </p:cNvSpPr>
          <p:nvPr>
            <p:ph idx="1"/>
          </p:nvPr>
        </p:nvSpPr>
        <p:spPr/>
        <p:txBody>
          <a:bodyPr>
            <a:normAutofit fontScale="85000" lnSpcReduction="10000"/>
          </a:bodyPr>
          <a:lstStyle/>
          <a:p>
            <a:pPr marL="36576" indent="0" algn="just">
              <a:buNone/>
            </a:pPr>
            <a:r>
              <a:rPr lang="en-US" sz="3100" smtClean="0">
                <a:solidFill>
                  <a:schemeClr val="tx1">
                    <a:lumMod val="60000"/>
                    <a:lumOff val="40000"/>
                  </a:schemeClr>
                </a:solidFill>
              </a:rPr>
              <a:t>Các </a:t>
            </a:r>
            <a:r>
              <a:rPr lang="en-US" sz="3100">
                <a:solidFill>
                  <a:schemeClr val="tx1">
                    <a:lumMod val="60000"/>
                    <a:lumOff val="40000"/>
                  </a:schemeClr>
                </a:solidFill>
              </a:rPr>
              <a:t>bước </a:t>
            </a:r>
            <a:r>
              <a:rPr lang="en-US" sz="3100" smtClean="0">
                <a:solidFill>
                  <a:schemeClr val="tx1">
                    <a:lumMod val="60000"/>
                    <a:lumOff val="40000"/>
                  </a:schemeClr>
                </a:solidFill>
              </a:rPr>
              <a:t>đọc </a:t>
            </a:r>
            <a:r>
              <a:rPr lang="en-US" sz="3100">
                <a:solidFill>
                  <a:schemeClr val="tx1">
                    <a:lumMod val="60000"/>
                    <a:lumOff val="40000"/>
                  </a:schemeClr>
                </a:solidFill>
              </a:rPr>
              <a:t>dữ liệu từ một tệp tin nhị </a:t>
            </a:r>
            <a:r>
              <a:rPr lang="en-US" sz="3100" smtClean="0">
                <a:solidFill>
                  <a:schemeClr val="tx1">
                    <a:lumMod val="60000"/>
                    <a:lumOff val="40000"/>
                  </a:schemeClr>
                </a:solidFill>
              </a:rPr>
              <a:t>phân:</a:t>
            </a:r>
            <a:endParaRPr lang="en-US" sz="3100">
              <a:solidFill>
                <a:schemeClr val="tx1">
                  <a:lumMod val="60000"/>
                  <a:lumOff val="40000"/>
                </a:schemeClr>
              </a:solidFill>
            </a:endParaRPr>
          </a:p>
          <a:p>
            <a:pPr lvl="0" algn="just"/>
            <a:r>
              <a:rPr lang="en-US" sz="3100">
                <a:solidFill>
                  <a:schemeClr val="tx1">
                    <a:lumMod val="60000"/>
                    <a:lumOff val="40000"/>
                  </a:schemeClr>
                </a:solidFill>
              </a:rPr>
              <a:t>Mở tệp tin theo chế độ để đọc nhị phân bằng đối tượng fstream (mở tệp tin chỉ để ghi):</a:t>
            </a:r>
          </a:p>
          <a:p>
            <a:pPr marL="338328" lvl="1" indent="0" algn="just">
              <a:buNone/>
            </a:pPr>
            <a:r>
              <a:rPr lang="en-US" sz="2700">
                <a:solidFill>
                  <a:srgbClr val="FFFF00"/>
                </a:solidFill>
              </a:rPr>
              <a:t>fstream &lt;Tên biến tệp</a:t>
            </a:r>
            <a:r>
              <a:rPr lang="en-US" sz="2700" smtClean="0">
                <a:solidFill>
                  <a:srgbClr val="FFFF00"/>
                </a:solidFill>
              </a:rPr>
              <a:t>&gt; (&lt;</a:t>
            </a:r>
            <a:r>
              <a:rPr lang="en-US" sz="2700">
                <a:solidFill>
                  <a:srgbClr val="FFFF00"/>
                </a:solidFill>
              </a:rPr>
              <a:t>Tên tệp tin&gt;, ios::in|ios::binary);</a:t>
            </a:r>
          </a:p>
          <a:p>
            <a:pPr lvl="0" algn="just"/>
            <a:r>
              <a:rPr lang="en-US" sz="3100">
                <a:solidFill>
                  <a:schemeClr val="tx1">
                    <a:lumMod val="60000"/>
                    <a:lumOff val="40000"/>
                  </a:schemeClr>
                </a:solidFill>
              </a:rPr>
              <a:t>Đọc dữ liệu từ tệp bằng thao tác “read()”:</a:t>
            </a:r>
          </a:p>
          <a:p>
            <a:pPr marL="338328" lvl="1" indent="0" algn="just">
              <a:buNone/>
            </a:pPr>
            <a:r>
              <a:rPr lang="en-US" sz="2700">
                <a:solidFill>
                  <a:srgbClr val="FFFF00"/>
                </a:solidFill>
              </a:rPr>
              <a:t>&lt;Tên biến tệp&gt;.read(char* &lt;Dữ liệu ra</a:t>
            </a:r>
            <a:r>
              <a:rPr lang="en-US" sz="2700" smtClean="0">
                <a:solidFill>
                  <a:srgbClr val="FFFF00"/>
                </a:solidFill>
              </a:rPr>
              <a:t>&gt;, int </a:t>
            </a:r>
            <a:r>
              <a:rPr lang="en-US" sz="2700">
                <a:solidFill>
                  <a:srgbClr val="FFFF00"/>
                </a:solidFill>
              </a:rPr>
              <a:t>&lt;Kích thước dữ liệu&gt;);</a:t>
            </a:r>
          </a:p>
          <a:p>
            <a:pPr lvl="0" algn="just"/>
            <a:r>
              <a:rPr lang="en-US" sz="3100">
                <a:solidFill>
                  <a:schemeClr val="tx1">
                    <a:lumMod val="60000"/>
                    <a:lumOff val="40000"/>
                  </a:schemeClr>
                </a:solidFill>
              </a:rPr>
              <a:t>Đóng tệp tin bằng lệnh close():</a:t>
            </a:r>
          </a:p>
          <a:p>
            <a:pPr marL="338328" lvl="1" indent="0" algn="just">
              <a:buNone/>
            </a:pPr>
            <a:r>
              <a:rPr lang="en-US" sz="2700">
                <a:solidFill>
                  <a:srgbClr val="FFFF00"/>
                </a:solidFill>
              </a:rPr>
              <a:t>&lt;Tên biến tệp&gt;.close();</a:t>
            </a:r>
          </a:p>
        </p:txBody>
      </p:sp>
    </p:spTree>
    <p:extLst>
      <p:ext uri="{BB962C8B-B14F-4D97-AF65-F5344CB8AC3E}">
        <p14:creationId xmlns:p14="http://schemas.microsoft.com/office/powerpoint/2010/main" val="8364092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457200" y="274638"/>
            <a:ext cx="8507288" cy="1143000"/>
          </a:xfrm>
        </p:spPr>
        <p:txBody>
          <a:bodyPr>
            <a:normAutofit fontScale="90000"/>
          </a:bodyPr>
          <a:lstStyle/>
          <a:p>
            <a:pPr algn="ctr"/>
            <a:r>
              <a:rPr lang="en-US" smtClean="0">
                <a:solidFill>
                  <a:srgbClr val="FFFF00"/>
                </a:solidFill>
              </a:rPr>
              <a:t>ĐỌC DỮ LIỆU TỪ TỆP NHỊ PHÂN BẰNG READ</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smtClean="0">
                <a:solidFill>
                  <a:schemeClr val="tx1">
                    <a:lumMod val="60000"/>
                    <a:lumOff val="40000"/>
                  </a:schemeClr>
                </a:solidFill>
              </a:rPr>
              <a:t>Chương </a:t>
            </a:r>
            <a:r>
              <a:rPr lang="en-US" sz="3100">
                <a:solidFill>
                  <a:schemeClr val="tx1">
                    <a:lumMod val="60000"/>
                    <a:lumOff val="40000"/>
                  </a:schemeClr>
                </a:solidFill>
              </a:rPr>
              <a:t>trình </a:t>
            </a:r>
            <a:r>
              <a:rPr lang="en-US" sz="3100" smtClean="0">
                <a:solidFill>
                  <a:schemeClr val="tx1">
                    <a:lumMod val="60000"/>
                    <a:lumOff val="40000"/>
                  </a:schemeClr>
                </a:solidFill>
              </a:rPr>
              <a:t>sau </a:t>
            </a:r>
            <a:r>
              <a:rPr lang="en-US" sz="3100">
                <a:solidFill>
                  <a:schemeClr val="tx1">
                    <a:lumMod val="60000"/>
                    <a:lumOff val="40000"/>
                  </a:schemeClr>
                </a:solidFill>
              </a:rPr>
              <a:t>minh hoạ việc đọc dữ liệu từ tệp tin vào biến có cấu trúc:</a:t>
            </a:r>
          </a:p>
          <a:p>
            <a:pPr lvl="0" algn="just"/>
            <a:r>
              <a:rPr lang="en-US" sz="3100">
                <a:solidFill>
                  <a:schemeClr val="tx1">
                    <a:lumMod val="60000"/>
                    <a:lumOff val="40000"/>
                  </a:schemeClr>
                </a:solidFill>
              </a:rPr>
              <a:t>Tên tệp tin được người dùng tự nhập vào từ bàn phím.</a:t>
            </a:r>
          </a:p>
          <a:p>
            <a:pPr lvl="0" algn="just"/>
            <a:r>
              <a:rPr lang="en-US" sz="3100">
                <a:solidFill>
                  <a:schemeClr val="tx1">
                    <a:lumMod val="60000"/>
                    <a:lumOff val="40000"/>
                  </a:schemeClr>
                </a:solidFill>
              </a:rPr>
              <a:t>Chương trình sẽ đọc các cấu trúc nhân viên trong tệp và hiển thị ra màn hình.</a:t>
            </a:r>
          </a:p>
          <a:p>
            <a:pPr algn="just"/>
            <a:r>
              <a:rPr lang="en-US" sz="3100">
                <a:solidFill>
                  <a:schemeClr val="tx1">
                    <a:lumMod val="60000"/>
                    <a:lumOff val="40000"/>
                  </a:schemeClr>
                </a:solidFill>
              </a:rPr>
              <a:t>Chương trình dừng lại khi kết thúc tệp tin.</a:t>
            </a:r>
          </a:p>
        </p:txBody>
      </p:sp>
    </p:spTree>
    <p:extLst>
      <p:ext uri="{BB962C8B-B14F-4D97-AF65-F5344CB8AC3E}">
        <p14:creationId xmlns:p14="http://schemas.microsoft.com/office/powerpoint/2010/main" val="348134272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457200" y="274638"/>
            <a:ext cx="8507288" cy="1143000"/>
          </a:xfrm>
        </p:spPr>
        <p:txBody>
          <a:bodyPr>
            <a:normAutofit fontScale="90000"/>
          </a:bodyPr>
          <a:lstStyle/>
          <a:p>
            <a:pPr algn="ctr"/>
            <a:r>
              <a:rPr lang="en-US" smtClean="0">
                <a:solidFill>
                  <a:srgbClr val="FFFF00"/>
                </a:solidFill>
              </a:rPr>
              <a:t>ĐỌC DỮ LIỆU TỪ TỆP NHỊ PHÂN BẰNG READ</a:t>
            </a:r>
            <a:endParaRPr lang="en-US">
              <a:solidFill>
                <a:srgbClr val="FFFF00"/>
              </a:solidFill>
            </a:endParaRPr>
          </a:p>
        </p:txBody>
      </p:sp>
      <p:sp>
        <p:nvSpPr>
          <p:cNvPr id="3" name="Content Placeholder 2"/>
          <p:cNvSpPr>
            <a:spLocks noGrp="1"/>
          </p:cNvSpPr>
          <p:nvPr>
            <p:ph idx="1"/>
          </p:nvPr>
        </p:nvSpPr>
        <p:spPr/>
        <p:txBody>
          <a:bodyPr>
            <a:normAutofit/>
          </a:bodyPr>
          <a:lstStyle/>
          <a:p>
            <a:pPr lvl="0" algn="just"/>
            <a:endParaRPr lang="en-US" sz="3100">
              <a:solidFill>
                <a:schemeClr val="tx1">
                  <a:lumMod val="60000"/>
                  <a:lumOff val="40000"/>
                </a:schemeClr>
              </a:solidFill>
            </a:endParaRPr>
          </a:p>
        </p:txBody>
      </p:sp>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1999" y="1580728"/>
            <a:ext cx="7250113" cy="480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7419151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457200" y="274638"/>
            <a:ext cx="8507288" cy="1143000"/>
          </a:xfrm>
        </p:spPr>
        <p:txBody>
          <a:bodyPr>
            <a:normAutofit fontScale="90000"/>
          </a:bodyPr>
          <a:lstStyle/>
          <a:p>
            <a:pPr algn="ctr"/>
            <a:r>
              <a:rPr lang="en-US" smtClean="0">
                <a:solidFill>
                  <a:srgbClr val="FFFF00"/>
                </a:solidFill>
              </a:rPr>
              <a:t>ĐỌC DỮ LIỆU TỪ TỆP NHỊ PHÂN BẰNG READ</a:t>
            </a:r>
            <a:endParaRPr lang="en-US">
              <a:solidFill>
                <a:srgbClr val="FFFF00"/>
              </a:solidFill>
            </a:endParaRPr>
          </a:p>
        </p:txBody>
      </p:sp>
      <p:sp>
        <p:nvSpPr>
          <p:cNvPr id="3" name="Content Placeholder 2"/>
          <p:cNvSpPr>
            <a:spLocks noGrp="1"/>
          </p:cNvSpPr>
          <p:nvPr>
            <p:ph idx="1"/>
          </p:nvPr>
        </p:nvSpPr>
        <p:spPr/>
        <p:txBody>
          <a:bodyPr>
            <a:normAutofit/>
          </a:bodyPr>
          <a:lstStyle/>
          <a:p>
            <a:pPr lvl="0" algn="just"/>
            <a:endParaRPr lang="en-US" sz="3100">
              <a:solidFill>
                <a:schemeClr val="tx1">
                  <a:lumMod val="60000"/>
                  <a:lumOff val="40000"/>
                </a:schemeClr>
              </a:solidFill>
            </a:endParaRPr>
          </a:p>
        </p:txBody>
      </p:sp>
      <p:pic>
        <p:nvPicPr>
          <p:cNvPr id="112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496" y="1594198"/>
            <a:ext cx="9022452" cy="51471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2880672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a:bodyPr>
          <a:lstStyle/>
          <a:p>
            <a:pPr algn="ctr"/>
            <a:r>
              <a:rPr lang="en-US" smtClean="0">
                <a:solidFill>
                  <a:srgbClr val="FFFF00"/>
                </a:solidFill>
              </a:rPr>
              <a:t>CON TRỎ TỆP TIN</a:t>
            </a:r>
            <a:endParaRPr lang="en-US">
              <a:solidFill>
                <a:srgbClr val="FFFF00"/>
              </a:solidFill>
            </a:endParaRPr>
          </a:p>
        </p:txBody>
      </p:sp>
      <p:sp>
        <p:nvSpPr>
          <p:cNvPr id="3" name="Content Placeholder 2"/>
          <p:cNvSpPr>
            <a:spLocks noGrp="1"/>
          </p:cNvSpPr>
          <p:nvPr>
            <p:ph idx="1"/>
          </p:nvPr>
        </p:nvSpPr>
        <p:spPr/>
        <p:txBody>
          <a:bodyPr>
            <a:normAutofit lnSpcReduction="10000"/>
          </a:bodyPr>
          <a:lstStyle/>
          <a:p>
            <a:pPr algn="just"/>
            <a:r>
              <a:rPr lang="en-US" sz="3100" smtClean="0">
                <a:solidFill>
                  <a:schemeClr val="tx1">
                    <a:lumMod val="60000"/>
                    <a:lumOff val="40000"/>
                  </a:schemeClr>
                </a:solidFill>
              </a:rPr>
              <a:t>Con </a:t>
            </a:r>
            <a:r>
              <a:rPr lang="en-US" sz="3100">
                <a:solidFill>
                  <a:schemeClr val="tx1">
                    <a:lumMod val="60000"/>
                    <a:lumOff val="40000"/>
                  </a:schemeClr>
                </a:solidFill>
              </a:rPr>
              <a:t>trỏ tệp tin có vai trò như một đầu </a:t>
            </a:r>
            <a:r>
              <a:rPr lang="en-US" sz="3100" smtClean="0">
                <a:solidFill>
                  <a:schemeClr val="tx1">
                    <a:lumMod val="60000"/>
                    <a:lumOff val="40000"/>
                  </a:schemeClr>
                </a:solidFill>
              </a:rPr>
              <a:t>đọc, </a:t>
            </a:r>
            <a:r>
              <a:rPr lang="en-US" sz="3100">
                <a:solidFill>
                  <a:schemeClr val="tx1">
                    <a:lumMod val="60000"/>
                    <a:lumOff val="40000"/>
                  </a:schemeClr>
                </a:solidFill>
              </a:rPr>
              <a:t>trỏ vào một vị trí xác định của tệp và thao tác truy nhập tệp diễn ra tuần tự:</a:t>
            </a:r>
          </a:p>
          <a:p>
            <a:pPr lvl="1" algn="just"/>
            <a:r>
              <a:rPr lang="en-US" sz="2700">
                <a:solidFill>
                  <a:schemeClr val="tx1">
                    <a:lumMod val="60000"/>
                    <a:lumOff val="40000"/>
                  </a:schemeClr>
                </a:solidFill>
              </a:rPr>
              <a:t>Tại mỗi thời điểm, con trỏ tệp tin xác định một vị trí trên tệp mà tại đó, thao tác truy nhập tệp (đọc/ghi) được thực hiện.</a:t>
            </a:r>
          </a:p>
          <a:p>
            <a:pPr lvl="1" algn="just"/>
            <a:r>
              <a:rPr lang="en-US" sz="2700">
                <a:solidFill>
                  <a:schemeClr val="tx1">
                    <a:lumMod val="60000"/>
                    <a:lumOff val="40000"/>
                  </a:schemeClr>
                </a:solidFill>
              </a:rPr>
              <a:t>Sau thao tác truy nhập, con trỏ tệp tự động chuyển đến vị trí tiếp theo dựa vào kích  </a:t>
            </a:r>
            <a:r>
              <a:rPr lang="en-US" sz="2700" smtClean="0">
                <a:solidFill>
                  <a:schemeClr val="tx1">
                    <a:lumMod val="60000"/>
                    <a:lumOff val="40000"/>
                  </a:schemeClr>
                </a:solidFill>
              </a:rPr>
              <a:t>thước đơn </a:t>
            </a:r>
            <a:r>
              <a:rPr lang="en-US" sz="2700">
                <a:solidFill>
                  <a:schemeClr val="tx1">
                    <a:lumMod val="60000"/>
                    <a:lumOff val="40000"/>
                  </a:schemeClr>
                </a:solidFill>
              </a:rPr>
              <a:t>vị dữ liệu được truy nhập.</a:t>
            </a:r>
          </a:p>
        </p:txBody>
      </p:sp>
    </p:spTree>
    <p:extLst>
      <p:ext uri="{BB962C8B-B14F-4D97-AF65-F5344CB8AC3E}">
        <p14:creationId xmlns:p14="http://schemas.microsoft.com/office/powerpoint/2010/main" val="163338332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a:bodyPr>
          <a:lstStyle/>
          <a:p>
            <a:pPr algn="ctr"/>
            <a:r>
              <a:rPr lang="en-US" smtClean="0">
                <a:solidFill>
                  <a:srgbClr val="FFFF00"/>
                </a:solidFill>
              </a:rPr>
              <a:t>CON TRỎ TỆP TIN</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algn="just"/>
            <a:r>
              <a:rPr lang="en-US" sz="3100" smtClean="0">
                <a:solidFill>
                  <a:schemeClr val="tx1">
                    <a:lumMod val="60000"/>
                    <a:lumOff val="40000"/>
                  </a:schemeClr>
                </a:solidFill>
              </a:rPr>
              <a:t>Cách </a:t>
            </a:r>
            <a:r>
              <a:rPr lang="en-US" sz="3100">
                <a:solidFill>
                  <a:schemeClr val="tx1">
                    <a:lumMod val="60000"/>
                    <a:lumOff val="40000"/>
                  </a:schemeClr>
                </a:solidFill>
              </a:rPr>
              <a:t>truy nhập tệp tuần tự có nhược điểm là bao giờ cũng phải bắt đầu từ đầu tệp tin, đi tuần tự cho đến vị trí cần truy nhập. Khi tệp tin có kích thước lớn thì cách truy nhập này rất tốn thời gian.</a:t>
            </a:r>
          </a:p>
          <a:p>
            <a:pPr algn="just"/>
            <a:r>
              <a:rPr lang="en-US" sz="3100">
                <a:solidFill>
                  <a:schemeClr val="tx1">
                    <a:lumMod val="60000"/>
                    <a:lumOff val="40000"/>
                  </a:schemeClr>
                </a:solidFill>
              </a:rPr>
              <a:t>Để tránh nhược điểm này, C++ cho phép truy nhập trực tiếp đến một vị trí xác định trên tệp tin bằng các phép toán:</a:t>
            </a:r>
          </a:p>
          <a:p>
            <a:pPr lvl="1" algn="just"/>
            <a:r>
              <a:rPr lang="en-US" sz="2700">
                <a:solidFill>
                  <a:schemeClr val="tx1">
                    <a:lumMod val="60000"/>
                    <a:lumOff val="40000"/>
                  </a:schemeClr>
                </a:solidFill>
              </a:rPr>
              <a:t>Truy nhập vị trí hiện tại của con trỏ tệp </a:t>
            </a:r>
            <a:r>
              <a:rPr lang="en-US" sz="2700" smtClean="0">
                <a:solidFill>
                  <a:schemeClr val="tx1">
                    <a:lumMod val="60000"/>
                    <a:lumOff val="40000"/>
                  </a:schemeClr>
                </a:solidFill>
              </a:rPr>
              <a:t>tin.</a:t>
            </a:r>
            <a:endParaRPr lang="en-US" sz="2700">
              <a:solidFill>
                <a:schemeClr val="tx1">
                  <a:lumMod val="60000"/>
                  <a:lumOff val="40000"/>
                </a:schemeClr>
              </a:solidFill>
            </a:endParaRPr>
          </a:p>
          <a:p>
            <a:pPr lvl="1" algn="just"/>
            <a:r>
              <a:rPr lang="en-US" sz="2700">
                <a:solidFill>
                  <a:schemeClr val="tx1">
                    <a:lumMod val="60000"/>
                    <a:lumOff val="40000"/>
                  </a:schemeClr>
                </a:solidFill>
              </a:rPr>
              <a:t>Dịch chuyển con trỏ tệp tin đến một vị trí xác </a:t>
            </a:r>
            <a:r>
              <a:rPr lang="en-US" sz="2700" smtClean="0">
                <a:solidFill>
                  <a:schemeClr val="tx1">
                    <a:lumMod val="60000"/>
                    <a:lumOff val="40000"/>
                  </a:schemeClr>
                </a:solidFill>
              </a:rPr>
              <a:t>định.</a:t>
            </a:r>
            <a:endParaRPr lang="en-US" sz="2700">
              <a:solidFill>
                <a:schemeClr val="tx1">
                  <a:lumMod val="60000"/>
                  <a:lumOff val="40000"/>
                </a:schemeClr>
              </a:solidFill>
            </a:endParaRPr>
          </a:p>
        </p:txBody>
      </p:sp>
    </p:spTree>
    <p:extLst>
      <p:ext uri="{BB962C8B-B14F-4D97-AF65-F5344CB8AC3E}">
        <p14:creationId xmlns:p14="http://schemas.microsoft.com/office/powerpoint/2010/main" val="274658298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fontScale="90000"/>
          </a:bodyPr>
          <a:lstStyle/>
          <a:p>
            <a:pPr algn="ctr"/>
            <a:r>
              <a:rPr lang="en-US" smtClean="0">
                <a:solidFill>
                  <a:srgbClr val="FFFF00"/>
                </a:solidFill>
              </a:rPr>
              <a:t>TRUY NHẬP VỊ TRÍ HIỆN TẠI CỦA CON TRỎ TỆP</a:t>
            </a:r>
            <a:endParaRPr lang="en-US">
              <a:solidFill>
                <a:srgbClr val="FFFF00"/>
              </a:solidFill>
            </a:endParaRPr>
          </a:p>
        </p:txBody>
      </p:sp>
      <p:sp>
        <p:nvSpPr>
          <p:cNvPr id="3" name="Content Placeholder 2"/>
          <p:cNvSpPr>
            <a:spLocks noGrp="1"/>
          </p:cNvSpPr>
          <p:nvPr>
            <p:ph idx="1"/>
          </p:nvPr>
        </p:nvSpPr>
        <p:spPr/>
        <p:txBody>
          <a:bodyPr>
            <a:normAutofit lnSpcReduction="10000"/>
          </a:bodyPr>
          <a:lstStyle/>
          <a:p>
            <a:pPr algn="just"/>
            <a:r>
              <a:rPr lang="en-US" sz="3100" smtClean="0">
                <a:solidFill>
                  <a:schemeClr val="tx1">
                    <a:lumMod val="60000"/>
                    <a:lumOff val="40000"/>
                  </a:schemeClr>
                </a:solidFill>
              </a:rPr>
              <a:t>Cú </a:t>
            </a:r>
            <a:r>
              <a:rPr lang="en-US" sz="3100">
                <a:solidFill>
                  <a:schemeClr val="tx1">
                    <a:lumMod val="60000"/>
                    <a:lumOff val="40000"/>
                  </a:schemeClr>
                </a:solidFill>
              </a:rPr>
              <a:t>pháp truy nhập đến vị trí hiện thời của con trỏ tệp phụ thuộc vào kiểu biến tệp đang dùng là để đọc hay ghi.</a:t>
            </a:r>
          </a:p>
          <a:p>
            <a:pPr lvl="0" algn="just"/>
            <a:r>
              <a:rPr lang="en-US" sz="3100">
                <a:solidFill>
                  <a:schemeClr val="tx1">
                    <a:lumMod val="60000"/>
                    <a:lumOff val="40000"/>
                  </a:schemeClr>
                </a:solidFill>
              </a:rPr>
              <a:t>Nếu biến tệp là kiểu mở tệp để đọc ifstream thì cú pháp là:</a:t>
            </a:r>
          </a:p>
          <a:p>
            <a:pPr marL="338328" lvl="1" indent="0" algn="just">
              <a:buNone/>
            </a:pPr>
            <a:r>
              <a:rPr lang="en-US" sz="2700">
                <a:solidFill>
                  <a:srgbClr val="FFFF00"/>
                </a:solidFill>
              </a:rPr>
              <a:t>&lt;Tên biến tệp&gt;.tellg();</a:t>
            </a:r>
          </a:p>
          <a:p>
            <a:pPr lvl="0" algn="just"/>
            <a:r>
              <a:rPr lang="en-US" sz="3100">
                <a:solidFill>
                  <a:schemeClr val="tx1">
                    <a:lumMod val="60000"/>
                    <a:lumOff val="40000"/>
                  </a:schemeClr>
                </a:solidFill>
              </a:rPr>
              <a:t>Nếu biến tệp là kiểu mở tệp để ghi ofstream thì cú pháp là:</a:t>
            </a:r>
          </a:p>
          <a:p>
            <a:pPr marL="338328" lvl="1" indent="0" algn="just">
              <a:buNone/>
            </a:pPr>
            <a:r>
              <a:rPr lang="en-US" sz="2700">
                <a:solidFill>
                  <a:srgbClr val="FFFF00"/>
                </a:solidFill>
              </a:rPr>
              <a:t>&lt;Tên biến tệp&gt;.tellp();</a:t>
            </a:r>
          </a:p>
          <a:p>
            <a:pPr algn="just"/>
            <a:endParaRPr lang="en-US" sz="2700">
              <a:solidFill>
                <a:schemeClr val="tx1">
                  <a:lumMod val="60000"/>
                  <a:lumOff val="40000"/>
                </a:schemeClr>
              </a:solidFill>
            </a:endParaRPr>
          </a:p>
        </p:txBody>
      </p:sp>
    </p:spTree>
    <p:extLst>
      <p:ext uri="{BB962C8B-B14F-4D97-AF65-F5344CB8AC3E}">
        <p14:creationId xmlns:p14="http://schemas.microsoft.com/office/powerpoint/2010/main" val="221132879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fontScale="90000"/>
          </a:bodyPr>
          <a:lstStyle/>
          <a:p>
            <a:pPr algn="ctr"/>
            <a:r>
              <a:rPr lang="en-US" smtClean="0">
                <a:solidFill>
                  <a:srgbClr val="FFFF00"/>
                </a:solidFill>
              </a:rPr>
              <a:t>TRUY NHẬP VỊ TRÍ HIỆN TẠI CỦA CON TRỎ TỆP</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solidFill>
                  <a:schemeClr val="tx1">
                    <a:lumMod val="60000"/>
                    <a:lumOff val="40000"/>
                  </a:schemeClr>
                </a:solidFill>
              </a:rPr>
              <a:t>Chương </a:t>
            </a:r>
            <a:r>
              <a:rPr lang="en-US" sz="3100">
                <a:solidFill>
                  <a:schemeClr val="tx1">
                    <a:lumMod val="60000"/>
                    <a:lumOff val="40000"/>
                  </a:schemeClr>
                </a:solidFill>
              </a:rPr>
              <a:t>trình </a:t>
            </a:r>
            <a:r>
              <a:rPr lang="en-US" sz="3100" smtClean="0">
                <a:solidFill>
                  <a:schemeClr val="tx1">
                    <a:lumMod val="60000"/>
                    <a:lumOff val="40000"/>
                  </a:schemeClr>
                </a:solidFill>
              </a:rPr>
              <a:t>sau </a:t>
            </a:r>
            <a:r>
              <a:rPr lang="en-US" sz="3100">
                <a:solidFill>
                  <a:schemeClr val="tx1">
                    <a:lumMod val="60000"/>
                    <a:lumOff val="40000"/>
                  </a:schemeClr>
                </a:solidFill>
              </a:rPr>
              <a:t>minh hoạ việc xác định vị trí hiện thời của con trỏ tệp sau một số thao tác đọc tệp trước đó.</a:t>
            </a:r>
          </a:p>
          <a:p>
            <a:pPr algn="just"/>
            <a:endParaRPr lang="en-US" sz="2700">
              <a:solidFill>
                <a:schemeClr val="tx1">
                  <a:lumMod val="60000"/>
                  <a:lumOff val="40000"/>
                </a:schemeClr>
              </a:solidFill>
            </a:endParaRPr>
          </a:p>
        </p:txBody>
      </p:sp>
    </p:spTree>
    <p:extLst>
      <p:ext uri="{BB962C8B-B14F-4D97-AF65-F5344CB8AC3E}">
        <p14:creationId xmlns:p14="http://schemas.microsoft.com/office/powerpoint/2010/main" val="382317020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fontScale="90000"/>
          </a:bodyPr>
          <a:lstStyle/>
          <a:p>
            <a:pPr algn="ctr"/>
            <a:r>
              <a:rPr lang="en-US" smtClean="0">
                <a:solidFill>
                  <a:srgbClr val="FFFF00"/>
                </a:solidFill>
              </a:rPr>
              <a:t>TRUY NHẬP VỊ TRÍ HIỆN TẠI CỦA CON TRỎ TỆP</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z="2700">
              <a:solidFill>
                <a:schemeClr val="tx1">
                  <a:lumMod val="60000"/>
                  <a:lumOff val="40000"/>
                </a:schemeClr>
              </a:solidFill>
            </a:endParaRPr>
          </a:p>
        </p:txBody>
      </p:sp>
      <p:pic>
        <p:nvPicPr>
          <p:cNvPr id="1229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1484784"/>
            <a:ext cx="8329613" cy="5359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0764279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fontScale="90000"/>
          </a:bodyPr>
          <a:lstStyle/>
          <a:p>
            <a:pPr algn="ctr"/>
            <a:r>
              <a:rPr lang="en-US" smtClean="0">
                <a:solidFill>
                  <a:srgbClr val="FFFF00"/>
                </a:solidFill>
              </a:rPr>
              <a:t>TRUY NHẬP VỊ TRÍ HIỆN TẠI CỦA CON TRỎ TỆP</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z="2700">
              <a:solidFill>
                <a:schemeClr val="tx1">
                  <a:lumMod val="60000"/>
                  <a:lumOff val="40000"/>
                </a:schemeClr>
              </a:solidFill>
            </a:endParaRPr>
          </a:p>
        </p:txBody>
      </p:sp>
      <p:pic>
        <p:nvPicPr>
          <p:cNvPr id="133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300" y="1556792"/>
            <a:ext cx="8967196" cy="52288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14463590"/>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fontScale="90000"/>
          </a:bodyPr>
          <a:lstStyle/>
          <a:p>
            <a:pPr algn="ctr"/>
            <a:r>
              <a:rPr lang="en-US" smtClean="0">
                <a:solidFill>
                  <a:srgbClr val="FFFF00"/>
                </a:solidFill>
              </a:rPr>
              <a:t>TRUY NHẬP VỊ TRÍ HIỆN TẠI CỦA CON TRỎ TỆP</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solidFill>
                  <a:schemeClr val="tx1">
                    <a:lumMod val="60000"/>
                    <a:lumOff val="40000"/>
                  </a:schemeClr>
                </a:solidFill>
              </a:rPr>
              <a:t>Chương </a:t>
            </a:r>
            <a:r>
              <a:rPr lang="en-US" sz="3100">
                <a:solidFill>
                  <a:schemeClr val="tx1">
                    <a:lumMod val="60000"/>
                    <a:lumOff val="40000"/>
                  </a:schemeClr>
                </a:solidFill>
              </a:rPr>
              <a:t>trình </a:t>
            </a:r>
            <a:r>
              <a:rPr lang="en-US" sz="3100" smtClean="0">
                <a:solidFill>
                  <a:schemeClr val="tx1">
                    <a:lumMod val="60000"/>
                    <a:lumOff val="40000"/>
                  </a:schemeClr>
                </a:solidFill>
              </a:rPr>
              <a:t>sau </a:t>
            </a:r>
            <a:r>
              <a:rPr lang="en-US" sz="3100">
                <a:solidFill>
                  <a:schemeClr val="tx1">
                    <a:lumMod val="60000"/>
                    <a:lumOff val="40000"/>
                  </a:schemeClr>
                </a:solidFill>
              </a:rPr>
              <a:t>minh hoạ việc xác định vị trí hiện thời của con trỏ tệp sau một số thao tác ghi vào tệp trước đó.</a:t>
            </a:r>
          </a:p>
          <a:p>
            <a:pPr algn="just"/>
            <a:endParaRPr lang="en-US" sz="2700">
              <a:solidFill>
                <a:schemeClr val="tx1">
                  <a:lumMod val="60000"/>
                  <a:lumOff val="40000"/>
                </a:schemeClr>
              </a:solidFill>
            </a:endParaRPr>
          </a:p>
        </p:txBody>
      </p:sp>
    </p:spTree>
    <p:extLst>
      <p:ext uri="{BB962C8B-B14F-4D97-AF65-F5344CB8AC3E}">
        <p14:creationId xmlns:p14="http://schemas.microsoft.com/office/powerpoint/2010/main" val="814128521"/>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fontScale="90000"/>
          </a:bodyPr>
          <a:lstStyle/>
          <a:p>
            <a:pPr algn="ctr"/>
            <a:r>
              <a:rPr lang="en-US" smtClean="0">
                <a:solidFill>
                  <a:srgbClr val="FFFF00"/>
                </a:solidFill>
              </a:rPr>
              <a:t>TRUY NHẬP VỊ TRÍ HIỆN TẠI CỦA CON TRỎ TỆP</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solidFill>
                  <a:schemeClr val="tx1">
                    <a:lumMod val="60000"/>
                    <a:lumOff val="40000"/>
                  </a:schemeClr>
                </a:solidFill>
              </a:rPr>
              <a:t>Chương </a:t>
            </a:r>
            <a:r>
              <a:rPr lang="en-US" sz="3100">
                <a:solidFill>
                  <a:schemeClr val="tx1">
                    <a:lumMod val="60000"/>
                    <a:lumOff val="40000"/>
                  </a:schemeClr>
                </a:solidFill>
              </a:rPr>
              <a:t>trình </a:t>
            </a:r>
            <a:r>
              <a:rPr lang="en-US" sz="3100" smtClean="0">
                <a:solidFill>
                  <a:schemeClr val="tx1">
                    <a:lumMod val="60000"/>
                    <a:lumOff val="40000"/>
                  </a:schemeClr>
                </a:solidFill>
              </a:rPr>
              <a:t>sau </a:t>
            </a:r>
            <a:r>
              <a:rPr lang="en-US" sz="3100">
                <a:solidFill>
                  <a:schemeClr val="tx1">
                    <a:lumMod val="60000"/>
                    <a:lumOff val="40000"/>
                  </a:schemeClr>
                </a:solidFill>
              </a:rPr>
              <a:t>minh hoạ việc xác định vị trí hiện thời của con trỏ tệp sau một số thao tác ghi vào tệp trước đó.</a:t>
            </a:r>
          </a:p>
          <a:p>
            <a:pPr algn="just"/>
            <a:endParaRPr lang="en-US" sz="2700">
              <a:solidFill>
                <a:schemeClr val="tx1">
                  <a:lumMod val="60000"/>
                  <a:lumOff val="40000"/>
                </a:schemeClr>
              </a:solidFill>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4" y="1700808"/>
            <a:ext cx="8909316" cy="42264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68919833"/>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fontScale="90000"/>
          </a:bodyPr>
          <a:lstStyle/>
          <a:p>
            <a:pPr algn="ctr"/>
            <a:r>
              <a:rPr lang="en-US" smtClean="0">
                <a:solidFill>
                  <a:srgbClr val="FFFF00"/>
                </a:solidFill>
              </a:rPr>
              <a:t>TRUY NHẬP VỊ TRÍ HIỆN TẠI CỦA CON TRỎ TỆP</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solidFill>
                  <a:schemeClr val="tx1">
                    <a:lumMod val="60000"/>
                    <a:lumOff val="40000"/>
                  </a:schemeClr>
                </a:solidFill>
              </a:rPr>
              <a:t>Chương </a:t>
            </a:r>
            <a:r>
              <a:rPr lang="en-US" sz="3100">
                <a:solidFill>
                  <a:schemeClr val="tx1">
                    <a:lumMod val="60000"/>
                    <a:lumOff val="40000"/>
                  </a:schemeClr>
                </a:solidFill>
              </a:rPr>
              <a:t>trình </a:t>
            </a:r>
            <a:r>
              <a:rPr lang="en-US" sz="3100" smtClean="0">
                <a:solidFill>
                  <a:schemeClr val="tx1">
                    <a:lumMod val="60000"/>
                    <a:lumOff val="40000"/>
                  </a:schemeClr>
                </a:solidFill>
              </a:rPr>
              <a:t>sau </a:t>
            </a:r>
            <a:r>
              <a:rPr lang="en-US" sz="3100">
                <a:solidFill>
                  <a:schemeClr val="tx1">
                    <a:lumMod val="60000"/>
                    <a:lumOff val="40000"/>
                  </a:schemeClr>
                </a:solidFill>
              </a:rPr>
              <a:t>minh hoạ việc xác định vị trí hiện thời của con trỏ tệp sau một số thao tác ghi vào tệp trước đó.</a:t>
            </a:r>
          </a:p>
          <a:p>
            <a:pPr algn="just"/>
            <a:endParaRPr lang="en-US" sz="2700">
              <a:solidFill>
                <a:schemeClr val="tx1">
                  <a:lumMod val="60000"/>
                  <a:lumOff val="40000"/>
                </a:schemeClr>
              </a:solidFill>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3026" y="1700808"/>
            <a:ext cx="8711462" cy="49475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9103787"/>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fontScale="90000"/>
          </a:bodyPr>
          <a:lstStyle/>
          <a:p>
            <a:pPr algn="ctr"/>
            <a:r>
              <a:rPr lang="en-US" smtClean="0">
                <a:solidFill>
                  <a:srgbClr val="FFFF00"/>
                </a:solidFill>
              </a:rPr>
              <a:t>DỊCH CHUYỂN CON TRỎ TỆP</a:t>
            </a:r>
            <a:endParaRPr lang="en-US">
              <a:solidFill>
                <a:srgbClr val="FFFF00"/>
              </a:solidFill>
            </a:endParaRPr>
          </a:p>
        </p:txBody>
      </p:sp>
      <p:sp>
        <p:nvSpPr>
          <p:cNvPr id="3" name="Content Placeholder 2"/>
          <p:cNvSpPr>
            <a:spLocks noGrp="1"/>
          </p:cNvSpPr>
          <p:nvPr>
            <p:ph idx="1"/>
          </p:nvPr>
        </p:nvSpPr>
        <p:spPr/>
        <p:txBody>
          <a:bodyPr>
            <a:normAutofit fontScale="85000" lnSpcReduction="20000"/>
          </a:bodyPr>
          <a:lstStyle/>
          <a:p>
            <a:pPr algn="just"/>
            <a:r>
              <a:rPr lang="en-US" sz="3100" smtClean="0">
                <a:solidFill>
                  <a:schemeClr val="tx1">
                    <a:lumMod val="60000"/>
                    <a:lumOff val="40000"/>
                  </a:schemeClr>
                </a:solidFill>
              </a:rPr>
              <a:t>Ngoài </a:t>
            </a:r>
            <a:r>
              <a:rPr lang="en-US" sz="3100">
                <a:solidFill>
                  <a:schemeClr val="tx1">
                    <a:lumMod val="60000"/>
                    <a:lumOff val="40000"/>
                  </a:schemeClr>
                </a:solidFill>
              </a:rPr>
              <a:t>việc xác định vị trí hiện thời của con trỏ tệp, C++ còn cho phép dịch chuyển con trỏ tệp đến một vị trí bất kì trên tệp. Cú pháp dịch chuyển phụ thuộc vào kiểu biến tệp là đọc hay ghi.</a:t>
            </a:r>
          </a:p>
          <a:p>
            <a:pPr lvl="0" algn="just"/>
            <a:r>
              <a:rPr lang="en-US" sz="3100">
                <a:solidFill>
                  <a:schemeClr val="tx1">
                    <a:lumMod val="60000"/>
                    <a:lumOff val="40000"/>
                  </a:schemeClr>
                </a:solidFill>
              </a:rPr>
              <a:t>Nếu biến tệp có kiểu là mở tệp tin để đọc ifstream, cú pháp sẽ là:</a:t>
            </a:r>
          </a:p>
          <a:p>
            <a:pPr marL="338328" lvl="1" indent="0" algn="just">
              <a:buNone/>
            </a:pPr>
            <a:r>
              <a:rPr lang="en-US" sz="2700">
                <a:solidFill>
                  <a:srgbClr val="FFFF00"/>
                </a:solidFill>
              </a:rPr>
              <a:t>&lt;Tên biến tệp&gt;.</a:t>
            </a:r>
            <a:r>
              <a:rPr lang="en-US" sz="2700" smtClean="0">
                <a:solidFill>
                  <a:srgbClr val="FFFF00"/>
                </a:solidFill>
              </a:rPr>
              <a:t>seekg (&lt;</a:t>
            </a:r>
            <a:r>
              <a:rPr lang="en-US" sz="2700">
                <a:solidFill>
                  <a:srgbClr val="FFFF00"/>
                </a:solidFill>
              </a:rPr>
              <a:t>Kích thước&gt;, &lt;Mốc dịch chuyển&gt;);</a:t>
            </a:r>
          </a:p>
          <a:p>
            <a:pPr lvl="0" algn="just"/>
            <a:r>
              <a:rPr lang="en-US" sz="3100">
                <a:solidFill>
                  <a:schemeClr val="tx1">
                    <a:lumMod val="60000"/>
                    <a:lumOff val="40000"/>
                  </a:schemeClr>
                </a:solidFill>
              </a:rPr>
              <a:t>Nếu biến tệp có kiểu là mở tệp để ghi ofstream, cú pháp sẽ là:</a:t>
            </a:r>
          </a:p>
          <a:p>
            <a:pPr marL="338328" lvl="1" indent="0" algn="just">
              <a:buNone/>
            </a:pPr>
            <a:r>
              <a:rPr lang="en-US" sz="2700">
                <a:solidFill>
                  <a:srgbClr val="FFFF00"/>
                </a:solidFill>
              </a:rPr>
              <a:t>&lt;Tên biến tệp&gt;.</a:t>
            </a:r>
            <a:r>
              <a:rPr lang="en-US" sz="2700" smtClean="0">
                <a:solidFill>
                  <a:srgbClr val="FFFF00"/>
                </a:solidFill>
              </a:rPr>
              <a:t>seekp (&lt;</a:t>
            </a:r>
            <a:r>
              <a:rPr lang="en-US" sz="2700">
                <a:solidFill>
                  <a:srgbClr val="FFFF00"/>
                </a:solidFill>
              </a:rPr>
              <a:t>Kích thước&gt;, &lt;Mốc dịch chuyển&gt;);</a:t>
            </a:r>
          </a:p>
          <a:p>
            <a:pPr algn="just"/>
            <a:endParaRPr lang="en-US" sz="2700">
              <a:solidFill>
                <a:schemeClr val="tx1">
                  <a:lumMod val="60000"/>
                  <a:lumOff val="40000"/>
                </a:schemeClr>
              </a:solidFill>
            </a:endParaRPr>
          </a:p>
        </p:txBody>
      </p:sp>
    </p:spTree>
    <p:extLst>
      <p:ext uri="{BB962C8B-B14F-4D97-AF65-F5344CB8AC3E}">
        <p14:creationId xmlns:p14="http://schemas.microsoft.com/office/powerpoint/2010/main" val="2957049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fontScale="90000"/>
          </a:bodyPr>
          <a:lstStyle/>
          <a:p>
            <a:pPr algn="ctr"/>
            <a:r>
              <a:rPr lang="en-US" smtClean="0">
                <a:solidFill>
                  <a:srgbClr val="FFFF00"/>
                </a:solidFill>
              </a:rPr>
              <a:t>DỊCH CHUYỂN CON TRỎ TỆP</a:t>
            </a:r>
            <a:endParaRPr lang="en-US">
              <a:solidFill>
                <a:srgbClr val="FFFF00"/>
              </a:solidFill>
            </a:endParaRPr>
          </a:p>
        </p:txBody>
      </p:sp>
      <p:sp>
        <p:nvSpPr>
          <p:cNvPr id="3" name="Content Placeholder 2"/>
          <p:cNvSpPr>
            <a:spLocks noGrp="1"/>
          </p:cNvSpPr>
          <p:nvPr>
            <p:ph idx="1"/>
          </p:nvPr>
        </p:nvSpPr>
        <p:spPr/>
        <p:txBody>
          <a:bodyPr>
            <a:normAutofit fontScale="85000" lnSpcReduction="20000"/>
          </a:bodyPr>
          <a:lstStyle/>
          <a:p>
            <a:pPr marL="36576" indent="0" algn="just">
              <a:buNone/>
            </a:pPr>
            <a:r>
              <a:rPr lang="en-US" sz="3100" smtClean="0">
                <a:solidFill>
                  <a:schemeClr val="tx1">
                    <a:lumMod val="60000"/>
                    <a:lumOff val="40000"/>
                  </a:schemeClr>
                </a:solidFill>
              </a:rPr>
              <a:t>Trong </a:t>
            </a:r>
            <a:r>
              <a:rPr lang="en-US" sz="3100">
                <a:solidFill>
                  <a:schemeClr val="tx1">
                    <a:lumMod val="60000"/>
                    <a:lumOff val="40000"/>
                  </a:schemeClr>
                </a:solidFill>
              </a:rPr>
              <a:t>đó:</a:t>
            </a:r>
          </a:p>
          <a:p>
            <a:pPr lvl="0" algn="just"/>
            <a:r>
              <a:rPr lang="en-US" sz="3100">
                <a:solidFill>
                  <a:schemeClr val="tx1">
                    <a:lumMod val="60000"/>
                    <a:lumOff val="40000"/>
                  </a:schemeClr>
                </a:solidFill>
              </a:rPr>
              <a:t>Kích thước: </a:t>
            </a:r>
            <a:r>
              <a:rPr lang="en-US" sz="3100" smtClean="0">
                <a:solidFill>
                  <a:schemeClr val="tx1">
                    <a:lumMod val="60000"/>
                    <a:lumOff val="40000"/>
                  </a:schemeClr>
                </a:solidFill>
              </a:rPr>
              <a:t>Là </a:t>
            </a:r>
            <a:r>
              <a:rPr lang="en-US" sz="3100">
                <a:solidFill>
                  <a:schemeClr val="tx1">
                    <a:lumMod val="60000"/>
                    <a:lumOff val="40000"/>
                  </a:schemeClr>
                </a:solidFill>
              </a:rPr>
              <a:t>tham số mô tả khoảng cách dịch chuyển so với vị trí mốc dịch chuyển.</a:t>
            </a:r>
          </a:p>
          <a:p>
            <a:pPr algn="just"/>
            <a:r>
              <a:rPr lang="en-US" sz="3100">
                <a:solidFill>
                  <a:schemeClr val="tx1">
                    <a:lumMod val="60000"/>
                    <a:lumOff val="40000"/>
                  </a:schemeClr>
                </a:solidFill>
              </a:rPr>
              <a:t>Đơn vị tính của kích thước là byte, có kiểu là số nguyên.</a:t>
            </a:r>
          </a:p>
          <a:p>
            <a:pPr lvl="0" algn="just"/>
            <a:r>
              <a:rPr lang="en-US" sz="3100">
                <a:solidFill>
                  <a:schemeClr val="tx1">
                    <a:lumMod val="60000"/>
                    <a:lumOff val="40000"/>
                  </a:schemeClr>
                </a:solidFill>
              </a:rPr>
              <a:t>Mốc dịch chuyển: </a:t>
            </a:r>
            <a:r>
              <a:rPr lang="en-US" sz="3100" smtClean="0">
                <a:solidFill>
                  <a:schemeClr val="tx1">
                    <a:lumMod val="60000"/>
                    <a:lumOff val="40000"/>
                  </a:schemeClr>
                </a:solidFill>
              </a:rPr>
              <a:t>Là </a:t>
            </a:r>
            <a:r>
              <a:rPr lang="en-US" sz="3100">
                <a:solidFill>
                  <a:schemeClr val="tx1">
                    <a:lumMod val="60000"/>
                    <a:lumOff val="40000"/>
                  </a:schemeClr>
                </a:solidFill>
              </a:rPr>
              <a:t>vị trí gốc để xác định khoảng cách dịch chuyển của con trỏ tệp. Có ba tham số hằng về kiểu mốc dịch </a:t>
            </a:r>
            <a:r>
              <a:rPr lang="en-US" sz="3100" smtClean="0">
                <a:solidFill>
                  <a:schemeClr val="tx1">
                    <a:lumMod val="60000"/>
                    <a:lumOff val="40000"/>
                  </a:schemeClr>
                </a:solidFill>
              </a:rPr>
              <a:t>chuyển:</a:t>
            </a:r>
          </a:p>
          <a:p>
            <a:pPr lvl="1" algn="just"/>
            <a:r>
              <a:rPr lang="en-US" sz="2700" smtClean="0">
                <a:solidFill>
                  <a:schemeClr val="tx1">
                    <a:lumMod val="60000"/>
                    <a:lumOff val="40000"/>
                  </a:schemeClr>
                </a:solidFill>
              </a:rPr>
              <a:t>ios</a:t>
            </a:r>
            <a:r>
              <a:rPr lang="en-US" sz="2700">
                <a:solidFill>
                  <a:schemeClr val="tx1">
                    <a:lumMod val="60000"/>
                    <a:lumOff val="40000"/>
                  </a:schemeClr>
                </a:solidFill>
              </a:rPr>
              <a:t>::beg: Mốc dịch chuyển là đầu tệp </a:t>
            </a:r>
            <a:r>
              <a:rPr lang="en-US" sz="2700" smtClean="0">
                <a:solidFill>
                  <a:schemeClr val="tx1">
                    <a:lumMod val="60000"/>
                    <a:lumOff val="40000"/>
                  </a:schemeClr>
                </a:solidFill>
              </a:rPr>
              <a:t>tin.</a:t>
            </a:r>
          </a:p>
          <a:p>
            <a:pPr lvl="1" algn="just"/>
            <a:r>
              <a:rPr lang="en-US" sz="2700" smtClean="0">
                <a:solidFill>
                  <a:schemeClr val="tx1">
                    <a:lumMod val="60000"/>
                    <a:lumOff val="40000"/>
                  </a:schemeClr>
                </a:solidFill>
              </a:rPr>
              <a:t>ios</a:t>
            </a:r>
            <a:r>
              <a:rPr lang="en-US" sz="2700">
                <a:solidFill>
                  <a:schemeClr val="tx1">
                    <a:lumMod val="60000"/>
                    <a:lumOff val="40000"/>
                  </a:schemeClr>
                </a:solidFill>
              </a:rPr>
              <a:t>::cur: Mốc dịch chuyển là vị trí hiện thời của con trỏ </a:t>
            </a:r>
            <a:r>
              <a:rPr lang="en-US" sz="2700" smtClean="0">
                <a:solidFill>
                  <a:schemeClr val="tx1">
                    <a:lumMod val="60000"/>
                    <a:lumOff val="40000"/>
                  </a:schemeClr>
                </a:solidFill>
              </a:rPr>
              <a:t>tệp.</a:t>
            </a:r>
          </a:p>
          <a:p>
            <a:pPr lvl="1" algn="just"/>
            <a:r>
              <a:rPr lang="en-US" sz="2700" smtClean="0">
                <a:solidFill>
                  <a:schemeClr val="tx1">
                    <a:lumMod val="60000"/>
                    <a:lumOff val="40000"/>
                  </a:schemeClr>
                </a:solidFill>
              </a:rPr>
              <a:t>ios</a:t>
            </a:r>
            <a:r>
              <a:rPr lang="en-US" sz="2700">
                <a:solidFill>
                  <a:schemeClr val="tx1">
                    <a:lumMod val="60000"/>
                    <a:lumOff val="40000"/>
                  </a:schemeClr>
                </a:solidFill>
              </a:rPr>
              <a:t>::end: Mốc dịch chuyển là vị trí cuối cùng của tệp tin.</a:t>
            </a:r>
          </a:p>
          <a:p>
            <a:pPr algn="just"/>
            <a:endParaRPr lang="en-US" sz="2700">
              <a:solidFill>
                <a:schemeClr val="tx1">
                  <a:lumMod val="60000"/>
                  <a:lumOff val="40000"/>
                </a:schemeClr>
              </a:solidFill>
            </a:endParaRPr>
          </a:p>
        </p:txBody>
      </p:sp>
    </p:spTree>
    <p:extLst>
      <p:ext uri="{BB962C8B-B14F-4D97-AF65-F5344CB8AC3E}">
        <p14:creationId xmlns:p14="http://schemas.microsoft.com/office/powerpoint/2010/main" val="3475648298"/>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fontScale="90000"/>
          </a:bodyPr>
          <a:lstStyle/>
          <a:p>
            <a:pPr algn="ctr"/>
            <a:r>
              <a:rPr lang="en-US" smtClean="0">
                <a:solidFill>
                  <a:srgbClr val="FFFF00"/>
                </a:solidFill>
              </a:rPr>
              <a:t>DỊCH CHUYỂN CON TRỎ TỆP</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solidFill>
                  <a:schemeClr val="tx1">
                    <a:lumMod val="60000"/>
                    <a:lumOff val="40000"/>
                  </a:schemeClr>
                </a:solidFill>
              </a:rPr>
              <a:t>Ví dụ:</a:t>
            </a:r>
          </a:p>
          <a:p>
            <a:pPr lvl="1" algn="just"/>
            <a:r>
              <a:rPr lang="en-US" sz="2700" smtClean="0">
                <a:solidFill>
                  <a:schemeClr val="tx1">
                    <a:lumMod val="60000"/>
                    <a:lumOff val="40000"/>
                  </a:schemeClr>
                </a:solidFill>
              </a:rPr>
              <a:t>ifstream </a:t>
            </a:r>
            <a:r>
              <a:rPr lang="en-US" sz="2700">
                <a:solidFill>
                  <a:schemeClr val="tx1">
                    <a:lumMod val="60000"/>
                    <a:lumOff val="40000"/>
                  </a:schemeClr>
                </a:solidFill>
              </a:rPr>
              <a:t>fileIn(“abc.txt”, ios::in</a:t>
            </a:r>
            <a:r>
              <a:rPr lang="en-US" sz="2700" smtClean="0">
                <a:solidFill>
                  <a:schemeClr val="tx1">
                    <a:lumMod val="60000"/>
                    <a:lumOff val="40000"/>
                  </a:schemeClr>
                </a:solidFill>
              </a:rPr>
              <a:t>);</a:t>
            </a:r>
          </a:p>
          <a:p>
            <a:pPr lvl="1" algn="just"/>
            <a:r>
              <a:rPr lang="en-US" sz="2700" smtClean="0">
                <a:solidFill>
                  <a:schemeClr val="tx1">
                    <a:lumMod val="60000"/>
                    <a:lumOff val="40000"/>
                  </a:schemeClr>
                </a:solidFill>
              </a:rPr>
              <a:t>fileIn.seekg(sizeof(char</a:t>
            </a:r>
            <a:r>
              <a:rPr lang="en-US" sz="2700">
                <a:solidFill>
                  <a:schemeClr val="tx1">
                    <a:lumMod val="60000"/>
                    <a:lumOff val="40000"/>
                  </a:schemeClr>
                </a:solidFill>
              </a:rPr>
              <a:t>)*7, ios::beg</a:t>
            </a:r>
            <a:r>
              <a:rPr lang="en-US" sz="2700" smtClean="0">
                <a:solidFill>
                  <a:schemeClr val="tx1">
                    <a:lumMod val="60000"/>
                    <a:lumOff val="40000"/>
                  </a:schemeClr>
                </a:solidFill>
              </a:rPr>
              <a:t>);</a:t>
            </a:r>
          </a:p>
          <a:p>
            <a:pPr algn="just"/>
            <a:r>
              <a:rPr lang="en-US" sz="3100" smtClean="0">
                <a:solidFill>
                  <a:schemeClr val="tx1">
                    <a:lumMod val="60000"/>
                    <a:lumOff val="40000"/>
                  </a:schemeClr>
                </a:solidFill>
              </a:rPr>
              <a:t>Sẽ </a:t>
            </a:r>
            <a:r>
              <a:rPr lang="en-US" sz="3100">
                <a:solidFill>
                  <a:schemeClr val="tx1">
                    <a:lumMod val="60000"/>
                    <a:lumOff val="40000"/>
                  </a:schemeClr>
                </a:solidFill>
              </a:rPr>
              <a:t>dịch chuyển con trỏ tệp tin đến kí tự (kiểu char) thứ 7+1 = 8 trong tệp tin abc.txt để đọc (giả sử tệp tin abc.txt lưu các kí tự kiểu char).</a:t>
            </a:r>
          </a:p>
        </p:txBody>
      </p:sp>
    </p:spTree>
    <p:extLst>
      <p:ext uri="{BB962C8B-B14F-4D97-AF65-F5344CB8AC3E}">
        <p14:creationId xmlns:p14="http://schemas.microsoft.com/office/powerpoint/2010/main" val="3934144992"/>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fontScale="90000"/>
          </a:bodyPr>
          <a:lstStyle/>
          <a:p>
            <a:pPr algn="ctr"/>
            <a:r>
              <a:rPr lang="en-US" smtClean="0">
                <a:solidFill>
                  <a:srgbClr val="FFFF00"/>
                </a:solidFill>
              </a:rPr>
              <a:t>DỊCH CHUYỂN CON TRỎ TỆP</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marL="36576" indent="0" algn="just">
              <a:buNone/>
            </a:pPr>
            <a:r>
              <a:rPr lang="en-US" sz="3100" b="1" smtClean="0">
                <a:solidFill>
                  <a:srgbClr val="FF0000"/>
                </a:solidFill>
              </a:rPr>
              <a:t>Lưu ý:</a:t>
            </a:r>
            <a:endParaRPr lang="en-US" sz="3100" b="1">
              <a:solidFill>
                <a:srgbClr val="FF0000"/>
              </a:solidFill>
            </a:endParaRPr>
          </a:p>
          <a:p>
            <a:pPr lvl="0" algn="just"/>
            <a:r>
              <a:rPr lang="en-US" sz="3100">
                <a:solidFill>
                  <a:schemeClr val="tx1">
                    <a:lumMod val="60000"/>
                    <a:lumOff val="40000"/>
                  </a:schemeClr>
                </a:solidFill>
              </a:rPr>
              <a:t>Vì khoảng cách </a:t>
            </a:r>
            <a:r>
              <a:rPr lang="en-US" sz="3100" smtClean="0">
                <a:solidFill>
                  <a:schemeClr val="tx1">
                    <a:lumMod val="60000"/>
                    <a:lumOff val="40000"/>
                  </a:schemeClr>
                </a:solidFill>
              </a:rPr>
              <a:t>dịch </a:t>
            </a:r>
            <a:r>
              <a:rPr lang="en-US" sz="3100">
                <a:solidFill>
                  <a:schemeClr val="tx1">
                    <a:lumMod val="60000"/>
                    <a:lumOff val="40000"/>
                  </a:schemeClr>
                </a:solidFill>
              </a:rPr>
              <a:t>chuyển có kiểu số nguyên (int) cho nên có thể nhận giá trị âm hoặc dương. Nếu giá trị dương, dịch chuyển về phía sau vị trí làm mốc, nếu giá trị âm, dịch chuyển về phía trước vị trí làm mốc.</a:t>
            </a:r>
          </a:p>
          <a:p>
            <a:pPr algn="just"/>
            <a:r>
              <a:rPr lang="en-US" sz="3100">
                <a:solidFill>
                  <a:schemeClr val="tx1">
                    <a:lumMod val="60000"/>
                    <a:lumOff val="40000"/>
                  </a:schemeClr>
                </a:solidFill>
              </a:rPr>
              <a:t>Nếu vị trí dịch chuyển đến nằm ngoài phạm vi tệp tin (phía sau vị trí cuối cùng của tệp hoặc phía trước vị trí đầu tiên của tệp) sẽ nảy sinh lỗi, khi đó &lt;Tên biến tệp&gt; = false.</a:t>
            </a:r>
          </a:p>
        </p:txBody>
      </p:sp>
    </p:spTree>
    <p:extLst>
      <p:ext uri="{BB962C8B-B14F-4D97-AF65-F5344CB8AC3E}">
        <p14:creationId xmlns:p14="http://schemas.microsoft.com/office/powerpoint/2010/main" val="312168771"/>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Bài 1:</a:t>
            </a:r>
          </a:p>
          <a:p>
            <a:pPr algn="just"/>
            <a:r>
              <a:rPr lang="en-US" sz="3100">
                <a:solidFill>
                  <a:schemeClr val="tx1">
                    <a:lumMod val="60000"/>
                    <a:lumOff val="40000"/>
                  </a:schemeClr>
                </a:solidFill>
              </a:rPr>
              <a:t>Viết </a:t>
            </a:r>
            <a:r>
              <a:rPr lang="en-US" sz="3100" smtClean="0">
                <a:solidFill>
                  <a:schemeClr val="tx1">
                    <a:lumMod val="60000"/>
                    <a:lumOff val="40000"/>
                  </a:schemeClr>
                </a:solidFill>
              </a:rPr>
              <a:t>chương </a:t>
            </a:r>
            <a:r>
              <a:rPr lang="en-US" sz="3100">
                <a:solidFill>
                  <a:schemeClr val="tx1">
                    <a:lumMod val="60000"/>
                    <a:lumOff val="40000"/>
                  </a:schemeClr>
                </a:solidFill>
              </a:rPr>
              <a:t>trình </a:t>
            </a:r>
            <a:r>
              <a:rPr lang="en-US" sz="3100" smtClean="0">
                <a:solidFill>
                  <a:schemeClr val="tx1">
                    <a:lumMod val="60000"/>
                    <a:lumOff val="40000"/>
                  </a:schemeClr>
                </a:solidFill>
              </a:rPr>
              <a:t>nhập nội dung cho 2 tệp tin. Sau đó gộp </a:t>
            </a:r>
            <a:r>
              <a:rPr lang="en-US" sz="3100">
                <a:solidFill>
                  <a:schemeClr val="tx1">
                    <a:lumMod val="60000"/>
                    <a:lumOff val="40000"/>
                  </a:schemeClr>
                </a:solidFill>
              </a:rPr>
              <a:t>nội dung của hai tệp </a:t>
            </a:r>
            <a:r>
              <a:rPr lang="en-US" sz="3100">
                <a:solidFill>
                  <a:schemeClr val="tx1">
                    <a:lumMod val="60000"/>
                    <a:lumOff val="40000"/>
                  </a:schemeClr>
                </a:solidFill>
              </a:rPr>
              <a:t>tin </a:t>
            </a:r>
            <a:r>
              <a:rPr lang="en-US" sz="3100" smtClean="0">
                <a:solidFill>
                  <a:schemeClr val="tx1">
                    <a:lumMod val="60000"/>
                    <a:lumOff val="40000"/>
                  </a:schemeClr>
                </a:solidFill>
              </a:rPr>
              <a:t>đó </a:t>
            </a:r>
            <a:r>
              <a:rPr lang="en-US" sz="3100">
                <a:solidFill>
                  <a:schemeClr val="tx1">
                    <a:lumMod val="60000"/>
                    <a:lumOff val="40000"/>
                  </a:schemeClr>
                </a:solidFill>
              </a:rPr>
              <a:t>vào một tệp tin thứ ba</a:t>
            </a:r>
            <a:r>
              <a:rPr lang="en-US" sz="3100">
                <a:solidFill>
                  <a:schemeClr val="tx1">
                    <a:lumMod val="60000"/>
                    <a:lumOff val="40000"/>
                  </a:schemeClr>
                </a:solidFill>
              </a:rPr>
              <a:t>. </a:t>
            </a:r>
            <a:r>
              <a:rPr lang="en-US" sz="3100" smtClean="0">
                <a:solidFill>
                  <a:schemeClr val="tx1">
                    <a:lumMod val="60000"/>
                    <a:lumOff val="40000"/>
                  </a:schemeClr>
                </a:solidFill>
              </a:rPr>
              <a:t>Tên </a:t>
            </a:r>
            <a:r>
              <a:rPr lang="en-US" sz="3100">
                <a:solidFill>
                  <a:schemeClr val="tx1">
                    <a:lumMod val="60000"/>
                    <a:lumOff val="40000"/>
                  </a:schemeClr>
                </a:solidFill>
              </a:rPr>
              <a:t>các tệp tin được nhập vào từ bàn phím.</a:t>
            </a:r>
          </a:p>
          <a:p>
            <a:pPr lvl="0" algn="just"/>
            <a:endParaRPr lang="en-US" sz="3100">
              <a:solidFill>
                <a:schemeClr val="tx1">
                  <a:lumMod val="60000"/>
                  <a:lumOff val="40000"/>
                </a:schemeClr>
              </a:solidFill>
            </a:endParaRPr>
          </a:p>
        </p:txBody>
      </p:sp>
    </p:spTree>
    <p:extLst>
      <p:ext uri="{BB962C8B-B14F-4D97-AF65-F5344CB8AC3E}">
        <p14:creationId xmlns:p14="http://schemas.microsoft.com/office/powerpoint/2010/main" val="3170562175"/>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p:txBody>
          <a:bodyPr>
            <a:normAutofit fontScale="85000" lnSpcReduction="20000"/>
          </a:bodyPr>
          <a:lstStyle/>
          <a:p>
            <a:pPr marL="36576" indent="0" algn="just">
              <a:buNone/>
            </a:pPr>
            <a:r>
              <a:rPr lang="en-US" sz="3100" b="1" smtClean="0">
                <a:solidFill>
                  <a:srgbClr val="FF0000"/>
                </a:solidFill>
              </a:rPr>
              <a:t>Bài 2:</a:t>
            </a:r>
          </a:p>
          <a:p>
            <a:pPr marL="420624" lvl="3" indent="-384048" algn="just">
              <a:buClr>
                <a:schemeClr val="accent1"/>
              </a:buClr>
              <a:buSzPct val="80000"/>
              <a:buFont typeface="Wingdings 2"/>
              <a:buChar char=""/>
            </a:pPr>
            <a:r>
              <a:rPr lang="en-US" sz="3100" smtClean="0">
                <a:solidFill>
                  <a:schemeClr val="tx1">
                    <a:lumMod val="60000"/>
                    <a:lumOff val="40000"/>
                  </a:schemeClr>
                </a:solidFill>
              </a:rPr>
              <a:t>Viết </a:t>
            </a:r>
            <a:r>
              <a:rPr lang="en-US" sz="3100">
                <a:solidFill>
                  <a:schemeClr val="tx1">
                    <a:lumMod val="60000"/>
                    <a:lumOff val="40000"/>
                  </a:schemeClr>
                </a:solidFill>
              </a:rPr>
              <a:t>một chương trình tìm kiếm trên tệp nhị phân có cấu trúc được </a:t>
            </a:r>
            <a:r>
              <a:rPr lang="en-US" sz="3100">
                <a:solidFill>
                  <a:schemeClr val="tx1">
                    <a:lumMod val="60000"/>
                    <a:lumOff val="40000"/>
                  </a:schemeClr>
                </a:solidFill>
              </a:rPr>
              <a:t>tạo </a:t>
            </a:r>
            <a:r>
              <a:rPr lang="en-US" sz="3100" smtClean="0">
                <a:solidFill>
                  <a:schemeClr val="tx1">
                    <a:lumMod val="60000"/>
                    <a:lumOff val="40000"/>
                  </a:schemeClr>
                </a:solidFill>
              </a:rPr>
              <a:t>ở ví dụ nhân viên Employee (trong slide trước): </a:t>
            </a:r>
          </a:p>
          <a:p>
            <a:pPr marL="630936" lvl="4" indent="-384048" algn="just">
              <a:buClr>
                <a:schemeClr val="accent1"/>
              </a:buClr>
              <a:buSzPct val="80000"/>
              <a:buFont typeface="Wingdings 2"/>
              <a:buChar char=""/>
            </a:pPr>
            <a:r>
              <a:rPr lang="en-US" sz="3100">
                <a:solidFill>
                  <a:schemeClr val="tx1">
                    <a:lumMod val="60000"/>
                    <a:lumOff val="40000"/>
                  </a:schemeClr>
                </a:solidFill>
              </a:rPr>
              <a:t>Tìm tất cả các nhân viên có tên là X, X được nhập từ bàn phím. Hiển thị kết quả là tất cả các thông tin về các nhân viên được tìm thấy.</a:t>
            </a:r>
            <a:endParaRPr lang="en-US" sz="3100" smtClean="0">
              <a:solidFill>
                <a:schemeClr val="tx1">
                  <a:lumMod val="60000"/>
                  <a:lumOff val="40000"/>
                </a:schemeClr>
              </a:solidFill>
            </a:endParaRPr>
          </a:p>
          <a:p>
            <a:pPr marL="630936" lvl="4" indent="-384048" algn="just">
              <a:buClr>
                <a:schemeClr val="accent1"/>
              </a:buClr>
              <a:buSzPct val="80000"/>
              <a:buFont typeface="Wingdings 2"/>
              <a:buChar char=""/>
            </a:pPr>
            <a:r>
              <a:rPr lang="en-US" sz="3100" smtClean="0">
                <a:solidFill>
                  <a:schemeClr val="tx1">
                    <a:lumMod val="60000"/>
                    <a:lumOff val="40000"/>
                  </a:schemeClr>
                </a:solidFill>
              </a:rPr>
              <a:t>Tìm </a:t>
            </a:r>
            <a:r>
              <a:rPr lang="en-US" sz="3100">
                <a:solidFill>
                  <a:schemeClr val="tx1">
                    <a:lumMod val="60000"/>
                    <a:lumOff val="40000"/>
                  </a:schemeClr>
                </a:solidFill>
              </a:rPr>
              <a:t>tất cả các nhân viên có năm sinh </a:t>
            </a:r>
            <a:r>
              <a:rPr lang="en-US" sz="3100">
                <a:solidFill>
                  <a:schemeClr val="tx1">
                    <a:lumMod val="60000"/>
                    <a:lumOff val="40000"/>
                  </a:schemeClr>
                </a:solidFill>
              </a:rPr>
              <a:t>là </a:t>
            </a:r>
            <a:r>
              <a:rPr lang="en-US" sz="3100" smtClean="0">
                <a:solidFill>
                  <a:schemeClr val="tx1">
                    <a:lumMod val="60000"/>
                    <a:lumOff val="40000"/>
                  </a:schemeClr>
                </a:solidFill>
              </a:rPr>
              <a:t>Y, Y </a:t>
            </a:r>
            <a:r>
              <a:rPr lang="en-US" sz="3100">
                <a:solidFill>
                  <a:schemeClr val="tx1">
                    <a:lumMod val="60000"/>
                    <a:lumOff val="40000"/>
                  </a:schemeClr>
                </a:solidFill>
              </a:rPr>
              <a:t>được nhập từ bàn phím. Hiển thị kết quả là tất cả các thông tin về các nhân viên được tìm </a:t>
            </a:r>
            <a:r>
              <a:rPr lang="en-US" sz="3100">
                <a:solidFill>
                  <a:schemeClr val="tx1">
                    <a:lumMod val="60000"/>
                    <a:lumOff val="40000"/>
                  </a:schemeClr>
                </a:solidFill>
              </a:rPr>
              <a:t>thấy</a:t>
            </a:r>
            <a:r>
              <a:rPr lang="en-US" sz="3100" smtClean="0">
                <a:solidFill>
                  <a:schemeClr val="tx1">
                    <a:lumMod val="60000"/>
                    <a:lumOff val="40000"/>
                  </a:schemeClr>
                </a:solidFill>
              </a:rPr>
              <a:t>.</a:t>
            </a:r>
            <a:endParaRPr lang="en-US" sz="3100">
              <a:solidFill>
                <a:schemeClr val="tx1">
                  <a:lumMod val="60000"/>
                  <a:lumOff val="40000"/>
                </a:schemeClr>
              </a:solidFill>
            </a:endParaRPr>
          </a:p>
        </p:txBody>
      </p:sp>
    </p:spTree>
    <p:extLst>
      <p:ext uri="{BB962C8B-B14F-4D97-AF65-F5344CB8AC3E}">
        <p14:creationId xmlns:p14="http://schemas.microsoft.com/office/powerpoint/2010/main" val="4001397405"/>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Bài 3:</a:t>
            </a:r>
          </a:p>
          <a:p>
            <a:pPr marL="420624" lvl="3" indent="-384048" algn="just">
              <a:buClr>
                <a:schemeClr val="accent1"/>
              </a:buClr>
              <a:buSzPct val="80000"/>
              <a:buFont typeface="Wingdings 2"/>
              <a:buChar char=""/>
            </a:pPr>
            <a:r>
              <a:rPr lang="en-US" sz="3100" smtClean="0">
                <a:solidFill>
                  <a:schemeClr val="tx1">
                    <a:lumMod val="60000"/>
                    <a:lumOff val="40000"/>
                  </a:schemeClr>
                </a:solidFill>
              </a:rPr>
              <a:t>Viết </a:t>
            </a:r>
            <a:r>
              <a:rPr lang="en-US" sz="3100">
                <a:solidFill>
                  <a:schemeClr val="tx1">
                    <a:lumMod val="60000"/>
                    <a:lumOff val="40000"/>
                  </a:schemeClr>
                </a:solidFill>
              </a:rPr>
              <a:t>một chương trình sao chép một </a:t>
            </a:r>
            <a:r>
              <a:rPr lang="en-US" sz="3100">
                <a:solidFill>
                  <a:srgbClr val="FFFF00"/>
                </a:solidFill>
              </a:rPr>
              <a:t>đoạn đầu</a:t>
            </a:r>
            <a:r>
              <a:rPr lang="en-US" sz="3100">
                <a:solidFill>
                  <a:schemeClr val="tx1">
                    <a:lumMod val="60000"/>
                    <a:lumOff val="40000"/>
                  </a:schemeClr>
                </a:solidFill>
              </a:rPr>
              <a:t> nội dung của một tệp tin vào một tệp tin thứ hai. Tên các tệp tin và độ dài đoạn nội dung cần sao chép được nhập từ bàn phím.</a:t>
            </a:r>
          </a:p>
        </p:txBody>
      </p:sp>
    </p:spTree>
    <p:extLst>
      <p:ext uri="{BB962C8B-B14F-4D97-AF65-F5344CB8AC3E}">
        <p14:creationId xmlns:p14="http://schemas.microsoft.com/office/powerpoint/2010/main" val="1873073022"/>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Bài 4:</a:t>
            </a:r>
          </a:p>
          <a:p>
            <a:pPr marL="420624" lvl="3" indent="-384048" algn="just">
              <a:buClr>
                <a:schemeClr val="accent1"/>
              </a:buClr>
              <a:buSzPct val="80000"/>
              <a:buFont typeface="Wingdings 2"/>
              <a:buChar char=""/>
            </a:pPr>
            <a:r>
              <a:rPr lang="en-US" sz="3100" smtClean="0">
                <a:solidFill>
                  <a:schemeClr val="tx1">
                    <a:lumMod val="60000"/>
                    <a:lumOff val="40000"/>
                  </a:schemeClr>
                </a:solidFill>
              </a:rPr>
              <a:t>Viết </a:t>
            </a:r>
            <a:r>
              <a:rPr lang="en-US" sz="3100">
                <a:solidFill>
                  <a:schemeClr val="tx1">
                    <a:lumMod val="60000"/>
                    <a:lumOff val="40000"/>
                  </a:schemeClr>
                </a:solidFill>
              </a:rPr>
              <a:t>một chương trình sao chép một </a:t>
            </a:r>
            <a:r>
              <a:rPr lang="en-US" sz="3100">
                <a:solidFill>
                  <a:srgbClr val="FFFF00"/>
                </a:solidFill>
              </a:rPr>
              <a:t>đoạn cuối</a:t>
            </a:r>
            <a:r>
              <a:rPr lang="en-US" sz="3100">
                <a:solidFill>
                  <a:schemeClr val="tx1">
                    <a:lumMod val="60000"/>
                    <a:lumOff val="40000"/>
                  </a:schemeClr>
                </a:solidFill>
              </a:rPr>
              <a:t> nội dung của một tệp tin vào một tệp tin  thứ hai. Tên các tệp tin và độ dài đoạn nội dung cần sao chép được nhập từ bàn phím.</a:t>
            </a:r>
          </a:p>
        </p:txBody>
      </p:sp>
    </p:spTree>
    <p:extLst>
      <p:ext uri="{BB962C8B-B14F-4D97-AF65-F5344CB8AC3E}">
        <p14:creationId xmlns:p14="http://schemas.microsoft.com/office/powerpoint/2010/main" val="564606329"/>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b="1" smtClean="0">
                <a:solidFill>
                  <a:srgbClr val="FF0000"/>
                </a:solidFill>
              </a:rPr>
              <a:t>Bài 5:</a:t>
            </a:r>
          </a:p>
          <a:p>
            <a:pPr marL="420624" lvl="3" indent="-384048" algn="just">
              <a:buClr>
                <a:schemeClr val="accent1"/>
              </a:buClr>
              <a:buSzPct val="80000"/>
              <a:buFont typeface="Wingdings 2"/>
              <a:buChar char=""/>
            </a:pPr>
            <a:r>
              <a:rPr lang="en-US" sz="3100" smtClean="0">
                <a:solidFill>
                  <a:schemeClr val="tx1">
                    <a:lumMod val="60000"/>
                    <a:lumOff val="40000"/>
                  </a:schemeClr>
                </a:solidFill>
              </a:rPr>
              <a:t>Viết </a:t>
            </a:r>
            <a:r>
              <a:rPr lang="en-US" sz="3100">
                <a:solidFill>
                  <a:schemeClr val="tx1">
                    <a:lumMod val="60000"/>
                    <a:lumOff val="40000"/>
                  </a:schemeClr>
                </a:solidFill>
              </a:rPr>
              <a:t>một chương trình sao chép một </a:t>
            </a:r>
            <a:r>
              <a:rPr lang="en-US" sz="3100">
                <a:solidFill>
                  <a:srgbClr val="FFFF00"/>
                </a:solidFill>
              </a:rPr>
              <a:t>đoạn </a:t>
            </a:r>
            <a:r>
              <a:rPr lang="en-US" sz="3100" smtClean="0">
                <a:solidFill>
                  <a:srgbClr val="FFFF00"/>
                </a:solidFill>
              </a:rPr>
              <a:t>k </a:t>
            </a:r>
            <a:r>
              <a:rPr lang="en-US" sz="3100" smtClean="0">
                <a:solidFill>
                  <a:schemeClr val="tx1">
                    <a:lumMod val="60000"/>
                    <a:lumOff val="40000"/>
                  </a:schemeClr>
                </a:solidFill>
              </a:rPr>
              <a:t>nội dung bắt đầu tại </a:t>
            </a:r>
            <a:r>
              <a:rPr lang="en-US" sz="3100" smtClean="0">
                <a:solidFill>
                  <a:srgbClr val="FFFF00"/>
                </a:solidFill>
              </a:rPr>
              <a:t>vị trí x</a:t>
            </a:r>
            <a:r>
              <a:rPr lang="en-US" sz="3100" smtClean="0">
                <a:solidFill>
                  <a:schemeClr val="tx1">
                    <a:lumMod val="60000"/>
                    <a:lumOff val="40000"/>
                  </a:schemeClr>
                </a:solidFill>
              </a:rPr>
              <a:t> </a:t>
            </a:r>
            <a:r>
              <a:rPr lang="en-US" sz="3100">
                <a:solidFill>
                  <a:schemeClr val="tx1">
                    <a:lumMod val="60000"/>
                    <a:lumOff val="40000"/>
                  </a:schemeClr>
                </a:solidFill>
              </a:rPr>
              <a:t>của một tệp tin vào một </a:t>
            </a:r>
            <a:r>
              <a:rPr lang="en-US" sz="3100">
                <a:solidFill>
                  <a:schemeClr val="tx1">
                    <a:lumMod val="60000"/>
                    <a:lumOff val="40000"/>
                  </a:schemeClr>
                </a:solidFill>
              </a:rPr>
              <a:t>tệp </a:t>
            </a:r>
            <a:r>
              <a:rPr lang="en-US" sz="3100" smtClean="0">
                <a:solidFill>
                  <a:schemeClr val="tx1">
                    <a:lumMod val="60000"/>
                    <a:lumOff val="40000"/>
                  </a:schemeClr>
                </a:solidFill>
              </a:rPr>
              <a:t>tin </a:t>
            </a:r>
            <a:r>
              <a:rPr lang="en-US" sz="3100">
                <a:solidFill>
                  <a:schemeClr val="tx1">
                    <a:lumMod val="60000"/>
                    <a:lumOff val="40000"/>
                  </a:schemeClr>
                </a:solidFill>
              </a:rPr>
              <a:t>thứ hai. Tên các tệp tin và độ dài đoạn </a:t>
            </a:r>
            <a:r>
              <a:rPr lang="en-US" sz="3100">
                <a:solidFill>
                  <a:schemeClr val="tx1">
                    <a:lumMod val="60000"/>
                    <a:lumOff val="40000"/>
                  </a:schemeClr>
                </a:solidFill>
              </a:rPr>
              <a:t>nội </a:t>
            </a:r>
            <a:r>
              <a:rPr lang="en-US" sz="3100" smtClean="0">
                <a:solidFill>
                  <a:schemeClr val="tx1">
                    <a:lumMod val="60000"/>
                    <a:lumOff val="40000"/>
                  </a:schemeClr>
                </a:solidFill>
              </a:rPr>
              <a:t>dung, vị trí </a:t>
            </a:r>
            <a:r>
              <a:rPr lang="en-US" sz="3100">
                <a:solidFill>
                  <a:schemeClr val="tx1">
                    <a:lumMod val="60000"/>
                    <a:lumOff val="40000"/>
                  </a:schemeClr>
                </a:solidFill>
              </a:rPr>
              <a:t>cần sao chép được nhập từ bàn phím.</a:t>
            </a:r>
          </a:p>
        </p:txBody>
      </p:sp>
    </p:spTree>
    <p:extLst>
      <p:ext uri="{BB962C8B-B14F-4D97-AF65-F5344CB8AC3E}">
        <p14:creationId xmlns:p14="http://schemas.microsoft.com/office/powerpoint/2010/main" val="63123266"/>
      </p:ext>
    </p:extLst>
  </p:cSld>
  <p:clrMapOvr>
    <a:masterClrMapping/>
  </p:clrMapOvr>
  <p:timing>
    <p:tnLst>
      <p:par>
        <p:cTn id="1" dur="indefinite" restart="never" nodeType="tmRoot"/>
      </p:par>
    </p:tnLst>
  </p:timing>
</p:sld>
</file>

<file path=ppt/theme/theme1.xml><?xml version="1.0" encoding="utf-8"?>
<a:theme xmlns:a="http://schemas.openxmlformats.org/drawingml/2006/main" name="Technic">
  <a:themeElements>
    <a:clrScheme name="Technic">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Technic">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6250</TotalTime>
  <Words>3178</Words>
  <Application>Microsoft Office PowerPoint</Application>
  <PresentationFormat>On-screen Show (4:3)</PresentationFormat>
  <Paragraphs>291</Paragraphs>
  <Slides>57</Slides>
  <Notes>55</Notes>
  <HiddenSlides>0</HiddenSlides>
  <MMClips>0</MMClips>
  <ScaleCrop>false</ScaleCrop>
  <HeadingPairs>
    <vt:vector size="4" baseType="variant">
      <vt:variant>
        <vt:lpstr>Theme</vt:lpstr>
      </vt:variant>
      <vt:variant>
        <vt:i4>1</vt:i4>
      </vt:variant>
      <vt:variant>
        <vt:lpstr>Slide Titles</vt:lpstr>
      </vt:variant>
      <vt:variant>
        <vt:i4>57</vt:i4>
      </vt:variant>
    </vt:vector>
  </HeadingPairs>
  <TitlesOfParts>
    <vt:vector size="58" baseType="lpstr">
      <vt:lpstr>Technic</vt:lpstr>
      <vt:lpstr> VÀO RA TRÊN TỆP</vt:lpstr>
      <vt:lpstr>NỘI DUNG</vt:lpstr>
      <vt:lpstr>TỆP DỮ LIỆU</vt:lpstr>
      <vt:lpstr>TỆP DỮ LIỆU</vt:lpstr>
      <vt:lpstr>KHAI BÁO BIẾN TỆP</vt:lpstr>
      <vt:lpstr>KHAI BÁO BIẾN TỆP</vt:lpstr>
      <vt:lpstr>KHAI BÁO BIẾN TỆP</vt:lpstr>
      <vt:lpstr>KHAI BÁO BIẾN TỆP</vt:lpstr>
      <vt:lpstr>KHAI BÁO BIẾN TỆP</vt:lpstr>
      <vt:lpstr>KHAI BÁO BIẾN TỆP</vt:lpstr>
      <vt:lpstr>TỆP VĂN BẢN</vt:lpstr>
      <vt:lpstr>TỆP VĂN BẢN</vt:lpstr>
      <vt:lpstr>TỆP NHỊ PHÂN</vt:lpstr>
      <vt:lpstr>TỆP NHỊ PHÂN</vt:lpstr>
      <vt:lpstr>GHI TỆP VĂN BẢN BẰNG “&lt;&lt;”</vt:lpstr>
      <vt:lpstr>GHI TỆP VĂN BẢN BẰNG “&lt;&lt;”</vt:lpstr>
      <vt:lpstr>GHI TỆP VĂN BẢN BẰNG “&lt;&lt;”</vt:lpstr>
      <vt:lpstr>GHI TỆP VĂN BẢN BẰNG “&lt;&lt;”</vt:lpstr>
      <vt:lpstr>ĐỌC DỮ LIỆU TỪ TỆP  VĂN BẢN BẰNG “&gt;&gt;”</vt:lpstr>
      <vt:lpstr>ĐỌC DỮ LIỆU TỪ TỆP  VĂN BẢN BẰNG “&gt;&gt;”</vt:lpstr>
      <vt:lpstr>ĐỌC DỮ LIỆU TỪ TỆP  VĂN BẢN BẰNG “&gt;&gt;”</vt:lpstr>
      <vt:lpstr>ĐỌC DỮ LIỆU TỪ TỆP  VĂN BẢN BẰNG “&gt;&gt;”</vt:lpstr>
      <vt:lpstr>ĐỌC DỮ LIỆU TỪ TỆP  VĂN BẢN BẰNG “&gt;&gt;”</vt:lpstr>
      <vt:lpstr>ĐỌC DỮ LIỆU TỪ TỆP  VĂN BẢN BẰNG “&gt;&gt;”</vt:lpstr>
      <vt:lpstr>ĐỌC DỮ LIỆU TỪ TỆP  VĂN BẢN BẰNG “&gt;&gt;”</vt:lpstr>
      <vt:lpstr>ĐỌC DỮ LIỆU TỪ TỆP  VĂN BẢN BẰNG “&gt;&gt;”</vt:lpstr>
      <vt:lpstr>GHI VÀO TỆP NHỊ PHÂN BẰNG WRITE</vt:lpstr>
      <vt:lpstr>GHI VÀO TỆP NHỊ PHÂN BẰNG WRITE</vt:lpstr>
      <vt:lpstr>GHI VÀO TỆP NHỊ PHÂN BẰNG WRITE</vt:lpstr>
      <vt:lpstr>GHI VÀO TỆP NHỊ PHÂN BẰNG WRITE</vt:lpstr>
      <vt:lpstr>GHI VÀO TỆP NHỊ PHÂN BẰNG WRITE</vt:lpstr>
      <vt:lpstr>GHI VÀO TỆP NHỊ PHÂN BẰNG WRITE</vt:lpstr>
      <vt:lpstr>GHI VÀO TỆP NHỊ PHÂN BẰNG WRITE</vt:lpstr>
      <vt:lpstr>GHI VÀO TỆP NHỊ PHÂN BẰNG WRITE</vt:lpstr>
      <vt:lpstr>GHI VÀO TỆP NHỊ PHÂN BẰNG WRITE</vt:lpstr>
      <vt:lpstr>ĐỌC DỮ LIỆU TỪ TỆP NHỊ PHÂN BẰNG READ</vt:lpstr>
      <vt:lpstr>ĐỌC DỮ LIỆU TỪ TỆP NHỊ PHÂN BẰNG READ</vt:lpstr>
      <vt:lpstr>ĐỌC DỮ LIỆU TỪ TỆP NHỊ PHÂN BẰNG READ</vt:lpstr>
      <vt:lpstr>ĐỌC DỮ LIỆU TỪ TỆP NHỊ PHÂN BẰNG READ</vt:lpstr>
      <vt:lpstr>CON TRỎ TỆP TIN</vt:lpstr>
      <vt:lpstr>CON TRỎ TỆP TIN</vt:lpstr>
      <vt:lpstr>TRUY NHẬP VỊ TRÍ HIỆN TẠI CỦA CON TRỎ TỆP</vt:lpstr>
      <vt:lpstr>TRUY NHẬP VỊ TRÍ HIỆN TẠI CỦA CON TRỎ TỆP</vt:lpstr>
      <vt:lpstr>TRUY NHẬP VỊ TRÍ HIỆN TẠI CỦA CON TRỎ TỆP</vt:lpstr>
      <vt:lpstr>TRUY NHẬP VỊ TRÍ HIỆN TẠI CỦA CON TRỎ TỆP</vt:lpstr>
      <vt:lpstr>TRUY NHẬP VỊ TRÍ HIỆN TẠI CỦA CON TRỎ TỆP</vt:lpstr>
      <vt:lpstr>TRUY NHẬP VỊ TRÍ HIỆN TẠI CỦA CON TRỎ TỆP</vt:lpstr>
      <vt:lpstr>TRUY NHẬP VỊ TRÍ HIỆN TẠI CỦA CON TRỎ TỆP</vt:lpstr>
      <vt:lpstr>DỊCH CHUYỂN CON TRỎ TỆP</vt:lpstr>
      <vt:lpstr>DỊCH CHUYỂN CON TRỎ TỆP</vt:lpstr>
      <vt:lpstr>DỊCH CHUYỂN CON TRỎ TỆP</vt:lpstr>
      <vt:lpstr>DỊCH CHUYỂN CON TRỎ TỆP</vt:lpstr>
      <vt:lpstr>BÀI TẬP</vt:lpstr>
      <vt:lpstr>BÀI TẬP</vt:lpstr>
      <vt:lpstr>BÀI TẬP</vt:lpstr>
      <vt:lpstr>BÀI TẬP</vt:lpstr>
      <vt:lpstr>BÀI TẬP</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Tổng quan về  các phương pháp lập trình và ngôn ngữ c++</dc:title>
  <dc:creator>Windows User</dc:creator>
  <cp:lastModifiedBy>Windows User</cp:lastModifiedBy>
  <cp:revision>951</cp:revision>
  <dcterms:created xsi:type="dcterms:W3CDTF">2016-08-15T10:08:11Z</dcterms:created>
  <dcterms:modified xsi:type="dcterms:W3CDTF">2016-09-28T03:50:03Z</dcterms:modified>
</cp:coreProperties>
</file>