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80"/>
  </p:notesMasterIdLst>
  <p:sldIdLst>
    <p:sldId id="301" r:id="rId2"/>
    <p:sldId id="258" r:id="rId3"/>
    <p:sldId id="259" r:id="rId4"/>
    <p:sldId id="304" r:id="rId5"/>
    <p:sldId id="303" r:id="rId6"/>
    <p:sldId id="302" r:id="rId7"/>
    <p:sldId id="305" r:id="rId8"/>
    <p:sldId id="306" r:id="rId9"/>
    <p:sldId id="307" r:id="rId10"/>
    <p:sldId id="308" r:id="rId11"/>
    <p:sldId id="309" r:id="rId12"/>
    <p:sldId id="310" r:id="rId13"/>
    <p:sldId id="311" r:id="rId14"/>
    <p:sldId id="312" r:id="rId15"/>
    <p:sldId id="316" r:id="rId16"/>
    <p:sldId id="317" r:id="rId17"/>
    <p:sldId id="313" r:id="rId18"/>
    <p:sldId id="314" r:id="rId19"/>
    <p:sldId id="315" r:id="rId20"/>
    <p:sldId id="319" r:id="rId21"/>
    <p:sldId id="320" r:id="rId22"/>
    <p:sldId id="318" r:id="rId23"/>
    <p:sldId id="321" r:id="rId24"/>
    <p:sldId id="322" r:id="rId25"/>
    <p:sldId id="323" r:id="rId26"/>
    <p:sldId id="324" r:id="rId27"/>
    <p:sldId id="326" r:id="rId28"/>
    <p:sldId id="325" r:id="rId29"/>
    <p:sldId id="327" r:id="rId30"/>
    <p:sldId id="328" r:id="rId31"/>
    <p:sldId id="329" r:id="rId32"/>
    <p:sldId id="330" r:id="rId33"/>
    <p:sldId id="331" r:id="rId34"/>
    <p:sldId id="332" r:id="rId35"/>
    <p:sldId id="333" r:id="rId36"/>
    <p:sldId id="334" r:id="rId37"/>
    <p:sldId id="335" r:id="rId38"/>
    <p:sldId id="336" r:id="rId39"/>
    <p:sldId id="337" r:id="rId40"/>
    <p:sldId id="338" r:id="rId41"/>
    <p:sldId id="339" r:id="rId42"/>
    <p:sldId id="340" r:id="rId43"/>
    <p:sldId id="341" r:id="rId44"/>
    <p:sldId id="342" r:id="rId45"/>
    <p:sldId id="343" r:id="rId46"/>
    <p:sldId id="344" r:id="rId47"/>
    <p:sldId id="345" r:id="rId48"/>
    <p:sldId id="346" r:id="rId49"/>
    <p:sldId id="347" r:id="rId50"/>
    <p:sldId id="348" r:id="rId51"/>
    <p:sldId id="349" r:id="rId52"/>
    <p:sldId id="350" r:id="rId53"/>
    <p:sldId id="351" r:id="rId54"/>
    <p:sldId id="352" r:id="rId55"/>
    <p:sldId id="353" r:id="rId56"/>
    <p:sldId id="354" r:id="rId57"/>
    <p:sldId id="356" r:id="rId58"/>
    <p:sldId id="357" r:id="rId59"/>
    <p:sldId id="358" r:id="rId60"/>
    <p:sldId id="359" r:id="rId61"/>
    <p:sldId id="360" r:id="rId62"/>
    <p:sldId id="361" r:id="rId63"/>
    <p:sldId id="362" r:id="rId64"/>
    <p:sldId id="363" r:id="rId65"/>
    <p:sldId id="364" r:id="rId66"/>
    <p:sldId id="365" r:id="rId67"/>
    <p:sldId id="366" r:id="rId68"/>
    <p:sldId id="367" r:id="rId69"/>
    <p:sldId id="368" r:id="rId70"/>
    <p:sldId id="369" r:id="rId71"/>
    <p:sldId id="370" r:id="rId72"/>
    <p:sldId id="371" r:id="rId73"/>
    <p:sldId id="372" r:id="rId74"/>
    <p:sldId id="375" r:id="rId75"/>
    <p:sldId id="376" r:id="rId76"/>
    <p:sldId id="373" r:id="rId77"/>
    <p:sldId id="374" r:id="rId78"/>
    <p:sldId id="377" r:id="rId7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5196" autoAdjust="0"/>
  </p:normalViewPr>
  <p:slideViewPr>
    <p:cSldViewPr>
      <p:cViewPr>
        <p:scale>
          <a:sx n="72" d="100"/>
          <a:sy n="72" d="100"/>
        </p:scale>
        <p:origin x="-1314" y="-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7516150-5885-4012-8806-6BC4BC453EB1}" type="datetimeFigureOut">
              <a:rPr lang="en-US" smtClean="0"/>
              <a:t>19/07/2017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7B842AA-1770-47B5-86E9-2358399F357D}" type="slidenum">
              <a:rPr lang="en-US" smtClean="0"/>
              <a:t>‹#›</a:t>
            </a:fld>
            <a:endParaRPr lang="en-US"/>
          </a:p>
        </p:txBody>
      </p:sp>
    </p:spTree>
    <p:extLst>
      <p:ext uri="{BB962C8B-B14F-4D97-AF65-F5344CB8AC3E}">
        <p14:creationId xmlns:p14="http://schemas.microsoft.com/office/powerpoint/2010/main" val="18998346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smtClean="0">
                <a:solidFill>
                  <a:schemeClr val="tx1"/>
                </a:solidFill>
                <a:effectLst/>
                <a:latin typeface="+mn-lt"/>
                <a:ea typeface="+mn-ea"/>
                <a:cs typeface="+mn-cs"/>
              </a:rPr>
              <a:t>Trong chương trình 6.3, đối tượng myBus có kiểu lớp Bus, là lớp dẫn xuất của lớp cơ sở Car, có thể sử dụng các phương thức của lớp Car và lớp Bus một cách bình đẳng. Khi đó, lệnh myBus.show() sẽ gọi đến phương thức show() của lớp Car, do vậy, chương trình trên sẽ in ra màn hình kết quả như sau (tùy theo dữ liệu nhập vào ở 4 dòng đầu):</a:t>
            </a:r>
          </a:p>
          <a:p>
            <a:endParaRPr lang="en-US" sz="1200" kern="1200" smtClean="0">
              <a:solidFill>
                <a:schemeClr val="tx1"/>
              </a:solidFill>
              <a:effectLst/>
              <a:latin typeface="+mn-lt"/>
              <a:ea typeface="+mn-ea"/>
              <a:cs typeface="+mn-cs"/>
            </a:endParaRPr>
          </a:p>
          <a:p>
            <a:r>
              <a:rPr lang="en-US" sz="1200" kern="1200" smtClean="0">
                <a:solidFill>
                  <a:schemeClr val="tx1"/>
                </a:solidFill>
                <a:effectLst/>
                <a:latin typeface="+mn-lt"/>
                <a:ea typeface="+mn-ea"/>
                <a:cs typeface="+mn-cs"/>
              </a:rPr>
              <a:t>Toc do xe bus: 80</a:t>
            </a:r>
          </a:p>
          <a:p>
            <a:r>
              <a:rPr lang="en-US" sz="1200" kern="1200" smtClean="0">
                <a:solidFill>
                  <a:schemeClr val="tx1"/>
                </a:solidFill>
                <a:effectLst/>
                <a:latin typeface="+mn-lt"/>
                <a:ea typeface="+mn-ea"/>
                <a:cs typeface="+mn-cs"/>
              </a:rPr>
              <a:t>Nhan hieu xe bus: Mercedes Gia xe bus: 5000</a:t>
            </a:r>
          </a:p>
          <a:p>
            <a:r>
              <a:rPr lang="en-US" sz="1200" kern="1200" smtClean="0">
                <a:solidFill>
                  <a:schemeClr val="tx1"/>
                </a:solidFill>
                <a:effectLst/>
                <a:latin typeface="+mn-lt"/>
                <a:ea typeface="+mn-ea"/>
                <a:cs typeface="+mn-cs"/>
              </a:rPr>
              <a:t>So hieu tuyen xe bus: 27</a:t>
            </a:r>
          </a:p>
          <a:p>
            <a:r>
              <a:rPr lang="en-US" sz="1200" kern="1200" smtClean="0">
                <a:solidFill>
                  <a:schemeClr val="tx1"/>
                </a:solidFill>
                <a:effectLst/>
                <a:latin typeface="+mn-lt"/>
                <a:ea typeface="+mn-ea"/>
                <a:cs typeface="+mn-cs"/>
              </a:rPr>
              <a:t>This is a Mercedes having a speed of 80km/h and its price is $5000</a:t>
            </a:r>
          </a:p>
          <a:p>
            <a:endParaRPr lang="en-US" sz="1200" kern="1200" smtClean="0">
              <a:solidFill>
                <a:schemeClr val="tx1"/>
              </a:solidFill>
              <a:effectLst/>
              <a:latin typeface="+mn-lt"/>
              <a:ea typeface="+mn-ea"/>
              <a:cs typeface="+mn-cs"/>
            </a:endParaRPr>
          </a:p>
          <a:p>
            <a:r>
              <a:rPr lang="en-US" sz="1200" kern="1200" smtClean="0">
                <a:solidFill>
                  <a:schemeClr val="tx1"/>
                </a:solidFill>
                <a:effectLst/>
                <a:latin typeface="+mn-lt"/>
                <a:ea typeface="+mn-ea"/>
                <a:cs typeface="+mn-cs"/>
              </a:rPr>
              <a:t>Trong dòng giới thiệu xe bus (vì ta đang dùng đối tượng myBus của lớp Bus), không có giới thiệu số hiệu tuyến xe. Lí do là vì ta đang dùng hàm show của lớp Car. Muốn có thêm phần giới thiệu  về số hiệu tuyến xe buýt, ta phải định nghĩa lại hàm show trong lớp Bus. Mục 6.3.3 sẽ trình bày nội dung này.</a:t>
            </a:r>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44</a:t>
            </a:fld>
            <a:endParaRPr lang="en-US"/>
          </a:p>
        </p:txBody>
      </p:sp>
    </p:spTree>
    <p:extLst>
      <p:ext uri="{BB962C8B-B14F-4D97-AF65-F5344CB8AC3E}">
        <p14:creationId xmlns:p14="http://schemas.microsoft.com/office/powerpoint/2010/main" val="25716582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F1EEA37A-DCB6-4D6E-9397-047ED70ABE78}" type="datetimeFigureOut">
              <a:rPr lang="en-US" smtClean="0"/>
              <a:t>19/07/2017</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DF1D4E77-EC6A-4B5A-8594-55D7A527C61C}"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EEA37A-DCB6-4D6E-9397-047ED70ABE78}" type="datetimeFigureOut">
              <a:rPr lang="en-US" smtClean="0"/>
              <a:t>19/07/2017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Title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F1EEA37A-DCB6-4D6E-9397-047ED70ABE78}" type="datetimeFigureOut">
              <a:rPr lang="en-US" smtClean="0"/>
              <a:t>19/07/2017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1EEA37A-DCB6-4D6E-9397-047ED70ABE78}" type="datetimeFigureOut">
              <a:rPr lang="en-US" smtClean="0"/>
              <a:t>19/07/2017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F1EEA37A-DCB6-4D6E-9397-047ED70ABE78}" type="datetimeFigureOut">
              <a:rPr lang="en-US" smtClean="0"/>
              <a:t>19/07/2017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7470648" cy="1143000"/>
          </a:xfrm>
        </p:spPr>
        <p:txBody>
          <a:bodyPr anchor="ctr"/>
          <a:lstStyle>
            <a:lvl1pPr algn="l">
              <a:defRPr sz="4600"/>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F1EEA37A-DCB6-4D6E-9397-047ED70ABE78}" type="datetimeFigureOut">
              <a:rPr lang="en-US" smtClean="0"/>
              <a:t>19/07/2017</a:t>
            </a:fld>
            <a:endParaRPr lang="en-US"/>
          </a:p>
        </p:txBody>
      </p:sp>
      <p:sp>
        <p:nvSpPr>
          <p:cNvPr id="8" name="Slide Number Placeholder 7"/>
          <p:cNvSpPr>
            <a:spLocks noGrp="1"/>
          </p:cNvSpPr>
          <p:nvPr>
            <p:ph type="sldNum" sz="quarter" idx="11"/>
          </p:nvPr>
        </p:nvSpPr>
        <p:spPr/>
        <p:txBody>
          <a:bodyPr/>
          <a:lstStyle/>
          <a:p>
            <a:fld id="{DF1D4E77-EC6A-4B5A-8594-55D7A527C61C}" type="slidenum">
              <a:rPr lang="en-US" smtClean="0"/>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EEA37A-DCB6-4D6E-9397-047ED70ABE78}" type="datetimeFigureOut">
              <a:rPr lang="en-US" smtClean="0"/>
              <a:t>19/07/2017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1EEA37A-DCB6-4D6E-9397-047ED70ABE78}" type="datetimeFigureOut">
              <a:rPr lang="en-US" smtClean="0"/>
              <a:t>19/07/2017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156448" y="6422064"/>
            <a:ext cx="762000" cy="365125"/>
          </a:xfrm>
        </p:spPr>
        <p:txBody>
          <a:bodyPr/>
          <a:lstStyle/>
          <a:p>
            <a:fld id="{DF1D4E77-EC6A-4B5A-8594-55D7A527C61C}"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en-US" smtClean="0"/>
              <a:t>Click icon to add picture</a:t>
            </a:r>
            <a:endParaRPr kumimoji="0" lang="en-US"/>
          </a:p>
        </p:txBody>
      </p:sp>
      <p:sp>
        <p:nvSpPr>
          <p:cNvPr id="4" name="Text Placeholder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457200" y="6422064"/>
            <a:ext cx="2133600" cy="365125"/>
          </a:xfrm>
        </p:spPr>
        <p:txBody>
          <a:bodyPr/>
          <a:lstStyle/>
          <a:p>
            <a:fld id="{F1EEA37A-DCB6-4D6E-9397-047ED70ABE78}" type="datetimeFigureOut">
              <a:rPr lang="en-US" smtClean="0"/>
              <a:t>19/07/2017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EEA37A-DCB6-4D6E-9397-047ED70ABE78}" type="datetimeFigureOut">
              <a:rPr lang="en-US" smtClean="0"/>
              <a:t>19/07/2017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EEA37A-DCB6-4D6E-9397-047ED70ABE78}" type="datetimeFigureOut">
              <a:rPr lang="en-US" smtClean="0"/>
              <a:t>19/07/2017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Freeform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Freeform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Placeholder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F1EEA37A-DCB6-4D6E-9397-047ED70ABE78}" type="datetimeFigureOut">
              <a:rPr lang="en-US" smtClean="0"/>
              <a:t>19/07/2017</a:t>
            </a:fld>
            <a:endParaRPr lang="en-US"/>
          </a:p>
        </p:txBody>
      </p:sp>
      <p:sp>
        <p:nvSpPr>
          <p:cNvPr id="22" name="Footer Placeholder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en-US"/>
          </a:p>
        </p:txBody>
      </p:sp>
      <p:sp>
        <p:nvSpPr>
          <p:cNvPr id="18" name="Slide Number Placeholder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DF1D4E77-EC6A-4B5A-8594-55D7A527C61C}"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9064" y="3429000"/>
            <a:ext cx="8247392" cy="2301240"/>
          </a:xfrm>
        </p:spPr>
        <p:txBody>
          <a:bodyPr>
            <a:normAutofit/>
          </a:bodyPr>
          <a:lstStyle/>
          <a:p>
            <a:pPr algn="ctr"/>
            <a:r>
              <a:rPr lang="en-US" sz="4000" smtClean="0"/>
              <a:t/>
            </a:r>
            <a:br>
              <a:rPr lang="en-US" sz="4000" smtClean="0"/>
            </a:br>
            <a:r>
              <a:rPr lang="en-US" sz="4000" smtClean="0"/>
              <a:t>TÍNH KẾ THỪA VÀ ĐA HÌNH</a:t>
            </a:r>
            <a:endParaRPr lang="en-US" sz="4000"/>
          </a:p>
        </p:txBody>
      </p:sp>
      <p:sp>
        <p:nvSpPr>
          <p:cNvPr id="3" name="Subtitle 2"/>
          <p:cNvSpPr>
            <a:spLocks noGrp="1"/>
          </p:cNvSpPr>
          <p:nvPr>
            <p:ph type="subTitle" idx="1"/>
          </p:nvPr>
        </p:nvSpPr>
        <p:spPr>
          <a:xfrm>
            <a:off x="251520" y="308248"/>
            <a:ext cx="8640960" cy="2544688"/>
          </a:xfrm>
        </p:spPr>
        <p:txBody>
          <a:bodyPr>
            <a:normAutofit fontScale="92500" lnSpcReduction="20000"/>
          </a:bodyPr>
          <a:lstStyle/>
          <a:p>
            <a:pPr algn="just"/>
            <a:r>
              <a:rPr lang="en-US" sz="2200" err="1" smtClean="0"/>
              <a:t>Học</a:t>
            </a:r>
            <a:r>
              <a:rPr lang="en-US" sz="2200" smtClean="0"/>
              <a:t> </a:t>
            </a:r>
            <a:r>
              <a:rPr lang="en-US" sz="2200" err="1" smtClean="0"/>
              <a:t>viện</a:t>
            </a:r>
            <a:r>
              <a:rPr lang="en-US" sz="2200" smtClean="0"/>
              <a:t> </a:t>
            </a:r>
            <a:r>
              <a:rPr lang="en-US" sz="2200" err="1" smtClean="0"/>
              <a:t>Công</a:t>
            </a:r>
            <a:r>
              <a:rPr lang="en-US" sz="2200" smtClean="0"/>
              <a:t> </a:t>
            </a:r>
            <a:r>
              <a:rPr lang="en-US" sz="2200" err="1" smtClean="0"/>
              <a:t>nghệ</a:t>
            </a:r>
            <a:r>
              <a:rPr lang="en-US" sz="2200" smtClean="0"/>
              <a:t> </a:t>
            </a:r>
            <a:r>
              <a:rPr lang="en-US" sz="2200" err="1" smtClean="0"/>
              <a:t>Bưu</a:t>
            </a:r>
            <a:r>
              <a:rPr lang="en-US" sz="2200" smtClean="0"/>
              <a:t> </a:t>
            </a:r>
            <a:r>
              <a:rPr lang="en-US" sz="2200" err="1" smtClean="0"/>
              <a:t>chính</a:t>
            </a:r>
            <a:r>
              <a:rPr lang="en-US" sz="2200" smtClean="0"/>
              <a:t> </a:t>
            </a:r>
            <a:r>
              <a:rPr lang="en-US" sz="2200" err="1" smtClean="0"/>
              <a:t>Viễn</a:t>
            </a:r>
            <a:r>
              <a:rPr lang="en-US" sz="2200" smtClean="0"/>
              <a:t> </a:t>
            </a:r>
            <a:r>
              <a:rPr lang="en-US" sz="2200" err="1" smtClean="0"/>
              <a:t>thông</a:t>
            </a:r>
            <a:endParaRPr lang="en-US" sz="2200" smtClean="0"/>
          </a:p>
          <a:p>
            <a:pPr algn="just"/>
            <a:r>
              <a:rPr lang="en-US" sz="2200" err="1" smtClean="0"/>
              <a:t>Khoa</a:t>
            </a:r>
            <a:r>
              <a:rPr lang="en-US" sz="2200" smtClean="0"/>
              <a:t> </a:t>
            </a:r>
            <a:r>
              <a:rPr lang="en-US" sz="2200" err="1" smtClean="0"/>
              <a:t>Công</a:t>
            </a:r>
            <a:r>
              <a:rPr lang="en-US" sz="2200" smtClean="0"/>
              <a:t> </a:t>
            </a:r>
            <a:r>
              <a:rPr lang="en-US" sz="2200" err="1" smtClean="0"/>
              <a:t>nghệ</a:t>
            </a:r>
            <a:r>
              <a:rPr lang="en-US" sz="2200" smtClean="0"/>
              <a:t> </a:t>
            </a:r>
            <a:r>
              <a:rPr lang="en-US" sz="2200" err="1" smtClean="0"/>
              <a:t>thông</a:t>
            </a:r>
            <a:r>
              <a:rPr lang="en-US" sz="2200" smtClean="0"/>
              <a:t> tin</a:t>
            </a:r>
          </a:p>
          <a:p>
            <a:pPr algn="just"/>
            <a:endParaRPr lang="en-US"/>
          </a:p>
          <a:p>
            <a:pPr algn="ctr"/>
            <a:r>
              <a:rPr lang="en-US" sz="4800" smtClean="0">
                <a:solidFill>
                  <a:srgbClr val="FFFF00"/>
                </a:solidFill>
              </a:rPr>
              <a:t>NGÔN NGỮ LẬP TRÌNH C++</a:t>
            </a:r>
          </a:p>
          <a:p>
            <a:pPr algn="just"/>
            <a:endParaRPr lang="en-US" smtClean="0"/>
          </a:p>
          <a:p>
            <a:r>
              <a:rPr lang="en-US" err="1" smtClean="0"/>
              <a:t>Nguyễn</a:t>
            </a:r>
            <a:r>
              <a:rPr lang="en-US" smtClean="0"/>
              <a:t> </a:t>
            </a:r>
            <a:r>
              <a:rPr lang="en-US" err="1" smtClean="0"/>
              <a:t>Thị</a:t>
            </a:r>
            <a:r>
              <a:rPr lang="en-US" smtClean="0"/>
              <a:t> </a:t>
            </a:r>
            <a:r>
              <a:rPr lang="en-US" err="1" smtClean="0"/>
              <a:t>Bích</a:t>
            </a:r>
            <a:r>
              <a:rPr lang="en-US" smtClean="0"/>
              <a:t> </a:t>
            </a:r>
            <a:r>
              <a:rPr lang="en-US" err="1" smtClean="0"/>
              <a:t>Nguyên</a:t>
            </a:r>
            <a:endParaRPr lang="en-US" smtClean="0"/>
          </a:p>
          <a:p>
            <a:r>
              <a:rPr lang="en-US" sz="1700" smtClean="0"/>
              <a:t>ntbichnguyen@gmail.com</a:t>
            </a:r>
            <a:endParaRPr lang="en-US" sz="1700"/>
          </a:p>
        </p:txBody>
      </p:sp>
    </p:spTree>
    <p:extLst>
      <p:ext uri="{BB962C8B-B14F-4D97-AF65-F5344CB8AC3E}">
        <p14:creationId xmlns:p14="http://schemas.microsoft.com/office/powerpoint/2010/main" val="101343656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FF00"/>
                </a:solidFill>
              </a:rPr>
              <a:t>NỘI DUNG</a:t>
            </a:r>
            <a:endParaRPr lang="en-US">
              <a:solidFill>
                <a:srgbClr val="FFFF00"/>
              </a:solidFill>
            </a:endParaRPr>
          </a:p>
        </p:txBody>
      </p:sp>
      <p:sp>
        <p:nvSpPr>
          <p:cNvPr id="3" name="Content Placeholder 2"/>
          <p:cNvSpPr>
            <a:spLocks noGrp="1"/>
          </p:cNvSpPr>
          <p:nvPr>
            <p:ph idx="1"/>
          </p:nvPr>
        </p:nvSpPr>
        <p:spPr/>
        <p:txBody>
          <a:bodyPr>
            <a:normAutofit fontScale="77500" lnSpcReduction="20000"/>
          </a:bodyPr>
          <a:lstStyle/>
          <a:p>
            <a:pPr marL="420624" lvl="1" indent="-384048" algn="just">
              <a:buSzPct val="80000"/>
              <a:buFont typeface="Wingdings 2"/>
              <a:buChar char=""/>
            </a:pPr>
            <a:r>
              <a:rPr lang="en-US" sz="3000" smtClean="0"/>
              <a:t>6.1 Khái niệm kế thừa</a:t>
            </a:r>
            <a:endParaRPr lang="en-US" sz="3000"/>
          </a:p>
          <a:p>
            <a:pPr marL="704088" lvl="2" indent="-384048" algn="just">
              <a:buSzPct val="80000"/>
              <a:buFont typeface="Wingdings 2"/>
              <a:buChar char=""/>
            </a:pPr>
            <a:r>
              <a:rPr lang="en-US" sz="2800"/>
              <a:t>Khai báo kế thừa</a:t>
            </a:r>
          </a:p>
          <a:p>
            <a:pPr marL="704088" lvl="2" indent="-384048" algn="just">
              <a:buSzPct val="80000"/>
              <a:buFont typeface="Wingdings 2"/>
              <a:buChar char=""/>
            </a:pPr>
            <a:r>
              <a:rPr lang="en-US" sz="2800"/>
              <a:t>Tính chất dẫn xuất</a:t>
            </a:r>
          </a:p>
          <a:p>
            <a:pPr marL="420624" lvl="1" indent="-384048" algn="just">
              <a:buSzPct val="80000"/>
              <a:buFont typeface="Wingdings 2"/>
              <a:buChar char=""/>
            </a:pPr>
            <a:r>
              <a:rPr lang="en-US" sz="3000" smtClean="0"/>
              <a:t>6.2 Hàm </a:t>
            </a:r>
            <a:r>
              <a:rPr lang="en-US" sz="3000"/>
              <a:t>khởi tạo và hủy bỏ trong kế thừa</a:t>
            </a:r>
          </a:p>
          <a:p>
            <a:pPr marL="704088" lvl="2" indent="-384048" algn="just">
              <a:buSzPct val="80000"/>
              <a:buFont typeface="Wingdings 2"/>
              <a:buChar char=""/>
            </a:pPr>
            <a:r>
              <a:rPr lang="en-US" sz="2800"/>
              <a:t>Hàm khởi tạo trong kế thừa</a:t>
            </a:r>
          </a:p>
          <a:p>
            <a:pPr marL="704088" lvl="2" indent="-384048" algn="just">
              <a:buSzPct val="80000"/>
              <a:buFont typeface="Wingdings 2"/>
              <a:buChar char=""/>
            </a:pPr>
            <a:r>
              <a:rPr lang="en-US" sz="2800"/>
              <a:t>Hàm hủy bỏ trong kế thừa</a:t>
            </a:r>
          </a:p>
          <a:p>
            <a:pPr marL="420624" lvl="1" indent="-384048" algn="just">
              <a:buSzPct val="80000"/>
              <a:buFont typeface="Wingdings 2"/>
              <a:buChar char=""/>
            </a:pPr>
            <a:r>
              <a:rPr lang="en-US" sz="3000" smtClean="0"/>
              <a:t>6.3 Truy </a:t>
            </a:r>
            <a:r>
              <a:rPr lang="en-US" sz="3000"/>
              <a:t>nhập đến các thành phần trong kế thừa lớp</a:t>
            </a:r>
          </a:p>
          <a:p>
            <a:pPr marL="704088" lvl="2" indent="-384048" algn="just">
              <a:buSzPct val="80000"/>
              <a:buFont typeface="Wingdings 2"/>
              <a:buChar char=""/>
            </a:pPr>
            <a:r>
              <a:rPr lang="en-US" sz="2800"/>
              <a:t>Phạm vi truy nhập</a:t>
            </a:r>
          </a:p>
          <a:p>
            <a:pPr marL="704088" lvl="2" indent="-384048" algn="just">
              <a:buSzPct val="80000"/>
              <a:buFont typeface="Wingdings 2"/>
              <a:buChar char=""/>
            </a:pPr>
            <a:r>
              <a:rPr lang="en-US" sz="2800"/>
              <a:t>Sử dụng các thành phần của lớp cơ sở từ lớp dẫn xuất</a:t>
            </a:r>
          </a:p>
          <a:p>
            <a:pPr marL="704088" lvl="2" indent="-384048" algn="just">
              <a:buSzPct val="80000"/>
              <a:buFont typeface="Wingdings 2"/>
              <a:buChar char=""/>
            </a:pPr>
            <a:r>
              <a:rPr lang="en-US" sz="2800"/>
              <a:t>Định nghĩa chồng các phương thức của lớp cơ sở</a:t>
            </a:r>
          </a:p>
          <a:p>
            <a:pPr marL="704088" lvl="2" indent="-384048" algn="just">
              <a:buSzPct val="80000"/>
              <a:buFont typeface="Wingdings 2"/>
              <a:buChar char=""/>
            </a:pPr>
            <a:r>
              <a:rPr lang="en-US" sz="2800"/>
              <a:t>Chuyển đổi kiểu giữa lớp cơ sở và lớp dẫn </a:t>
            </a:r>
            <a:r>
              <a:rPr lang="en-US" sz="2800" smtClean="0"/>
              <a:t>xuất</a:t>
            </a:r>
            <a:endParaRPr lang="en-US" sz="2800"/>
          </a:p>
        </p:txBody>
      </p:sp>
    </p:spTree>
    <p:extLst>
      <p:ext uri="{BB962C8B-B14F-4D97-AF65-F5344CB8AC3E}">
        <p14:creationId xmlns:p14="http://schemas.microsoft.com/office/powerpoint/2010/main" val="192726652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FF00"/>
                </a:solidFill>
              </a:rPr>
              <a:t>KHÁI NIỆM KẾ THỪA</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Trong </a:t>
            </a:r>
            <a:r>
              <a:rPr lang="en-US"/>
              <a:t>C++, phạm vi truy nhập lớp được quy định bởi các từ khóa về thuộc tính truy nhập: private, protected, </a:t>
            </a:r>
            <a:r>
              <a:rPr lang="en-US" smtClean="0"/>
              <a:t>public.</a:t>
            </a:r>
            <a:endParaRPr lang="en-US"/>
          </a:p>
        </p:txBody>
      </p:sp>
    </p:spTree>
    <p:extLst>
      <p:ext uri="{BB962C8B-B14F-4D97-AF65-F5344CB8AC3E}">
        <p14:creationId xmlns:p14="http://schemas.microsoft.com/office/powerpoint/2010/main" val="2969353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FF00"/>
                </a:solidFill>
              </a:rPr>
              <a:t>KHAI BÁO KẾ THỪA</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Cú </a:t>
            </a:r>
            <a:r>
              <a:rPr lang="en-US"/>
              <a:t>pháp khai báo một lớp kế thừa từ một lớp khác như sau:</a:t>
            </a:r>
          </a:p>
          <a:p>
            <a:pPr marL="36576" indent="0" algn="just">
              <a:buNone/>
            </a:pPr>
            <a:r>
              <a:rPr lang="en-US">
                <a:solidFill>
                  <a:srgbClr val="FFFF00"/>
                </a:solidFill>
              </a:rPr>
              <a:t>class &lt;Tên lớp dẫn xuất&gt;: &lt;Từ khóa dẫn xuất&gt; &lt;Tên lớp cơ sở</a:t>
            </a:r>
            <a:r>
              <a:rPr lang="en-US" smtClean="0">
                <a:solidFill>
                  <a:srgbClr val="FFFF00"/>
                </a:solidFill>
              </a:rPr>
              <a:t>&gt;</a:t>
            </a:r>
          </a:p>
          <a:p>
            <a:pPr marL="36576" indent="0" algn="just">
              <a:buNone/>
            </a:pPr>
            <a:r>
              <a:rPr lang="en-US" smtClean="0">
                <a:solidFill>
                  <a:srgbClr val="FFFF00"/>
                </a:solidFill>
              </a:rPr>
              <a:t>{</a:t>
            </a:r>
            <a:endParaRPr lang="en-US">
              <a:solidFill>
                <a:srgbClr val="FFFF00"/>
              </a:solidFill>
            </a:endParaRPr>
          </a:p>
          <a:p>
            <a:pPr marL="36576" indent="0" algn="just">
              <a:buNone/>
            </a:pPr>
            <a:r>
              <a:rPr lang="en-US" smtClean="0">
                <a:solidFill>
                  <a:srgbClr val="FFFF00"/>
                </a:solidFill>
              </a:rPr>
              <a:t>	…</a:t>
            </a:r>
            <a:r>
              <a:rPr lang="en-US">
                <a:solidFill>
                  <a:srgbClr val="FFFF00"/>
                </a:solidFill>
              </a:rPr>
              <a:t>	// Khai báo các thành phần lớp</a:t>
            </a:r>
          </a:p>
          <a:p>
            <a:pPr marL="36576" indent="0" algn="just">
              <a:buNone/>
            </a:pPr>
            <a:r>
              <a:rPr lang="en-US">
                <a:solidFill>
                  <a:srgbClr val="FFFF00"/>
                </a:solidFill>
              </a:rPr>
              <a:t>};</a:t>
            </a:r>
          </a:p>
        </p:txBody>
      </p:sp>
    </p:spTree>
    <p:extLst>
      <p:ext uri="{BB962C8B-B14F-4D97-AF65-F5344CB8AC3E}">
        <p14:creationId xmlns:p14="http://schemas.microsoft.com/office/powerpoint/2010/main" val="382502481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FF00"/>
                </a:solidFill>
              </a:rPr>
              <a:t>KHAI BÁO KẾ THỪA</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mtClean="0">
                <a:solidFill>
                  <a:srgbClr val="FF0000"/>
                </a:solidFill>
              </a:rPr>
              <a:t>Ví dụ:</a:t>
            </a:r>
          </a:p>
          <a:p>
            <a:pPr marL="36576" indent="0">
              <a:buNone/>
            </a:pPr>
            <a:r>
              <a:rPr lang="en-US"/>
              <a:t>class Bus: public </a:t>
            </a:r>
            <a:r>
              <a:rPr lang="en-US" smtClean="0"/>
              <a:t>Car</a:t>
            </a:r>
          </a:p>
          <a:p>
            <a:pPr marL="36576" indent="0">
              <a:buNone/>
            </a:pPr>
            <a:r>
              <a:rPr lang="en-US" smtClean="0"/>
              <a:t>{</a:t>
            </a:r>
            <a:endParaRPr lang="en-US"/>
          </a:p>
          <a:p>
            <a:pPr marL="36576" indent="0">
              <a:buNone/>
            </a:pPr>
            <a:r>
              <a:rPr lang="en-US" smtClean="0"/>
              <a:t>	…</a:t>
            </a:r>
            <a:r>
              <a:rPr lang="en-US"/>
              <a:t>	// Khai báo các thành </a:t>
            </a:r>
            <a:r>
              <a:rPr lang="en-US" smtClean="0"/>
              <a:t>phần</a:t>
            </a:r>
            <a:r>
              <a:rPr lang="en-US"/>
              <a:t/>
            </a:r>
            <a:br>
              <a:rPr lang="en-US"/>
            </a:br>
            <a:r>
              <a:rPr lang="en-US"/>
              <a:t>};</a:t>
            </a:r>
          </a:p>
          <a:p>
            <a:pPr algn="just"/>
            <a:r>
              <a:rPr lang="en-US" smtClean="0"/>
              <a:t>Là </a:t>
            </a:r>
            <a:r>
              <a:rPr lang="en-US"/>
              <a:t>khai báo một lớp Bus (xe buýt) kế thừa từ lớp Car (xe ô tô) với tính chất kế thừa là public.</a:t>
            </a:r>
          </a:p>
        </p:txBody>
      </p:sp>
    </p:spTree>
    <p:extLst>
      <p:ext uri="{BB962C8B-B14F-4D97-AF65-F5344CB8AC3E}">
        <p14:creationId xmlns:p14="http://schemas.microsoft.com/office/powerpoint/2010/main" val="26268912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FF00"/>
                </a:solidFill>
              </a:rPr>
              <a:t>TÍNH CHẤT DẪN XUẤT</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algn="just"/>
            <a:r>
              <a:rPr lang="en-US" smtClean="0"/>
              <a:t>Sự </a:t>
            </a:r>
            <a:r>
              <a:rPr lang="en-US"/>
              <a:t>kế thừa cho phép trong lớp dẫn xuất có thể sử dụng lại một số mã nguồn của các phương thức và thuộc tính đã được định nghĩa trong lớp cơ sở. </a:t>
            </a:r>
            <a:endParaRPr lang="en-US" smtClean="0"/>
          </a:p>
          <a:p>
            <a:pPr algn="just"/>
            <a:r>
              <a:rPr lang="en-US" smtClean="0"/>
              <a:t>Nghĩa </a:t>
            </a:r>
            <a:r>
              <a:rPr lang="en-US"/>
              <a:t>là lớp dẫn xuất có thể truy nhập trực tiếp đến một số thành phần của lớp cơ </a:t>
            </a:r>
            <a:r>
              <a:rPr lang="en-US" smtClean="0"/>
              <a:t>sở.</a:t>
            </a:r>
          </a:p>
          <a:p>
            <a:pPr algn="just"/>
            <a:r>
              <a:rPr lang="en-US" smtClean="0"/>
              <a:t>Tuy </a:t>
            </a:r>
            <a:r>
              <a:rPr lang="en-US"/>
              <a:t>nhiên, phạm vi truy nhập từ lớp dẫn xuất đến lớp cơ sở </a:t>
            </a:r>
            <a:r>
              <a:rPr lang="en-US" smtClean="0"/>
              <a:t>được </a:t>
            </a:r>
            <a:r>
              <a:rPr lang="en-US"/>
              <a:t>quy định bởi các từ khóa dẫn xuất private, protected và public.</a:t>
            </a:r>
          </a:p>
        </p:txBody>
      </p:sp>
    </p:spTree>
    <p:extLst>
      <p:ext uri="{BB962C8B-B14F-4D97-AF65-F5344CB8AC3E}">
        <p14:creationId xmlns:p14="http://schemas.microsoft.com/office/powerpoint/2010/main" val="111032304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FF00"/>
                </a:solidFill>
              </a:rPr>
              <a:t>TÍNH CHẤT DẪN XUẤT</a:t>
            </a:r>
            <a:endParaRPr lang="en-US">
              <a:solidFill>
                <a:srgbClr val="FFFF00"/>
              </a:solidFill>
            </a:endParaRPr>
          </a:p>
        </p:txBody>
      </p:sp>
      <p:sp>
        <p:nvSpPr>
          <p:cNvPr id="3" name="Content Placeholder 2"/>
          <p:cNvSpPr>
            <a:spLocks noGrp="1"/>
          </p:cNvSpPr>
          <p:nvPr>
            <p:ph idx="1"/>
          </p:nvPr>
        </p:nvSpPr>
        <p:spPr/>
        <p:txBody>
          <a:bodyPr>
            <a:normAutofit fontScale="85000" lnSpcReduction="10000"/>
          </a:bodyPr>
          <a:lstStyle/>
          <a:p>
            <a:pPr marL="36576" indent="0" algn="just">
              <a:buNone/>
            </a:pPr>
            <a:r>
              <a:rPr lang="en-US" smtClean="0">
                <a:solidFill>
                  <a:srgbClr val="FF0000"/>
                </a:solidFill>
              </a:rPr>
              <a:t>Dẫn </a:t>
            </a:r>
            <a:r>
              <a:rPr lang="en-US">
                <a:solidFill>
                  <a:srgbClr val="FF0000"/>
                </a:solidFill>
              </a:rPr>
              <a:t>xuất </a:t>
            </a:r>
            <a:r>
              <a:rPr lang="en-US" smtClean="0">
                <a:solidFill>
                  <a:srgbClr val="FF0000"/>
                </a:solidFill>
              </a:rPr>
              <a:t>private:</a:t>
            </a:r>
          </a:p>
          <a:p>
            <a:pPr algn="just"/>
            <a:r>
              <a:rPr lang="en-US" sz="3000" smtClean="0"/>
              <a:t>Các </a:t>
            </a:r>
            <a:r>
              <a:rPr lang="en-US" sz="3000"/>
              <a:t>thành phần private của lớp cơ sở thì không thể truy nhập được từ lớp dẫn </a:t>
            </a:r>
            <a:r>
              <a:rPr lang="en-US" sz="3000" smtClean="0"/>
              <a:t>xuất.</a:t>
            </a:r>
          </a:p>
          <a:p>
            <a:pPr algn="just"/>
            <a:r>
              <a:rPr lang="en-US" sz="3000" smtClean="0"/>
              <a:t>Các </a:t>
            </a:r>
            <a:r>
              <a:rPr lang="en-US" sz="3000"/>
              <a:t>thành phần protected của lớp cơ sở trở thành các thành phần private của lớp dẫn </a:t>
            </a:r>
            <a:r>
              <a:rPr lang="en-US" sz="3000" smtClean="0"/>
              <a:t>xuất</a:t>
            </a:r>
          </a:p>
          <a:p>
            <a:pPr algn="just"/>
            <a:r>
              <a:rPr lang="en-US" sz="3000" smtClean="0"/>
              <a:t>Các </a:t>
            </a:r>
            <a:r>
              <a:rPr lang="en-US" sz="3000"/>
              <a:t>thành phần public của lớp cơ sở cũng trở thành các thành phần private của lớp dẫn </a:t>
            </a:r>
            <a:r>
              <a:rPr lang="en-US" sz="3000" smtClean="0"/>
              <a:t>xuất.</a:t>
            </a:r>
          </a:p>
          <a:p>
            <a:pPr algn="just"/>
            <a:r>
              <a:rPr lang="en-US" smtClean="0"/>
              <a:t>Phạm </a:t>
            </a:r>
            <a:r>
              <a:rPr lang="en-US"/>
              <a:t>vi truy nhập từ bên ngoài vào lớp dẫn xuất được tuân thủ như quy tắc phạm vi lớp thông thường.</a:t>
            </a:r>
          </a:p>
        </p:txBody>
      </p:sp>
    </p:spTree>
    <p:extLst>
      <p:ext uri="{BB962C8B-B14F-4D97-AF65-F5344CB8AC3E}">
        <p14:creationId xmlns:p14="http://schemas.microsoft.com/office/powerpoint/2010/main" val="258387705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FF00"/>
                </a:solidFill>
              </a:rPr>
              <a:t>TÍNH CHẤT DẪN XUẤT</a:t>
            </a:r>
            <a:endParaRPr lang="en-US">
              <a:solidFill>
                <a:srgbClr val="FFFF00"/>
              </a:solidFill>
            </a:endParaRPr>
          </a:p>
        </p:txBody>
      </p:sp>
      <p:sp>
        <p:nvSpPr>
          <p:cNvPr id="3" name="Content Placeholder 2"/>
          <p:cNvSpPr>
            <a:spLocks noGrp="1"/>
          </p:cNvSpPr>
          <p:nvPr>
            <p:ph idx="1"/>
          </p:nvPr>
        </p:nvSpPr>
        <p:spPr/>
        <p:txBody>
          <a:bodyPr>
            <a:normAutofit fontScale="85000" lnSpcReduction="20000"/>
          </a:bodyPr>
          <a:lstStyle/>
          <a:p>
            <a:pPr marL="36576" indent="0" algn="just">
              <a:buNone/>
            </a:pPr>
            <a:r>
              <a:rPr lang="en-US" smtClean="0">
                <a:solidFill>
                  <a:srgbClr val="FF0000"/>
                </a:solidFill>
              </a:rPr>
              <a:t>Dẫn </a:t>
            </a:r>
            <a:r>
              <a:rPr lang="en-US">
                <a:solidFill>
                  <a:srgbClr val="FF0000"/>
                </a:solidFill>
              </a:rPr>
              <a:t>xuất </a:t>
            </a:r>
            <a:r>
              <a:rPr lang="en-US" sz="3100" smtClean="0">
                <a:solidFill>
                  <a:srgbClr val="FF0000"/>
                </a:solidFill>
              </a:rPr>
              <a:t>protected</a:t>
            </a:r>
            <a:r>
              <a:rPr lang="en-US" smtClean="0">
                <a:solidFill>
                  <a:srgbClr val="FF0000"/>
                </a:solidFill>
              </a:rPr>
              <a:t>:</a:t>
            </a:r>
          </a:p>
          <a:p>
            <a:pPr algn="just"/>
            <a:r>
              <a:rPr lang="en-US" smtClean="0"/>
              <a:t>Các </a:t>
            </a:r>
            <a:r>
              <a:rPr lang="en-US"/>
              <a:t>thành phần private của lớp cơ sở thì không thể truy nhập được từ lớp dẫn xuất.</a:t>
            </a:r>
          </a:p>
          <a:p>
            <a:pPr algn="just"/>
            <a:r>
              <a:rPr lang="en-US"/>
              <a:t>Các thành phần protected của lớp cơ sở trở thành các thành phần protected của lớp dẫn xuất</a:t>
            </a:r>
          </a:p>
          <a:p>
            <a:pPr algn="just"/>
            <a:r>
              <a:rPr lang="en-US"/>
              <a:t>Các thành phần public của lớp cơ sở cũng trở thành các thành phần protected của lớp dẫn xuất.</a:t>
            </a:r>
          </a:p>
          <a:p>
            <a:pPr algn="just"/>
            <a:r>
              <a:rPr lang="en-US"/>
              <a:t>Phạm vi truy nhập từ bên ngoài vào lớp dẫn xuất được tuân thủ như quy tắc phạm vi lớp thông thường.</a:t>
            </a:r>
          </a:p>
        </p:txBody>
      </p:sp>
    </p:spTree>
    <p:extLst>
      <p:ext uri="{BB962C8B-B14F-4D97-AF65-F5344CB8AC3E}">
        <p14:creationId xmlns:p14="http://schemas.microsoft.com/office/powerpoint/2010/main" val="153262469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FF00"/>
                </a:solidFill>
              </a:rPr>
              <a:t>TÍNH CHẤT DẪN XUẤT</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marL="36576" indent="0" algn="just">
              <a:buNone/>
            </a:pPr>
            <a:r>
              <a:rPr lang="en-US" smtClean="0">
                <a:solidFill>
                  <a:srgbClr val="FF0000"/>
                </a:solidFill>
              </a:rPr>
              <a:t>Dẫn </a:t>
            </a:r>
            <a:r>
              <a:rPr lang="en-US">
                <a:solidFill>
                  <a:srgbClr val="FF0000"/>
                </a:solidFill>
              </a:rPr>
              <a:t>xuất public</a:t>
            </a:r>
            <a:r>
              <a:rPr lang="en-US" smtClean="0">
                <a:solidFill>
                  <a:srgbClr val="FF0000"/>
                </a:solidFill>
              </a:rPr>
              <a:t>:</a:t>
            </a:r>
          </a:p>
          <a:p>
            <a:pPr algn="just"/>
            <a:r>
              <a:rPr lang="en-US" smtClean="0"/>
              <a:t>Các </a:t>
            </a:r>
            <a:r>
              <a:rPr lang="en-US"/>
              <a:t>thành phần private của lớp cơ sở thì không thể truy nhập được từ lớp dẫn xuất.</a:t>
            </a:r>
          </a:p>
          <a:p>
            <a:pPr algn="just"/>
            <a:r>
              <a:rPr lang="en-US"/>
              <a:t>Các thành phần protected của lớp cơ sở trở thành các thành phần protected của lớp dẫn xuất.</a:t>
            </a:r>
          </a:p>
          <a:p>
            <a:pPr algn="just"/>
            <a:r>
              <a:rPr lang="en-US"/>
              <a:t>Các thành phần public của lớp cơ sở vẫn là các thành phần public của lớp dẫn xuất.</a:t>
            </a:r>
          </a:p>
          <a:p>
            <a:pPr algn="just"/>
            <a:r>
              <a:rPr lang="en-US"/>
              <a:t>Phạm vi truy nhập từ bên ngoài vào lớp dẫn xuất được tuân thủ như quy tắc phạm vi lớp thông thường.</a:t>
            </a:r>
          </a:p>
        </p:txBody>
      </p:sp>
    </p:spTree>
    <p:extLst>
      <p:ext uri="{BB962C8B-B14F-4D97-AF65-F5344CB8AC3E}">
        <p14:creationId xmlns:p14="http://schemas.microsoft.com/office/powerpoint/2010/main" val="227764928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FF00"/>
                </a:solidFill>
              </a:rPr>
              <a:t>TÍNH CHẤT DẪN XUẤT</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Bảng </a:t>
            </a:r>
            <a:r>
              <a:rPr lang="en-US"/>
              <a:t>6.1 tóm tắt lại các quy tắc truy nhập được quy định </a:t>
            </a:r>
            <a:r>
              <a:rPr lang="en-US" smtClean="0"/>
              <a:t>bởi </a:t>
            </a:r>
            <a:r>
              <a:rPr lang="en-US"/>
              <a:t>các từ khóa dẫn xuất</a:t>
            </a:r>
            <a:r>
              <a:rPr lang="en-US" smtClean="0"/>
              <a:t>.</a:t>
            </a:r>
          </a:p>
          <a:p>
            <a:pPr algn="just"/>
            <a:endParaRPr lang="en-US"/>
          </a:p>
        </p:txBody>
      </p:sp>
      <p:graphicFrame>
        <p:nvGraphicFramePr>
          <p:cNvPr id="4" name="Table 3"/>
          <p:cNvGraphicFramePr>
            <a:graphicFrameLocks noGrp="1"/>
          </p:cNvGraphicFramePr>
          <p:nvPr>
            <p:extLst>
              <p:ext uri="{D42A27DB-BD31-4B8C-83A1-F6EECF244321}">
                <p14:modId xmlns:p14="http://schemas.microsoft.com/office/powerpoint/2010/main" val="2460157436"/>
              </p:ext>
            </p:extLst>
          </p:nvPr>
        </p:nvGraphicFramePr>
        <p:xfrm>
          <a:off x="467543" y="3262104"/>
          <a:ext cx="8280921" cy="3414152"/>
        </p:xfrm>
        <a:graphic>
          <a:graphicData uri="http://schemas.openxmlformats.org/drawingml/2006/table">
            <a:tbl>
              <a:tblPr firstRow="1" bandRow="1">
                <a:tableStyleId>{5C22544A-7EE6-4342-B048-85BDC9FD1C3A}</a:tableStyleId>
              </a:tblPr>
              <a:tblGrid>
                <a:gridCol w="1944216"/>
                <a:gridCol w="2952328"/>
                <a:gridCol w="3384377"/>
              </a:tblGrid>
              <a:tr h="670952">
                <a:tc>
                  <a:txBody>
                    <a:bodyPr/>
                    <a:lstStyle/>
                    <a:p>
                      <a:pPr algn="ctr"/>
                      <a:r>
                        <a:rPr kumimoji="0" lang="en-US" sz="1800" b="1" i="1" kern="1200" smtClean="0">
                          <a:solidFill>
                            <a:schemeClr val="lt1"/>
                          </a:solidFill>
                          <a:effectLst/>
                          <a:latin typeface="+mn-lt"/>
                          <a:ea typeface="+mn-ea"/>
                          <a:cs typeface="+mn-cs"/>
                        </a:rPr>
                        <a:t>Kiểu dẫn xuất</a:t>
                      </a:r>
                      <a:endParaRPr lang="en-US"/>
                    </a:p>
                  </a:txBody>
                  <a:tcPr anchor="ctr"/>
                </a:tc>
                <a:tc>
                  <a:txBody>
                    <a:bodyPr/>
                    <a:lstStyle/>
                    <a:p>
                      <a:pPr algn="ctr"/>
                      <a:r>
                        <a:rPr kumimoji="0" lang="en-US" sz="1800" b="1" i="1" kern="1200" smtClean="0">
                          <a:solidFill>
                            <a:schemeClr val="lt1"/>
                          </a:solidFill>
                          <a:effectLst/>
                          <a:latin typeface="+mn-lt"/>
                          <a:ea typeface="+mn-ea"/>
                          <a:cs typeface="+mn-cs"/>
                        </a:rPr>
                        <a:t>Tính chất ở lớp cơ sở</a:t>
                      </a:r>
                      <a:endParaRPr lang="en-US"/>
                    </a:p>
                  </a:txBody>
                  <a:tcPr anchor="ctr"/>
                </a:tc>
                <a:tc>
                  <a:txBody>
                    <a:bodyPr/>
                    <a:lstStyle/>
                    <a:p>
                      <a:pPr algn="ctr"/>
                      <a:r>
                        <a:rPr kumimoji="0" lang="en-US" sz="1800" b="1" i="1" kern="1200" smtClean="0">
                          <a:solidFill>
                            <a:schemeClr val="lt1"/>
                          </a:solidFill>
                          <a:effectLst/>
                          <a:latin typeface="+mn-lt"/>
                          <a:ea typeface="+mn-ea"/>
                          <a:cs typeface="+mn-cs"/>
                        </a:rPr>
                        <a:t>Tính chất ở lớp dẫn xuất</a:t>
                      </a:r>
                      <a:endParaRPr lang="en-US"/>
                    </a:p>
                  </a:txBody>
                  <a:tcPr anchor="ctr"/>
                </a:tc>
              </a:tr>
              <a:tr h="0">
                <a:tc>
                  <a:txBody>
                    <a:bodyPr/>
                    <a:lstStyle/>
                    <a:p>
                      <a:r>
                        <a:rPr kumimoji="0" lang="en-US" sz="1800" b="1" kern="1200" smtClean="0">
                          <a:solidFill>
                            <a:schemeClr val="dk1"/>
                          </a:solidFill>
                          <a:effectLst/>
                          <a:latin typeface="+mn-lt"/>
                          <a:ea typeface="+mn-ea"/>
                          <a:cs typeface="+mn-cs"/>
                        </a:rPr>
                        <a:t>private</a:t>
                      </a:r>
                      <a:endParaRPr lang="en-US"/>
                    </a:p>
                  </a:txBody>
                  <a:tcPr/>
                </a:tc>
                <a:tc>
                  <a:txBody>
                    <a:bodyPr/>
                    <a:lstStyle/>
                    <a:p>
                      <a:r>
                        <a:rPr kumimoji="0" lang="en-US" sz="1800" b="1" kern="1200" smtClean="0">
                          <a:solidFill>
                            <a:schemeClr val="dk1"/>
                          </a:solidFill>
                          <a:effectLst/>
                          <a:latin typeface="+mn-lt"/>
                          <a:ea typeface="+mn-ea"/>
                          <a:cs typeface="+mn-cs"/>
                        </a:rPr>
                        <a:t>private</a:t>
                      </a:r>
                    </a:p>
                    <a:p>
                      <a:r>
                        <a:rPr kumimoji="0" lang="en-US" sz="1800" b="1" kern="1200" smtClean="0">
                          <a:solidFill>
                            <a:schemeClr val="dk1"/>
                          </a:solidFill>
                          <a:effectLst/>
                          <a:latin typeface="+mn-lt"/>
                          <a:ea typeface="+mn-ea"/>
                          <a:cs typeface="+mn-cs"/>
                        </a:rPr>
                        <a:t>protected</a:t>
                      </a:r>
                    </a:p>
                    <a:p>
                      <a:r>
                        <a:rPr kumimoji="0" lang="en-US" sz="1800" b="1" kern="1200" smtClean="0">
                          <a:solidFill>
                            <a:schemeClr val="dk1"/>
                          </a:solidFill>
                          <a:effectLst/>
                          <a:latin typeface="+mn-lt"/>
                          <a:ea typeface="+mn-ea"/>
                          <a:cs typeface="+mn-cs"/>
                        </a:rPr>
                        <a:t>public</a:t>
                      </a:r>
                      <a:endParaRPr lang="en-US"/>
                    </a:p>
                  </a:txBody>
                  <a:tcPr/>
                </a:tc>
                <a:tc>
                  <a:txBody>
                    <a:bodyPr/>
                    <a:lstStyle/>
                    <a:p>
                      <a:r>
                        <a:rPr kumimoji="0" lang="en-US" sz="1800" b="1" kern="1200" smtClean="0">
                          <a:solidFill>
                            <a:schemeClr val="dk1"/>
                          </a:solidFill>
                          <a:effectLst/>
                          <a:latin typeface="+mn-lt"/>
                          <a:ea typeface="+mn-ea"/>
                          <a:cs typeface="+mn-cs"/>
                        </a:rPr>
                        <a:t>Không truy nhập được</a:t>
                      </a:r>
                    </a:p>
                    <a:p>
                      <a:r>
                        <a:rPr kumimoji="0" lang="en-US" sz="1800" b="1" kern="1200" smtClean="0">
                          <a:solidFill>
                            <a:schemeClr val="dk1"/>
                          </a:solidFill>
                          <a:effectLst/>
                          <a:latin typeface="+mn-lt"/>
                          <a:ea typeface="+mn-ea"/>
                          <a:cs typeface="+mn-cs"/>
                        </a:rPr>
                        <a:t>private</a:t>
                      </a:r>
                    </a:p>
                    <a:p>
                      <a:r>
                        <a:rPr kumimoji="0" lang="en-US" sz="1800" b="1" kern="1200" smtClean="0">
                          <a:solidFill>
                            <a:schemeClr val="dk1"/>
                          </a:solidFill>
                          <a:effectLst/>
                          <a:latin typeface="+mn-lt"/>
                          <a:ea typeface="+mn-ea"/>
                          <a:cs typeface="+mn-cs"/>
                        </a:rPr>
                        <a:t>private</a:t>
                      </a:r>
                      <a:endParaRPr lang="en-US"/>
                    </a:p>
                  </a:txBody>
                  <a:tcPr/>
                </a:tc>
              </a:tr>
              <a:tr h="0">
                <a:tc>
                  <a:txBody>
                    <a:bodyPr/>
                    <a:lstStyle/>
                    <a:p>
                      <a:r>
                        <a:rPr kumimoji="0" lang="en-US" sz="1800" b="1" kern="1200" smtClean="0">
                          <a:solidFill>
                            <a:schemeClr val="dk1"/>
                          </a:solidFill>
                          <a:effectLst/>
                          <a:latin typeface="+mn-lt"/>
                          <a:ea typeface="+mn-ea"/>
                          <a:cs typeface="+mn-cs"/>
                        </a:rPr>
                        <a:t>protected</a:t>
                      </a:r>
                      <a:endParaRPr lang="en-US"/>
                    </a:p>
                  </a:txBody>
                  <a:tcPr/>
                </a:tc>
                <a:tc>
                  <a:txBody>
                    <a:bodyPr/>
                    <a:lstStyle/>
                    <a:p>
                      <a:r>
                        <a:rPr kumimoji="0" lang="en-US" sz="1800" b="1" kern="1200" smtClean="0">
                          <a:solidFill>
                            <a:schemeClr val="dk1"/>
                          </a:solidFill>
                          <a:effectLst/>
                          <a:latin typeface="+mn-lt"/>
                          <a:ea typeface="+mn-ea"/>
                          <a:cs typeface="+mn-cs"/>
                        </a:rPr>
                        <a:t>private</a:t>
                      </a:r>
                    </a:p>
                    <a:p>
                      <a:r>
                        <a:rPr kumimoji="0" lang="en-US" sz="1800" b="1" kern="1200" smtClean="0">
                          <a:solidFill>
                            <a:schemeClr val="dk1"/>
                          </a:solidFill>
                          <a:effectLst/>
                          <a:latin typeface="+mn-lt"/>
                          <a:ea typeface="+mn-ea"/>
                          <a:cs typeface="+mn-cs"/>
                        </a:rPr>
                        <a:t>protected</a:t>
                      </a:r>
                    </a:p>
                    <a:p>
                      <a:r>
                        <a:rPr kumimoji="0" lang="en-US" sz="1800" b="1" kern="1200" smtClean="0">
                          <a:solidFill>
                            <a:schemeClr val="dk1"/>
                          </a:solidFill>
                          <a:effectLst/>
                          <a:latin typeface="+mn-lt"/>
                          <a:ea typeface="+mn-ea"/>
                          <a:cs typeface="+mn-cs"/>
                        </a:rPr>
                        <a:t>public</a:t>
                      </a:r>
                      <a:endParaRPr lang="en-US"/>
                    </a:p>
                  </a:txBody>
                  <a:tcPr/>
                </a:tc>
                <a:tc>
                  <a:txBody>
                    <a:bodyPr/>
                    <a:lstStyle/>
                    <a:p>
                      <a:r>
                        <a:rPr kumimoji="0" lang="en-US" sz="1800" b="1" kern="1200" smtClean="0">
                          <a:solidFill>
                            <a:schemeClr val="dk1"/>
                          </a:solidFill>
                          <a:effectLst/>
                          <a:latin typeface="+mn-lt"/>
                          <a:ea typeface="+mn-ea"/>
                          <a:cs typeface="+mn-cs"/>
                        </a:rPr>
                        <a:t>Không truy nhập được</a:t>
                      </a:r>
                    </a:p>
                    <a:p>
                      <a:r>
                        <a:rPr kumimoji="0" lang="en-US" sz="1800" b="1" kern="1200" smtClean="0">
                          <a:solidFill>
                            <a:schemeClr val="dk1"/>
                          </a:solidFill>
                          <a:effectLst/>
                          <a:latin typeface="+mn-lt"/>
                          <a:ea typeface="+mn-ea"/>
                          <a:cs typeface="+mn-cs"/>
                        </a:rPr>
                        <a:t>protected</a:t>
                      </a:r>
                    </a:p>
                    <a:p>
                      <a:r>
                        <a:rPr kumimoji="0" lang="en-US" sz="1800" b="1" kern="1200" smtClean="0">
                          <a:solidFill>
                            <a:schemeClr val="dk1"/>
                          </a:solidFill>
                          <a:effectLst/>
                          <a:latin typeface="+mn-lt"/>
                          <a:ea typeface="+mn-ea"/>
                          <a:cs typeface="+mn-cs"/>
                        </a:rPr>
                        <a:t>protected</a:t>
                      </a:r>
                      <a:endParaRPr lang="en-US"/>
                    </a:p>
                  </a:txBody>
                  <a:tcPr/>
                </a:tc>
              </a:tr>
              <a:tr h="0">
                <a:tc>
                  <a:txBody>
                    <a:bodyPr/>
                    <a:lstStyle/>
                    <a:p>
                      <a:r>
                        <a:rPr kumimoji="0" lang="en-US" sz="1800" b="1" kern="1200" smtClean="0">
                          <a:solidFill>
                            <a:schemeClr val="dk1"/>
                          </a:solidFill>
                          <a:effectLst/>
                          <a:latin typeface="+mn-lt"/>
                          <a:ea typeface="+mn-ea"/>
                          <a:cs typeface="+mn-cs"/>
                        </a:rPr>
                        <a:t>public</a:t>
                      </a:r>
                      <a:endParaRPr lang="en-US"/>
                    </a:p>
                  </a:txBody>
                  <a:tcPr/>
                </a:tc>
                <a:tc>
                  <a:txBody>
                    <a:bodyPr/>
                    <a:lstStyle/>
                    <a:p>
                      <a:r>
                        <a:rPr kumimoji="0" lang="en-US" sz="1800" b="1" kern="1200" smtClean="0">
                          <a:solidFill>
                            <a:schemeClr val="dk1"/>
                          </a:solidFill>
                          <a:effectLst/>
                          <a:latin typeface="+mn-lt"/>
                          <a:ea typeface="+mn-ea"/>
                          <a:cs typeface="+mn-cs"/>
                        </a:rPr>
                        <a:t>private</a:t>
                      </a:r>
                    </a:p>
                    <a:p>
                      <a:r>
                        <a:rPr kumimoji="0" lang="en-US" sz="1800" b="1" kern="1200" smtClean="0">
                          <a:solidFill>
                            <a:schemeClr val="dk1"/>
                          </a:solidFill>
                          <a:effectLst/>
                          <a:latin typeface="+mn-lt"/>
                          <a:ea typeface="+mn-ea"/>
                          <a:cs typeface="+mn-cs"/>
                        </a:rPr>
                        <a:t>protected</a:t>
                      </a:r>
                    </a:p>
                    <a:p>
                      <a:r>
                        <a:rPr kumimoji="0" lang="en-US" sz="1800" b="1" kern="1200" smtClean="0">
                          <a:solidFill>
                            <a:schemeClr val="dk1"/>
                          </a:solidFill>
                          <a:effectLst/>
                          <a:latin typeface="+mn-lt"/>
                          <a:ea typeface="+mn-ea"/>
                          <a:cs typeface="+mn-cs"/>
                        </a:rPr>
                        <a:t>public</a:t>
                      </a:r>
                      <a:endParaRPr lang="en-US"/>
                    </a:p>
                  </a:txBody>
                  <a:tcPr/>
                </a:tc>
                <a:tc>
                  <a:txBody>
                    <a:bodyPr/>
                    <a:lstStyle/>
                    <a:p>
                      <a:r>
                        <a:rPr kumimoji="0" lang="en-US" sz="1800" b="1" kern="1200" smtClean="0">
                          <a:solidFill>
                            <a:schemeClr val="dk1"/>
                          </a:solidFill>
                          <a:effectLst/>
                          <a:latin typeface="+mn-lt"/>
                          <a:ea typeface="+mn-ea"/>
                          <a:cs typeface="+mn-cs"/>
                        </a:rPr>
                        <a:t>Không truy nhập được</a:t>
                      </a:r>
                    </a:p>
                    <a:p>
                      <a:r>
                        <a:rPr kumimoji="0" lang="en-US" sz="1800" b="1" kern="1200" smtClean="0">
                          <a:solidFill>
                            <a:schemeClr val="dk1"/>
                          </a:solidFill>
                          <a:effectLst/>
                          <a:latin typeface="+mn-lt"/>
                          <a:ea typeface="+mn-ea"/>
                          <a:cs typeface="+mn-cs"/>
                        </a:rPr>
                        <a:t>protected</a:t>
                      </a:r>
                    </a:p>
                    <a:p>
                      <a:r>
                        <a:rPr kumimoji="0" lang="en-US" sz="1800" b="1" kern="1200" smtClean="0">
                          <a:solidFill>
                            <a:schemeClr val="dk1"/>
                          </a:solidFill>
                          <a:effectLst/>
                          <a:latin typeface="+mn-lt"/>
                          <a:ea typeface="+mn-ea"/>
                          <a:cs typeface="+mn-cs"/>
                        </a:rPr>
                        <a:t>public</a:t>
                      </a:r>
                      <a:endParaRPr lang="en-US"/>
                    </a:p>
                  </a:txBody>
                  <a:tcPr/>
                </a:tc>
              </a:tr>
            </a:tbl>
          </a:graphicData>
        </a:graphic>
      </p:graphicFrame>
    </p:spTree>
    <p:extLst>
      <p:ext uri="{BB962C8B-B14F-4D97-AF65-F5344CB8AC3E}">
        <p14:creationId xmlns:p14="http://schemas.microsoft.com/office/powerpoint/2010/main" val="236044142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07288" cy="1143000"/>
          </a:xfrm>
        </p:spPr>
        <p:txBody>
          <a:bodyPr>
            <a:normAutofit fontScale="90000"/>
          </a:bodyPr>
          <a:lstStyle/>
          <a:p>
            <a:pPr algn="ctr"/>
            <a:r>
              <a:rPr lang="en-US" smtClean="0">
                <a:solidFill>
                  <a:srgbClr val="FFFF00"/>
                </a:solidFill>
              </a:rPr>
              <a:t>HÀM KHỞI TẠO TRONG KẾ THỪA</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algn="just"/>
            <a:r>
              <a:rPr lang="en-US" smtClean="0"/>
              <a:t>Khi </a:t>
            </a:r>
            <a:r>
              <a:rPr lang="en-US"/>
              <a:t>khai báo một đối tượng có kiểu lớp được dẫn xuất từ một lớp cơ sở khác. Chương trình sẽ tự động gọi tới hàm khởi tạo của lớp dẫn </a:t>
            </a:r>
            <a:r>
              <a:rPr lang="en-US" smtClean="0"/>
              <a:t>xuất.</a:t>
            </a:r>
          </a:p>
          <a:p>
            <a:pPr algn="just"/>
            <a:r>
              <a:rPr lang="en-US" smtClean="0"/>
              <a:t>Tuy </a:t>
            </a:r>
            <a:r>
              <a:rPr lang="en-US"/>
              <a:t>nhiên, thứ tự được gọi sẽ bắt đầu từ hàm khởi tạo tương ứng của lớp cơ sở, sau đó đến hàm khởi tạo của lớp dẫn </a:t>
            </a:r>
            <a:r>
              <a:rPr lang="en-US" smtClean="0"/>
              <a:t>xuất.</a:t>
            </a:r>
          </a:p>
          <a:p>
            <a:pPr algn="just"/>
            <a:r>
              <a:rPr lang="en-US" smtClean="0"/>
              <a:t>Do </a:t>
            </a:r>
            <a:r>
              <a:rPr lang="en-US"/>
              <a:t>đó, thông thường, trong hàm khởi tạo của lớp dẫn xuất phải có hàm khởi tạo của lớp cơ sở.</a:t>
            </a:r>
          </a:p>
          <a:p>
            <a:pPr algn="just"/>
            <a:endParaRPr lang="en-US"/>
          </a:p>
        </p:txBody>
      </p:sp>
    </p:spTree>
    <p:extLst>
      <p:ext uri="{BB962C8B-B14F-4D97-AF65-F5344CB8AC3E}">
        <p14:creationId xmlns:p14="http://schemas.microsoft.com/office/powerpoint/2010/main" val="92316841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07288" cy="1143000"/>
          </a:xfrm>
        </p:spPr>
        <p:txBody>
          <a:bodyPr>
            <a:normAutofit fontScale="90000"/>
          </a:bodyPr>
          <a:lstStyle/>
          <a:p>
            <a:pPr algn="ctr"/>
            <a:r>
              <a:rPr lang="en-US" smtClean="0">
                <a:solidFill>
                  <a:srgbClr val="FFFF00"/>
                </a:solidFill>
              </a:rPr>
              <a:t>HÀM KHỞI TẠO TRONG KẾ THỪA</a:t>
            </a:r>
            <a:endParaRPr lang="en-US">
              <a:solidFill>
                <a:srgbClr val="FFFF00"/>
              </a:solidFill>
            </a:endParaRPr>
          </a:p>
        </p:txBody>
      </p:sp>
      <p:sp>
        <p:nvSpPr>
          <p:cNvPr id="3" name="Content Placeholder 2"/>
          <p:cNvSpPr>
            <a:spLocks noGrp="1"/>
          </p:cNvSpPr>
          <p:nvPr>
            <p:ph idx="1"/>
          </p:nvPr>
        </p:nvSpPr>
        <p:spPr/>
        <p:txBody>
          <a:bodyPr>
            <a:normAutofit fontScale="62500" lnSpcReduction="20000"/>
          </a:bodyPr>
          <a:lstStyle/>
          <a:p>
            <a:pPr algn="just"/>
            <a:r>
              <a:rPr lang="en-US" smtClean="0"/>
              <a:t>Cú </a:t>
            </a:r>
            <a:r>
              <a:rPr lang="en-US"/>
              <a:t>pháp khai báo hàm khởi tạo như sau:</a:t>
            </a:r>
          </a:p>
          <a:p>
            <a:pPr marL="36576" indent="0" algn="just">
              <a:buNone/>
            </a:pPr>
            <a:r>
              <a:rPr lang="en-US">
                <a:solidFill>
                  <a:srgbClr val="FFFF00"/>
                </a:solidFill>
              </a:rPr>
              <a:t>&lt;Tên hàm khởi tạo dẫn xuất&gt;([&lt;Các tham số&gt;]):</a:t>
            </a:r>
          </a:p>
          <a:p>
            <a:pPr marL="36576" indent="0" algn="just">
              <a:buNone/>
            </a:pPr>
            <a:r>
              <a:rPr lang="en-US">
                <a:solidFill>
                  <a:srgbClr val="FFFF00"/>
                </a:solidFill>
              </a:rPr>
              <a:t>&lt;Tên hàm khởi tạo cơ sở&gt;([&lt;Các đối số</a:t>
            </a:r>
            <a:r>
              <a:rPr lang="en-US" smtClean="0">
                <a:solidFill>
                  <a:srgbClr val="FFFF00"/>
                </a:solidFill>
              </a:rPr>
              <a:t>&gt;])</a:t>
            </a:r>
          </a:p>
          <a:p>
            <a:pPr marL="36576" indent="0" algn="just">
              <a:buNone/>
            </a:pPr>
            <a:r>
              <a:rPr lang="en-US" smtClean="0">
                <a:solidFill>
                  <a:srgbClr val="FFFF00"/>
                </a:solidFill>
              </a:rPr>
              <a:t>{</a:t>
            </a:r>
            <a:endParaRPr lang="en-US">
              <a:solidFill>
                <a:srgbClr val="FFFF00"/>
              </a:solidFill>
            </a:endParaRPr>
          </a:p>
          <a:p>
            <a:pPr marL="36576" indent="0" algn="just">
              <a:buNone/>
            </a:pPr>
            <a:r>
              <a:rPr lang="en-US" smtClean="0">
                <a:solidFill>
                  <a:srgbClr val="FFFF00"/>
                </a:solidFill>
              </a:rPr>
              <a:t>	…</a:t>
            </a:r>
            <a:r>
              <a:rPr lang="en-US">
                <a:solidFill>
                  <a:srgbClr val="FFFF00"/>
                </a:solidFill>
              </a:rPr>
              <a:t> </a:t>
            </a:r>
            <a:r>
              <a:rPr lang="en-US" smtClean="0">
                <a:solidFill>
                  <a:srgbClr val="FFFF00"/>
                </a:solidFill>
              </a:rPr>
              <a:t>// </a:t>
            </a:r>
            <a:r>
              <a:rPr lang="en-US">
                <a:solidFill>
                  <a:srgbClr val="FFFF00"/>
                </a:solidFill>
              </a:rPr>
              <a:t>Khởi tạo các thuộc tính mới bổ sung của lớp dẫn xuất</a:t>
            </a:r>
          </a:p>
          <a:p>
            <a:pPr marL="36576" indent="0" algn="just">
              <a:buNone/>
            </a:pPr>
            <a:r>
              <a:rPr lang="en-US" smtClean="0">
                <a:solidFill>
                  <a:srgbClr val="FFFF00"/>
                </a:solidFill>
              </a:rPr>
              <a:t>};</a:t>
            </a:r>
          </a:p>
          <a:p>
            <a:pPr marL="36576" indent="0" algn="just">
              <a:buNone/>
            </a:pPr>
            <a:endParaRPr lang="en-US">
              <a:solidFill>
                <a:srgbClr val="FFFF00"/>
              </a:solidFill>
            </a:endParaRPr>
          </a:p>
          <a:p>
            <a:pPr algn="just"/>
            <a:r>
              <a:rPr lang="en-US"/>
              <a:t>Vì tên hàm khởi tạo là trùng với tên lớp, nên có thể viết lại thành:</a:t>
            </a:r>
          </a:p>
          <a:p>
            <a:pPr marL="36576" indent="0" algn="just">
              <a:buNone/>
            </a:pPr>
            <a:r>
              <a:rPr lang="en-US">
                <a:solidFill>
                  <a:srgbClr val="FFFF00"/>
                </a:solidFill>
              </a:rPr>
              <a:t>&lt;Tên lớp dẫn xuất&gt;([&lt;Các tham số&gt;]):</a:t>
            </a:r>
          </a:p>
          <a:p>
            <a:pPr marL="36576" indent="0" algn="just">
              <a:buNone/>
            </a:pPr>
            <a:r>
              <a:rPr lang="en-US">
                <a:solidFill>
                  <a:srgbClr val="FFFF00"/>
                </a:solidFill>
              </a:rPr>
              <a:t>&lt;Tên lớp cơ sở&gt;([&lt;Các đối số</a:t>
            </a:r>
            <a:r>
              <a:rPr lang="en-US" smtClean="0">
                <a:solidFill>
                  <a:srgbClr val="FFFF00"/>
                </a:solidFill>
              </a:rPr>
              <a:t>&gt;])</a:t>
            </a:r>
          </a:p>
          <a:p>
            <a:pPr marL="36576" indent="0" algn="just">
              <a:buNone/>
            </a:pPr>
            <a:r>
              <a:rPr lang="en-US" smtClean="0">
                <a:solidFill>
                  <a:srgbClr val="FFFF00"/>
                </a:solidFill>
              </a:rPr>
              <a:t>{</a:t>
            </a:r>
            <a:endParaRPr lang="en-US">
              <a:solidFill>
                <a:srgbClr val="FFFF00"/>
              </a:solidFill>
            </a:endParaRPr>
          </a:p>
          <a:p>
            <a:pPr marL="36576" indent="0" algn="just">
              <a:buNone/>
            </a:pPr>
            <a:r>
              <a:rPr lang="en-US" smtClean="0">
                <a:solidFill>
                  <a:srgbClr val="FFFF00"/>
                </a:solidFill>
              </a:rPr>
              <a:t>	… // </a:t>
            </a:r>
            <a:r>
              <a:rPr lang="en-US">
                <a:solidFill>
                  <a:srgbClr val="FFFF00"/>
                </a:solidFill>
              </a:rPr>
              <a:t>Khởi tạo các thuộc tính mới bổ sung của lớp dẫn xuất</a:t>
            </a:r>
          </a:p>
          <a:p>
            <a:pPr marL="36576" indent="0" algn="just">
              <a:buNone/>
            </a:pPr>
            <a:r>
              <a:rPr lang="en-US" smtClean="0">
                <a:solidFill>
                  <a:srgbClr val="FFFF00"/>
                </a:solidFill>
              </a:rPr>
              <a:t>};</a:t>
            </a:r>
            <a:endParaRPr lang="en-US"/>
          </a:p>
        </p:txBody>
      </p:sp>
    </p:spTree>
    <p:extLst>
      <p:ext uri="{BB962C8B-B14F-4D97-AF65-F5344CB8AC3E}">
        <p14:creationId xmlns:p14="http://schemas.microsoft.com/office/powerpoint/2010/main" val="423028276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07288" cy="1143000"/>
          </a:xfrm>
        </p:spPr>
        <p:txBody>
          <a:bodyPr>
            <a:normAutofit fontScale="90000"/>
          </a:bodyPr>
          <a:lstStyle/>
          <a:p>
            <a:pPr algn="ctr"/>
            <a:r>
              <a:rPr lang="en-US" smtClean="0">
                <a:solidFill>
                  <a:srgbClr val="FFFF00"/>
                </a:solidFill>
              </a:rPr>
              <a:t>HÀM KHỞI TẠO TRONG KẾ THỪA</a:t>
            </a:r>
            <a:endParaRPr lang="en-US">
              <a:solidFill>
                <a:srgbClr val="FFFF00"/>
              </a:solidFill>
            </a:endParaRPr>
          </a:p>
        </p:txBody>
      </p:sp>
      <p:sp>
        <p:nvSpPr>
          <p:cNvPr id="3" name="Content Placeholder 2"/>
          <p:cNvSpPr>
            <a:spLocks noGrp="1"/>
          </p:cNvSpPr>
          <p:nvPr>
            <p:ph idx="1"/>
          </p:nvPr>
        </p:nvSpPr>
        <p:spPr/>
        <p:txBody>
          <a:bodyPr>
            <a:normAutofit fontScale="85000" lnSpcReduction="10000"/>
          </a:bodyPr>
          <a:lstStyle/>
          <a:p>
            <a:pPr marL="36576" indent="0" algn="just">
              <a:buNone/>
            </a:pPr>
            <a:r>
              <a:rPr lang="en-US" smtClean="0">
                <a:solidFill>
                  <a:srgbClr val="FF0000"/>
                </a:solidFill>
              </a:rPr>
              <a:t>Ví dụ:</a:t>
            </a:r>
          </a:p>
          <a:p>
            <a:pPr marL="36576" indent="0" algn="just">
              <a:buNone/>
            </a:pPr>
            <a:r>
              <a:rPr lang="en-US" sz="3100"/>
              <a:t>Bus():Car</a:t>
            </a:r>
            <a:r>
              <a:rPr lang="en-US" sz="3100" smtClean="0"/>
              <a:t>()</a:t>
            </a:r>
          </a:p>
          <a:p>
            <a:pPr marL="36576" indent="0" algn="just">
              <a:buNone/>
            </a:pPr>
            <a:r>
              <a:rPr lang="en-US" sz="3100" smtClean="0"/>
              <a:t>{</a:t>
            </a:r>
            <a:endParaRPr lang="en-US" sz="3100"/>
          </a:p>
          <a:p>
            <a:pPr marL="36576" indent="0" algn="just">
              <a:buNone/>
            </a:pPr>
            <a:r>
              <a:rPr lang="en-US" sz="3100" smtClean="0"/>
              <a:t>	…</a:t>
            </a:r>
            <a:r>
              <a:rPr lang="en-US" sz="3100"/>
              <a:t> </a:t>
            </a:r>
            <a:r>
              <a:rPr lang="en-US" sz="3100" smtClean="0"/>
              <a:t>//Khởi </a:t>
            </a:r>
            <a:r>
              <a:rPr lang="en-US" sz="3100"/>
              <a:t>tạo các thuộc tính mới bổ sung của lớp </a:t>
            </a:r>
            <a:r>
              <a:rPr lang="en-US" sz="3100" smtClean="0"/>
              <a:t>Bus</a:t>
            </a:r>
            <a:endParaRPr lang="en-US" sz="3100"/>
          </a:p>
          <a:p>
            <a:pPr marL="36576" indent="0" algn="just">
              <a:buNone/>
            </a:pPr>
            <a:r>
              <a:rPr lang="en-US" sz="3100" smtClean="0"/>
              <a:t>}</a:t>
            </a:r>
            <a:endParaRPr lang="en-US" sz="3100"/>
          </a:p>
          <a:p>
            <a:pPr algn="just"/>
            <a:r>
              <a:rPr lang="en-US" sz="3100" smtClean="0"/>
              <a:t>Là </a:t>
            </a:r>
            <a:r>
              <a:rPr lang="en-US" sz="3100"/>
              <a:t>một định nghĩa một hàm khởi tạo của lớp Bus kế thừa từ lớp Car. Định nghĩa này được </a:t>
            </a:r>
            <a:r>
              <a:rPr lang="en-US" sz="3100" smtClean="0"/>
              <a:t>thực </a:t>
            </a:r>
            <a:r>
              <a:rPr lang="en-US" sz="3100"/>
              <a:t>hiện trong phạm vi khai báo lớp Bus. Đây là một hàm khởi tạo không tham số, nó gọi tới hàm  khởi tạo không tham số của lớp Car.</a:t>
            </a:r>
          </a:p>
          <a:p>
            <a:pPr algn="just"/>
            <a:endParaRPr lang="en-US"/>
          </a:p>
        </p:txBody>
      </p:sp>
    </p:spTree>
    <p:extLst>
      <p:ext uri="{BB962C8B-B14F-4D97-AF65-F5344CB8AC3E}">
        <p14:creationId xmlns:p14="http://schemas.microsoft.com/office/powerpoint/2010/main" val="18163395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07288" cy="1143000"/>
          </a:xfrm>
        </p:spPr>
        <p:txBody>
          <a:bodyPr>
            <a:normAutofit fontScale="90000"/>
          </a:bodyPr>
          <a:lstStyle/>
          <a:p>
            <a:pPr algn="ctr"/>
            <a:r>
              <a:rPr lang="en-US" smtClean="0">
                <a:solidFill>
                  <a:srgbClr val="FFFF00"/>
                </a:solidFill>
              </a:rPr>
              <a:t>HÀM KHỞI TẠO TRONG KẾ THỪA</a:t>
            </a:r>
            <a:endParaRPr lang="en-US">
              <a:solidFill>
                <a:srgbClr val="FFFF00"/>
              </a:solidFill>
            </a:endParaRPr>
          </a:p>
        </p:txBody>
      </p:sp>
      <p:sp>
        <p:nvSpPr>
          <p:cNvPr id="3" name="Content Placeholder 2"/>
          <p:cNvSpPr>
            <a:spLocks noGrp="1"/>
          </p:cNvSpPr>
          <p:nvPr>
            <p:ph idx="1"/>
          </p:nvPr>
        </p:nvSpPr>
        <p:spPr/>
        <p:txBody>
          <a:bodyPr>
            <a:normAutofit fontScale="92500"/>
          </a:bodyPr>
          <a:lstStyle/>
          <a:p>
            <a:pPr marL="36576" indent="0" algn="just">
              <a:buNone/>
            </a:pPr>
            <a:r>
              <a:rPr lang="en-US" sz="3100" smtClean="0">
                <a:solidFill>
                  <a:srgbClr val="FF0000"/>
                </a:solidFill>
              </a:rPr>
              <a:t>Lưu ý:</a:t>
            </a:r>
          </a:p>
          <a:p>
            <a:pPr algn="just"/>
            <a:r>
              <a:rPr lang="en-US" sz="3100" smtClean="0"/>
              <a:t>Nếu </a:t>
            </a:r>
            <a:r>
              <a:rPr lang="en-US" sz="3100"/>
              <a:t>định nghĩa hàm khởi tạo bên ngoài phạm vi lớp thì phải thêm tên lớp dẫn xuất và toán tử phạm vi “::” trước tên hàm khởi </a:t>
            </a:r>
            <a:r>
              <a:rPr lang="en-US" sz="3100" smtClean="0"/>
              <a:t>tạo.</a:t>
            </a:r>
          </a:p>
          <a:p>
            <a:pPr algn="just"/>
            <a:r>
              <a:rPr lang="en-US" sz="3100" smtClean="0"/>
              <a:t>Giữa </a:t>
            </a:r>
            <a:r>
              <a:rPr lang="en-US" sz="3100"/>
              <a:t>tên hàm khởi tạo của lớp dẫn xuất và hàm khởi tạo của lớp cơ sở, chỉ có </a:t>
            </a:r>
            <a:r>
              <a:rPr lang="en-US" sz="3100" smtClean="0"/>
              <a:t>một </a:t>
            </a:r>
            <a:r>
              <a:rPr lang="en-US" sz="3100"/>
              <a:t>dấu hai chấm “:”, nếu là hai dấu “::” thì trở thành toán tử phạm vi lớp.</a:t>
            </a:r>
          </a:p>
          <a:p>
            <a:pPr algn="just"/>
            <a:endParaRPr lang="en-US"/>
          </a:p>
        </p:txBody>
      </p:sp>
    </p:spTree>
    <p:extLst>
      <p:ext uri="{BB962C8B-B14F-4D97-AF65-F5344CB8AC3E}">
        <p14:creationId xmlns:p14="http://schemas.microsoft.com/office/powerpoint/2010/main" val="119773034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07288" cy="1143000"/>
          </a:xfrm>
        </p:spPr>
        <p:txBody>
          <a:bodyPr>
            <a:normAutofit fontScale="90000"/>
          </a:bodyPr>
          <a:lstStyle/>
          <a:p>
            <a:pPr algn="ctr"/>
            <a:r>
              <a:rPr lang="en-US" smtClean="0">
                <a:solidFill>
                  <a:srgbClr val="FFFF00"/>
                </a:solidFill>
              </a:rPr>
              <a:t>HÀM KHỞI TẠO TRONG KẾ THỪA</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marL="36576" indent="0" algn="just">
              <a:buNone/>
            </a:pPr>
            <a:r>
              <a:rPr lang="en-US" sz="3100" smtClean="0">
                <a:solidFill>
                  <a:srgbClr val="FF0000"/>
                </a:solidFill>
              </a:rPr>
              <a:t>Lưu ý:</a:t>
            </a:r>
          </a:p>
          <a:p>
            <a:pPr algn="just"/>
            <a:r>
              <a:rPr lang="vi-VN" sz="3200" smtClean="0"/>
              <a:t>Thông </a:t>
            </a:r>
            <a:r>
              <a:rPr lang="vi-VN" sz="3200"/>
              <a:t>thường, tất cả những gì mà một hàm xây dựng lớp dẫn xuất yêu cầu là một đối tượng từ lớp cơ sở. Trong một vài tình huống, điều này thậm chí có thể không cần tham khảo tới hàm xây dựng lớp cơ </a:t>
            </a:r>
            <a:r>
              <a:rPr lang="vi-VN" sz="3200" smtClean="0"/>
              <a:t>sở:</a:t>
            </a:r>
            <a:r>
              <a:rPr lang="en-US" sz="3200"/>
              <a:t> </a:t>
            </a:r>
            <a:endParaRPr lang="en-US" sz="3200" smtClean="0"/>
          </a:p>
          <a:p>
            <a:pPr marL="36576" indent="0" algn="just">
              <a:buNone/>
            </a:pPr>
            <a:r>
              <a:rPr lang="en-US" sz="3200" smtClean="0"/>
              <a:t>e</a:t>
            </a:r>
            <a:r>
              <a:rPr lang="vi-VN" sz="3200" smtClean="0"/>
              <a:t>xtern</a:t>
            </a:r>
            <a:r>
              <a:rPr lang="en-US" sz="3200" smtClean="0"/>
              <a:t> </a:t>
            </a:r>
            <a:r>
              <a:rPr lang="en-US" sz="3200"/>
              <a:t>Car </a:t>
            </a:r>
            <a:r>
              <a:rPr lang="vi-VN" sz="3200" smtClean="0"/>
              <a:t>c;</a:t>
            </a:r>
            <a:r>
              <a:rPr lang="en-US" sz="3200" smtClean="0"/>
              <a:t> </a:t>
            </a:r>
            <a:r>
              <a:rPr lang="vi-VN" sz="3200" smtClean="0"/>
              <a:t>//</a:t>
            </a:r>
            <a:r>
              <a:rPr lang="en-US" sz="3200"/>
              <a:t>Đ</a:t>
            </a:r>
            <a:r>
              <a:rPr lang="vi-VN" sz="3200" smtClean="0"/>
              <a:t>ược</a:t>
            </a:r>
            <a:r>
              <a:rPr lang="en-US" sz="3200" smtClean="0"/>
              <a:t> </a:t>
            </a:r>
            <a:r>
              <a:rPr lang="vi-VN" sz="3200"/>
              <a:t>định nghĩa</a:t>
            </a:r>
            <a:r>
              <a:rPr lang="en-US" sz="3200"/>
              <a:t> </a:t>
            </a:r>
            <a:r>
              <a:rPr lang="vi-VN" sz="3200"/>
              <a:t>ở</a:t>
            </a:r>
            <a:r>
              <a:rPr lang="en-US" sz="3200"/>
              <a:t> </a:t>
            </a:r>
            <a:r>
              <a:rPr lang="vi-VN" sz="3200"/>
              <a:t>đâu</a:t>
            </a:r>
            <a:r>
              <a:rPr lang="en-US" sz="3200"/>
              <a:t> </a:t>
            </a:r>
            <a:r>
              <a:rPr lang="vi-VN" sz="3200"/>
              <a:t>đó</a:t>
            </a:r>
            <a:endParaRPr lang="en-US" sz="3200"/>
          </a:p>
          <a:p>
            <a:pPr marL="36576" indent="0" algn="just">
              <a:buNone/>
            </a:pPr>
            <a:r>
              <a:rPr lang="sv-SE" sz="3200"/>
              <a:t>Bus </a:t>
            </a:r>
            <a:r>
              <a:rPr lang="vi-VN" sz="3200" smtClean="0"/>
              <a:t>::</a:t>
            </a:r>
            <a:r>
              <a:rPr lang="sv-SE" sz="3200"/>
              <a:t> </a:t>
            </a:r>
            <a:r>
              <a:rPr lang="sv-SE" sz="3200" smtClean="0"/>
              <a:t>Bus </a:t>
            </a:r>
            <a:r>
              <a:rPr lang="vi-VN" sz="3200" smtClean="0"/>
              <a:t>()</a:t>
            </a:r>
            <a:r>
              <a:rPr lang="en-US" sz="3200" smtClean="0"/>
              <a:t> </a:t>
            </a:r>
            <a:r>
              <a:rPr lang="vi-VN" sz="3200" smtClean="0"/>
              <a:t>:</a:t>
            </a:r>
            <a:r>
              <a:rPr lang="en-US" sz="3200" smtClean="0"/>
              <a:t> </a:t>
            </a:r>
            <a:r>
              <a:rPr lang="vi-VN" sz="3200" smtClean="0"/>
              <a:t>c</a:t>
            </a:r>
            <a:endParaRPr lang="en-US" sz="3200"/>
          </a:p>
          <a:p>
            <a:pPr marL="36576" indent="0" algn="just">
              <a:buNone/>
            </a:pPr>
            <a:r>
              <a:rPr lang="vi-VN" sz="3200"/>
              <a:t>{/*...*/}</a:t>
            </a:r>
            <a:endParaRPr lang="sv-SE" sz="3200"/>
          </a:p>
        </p:txBody>
      </p:sp>
    </p:spTree>
    <p:extLst>
      <p:ext uri="{BB962C8B-B14F-4D97-AF65-F5344CB8AC3E}">
        <p14:creationId xmlns:p14="http://schemas.microsoft.com/office/powerpoint/2010/main" val="240300888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07288" cy="1143000"/>
          </a:xfrm>
        </p:spPr>
        <p:txBody>
          <a:bodyPr>
            <a:normAutofit fontScale="90000"/>
          </a:bodyPr>
          <a:lstStyle/>
          <a:p>
            <a:pPr algn="ctr"/>
            <a:r>
              <a:rPr lang="en-US" smtClean="0">
                <a:solidFill>
                  <a:srgbClr val="FFFF00"/>
                </a:solidFill>
              </a:rPr>
              <a:t>HÀM KHỞI TẠO TRONG KẾ THỪA</a:t>
            </a:r>
            <a:endParaRPr lang="en-US">
              <a:solidFill>
                <a:srgbClr val="FFFF00"/>
              </a:solidFill>
            </a:endParaRPr>
          </a:p>
        </p:txBody>
      </p:sp>
      <p:sp>
        <p:nvSpPr>
          <p:cNvPr id="3" name="Content Placeholder 2"/>
          <p:cNvSpPr>
            <a:spLocks noGrp="1"/>
          </p:cNvSpPr>
          <p:nvPr>
            <p:ph idx="1"/>
          </p:nvPr>
        </p:nvSpPr>
        <p:spPr/>
        <p:txBody>
          <a:bodyPr>
            <a:normAutofit fontScale="77500" lnSpcReduction="20000"/>
          </a:bodyPr>
          <a:lstStyle/>
          <a:p>
            <a:pPr marL="36576" indent="0" algn="just">
              <a:buNone/>
            </a:pPr>
            <a:r>
              <a:rPr lang="en-US" sz="3100" smtClean="0">
                <a:solidFill>
                  <a:srgbClr val="FF0000"/>
                </a:solidFill>
              </a:rPr>
              <a:t>Lưu ý:</a:t>
            </a:r>
          </a:p>
          <a:p>
            <a:pPr marL="36576" indent="0">
              <a:buNone/>
            </a:pPr>
            <a:r>
              <a:rPr lang="en-US" sz="3200" smtClean="0"/>
              <a:t>Bus</a:t>
            </a:r>
            <a:r>
              <a:rPr lang="en-US" sz="3200"/>
              <a:t>::Bus() </a:t>
            </a:r>
            <a:r>
              <a:rPr lang="en-US" sz="3200" smtClean="0"/>
              <a:t>: Car</a:t>
            </a:r>
            <a:r>
              <a:rPr lang="en-US" sz="3200"/>
              <a:t>() </a:t>
            </a:r>
          </a:p>
          <a:p>
            <a:pPr marL="36576" indent="0">
              <a:buNone/>
            </a:pPr>
            <a:r>
              <a:rPr lang="en-US" sz="3200"/>
              <a:t>{</a:t>
            </a:r>
          </a:p>
          <a:p>
            <a:pPr marL="36576" indent="0">
              <a:buNone/>
            </a:pPr>
            <a:r>
              <a:rPr lang="en-US" sz="3200" smtClean="0"/>
              <a:t>	label </a:t>
            </a:r>
            <a:r>
              <a:rPr lang="en-US" sz="3200"/>
              <a:t>= 0;</a:t>
            </a:r>
          </a:p>
          <a:p>
            <a:pPr marL="36576" indent="0">
              <a:buNone/>
            </a:pPr>
            <a:r>
              <a:rPr lang="en-US" sz="3200"/>
              <a:t>}</a:t>
            </a:r>
          </a:p>
          <a:p>
            <a:endParaRPr lang="en-US" sz="3200"/>
          </a:p>
          <a:p>
            <a:r>
              <a:rPr lang="sv-SE" sz="3200" smtClean="0"/>
              <a:t>Và:</a:t>
            </a:r>
          </a:p>
          <a:p>
            <a:pPr marL="36576" indent="0">
              <a:buNone/>
            </a:pPr>
            <a:r>
              <a:rPr lang="sv-SE" sz="3200" smtClean="0"/>
              <a:t>Bus</a:t>
            </a:r>
            <a:r>
              <a:rPr lang="sv-SE" sz="3200"/>
              <a:t>::Bus(int sIn, char mIn[], float pIn, int lIn) : Car(sIn, mIn, pIn) </a:t>
            </a:r>
          </a:p>
          <a:p>
            <a:pPr marL="36576" indent="0">
              <a:buNone/>
            </a:pPr>
            <a:r>
              <a:rPr lang="en-US" sz="3200"/>
              <a:t>{</a:t>
            </a:r>
          </a:p>
          <a:p>
            <a:pPr marL="36576" indent="0">
              <a:buNone/>
            </a:pPr>
            <a:r>
              <a:rPr lang="en-US" sz="3200" smtClean="0"/>
              <a:t>	label </a:t>
            </a:r>
            <a:r>
              <a:rPr lang="en-US" sz="3200"/>
              <a:t>= lIn;</a:t>
            </a:r>
          </a:p>
          <a:p>
            <a:pPr marL="36576" indent="0">
              <a:buNone/>
            </a:pPr>
            <a:r>
              <a:rPr lang="en-US" sz="3200"/>
              <a:t>}</a:t>
            </a:r>
            <a:endParaRPr lang="en-US" sz="3100"/>
          </a:p>
          <a:p>
            <a:pPr algn="just"/>
            <a:endParaRPr lang="en-US"/>
          </a:p>
        </p:txBody>
      </p:sp>
    </p:spTree>
    <p:extLst>
      <p:ext uri="{BB962C8B-B14F-4D97-AF65-F5344CB8AC3E}">
        <p14:creationId xmlns:p14="http://schemas.microsoft.com/office/powerpoint/2010/main" val="334116424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07288" cy="1143000"/>
          </a:xfrm>
        </p:spPr>
        <p:txBody>
          <a:bodyPr>
            <a:normAutofit fontScale="90000"/>
          </a:bodyPr>
          <a:lstStyle/>
          <a:p>
            <a:pPr algn="ctr"/>
            <a:r>
              <a:rPr lang="en-US" smtClean="0">
                <a:solidFill>
                  <a:srgbClr val="FFFF00"/>
                </a:solidFill>
              </a:rPr>
              <a:t>HÀM KHỞI TẠO TRONG KẾ THỪA</a:t>
            </a:r>
            <a:endParaRPr lang="en-US">
              <a:solidFill>
                <a:srgbClr val="FFFF00"/>
              </a:solidFill>
            </a:endParaRPr>
          </a:p>
        </p:txBody>
      </p:sp>
      <p:sp>
        <p:nvSpPr>
          <p:cNvPr id="3" name="Content Placeholder 2"/>
          <p:cNvSpPr>
            <a:spLocks noGrp="1"/>
          </p:cNvSpPr>
          <p:nvPr>
            <p:ph idx="1"/>
          </p:nvPr>
        </p:nvSpPr>
        <p:spPr/>
        <p:txBody>
          <a:bodyPr>
            <a:normAutofit fontScale="70000" lnSpcReduction="20000"/>
          </a:bodyPr>
          <a:lstStyle/>
          <a:p>
            <a:pPr marL="36576" indent="0" algn="just">
              <a:buNone/>
            </a:pPr>
            <a:r>
              <a:rPr lang="en-US" sz="3100" smtClean="0">
                <a:solidFill>
                  <a:srgbClr val="FF0000"/>
                </a:solidFill>
              </a:rPr>
              <a:t>Lưu ý:</a:t>
            </a:r>
          </a:p>
          <a:p>
            <a:pPr algn="just"/>
            <a:r>
              <a:rPr lang="en-US" sz="3000" smtClean="0"/>
              <a:t>Nếu </a:t>
            </a:r>
            <a:r>
              <a:rPr lang="en-US" sz="3000"/>
              <a:t>không chỉ rõ hàm khởi tạo của lớp cơ sở sau dấu hai chấm “:” chương trình sẽ </a:t>
            </a:r>
            <a:r>
              <a:rPr lang="en-US" sz="3000" smtClean="0"/>
              <a:t>tự </a:t>
            </a:r>
            <a:r>
              <a:rPr lang="en-US" sz="3000"/>
              <a:t>động gọi hàm khởi tạo ngầm định hoặc hàm khởi tạo không có tham số của lớp cơ sở nếu hàm đó được định nghĩa tường minh trong lớp cơ sở</a:t>
            </a:r>
            <a:r>
              <a:rPr lang="en-US" sz="3000" smtClean="0"/>
              <a:t>.</a:t>
            </a:r>
          </a:p>
          <a:p>
            <a:pPr marL="36576" indent="0" algn="just">
              <a:buNone/>
            </a:pPr>
            <a:endParaRPr lang="en-US" sz="3000"/>
          </a:p>
          <a:p>
            <a:pPr algn="just"/>
            <a:r>
              <a:rPr lang="en-US"/>
              <a:t>Ví dụ, định nghĩa hàm khởi tạo:</a:t>
            </a:r>
          </a:p>
          <a:p>
            <a:pPr marL="36576" indent="0" algn="just">
              <a:buNone/>
            </a:pPr>
            <a:r>
              <a:rPr lang="en-US">
                <a:solidFill>
                  <a:srgbClr val="FFFF00"/>
                </a:solidFill>
              </a:rPr>
              <a:t>Bus():Car(){</a:t>
            </a:r>
          </a:p>
          <a:p>
            <a:pPr marL="36576" indent="0" algn="just">
              <a:buNone/>
            </a:pPr>
            <a:r>
              <a:rPr lang="en-US" smtClean="0">
                <a:solidFill>
                  <a:srgbClr val="FFFF00"/>
                </a:solidFill>
              </a:rPr>
              <a:t>	… // </a:t>
            </a:r>
            <a:r>
              <a:rPr lang="en-US">
                <a:solidFill>
                  <a:srgbClr val="FFFF00"/>
                </a:solidFill>
              </a:rPr>
              <a:t>Khởi tạo các thuộc tính mới bổ sung của lớp Bus</a:t>
            </a:r>
          </a:p>
          <a:p>
            <a:pPr marL="36576" indent="0" algn="just">
              <a:buNone/>
            </a:pPr>
            <a:r>
              <a:rPr lang="en-US">
                <a:solidFill>
                  <a:srgbClr val="FFFF00"/>
                </a:solidFill>
              </a:rPr>
              <a:t>};</a:t>
            </a:r>
          </a:p>
          <a:p>
            <a:pPr algn="just"/>
            <a:r>
              <a:rPr lang="en-US"/>
              <a:t>Có thể thay bằng:</a:t>
            </a:r>
          </a:p>
          <a:p>
            <a:pPr marL="36576" indent="0" algn="just">
              <a:buNone/>
            </a:pPr>
            <a:r>
              <a:rPr lang="en-US">
                <a:solidFill>
                  <a:srgbClr val="FFFF00"/>
                </a:solidFill>
              </a:rPr>
              <a:t>Bus(){	// Gọi hàm khởi tạo không tham số của lớp Car</a:t>
            </a:r>
          </a:p>
          <a:p>
            <a:pPr marL="36576" indent="0" algn="just">
              <a:buNone/>
            </a:pPr>
            <a:r>
              <a:rPr lang="en-US" smtClean="0">
                <a:solidFill>
                  <a:srgbClr val="FFFF00"/>
                </a:solidFill>
              </a:rPr>
              <a:t>	… // </a:t>
            </a:r>
            <a:r>
              <a:rPr lang="en-US">
                <a:solidFill>
                  <a:srgbClr val="FFFF00"/>
                </a:solidFill>
              </a:rPr>
              <a:t>Khởi tạo các thuộc tính mới bổ sung của lớp Bus</a:t>
            </a:r>
          </a:p>
          <a:p>
            <a:pPr marL="36576" indent="0" algn="just">
              <a:buNone/>
            </a:pPr>
            <a:r>
              <a:rPr lang="en-US" smtClean="0">
                <a:solidFill>
                  <a:srgbClr val="FFFF00"/>
                </a:solidFill>
              </a:rPr>
              <a:t>};</a:t>
            </a:r>
            <a:endParaRPr lang="en-US"/>
          </a:p>
        </p:txBody>
      </p:sp>
    </p:spTree>
    <p:extLst>
      <p:ext uri="{BB962C8B-B14F-4D97-AF65-F5344CB8AC3E}">
        <p14:creationId xmlns:p14="http://schemas.microsoft.com/office/powerpoint/2010/main" val="129282624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07288" cy="1143000"/>
          </a:xfrm>
        </p:spPr>
        <p:txBody>
          <a:bodyPr>
            <a:normAutofit fontScale="90000"/>
          </a:bodyPr>
          <a:lstStyle/>
          <a:p>
            <a:pPr algn="ctr"/>
            <a:r>
              <a:rPr lang="en-US" smtClean="0">
                <a:solidFill>
                  <a:srgbClr val="FFFF00"/>
                </a:solidFill>
              </a:rPr>
              <a:t>HÀM KHỞI TẠO TRONG KẾ THỪA</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Chương </a:t>
            </a:r>
            <a:r>
              <a:rPr lang="en-US"/>
              <a:t>trình 6.1 định nghĩa lớp Car có 3 thuộc tính với hai hàm khởi tạo, sau đó định nghĩa lớp Bus có thêm thuộc tính label là số hiệu của tuyến xe buýt. Lớp Bus sẽ được cài đặt hai hàm khởi tạo tường minh, gọi đến hai hàm khởi tạo tương ứng của lớp Car.</a:t>
            </a:r>
          </a:p>
        </p:txBody>
      </p:sp>
    </p:spTree>
    <p:extLst>
      <p:ext uri="{BB962C8B-B14F-4D97-AF65-F5344CB8AC3E}">
        <p14:creationId xmlns:p14="http://schemas.microsoft.com/office/powerpoint/2010/main" val="365607541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07288" cy="1143000"/>
          </a:xfrm>
        </p:spPr>
        <p:txBody>
          <a:bodyPr>
            <a:normAutofit fontScale="90000"/>
          </a:bodyPr>
          <a:lstStyle/>
          <a:p>
            <a:pPr algn="ctr"/>
            <a:r>
              <a:rPr lang="en-US" smtClean="0">
                <a:solidFill>
                  <a:srgbClr val="FFFF00"/>
                </a:solidFill>
              </a:rPr>
              <a:t>HÀM KHỞI TẠO TRONG KẾ THỪA</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3567" y="1414240"/>
            <a:ext cx="8572416" cy="5255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4814341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07288" cy="1143000"/>
          </a:xfrm>
        </p:spPr>
        <p:txBody>
          <a:bodyPr>
            <a:normAutofit fontScale="90000"/>
          </a:bodyPr>
          <a:lstStyle/>
          <a:p>
            <a:pPr algn="ctr"/>
            <a:r>
              <a:rPr lang="en-US" smtClean="0">
                <a:solidFill>
                  <a:srgbClr val="FFFF00"/>
                </a:solidFill>
              </a:rPr>
              <a:t>HÀM KHỞI TẠO TRONG KẾ THỪA</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2928" y="1558628"/>
            <a:ext cx="8091520" cy="48947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6640210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07288" cy="1143000"/>
          </a:xfrm>
        </p:spPr>
        <p:txBody>
          <a:bodyPr>
            <a:normAutofit fontScale="90000"/>
          </a:bodyPr>
          <a:lstStyle/>
          <a:p>
            <a:pPr algn="ctr"/>
            <a:r>
              <a:rPr lang="en-US" smtClean="0">
                <a:solidFill>
                  <a:srgbClr val="FFFF00"/>
                </a:solidFill>
              </a:rPr>
              <a:t>HÀM KHỞI TẠO TRONG KẾ THỪA</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380041"/>
            <a:ext cx="8601620" cy="53110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059794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07288" cy="1143000"/>
          </a:xfrm>
        </p:spPr>
        <p:txBody>
          <a:bodyPr>
            <a:normAutofit fontScale="90000"/>
          </a:bodyPr>
          <a:lstStyle/>
          <a:p>
            <a:pPr algn="ctr"/>
            <a:r>
              <a:rPr lang="en-US" smtClean="0">
                <a:solidFill>
                  <a:srgbClr val="FFFF00"/>
                </a:solidFill>
              </a:rPr>
              <a:t>HÀM HỦY BỎ TRONG KẾ THỪA</a:t>
            </a:r>
            <a:endParaRPr lang="en-US">
              <a:solidFill>
                <a:srgbClr val="FFFF00"/>
              </a:solidFill>
            </a:endParaRPr>
          </a:p>
        </p:txBody>
      </p:sp>
      <p:sp>
        <p:nvSpPr>
          <p:cNvPr id="3" name="Content Placeholder 2"/>
          <p:cNvSpPr>
            <a:spLocks noGrp="1"/>
          </p:cNvSpPr>
          <p:nvPr>
            <p:ph idx="1"/>
          </p:nvPr>
        </p:nvSpPr>
        <p:spPr/>
        <p:txBody>
          <a:bodyPr>
            <a:normAutofit fontScale="77500" lnSpcReduction="20000"/>
          </a:bodyPr>
          <a:lstStyle/>
          <a:p>
            <a:pPr algn="just"/>
            <a:r>
              <a:rPr lang="en-US" smtClean="0"/>
              <a:t>Khi </a:t>
            </a:r>
            <a:r>
              <a:rPr lang="en-US"/>
              <a:t>một đối tượng lớp dẫn xuất bị giải phóng khỏi bộ nhớ, thứ tự gọi các hàm hủy bỏ ngược với thứ tự gọi hàm thiết lập: gọi hàm hủy bỏ của lớp dẫn xuất trước khi gọi hàm hủy bỏ của lớp cơ sở.</a:t>
            </a:r>
          </a:p>
          <a:p>
            <a:pPr algn="just"/>
            <a:r>
              <a:rPr lang="en-US"/>
              <a:t>Vì mỗi lớp chỉ có nhiều nhất là một hàm hủy bỏ, nên ta không cần phải chỉ ra hàm hủy bỏ nào của lớp cơ sở sẽ được gọi sau khi hủy bỏ lớp dẫn xuất</a:t>
            </a:r>
            <a:r>
              <a:rPr lang="en-US" smtClean="0"/>
              <a:t>.</a:t>
            </a:r>
          </a:p>
          <a:p>
            <a:pPr algn="just"/>
            <a:r>
              <a:rPr lang="en-US" smtClean="0"/>
              <a:t>Hàm </a:t>
            </a:r>
            <a:r>
              <a:rPr lang="en-US"/>
              <a:t>hủy bỏ trong lớp dẫn xuất:</a:t>
            </a:r>
          </a:p>
          <a:p>
            <a:pPr marL="36576" indent="0" algn="just">
              <a:buNone/>
            </a:pPr>
            <a:r>
              <a:rPr lang="en-US">
                <a:solidFill>
                  <a:srgbClr val="FFFF00"/>
                </a:solidFill>
              </a:rPr>
              <a:t>&lt;Tên lớp&gt;::~&lt;Tên lớp&gt;([&lt;Các tham số</a:t>
            </a:r>
            <a:r>
              <a:rPr lang="en-US" smtClean="0">
                <a:solidFill>
                  <a:srgbClr val="FFFF00"/>
                </a:solidFill>
              </a:rPr>
              <a:t>&gt;])</a:t>
            </a:r>
          </a:p>
          <a:p>
            <a:pPr marL="36576" indent="0" algn="just">
              <a:buNone/>
            </a:pPr>
            <a:r>
              <a:rPr lang="en-US" smtClean="0">
                <a:solidFill>
                  <a:srgbClr val="FFFF00"/>
                </a:solidFill>
              </a:rPr>
              <a:t>{</a:t>
            </a:r>
            <a:endParaRPr lang="en-US">
              <a:solidFill>
                <a:srgbClr val="FFFF00"/>
              </a:solidFill>
            </a:endParaRPr>
          </a:p>
          <a:p>
            <a:pPr marL="36576" indent="0" algn="just">
              <a:buNone/>
            </a:pPr>
            <a:r>
              <a:rPr lang="en-US" smtClean="0">
                <a:solidFill>
                  <a:srgbClr val="FFFF00"/>
                </a:solidFill>
              </a:rPr>
              <a:t>	… </a:t>
            </a:r>
            <a:r>
              <a:rPr lang="en-US">
                <a:solidFill>
                  <a:srgbClr val="FFFF00"/>
                </a:solidFill>
              </a:rPr>
              <a:t>// </a:t>
            </a:r>
            <a:r>
              <a:rPr lang="en-US" smtClean="0">
                <a:solidFill>
                  <a:srgbClr val="FFFF00"/>
                </a:solidFill>
              </a:rPr>
              <a:t>Giải </a:t>
            </a:r>
            <a:r>
              <a:rPr lang="en-US">
                <a:solidFill>
                  <a:srgbClr val="FFFF00"/>
                </a:solidFill>
              </a:rPr>
              <a:t>phóng phần bộ nhớ cấp phát cho các thuộc tính bổ sung</a:t>
            </a:r>
          </a:p>
          <a:p>
            <a:pPr marL="36576" indent="0" algn="just">
              <a:buNone/>
            </a:pPr>
            <a:r>
              <a:rPr lang="en-US">
                <a:solidFill>
                  <a:srgbClr val="FFFF00"/>
                </a:solidFill>
              </a:rPr>
              <a:t>}</a:t>
            </a:r>
          </a:p>
        </p:txBody>
      </p:sp>
    </p:spTree>
    <p:extLst>
      <p:ext uri="{BB962C8B-B14F-4D97-AF65-F5344CB8AC3E}">
        <p14:creationId xmlns:p14="http://schemas.microsoft.com/office/powerpoint/2010/main" val="77824650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07288" cy="1143000"/>
          </a:xfrm>
        </p:spPr>
        <p:txBody>
          <a:bodyPr>
            <a:normAutofit fontScale="90000"/>
          </a:bodyPr>
          <a:lstStyle/>
          <a:p>
            <a:pPr algn="ctr"/>
            <a:r>
              <a:rPr lang="en-US" smtClean="0">
                <a:solidFill>
                  <a:srgbClr val="FFFF00"/>
                </a:solidFill>
              </a:rPr>
              <a:t>HÀM HỦY BỎ TRONG KẾ THỪA</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mtClean="0">
                <a:solidFill>
                  <a:srgbClr val="FF0000"/>
                </a:solidFill>
              </a:rPr>
              <a:t>Lưu ý:</a:t>
            </a:r>
          </a:p>
          <a:p>
            <a:pPr marL="420624" lvl="3" indent="-384048" algn="just">
              <a:buClr>
                <a:schemeClr val="accent1"/>
              </a:buClr>
              <a:buSzPct val="80000"/>
              <a:buFont typeface="Wingdings 2"/>
              <a:buChar char=""/>
            </a:pPr>
            <a:r>
              <a:rPr lang="en-US" sz="3000" smtClean="0"/>
              <a:t>Hàm </a:t>
            </a:r>
            <a:r>
              <a:rPr lang="en-US" sz="3000"/>
              <a:t>hủy bỏ của lớp dẫn xuất chỉ giải phóng phần bộ nhớ được cấp phát động cho các thuộc tính mới bổ sung trong lớp dẫn xuất, nếu có, mà không được giải phóng bộ nhớ được cấp cho các thuộc tính trong lớp cơ sở (phần này là do hàm hủy bỏ của lớp cơ sở đảm nhiệm).</a:t>
            </a:r>
          </a:p>
        </p:txBody>
      </p:sp>
    </p:spTree>
    <p:extLst>
      <p:ext uri="{BB962C8B-B14F-4D97-AF65-F5344CB8AC3E}">
        <p14:creationId xmlns:p14="http://schemas.microsoft.com/office/powerpoint/2010/main" val="142186820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07288" cy="1143000"/>
          </a:xfrm>
        </p:spPr>
        <p:txBody>
          <a:bodyPr>
            <a:normAutofit fontScale="90000"/>
          </a:bodyPr>
          <a:lstStyle/>
          <a:p>
            <a:pPr algn="ctr"/>
            <a:r>
              <a:rPr lang="en-US" smtClean="0">
                <a:solidFill>
                  <a:srgbClr val="FFFF00"/>
                </a:solidFill>
              </a:rPr>
              <a:t>HÀM HỦY BỎ TRONG KẾ THỪA</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marL="36576" indent="0" algn="just">
              <a:buNone/>
            </a:pPr>
            <a:r>
              <a:rPr lang="en-US" smtClean="0">
                <a:solidFill>
                  <a:srgbClr val="FF0000"/>
                </a:solidFill>
              </a:rPr>
              <a:t>Lưu ý:</a:t>
            </a:r>
          </a:p>
          <a:p>
            <a:pPr marL="420624" lvl="3" indent="-384048" algn="just">
              <a:buClr>
                <a:schemeClr val="accent1"/>
              </a:buClr>
              <a:buSzPct val="80000"/>
              <a:buFont typeface="Wingdings 2"/>
              <a:buChar char=""/>
            </a:pPr>
            <a:r>
              <a:rPr lang="en-US" sz="3100" smtClean="0"/>
              <a:t>Không </a:t>
            </a:r>
            <a:r>
              <a:rPr lang="en-US" sz="3100"/>
              <a:t>phải gọi tường minh hàm hủy bỏ của lớp cơ sở trong hàm hủy bỏ của lớp dẫn </a:t>
            </a:r>
            <a:r>
              <a:rPr lang="en-US" sz="3100" smtClean="0"/>
              <a:t>xuất.</a:t>
            </a:r>
          </a:p>
          <a:p>
            <a:pPr marL="420624" lvl="3" indent="-384048" algn="just">
              <a:buClr>
                <a:schemeClr val="accent1"/>
              </a:buClr>
              <a:buSzPct val="80000"/>
              <a:buFont typeface="Wingdings 2"/>
              <a:buChar char=""/>
            </a:pPr>
            <a:r>
              <a:rPr lang="en-US" sz="3100" smtClean="0"/>
              <a:t>Ngay </a:t>
            </a:r>
            <a:r>
              <a:rPr lang="en-US" sz="3100"/>
              <a:t>cả khi lớp dẫn xuất không định nghĩa tường minh hàm hủy bỏ (do không cần thiết) mà lớp cơ sở lại có định nghĩa tường minh. Chương trình vẫn gọi hàm hủy bỏ ngầm định của lớp dẫn xuất, sau đó vẫn gọi hàm hủy bỏ tường minh của lớp cơ sở.</a:t>
            </a:r>
          </a:p>
        </p:txBody>
      </p:sp>
    </p:spTree>
    <p:extLst>
      <p:ext uri="{BB962C8B-B14F-4D97-AF65-F5344CB8AC3E}">
        <p14:creationId xmlns:p14="http://schemas.microsoft.com/office/powerpoint/2010/main" val="219978435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07288" cy="1143000"/>
          </a:xfrm>
        </p:spPr>
        <p:txBody>
          <a:bodyPr>
            <a:normAutofit fontScale="90000"/>
          </a:bodyPr>
          <a:lstStyle/>
          <a:p>
            <a:pPr algn="ctr"/>
            <a:r>
              <a:rPr lang="en-US" smtClean="0">
                <a:solidFill>
                  <a:srgbClr val="FFFF00"/>
                </a:solidFill>
              </a:rPr>
              <a:t>HÀM HỦY BỎ TRONG KẾ THỪA</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marL="420624" lvl="3" indent="-384048" algn="just">
              <a:buClr>
                <a:schemeClr val="accent1"/>
              </a:buClr>
              <a:buSzPct val="80000"/>
              <a:buFont typeface="Wingdings 2"/>
              <a:buChar char=""/>
            </a:pPr>
            <a:r>
              <a:rPr lang="en-US" sz="3100" smtClean="0"/>
              <a:t>Chương </a:t>
            </a:r>
            <a:r>
              <a:rPr lang="en-US" sz="3100"/>
              <a:t>trình 6.2 cài đặt lớp Bus kế thừa từ lớp Car</a:t>
            </a:r>
            <a:r>
              <a:rPr lang="en-US" sz="3100" smtClean="0"/>
              <a:t>:</a:t>
            </a:r>
          </a:p>
          <a:p>
            <a:pPr marL="420624" lvl="3" indent="-384048" algn="just">
              <a:buClr>
                <a:schemeClr val="accent1"/>
              </a:buClr>
              <a:buSzPct val="80000"/>
              <a:buFont typeface="Wingdings 2"/>
              <a:buChar char=""/>
            </a:pPr>
            <a:r>
              <a:rPr lang="en-US" sz="3100" smtClean="0"/>
              <a:t>Lớp </a:t>
            </a:r>
            <a:r>
              <a:rPr lang="en-US" sz="3100"/>
              <a:t>Car có một thuộc tính có dạng con trỏ </a:t>
            </a:r>
            <a:r>
              <a:rPr lang="en-US" sz="3100" smtClean="0"/>
              <a:t>nên </a:t>
            </a:r>
            <a:r>
              <a:rPr lang="en-US" sz="3100"/>
              <a:t>cần giải phóng bằng hàm hủy bỏ tường </a:t>
            </a:r>
            <a:r>
              <a:rPr lang="en-US" sz="3100" smtClean="0"/>
              <a:t>minh.</a:t>
            </a:r>
          </a:p>
          <a:p>
            <a:pPr marL="420624" lvl="3" indent="-384048" algn="just">
              <a:buClr>
                <a:schemeClr val="accent1"/>
              </a:buClr>
              <a:buSzPct val="80000"/>
              <a:buFont typeface="Wingdings 2"/>
              <a:buChar char=""/>
            </a:pPr>
            <a:r>
              <a:rPr lang="en-US" sz="3100" smtClean="0"/>
              <a:t>Lớp </a:t>
            </a:r>
            <a:r>
              <a:rPr lang="en-US" sz="3100"/>
              <a:t>Bus có thêm một thuộc tính có dạng con trỏ là danh sách các đường phố mà xe buýt đi qua (mảng động các chuỗi kí tự *char[]) nên cũng cần giải phóng bằng hàm hủy bỏ tường minh.</a:t>
            </a:r>
          </a:p>
        </p:txBody>
      </p:sp>
    </p:spTree>
    <p:extLst>
      <p:ext uri="{BB962C8B-B14F-4D97-AF65-F5344CB8AC3E}">
        <p14:creationId xmlns:p14="http://schemas.microsoft.com/office/powerpoint/2010/main" val="403355017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07288" cy="1143000"/>
          </a:xfrm>
        </p:spPr>
        <p:txBody>
          <a:bodyPr>
            <a:normAutofit fontScale="90000"/>
          </a:bodyPr>
          <a:lstStyle/>
          <a:p>
            <a:pPr algn="ctr"/>
            <a:r>
              <a:rPr lang="en-US" smtClean="0">
                <a:solidFill>
                  <a:srgbClr val="FFFF00"/>
                </a:solidFill>
              </a:rPr>
              <a:t>HÀM HỦY BỎ TRONG KẾ THỪA</a:t>
            </a:r>
            <a:endParaRPr lang="en-US">
              <a:solidFill>
                <a:srgbClr val="FFFF00"/>
              </a:solidFill>
            </a:endParaRPr>
          </a:p>
        </p:txBody>
      </p:sp>
      <p:sp>
        <p:nvSpPr>
          <p:cNvPr id="3" name="Content Placeholder 2"/>
          <p:cNvSpPr>
            <a:spLocks noGrp="1"/>
          </p:cNvSpPr>
          <p:nvPr>
            <p:ph idx="1"/>
          </p:nvPr>
        </p:nvSpPr>
        <p:spPr/>
        <p:txBody>
          <a:bodyPr>
            <a:normAutofit/>
          </a:bodyPr>
          <a:lstStyle/>
          <a:p>
            <a:pPr marL="420624" lvl="3" indent="-384048" algn="just">
              <a:buClr>
                <a:schemeClr val="accent1"/>
              </a:buClr>
              <a:buSzPct val="80000"/>
              <a:buFont typeface="Wingdings 2"/>
              <a:buChar char=""/>
            </a:pPr>
            <a:endParaRPr lang="en-US" sz="310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1628800"/>
            <a:ext cx="7267850" cy="460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7980495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07288" cy="1143000"/>
          </a:xfrm>
        </p:spPr>
        <p:txBody>
          <a:bodyPr>
            <a:normAutofit fontScale="90000"/>
          </a:bodyPr>
          <a:lstStyle/>
          <a:p>
            <a:pPr algn="ctr"/>
            <a:r>
              <a:rPr lang="en-US" smtClean="0">
                <a:solidFill>
                  <a:srgbClr val="FFFF00"/>
                </a:solidFill>
              </a:rPr>
              <a:t>HÀM HỦY BỎ TRONG KẾ THỪA</a:t>
            </a:r>
            <a:endParaRPr lang="en-US">
              <a:solidFill>
                <a:srgbClr val="FFFF00"/>
              </a:solidFill>
            </a:endParaRPr>
          </a:p>
        </p:txBody>
      </p:sp>
      <p:sp>
        <p:nvSpPr>
          <p:cNvPr id="3" name="Content Placeholder 2"/>
          <p:cNvSpPr>
            <a:spLocks noGrp="1"/>
          </p:cNvSpPr>
          <p:nvPr>
            <p:ph idx="1"/>
          </p:nvPr>
        </p:nvSpPr>
        <p:spPr/>
        <p:txBody>
          <a:bodyPr>
            <a:normAutofit/>
          </a:bodyPr>
          <a:lstStyle/>
          <a:p>
            <a:pPr marL="420624" lvl="3" indent="-384048" algn="just">
              <a:buClr>
                <a:schemeClr val="accent1"/>
              </a:buClr>
              <a:buSzPct val="80000"/>
              <a:buFont typeface="Wingdings 2"/>
              <a:buChar char=""/>
            </a:pPr>
            <a:endParaRPr lang="en-US" sz="310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031" y="1484784"/>
            <a:ext cx="8187938" cy="51845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0108095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07288" cy="1143000"/>
          </a:xfrm>
        </p:spPr>
        <p:txBody>
          <a:bodyPr>
            <a:normAutofit fontScale="90000"/>
          </a:bodyPr>
          <a:lstStyle/>
          <a:p>
            <a:pPr algn="ctr"/>
            <a:r>
              <a:rPr lang="en-US" smtClean="0">
                <a:solidFill>
                  <a:srgbClr val="FFFF00"/>
                </a:solidFill>
              </a:rPr>
              <a:t>HÀM HỦY BỎ TRONG KẾ THỪA</a:t>
            </a:r>
            <a:endParaRPr lang="en-US">
              <a:solidFill>
                <a:srgbClr val="FFFF00"/>
              </a:solidFill>
            </a:endParaRPr>
          </a:p>
        </p:txBody>
      </p:sp>
      <p:sp>
        <p:nvSpPr>
          <p:cNvPr id="3" name="Content Placeholder 2"/>
          <p:cNvSpPr>
            <a:spLocks noGrp="1"/>
          </p:cNvSpPr>
          <p:nvPr>
            <p:ph idx="1"/>
          </p:nvPr>
        </p:nvSpPr>
        <p:spPr/>
        <p:txBody>
          <a:bodyPr>
            <a:normAutofit lnSpcReduction="10000"/>
          </a:bodyPr>
          <a:lstStyle/>
          <a:p>
            <a:pPr marL="420624" lvl="3" indent="-384048" algn="just">
              <a:buClr>
                <a:schemeClr val="accent1"/>
              </a:buClr>
              <a:buSzPct val="80000"/>
              <a:buFont typeface="Wingdings 2"/>
              <a:buChar char=""/>
            </a:pPr>
            <a:r>
              <a:rPr lang="en-US" sz="3100" smtClean="0"/>
              <a:t>Trong </a:t>
            </a:r>
            <a:r>
              <a:rPr lang="en-US" sz="3100"/>
              <a:t>hàm hủy bỏ của lớp Bus, ta chỉ được giải phóng vùng nhớ được cấp phát cho thuộc tính voyage (hành trình của xe buýt), là thuộc tính được bổ sung thêm của lớp Bus. </a:t>
            </a:r>
            <a:endParaRPr lang="en-US" sz="3100" smtClean="0"/>
          </a:p>
          <a:p>
            <a:pPr marL="420624" lvl="3" indent="-384048" algn="just">
              <a:buClr>
                <a:schemeClr val="accent1"/>
              </a:buClr>
              <a:buSzPct val="80000"/>
              <a:buFont typeface="Wingdings 2"/>
              <a:buChar char=""/>
            </a:pPr>
            <a:r>
              <a:rPr lang="en-US" sz="3100" smtClean="0"/>
              <a:t>Mà </a:t>
            </a:r>
            <a:r>
              <a:rPr lang="en-US" sz="3100"/>
              <a:t>không được giải phóng vùng nhớ cấp phát cho thuộc tính mark (nhãn hiệu xe), việc này là thuộc trách nhiệm của hàm hủy bỏ của lớp Car vì thuộc tính mark được khai báo trong lớp Car.</a:t>
            </a:r>
          </a:p>
          <a:p>
            <a:pPr marL="420624" lvl="3" indent="-384048" algn="just">
              <a:buClr>
                <a:schemeClr val="accent1"/>
              </a:buClr>
              <a:buSzPct val="80000"/>
              <a:buFont typeface="Wingdings 2"/>
              <a:buChar char=""/>
            </a:pPr>
            <a:endParaRPr lang="en-US" sz="3100"/>
          </a:p>
        </p:txBody>
      </p:sp>
    </p:spTree>
    <p:extLst>
      <p:ext uri="{BB962C8B-B14F-4D97-AF65-F5344CB8AC3E}">
        <p14:creationId xmlns:p14="http://schemas.microsoft.com/office/powerpoint/2010/main" val="426669703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07288" cy="1143000"/>
          </a:xfrm>
        </p:spPr>
        <p:txBody>
          <a:bodyPr>
            <a:normAutofit fontScale="90000"/>
          </a:bodyPr>
          <a:lstStyle/>
          <a:p>
            <a:pPr algn="ctr"/>
            <a:r>
              <a:rPr lang="en-US" smtClean="0">
                <a:solidFill>
                  <a:srgbClr val="FFFF00"/>
                </a:solidFill>
              </a:rPr>
              <a:t>PHẠM VI TRUY NHẬP TỚI CÁC THÀNH PHẦN TRONG KẾ THỪA</a:t>
            </a:r>
            <a:endParaRPr lang="en-US">
              <a:solidFill>
                <a:srgbClr val="FFFF00"/>
              </a:solidFill>
            </a:endParaRPr>
          </a:p>
        </p:txBody>
      </p:sp>
      <p:sp>
        <p:nvSpPr>
          <p:cNvPr id="3" name="Content Placeholder 2"/>
          <p:cNvSpPr>
            <a:spLocks noGrp="1"/>
          </p:cNvSpPr>
          <p:nvPr>
            <p:ph idx="1"/>
          </p:nvPr>
        </p:nvSpPr>
        <p:spPr/>
        <p:txBody>
          <a:bodyPr>
            <a:normAutofit/>
          </a:bodyPr>
          <a:lstStyle/>
          <a:p>
            <a:pPr marL="420624" lvl="3" indent="-384048" algn="just">
              <a:buClr>
                <a:schemeClr val="accent1"/>
              </a:buClr>
              <a:buSzPct val="80000"/>
              <a:buFont typeface="Wingdings 2"/>
              <a:buChar char=""/>
            </a:pPr>
            <a:endParaRPr lang="en-US" sz="3100"/>
          </a:p>
          <a:p>
            <a:pPr marL="420624" lvl="3" indent="-384048" algn="just">
              <a:buClr>
                <a:schemeClr val="accent1"/>
              </a:buClr>
              <a:buSzPct val="80000"/>
              <a:buFont typeface="Wingdings 2"/>
              <a:buChar char=""/>
            </a:pPr>
            <a:endParaRPr lang="en-US" sz="3100"/>
          </a:p>
        </p:txBody>
      </p:sp>
      <p:graphicFrame>
        <p:nvGraphicFramePr>
          <p:cNvPr id="4" name="Table 3"/>
          <p:cNvGraphicFramePr>
            <a:graphicFrameLocks noGrp="1"/>
          </p:cNvGraphicFramePr>
          <p:nvPr>
            <p:extLst>
              <p:ext uri="{D42A27DB-BD31-4B8C-83A1-F6EECF244321}">
                <p14:modId xmlns:p14="http://schemas.microsoft.com/office/powerpoint/2010/main" val="1525331377"/>
              </p:ext>
            </p:extLst>
          </p:nvPr>
        </p:nvGraphicFramePr>
        <p:xfrm>
          <a:off x="467543" y="2204864"/>
          <a:ext cx="8280921" cy="3414152"/>
        </p:xfrm>
        <a:graphic>
          <a:graphicData uri="http://schemas.openxmlformats.org/drawingml/2006/table">
            <a:tbl>
              <a:tblPr firstRow="1" bandRow="1">
                <a:tableStyleId>{5C22544A-7EE6-4342-B048-85BDC9FD1C3A}</a:tableStyleId>
              </a:tblPr>
              <a:tblGrid>
                <a:gridCol w="1944216"/>
                <a:gridCol w="2952328"/>
                <a:gridCol w="3384377"/>
              </a:tblGrid>
              <a:tr h="670952">
                <a:tc>
                  <a:txBody>
                    <a:bodyPr/>
                    <a:lstStyle/>
                    <a:p>
                      <a:pPr algn="ctr"/>
                      <a:r>
                        <a:rPr kumimoji="0" lang="en-US" sz="1800" b="1" i="1" kern="1200" smtClean="0">
                          <a:solidFill>
                            <a:schemeClr val="lt1"/>
                          </a:solidFill>
                          <a:effectLst/>
                          <a:latin typeface="+mn-lt"/>
                          <a:ea typeface="+mn-ea"/>
                          <a:cs typeface="+mn-cs"/>
                        </a:rPr>
                        <a:t>Kiểu dẫn xuất</a:t>
                      </a:r>
                      <a:endParaRPr lang="en-US"/>
                    </a:p>
                  </a:txBody>
                  <a:tcPr anchor="ctr"/>
                </a:tc>
                <a:tc>
                  <a:txBody>
                    <a:bodyPr/>
                    <a:lstStyle/>
                    <a:p>
                      <a:pPr algn="ctr"/>
                      <a:r>
                        <a:rPr kumimoji="0" lang="en-US" sz="1800" b="1" i="1" kern="1200" smtClean="0">
                          <a:solidFill>
                            <a:schemeClr val="lt1"/>
                          </a:solidFill>
                          <a:effectLst/>
                          <a:latin typeface="+mn-lt"/>
                          <a:ea typeface="+mn-ea"/>
                          <a:cs typeface="+mn-cs"/>
                        </a:rPr>
                        <a:t>Tính chất ở lớp cơ sở</a:t>
                      </a:r>
                      <a:endParaRPr lang="en-US"/>
                    </a:p>
                  </a:txBody>
                  <a:tcPr anchor="ctr"/>
                </a:tc>
                <a:tc>
                  <a:txBody>
                    <a:bodyPr/>
                    <a:lstStyle/>
                    <a:p>
                      <a:pPr algn="ctr"/>
                      <a:r>
                        <a:rPr kumimoji="0" lang="en-US" sz="1800" b="1" i="1" kern="1200" smtClean="0">
                          <a:solidFill>
                            <a:schemeClr val="lt1"/>
                          </a:solidFill>
                          <a:effectLst/>
                          <a:latin typeface="+mn-lt"/>
                          <a:ea typeface="+mn-ea"/>
                          <a:cs typeface="+mn-cs"/>
                        </a:rPr>
                        <a:t>Tính chất ở lớp dẫn xuất</a:t>
                      </a:r>
                      <a:endParaRPr lang="en-US"/>
                    </a:p>
                  </a:txBody>
                  <a:tcPr anchor="ctr"/>
                </a:tc>
              </a:tr>
              <a:tr h="0">
                <a:tc>
                  <a:txBody>
                    <a:bodyPr/>
                    <a:lstStyle/>
                    <a:p>
                      <a:r>
                        <a:rPr kumimoji="0" lang="en-US" sz="1800" b="1" kern="1200" smtClean="0">
                          <a:solidFill>
                            <a:schemeClr val="dk1"/>
                          </a:solidFill>
                          <a:effectLst/>
                          <a:latin typeface="+mn-lt"/>
                          <a:ea typeface="+mn-ea"/>
                          <a:cs typeface="+mn-cs"/>
                        </a:rPr>
                        <a:t>private</a:t>
                      </a:r>
                      <a:endParaRPr lang="en-US"/>
                    </a:p>
                  </a:txBody>
                  <a:tcPr/>
                </a:tc>
                <a:tc>
                  <a:txBody>
                    <a:bodyPr/>
                    <a:lstStyle/>
                    <a:p>
                      <a:r>
                        <a:rPr kumimoji="0" lang="en-US" sz="1800" b="1" kern="1200" smtClean="0">
                          <a:solidFill>
                            <a:schemeClr val="dk1"/>
                          </a:solidFill>
                          <a:effectLst/>
                          <a:latin typeface="+mn-lt"/>
                          <a:ea typeface="+mn-ea"/>
                          <a:cs typeface="+mn-cs"/>
                        </a:rPr>
                        <a:t>private</a:t>
                      </a:r>
                    </a:p>
                    <a:p>
                      <a:r>
                        <a:rPr kumimoji="0" lang="en-US" sz="1800" b="1" kern="1200" smtClean="0">
                          <a:solidFill>
                            <a:schemeClr val="dk1"/>
                          </a:solidFill>
                          <a:effectLst/>
                          <a:latin typeface="+mn-lt"/>
                          <a:ea typeface="+mn-ea"/>
                          <a:cs typeface="+mn-cs"/>
                        </a:rPr>
                        <a:t>protected</a:t>
                      </a:r>
                    </a:p>
                    <a:p>
                      <a:r>
                        <a:rPr kumimoji="0" lang="en-US" sz="1800" b="1" kern="1200" smtClean="0">
                          <a:solidFill>
                            <a:schemeClr val="dk1"/>
                          </a:solidFill>
                          <a:effectLst/>
                          <a:latin typeface="+mn-lt"/>
                          <a:ea typeface="+mn-ea"/>
                          <a:cs typeface="+mn-cs"/>
                        </a:rPr>
                        <a:t>public</a:t>
                      </a:r>
                      <a:endParaRPr lang="en-US"/>
                    </a:p>
                  </a:txBody>
                  <a:tcPr/>
                </a:tc>
                <a:tc>
                  <a:txBody>
                    <a:bodyPr/>
                    <a:lstStyle/>
                    <a:p>
                      <a:r>
                        <a:rPr kumimoji="0" lang="en-US" sz="1800" b="1" kern="1200" smtClean="0">
                          <a:solidFill>
                            <a:schemeClr val="dk1"/>
                          </a:solidFill>
                          <a:effectLst/>
                          <a:latin typeface="+mn-lt"/>
                          <a:ea typeface="+mn-ea"/>
                          <a:cs typeface="+mn-cs"/>
                        </a:rPr>
                        <a:t>Không truy nhập được</a:t>
                      </a:r>
                    </a:p>
                    <a:p>
                      <a:r>
                        <a:rPr kumimoji="0" lang="en-US" sz="1800" b="1" kern="1200" smtClean="0">
                          <a:solidFill>
                            <a:schemeClr val="dk1"/>
                          </a:solidFill>
                          <a:effectLst/>
                          <a:latin typeface="+mn-lt"/>
                          <a:ea typeface="+mn-ea"/>
                          <a:cs typeface="+mn-cs"/>
                        </a:rPr>
                        <a:t>private</a:t>
                      </a:r>
                    </a:p>
                    <a:p>
                      <a:r>
                        <a:rPr kumimoji="0" lang="en-US" sz="1800" b="1" kern="1200" smtClean="0">
                          <a:solidFill>
                            <a:schemeClr val="dk1"/>
                          </a:solidFill>
                          <a:effectLst/>
                          <a:latin typeface="+mn-lt"/>
                          <a:ea typeface="+mn-ea"/>
                          <a:cs typeface="+mn-cs"/>
                        </a:rPr>
                        <a:t>private</a:t>
                      </a:r>
                      <a:endParaRPr lang="en-US"/>
                    </a:p>
                  </a:txBody>
                  <a:tcPr/>
                </a:tc>
              </a:tr>
              <a:tr h="0">
                <a:tc>
                  <a:txBody>
                    <a:bodyPr/>
                    <a:lstStyle/>
                    <a:p>
                      <a:r>
                        <a:rPr kumimoji="0" lang="en-US" sz="1800" b="1" kern="1200" smtClean="0">
                          <a:solidFill>
                            <a:schemeClr val="dk1"/>
                          </a:solidFill>
                          <a:effectLst/>
                          <a:latin typeface="+mn-lt"/>
                          <a:ea typeface="+mn-ea"/>
                          <a:cs typeface="+mn-cs"/>
                        </a:rPr>
                        <a:t>protected</a:t>
                      </a:r>
                      <a:endParaRPr lang="en-US"/>
                    </a:p>
                  </a:txBody>
                  <a:tcPr/>
                </a:tc>
                <a:tc>
                  <a:txBody>
                    <a:bodyPr/>
                    <a:lstStyle/>
                    <a:p>
                      <a:r>
                        <a:rPr kumimoji="0" lang="en-US" sz="1800" b="1" kern="1200" smtClean="0">
                          <a:solidFill>
                            <a:schemeClr val="dk1"/>
                          </a:solidFill>
                          <a:effectLst/>
                          <a:latin typeface="+mn-lt"/>
                          <a:ea typeface="+mn-ea"/>
                          <a:cs typeface="+mn-cs"/>
                        </a:rPr>
                        <a:t>private</a:t>
                      </a:r>
                    </a:p>
                    <a:p>
                      <a:r>
                        <a:rPr kumimoji="0" lang="en-US" sz="1800" b="1" kern="1200" smtClean="0">
                          <a:solidFill>
                            <a:schemeClr val="dk1"/>
                          </a:solidFill>
                          <a:effectLst/>
                          <a:latin typeface="+mn-lt"/>
                          <a:ea typeface="+mn-ea"/>
                          <a:cs typeface="+mn-cs"/>
                        </a:rPr>
                        <a:t>protected</a:t>
                      </a:r>
                    </a:p>
                    <a:p>
                      <a:r>
                        <a:rPr kumimoji="0" lang="en-US" sz="1800" b="1" kern="1200" smtClean="0">
                          <a:solidFill>
                            <a:schemeClr val="dk1"/>
                          </a:solidFill>
                          <a:effectLst/>
                          <a:latin typeface="+mn-lt"/>
                          <a:ea typeface="+mn-ea"/>
                          <a:cs typeface="+mn-cs"/>
                        </a:rPr>
                        <a:t>public</a:t>
                      </a:r>
                      <a:endParaRPr lang="en-US"/>
                    </a:p>
                  </a:txBody>
                  <a:tcPr/>
                </a:tc>
                <a:tc>
                  <a:txBody>
                    <a:bodyPr/>
                    <a:lstStyle/>
                    <a:p>
                      <a:r>
                        <a:rPr kumimoji="0" lang="en-US" sz="1800" b="1" kern="1200" smtClean="0">
                          <a:solidFill>
                            <a:schemeClr val="dk1"/>
                          </a:solidFill>
                          <a:effectLst/>
                          <a:latin typeface="+mn-lt"/>
                          <a:ea typeface="+mn-ea"/>
                          <a:cs typeface="+mn-cs"/>
                        </a:rPr>
                        <a:t>Không truy nhập được</a:t>
                      </a:r>
                    </a:p>
                    <a:p>
                      <a:r>
                        <a:rPr kumimoji="0" lang="en-US" sz="1800" b="1" kern="1200" smtClean="0">
                          <a:solidFill>
                            <a:schemeClr val="dk1"/>
                          </a:solidFill>
                          <a:effectLst/>
                          <a:latin typeface="+mn-lt"/>
                          <a:ea typeface="+mn-ea"/>
                          <a:cs typeface="+mn-cs"/>
                        </a:rPr>
                        <a:t>protected</a:t>
                      </a:r>
                    </a:p>
                    <a:p>
                      <a:r>
                        <a:rPr kumimoji="0" lang="en-US" sz="1800" b="1" kern="1200" smtClean="0">
                          <a:solidFill>
                            <a:schemeClr val="dk1"/>
                          </a:solidFill>
                          <a:effectLst/>
                          <a:latin typeface="+mn-lt"/>
                          <a:ea typeface="+mn-ea"/>
                          <a:cs typeface="+mn-cs"/>
                        </a:rPr>
                        <a:t>protected</a:t>
                      </a:r>
                      <a:endParaRPr lang="en-US"/>
                    </a:p>
                  </a:txBody>
                  <a:tcPr/>
                </a:tc>
              </a:tr>
              <a:tr h="0">
                <a:tc>
                  <a:txBody>
                    <a:bodyPr/>
                    <a:lstStyle/>
                    <a:p>
                      <a:r>
                        <a:rPr kumimoji="0" lang="en-US" sz="1800" b="1" kern="1200" smtClean="0">
                          <a:solidFill>
                            <a:schemeClr val="dk1"/>
                          </a:solidFill>
                          <a:effectLst/>
                          <a:latin typeface="+mn-lt"/>
                          <a:ea typeface="+mn-ea"/>
                          <a:cs typeface="+mn-cs"/>
                        </a:rPr>
                        <a:t>public</a:t>
                      </a:r>
                      <a:endParaRPr lang="en-US"/>
                    </a:p>
                  </a:txBody>
                  <a:tcPr/>
                </a:tc>
                <a:tc>
                  <a:txBody>
                    <a:bodyPr/>
                    <a:lstStyle/>
                    <a:p>
                      <a:r>
                        <a:rPr kumimoji="0" lang="en-US" sz="1800" b="1" kern="1200" smtClean="0">
                          <a:solidFill>
                            <a:schemeClr val="dk1"/>
                          </a:solidFill>
                          <a:effectLst/>
                          <a:latin typeface="+mn-lt"/>
                          <a:ea typeface="+mn-ea"/>
                          <a:cs typeface="+mn-cs"/>
                        </a:rPr>
                        <a:t>private</a:t>
                      </a:r>
                    </a:p>
                    <a:p>
                      <a:r>
                        <a:rPr kumimoji="0" lang="en-US" sz="1800" b="1" kern="1200" smtClean="0">
                          <a:solidFill>
                            <a:schemeClr val="dk1"/>
                          </a:solidFill>
                          <a:effectLst/>
                          <a:latin typeface="+mn-lt"/>
                          <a:ea typeface="+mn-ea"/>
                          <a:cs typeface="+mn-cs"/>
                        </a:rPr>
                        <a:t>protected</a:t>
                      </a:r>
                    </a:p>
                    <a:p>
                      <a:r>
                        <a:rPr kumimoji="0" lang="en-US" sz="1800" b="1" kern="1200" smtClean="0">
                          <a:solidFill>
                            <a:schemeClr val="dk1"/>
                          </a:solidFill>
                          <a:effectLst/>
                          <a:latin typeface="+mn-lt"/>
                          <a:ea typeface="+mn-ea"/>
                          <a:cs typeface="+mn-cs"/>
                        </a:rPr>
                        <a:t>public</a:t>
                      </a:r>
                      <a:endParaRPr lang="en-US"/>
                    </a:p>
                  </a:txBody>
                  <a:tcPr/>
                </a:tc>
                <a:tc>
                  <a:txBody>
                    <a:bodyPr/>
                    <a:lstStyle/>
                    <a:p>
                      <a:r>
                        <a:rPr kumimoji="0" lang="en-US" sz="1800" b="1" kern="1200" smtClean="0">
                          <a:solidFill>
                            <a:schemeClr val="dk1"/>
                          </a:solidFill>
                          <a:effectLst/>
                          <a:latin typeface="+mn-lt"/>
                          <a:ea typeface="+mn-ea"/>
                          <a:cs typeface="+mn-cs"/>
                        </a:rPr>
                        <a:t>Không truy nhập được</a:t>
                      </a:r>
                    </a:p>
                    <a:p>
                      <a:r>
                        <a:rPr kumimoji="0" lang="en-US" sz="1800" b="1" kern="1200" smtClean="0">
                          <a:solidFill>
                            <a:schemeClr val="dk1"/>
                          </a:solidFill>
                          <a:effectLst/>
                          <a:latin typeface="+mn-lt"/>
                          <a:ea typeface="+mn-ea"/>
                          <a:cs typeface="+mn-cs"/>
                        </a:rPr>
                        <a:t>protected</a:t>
                      </a:r>
                    </a:p>
                    <a:p>
                      <a:r>
                        <a:rPr kumimoji="0" lang="en-US" sz="1800" b="1" kern="1200" smtClean="0">
                          <a:solidFill>
                            <a:schemeClr val="dk1"/>
                          </a:solidFill>
                          <a:effectLst/>
                          <a:latin typeface="+mn-lt"/>
                          <a:ea typeface="+mn-ea"/>
                          <a:cs typeface="+mn-cs"/>
                        </a:rPr>
                        <a:t>public</a:t>
                      </a:r>
                      <a:endParaRPr lang="en-US"/>
                    </a:p>
                  </a:txBody>
                  <a:tcPr/>
                </a:tc>
              </a:tr>
            </a:tbl>
          </a:graphicData>
        </a:graphic>
      </p:graphicFrame>
    </p:spTree>
    <p:extLst>
      <p:ext uri="{BB962C8B-B14F-4D97-AF65-F5344CB8AC3E}">
        <p14:creationId xmlns:p14="http://schemas.microsoft.com/office/powerpoint/2010/main" val="204841382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07288" cy="1143000"/>
          </a:xfrm>
        </p:spPr>
        <p:txBody>
          <a:bodyPr>
            <a:normAutofit fontScale="90000"/>
          </a:bodyPr>
          <a:lstStyle/>
          <a:p>
            <a:pPr algn="ctr"/>
            <a:r>
              <a:rPr lang="en-US" smtClean="0">
                <a:solidFill>
                  <a:srgbClr val="FFFF00"/>
                </a:solidFill>
              </a:rPr>
              <a:t>TRUY NHẬP TỪ CÁC HÀM BẠN VÀ LỚP BẠN CỦA LỚP DẪN XUẤT</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marL="420624" lvl="3" indent="-384048" algn="just">
              <a:buClr>
                <a:schemeClr val="accent1"/>
              </a:buClr>
              <a:buSzPct val="80000"/>
              <a:buFont typeface="Wingdings 2"/>
              <a:buChar char=""/>
            </a:pPr>
            <a:r>
              <a:rPr lang="en-US" sz="3100" smtClean="0"/>
              <a:t>Với </a:t>
            </a:r>
            <a:r>
              <a:rPr lang="en-US" sz="3100"/>
              <a:t>dẫn xuất private, hàm bạn có thể truy nhập được các thành phần protected và public của lớp cơ sở vì chúng trở thành các thành phần private của lớp dẫn xuất, có thể truy nhập được từ hàm </a:t>
            </a:r>
            <a:r>
              <a:rPr lang="en-US" sz="3100" smtClean="0"/>
              <a:t>bạn.</a:t>
            </a:r>
          </a:p>
          <a:p>
            <a:pPr marL="420624" lvl="3" indent="-384048" algn="just">
              <a:buClr>
                <a:schemeClr val="accent1"/>
              </a:buClr>
              <a:buSzPct val="80000"/>
              <a:buFont typeface="Wingdings 2"/>
              <a:buChar char=""/>
            </a:pPr>
            <a:r>
              <a:rPr lang="en-US" sz="3100" smtClean="0"/>
              <a:t>Với </a:t>
            </a:r>
            <a:r>
              <a:rPr lang="en-US" sz="3100"/>
              <a:t>dẫn xuất protected, hàm bạn cũng có thể truy nhập được các thành phần protected và public của lớp cơ sở vì chúng trở thành các thành phần protected của lớp dẫn xuất, có thể truy nhập được từ hàm bạn.</a:t>
            </a:r>
          </a:p>
          <a:p>
            <a:pPr marL="420624" lvl="3" indent="-384048" algn="just">
              <a:buClr>
                <a:schemeClr val="accent1"/>
              </a:buClr>
              <a:buSzPct val="80000"/>
              <a:buFont typeface="Wingdings 2"/>
              <a:buChar char=""/>
            </a:pPr>
            <a:endParaRPr lang="en-US" sz="3100"/>
          </a:p>
          <a:p>
            <a:pPr marL="420624" lvl="3" indent="-384048" algn="just">
              <a:buClr>
                <a:schemeClr val="accent1"/>
              </a:buClr>
              <a:buSzPct val="80000"/>
              <a:buFont typeface="Wingdings 2"/>
              <a:buChar char=""/>
            </a:pPr>
            <a:endParaRPr lang="en-US" sz="3100"/>
          </a:p>
        </p:txBody>
      </p:sp>
    </p:spTree>
    <p:extLst>
      <p:ext uri="{BB962C8B-B14F-4D97-AF65-F5344CB8AC3E}">
        <p14:creationId xmlns:p14="http://schemas.microsoft.com/office/powerpoint/2010/main" val="175460058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07288" cy="1143000"/>
          </a:xfrm>
        </p:spPr>
        <p:txBody>
          <a:bodyPr>
            <a:normAutofit fontScale="90000"/>
          </a:bodyPr>
          <a:lstStyle/>
          <a:p>
            <a:pPr algn="ctr"/>
            <a:r>
              <a:rPr lang="en-US" smtClean="0">
                <a:solidFill>
                  <a:srgbClr val="FFFF00"/>
                </a:solidFill>
              </a:rPr>
              <a:t>TRUY NHẬP TỪ CÁC HÀM BẠN VÀ LỚP BẠN CỦA LỚP DẪN XUẤT</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marL="420624" lvl="3" indent="-384048" algn="just">
              <a:buClr>
                <a:schemeClr val="accent1"/>
              </a:buClr>
              <a:buSzPct val="80000"/>
              <a:buFont typeface="Wingdings 2"/>
              <a:buChar char=""/>
            </a:pPr>
            <a:r>
              <a:rPr lang="en-US" sz="3100" smtClean="0"/>
              <a:t>Với </a:t>
            </a:r>
            <a:r>
              <a:rPr lang="en-US" sz="3100"/>
              <a:t>dẫn xuất public, hàm bạn cũng có thể truy nhập được các thành phần protected và public của lớp cơ sở vì chúng trở thành các thành phần protected và public của lớp dẫn xuất, có thể truy nhập được từ hàm </a:t>
            </a:r>
            <a:r>
              <a:rPr lang="en-US" sz="3100" smtClean="0"/>
              <a:t>bạn.</a:t>
            </a:r>
          </a:p>
          <a:p>
            <a:pPr marL="420624" lvl="3" indent="-384048" algn="just">
              <a:buClr>
                <a:schemeClr val="accent1"/>
              </a:buClr>
              <a:buSzPct val="80000"/>
              <a:buFont typeface="Wingdings 2"/>
              <a:buChar char=""/>
            </a:pPr>
            <a:r>
              <a:rPr lang="en-US" sz="3100" smtClean="0"/>
              <a:t>Đối </a:t>
            </a:r>
            <a:r>
              <a:rPr lang="en-US" sz="3100"/>
              <a:t>với cả ba loại dẫn xuất, hàm bạn đều không truy nhập được các thành phần private  của lớp cơ sở, vì các thành phần này cũng không truy nhập được từ lớp dẫn xuất.</a:t>
            </a:r>
          </a:p>
          <a:p>
            <a:pPr marL="420624" lvl="3" indent="-384048" algn="just">
              <a:buClr>
                <a:schemeClr val="accent1"/>
              </a:buClr>
              <a:buSzPct val="80000"/>
              <a:buFont typeface="Wingdings 2"/>
              <a:buChar char=""/>
            </a:pPr>
            <a:endParaRPr lang="en-US" sz="3100"/>
          </a:p>
          <a:p>
            <a:pPr marL="420624" lvl="3" indent="-384048" algn="just">
              <a:buClr>
                <a:schemeClr val="accent1"/>
              </a:buClr>
              <a:buSzPct val="80000"/>
              <a:buFont typeface="Wingdings 2"/>
              <a:buChar char=""/>
            </a:pPr>
            <a:endParaRPr lang="en-US" sz="3100"/>
          </a:p>
        </p:txBody>
      </p:sp>
    </p:spTree>
    <p:extLst>
      <p:ext uri="{BB962C8B-B14F-4D97-AF65-F5344CB8AC3E}">
        <p14:creationId xmlns:p14="http://schemas.microsoft.com/office/powerpoint/2010/main" val="101423312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07288" cy="1143000"/>
          </a:xfrm>
        </p:spPr>
        <p:txBody>
          <a:bodyPr>
            <a:normAutofit fontScale="90000"/>
          </a:bodyPr>
          <a:lstStyle/>
          <a:p>
            <a:pPr algn="ctr"/>
            <a:r>
              <a:rPr lang="en-US" smtClean="0">
                <a:solidFill>
                  <a:srgbClr val="FFFF00"/>
                </a:solidFill>
              </a:rPr>
              <a:t>TRUY NHẬP TỪ CÁC ĐỐI TƯỢNG TẠO BỞI LỚP DẪN XUẤT</a:t>
            </a:r>
            <a:endParaRPr lang="en-US">
              <a:solidFill>
                <a:srgbClr val="FFFF00"/>
              </a:solidFill>
            </a:endParaRPr>
          </a:p>
        </p:txBody>
      </p:sp>
      <p:sp>
        <p:nvSpPr>
          <p:cNvPr id="3" name="Content Placeholder 2"/>
          <p:cNvSpPr>
            <a:spLocks noGrp="1"/>
          </p:cNvSpPr>
          <p:nvPr>
            <p:ph idx="1"/>
          </p:nvPr>
        </p:nvSpPr>
        <p:spPr/>
        <p:txBody>
          <a:bodyPr>
            <a:normAutofit/>
          </a:bodyPr>
          <a:lstStyle/>
          <a:p>
            <a:pPr marL="420624" lvl="3" indent="-384048" algn="just">
              <a:buClr>
                <a:schemeClr val="accent1"/>
              </a:buClr>
              <a:buSzPct val="80000"/>
              <a:buFont typeface="Wingdings 2"/>
              <a:buChar char=""/>
            </a:pPr>
            <a:r>
              <a:rPr lang="en-US" sz="3100" smtClean="0"/>
              <a:t>Với </a:t>
            </a:r>
            <a:r>
              <a:rPr lang="en-US" sz="3100"/>
              <a:t>dẫn xuất private, đối tượng của lớp dẫn xuất không truy nhập được bất cứ thành phần nào của lớp cơ sở vì chúng trở thành các thành phần private của lớp dẫn xuất, không truy nhập được từ bên ngoài</a:t>
            </a:r>
            <a:r>
              <a:rPr lang="en-US" sz="3100" smtClean="0"/>
              <a:t>.</a:t>
            </a:r>
            <a:endParaRPr lang="en-US" sz="3100"/>
          </a:p>
        </p:txBody>
      </p:sp>
    </p:spTree>
    <p:extLst>
      <p:ext uri="{BB962C8B-B14F-4D97-AF65-F5344CB8AC3E}">
        <p14:creationId xmlns:p14="http://schemas.microsoft.com/office/powerpoint/2010/main" val="376306599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07288" cy="1143000"/>
          </a:xfrm>
        </p:spPr>
        <p:txBody>
          <a:bodyPr>
            <a:normAutofit fontScale="90000"/>
          </a:bodyPr>
          <a:lstStyle/>
          <a:p>
            <a:pPr algn="ctr"/>
            <a:r>
              <a:rPr lang="en-US" smtClean="0">
                <a:solidFill>
                  <a:srgbClr val="FFFF00"/>
                </a:solidFill>
              </a:rPr>
              <a:t>TRUY NHẬP TỪ CÁC ĐỐI TƯỢNG TẠO BỞI LỚP DẪN XUẤT</a:t>
            </a:r>
            <a:endParaRPr lang="en-US">
              <a:solidFill>
                <a:srgbClr val="FFFF00"/>
              </a:solidFill>
            </a:endParaRPr>
          </a:p>
        </p:txBody>
      </p:sp>
      <p:sp>
        <p:nvSpPr>
          <p:cNvPr id="3" name="Content Placeholder 2"/>
          <p:cNvSpPr>
            <a:spLocks noGrp="1"/>
          </p:cNvSpPr>
          <p:nvPr>
            <p:ph idx="1"/>
          </p:nvPr>
        </p:nvSpPr>
        <p:spPr/>
        <p:txBody>
          <a:bodyPr>
            <a:normAutofit/>
          </a:bodyPr>
          <a:lstStyle/>
          <a:p>
            <a:pPr marL="420624" lvl="3" indent="-384048" algn="just">
              <a:buClr>
                <a:schemeClr val="accent1"/>
              </a:buClr>
              <a:buSzPct val="80000"/>
              <a:buFont typeface="Wingdings 2"/>
              <a:buChar char=""/>
            </a:pPr>
            <a:r>
              <a:rPr lang="en-US" sz="3100" smtClean="0"/>
              <a:t>Với </a:t>
            </a:r>
            <a:r>
              <a:rPr lang="en-US" sz="3100"/>
              <a:t>dẫn xuất protected, đối tượng của lớp dẫn xuất không truy nhập được bất cứ thành phần nào của lớp cơ sở vì chúng trở thành các thành phần protected của lớp dẫn xuất, không truy nhập được từ bên ngoài</a:t>
            </a:r>
            <a:r>
              <a:rPr lang="en-US" sz="3100" smtClean="0"/>
              <a:t>.</a:t>
            </a:r>
            <a:endParaRPr lang="en-US" sz="3100"/>
          </a:p>
        </p:txBody>
      </p:sp>
    </p:spTree>
    <p:extLst>
      <p:ext uri="{BB962C8B-B14F-4D97-AF65-F5344CB8AC3E}">
        <p14:creationId xmlns:p14="http://schemas.microsoft.com/office/powerpoint/2010/main" val="49059920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07288" cy="1143000"/>
          </a:xfrm>
        </p:spPr>
        <p:txBody>
          <a:bodyPr>
            <a:normAutofit fontScale="90000"/>
          </a:bodyPr>
          <a:lstStyle/>
          <a:p>
            <a:pPr algn="ctr"/>
            <a:r>
              <a:rPr lang="en-US" smtClean="0">
                <a:solidFill>
                  <a:srgbClr val="FFFF00"/>
                </a:solidFill>
              </a:rPr>
              <a:t>TRUY NHẬP TỪ CÁC ĐỐI TƯỢNG TẠO BỞI LỚP DẪN XUẤT</a:t>
            </a:r>
            <a:endParaRPr lang="en-US">
              <a:solidFill>
                <a:srgbClr val="FFFF00"/>
              </a:solidFill>
            </a:endParaRPr>
          </a:p>
        </p:txBody>
      </p:sp>
      <p:sp>
        <p:nvSpPr>
          <p:cNvPr id="3" name="Content Placeholder 2"/>
          <p:cNvSpPr>
            <a:spLocks noGrp="1"/>
          </p:cNvSpPr>
          <p:nvPr>
            <p:ph idx="1"/>
          </p:nvPr>
        </p:nvSpPr>
        <p:spPr/>
        <p:txBody>
          <a:bodyPr>
            <a:normAutofit/>
          </a:bodyPr>
          <a:lstStyle/>
          <a:p>
            <a:pPr marL="420624" lvl="3" indent="-384048" algn="just">
              <a:buClr>
                <a:schemeClr val="accent1"/>
              </a:buClr>
              <a:buSzPct val="80000"/>
              <a:buFont typeface="Wingdings 2"/>
              <a:buChar char=""/>
            </a:pPr>
            <a:r>
              <a:rPr lang="en-US" sz="3100" smtClean="0"/>
              <a:t>Với </a:t>
            </a:r>
            <a:r>
              <a:rPr lang="en-US" sz="3100"/>
              <a:t>dẫn xuất public, đối tượng của lớp dẫn xuất có thể truy nhập được các thành phần public của lớp cơ sở vì chúng trở thành các thành phần public của lớp dẫn xuất, có thể truy nhập được từ bên ngoài</a:t>
            </a:r>
            <a:r>
              <a:rPr lang="en-US" sz="3100" smtClean="0"/>
              <a:t>.</a:t>
            </a:r>
            <a:endParaRPr lang="en-US" sz="3100"/>
          </a:p>
        </p:txBody>
      </p:sp>
    </p:spTree>
    <p:extLst>
      <p:ext uri="{BB962C8B-B14F-4D97-AF65-F5344CB8AC3E}">
        <p14:creationId xmlns:p14="http://schemas.microsoft.com/office/powerpoint/2010/main" val="149625674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07288" cy="1143000"/>
          </a:xfrm>
        </p:spPr>
        <p:txBody>
          <a:bodyPr>
            <a:normAutofit fontScale="90000"/>
          </a:bodyPr>
          <a:lstStyle/>
          <a:p>
            <a:pPr algn="ctr"/>
            <a:r>
              <a:rPr lang="en-US" smtClean="0">
                <a:solidFill>
                  <a:srgbClr val="FFFF00"/>
                </a:solidFill>
              </a:rPr>
              <a:t>TRUY NHẬP TỪ CÁC ĐỐI TƯỢNG TẠO BỞI LỚP DẪN XUẤT</a:t>
            </a:r>
            <a:endParaRPr lang="en-US">
              <a:solidFill>
                <a:srgbClr val="FFFF00"/>
              </a:solidFill>
            </a:endParaRPr>
          </a:p>
        </p:txBody>
      </p:sp>
      <p:sp>
        <p:nvSpPr>
          <p:cNvPr id="3" name="Content Placeholder 2"/>
          <p:cNvSpPr>
            <a:spLocks noGrp="1"/>
          </p:cNvSpPr>
          <p:nvPr>
            <p:ph idx="1"/>
          </p:nvPr>
        </p:nvSpPr>
        <p:spPr>
          <a:xfrm>
            <a:off x="457200" y="1412776"/>
            <a:ext cx="7467600" cy="4525963"/>
          </a:xfrm>
        </p:spPr>
        <p:txBody>
          <a:bodyPr>
            <a:normAutofit/>
          </a:bodyPr>
          <a:lstStyle/>
          <a:p>
            <a:pPr marL="420624" lvl="3" indent="-384048" algn="just">
              <a:buClr>
                <a:schemeClr val="accent1"/>
              </a:buClr>
              <a:buSzPct val="80000"/>
              <a:buFont typeface="Wingdings 2"/>
              <a:buChar char=""/>
            </a:pPr>
            <a:r>
              <a:rPr lang="en-US" sz="3100" smtClean="0"/>
              <a:t>Phạm </a:t>
            </a:r>
            <a:r>
              <a:rPr lang="en-US" sz="3100"/>
              <a:t>vi truy nhập từ hàm bạn và đối tượng của lớp dẫn xuất vào các thành phần của lớp cơ </a:t>
            </a:r>
            <a:r>
              <a:rPr lang="en-US" sz="3100" smtClean="0"/>
              <a:t>sở:</a:t>
            </a:r>
          </a:p>
          <a:p>
            <a:pPr marL="420624" lvl="3" indent="-384048" algn="just">
              <a:buClr>
                <a:schemeClr val="accent1"/>
              </a:buClr>
              <a:buSzPct val="80000"/>
              <a:buFont typeface="Wingdings 2"/>
              <a:buChar char=""/>
            </a:pPr>
            <a:endParaRPr lang="en-US" sz="3100"/>
          </a:p>
        </p:txBody>
      </p:sp>
      <p:graphicFrame>
        <p:nvGraphicFramePr>
          <p:cNvPr id="4" name="Table 3"/>
          <p:cNvGraphicFramePr>
            <a:graphicFrameLocks noGrp="1"/>
          </p:cNvGraphicFramePr>
          <p:nvPr>
            <p:extLst>
              <p:ext uri="{D42A27DB-BD31-4B8C-83A1-F6EECF244321}">
                <p14:modId xmlns:p14="http://schemas.microsoft.com/office/powerpoint/2010/main" val="3002844967"/>
              </p:ext>
            </p:extLst>
          </p:nvPr>
        </p:nvGraphicFramePr>
        <p:xfrm>
          <a:off x="107504" y="2974280"/>
          <a:ext cx="8964485" cy="3839096"/>
        </p:xfrm>
        <a:graphic>
          <a:graphicData uri="http://schemas.openxmlformats.org/drawingml/2006/table">
            <a:tbl>
              <a:tblPr firstRow="1" bandRow="1">
                <a:tableStyleId>{5C22544A-7EE6-4342-B048-85BDC9FD1C3A}</a:tableStyleId>
              </a:tblPr>
              <a:tblGrid>
                <a:gridCol w="1728191"/>
                <a:gridCol w="1857603"/>
                <a:gridCol w="1792897"/>
                <a:gridCol w="1792897"/>
                <a:gridCol w="1792897"/>
              </a:tblGrid>
              <a:tr h="1095896">
                <a:tc>
                  <a:txBody>
                    <a:bodyPr/>
                    <a:lstStyle/>
                    <a:p>
                      <a:r>
                        <a:rPr kumimoji="0" lang="en-US" sz="1800" b="1" i="1" kern="1200" smtClean="0">
                          <a:solidFill>
                            <a:schemeClr val="lt1"/>
                          </a:solidFill>
                          <a:effectLst/>
                          <a:latin typeface="+mn-lt"/>
                          <a:ea typeface="+mn-ea"/>
                          <a:cs typeface="+mn-cs"/>
                        </a:rPr>
                        <a:t>Kiểu dẫn xuất</a:t>
                      </a:r>
                      <a:endParaRPr lang="en-US"/>
                    </a:p>
                  </a:txBody>
                  <a:tcPr/>
                </a:tc>
                <a:tc>
                  <a:txBody>
                    <a:bodyPr/>
                    <a:lstStyle/>
                    <a:p>
                      <a:r>
                        <a:rPr kumimoji="0" lang="en-US" sz="1800" b="1" i="1" kern="1200" smtClean="0">
                          <a:solidFill>
                            <a:schemeClr val="lt1"/>
                          </a:solidFill>
                          <a:effectLst/>
                          <a:latin typeface="+mn-lt"/>
                          <a:ea typeface="+mn-ea"/>
                          <a:cs typeface="+mn-cs"/>
                        </a:rPr>
                        <a:t>Tính chất ở lớp cơ sở</a:t>
                      </a:r>
                      <a:endParaRPr lang="en-US"/>
                    </a:p>
                  </a:txBody>
                  <a:tcPr/>
                </a:tc>
                <a:tc>
                  <a:txBody>
                    <a:bodyPr/>
                    <a:lstStyle/>
                    <a:p>
                      <a:r>
                        <a:rPr kumimoji="0" lang="en-US" sz="1800" b="1" i="1" kern="1200" smtClean="0">
                          <a:solidFill>
                            <a:schemeClr val="lt1"/>
                          </a:solidFill>
                          <a:effectLst/>
                          <a:latin typeface="+mn-lt"/>
                          <a:ea typeface="+mn-ea"/>
                          <a:cs typeface="+mn-cs"/>
                        </a:rPr>
                        <a:t>Tính chất ở lớp dẫn xuất</a:t>
                      </a:r>
                      <a:endParaRPr lang="en-US"/>
                    </a:p>
                  </a:txBody>
                  <a:tcPr/>
                </a:tc>
                <a:tc>
                  <a:txBody>
                    <a:bodyPr/>
                    <a:lstStyle/>
                    <a:p>
                      <a:r>
                        <a:rPr kumimoji="0" lang="en-US" sz="1800" b="1" i="1" kern="1200" smtClean="0">
                          <a:solidFill>
                            <a:schemeClr val="lt1"/>
                          </a:solidFill>
                          <a:effectLst/>
                          <a:latin typeface="+mn-lt"/>
                          <a:ea typeface="+mn-ea"/>
                          <a:cs typeface="+mn-cs"/>
                        </a:rPr>
                        <a:t>Truy nhập từ hàm bạn của lớp dẫn xuất</a:t>
                      </a:r>
                      <a:endParaRPr lang="en-US"/>
                    </a:p>
                  </a:txBody>
                  <a:tcPr/>
                </a:tc>
                <a:tc>
                  <a:txBody>
                    <a:bodyPr/>
                    <a:lstStyle/>
                    <a:p>
                      <a:r>
                        <a:rPr kumimoji="0" lang="en-US" sz="1800" b="1" i="1" kern="1200" smtClean="0">
                          <a:solidFill>
                            <a:schemeClr val="lt1"/>
                          </a:solidFill>
                          <a:effectLst/>
                          <a:latin typeface="+mn-lt"/>
                          <a:ea typeface="+mn-ea"/>
                          <a:cs typeface="+mn-cs"/>
                        </a:rPr>
                        <a:t>Truy nhập từ đối tượng của lớp dẫn xuất</a:t>
                      </a:r>
                      <a:endParaRPr lang="en-US"/>
                    </a:p>
                  </a:txBody>
                  <a:tcPr/>
                </a:tc>
              </a:tr>
              <a:tr h="582994">
                <a:tc>
                  <a:txBody>
                    <a:bodyPr/>
                    <a:lstStyle/>
                    <a:p>
                      <a:r>
                        <a:rPr kumimoji="0" lang="en-US" sz="1800" b="1" kern="1200" smtClean="0">
                          <a:solidFill>
                            <a:schemeClr val="dk1"/>
                          </a:solidFill>
                          <a:effectLst/>
                          <a:latin typeface="+mn-lt"/>
                          <a:ea typeface="+mn-ea"/>
                          <a:cs typeface="+mn-cs"/>
                        </a:rPr>
                        <a:t>private</a:t>
                      </a:r>
                      <a:endParaRPr lang="en-US"/>
                    </a:p>
                  </a:txBody>
                  <a:tcPr/>
                </a:tc>
                <a:tc>
                  <a:txBody>
                    <a:bodyPr/>
                    <a:lstStyle/>
                    <a:p>
                      <a:r>
                        <a:rPr kumimoji="0" lang="en-US" sz="1800" b="1" kern="1200" smtClean="0">
                          <a:solidFill>
                            <a:schemeClr val="dk1"/>
                          </a:solidFill>
                          <a:effectLst/>
                          <a:latin typeface="+mn-lt"/>
                          <a:ea typeface="+mn-ea"/>
                          <a:cs typeface="+mn-cs"/>
                        </a:rPr>
                        <a:t>private</a:t>
                      </a:r>
                    </a:p>
                    <a:p>
                      <a:r>
                        <a:rPr kumimoji="0" lang="en-US" sz="1800" b="1" kern="1200" smtClean="0">
                          <a:solidFill>
                            <a:schemeClr val="dk1"/>
                          </a:solidFill>
                          <a:effectLst/>
                          <a:latin typeface="+mn-lt"/>
                          <a:ea typeface="+mn-ea"/>
                          <a:cs typeface="+mn-cs"/>
                        </a:rPr>
                        <a:t>protected</a:t>
                      </a:r>
                    </a:p>
                    <a:p>
                      <a:r>
                        <a:rPr kumimoji="0" lang="en-US" sz="1800" b="1" kern="1200" smtClean="0">
                          <a:solidFill>
                            <a:schemeClr val="dk1"/>
                          </a:solidFill>
                          <a:effectLst/>
                          <a:latin typeface="+mn-lt"/>
                          <a:ea typeface="+mn-ea"/>
                          <a:cs typeface="+mn-cs"/>
                        </a:rPr>
                        <a:t>public</a:t>
                      </a:r>
                      <a:endParaRPr lang="en-US"/>
                    </a:p>
                  </a:txBody>
                  <a:tcPr/>
                </a:tc>
                <a:tc>
                  <a:txBody>
                    <a:bodyPr/>
                    <a:lstStyle/>
                    <a:p>
                      <a:r>
                        <a:rPr kumimoji="0" lang="en-US" sz="1800" b="1" kern="1200" smtClean="0">
                          <a:solidFill>
                            <a:schemeClr val="dk1"/>
                          </a:solidFill>
                          <a:effectLst/>
                          <a:latin typeface="+mn-lt"/>
                          <a:ea typeface="+mn-ea"/>
                          <a:cs typeface="+mn-cs"/>
                        </a:rPr>
                        <a:t>-</a:t>
                      </a:r>
                    </a:p>
                    <a:p>
                      <a:r>
                        <a:rPr kumimoji="0" lang="en-US" sz="1800" b="1" kern="1200" smtClean="0">
                          <a:solidFill>
                            <a:schemeClr val="dk1"/>
                          </a:solidFill>
                          <a:effectLst/>
                          <a:latin typeface="+mn-lt"/>
                          <a:ea typeface="+mn-ea"/>
                          <a:cs typeface="+mn-cs"/>
                        </a:rPr>
                        <a:t>private</a:t>
                      </a:r>
                    </a:p>
                    <a:p>
                      <a:r>
                        <a:rPr kumimoji="0" lang="en-US" sz="1800" b="1" kern="1200" smtClean="0">
                          <a:solidFill>
                            <a:schemeClr val="dk1"/>
                          </a:solidFill>
                          <a:effectLst/>
                          <a:latin typeface="+mn-lt"/>
                          <a:ea typeface="+mn-ea"/>
                          <a:cs typeface="+mn-cs"/>
                        </a:rPr>
                        <a:t>private</a:t>
                      </a:r>
                      <a:endParaRPr lang="en-US"/>
                    </a:p>
                  </a:txBody>
                  <a:tcPr/>
                </a:tc>
                <a:tc>
                  <a:txBody>
                    <a:bodyPr/>
                    <a:lstStyle/>
                    <a:p>
                      <a:r>
                        <a:rPr kumimoji="0" lang="en-US" sz="1800" b="1" kern="1200" smtClean="0">
                          <a:solidFill>
                            <a:schemeClr val="dk1"/>
                          </a:solidFill>
                          <a:effectLst/>
                          <a:latin typeface="+mn-lt"/>
                          <a:ea typeface="+mn-ea"/>
                          <a:cs typeface="+mn-cs"/>
                        </a:rPr>
                        <a:t>-</a:t>
                      </a:r>
                    </a:p>
                    <a:p>
                      <a:r>
                        <a:rPr kumimoji="0" lang="en-US" sz="1800" b="1" kern="1200" smtClean="0">
                          <a:solidFill>
                            <a:schemeClr val="dk1"/>
                          </a:solidFill>
                          <a:effectLst/>
                          <a:latin typeface="+mn-lt"/>
                          <a:ea typeface="+mn-ea"/>
                          <a:cs typeface="+mn-cs"/>
                        </a:rPr>
                        <a:t>ok</a:t>
                      </a:r>
                    </a:p>
                    <a:p>
                      <a:r>
                        <a:rPr kumimoji="0" lang="en-US" sz="1800" b="1" kern="1200" smtClean="0">
                          <a:solidFill>
                            <a:schemeClr val="dk1"/>
                          </a:solidFill>
                          <a:effectLst/>
                          <a:latin typeface="+mn-lt"/>
                          <a:ea typeface="+mn-ea"/>
                          <a:cs typeface="+mn-cs"/>
                        </a:rPr>
                        <a:t>ok</a:t>
                      </a:r>
                      <a:endParaRPr lang="en-US"/>
                    </a:p>
                  </a:txBody>
                  <a:tcPr/>
                </a:tc>
                <a:tc>
                  <a:txBody>
                    <a:bodyPr/>
                    <a:lstStyle/>
                    <a:p>
                      <a:r>
                        <a:rPr kumimoji="0" lang="en-US" sz="1800" b="1" kern="1200" smtClean="0">
                          <a:solidFill>
                            <a:schemeClr val="dk1"/>
                          </a:solidFill>
                          <a:effectLst/>
                          <a:latin typeface="+mn-lt"/>
                          <a:ea typeface="+mn-ea"/>
                          <a:cs typeface="+mn-cs"/>
                        </a:rPr>
                        <a:t>-</a:t>
                      </a:r>
                    </a:p>
                    <a:p>
                      <a:r>
                        <a:rPr kumimoji="0" lang="en-US" sz="1800" b="1" kern="1200" smtClean="0">
                          <a:solidFill>
                            <a:schemeClr val="dk1"/>
                          </a:solidFill>
                          <a:effectLst/>
                          <a:latin typeface="+mn-lt"/>
                          <a:ea typeface="+mn-ea"/>
                          <a:cs typeface="+mn-cs"/>
                        </a:rPr>
                        <a:t>-</a:t>
                      </a:r>
                    </a:p>
                    <a:p>
                      <a:r>
                        <a:rPr kumimoji="0" lang="en-US" sz="1800" b="1" kern="1200" smtClean="0">
                          <a:solidFill>
                            <a:schemeClr val="dk1"/>
                          </a:solidFill>
                          <a:effectLst/>
                          <a:latin typeface="+mn-lt"/>
                          <a:ea typeface="+mn-ea"/>
                          <a:cs typeface="+mn-cs"/>
                        </a:rPr>
                        <a:t>-</a:t>
                      </a:r>
                      <a:endParaRPr lang="en-US"/>
                    </a:p>
                  </a:txBody>
                  <a:tcPr/>
                </a:tc>
              </a:tr>
              <a:tr h="582994">
                <a:tc>
                  <a:txBody>
                    <a:bodyPr/>
                    <a:lstStyle/>
                    <a:p>
                      <a:r>
                        <a:rPr kumimoji="0" lang="en-US" sz="1800" b="1" kern="1200" smtClean="0">
                          <a:solidFill>
                            <a:schemeClr val="dk1"/>
                          </a:solidFill>
                          <a:effectLst/>
                          <a:latin typeface="+mn-lt"/>
                          <a:ea typeface="+mn-ea"/>
                          <a:cs typeface="+mn-cs"/>
                        </a:rPr>
                        <a:t>protected</a:t>
                      </a:r>
                      <a:endParaRPr lang="en-US"/>
                    </a:p>
                  </a:txBody>
                  <a:tcPr/>
                </a:tc>
                <a:tc>
                  <a:txBody>
                    <a:bodyPr/>
                    <a:lstStyle/>
                    <a:p>
                      <a:r>
                        <a:rPr kumimoji="0" lang="en-US" sz="1800" b="1" kern="1200" smtClean="0">
                          <a:solidFill>
                            <a:schemeClr val="dk1"/>
                          </a:solidFill>
                          <a:effectLst/>
                          <a:latin typeface="+mn-lt"/>
                          <a:ea typeface="+mn-ea"/>
                          <a:cs typeface="+mn-cs"/>
                        </a:rPr>
                        <a:t>private</a:t>
                      </a:r>
                    </a:p>
                    <a:p>
                      <a:r>
                        <a:rPr kumimoji="0" lang="en-US" sz="1800" b="1" kern="1200" smtClean="0">
                          <a:solidFill>
                            <a:schemeClr val="dk1"/>
                          </a:solidFill>
                          <a:effectLst/>
                          <a:latin typeface="+mn-lt"/>
                          <a:ea typeface="+mn-ea"/>
                          <a:cs typeface="+mn-cs"/>
                        </a:rPr>
                        <a:t>protected</a:t>
                      </a:r>
                    </a:p>
                    <a:p>
                      <a:r>
                        <a:rPr kumimoji="0" lang="en-US" sz="1800" b="1" kern="1200" smtClean="0">
                          <a:solidFill>
                            <a:schemeClr val="dk1"/>
                          </a:solidFill>
                          <a:effectLst/>
                          <a:latin typeface="+mn-lt"/>
                          <a:ea typeface="+mn-ea"/>
                          <a:cs typeface="+mn-cs"/>
                        </a:rPr>
                        <a:t>public</a:t>
                      </a:r>
                      <a:endParaRPr lang="en-US"/>
                    </a:p>
                  </a:txBody>
                  <a:tcPr/>
                </a:tc>
                <a:tc>
                  <a:txBody>
                    <a:bodyPr/>
                    <a:lstStyle/>
                    <a:p>
                      <a:r>
                        <a:rPr kumimoji="0" lang="en-US" sz="1800" b="1" kern="1200" smtClean="0">
                          <a:solidFill>
                            <a:schemeClr val="dk1"/>
                          </a:solidFill>
                          <a:effectLst/>
                          <a:latin typeface="+mn-lt"/>
                          <a:ea typeface="+mn-ea"/>
                          <a:cs typeface="+mn-cs"/>
                        </a:rPr>
                        <a:t>-</a:t>
                      </a:r>
                    </a:p>
                    <a:p>
                      <a:r>
                        <a:rPr kumimoji="0" lang="en-US" sz="1800" b="1" kern="1200" smtClean="0">
                          <a:solidFill>
                            <a:schemeClr val="dk1"/>
                          </a:solidFill>
                          <a:effectLst/>
                          <a:latin typeface="+mn-lt"/>
                          <a:ea typeface="+mn-ea"/>
                          <a:cs typeface="+mn-cs"/>
                        </a:rPr>
                        <a:t>protected</a:t>
                      </a:r>
                    </a:p>
                    <a:p>
                      <a:r>
                        <a:rPr kumimoji="0" lang="en-US" sz="1800" b="1" kern="1200" smtClean="0">
                          <a:solidFill>
                            <a:schemeClr val="dk1"/>
                          </a:solidFill>
                          <a:effectLst/>
                          <a:latin typeface="+mn-lt"/>
                          <a:ea typeface="+mn-ea"/>
                          <a:cs typeface="+mn-cs"/>
                        </a:rPr>
                        <a:t>protected</a:t>
                      </a:r>
                      <a:endParaRPr lang="en-US"/>
                    </a:p>
                  </a:txBody>
                  <a:tcPr/>
                </a:tc>
                <a:tc>
                  <a:txBody>
                    <a:bodyPr/>
                    <a:lstStyle/>
                    <a:p>
                      <a:r>
                        <a:rPr kumimoji="0" lang="en-US" sz="1800" b="1" kern="1200" smtClean="0">
                          <a:solidFill>
                            <a:schemeClr val="dk1"/>
                          </a:solidFill>
                          <a:effectLst/>
                          <a:latin typeface="+mn-lt"/>
                          <a:ea typeface="+mn-ea"/>
                          <a:cs typeface="+mn-cs"/>
                        </a:rPr>
                        <a:t>-</a:t>
                      </a:r>
                    </a:p>
                    <a:p>
                      <a:r>
                        <a:rPr kumimoji="0" lang="en-US" sz="1800" b="1" kern="1200" smtClean="0">
                          <a:solidFill>
                            <a:schemeClr val="dk1"/>
                          </a:solidFill>
                          <a:effectLst/>
                          <a:latin typeface="+mn-lt"/>
                          <a:ea typeface="+mn-ea"/>
                          <a:cs typeface="+mn-cs"/>
                        </a:rPr>
                        <a:t>ok</a:t>
                      </a:r>
                    </a:p>
                    <a:p>
                      <a:r>
                        <a:rPr kumimoji="0" lang="en-US" sz="1800" b="1" kern="1200" smtClean="0">
                          <a:solidFill>
                            <a:schemeClr val="dk1"/>
                          </a:solidFill>
                          <a:effectLst/>
                          <a:latin typeface="+mn-lt"/>
                          <a:ea typeface="+mn-ea"/>
                          <a:cs typeface="+mn-cs"/>
                        </a:rPr>
                        <a:t>ok</a:t>
                      </a:r>
                      <a:endParaRPr lang="en-US"/>
                    </a:p>
                  </a:txBody>
                  <a:tcPr/>
                </a:tc>
                <a:tc>
                  <a:txBody>
                    <a:bodyPr/>
                    <a:lstStyle/>
                    <a:p>
                      <a:r>
                        <a:rPr kumimoji="0" lang="en-US" sz="1800" b="1" kern="1200" smtClean="0">
                          <a:solidFill>
                            <a:schemeClr val="dk1"/>
                          </a:solidFill>
                          <a:effectLst/>
                          <a:latin typeface="+mn-lt"/>
                          <a:ea typeface="+mn-ea"/>
                          <a:cs typeface="+mn-cs"/>
                        </a:rPr>
                        <a:t>-</a:t>
                      </a:r>
                    </a:p>
                    <a:p>
                      <a:r>
                        <a:rPr kumimoji="0" lang="en-US" sz="1800" b="1" kern="1200" smtClean="0">
                          <a:solidFill>
                            <a:schemeClr val="dk1"/>
                          </a:solidFill>
                          <a:effectLst/>
                          <a:latin typeface="+mn-lt"/>
                          <a:ea typeface="+mn-ea"/>
                          <a:cs typeface="+mn-cs"/>
                        </a:rPr>
                        <a:t>-</a:t>
                      </a:r>
                    </a:p>
                    <a:p>
                      <a:r>
                        <a:rPr kumimoji="0" lang="en-US" sz="1800" b="1" kern="1200" smtClean="0">
                          <a:solidFill>
                            <a:schemeClr val="dk1"/>
                          </a:solidFill>
                          <a:effectLst/>
                          <a:latin typeface="+mn-lt"/>
                          <a:ea typeface="+mn-ea"/>
                          <a:cs typeface="+mn-cs"/>
                        </a:rPr>
                        <a:t>-</a:t>
                      </a:r>
                      <a:endParaRPr lang="en-US"/>
                    </a:p>
                  </a:txBody>
                  <a:tcPr/>
                </a:tc>
              </a:tr>
              <a:tr h="582994">
                <a:tc>
                  <a:txBody>
                    <a:bodyPr/>
                    <a:lstStyle/>
                    <a:p>
                      <a:r>
                        <a:rPr kumimoji="0" lang="en-US" sz="1800" b="1" kern="1200" smtClean="0">
                          <a:solidFill>
                            <a:schemeClr val="dk1"/>
                          </a:solidFill>
                          <a:effectLst/>
                          <a:latin typeface="+mn-lt"/>
                          <a:ea typeface="+mn-ea"/>
                          <a:cs typeface="+mn-cs"/>
                        </a:rPr>
                        <a:t>public</a:t>
                      </a:r>
                      <a:endParaRPr lang="en-US"/>
                    </a:p>
                  </a:txBody>
                  <a:tcPr/>
                </a:tc>
                <a:tc>
                  <a:txBody>
                    <a:bodyPr/>
                    <a:lstStyle/>
                    <a:p>
                      <a:r>
                        <a:rPr kumimoji="0" lang="en-US" sz="1800" b="1" kern="1200" smtClean="0">
                          <a:solidFill>
                            <a:schemeClr val="dk1"/>
                          </a:solidFill>
                          <a:effectLst/>
                          <a:latin typeface="+mn-lt"/>
                          <a:ea typeface="+mn-ea"/>
                          <a:cs typeface="+mn-cs"/>
                        </a:rPr>
                        <a:t>private</a:t>
                      </a:r>
                    </a:p>
                    <a:p>
                      <a:r>
                        <a:rPr kumimoji="0" lang="en-US" sz="1800" b="1" kern="1200" smtClean="0">
                          <a:solidFill>
                            <a:schemeClr val="dk1"/>
                          </a:solidFill>
                          <a:effectLst/>
                          <a:latin typeface="+mn-lt"/>
                          <a:ea typeface="+mn-ea"/>
                          <a:cs typeface="+mn-cs"/>
                        </a:rPr>
                        <a:t>protected</a:t>
                      </a:r>
                    </a:p>
                    <a:p>
                      <a:r>
                        <a:rPr kumimoji="0" lang="en-US" sz="1800" b="1" kern="1200" smtClean="0">
                          <a:solidFill>
                            <a:schemeClr val="dk1"/>
                          </a:solidFill>
                          <a:effectLst/>
                          <a:latin typeface="+mn-lt"/>
                          <a:ea typeface="+mn-ea"/>
                          <a:cs typeface="+mn-cs"/>
                        </a:rPr>
                        <a:t>public</a:t>
                      </a:r>
                      <a:endParaRPr lang="en-US"/>
                    </a:p>
                  </a:txBody>
                  <a:tcPr/>
                </a:tc>
                <a:tc>
                  <a:txBody>
                    <a:bodyPr/>
                    <a:lstStyle/>
                    <a:p>
                      <a:r>
                        <a:rPr kumimoji="0" lang="en-US" sz="1800" b="1" kern="1200" smtClean="0">
                          <a:solidFill>
                            <a:schemeClr val="dk1"/>
                          </a:solidFill>
                          <a:effectLst/>
                          <a:latin typeface="+mn-lt"/>
                          <a:ea typeface="+mn-ea"/>
                          <a:cs typeface="+mn-cs"/>
                        </a:rPr>
                        <a:t>-</a:t>
                      </a:r>
                    </a:p>
                    <a:p>
                      <a:r>
                        <a:rPr kumimoji="0" lang="en-US" sz="1800" b="1" kern="1200" smtClean="0">
                          <a:solidFill>
                            <a:schemeClr val="dk1"/>
                          </a:solidFill>
                          <a:effectLst/>
                          <a:latin typeface="+mn-lt"/>
                          <a:ea typeface="+mn-ea"/>
                          <a:cs typeface="+mn-cs"/>
                        </a:rPr>
                        <a:t>protected</a:t>
                      </a:r>
                    </a:p>
                    <a:p>
                      <a:r>
                        <a:rPr kumimoji="0" lang="en-US" sz="1800" b="1" kern="1200" smtClean="0">
                          <a:solidFill>
                            <a:schemeClr val="dk1"/>
                          </a:solidFill>
                          <a:effectLst/>
                          <a:latin typeface="+mn-lt"/>
                          <a:ea typeface="+mn-ea"/>
                          <a:cs typeface="+mn-cs"/>
                        </a:rPr>
                        <a:t>public</a:t>
                      </a:r>
                      <a:endParaRPr lang="en-US"/>
                    </a:p>
                  </a:txBody>
                  <a:tcPr/>
                </a:tc>
                <a:tc>
                  <a:txBody>
                    <a:bodyPr/>
                    <a:lstStyle/>
                    <a:p>
                      <a:r>
                        <a:rPr kumimoji="0" lang="en-US" sz="1800" b="1" kern="1200" smtClean="0">
                          <a:solidFill>
                            <a:schemeClr val="dk1"/>
                          </a:solidFill>
                          <a:effectLst/>
                          <a:latin typeface="+mn-lt"/>
                          <a:ea typeface="+mn-ea"/>
                          <a:cs typeface="+mn-cs"/>
                        </a:rPr>
                        <a:t>-</a:t>
                      </a:r>
                    </a:p>
                    <a:p>
                      <a:r>
                        <a:rPr kumimoji="0" lang="en-US" sz="1800" b="1" kern="1200" smtClean="0">
                          <a:solidFill>
                            <a:schemeClr val="dk1"/>
                          </a:solidFill>
                          <a:effectLst/>
                          <a:latin typeface="+mn-lt"/>
                          <a:ea typeface="+mn-ea"/>
                          <a:cs typeface="+mn-cs"/>
                        </a:rPr>
                        <a:t>ok</a:t>
                      </a:r>
                    </a:p>
                    <a:p>
                      <a:r>
                        <a:rPr kumimoji="0" lang="en-US" sz="1800" b="1" kern="1200" smtClean="0">
                          <a:solidFill>
                            <a:schemeClr val="dk1"/>
                          </a:solidFill>
                          <a:effectLst/>
                          <a:latin typeface="+mn-lt"/>
                          <a:ea typeface="+mn-ea"/>
                          <a:cs typeface="+mn-cs"/>
                        </a:rPr>
                        <a:t>ok</a:t>
                      </a:r>
                      <a:endParaRPr lang="en-US"/>
                    </a:p>
                  </a:txBody>
                  <a:tcPr/>
                </a:tc>
                <a:tc>
                  <a:txBody>
                    <a:bodyPr/>
                    <a:lstStyle/>
                    <a:p>
                      <a:r>
                        <a:rPr kumimoji="0" lang="en-US" sz="1800" b="1" kern="1200" smtClean="0">
                          <a:solidFill>
                            <a:schemeClr val="dk1"/>
                          </a:solidFill>
                          <a:effectLst/>
                          <a:latin typeface="+mn-lt"/>
                          <a:ea typeface="+mn-ea"/>
                          <a:cs typeface="+mn-cs"/>
                        </a:rPr>
                        <a:t>-</a:t>
                      </a:r>
                    </a:p>
                    <a:p>
                      <a:r>
                        <a:rPr kumimoji="0" lang="en-US" sz="1800" b="1" kern="1200" smtClean="0">
                          <a:solidFill>
                            <a:schemeClr val="dk1"/>
                          </a:solidFill>
                          <a:effectLst/>
                          <a:latin typeface="+mn-lt"/>
                          <a:ea typeface="+mn-ea"/>
                          <a:cs typeface="+mn-cs"/>
                        </a:rPr>
                        <a:t>-</a:t>
                      </a:r>
                    </a:p>
                    <a:p>
                      <a:r>
                        <a:rPr kumimoji="0" lang="en-US" sz="1800" b="1" kern="1200" smtClean="0">
                          <a:solidFill>
                            <a:schemeClr val="dk1"/>
                          </a:solidFill>
                          <a:effectLst/>
                          <a:latin typeface="+mn-lt"/>
                          <a:ea typeface="+mn-ea"/>
                          <a:cs typeface="+mn-cs"/>
                        </a:rPr>
                        <a:t>ok</a:t>
                      </a:r>
                      <a:endParaRPr lang="en-US"/>
                    </a:p>
                  </a:txBody>
                  <a:tcPr/>
                </a:tc>
              </a:tr>
            </a:tbl>
          </a:graphicData>
        </a:graphic>
      </p:graphicFrame>
    </p:spTree>
    <p:extLst>
      <p:ext uri="{BB962C8B-B14F-4D97-AF65-F5344CB8AC3E}">
        <p14:creationId xmlns:p14="http://schemas.microsoft.com/office/powerpoint/2010/main" val="152448749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274638"/>
            <a:ext cx="8784976" cy="1143000"/>
          </a:xfrm>
        </p:spPr>
        <p:txBody>
          <a:bodyPr>
            <a:normAutofit fontScale="90000"/>
          </a:bodyPr>
          <a:lstStyle/>
          <a:p>
            <a:pPr algn="ctr"/>
            <a:r>
              <a:rPr lang="en-US" smtClean="0">
                <a:solidFill>
                  <a:srgbClr val="FFFF00"/>
                </a:solidFill>
              </a:rPr>
              <a:t>SỬ DỤNG CÁC THÀNH PHẦN CỦA LỚP CƠ SỞ TỪ LỚP DẪN XUẤT</a:t>
            </a:r>
            <a:endParaRPr lang="en-US">
              <a:solidFill>
                <a:srgbClr val="FFFF00"/>
              </a:solidFill>
            </a:endParaRPr>
          </a:p>
        </p:txBody>
      </p:sp>
      <p:sp>
        <p:nvSpPr>
          <p:cNvPr id="3" name="Content Placeholder 2"/>
          <p:cNvSpPr>
            <a:spLocks noGrp="1"/>
          </p:cNvSpPr>
          <p:nvPr>
            <p:ph idx="1"/>
          </p:nvPr>
        </p:nvSpPr>
        <p:spPr/>
        <p:txBody>
          <a:bodyPr>
            <a:normAutofit lnSpcReduction="10000"/>
          </a:bodyPr>
          <a:lstStyle/>
          <a:p>
            <a:pPr marL="420624" lvl="3" indent="-384048" algn="just">
              <a:buClr>
                <a:schemeClr val="accent1"/>
              </a:buClr>
              <a:buSzPct val="80000"/>
              <a:buFont typeface="Wingdings 2"/>
              <a:buChar char=""/>
            </a:pPr>
            <a:r>
              <a:rPr lang="en-US" sz="3100" smtClean="0"/>
              <a:t>Việc </a:t>
            </a:r>
            <a:r>
              <a:rPr lang="en-US" sz="3100"/>
              <a:t>gọi đến các thành phần của lớp cơ sở cũng tương tự như gọi các thành phần lớp thông </a:t>
            </a:r>
            <a:r>
              <a:rPr lang="en-US" sz="3100" smtClean="0"/>
              <a:t>thường:</a:t>
            </a:r>
          </a:p>
          <a:p>
            <a:pPr marL="420624" lvl="3" indent="-384048" algn="just">
              <a:buClr>
                <a:schemeClr val="accent1"/>
              </a:buClr>
              <a:buSzPct val="80000"/>
              <a:buFont typeface="Wingdings 2"/>
              <a:buChar char=""/>
            </a:pPr>
            <a:r>
              <a:rPr lang="en-US" sz="3100" smtClean="0"/>
              <a:t>Đối </a:t>
            </a:r>
            <a:r>
              <a:rPr lang="en-US" sz="3100"/>
              <a:t>với biến đối tượng thông thường</a:t>
            </a:r>
            <a:r>
              <a:rPr lang="en-US" sz="3100" smtClean="0"/>
              <a:t>:</a:t>
            </a:r>
          </a:p>
          <a:p>
            <a:pPr marL="457200" lvl="5" indent="0" algn="just">
              <a:buClr>
                <a:schemeClr val="accent1"/>
              </a:buClr>
              <a:buSzPct val="80000"/>
              <a:buNone/>
            </a:pPr>
            <a:r>
              <a:rPr lang="en-US" sz="3100" smtClean="0">
                <a:solidFill>
                  <a:srgbClr val="FFFF00"/>
                </a:solidFill>
              </a:rPr>
              <a:t>&lt;</a:t>
            </a:r>
            <a:r>
              <a:rPr lang="en-US" sz="3100">
                <a:solidFill>
                  <a:srgbClr val="FFFF00"/>
                </a:solidFill>
              </a:rPr>
              <a:t>Tên đối tượng&gt;</a:t>
            </a:r>
            <a:r>
              <a:rPr lang="en-US" sz="3100">
                <a:solidFill>
                  <a:srgbClr val="FF0000"/>
                </a:solidFill>
              </a:rPr>
              <a:t>.</a:t>
            </a:r>
            <a:r>
              <a:rPr lang="en-US" sz="3100">
                <a:solidFill>
                  <a:srgbClr val="FFFF00"/>
                </a:solidFill>
              </a:rPr>
              <a:t>&lt;Tên thành phần</a:t>
            </a:r>
            <a:r>
              <a:rPr lang="en-US" sz="3100" smtClean="0">
                <a:solidFill>
                  <a:srgbClr val="FFFF00"/>
                </a:solidFill>
              </a:rPr>
              <a:t>&gt; ([</a:t>
            </a:r>
            <a:r>
              <a:rPr lang="en-US" sz="3100">
                <a:solidFill>
                  <a:srgbClr val="FFFF00"/>
                </a:solidFill>
              </a:rPr>
              <a:t>Các đối số</a:t>
            </a:r>
            <a:r>
              <a:rPr lang="en-US" sz="3100" smtClean="0">
                <a:solidFill>
                  <a:srgbClr val="FFFF00"/>
                </a:solidFill>
              </a:rPr>
              <a:t>]);</a:t>
            </a:r>
          </a:p>
          <a:p>
            <a:pPr marL="420624" lvl="3" indent="-384048" algn="just">
              <a:buClr>
                <a:schemeClr val="accent1"/>
              </a:buClr>
              <a:buSzPct val="80000"/>
              <a:buFont typeface="Wingdings 2"/>
              <a:buChar char=""/>
            </a:pPr>
            <a:r>
              <a:rPr lang="en-US" sz="3100" smtClean="0"/>
              <a:t>Đối </a:t>
            </a:r>
            <a:r>
              <a:rPr lang="en-US" sz="3100"/>
              <a:t>với con trỏ đối tượng</a:t>
            </a:r>
            <a:r>
              <a:rPr lang="en-US" sz="3100" smtClean="0"/>
              <a:t>:</a:t>
            </a:r>
          </a:p>
          <a:p>
            <a:pPr marL="457200" lvl="5" indent="0" algn="just">
              <a:buClr>
                <a:schemeClr val="accent1"/>
              </a:buClr>
              <a:buSzPct val="80000"/>
              <a:buNone/>
            </a:pPr>
            <a:r>
              <a:rPr lang="en-US" sz="3100" smtClean="0">
                <a:solidFill>
                  <a:srgbClr val="FFFF00"/>
                </a:solidFill>
              </a:rPr>
              <a:t>&lt;</a:t>
            </a:r>
            <a:r>
              <a:rPr lang="en-US" sz="3100">
                <a:solidFill>
                  <a:srgbClr val="FFFF00"/>
                </a:solidFill>
              </a:rPr>
              <a:t>Tên đối tượng&gt;</a:t>
            </a:r>
            <a:r>
              <a:rPr lang="en-US" sz="3100">
                <a:solidFill>
                  <a:srgbClr val="FF0000"/>
                </a:solidFill>
              </a:rPr>
              <a:t>-&gt;</a:t>
            </a:r>
            <a:r>
              <a:rPr lang="en-US" sz="3100">
                <a:solidFill>
                  <a:srgbClr val="FFFF00"/>
                </a:solidFill>
              </a:rPr>
              <a:t>&lt;Tên thành phần</a:t>
            </a:r>
            <a:r>
              <a:rPr lang="en-US" sz="3100" smtClean="0">
                <a:solidFill>
                  <a:srgbClr val="FFFF00"/>
                </a:solidFill>
              </a:rPr>
              <a:t>&gt; ([</a:t>
            </a:r>
            <a:r>
              <a:rPr lang="en-US" sz="3100">
                <a:solidFill>
                  <a:srgbClr val="FFFF00"/>
                </a:solidFill>
              </a:rPr>
              <a:t>Các đối số]);</a:t>
            </a:r>
          </a:p>
        </p:txBody>
      </p:sp>
    </p:spTree>
    <p:extLst>
      <p:ext uri="{BB962C8B-B14F-4D97-AF65-F5344CB8AC3E}">
        <p14:creationId xmlns:p14="http://schemas.microsoft.com/office/powerpoint/2010/main" val="299709883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fontScale="90000"/>
          </a:bodyPr>
          <a:lstStyle/>
          <a:p>
            <a:pPr algn="ctr"/>
            <a:r>
              <a:rPr lang="en-US">
                <a:solidFill>
                  <a:srgbClr val="FFFF00"/>
                </a:solidFill>
              </a:rPr>
              <a:t>SỬ DỤNG CÁC THÀNH PHẦN CỦA LỚP CƠ SỞ TỪ LỚP DẪN XUẤT</a:t>
            </a:r>
          </a:p>
        </p:txBody>
      </p:sp>
      <p:sp>
        <p:nvSpPr>
          <p:cNvPr id="3" name="Content Placeholder 2"/>
          <p:cNvSpPr>
            <a:spLocks noGrp="1"/>
          </p:cNvSpPr>
          <p:nvPr>
            <p:ph idx="1"/>
          </p:nvPr>
        </p:nvSpPr>
        <p:spPr/>
        <p:txBody>
          <a:bodyPr>
            <a:normAutofit/>
          </a:bodyPr>
          <a:lstStyle/>
          <a:p>
            <a:pPr marL="36576" lvl="3" indent="0" algn="just">
              <a:buClr>
                <a:schemeClr val="accent1"/>
              </a:buClr>
              <a:buSzPct val="80000"/>
              <a:buNone/>
            </a:pPr>
            <a:r>
              <a:rPr lang="en-US" sz="3100" smtClean="0">
                <a:solidFill>
                  <a:srgbClr val="FF0000"/>
                </a:solidFill>
              </a:rPr>
              <a:t>Lưu ý:</a:t>
            </a:r>
          </a:p>
          <a:p>
            <a:pPr marL="420624" lvl="3" indent="-384048" algn="just">
              <a:buClr>
                <a:schemeClr val="accent1"/>
              </a:buClr>
              <a:buSzPct val="80000"/>
              <a:buFont typeface="Wingdings 2"/>
              <a:buChar char=""/>
            </a:pPr>
            <a:r>
              <a:rPr lang="en-US" sz="3100" smtClean="0"/>
              <a:t>Cách </a:t>
            </a:r>
            <a:r>
              <a:rPr lang="en-US" sz="3100"/>
              <a:t>gọi hàm thành phần này được áp dụng khi trong lớp dẫn xuất, ta không định nghĩa lại các hàm thành phần của lớp cơ sở. </a:t>
            </a:r>
            <a:endParaRPr lang="en-US" sz="3100" smtClean="0"/>
          </a:p>
          <a:p>
            <a:pPr marL="420624" lvl="3" indent="-384048" algn="just">
              <a:buClr>
                <a:schemeClr val="accent1"/>
              </a:buClr>
              <a:buSzPct val="80000"/>
              <a:buFont typeface="Wingdings 2"/>
              <a:buChar char=""/>
            </a:pPr>
            <a:r>
              <a:rPr lang="en-US" sz="3100" smtClean="0"/>
              <a:t>Trường </a:t>
            </a:r>
            <a:r>
              <a:rPr lang="en-US" sz="3100"/>
              <a:t>hợp định nghĩa lại hàm thành phần của lớp cơ sở sẽ được trình bày trong </a:t>
            </a:r>
            <a:r>
              <a:rPr lang="en-US" sz="3100" smtClean="0"/>
              <a:t>phần sau.</a:t>
            </a:r>
            <a:endParaRPr lang="en-US" sz="3100"/>
          </a:p>
        </p:txBody>
      </p:sp>
    </p:spTree>
    <p:extLst>
      <p:ext uri="{BB962C8B-B14F-4D97-AF65-F5344CB8AC3E}">
        <p14:creationId xmlns:p14="http://schemas.microsoft.com/office/powerpoint/2010/main" val="302330975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fontScale="90000"/>
          </a:bodyPr>
          <a:lstStyle/>
          <a:p>
            <a:pPr algn="ctr"/>
            <a:r>
              <a:rPr lang="en-US">
                <a:solidFill>
                  <a:srgbClr val="FFFF00"/>
                </a:solidFill>
              </a:rPr>
              <a:t>SỬ DỤNG CÁC THÀNH PHẦN CỦA LỚP CƠ SỞ TỪ LỚP DẪN XUẤT</a:t>
            </a:r>
          </a:p>
        </p:txBody>
      </p:sp>
      <p:sp>
        <p:nvSpPr>
          <p:cNvPr id="3" name="Content Placeholder 2"/>
          <p:cNvSpPr>
            <a:spLocks noGrp="1"/>
          </p:cNvSpPr>
          <p:nvPr>
            <p:ph idx="1"/>
          </p:nvPr>
        </p:nvSpPr>
        <p:spPr/>
        <p:txBody>
          <a:bodyPr>
            <a:normAutofit/>
          </a:bodyPr>
          <a:lstStyle/>
          <a:p>
            <a:pPr marL="36576" lvl="3" indent="0" algn="just">
              <a:buClr>
                <a:schemeClr val="accent1"/>
              </a:buClr>
              <a:buSzPct val="80000"/>
              <a:buNone/>
            </a:pPr>
            <a:r>
              <a:rPr lang="en-US" sz="3100" smtClean="0">
                <a:solidFill>
                  <a:srgbClr val="FF0000"/>
                </a:solidFill>
              </a:rPr>
              <a:t>Ví dụ:</a:t>
            </a:r>
          </a:p>
          <a:p>
            <a:pPr marL="420624" lvl="3" indent="-384048" algn="just">
              <a:buClr>
                <a:schemeClr val="accent1"/>
              </a:buClr>
              <a:buSzPct val="80000"/>
              <a:buFont typeface="Wingdings 2"/>
              <a:buChar char=""/>
            </a:pPr>
            <a:r>
              <a:rPr lang="en-US" sz="3100" smtClean="0"/>
              <a:t>Chương </a:t>
            </a:r>
            <a:r>
              <a:rPr lang="en-US" sz="3100"/>
              <a:t>trình 6.3 minh họa việc sử dụng các thành phần lớp cơ sở từ đối tượng lớp dẫn xuất: lớp Bus kế thừa từ lớp Car. Lớp Bus có định nghĩa bổ sung một số phương thức và thuộc tính mới. Khi đó, đối tượng của lớp Bus có thể gọi các hàm public của lớp Bus cũng như của lớp Car.</a:t>
            </a:r>
          </a:p>
        </p:txBody>
      </p:sp>
    </p:spTree>
    <p:extLst>
      <p:ext uri="{BB962C8B-B14F-4D97-AF65-F5344CB8AC3E}">
        <p14:creationId xmlns:p14="http://schemas.microsoft.com/office/powerpoint/2010/main" val="185148253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fontScale="90000"/>
          </a:bodyPr>
          <a:lstStyle/>
          <a:p>
            <a:pPr algn="ctr"/>
            <a:r>
              <a:rPr lang="en-US">
                <a:solidFill>
                  <a:srgbClr val="FFFF00"/>
                </a:solidFill>
              </a:rPr>
              <a:t>SỬ DỤNG CÁC THÀNH PHẦN CỦA LỚP CƠ SỞ TỪ LỚP DẪN XUẤT</a:t>
            </a:r>
          </a:p>
        </p:txBody>
      </p:sp>
      <p:sp>
        <p:nvSpPr>
          <p:cNvPr id="3" name="Content Placeholder 2"/>
          <p:cNvSpPr>
            <a:spLocks noGrp="1"/>
          </p:cNvSpPr>
          <p:nvPr>
            <p:ph idx="1"/>
          </p:nvPr>
        </p:nvSpPr>
        <p:spPr/>
        <p:txBody>
          <a:bodyPr>
            <a:normAutofit/>
          </a:bodyPr>
          <a:lstStyle/>
          <a:p>
            <a:pPr marL="36576" lvl="3" indent="0" algn="just">
              <a:buClr>
                <a:schemeClr val="accent1"/>
              </a:buClr>
              <a:buSzPct val="80000"/>
              <a:buNone/>
            </a:pPr>
            <a:endParaRPr lang="en-US" sz="310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1844824"/>
            <a:ext cx="9182100" cy="3819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646296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fontScale="90000"/>
          </a:bodyPr>
          <a:lstStyle/>
          <a:p>
            <a:pPr algn="ctr"/>
            <a:r>
              <a:rPr lang="en-US">
                <a:solidFill>
                  <a:srgbClr val="FFFF00"/>
                </a:solidFill>
              </a:rPr>
              <a:t>SỬ DỤNG CÁC THÀNH PHẦN CỦA LỚP CƠ SỞ TỪ LỚP DẪN XUẤT</a:t>
            </a:r>
          </a:p>
        </p:txBody>
      </p:sp>
      <p:sp>
        <p:nvSpPr>
          <p:cNvPr id="3" name="Content Placeholder 2"/>
          <p:cNvSpPr>
            <a:spLocks noGrp="1"/>
          </p:cNvSpPr>
          <p:nvPr>
            <p:ph idx="1"/>
          </p:nvPr>
        </p:nvSpPr>
        <p:spPr/>
        <p:txBody>
          <a:bodyPr>
            <a:normAutofit/>
          </a:bodyPr>
          <a:lstStyle/>
          <a:p>
            <a:pPr marL="36576" lvl="3" indent="0" algn="just">
              <a:buClr>
                <a:schemeClr val="accent1"/>
              </a:buClr>
              <a:buSzPct val="80000"/>
              <a:buNone/>
            </a:pPr>
            <a:endParaRPr lang="en-US" sz="310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2576" y="1596356"/>
            <a:ext cx="7571832" cy="52170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5171494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fontScale="90000"/>
          </a:bodyPr>
          <a:lstStyle/>
          <a:p>
            <a:pPr algn="ctr"/>
            <a:r>
              <a:rPr lang="en-US">
                <a:solidFill>
                  <a:srgbClr val="FFFF00"/>
                </a:solidFill>
              </a:rPr>
              <a:t>SỬ DỤNG CÁC THÀNH PHẦN CỦA LỚP CƠ SỞ TỪ LỚP DẪN XUẤT</a:t>
            </a:r>
          </a:p>
        </p:txBody>
      </p:sp>
      <p:sp>
        <p:nvSpPr>
          <p:cNvPr id="3" name="Content Placeholder 2"/>
          <p:cNvSpPr>
            <a:spLocks noGrp="1"/>
          </p:cNvSpPr>
          <p:nvPr>
            <p:ph idx="1"/>
          </p:nvPr>
        </p:nvSpPr>
        <p:spPr/>
        <p:txBody>
          <a:bodyPr>
            <a:normAutofit/>
          </a:bodyPr>
          <a:lstStyle/>
          <a:p>
            <a:pPr marL="36576" lvl="3" indent="0" algn="just">
              <a:buClr>
                <a:schemeClr val="accent1"/>
              </a:buClr>
              <a:buSzPct val="80000"/>
              <a:buNone/>
            </a:pPr>
            <a:endParaRPr lang="en-US" sz="310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640" y="1556792"/>
            <a:ext cx="6653213" cy="5168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738733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fontScale="90000"/>
          </a:bodyPr>
          <a:lstStyle/>
          <a:p>
            <a:pPr algn="ctr"/>
            <a:r>
              <a:rPr lang="en-US">
                <a:solidFill>
                  <a:srgbClr val="FFFF00"/>
                </a:solidFill>
              </a:rPr>
              <a:t>SỬ DỤNG CÁC THÀNH PHẦN CỦA LỚP CƠ SỞ TỪ LỚP DẪN XUẤT</a:t>
            </a:r>
          </a:p>
        </p:txBody>
      </p:sp>
      <p:sp>
        <p:nvSpPr>
          <p:cNvPr id="3" name="Content Placeholder 2"/>
          <p:cNvSpPr>
            <a:spLocks noGrp="1"/>
          </p:cNvSpPr>
          <p:nvPr>
            <p:ph idx="1"/>
          </p:nvPr>
        </p:nvSpPr>
        <p:spPr/>
        <p:txBody>
          <a:bodyPr>
            <a:normAutofit/>
          </a:bodyPr>
          <a:lstStyle/>
          <a:p>
            <a:pPr marL="36576" lvl="3" indent="0" algn="just">
              <a:buClr>
                <a:schemeClr val="accent1"/>
              </a:buClr>
              <a:buSzPct val="80000"/>
              <a:buNone/>
            </a:pPr>
            <a:endParaRPr lang="en-US" sz="310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 y="1765523"/>
            <a:ext cx="9067800" cy="3895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9971811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fontScale="90000"/>
          </a:bodyPr>
          <a:lstStyle/>
          <a:p>
            <a:pPr algn="ctr"/>
            <a:r>
              <a:rPr lang="en-US">
                <a:solidFill>
                  <a:srgbClr val="FFFF00"/>
                </a:solidFill>
              </a:rPr>
              <a:t>SỬ DỤNG CÁC THÀNH PHẦN CỦA LỚP CƠ SỞ TỪ LỚP DẪN XUẤT</a:t>
            </a:r>
          </a:p>
        </p:txBody>
      </p:sp>
      <p:sp>
        <p:nvSpPr>
          <p:cNvPr id="3" name="Content Placeholder 2"/>
          <p:cNvSpPr>
            <a:spLocks noGrp="1"/>
          </p:cNvSpPr>
          <p:nvPr>
            <p:ph idx="1"/>
          </p:nvPr>
        </p:nvSpPr>
        <p:spPr/>
        <p:txBody>
          <a:bodyPr>
            <a:normAutofit/>
          </a:bodyPr>
          <a:lstStyle/>
          <a:p>
            <a:pPr marL="36576" lvl="3" indent="0" algn="just">
              <a:buClr>
                <a:schemeClr val="accent1"/>
              </a:buClr>
              <a:buSzPct val="80000"/>
              <a:buNone/>
            </a:pPr>
            <a:endParaRPr lang="en-US" sz="310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847850"/>
            <a:ext cx="8820744" cy="39574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0967449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fontScale="90000"/>
          </a:bodyPr>
          <a:lstStyle/>
          <a:p>
            <a:pPr algn="ctr"/>
            <a:r>
              <a:rPr lang="en-US">
                <a:solidFill>
                  <a:srgbClr val="FFFF00"/>
                </a:solidFill>
              </a:rPr>
              <a:t>SỬ DỤNG CÁC THÀNH PHẦN CỦA LỚP CƠ SỞ TỪ LỚP DẪN XUẤT</a:t>
            </a:r>
          </a:p>
        </p:txBody>
      </p:sp>
      <p:sp>
        <p:nvSpPr>
          <p:cNvPr id="3" name="Content Placeholder 2"/>
          <p:cNvSpPr>
            <a:spLocks noGrp="1"/>
          </p:cNvSpPr>
          <p:nvPr>
            <p:ph idx="1"/>
          </p:nvPr>
        </p:nvSpPr>
        <p:spPr/>
        <p:txBody>
          <a:bodyPr>
            <a:normAutofit/>
          </a:bodyPr>
          <a:lstStyle/>
          <a:p>
            <a:pPr marL="36576" lvl="3" indent="0" algn="just">
              <a:buClr>
                <a:schemeClr val="accent1"/>
              </a:buClr>
              <a:buSzPct val="80000"/>
              <a:buNone/>
            </a:pPr>
            <a:endParaRPr lang="en-US" sz="3100"/>
          </a:p>
        </p:txBody>
      </p:sp>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250" y="107950"/>
            <a:ext cx="8443913" cy="6640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3172157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fontScale="90000"/>
          </a:bodyPr>
          <a:lstStyle/>
          <a:p>
            <a:pPr algn="ctr"/>
            <a:r>
              <a:rPr lang="en-US" smtClean="0">
                <a:solidFill>
                  <a:srgbClr val="FFFF00"/>
                </a:solidFill>
              </a:rPr>
              <a:t>ĐỊNH NGHĨA CHỒNG PHƯƠNG THỨC </a:t>
            </a:r>
            <a:r>
              <a:rPr lang="en-US">
                <a:solidFill>
                  <a:srgbClr val="FFFF00"/>
                </a:solidFill>
              </a:rPr>
              <a:t>CỦA LỚP CƠ </a:t>
            </a:r>
            <a:r>
              <a:rPr lang="en-US" smtClean="0">
                <a:solidFill>
                  <a:srgbClr val="FFFF00"/>
                </a:solidFill>
              </a:rPr>
              <a:t>SỞ</a:t>
            </a:r>
            <a:endParaRPr lang="en-US">
              <a:solidFill>
                <a:srgbClr val="FFFF00"/>
              </a:solidFill>
            </a:endParaRPr>
          </a:p>
        </p:txBody>
      </p:sp>
      <p:sp>
        <p:nvSpPr>
          <p:cNvPr id="3" name="Content Placeholder 2"/>
          <p:cNvSpPr>
            <a:spLocks noGrp="1"/>
          </p:cNvSpPr>
          <p:nvPr>
            <p:ph idx="1"/>
          </p:nvPr>
        </p:nvSpPr>
        <p:spPr/>
        <p:txBody>
          <a:bodyPr>
            <a:normAutofit/>
          </a:bodyPr>
          <a:lstStyle/>
          <a:p>
            <a:pPr marL="420624" lvl="3" indent="-384048" algn="just">
              <a:buClr>
                <a:schemeClr val="accent1"/>
              </a:buClr>
              <a:buSzPct val="80000"/>
              <a:buFont typeface="Wingdings 2"/>
              <a:buChar char=""/>
            </a:pPr>
            <a:r>
              <a:rPr lang="en-US" sz="3100" smtClean="0"/>
              <a:t>Một </a:t>
            </a:r>
            <a:r>
              <a:rPr lang="en-US" sz="3100"/>
              <a:t>phương thức của lớp cơ sở bị coi là nạp chồng nếu ở lớp dẫn xuất cũng định nghĩa một phương thức có cùng tên.</a:t>
            </a:r>
          </a:p>
        </p:txBody>
      </p:sp>
    </p:spTree>
    <p:extLst>
      <p:ext uri="{BB962C8B-B14F-4D97-AF65-F5344CB8AC3E}">
        <p14:creationId xmlns:p14="http://schemas.microsoft.com/office/powerpoint/2010/main" val="1228658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fontScale="90000"/>
          </a:bodyPr>
          <a:lstStyle/>
          <a:p>
            <a:pPr algn="ctr"/>
            <a:r>
              <a:rPr lang="en-US" smtClean="0">
                <a:solidFill>
                  <a:srgbClr val="FFFF00"/>
                </a:solidFill>
              </a:rPr>
              <a:t>ĐỊNH NGHĨA CHỒNG PHƯƠNG THỨC </a:t>
            </a:r>
            <a:r>
              <a:rPr lang="en-US">
                <a:solidFill>
                  <a:srgbClr val="FFFF00"/>
                </a:solidFill>
              </a:rPr>
              <a:t>CỦA LỚP CƠ </a:t>
            </a:r>
            <a:r>
              <a:rPr lang="en-US" smtClean="0">
                <a:solidFill>
                  <a:srgbClr val="FFFF00"/>
                </a:solidFill>
              </a:rPr>
              <a:t>SỞ</a:t>
            </a:r>
            <a:endParaRPr lang="en-US">
              <a:solidFill>
                <a:srgbClr val="FFFF00"/>
              </a:solidFill>
            </a:endParaRPr>
          </a:p>
        </p:txBody>
      </p:sp>
      <p:sp>
        <p:nvSpPr>
          <p:cNvPr id="3" name="Content Placeholder 2"/>
          <p:cNvSpPr>
            <a:spLocks noGrp="1"/>
          </p:cNvSpPr>
          <p:nvPr>
            <p:ph idx="1"/>
          </p:nvPr>
        </p:nvSpPr>
        <p:spPr/>
        <p:txBody>
          <a:bodyPr>
            <a:normAutofit fontScale="62500" lnSpcReduction="20000"/>
          </a:bodyPr>
          <a:lstStyle/>
          <a:p>
            <a:pPr algn="just"/>
            <a:r>
              <a:rPr lang="en-US" smtClean="0"/>
              <a:t>Ví dụ:</a:t>
            </a:r>
            <a:endParaRPr lang="en-US"/>
          </a:p>
          <a:p>
            <a:pPr marL="36576" indent="0" algn="just">
              <a:buNone/>
            </a:pPr>
            <a:r>
              <a:rPr lang="en-US"/>
              <a:t>class Car{</a:t>
            </a:r>
          </a:p>
          <a:p>
            <a:pPr marL="36576" indent="0" algn="just">
              <a:buNone/>
            </a:pPr>
            <a:r>
              <a:rPr lang="en-US" smtClean="0"/>
              <a:t>	… </a:t>
            </a:r>
          </a:p>
          <a:p>
            <a:pPr marL="36576" indent="0" algn="just">
              <a:buNone/>
            </a:pPr>
            <a:r>
              <a:rPr lang="en-US" smtClean="0"/>
              <a:t>public</a:t>
            </a:r>
            <a:r>
              <a:rPr lang="en-US"/>
              <a:t>:</a:t>
            </a:r>
          </a:p>
          <a:p>
            <a:pPr marL="36576" indent="0" algn="just">
              <a:buNone/>
            </a:pPr>
            <a:r>
              <a:rPr lang="en-US" smtClean="0"/>
              <a:t>	…</a:t>
            </a:r>
            <a:endParaRPr lang="en-US"/>
          </a:p>
          <a:p>
            <a:pPr marL="36576" indent="0" algn="just">
              <a:buNone/>
            </a:pPr>
            <a:r>
              <a:rPr lang="en-US" smtClean="0"/>
              <a:t>	</a:t>
            </a:r>
            <a:r>
              <a:rPr lang="en-US" smtClean="0">
                <a:solidFill>
                  <a:srgbClr val="FFFF00"/>
                </a:solidFill>
              </a:rPr>
              <a:t>void </a:t>
            </a:r>
            <a:r>
              <a:rPr lang="en-US">
                <a:solidFill>
                  <a:srgbClr val="FFFF00"/>
                </a:solidFill>
              </a:rPr>
              <a:t>show();</a:t>
            </a:r>
            <a:r>
              <a:rPr lang="en-US"/>
              <a:t>	// Phương thức của lớp cơ sở</a:t>
            </a:r>
          </a:p>
          <a:p>
            <a:pPr marL="36576" indent="0" algn="just">
              <a:buNone/>
            </a:pPr>
            <a:r>
              <a:rPr lang="en-US"/>
              <a:t>};</a:t>
            </a:r>
          </a:p>
          <a:p>
            <a:pPr marL="36576" indent="0" algn="just">
              <a:buNone/>
            </a:pPr>
            <a:r>
              <a:rPr lang="en-US"/>
              <a:t>class Bus: public Car{</a:t>
            </a:r>
          </a:p>
          <a:p>
            <a:pPr marL="36576" indent="0" algn="just">
              <a:buNone/>
            </a:pPr>
            <a:r>
              <a:rPr lang="en-US" smtClean="0"/>
              <a:t>	… </a:t>
            </a:r>
          </a:p>
          <a:p>
            <a:pPr marL="36576" indent="0" algn="just">
              <a:buNone/>
            </a:pPr>
            <a:r>
              <a:rPr lang="en-US" smtClean="0"/>
              <a:t>public</a:t>
            </a:r>
            <a:r>
              <a:rPr lang="en-US"/>
              <a:t>:</a:t>
            </a:r>
          </a:p>
          <a:p>
            <a:pPr marL="36576" indent="0" algn="just">
              <a:buNone/>
            </a:pPr>
            <a:r>
              <a:rPr lang="en-US" smtClean="0"/>
              <a:t>	…</a:t>
            </a:r>
            <a:endParaRPr lang="en-US"/>
          </a:p>
          <a:p>
            <a:pPr marL="36576" indent="0" algn="just">
              <a:buNone/>
            </a:pPr>
            <a:r>
              <a:rPr lang="en-US" smtClean="0"/>
              <a:t>	</a:t>
            </a:r>
            <a:r>
              <a:rPr lang="en-US" smtClean="0">
                <a:solidFill>
                  <a:srgbClr val="FFFF00"/>
                </a:solidFill>
              </a:rPr>
              <a:t>void </a:t>
            </a:r>
            <a:r>
              <a:rPr lang="en-US">
                <a:solidFill>
                  <a:srgbClr val="FFFF00"/>
                </a:solidFill>
              </a:rPr>
              <a:t>show();</a:t>
            </a:r>
            <a:r>
              <a:rPr lang="en-US"/>
              <a:t>	// Phương thức nạp chồng</a:t>
            </a:r>
          </a:p>
          <a:p>
            <a:pPr marL="36576" indent="0" algn="just">
              <a:buNone/>
            </a:pPr>
            <a:r>
              <a:rPr lang="en-US"/>
              <a:t>};</a:t>
            </a:r>
          </a:p>
          <a:p>
            <a:pPr algn="just"/>
            <a:r>
              <a:rPr lang="en-US" smtClean="0"/>
              <a:t>Khi </a:t>
            </a:r>
            <a:r>
              <a:rPr lang="en-US"/>
              <a:t>đó, phương thức show() của lớp Bus được coi là phương thức nạp chồng từ phương thức show() của lớp Car.</a:t>
            </a:r>
          </a:p>
        </p:txBody>
      </p:sp>
    </p:spTree>
    <p:extLst>
      <p:ext uri="{BB962C8B-B14F-4D97-AF65-F5344CB8AC3E}">
        <p14:creationId xmlns:p14="http://schemas.microsoft.com/office/powerpoint/2010/main" val="43290873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fontScale="90000"/>
          </a:bodyPr>
          <a:lstStyle/>
          <a:p>
            <a:pPr algn="ctr"/>
            <a:r>
              <a:rPr lang="en-US" smtClean="0">
                <a:solidFill>
                  <a:srgbClr val="FFFF00"/>
                </a:solidFill>
              </a:rPr>
              <a:t>SỬ DỤNG CÁC PHƯƠNG THỨC NẠP CHỒNG</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algn="just"/>
            <a:r>
              <a:rPr lang="en-US" sz="3100" smtClean="0"/>
              <a:t>Từ </a:t>
            </a:r>
            <a:r>
              <a:rPr lang="en-US" sz="3100"/>
              <a:t>một đối tượng của lớp dẫn xuất, việc truy nhập đến phương thức đã được định nghĩa lại trong lớp dẫn xuất được thực hiện như lời gọi một phương thức thông </a:t>
            </a:r>
            <a:r>
              <a:rPr lang="en-US" sz="3100" smtClean="0"/>
              <a:t>thường:</a:t>
            </a:r>
          </a:p>
          <a:p>
            <a:pPr algn="just"/>
            <a:r>
              <a:rPr lang="en-US" sz="3100" smtClean="0"/>
              <a:t>Đối </a:t>
            </a:r>
            <a:r>
              <a:rPr lang="en-US" sz="3100"/>
              <a:t>với biến đối tượng thông thường</a:t>
            </a:r>
            <a:r>
              <a:rPr lang="en-US" sz="3100" smtClean="0"/>
              <a:t>:</a:t>
            </a:r>
          </a:p>
          <a:p>
            <a:pPr marL="338328" lvl="1" indent="0" algn="just">
              <a:buNone/>
            </a:pPr>
            <a:r>
              <a:rPr lang="en-US" sz="2700" smtClean="0">
                <a:solidFill>
                  <a:srgbClr val="FFFF00"/>
                </a:solidFill>
              </a:rPr>
              <a:t>&lt;</a:t>
            </a:r>
            <a:r>
              <a:rPr lang="en-US" sz="2700">
                <a:solidFill>
                  <a:srgbClr val="FFFF00"/>
                </a:solidFill>
              </a:rPr>
              <a:t>Tên đối tượng&gt;</a:t>
            </a:r>
            <a:r>
              <a:rPr lang="en-US" sz="2700">
                <a:solidFill>
                  <a:srgbClr val="FF0000"/>
                </a:solidFill>
              </a:rPr>
              <a:t>.</a:t>
            </a:r>
            <a:r>
              <a:rPr lang="en-US" sz="2700">
                <a:solidFill>
                  <a:srgbClr val="FFFF00"/>
                </a:solidFill>
              </a:rPr>
              <a:t>&lt;Tên thành phần&gt;([Các đối số</a:t>
            </a:r>
            <a:r>
              <a:rPr lang="en-US" sz="2700" smtClean="0">
                <a:solidFill>
                  <a:srgbClr val="FFFF00"/>
                </a:solidFill>
              </a:rPr>
              <a:t>]);</a:t>
            </a:r>
          </a:p>
          <a:p>
            <a:pPr algn="just"/>
            <a:r>
              <a:rPr lang="en-US" sz="3100" smtClean="0"/>
              <a:t>Đối </a:t>
            </a:r>
            <a:r>
              <a:rPr lang="en-US" sz="3100"/>
              <a:t>với con trỏ đối tượng</a:t>
            </a:r>
            <a:r>
              <a:rPr lang="en-US" sz="3100" smtClean="0"/>
              <a:t>:</a:t>
            </a:r>
          </a:p>
          <a:p>
            <a:pPr marL="338328" lvl="1" indent="0" algn="just">
              <a:buNone/>
            </a:pPr>
            <a:r>
              <a:rPr lang="en-US" sz="2700" smtClean="0">
                <a:solidFill>
                  <a:srgbClr val="FFFF00"/>
                </a:solidFill>
              </a:rPr>
              <a:t>&lt;</a:t>
            </a:r>
            <a:r>
              <a:rPr lang="en-US" sz="2700">
                <a:solidFill>
                  <a:srgbClr val="FFFF00"/>
                </a:solidFill>
              </a:rPr>
              <a:t>Tên đối tượng&gt;</a:t>
            </a:r>
            <a:r>
              <a:rPr lang="en-US" sz="2700">
                <a:solidFill>
                  <a:srgbClr val="FF0000"/>
                </a:solidFill>
              </a:rPr>
              <a:t>-&gt;</a:t>
            </a:r>
            <a:r>
              <a:rPr lang="en-US" sz="2700">
                <a:solidFill>
                  <a:srgbClr val="FFFF00"/>
                </a:solidFill>
              </a:rPr>
              <a:t>&lt;Tên thành phần&gt;([Các đối số]);</a:t>
            </a:r>
          </a:p>
        </p:txBody>
      </p:sp>
    </p:spTree>
    <p:extLst>
      <p:ext uri="{BB962C8B-B14F-4D97-AF65-F5344CB8AC3E}">
        <p14:creationId xmlns:p14="http://schemas.microsoft.com/office/powerpoint/2010/main" val="2153378733"/>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fontScale="90000"/>
          </a:bodyPr>
          <a:lstStyle/>
          <a:p>
            <a:pPr algn="ctr"/>
            <a:r>
              <a:rPr lang="en-US" smtClean="0">
                <a:solidFill>
                  <a:srgbClr val="FFFF00"/>
                </a:solidFill>
              </a:rPr>
              <a:t>SỬ DỤNG CÁC PHƯƠNG THỨC NẠP CHỒNG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Ví </a:t>
            </a:r>
            <a:r>
              <a:rPr lang="en-US" sz="3100"/>
              <a:t>dụ:</a:t>
            </a:r>
          </a:p>
          <a:p>
            <a:pPr marL="338328" lvl="1" indent="0" algn="just">
              <a:buNone/>
            </a:pPr>
            <a:r>
              <a:rPr lang="en-US" sz="2700"/>
              <a:t>Bus myBus; </a:t>
            </a:r>
            <a:endParaRPr lang="en-US" sz="2700" smtClean="0"/>
          </a:p>
          <a:p>
            <a:pPr marL="338328" lvl="1" indent="0" algn="just">
              <a:buNone/>
            </a:pPr>
            <a:r>
              <a:rPr lang="en-US" sz="2700" smtClean="0"/>
              <a:t>myBus.show</a:t>
            </a:r>
            <a:r>
              <a:rPr lang="en-US" sz="2700"/>
              <a:t>();</a:t>
            </a:r>
          </a:p>
          <a:p>
            <a:pPr algn="just"/>
            <a:r>
              <a:rPr lang="en-US" sz="3100" smtClean="0"/>
              <a:t>Sẽ </a:t>
            </a:r>
            <a:r>
              <a:rPr lang="en-US" sz="3100"/>
              <a:t>gọi đến phương thức show() được định nghĩa trong lớp Bus.</a:t>
            </a:r>
          </a:p>
        </p:txBody>
      </p:sp>
    </p:spTree>
    <p:extLst>
      <p:ext uri="{BB962C8B-B14F-4D97-AF65-F5344CB8AC3E}">
        <p14:creationId xmlns:p14="http://schemas.microsoft.com/office/powerpoint/2010/main" val="214163379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fontScale="90000"/>
          </a:bodyPr>
          <a:lstStyle/>
          <a:p>
            <a:pPr algn="ctr"/>
            <a:r>
              <a:rPr lang="en-US" smtClean="0">
                <a:solidFill>
                  <a:srgbClr val="FFFF00"/>
                </a:solidFill>
              </a:rPr>
              <a:t>SỬ DỤNG CÁC PHƯƠNG THỨC NẠP CHỒNG</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algn="just"/>
            <a:r>
              <a:rPr lang="en-US" sz="3100" smtClean="0"/>
              <a:t>Trong </a:t>
            </a:r>
            <a:r>
              <a:rPr lang="en-US" sz="3100"/>
              <a:t>trường hợp, từ một đối tượng của lớp dẫn xuất, muốn truy nhập đến một phương thức của lớp cơ sở (đã bị định nghĩa lại ở lớp dẫn xuất) thì phải sử dụng chỉ thị phạm vi lớp trước phương thức được gọi:</a:t>
            </a:r>
          </a:p>
          <a:p>
            <a:pPr algn="just"/>
            <a:r>
              <a:rPr lang="en-US" sz="3100"/>
              <a:t>Đối với biến đối tượng thông thường:</a:t>
            </a:r>
          </a:p>
          <a:p>
            <a:pPr marL="338328" lvl="1" indent="0" algn="just">
              <a:buNone/>
            </a:pPr>
            <a:r>
              <a:rPr lang="en-US" sz="2700">
                <a:solidFill>
                  <a:srgbClr val="FFFF00"/>
                </a:solidFill>
              </a:rPr>
              <a:t>&lt;Tên đối tượng&gt;</a:t>
            </a:r>
            <a:r>
              <a:rPr lang="en-US" sz="2700">
                <a:solidFill>
                  <a:srgbClr val="FF0000"/>
                </a:solidFill>
              </a:rPr>
              <a:t>.</a:t>
            </a:r>
            <a:r>
              <a:rPr lang="en-US" sz="2700">
                <a:solidFill>
                  <a:srgbClr val="FFFF00"/>
                </a:solidFill>
              </a:rPr>
              <a:t>&lt;Tên lớp cơ sở&gt;::&lt;Tên thành phần&gt;([Các đối số]);</a:t>
            </a:r>
          </a:p>
          <a:p>
            <a:pPr algn="just"/>
            <a:r>
              <a:rPr lang="en-US" sz="3100"/>
              <a:t>Đối với con trỏ đối tượng:</a:t>
            </a:r>
          </a:p>
          <a:p>
            <a:pPr marL="338328" lvl="1" indent="0" algn="just">
              <a:buNone/>
            </a:pPr>
            <a:r>
              <a:rPr lang="en-US" sz="2700">
                <a:solidFill>
                  <a:srgbClr val="FFFF00"/>
                </a:solidFill>
              </a:rPr>
              <a:t>&lt;Tên đối tượng&gt;</a:t>
            </a:r>
            <a:r>
              <a:rPr lang="en-US" sz="2700">
                <a:solidFill>
                  <a:srgbClr val="FF0000"/>
                </a:solidFill>
              </a:rPr>
              <a:t>-&gt;</a:t>
            </a:r>
            <a:r>
              <a:rPr lang="en-US" sz="2700">
                <a:solidFill>
                  <a:srgbClr val="FFFF00"/>
                </a:solidFill>
              </a:rPr>
              <a:t>&lt;Tên lớp cơ sở&gt;::&lt;Tên thành phần&gt;([Các đối số]);</a:t>
            </a:r>
          </a:p>
        </p:txBody>
      </p:sp>
    </p:spTree>
    <p:extLst>
      <p:ext uri="{BB962C8B-B14F-4D97-AF65-F5344CB8AC3E}">
        <p14:creationId xmlns:p14="http://schemas.microsoft.com/office/powerpoint/2010/main" val="579563819"/>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fontScale="90000"/>
          </a:bodyPr>
          <a:lstStyle/>
          <a:p>
            <a:pPr algn="ctr"/>
            <a:r>
              <a:rPr lang="en-US" smtClean="0">
                <a:solidFill>
                  <a:srgbClr val="FFFF00"/>
                </a:solidFill>
              </a:rPr>
              <a:t>SỬ DỤNG CÁC PHƯƠNG THỨC NẠP CHỒNG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Chương </a:t>
            </a:r>
            <a:r>
              <a:rPr lang="en-US" sz="3100"/>
              <a:t>trình 6.4 minh họa việc định nghĩa chồng hàm show() trong lớp Bus và việc sử dụng hai phương thức show() của hai lớp từ một đối tượng của lớp dẫn xuất.</a:t>
            </a:r>
          </a:p>
        </p:txBody>
      </p:sp>
    </p:spTree>
    <p:extLst>
      <p:ext uri="{BB962C8B-B14F-4D97-AF65-F5344CB8AC3E}">
        <p14:creationId xmlns:p14="http://schemas.microsoft.com/office/powerpoint/2010/main" val="417350093"/>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fontScale="90000"/>
          </a:bodyPr>
          <a:lstStyle/>
          <a:p>
            <a:pPr algn="ctr"/>
            <a:r>
              <a:rPr lang="en-US" smtClean="0">
                <a:solidFill>
                  <a:srgbClr val="FFFF00"/>
                </a:solidFill>
              </a:rPr>
              <a:t>SỬ DỤNG CÁC PHƯƠNG THỨC NẠP CHỒNG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z="2700">
              <a:solidFill>
                <a:srgbClr val="FFFF00"/>
              </a:solidFill>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28800"/>
            <a:ext cx="9201150" cy="3876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81302335"/>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fontScale="90000"/>
          </a:bodyPr>
          <a:lstStyle/>
          <a:p>
            <a:pPr algn="ctr"/>
            <a:r>
              <a:rPr lang="en-US" smtClean="0">
                <a:solidFill>
                  <a:srgbClr val="FFFF00"/>
                </a:solidFill>
              </a:rPr>
              <a:t>SỬ DỤNG CÁC PHƯƠNG THỨC NẠP CHỒNG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z="2700">
              <a:solidFill>
                <a:srgbClr val="FFFF00"/>
              </a:solidFill>
            </a:endParaRP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5542" y="1628800"/>
            <a:ext cx="6907213" cy="4914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4484950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fontScale="90000"/>
          </a:bodyPr>
          <a:lstStyle/>
          <a:p>
            <a:pPr algn="ctr"/>
            <a:r>
              <a:rPr lang="en-US" smtClean="0">
                <a:solidFill>
                  <a:srgbClr val="FFFF00"/>
                </a:solidFill>
              </a:rPr>
              <a:t>SỬ DỤNG CÁC PHƯƠNG THỨC NẠP CHỒNG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z="2700">
              <a:solidFill>
                <a:srgbClr val="FFFF00"/>
              </a:solidFill>
            </a:endParaRP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67531" y="1556792"/>
            <a:ext cx="6500813" cy="5219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24860325"/>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fontScale="90000"/>
          </a:bodyPr>
          <a:lstStyle/>
          <a:p>
            <a:pPr algn="ctr"/>
            <a:r>
              <a:rPr lang="en-US" smtClean="0">
                <a:solidFill>
                  <a:srgbClr val="FFFF00"/>
                </a:solidFill>
              </a:rPr>
              <a:t>SỬ DỤNG CÁC PHƯƠNG THỨC NẠP CHỒNG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z="2700">
              <a:solidFill>
                <a:srgbClr val="FFFF00"/>
              </a:solidFill>
            </a:endParaRP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963" y="1575023"/>
            <a:ext cx="8982075" cy="408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80625676"/>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fontScale="90000"/>
          </a:bodyPr>
          <a:lstStyle/>
          <a:p>
            <a:pPr algn="ctr"/>
            <a:r>
              <a:rPr lang="en-US" smtClean="0">
                <a:solidFill>
                  <a:srgbClr val="FFFF00"/>
                </a:solidFill>
              </a:rPr>
              <a:t>SỬ DỤNG CÁC PHƯƠNG THỨC NẠP CHỒNG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z="2700">
              <a:solidFill>
                <a:srgbClr val="FFFF00"/>
              </a:solidFill>
            </a:endParaRP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1469" y="1556792"/>
            <a:ext cx="8721064" cy="40324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34584844"/>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fontScale="90000"/>
          </a:bodyPr>
          <a:lstStyle/>
          <a:p>
            <a:pPr algn="ctr"/>
            <a:r>
              <a:rPr lang="en-US" smtClean="0">
                <a:solidFill>
                  <a:srgbClr val="FFFF00"/>
                </a:solidFill>
              </a:rPr>
              <a:t>SỬ DỤNG CÁC PHƯƠNG THỨC NẠP CHỒNG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z="2700">
              <a:solidFill>
                <a:srgbClr val="FFFF00"/>
              </a:solidFill>
            </a:endParaRP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4986" y="1412776"/>
            <a:ext cx="8094030" cy="5472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53345203"/>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fontScale="90000"/>
          </a:bodyPr>
          <a:lstStyle/>
          <a:p>
            <a:pPr algn="ctr"/>
            <a:r>
              <a:rPr lang="en-US" smtClean="0">
                <a:solidFill>
                  <a:srgbClr val="FFFF00"/>
                </a:solidFill>
              </a:rPr>
              <a:t>SỬ DỤNG CÁC PHƯƠNG THỨC NẠP CHỒNG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Kết quả:</a:t>
            </a:r>
            <a:endParaRPr lang="en-US" sz="2700">
              <a:solidFill>
                <a:srgbClr val="FFFF00"/>
              </a:solidFill>
            </a:endParaRPr>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066" y="2420888"/>
            <a:ext cx="8215313" cy="1346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18532337"/>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fontScale="90000"/>
          </a:bodyPr>
          <a:lstStyle/>
          <a:p>
            <a:pPr algn="ctr"/>
            <a:r>
              <a:rPr lang="en-US" smtClean="0">
                <a:solidFill>
                  <a:srgbClr val="FFFF00"/>
                </a:solidFill>
              </a:rPr>
              <a:t>SỬ DỤNG CÁC PHƯƠNG THỨC NẠP CHỒNG</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smtClean="0">
                <a:solidFill>
                  <a:srgbClr val="FF0000"/>
                </a:solidFill>
              </a:rPr>
              <a:t>Lưu ý:</a:t>
            </a:r>
          </a:p>
          <a:p>
            <a:pPr marL="420624" lvl="3" indent="-384048" algn="just">
              <a:buClr>
                <a:schemeClr val="accent1"/>
              </a:buClr>
              <a:buSzPct val="80000"/>
              <a:buFont typeface="Wingdings 2"/>
              <a:buChar char=""/>
            </a:pPr>
            <a:r>
              <a:rPr lang="en-US" sz="3100"/>
              <a:t>Trong phương thức show() của lớp Bus, ta phải dùng các hàm get để truy nhập đến các thuộc tính của lớp Car. Không được truy nhập trực tiếp đến tên các thuộc tính (speed, mark và price) vì chúng có dạng private của lớp Car.</a:t>
            </a:r>
          </a:p>
        </p:txBody>
      </p:sp>
    </p:spTree>
    <p:extLst>
      <p:ext uri="{BB962C8B-B14F-4D97-AF65-F5344CB8AC3E}">
        <p14:creationId xmlns:p14="http://schemas.microsoft.com/office/powerpoint/2010/main" val="3266166840"/>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fontScale="90000"/>
          </a:bodyPr>
          <a:lstStyle/>
          <a:p>
            <a:pPr algn="ctr"/>
            <a:r>
              <a:rPr lang="en-US" smtClean="0">
                <a:solidFill>
                  <a:srgbClr val="FFFF00"/>
                </a:solidFill>
              </a:rPr>
              <a:t>CHUYỂN ĐỔI KIỂU GIỮA </a:t>
            </a:r>
            <a:br>
              <a:rPr lang="en-US" smtClean="0">
                <a:solidFill>
                  <a:srgbClr val="FFFF00"/>
                </a:solidFill>
              </a:rPr>
            </a:br>
            <a:r>
              <a:rPr lang="en-US" smtClean="0">
                <a:solidFill>
                  <a:srgbClr val="FFFF00"/>
                </a:solidFill>
              </a:rPr>
              <a:t>LỚP CƠ SỞ VÀ LỚP DẪN XUẤT</a:t>
            </a:r>
            <a:endParaRPr lang="en-US">
              <a:solidFill>
                <a:srgbClr val="FFFF00"/>
              </a:solidFill>
            </a:endParaRPr>
          </a:p>
        </p:txBody>
      </p:sp>
      <p:sp>
        <p:nvSpPr>
          <p:cNvPr id="3" name="Content Placeholder 2"/>
          <p:cNvSpPr>
            <a:spLocks noGrp="1"/>
          </p:cNvSpPr>
          <p:nvPr>
            <p:ph idx="1"/>
          </p:nvPr>
        </p:nvSpPr>
        <p:spPr/>
        <p:txBody>
          <a:bodyPr>
            <a:normAutofit fontScale="85000" lnSpcReduction="20000"/>
          </a:bodyPr>
          <a:lstStyle/>
          <a:p>
            <a:pPr algn="just"/>
            <a:r>
              <a:rPr lang="en-US" sz="3100" smtClean="0"/>
              <a:t>Về </a:t>
            </a:r>
            <a:r>
              <a:rPr lang="en-US" sz="3100"/>
              <a:t>mặt dữ liệu, một lớp dẫn xuất bao giờ cũng chứa toàn bộ dữ liệu của lớp cơ sở: Ta luôn tìm thấy lớp cơ sở trong lớp dẫn xuất, nhưng không phải bao giờ cũng tìm thấy lớp dẫn xuất trong lớp cơ sở. Do </a:t>
            </a:r>
            <a:r>
              <a:rPr lang="en-US" sz="3100" smtClean="0"/>
              <a:t>vậy:</a:t>
            </a:r>
          </a:p>
          <a:p>
            <a:pPr algn="just"/>
            <a:r>
              <a:rPr lang="en-US" sz="3100" smtClean="0"/>
              <a:t>Có </a:t>
            </a:r>
            <a:r>
              <a:rPr lang="en-US" sz="3100"/>
              <a:t>thể gán một đối tượng lớp dẫn xuất cho một đối tượng lớp cơ sở</a:t>
            </a:r>
            <a:r>
              <a:rPr lang="en-US" sz="3100" smtClean="0"/>
              <a:t>:</a:t>
            </a:r>
          </a:p>
          <a:p>
            <a:pPr lvl="1" algn="just"/>
            <a:r>
              <a:rPr lang="en-US" sz="2700" smtClean="0">
                <a:solidFill>
                  <a:srgbClr val="FFFF00"/>
                </a:solidFill>
              </a:rPr>
              <a:t>&lt;</a:t>
            </a:r>
            <a:r>
              <a:rPr lang="en-US" sz="2700">
                <a:solidFill>
                  <a:srgbClr val="FFFF00"/>
                </a:solidFill>
              </a:rPr>
              <a:t>Đối tượng lớp cơ sở&gt; = &lt;Đối tượng lớp dẫn xuất&gt;; </a:t>
            </a:r>
            <a:r>
              <a:rPr lang="en-US" sz="2700" smtClean="0">
                <a:solidFill>
                  <a:srgbClr val="FFFF00"/>
                </a:solidFill>
              </a:rPr>
              <a:t>		// Đúng</a:t>
            </a:r>
          </a:p>
          <a:p>
            <a:pPr algn="just"/>
            <a:r>
              <a:rPr lang="en-US" sz="3100" smtClean="0"/>
              <a:t>Nhưng </a:t>
            </a:r>
            <a:r>
              <a:rPr lang="en-US" sz="3100"/>
              <a:t>không thể gán một đối tượng lớp cơ sở cho một đối tượng lớp dẫn xuất</a:t>
            </a:r>
            <a:r>
              <a:rPr lang="en-US" sz="3100" smtClean="0"/>
              <a:t>:</a:t>
            </a:r>
          </a:p>
          <a:p>
            <a:pPr lvl="1" algn="just"/>
            <a:r>
              <a:rPr lang="en-US" sz="2700" smtClean="0">
                <a:solidFill>
                  <a:srgbClr val="FFFF00"/>
                </a:solidFill>
              </a:rPr>
              <a:t>&lt;</a:t>
            </a:r>
            <a:r>
              <a:rPr lang="en-US" sz="2700">
                <a:solidFill>
                  <a:srgbClr val="FFFF00"/>
                </a:solidFill>
              </a:rPr>
              <a:t>Đối tượng lớp dẫn xuất&gt; = &lt;Đối tượng lớp cơ sở&gt;; </a:t>
            </a:r>
            <a:r>
              <a:rPr lang="en-US" sz="2700" smtClean="0">
                <a:solidFill>
                  <a:srgbClr val="FFFF00"/>
                </a:solidFill>
              </a:rPr>
              <a:t>		// </a:t>
            </a:r>
            <a:r>
              <a:rPr lang="en-US" sz="2700">
                <a:solidFill>
                  <a:srgbClr val="FFFF00"/>
                </a:solidFill>
              </a:rPr>
              <a:t>Không được</a:t>
            </a:r>
          </a:p>
        </p:txBody>
      </p:sp>
    </p:spTree>
    <p:extLst>
      <p:ext uri="{BB962C8B-B14F-4D97-AF65-F5344CB8AC3E}">
        <p14:creationId xmlns:p14="http://schemas.microsoft.com/office/powerpoint/2010/main" val="2370135064"/>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fontScale="90000"/>
          </a:bodyPr>
          <a:lstStyle/>
          <a:p>
            <a:pPr algn="ctr"/>
            <a:r>
              <a:rPr lang="en-US" smtClean="0">
                <a:solidFill>
                  <a:srgbClr val="FFFF00"/>
                </a:solidFill>
              </a:rPr>
              <a:t>CHUYỂN ĐỔI KIỂU GIỮA </a:t>
            </a:r>
            <a:br>
              <a:rPr lang="en-US" smtClean="0">
                <a:solidFill>
                  <a:srgbClr val="FFFF00"/>
                </a:solidFill>
              </a:rPr>
            </a:br>
            <a:r>
              <a:rPr lang="en-US" smtClean="0">
                <a:solidFill>
                  <a:srgbClr val="FFFF00"/>
                </a:solidFill>
              </a:rPr>
              <a:t>LỚP CƠ SỞ VÀ LỚP DẪN XUẤT</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Ví </a:t>
            </a:r>
            <a:r>
              <a:rPr lang="en-US" sz="3100"/>
              <a:t>dụ, ta có lớp Bus kế thừa từ lớp Car và:</a:t>
            </a:r>
          </a:p>
          <a:p>
            <a:pPr marL="338328" lvl="1" indent="0" algn="just">
              <a:buNone/>
            </a:pPr>
            <a:r>
              <a:rPr lang="en-US" sz="2700"/>
              <a:t>Bus myBus;</a:t>
            </a:r>
          </a:p>
          <a:p>
            <a:pPr marL="338328" lvl="1" indent="0" algn="just">
              <a:buNone/>
            </a:pPr>
            <a:r>
              <a:rPr lang="en-US" sz="2700"/>
              <a:t>Car myCar; </a:t>
            </a:r>
            <a:endParaRPr lang="en-US" sz="2700" smtClean="0"/>
          </a:p>
          <a:p>
            <a:pPr algn="just"/>
            <a:r>
              <a:rPr lang="en-US" sz="3100" smtClean="0"/>
              <a:t>Khi </a:t>
            </a:r>
            <a:r>
              <a:rPr lang="en-US" sz="3100"/>
              <a:t>đó, phép gán:</a:t>
            </a:r>
          </a:p>
          <a:p>
            <a:pPr marL="338328" lvl="1" indent="0" algn="just">
              <a:buNone/>
            </a:pPr>
            <a:r>
              <a:rPr lang="en-US" sz="2700"/>
              <a:t>myCar = myBus;	// Đ</a:t>
            </a:r>
            <a:r>
              <a:rPr lang="en-US" sz="2700" smtClean="0"/>
              <a:t>úng</a:t>
            </a:r>
            <a:endParaRPr lang="en-US" sz="2700"/>
          </a:p>
          <a:p>
            <a:pPr marL="338328" lvl="1" indent="0" algn="just">
              <a:buNone/>
            </a:pPr>
            <a:r>
              <a:rPr lang="en-US" sz="2700" smtClean="0"/>
              <a:t>myBus </a:t>
            </a:r>
            <a:r>
              <a:rPr lang="en-US" sz="2700"/>
              <a:t>= myCar;	// </a:t>
            </a:r>
            <a:r>
              <a:rPr lang="en-US" sz="2700" smtClean="0"/>
              <a:t>Không được</a:t>
            </a:r>
            <a:endParaRPr lang="en-US" sz="2700"/>
          </a:p>
        </p:txBody>
      </p:sp>
    </p:spTree>
    <p:extLst>
      <p:ext uri="{BB962C8B-B14F-4D97-AF65-F5344CB8AC3E}">
        <p14:creationId xmlns:p14="http://schemas.microsoft.com/office/powerpoint/2010/main" val="3239132044"/>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fontScale="90000"/>
          </a:bodyPr>
          <a:lstStyle/>
          <a:p>
            <a:pPr algn="ctr"/>
            <a:r>
              <a:rPr lang="en-US" smtClean="0">
                <a:solidFill>
                  <a:srgbClr val="FFFF00"/>
                </a:solidFill>
              </a:rPr>
              <a:t>CHUYỂN ĐỔI KIỂU GIỮA </a:t>
            </a:r>
            <a:br>
              <a:rPr lang="en-US" smtClean="0">
                <a:solidFill>
                  <a:srgbClr val="FFFF00"/>
                </a:solidFill>
              </a:rPr>
            </a:br>
            <a:r>
              <a:rPr lang="en-US" smtClean="0">
                <a:solidFill>
                  <a:srgbClr val="FFFF00"/>
                </a:solidFill>
              </a:rPr>
              <a:t>LỚP CƠ SỞ VÀ LỚP DẪN XUẤT</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smtClean="0">
                <a:solidFill>
                  <a:srgbClr val="FF0000"/>
                </a:solidFill>
              </a:rPr>
              <a:t>Lưu ý:</a:t>
            </a:r>
          </a:p>
          <a:p>
            <a:pPr algn="just"/>
            <a:r>
              <a:rPr lang="en-US" sz="3100"/>
              <a:t>Nguyên tắc chuyển kiểu này cũng đúng với các </a:t>
            </a:r>
            <a:r>
              <a:rPr lang="en-US" sz="3100">
                <a:solidFill>
                  <a:srgbClr val="FFFF00"/>
                </a:solidFill>
              </a:rPr>
              <a:t>phép gán con trỏ</a:t>
            </a:r>
            <a:r>
              <a:rPr lang="en-US" sz="3100"/>
              <a:t>: </a:t>
            </a:r>
            <a:r>
              <a:rPr lang="en-US" sz="3100" smtClean="0"/>
              <a:t>Một </a:t>
            </a:r>
            <a:r>
              <a:rPr lang="en-US" sz="3100"/>
              <a:t>con trỏ đối tượng lớp cơ sở có thể trỏ đến địa chỉ của một đối tượng lớp dẫn xuất. Nhưng một con trỏ đối tượng lớp dẫn xuất không thể trỏ đến địa chỉ một đối tượng lớp cơ sở</a:t>
            </a:r>
            <a:r>
              <a:rPr lang="en-US" sz="3100" smtClean="0"/>
              <a:t>.</a:t>
            </a:r>
            <a:endParaRPr lang="en-US" sz="3100"/>
          </a:p>
        </p:txBody>
      </p:sp>
    </p:spTree>
    <p:extLst>
      <p:ext uri="{BB962C8B-B14F-4D97-AF65-F5344CB8AC3E}">
        <p14:creationId xmlns:p14="http://schemas.microsoft.com/office/powerpoint/2010/main" val="2004019060"/>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fontScale="90000"/>
          </a:bodyPr>
          <a:lstStyle/>
          <a:p>
            <a:pPr algn="ctr"/>
            <a:r>
              <a:rPr lang="en-US" smtClean="0">
                <a:solidFill>
                  <a:srgbClr val="FFFF00"/>
                </a:solidFill>
              </a:rPr>
              <a:t>CHUYỂN ĐỔI KIỂU GIỮA </a:t>
            </a:r>
            <a:br>
              <a:rPr lang="en-US" smtClean="0">
                <a:solidFill>
                  <a:srgbClr val="FFFF00"/>
                </a:solidFill>
              </a:rPr>
            </a:br>
            <a:r>
              <a:rPr lang="en-US" smtClean="0">
                <a:solidFill>
                  <a:srgbClr val="FFFF00"/>
                </a:solidFill>
              </a:rPr>
              <a:t>LỚP CƠ SỞ VÀ LỚP DẪN XUẤT</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smtClean="0">
                <a:solidFill>
                  <a:srgbClr val="FF0000"/>
                </a:solidFill>
              </a:rPr>
              <a:t>Lưu ý:</a:t>
            </a:r>
          </a:p>
          <a:p>
            <a:pPr algn="just"/>
            <a:r>
              <a:rPr lang="en-US" sz="3100" smtClean="0"/>
              <a:t>Nguyên </a:t>
            </a:r>
            <a:r>
              <a:rPr lang="en-US" sz="3100"/>
              <a:t>tắc chuyển kiểu này cũng đúng với </a:t>
            </a:r>
            <a:r>
              <a:rPr lang="en-US" sz="3100">
                <a:solidFill>
                  <a:srgbClr val="FFFF00"/>
                </a:solidFill>
              </a:rPr>
              <a:t>truyền đối số cho hàm</a:t>
            </a:r>
            <a:r>
              <a:rPr lang="en-US" sz="3100"/>
              <a:t>: </a:t>
            </a:r>
            <a:r>
              <a:rPr lang="en-US" sz="3100" smtClean="0"/>
              <a:t>Có </a:t>
            </a:r>
            <a:r>
              <a:rPr lang="en-US" sz="3100"/>
              <a:t>thể truyền một đối tượng lớp dẫn xuất vào vị trí của tham số có kiểu lớp cơ sở. Nhưng không thể truyền một đối tượng lớp cơ sở vào vị trí một tham số có kiểu lớp dẫn xuất.</a:t>
            </a:r>
          </a:p>
        </p:txBody>
      </p:sp>
    </p:spTree>
    <p:extLst>
      <p:ext uri="{BB962C8B-B14F-4D97-AF65-F5344CB8AC3E}">
        <p14:creationId xmlns:p14="http://schemas.microsoft.com/office/powerpoint/2010/main" val="3501922266"/>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fontScale="90000"/>
          </a:bodyPr>
          <a:lstStyle/>
          <a:p>
            <a:pPr algn="ctr"/>
            <a:r>
              <a:rPr lang="en-US" smtClean="0">
                <a:solidFill>
                  <a:srgbClr val="FFFF00"/>
                </a:solidFill>
              </a:rPr>
              <a:t>CHUYỂN ĐỔI KIỂU GIỮA </a:t>
            </a:r>
            <a:br>
              <a:rPr lang="en-US" smtClean="0">
                <a:solidFill>
                  <a:srgbClr val="FFFF00"/>
                </a:solidFill>
              </a:rPr>
            </a:br>
            <a:r>
              <a:rPr lang="en-US" smtClean="0">
                <a:solidFill>
                  <a:srgbClr val="FFFF00"/>
                </a:solidFill>
              </a:rPr>
              <a:t>LỚP CƠ SỞ VÀ LỚP DẪN XUẤT</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Chương </a:t>
            </a:r>
            <a:r>
              <a:rPr lang="en-US" sz="3100"/>
              <a:t>trình 6.5 minh họa việc chuyển kiểu giữa các đối tượng của lớp cơ sở và lớp dẫn xuất.</a:t>
            </a:r>
          </a:p>
        </p:txBody>
      </p:sp>
    </p:spTree>
    <p:extLst>
      <p:ext uri="{BB962C8B-B14F-4D97-AF65-F5344CB8AC3E}">
        <p14:creationId xmlns:p14="http://schemas.microsoft.com/office/powerpoint/2010/main" val="2855048212"/>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fontScale="90000"/>
          </a:bodyPr>
          <a:lstStyle/>
          <a:p>
            <a:pPr algn="ctr"/>
            <a:r>
              <a:rPr lang="en-US">
                <a:solidFill>
                  <a:srgbClr val="FFFF00"/>
                </a:solidFill>
              </a:rPr>
              <a:t>CHUYỂN ĐỔI KIỂU GIỮA </a:t>
            </a:r>
            <a:br>
              <a:rPr lang="en-US">
                <a:solidFill>
                  <a:srgbClr val="FFFF00"/>
                </a:solidFill>
              </a:rPr>
            </a:br>
            <a:r>
              <a:rPr lang="en-US">
                <a:solidFill>
                  <a:srgbClr val="FFFF00"/>
                </a:solidFill>
              </a:rPr>
              <a:t>LỚP CƠ SỞ VÀ LỚP DẪN XUẤT</a:t>
            </a:r>
          </a:p>
        </p:txBody>
      </p:sp>
      <p:sp>
        <p:nvSpPr>
          <p:cNvPr id="3" name="Content Placeholder 2"/>
          <p:cNvSpPr>
            <a:spLocks noGrp="1"/>
          </p:cNvSpPr>
          <p:nvPr>
            <p:ph idx="1"/>
          </p:nvPr>
        </p:nvSpPr>
        <p:spPr/>
        <p:txBody>
          <a:bodyPr>
            <a:normAutofit/>
          </a:bodyPr>
          <a:lstStyle/>
          <a:p>
            <a:pPr algn="just"/>
            <a:endParaRPr lang="en-US" sz="2700">
              <a:solidFill>
                <a:srgbClr val="FFFF00"/>
              </a:solidFill>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28800"/>
            <a:ext cx="9201150" cy="3876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9696096"/>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fontScale="90000"/>
          </a:bodyPr>
          <a:lstStyle/>
          <a:p>
            <a:pPr algn="ctr"/>
            <a:r>
              <a:rPr lang="en-US">
                <a:solidFill>
                  <a:srgbClr val="FFFF00"/>
                </a:solidFill>
              </a:rPr>
              <a:t>CHUYỂN ĐỔI KIỂU GIỮA </a:t>
            </a:r>
            <a:br>
              <a:rPr lang="en-US">
                <a:solidFill>
                  <a:srgbClr val="FFFF00"/>
                </a:solidFill>
              </a:rPr>
            </a:br>
            <a:r>
              <a:rPr lang="en-US">
                <a:solidFill>
                  <a:srgbClr val="FFFF00"/>
                </a:solidFill>
              </a:rPr>
              <a:t>LỚP CƠ SỞ VÀ LỚP DẪN XUẤT</a:t>
            </a:r>
          </a:p>
        </p:txBody>
      </p:sp>
      <p:sp>
        <p:nvSpPr>
          <p:cNvPr id="3" name="Content Placeholder 2"/>
          <p:cNvSpPr>
            <a:spLocks noGrp="1"/>
          </p:cNvSpPr>
          <p:nvPr>
            <p:ph idx="1"/>
          </p:nvPr>
        </p:nvSpPr>
        <p:spPr/>
        <p:txBody>
          <a:bodyPr>
            <a:normAutofit/>
          </a:bodyPr>
          <a:lstStyle/>
          <a:p>
            <a:pPr algn="just"/>
            <a:endParaRPr lang="en-US" sz="2700">
              <a:solidFill>
                <a:srgbClr val="FFFF00"/>
              </a:solidFill>
            </a:endParaRP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5542" y="1628800"/>
            <a:ext cx="6907213" cy="4914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94624079"/>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fontScale="90000"/>
          </a:bodyPr>
          <a:lstStyle/>
          <a:p>
            <a:pPr algn="ctr"/>
            <a:r>
              <a:rPr lang="en-US">
                <a:solidFill>
                  <a:srgbClr val="FFFF00"/>
                </a:solidFill>
              </a:rPr>
              <a:t>CHUYỂN ĐỔI KIỂU GIỮA </a:t>
            </a:r>
            <a:br>
              <a:rPr lang="en-US">
                <a:solidFill>
                  <a:srgbClr val="FFFF00"/>
                </a:solidFill>
              </a:rPr>
            </a:br>
            <a:r>
              <a:rPr lang="en-US">
                <a:solidFill>
                  <a:srgbClr val="FFFF00"/>
                </a:solidFill>
              </a:rPr>
              <a:t>LỚP CƠ SỞ VÀ LỚP DẪN XUẤT</a:t>
            </a:r>
          </a:p>
        </p:txBody>
      </p:sp>
      <p:sp>
        <p:nvSpPr>
          <p:cNvPr id="3" name="Content Placeholder 2"/>
          <p:cNvSpPr>
            <a:spLocks noGrp="1"/>
          </p:cNvSpPr>
          <p:nvPr>
            <p:ph idx="1"/>
          </p:nvPr>
        </p:nvSpPr>
        <p:spPr/>
        <p:txBody>
          <a:bodyPr>
            <a:normAutofit/>
          </a:bodyPr>
          <a:lstStyle/>
          <a:p>
            <a:pPr algn="just"/>
            <a:endParaRPr lang="en-US" sz="2700">
              <a:solidFill>
                <a:srgbClr val="FFFF00"/>
              </a:solidFill>
            </a:endParaRP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67531" y="1556792"/>
            <a:ext cx="6500813" cy="5219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57832837"/>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fontScale="90000"/>
          </a:bodyPr>
          <a:lstStyle/>
          <a:p>
            <a:pPr algn="ctr"/>
            <a:r>
              <a:rPr lang="en-US">
                <a:solidFill>
                  <a:srgbClr val="FFFF00"/>
                </a:solidFill>
              </a:rPr>
              <a:t>CHUYỂN ĐỔI KIỂU GIỮA </a:t>
            </a:r>
            <a:br>
              <a:rPr lang="en-US">
                <a:solidFill>
                  <a:srgbClr val="FFFF00"/>
                </a:solidFill>
              </a:rPr>
            </a:br>
            <a:r>
              <a:rPr lang="en-US">
                <a:solidFill>
                  <a:srgbClr val="FFFF00"/>
                </a:solidFill>
              </a:rPr>
              <a:t>LỚP CƠ SỞ VÀ LỚP DẪN XUẤT</a:t>
            </a:r>
          </a:p>
        </p:txBody>
      </p:sp>
      <p:sp>
        <p:nvSpPr>
          <p:cNvPr id="3" name="Content Placeholder 2"/>
          <p:cNvSpPr>
            <a:spLocks noGrp="1"/>
          </p:cNvSpPr>
          <p:nvPr>
            <p:ph idx="1"/>
          </p:nvPr>
        </p:nvSpPr>
        <p:spPr/>
        <p:txBody>
          <a:bodyPr>
            <a:normAutofit/>
          </a:bodyPr>
          <a:lstStyle/>
          <a:p>
            <a:pPr algn="just"/>
            <a:endParaRPr lang="en-US" sz="2700">
              <a:solidFill>
                <a:srgbClr val="FFFF00"/>
              </a:solidFill>
            </a:endParaRP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963" y="1575023"/>
            <a:ext cx="8982075" cy="408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57563501"/>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fontScale="90000"/>
          </a:bodyPr>
          <a:lstStyle/>
          <a:p>
            <a:pPr algn="ctr"/>
            <a:r>
              <a:rPr lang="en-US">
                <a:solidFill>
                  <a:srgbClr val="FFFF00"/>
                </a:solidFill>
              </a:rPr>
              <a:t>CHUYỂN ĐỔI KIỂU GIỮA </a:t>
            </a:r>
            <a:br>
              <a:rPr lang="en-US">
                <a:solidFill>
                  <a:srgbClr val="FFFF00"/>
                </a:solidFill>
              </a:rPr>
            </a:br>
            <a:r>
              <a:rPr lang="en-US">
                <a:solidFill>
                  <a:srgbClr val="FFFF00"/>
                </a:solidFill>
              </a:rPr>
              <a:t>LỚP CƠ SỞ VÀ LỚP DẪN XUẤT</a:t>
            </a:r>
          </a:p>
        </p:txBody>
      </p:sp>
      <p:sp>
        <p:nvSpPr>
          <p:cNvPr id="3" name="Content Placeholder 2"/>
          <p:cNvSpPr>
            <a:spLocks noGrp="1"/>
          </p:cNvSpPr>
          <p:nvPr>
            <p:ph idx="1"/>
          </p:nvPr>
        </p:nvSpPr>
        <p:spPr/>
        <p:txBody>
          <a:bodyPr>
            <a:normAutofit/>
          </a:bodyPr>
          <a:lstStyle/>
          <a:p>
            <a:pPr algn="just"/>
            <a:endParaRPr lang="en-US" sz="2700">
              <a:solidFill>
                <a:srgbClr val="FFFF00"/>
              </a:solidFill>
            </a:endParaRP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1469" y="1556792"/>
            <a:ext cx="8721064" cy="40324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85968975"/>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fontScale="90000"/>
          </a:bodyPr>
          <a:lstStyle/>
          <a:p>
            <a:pPr algn="ctr"/>
            <a:r>
              <a:rPr lang="en-US">
                <a:solidFill>
                  <a:srgbClr val="FFFF00"/>
                </a:solidFill>
              </a:rPr>
              <a:t>CHUYỂN ĐỔI KIỂU GIỮA </a:t>
            </a:r>
            <a:br>
              <a:rPr lang="en-US">
                <a:solidFill>
                  <a:srgbClr val="FFFF00"/>
                </a:solidFill>
              </a:rPr>
            </a:br>
            <a:r>
              <a:rPr lang="en-US">
                <a:solidFill>
                  <a:srgbClr val="FFFF00"/>
                </a:solidFill>
              </a:rPr>
              <a:t>LỚP CƠ SỞ VÀ LỚP DẪN XUẤT</a:t>
            </a:r>
          </a:p>
        </p:txBody>
      </p:sp>
      <p:sp>
        <p:nvSpPr>
          <p:cNvPr id="3" name="Content Placeholder 2"/>
          <p:cNvSpPr>
            <a:spLocks noGrp="1"/>
          </p:cNvSpPr>
          <p:nvPr>
            <p:ph idx="1"/>
          </p:nvPr>
        </p:nvSpPr>
        <p:spPr/>
        <p:txBody>
          <a:bodyPr>
            <a:normAutofit/>
          </a:bodyPr>
          <a:lstStyle/>
          <a:p>
            <a:pPr algn="just"/>
            <a:endParaRPr lang="en-US" sz="2700">
              <a:solidFill>
                <a:srgbClr val="FFFF0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584" y="1412776"/>
            <a:ext cx="7598824" cy="542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50867544"/>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fontScale="90000"/>
          </a:bodyPr>
          <a:lstStyle/>
          <a:p>
            <a:pPr algn="ctr"/>
            <a:r>
              <a:rPr lang="en-US">
                <a:solidFill>
                  <a:srgbClr val="FFFF00"/>
                </a:solidFill>
              </a:rPr>
              <a:t>CHUYỂN ĐỔI KIỂU GIỮA </a:t>
            </a:r>
            <a:br>
              <a:rPr lang="en-US">
                <a:solidFill>
                  <a:srgbClr val="FFFF00"/>
                </a:solidFill>
              </a:rPr>
            </a:br>
            <a:r>
              <a:rPr lang="en-US">
                <a:solidFill>
                  <a:srgbClr val="FFFF00"/>
                </a:solidFill>
              </a:rPr>
              <a:t>LỚP CƠ SỞ VÀ LỚP DẪN XUẤT</a:t>
            </a:r>
          </a:p>
        </p:txBody>
      </p:sp>
      <p:sp>
        <p:nvSpPr>
          <p:cNvPr id="3" name="Content Placeholder 2"/>
          <p:cNvSpPr>
            <a:spLocks noGrp="1"/>
          </p:cNvSpPr>
          <p:nvPr>
            <p:ph idx="1"/>
          </p:nvPr>
        </p:nvSpPr>
        <p:spPr/>
        <p:txBody>
          <a:bodyPr>
            <a:normAutofit/>
          </a:bodyPr>
          <a:lstStyle/>
          <a:p>
            <a:pPr algn="just"/>
            <a:endParaRPr lang="en-US" sz="2700">
              <a:solidFill>
                <a:srgbClr val="FFFF00"/>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0849" y="2276872"/>
            <a:ext cx="8240713" cy="1816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36073876"/>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marL="36576" indent="0" algn="just">
              <a:buNone/>
            </a:pPr>
            <a:r>
              <a:rPr lang="en-US" sz="3100" smtClean="0">
                <a:solidFill>
                  <a:srgbClr val="FF0000"/>
                </a:solidFill>
              </a:rPr>
              <a:t>Bài 1:</a:t>
            </a:r>
            <a:r>
              <a:rPr lang="en-US" sz="3100" smtClean="0"/>
              <a:t> </a:t>
            </a:r>
          </a:p>
          <a:p>
            <a:pPr algn="just"/>
            <a:r>
              <a:rPr lang="en-US" sz="3100" smtClean="0"/>
              <a:t>Xây dựng lớp HinhKhoi, chứa thuộc tính chiều cao (chieuCao). Xây dựng phương thức khởi tạo và các phương thức setter, getter tương ứng.</a:t>
            </a:r>
          </a:p>
          <a:p>
            <a:pPr algn="just"/>
            <a:r>
              <a:rPr lang="en-US" sz="3100"/>
              <a:t>Xây dựng lớp </a:t>
            </a:r>
            <a:r>
              <a:rPr lang="en-US" sz="3100" smtClean="0"/>
              <a:t>HinhKhoi1 kế thừa từ lớp HinhKhoi. Bổ sung thêm thuộc tính chiều dài (chieuDai). Bổ sung </a:t>
            </a:r>
            <a:r>
              <a:rPr lang="en-US" sz="3100"/>
              <a:t>phương thức khởi tạo và các phương thức setter, getter tương ứng</a:t>
            </a:r>
            <a:r>
              <a:rPr lang="en-US" sz="3100" smtClean="0"/>
              <a:t>. Xây dựng tiếp hàm tính thể tích cho </a:t>
            </a:r>
            <a:r>
              <a:rPr lang="en-US" sz="3100"/>
              <a:t>HinhKhoi1 </a:t>
            </a:r>
            <a:r>
              <a:rPr lang="en-US" sz="3100" smtClean="0"/>
              <a:t>(bằng chieuCao*chieuDai</a:t>
            </a:r>
            <a:r>
              <a:rPr lang="en-US" sz="3200" baseline="30000"/>
              <a:t> 2</a:t>
            </a:r>
            <a:r>
              <a:rPr lang="en-US" sz="3100" smtClean="0"/>
              <a:t>).</a:t>
            </a:r>
          </a:p>
        </p:txBody>
      </p:sp>
    </p:spTree>
    <p:extLst>
      <p:ext uri="{BB962C8B-B14F-4D97-AF65-F5344CB8AC3E}">
        <p14:creationId xmlns:p14="http://schemas.microsoft.com/office/powerpoint/2010/main" val="1597466987"/>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p:txBody>
          <a:bodyPr>
            <a:normAutofit fontScale="77500" lnSpcReduction="20000"/>
          </a:bodyPr>
          <a:lstStyle/>
          <a:p>
            <a:pPr marL="36576" indent="0" algn="just">
              <a:buNone/>
            </a:pPr>
            <a:r>
              <a:rPr lang="en-US" sz="3100" smtClean="0">
                <a:solidFill>
                  <a:srgbClr val="FF0000"/>
                </a:solidFill>
              </a:rPr>
              <a:t>Bài 1:</a:t>
            </a:r>
            <a:endParaRPr lang="en-US" sz="3100" smtClean="0"/>
          </a:p>
          <a:p>
            <a:pPr algn="just"/>
            <a:r>
              <a:rPr lang="en-US" sz="3100"/>
              <a:t>Xây dựng lớp </a:t>
            </a:r>
            <a:r>
              <a:rPr lang="en-US" sz="3100" smtClean="0"/>
              <a:t>HinhKhoi2 </a:t>
            </a:r>
            <a:r>
              <a:rPr lang="en-US" sz="3100"/>
              <a:t>kế thừa từ lớp </a:t>
            </a:r>
            <a:r>
              <a:rPr lang="en-US" sz="3100" smtClean="0"/>
              <a:t>HinhKhoi1. </a:t>
            </a:r>
            <a:r>
              <a:rPr lang="en-US" sz="3100"/>
              <a:t>Bổ sung thêm thuộc tính chiều </a:t>
            </a:r>
            <a:r>
              <a:rPr lang="en-US" sz="3100" smtClean="0"/>
              <a:t>rộng </a:t>
            </a:r>
            <a:r>
              <a:rPr lang="en-US" sz="3100"/>
              <a:t>(</a:t>
            </a:r>
            <a:r>
              <a:rPr lang="en-US" sz="3100" smtClean="0"/>
              <a:t>chieuRong). </a:t>
            </a:r>
            <a:r>
              <a:rPr lang="en-US" sz="3100"/>
              <a:t>Bổ sung phương thức khởi tạo và các phương thức setter, getter tương ứng</a:t>
            </a:r>
            <a:r>
              <a:rPr lang="en-US" sz="3100" smtClean="0"/>
              <a:t>. </a:t>
            </a:r>
            <a:r>
              <a:rPr lang="en-US" sz="3100"/>
              <a:t>Xây dựng </a:t>
            </a:r>
            <a:r>
              <a:rPr lang="en-US" sz="3100" smtClean="0"/>
              <a:t>hàm </a:t>
            </a:r>
            <a:r>
              <a:rPr lang="en-US" sz="3100"/>
              <a:t>nạp chồng</a:t>
            </a:r>
            <a:r>
              <a:rPr lang="en-US" sz="3100" smtClean="0"/>
              <a:t> </a:t>
            </a:r>
            <a:r>
              <a:rPr lang="en-US" sz="3100"/>
              <a:t>tính thể tích cho </a:t>
            </a:r>
            <a:r>
              <a:rPr lang="en-US" sz="3100" smtClean="0"/>
              <a:t>HinhKhoi2 </a:t>
            </a:r>
            <a:r>
              <a:rPr lang="en-US" sz="3100"/>
              <a:t>(bằng </a:t>
            </a:r>
            <a:r>
              <a:rPr lang="en-US" sz="3100" smtClean="0"/>
              <a:t>chieuCao*chieuDai*chieuRong).</a:t>
            </a:r>
          </a:p>
          <a:p>
            <a:pPr algn="just"/>
            <a:r>
              <a:rPr lang="en-US" sz="3100"/>
              <a:t>Xây dựng lớp </a:t>
            </a:r>
            <a:r>
              <a:rPr lang="en-US" sz="3100" smtClean="0"/>
              <a:t>HinhKhoi3 </a:t>
            </a:r>
            <a:r>
              <a:rPr lang="en-US" sz="3100"/>
              <a:t>kế thừa từ lớp </a:t>
            </a:r>
            <a:r>
              <a:rPr lang="en-US" sz="3100" smtClean="0"/>
              <a:t>HinhKhoi. </a:t>
            </a:r>
            <a:r>
              <a:rPr lang="en-US" sz="3100"/>
              <a:t>Bổ sung thêm thuộc tính </a:t>
            </a:r>
            <a:r>
              <a:rPr lang="en-US" sz="3100" smtClean="0"/>
              <a:t>bán kính (banKinh). </a:t>
            </a:r>
            <a:r>
              <a:rPr lang="en-US" sz="3100"/>
              <a:t>Bổ sung phương thức khởi tạo và các phương thức setter, getter tương ứng</a:t>
            </a:r>
            <a:r>
              <a:rPr lang="en-US" sz="3100" smtClean="0"/>
              <a:t>. </a:t>
            </a:r>
            <a:r>
              <a:rPr lang="en-US" sz="3100"/>
              <a:t>Xây dựng hàm </a:t>
            </a:r>
            <a:r>
              <a:rPr lang="en-US" sz="3100" smtClean="0"/>
              <a:t>tính </a:t>
            </a:r>
            <a:r>
              <a:rPr lang="en-US" sz="3100"/>
              <a:t>thể tích cho </a:t>
            </a:r>
            <a:r>
              <a:rPr lang="en-US" sz="3100" smtClean="0"/>
              <a:t>HinhKhoi3 </a:t>
            </a:r>
            <a:r>
              <a:rPr lang="en-US" sz="3100"/>
              <a:t>(bằng </a:t>
            </a:r>
            <a:r>
              <a:rPr lang="en-US" sz="3100" smtClean="0"/>
              <a:t>chieuCao*banKinh</a:t>
            </a:r>
            <a:r>
              <a:rPr lang="en-US" sz="3200" baseline="30000" smtClean="0"/>
              <a:t>2</a:t>
            </a:r>
            <a:r>
              <a:rPr lang="en-US" sz="3100" smtClean="0"/>
              <a:t>).</a:t>
            </a:r>
            <a:endParaRPr lang="en-US" sz="3100"/>
          </a:p>
        </p:txBody>
      </p:sp>
    </p:spTree>
    <p:extLst>
      <p:ext uri="{BB962C8B-B14F-4D97-AF65-F5344CB8AC3E}">
        <p14:creationId xmlns:p14="http://schemas.microsoft.com/office/powerpoint/2010/main" val="2786221049"/>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smtClean="0">
                <a:solidFill>
                  <a:srgbClr val="FF0000"/>
                </a:solidFill>
              </a:rPr>
              <a:t>Bài 1:</a:t>
            </a:r>
            <a:endParaRPr lang="en-US" sz="3100" smtClean="0"/>
          </a:p>
          <a:p>
            <a:pPr algn="just"/>
            <a:r>
              <a:rPr lang="en-US" sz="3100" smtClean="0"/>
              <a:t>Viết chương trình cho nhập vào </a:t>
            </a:r>
            <a:r>
              <a:rPr lang="en-US" sz="3100"/>
              <a:t>chiều </a:t>
            </a:r>
            <a:r>
              <a:rPr lang="en-US" sz="3100" smtClean="0"/>
              <a:t>cao, </a:t>
            </a:r>
            <a:r>
              <a:rPr lang="en-US" sz="3100"/>
              <a:t>chiều </a:t>
            </a:r>
            <a:r>
              <a:rPr lang="en-US" sz="3100" smtClean="0"/>
              <a:t>dài, chiều rộng, bán kính. Sau đó tính thể tích tương ứng cho các hình khối.</a:t>
            </a:r>
          </a:p>
          <a:p>
            <a:pPr algn="just"/>
            <a:endParaRPr lang="en-US" sz="3100"/>
          </a:p>
        </p:txBody>
      </p:sp>
    </p:spTree>
    <p:extLst>
      <p:ext uri="{BB962C8B-B14F-4D97-AF65-F5344CB8AC3E}">
        <p14:creationId xmlns:p14="http://schemas.microsoft.com/office/powerpoint/2010/main" val="1545664528"/>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p:txBody>
          <a:bodyPr>
            <a:normAutofit fontScale="85000" lnSpcReduction="10000"/>
          </a:bodyPr>
          <a:lstStyle/>
          <a:p>
            <a:pPr marL="36576" indent="0" algn="just">
              <a:buNone/>
            </a:pPr>
            <a:r>
              <a:rPr lang="en-US" sz="3100" smtClean="0">
                <a:solidFill>
                  <a:srgbClr val="FF0000"/>
                </a:solidFill>
              </a:rPr>
              <a:t>Bài 2:</a:t>
            </a:r>
            <a:endParaRPr lang="en-US" sz="3100" smtClean="0"/>
          </a:p>
          <a:p>
            <a:pPr algn="just"/>
            <a:r>
              <a:rPr lang="en-US" sz="3200" smtClean="0"/>
              <a:t>Một </a:t>
            </a:r>
            <a:r>
              <a:rPr lang="en-US" sz="3200"/>
              <a:t>thư viện cần quản lý các tài liệu bao </a:t>
            </a:r>
            <a:r>
              <a:rPr lang="en-US" sz="3200" smtClean="0"/>
              <a:t>gồm: </a:t>
            </a:r>
            <a:r>
              <a:rPr lang="en-US" sz="3200"/>
              <a:t>Sách, Tạp chí, </a:t>
            </a:r>
            <a:r>
              <a:rPr lang="en-US" sz="3200" smtClean="0"/>
              <a:t>Báo.</a:t>
            </a:r>
          </a:p>
          <a:p>
            <a:pPr algn="just"/>
            <a:r>
              <a:rPr lang="en-US" sz="3200" smtClean="0"/>
              <a:t>Mỗi </a:t>
            </a:r>
            <a:r>
              <a:rPr lang="en-US" sz="3200"/>
              <a:t>tài liệu có các thuộc tính: Mã tài liệu, Tên nhà xuất bản, Số bản phát hành</a:t>
            </a:r>
            <a:r>
              <a:rPr lang="en-US" sz="3200" smtClean="0"/>
              <a:t>.</a:t>
            </a:r>
          </a:p>
          <a:p>
            <a:pPr algn="just"/>
            <a:r>
              <a:rPr lang="en-US" sz="3200" smtClean="0"/>
              <a:t>Các sách </a:t>
            </a:r>
            <a:r>
              <a:rPr lang="en-US" sz="3200"/>
              <a:t>cần quản </a:t>
            </a:r>
            <a:r>
              <a:rPr lang="en-US" sz="3200" smtClean="0"/>
              <a:t>lý thêm: </a:t>
            </a:r>
            <a:r>
              <a:rPr lang="en-US" sz="3200"/>
              <a:t>Tên tác giả, </a:t>
            </a:r>
            <a:r>
              <a:rPr lang="en-US" sz="3200" smtClean="0"/>
              <a:t>Số trang.</a:t>
            </a:r>
          </a:p>
          <a:p>
            <a:pPr algn="just"/>
            <a:r>
              <a:rPr lang="en-US" sz="3200" smtClean="0"/>
              <a:t>Các </a:t>
            </a:r>
            <a:r>
              <a:rPr lang="en-US" sz="3200"/>
              <a:t>tạp chí cần quản </a:t>
            </a:r>
            <a:r>
              <a:rPr lang="en-US" sz="3200" smtClean="0"/>
              <a:t>lý thêm: </a:t>
            </a:r>
            <a:r>
              <a:rPr lang="en-US" sz="3200"/>
              <a:t>Số phát hành, </a:t>
            </a:r>
            <a:r>
              <a:rPr lang="en-US" sz="3200" smtClean="0"/>
              <a:t>Tháng </a:t>
            </a:r>
            <a:r>
              <a:rPr lang="en-US" sz="3200"/>
              <a:t>phát </a:t>
            </a:r>
            <a:r>
              <a:rPr lang="en-US" sz="3200" smtClean="0"/>
              <a:t>hành.</a:t>
            </a:r>
          </a:p>
          <a:p>
            <a:pPr algn="just"/>
            <a:r>
              <a:rPr lang="en-US" sz="3200" smtClean="0"/>
              <a:t>Các </a:t>
            </a:r>
            <a:r>
              <a:rPr lang="en-US" sz="3200"/>
              <a:t>báo cần quản </a:t>
            </a:r>
            <a:r>
              <a:rPr lang="en-US" sz="3200" smtClean="0"/>
              <a:t>lý thêm: Ngày </a:t>
            </a:r>
            <a:r>
              <a:rPr lang="en-US" sz="3200"/>
              <a:t>phát </a:t>
            </a:r>
            <a:r>
              <a:rPr lang="en-US" sz="3200" smtClean="0"/>
              <a:t>hành.</a:t>
            </a:r>
          </a:p>
        </p:txBody>
      </p:sp>
    </p:spTree>
    <p:extLst>
      <p:ext uri="{BB962C8B-B14F-4D97-AF65-F5344CB8AC3E}">
        <p14:creationId xmlns:p14="http://schemas.microsoft.com/office/powerpoint/2010/main" val="2538416740"/>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p:txBody>
          <a:bodyPr>
            <a:normAutofit fontScale="85000" lnSpcReduction="10000"/>
          </a:bodyPr>
          <a:lstStyle/>
          <a:p>
            <a:pPr marL="36576" indent="0" algn="just">
              <a:buNone/>
            </a:pPr>
            <a:r>
              <a:rPr lang="en-US" sz="3100" smtClean="0">
                <a:solidFill>
                  <a:srgbClr val="FF0000"/>
                </a:solidFill>
              </a:rPr>
              <a:t>Bài 2:</a:t>
            </a:r>
            <a:endParaRPr lang="en-US" sz="3100" smtClean="0"/>
          </a:p>
          <a:p>
            <a:pPr algn="just"/>
            <a:r>
              <a:rPr lang="en-US" sz="3200" smtClean="0"/>
              <a:t>1</a:t>
            </a:r>
            <a:r>
              <a:rPr lang="en-US" sz="3200"/>
              <a:t>. Xây dựng các lớp </a:t>
            </a:r>
            <a:r>
              <a:rPr lang="en-US" sz="3200" smtClean="0"/>
              <a:t>Sach</a:t>
            </a:r>
            <a:r>
              <a:rPr lang="en-US" sz="3200"/>
              <a:t>, </a:t>
            </a:r>
            <a:r>
              <a:rPr lang="en-US" sz="3200" smtClean="0"/>
              <a:t>TapChi, Bao kế thừa từ lớp TaiLieu.</a:t>
            </a:r>
          </a:p>
          <a:p>
            <a:pPr algn="just"/>
            <a:r>
              <a:rPr lang="en-US" sz="3200" smtClean="0"/>
              <a:t>2</a:t>
            </a:r>
            <a:r>
              <a:rPr lang="en-US" sz="3200"/>
              <a:t>. Xây dựng lớp </a:t>
            </a:r>
            <a:r>
              <a:rPr lang="en-US" sz="3200" smtClean="0"/>
              <a:t>QuanLyTaiLieu </a:t>
            </a:r>
            <a:r>
              <a:rPr lang="en-US" sz="3200"/>
              <a:t>cài đặt các phương thức thực hiện các công việc sau</a:t>
            </a:r>
            <a:r>
              <a:rPr lang="en-US" sz="3200" smtClean="0"/>
              <a:t>:</a:t>
            </a:r>
          </a:p>
          <a:p>
            <a:pPr algn="just"/>
            <a:r>
              <a:rPr lang="en-US" sz="3200" smtClean="0"/>
              <a:t>Nhập </a:t>
            </a:r>
            <a:r>
              <a:rPr lang="en-US" sz="3200"/>
              <a:t>thông tin về các tài </a:t>
            </a:r>
            <a:r>
              <a:rPr lang="en-US" sz="3200" smtClean="0"/>
              <a:t>liệu.</a:t>
            </a:r>
          </a:p>
          <a:p>
            <a:pPr algn="just"/>
            <a:r>
              <a:rPr lang="en-US" sz="3200" smtClean="0"/>
              <a:t>Hiển </a:t>
            </a:r>
            <a:r>
              <a:rPr lang="en-US" sz="3200"/>
              <a:t>thị thông tin về các tài </a:t>
            </a:r>
            <a:r>
              <a:rPr lang="en-US" sz="3200" smtClean="0"/>
              <a:t>liệu.</a:t>
            </a:r>
          </a:p>
          <a:p>
            <a:pPr algn="just"/>
            <a:r>
              <a:rPr lang="en-US" sz="3200" smtClean="0"/>
              <a:t>Tìm </a:t>
            </a:r>
            <a:r>
              <a:rPr lang="en-US" sz="3200"/>
              <a:t>kiếm tài liệu theo </a:t>
            </a:r>
            <a:r>
              <a:rPr lang="en-US" sz="3200" smtClean="0"/>
              <a:t>loại.</a:t>
            </a:r>
          </a:p>
          <a:p>
            <a:pPr algn="just"/>
            <a:r>
              <a:rPr lang="en-US" sz="3200"/>
              <a:t>Sắp xếp: Chọn 1 sắp tăng theo </a:t>
            </a:r>
            <a:r>
              <a:rPr lang="en-US" sz="3200" smtClean="0"/>
              <a:t>tên </a:t>
            </a:r>
            <a:r>
              <a:rPr lang="en-US" sz="3200"/>
              <a:t>nhà xuất bản</a:t>
            </a:r>
            <a:r>
              <a:rPr lang="en-US" sz="3200" smtClean="0"/>
              <a:t>, </a:t>
            </a:r>
            <a:r>
              <a:rPr lang="en-US" sz="3200"/>
              <a:t>chọn 2 sắp tăng theo </a:t>
            </a:r>
            <a:r>
              <a:rPr lang="en-US" sz="3200" smtClean="0"/>
              <a:t>số </a:t>
            </a:r>
            <a:r>
              <a:rPr lang="en-US" sz="3200"/>
              <a:t>bản phát hành</a:t>
            </a:r>
            <a:r>
              <a:rPr lang="en-US" sz="3200" smtClean="0"/>
              <a:t>.</a:t>
            </a:r>
          </a:p>
        </p:txBody>
      </p:sp>
    </p:spTree>
    <p:extLst>
      <p:ext uri="{BB962C8B-B14F-4D97-AF65-F5344CB8AC3E}">
        <p14:creationId xmlns:p14="http://schemas.microsoft.com/office/powerpoint/2010/main" val="1856849856"/>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p:txBody>
          <a:bodyPr>
            <a:normAutofit fontScale="77500" lnSpcReduction="20000"/>
          </a:bodyPr>
          <a:lstStyle/>
          <a:p>
            <a:pPr marL="36576" indent="0" algn="just">
              <a:buNone/>
            </a:pPr>
            <a:r>
              <a:rPr lang="en-US" sz="3100" smtClean="0">
                <a:solidFill>
                  <a:srgbClr val="FF0000"/>
                </a:solidFill>
              </a:rPr>
              <a:t>Bài 3:</a:t>
            </a:r>
            <a:endParaRPr lang="en-US" sz="3100" smtClean="0"/>
          </a:p>
          <a:p>
            <a:pPr algn="just"/>
            <a:r>
              <a:rPr lang="en-US" sz="3200" smtClean="0"/>
              <a:t>Một </a:t>
            </a:r>
            <a:r>
              <a:rPr lang="en-US" sz="3200"/>
              <a:t>đơn vị sản xuất gồm có các cán bộ là công nhân, kỹ sư, nhân viên</a:t>
            </a:r>
            <a:r>
              <a:rPr lang="en-US" sz="3200" smtClean="0"/>
              <a:t>.</a:t>
            </a:r>
          </a:p>
          <a:p>
            <a:pPr lvl="1" algn="just"/>
            <a:r>
              <a:rPr lang="en-US" sz="2800" smtClean="0"/>
              <a:t>Mỗi </a:t>
            </a:r>
            <a:r>
              <a:rPr lang="en-US" sz="2800"/>
              <a:t>cán bộ cần quản lý </a:t>
            </a:r>
            <a:r>
              <a:rPr lang="en-US" sz="2800" smtClean="0"/>
              <a:t>các </a:t>
            </a:r>
            <a:r>
              <a:rPr lang="en-US" sz="2800"/>
              <a:t>thuộc tính: Họ tên, năm sinh, giới tính, địa </a:t>
            </a:r>
            <a:r>
              <a:rPr lang="en-US" sz="2800" smtClean="0"/>
              <a:t>chỉ, hệ số lương. (Lương được tính theo công thức </a:t>
            </a:r>
            <a:r>
              <a:rPr lang="en-US" sz="2800"/>
              <a:t>hệ số </a:t>
            </a:r>
            <a:r>
              <a:rPr lang="en-US" sz="2800" smtClean="0"/>
              <a:t>lương * 3.500.000).</a:t>
            </a:r>
          </a:p>
          <a:p>
            <a:pPr lvl="1" algn="just"/>
            <a:r>
              <a:rPr lang="en-US" sz="2800" smtClean="0"/>
              <a:t>Các </a:t>
            </a:r>
            <a:r>
              <a:rPr lang="en-US" sz="2800"/>
              <a:t>công nhân cần quản </a:t>
            </a:r>
            <a:r>
              <a:rPr lang="en-US" sz="2800" smtClean="0"/>
              <a:t>lý thêm: </a:t>
            </a:r>
            <a:r>
              <a:rPr lang="en-US" sz="2800"/>
              <a:t>Bậc (công nhân bậc 3/7, bậc 4/7 </a:t>
            </a:r>
            <a:r>
              <a:rPr lang="en-US" sz="2800" smtClean="0"/>
              <a:t>...).</a:t>
            </a:r>
          </a:p>
          <a:p>
            <a:pPr lvl="1" algn="just"/>
            <a:r>
              <a:rPr lang="en-US" sz="2800" smtClean="0"/>
              <a:t>Các </a:t>
            </a:r>
            <a:r>
              <a:rPr lang="en-US" sz="2800"/>
              <a:t>kỹ sư cần quản </a:t>
            </a:r>
            <a:r>
              <a:rPr lang="en-US" sz="2800" smtClean="0"/>
              <a:t>lý </a:t>
            </a:r>
            <a:r>
              <a:rPr lang="en-US" sz="2800"/>
              <a:t>thêm</a:t>
            </a:r>
            <a:r>
              <a:rPr lang="en-US" sz="2800" smtClean="0"/>
              <a:t>: </a:t>
            </a:r>
            <a:r>
              <a:rPr lang="en-US" sz="2800"/>
              <a:t>Ngành đào </a:t>
            </a:r>
            <a:r>
              <a:rPr lang="en-US" sz="2800" smtClean="0"/>
              <a:t>tạo.</a:t>
            </a:r>
          </a:p>
          <a:p>
            <a:pPr lvl="1" algn="just"/>
            <a:r>
              <a:rPr lang="en-US" sz="2800" smtClean="0"/>
              <a:t>Các </a:t>
            </a:r>
            <a:r>
              <a:rPr lang="en-US" sz="2800"/>
              <a:t>nhân viên phục vụ cần quản </a:t>
            </a:r>
            <a:r>
              <a:rPr lang="en-US" sz="2800" smtClean="0"/>
              <a:t>lý</a:t>
            </a:r>
            <a:r>
              <a:rPr lang="en-US" sz="2800"/>
              <a:t> thêm</a:t>
            </a:r>
            <a:r>
              <a:rPr lang="en-US" sz="2800" smtClean="0"/>
              <a:t> </a:t>
            </a:r>
            <a:r>
              <a:rPr lang="en-US" sz="2800"/>
              <a:t>thông tin: </a:t>
            </a:r>
            <a:r>
              <a:rPr lang="en-US" sz="2800" smtClean="0"/>
              <a:t>Công việc.</a:t>
            </a:r>
          </a:p>
          <a:p>
            <a:pPr algn="just"/>
            <a:r>
              <a:rPr lang="en-US" sz="3200" smtClean="0"/>
              <a:t>1</a:t>
            </a:r>
            <a:r>
              <a:rPr lang="en-US" sz="3200"/>
              <a:t>. Xây dựng các lớp NhanVien, CongNhan, KySu kế thừa từ lớp </a:t>
            </a:r>
            <a:r>
              <a:rPr lang="en-US" sz="3200" smtClean="0"/>
              <a:t>CanBo.</a:t>
            </a:r>
          </a:p>
        </p:txBody>
      </p:sp>
    </p:spTree>
    <p:extLst>
      <p:ext uri="{BB962C8B-B14F-4D97-AF65-F5344CB8AC3E}">
        <p14:creationId xmlns:p14="http://schemas.microsoft.com/office/powerpoint/2010/main" val="3265773238"/>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p:txBody>
          <a:bodyPr>
            <a:normAutofit fontScale="85000" lnSpcReduction="20000"/>
          </a:bodyPr>
          <a:lstStyle/>
          <a:p>
            <a:pPr marL="36576" indent="0" algn="just">
              <a:buNone/>
            </a:pPr>
            <a:r>
              <a:rPr lang="en-US" sz="3100" smtClean="0">
                <a:solidFill>
                  <a:srgbClr val="FF0000"/>
                </a:solidFill>
              </a:rPr>
              <a:t>Bài 3:</a:t>
            </a:r>
            <a:endParaRPr lang="en-US" sz="3100" smtClean="0"/>
          </a:p>
          <a:p>
            <a:pPr algn="just"/>
            <a:r>
              <a:rPr lang="en-US" sz="3200" smtClean="0"/>
              <a:t>2</a:t>
            </a:r>
            <a:r>
              <a:rPr lang="en-US" sz="3200"/>
              <a:t>. Xây dựng các hàm để truy nhập, hiển thị thông tin và kiểm tra về các thuộc tính của các </a:t>
            </a:r>
            <a:r>
              <a:rPr lang="en-US" sz="3200" smtClean="0"/>
              <a:t>lớp. Xây dựng phương thức tính lương cho từng lớp.</a:t>
            </a:r>
          </a:p>
          <a:p>
            <a:pPr lvl="1" algn="just"/>
            <a:r>
              <a:rPr lang="en-US" sz="2800" smtClean="0"/>
              <a:t>Với công nhân, lương </a:t>
            </a:r>
            <a:r>
              <a:rPr lang="en-US" sz="2800"/>
              <a:t>được tính theo công </a:t>
            </a:r>
            <a:r>
              <a:rPr lang="en-US" sz="2800" smtClean="0"/>
              <a:t>thức: Hệ </a:t>
            </a:r>
            <a:r>
              <a:rPr lang="en-US" sz="2800"/>
              <a:t>số lương * </a:t>
            </a:r>
            <a:r>
              <a:rPr lang="en-US" sz="2800" smtClean="0"/>
              <a:t>(3.500.000 + 3.500.000*7%).</a:t>
            </a:r>
          </a:p>
          <a:p>
            <a:pPr lvl="1" algn="just"/>
            <a:r>
              <a:rPr lang="en-US" sz="2800"/>
              <a:t>Với kỹ sư</a:t>
            </a:r>
            <a:r>
              <a:rPr lang="en-US" sz="2800" smtClean="0"/>
              <a:t>, lương </a:t>
            </a:r>
            <a:r>
              <a:rPr lang="en-US" sz="2800"/>
              <a:t>được tính theo công thức: Hệ số lương * (3.500.000 + </a:t>
            </a:r>
            <a:r>
              <a:rPr lang="en-US" sz="2800" smtClean="0"/>
              <a:t>3.500.000*12%).</a:t>
            </a:r>
          </a:p>
          <a:p>
            <a:pPr lvl="1" algn="just"/>
            <a:r>
              <a:rPr lang="en-US" sz="2800"/>
              <a:t>Với nhân viên phục vụ</a:t>
            </a:r>
            <a:r>
              <a:rPr lang="en-US" sz="2800" smtClean="0"/>
              <a:t>, lương </a:t>
            </a:r>
            <a:r>
              <a:rPr lang="en-US" sz="2800"/>
              <a:t>được tính theo công thức: Hệ số lương * (3.500.000 + </a:t>
            </a:r>
            <a:r>
              <a:rPr lang="en-US" sz="2800" smtClean="0"/>
              <a:t>3.500.000*10%).</a:t>
            </a:r>
          </a:p>
        </p:txBody>
      </p:sp>
    </p:spTree>
    <p:extLst>
      <p:ext uri="{BB962C8B-B14F-4D97-AF65-F5344CB8AC3E}">
        <p14:creationId xmlns:p14="http://schemas.microsoft.com/office/powerpoint/2010/main" val="2492947475"/>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marL="36576" indent="0" algn="just">
              <a:buNone/>
            </a:pPr>
            <a:r>
              <a:rPr lang="en-US" sz="3100" smtClean="0">
                <a:solidFill>
                  <a:srgbClr val="FF0000"/>
                </a:solidFill>
              </a:rPr>
              <a:t>Bài 3:</a:t>
            </a:r>
            <a:endParaRPr lang="en-US" sz="3100" smtClean="0"/>
          </a:p>
          <a:p>
            <a:pPr algn="just"/>
            <a:r>
              <a:rPr lang="en-US" sz="3200" smtClean="0"/>
              <a:t>3</a:t>
            </a:r>
            <a:r>
              <a:rPr lang="en-US" sz="3200"/>
              <a:t>. Xây dựng lớp QLCB cài đặt các phương thức thực hiện các chức năng sau</a:t>
            </a:r>
            <a:r>
              <a:rPr lang="en-US" sz="3200" smtClean="0"/>
              <a:t>:</a:t>
            </a:r>
          </a:p>
          <a:p>
            <a:pPr lvl="1" algn="just"/>
            <a:r>
              <a:rPr lang="en-US" sz="2800" smtClean="0"/>
              <a:t>Nhập </a:t>
            </a:r>
            <a:r>
              <a:rPr lang="en-US" sz="2800"/>
              <a:t>thông tin </a:t>
            </a:r>
            <a:r>
              <a:rPr lang="en-US" sz="2800" smtClean="0"/>
              <a:t>tất cả </a:t>
            </a:r>
            <a:r>
              <a:rPr lang="en-US" sz="2800"/>
              <a:t>cán </a:t>
            </a:r>
            <a:r>
              <a:rPr lang="en-US" sz="2800" smtClean="0"/>
              <a:t>bộ </a:t>
            </a:r>
            <a:r>
              <a:rPr lang="en-US" sz="2800"/>
              <a:t>cho </a:t>
            </a:r>
            <a:r>
              <a:rPr lang="en-US" sz="2800" smtClean="0"/>
              <a:t>đơn vị sản xuất này.</a:t>
            </a:r>
          </a:p>
          <a:p>
            <a:pPr lvl="1" algn="just"/>
            <a:r>
              <a:rPr lang="en-US" sz="2800"/>
              <a:t>Hiển thị thông tin về danh sách các cán </a:t>
            </a:r>
            <a:r>
              <a:rPr lang="en-US" sz="2800" smtClean="0"/>
              <a:t>bộ.</a:t>
            </a:r>
          </a:p>
          <a:p>
            <a:pPr lvl="1" algn="just"/>
            <a:r>
              <a:rPr lang="en-US" sz="2800" smtClean="0"/>
              <a:t>Tìm </a:t>
            </a:r>
            <a:r>
              <a:rPr lang="en-US" sz="2800"/>
              <a:t>và in danh sách cán bộ</a:t>
            </a:r>
            <a:r>
              <a:rPr lang="en-US" sz="2800" smtClean="0"/>
              <a:t> </a:t>
            </a:r>
            <a:r>
              <a:rPr lang="en-US" sz="2800"/>
              <a:t>theo họ </a:t>
            </a:r>
            <a:r>
              <a:rPr lang="en-US" sz="2800" smtClean="0"/>
              <a:t>tên.</a:t>
            </a:r>
          </a:p>
          <a:p>
            <a:pPr lvl="1" algn="just"/>
            <a:r>
              <a:rPr lang="en-US" sz="2800" smtClean="0"/>
              <a:t>Tìm và in danh sách cán bộ theo bậc.</a:t>
            </a:r>
          </a:p>
          <a:p>
            <a:pPr lvl="1" algn="just"/>
            <a:r>
              <a:rPr lang="en-US" sz="2800" smtClean="0"/>
              <a:t>Sắp xếp tăng theo lương.</a:t>
            </a:r>
          </a:p>
          <a:p>
            <a:pPr lvl="1" algn="just"/>
            <a:r>
              <a:rPr lang="en-US" sz="2800" smtClean="0"/>
              <a:t>Thoát </a:t>
            </a:r>
            <a:r>
              <a:rPr lang="en-US" sz="2800"/>
              <a:t>khỏi chương trình</a:t>
            </a:r>
            <a:r>
              <a:rPr lang="en-US" sz="2800" smtClean="0"/>
              <a:t>.</a:t>
            </a:r>
            <a:endParaRPr lang="en-US" sz="2700"/>
          </a:p>
        </p:txBody>
      </p:sp>
    </p:spTree>
    <p:extLst>
      <p:ext uri="{BB962C8B-B14F-4D97-AF65-F5344CB8AC3E}">
        <p14:creationId xmlns:p14="http://schemas.microsoft.com/office/powerpoint/2010/main" val="1872930477"/>
      </p:ext>
    </p:extLst>
  </p:cSld>
  <p:clrMapOvr>
    <a:masterClrMapping/>
  </p:clrMapOvr>
  <p:timing>
    <p:tnLst>
      <p:par>
        <p:cTn id="1" dur="indefinite" restart="never" nodeType="tmRoot"/>
      </p:par>
    </p:tnLst>
  </p:timing>
</p:sld>
</file>

<file path=ppt/theme/theme1.xml><?xml version="1.0" encoding="utf-8"?>
<a:theme xmlns:a="http://schemas.openxmlformats.org/drawingml/2006/main" name="Technic">
  <a:themeElements>
    <a:clrScheme name="Technic">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Technic">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4298</TotalTime>
  <Words>4033</Words>
  <Application>Microsoft Office PowerPoint</Application>
  <PresentationFormat>On-screen Show (4:3)</PresentationFormat>
  <Paragraphs>405</Paragraphs>
  <Slides>78</Slides>
  <Notes>1</Notes>
  <HiddenSlides>0</HiddenSlides>
  <MMClips>0</MMClips>
  <ScaleCrop>false</ScaleCrop>
  <HeadingPairs>
    <vt:vector size="4" baseType="variant">
      <vt:variant>
        <vt:lpstr>Theme</vt:lpstr>
      </vt:variant>
      <vt:variant>
        <vt:i4>1</vt:i4>
      </vt:variant>
      <vt:variant>
        <vt:lpstr>Slide Titles</vt:lpstr>
      </vt:variant>
      <vt:variant>
        <vt:i4>78</vt:i4>
      </vt:variant>
    </vt:vector>
  </HeadingPairs>
  <TitlesOfParts>
    <vt:vector size="79" baseType="lpstr">
      <vt:lpstr>Technic</vt:lpstr>
      <vt:lpstr> TÍNH KẾ THỪA VÀ ĐA HÌNH</vt:lpstr>
      <vt:lpstr>NỘI DUNG</vt:lpstr>
      <vt:lpstr>KHÁI NIỆM KẾ THỪA</vt:lpstr>
      <vt:lpstr>KHAI BÁO KẾ THỪA</vt:lpstr>
      <vt:lpstr>KHAI BÁO KẾ THỪA</vt:lpstr>
      <vt:lpstr>TÍNH CHẤT DẪN XUẤT</vt:lpstr>
      <vt:lpstr>TÍNH CHẤT DẪN XUẤT</vt:lpstr>
      <vt:lpstr>TÍNH CHẤT DẪN XUẤT</vt:lpstr>
      <vt:lpstr>TÍNH CHẤT DẪN XUẤT</vt:lpstr>
      <vt:lpstr>TÍNH CHẤT DẪN XUẤT</vt:lpstr>
      <vt:lpstr>HÀM KHỞI TẠO TRONG KẾ THỪA</vt:lpstr>
      <vt:lpstr>HÀM KHỞI TẠO TRONG KẾ THỪA</vt:lpstr>
      <vt:lpstr>HÀM KHỞI TẠO TRONG KẾ THỪA</vt:lpstr>
      <vt:lpstr>HÀM KHỞI TẠO TRONG KẾ THỪA</vt:lpstr>
      <vt:lpstr>HÀM KHỞI TẠO TRONG KẾ THỪA</vt:lpstr>
      <vt:lpstr>HÀM KHỞI TẠO TRONG KẾ THỪA</vt:lpstr>
      <vt:lpstr>HÀM KHỞI TẠO TRONG KẾ THỪA</vt:lpstr>
      <vt:lpstr>HÀM KHỞI TẠO TRONG KẾ THỪA</vt:lpstr>
      <vt:lpstr>HÀM KHỞI TẠO TRONG KẾ THỪA</vt:lpstr>
      <vt:lpstr>HÀM KHỞI TẠO TRONG KẾ THỪA</vt:lpstr>
      <vt:lpstr>HÀM KHỞI TẠO TRONG KẾ THỪA</vt:lpstr>
      <vt:lpstr>HÀM HỦY BỎ TRONG KẾ THỪA</vt:lpstr>
      <vt:lpstr>HÀM HỦY BỎ TRONG KẾ THỪA</vt:lpstr>
      <vt:lpstr>HÀM HỦY BỎ TRONG KẾ THỪA</vt:lpstr>
      <vt:lpstr>HÀM HỦY BỎ TRONG KẾ THỪA</vt:lpstr>
      <vt:lpstr>HÀM HỦY BỎ TRONG KẾ THỪA</vt:lpstr>
      <vt:lpstr>HÀM HỦY BỎ TRONG KẾ THỪA</vt:lpstr>
      <vt:lpstr>HÀM HỦY BỎ TRONG KẾ THỪA</vt:lpstr>
      <vt:lpstr>PHẠM VI TRUY NHẬP TỚI CÁC THÀNH PHẦN TRONG KẾ THỪA</vt:lpstr>
      <vt:lpstr>TRUY NHẬP TỪ CÁC HÀM BẠN VÀ LỚP BẠN CỦA LỚP DẪN XUẤT</vt:lpstr>
      <vt:lpstr>TRUY NHẬP TỪ CÁC HÀM BẠN VÀ LỚP BẠN CỦA LỚP DẪN XUẤT</vt:lpstr>
      <vt:lpstr>TRUY NHẬP TỪ CÁC ĐỐI TƯỢNG TẠO BỞI LỚP DẪN XUẤT</vt:lpstr>
      <vt:lpstr>TRUY NHẬP TỪ CÁC ĐỐI TƯỢNG TẠO BỞI LỚP DẪN XUẤT</vt:lpstr>
      <vt:lpstr>TRUY NHẬP TỪ CÁC ĐỐI TƯỢNG TẠO BỞI LỚP DẪN XUẤT</vt:lpstr>
      <vt:lpstr>TRUY NHẬP TỪ CÁC ĐỐI TƯỢNG TẠO BỞI LỚP DẪN XUẤT</vt:lpstr>
      <vt:lpstr>SỬ DỤNG CÁC THÀNH PHẦN CỦA LỚP CƠ SỞ TỪ LỚP DẪN XUẤT</vt:lpstr>
      <vt:lpstr>SỬ DỤNG CÁC THÀNH PHẦN CỦA LỚP CƠ SỞ TỪ LỚP DẪN XUẤT</vt:lpstr>
      <vt:lpstr>SỬ DỤNG CÁC THÀNH PHẦN CỦA LỚP CƠ SỞ TỪ LỚP DẪN XUẤT</vt:lpstr>
      <vt:lpstr>SỬ DỤNG CÁC THÀNH PHẦN CỦA LỚP CƠ SỞ TỪ LỚP DẪN XUẤT</vt:lpstr>
      <vt:lpstr>SỬ DỤNG CÁC THÀNH PHẦN CỦA LỚP CƠ SỞ TỪ LỚP DẪN XUẤT</vt:lpstr>
      <vt:lpstr>SỬ DỤNG CÁC THÀNH PHẦN CỦA LỚP CƠ SỞ TỪ LỚP DẪN XUẤT</vt:lpstr>
      <vt:lpstr>SỬ DỤNG CÁC THÀNH PHẦN CỦA LỚP CƠ SỞ TỪ LỚP DẪN XUẤT</vt:lpstr>
      <vt:lpstr>SỬ DỤNG CÁC THÀNH PHẦN CỦA LỚP CƠ SỞ TỪ LỚP DẪN XUẤT</vt:lpstr>
      <vt:lpstr>SỬ DỤNG CÁC THÀNH PHẦN CỦA LỚP CƠ SỞ TỪ LỚP DẪN XUẤT</vt:lpstr>
      <vt:lpstr>ĐỊNH NGHĨA CHỒNG PHƯƠNG THỨC CỦA LỚP CƠ SỞ</vt:lpstr>
      <vt:lpstr>ĐỊNH NGHĨA CHỒNG PHƯƠNG THỨC CỦA LỚP CƠ SỞ</vt:lpstr>
      <vt:lpstr>SỬ DỤNG CÁC PHƯƠNG THỨC NẠP CHỒNG</vt:lpstr>
      <vt:lpstr>SỬ DỤNG CÁC PHƯƠNG THỨC NẠP CHỒNG</vt:lpstr>
      <vt:lpstr>SỬ DỤNG CÁC PHƯƠNG THỨC NẠP CHỒNG</vt:lpstr>
      <vt:lpstr>SỬ DỤNG CÁC PHƯƠNG THỨC NẠP CHỒNG</vt:lpstr>
      <vt:lpstr>SỬ DỤNG CÁC PHƯƠNG THỨC NẠP CHỒNG</vt:lpstr>
      <vt:lpstr>SỬ DỤNG CÁC PHƯƠNG THỨC NẠP CHỒNG</vt:lpstr>
      <vt:lpstr>SỬ DỤNG CÁC PHƯƠNG THỨC NẠP CHỒNG</vt:lpstr>
      <vt:lpstr>SỬ DỤNG CÁC PHƯƠNG THỨC NẠP CHỒNG</vt:lpstr>
      <vt:lpstr>SỬ DỤNG CÁC PHƯƠNG THỨC NẠP CHỒNG</vt:lpstr>
      <vt:lpstr>SỬ DỤNG CÁC PHƯƠNG THỨC NẠP CHỒNG</vt:lpstr>
      <vt:lpstr>SỬ DỤNG CÁC PHƯƠNG THỨC NẠP CHỒNG</vt:lpstr>
      <vt:lpstr>SỬ DỤNG CÁC PHƯƠNG THỨC NẠP CHỒNG</vt:lpstr>
      <vt:lpstr>CHUYỂN ĐỔI KIỂU GIỮA  LỚP CƠ SỞ VÀ LỚP DẪN XUẤT</vt:lpstr>
      <vt:lpstr>CHUYỂN ĐỔI KIỂU GIỮA  LỚP CƠ SỞ VÀ LỚP DẪN XUẤT</vt:lpstr>
      <vt:lpstr>CHUYỂN ĐỔI KIỂU GIỮA  LỚP CƠ SỞ VÀ LỚP DẪN XUẤT</vt:lpstr>
      <vt:lpstr>CHUYỂN ĐỔI KIỂU GIỮA  LỚP CƠ SỞ VÀ LỚP DẪN XUẤT</vt:lpstr>
      <vt:lpstr>CHUYỂN ĐỔI KIỂU GIỮA  LỚP CƠ SỞ VÀ LỚP DẪN XUẤT</vt:lpstr>
      <vt:lpstr>CHUYỂN ĐỔI KIỂU GIỮA  LỚP CƠ SỞ VÀ LỚP DẪN XUẤT</vt:lpstr>
      <vt:lpstr>CHUYỂN ĐỔI KIỂU GIỮA  LỚP CƠ SỞ VÀ LỚP DẪN XUẤT</vt:lpstr>
      <vt:lpstr>CHUYỂN ĐỔI KIỂU GIỮA  LỚP CƠ SỞ VÀ LỚP DẪN XUẤT</vt:lpstr>
      <vt:lpstr>CHUYỂN ĐỔI KIỂU GIỮA  LỚP CƠ SỞ VÀ LỚP DẪN XUẤT</vt:lpstr>
      <vt:lpstr>CHUYỂN ĐỔI KIỂU GIỮA  LỚP CƠ SỞ VÀ LỚP DẪN XUẤT</vt:lpstr>
      <vt:lpstr>CHUYỂN ĐỔI KIỂU GIỮA  LỚP CƠ SỞ VÀ LỚP DẪN XUẤT</vt:lpstr>
      <vt:lpstr>CHUYỂN ĐỔI KIỂU GIỮA  LỚP CƠ SỞ VÀ LỚP DẪN XUẤT</vt:lpstr>
      <vt:lpstr>BÀI TẬP</vt:lpstr>
      <vt:lpstr>BÀI TẬP</vt:lpstr>
      <vt:lpstr>BÀI TẬP</vt:lpstr>
      <vt:lpstr>BÀI TẬP</vt:lpstr>
      <vt:lpstr>BÀI TẬP</vt:lpstr>
      <vt:lpstr>BÀI TẬP</vt:lpstr>
      <vt:lpstr>BÀI TẬP</vt:lpstr>
      <vt:lpstr>BÀI TẬP</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Kế thừa, đa hình</dc:title>
  <dc:creator>Windows User</dc:creator>
  <cp:lastModifiedBy>Windows User</cp:lastModifiedBy>
  <cp:revision>1018</cp:revision>
  <dcterms:created xsi:type="dcterms:W3CDTF">2016-08-15T10:08:11Z</dcterms:created>
  <dcterms:modified xsi:type="dcterms:W3CDTF">2017-07-19T02:25:21Z</dcterms:modified>
</cp:coreProperties>
</file>