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notesMasterIdLst>
    <p:notesMasterId r:id="rId95"/>
  </p:notesMasterIdLst>
  <p:sldIdLst>
    <p:sldId id="256" r:id="rId2"/>
    <p:sldId id="363" r:id="rId3"/>
    <p:sldId id="259" r:id="rId4"/>
    <p:sldId id="364" r:id="rId5"/>
    <p:sldId id="365" r:id="rId6"/>
    <p:sldId id="366" r:id="rId7"/>
    <p:sldId id="367" r:id="rId8"/>
    <p:sldId id="368" r:id="rId9"/>
    <p:sldId id="369" r:id="rId10"/>
    <p:sldId id="370" r:id="rId11"/>
    <p:sldId id="371" r:id="rId12"/>
    <p:sldId id="372" r:id="rId13"/>
    <p:sldId id="373" r:id="rId14"/>
    <p:sldId id="374" r:id="rId15"/>
    <p:sldId id="375" r:id="rId16"/>
    <p:sldId id="376" r:id="rId17"/>
    <p:sldId id="454" r:id="rId18"/>
    <p:sldId id="378" r:id="rId19"/>
    <p:sldId id="379" r:id="rId20"/>
    <p:sldId id="380" r:id="rId21"/>
    <p:sldId id="381" r:id="rId22"/>
    <p:sldId id="382" r:id="rId23"/>
    <p:sldId id="383" r:id="rId24"/>
    <p:sldId id="384" r:id="rId25"/>
    <p:sldId id="385" r:id="rId26"/>
    <p:sldId id="387" r:id="rId27"/>
    <p:sldId id="388" r:id="rId28"/>
    <p:sldId id="389" r:id="rId29"/>
    <p:sldId id="390" r:id="rId30"/>
    <p:sldId id="391" r:id="rId31"/>
    <p:sldId id="393" r:id="rId32"/>
    <p:sldId id="392" r:id="rId33"/>
    <p:sldId id="394" r:id="rId34"/>
    <p:sldId id="395" r:id="rId35"/>
    <p:sldId id="455" r:id="rId36"/>
    <p:sldId id="396" r:id="rId37"/>
    <p:sldId id="397" r:id="rId38"/>
    <p:sldId id="398" r:id="rId39"/>
    <p:sldId id="399" r:id="rId40"/>
    <p:sldId id="400" r:id="rId41"/>
    <p:sldId id="401" r:id="rId42"/>
    <p:sldId id="402" r:id="rId43"/>
    <p:sldId id="403" r:id="rId44"/>
    <p:sldId id="404" r:id="rId45"/>
    <p:sldId id="405" r:id="rId46"/>
    <p:sldId id="406" r:id="rId47"/>
    <p:sldId id="407" r:id="rId48"/>
    <p:sldId id="408" r:id="rId49"/>
    <p:sldId id="409" r:id="rId50"/>
    <p:sldId id="410" r:id="rId51"/>
    <p:sldId id="411" r:id="rId52"/>
    <p:sldId id="412" r:id="rId53"/>
    <p:sldId id="413" r:id="rId54"/>
    <p:sldId id="414" r:id="rId55"/>
    <p:sldId id="415" r:id="rId56"/>
    <p:sldId id="416" r:id="rId57"/>
    <p:sldId id="417" r:id="rId58"/>
    <p:sldId id="418" r:id="rId59"/>
    <p:sldId id="419" r:id="rId60"/>
    <p:sldId id="420" r:id="rId61"/>
    <p:sldId id="421" r:id="rId62"/>
    <p:sldId id="422" r:id="rId63"/>
    <p:sldId id="423" r:id="rId64"/>
    <p:sldId id="424" r:id="rId65"/>
    <p:sldId id="425" r:id="rId66"/>
    <p:sldId id="431" r:id="rId67"/>
    <p:sldId id="432" r:id="rId68"/>
    <p:sldId id="426" r:id="rId69"/>
    <p:sldId id="427" r:id="rId70"/>
    <p:sldId id="428" r:id="rId71"/>
    <p:sldId id="429" r:id="rId72"/>
    <p:sldId id="430" r:id="rId73"/>
    <p:sldId id="433" r:id="rId74"/>
    <p:sldId id="434" r:id="rId75"/>
    <p:sldId id="435" r:id="rId76"/>
    <p:sldId id="436" r:id="rId77"/>
    <p:sldId id="437" r:id="rId78"/>
    <p:sldId id="438" r:id="rId79"/>
    <p:sldId id="439" r:id="rId80"/>
    <p:sldId id="440" r:id="rId81"/>
    <p:sldId id="441" r:id="rId82"/>
    <p:sldId id="442" r:id="rId83"/>
    <p:sldId id="443" r:id="rId84"/>
    <p:sldId id="444" r:id="rId85"/>
    <p:sldId id="445" r:id="rId86"/>
    <p:sldId id="446" r:id="rId87"/>
    <p:sldId id="450" r:id="rId88"/>
    <p:sldId id="451" r:id="rId89"/>
    <p:sldId id="449" r:id="rId90"/>
    <p:sldId id="447" r:id="rId91"/>
    <p:sldId id="448" r:id="rId92"/>
    <p:sldId id="452" r:id="rId93"/>
    <p:sldId id="453" r:id="rId9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2349" autoAdjust="0"/>
  </p:normalViewPr>
  <p:slideViewPr>
    <p:cSldViewPr>
      <p:cViewPr varScale="1">
        <p:scale>
          <a:sx n="65" d="100"/>
          <a:sy n="65" d="100"/>
        </p:scale>
        <p:origin x="1452"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notesMaster" Target="notesMasters/notesMaster1.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80" Type="http://schemas.openxmlformats.org/officeDocument/2006/relationships/slide" Target="slides/slide79.xml"/><Relationship Id="rId85" Type="http://schemas.openxmlformats.org/officeDocument/2006/relationships/slide" Target="slides/slide84.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viewProps" Target="viewProps.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656AFB8-9410-45B3-9E5A-527C99C98AB1}" type="datetimeFigureOut">
              <a:rPr lang="en-US" smtClean="0"/>
              <a:t>05/07/2019</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BB7858A-B0C9-4E08-8C8B-C9A5F4B18C35}" type="slidenum">
              <a:rPr lang="en-US" smtClean="0"/>
              <a:t>‹#›</a:t>
            </a:fld>
            <a:endParaRPr lang="en-US"/>
          </a:p>
        </p:txBody>
      </p:sp>
    </p:spTree>
    <p:extLst>
      <p:ext uri="{BB962C8B-B14F-4D97-AF65-F5344CB8AC3E}">
        <p14:creationId xmlns:p14="http://schemas.microsoft.com/office/powerpoint/2010/main" val="2088360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smtClean="0">
                <a:solidFill>
                  <a:schemeClr val="tx1"/>
                </a:solidFill>
                <a:effectLst/>
                <a:latin typeface="+mn-lt"/>
                <a:ea typeface="+mn-ea"/>
                <a:cs typeface="+mn-cs"/>
              </a:rPr>
              <a:t>con trỏ px vẫn trỏ tới địa chỉ biến y và giá trị của biến y sẽ là 12.</a:t>
            </a:r>
            <a:endParaRPr lang="en-US"/>
          </a:p>
        </p:txBody>
      </p:sp>
      <p:sp>
        <p:nvSpPr>
          <p:cNvPr id="4" name="Slide Number Placeholder 3"/>
          <p:cNvSpPr>
            <a:spLocks noGrp="1"/>
          </p:cNvSpPr>
          <p:nvPr>
            <p:ph type="sldNum" sz="quarter" idx="10"/>
          </p:nvPr>
        </p:nvSpPr>
        <p:spPr/>
        <p:txBody>
          <a:bodyPr/>
          <a:lstStyle/>
          <a:p>
            <a:fld id="{BBB7858A-B0C9-4E08-8C8B-C9A5F4B18C35}" type="slidenum">
              <a:rPr lang="en-US" smtClean="0"/>
              <a:t>12</a:t>
            </a:fld>
            <a:endParaRPr lang="en-US"/>
          </a:p>
        </p:txBody>
      </p:sp>
    </p:spTree>
    <p:extLst>
      <p:ext uri="{BB962C8B-B14F-4D97-AF65-F5344CB8AC3E}">
        <p14:creationId xmlns:p14="http://schemas.microsoft.com/office/powerpoint/2010/main" val="29353756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BB7858A-B0C9-4E08-8C8B-C9A5F4B18C35}" type="slidenum">
              <a:rPr lang="en-US" smtClean="0"/>
              <a:t>13</a:t>
            </a:fld>
            <a:endParaRPr lang="en-US"/>
          </a:p>
        </p:txBody>
      </p:sp>
    </p:spTree>
    <p:extLst>
      <p:ext uri="{BB962C8B-B14F-4D97-AF65-F5344CB8AC3E}">
        <p14:creationId xmlns:p14="http://schemas.microsoft.com/office/powerpoint/2010/main" val="29353756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BB7858A-B0C9-4E08-8C8B-C9A5F4B18C35}" type="slidenum">
              <a:rPr lang="en-US" smtClean="0"/>
              <a:t>14</a:t>
            </a:fld>
            <a:endParaRPr lang="en-US"/>
          </a:p>
        </p:txBody>
      </p:sp>
    </p:spTree>
    <p:extLst>
      <p:ext uri="{BB962C8B-B14F-4D97-AF65-F5344CB8AC3E}">
        <p14:creationId xmlns:p14="http://schemas.microsoft.com/office/powerpoint/2010/main" val="293537568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BB7858A-B0C9-4E08-8C8B-C9A5F4B18C35}" type="slidenum">
              <a:rPr lang="en-US" smtClean="0"/>
              <a:t>15</a:t>
            </a:fld>
            <a:endParaRPr lang="en-US"/>
          </a:p>
        </p:txBody>
      </p:sp>
    </p:spTree>
    <p:extLst>
      <p:ext uri="{BB962C8B-B14F-4D97-AF65-F5344CB8AC3E}">
        <p14:creationId xmlns:p14="http://schemas.microsoft.com/office/powerpoint/2010/main" val="293537568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smtClean="0">
                <a:solidFill>
                  <a:schemeClr val="tx1"/>
                </a:solidFill>
                <a:effectLst/>
                <a:latin typeface="+mn-lt"/>
                <a:ea typeface="+mn-ea"/>
                <a:cs typeface="+mn-cs"/>
              </a:rPr>
              <a:t>con trỏ py cũng trỏ vào địa chỉ của biến x như con trỏ px. Khi đó *py cũng có giá trị 12 giống như</a:t>
            </a:r>
          </a:p>
          <a:p>
            <a:r>
              <a:rPr lang="en-US" sz="1200" kern="1200" smtClean="0">
                <a:solidFill>
                  <a:schemeClr val="tx1"/>
                </a:solidFill>
                <a:effectLst/>
                <a:latin typeface="+mn-lt"/>
                <a:ea typeface="+mn-ea"/>
                <a:cs typeface="+mn-cs"/>
              </a:rPr>
              <a:t>*px và là giá trị của biến x.</a:t>
            </a:r>
          </a:p>
          <a:p>
            <a:endParaRPr lang="en-US"/>
          </a:p>
        </p:txBody>
      </p:sp>
      <p:sp>
        <p:nvSpPr>
          <p:cNvPr id="4" name="Slide Number Placeholder 3"/>
          <p:cNvSpPr>
            <a:spLocks noGrp="1"/>
          </p:cNvSpPr>
          <p:nvPr>
            <p:ph type="sldNum" sz="quarter" idx="10"/>
          </p:nvPr>
        </p:nvSpPr>
        <p:spPr/>
        <p:txBody>
          <a:bodyPr/>
          <a:lstStyle/>
          <a:p>
            <a:fld id="{BBB7858A-B0C9-4E08-8C8B-C9A5F4B18C35}" type="slidenum">
              <a:rPr lang="en-US" smtClean="0"/>
              <a:t>16</a:t>
            </a:fld>
            <a:endParaRPr lang="en-US"/>
          </a:p>
        </p:txBody>
      </p:sp>
    </p:spTree>
    <p:extLst>
      <p:ext uri="{BB962C8B-B14F-4D97-AF65-F5344CB8AC3E}">
        <p14:creationId xmlns:p14="http://schemas.microsoft.com/office/powerpoint/2010/main" val="293537568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BB7858A-B0C9-4E08-8C8B-C9A5F4B18C35}" type="slidenum">
              <a:rPr lang="en-US" smtClean="0"/>
              <a:t>17</a:t>
            </a:fld>
            <a:endParaRPr lang="en-US"/>
          </a:p>
        </p:txBody>
      </p:sp>
    </p:spTree>
    <p:extLst>
      <p:ext uri="{BB962C8B-B14F-4D97-AF65-F5344CB8AC3E}">
        <p14:creationId xmlns:p14="http://schemas.microsoft.com/office/powerpoint/2010/main" val="293537568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BB7858A-B0C9-4E08-8C8B-C9A5F4B18C35}" type="slidenum">
              <a:rPr lang="en-US" smtClean="0"/>
              <a:t>18</a:t>
            </a:fld>
            <a:endParaRPr lang="en-US"/>
          </a:p>
        </p:txBody>
      </p:sp>
    </p:spTree>
    <p:extLst>
      <p:ext uri="{BB962C8B-B14F-4D97-AF65-F5344CB8AC3E}">
        <p14:creationId xmlns:p14="http://schemas.microsoft.com/office/powerpoint/2010/main" val="293537568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BB7858A-B0C9-4E08-8C8B-C9A5F4B18C35}" type="slidenum">
              <a:rPr lang="en-US" smtClean="0"/>
              <a:t>19</a:t>
            </a:fld>
            <a:endParaRPr lang="en-US"/>
          </a:p>
        </p:txBody>
      </p:sp>
    </p:spTree>
    <p:extLst>
      <p:ext uri="{BB962C8B-B14F-4D97-AF65-F5344CB8AC3E}">
        <p14:creationId xmlns:p14="http://schemas.microsoft.com/office/powerpoint/2010/main" val="293537568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BB7858A-B0C9-4E08-8C8B-C9A5F4B18C35}" type="slidenum">
              <a:rPr lang="en-US" smtClean="0"/>
              <a:t>20</a:t>
            </a:fld>
            <a:endParaRPr lang="en-US"/>
          </a:p>
        </p:txBody>
      </p:sp>
    </p:spTree>
    <p:extLst>
      <p:ext uri="{BB962C8B-B14F-4D97-AF65-F5344CB8AC3E}">
        <p14:creationId xmlns:p14="http://schemas.microsoft.com/office/powerpoint/2010/main" val="293537568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BB7858A-B0C9-4E08-8C8B-C9A5F4B18C35}" type="slidenum">
              <a:rPr lang="en-US" smtClean="0"/>
              <a:t>21</a:t>
            </a:fld>
            <a:endParaRPr lang="en-US"/>
          </a:p>
        </p:txBody>
      </p:sp>
    </p:spTree>
    <p:extLst>
      <p:ext uri="{BB962C8B-B14F-4D97-AF65-F5344CB8AC3E}">
        <p14:creationId xmlns:p14="http://schemas.microsoft.com/office/powerpoint/2010/main" val="293537568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BB7858A-B0C9-4E08-8C8B-C9A5F4B18C35}" type="slidenum">
              <a:rPr lang="en-US" smtClean="0"/>
              <a:t>22</a:t>
            </a:fld>
            <a:endParaRPr lang="en-US"/>
          </a:p>
        </p:txBody>
      </p:sp>
    </p:spTree>
    <p:extLst>
      <p:ext uri="{BB962C8B-B14F-4D97-AF65-F5344CB8AC3E}">
        <p14:creationId xmlns:p14="http://schemas.microsoft.com/office/powerpoint/2010/main" val="293537568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BB7858A-B0C9-4E08-8C8B-C9A5F4B18C35}" type="slidenum">
              <a:rPr lang="en-US" smtClean="0"/>
              <a:t>23</a:t>
            </a:fld>
            <a:endParaRPr lang="en-US"/>
          </a:p>
        </p:txBody>
      </p:sp>
    </p:spTree>
    <p:extLst>
      <p:ext uri="{BB962C8B-B14F-4D97-AF65-F5344CB8AC3E}">
        <p14:creationId xmlns:p14="http://schemas.microsoft.com/office/powerpoint/2010/main" val="293537568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BB7858A-B0C9-4E08-8C8B-C9A5F4B18C35}" type="slidenum">
              <a:rPr lang="en-US" smtClean="0"/>
              <a:t>24</a:t>
            </a:fld>
            <a:endParaRPr lang="en-US"/>
          </a:p>
        </p:txBody>
      </p:sp>
    </p:spTree>
    <p:extLst>
      <p:ext uri="{BB962C8B-B14F-4D97-AF65-F5344CB8AC3E}">
        <p14:creationId xmlns:p14="http://schemas.microsoft.com/office/powerpoint/2010/main" val="293537568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BB7858A-B0C9-4E08-8C8B-C9A5F4B18C35}" type="slidenum">
              <a:rPr lang="en-US" smtClean="0"/>
              <a:t>25</a:t>
            </a:fld>
            <a:endParaRPr lang="en-US"/>
          </a:p>
        </p:txBody>
      </p:sp>
    </p:spTree>
    <p:extLst>
      <p:ext uri="{BB962C8B-B14F-4D97-AF65-F5344CB8AC3E}">
        <p14:creationId xmlns:p14="http://schemas.microsoft.com/office/powerpoint/2010/main" val="293537568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BB7858A-B0C9-4E08-8C8B-C9A5F4B18C35}" type="slidenum">
              <a:rPr lang="en-US" smtClean="0"/>
              <a:t>26</a:t>
            </a:fld>
            <a:endParaRPr lang="en-US"/>
          </a:p>
        </p:txBody>
      </p:sp>
    </p:spTree>
    <p:extLst>
      <p:ext uri="{BB962C8B-B14F-4D97-AF65-F5344CB8AC3E}">
        <p14:creationId xmlns:p14="http://schemas.microsoft.com/office/powerpoint/2010/main" val="293537568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BB7858A-B0C9-4E08-8C8B-C9A5F4B18C35}" type="slidenum">
              <a:rPr lang="en-US" smtClean="0"/>
              <a:t>27</a:t>
            </a:fld>
            <a:endParaRPr lang="en-US"/>
          </a:p>
        </p:txBody>
      </p:sp>
    </p:spTree>
    <p:extLst>
      <p:ext uri="{BB962C8B-B14F-4D97-AF65-F5344CB8AC3E}">
        <p14:creationId xmlns:p14="http://schemas.microsoft.com/office/powerpoint/2010/main" val="293537568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BB7858A-B0C9-4E08-8C8B-C9A5F4B18C35}" type="slidenum">
              <a:rPr lang="en-US" smtClean="0"/>
              <a:t>28</a:t>
            </a:fld>
            <a:endParaRPr lang="en-US"/>
          </a:p>
        </p:txBody>
      </p:sp>
    </p:spTree>
    <p:extLst>
      <p:ext uri="{BB962C8B-B14F-4D97-AF65-F5344CB8AC3E}">
        <p14:creationId xmlns:p14="http://schemas.microsoft.com/office/powerpoint/2010/main" val="293537568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BB7858A-B0C9-4E08-8C8B-C9A5F4B18C35}" type="slidenum">
              <a:rPr lang="en-US" smtClean="0"/>
              <a:t>29</a:t>
            </a:fld>
            <a:endParaRPr lang="en-US"/>
          </a:p>
        </p:txBody>
      </p:sp>
    </p:spTree>
    <p:extLst>
      <p:ext uri="{BB962C8B-B14F-4D97-AF65-F5344CB8AC3E}">
        <p14:creationId xmlns:p14="http://schemas.microsoft.com/office/powerpoint/2010/main" val="293537568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BB7858A-B0C9-4E08-8C8B-C9A5F4B18C35}" type="slidenum">
              <a:rPr lang="en-US" smtClean="0"/>
              <a:t>30</a:t>
            </a:fld>
            <a:endParaRPr lang="en-US"/>
          </a:p>
        </p:txBody>
      </p:sp>
    </p:spTree>
    <p:extLst>
      <p:ext uri="{BB962C8B-B14F-4D97-AF65-F5344CB8AC3E}">
        <p14:creationId xmlns:p14="http://schemas.microsoft.com/office/powerpoint/2010/main" val="293537568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BB7858A-B0C9-4E08-8C8B-C9A5F4B18C35}" type="slidenum">
              <a:rPr lang="en-US" smtClean="0"/>
              <a:t>31</a:t>
            </a:fld>
            <a:endParaRPr lang="en-US"/>
          </a:p>
        </p:txBody>
      </p:sp>
    </p:spTree>
    <p:extLst>
      <p:ext uri="{BB962C8B-B14F-4D97-AF65-F5344CB8AC3E}">
        <p14:creationId xmlns:p14="http://schemas.microsoft.com/office/powerpoint/2010/main" val="293537568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BB7858A-B0C9-4E08-8C8B-C9A5F4B18C35}" type="slidenum">
              <a:rPr lang="en-US" smtClean="0"/>
              <a:t>32</a:t>
            </a:fld>
            <a:endParaRPr lang="en-US"/>
          </a:p>
        </p:txBody>
      </p:sp>
    </p:spTree>
    <p:extLst>
      <p:ext uri="{BB962C8B-B14F-4D97-AF65-F5344CB8AC3E}">
        <p14:creationId xmlns:p14="http://schemas.microsoft.com/office/powerpoint/2010/main" val="293537568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BB7858A-B0C9-4E08-8C8B-C9A5F4B18C35}" type="slidenum">
              <a:rPr lang="en-US" smtClean="0"/>
              <a:t>33</a:t>
            </a:fld>
            <a:endParaRPr lang="en-US"/>
          </a:p>
        </p:txBody>
      </p:sp>
    </p:spTree>
    <p:extLst>
      <p:ext uri="{BB962C8B-B14F-4D97-AF65-F5344CB8AC3E}">
        <p14:creationId xmlns:p14="http://schemas.microsoft.com/office/powerpoint/2010/main" val="293537568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BB7858A-B0C9-4E08-8C8B-C9A5F4B18C35}" type="slidenum">
              <a:rPr lang="en-US" smtClean="0"/>
              <a:t>34</a:t>
            </a:fld>
            <a:endParaRPr lang="en-US"/>
          </a:p>
        </p:txBody>
      </p:sp>
    </p:spTree>
    <p:extLst>
      <p:ext uri="{BB962C8B-B14F-4D97-AF65-F5344CB8AC3E}">
        <p14:creationId xmlns:p14="http://schemas.microsoft.com/office/powerpoint/2010/main" val="293537568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BB7858A-B0C9-4E08-8C8B-C9A5F4B18C35}" type="slidenum">
              <a:rPr lang="en-US" smtClean="0"/>
              <a:t>35</a:t>
            </a:fld>
            <a:endParaRPr lang="en-US"/>
          </a:p>
        </p:txBody>
      </p:sp>
    </p:spTree>
    <p:extLst>
      <p:ext uri="{BB962C8B-B14F-4D97-AF65-F5344CB8AC3E}">
        <p14:creationId xmlns:p14="http://schemas.microsoft.com/office/powerpoint/2010/main" val="293537568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BB7858A-B0C9-4E08-8C8B-C9A5F4B18C35}" type="slidenum">
              <a:rPr lang="en-US" smtClean="0"/>
              <a:t>36</a:t>
            </a:fld>
            <a:endParaRPr lang="en-US"/>
          </a:p>
        </p:txBody>
      </p:sp>
    </p:spTree>
    <p:extLst>
      <p:ext uri="{BB962C8B-B14F-4D97-AF65-F5344CB8AC3E}">
        <p14:creationId xmlns:p14="http://schemas.microsoft.com/office/powerpoint/2010/main" val="293537568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BB7858A-B0C9-4E08-8C8B-C9A5F4B18C35}" type="slidenum">
              <a:rPr lang="en-US" smtClean="0"/>
              <a:t>37</a:t>
            </a:fld>
            <a:endParaRPr lang="en-US"/>
          </a:p>
        </p:txBody>
      </p:sp>
    </p:spTree>
    <p:extLst>
      <p:ext uri="{BB962C8B-B14F-4D97-AF65-F5344CB8AC3E}">
        <p14:creationId xmlns:p14="http://schemas.microsoft.com/office/powerpoint/2010/main" val="293537568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BB7858A-B0C9-4E08-8C8B-C9A5F4B18C35}" type="slidenum">
              <a:rPr lang="en-US" smtClean="0"/>
              <a:t>38</a:t>
            </a:fld>
            <a:endParaRPr lang="en-US"/>
          </a:p>
        </p:txBody>
      </p:sp>
    </p:spTree>
    <p:extLst>
      <p:ext uri="{BB962C8B-B14F-4D97-AF65-F5344CB8AC3E}">
        <p14:creationId xmlns:p14="http://schemas.microsoft.com/office/powerpoint/2010/main" val="293537568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BB7858A-B0C9-4E08-8C8B-C9A5F4B18C35}" type="slidenum">
              <a:rPr lang="en-US" smtClean="0"/>
              <a:t>39</a:t>
            </a:fld>
            <a:endParaRPr lang="en-US"/>
          </a:p>
        </p:txBody>
      </p:sp>
    </p:spTree>
    <p:extLst>
      <p:ext uri="{BB962C8B-B14F-4D97-AF65-F5344CB8AC3E}">
        <p14:creationId xmlns:p14="http://schemas.microsoft.com/office/powerpoint/2010/main" val="293537568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BB7858A-B0C9-4E08-8C8B-C9A5F4B18C35}" type="slidenum">
              <a:rPr lang="en-US" smtClean="0"/>
              <a:t>40</a:t>
            </a:fld>
            <a:endParaRPr lang="en-US"/>
          </a:p>
        </p:txBody>
      </p:sp>
    </p:spTree>
    <p:extLst>
      <p:ext uri="{BB962C8B-B14F-4D97-AF65-F5344CB8AC3E}">
        <p14:creationId xmlns:p14="http://schemas.microsoft.com/office/powerpoint/2010/main" val="293537568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BB7858A-B0C9-4E08-8C8B-C9A5F4B18C35}" type="slidenum">
              <a:rPr lang="en-US" smtClean="0"/>
              <a:t>41</a:t>
            </a:fld>
            <a:endParaRPr lang="en-US"/>
          </a:p>
        </p:txBody>
      </p:sp>
    </p:spTree>
    <p:extLst>
      <p:ext uri="{BB962C8B-B14F-4D97-AF65-F5344CB8AC3E}">
        <p14:creationId xmlns:p14="http://schemas.microsoft.com/office/powerpoint/2010/main" val="293537568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BB7858A-B0C9-4E08-8C8B-C9A5F4B18C35}" type="slidenum">
              <a:rPr lang="en-US" smtClean="0"/>
              <a:t>42</a:t>
            </a:fld>
            <a:endParaRPr lang="en-US"/>
          </a:p>
        </p:txBody>
      </p:sp>
    </p:spTree>
    <p:extLst>
      <p:ext uri="{BB962C8B-B14F-4D97-AF65-F5344CB8AC3E}">
        <p14:creationId xmlns:p14="http://schemas.microsoft.com/office/powerpoint/2010/main" val="293537568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BB7858A-B0C9-4E08-8C8B-C9A5F4B18C35}" type="slidenum">
              <a:rPr lang="en-US" smtClean="0"/>
              <a:t>43</a:t>
            </a:fld>
            <a:endParaRPr lang="en-US"/>
          </a:p>
        </p:txBody>
      </p:sp>
    </p:spTree>
    <p:extLst>
      <p:ext uri="{BB962C8B-B14F-4D97-AF65-F5344CB8AC3E}">
        <p14:creationId xmlns:p14="http://schemas.microsoft.com/office/powerpoint/2010/main" val="293537568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BB7858A-B0C9-4E08-8C8B-C9A5F4B18C35}" type="slidenum">
              <a:rPr lang="en-US" smtClean="0"/>
              <a:t>44</a:t>
            </a:fld>
            <a:endParaRPr lang="en-US"/>
          </a:p>
        </p:txBody>
      </p:sp>
    </p:spTree>
    <p:extLst>
      <p:ext uri="{BB962C8B-B14F-4D97-AF65-F5344CB8AC3E}">
        <p14:creationId xmlns:p14="http://schemas.microsoft.com/office/powerpoint/2010/main" val="293537568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BB7858A-B0C9-4E08-8C8B-C9A5F4B18C35}" type="slidenum">
              <a:rPr lang="en-US" smtClean="0"/>
              <a:t>45</a:t>
            </a:fld>
            <a:endParaRPr lang="en-US"/>
          </a:p>
        </p:txBody>
      </p:sp>
    </p:spTree>
    <p:extLst>
      <p:ext uri="{BB962C8B-B14F-4D97-AF65-F5344CB8AC3E}">
        <p14:creationId xmlns:p14="http://schemas.microsoft.com/office/powerpoint/2010/main" val="293537568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BB7858A-B0C9-4E08-8C8B-C9A5F4B18C35}" type="slidenum">
              <a:rPr lang="en-US" smtClean="0"/>
              <a:t>46</a:t>
            </a:fld>
            <a:endParaRPr lang="en-US"/>
          </a:p>
        </p:txBody>
      </p:sp>
    </p:spTree>
    <p:extLst>
      <p:ext uri="{BB962C8B-B14F-4D97-AF65-F5344CB8AC3E}">
        <p14:creationId xmlns:p14="http://schemas.microsoft.com/office/powerpoint/2010/main" val="293537568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BB7858A-B0C9-4E08-8C8B-C9A5F4B18C35}" type="slidenum">
              <a:rPr lang="en-US" smtClean="0"/>
              <a:t>47</a:t>
            </a:fld>
            <a:endParaRPr lang="en-US"/>
          </a:p>
        </p:txBody>
      </p:sp>
    </p:spTree>
    <p:extLst>
      <p:ext uri="{BB962C8B-B14F-4D97-AF65-F5344CB8AC3E}">
        <p14:creationId xmlns:p14="http://schemas.microsoft.com/office/powerpoint/2010/main" val="293537568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BB7858A-B0C9-4E08-8C8B-C9A5F4B18C35}" type="slidenum">
              <a:rPr lang="en-US" smtClean="0"/>
              <a:t>48</a:t>
            </a:fld>
            <a:endParaRPr lang="en-US"/>
          </a:p>
        </p:txBody>
      </p:sp>
    </p:spTree>
    <p:extLst>
      <p:ext uri="{BB962C8B-B14F-4D97-AF65-F5344CB8AC3E}">
        <p14:creationId xmlns:p14="http://schemas.microsoft.com/office/powerpoint/2010/main" val="293537568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BB7858A-B0C9-4E08-8C8B-C9A5F4B18C35}" type="slidenum">
              <a:rPr lang="en-US" smtClean="0"/>
              <a:t>49</a:t>
            </a:fld>
            <a:endParaRPr lang="en-US"/>
          </a:p>
        </p:txBody>
      </p:sp>
    </p:spTree>
    <p:extLst>
      <p:ext uri="{BB962C8B-B14F-4D97-AF65-F5344CB8AC3E}">
        <p14:creationId xmlns:p14="http://schemas.microsoft.com/office/powerpoint/2010/main" val="293537568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BB7858A-B0C9-4E08-8C8B-C9A5F4B18C35}" type="slidenum">
              <a:rPr lang="en-US" smtClean="0"/>
              <a:t>50</a:t>
            </a:fld>
            <a:endParaRPr lang="en-US"/>
          </a:p>
        </p:txBody>
      </p:sp>
    </p:spTree>
    <p:extLst>
      <p:ext uri="{BB962C8B-B14F-4D97-AF65-F5344CB8AC3E}">
        <p14:creationId xmlns:p14="http://schemas.microsoft.com/office/powerpoint/2010/main" val="293537568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BB7858A-B0C9-4E08-8C8B-C9A5F4B18C35}" type="slidenum">
              <a:rPr lang="en-US" smtClean="0"/>
              <a:t>51</a:t>
            </a:fld>
            <a:endParaRPr lang="en-US"/>
          </a:p>
        </p:txBody>
      </p:sp>
    </p:spTree>
    <p:extLst>
      <p:ext uri="{BB962C8B-B14F-4D97-AF65-F5344CB8AC3E}">
        <p14:creationId xmlns:p14="http://schemas.microsoft.com/office/powerpoint/2010/main" val="293537568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BB7858A-B0C9-4E08-8C8B-C9A5F4B18C35}" type="slidenum">
              <a:rPr lang="en-US" smtClean="0"/>
              <a:t>52</a:t>
            </a:fld>
            <a:endParaRPr lang="en-US"/>
          </a:p>
        </p:txBody>
      </p:sp>
    </p:spTree>
    <p:extLst>
      <p:ext uri="{BB962C8B-B14F-4D97-AF65-F5344CB8AC3E}">
        <p14:creationId xmlns:p14="http://schemas.microsoft.com/office/powerpoint/2010/main" val="293537568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BB7858A-B0C9-4E08-8C8B-C9A5F4B18C35}" type="slidenum">
              <a:rPr lang="en-US" smtClean="0"/>
              <a:t>53</a:t>
            </a:fld>
            <a:endParaRPr lang="en-US"/>
          </a:p>
        </p:txBody>
      </p:sp>
    </p:spTree>
    <p:extLst>
      <p:ext uri="{BB962C8B-B14F-4D97-AF65-F5344CB8AC3E}">
        <p14:creationId xmlns:p14="http://schemas.microsoft.com/office/powerpoint/2010/main" val="293537568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BB7858A-B0C9-4E08-8C8B-C9A5F4B18C35}" type="slidenum">
              <a:rPr lang="en-US" smtClean="0"/>
              <a:t>54</a:t>
            </a:fld>
            <a:endParaRPr lang="en-US"/>
          </a:p>
        </p:txBody>
      </p:sp>
    </p:spTree>
    <p:extLst>
      <p:ext uri="{BB962C8B-B14F-4D97-AF65-F5344CB8AC3E}">
        <p14:creationId xmlns:p14="http://schemas.microsoft.com/office/powerpoint/2010/main" val="2935375681"/>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BB7858A-B0C9-4E08-8C8B-C9A5F4B18C35}" type="slidenum">
              <a:rPr lang="en-US" smtClean="0"/>
              <a:t>55</a:t>
            </a:fld>
            <a:endParaRPr lang="en-US"/>
          </a:p>
        </p:txBody>
      </p:sp>
    </p:spTree>
    <p:extLst>
      <p:ext uri="{BB962C8B-B14F-4D97-AF65-F5344CB8AC3E}">
        <p14:creationId xmlns:p14="http://schemas.microsoft.com/office/powerpoint/2010/main" val="2935375681"/>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BB7858A-B0C9-4E08-8C8B-C9A5F4B18C35}" type="slidenum">
              <a:rPr lang="en-US" smtClean="0"/>
              <a:t>56</a:t>
            </a:fld>
            <a:endParaRPr lang="en-US"/>
          </a:p>
        </p:txBody>
      </p:sp>
    </p:spTree>
    <p:extLst>
      <p:ext uri="{BB962C8B-B14F-4D97-AF65-F5344CB8AC3E}">
        <p14:creationId xmlns:p14="http://schemas.microsoft.com/office/powerpoint/2010/main" val="2935375681"/>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BB7858A-B0C9-4E08-8C8B-C9A5F4B18C35}" type="slidenum">
              <a:rPr lang="en-US" smtClean="0"/>
              <a:t>57</a:t>
            </a:fld>
            <a:endParaRPr lang="en-US"/>
          </a:p>
        </p:txBody>
      </p:sp>
    </p:spTree>
    <p:extLst>
      <p:ext uri="{BB962C8B-B14F-4D97-AF65-F5344CB8AC3E}">
        <p14:creationId xmlns:p14="http://schemas.microsoft.com/office/powerpoint/2010/main" val="2935375681"/>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BB7858A-B0C9-4E08-8C8B-C9A5F4B18C35}" type="slidenum">
              <a:rPr lang="en-US" smtClean="0"/>
              <a:t>58</a:t>
            </a:fld>
            <a:endParaRPr lang="en-US"/>
          </a:p>
        </p:txBody>
      </p:sp>
    </p:spTree>
    <p:extLst>
      <p:ext uri="{BB962C8B-B14F-4D97-AF65-F5344CB8AC3E}">
        <p14:creationId xmlns:p14="http://schemas.microsoft.com/office/powerpoint/2010/main" val="293537568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BB7858A-B0C9-4E08-8C8B-C9A5F4B18C35}" type="slidenum">
              <a:rPr lang="en-US" smtClean="0"/>
              <a:t>59</a:t>
            </a:fld>
            <a:endParaRPr lang="en-US"/>
          </a:p>
        </p:txBody>
      </p:sp>
    </p:spTree>
    <p:extLst>
      <p:ext uri="{BB962C8B-B14F-4D97-AF65-F5344CB8AC3E}">
        <p14:creationId xmlns:p14="http://schemas.microsoft.com/office/powerpoint/2010/main" val="2935375681"/>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BB7858A-B0C9-4E08-8C8B-C9A5F4B18C35}" type="slidenum">
              <a:rPr lang="en-US" smtClean="0"/>
              <a:t>60</a:t>
            </a:fld>
            <a:endParaRPr lang="en-US"/>
          </a:p>
        </p:txBody>
      </p:sp>
    </p:spTree>
    <p:extLst>
      <p:ext uri="{BB962C8B-B14F-4D97-AF65-F5344CB8AC3E}">
        <p14:creationId xmlns:p14="http://schemas.microsoft.com/office/powerpoint/2010/main" val="2935375681"/>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BB7858A-B0C9-4E08-8C8B-C9A5F4B18C35}" type="slidenum">
              <a:rPr lang="en-US" smtClean="0"/>
              <a:t>61</a:t>
            </a:fld>
            <a:endParaRPr lang="en-US"/>
          </a:p>
        </p:txBody>
      </p:sp>
    </p:spTree>
    <p:extLst>
      <p:ext uri="{BB962C8B-B14F-4D97-AF65-F5344CB8AC3E}">
        <p14:creationId xmlns:p14="http://schemas.microsoft.com/office/powerpoint/2010/main" val="2935375681"/>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BB7858A-B0C9-4E08-8C8B-C9A5F4B18C35}" type="slidenum">
              <a:rPr lang="en-US" smtClean="0"/>
              <a:t>62</a:t>
            </a:fld>
            <a:endParaRPr lang="en-US"/>
          </a:p>
        </p:txBody>
      </p:sp>
    </p:spTree>
    <p:extLst>
      <p:ext uri="{BB962C8B-B14F-4D97-AF65-F5344CB8AC3E}">
        <p14:creationId xmlns:p14="http://schemas.microsoft.com/office/powerpoint/2010/main" val="2935375681"/>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BB7858A-B0C9-4E08-8C8B-C9A5F4B18C35}" type="slidenum">
              <a:rPr lang="en-US" smtClean="0"/>
              <a:t>63</a:t>
            </a:fld>
            <a:endParaRPr lang="en-US"/>
          </a:p>
        </p:txBody>
      </p:sp>
    </p:spTree>
    <p:extLst>
      <p:ext uri="{BB962C8B-B14F-4D97-AF65-F5344CB8AC3E}">
        <p14:creationId xmlns:p14="http://schemas.microsoft.com/office/powerpoint/2010/main" val="2935375681"/>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BB7858A-B0C9-4E08-8C8B-C9A5F4B18C35}" type="slidenum">
              <a:rPr lang="en-US" smtClean="0"/>
              <a:t>64</a:t>
            </a:fld>
            <a:endParaRPr lang="en-US"/>
          </a:p>
        </p:txBody>
      </p:sp>
    </p:spTree>
    <p:extLst>
      <p:ext uri="{BB962C8B-B14F-4D97-AF65-F5344CB8AC3E}">
        <p14:creationId xmlns:p14="http://schemas.microsoft.com/office/powerpoint/2010/main" val="293537568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BB7858A-B0C9-4E08-8C8B-C9A5F4B18C35}" type="slidenum">
              <a:rPr lang="en-US" smtClean="0"/>
              <a:t>65</a:t>
            </a:fld>
            <a:endParaRPr lang="en-US"/>
          </a:p>
        </p:txBody>
      </p:sp>
    </p:spTree>
    <p:extLst>
      <p:ext uri="{BB962C8B-B14F-4D97-AF65-F5344CB8AC3E}">
        <p14:creationId xmlns:p14="http://schemas.microsoft.com/office/powerpoint/2010/main" val="2935375681"/>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BB7858A-B0C9-4E08-8C8B-C9A5F4B18C35}" type="slidenum">
              <a:rPr lang="en-US" smtClean="0"/>
              <a:t>66</a:t>
            </a:fld>
            <a:endParaRPr lang="en-US"/>
          </a:p>
        </p:txBody>
      </p:sp>
    </p:spTree>
    <p:extLst>
      <p:ext uri="{BB962C8B-B14F-4D97-AF65-F5344CB8AC3E}">
        <p14:creationId xmlns:p14="http://schemas.microsoft.com/office/powerpoint/2010/main" val="2935375681"/>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BB7858A-B0C9-4E08-8C8B-C9A5F4B18C35}" type="slidenum">
              <a:rPr lang="en-US" smtClean="0"/>
              <a:t>67</a:t>
            </a:fld>
            <a:endParaRPr lang="en-US"/>
          </a:p>
        </p:txBody>
      </p:sp>
    </p:spTree>
    <p:extLst>
      <p:ext uri="{BB962C8B-B14F-4D97-AF65-F5344CB8AC3E}">
        <p14:creationId xmlns:p14="http://schemas.microsoft.com/office/powerpoint/2010/main" val="2935375681"/>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BB7858A-B0C9-4E08-8C8B-C9A5F4B18C35}" type="slidenum">
              <a:rPr lang="en-US" smtClean="0"/>
              <a:t>68</a:t>
            </a:fld>
            <a:endParaRPr lang="en-US"/>
          </a:p>
        </p:txBody>
      </p:sp>
    </p:spTree>
    <p:extLst>
      <p:ext uri="{BB962C8B-B14F-4D97-AF65-F5344CB8AC3E}">
        <p14:creationId xmlns:p14="http://schemas.microsoft.com/office/powerpoint/2010/main" val="2935375681"/>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BB7858A-B0C9-4E08-8C8B-C9A5F4B18C35}" type="slidenum">
              <a:rPr lang="en-US" smtClean="0"/>
              <a:t>69</a:t>
            </a:fld>
            <a:endParaRPr lang="en-US"/>
          </a:p>
        </p:txBody>
      </p:sp>
    </p:spTree>
    <p:extLst>
      <p:ext uri="{BB962C8B-B14F-4D97-AF65-F5344CB8AC3E}">
        <p14:creationId xmlns:p14="http://schemas.microsoft.com/office/powerpoint/2010/main" val="2935375681"/>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BB7858A-B0C9-4E08-8C8B-C9A5F4B18C35}" type="slidenum">
              <a:rPr lang="en-US" smtClean="0"/>
              <a:t>70</a:t>
            </a:fld>
            <a:endParaRPr lang="en-US"/>
          </a:p>
        </p:txBody>
      </p:sp>
    </p:spTree>
    <p:extLst>
      <p:ext uri="{BB962C8B-B14F-4D97-AF65-F5344CB8AC3E}">
        <p14:creationId xmlns:p14="http://schemas.microsoft.com/office/powerpoint/2010/main" val="2935375681"/>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BB7858A-B0C9-4E08-8C8B-C9A5F4B18C35}" type="slidenum">
              <a:rPr lang="en-US" smtClean="0"/>
              <a:t>71</a:t>
            </a:fld>
            <a:endParaRPr lang="en-US"/>
          </a:p>
        </p:txBody>
      </p:sp>
    </p:spTree>
    <p:extLst>
      <p:ext uri="{BB962C8B-B14F-4D97-AF65-F5344CB8AC3E}">
        <p14:creationId xmlns:p14="http://schemas.microsoft.com/office/powerpoint/2010/main" val="2935375681"/>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BB7858A-B0C9-4E08-8C8B-C9A5F4B18C35}" type="slidenum">
              <a:rPr lang="en-US" smtClean="0"/>
              <a:t>72</a:t>
            </a:fld>
            <a:endParaRPr lang="en-US"/>
          </a:p>
        </p:txBody>
      </p:sp>
    </p:spTree>
    <p:extLst>
      <p:ext uri="{BB962C8B-B14F-4D97-AF65-F5344CB8AC3E}">
        <p14:creationId xmlns:p14="http://schemas.microsoft.com/office/powerpoint/2010/main" val="2935375681"/>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BB7858A-B0C9-4E08-8C8B-C9A5F4B18C35}" type="slidenum">
              <a:rPr lang="en-US" smtClean="0"/>
              <a:t>73</a:t>
            </a:fld>
            <a:endParaRPr lang="en-US"/>
          </a:p>
        </p:txBody>
      </p:sp>
    </p:spTree>
    <p:extLst>
      <p:ext uri="{BB962C8B-B14F-4D97-AF65-F5344CB8AC3E}">
        <p14:creationId xmlns:p14="http://schemas.microsoft.com/office/powerpoint/2010/main" val="2935375681"/>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BB7858A-B0C9-4E08-8C8B-C9A5F4B18C35}" type="slidenum">
              <a:rPr lang="en-US" smtClean="0"/>
              <a:t>74</a:t>
            </a:fld>
            <a:endParaRPr lang="en-US"/>
          </a:p>
        </p:txBody>
      </p:sp>
    </p:spTree>
    <p:extLst>
      <p:ext uri="{BB962C8B-B14F-4D97-AF65-F5344CB8AC3E}">
        <p14:creationId xmlns:p14="http://schemas.microsoft.com/office/powerpoint/2010/main" val="2935375681"/>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BB7858A-B0C9-4E08-8C8B-C9A5F4B18C35}" type="slidenum">
              <a:rPr lang="en-US" smtClean="0"/>
              <a:t>75</a:t>
            </a:fld>
            <a:endParaRPr lang="en-US"/>
          </a:p>
        </p:txBody>
      </p:sp>
    </p:spTree>
    <p:extLst>
      <p:ext uri="{BB962C8B-B14F-4D97-AF65-F5344CB8AC3E}">
        <p14:creationId xmlns:p14="http://schemas.microsoft.com/office/powerpoint/2010/main" val="2935375681"/>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BB7858A-B0C9-4E08-8C8B-C9A5F4B18C35}" type="slidenum">
              <a:rPr lang="en-US" smtClean="0"/>
              <a:t>76</a:t>
            </a:fld>
            <a:endParaRPr lang="en-US"/>
          </a:p>
        </p:txBody>
      </p:sp>
    </p:spTree>
    <p:extLst>
      <p:ext uri="{BB962C8B-B14F-4D97-AF65-F5344CB8AC3E}">
        <p14:creationId xmlns:p14="http://schemas.microsoft.com/office/powerpoint/2010/main" val="2935375681"/>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BB7858A-B0C9-4E08-8C8B-C9A5F4B18C35}" type="slidenum">
              <a:rPr lang="en-US" smtClean="0"/>
              <a:t>77</a:t>
            </a:fld>
            <a:endParaRPr lang="en-US"/>
          </a:p>
        </p:txBody>
      </p:sp>
    </p:spTree>
    <p:extLst>
      <p:ext uri="{BB962C8B-B14F-4D97-AF65-F5344CB8AC3E}">
        <p14:creationId xmlns:p14="http://schemas.microsoft.com/office/powerpoint/2010/main" val="293537568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BB7858A-B0C9-4E08-8C8B-C9A5F4B18C35}" type="slidenum">
              <a:rPr lang="en-US" smtClean="0"/>
              <a:t>78</a:t>
            </a:fld>
            <a:endParaRPr lang="en-US"/>
          </a:p>
        </p:txBody>
      </p:sp>
    </p:spTree>
    <p:extLst>
      <p:ext uri="{BB962C8B-B14F-4D97-AF65-F5344CB8AC3E}">
        <p14:creationId xmlns:p14="http://schemas.microsoft.com/office/powerpoint/2010/main" val="2935375681"/>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BB7858A-B0C9-4E08-8C8B-C9A5F4B18C35}" type="slidenum">
              <a:rPr lang="en-US" smtClean="0"/>
              <a:t>79</a:t>
            </a:fld>
            <a:endParaRPr lang="en-US"/>
          </a:p>
        </p:txBody>
      </p:sp>
    </p:spTree>
    <p:extLst>
      <p:ext uri="{BB962C8B-B14F-4D97-AF65-F5344CB8AC3E}">
        <p14:creationId xmlns:p14="http://schemas.microsoft.com/office/powerpoint/2010/main" val="2935375681"/>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BB7858A-B0C9-4E08-8C8B-C9A5F4B18C35}" type="slidenum">
              <a:rPr lang="en-US" smtClean="0"/>
              <a:t>80</a:t>
            </a:fld>
            <a:endParaRPr lang="en-US"/>
          </a:p>
        </p:txBody>
      </p:sp>
    </p:spTree>
    <p:extLst>
      <p:ext uri="{BB962C8B-B14F-4D97-AF65-F5344CB8AC3E}">
        <p14:creationId xmlns:p14="http://schemas.microsoft.com/office/powerpoint/2010/main" val="2935375681"/>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BB7858A-B0C9-4E08-8C8B-C9A5F4B18C35}" type="slidenum">
              <a:rPr lang="en-US" smtClean="0"/>
              <a:t>81</a:t>
            </a:fld>
            <a:endParaRPr lang="en-US"/>
          </a:p>
        </p:txBody>
      </p:sp>
    </p:spTree>
    <p:extLst>
      <p:ext uri="{BB962C8B-B14F-4D97-AF65-F5344CB8AC3E}">
        <p14:creationId xmlns:p14="http://schemas.microsoft.com/office/powerpoint/2010/main" val="2935375681"/>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BB7858A-B0C9-4E08-8C8B-C9A5F4B18C35}" type="slidenum">
              <a:rPr lang="en-US" smtClean="0"/>
              <a:t>82</a:t>
            </a:fld>
            <a:endParaRPr lang="en-US"/>
          </a:p>
        </p:txBody>
      </p:sp>
    </p:spTree>
    <p:extLst>
      <p:ext uri="{BB962C8B-B14F-4D97-AF65-F5344CB8AC3E}">
        <p14:creationId xmlns:p14="http://schemas.microsoft.com/office/powerpoint/2010/main" val="2935375681"/>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BB7858A-B0C9-4E08-8C8B-C9A5F4B18C35}" type="slidenum">
              <a:rPr lang="en-US" smtClean="0"/>
              <a:t>83</a:t>
            </a:fld>
            <a:endParaRPr lang="en-US"/>
          </a:p>
        </p:txBody>
      </p:sp>
    </p:spTree>
    <p:extLst>
      <p:ext uri="{BB962C8B-B14F-4D97-AF65-F5344CB8AC3E}">
        <p14:creationId xmlns:p14="http://schemas.microsoft.com/office/powerpoint/2010/main" val="2935375681"/>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BB7858A-B0C9-4E08-8C8B-C9A5F4B18C35}" type="slidenum">
              <a:rPr lang="en-US" smtClean="0"/>
              <a:t>84</a:t>
            </a:fld>
            <a:endParaRPr lang="en-US"/>
          </a:p>
        </p:txBody>
      </p:sp>
    </p:spTree>
    <p:extLst>
      <p:ext uri="{BB962C8B-B14F-4D97-AF65-F5344CB8AC3E}">
        <p14:creationId xmlns:p14="http://schemas.microsoft.com/office/powerpoint/2010/main" val="2935375681"/>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BB7858A-B0C9-4E08-8C8B-C9A5F4B18C35}" type="slidenum">
              <a:rPr lang="en-US" smtClean="0"/>
              <a:t>85</a:t>
            </a:fld>
            <a:endParaRPr lang="en-US"/>
          </a:p>
        </p:txBody>
      </p:sp>
    </p:spTree>
    <p:extLst>
      <p:ext uri="{BB962C8B-B14F-4D97-AF65-F5344CB8AC3E}">
        <p14:creationId xmlns:p14="http://schemas.microsoft.com/office/powerpoint/2010/main" val="2935375681"/>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BB7858A-B0C9-4E08-8C8B-C9A5F4B18C35}" type="slidenum">
              <a:rPr lang="en-US" smtClean="0"/>
              <a:t>86</a:t>
            </a:fld>
            <a:endParaRPr lang="en-US"/>
          </a:p>
        </p:txBody>
      </p:sp>
    </p:spTree>
    <p:extLst>
      <p:ext uri="{BB962C8B-B14F-4D97-AF65-F5344CB8AC3E}">
        <p14:creationId xmlns:p14="http://schemas.microsoft.com/office/powerpoint/2010/main" val="2935375681"/>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BB7858A-B0C9-4E08-8C8B-C9A5F4B18C35}" type="slidenum">
              <a:rPr lang="en-US" smtClean="0"/>
              <a:t>87</a:t>
            </a:fld>
            <a:endParaRPr lang="en-US"/>
          </a:p>
        </p:txBody>
      </p:sp>
    </p:spTree>
    <p:extLst>
      <p:ext uri="{BB962C8B-B14F-4D97-AF65-F5344CB8AC3E}">
        <p14:creationId xmlns:p14="http://schemas.microsoft.com/office/powerpoint/2010/main" val="2935375681"/>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BB7858A-B0C9-4E08-8C8B-C9A5F4B18C35}" type="slidenum">
              <a:rPr lang="en-US" smtClean="0"/>
              <a:t>88</a:t>
            </a:fld>
            <a:endParaRPr lang="en-US"/>
          </a:p>
        </p:txBody>
      </p:sp>
    </p:spTree>
    <p:extLst>
      <p:ext uri="{BB962C8B-B14F-4D97-AF65-F5344CB8AC3E}">
        <p14:creationId xmlns:p14="http://schemas.microsoft.com/office/powerpoint/2010/main" val="2935375681"/>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BB7858A-B0C9-4E08-8C8B-C9A5F4B18C35}" type="slidenum">
              <a:rPr lang="en-US" smtClean="0"/>
              <a:t>89</a:t>
            </a:fld>
            <a:endParaRPr lang="en-US"/>
          </a:p>
        </p:txBody>
      </p:sp>
    </p:spTree>
    <p:extLst>
      <p:ext uri="{BB962C8B-B14F-4D97-AF65-F5344CB8AC3E}">
        <p14:creationId xmlns:p14="http://schemas.microsoft.com/office/powerpoint/2010/main" val="2935375681"/>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BB7858A-B0C9-4E08-8C8B-C9A5F4B18C35}" type="slidenum">
              <a:rPr lang="en-US" smtClean="0"/>
              <a:t>90</a:t>
            </a:fld>
            <a:endParaRPr lang="en-US"/>
          </a:p>
        </p:txBody>
      </p:sp>
    </p:spTree>
    <p:extLst>
      <p:ext uri="{BB962C8B-B14F-4D97-AF65-F5344CB8AC3E}">
        <p14:creationId xmlns:p14="http://schemas.microsoft.com/office/powerpoint/2010/main" val="2935375681"/>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BB7858A-B0C9-4E08-8C8B-C9A5F4B18C35}" type="slidenum">
              <a:rPr lang="en-US" smtClean="0"/>
              <a:t>91</a:t>
            </a:fld>
            <a:endParaRPr lang="en-US"/>
          </a:p>
        </p:txBody>
      </p:sp>
    </p:spTree>
    <p:extLst>
      <p:ext uri="{BB962C8B-B14F-4D97-AF65-F5344CB8AC3E}">
        <p14:creationId xmlns:p14="http://schemas.microsoft.com/office/powerpoint/2010/main" val="2935375681"/>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BB7858A-B0C9-4E08-8C8B-C9A5F4B18C35}" type="slidenum">
              <a:rPr lang="en-US" smtClean="0"/>
              <a:t>92</a:t>
            </a:fld>
            <a:endParaRPr lang="en-US"/>
          </a:p>
        </p:txBody>
      </p:sp>
    </p:spTree>
    <p:extLst>
      <p:ext uri="{BB962C8B-B14F-4D97-AF65-F5344CB8AC3E}">
        <p14:creationId xmlns:p14="http://schemas.microsoft.com/office/powerpoint/2010/main" val="2935375681"/>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BB7858A-B0C9-4E08-8C8B-C9A5F4B18C35}" type="slidenum">
              <a:rPr lang="en-US" smtClean="0"/>
              <a:t>93</a:t>
            </a:fld>
            <a:endParaRPr lang="en-US"/>
          </a:p>
        </p:txBody>
      </p:sp>
    </p:spTree>
    <p:extLst>
      <p:ext uri="{BB962C8B-B14F-4D97-AF65-F5344CB8AC3E}">
        <p14:creationId xmlns:p14="http://schemas.microsoft.com/office/powerpoint/2010/main" val="29353756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7" name="Freeform 6"/>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8" name="Freeform 7"/>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9" name="Title 8"/>
          <p:cNvSpPr>
            <a:spLocks noGrp="1"/>
          </p:cNvSpPr>
          <p:nvPr>
            <p:ph type="ctrTitle"/>
          </p:nvPr>
        </p:nvSpPr>
        <p:spPr>
          <a:xfrm>
            <a:off x="429064" y="3337560"/>
            <a:ext cx="6480048" cy="2301240"/>
          </a:xfrm>
        </p:spPr>
        <p:txBody>
          <a:bodyPr rIns="45720" anchor="t"/>
          <a:lstStyle>
            <a:lvl1pPr algn="r">
              <a:defRPr lang="en-US" b="1" cap="all" baseline="0"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433050" y="1544812"/>
            <a:ext cx="6480048" cy="1752600"/>
          </a:xfrm>
        </p:spPr>
        <p:txBody>
          <a:bodyPr tIns="0" rIns="45720" bIns="0" anchor="b">
            <a:normAutofit/>
          </a:bodyPr>
          <a:lstStyle>
            <a:lvl1pPr marL="0" indent="0" algn="r">
              <a:buNone/>
              <a:defRPr sz="2000">
                <a:solidFill>
                  <a:schemeClr val="tx1"/>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F1EEA37A-DCB6-4D6E-9397-047ED70ABE78}" type="datetimeFigureOut">
              <a:rPr lang="en-US" smtClean="0"/>
              <a:t>05/07/2019</a:t>
            </a:fld>
            <a:endParaRPr lang="en-US"/>
          </a:p>
        </p:txBody>
      </p:sp>
      <p:sp>
        <p:nvSpPr>
          <p:cNvPr id="19" name="Footer Placeholder 18"/>
          <p:cNvSpPr>
            <a:spLocks noGrp="1"/>
          </p:cNvSpPr>
          <p:nvPr>
            <p:ph type="ftr" sz="quarter" idx="11"/>
          </p:nvPr>
        </p:nvSpPr>
        <p:spPr/>
        <p:txBody>
          <a:bodyPr/>
          <a:lstStyle/>
          <a:p>
            <a:endParaRPr lang="en-US"/>
          </a:p>
        </p:txBody>
      </p:sp>
      <p:sp>
        <p:nvSpPr>
          <p:cNvPr id="27" name="Slide Number Placeholder 26"/>
          <p:cNvSpPr>
            <a:spLocks noGrp="1"/>
          </p:cNvSpPr>
          <p:nvPr>
            <p:ph type="sldNum" sz="quarter" idx="12"/>
          </p:nvPr>
        </p:nvSpPr>
        <p:spPr/>
        <p:txBody>
          <a:bodyPr/>
          <a:lstStyle/>
          <a:p>
            <a:fld id="{DF1D4E77-EC6A-4B5A-8594-55D7A527C61C}" type="slidenum">
              <a:rPr lang="en-US" smtClean="0"/>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1EEA37A-DCB6-4D6E-9397-047ED70ABE78}" type="datetimeFigureOut">
              <a:rPr lang="en-US" smtClean="0"/>
              <a:t>05/07/2019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F1D4E77-EC6A-4B5A-8594-55D7A527C61C}"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7" name="Freeform 6"/>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9" name="Freeform 8"/>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2" name="Title 1"/>
          <p:cNvSpPr>
            <a:spLocks noGrp="1"/>
          </p:cNvSpPr>
          <p:nvPr>
            <p:ph type="title"/>
          </p:nvPr>
        </p:nvSpPr>
        <p:spPr>
          <a:xfrm>
            <a:off x="685800" y="3583837"/>
            <a:ext cx="6629400" cy="1826363"/>
          </a:xfrm>
        </p:spPr>
        <p:txBody>
          <a:bodyPr tIns="0" bIns="0" anchor="t"/>
          <a:lstStyle>
            <a:lvl1pPr algn="l">
              <a:buNone/>
              <a:defRPr sz="4200" b="1" cap="none" baseline="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685800" y="2485800"/>
            <a:ext cx="6629400" cy="1066688"/>
          </a:xfrm>
        </p:spPr>
        <p:txBody>
          <a:bodyPr lIns="45720" tIns="0" rIns="45720" bIns="0" anchor="b"/>
          <a:lstStyle>
            <a:lvl1pPr marL="0" indent="0" algn="l">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F1EEA37A-DCB6-4D6E-9397-047ED70ABE78}" type="datetimeFigureOut">
              <a:rPr lang="en-US" smtClean="0"/>
              <a:t>05/07/2019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F1D4E77-EC6A-4B5A-8594-55D7A527C61C}" type="slidenum">
              <a:rPr lang="en-US" smtClean="0"/>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467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00200"/>
            <a:ext cx="3657600" cy="4525963"/>
          </a:xfrm>
        </p:spPr>
        <p:txBody>
          <a:bodyPr/>
          <a:lstStyle>
            <a:lvl1pPr>
              <a:defRPr sz="2600"/>
            </a:lvl1pPr>
            <a:lvl2pPr>
              <a:defRPr sz="22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267200" y="1600200"/>
            <a:ext cx="3657600" cy="4525963"/>
          </a:xfrm>
        </p:spPr>
        <p:txBody>
          <a:bodyPr/>
          <a:lstStyle>
            <a:lvl1pPr>
              <a:defRPr sz="2600"/>
            </a:lvl1pPr>
            <a:lvl2pPr>
              <a:defRPr sz="22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F1EEA37A-DCB6-4D6E-9397-047ED70ABE78}" type="datetimeFigureOut">
              <a:rPr lang="en-US" smtClean="0"/>
              <a:t>05/07/2019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F1D4E77-EC6A-4B5A-8594-55D7A527C61C}"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86400"/>
            <a:ext cx="4040188" cy="8382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5486400"/>
            <a:ext cx="4041775" cy="8382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516912"/>
            <a:ext cx="4040188"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516912"/>
            <a:ext cx="4041775"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F1EEA37A-DCB6-4D6E-9397-047ED70ABE78}" type="datetimeFigureOut">
              <a:rPr lang="en-US" smtClean="0"/>
              <a:t>05/07/2019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F1D4E77-EC6A-4B5A-8594-55D7A527C61C}"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320"/>
            <a:ext cx="7470648" cy="1143000"/>
          </a:xfrm>
        </p:spPr>
        <p:txBody>
          <a:bodyPr anchor="ctr"/>
          <a:lstStyle>
            <a:lvl1pPr algn="l">
              <a:defRPr sz="4600"/>
            </a:lvl1pPr>
          </a:lstStyle>
          <a:p>
            <a:r>
              <a:rPr kumimoji="0" lang="en-US" smtClean="0"/>
              <a:t>Click to edit Master title style</a:t>
            </a:r>
            <a:endParaRPr kumimoji="0" lang="en-US"/>
          </a:p>
        </p:txBody>
      </p:sp>
      <p:sp>
        <p:nvSpPr>
          <p:cNvPr id="7" name="Date Placeholder 6"/>
          <p:cNvSpPr>
            <a:spLocks noGrp="1"/>
          </p:cNvSpPr>
          <p:nvPr>
            <p:ph type="dt" sz="half" idx="10"/>
          </p:nvPr>
        </p:nvSpPr>
        <p:spPr/>
        <p:txBody>
          <a:bodyPr/>
          <a:lstStyle/>
          <a:p>
            <a:fld id="{F1EEA37A-DCB6-4D6E-9397-047ED70ABE78}" type="datetimeFigureOut">
              <a:rPr lang="en-US" smtClean="0"/>
              <a:t>05/07/2019</a:t>
            </a:fld>
            <a:endParaRPr lang="en-US"/>
          </a:p>
        </p:txBody>
      </p:sp>
      <p:sp>
        <p:nvSpPr>
          <p:cNvPr id="8" name="Slide Number Placeholder 7"/>
          <p:cNvSpPr>
            <a:spLocks noGrp="1"/>
          </p:cNvSpPr>
          <p:nvPr>
            <p:ph type="sldNum" sz="quarter" idx="11"/>
          </p:nvPr>
        </p:nvSpPr>
        <p:spPr/>
        <p:txBody>
          <a:bodyPr/>
          <a:lstStyle/>
          <a:p>
            <a:fld id="{DF1D4E77-EC6A-4B5A-8594-55D7A527C61C}" type="slidenum">
              <a:rPr lang="en-US" smtClean="0"/>
              <a:t>‹#›</a:t>
            </a:fld>
            <a:endParaRPr lang="en-US"/>
          </a:p>
        </p:txBody>
      </p:sp>
      <p:sp>
        <p:nvSpPr>
          <p:cNvPr id="9" name="Footer Placeholder 8"/>
          <p:cNvSpPr>
            <a:spLocks noGrp="1"/>
          </p:cNvSpPr>
          <p:nvPr>
            <p:ph type="ftr" sz="quarter" idx="12"/>
          </p:nvPr>
        </p:nvSpPr>
        <p:spPr/>
        <p:txBody>
          <a:bodyPr/>
          <a:lstStyle/>
          <a:p>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1EEA37A-DCB6-4D6E-9397-047ED70ABE78}" type="datetimeFigureOut">
              <a:rPr lang="en-US" smtClean="0"/>
              <a:t>05/07/2019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F1D4E77-EC6A-4B5A-8594-55D7A527C61C}"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1185528"/>
            <a:ext cx="3200400" cy="730250"/>
          </a:xfrm>
        </p:spPr>
        <p:txBody>
          <a:bodyPr tIns="0" bIns="0" anchor="t"/>
          <a:lstStyle>
            <a:lvl1pPr algn="l">
              <a:buNone/>
              <a:defRPr sz="1800" b="1">
                <a:solidFill>
                  <a:schemeClr val="accent1"/>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214424"/>
            <a:ext cx="2743200" cy="914400"/>
          </a:xfrm>
        </p:spPr>
        <p:txBody>
          <a:bodyPr lIns="45720" tIns="0" rIns="45720" bIns="0" anchor="b"/>
          <a:lstStyle>
            <a:lvl1pPr marL="0" indent="0" algn="l">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1981200"/>
            <a:ext cx="7086600" cy="3810000"/>
          </a:xfrm>
        </p:spPr>
        <p:txBody>
          <a:bodyPr/>
          <a:lstStyle>
            <a:lvl1pPr>
              <a:defRPr sz="2800"/>
            </a:lvl1pPr>
            <a:lvl2pPr>
              <a:defRPr sz="2400"/>
            </a:lvl2pPr>
            <a:lvl3pPr>
              <a:defRPr sz="22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F1EEA37A-DCB6-4D6E-9397-047ED70ABE78}" type="datetimeFigureOut">
              <a:rPr lang="en-US" smtClean="0"/>
              <a:t>05/07/2019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156448" y="6422064"/>
            <a:ext cx="762000" cy="365125"/>
          </a:xfrm>
        </p:spPr>
        <p:txBody>
          <a:bodyPr/>
          <a:lstStyle/>
          <a:p>
            <a:fld id="{DF1D4E77-EC6A-4B5A-8594-55D7A527C61C}"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556732" y="1705709"/>
            <a:ext cx="3053868" cy="1253808"/>
          </a:xfrm>
        </p:spPr>
        <p:txBody>
          <a:bodyPr anchor="b"/>
          <a:lstStyle>
            <a:lvl1pPr algn="l">
              <a:buNone/>
              <a:defRPr sz="2200" b="1">
                <a:solidFill>
                  <a:schemeClr val="accent1"/>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1065628" y="1019907"/>
            <a:ext cx="4114800" cy="4114800"/>
          </a:xfrm>
          <a:prstGeom prst="ellipse">
            <a:avLst/>
          </a:prstGeom>
          <a:solidFill>
            <a:schemeClr val="bg2">
              <a:shade val="50000"/>
            </a:schemeClr>
          </a:solidFill>
          <a:ln w="50800" cap="flat">
            <a:solidFill>
              <a:schemeClr val="bg2"/>
            </a:solidFill>
            <a:miter lim="800000"/>
          </a:ln>
          <a:effectLst>
            <a:outerShdw blurRad="152000" dist="345000" dir="5400000" sx="-80000" sy="-18000" rotWithShape="0">
              <a:srgbClr val="000000">
                <a:alpha val="25000"/>
              </a:srgbClr>
            </a:outerShdw>
          </a:effectLst>
          <a:scene3d>
            <a:camera prst="orthographicFront"/>
            <a:lightRig rig="contrasting" dir="t">
              <a:rot lat="0" lon="0" rev="2400000"/>
            </a:lightRig>
          </a:scene3d>
          <a:sp3d contourW="7620">
            <a:bevelT w="63500" h="63500"/>
            <a:contourClr>
              <a:schemeClr val="bg2">
                <a:shade val="50000"/>
              </a:schemeClr>
            </a:contourClr>
          </a:sp3d>
        </p:spPr>
        <p:txBody>
          <a:bodyPr/>
          <a:lstStyle>
            <a:lvl1pPr marL="0" indent="0">
              <a:buNone/>
              <a:defRPr sz="3200"/>
            </a:lvl1pPr>
          </a:lstStyle>
          <a:p>
            <a:r>
              <a:rPr kumimoji="0" lang="en-US" smtClean="0"/>
              <a:t>Click icon to add picture</a:t>
            </a:r>
            <a:endParaRPr kumimoji="0" lang="en-US"/>
          </a:p>
        </p:txBody>
      </p:sp>
      <p:sp>
        <p:nvSpPr>
          <p:cNvPr id="4" name="Text Placeholder 3"/>
          <p:cNvSpPr>
            <a:spLocks noGrp="1"/>
          </p:cNvSpPr>
          <p:nvPr>
            <p:ph type="body" sz="half" idx="2"/>
          </p:nvPr>
        </p:nvSpPr>
        <p:spPr>
          <a:xfrm>
            <a:off x="5556734" y="2998765"/>
            <a:ext cx="3053866" cy="2663482"/>
          </a:xfrm>
        </p:spPr>
        <p:txBody>
          <a:bodyPr lIns="45720" rIns="45720"/>
          <a:lstStyle>
            <a:lvl1pPr marL="0" indent="0">
              <a:buFontTx/>
              <a:buNone/>
              <a:defRPr sz="12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a:xfrm>
            <a:off x="457200" y="6422064"/>
            <a:ext cx="2133600" cy="365125"/>
          </a:xfrm>
        </p:spPr>
        <p:txBody>
          <a:bodyPr/>
          <a:lstStyle/>
          <a:p>
            <a:fld id="{F1EEA37A-DCB6-4D6E-9397-047ED70ABE78}" type="datetimeFigureOut">
              <a:rPr lang="en-US" smtClean="0"/>
              <a:t>05/07/2019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F1D4E77-EC6A-4B5A-8594-55D7A527C61C}"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1EEA37A-DCB6-4D6E-9397-047ED70ABE78}" type="datetimeFigureOut">
              <a:rPr lang="en-US" smtClean="0"/>
              <a:t>05/07/2019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F1D4E77-EC6A-4B5A-8594-55D7A527C61C}"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1EEA37A-DCB6-4D6E-9397-047ED70ABE78}" type="datetimeFigureOut">
              <a:rPr lang="en-US" smtClean="0"/>
              <a:t>05/07/2019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F1D4E77-EC6A-4B5A-8594-55D7A527C61C}"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12" name="Freeform 11"/>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16" name="Freeform 15"/>
          <p:cNvSpPr>
            <a:spLocks/>
          </p:cNvSpPr>
          <p:nvPr/>
        </p:nvSpPr>
        <p:spPr bwMode="auto">
          <a:xfrm>
            <a:off x="7315200" y="0"/>
            <a:ext cx="1828800"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2082" y="1734"/>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9" name="Title Placeholder 8"/>
          <p:cNvSpPr>
            <a:spLocks noGrp="1"/>
          </p:cNvSpPr>
          <p:nvPr>
            <p:ph type="title"/>
          </p:nvPr>
        </p:nvSpPr>
        <p:spPr>
          <a:xfrm>
            <a:off x="457200" y="274638"/>
            <a:ext cx="7467600" cy="1143000"/>
          </a:xfrm>
          <a:prstGeom prst="rect">
            <a:avLst/>
          </a:prstGeom>
        </p:spPr>
        <p:txBody>
          <a:bodyPr vert="horz" lIns="45720" rIns="45720" anchor="ctr">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600200"/>
            <a:ext cx="7467600" cy="4525963"/>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422064"/>
            <a:ext cx="2133600" cy="365125"/>
          </a:xfrm>
          <a:prstGeom prst="rect">
            <a:avLst/>
          </a:prstGeom>
        </p:spPr>
        <p:txBody>
          <a:bodyPr vert="horz" bIns="0" anchor="b"/>
          <a:lstStyle>
            <a:lvl1pPr algn="l" eaLnBrk="1" latinLnBrk="0" hangingPunct="1">
              <a:defRPr kumimoji="0" sz="1000">
                <a:solidFill>
                  <a:schemeClr val="tx2">
                    <a:shade val="50000"/>
                  </a:schemeClr>
                </a:solidFill>
              </a:defRPr>
            </a:lvl1pPr>
          </a:lstStyle>
          <a:p>
            <a:fld id="{F1EEA37A-DCB6-4D6E-9397-047ED70ABE78}" type="datetimeFigureOut">
              <a:rPr lang="en-US" smtClean="0"/>
              <a:t>05/07/2019</a:t>
            </a:fld>
            <a:endParaRPr lang="en-US"/>
          </a:p>
        </p:txBody>
      </p:sp>
      <p:sp>
        <p:nvSpPr>
          <p:cNvPr id="22" name="Footer Placeholder 21"/>
          <p:cNvSpPr>
            <a:spLocks noGrp="1"/>
          </p:cNvSpPr>
          <p:nvPr>
            <p:ph type="ftr" sz="quarter" idx="3"/>
          </p:nvPr>
        </p:nvSpPr>
        <p:spPr>
          <a:xfrm>
            <a:off x="3124200" y="6422064"/>
            <a:ext cx="2895600" cy="365125"/>
          </a:xfrm>
          <a:prstGeom prst="rect">
            <a:avLst/>
          </a:prstGeom>
        </p:spPr>
        <p:txBody>
          <a:bodyPr vert="horz" lIns="0" rIns="0" bIns="0" anchor="b"/>
          <a:lstStyle>
            <a:lvl1pPr algn="ctr" eaLnBrk="1" latinLnBrk="0" hangingPunct="1">
              <a:defRPr kumimoji="0" sz="1000">
                <a:solidFill>
                  <a:schemeClr val="tx2">
                    <a:shade val="50000"/>
                  </a:schemeClr>
                </a:solidFill>
              </a:defRPr>
            </a:lvl1pPr>
          </a:lstStyle>
          <a:p>
            <a:endParaRPr lang="en-US"/>
          </a:p>
        </p:txBody>
      </p:sp>
      <p:sp>
        <p:nvSpPr>
          <p:cNvPr id="18" name="Slide Number Placeholder 17"/>
          <p:cNvSpPr>
            <a:spLocks noGrp="1"/>
          </p:cNvSpPr>
          <p:nvPr>
            <p:ph type="sldNum" sz="quarter" idx="4"/>
          </p:nvPr>
        </p:nvSpPr>
        <p:spPr>
          <a:xfrm>
            <a:off x="8153400" y="6422064"/>
            <a:ext cx="762000" cy="365125"/>
          </a:xfrm>
          <a:prstGeom prst="rect">
            <a:avLst/>
          </a:prstGeom>
        </p:spPr>
        <p:txBody>
          <a:bodyPr vert="horz" lIns="0" tIns="0" rIns="0" bIns="0" anchor="b"/>
          <a:lstStyle>
            <a:lvl1pPr algn="r" eaLnBrk="1" latinLnBrk="0" hangingPunct="1">
              <a:defRPr kumimoji="0" sz="1000">
                <a:solidFill>
                  <a:schemeClr val="tx2">
                    <a:shade val="50000"/>
                  </a:schemeClr>
                </a:solidFill>
              </a:defRPr>
            </a:lvl1pPr>
          </a:lstStyle>
          <a:p>
            <a:fld id="{DF1D4E77-EC6A-4B5A-8594-55D7A527C61C}" type="slidenum">
              <a:rPr lang="en-US" smtClean="0"/>
              <a:t>‹#›</a:t>
            </a:fld>
            <a:endParaRPr lang="en-US"/>
          </a:p>
        </p:txBody>
      </p:sp>
    </p:spTree>
  </p:cSld>
  <p:clrMap bg1="dk1" tx1="lt1" bg2="dk2" tx2="lt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rtl="0" eaLnBrk="1" latinLnBrk="0" hangingPunct="1">
        <a:spcBef>
          <a:spcPct val="0"/>
        </a:spcBef>
        <a:buNone/>
        <a:defRPr kumimoji="0" sz="4600" kern="1200">
          <a:solidFill>
            <a:schemeClr val="tx1"/>
          </a:solidFill>
          <a:latin typeface="+mj-lt"/>
          <a:ea typeface="+mj-ea"/>
          <a:cs typeface="+mj-cs"/>
        </a:defRPr>
      </a:lvl1pPr>
    </p:titleStyle>
    <p:body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mn-lt"/>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mn-lt"/>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mn-lt"/>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mn-lt"/>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mn-lt"/>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55.xm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6.xml"/><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62.xml"/><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63.xml"/><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notesSlide" Target="../notesSlides/notesSlide66.xml"/><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notesSlide" Target="../notesSlides/notesSlide67.xml"/><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notesSlide" Target="../notesSlides/notesSlide68.xml"/><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notesSlide" Target="../notesSlides/notesSlide69.xml"/><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2" Type="http://schemas.openxmlformats.org/officeDocument/2006/relationships/notesSlide" Target="../notesSlides/notesSlide70.xml"/><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2" Type="http://schemas.openxmlformats.org/officeDocument/2006/relationships/notesSlide" Target="../notesSlides/notesSlide71.xml"/><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2" Type="http://schemas.openxmlformats.org/officeDocument/2006/relationships/notesSlide" Target="../notesSlides/notesSlide72.xml"/><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2" Type="http://schemas.openxmlformats.org/officeDocument/2006/relationships/notesSlide" Target="../notesSlides/notesSlide73.xml"/><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2" Type="http://schemas.openxmlformats.org/officeDocument/2006/relationships/notesSlide" Target="../notesSlides/notesSlide74.xml"/><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2" Type="http://schemas.openxmlformats.org/officeDocument/2006/relationships/notesSlide" Target="../notesSlides/notesSlide75.xml"/><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2" Type="http://schemas.openxmlformats.org/officeDocument/2006/relationships/notesSlide" Target="../notesSlides/notesSlide76.xml"/><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2" Type="http://schemas.openxmlformats.org/officeDocument/2006/relationships/notesSlide" Target="../notesSlides/notesSlide77.xml"/><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2" Type="http://schemas.openxmlformats.org/officeDocument/2006/relationships/notesSlide" Target="../notesSlides/notesSlide78.xml"/><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2" Type="http://schemas.openxmlformats.org/officeDocument/2006/relationships/notesSlide" Target="../notesSlides/notesSlide79.xml"/><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2" Type="http://schemas.openxmlformats.org/officeDocument/2006/relationships/notesSlide" Target="../notesSlides/notesSlide80.xml"/><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81.xml"/><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8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29064" y="3429000"/>
            <a:ext cx="8247392" cy="2301240"/>
          </a:xfrm>
        </p:spPr>
        <p:txBody>
          <a:bodyPr>
            <a:normAutofit/>
          </a:bodyPr>
          <a:lstStyle/>
          <a:p>
            <a:pPr algn="ctr"/>
            <a:r>
              <a:rPr lang="en-US" sz="4000" smtClean="0"/>
              <a:t>CON TRỎ, MẢNG VÀ XÂU KÝ TỰ TRONG </a:t>
            </a:r>
            <a:r>
              <a:rPr lang="en-US" sz="4000" err="1" smtClean="0"/>
              <a:t>c++</a:t>
            </a:r>
            <a:endParaRPr lang="en-US" sz="4000"/>
          </a:p>
        </p:txBody>
      </p:sp>
      <p:sp>
        <p:nvSpPr>
          <p:cNvPr id="3" name="Subtitle 2"/>
          <p:cNvSpPr>
            <a:spLocks noGrp="1"/>
          </p:cNvSpPr>
          <p:nvPr>
            <p:ph type="subTitle" idx="1"/>
          </p:nvPr>
        </p:nvSpPr>
        <p:spPr>
          <a:xfrm>
            <a:off x="251520" y="308248"/>
            <a:ext cx="8640960" cy="2544688"/>
          </a:xfrm>
        </p:spPr>
        <p:txBody>
          <a:bodyPr>
            <a:normAutofit fontScale="92500" lnSpcReduction="20000"/>
          </a:bodyPr>
          <a:lstStyle/>
          <a:p>
            <a:pPr algn="just"/>
            <a:r>
              <a:rPr lang="en-US" sz="2200" err="1" smtClean="0"/>
              <a:t>Học</a:t>
            </a:r>
            <a:r>
              <a:rPr lang="en-US" sz="2200" smtClean="0"/>
              <a:t> </a:t>
            </a:r>
            <a:r>
              <a:rPr lang="en-US" sz="2200" err="1" smtClean="0"/>
              <a:t>viện</a:t>
            </a:r>
            <a:r>
              <a:rPr lang="en-US" sz="2200" smtClean="0"/>
              <a:t> </a:t>
            </a:r>
            <a:r>
              <a:rPr lang="en-US" sz="2200" err="1" smtClean="0"/>
              <a:t>Công</a:t>
            </a:r>
            <a:r>
              <a:rPr lang="en-US" sz="2200" smtClean="0"/>
              <a:t> </a:t>
            </a:r>
            <a:r>
              <a:rPr lang="en-US" sz="2200" err="1" smtClean="0"/>
              <a:t>nghệ</a:t>
            </a:r>
            <a:r>
              <a:rPr lang="en-US" sz="2200" smtClean="0"/>
              <a:t> </a:t>
            </a:r>
            <a:r>
              <a:rPr lang="en-US" sz="2200" err="1" smtClean="0"/>
              <a:t>Bưu</a:t>
            </a:r>
            <a:r>
              <a:rPr lang="en-US" sz="2200" smtClean="0"/>
              <a:t> </a:t>
            </a:r>
            <a:r>
              <a:rPr lang="en-US" sz="2200" err="1" smtClean="0"/>
              <a:t>chính</a:t>
            </a:r>
            <a:r>
              <a:rPr lang="en-US" sz="2200" smtClean="0"/>
              <a:t> </a:t>
            </a:r>
            <a:r>
              <a:rPr lang="en-US" sz="2200" err="1" smtClean="0"/>
              <a:t>Viễn</a:t>
            </a:r>
            <a:r>
              <a:rPr lang="en-US" sz="2200" smtClean="0"/>
              <a:t> </a:t>
            </a:r>
            <a:r>
              <a:rPr lang="en-US" sz="2200" err="1" smtClean="0"/>
              <a:t>thông</a:t>
            </a:r>
            <a:endParaRPr lang="en-US" sz="2200" smtClean="0"/>
          </a:p>
          <a:p>
            <a:pPr algn="just"/>
            <a:r>
              <a:rPr lang="en-US" sz="2200" err="1" smtClean="0"/>
              <a:t>Khoa</a:t>
            </a:r>
            <a:r>
              <a:rPr lang="en-US" sz="2200" smtClean="0"/>
              <a:t> </a:t>
            </a:r>
            <a:r>
              <a:rPr lang="en-US" sz="2200" err="1" smtClean="0"/>
              <a:t>Công</a:t>
            </a:r>
            <a:r>
              <a:rPr lang="en-US" sz="2200" smtClean="0"/>
              <a:t> </a:t>
            </a:r>
            <a:r>
              <a:rPr lang="en-US" sz="2200" err="1" smtClean="0"/>
              <a:t>nghệ</a:t>
            </a:r>
            <a:r>
              <a:rPr lang="en-US" sz="2200" smtClean="0"/>
              <a:t> </a:t>
            </a:r>
            <a:r>
              <a:rPr lang="en-US" sz="2200" err="1" smtClean="0"/>
              <a:t>thông</a:t>
            </a:r>
            <a:r>
              <a:rPr lang="en-US" sz="2200" smtClean="0"/>
              <a:t> tin</a:t>
            </a:r>
          </a:p>
          <a:p>
            <a:pPr algn="just"/>
            <a:endParaRPr lang="en-US"/>
          </a:p>
          <a:p>
            <a:pPr algn="ctr"/>
            <a:r>
              <a:rPr lang="en-US" sz="4800" smtClean="0">
                <a:solidFill>
                  <a:srgbClr val="FFFF00"/>
                </a:solidFill>
              </a:rPr>
              <a:t>NGÔN NGỮ LẬP TRÌNH C++</a:t>
            </a:r>
          </a:p>
          <a:p>
            <a:pPr algn="just"/>
            <a:endParaRPr lang="en-US" smtClean="0"/>
          </a:p>
          <a:p>
            <a:r>
              <a:rPr lang="en-US" err="1" smtClean="0"/>
              <a:t>Nguyễn</a:t>
            </a:r>
            <a:r>
              <a:rPr lang="en-US" smtClean="0"/>
              <a:t> </a:t>
            </a:r>
            <a:r>
              <a:rPr lang="en-US" err="1" smtClean="0"/>
              <a:t>Thị</a:t>
            </a:r>
            <a:r>
              <a:rPr lang="en-US" smtClean="0"/>
              <a:t> </a:t>
            </a:r>
            <a:r>
              <a:rPr lang="en-US" err="1" smtClean="0"/>
              <a:t>Bích</a:t>
            </a:r>
            <a:r>
              <a:rPr lang="en-US" smtClean="0"/>
              <a:t> </a:t>
            </a:r>
            <a:r>
              <a:rPr lang="en-US" err="1" smtClean="0"/>
              <a:t>Nguyên</a:t>
            </a:r>
            <a:endParaRPr lang="en-US" smtClean="0"/>
          </a:p>
          <a:p>
            <a:r>
              <a:rPr lang="en-US" sz="1700" smtClean="0"/>
              <a:t>ntbichnguyen@gmail.com</a:t>
            </a:r>
            <a:endParaRPr lang="en-US" sz="1700"/>
          </a:p>
        </p:txBody>
      </p:sp>
    </p:spTree>
    <p:extLst>
      <p:ext uri="{BB962C8B-B14F-4D97-AF65-F5344CB8AC3E}">
        <p14:creationId xmlns:p14="http://schemas.microsoft.com/office/powerpoint/2010/main" val="106387797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NỘI DUNG</a:t>
            </a:r>
            <a:endParaRPr lang="en-US">
              <a:solidFill>
                <a:srgbClr val="FFFF00"/>
              </a:solidFill>
            </a:endParaRPr>
          </a:p>
        </p:txBody>
      </p:sp>
      <p:sp>
        <p:nvSpPr>
          <p:cNvPr id="3" name="Content Placeholder 2"/>
          <p:cNvSpPr>
            <a:spLocks noGrp="1"/>
          </p:cNvSpPr>
          <p:nvPr>
            <p:ph idx="1"/>
          </p:nvPr>
        </p:nvSpPr>
        <p:spPr/>
        <p:txBody>
          <a:bodyPr>
            <a:normAutofit fontScale="70000" lnSpcReduction="20000"/>
          </a:bodyPr>
          <a:lstStyle/>
          <a:p>
            <a:pPr algn="just"/>
            <a:r>
              <a:rPr lang="en-US" smtClean="0"/>
              <a:t>2.1</a:t>
            </a:r>
            <a:r>
              <a:rPr lang="en-US"/>
              <a:t>. Khái niệm con trỏ và cách sử dụng</a:t>
            </a:r>
          </a:p>
          <a:p>
            <a:pPr algn="just"/>
            <a:r>
              <a:rPr lang="en-US"/>
              <a:t>2.2. Truyền tham số trong C++</a:t>
            </a:r>
          </a:p>
          <a:p>
            <a:pPr algn="just"/>
            <a:r>
              <a:rPr lang="en-US"/>
              <a:t>2.3. Mảng trong C++</a:t>
            </a:r>
          </a:p>
          <a:p>
            <a:pPr algn="just"/>
            <a:r>
              <a:rPr lang="en-US"/>
              <a:t>2.4. Sử dụng linh hoạt mảng và con trỏ</a:t>
            </a:r>
          </a:p>
          <a:p>
            <a:pPr lvl="1" algn="just"/>
            <a:r>
              <a:rPr lang="en-US"/>
              <a:t>2.4.1. Sử dụng con trỏ thay mảng</a:t>
            </a:r>
          </a:p>
          <a:p>
            <a:pPr lvl="1" algn="just"/>
            <a:r>
              <a:rPr lang="en-US"/>
              <a:t>2.4.2. Con trỏ </a:t>
            </a:r>
            <a:r>
              <a:rPr lang="en-US" smtClean="0"/>
              <a:t>hàm</a:t>
            </a:r>
            <a:endParaRPr lang="en-US"/>
          </a:p>
          <a:p>
            <a:pPr algn="just"/>
            <a:r>
              <a:rPr lang="en-US"/>
              <a:t>2.5. </a:t>
            </a:r>
            <a:r>
              <a:rPr lang="en-US" smtClean="0"/>
              <a:t>Cấp phát bộ nhớ động</a:t>
            </a:r>
            <a:endParaRPr lang="en-US"/>
          </a:p>
          <a:p>
            <a:pPr algn="just"/>
            <a:r>
              <a:rPr lang="en-US" smtClean="0"/>
              <a:t>2.6. </a:t>
            </a:r>
            <a:r>
              <a:rPr lang="en-US"/>
              <a:t>Xâu ký tự</a:t>
            </a:r>
          </a:p>
          <a:p>
            <a:pPr lvl="1" algn="just"/>
            <a:r>
              <a:rPr lang="en-US" smtClean="0"/>
              <a:t>2.6.1  </a:t>
            </a:r>
            <a:r>
              <a:rPr lang="en-US"/>
              <a:t>Khai báo xâu ký tự</a:t>
            </a:r>
          </a:p>
          <a:p>
            <a:pPr lvl="1" algn="just"/>
            <a:r>
              <a:rPr lang="en-US" smtClean="0"/>
              <a:t>2.6.2</a:t>
            </a:r>
            <a:r>
              <a:rPr lang="en-US"/>
              <a:t>. Các hàm thao tác với xâu ký tự</a:t>
            </a:r>
          </a:p>
          <a:p>
            <a:pPr lvl="1" algn="just"/>
            <a:r>
              <a:rPr lang="en-US" smtClean="0"/>
              <a:t>2.6.3</a:t>
            </a:r>
            <a:r>
              <a:rPr lang="en-US"/>
              <a:t>. Sử dụng con trỏ như xâu ký tự </a:t>
            </a:r>
          </a:p>
          <a:p>
            <a:pPr lvl="1" algn="just"/>
            <a:r>
              <a:rPr lang="en-US" smtClean="0"/>
              <a:t>2.6.4</a:t>
            </a:r>
            <a:r>
              <a:rPr lang="en-US"/>
              <a:t>. Các bài tập về xâu ký tự</a:t>
            </a:r>
          </a:p>
          <a:p>
            <a:pPr algn="just"/>
            <a:r>
              <a:rPr lang="en-US"/>
              <a:t>2.6. Case Study: Các nhóm thử nghiệm code một số chức năng cơ bản trong hệ thống lựa chọn sử dụng xâu ký tự và mảng.</a:t>
            </a:r>
          </a:p>
        </p:txBody>
      </p:sp>
    </p:spTree>
    <p:extLst>
      <p:ext uri="{BB962C8B-B14F-4D97-AF65-F5344CB8AC3E}">
        <p14:creationId xmlns:p14="http://schemas.microsoft.com/office/powerpoint/2010/main" val="170429718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2.1 KHÁI NIỆM CON TRỎ</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b="1" smtClean="0">
                <a:solidFill>
                  <a:srgbClr val="FF0000"/>
                </a:solidFill>
              </a:rPr>
              <a:t>Khai báo con trỏ:</a:t>
            </a:r>
          </a:p>
          <a:p>
            <a:pPr algn="just"/>
            <a:r>
              <a:rPr lang="en-US" smtClean="0"/>
              <a:t>Con </a:t>
            </a:r>
            <a:r>
              <a:rPr lang="en-US"/>
              <a:t>trỏ là một biến đặc biệt chứa địa chỉ của một biến khác. Con trỏ có cùng kiểu dữ liệu với kiểu dữ liệu của biến mà nó trỏ tới. </a:t>
            </a:r>
            <a:endParaRPr lang="en-US" smtClean="0"/>
          </a:p>
          <a:p>
            <a:pPr algn="just"/>
            <a:r>
              <a:rPr lang="en-US" smtClean="0"/>
              <a:t>Cú </a:t>
            </a:r>
            <a:r>
              <a:rPr lang="en-US"/>
              <a:t>pháp khai báo một con trỏ như sau</a:t>
            </a:r>
            <a:r>
              <a:rPr lang="en-US" smtClean="0"/>
              <a:t>: &lt;</a:t>
            </a:r>
            <a:r>
              <a:rPr lang="en-US"/>
              <a:t>Kiểu dữ liệu&gt; *&lt;Tên con trỏ&gt;;</a:t>
            </a:r>
          </a:p>
        </p:txBody>
      </p:sp>
    </p:spTree>
    <p:extLst>
      <p:ext uri="{BB962C8B-B14F-4D97-AF65-F5344CB8AC3E}">
        <p14:creationId xmlns:p14="http://schemas.microsoft.com/office/powerpoint/2010/main" val="113785790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2.1 KHÁI NIỆM CON TRỎ</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b="1" smtClean="0">
                <a:solidFill>
                  <a:srgbClr val="FF0000"/>
                </a:solidFill>
              </a:rPr>
              <a:t>Khai báo con trỏ:</a:t>
            </a:r>
          </a:p>
          <a:p>
            <a:pPr algn="just"/>
            <a:r>
              <a:rPr lang="en-US" smtClean="0"/>
              <a:t>Cú </a:t>
            </a:r>
            <a:r>
              <a:rPr lang="en-US"/>
              <a:t>pháp khai báo một con trỏ như sau</a:t>
            </a:r>
            <a:r>
              <a:rPr lang="en-US" smtClean="0"/>
              <a:t>: &lt;</a:t>
            </a:r>
            <a:r>
              <a:rPr lang="en-US"/>
              <a:t>Kiểu dữ liệu&gt; *&lt;Tên con trỏ</a:t>
            </a:r>
            <a:r>
              <a:rPr lang="en-US" smtClean="0"/>
              <a:t>&gt;;</a:t>
            </a:r>
          </a:p>
          <a:p>
            <a:pPr marL="36576" indent="0" algn="just">
              <a:buNone/>
            </a:pPr>
            <a:r>
              <a:rPr lang="en-US"/>
              <a:t>Trong đó:</a:t>
            </a:r>
          </a:p>
          <a:p>
            <a:pPr algn="just"/>
            <a:r>
              <a:rPr lang="en-US" b="1"/>
              <a:t>Kiểu dữ liệu:</a:t>
            </a:r>
            <a:r>
              <a:rPr lang="en-US"/>
              <a:t> Có thể là các kiểu dữ liệu cơ bản của C++, hoặc là kiểu dữ liệu có cấu trúc, hoặc là kiểu đối tượng do người dùng tự định nghĩa.</a:t>
            </a:r>
          </a:p>
        </p:txBody>
      </p:sp>
    </p:spTree>
    <p:extLst>
      <p:ext uri="{BB962C8B-B14F-4D97-AF65-F5344CB8AC3E}">
        <p14:creationId xmlns:p14="http://schemas.microsoft.com/office/powerpoint/2010/main" val="227099661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2.1 KHÁI NIỆM CON TRỎ</a:t>
            </a:r>
            <a:endParaRPr lang="en-US">
              <a:solidFill>
                <a:srgbClr val="FFFF00"/>
              </a:solidFill>
            </a:endParaRPr>
          </a:p>
        </p:txBody>
      </p:sp>
      <p:sp>
        <p:nvSpPr>
          <p:cNvPr id="3" name="Content Placeholder 2"/>
          <p:cNvSpPr>
            <a:spLocks noGrp="1"/>
          </p:cNvSpPr>
          <p:nvPr>
            <p:ph idx="1"/>
          </p:nvPr>
        </p:nvSpPr>
        <p:spPr/>
        <p:txBody>
          <a:bodyPr>
            <a:normAutofit fontScale="85000" lnSpcReduction="20000"/>
          </a:bodyPr>
          <a:lstStyle/>
          <a:p>
            <a:pPr marL="36576" indent="0" algn="just">
              <a:buNone/>
            </a:pPr>
            <a:r>
              <a:rPr lang="en-US" b="1" smtClean="0">
                <a:solidFill>
                  <a:srgbClr val="FF0000"/>
                </a:solidFill>
              </a:rPr>
              <a:t>Khai báo con trỏ:</a:t>
            </a:r>
          </a:p>
          <a:p>
            <a:pPr algn="just"/>
            <a:r>
              <a:rPr lang="en-US" smtClean="0"/>
              <a:t>Cú </a:t>
            </a:r>
            <a:r>
              <a:rPr lang="en-US"/>
              <a:t>pháp khai báo một con trỏ như sau</a:t>
            </a:r>
            <a:r>
              <a:rPr lang="en-US" smtClean="0"/>
              <a:t>: &lt;</a:t>
            </a:r>
            <a:r>
              <a:rPr lang="en-US"/>
              <a:t>Kiểu dữ liệu&gt; *&lt;Tên con trỏ</a:t>
            </a:r>
            <a:r>
              <a:rPr lang="en-US" smtClean="0"/>
              <a:t>&gt;;</a:t>
            </a:r>
          </a:p>
          <a:p>
            <a:pPr marL="36576" indent="0" algn="just">
              <a:buNone/>
            </a:pPr>
            <a:r>
              <a:rPr lang="en-US"/>
              <a:t>Trong đó:</a:t>
            </a:r>
          </a:p>
          <a:p>
            <a:pPr algn="just"/>
            <a:r>
              <a:rPr lang="en-US" b="1"/>
              <a:t>Tên con trỏ:</a:t>
            </a:r>
            <a:r>
              <a:rPr lang="en-US"/>
              <a:t> Tuân theo qui tắc đặt tên biến của C++:</a:t>
            </a:r>
          </a:p>
          <a:p>
            <a:pPr lvl="1" algn="just"/>
            <a:r>
              <a:rPr lang="en-US"/>
              <a:t>Chỉ được bắt đầu bằng một kí tự (chữ), hoặc dấu gạch dưới “_”.</a:t>
            </a:r>
          </a:p>
          <a:p>
            <a:pPr lvl="1" algn="just"/>
            <a:r>
              <a:rPr lang="en-US"/>
              <a:t>Bắt đầu từ kí tự thứ hai, có thể có kiểu kí tự số.</a:t>
            </a:r>
          </a:p>
          <a:p>
            <a:pPr lvl="1" algn="just"/>
            <a:r>
              <a:rPr lang="en-US"/>
              <a:t>Không có dấu trống (space bar) trong tên biến.</a:t>
            </a:r>
          </a:p>
          <a:p>
            <a:pPr lvl="1" algn="just"/>
            <a:r>
              <a:rPr lang="en-US"/>
              <a:t>Có phân biệt chữ hoa và chữ thường.</a:t>
            </a:r>
          </a:p>
          <a:p>
            <a:pPr lvl="1" algn="just"/>
            <a:r>
              <a:rPr lang="en-US"/>
              <a:t>Không giới hạn độ dài tên biến</a:t>
            </a:r>
            <a:r>
              <a:rPr lang="en-US" smtClean="0"/>
              <a:t>.</a:t>
            </a:r>
          </a:p>
        </p:txBody>
      </p:sp>
    </p:spTree>
    <p:extLst>
      <p:ext uri="{BB962C8B-B14F-4D97-AF65-F5344CB8AC3E}">
        <p14:creationId xmlns:p14="http://schemas.microsoft.com/office/powerpoint/2010/main" val="294607064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2.1 KHÁI NIỆM CON TRỎ</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b="1" smtClean="0">
                <a:solidFill>
                  <a:srgbClr val="FF0000"/>
                </a:solidFill>
              </a:rPr>
              <a:t>Khai báo con trỏ:</a:t>
            </a:r>
          </a:p>
          <a:p>
            <a:pPr algn="just"/>
            <a:r>
              <a:rPr lang="en-US" smtClean="0"/>
              <a:t>Ví </a:t>
            </a:r>
            <a:r>
              <a:rPr lang="en-US"/>
              <a:t>dụ, để khai báo một biến con trỏ có kiểu là int và tên là pointerInt, ta viết như </a:t>
            </a:r>
            <a:r>
              <a:rPr lang="en-US" smtClean="0"/>
              <a:t>sau: </a:t>
            </a:r>
          </a:p>
          <a:p>
            <a:pPr marL="36576" indent="0" algn="just">
              <a:buNone/>
            </a:pPr>
            <a:r>
              <a:rPr lang="en-US"/>
              <a:t> </a:t>
            </a:r>
            <a:r>
              <a:rPr lang="en-US" smtClean="0"/>
              <a:t>   int </a:t>
            </a:r>
            <a:r>
              <a:rPr lang="en-US"/>
              <a:t>*pointerInt;</a:t>
            </a:r>
          </a:p>
        </p:txBody>
      </p:sp>
    </p:spTree>
    <p:extLst>
      <p:ext uri="{BB962C8B-B14F-4D97-AF65-F5344CB8AC3E}">
        <p14:creationId xmlns:p14="http://schemas.microsoft.com/office/powerpoint/2010/main" val="208409691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2.1 KHÁI NIỆM CON TRỎ</a:t>
            </a:r>
            <a:endParaRPr lang="en-US">
              <a:solidFill>
                <a:srgbClr val="FFFF00"/>
              </a:solidFill>
            </a:endParaRPr>
          </a:p>
        </p:txBody>
      </p:sp>
      <p:sp>
        <p:nvSpPr>
          <p:cNvPr id="3" name="Content Placeholder 2"/>
          <p:cNvSpPr>
            <a:spLocks noGrp="1"/>
          </p:cNvSpPr>
          <p:nvPr>
            <p:ph idx="1"/>
          </p:nvPr>
        </p:nvSpPr>
        <p:spPr/>
        <p:txBody>
          <a:bodyPr>
            <a:normAutofit fontScale="92500" lnSpcReduction="10000"/>
          </a:bodyPr>
          <a:lstStyle/>
          <a:p>
            <a:pPr marL="36576" indent="0" algn="just">
              <a:buNone/>
            </a:pPr>
            <a:r>
              <a:rPr lang="en-US" b="1" smtClean="0">
                <a:solidFill>
                  <a:srgbClr val="FF0000"/>
                </a:solidFill>
              </a:rPr>
              <a:t>Lưu ý:</a:t>
            </a:r>
          </a:p>
          <a:p>
            <a:pPr algn="just"/>
            <a:r>
              <a:rPr lang="en-US" smtClean="0"/>
              <a:t>Có thể viết dấu con trỏ “*” ngay sau kiểu dữ liệu, nghĩa là hai cách khai báo sau là   tương đương:</a:t>
            </a:r>
          </a:p>
          <a:p>
            <a:pPr lvl="1" algn="just"/>
            <a:r>
              <a:rPr lang="en-US" sz="2700" smtClean="0"/>
              <a:t>int *pointerInt; </a:t>
            </a:r>
          </a:p>
          <a:p>
            <a:pPr lvl="1" algn="just"/>
            <a:r>
              <a:rPr lang="en-US" sz="2700" smtClean="0"/>
              <a:t>int* pointerInt;</a:t>
            </a:r>
          </a:p>
          <a:p>
            <a:pPr algn="just"/>
            <a:r>
              <a:rPr lang="en-US"/>
              <a:t>Các cách khai báo con trỏ như sau là sai cú pháp:</a:t>
            </a:r>
          </a:p>
          <a:p>
            <a:pPr lvl="1" algn="just"/>
            <a:r>
              <a:rPr lang="en-US" sz="2700"/>
              <a:t>*int pointerInt;	</a:t>
            </a:r>
            <a:r>
              <a:rPr lang="en-US" sz="2700" smtClean="0"/>
              <a:t> // </a:t>
            </a:r>
            <a:r>
              <a:rPr lang="en-US" sz="2700"/>
              <a:t>Khai báo sai con trỏ </a:t>
            </a:r>
            <a:endParaRPr lang="en-US" sz="2700" smtClean="0"/>
          </a:p>
          <a:p>
            <a:pPr lvl="1" algn="just"/>
            <a:r>
              <a:rPr lang="en-US" sz="2700" smtClean="0"/>
              <a:t>int </a:t>
            </a:r>
            <a:r>
              <a:rPr lang="en-US" sz="2700"/>
              <a:t>pointerInt</a:t>
            </a:r>
            <a:r>
              <a:rPr lang="en-US" sz="2700" smtClean="0"/>
              <a:t>*; // </a:t>
            </a:r>
            <a:r>
              <a:rPr lang="en-US" sz="2700"/>
              <a:t>Khai báo sai con trỏ</a:t>
            </a:r>
          </a:p>
        </p:txBody>
      </p:sp>
    </p:spTree>
    <p:extLst>
      <p:ext uri="{BB962C8B-B14F-4D97-AF65-F5344CB8AC3E}">
        <p14:creationId xmlns:p14="http://schemas.microsoft.com/office/powerpoint/2010/main" val="336238817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2.1 KHÁI NIỆM CON TRỎ</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b="1" smtClean="0">
                <a:solidFill>
                  <a:srgbClr val="FF0000"/>
                </a:solidFill>
              </a:rPr>
              <a:t>Sử dụng con trỏ:</a:t>
            </a:r>
          </a:p>
          <a:p>
            <a:pPr algn="just"/>
            <a:r>
              <a:rPr lang="en-US" smtClean="0"/>
              <a:t>Con </a:t>
            </a:r>
            <a:r>
              <a:rPr lang="en-US"/>
              <a:t>trỏ được sử dụng theo hai cách:</a:t>
            </a:r>
          </a:p>
          <a:p>
            <a:pPr lvl="1" algn="just"/>
            <a:r>
              <a:rPr lang="en-US" sz="2700" smtClean="0"/>
              <a:t>Dùng </a:t>
            </a:r>
            <a:r>
              <a:rPr lang="en-US" sz="2700"/>
              <a:t>con trỏ để lưu địa chỉ của biến để thao </a:t>
            </a:r>
            <a:r>
              <a:rPr lang="en-US" sz="2700" smtClean="0"/>
              <a:t>tác.</a:t>
            </a:r>
          </a:p>
          <a:p>
            <a:pPr lvl="1" algn="just"/>
            <a:r>
              <a:rPr lang="en-US" sz="2700" smtClean="0"/>
              <a:t>Lấy </a:t>
            </a:r>
            <a:r>
              <a:rPr lang="en-US" sz="2700"/>
              <a:t>giá trị của biến do con trỏ trỏ đến để thao </a:t>
            </a:r>
            <a:r>
              <a:rPr lang="en-US" sz="2700" smtClean="0"/>
              <a:t>tác.</a:t>
            </a:r>
            <a:endParaRPr lang="en-US" sz="2700"/>
          </a:p>
        </p:txBody>
      </p:sp>
    </p:spTree>
    <p:extLst>
      <p:ext uri="{BB962C8B-B14F-4D97-AF65-F5344CB8AC3E}">
        <p14:creationId xmlns:p14="http://schemas.microsoft.com/office/powerpoint/2010/main" val="42052956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2.1 KHÁI NIỆM CON TRỎ</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b="1" smtClean="0">
                <a:solidFill>
                  <a:srgbClr val="FF0000"/>
                </a:solidFill>
              </a:rPr>
              <a:t>Dùng </a:t>
            </a:r>
            <a:r>
              <a:rPr lang="en-US" b="1">
                <a:solidFill>
                  <a:srgbClr val="FF0000"/>
                </a:solidFill>
              </a:rPr>
              <a:t>con trỏ để lưu địa chỉ của biến:</a:t>
            </a:r>
          </a:p>
          <a:p>
            <a:pPr algn="just"/>
            <a:r>
              <a:rPr lang="en-US" smtClean="0"/>
              <a:t>Bản </a:t>
            </a:r>
            <a:r>
              <a:rPr lang="en-US"/>
              <a:t>thân con trỏ sẽ được trỏ vào địa chỉ của một biến có cùng kiểu dữ liệu với nó. Cú pháp của phép gán như sau</a:t>
            </a:r>
            <a:r>
              <a:rPr lang="en-US" smtClean="0"/>
              <a:t>: </a:t>
            </a:r>
          </a:p>
          <a:p>
            <a:pPr marL="36576" indent="0" algn="just">
              <a:buNone/>
            </a:pPr>
            <a:r>
              <a:rPr lang="en-US"/>
              <a:t> </a:t>
            </a:r>
            <a:r>
              <a:rPr lang="en-US" smtClean="0"/>
              <a:t>   &lt;</a:t>
            </a:r>
            <a:r>
              <a:rPr lang="en-US"/>
              <a:t>Tên con trỏ&gt; = &amp;&lt;tên biến&gt;;</a:t>
            </a:r>
          </a:p>
          <a:p>
            <a:pPr algn="just"/>
            <a:r>
              <a:rPr lang="en-US"/>
              <a:t>Lưu </a:t>
            </a:r>
            <a:r>
              <a:rPr lang="en-US" smtClean="0"/>
              <a:t>ý: Trong </a:t>
            </a:r>
            <a:r>
              <a:rPr lang="en-US"/>
              <a:t>phép toán này, tên con trỏ không có dấu “*”.</a:t>
            </a:r>
          </a:p>
        </p:txBody>
      </p:sp>
    </p:spTree>
    <p:extLst>
      <p:ext uri="{BB962C8B-B14F-4D97-AF65-F5344CB8AC3E}">
        <p14:creationId xmlns:p14="http://schemas.microsoft.com/office/powerpoint/2010/main" val="237506816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2.1 KHÁI NIỆM CON TRỎ</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b="1" smtClean="0">
                <a:solidFill>
                  <a:srgbClr val="FF0000"/>
                </a:solidFill>
              </a:rPr>
              <a:t>Dùng </a:t>
            </a:r>
            <a:r>
              <a:rPr lang="en-US" b="1">
                <a:solidFill>
                  <a:srgbClr val="FF0000"/>
                </a:solidFill>
              </a:rPr>
              <a:t>con trỏ để lưu địa chỉ của biến:</a:t>
            </a:r>
          </a:p>
          <a:p>
            <a:pPr algn="just"/>
            <a:r>
              <a:rPr lang="en-US" smtClean="0"/>
              <a:t>Ví </a:t>
            </a:r>
            <a:r>
              <a:rPr lang="en-US"/>
              <a:t>dụ:</a:t>
            </a:r>
          </a:p>
          <a:p>
            <a:pPr lvl="1" algn="just"/>
            <a:r>
              <a:rPr lang="en-US"/>
              <a:t>int x, *px</a:t>
            </a:r>
            <a:r>
              <a:rPr lang="en-US" smtClean="0"/>
              <a:t>;</a:t>
            </a:r>
          </a:p>
          <a:p>
            <a:pPr lvl="1" algn="just"/>
            <a:r>
              <a:rPr lang="en-US" smtClean="0"/>
              <a:t>px </a:t>
            </a:r>
            <a:r>
              <a:rPr lang="en-US"/>
              <a:t>= &amp;x;</a:t>
            </a:r>
          </a:p>
          <a:p>
            <a:pPr algn="just"/>
            <a:r>
              <a:rPr lang="en-US" smtClean="0"/>
              <a:t>Cho </a:t>
            </a:r>
            <a:r>
              <a:rPr lang="en-US"/>
              <a:t>con trỏ px có kiểu int trỏ vào địa chỉ của biến x có kiểu nguyên. Phép toán &amp;&lt;</a:t>
            </a:r>
            <a:r>
              <a:rPr lang="en-US" smtClean="0"/>
              <a:t>Tên biến&gt; sẽ </a:t>
            </a:r>
            <a:r>
              <a:rPr lang="en-US"/>
              <a:t>cho địa chỉ của biến tương ứng.</a:t>
            </a:r>
          </a:p>
        </p:txBody>
      </p:sp>
    </p:spTree>
    <p:extLst>
      <p:ext uri="{BB962C8B-B14F-4D97-AF65-F5344CB8AC3E}">
        <p14:creationId xmlns:p14="http://schemas.microsoft.com/office/powerpoint/2010/main" val="241839962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2.1 KHÁI NIỆM CON TRỎ</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b="1" smtClean="0">
                <a:solidFill>
                  <a:srgbClr val="FF0000"/>
                </a:solidFill>
              </a:rPr>
              <a:t>Lấy </a:t>
            </a:r>
            <a:r>
              <a:rPr lang="en-US" b="1">
                <a:solidFill>
                  <a:srgbClr val="FF0000"/>
                </a:solidFill>
              </a:rPr>
              <a:t>giá trị của biến do con trỏ trỏ đến:</a:t>
            </a:r>
          </a:p>
          <a:p>
            <a:pPr algn="just"/>
            <a:r>
              <a:rPr lang="en-US" smtClean="0"/>
              <a:t>Phép </a:t>
            </a:r>
            <a:r>
              <a:rPr lang="en-US"/>
              <a:t>lấy giá trị của biến do con trỏ trỏ đến được thực hiện bằng cách gọi tên:</a:t>
            </a:r>
          </a:p>
          <a:p>
            <a:pPr marL="36576" indent="0" algn="just">
              <a:buNone/>
            </a:pPr>
            <a:r>
              <a:rPr lang="en-US" smtClean="0"/>
              <a:t>    *&lt;</a:t>
            </a:r>
            <a:r>
              <a:rPr lang="en-US"/>
              <a:t>Tên con trỏ&gt;;</a:t>
            </a:r>
          </a:p>
          <a:p>
            <a:pPr algn="just"/>
            <a:r>
              <a:rPr lang="en-US"/>
              <a:t>Lưu </a:t>
            </a:r>
            <a:r>
              <a:rPr lang="en-US" smtClean="0"/>
              <a:t>ý: Trong </a:t>
            </a:r>
            <a:r>
              <a:rPr lang="en-US"/>
              <a:t>phép toán này, phải có dấu con trỏ “*”. Nếu không có dấu con trỏ, sẽ trở </a:t>
            </a:r>
            <a:r>
              <a:rPr lang="en-US" smtClean="0"/>
              <a:t>thành </a:t>
            </a:r>
            <a:r>
              <a:rPr lang="en-US"/>
              <a:t>phép lấy địa chỉ của biến do con trỏ trỏ tới.</a:t>
            </a:r>
          </a:p>
        </p:txBody>
      </p:sp>
    </p:spTree>
    <p:extLst>
      <p:ext uri="{BB962C8B-B14F-4D97-AF65-F5344CB8AC3E}">
        <p14:creationId xmlns:p14="http://schemas.microsoft.com/office/powerpoint/2010/main" val="395949550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2.1 KHÁI NIỆM CON TRỎ</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b="1" smtClean="0">
                <a:solidFill>
                  <a:srgbClr val="FF0000"/>
                </a:solidFill>
              </a:rPr>
              <a:t>Lấy </a:t>
            </a:r>
            <a:r>
              <a:rPr lang="en-US" b="1">
                <a:solidFill>
                  <a:srgbClr val="FF0000"/>
                </a:solidFill>
              </a:rPr>
              <a:t>giá trị của biến do con trỏ trỏ đến:</a:t>
            </a:r>
          </a:p>
          <a:p>
            <a:pPr algn="just"/>
            <a:r>
              <a:rPr lang="en-US" smtClean="0"/>
              <a:t>Ví </a:t>
            </a:r>
            <a:r>
              <a:rPr lang="en-US"/>
              <a:t>dụ: </a:t>
            </a:r>
          </a:p>
          <a:p>
            <a:pPr lvl="1" algn="just"/>
            <a:r>
              <a:rPr lang="en-US"/>
              <a:t>int x = 12, y, *px; </a:t>
            </a:r>
            <a:endParaRPr lang="en-US" smtClean="0"/>
          </a:p>
          <a:p>
            <a:pPr lvl="1" algn="just"/>
            <a:r>
              <a:rPr lang="en-US" smtClean="0"/>
              <a:t>px </a:t>
            </a:r>
            <a:r>
              <a:rPr lang="en-US"/>
              <a:t>= &amp;y;</a:t>
            </a:r>
          </a:p>
          <a:p>
            <a:pPr lvl="1" algn="just"/>
            <a:r>
              <a:rPr lang="en-US"/>
              <a:t>*px = x;</a:t>
            </a:r>
          </a:p>
          <a:p>
            <a:pPr algn="just"/>
            <a:r>
              <a:rPr lang="en-US" smtClean="0"/>
              <a:t>Quá </a:t>
            </a:r>
            <a:r>
              <a:rPr lang="en-US"/>
              <a:t>trình diễn ra như sau</a:t>
            </a:r>
            <a:r>
              <a:rPr lang="en-US" smtClean="0"/>
              <a:t>:</a:t>
            </a:r>
            <a:endParaRPr lang="en-US"/>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35696" y="4903058"/>
            <a:ext cx="5669978" cy="17663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2376004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2.1 KHÁI NIỆM CON TRỎ</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b="1" smtClean="0">
                <a:solidFill>
                  <a:srgbClr val="FF0000"/>
                </a:solidFill>
              </a:rPr>
              <a:t>Phép gán giữa các </a:t>
            </a:r>
            <a:r>
              <a:rPr lang="en-US" b="1">
                <a:solidFill>
                  <a:srgbClr val="FF0000"/>
                </a:solidFill>
              </a:rPr>
              <a:t>con </a:t>
            </a:r>
            <a:r>
              <a:rPr lang="en-US" b="1" smtClean="0">
                <a:solidFill>
                  <a:srgbClr val="FF0000"/>
                </a:solidFill>
              </a:rPr>
              <a:t>trỏ:</a:t>
            </a:r>
            <a:endParaRPr lang="en-US" b="1">
              <a:solidFill>
                <a:srgbClr val="FF0000"/>
              </a:solidFill>
            </a:endParaRPr>
          </a:p>
          <a:p>
            <a:pPr algn="just"/>
            <a:r>
              <a:rPr lang="en-US" smtClean="0"/>
              <a:t>Các </a:t>
            </a:r>
            <a:r>
              <a:rPr lang="en-US"/>
              <a:t>con trỏ cùng kiểu có thể gán cho nhau thông qua phép gán và lấy địa chỉ con trỏ:</a:t>
            </a:r>
          </a:p>
          <a:p>
            <a:pPr marL="36576" indent="0" algn="just">
              <a:buNone/>
            </a:pPr>
            <a:r>
              <a:rPr lang="en-US" smtClean="0"/>
              <a:t>    &lt;</a:t>
            </a:r>
            <a:r>
              <a:rPr lang="en-US"/>
              <a:t>Tên con trỏ 1&gt; = &lt;Tên con trỏ 2&gt;;</a:t>
            </a:r>
          </a:p>
        </p:txBody>
      </p:sp>
    </p:spTree>
    <p:extLst>
      <p:ext uri="{BB962C8B-B14F-4D97-AF65-F5344CB8AC3E}">
        <p14:creationId xmlns:p14="http://schemas.microsoft.com/office/powerpoint/2010/main" val="108381423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2.1 KHÁI NIỆM CON TRỎ</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b="1" smtClean="0">
                <a:solidFill>
                  <a:srgbClr val="FF0000"/>
                </a:solidFill>
              </a:rPr>
              <a:t>Phép gán giữa các </a:t>
            </a:r>
            <a:r>
              <a:rPr lang="en-US" b="1">
                <a:solidFill>
                  <a:srgbClr val="FF0000"/>
                </a:solidFill>
              </a:rPr>
              <a:t>con </a:t>
            </a:r>
            <a:r>
              <a:rPr lang="en-US" b="1" smtClean="0">
                <a:solidFill>
                  <a:srgbClr val="FF0000"/>
                </a:solidFill>
              </a:rPr>
              <a:t>trỏ:</a:t>
            </a:r>
            <a:endParaRPr lang="en-US" b="1">
              <a:solidFill>
                <a:srgbClr val="FF0000"/>
              </a:solidFill>
            </a:endParaRPr>
          </a:p>
          <a:p>
            <a:pPr marL="36576" indent="0" algn="just">
              <a:buNone/>
            </a:pPr>
            <a:r>
              <a:rPr lang="en-US" smtClean="0"/>
              <a:t>Lưu ý:</a:t>
            </a:r>
            <a:endParaRPr lang="en-US"/>
          </a:p>
          <a:p>
            <a:pPr algn="just"/>
            <a:r>
              <a:rPr lang="en-US"/>
              <a:t>Trong phép gán giữa các con trỏ, bắt buộc phải dùng phép lấy </a:t>
            </a:r>
            <a:r>
              <a:rPr lang="en-US" b="1"/>
              <a:t>địa chỉ của biến</a:t>
            </a:r>
            <a:r>
              <a:rPr lang="en-US"/>
              <a:t> do con trỏ trỏ tới (không có dấu “*” trong tên con trỏ) mà không được dùng phép lấy </a:t>
            </a:r>
            <a:r>
              <a:rPr lang="en-US" b="1"/>
              <a:t>giá trị của </a:t>
            </a:r>
            <a:r>
              <a:rPr lang="en-US" b="1" smtClean="0"/>
              <a:t>biến</a:t>
            </a:r>
            <a:r>
              <a:rPr lang="en-US" smtClean="0"/>
              <a:t> </a:t>
            </a:r>
            <a:r>
              <a:rPr lang="en-US"/>
              <a:t>do con trỏ trỏ tới.</a:t>
            </a:r>
          </a:p>
        </p:txBody>
      </p:sp>
    </p:spTree>
    <p:extLst>
      <p:ext uri="{BB962C8B-B14F-4D97-AF65-F5344CB8AC3E}">
        <p14:creationId xmlns:p14="http://schemas.microsoft.com/office/powerpoint/2010/main" val="205513726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2.1 KHÁI NIỆM CON TRỎ</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b="1" smtClean="0">
                <a:solidFill>
                  <a:srgbClr val="FF0000"/>
                </a:solidFill>
              </a:rPr>
              <a:t>Phép gán giữa các </a:t>
            </a:r>
            <a:r>
              <a:rPr lang="en-US" b="1">
                <a:solidFill>
                  <a:srgbClr val="FF0000"/>
                </a:solidFill>
              </a:rPr>
              <a:t>con </a:t>
            </a:r>
            <a:r>
              <a:rPr lang="en-US" b="1" smtClean="0">
                <a:solidFill>
                  <a:srgbClr val="FF0000"/>
                </a:solidFill>
              </a:rPr>
              <a:t>trỏ:</a:t>
            </a:r>
            <a:endParaRPr lang="en-US" b="1">
              <a:solidFill>
                <a:srgbClr val="FF0000"/>
              </a:solidFill>
            </a:endParaRPr>
          </a:p>
          <a:p>
            <a:pPr marL="36576" indent="0" algn="just">
              <a:buNone/>
            </a:pPr>
            <a:r>
              <a:rPr lang="en-US" smtClean="0"/>
              <a:t>Lưu ý:</a:t>
            </a:r>
            <a:endParaRPr lang="en-US"/>
          </a:p>
          <a:p>
            <a:pPr algn="just"/>
            <a:r>
              <a:rPr lang="en-US" smtClean="0"/>
              <a:t>Hai </a:t>
            </a:r>
            <a:r>
              <a:rPr lang="en-US"/>
              <a:t>con trỏ phải cùng kiểu. Trong trường hợp hai con trỏ khác kiểu, phải sử dụng các phương thức ép kiểu tương tự như trong phép gán các biến thông thường có kiểu khác nhau.</a:t>
            </a:r>
          </a:p>
        </p:txBody>
      </p:sp>
    </p:spTree>
    <p:extLst>
      <p:ext uri="{BB962C8B-B14F-4D97-AF65-F5344CB8AC3E}">
        <p14:creationId xmlns:p14="http://schemas.microsoft.com/office/powerpoint/2010/main" val="412987148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2.1 KHÁI NIỆM CON TRỎ</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b="1" smtClean="0">
                <a:solidFill>
                  <a:srgbClr val="FF0000"/>
                </a:solidFill>
              </a:rPr>
              <a:t>Phép gán giữa các </a:t>
            </a:r>
            <a:r>
              <a:rPr lang="en-US" b="1">
                <a:solidFill>
                  <a:srgbClr val="FF0000"/>
                </a:solidFill>
              </a:rPr>
              <a:t>con </a:t>
            </a:r>
            <a:r>
              <a:rPr lang="en-US" b="1" smtClean="0">
                <a:solidFill>
                  <a:srgbClr val="FF0000"/>
                </a:solidFill>
              </a:rPr>
              <a:t>trỏ:</a:t>
            </a:r>
            <a:endParaRPr lang="en-US" b="1">
              <a:solidFill>
                <a:srgbClr val="FF0000"/>
              </a:solidFill>
            </a:endParaRPr>
          </a:p>
          <a:p>
            <a:pPr marL="36576" indent="0">
              <a:buNone/>
            </a:pPr>
            <a:r>
              <a:rPr lang="en-US" smtClean="0"/>
              <a:t>Ví </a:t>
            </a:r>
            <a:r>
              <a:rPr lang="en-US"/>
              <a:t>dụ:</a:t>
            </a:r>
          </a:p>
          <a:p>
            <a:r>
              <a:rPr lang="en-US"/>
              <a:t>int x = 12, *px, *py</a:t>
            </a:r>
            <a:r>
              <a:rPr lang="en-US" smtClean="0"/>
              <a:t>;</a:t>
            </a:r>
          </a:p>
          <a:p>
            <a:r>
              <a:rPr lang="en-US"/>
              <a:t>px = &amp;x;</a:t>
            </a:r>
          </a:p>
          <a:p>
            <a:r>
              <a:rPr lang="en-US"/>
              <a:t>py = px;</a:t>
            </a:r>
          </a:p>
        </p:txBody>
      </p:sp>
      <p:pic>
        <p:nvPicPr>
          <p:cNvPr id="819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1600" y="4440188"/>
            <a:ext cx="7741156" cy="23011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1209176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2.1 KHÁI NIỆM CON TRỎ</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b="1" smtClean="0">
                <a:solidFill>
                  <a:srgbClr val="FF0000"/>
                </a:solidFill>
              </a:rPr>
              <a:t>Phép gán giữa các </a:t>
            </a:r>
            <a:r>
              <a:rPr lang="en-US" b="1">
                <a:solidFill>
                  <a:srgbClr val="FF0000"/>
                </a:solidFill>
              </a:rPr>
              <a:t>con </a:t>
            </a:r>
            <a:r>
              <a:rPr lang="en-US" b="1" smtClean="0">
                <a:solidFill>
                  <a:srgbClr val="FF0000"/>
                </a:solidFill>
              </a:rPr>
              <a:t>trỏ:</a:t>
            </a:r>
            <a:endParaRPr lang="en-US" b="1">
              <a:solidFill>
                <a:srgbClr val="FF0000"/>
              </a:solidFill>
            </a:endParaRPr>
          </a:p>
        </p:txBody>
      </p:sp>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1560" y="1196752"/>
            <a:ext cx="7219056" cy="56249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2742820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2.1 KHÁI NIỆM CON TRỎ</a:t>
            </a:r>
            <a:endParaRPr lang="en-US">
              <a:solidFill>
                <a:srgbClr val="FFFF00"/>
              </a:solidFill>
            </a:endParaRPr>
          </a:p>
        </p:txBody>
      </p:sp>
      <p:sp>
        <p:nvSpPr>
          <p:cNvPr id="3" name="Content Placeholder 2"/>
          <p:cNvSpPr>
            <a:spLocks noGrp="1"/>
          </p:cNvSpPr>
          <p:nvPr>
            <p:ph idx="1"/>
          </p:nvPr>
        </p:nvSpPr>
        <p:spPr/>
        <p:txBody>
          <a:bodyPr>
            <a:normAutofit fontScale="77500" lnSpcReduction="20000"/>
          </a:bodyPr>
          <a:lstStyle/>
          <a:p>
            <a:pPr marL="36576" indent="0" algn="just">
              <a:buNone/>
            </a:pPr>
            <a:r>
              <a:rPr lang="en-US" b="1" smtClean="0">
                <a:solidFill>
                  <a:srgbClr val="FF0000"/>
                </a:solidFill>
              </a:rPr>
              <a:t>Phép gán giữa các </a:t>
            </a:r>
            <a:r>
              <a:rPr lang="en-US" b="1">
                <a:solidFill>
                  <a:srgbClr val="FF0000"/>
                </a:solidFill>
              </a:rPr>
              <a:t>con </a:t>
            </a:r>
            <a:r>
              <a:rPr lang="en-US" b="1" smtClean="0">
                <a:solidFill>
                  <a:srgbClr val="FF0000"/>
                </a:solidFill>
              </a:rPr>
              <a:t>trỏ:</a:t>
            </a:r>
            <a:endParaRPr lang="en-US" b="1">
              <a:solidFill>
                <a:srgbClr val="FF0000"/>
              </a:solidFill>
            </a:endParaRPr>
          </a:p>
          <a:p>
            <a:pPr algn="just"/>
            <a:r>
              <a:rPr lang="en-US" smtClean="0"/>
              <a:t>Trong </a:t>
            </a:r>
            <a:r>
              <a:rPr lang="en-US"/>
              <a:t>chương trình 2.1, ban đầu biến x có giá trị 12. Sau đó, con trỏ px trỏ vào địa chỉ của biến x nên con trỏ px cũng có giá trị 12. </a:t>
            </a:r>
            <a:endParaRPr lang="en-US" smtClean="0"/>
          </a:p>
          <a:p>
            <a:pPr algn="just"/>
            <a:r>
              <a:rPr lang="en-US" smtClean="0"/>
              <a:t>Tiếp </a:t>
            </a:r>
            <a:r>
              <a:rPr lang="en-US"/>
              <a:t>theo, ta tăng giá trị của con trỏ px thêm 20, giá trị của con trỏ px là 32. Vì px đang trỏ đến địa chỉ của x nên x cũng có giá trị là </a:t>
            </a:r>
            <a:r>
              <a:rPr lang="en-US" smtClean="0"/>
              <a:t>32.</a:t>
            </a:r>
          </a:p>
          <a:p>
            <a:pPr algn="just"/>
            <a:r>
              <a:rPr lang="en-US" smtClean="0"/>
              <a:t>Sau </a:t>
            </a:r>
            <a:r>
              <a:rPr lang="en-US"/>
              <a:t>đó, ta cho con trỏ py trỏ đến vị trí mà px đang trỏ tới (địa chỉ của biến x) nên py cũng có giá trị 32. </a:t>
            </a:r>
            <a:endParaRPr lang="en-US" smtClean="0"/>
          </a:p>
          <a:p>
            <a:pPr algn="just"/>
            <a:r>
              <a:rPr lang="en-US" smtClean="0"/>
              <a:t>Cuối </a:t>
            </a:r>
            <a:r>
              <a:rPr lang="en-US"/>
              <a:t>cùng, ta tăng giá trị của con trỏ py thêm 15, py sẽ có giá trị 47. Vì py cũng đang trỏ đến địa chỉ của x nên x cũng có giá trị </a:t>
            </a:r>
            <a:r>
              <a:rPr lang="en-US" smtClean="0"/>
              <a:t>47</a:t>
            </a:r>
            <a:r>
              <a:rPr lang="en-US"/>
              <a:t>.</a:t>
            </a:r>
          </a:p>
        </p:txBody>
      </p:sp>
    </p:spTree>
    <p:extLst>
      <p:ext uri="{BB962C8B-B14F-4D97-AF65-F5344CB8AC3E}">
        <p14:creationId xmlns:p14="http://schemas.microsoft.com/office/powerpoint/2010/main" val="332391718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2.1 KHÁI NIỆM CON TRỎ</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b="1" smtClean="0">
                <a:solidFill>
                  <a:srgbClr val="FF0000"/>
                </a:solidFill>
              </a:rPr>
              <a:t>Phép gán giữa các </a:t>
            </a:r>
            <a:r>
              <a:rPr lang="en-US" b="1">
                <a:solidFill>
                  <a:srgbClr val="FF0000"/>
                </a:solidFill>
              </a:rPr>
              <a:t>con </a:t>
            </a:r>
            <a:r>
              <a:rPr lang="en-US" b="1" smtClean="0">
                <a:solidFill>
                  <a:srgbClr val="FF0000"/>
                </a:solidFill>
              </a:rPr>
              <a:t>trỏ:</a:t>
            </a:r>
            <a:endParaRPr lang="en-US" b="1">
              <a:solidFill>
                <a:srgbClr val="FF0000"/>
              </a:solidFill>
            </a:endParaRPr>
          </a:p>
          <a:p>
            <a:pPr marL="36576" indent="0" algn="just">
              <a:buNone/>
            </a:pPr>
            <a:r>
              <a:rPr lang="en-US" smtClean="0"/>
              <a:t>Do </a:t>
            </a:r>
            <a:r>
              <a:rPr lang="en-US"/>
              <a:t>đó, ví dụ 2.1 sẽ in ra kết quả như sau</a:t>
            </a:r>
            <a:r>
              <a:rPr lang="en-US" smtClean="0"/>
              <a:t>:</a:t>
            </a:r>
          </a:p>
          <a:p>
            <a:r>
              <a:rPr lang="en-US"/>
              <a:t>x = 12</a:t>
            </a:r>
          </a:p>
          <a:p>
            <a:r>
              <a:rPr lang="en-US"/>
              <a:t>px = &amp;x, *px = 12</a:t>
            </a:r>
          </a:p>
          <a:p>
            <a:r>
              <a:rPr lang="en-US"/>
              <a:t>*px = *px + 20, x = 32</a:t>
            </a:r>
          </a:p>
          <a:p>
            <a:r>
              <a:rPr lang="en-US"/>
              <a:t>py = px, *py += 15, x = 47</a:t>
            </a:r>
          </a:p>
        </p:txBody>
      </p:sp>
    </p:spTree>
    <p:extLst>
      <p:ext uri="{BB962C8B-B14F-4D97-AF65-F5344CB8AC3E}">
        <p14:creationId xmlns:p14="http://schemas.microsoft.com/office/powerpoint/2010/main" val="289527678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008" y="274638"/>
            <a:ext cx="9036496" cy="1143000"/>
          </a:xfrm>
        </p:spPr>
        <p:txBody>
          <a:bodyPr>
            <a:normAutofit/>
          </a:bodyPr>
          <a:lstStyle/>
          <a:p>
            <a:pPr algn="ctr"/>
            <a:r>
              <a:rPr lang="en-US" smtClean="0">
                <a:solidFill>
                  <a:srgbClr val="FFFF00"/>
                </a:solidFill>
              </a:rPr>
              <a:t>2.2 CON TRỎ VÀ MẢNG MỘT CHIỀU</a:t>
            </a:r>
            <a:endParaRPr lang="en-US">
              <a:solidFill>
                <a:srgbClr val="FFFF00"/>
              </a:solidFill>
            </a:endParaRPr>
          </a:p>
        </p:txBody>
      </p:sp>
      <p:sp>
        <p:nvSpPr>
          <p:cNvPr id="3" name="Content Placeholder 2"/>
          <p:cNvSpPr>
            <a:spLocks noGrp="1"/>
          </p:cNvSpPr>
          <p:nvPr>
            <p:ph idx="1"/>
          </p:nvPr>
        </p:nvSpPr>
        <p:spPr/>
        <p:txBody>
          <a:bodyPr>
            <a:normAutofit fontScale="85000" lnSpcReduction="10000"/>
          </a:bodyPr>
          <a:lstStyle/>
          <a:p>
            <a:pPr marL="36576" indent="0" algn="just">
              <a:buNone/>
            </a:pPr>
            <a:r>
              <a:rPr lang="en-US" b="1" smtClean="0">
                <a:solidFill>
                  <a:srgbClr val="FF0000"/>
                </a:solidFill>
              </a:rPr>
              <a:t>Mảng </a:t>
            </a:r>
            <a:r>
              <a:rPr lang="en-US" b="1">
                <a:solidFill>
                  <a:srgbClr val="FF0000"/>
                </a:solidFill>
              </a:rPr>
              <a:t>một chiều:</a:t>
            </a:r>
          </a:p>
          <a:p>
            <a:pPr algn="just"/>
            <a:r>
              <a:rPr lang="en-US" smtClean="0"/>
              <a:t>Trong </a:t>
            </a:r>
            <a:r>
              <a:rPr lang="en-US"/>
              <a:t>C++, tên một mảng được coi là một kiểu con trỏ hằng, được định vị tại một vùng nhớ </a:t>
            </a:r>
            <a:r>
              <a:rPr lang="en-US" smtClean="0"/>
              <a:t>xác định </a:t>
            </a:r>
            <a:r>
              <a:rPr lang="en-US"/>
              <a:t>và địa chỉ của tên mảng trùng với địa chỉ của phần tử đầu tiên của mảng. </a:t>
            </a:r>
            <a:endParaRPr lang="en-US" smtClean="0"/>
          </a:p>
          <a:p>
            <a:pPr algn="just"/>
            <a:r>
              <a:rPr lang="en-US" smtClean="0"/>
              <a:t>Ví </a:t>
            </a:r>
            <a:r>
              <a:rPr lang="en-US"/>
              <a:t>dụ khai báo:</a:t>
            </a:r>
          </a:p>
          <a:p>
            <a:pPr marL="36576" indent="0" algn="just">
              <a:buNone/>
            </a:pPr>
            <a:r>
              <a:rPr lang="en-US" smtClean="0"/>
              <a:t>         int </a:t>
            </a:r>
            <a:r>
              <a:rPr lang="en-US"/>
              <a:t>A[5];</a:t>
            </a:r>
          </a:p>
          <a:p>
            <a:pPr marL="36576" indent="0" algn="just">
              <a:buNone/>
            </a:pPr>
            <a:r>
              <a:rPr lang="en-US"/>
              <a:t>thì địa chỉ của mảng A (cũng viết là A) sẽ trùng với địa chỉ phần tử đầu tiên của mảng A (là &amp;A[0]) nghĩa là:</a:t>
            </a:r>
          </a:p>
          <a:p>
            <a:pPr marL="36576" indent="0" algn="just">
              <a:buNone/>
            </a:pPr>
            <a:r>
              <a:rPr lang="en-US" smtClean="0"/>
              <a:t>         A </a:t>
            </a:r>
            <a:r>
              <a:rPr lang="en-US"/>
              <a:t>= &amp;A[0];</a:t>
            </a:r>
          </a:p>
        </p:txBody>
      </p:sp>
    </p:spTree>
    <p:extLst>
      <p:ext uri="{BB962C8B-B14F-4D97-AF65-F5344CB8AC3E}">
        <p14:creationId xmlns:p14="http://schemas.microsoft.com/office/powerpoint/2010/main" val="406214227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008" y="274638"/>
            <a:ext cx="9036496" cy="1143000"/>
          </a:xfrm>
        </p:spPr>
        <p:txBody>
          <a:bodyPr>
            <a:normAutofit/>
          </a:bodyPr>
          <a:lstStyle/>
          <a:p>
            <a:pPr algn="ctr"/>
            <a:r>
              <a:rPr lang="en-US" smtClean="0">
                <a:solidFill>
                  <a:srgbClr val="FFFF00"/>
                </a:solidFill>
              </a:rPr>
              <a:t>2.2 CON TRỎ VÀ MẢNG MỘT CHIỀU</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b="1" smtClean="0">
                <a:solidFill>
                  <a:srgbClr val="FF0000"/>
                </a:solidFill>
              </a:rPr>
              <a:t>Quan </a:t>
            </a:r>
            <a:r>
              <a:rPr lang="en-US" sz="3100" b="1">
                <a:solidFill>
                  <a:srgbClr val="FF0000"/>
                </a:solidFill>
              </a:rPr>
              <a:t>hệ giữa con trỏ và mảng:</a:t>
            </a:r>
          </a:p>
          <a:p>
            <a:pPr algn="just"/>
            <a:r>
              <a:rPr lang="en-US" sz="3100" smtClean="0"/>
              <a:t>Vì </a:t>
            </a:r>
            <a:r>
              <a:rPr lang="en-US" sz="3100"/>
              <a:t>tên của mảng được coi như một con trỏ hằng, nên nó có thể được gán cho một con trỏ có cùng kiểu.</a:t>
            </a:r>
          </a:p>
          <a:p>
            <a:pPr algn="just"/>
            <a:r>
              <a:rPr lang="en-US" sz="3100"/>
              <a:t>Ví dụ khai báo:</a:t>
            </a:r>
          </a:p>
          <a:p>
            <a:pPr lvl="1" algn="just"/>
            <a:r>
              <a:rPr lang="en-US" sz="2700"/>
              <a:t>int A[5] = {5, 10, 15, 20, 25};</a:t>
            </a:r>
          </a:p>
          <a:p>
            <a:pPr lvl="1" algn="just"/>
            <a:r>
              <a:rPr lang="en-US" sz="2700"/>
              <a:t>int *pa = A;</a:t>
            </a:r>
          </a:p>
        </p:txBody>
      </p:sp>
    </p:spTree>
    <p:extLst>
      <p:ext uri="{BB962C8B-B14F-4D97-AF65-F5344CB8AC3E}">
        <p14:creationId xmlns:p14="http://schemas.microsoft.com/office/powerpoint/2010/main" val="307138665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008" y="274638"/>
            <a:ext cx="9036496" cy="1143000"/>
          </a:xfrm>
        </p:spPr>
        <p:txBody>
          <a:bodyPr>
            <a:normAutofit/>
          </a:bodyPr>
          <a:lstStyle/>
          <a:p>
            <a:pPr algn="ctr"/>
            <a:r>
              <a:rPr lang="en-US" smtClean="0">
                <a:solidFill>
                  <a:srgbClr val="FFFF00"/>
                </a:solidFill>
              </a:rPr>
              <a:t>2.2 CON TRỎ VÀ MẢNG MỘT CHIỀU</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b="1" smtClean="0">
                <a:solidFill>
                  <a:srgbClr val="FF0000"/>
                </a:solidFill>
              </a:rPr>
              <a:t>Quan </a:t>
            </a:r>
            <a:r>
              <a:rPr lang="en-US" sz="3100" b="1">
                <a:solidFill>
                  <a:srgbClr val="FF0000"/>
                </a:solidFill>
              </a:rPr>
              <a:t>hệ giữa con trỏ và mảng</a:t>
            </a:r>
            <a:r>
              <a:rPr lang="en-US" sz="3100" b="1" smtClean="0">
                <a:solidFill>
                  <a:srgbClr val="FF0000"/>
                </a:solidFill>
              </a:rPr>
              <a:t>:</a:t>
            </a:r>
            <a:endParaRPr lang="en-US" sz="3100" b="1">
              <a:solidFill>
                <a:srgbClr val="FF0000"/>
              </a:solidFill>
            </a:endParaRPr>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0172" y="2414240"/>
            <a:ext cx="8866324" cy="18788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5408545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008" y="274638"/>
            <a:ext cx="9036496" cy="1143000"/>
          </a:xfrm>
        </p:spPr>
        <p:txBody>
          <a:bodyPr>
            <a:normAutofit/>
          </a:bodyPr>
          <a:lstStyle/>
          <a:p>
            <a:pPr algn="ctr"/>
            <a:r>
              <a:rPr lang="en-US" smtClean="0">
                <a:solidFill>
                  <a:srgbClr val="FFFF00"/>
                </a:solidFill>
              </a:rPr>
              <a:t>2.2 CON TRỎ VÀ MẢNG MỘT CHIỀU</a:t>
            </a:r>
            <a:endParaRPr lang="en-US">
              <a:solidFill>
                <a:srgbClr val="FFFF00"/>
              </a:solidFill>
            </a:endParaRPr>
          </a:p>
        </p:txBody>
      </p:sp>
      <p:sp>
        <p:nvSpPr>
          <p:cNvPr id="3" name="Content Placeholder 2"/>
          <p:cNvSpPr>
            <a:spLocks noGrp="1"/>
          </p:cNvSpPr>
          <p:nvPr>
            <p:ph idx="1"/>
          </p:nvPr>
        </p:nvSpPr>
        <p:spPr/>
        <p:txBody>
          <a:bodyPr>
            <a:normAutofit fontScale="92500" lnSpcReduction="10000"/>
          </a:bodyPr>
          <a:lstStyle/>
          <a:p>
            <a:pPr marL="36576" indent="0" algn="just">
              <a:buNone/>
            </a:pPr>
            <a:r>
              <a:rPr lang="en-US" sz="3100" b="1" smtClean="0">
                <a:solidFill>
                  <a:srgbClr val="FF0000"/>
                </a:solidFill>
              </a:rPr>
              <a:t>Quan </a:t>
            </a:r>
            <a:r>
              <a:rPr lang="en-US" sz="3100" b="1">
                <a:solidFill>
                  <a:srgbClr val="FF0000"/>
                </a:solidFill>
              </a:rPr>
              <a:t>hệ giữa con trỏ và mảng:</a:t>
            </a:r>
          </a:p>
          <a:p>
            <a:pPr algn="just"/>
            <a:r>
              <a:rPr lang="en-US" sz="3100"/>
              <a:t>C</a:t>
            </a:r>
            <a:r>
              <a:rPr lang="en-US" sz="3100" smtClean="0"/>
              <a:t>on </a:t>
            </a:r>
            <a:r>
              <a:rPr lang="en-US" sz="3100"/>
              <a:t>trỏ pa sẽ trỏ đến mảng A, tức là trỏ đến địa chỉ của phần tử A[0], cho nên hai khai báo sau là tương đương:</a:t>
            </a:r>
          </a:p>
          <a:p>
            <a:pPr lvl="1" algn="just"/>
            <a:r>
              <a:rPr lang="en-US" sz="2700"/>
              <a:t>pa = A;</a:t>
            </a:r>
          </a:p>
          <a:p>
            <a:pPr lvl="1" algn="just"/>
            <a:r>
              <a:rPr lang="en-US" sz="2700"/>
              <a:t>pa = &amp;A[0];</a:t>
            </a:r>
          </a:p>
          <a:p>
            <a:pPr algn="just"/>
            <a:r>
              <a:rPr lang="en-US" sz="3100"/>
              <a:t>Với khai báo này, thì địa chỉ trỏ tới của con trỏ pa là địa chỉ của phần tử A[0] và giá trị của con trỏ pa là giá trị của phần tử A[0], tức là *pa = 5;</a:t>
            </a:r>
          </a:p>
        </p:txBody>
      </p:sp>
    </p:spTree>
    <p:extLst>
      <p:ext uri="{BB962C8B-B14F-4D97-AF65-F5344CB8AC3E}">
        <p14:creationId xmlns:p14="http://schemas.microsoft.com/office/powerpoint/2010/main" val="46481209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008" y="274638"/>
            <a:ext cx="9036496" cy="1143000"/>
          </a:xfrm>
        </p:spPr>
        <p:txBody>
          <a:bodyPr>
            <a:normAutofit/>
          </a:bodyPr>
          <a:lstStyle/>
          <a:p>
            <a:pPr algn="ctr"/>
            <a:r>
              <a:rPr lang="en-US" smtClean="0">
                <a:solidFill>
                  <a:srgbClr val="FFFF00"/>
                </a:solidFill>
              </a:rPr>
              <a:t>2.2 CON TRỎ VÀ MẢNG MỘT CHIỀU</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b="1" smtClean="0">
                <a:solidFill>
                  <a:srgbClr val="FF0000"/>
                </a:solidFill>
              </a:rPr>
              <a:t>Phép </a:t>
            </a:r>
            <a:r>
              <a:rPr lang="en-US" sz="3100" b="1">
                <a:solidFill>
                  <a:srgbClr val="FF0000"/>
                </a:solidFill>
              </a:rPr>
              <a:t>toán trên con trỏ và mảng:</a:t>
            </a:r>
          </a:p>
          <a:p>
            <a:pPr algn="just"/>
            <a:r>
              <a:rPr lang="en-US" sz="3100" smtClean="0"/>
              <a:t>Khi </a:t>
            </a:r>
            <a:r>
              <a:rPr lang="en-US" sz="3100"/>
              <a:t>một con trỏ trỏ đến mảng, thì các phép toán tăng hay giảm trên con trỏ sẽ tương ứng với phép dịch chuyển trên mảng.</a:t>
            </a:r>
          </a:p>
        </p:txBody>
      </p:sp>
    </p:spTree>
    <p:extLst>
      <p:ext uri="{BB962C8B-B14F-4D97-AF65-F5344CB8AC3E}">
        <p14:creationId xmlns:p14="http://schemas.microsoft.com/office/powerpoint/2010/main" val="140514972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008" y="274638"/>
            <a:ext cx="9036496" cy="1143000"/>
          </a:xfrm>
        </p:spPr>
        <p:txBody>
          <a:bodyPr>
            <a:normAutofit/>
          </a:bodyPr>
          <a:lstStyle/>
          <a:p>
            <a:pPr algn="ctr"/>
            <a:r>
              <a:rPr lang="en-US" smtClean="0">
                <a:solidFill>
                  <a:srgbClr val="FFFF00"/>
                </a:solidFill>
              </a:rPr>
              <a:t>2.2 CON TRỎ VÀ MẢNG MỘT CHIỀU</a:t>
            </a:r>
            <a:endParaRPr lang="en-US">
              <a:solidFill>
                <a:srgbClr val="FFFF00"/>
              </a:solidFill>
            </a:endParaRPr>
          </a:p>
        </p:txBody>
      </p:sp>
      <p:sp>
        <p:nvSpPr>
          <p:cNvPr id="3" name="Content Placeholder 2"/>
          <p:cNvSpPr>
            <a:spLocks noGrp="1"/>
          </p:cNvSpPr>
          <p:nvPr>
            <p:ph idx="1"/>
          </p:nvPr>
        </p:nvSpPr>
        <p:spPr/>
        <p:txBody>
          <a:bodyPr>
            <a:noAutofit/>
          </a:bodyPr>
          <a:lstStyle/>
          <a:p>
            <a:pPr marL="36576" indent="0" algn="just">
              <a:buNone/>
            </a:pPr>
            <a:r>
              <a:rPr lang="en-US" sz="2400" b="1" smtClean="0">
                <a:solidFill>
                  <a:srgbClr val="FF0000"/>
                </a:solidFill>
              </a:rPr>
              <a:t>Phép </a:t>
            </a:r>
            <a:r>
              <a:rPr lang="en-US" sz="2400" b="1">
                <a:solidFill>
                  <a:srgbClr val="FF0000"/>
                </a:solidFill>
              </a:rPr>
              <a:t>toán trên con trỏ và mảng:</a:t>
            </a:r>
          </a:p>
          <a:p>
            <a:pPr algn="just"/>
            <a:r>
              <a:rPr lang="en-US" sz="2400" smtClean="0"/>
              <a:t>Ví </a:t>
            </a:r>
            <a:r>
              <a:rPr lang="en-US" sz="2400"/>
              <a:t>dụ khai báo:</a:t>
            </a:r>
          </a:p>
          <a:p>
            <a:pPr lvl="1" algn="just"/>
            <a:r>
              <a:rPr lang="en-US" sz="2000"/>
              <a:t>int A[5] = {5, 10, 15, 20, 25</a:t>
            </a:r>
            <a:r>
              <a:rPr lang="en-US" sz="2000" smtClean="0"/>
              <a:t>};</a:t>
            </a:r>
          </a:p>
          <a:p>
            <a:pPr lvl="1" algn="just"/>
            <a:r>
              <a:rPr lang="en-US" sz="2000" smtClean="0"/>
              <a:t>int </a:t>
            </a:r>
            <a:r>
              <a:rPr lang="en-US" sz="2000"/>
              <a:t>*pa = &amp;A[2];</a:t>
            </a:r>
          </a:p>
          <a:p>
            <a:pPr marL="36576" indent="0" algn="just">
              <a:buNone/>
            </a:pPr>
            <a:r>
              <a:rPr lang="en-US" sz="2400"/>
              <a:t>thì con trỏ pa sẽ trỏ đến địa chỉ của phần tử A[2] và giá trị của pa là: *pa = A[2] = 15. </a:t>
            </a:r>
            <a:endParaRPr lang="en-US" sz="2400" smtClean="0"/>
          </a:p>
          <a:p>
            <a:pPr algn="just"/>
            <a:r>
              <a:rPr lang="en-US" sz="2400" smtClean="0"/>
              <a:t>Khi </a:t>
            </a:r>
            <a:r>
              <a:rPr lang="en-US" sz="2400"/>
              <a:t>đó, phép </a:t>
            </a:r>
            <a:r>
              <a:rPr lang="en-US" sz="2400" smtClean="0"/>
              <a:t>toán: pa </a:t>
            </a:r>
            <a:r>
              <a:rPr lang="en-US" sz="2400"/>
              <a:t>= pa + 1;</a:t>
            </a:r>
          </a:p>
          <a:p>
            <a:pPr marL="36576" indent="0" algn="just">
              <a:buNone/>
            </a:pPr>
            <a:r>
              <a:rPr lang="en-US" sz="2400"/>
              <a:t>sẽ đưa con trỏ pa trỏ đến địa chỉ của phần tử tiếp theo của mảng A, đó là địa chỉ của A[3]. </a:t>
            </a:r>
            <a:endParaRPr lang="en-US" sz="2400" smtClean="0"/>
          </a:p>
          <a:p>
            <a:pPr algn="just"/>
            <a:r>
              <a:rPr lang="en-US" sz="2400" smtClean="0"/>
              <a:t>Sau </a:t>
            </a:r>
            <a:r>
              <a:rPr lang="en-US" sz="2400"/>
              <a:t>đó, phép </a:t>
            </a:r>
            <a:r>
              <a:rPr lang="en-US" sz="2400" smtClean="0"/>
              <a:t>toán: pa </a:t>
            </a:r>
            <a:r>
              <a:rPr lang="en-US" sz="2400"/>
              <a:t>= pa – 2;</a:t>
            </a:r>
          </a:p>
          <a:p>
            <a:pPr marL="36576" indent="0" algn="just">
              <a:buNone/>
            </a:pPr>
            <a:r>
              <a:rPr lang="en-US" sz="2400"/>
              <a:t>sẽ đưa con trỏ pa trỏ đến địa chỉ của phần tử A[1].</a:t>
            </a:r>
          </a:p>
        </p:txBody>
      </p:sp>
    </p:spTree>
    <p:extLst>
      <p:ext uri="{BB962C8B-B14F-4D97-AF65-F5344CB8AC3E}">
        <p14:creationId xmlns:p14="http://schemas.microsoft.com/office/powerpoint/2010/main" val="353338223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008" y="274638"/>
            <a:ext cx="9036496" cy="1143000"/>
          </a:xfrm>
        </p:spPr>
        <p:txBody>
          <a:bodyPr>
            <a:normAutofit/>
          </a:bodyPr>
          <a:lstStyle/>
          <a:p>
            <a:pPr algn="ctr"/>
            <a:r>
              <a:rPr lang="en-US" smtClean="0">
                <a:solidFill>
                  <a:srgbClr val="FFFF00"/>
                </a:solidFill>
              </a:rPr>
              <a:t>2.2 CON TRỎ VÀ MẢNG MỘT CHIỀU</a:t>
            </a:r>
            <a:endParaRPr lang="en-US">
              <a:solidFill>
                <a:srgbClr val="FFFF00"/>
              </a:solidFill>
            </a:endParaRPr>
          </a:p>
        </p:txBody>
      </p:sp>
      <p:sp>
        <p:nvSpPr>
          <p:cNvPr id="3" name="Content Placeholder 2"/>
          <p:cNvSpPr>
            <a:spLocks noGrp="1"/>
          </p:cNvSpPr>
          <p:nvPr>
            <p:ph idx="1"/>
          </p:nvPr>
        </p:nvSpPr>
        <p:spPr/>
        <p:txBody>
          <a:bodyPr>
            <a:noAutofit/>
          </a:bodyPr>
          <a:lstStyle/>
          <a:p>
            <a:pPr marL="36576" indent="0" algn="just">
              <a:buNone/>
            </a:pPr>
            <a:r>
              <a:rPr lang="en-US" sz="2400" b="1" smtClean="0">
                <a:solidFill>
                  <a:srgbClr val="FF0000"/>
                </a:solidFill>
              </a:rPr>
              <a:t>Phép </a:t>
            </a:r>
            <a:r>
              <a:rPr lang="en-US" sz="2400" b="1">
                <a:solidFill>
                  <a:srgbClr val="FF0000"/>
                </a:solidFill>
              </a:rPr>
              <a:t>toán trên con trỏ và mảng</a:t>
            </a:r>
            <a:r>
              <a:rPr lang="en-US" sz="2400" b="1" smtClean="0">
                <a:solidFill>
                  <a:srgbClr val="FF0000"/>
                </a:solidFill>
              </a:rPr>
              <a:t>:</a:t>
            </a:r>
            <a:endParaRPr lang="en-US" sz="2400" b="1">
              <a:solidFill>
                <a:srgbClr val="FF0000"/>
              </a:solidFill>
            </a:endParaRPr>
          </a:p>
        </p:txBody>
      </p:sp>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9846" y="2202756"/>
            <a:ext cx="8296610" cy="41065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6038529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008" y="274638"/>
            <a:ext cx="9036496" cy="1143000"/>
          </a:xfrm>
        </p:spPr>
        <p:txBody>
          <a:bodyPr>
            <a:normAutofit/>
          </a:bodyPr>
          <a:lstStyle/>
          <a:p>
            <a:pPr algn="ctr"/>
            <a:r>
              <a:rPr lang="en-US" smtClean="0">
                <a:solidFill>
                  <a:srgbClr val="FFFF00"/>
                </a:solidFill>
              </a:rPr>
              <a:t>2.2 CON TRỎ VÀ MẢNG MỘT CHIỀU</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b="1" smtClean="0">
                <a:solidFill>
                  <a:srgbClr val="FF0000"/>
                </a:solidFill>
              </a:rPr>
              <a:t>Lưu ý:</a:t>
            </a:r>
            <a:endParaRPr lang="en-US" sz="3100" b="1">
              <a:solidFill>
                <a:srgbClr val="FF0000"/>
              </a:solidFill>
            </a:endParaRPr>
          </a:p>
          <a:p>
            <a:pPr algn="just"/>
            <a:r>
              <a:rPr lang="en-US" sz="3100" smtClean="0"/>
              <a:t>Hai </a:t>
            </a:r>
            <a:r>
              <a:rPr lang="en-US" sz="3100"/>
              <a:t>phép toán pa++ và *pa++ có tác dụng hoàn toàn khác nhau trên mảng, pa++ là </a:t>
            </a:r>
            <a:r>
              <a:rPr lang="en-US" sz="3100" smtClean="0"/>
              <a:t>thao </a:t>
            </a:r>
            <a:r>
              <a:rPr lang="en-US" sz="3100"/>
              <a:t>tác trên con trỏ, tức là trên bộ nhớ, nó sẽ đưa con trỏ pa trỏ đến địa chỉ của phần tử tiếp theo của mảng. *pa++ là phép toán trên giá trị, nó tăng giá trị hiện tại của phần tử mảng lên một đơn vị.</a:t>
            </a:r>
          </a:p>
        </p:txBody>
      </p:sp>
    </p:spTree>
    <p:extLst>
      <p:ext uri="{BB962C8B-B14F-4D97-AF65-F5344CB8AC3E}">
        <p14:creationId xmlns:p14="http://schemas.microsoft.com/office/powerpoint/2010/main" val="2655324369"/>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008" y="274638"/>
            <a:ext cx="9036496" cy="1143000"/>
          </a:xfrm>
        </p:spPr>
        <p:txBody>
          <a:bodyPr>
            <a:normAutofit/>
          </a:bodyPr>
          <a:lstStyle/>
          <a:p>
            <a:pPr algn="ctr"/>
            <a:r>
              <a:rPr lang="en-US" smtClean="0">
                <a:solidFill>
                  <a:srgbClr val="FFFF00"/>
                </a:solidFill>
              </a:rPr>
              <a:t>2.2 CON TRỎ VÀ MẢNG MỘT CHIỀU</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b="1" smtClean="0">
                <a:solidFill>
                  <a:srgbClr val="FF0000"/>
                </a:solidFill>
              </a:rPr>
              <a:t>Lưu ý:</a:t>
            </a:r>
            <a:endParaRPr lang="en-US" sz="3100" b="1">
              <a:solidFill>
                <a:srgbClr val="FF0000"/>
              </a:solidFill>
            </a:endParaRPr>
          </a:p>
          <a:p>
            <a:pPr algn="just"/>
            <a:r>
              <a:rPr lang="fr-FR" sz="3100" smtClean="0"/>
              <a:t>Ví </a:t>
            </a:r>
            <a:r>
              <a:rPr lang="fr-FR" sz="3100"/>
              <a:t>dụ:</a:t>
            </a:r>
            <a:endParaRPr lang="en-US" sz="3100"/>
          </a:p>
          <a:p>
            <a:pPr lvl="1" algn="just"/>
            <a:r>
              <a:rPr lang="fr-FR" sz="2700"/>
              <a:t>int A[5] = {5, 10, 15, 20, 25};</a:t>
            </a:r>
            <a:endParaRPr lang="en-US" sz="2700"/>
          </a:p>
          <a:p>
            <a:pPr lvl="1" algn="just"/>
            <a:r>
              <a:rPr lang="fr-FR" sz="2700"/>
              <a:t>int *pa = &amp;A[2];</a:t>
            </a:r>
            <a:endParaRPr lang="en-US" sz="2700"/>
          </a:p>
          <a:p>
            <a:pPr algn="just"/>
            <a:r>
              <a:rPr lang="fr-FR" sz="3100" smtClean="0"/>
              <a:t>pa</a:t>
            </a:r>
            <a:r>
              <a:rPr lang="fr-FR" sz="3100"/>
              <a:t>++ là tương đương </a:t>
            </a:r>
            <a:r>
              <a:rPr lang="fr-FR" sz="3100" smtClean="0"/>
              <a:t>với </a:t>
            </a:r>
            <a:r>
              <a:rPr lang="fr-FR" sz="3100"/>
              <a:t>pa = &amp;A[3] và *pa = 20.</a:t>
            </a:r>
            <a:endParaRPr lang="en-US" sz="3100"/>
          </a:p>
          <a:p>
            <a:pPr algn="just"/>
            <a:r>
              <a:rPr lang="fr-FR" sz="3100" smtClean="0"/>
              <a:t>*</a:t>
            </a:r>
            <a:r>
              <a:rPr lang="fr-FR" sz="3100"/>
              <a:t>pa++ lại tương đương với  pa = &amp;A[2] và *pa = 15+1 = 16, A[2] = 16.</a:t>
            </a:r>
            <a:endParaRPr lang="en-US" sz="3100"/>
          </a:p>
        </p:txBody>
      </p:sp>
    </p:spTree>
    <p:extLst>
      <p:ext uri="{BB962C8B-B14F-4D97-AF65-F5344CB8AC3E}">
        <p14:creationId xmlns:p14="http://schemas.microsoft.com/office/powerpoint/2010/main" val="258465184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008" y="274638"/>
            <a:ext cx="9036496" cy="1143000"/>
          </a:xfrm>
        </p:spPr>
        <p:txBody>
          <a:bodyPr>
            <a:normAutofit/>
          </a:bodyPr>
          <a:lstStyle/>
          <a:p>
            <a:pPr algn="ctr"/>
            <a:r>
              <a:rPr lang="en-US" smtClean="0">
                <a:solidFill>
                  <a:srgbClr val="FFFF00"/>
                </a:solidFill>
              </a:rPr>
              <a:t>2.2 CON TRỎ VÀ MẢNG MỘT CHIỀU</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b="1" smtClean="0">
                <a:solidFill>
                  <a:srgbClr val="FF0000"/>
                </a:solidFill>
              </a:rPr>
              <a:t>Lưu ý:</a:t>
            </a:r>
            <a:endParaRPr lang="en-US" sz="3100" b="1">
              <a:solidFill>
                <a:srgbClr val="FF0000"/>
              </a:solidFill>
            </a:endParaRPr>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216" y="2204864"/>
            <a:ext cx="8641264" cy="43437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9780871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008" y="274638"/>
            <a:ext cx="9036496" cy="1143000"/>
          </a:xfrm>
        </p:spPr>
        <p:txBody>
          <a:bodyPr>
            <a:normAutofit/>
          </a:bodyPr>
          <a:lstStyle/>
          <a:p>
            <a:pPr algn="ctr"/>
            <a:r>
              <a:rPr lang="en-US" smtClean="0">
                <a:solidFill>
                  <a:srgbClr val="FFFF00"/>
                </a:solidFill>
              </a:rPr>
              <a:t>2.2 CON TRỎ VÀ MẢNG MỘT CHIỀU</a:t>
            </a:r>
            <a:endParaRPr lang="en-US">
              <a:solidFill>
                <a:srgbClr val="FFFF00"/>
              </a:solidFill>
            </a:endParaRPr>
          </a:p>
        </p:txBody>
      </p:sp>
      <p:sp>
        <p:nvSpPr>
          <p:cNvPr id="3" name="Content Placeholder 2"/>
          <p:cNvSpPr>
            <a:spLocks noGrp="1"/>
          </p:cNvSpPr>
          <p:nvPr>
            <p:ph idx="1"/>
          </p:nvPr>
        </p:nvSpPr>
        <p:spPr/>
        <p:txBody>
          <a:bodyPr>
            <a:normAutofit fontScale="85000" lnSpcReduction="20000"/>
          </a:bodyPr>
          <a:lstStyle/>
          <a:p>
            <a:pPr marL="36576" indent="0" algn="just">
              <a:buNone/>
            </a:pPr>
            <a:r>
              <a:rPr lang="en-US" sz="3100" b="1" smtClean="0">
                <a:solidFill>
                  <a:srgbClr val="FF0000"/>
                </a:solidFill>
              </a:rPr>
              <a:t>Lưu ý:</a:t>
            </a:r>
            <a:endParaRPr lang="en-US" sz="3100" b="1">
              <a:solidFill>
                <a:srgbClr val="FF0000"/>
              </a:solidFill>
            </a:endParaRPr>
          </a:p>
          <a:p>
            <a:pPr algn="just"/>
            <a:r>
              <a:rPr lang="en-US" sz="3100" smtClean="0"/>
              <a:t>Trong </a:t>
            </a:r>
            <a:r>
              <a:rPr lang="en-US" sz="3100"/>
              <a:t>trường hợp:</a:t>
            </a:r>
          </a:p>
          <a:p>
            <a:pPr lvl="1" algn="just"/>
            <a:r>
              <a:rPr lang="en-US" sz="2700"/>
              <a:t>int A[5] = {5, 10, 15, 20, 25};</a:t>
            </a:r>
          </a:p>
          <a:p>
            <a:pPr lvl="1" algn="just"/>
            <a:r>
              <a:rPr lang="en-US" sz="2700"/>
              <a:t>int *pa = &amp;A[4];</a:t>
            </a:r>
          </a:p>
          <a:p>
            <a:pPr algn="just"/>
            <a:r>
              <a:rPr lang="en-US" sz="3100" smtClean="0"/>
              <a:t>Phép </a:t>
            </a:r>
            <a:r>
              <a:rPr lang="en-US" sz="3100"/>
              <a:t>toán pa++ sẽ đưa con trỏ pa trỏ đến một địa chỉ không xác định. Lí do là A[4] là phần tử cuối của mảng A, nên pa++ sẽ trỏ đến địa chỉ ngay sau địa chỉ của A[4], địa chỉ này nằm ngoài vùng chỉ số của mảng A nên không xác định. </a:t>
            </a:r>
            <a:endParaRPr lang="en-US" sz="3100" smtClean="0"/>
          </a:p>
          <a:p>
            <a:pPr algn="just"/>
            <a:r>
              <a:rPr lang="en-US" sz="3100" smtClean="0"/>
              <a:t>Tương </a:t>
            </a:r>
            <a:r>
              <a:rPr lang="en-US" sz="3100"/>
              <a:t>tự với trường hợp pa=&amp;A[0], phép toán pa-- cũng đưa pa trỏ đến một địa chỉ không xác định.</a:t>
            </a:r>
          </a:p>
        </p:txBody>
      </p:sp>
    </p:spTree>
    <p:extLst>
      <p:ext uri="{BB962C8B-B14F-4D97-AF65-F5344CB8AC3E}">
        <p14:creationId xmlns:p14="http://schemas.microsoft.com/office/powerpoint/2010/main" val="2476066810"/>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008" y="274638"/>
            <a:ext cx="9036496" cy="1143000"/>
          </a:xfrm>
        </p:spPr>
        <p:txBody>
          <a:bodyPr>
            <a:normAutofit/>
          </a:bodyPr>
          <a:lstStyle/>
          <a:p>
            <a:pPr algn="ctr"/>
            <a:r>
              <a:rPr lang="en-US" smtClean="0">
                <a:solidFill>
                  <a:srgbClr val="FFFF00"/>
                </a:solidFill>
              </a:rPr>
              <a:t>2.2 CON TRỎ VÀ MẢNG MỘT CHIỀU</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b="1" smtClean="0">
                <a:solidFill>
                  <a:srgbClr val="FF0000"/>
                </a:solidFill>
              </a:rPr>
              <a:t>Lưu ý:</a:t>
            </a:r>
            <a:endParaRPr lang="en-US" sz="3100" b="1">
              <a:solidFill>
                <a:srgbClr val="FF0000"/>
              </a:solidFill>
            </a:endParaRPr>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1560" y="2051303"/>
            <a:ext cx="7974013" cy="4787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13460352"/>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008" y="274638"/>
            <a:ext cx="9036496" cy="1143000"/>
          </a:xfrm>
        </p:spPr>
        <p:txBody>
          <a:bodyPr>
            <a:normAutofit/>
          </a:bodyPr>
          <a:lstStyle/>
          <a:p>
            <a:pPr algn="ctr"/>
            <a:r>
              <a:rPr lang="en-US" smtClean="0">
                <a:solidFill>
                  <a:srgbClr val="FFFF00"/>
                </a:solidFill>
              </a:rPr>
              <a:t>2.2 CON TRỎ VÀ MẢNG MỘT CHIỀU</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b="1" smtClean="0">
                <a:solidFill>
                  <a:srgbClr val="FF0000"/>
                </a:solidFill>
              </a:rPr>
              <a:t>Lưu ý:</a:t>
            </a:r>
            <a:endParaRPr lang="en-US" sz="3100" b="1">
              <a:solidFill>
                <a:srgbClr val="FF0000"/>
              </a:solidFill>
            </a:endParaRPr>
          </a:p>
          <a:p>
            <a:pPr algn="just"/>
            <a:r>
              <a:rPr lang="en-US" sz="3100" smtClean="0"/>
              <a:t>Vì </a:t>
            </a:r>
            <a:r>
              <a:rPr lang="en-US" sz="3100"/>
              <a:t>mảng A là con trỏ hằng, cho nên không thể thực hiện các phép toán trên A mà chỉ có thể thực hiện trên các con trỏ trỏ đến A: các phép toán pa++ hoặc pa--là hợp lệ, nhưng các phép toán A++ hoặc A--là không hợp lệ.</a:t>
            </a:r>
          </a:p>
        </p:txBody>
      </p:sp>
    </p:spTree>
    <p:extLst>
      <p:ext uri="{BB962C8B-B14F-4D97-AF65-F5344CB8AC3E}">
        <p14:creationId xmlns:p14="http://schemas.microsoft.com/office/powerpoint/2010/main" val="3046521448"/>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008" y="274638"/>
            <a:ext cx="9036496" cy="1143000"/>
          </a:xfrm>
        </p:spPr>
        <p:txBody>
          <a:bodyPr>
            <a:normAutofit/>
          </a:bodyPr>
          <a:lstStyle/>
          <a:p>
            <a:pPr algn="ctr"/>
            <a:r>
              <a:rPr lang="en-US" smtClean="0">
                <a:solidFill>
                  <a:srgbClr val="FFFF00"/>
                </a:solidFill>
              </a:rPr>
              <a:t>2.2 CON TRỎ VÀ MẢNG MỘT CHIỀU</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b="1" smtClean="0">
                <a:solidFill>
                  <a:srgbClr val="FF0000"/>
                </a:solidFill>
              </a:rPr>
              <a:t>Lưu ý:</a:t>
            </a:r>
            <a:endParaRPr lang="en-US" sz="3100" b="1">
              <a:solidFill>
                <a:srgbClr val="FF0000"/>
              </a:solidFill>
            </a:endParaRPr>
          </a:p>
          <a:p>
            <a:pPr algn="just"/>
            <a:r>
              <a:rPr lang="en-US" sz="3100" smtClean="0"/>
              <a:t>Chương </a:t>
            </a:r>
            <a:r>
              <a:rPr lang="en-US" sz="3100"/>
              <a:t>trình 2.2a minh hoạ việc cài đặt một thủ tục sắp xếp các phần tử của một mảng theo cách </a:t>
            </a:r>
            <a:r>
              <a:rPr lang="en-US" sz="3100" smtClean="0"/>
              <a:t>thông thường.</a:t>
            </a:r>
            <a:endParaRPr lang="en-US" sz="3100"/>
          </a:p>
          <a:p>
            <a:pPr algn="just"/>
            <a:endParaRPr lang="en-US" sz="3100"/>
          </a:p>
        </p:txBody>
      </p:sp>
      <p:sp>
        <p:nvSpPr>
          <p:cNvPr id="4"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7172"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93394" y="4149080"/>
            <a:ext cx="6346958" cy="2547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17274302"/>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008" y="274638"/>
            <a:ext cx="9036496" cy="1143000"/>
          </a:xfrm>
        </p:spPr>
        <p:txBody>
          <a:bodyPr>
            <a:normAutofit/>
          </a:bodyPr>
          <a:lstStyle/>
          <a:p>
            <a:pPr algn="ctr"/>
            <a:r>
              <a:rPr lang="en-US" smtClean="0">
                <a:solidFill>
                  <a:srgbClr val="FFFF00"/>
                </a:solidFill>
              </a:rPr>
              <a:t>2.2 CON TRỎ VÀ MẢNG MỘT CHIỀU</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b="1" smtClean="0">
                <a:solidFill>
                  <a:srgbClr val="FF0000"/>
                </a:solidFill>
              </a:rPr>
              <a:t>Lưu ý:</a:t>
            </a:r>
            <a:endParaRPr lang="en-US" sz="3100" b="1">
              <a:solidFill>
                <a:srgbClr val="FF0000"/>
              </a:solidFill>
            </a:endParaRPr>
          </a:p>
          <a:p>
            <a:pPr algn="just"/>
            <a:r>
              <a:rPr lang="en-US" sz="3100" smtClean="0"/>
              <a:t>Chương </a:t>
            </a:r>
            <a:r>
              <a:rPr lang="en-US" sz="3100"/>
              <a:t>trình 2.2b cài đặt một thủ tục tương tự bằng con trỏ. Hai thủ tục này có chức năng hoàn toàn giống nhau.</a:t>
            </a:r>
          </a:p>
          <a:p>
            <a:pPr algn="just"/>
            <a:endParaRPr lang="en-US" sz="3100"/>
          </a:p>
        </p:txBody>
      </p:sp>
      <p:sp>
        <p:nvSpPr>
          <p:cNvPr id="4"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1945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79038" y="3728244"/>
            <a:ext cx="6849346" cy="30131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26896612"/>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008" y="274638"/>
            <a:ext cx="9036496" cy="1143000"/>
          </a:xfrm>
        </p:spPr>
        <p:txBody>
          <a:bodyPr>
            <a:normAutofit/>
          </a:bodyPr>
          <a:lstStyle/>
          <a:p>
            <a:pPr algn="ctr"/>
            <a:r>
              <a:rPr lang="en-US" smtClean="0">
                <a:solidFill>
                  <a:srgbClr val="FFFF00"/>
                </a:solidFill>
              </a:rPr>
              <a:t>2.2 CON TRỎ VÀ MẢNG MỘT CHIỀU</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b="1" smtClean="0">
                <a:solidFill>
                  <a:srgbClr val="FF0000"/>
                </a:solidFill>
              </a:rPr>
              <a:t>Lưu ý:</a:t>
            </a:r>
            <a:endParaRPr lang="en-US" sz="3100" b="1">
              <a:solidFill>
                <a:srgbClr val="FF0000"/>
              </a:solidFill>
            </a:endParaRPr>
          </a:p>
          <a:p>
            <a:pPr algn="just"/>
            <a:r>
              <a:rPr lang="en-US" sz="3100" smtClean="0"/>
              <a:t>Trong hàm main gọi một trong hai </a:t>
            </a:r>
            <a:r>
              <a:rPr lang="en-US" sz="3100"/>
              <a:t>thủ tục </a:t>
            </a:r>
            <a:r>
              <a:rPr lang="en-US" sz="3100" smtClean="0"/>
              <a:t>trên đều ra kết quả </a:t>
            </a:r>
            <a:r>
              <a:rPr lang="en-US" sz="3100"/>
              <a:t>hoàn toàn giống nhau</a:t>
            </a:r>
            <a:r>
              <a:rPr lang="en-US" sz="3100" smtClean="0"/>
              <a:t>. Cụ thể là:</a:t>
            </a:r>
          </a:p>
          <a:p>
            <a:pPr lvl="3" algn="just"/>
            <a:r>
              <a:rPr lang="en-US" sz="2100" smtClean="0"/>
              <a:t>Mang A sau khi sap xep:</a:t>
            </a:r>
          </a:p>
          <a:p>
            <a:pPr lvl="3" algn="just"/>
            <a:r>
              <a:rPr lang="en-US" sz="2100" smtClean="0"/>
              <a:t> 5 10 15 20 25.</a:t>
            </a:r>
            <a:endParaRPr lang="en-US" sz="2100"/>
          </a:p>
          <a:p>
            <a:pPr lvl="3" algn="just"/>
            <a:endParaRPr lang="en-US" sz="2100"/>
          </a:p>
        </p:txBody>
      </p:sp>
      <p:sp>
        <p:nvSpPr>
          <p:cNvPr id="4"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1560" y="4358084"/>
            <a:ext cx="7669213" cy="2527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4082456"/>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008" y="274638"/>
            <a:ext cx="9036496" cy="1143000"/>
          </a:xfrm>
        </p:spPr>
        <p:txBody>
          <a:bodyPr>
            <a:normAutofit fontScale="90000"/>
          </a:bodyPr>
          <a:lstStyle/>
          <a:p>
            <a:pPr algn="ctr"/>
            <a:r>
              <a:rPr lang="en-US" smtClean="0">
                <a:solidFill>
                  <a:srgbClr val="FFFF00"/>
                </a:solidFill>
              </a:rPr>
              <a:t>2.3 CON TRỎ VÀ </a:t>
            </a:r>
            <a:br>
              <a:rPr lang="en-US" smtClean="0">
                <a:solidFill>
                  <a:srgbClr val="FFFF00"/>
                </a:solidFill>
              </a:rPr>
            </a:br>
            <a:r>
              <a:rPr lang="en-US" smtClean="0">
                <a:solidFill>
                  <a:srgbClr val="FFFF00"/>
                </a:solidFill>
              </a:rPr>
              <a:t>MẢNG NHIỀU CHIỀU</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b="1" smtClean="0">
                <a:solidFill>
                  <a:srgbClr val="FF0000"/>
                </a:solidFill>
              </a:rPr>
              <a:t>Con </a:t>
            </a:r>
            <a:r>
              <a:rPr lang="en-US" sz="3100" b="1">
                <a:solidFill>
                  <a:srgbClr val="FF0000"/>
                </a:solidFill>
              </a:rPr>
              <a:t>trỏ và mảng nhiều chiều:</a:t>
            </a:r>
          </a:p>
          <a:p>
            <a:pPr algn="just"/>
            <a:r>
              <a:rPr lang="fr-FR" sz="3100" smtClean="0"/>
              <a:t>Xét </a:t>
            </a:r>
            <a:r>
              <a:rPr lang="fr-FR" sz="3100"/>
              <a:t>ví dụ:</a:t>
            </a:r>
            <a:endParaRPr lang="en-US" sz="3100"/>
          </a:p>
          <a:p>
            <a:pPr marL="36576" indent="0" algn="just">
              <a:buNone/>
            </a:pPr>
            <a:r>
              <a:rPr lang="fr-FR" sz="3100" smtClean="0"/>
              <a:t>    int </a:t>
            </a:r>
            <a:r>
              <a:rPr lang="fr-FR" sz="3100"/>
              <a:t>A[3][3] = {</a:t>
            </a:r>
            <a:endParaRPr lang="en-US" sz="3100"/>
          </a:p>
          <a:p>
            <a:pPr marL="36576" indent="0" algn="just">
              <a:buNone/>
            </a:pPr>
            <a:r>
              <a:rPr lang="en-US" sz="3100"/>
              <a:t>	</a:t>
            </a:r>
            <a:r>
              <a:rPr lang="en-US" sz="3100" smtClean="0"/>
              <a:t>			{</a:t>
            </a:r>
            <a:r>
              <a:rPr lang="en-US" sz="3100"/>
              <a:t>5, 10, 15},</a:t>
            </a:r>
          </a:p>
          <a:p>
            <a:pPr marL="36576" indent="0" algn="just">
              <a:buNone/>
            </a:pPr>
            <a:r>
              <a:rPr lang="en-US" sz="3100" smtClean="0"/>
              <a:t>				{</a:t>
            </a:r>
            <a:r>
              <a:rPr lang="en-US" sz="3100"/>
              <a:t>20, 25, 30},</a:t>
            </a:r>
          </a:p>
          <a:p>
            <a:pPr marL="36576" indent="0" algn="just">
              <a:buNone/>
            </a:pPr>
            <a:r>
              <a:rPr lang="en-US" sz="3100" smtClean="0"/>
              <a:t>				{</a:t>
            </a:r>
            <a:r>
              <a:rPr lang="en-US" sz="3100"/>
              <a:t>35, 40, 45}</a:t>
            </a:r>
          </a:p>
          <a:p>
            <a:pPr marL="36576" indent="0" algn="just">
              <a:buNone/>
            </a:pPr>
            <a:r>
              <a:rPr lang="en-US" sz="3100" smtClean="0"/>
              <a:t>		       };</a:t>
            </a:r>
            <a:endParaRPr lang="en-US" sz="3100"/>
          </a:p>
          <a:p>
            <a:pPr algn="just"/>
            <a:endParaRPr lang="en-US" sz="3100"/>
          </a:p>
        </p:txBody>
      </p:sp>
      <p:sp>
        <p:nvSpPr>
          <p:cNvPr id="4"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2005947341"/>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008" y="274638"/>
            <a:ext cx="9036496" cy="1143000"/>
          </a:xfrm>
        </p:spPr>
        <p:txBody>
          <a:bodyPr>
            <a:normAutofit fontScale="90000"/>
          </a:bodyPr>
          <a:lstStyle/>
          <a:p>
            <a:pPr algn="ctr"/>
            <a:r>
              <a:rPr lang="en-US" smtClean="0">
                <a:solidFill>
                  <a:srgbClr val="FFFF00"/>
                </a:solidFill>
              </a:rPr>
              <a:t>2.3 CON TRỎ VÀ </a:t>
            </a:r>
            <a:br>
              <a:rPr lang="en-US" smtClean="0">
                <a:solidFill>
                  <a:srgbClr val="FFFF00"/>
                </a:solidFill>
              </a:rPr>
            </a:br>
            <a:r>
              <a:rPr lang="en-US" smtClean="0">
                <a:solidFill>
                  <a:srgbClr val="FFFF00"/>
                </a:solidFill>
              </a:rPr>
              <a:t>MẢNG NHIỀU CHIỀU</a:t>
            </a:r>
            <a:endParaRPr lang="en-US">
              <a:solidFill>
                <a:srgbClr val="FFFF00"/>
              </a:solidFill>
            </a:endParaRPr>
          </a:p>
        </p:txBody>
      </p:sp>
      <p:sp>
        <p:nvSpPr>
          <p:cNvPr id="3" name="Content Placeholder 2"/>
          <p:cNvSpPr>
            <a:spLocks noGrp="1"/>
          </p:cNvSpPr>
          <p:nvPr>
            <p:ph idx="1"/>
          </p:nvPr>
        </p:nvSpPr>
        <p:spPr/>
        <p:txBody>
          <a:bodyPr>
            <a:normAutofit fontScale="85000" lnSpcReduction="10000"/>
          </a:bodyPr>
          <a:lstStyle/>
          <a:p>
            <a:pPr marL="36576" indent="0">
              <a:buNone/>
            </a:pPr>
            <a:r>
              <a:rPr lang="en-US" sz="3100" b="1" smtClean="0">
                <a:solidFill>
                  <a:srgbClr val="FF0000"/>
                </a:solidFill>
              </a:rPr>
              <a:t>Con </a:t>
            </a:r>
            <a:r>
              <a:rPr lang="en-US" sz="3100" b="1">
                <a:solidFill>
                  <a:srgbClr val="FF0000"/>
                </a:solidFill>
              </a:rPr>
              <a:t>trỏ và mảng nhiều chiều:</a:t>
            </a:r>
          </a:p>
          <a:p>
            <a:pPr algn="just"/>
            <a:r>
              <a:rPr lang="en-US" sz="3100" smtClean="0"/>
              <a:t>Khi </a:t>
            </a:r>
            <a:r>
              <a:rPr lang="en-US" sz="3100"/>
              <a:t>đó, địa chỉ của ma trận A chính là địa chỉ của hàng đầu tiên của ma trận A, và cũng là địa chỉ của phần tử đầu tiên của hàng đầu tiên của ma trận </a:t>
            </a:r>
            <a:r>
              <a:rPr lang="en-US" sz="3100" smtClean="0"/>
              <a:t>A:</a:t>
            </a:r>
          </a:p>
          <a:p>
            <a:pPr lvl="1"/>
            <a:r>
              <a:rPr lang="en-US" sz="2700" smtClean="0"/>
              <a:t>Địa </a:t>
            </a:r>
            <a:r>
              <a:rPr lang="en-US" sz="2700"/>
              <a:t>chỉ của ma trận A:	A = A[0] = *(A+0) = &amp;A[0][0</a:t>
            </a:r>
            <a:r>
              <a:rPr lang="en-US" sz="2700" smtClean="0"/>
              <a:t>];</a:t>
            </a:r>
          </a:p>
          <a:p>
            <a:pPr lvl="1"/>
            <a:r>
              <a:rPr lang="en-US" sz="2700" smtClean="0"/>
              <a:t>Địa </a:t>
            </a:r>
            <a:r>
              <a:rPr lang="en-US" sz="2700"/>
              <a:t>chỉ của hàng thứ nhất:	A[1] = *(A+1) = &amp;A[1][0</a:t>
            </a:r>
            <a:r>
              <a:rPr lang="en-US" sz="2700" smtClean="0"/>
              <a:t>];</a:t>
            </a:r>
          </a:p>
          <a:p>
            <a:pPr lvl="1"/>
            <a:r>
              <a:rPr lang="en-US" sz="2700" smtClean="0"/>
              <a:t>Địa </a:t>
            </a:r>
            <a:r>
              <a:rPr lang="en-US" sz="2700"/>
              <a:t>chỉ của hàng thứ i:	A[i] = *(A+i) = &amp;A[i][</a:t>
            </a:r>
            <a:r>
              <a:rPr lang="en-US" sz="2700" smtClean="0"/>
              <a:t>0];</a:t>
            </a:r>
          </a:p>
          <a:p>
            <a:pPr lvl="1"/>
            <a:r>
              <a:rPr lang="en-US" sz="2700" smtClean="0"/>
              <a:t>Địa chỉ phần tử	&amp;A[i][j] = (*(A+i)) + j;</a:t>
            </a:r>
          </a:p>
          <a:p>
            <a:pPr lvl="1"/>
            <a:r>
              <a:rPr lang="en-US" sz="2700" smtClean="0"/>
              <a:t>Giá trị phần tử	A[i][j] = *((*(A+i)) + j);</a:t>
            </a:r>
            <a:endParaRPr lang="en-US" sz="2700"/>
          </a:p>
        </p:txBody>
      </p:sp>
      <p:sp>
        <p:nvSpPr>
          <p:cNvPr id="4"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2644475447"/>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008" y="274638"/>
            <a:ext cx="9036496" cy="1143000"/>
          </a:xfrm>
        </p:spPr>
        <p:txBody>
          <a:bodyPr>
            <a:normAutofit fontScale="90000"/>
          </a:bodyPr>
          <a:lstStyle/>
          <a:p>
            <a:pPr algn="ctr"/>
            <a:r>
              <a:rPr lang="en-US" smtClean="0">
                <a:solidFill>
                  <a:srgbClr val="FFFF00"/>
                </a:solidFill>
              </a:rPr>
              <a:t>2.3 CON TRỎ VÀ </a:t>
            </a:r>
            <a:br>
              <a:rPr lang="en-US" smtClean="0">
                <a:solidFill>
                  <a:srgbClr val="FFFF00"/>
                </a:solidFill>
              </a:rPr>
            </a:br>
            <a:r>
              <a:rPr lang="en-US" smtClean="0">
                <a:solidFill>
                  <a:srgbClr val="FFFF00"/>
                </a:solidFill>
              </a:rPr>
              <a:t>MẢNG NHIỀU CHIỀU</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b="1" smtClean="0">
                <a:solidFill>
                  <a:srgbClr val="FF0000"/>
                </a:solidFill>
              </a:rPr>
              <a:t>Con </a:t>
            </a:r>
            <a:r>
              <a:rPr lang="en-US" sz="3100" b="1">
                <a:solidFill>
                  <a:srgbClr val="FF0000"/>
                </a:solidFill>
              </a:rPr>
              <a:t>trỏ và mảng nhiều chiều:</a:t>
            </a:r>
          </a:p>
          <a:p>
            <a:pPr algn="just"/>
            <a:r>
              <a:rPr lang="en-US" sz="3100" smtClean="0"/>
              <a:t>Như </a:t>
            </a:r>
            <a:r>
              <a:rPr lang="en-US" sz="3100"/>
              <a:t>vậy, một mảng hai chiều có thể thay thế bằng một mảng một chiều các con trỏ cùng </a:t>
            </a:r>
            <a:r>
              <a:rPr lang="en-US" sz="3100" smtClean="0"/>
              <a:t>kiểu: int </a:t>
            </a:r>
            <a:r>
              <a:rPr lang="en-US" sz="3100"/>
              <a:t>A[3][3];</a:t>
            </a:r>
          </a:p>
          <a:p>
            <a:pPr marL="36576" indent="0" algn="just">
              <a:buNone/>
            </a:pPr>
            <a:r>
              <a:rPr lang="en-US" sz="3100" smtClean="0"/>
              <a:t>   có </a:t>
            </a:r>
            <a:r>
              <a:rPr lang="en-US" sz="3100"/>
              <a:t>thể thay thế </a:t>
            </a:r>
            <a:r>
              <a:rPr lang="en-US" sz="3100" smtClean="0"/>
              <a:t>bằng: int </a:t>
            </a:r>
            <a:r>
              <a:rPr lang="en-US" sz="3100"/>
              <a:t>(*A)[3];</a:t>
            </a:r>
          </a:p>
        </p:txBody>
      </p:sp>
      <p:sp>
        <p:nvSpPr>
          <p:cNvPr id="4"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1072381960"/>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008" y="274638"/>
            <a:ext cx="9036496" cy="1143000"/>
          </a:xfrm>
        </p:spPr>
        <p:txBody>
          <a:bodyPr>
            <a:normAutofit fontScale="90000"/>
          </a:bodyPr>
          <a:lstStyle/>
          <a:p>
            <a:pPr algn="ctr"/>
            <a:r>
              <a:rPr lang="en-US" smtClean="0">
                <a:solidFill>
                  <a:srgbClr val="FFFF00"/>
                </a:solidFill>
              </a:rPr>
              <a:t>2.3 CON TRỎ VÀ </a:t>
            </a:r>
            <a:br>
              <a:rPr lang="en-US" smtClean="0">
                <a:solidFill>
                  <a:srgbClr val="FFFF00"/>
                </a:solidFill>
              </a:rPr>
            </a:br>
            <a:r>
              <a:rPr lang="en-US" smtClean="0">
                <a:solidFill>
                  <a:srgbClr val="FFFF00"/>
                </a:solidFill>
              </a:rPr>
              <a:t>MẢNG NHIỀU CHIỀU</a:t>
            </a:r>
            <a:endParaRPr lang="en-US">
              <a:solidFill>
                <a:srgbClr val="FFFF00"/>
              </a:solidFill>
            </a:endParaRPr>
          </a:p>
        </p:txBody>
      </p:sp>
      <p:sp>
        <p:nvSpPr>
          <p:cNvPr id="3" name="Content Placeholder 2"/>
          <p:cNvSpPr>
            <a:spLocks noGrp="1"/>
          </p:cNvSpPr>
          <p:nvPr>
            <p:ph idx="1"/>
          </p:nvPr>
        </p:nvSpPr>
        <p:spPr/>
        <p:txBody>
          <a:bodyPr>
            <a:normAutofit fontScale="92500" lnSpcReduction="20000"/>
          </a:bodyPr>
          <a:lstStyle/>
          <a:p>
            <a:pPr marL="36576" indent="0" algn="just">
              <a:buNone/>
            </a:pPr>
            <a:r>
              <a:rPr lang="en-US" sz="3100" b="1" smtClean="0">
                <a:solidFill>
                  <a:srgbClr val="FF0000"/>
                </a:solidFill>
              </a:rPr>
              <a:t>Con </a:t>
            </a:r>
            <a:r>
              <a:rPr lang="en-US" sz="3100" b="1">
                <a:solidFill>
                  <a:srgbClr val="FF0000"/>
                </a:solidFill>
              </a:rPr>
              <a:t>trỏ </a:t>
            </a:r>
            <a:r>
              <a:rPr lang="en-US" sz="3100" b="1" smtClean="0">
                <a:solidFill>
                  <a:srgbClr val="FF0000"/>
                </a:solidFill>
              </a:rPr>
              <a:t>trỏ tới con trỏ:</a:t>
            </a:r>
            <a:endParaRPr lang="en-US" sz="3100" b="1">
              <a:solidFill>
                <a:srgbClr val="FF0000"/>
              </a:solidFill>
            </a:endParaRPr>
          </a:p>
          <a:p>
            <a:pPr algn="just"/>
            <a:r>
              <a:rPr lang="en-US" sz="3100" smtClean="0"/>
              <a:t>Vì </a:t>
            </a:r>
            <a:r>
              <a:rPr lang="en-US" sz="3100"/>
              <a:t>một mảng hai chiều int A[3][3] có thể thay thế bằng một mảng các con trỏ int (*A)[3]. Hơn nữa, một mảng int A[3] lại có thể thay thế bằng một con trỏ int *A. Do vậy, một mảng hai chiều  có thể thay thế bằng một mảng các con trỏ, hoặc một con trỏ trỏ đến con trỏ. Nghĩa là các cách viết sau là tương đương:</a:t>
            </a:r>
          </a:p>
          <a:p>
            <a:pPr lvl="1" algn="just"/>
            <a:r>
              <a:rPr lang="en-US" sz="2700"/>
              <a:t>int A[3][3];</a:t>
            </a:r>
          </a:p>
          <a:p>
            <a:pPr lvl="1" algn="just"/>
            <a:r>
              <a:rPr lang="en-US" sz="2700"/>
              <a:t>int (*A)[3]; </a:t>
            </a:r>
            <a:endParaRPr lang="en-US" sz="2700" smtClean="0"/>
          </a:p>
          <a:p>
            <a:pPr lvl="1" algn="just"/>
            <a:r>
              <a:rPr lang="en-US" sz="2700" smtClean="0"/>
              <a:t>int </a:t>
            </a:r>
            <a:r>
              <a:rPr lang="en-US" sz="2700"/>
              <a:t>**A;</a:t>
            </a:r>
          </a:p>
        </p:txBody>
      </p:sp>
      <p:sp>
        <p:nvSpPr>
          <p:cNvPr id="4"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2649227754"/>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008" y="274638"/>
            <a:ext cx="9036496" cy="1143000"/>
          </a:xfrm>
        </p:spPr>
        <p:txBody>
          <a:bodyPr>
            <a:normAutofit/>
          </a:bodyPr>
          <a:lstStyle/>
          <a:p>
            <a:pPr algn="ctr"/>
            <a:r>
              <a:rPr lang="en-US" smtClean="0">
                <a:solidFill>
                  <a:srgbClr val="FFFF00"/>
                </a:solidFill>
              </a:rPr>
              <a:t>2.4 CON TRỎ HÀM</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z="3100" smtClean="0"/>
              <a:t>Mặc </a:t>
            </a:r>
            <a:r>
              <a:rPr lang="en-US" sz="3100"/>
              <a:t>dù hàm không phải là một biến cụ thể nên không có một địa chỉ xác </a:t>
            </a:r>
            <a:r>
              <a:rPr lang="en-US" sz="3100" smtClean="0"/>
              <a:t>định.</a:t>
            </a:r>
          </a:p>
          <a:p>
            <a:pPr algn="just"/>
            <a:r>
              <a:rPr lang="en-US" sz="3100" smtClean="0"/>
              <a:t>Nhưng </a:t>
            </a:r>
            <a:r>
              <a:rPr lang="en-US" sz="3100"/>
              <a:t>trong khi chạy, mỗi một hàm trong C++ cũng có một vùng nhớ xác định, do vậy, C++ cho phép dùng con trỏ để trỏ đến hàm. Con trỏ hàm được dùng để truyền tham số có dạng hàm.</a:t>
            </a:r>
          </a:p>
        </p:txBody>
      </p:sp>
      <p:sp>
        <p:nvSpPr>
          <p:cNvPr id="4"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660374397"/>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008" y="274638"/>
            <a:ext cx="9036496" cy="1143000"/>
          </a:xfrm>
        </p:spPr>
        <p:txBody>
          <a:bodyPr>
            <a:normAutofit/>
          </a:bodyPr>
          <a:lstStyle/>
          <a:p>
            <a:pPr algn="ctr"/>
            <a:r>
              <a:rPr lang="en-US" smtClean="0">
                <a:solidFill>
                  <a:srgbClr val="FFFF00"/>
                </a:solidFill>
              </a:rPr>
              <a:t>2.4 CON TRỎ HÀM</a:t>
            </a:r>
            <a:endParaRPr lang="en-US">
              <a:solidFill>
                <a:srgbClr val="FFFF00"/>
              </a:solidFill>
            </a:endParaRPr>
          </a:p>
        </p:txBody>
      </p:sp>
      <p:sp>
        <p:nvSpPr>
          <p:cNvPr id="3" name="Content Placeholder 2"/>
          <p:cNvSpPr>
            <a:spLocks noGrp="1"/>
          </p:cNvSpPr>
          <p:nvPr>
            <p:ph idx="1"/>
          </p:nvPr>
        </p:nvSpPr>
        <p:spPr/>
        <p:txBody>
          <a:bodyPr>
            <a:normAutofit lnSpcReduction="10000"/>
          </a:bodyPr>
          <a:lstStyle/>
          <a:p>
            <a:pPr marL="36576" indent="0" algn="just">
              <a:buNone/>
            </a:pPr>
            <a:r>
              <a:rPr lang="en-US" sz="3100" b="1" smtClean="0">
                <a:solidFill>
                  <a:srgbClr val="FF0000"/>
                </a:solidFill>
              </a:rPr>
              <a:t>Khai báo con trỏ hàm:</a:t>
            </a:r>
            <a:endParaRPr lang="en-US" sz="3100" b="1">
              <a:solidFill>
                <a:srgbClr val="FF0000"/>
              </a:solidFill>
            </a:endParaRPr>
          </a:p>
          <a:p>
            <a:pPr algn="just"/>
            <a:r>
              <a:rPr lang="en-US" sz="3100" smtClean="0"/>
              <a:t>Con </a:t>
            </a:r>
            <a:r>
              <a:rPr lang="en-US" sz="3100"/>
              <a:t>trỏ hàm được khai báo tương tự như khai báo nguyên mẫu hàm thông thường trong C++, ngoại trừ việc có thêm kí hiệu con trỏ “*” trước tên hàm. Cú pháp khai báo con trỏ hàm như sau:</a:t>
            </a:r>
          </a:p>
          <a:p>
            <a:pPr algn="just"/>
            <a:r>
              <a:rPr lang="en-US" sz="3100"/>
              <a:t>&lt;Kiểu dữ liệu trả về&gt; (*&lt;Tên hàm</a:t>
            </a:r>
            <a:r>
              <a:rPr lang="en-US" sz="3100" smtClean="0"/>
              <a:t>&gt;) ([&lt;</a:t>
            </a:r>
            <a:r>
              <a:rPr lang="en-US" sz="3100"/>
              <a:t>Các tham số&gt;]);</a:t>
            </a:r>
          </a:p>
        </p:txBody>
      </p:sp>
      <p:sp>
        <p:nvSpPr>
          <p:cNvPr id="4"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4122302146"/>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008" y="274638"/>
            <a:ext cx="9036496" cy="1143000"/>
          </a:xfrm>
        </p:spPr>
        <p:txBody>
          <a:bodyPr>
            <a:normAutofit/>
          </a:bodyPr>
          <a:lstStyle/>
          <a:p>
            <a:pPr algn="ctr"/>
            <a:r>
              <a:rPr lang="en-US" smtClean="0">
                <a:solidFill>
                  <a:srgbClr val="FFFF00"/>
                </a:solidFill>
              </a:rPr>
              <a:t>2.4 CON TRỎ HÀM</a:t>
            </a:r>
            <a:endParaRPr lang="en-US">
              <a:solidFill>
                <a:srgbClr val="FFFF00"/>
              </a:solidFill>
            </a:endParaRPr>
          </a:p>
        </p:txBody>
      </p:sp>
      <p:sp>
        <p:nvSpPr>
          <p:cNvPr id="3" name="Content Placeholder 2"/>
          <p:cNvSpPr>
            <a:spLocks noGrp="1"/>
          </p:cNvSpPr>
          <p:nvPr>
            <p:ph idx="1"/>
          </p:nvPr>
        </p:nvSpPr>
        <p:spPr/>
        <p:txBody>
          <a:bodyPr>
            <a:normAutofit fontScale="85000" lnSpcReduction="10000"/>
          </a:bodyPr>
          <a:lstStyle/>
          <a:p>
            <a:pPr marL="36576" indent="0" algn="just">
              <a:buNone/>
            </a:pPr>
            <a:r>
              <a:rPr lang="en-US" sz="3100" b="1" smtClean="0">
                <a:solidFill>
                  <a:srgbClr val="FF0000"/>
                </a:solidFill>
              </a:rPr>
              <a:t>Khai báo con trỏ hàm:</a:t>
            </a:r>
            <a:endParaRPr lang="en-US" sz="3100" b="1">
              <a:solidFill>
                <a:srgbClr val="FF0000"/>
              </a:solidFill>
            </a:endParaRPr>
          </a:p>
          <a:p>
            <a:pPr marL="36576" indent="0" algn="just">
              <a:buNone/>
            </a:pPr>
            <a:r>
              <a:rPr lang="en-US" sz="3100" smtClean="0"/>
              <a:t>Trong </a:t>
            </a:r>
            <a:r>
              <a:rPr lang="en-US" sz="3100"/>
              <a:t>đó:</a:t>
            </a:r>
          </a:p>
          <a:p>
            <a:pPr lvl="0" algn="just"/>
            <a:r>
              <a:rPr lang="en-US" sz="3100" b="1"/>
              <a:t>Kiểu dữ liệu trả về:</a:t>
            </a:r>
            <a:r>
              <a:rPr lang="en-US" sz="3100"/>
              <a:t> là các kiểu dữ liệu thông thường của C++ hoặc kiểu do người </a:t>
            </a:r>
            <a:r>
              <a:rPr lang="en-US" sz="3100" smtClean="0"/>
              <a:t>dùng </a:t>
            </a:r>
            <a:r>
              <a:rPr lang="en-US" sz="3100"/>
              <a:t>tự định nghĩa.</a:t>
            </a:r>
          </a:p>
          <a:p>
            <a:pPr lvl="0" algn="just"/>
            <a:r>
              <a:rPr lang="en-US" sz="3100" b="1"/>
              <a:t>Tên hàm:</a:t>
            </a:r>
            <a:r>
              <a:rPr lang="en-US" sz="3100"/>
              <a:t> tên do người dùng tự định nghĩa, tuân thủ theo quy tắc đặt tên biến trong C++.</a:t>
            </a:r>
          </a:p>
          <a:p>
            <a:pPr algn="just"/>
            <a:r>
              <a:rPr lang="en-US" sz="3100" b="1"/>
              <a:t>Các tham số:</a:t>
            </a:r>
            <a:r>
              <a:rPr lang="en-US" sz="3100"/>
              <a:t> có thể có hoặc không (phần trong dấu “[]” là tuỳ chọn). Nếu có nhiều tham số, mỗi tham số được phân cách nhau bởi dấu phẩy.</a:t>
            </a:r>
          </a:p>
        </p:txBody>
      </p:sp>
      <p:sp>
        <p:nvSpPr>
          <p:cNvPr id="4"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3426878739"/>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008" y="274638"/>
            <a:ext cx="9036496" cy="1143000"/>
          </a:xfrm>
        </p:spPr>
        <p:txBody>
          <a:bodyPr>
            <a:normAutofit/>
          </a:bodyPr>
          <a:lstStyle/>
          <a:p>
            <a:pPr algn="ctr"/>
            <a:r>
              <a:rPr lang="en-US" smtClean="0">
                <a:solidFill>
                  <a:srgbClr val="FFFF00"/>
                </a:solidFill>
              </a:rPr>
              <a:t>2.4 CON TRỎ HÀM</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b="1" smtClean="0">
                <a:solidFill>
                  <a:srgbClr val="FF0000"/>
                </a:solidFill>
              </a:rPr>
              <a:t>Khai báo con trỏ hàm:</a:t>
            </a:r>
            <a:endParaRPr lang="en-US" sz="3100" b="1">
              <a:solidFill>
                <a:srgbClr val="FF0000"/>
              </a:solidFill>
            </a:endParaRPr>
          </a:p>
          <a:p>
            <a:pPr algn="just"/>
            <a:r>
              <a:rPr lang="en-US" sz="3100" smtClean="0"/>
              <a:t>Ví </a:t>
            </a:r>
            <a:r>
              <a:rPr lang="en-US" sz="3100"/>
              <a:t>dụ khai báo:</a:t>
            </a:r>
          </a:p>
          <a:p>
            <a:pPr marL="36576" indent="0" algn="just">
              <a:buNone/>
            </a:pPr>
            <a:r>
              <a:rPr lang="en-US" sz="3100"/>
              <a:t> </a:t>
            </a:r>
            <a:r>
              <a:rPr lang="en-US" sz="3100" smtClean="0"/>
              <a:t>           int </a:t>
            </a:r>
            <a:r>
              <a:rPr lang="en-US" sz="3100"/>
              <a:t>(*Calcul)(int a, int b);</a:t>
            </a:r>
          </a:p>
          <a:p>
            <a:pPr algn="just"/>
            <a:r>
              <a:rPr lang="en-US" sz="3100"/>
              <a:t>là khai báo một con trỏ hàm, tên là Calcul, có kiểu int và có hai tham số cũng là kiểu int.</a:t>
            </a:r>
          </a:p>
        </p:txBody>
      </p:sp>
      <p:sp>
        <p:nvSpPr>
          <p:cNvPr id="4"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2744172919"/>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008" y="274638"/>
            <a:ext cx="9036496" cy="1143000"/>
          </a:xfrm>
        </p:spPr>
        <p:txBody>
          <a:bodyPr>
            <a:normAutofit/>
          </a:bodyPr>
          <a:lstStyle/>
          <a:p>
            <a:pPr algn="ctr"/>
            <a:r>
              <a:rPr lang="en-US" smtClean="0">
                <a:solidFill>
                  <a:srgbClr val="FFFF00"/>
                </a:solidFill>
              </a:rPr>
              <a:t>2.4 CON TRỎ HÀM</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b="1" smtClean="0">
                <a:solidFill>
                  <a:srgbClr val="FF0000"/>
                </a:solidFill>
              </a:rPr>
              <a:t>Lưu ý:</a:t>
            </a:r>
            <a:endParaRPr lang="en-US" sz="3100" b="1">
              <a:solidFill>
                <a:srgbClr val="FF0000"/>
              </a:solidFill>
            </a:endParaRPr>
          </a:p>
          <a:p>
            <a:pPr algn="just"/>
            <a:r>
              <a:rPr lang="en-US" sz="3100" smtClean="0"/>
              <a:t>Dấu </a:t>
            </a:r>
            <a:r>
              <a:rPr lang="en-US" sz="3100"/>
              <a:t>“()” bao bọc tên hàm là cần thiết để chỉ ra rằng ta đang khai báo một con trỏ hàm.  Nếu không có dấu ngoặc đơn này, trình biên dịch sẽ hiểu rằng ta đang khai báo một hàm thông thường và có giá trị trả về là một con trỏ.</a:t>
            </a:r>
          </a:p>
        </p:txBody>
      </p:sp>
      <p:sp>
        <p:nvSpPr>
          <p:cNvPr id="4"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2358181062"/>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008" y="274638"/>
            <a:ext cx="9036496" cy="1143000"/>
          </a:xfrm>
        </p:spPr>
        <p:txBody>
          <a:bodyPr>
            <a:normAutofit/>
          </a:bodyPr>
          <a:lstStyle/>
          <a:p>
            <a:pPr algn="ctr"/>
            <a:r>
              <a:rPr lang="en-US" smtClean="0">
                <a:solidFill>
                  <a:srgbClr val="FFFF00"/>
                </a:solidFill>
              </a:rPr>
              <a:t>2.4 CON TRỎ HÀM</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b="1" smtClean="0">
                <a:solidFill>
                  <a:srgbClr val="FF0000"/>
                </a:solidFill>
              </a:rPr>
              <a:t>Lưu ý:</a:t>
            </a:r>
            <a:endParaRPr lang="en-US" sz="3100" b="1">
              <a:solidFill>
                <a:srgbClr val="FF0000"/>
              </a:solidFill>
            </a:endParaRPr>
          </a:p>
          <a:p>
            <a:pPr algn="just"/>
            <a:r>
              <a:rPr lang="en-US" sz="3100" smtClean="0"/>
              <a:t>Ví </a:t>
            </a:r>
            <a:r>
              <a:rPr lang="en-US" sz="3100"/>
              <a:t>dụ, hai khai báo sau là khác nhau hoàn toàn:</a:t>
            </a:r>
          </a:p>
          <a:p>
            <a:pPr lvl="1" algn="just"/>
            <a:r>
              <a:rPr lang="en-US" sz="2700"/>
              <a:t>// Khai báo một con trỏ hàm </a:t>
            </a:r>
            <a:endParaRPr lang="en-US" sz="2700" smtClean="0"/>
          </a:p>
          <a:p>
            <a:pPr marL="448056" lvl="1" indent="0" algn="just">
              <a:buNone/>
            </a:pPr>
            <a:r>
              <a:rPr lang="en-US" sz="2700"/>
              <a:t> </a:t>
            </a:r>
            <a:r>
              <a:rPr lang="en-US" sz="2700" smtClean="0"/>
              <a:t>         int </a:t>
            </a:r>
            <a:r>
              <a:rPr lang="en-US" sz="2700"/>
              <a:t>(*Calcul)(int a, int b);</a:t>
            </a:r>
          </a:p>
          <a:p>
            <a:pPr lvl="1" algn="just"/>
            <a:r>
              <a:rPr lang="en-US" sz="2700"/>
              <a:t>// Khai báo một hàm trả về kiểu con trỏ </a:t>
            </a:r>
            <a:endParaRPr lang="en-US" sz="2700" smtClean="0"/>
          </a:p>
          <a:p>
            <a:pPr marL="448056" lvl="1" indent="0" algn="just">
              <a:buNone/>
            </a:pPr>
            <a:r>
              <a:rPr lang="en-US" sz="2700"/>
              <a:t> </a:t>
            </a:r>
            <a:r>
              <a:rPr lang="en-US" sz="2700" smtClean="0"/>
              <a:t>         int </a:t>
            </a:r>
            <a:r>
              <a:rPr lang="en-US" sz="2700"/>
              <a:t>*Calcul(int a, int b);</a:t>
            </a:r>
          </a:p>
        </p:txBody>
      </p:sp>
      <p:sp>
        <p:nvSpPr>
          <p:cNvPr id="4"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1651364627"/>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008" y="274638"/>
            <a:ext cx="9036496" cy="1143000"/>
          </a:xfrm>
        </p:spPr>
        <p:txBody>
          <a:bodyPr>
            <a:normAutofit/>
          </a:bodyPr>
          <a:lstStyle/>
          <a:p>
            <a:pPr algn="ctr"/>
            <a:r>
              <a:rPr lang="en-US" smtClean="0">
                <a:solidFill>
                  <a:srgbClr val="FFFF00"/>
                </a:solidFill>
              </a:rPr>
              <a:t>2.4 CON TRỎ HÀM</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b="1" smtClean="0">
                <a:solidFill>
                  <a:srgbClr val="FF0000"/>
                </a:solidFill>
              </a:rPr>
              <a:t>Sử </a:t>
            </a:r>
            <a:r>
              <a:rPr lang="en-US" sz="3100" b="1">
                <a:solidFill>
                  <a:srgbClr val="FF0000"/>
                </a:solidFill>
              </a:rPr>
              <a:t>dụng con trỏ hàm:</a:t>
            </a:r>
          </a:p>
          <a:p>
            <a:pPr algn="just"/>
            <a:r>
              <a:rPr lang="en-US" sz="3100" smtClean="0"/>
              <a:t>Con </a:t>
            </a:r>
            <a:r>
              <a:rPr lang="en-US" sz="3100"/>
              <a:t>trỏ hàm được dùng khi cần gọi một hàm như là tham số của một hàm khác. Khi đó, </a:t>
            </a:r>
            <a:r>
              <a:rPr lang="en-US" sz="3100" smtClean="0"/>
              <a:t>một hàm được </a:t>
            </a:r>
            <a:r>
              <a:rPr lang="en-US" sz="3100"/>
              <a:t>gọi phải có khuôn mẫu giống với con trỏ hàm đã được khai báo.</a:t>
            </a:r>
          </a:p>
        </p:txBody>
      </p:sp>
      <p:sp>
        <p:nvSpPr>
          <p:cNvPr id="4"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2945027110"/>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008" y="274638"/>
            <a:ext cx="9036496" cy="1143000"/>
          </a:xfrm>
        </p:spPr>
        <p:txBody>
          <a:bodyPr>
            <a:normAutofit/>
          </a:bodyPr>
          <a:lstStyle/>
          <a:p>
            <a:pPr algn="ctr"/>
            <a:r>
              <a:rPr lang="en-US" smtClean="0">
                <a:solidFill>
                  <a:srgbClr val="FFFF00"/>
                </a:solidFill>
              </a:rPr>
              <a:t>2.4 CON TRỎ HÀM</a:t>
            </a:r>
            <a:endParaRPr lang="en-US">
              <a:solidFill>
                <a:srgbClr val="FFFF00"/>
              </a:solidFill>
            </a:endParaRPr>
          </a:p>
        </p:txBody>
      </p:sp>
      <p:sp>
        <p:nvSpPr>
          <p:cNvPr id="3" name="Content Placeholder 2"/>
          <p:cNvSpPr>
            <a:spLocks noGrp="1"/>
          </p:cNvSpPr>
          <p:nvPr>
            <p:ph idx="1"/>
          </p:nvPr>
        </p:nvSpPr>
        <p:spPr/>
        <p:txBody>
          <a:bodyPr>
            <a:normAutofit fontScale="77500" lnSpcReduction="20000"/>
          </a:bodyPr>
          <a:lstStyle/>
          <a:p>
            <a:pPr marL="36576" indent="0" algn="just">
              <a:buNone/>
            </a:pPr>
            <a:r>
              <a:rPr lang="en-US" sz="3100" b="1" smtClean="0">
                <a:solidFill>
                  <a:srgbClr val="FF0000"/>
                </a:solidFill>
              </a:rPr>
              <a:t>Sử </a:t>
            </a:r>
            <a:r>
              <a:rPr lang="en-US" sz="3100" b="1">
                <a:solidFill>
                  <a:srgbClr val="FF0000"/>
                </a:solidFill>
              </a:rPr>
              <a:t>dụng con trỏ hàm:</a:t>
            </a:r>
          </a:p>
          <a:p>
            <a:pPr marL="36576" indent="0" algn="just">
              <a:buNone/>
            </a:pPr>
            <a:r>
              <a:rPr lang="en-US" sz="3100" smtClean="0"/>
              <a:t>Ví dụ:</a:t>
            </a:r>
            <a:endParaRPr lang="en-US" sz="3100"/>
          </a:p>
          <a:p>
            <a:pPr marL="36576" indent="0" algn="just">
              <a:buNone/>
            </a:pPr>
            <a:r>
              <a:rPr lang="en-US" sz="3100" smtClean="0"/>
              <a:t>	int </a:t>
            </a:r>
            <a:r>
              <a:rPr lang="en-US" sz="3100"/>
              <a:t>(*Calcul)(int a, int b);</a:t>
            </a:r>
          </a:p>
          <a:p>
            <a:pPr algn="just"/>
            <a:r>
              <a:rPr lang="en-US" sz="3100" smtClean="0"/>
              <a:t>Có </a:t>
            </a:r>
            <a:r>
              <a:rPr lang="en-US" sz="3100"/>
              <a:t>thể gọi các hàm có hai tham số kiểu int và trả về cũng kiểu int như sau:</a:t>
            </a:r>
          </a:p>
          <a:p>
            <a:pPr marL="36576" indent="0" algn="just">
              <a:buNone/>
            </a:pPr>
            <a:r>
              <a:rPr lang="en-US" sz="3100" smtClean="0"/>
              <a:t>	int </a:t>
            </a:r>
            <a:r>
              <a:rPr lang="en-US" sz="3100"/>
              <a:t>add(int a, int b); </a:t>
            </a:r>
            <a:endParaRPr lang="en-US" sz="3100" smtClean="0"/>
          </a:p>
          <a:p>
            <a:pPr marL="36576" indent="0" algn="just">
              <a:buNone/>
            </a:pPr>
            <a:r>
              <a:rPr lang="en-US" sz="3100"/>
              <a:t>	</a:t>
            </a:r>
            <a:r>
              <a:rPr lang="en-US" sz="3100" smtClean="0"/>
              <a:t>int </a:t>
            </a:r>
            <a:r>
              <a:rPr lang="en-US" sz="3100"/>
              <a:t>sub(int a, int b);</a:t>
            </a:r>
          </a:p>
          <a:p>
            <a:pPr algn="just"/>
            <a:r>
              <a:rPr lang="en-US" sz="3100" smtClean="0"/>
              <a:t>Nhưng </a:t>
            </a:r>
            <a:r>
              <a:rPr lang="en-US" sz="3100"/>
              <a:t>không được gọi các hàm khác kiểu tham số hoặc kiểu trả về như sau:</a:t>
            </a:r>
          </a:p>
          <a:p>
            <a:pPr marL="36576" indent="0" algn="just">
              <a:buNone/>
            </a:pPr>
            <a:r>
              <a:rPr lang="en-US" sz="3100" smtClean="0"/>
              <a:t>	int </a:t>
            </a:r>
            <a:r>
              <a:rPr lang="en-US" sz="3100"/>
              <a:t>add(float a, int b); </a:t>
            </a:r>
            <a:endParaRPr lang="en-US" sz="3100" smtClean="0"/>
          </a:p>
          <a:p>
            <a:pPr marL="36576" indent="0" algn="just">
              <a:buNone/>
            </a:pPr>
            <a:r>
              <a:rPr lang="en-US" sz="3100"/>
              <a:t>	</a:t>
            </a:r>
            <a:r>
              <a:rPr lang="en-US" sz="3100" smtClean="0"/>
              <a:t>int </a:t>
            </a:r>
            <a:r>
              <a:rPr lang="en-US" sz="3100"/>
              <a:t>add(int a);</a:t>
            </a:r>
          </a:p>
          <a:p>
            <a:pPr marL="36576" indent="0" algn="just">
              <a:buNone/>
            </a:pPr>
            <a:r>
              <a:rPr lang="en-US" sz="3100" smtClean="0"/>
              <a:t>	char</a:t>
            </a:r>
            <a:r>
              <a:rPr lang="en-US" sz="3100"/>
              <a:t>* sub(char* a, char* b);</a:t>
            </a:r>
          </a:p>
        </p:txBody>
      </p:sp>
      <p:sp>
        <p:nvSpPr>
          <p:cNvPr id="4"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2601331018"/>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008" y="274638"/>
            <a:ext cx="9036496" cy="1143000"/>
          </a:xfrm>
        </p:spPr>
        <p:txBody>
          <a:bodyPr>
            <a:normAutofit/>
          </a:bodyPr>
          <a:lstStyle/>
          <a:p>
            <a:pPr algn="ctr"/>
            <a:r>
              <a:rPr lang="en-US" smtClean="0">
                <a:solidFill>
                  <a:srgbClr val="FFFF00"/>
                </a:solidFill>
              </a:rPr>
              <a:t>2.4 CON TRỎ HÀM</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b="1" smtClean="0">
                <a:solidFill>
                  <a:srgbClr val="FF0000"/>
                </a:solidFill>
              </a:rPr>
              <a:t>Sử </a:t>
            </a:r>
            <a:r>
              <a:rPr lang="en-US" sz="3100" b="1">
                <a:solidFill>
                  <a:srgbClr val="FF0000"/>
                </a:solidFill>
              </a:rPr>
              <a:t>dụng con trỏ hàm:</a:t>
            </a:r>
          </a:p>
          <a:p>
            <a:pPr algn="just"/>
            <a:r>
              <a:rPr lang="en-US" sz="3100" smtClean="0"/>
              <a:t>Chương </a:t>
            </a:r>
            <a:r>
              <a:rPr lang="en-US" sz="3100"/>
              <a:t>trình </a:t>
            </a:r>
            <a:r>
              <a:rPr lang="en-US" sz="3100" smtClean="0"/>
              <a:t>2.4 </a:t>
            </a:r>
            <a:r>
              <a:rPr lang="en-US" sz="3100"/>
              <a:t>minh hoạ việc khai báo và sử dụng con trỏ hàm.</a:t>
            </a:r>
          </a:p>
        </p:txBody>
      </p:sp>
      <p:sp>
        <p:nvSpPr>
          <p:cNvPr id="4"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67744" y="3167978"/>
            <a:ext cx="4176281" cy="36453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08569230"/>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008" y="274638"/>
            <a:ext cx="9036496" cy="1143000"/>
          </a:xfrm>
        </p:spPr>
        <p:txBody>
          <a:bodyPr>
            <a:normAutofit/>
          </a:bodyPr>
          <a:lstStyle/>
          <a:p>
            <a:pPr algn="ctr"/>
            <a:r>
              <a:rPr lang="en-US" smtClean="0">
                <a:solidFill>
                  <a:srgbClr val="FFFF00"/>
                </a:solidFill>
              </a:rPr>
              <a:t>2.4 CON TRỎ HÀM</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b="1" smtClean="0">
                <a:solidFill>
                  <a:srgbClr val="FF0000"/>
                </a:solidFill>
              </a:rPr>
              <a:t>Sử </a:t>
            </a:r>
            <a:r>
              <a:rPr lang="en-US" sz="3100" b="1">
                <a:solidFill>
                  <a:srgbClr val="FF0000"/>
                </a:solidFill>
              </a:rPr>
              <a:t>dụng con trỏ hàm</a:t>
            </a:r>
            <a:r>
              <a:rPr lang="en-US" sz="3100" b="1" smtClean="0">
                <a:solidFill>
                  <a:srgbClr val="FF0000"/>
                </a:solidFill>
              </a:rPr>
              <a:t>:</a:t>
            </a:r>
            <a:endParaRPr lang="en-US" sz="3100" b="1">
              <a:solidFill>
                <a:srgbClr val="FF0000"/>
              </a:solidFill>
            </a:endParaRPr>
          </a:p>
        </p:txBody>
      </p:sp>
      <p:sp>
        <p:nvSpPr>
          <p:cNvPr id="4"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38350" y="2182068"/>
            <a:ext cx="5067300" cy="4559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3076895"/>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008" y="274638"/>
            <a:ext cx="9036496" cy="1143000"/>
          </a:xfrm>
        </p:spPr>
        <p:txBody>
          <a:bodyPr>
            <a:normAutofit/>
          </a:bodyPr>
          <a:lstStyle/>
          <a:p>
            <a:pPr algn="ctr"/>
            <a:r>
              <a:rPr lang="en-US" smtClean="0">
                <a:solidFill>
                  <a:srgbClr val="FFFF00"/>
                </a:solidFill>
              </a:rPr>
              <a:t>2.4 CON TRỎ HÀM</a:t>
            </a:r>
            <a:endParaRPr lang="en-US">
              <a:solidFill>
                <a:srgbClr val="FFFF00"/>
              </a:solidFill>
            </a:endParaRPr>
          </a:p>
        </p:txBody>
      </p:sp>
      <p:sp>
        <p:nvSpPr>
          <p:cNvPr id="3" name="Content Placeholder 2"/>
          <p:cNvSpPr>
            <a:spLocks noGrp="1"/>
          </p:cNvSpPr>
          <p:nvPr>
            <p:ph idx="1"/>
          </p:nvPr>
        </p:nvSpPr>
        <p:spPr/>
        <p:txBody>
          <a:bodyPr>
            <a:normAutofit fontScale="77500" lnSpcReduction="20000"/>
          </a:bodyPr>
          <a:lstStyle/>
          <a:p>
            <a:pPr marL="36576" indent="0" algn="just">
              <a:buNone/>
            </a:pPr>
            <a:r>
              <a:rPr lang="en-US" sz="3100" b="1" smtClean="0">
                <a:solidFill>
                  <a:srgbClr val="FF0000"/>
                </a:solidFill>
              </a:rPr>
              <a:t>Sử </a:t>
            </a:r>
            <a:r>
              <a:rPr lang="en-US" sz="3100" b="1">
                <a:solidFill>
                  <a:srgbClr val="FF0000"/>
                </a:solidFill>
              </a:rPr>
              <a:t>dụng con trỏ hàm:</a:t>
            </a:r>
          </a:p>
          <a:p>
            <a:pPr algn="just"/>
            <a:r>
              <a:rPr lang="en-US" sz="3100" smtClean="0"/>
              <a:t>Hai </a:t>
            </a:r>
            <a:r>
              <a:rPr lang="en-US" sz="3100"/>
              <a:t>hàm addition và substraction thực hiện các chức năng cộng và trừ hai số nguyên. </a:t>
            </a:r>
            <a:endParaRPr lang="en-US" sz="3100" smtClean="0"/>
          </a:p>
          <a:p>
            <a:pPr algn="just"/>
            <a:r>
              <a:rPr lang="en-US" sz="3100" smtClean="0"/>
              <a:t>Hàm </a:t>
            </a:r>
            <a:r>
              <a:rPr lang="en-US" sz="3100"/>
              <a:t>operation sẽ gọi </a:t>
            </a:r>
            <a:r>
              <a:rPr lang="en-US" sz="3100" smtClean="0"/>
              <a:t>hàm </a:t>
            </a:r>
            <a:r>
              <a:rPr lang="en-US" sz="3100"/>
              <a:t>tương ứng với con trỏ hàm được chỉ định. </a:t>
            </a:r>
            <a:endParaRPr lang="en-US" sz="3100" smtClean="0"/>
          </a:p>
          <a:p>
            <a:pPr algn="just"/>
            <a:r>
              <a:rPr lang="en-US" sz="3100" smtClean="0"/>
              <a:t>Trong </a:t>
            </a:r>
            <a:r>
              <a:rPr lang="en-US" sz="3100"/>
              <a:t>hàm main, con trỏ hàm minus sẽ tương ứng với hàm substraction. </a:t>
            </a:r>
            <a:endParaRPr lang="en-US" sz="3100" smtClean="0"/>
          </a:p>
          <a:p>
            <a:pPr algn="just"/>
            <a:r>
              <a:rPr lang="en-US" sz="3100" smtClean="0"/>
              <a:t>Khi </a:t>
            </a:r>
            <a:r>
              <a:rPr lang="en-US" sz="3100"/>
              <a:t>gọi hàm operation, tùy theo con trỏ </a:t>
            </a:r>
            <a:r>
              <a:rPr lang="en-US" sz="3100" smtClean="0"/>
              <a:t>hàm </a:t>
            </a:r>
            <a:r>
              <a:rPr lang="en-US" sz="3100"/>
              <a:t>quy định ở tham số thứ ba, nó sẽ trỏ đến </a:t>
            </a:r>
            <a:r>
              <a:rPr lang="en-US" sz="3100" smtClean="0"/>
              <a:t>hàm </a:t>
            </a:r>
            <a:r>
              <a:rPr lang="en-US" sz="3100"/>
              <a:t>tương ứng được chỉ định: operation(7, 5, addition) – trỏ đến hàm addition, tức cộng hai số 7 </a:t>
            </a:r>
            <a:r>
              <a:rPr lang="en-US" sz="3100" smtClean="0"/>
              <a:t>và </a:t>
            </a:r>
            <a:r>
              <a:rPr lang="en-US" sz="3100"/>
              <a:t>5. Tương tự, operation(20, m, minus) sẽ tương ứng với operation(20, m, substraction) và cho kết quả là phép trừ 20 cho m.</a:t>
            </a:r>
          </a:p>
        </p:txBody>
      </p:sp>
      <p:sp>
        <p:nvSpPr>
          <p:cNvPr id="4"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3887536569"/>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008" y="274638"/>
            <a:ext cx="9036496" cy="1143000"/>
          </a:xfrm>
        </p:spPr>
        <p:txBody>
          <a:bodyPr>
            <a:normAutofit/>
          </a:bodyPr>
          <a:lstStyle/>
          <a:p>
            <a:pPr algn="ctr"/>
            <a:r>
              <a:rPr lang="en-US" smtClean="0">
                <a:solidFill>
                  <a:srgbClr val="FFFF00"/>
                </a:solidFill>
              </a:rPr>
              <a:t>2.5 CẤP PHÁT BỘ NHỚ ĐỘNG</a:t>
            </a:r>
            <a:endParaRPr lang="en-US">
              <a:solidFill>
                <a:srgbClr val="FFFF00"/>
              </a:solidFill>
            </a:endParaRPr>
          </a:p>
        </p:txBody>
      </p:sp>
      <p:sp>
        <p:nvSpPr>
          <p:cNvPr id="3" name="Content Placeholder 2"/>
          <p:cNvSpPr>
            <a:spLocks noGrp="1"/>
          </p:cNvSpPr>
          <p:nvPr>
            <p:ph idx="1"/>
          </p:nvPr>
        </p:nvSpPr>
        <p:spPr/>
        <p:txBody>
          <a:bodyPr>
            <a:normAutofit fontScale="92500" lnSpcReduction="10000"/>
          </a:bodyPr>
          <a:lstStyle/>
          <a:p>
            <a:pPr marL="36576" indent="0" algn="just">
              <a:buNone/>
            </a:pPr>
            <a:r>
              <a:rPr lang="en-US" sz="3100" smtClean="0"/>
              <a:t>Xét </a:t>
            </a:r>
            <a:r>
              <a:rPr lang="en-US" sz="3100"/>
              <a:t>hai trường hợp sau đây:</a:t>
            </a:r>
          </a:p>
          <a:p>
            <a:pPr lvl="0" algn="just"/>
            <a:r>
              <a:rPr lang="en-US" sz="3100"/>
              <a:t>Trường hợp 1, khai báo một con trỏ và gán giá trị cho nó:</a:t>
            </a:r>
          </a:p>
          <a:p>
            <a:pPr lvl="1" algn="just"/>
            <a:r>
              <a:rPr lang="en-US" sz="2700"/>
              <a:t>int *pa = 12;</a:t>
            </a:r>
          </a:p>
          <a:p>
            <a:pPr lvl="0" algn="just"/>
            <a:r>
              <a:rPr lang="en-US" sz="3100"/>
              <a:t>Trường hợp 2, khai báo con trỏ </a:t>
            </a:r>
            <a:r>
              <a:rPr lang="en-US" sz="3100" smtClean="0"/>
              <a:t>trỏ đến </a:t>
            </a:r>
            <a:r>
              <a:rPr lang="en-US" sz="3100"/>
              <a:t>phần tử cuối cùng của mảng rồi tăng thêm một đơn vị cho nó:</a:t>
            </a:r>
          </a:p>
          <a:p>
            <a:pPr lvl="1" algn="just"/>
            <a:r>
              <a:rPr lang="fr-FR" sz="2700"/>
              <a:t>int A[5] = {5, 10, 15, 20, 25};</a:t>
            </a:r>
            <a:endParaRPr lang="en-US" sz="2700"/>
          </a:p>
          <a:p>
            <a:pPr lvl="1" algn="just"/>
            <a:r>
              <a:rPr lang="fr-FR" sz="2700"/>
              <a:t>int *pa = &amp;A[4]; </a:t>
            </a:r>
            <a:endParaRPr lang="fr-FR" sz="2700" smtClean="0"/>
          </a:p>
          <a:p>
            <a:pPr lvl="1" algn="just"/>
            <a:r>
              <a:rPr lang="fr-FR" sz="2700" smtClean="0"/>
              <a:t>pa</a:t>
            </a:r>
            <a:r>
              <a:rPr lang="fr-FR" sz="2700"/>
              <a:t>++;</a:t>
            </a:r>
            <a:endParaRPr lang="en-US" sz="2700"/>
          </a:p>
        </p:txBody>
      </p:sp>
      <p:sp>
        <p:nvSpPr>
          <p:cNvPr id="4"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3629524575"/>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008" y="274638"/>
            <a:ext cx="9036496" cy="1143000"/>
          </a:xfrm>
        </p:spPr>
        <p:txBody>
          <a:bodyPr>
            <a:normAutofit/>
          </a:bodyPr>
          <a:lstStyle/>
          <a:p>
            <a:pPr algn="ctr"/>
            <a:r>
              <a:rPr lang="en-US" smtClean="0">
                <a:solidFill>
                  <a:srgbClr val="FFFF00"/>
                </a:solidFill>
              </a:rPr>
              <a:t>2.5 CẤP PHÁT BỘ NHỚ ĐỘNG</a:t>
            </a:r>
            <a:endParaRPr lang="en-US">
              <a:solidFill>
                <a:srgbClr val="FFFF00"/>
              </a:solidFill>
            </a:endParaRPr>
          </a:p>
        </p:txBody>
      </p:sp>
      <p:sp>
        <p:nvSpPr>
          <p:cNvPr id="3" name="Content Placeholder 2"/>
          <p:cNvSpPr>
            <a:spLocks noGrp="1"/>
          </p:cNvSpPr>
          <p:nvPr>
            <p:ph idx="1"/>
          </p:nvPr>
        </p:nvSpPr>
        <p:spPr/>
        <p:txBody>
          <a:bodyPr>
            <a:normAutofit fontScale="85000" lnSpcReduction="10000"/>
          </a:bodyPr>
          <a:lstStyle/>
          <a:p>
            <a:pPr algn="just"/>
            <a:r>
              <a:rPr lang="fr-FR" sz="3100" smtClean="0"/>
              <a:t>Trong </a:t>
            </a:r>
            <a:r>
              <a:rPr lang="fr-FR" sz="3100"/>
              <a:t>cả hai trường hợp, ta đều không biết thực sự con trỏ pa đang trỏ đến địa chỉ nào trong bộ nhớ: trường hợp 1 chỉ ra rằng con trỏ pa đang trỏ tới một địa chỉ không xác định, nhưng lại chứa giá trị là 12 do được gán vào. Trường hợp 2, con trỏ pa đã trỏ đến địa chỉ ngay sau địa chỉ phần tử cuối cùng của mảng A, đó cũng là một địa chỉ không xác định. </a:t>
            </a:r>
            <a:endParaRPr lang="fr-FR" sz="3100" smtClean="0"/>
          </a:p>
          <a:p>
            <a:pPr algn="just"/>
            <a:r>
              <a:rPr lang="fr-FR" sz="3100" smtClean="0"/>
              <a:t>Các </a:t>
            </a:r>
            <a:r>
              <a:rPr lang="fr-FR" sz="3100"/>
              <a:t>địa chỉ không xác định này là các địa chỉ nằm ở vùng nhớ tự do còn thừa của bộ nhớ. Vùng nhớ này có thể bị chiếm dụng bởi bất kì một chương trình nào đang chạy.</a:t>
            </a:r>
            <a:endParaRPr lang="en-US" sz="3100"/>
          </a:p>
          <a:p>
            <a:pPr lvl="0" algn="just"/>
            <a:endParaRPr lang="en-US" sz="3100"/>
          </a:p>
        </p:txBody>
      </p:sp>
      <p:sp>
        <p:nvSpPr>
          <p:cNvPr id="4"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121280159"/>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008" y="274638"/>
            <a:ext cx="9036496" cy="1143000"/>
          </a:xfrm>
        </p:spPr>
        <p:txBody>
          <a:bodyPr>
            <a:normAutofit/>
          </a:bodyPr>
          <a:lstStyle/>
          <a:p>
            <a:pPr algn="ctr"/>
            <a:r>
              <a:rPr lang="en-US" smtClean="0">
                <a:solidFill>
                  <a:srgbClr val="FFFF00"/>
                </a:solidFill>
              </a:rPr>
              <a:t>2.5 CẤP PHÁT BỘ NHỚ ĐỘNG</a:t>
            </a:r>
            <a:endParaRPr lang="en-US">
              <a:solidFill>
                <a:srgbClr val="FFFF00"/>
              </a:solidFill>
            </a:endParaRPr>
          </a:p>
        </p:txBody>
      </p:sp>
      <p:sp>
        <p:nvSpPr>
          <p:cNvPr id="3" name="Content Placeholder 2"/>
          <p:cNvSpPr>
            <a:spLocks noGrp="1"/>
          </p:cNvSpPr>
          <p:nvPr>
            <p:ph idx="1"/>
          </p:nvPr>
        </p:nvSpPr>
        <p:spPr/>
        <p:txBody>
          <a:bodyPr>
            <a:normAutofit fontScale="92500" lnSpcReduction="10000"/>
          </a:bodyPr>
          <a:lstStyle/>
          <a:p>
            <a:pPr algn="just"/>
            <a:r>
              <a:rPr lang="fr-FR" sz="3100" smtClean="0"/>
              <a:t>Do </a:t>
            </a:r>
            <a:r>
              <a:rPr lang="fr-FR" sz="3100"/>
              <a:t>đó, rất có thể các chương trình khác sẽ chiếm mất các địa chỉ mà con trỏ pa đang trỏ tới. Khi đó, nếu các chương trình thay đổi giá trị của địa chỉ đó, giá trị pa cũng bị thay đổi theo mà ta không thể kiểm soát được. </a:t>
            </a:r>
            <a:endParaRPr lang="fr-FR" sz="3100" smtClean="0"/>
          </a:p>
          <a:p>
            <a:pPr algn="just"/>
            <a:r>
              <a:rPr lang="fr-FR" sz="3100" smtClean="0"/>
              <a:t>Để </a:t>
            </a:r>
            <a:r>
              <a:rPr lang="fr-FR" sz="3100"/>
              <a:t>tránh các rủi ro có thể gặp phải, C++ yêu cầu phải cấp phát bộ nhớ một cách tường minh cho con trỏ trước khi sử dụng chúng.</a:t>
            </a:r>
            <a:endParaRPr lang="en-US" sz="3100"/>
          </a:p>
        </p:txBody>
      </p:sp>
      <p:sp>
        <p:nvSpPr>
          <p:cNvPr id="4"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462244599"/>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008" y="274638"/>
            <a:ext cx="9036496" cy="1143000"/>
          </a:xfrm>
        </p:spPr>
        <p:txBody>
          <a:bodyPr>
            <a:normAutofit/>
          </a:bodyPr>
          <a:lstStyle/>
          <a:p>
            <a:pPr algn="ctr"/>
            <a:r>
              <a:rPr lang="en-US" smtClean="0">
                <a:solidFill>
                  <a:srgbClr val="FFFF00"/>
                </a:solidFill>
              </a:rPr>
              <a:t>2.5 CẤP PHÁT BỘ NHỚ ĐỘNG</a:t>
            </a:r>
            <a:endParaRPr lang="en-US">
              <a:solidFill>
                <a:srgbClr val="FFFF00"/>
              </a:solidFill>
            </a:endParaRPr>
          </a:p>
        </p:txBody>
      </p:sp>
      <p:sp>
        <p:nvSpPr>
          <p:cNvPr id="3" name="Content Placeholder 2"/>
          <p:cNvSpPr>
            <a:spLocks noGrp="1"/>
          </p:cNvSpPr>
          <p:nvPr>
            <p:ph idx="1"/>
          </p:nvPr>
        </p:nvSpPr>
        <p:spPr/>
        <p:txBody>
          <a:bodyPr>
            <a:normAutofit lnSpcReduction="10000"/>
          </a:bodyPr>
          <a:lstStyle/>
          <a:p>
            <a:pPr marL="36576" indent="0" algn="just">
              <a:buNone/>
            </a:pPr>
            <a:r>
              <a:rPr lang="en-US" sz="3100" b="1" smtClean="0">
                <a:solidFill>
                  <a:srgbClr val="FF0000"/>
                </a:solidFill>
              </a:rPr>
              <a:t>Cấp </a:t>
            </a:r>
            <a:r>
              <a:rPr lang="en-US" sz="3100" b="1">
                <a:solidFill>
                  <a:srgbClr val="FF0000"/>
                </a:solidFill>
              </a:rPr>
              <a:t>phát bộ nhớ </a:t>
            </a:r>
            <a:r>
              <a:rPr lang="en-US" sz="3100" b="1" smtClean="0">
                <a:solidFill>
                  <a:srgbClr val="FF0000"/>
                </a:solidFill>
              </a:rPr>
              <a:t>động cho biến:</a:t>
            </a:r>
            <a:endParaRPr lang="en-US" sz="3100" b="1">
              <a:solidFill>
                <a:srgbClr val="FF0000"/>
              </a:solidFill>
            </a:endParaRPr>
          </a:p>
          <a:p>
            <a:pPr algn="just"/>
            <a:r>
              <a:rPr lang="en-US" sz="3100" smtClean="0"/>
              <a:t>Thao </a:t>
            </a:r>
            <a:r>
              <a:rPr lang="en-US" sz="3100"/>
              <a:t>tác cấp phát bộ nhớ cho con trỏ thực chất là gán cho con trỏ một địa chỉ xác định và đưa địa chỉ đó vào vùng đã bị chiếm dụng, các chương trình khác không thể sử dụng địa chỉ đó. Cú pháp cấp phát bộ nhớ cho con trỏ như sau:</a:t>
            </a:r>
          </a:p>
          <a:p>
            <a:pPr marL="36576" indent="0" algn="just">
              <a:buNone/>
            </a:pPr>
            <a:r>
              <a:rPr lang="en-US" sz="3100" smtClean="0"/>
              <a:t>       </a:t>
            </a:r>
            <a:r>
              <a:rPr lang="en-US" sz="3100" smtClean="0">
                <a:solidFill>
                  <a:srgbClr val="00B0F0"/>
                </a:solidFill>
              </a:rPr>
              <a:t>&lt;</a:t>
            </a:r>
            <a:r>
              <a:rPr lang="en-US" sz="3100">
                <a:solidFill>
                  <a:srgbClr val="00B0F0"/>
                </a:solidFill>
              </a:rPr>
              <a:t>tên con trỏ&gt; = new &lt;kiểu con trỏ&gt;</a:t>
            </a:r>
            <a:r>
              <a:rPr lang="en-US" sz="3100"/>
              <a:t>;</a:t>
            </a:r>
          </a:p>
        </p:txBody>
      </p:sp>
      <p:sp>
        <p:nvSpPr>
          <p:cNvPr id="4"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2800486527"/>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008" y="274638"/>
            <a:ext cx="9036496" cy="1143000"/>
          </a:xfrm>
        </p:spPr>
        <p:txBody>
          <a:bodyPr>
            <a:normAutofit/>
          </a:bodyPr>
          <a:lstStyle/>
          <a:p>
            <a:pPr algn="ctr"/>
            <a:r>
              <a:rPr lang="en-US" smtClean="0">
                <a:solidFill>
                  <a:srgbClr val="FFFF00"/>
                </a:solidFill>
              </a:rPr>
              <a:t>2.5 CẤP PHÁT BỘ NHỚ ĐỘNG</a:t>
            </a:r>
            <a:endParaRPr lang="en-US">
              <a:solidFill>
                <a:srgbClr val="FFFF00"/>
              </a:solidFill>
            </a:endParaRPr>
          </a:p>
        </p:txBody>
      </p:sp>
      <p:sp>
        <p:nvSpPr>
          <p:cNvPr id="3" name="Content Placeholder 2"/>
          <p:cNvSpPr>
            <a:spLocks noGrp="1"/>
          </p:cNvSpPr>
          <p:nvPr>
            <p:ph idx="1"/>
          </p:nvPr>
        </p:nvSpPr>
        <p:spPr/>
        <p:txBody>
          <a:bodyPr>
            <a:normAutofit fontScale="85000" lnSpcReduction="10000"/>
          </a:bodyPr>
          <a:lstStyle/>
          <a:p>
            <a:pPr marL="36576" indent="0" algn="just">
              <a:buNone/>
            </a:pPr>
            <a:r>
              <a:rPr lang="en-US" sz="3100" b="1" smtClean="0">
                <a:solidFill>
                  <a:srgbClr val="FF0000"/>
                </a:solidFill>
              </a:rPr>
              <a:t>Cấp </a:t>
            </a:r>
            <a:r>
              <a:rPr lang="en-US" sz="3100" b="1">
                <a:solidFill>
                  <a:srgbClr val="FF0000"/>
                </a:solidFill>
              </a:rPr>
              <a:t>phát bộ nhớ </a:t>
            </a:r>
            <a:r>
              <a:rPr lang="en-US" sz="3100" b="1" smtClean="0">
                <a:solidFill>
                  <a:srgbClr val="FF0000"/>
                </a:solidFill>
              </a:rPr>
              <a:t>động cho biến:</a:t>
            </a:r>
            <a:endParaRPr lang="en-US" sz="3100" b="1">
              <a:solidFill>
                <a:srgbClr val="FF0000"/>
              </a:solidFill>
            </a:endParaRPr>
          </a:p>
          <a:p>
            <a:pPr algn="just"/>
            <a:r>
              <a:rPr lang="en-US" sz="3100" smtClean="0"/>
              <a:t>Ví dụ:</a:t>
            </a:r>
            <a:endParaRPr lang="en-US" sz="3100"/>
          </a:p>
          <a:p>
            <a:pPr lvl="1" algn="just"/>
            <a:r>
              <a:rPr lang="en-US" sz="2700"/>
              <a:t>int *pa;</a:t>
            </a:r>
          </a:p>
          <a:p>
            <a:pPr lvl="1" algn="just"/>
            <a:r>
              <a:rPr lang="en-US" sz="2700"/>
              <a:t>pa = new int;</a:t>
            </a:r>
          </a:p>
          <a:p>
            <a:pPr algn="just"/>
            <a:r>
              <a:rPr lang="en-US" sz="3100" smtClean="0"/>
              <a:t>Lưu ý: Ta </a:t>
            </a:r>
            <a:r>
              <a:rPr lang="en-US" sz="3100"/>
              <a:t>có thể vừa cấp phát bộ nhớ, vừa khởi tạo giá trị cho con trỏ theo cú pháp sau:</a:t>
            </a:r>
          </a:p>
          <a:p>
            <a:pPr lvl="1" algn="just"/>
            <a:r>
              <a:rPr lang="en-US" sz="2700"/>
              <a:t>int *pa;</a:t>
            </a:r>
          </a:p>
          <a:p>
            <a:pPr lvl="1" algn="just"/>
            <a:r>
              <a:rPr lang="en-US" sz="2700"/>
              <a:t>pa = new int(12);</a:t>
            </a:r>
          </a:p>
          <a:p>
            <a:pPr marL="36576" indent="0" algn="just">
              <a:buNone/>
            </a:pPr>
            <a:r>
              <a:rPr lang="en-US" sz="3100" smtClean="0"/>
              <a:t>=&gt; Cấp </a:t>
            </a:r>
            <a:r>
              <a:rPr lang="en-US" sz="3100"/>
              <a:t>phát cho con trỏ pa một địa chỉ xác định, đồng thời gán giá trị của con trỏ *pa = 12.</a:t>
            </a:r>
          </a:p>
        </p:txBody>
      </p:sp>
      <p:sp>
        <p:nvSpPr>
          <p:cNvPr id="4"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1001847565"/>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008" y="274638"/>
            <a:ext cx="9036496" cy="1143000"/>
          </a:xfrm>
        </p:spPr>
        <p:txBody>
          <a:bodyPr>
            <a:normAutofit/>
          </a:bodyPr>
          <a:lstStyle/>
          <a:p>
            <a:pPr algn="ctr"/>
            <a:r>
              <a:rPr lang="en-US" smtClean="0">
                <a:solidFill>
                  <a:srgbClr val="FFFF00"/>
                </a:solidFill>
              </a:rPr>
              <a:t>2.5 CẤP PHÁT BỘ NHỚ ĐỘNG</a:t>
            </a:r>
            <a:endParaRPr lang="en-US">
              <a:solidFill>
                <a:srgbClr val="FFFF00"/>
              </a:solidFill>
            </a:endParaRPr>
          </a:p>
        </p:txBody>
      </p:sp>
      <p:sp>
        <p:nvSpPr>
          <p:cNvPr id="3" name="Content Placeholder 2"/>
          <p:cNvSpPr>
            <a:spLocks noGrp="1"/>
          </p:cNvSpPr>
          <p:nvPr>
            <p:ph idx="1"/>
          </p:nvPr>
        </p:nvSpPr>
        <p:spPr/>
        <p:txBody>
          <a:bodyPr>
            <a:normAutofit fontScale="92500" lnSpcReduction="20000"/>
          </a:bodyPr>
          <a:lstStyle/>
          <a:p>
            <a:pPr marL="36576" indent="0" algn="just">
              <a:buNone/>
            </a:pPr>
            <a:r>
              <a:rPr lang="en-US" sz="3100" b="1" smtClean="0">
                <a:solidFill>
                  <a:srgbClr val="FF0000"/>
                </a:solidFill>
              </a:rPr>
              <a:t>Giải phóng </a:t>
            </a:r>
            <a:r>
              <a:rPr lang="en-US" sz="3100" b="1">
                <a:solidFill>
                  <a:srgbClr val="FF0000"/>
                </a:solidFill>
              </a:rPr>
              <a:t>bộ nhớ </a:t>
            </a:r>
            <a:r>
              <a:rPr lang="en-US" sz="3100" b="1" smtClean="0">
                <a:solidFill>
                  <a:srgbClr val="FF0000"/>
                </a:solidFill>
              </a:rPr>
              <a:t>động cho biến:</a:t>
            </a:r>
            <a:endParaRPr lang="en-US" sz="3100" b="1">
              <a:solidFill>
                <a:srgbClr val="FF0000"/>
              </a:solidFill>
            </a:endParaRPr>
          </a:p>
          <a:p>
            <a:pPr algn="just"/>
            <a:r>
              <a:rPr lang="en-US" sz="3100" smtClean="0"/>
              <a:t>Địa </a:t>
            </a:r>
            <a:r>
              <a:rPr lang="en-US" sz="3100"/>
              <a:t>chỉ của con trỏ sau khi được cấp phát bởi thao tác </a:t>
            </a:r>
            <a:r>
              <a:rPr lang="en-US" sz="3100" b="1">
                <a:solidFill>
                  <a:srgbClr val="00B0F0"/>
                </a:solidFill>
              </a:rPr>
              <a:t>new</a:t>
            </a:r>
            <a:r>
              <a:rPr lang="en-US" sz="3100">
                <a:solidFill>
                  <a:srgbClr val="00B0F0"/>
                </a:solidFill>
              </a:rPr>
              <a:t> </a:t>
            </a:r>
            <a:r>
              <a:rPr lang="en-US" sz="3100"/>
              <a:t>sẽ trở thành vùng nhớ đã bị chiếm dụng, các chương trình khác không thể sử dụng vùng nhớ đó ngay cả khi ta không dùng con trỏ nữa. </a:t>
            </a:r>
            <a:endParaRPr lang="en-US" sz="3100" smtClean="0"/>
          </a:p>
          <a:p>
            <a:pPr algn="just"/>
            <a:r>
              <a:rPr lang="en-US" sz="3100" smtClean="0"/>
              <a:t>Để </a:t>
            </a:r>
            <a:r>
              <a:rPr lang="en-US" sz="3100"/>
              <a:t>tiết kiệm bộ nhớ, ta phải huỷ bỏ vùng nhớ của con trỏ ngay sau khi không dùng đến con trỏ nữa. Cú pháp huỷ bỏ vùng nhớ của con trỏ như sau:</a:t>
            </a:r>
          </a:p>
          <a:p>
            <a:pPr marL="36576" indent="0" algn="just">
              <a:buNone/>
            </a:pPr>
            <a:r>
              <a:rPr lang="en-US" sz="3100" smtClean="0"/>
              <a:t>               </a:t>
            </a:r>
            <a:r>
              <a:rPr lang="en-US" sz="3100" smtClean="0">
                <a:solidFill>
                  <a:srgbClr val="00B0F0"/>
                </a:solidFill>
              </a:rPr>
              <a:t>delete </a:t>
            </a:r>
            <a:r>
              <a:rPr lang="en-US" sz="3100">
                <a:solidFill>
                  <a:srgbClr val="00B0F0"/>
                </a:solidFill>
              </a:rPr>
              <a:t>&lt;tên con trỏ&gt;</a:t>
            </a:r>
            <a:r>
              <a:rPr lang="en-US" sz="3100"/>
              <a:t>;</a:t>
            </a:r>
          </a:p>
        </p:txBody>
      </p:sp>
      <p:sp>
        <p:nvSpPr>
          <p:cNvPr id="4"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2770142440"/>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008" y="274638"/>
            <a:ext cx="9036496" cy="1143000"/>
          </a:xfrm>
        </p:spPr>
        <p:txBody>
          <a:bodyPr>
            <a:normAutofit/>
          </a:bodyPr>
          <a:lstStyle/>
          <a:p>
            <a:pPr algn="ctr"/>
            <a:r>
              <a:rPr lang="en-US" smtClean="0">
                <a:solidFill>
                  <a:srgbClr val="FFFF00"/>
                </a:solidFill>
              </a:rPr>
              <a:t>2.5 CẤP PHÁT BỘ NHỚ ĐỘNG</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b="1" smtClean="0">
                <a:solidFill>
                  <a:srgbClr val="FF0000"/>
                </a:solidFill>
              </a:rPr>
              <a:t>Giải phóng </a:t>
            </a:r>
            <a:r>
              <a:rPr lang="en-US" sz="3100" b="1">
                <a:solidFill>
                  <a:srgbClr val="FF0000"/>
                </a:solidFill>
              </a:rPr>
              <a:t>bộ nhớ </a:t>
            </a:r>
            <a:r>
              <a:rPr lang="en-US" sz="3100" b="1" smtClean="0">
                <a:solidFill>
                  <a:srgbClr val="FF0000"/>
                </a:solidFill>
              </a:rPr>
              <a:t>động cho biến:</a:t>
            </a:r>
            <a:endParaRPr lang="en-US" sz="3100" b="1">
              <a:solidFill>
                <a:srgbClr val="FF0000"/>
              </a:solidFill>
            </a:endParaRPr>
          </a:p>
          <a:p>
            <a:pPr marL="36576" indent="0" algn="just">
              <a:buNone/>
            </a:pPr>
            <a:r>
              <a:rPr lang="en-US" sz="3100" smtClean="0"/>
              <a:t>Ví dụ:</a:t>
            </a:r>
          </a:p>
          <a:p>
            <a:pPr algn="just"/>
            <a:r>
              <a:rPr lang="en-US" sz="3100"/>
              <a:t>int *pa = new int(12);	// Khai báo con trỏ pa, cấp phát bộ </a:t>
            </a:r>
            <a:r>
              <a:rPr lang="en-US" sz="3100" smtClean="0"/>
              <a:t>nhớ </a:t>
            </a:r>
            <a:r>
              <a:rPr lang="en-US" sz="3100"/>
              <a:t>và gán giá trị ban đầu cho pa là 12.</a:t>
            </a:r>
          </a:p>
          <a:p>
            <a:pPr algn="just"/>
            <a:r>
              <a:rPr lang="en-US" sz="3100"/>
              <a:t>delete pa;	// Giải phóng vùng nhớ vừa cấp cho pa.</a:t>
            </a:r>
          </a:p>
        </p:txBody>
      </p:sp>
      <p:sp>
        <p:nvSpPr>
          <p:cNvPr id="4"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3726873400"/>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008" y="274638"/>
            <a:ext cx="9036496" cy="1143000"/>
          </a:xfrm>
        </p:spPr>
        <p:txBody>
          <a:bodyPr>
            <a:normAutofit/>
          </a:bodyPr>
          <a:lstStyle/>
          <a:p>
            <a:pPr algn="ctr"/>
            <a:r>
              <a:rPr lang="en-US" smtClean="0">
                <a:solidFill>
                  <a:srgbClr val="FFFF00"/>
                </a:solidFill>
              </a:rPr>
              <a:t>2.5 CẤP PHÁT BỘ NHỚ ĐỘNG</a:t>
            </a:r>
            <a:endParaRPr lang="en-US">
              <a:solidFill>
                <a:srgbClr val="FFFF00"/>
              </a:solidFill>
            </a:endParaRPr>
          </a:p>
        </p:txBody>
      </p:sp>
      <p:sp>
        <p:nvSpPr>
          <p:cNvPr id="3" name="Content Placeholder 2"/>
          <p:cNvSpPr>
            <a:spLocks noGrp="1"/>
          </p:cNvSpPr>
          <p:nvPr>
            <p:ph idx="1"/>
          </p:nvPr>
        </p:nvSpPr>
        <p:spPr/>
        <p:txBody>
          <a:bodyPr>
            <a:normAutofit fontScale="85000" lnSpcReduction="20000"/>
          </a:bodyPr>
          <a:lstStyle/>
          <a:p>
            <a:pPr marL="36576" indent="0" algn="just">
              <a:buNone/>
            </a:pPr>
            <a:r>
              <a:rPr lang="en-US" sz="3100" b="1" smtClean="0">
                <a:solidFill>
                  <a:srgbClr val="FF0000"/>
                </a:solidFill>
              </a:rPr>
              <a:t>Giải phóng </a:t>
            </a:r>
            <a:r>
              <a:rPr lang="en-US" sz="3100" b="1">
                <a:solidFill>
                  <a:srgbClr val="FF0000"/>
                </a:solidFill>
              </a:rPr>
              <a:t>bộ nhớ </a:t>
            </a:r>
            <a:r>
              <a:rPr lang="en-US" sz="3100" b="1" smtClean="0">
                <a:solidFill>
                  <a:srgbClr val="FF0000"/>
                </a:solidFill>
              </a:rPr>
              <a:t>động cho biến:</a:t>
            </a:r>
            <a:endParaRPr lang="en-US" sz="3100" b="1">
              <a:solidFill>
                <a:srgbClr val="FF0000"/>
              </a:solidFill>
            </a:endParaRPr>
          </a:p>
          <a:p>
            <a:pPr marL="36576" indent="0" algn="just">
              <a:buNone/>
            </a:pPr>
            <a:r>
              <a:rPr lang="en-US" sz="3100" smtClean="0"/>
              <a:t>Lưu ý:</a:t>
            </a:r>
          </a:p>
          <a:p>
            <a:pPr algn="just"/>
            <a:r>
              <a:rPr lang="en-US" sz="3100" smtClean="0"/>
              <a:t>Một </a:t>
            </a:r>
            <a:r>
              <a:rPr lang="en-US" sz="3100"/>
              <a:t>con trỏ, sau khi bị giải phóng địa chỉ, vẫn có thể được cấp phát một vùng nhớ mới hoặc trỏ đến một địa chỉ mới:</a:t>
            </a:r>
          </a:p>
          <a:p>
            <a:r>
              <a:rPr lang="en-US" sz="3100"/>
              <a:t>int *pa = new int(12);	// Khai báo con trỏ pa, cấp phát bộ </a:t>
            </a:r>
            <a:r>
              <a:rPr lang="en-US" sz="3100" smtClean="0"/>
              <a:t>nhớ </a:t>
            </a:r>
            <a:r>
              <a:rPr lang="en-US" sz="3100"/>
              <a:t>và gán giá trị ban đầu cho pa là 12.</a:t>
            </a:r>
          </a:p>
          <a:p>
            <a:r>
              <a:rPr lang="en-US" sz="3100"/>
              <a:t>delete pa;	// Giải phóng vùng </a:t>
            </a:r>
            <a:r>
              <a:rPr lang="en-US" sz="3100" smtClean="0"/>
              <a:t>nhớ </a:t>
            </a:r>
            <a:r>
              <a:rPr lang="en-US" sz="3100"/>
              <a:t>vừa cấp cho pa. </a:t>
            </a:r>
            <a:endParaRPr lang="en-US" sz="3100" smtClean="0"/>
          </a:p>
          <a:p>
            <a:r>
              <a:rPr lang="en-US" sz="3100" smtClean="0"/>
              <a:t>int </a:t>
            </a:r>
            <a:r>
              <a:rPr lang="en-US" sz="3100"/>
              <a:t>A[5] = {5, 10, 15, 20, 25};</a:t>
            </a:r>
          </a:p>
          <a:p>
            <a:r>
              <a:rPr lang="en-US" sz="3100"/>
              <a:t>pa = A;	// Cho pa trỏ đến địa chỉ của mảng A</a:t>
            </a:r>
          </a:p>
        </p:txBody>
      </p:sp>
      <p:sp>
        <p:nvSpPr>
          <p:cNvPr id="4"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918463230"/>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008" y="274638"/>
            <a:ext cx="9036496" cy="1143000"/>
          </a:xfrm>
        </p:spPr>
        <p:txBody>
          <a:bodyPr>
            <a:normAutofit/>
          </a:bodyPr>
          <a:lstStyle/>
          <a:p>
            <a:pPr algn="ctr"/>
            <a:r>
              <a:rPr lang="en-US" smtClean="0">
                <a:solidFill>
                  <a:srgbClr val="FFFF00"/>
                </a:solidFill>
              </a:rPr>
              <a:t>2.5 CẤP PHÁT BỘ NHỚ ĐỘNG</a:t>
            </a:r>
            <a:endParaRPr lang="en-US">
              <a:solidFill>
                <a:srgbClr val="FFFF00"/>
              </a:solidFill>
            </a:endParaRPr>
          </a:p>
        </p:txBody>
      </p:sp>
      <p:sp>
        <p:nvSpPr>
          <p:cNvPr id="3" name="Content Placeholder 2"/>
          <p:cNvSpPr>
            <a:spLocks noGrp="1"/>
          </p:cNvSpPr>
          <p:nvPr>
            <p:ph idx="1"/>
          </p:nvPr>
        </p:nvSpPr>
        <p:spPr/>
        <p:txBody>
          <a:bodyPr>
            <a:normAutofit fontScale="92500" lnSpcReduction="20000"/>
          </a:bodyPr>
          <a:lstStyle/>
          <a:p>
            <a:pPr marL="36576" indent="0" algn="just">
              <a:buNone/>
            </a:pPr>
            <a:r>
              <a:rPr lang="en-US" sz="3100" b="1" smtClean="0">
                <a:solidFill>
                  <a:srgbClr val="FF0000"/>
                </a:solidFill>
              </a:rPr>
              <a:t>Giải phóng </a:t>
            </a:r>
            <a:r>
              <a:rPr lang="en-US" sz="3100" b="1">
                <a:solidFill>
                  <a:srgbClr val="FF0000"/>
                </a:solidFill>
              </a:rPr>
              <a:t>bộ nhớ </a:t>
            </a:r>
            <a:r>
              <a:rPr lang="en-US" sz="3100" b="1" smtClean="0">
                <a:solidFill>
                  <a:srgbClr val="FF0000"/>
                </a:solidFill>
              </a:rPr>
              <a:t>động cho biến:</a:t>
            </a:r>
            <a:endParaRPr lang="en-US" sz="3100" b="1">
              <a:solidFill>
                <a:srgbClr val="FF0000"/>
              </a:solidFill>
            </a:endParaRPr>
          </a:p>
          <a:p>
            <a:pPr marL="36576" indent="0" algn="just">
              <a:buNone/>
            </a:pPr>
            <a:r>
              <a:rPr lang="en-US" sz="3100" smtClean="0"/>
              <a:t>Lưu ý:</a:t>
            </a:r>
          </a:p>
          <a:p>
            <a:pPr algn="just"/>
            <a:r>
              <a:rPr lang="en-US" sz="3100" smtClean="0"/>
              <a:t>Nếu </a:t>
            </a:r>
            <a:r>
              <a:rPr lang="en-US" sz="3100"/>
              <a:t>có nhiều con trỏ cùng trỏ vào một địa chỉ, thì chỉ cần giải phóng bộ nhớ của một con trỏ, tất cả các con trỏ còn lại cũng bị giải phóng bộ nhớ:</a:t>
            </a:r>
          </a:p>
          <a:p>
            <a:pPr algn="just"/>
            <a:r>
              <a:rPr lang="en-US" sz="3100"/>
              <a:t>int *pa = new int(12);	// *pa = 12</a:t>
            </a:r>
          </a:p>
          <a:p>
            <a:pPr algn="just"/>
            <a:r>
              <a:rPr lang="en-US" sz="3100"/>
              <a:t>int *pb = pa</a:t>
            </a:r>
            <a:r>
              <a:rPr lang="en-US" sz="3100" smtClean="0"/>
              <a:t>;  // </a:t>
            </a:r>
            <a:r>
              <a:rPr lang="en-US" sz="3100"/>
              <a:t>pb trỏ đến cùng địa chỉ pa.</a:t>
            </a:r>
          </a:p>
          <a:p>
            <a:pPr algn="just"/>
            <a:r>
              <a:rPr lang="en-US" sz="3100"/>
              <a:t>*pb += 5</a:t>
            </a:r>
            <a:r>
              <a:rPr lang="en-US" sz="3100" smtClean="0"/>
              <a:t>;      // </a:t>
            </a:r>
            <a:r>
              <a:rPr lang="en-US" sz="3100"/>
              <a:t>*pa = *pb = 17</a:t>
            </a:r>
          </a:p>
          <a:p>
            <a:pPr algn="just"/>
            <a:r>
              <a:rPr lang="en-US" sz="3100"/>
              <a:t>delete pa</a:t>
            </a:r>
            <a:r>
              <a:rPr lang="en-US" sz="3100" smtClean="0"/>
              <a:t>;    // </a:t>
            </a:r>
            <a:r>
              <a:rPr lang="en-US" sz="3100"/>
              <a:t>Giải phóng cả pa lẫn pb</a:t>
            </a:r>
          </a:p>
        </p:txBody>
      </p:sp>
      <p:sp>
        <p:nvSpPr>
          <p:cNvPr id="4"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1950121852"/>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008" y="274638"/>
            <a:ext cx="9036496" cy="1143000"/>
          </a:xfrm>
        </p:spPr>
        <p:txBody>
          <a:bodyPr>
            <a:normAutofit/>
          </a:bodyPr>
          <a:lstStyle/>
          <a:p>
            <a:pPr algn="ctr"/>
            <a:r>
              <a:rPr lang="en-US" smtClean="0">
                <a:solidFill>
                  <a:srgbClr val="FFFF00"/>
                </a:solidFill>
              </a:rPr>
              <a:t>2.5 CẤP PHÁT BỘ NHỚ ĐỘNG</a:t>
            </a:r>
            <a:endParaRPr lang="en-US">
              <a:solidFill>
                <a:srgbClr val="FFFF00"/>
              </a:solidFill>
            </a:endParaRPr>
          </a:p>
        </p:txBody>
      </p:sp>
      <p:sp>
        <p:nvSpPr>
          <p:cNvPr id="3" name="Content Placeholder 2"/>
          <p:cNvSpPr>
            <a:spLocks noGrp="1"/>
          </p:cNvSpPr>
          <p:nvPr>
            <p:ph idx="1"/>
          </p:nvPr>
        </p:nvSpPr>
        <p:spPr/>
        <p:txBody>
          <a:bodyPr>
            <a:normAutofit fontScale="92500" lnSpcReduction="20000"/>
          </a:bodyPr>
          <a:lstStyle/>
          <a:p>
            <a:pPr marL="36576" indent="0" algn="just">
              <a:buNone/>
            </a:pPr>
            <a:r>
              <a:rPr lang="en-US" sz="3100" b="1" smtClean="0">
                <a:solidFill>
                  <a:srgbClr val="FF0000"/>
                </a:solidFill>
              </a:rPr>
              <a:t>Giải phóng </a:t>
            </a:r>
            <a:r>
              <a:rPr lang="en-US" sz="3100" b="1">
                <a:solidFill>
                  <a:srgbClr val="FF0000"/>
                </a:solidFill>
              </a:rPr>
              <a:t>bộ nhớ </a:t>
            </a:r>
            <a:r>
              <a:rPr lang="en-US" sz="3100" b="1" smtClean="0">
                <a:solidFill>
                  <a:srgbClr val="FF0000"/>
                </a:solidFill>
              </a:rPr>
              <a:t>động cho biến:</a:t>
            </a:r>
            <a:endParaRPr lang="en-US" sz="3100" b="1">
              <a:solidFill>
                <a:srgbClr val="FF0000"/>
              </a:solidFill>
            </a:endParaRPr>
          </a:p>
          <a:p>
            <a:pPr marL="36576" indent="0" algn="just">
              <a:buNone/>
            </a:pPr>
            <a:r>
              <a:rPr lang="en-US" sz="3100" smtClean="0"/>
              <a:t>Lưu ý:</a:t>
            </a:r>
          </a:p>
          <a:p>
            <a:pPr algn="just"/>
            <a:r>
              <a:rPr lang="en-US" sz="3100" smtClean="0"/>
              <a:t>Một </a:t>
            </a:r>
            <a:r>
              <a:rPr lang="en-US" sz="3100"/>
              <a:t>con trỏ sau khi cấp phát bộ nhớ động bằng thao tác new, cần </a:t>
            </a:r>
            <a:r>
              <a:rPr lang="en-US" sz="3100" smtClean="0"/>
              <a:t>giải </a:t>
            </a:r>
            <a:r>
              <a:rPr lang="en-US" sz="3100"/>
              <a:t>phóng bộ nhớ trước khi trỏ đến một địa chỉ mới hoặc cấp phát bộ nhớ mới:</a:t>
            </a:r>
          </a:p>
          <a:p>
            <a:pPr algn="just"/>
            <a:r>
              <a:rPr lang="en-US" sz="3100"/>
              <a:t>int *pa = new int(12</a:t>
            </a:r>
            <a:r>
              <a:rPr lang="en-US" sz="3100" smtClean="0"/>
              <a:t>);    // </a:t>
            </a:r>
            <a:r>
              <a:rPr lang="en-US" sz="3100"/>
              <a:t>pa được cấp bộ nhớ và *pa = 12</a:t>
            </a:r>
          </a:p>
          <a:p>
            <a:pPr algn="just"/>
            <a:r>
              <a:rPr lang="en-US" sz="3100"/>
              <a:t>*pa = new int(15</a:t>
            </a:r>
            <a:r>
              <a:rPr lang="en-US" sz="3100" smtClean="0"/>
              <a:t>);       // </a:t>
            </a:r>
            <a:r>
              <a:rPr lang="en-US" sz="3100"/>
              <a:t>pa trỏ đến địa chỉ khác và *pa = 15</a:t>
            </a:r>
            <a:r>
              <a:rPr lang="en-US" sz="3100" smtClean="0"/>
              <a:t>. Địa </a:t>
            </a:r>
            <a:r>
              <a:rPr lang="en-US" sz="3100"/>
              <a:t>chỉ cũ của pa vẫn bị coi là </a:t>
            </a:r>
            <a:r>
              <a:rPr lang="en-US" sz="3100" smtClean="0"/>
              <a:t>bận.</a:t>
            </a:r>
            <a:endParaRPr lang="en-US" sz="3100"/>
          </a:p>
        </p:txBody>
      </p:sp>
      <p:sp>
        <p:nvSpPr>
          <p:cNvPr id="4"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465065929"/>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008" y="274638"/>
            <a:ext cx="9036496" cy="1143000"/>
          </a:xfrm>
        </p:spPr>
        <p:txBody>
          <a:bodyPr>
            <a:normAutofit/>
          </a:bodyPr>
          <a:lstStyle/>
          <a:p>
            <a:pPr algn="ctr"/>
            <a:r>
              <a:rPr lang="en-US" smtClean="0">
                <a:solidFill>
                  <a:srgbClr val="FFFF00"/>
                </a:solidFill>
              </a:rPr>
              <a:t>2.5 CẤP PHÁT BỘ NHỚ ĐỘNG</a:t>
            </a:r>
            <a:endParaRPr lang="en-US">
              <a:solidFill>
                <a:srgbClr val="FFFF00"/>
              </a:solidFill>
            </a:endParaRPr>
          </a:p>
        </p:txBody>
      </p:sp>
      <p:sp>
        <p:nvSpPr>
          <p:cNvPr id="3" name="Content Placeholder 2"/>
          <p:cNvSpPr>
            <a:spLocks noGrp="1"/>
          </p:cNvSpPr>
          <p:nvPr>
            <p:ph idx="1"/>
          </p:nvPr>
        </p:nvSpPr>
        <p:spPr/>
        <p:txBody>
          <a:bodyPr>
            <a:normAutofit fontScale="92500"/>
          </a:bodyPr>
          <a:lstStyle/>
          <a:p>
            <a:pPr marL="36576" indent="0" algn="just">
              <a:buNone/>
            </a:pPr>
            <a:r>
              <a:rPr lang="en-US" sz="3100" b="1" smtClean="0">
                <a:solidFill>
                  <a:srgbClr val="FF0000"/>
                </a:solidFill>
              </a:rPr>
              <a:t>Cấp </a:t>
            </a:r>
            <a:r>
              <a:rPr lang="en-US" sz="3100" b="1">
                <a:solidFill>
                  <a:srgbClr val="FF0000"/>
                </a:solidFill>
              </a:rPr>
              <a:t>phát bộ </a:t>
            </a:r>
            <a:r>
              <a:rPr lang="en-US" sz="3100" b="1" smtClean="0">
                <a:solidFill>
                  <a:srgbClr val="FF0000"/>
                </a:solidFill>
              </a:rPr>
              <a:t>nhớ động </a:t>
            </a:r>
            <a:r>
              <a:rPr lang="en-US" sz="3100" b="1">
                <a:solidFill>
                  <a:srgbClr val="FF0000"/>
                </a:solidFill>
              </a:rPr>
              <a:t>cho </a:t>
            </a:r>
            <a:r>
              <a:rPr lang="en-US" sz="3100" b="1" smtClean="0">
                <a:solidFill>
                  <a:srgbClr val="FF0000"/>
                </a:solidFill>
              </a:rPr>
              <a:t>mảng </a:t>
            </a:r>
            <a:r>
              <a:rPr lang="en-US" sz="3100" b="1">
                <a:solidFill>
                  <a:srgbClr val="FF0000"/>
                </a:solidFill>
              </a:rPr>
              <a:t>một chiều:</a:t>
            </a:r>
          </a:p>
          <a:p>
            <a:pPr algn="just"/>
            <a:r>
              <a:rPr lang="en-US" sz="3100" smtClean="0"/>
              <a:t>Mảng </a:t>
            </a:r>
            <a:r>
              <a:rPr lang="en-US" sz="3100"/>
              <a:t>một chiều được coi là tương ứng với một con trỏ cùng kiểu. Tuy nhiên, cú pháp cấp phát bộ nhớ </a:t>
            </a:r>
            <a:r>
              <a:rPr lang="en-US" sz="3100" smtClean="0"/>
              <a:t>động cho mảng một </a:t>
            </a:r>
            <a:r>
              <a:rPr lang="en-US" sz="3100"/>
              <a:t>chiều là khác với cú pháp cấp phát bộ nhớ cho con trỏ thông thường:</a:t>
            </a:r>
          </a:p>
          <a:p>
            <a:pPr marL="36576" indent="0" algn="just">
              <a:buNone/>
            </a:pPr>
            <a:r>
              <a:rPr lang="en-US" sz="3100" smtClean="0"/>
              <a:t>         &lt;</a:t>
            </a:r>
            <a:r>
              <a:rPr lang="en-US" sz="3100"/>
              <a:t>Tên con trỏ&gt; = new &lt;Kiểu con trỏ&gt;[&lt;Độ dài mảng&gt;];</a:t>
            </a:r>
          </a:p>
          <a:p>
            <a:pPr algn="just"/>
            <a:endParaRPr lang="en-US" sz="3100"/>
          </a:p>
        </p:txBody>
      </p:sp>
      <p:sp>
        <p:nvSpPr>
          <p:cNvPr id="4"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970092045"/>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008" y="274638"/>
            <a:ext cx="9036496" cy="1143000"/>
          </a:xfrm>
        </p:spPr>
        <p:txBody>
          <a:bodyPr>
            <a:normAutofit/>
          </a:bodyPr>
          <a:lstStyle/>
          <a:p>
            <a:pPr algn="ctr"/>
            <a:r>
              <a:rPr lang="en-US" smtClean="0">
                <a:solidFill>
                  <a:srgbClr val="FFFF00"/>
                </a:solidFill>
              </a:rPr>
              <a:t>2.5 CẤP PHÁT BỘ NHỚ ĐỘNG</a:t>
            </a:r>
            <a:endParaRPr lang="en-US">
              <a:solidFill>
                <a:srgbClr val="FFFF00"/>
              </a:solidFill>
            </a:endParaRPr>
          </a:p>
        </p:txBody>
      </p:sp>
      <p:sp>
        <p:nvSpPr>
          <p:cNvPr id="3" name="Content Placeholder 2"/>
          <p:cNvSpPr>
            <a:spLocks noGrp="1"/>
          </p:cNvSpPr>
          <p:nvPr>
            <p:ph idx="1"/>
          </p:nvPr>
        </p:nvSpPr>
        <p:spPr/>
        <p:txBody>
          <a:bodyPr>
            <a:normAutofit fontScale="85000" lnSpcReduction="10000"/>
          </a:bodyPr>
          <a:lstStyle/>
          <a:p>
            <a:pPr marL="36576" indent="0" algn="just">
              <a:buNone/>
            </a:pPr>
            <a:r>
              <a:rPr lang="en-US" sz="3100" b="1" smtClean="0">
                <a:solidFill>
                  <a:srgbClr val="FF0000"/>
                </a:solidFill>
              </a:rPr>
              <a:t>Cấp </a:t>
            </a:r>
            <a:r>
              <a:rPr lang="en-US" sz="3100" b="1">
                <a:solidFill>
                  <a:srgbClr val="FF0000"/>
                </a:solidFill>
              </a:rPr>
              <a:t>phát bộ </a:t>
            </a:r>
            <a:r>
              <a:rPr lang="en-US" sz="3100" b="1" smtClean="0">
                <a:solidFill>
                  <a:srgbClr val="FF0000"/>
                </a:solidFill>
              </a:rPr>
              <a:t>nhớ động </a:t>
            </a:r>
            <a:r>
              <a:rPr lang="en-US" sz="3100" b="1">
                <a:solidFill>
                  <a:srgbClr val="FF0000"/>
                </a:solidFill>
              </a:rPr>
              <a:t>cho </a:t>
            </a:r>
            <a:r>
              <a:rPr lang="en-US" sz="3100" b="1" smtClean="0">
                <a:solidFill>
                  <a:srgbClr val="FF0000"/>
                </a:solidFill>
              </a:rPr>
              <a:t>mảng </a:t>
            </a:r>
            <a:r>
              <a:rPr lang="en-US" sz="3100" b="1">
                <a:solidFill>
                  <a:srgbClr val="FF0000"/>
                </a:solidFill>
              </a:rPr>
              <a:t>một chiều:</a:t>
            </a:r>
          </a:p>
          <a:p>
            <a:pPr algn="just"/>
            <a:r>
              <a:rPr lang="en-US" sz="3100" smtClean="0"/>
              <a:t>Trong đó:</a:t>
            </a:r>
          </a:p>
          <a:p>
            <a:pPr lvl="1" algn="just"/>
            <a:r>
              <a:rPr lang="en-US" sz="2700" smtClean="0"/>
              <a:t>Tên </a:t>
            </a:r>
            <a:r>
              <a:rPr lang="en-US" sz="2700"/>
              <a:t>con trỏ: tên do người dùng đặt, tuân thủ theo quy tắc đặt tên biến của C</a:t>
            </a:r>
            <a:r>
              <a:rPr lang="en-US" sz="2700" smtClean="0"/>
              <a:t>++.</a:t>
            </a:r>
          </a:p>
          <a:p>
            <a:pPr lvl="1" algn="just"/>
            <a:r>
              <a:rPr lang="en-US" sz="2700" smtClean="0"/>
              <a:t>Kiểu </a:t>
            </a:r>
            <a:r>
              <a:rPr lang="en-US" sz="2700"/>
              <a:t>con trỏ: Kiểu dữ liệu cơ bản của C++ hoặc là kiểu do người dùng tự định </a:t>
            </a:r>
            <a:r>
              <a:rPr lang="en-US" sz="2700" smtClean="0"/>
              <a:t>nghĩa.</a:t>
            </a:r>
          </a:p>
          <a:p>
            <a:pPr lvl="1" algn="just"/>
            <a:r>
              <a:rPr lang="en-US" sz="2700" smtClean="0"/>
              <a:t>Độ </a:t>
            </a:r>
            <a:r>
              <a:rPr lang="en-US" sz="2700"/>
              <a:t>dài mảng: số lượng các phần tử cần cấp phát bộ nhớ của mảng. </a:t>
            </a:r>
            <a:endParaRPr lang="en-US" sz="2700" smtClean="0"/>
          </a:p>
          <a:p>
            <a:pPr algn="just"/>
            <a:r>
              <a:rPr lang="en-US" sz="3100" smtClean="0"/>
              <a:t>Ví </a:t>
            </a:r>
            <a:r>
              <a:rPr lang="en-US" sz="3100"/>
              <a:t>dụ:</a:t>
            </a:r>
          </a:p>
          <a:p>
            <a:pPr lvl="1" algn="just"/>
            <a:r>
              <a:rPr lang="en-US" sz="2700"/>
              <a:t>int *A = new int[5</a:t>
            </a:r>
            <a:r>
              <a:rPr lang="en-US" sz="2700" smtClean="0"/>
              <a:t>];   //sẽ </a:t>
            </a:r>
            <a:r>
              <a:rPr lang="en-US" sz="2700"/>
              <a:t>khai báo một mảng A có 5 phần tử kiểu int được cấp phát bộ nhớ động.</a:t>
            </a:r>
          </a:p>
        </p:txBody>
      </p:sp>
      <p:sp>
        <p:nvSpPr>
          <p:cNvPr id="4"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505486168"/>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008" y="274638"/>
            <a:ext cx="9036496" cy="1143000"/>
          </a:xfrm>
        </p:spPr>
        <p:txBody>
          <a:bodyPr>
            <a:normAutofit/>
          </a:bodyPr>
          <a:lstStyle/>
          <a:p>
            <a:pPr algn="ctr"/>
            <a:r>
              <a:rPr lang="en-US" smtClean="0">
                <a:solidFill>
                  <a:srgbClr val="FFFF00"/>
                </a:solidFill>
              </a:rPr>
              <a:t>2.5 CẤP PHÁT BỘ NHỚ ĐỘNG</a:t>
            </a:r>
            <a:endParaRPr lang="en-US">
              <a:solidFill>
                <a:srgbClr val="FFFF00"/>
              </a:solidFill>
            </a:endParaRPr>
          </a:p>
        </p:txBody>
      </p:sp>
      <p:sp>
        <p:nvSpPr>
          <p:cNvPr id="3" name="Content Placeholder 2"/>
          <p:cNvSpPr>
            <a:spLocks noGrp="1"/>
          </p:cNvSpPr>
          <p:nvPr>
            <p:ph idx="1"/>
          </p:nvPr>
        </p:nvSpPr>
        <p:spPr/>
        <p:txBody>
          <a:bodyPr>
            <a:normAutofit fontScale="85000" lnSpcReduction="20000"/>
          </a:bodyPr>
          <a:lstStyle/>
          <a:p>
            <a:pPr marL="36576" indent="0" algn="just">
              <a:buNone/>
            </a:pPr>
            <a:r>
              <a:rPr lang="en-US" sz="3100" b="1" smtClean="0">
                <a:solidFill>
                  <a:srgbClr val="FF0000"/>
                </a:solidFill>
              </a:rPr>
              <a:t>Cấp </a:t>
            </a:r>
            <a:r>
              <a:rPr lang="en-US" sz="3100" b="1">
                <a:solidFill>
                  <a:srgbClr val="FF0000"/>
                </a:solidFill>
              </a:rPr>
              <a:t>phát bộ </a:t>
            </a:r>
            <a:r>
              <a:rPr lang="en-US" sz="3100" b="1" smtClean="0">
                <a:solidFill>
                  <a:srgbClr val="FF0000"/>
                </a:solidFill>
              </a:rPr>
              <a:t>nhớ động </a:t>
            </a:r>
            <a:r>
              <a:rPr lang="en-US" sz="3100" b="1">
                <a:solidFill>
                  <a:srgbClr val="FF0000"/>
                </a:solidFill>
              </a:rPr>
              <a:t>cho </a:t>
            </a:r>
            <a:r>
              <a:rPr lang="en-US" sz="3100" b="1" smtClean="0">
                <a:solidFill>
                  <a:srgbClr val="FF0000"/>
                </a:solidFill>
              </a:rPr>
              <a:t>mảng </a:t>
            </a:r>
            <a:r>
              <a:rPr lang="en-US" sz="3100" b="1">
                <a:solidFill>
                  <a:srgbClr val="FF0000"/>
                </a:solidFill>
              </a:rPr>
              <a:t>một chiều:</a:t>
            </a:r>
          </a:p>
          <a:p>
            <a:pPr marL="36576" indent="0" algn="just">
              <a:buNone/>
            </a:pPr>
            <a:r>
              <a:rPr lang="en-US" sz="3100" smtClean="0"/>
              <a:t>Lưu ý:</a:t>
            </a:r>
          </a:p>
          <a:p>
            <a:pPr algn="just"/>
            <a:r>
              <a:rPr lang="en-US" sz="3100" smtClean="0"/>
              <a:t>Khi </a:t>
            </a:r>
            <a:r>
              <a:rPr lang="en-US" sz="3100"/>
              <a:t>cấp phát bộ nhớ cho con trỏ có khởi tạo thông thường, ta dùng dấu “()”, khi cấp phát bộ nhớ cho mảng, ta dùng dấu “[]”. Hai lệnh cấp phát sau là hoàn toàn khác nhau:</a:t>
            </a:r>
          </a:p>
          <a:p>
            <a:pPr algn="just"/>
            <a:r>
              <a:rPr lang="en-US" sz="3100" smtClean="0"/>
              <a:t>Cấp </a:t>
            </a:r>
            <a:r>
              <a:rPr lang="en-US" sz="3100"/>
              <a:t>phát bộ nhớ và khởi tạo cho một con trỏ </a:t>
            </a:r>
            <a:r>
              <a:rPr lang="en-US" sz="3100" smtClean="0"/>
              <a:t>int:</a:t>
            </a:r>
          </a:p>
          <a:p>
            <a:pPr lvl="1" algn="just"/>
            <a:r>
              <a:rPr lang="en-US" sz="2700" smtClean="0"/>
              <a:t>int </a:t>
            </a:r>
            <a:r>
              <a:rPr lang="en-US" sz="2700"/>
              <a:t>*A = new int(5);</a:t>
            </a:r>
          </a:p>
          <a:p>
            <a:pPr algn="just"/>
            <a:r>
              <a:rPr lang="en-US" sz="3100" smtClean="0"/>
              <a:t>Cấp </a:t>
            </a:r>
            <a:r>
              <a:rPr lang="en-US" sz="3100"/>
              <a:t>phát bộ nhớ cho một mảng 5 phần tử kiểu </a:t>
            </a:r>
            <a:r>
              <a:rPr lang="en-US" sz="3100" smtClean="0"/>
              <a:t>int:</a:t>
            </a:r>
          </a:p>
          <a:p>
            <a:pPr lvl="1" algn="just"/>
            <a:r>
              <a:rPr lang="en-US" sz="2700" smtClean="0"/>
              <a:t>int </a:t>
            </a:r>
            <a:r>
              <a:rPr lang="en-US" sz="2700"/>
              <a:t>*A = new int[5];</a:t>
            </a:r>
          </a:p>
          <a:p>
            <a:pPr algn="just"/>
            <a:endParaRPr lang="en-US" sz="3100" smtClean="0"/>
          </a:p>
        </p:txBody>
      </p:sp>
      <p:sp>
        <p:nvSpPr>
          <p:cNvPr id="4"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2703109913"/>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008" y="274638"/>
            <a:ext cx="9036496" cy="1143000"/>
          </a:xfrm>
        </p:spPr>
        <p:txBody>
          <a:bodyPr>
            <a:normAutofit/>
          </a:bodyPr>
          <a:lstStyle/>
          <a:p>
            <a:pPr algn="ctr"/>
            <a:r>
              <a:rPr lang="en-US" smtClean="0">
                <a:solidFill>
                  <a:srgbClr val="FFFF00"/>
                </a:solidFill>
              </a:rPr>
              <a:t>2.5 CẤP PHÁT BỘ NHỚ ĐỘNG</a:t>
            </a:r>
            <a:endParaRPr lang="en-US">
              <a:solidFill>
                <a:srgbClr val="FFFF00"/>
              </a:solidFill>
            </a:endParaRPr>
          </a:p>
        </p:txBody>
      </p:sp>
      <p:sp>
        <p:nvSpPr>
          <p:cNvPr id="3" name="Content Placeholder 2"/>
          <p:cNvSpPr>
            <a:spLocks noGrp="1"/>
          </p:cNvSpPr>
          <p:nvPr>
            <p:ph idx="1"/>
          </p:nvPr>
        </p:nvSpPr>
        <p:spPr/>
        <p:txBody>
          <a:bodyPr>
            <a:normAutofit fontScale="85000" lnSpcReduction="20000"/>
          </a:bodyPr>
          <a:lstStyle/>
          <a:p>
            <a:pPr marL="36576" indent="0" algn="just">
              <a:buNone/>
            </a:pPr>
            <a:r>
              <a:rPr lang="en-US" sz="3100" b="1" smtClean="0">
                <a:solidFill>
                  <a:srgbClr val="FF0000"/>
                </a:solidFill>
              </a:rPr>
              <a:t>Giải phóng </a:t>
            </a:r>
            <a:r>
              <a:rPr lang="en-US" sz="3100" b="1">
                <a:solidFill>
                  <a:srgbClr val="FF0000"/>
                </a:solidFill>
              </a:rPr>
              <a:t>bộ </a:t>
            </a:r>
            <a:r>
              <a:rPr lang="en-US" sz="3100" b="1" smtClean="0">
                <a:solidFill>
                  <a:srgbClr val="FF0000"/>
                </a:solidFill>
              </a:rPr>
              <a:t>nhớ động </a:t>
            </a:r>
            <a:r>
              <a:rPr lang="en-US" sz="3100" b="1">
                <a:solidFill>
                  <a:srgbClr val="FF0000"/>
                </a:solidFill>
              </a:rPr>
              <a:t>cho </a:t>
            </a:r>
            <a:r>
              <a:rPr lang="en-US" sz="3100" b="1" smtClean="0">
                <a:solidFill>
                  <a:srgbClr val="FF0000"/>
                </a:solidFill>
              </a:rPr>
              <a:t>mảng </a:t>
            </a:r>
            <a:r>
              <a:rPr lang="en-US" sz="3100" b="1">
                <a:solidFill>
                  <a:srgbClr val="FF0000"/>
                </a:solidFill>
              </a:rPr>
              <a:t>một chiều:</a:t>
            </a:r>
          </a:p>
          <a:p>
            <a:pPr algn="just"/>
            <a:r>
              <a:rPr lang="en-US" sz="3100" smtClean="0"/>
              <a:t>Để </a:t>
            </a:r>
            <a:r>
              <a:rPr lang="en-US" sz="3100"/>
              <a:t>giải phóng vùng nhớ đã được cấp phát cho một mảng động, ta dùng cú pháp sau:</a:t>
            </a:r>
          </a:p>
          <a:p>
            <a:pPr lvl="1" algn="just"/>
            <a:r>
              <a:rPr lang="en-US" sz="2700"/>
              <a:t>delete [] &lt;tên con trỏ&gt;;</a:t>
            </a:r>
          </a:p>
          <a:p>
            <a:pPr algn="just"/>
            <a:r>
              <a:rPr lang="en-US" sz="3100" smtClean="0"/>
              <a:t>Ví </a:t>
            </a:r>
            <a:r>
              <a:rPr lang="en-US" sz="3100"/>
              <a:t>dụ:</a:t>
            </a:r>
          </a:p>
          <a:p>
            <a:pPr algn="just"/>
            <a:r>
              <a:rPr lang="en-US" sz="3100" smtClean="0"/>
              <a:t>Cấp </a:t>
            </a:r>
            <a:r>
              <a:rPr lang="en-US" sz="3100"/>
              <a:t>phát bộ nhớ cho một mảng có 5 phần tử kiểu int </a:t>
            </a:r>
            <a:endParaRPr lang="en-US" sz="3100" smtClean="0"/>
          </a:p>
          <a:p>
            <a:pPr lvl="1" algn="just"/>
            <a:r>
              <a:rPr lang="en-US" sz="2700" smtClean="0"/>
              <a:t>int </a:t>
            </a:r>
            <a:r>
              <a:rPr lang="en-US" sz="2700"/>
              <a:t>*A = new int[5];</a:t>
            </a:r>
          </a:p>
          <a:p>
            <a:pPr algn="just"/>
            <a:r>
              <a:rPr lang="en-US" sz="3100" smtClean="0"/>
              <a:t>Giải </a:t>
            </a:r>
            <a:r>
              <a:rPr lang="en-US" sz="3100"/>
              <a:t>phóng vùng nhớ do mảng A đang chiếm </a:t>
            </a:r>
            <a:r>
              <a:rPr lang="en-US" sz="3100" smtClean="0"/>
              <a:t>giữ:</a:t>
            </a:r>
          </a:p>
          <a:p>
            <a:pPr lvl="1" algn="just"/>
            <a:r>
              <a:rPr lang="en-US" sz="2700" smtClean="0"/>
              <a:t>delete </a:t>
            </a:r>
            <a:r>
              <a:rPr lang="en-US" sz="2700"/>
              <a:t>[] A;</a:t>
            </a:r>
          </a:p>
          <a:p>
            <a:pPr algn="just"/>
            <a:endParaRPr lang="en-US" sz="3100" smtClean="0"/>
          </a:p>
        </p:txBody>
      </p:sp>
      <p:sp>
        <p:nvSpPr>
          <p:cNvPr id="4"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1501060284"/>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008" y="274638"/>
            <a:ext cx="9036496" cy="1143000"/>
          </a:xfrm>
        </p:spPr>
        <p:txBody>
          <a:bodyPr>
            <a:normAutofit/>
          </a:bodyPr>
          <a:lstStyle/>
          <a:p>
            <a:pPr algn="ctr"/>
            <a:r>
              <a:rPr lang="en-US" smtClean="0">
                <a:solidFill>
                  <a:srgbClr val="FFFF00"/>
                </a:solidFill>
              </a:rPr>
              <a:t>2.5 CẤP PHÁT BỘ NHỚ ĐỘNG</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b="1" smtClean="0">
                <a:solidFill>
                  <a:srgbClr val="FF0000"/>
                </a:solidFill>
              </a:rPr>
              <a:t>Giải phóng </a:t>
            </a:r>
            <a:r>
              <a:rPr lang="en-US" sz="3100" b="1">
                <a:solidFill>
                  <a:srgbClr val="FF0000"/>
                </a:solidFill>
              </a:rPr>
              <a:t>bộ </a:t>
            </a:r>
            <a:r>
              <a:rPr lang="en-US" sz="3100" b="1" smtClean="0">
                <a:solidFill>
                  <a:srgbClr val="FF0000"/>
                </a:solidFill>
              </a:rPr>
              <a:t>nhớ động </a:t>
            </a:r>
            <a:r>
              <a:rPr lang="en-US" sz="3100" b="1">
                <a:solidFill>
                  <a:srgbClr val="FF0000"/>
                </a:solidFill>
              </a:rPr>
              <a:t>cho </a:t>
            </a:r>
            <a:r>
              <a:rPr lang="en-US" sz="3100" b="1" smtClean="0">
                <a:solidFill>
                  <a:srgbClr val="FF0000"/>
                </a:solidFill>
              </a:rPr>
              <a:t>mảng </a:t>
            </a:r>
            <a:r>
              <a:rPr lang="en-US" sz="3100" b="1">
                <a:solidFill>
                  <a:srgbClr val="FF0000"/>
                </a:solidFill>
              </a:rPr>
              <a:t>một chiều:</a:t>
            </a:r>
          </a:p>
          <a:p>
            <a:pPr algn="just"/>
            <a:r>
              <a:rPr lang="en-US" sz="3100" smtClean="0"/>
              <a:t>Chương </a:t>
            </a:r>
            <a:r>
              <a:rPr lang="en-US" sz="3100"/>
              <a:t>trình </a:t>
            </a:r>
            <a:r>
              <a:rPr lang="en-US" sz="3100" smtClean="0"/>
              <a:t>2.5a </a:t>
            </a:r>
            <a:r>
              <a:rPr lang="en-US" sz="3100"/>
              <a:t>minh hoạ hai thủ tục khởi tạo và giải phóng một mảng động một chiều.</a:t>
            </a:r>
          </a:p>
          <a:p>
            <a:pPr algn="just"/>
            <a:endParaRPr lang="en-US" sz="3100" smtClean="0"/>
          </a:p>
        </p:txBody>
      </p:sp>
      <p:sp>
        <p:nvSpPr>
          <p:cNvPr id="4"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2705561015"/>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008" y="274638"/>
            <a:ext cx="9036496" cy="1143000"/>
          </a:xfrm>
        </p:spPr>
        <p:txBody>
          <a:bodyPr>
            <a:normAutofit/>
          </a:bodyPr>
          <a:lstStyle/>
          <a:p>
            <a:pPr algn="ctr"/>
            <a:r>
              <a:rPr lang="en-US" smtClean="0">
                <a:solidFill>
                  <a:srgbClr val="FFFF00"/>
                </a:solidFill>
              </a:rPr>
              <a:t>2.5 CẤP PHÁT BỘ NHỚ ĐỘNG</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b="1" smtClean="0">
                <a:solidFill>
                  <a:srgbClr val="FF0000"/>
                </a:solidFill>
              </a:rPr>
              <a:t>Giải phóng </a:t>
            </a:r>
            <a:r>
              <a:rPr lang="en-US" sz="3100" b="1">
                <a:solidFill>
                  <a:srgbClr val="FF0000"/>
                </a:solidFill>
              </a:rPr>
              <a:t>bộ </a:t>
            </a:r>
            <a:r>
              <a:rPr lang="en-US" sz="3100" b="1" smtClean="0">
                <a:solidFill>
                  <a:srgbClr val="FF0000"/>
                </a:solidFill>
              </a:rPr>
              <a:t>nhớ động </a:t>
            </a:r>
            <a:r>
              <a:rPr lang="en-US" sz="3100" b="1">
                <a:solidFill>
                  <a:srgbClr val="FF0000"/>
                </a:solidFill>
              </a:rPr>
              <a:t>cho </a:t>
            </a:r>
            <a:r>
              <a:rPr lang="en-US" sz="3100" b="1" smtClean="0">
                <a:solidFill>
                  <a:srgbClr val="FF0000"/>
                </a:solidFill>
              </a:rPr>
              <a:t>mảng </a:t>
            </a:r>
            <a:r>
              <a:rPr lang="en-US" sz="3100" b="1">
                <a:solidFill>
                  <a:srgbClr val="FF0000"/>
                </a:solidFill>
              </a:rPr>
              <a:t>một chiều:</a:t>
            </a:r>
          </a:p>
          <a:p>
            <a:pPr algn="just"/>
            <a:endParaRPr lang="en-US" sz="3100" smtClean="0"/>
          </a:p>
        </p:txBody>
      </p:sp>
      <p:sp>
        <p:nvSpPr>
          <p:cNvPr id="4"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99792" y="2177108"/>
            <a:ext cx="4223006" cy="45642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80601848"/>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008" y="274638"/>
            <a:ext cx="9036496" cy="1143000"/>
          </a:xfrm>
        </p:spPr>
        <p:txBody>
          <a:bodyPr>
            <a:normAutofit/>
          </a:bodyPr>
          <a:lstStyle/>
          <a:p>
            <a:pPr algn="ctr"/>
            <a:r>
              <a:rPr lang="en-US" smtClean="0">
                <a:solidFill>
                  <a:srgbClr val="FFFF00"/>
                </a:solidFill>
              </a:rPr>
              <a:t>2.5 CẤP PHÁT BỘ NHỚ ĐỘNG</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b="1" smtClean="0">
                <a:solidFill>
                  <a:srgbClr val="FF0000"/>
                </a:solidFill>
              </a:rPr>
              <a:t>Giải phóng </a:t>
            </a:r>
            <a:r>
              <a:rPr lang="en-US" sz="3100" b="1">
                <a:solidFill>
                  <a:srgbClr val="FF0000"/>
                </a:solidFill>
              </a:rPr>
              <a:t>bộ </a:t>
            </a:r>
            <a:r>
              <a:rPr lang="en-US" sz="3100" b="1" smtClean="0">
                <a:solidFill>
                  <a:srgbClr val="FF0000"/>
                </a:solidFill>
              </a:rPr>
              <a:t>nhớ động </a:t>
            </a:r>
            <a:r>
              <a:rPr lang="en-US" sz="3100" b="1">
                <a:solidFill>
                  <a:srgbClr val="FF0000"/>
                </a:solidFill>
              </a:rPr>
              <a:t>cho </a:t>
            </a:r>
            <a:r>
              <a:rPr lang="en-US" sz="3100" b="1" smtClean="0">
                <a:solidFill>
                  <a:srgbClr val="FF0000"/>
                </a:solidFill>
              </a:rPr>
              <a:t>mảng </a:t>
            </a:r>
            <a:r>
              <a:rPr lang="en-US" sz="3100" b="1">
                <a:solidFill>
                  <a:srgbClr val="FF0000"/>
                </a:solidFill>
              </a:rPr>
              <a:t>một chiều:</a:t>
            </a:r>
          </a:p>
          <a:p>
            <a:pPr algn="just"/>
            <a:endParaRPr lang="en-US" sz="3100" smtClean="0"/>
          </a:p>
        </p:txBody>
      </p:sp>
      <p:sp>
        <p:nvSpPr>
          <p:cNvPr id="4"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12684" y="2452812"/>
            <a:ext cx="4263572" cy="42165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27222284"/>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008" y="274638"/>
            <a:ext cx="9036496" cy="1143000"/>
          </a:xfrm>
        </p:spPr>
        <p:txBody>
          <a:bodyPr>
            <a:normAutofit/>
          </a:bodyPr>
          <a:lstStyle/>
          <a:p>
            <a:pPr algn="ctr"/>
            <a:r>
              <a:rPr lang="en-US" smtClean="0">
                <a:solidFill>
                  <a:srgbClr val="FFFF00"/>
                </a:solidFill>
              </a:rPr>
              <a:t>2.5 CẤP PHÁT BỘ NHỚ ĐỘNG</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b="1" smtClean="0">
                <a:solidFill>
                  <a:srgbClr val="FF0000"/>
                </a:solidFill>
              </a:rPr>
              <a:t>Cấp phát bộ nhớ động </a:t>
            </a:r>
            <a:r>
              <a:rPr lang="en-US" sz="3100" b="1">
                <a:solidFill>
                  <a:srgbClr val="FF0000"/>
                </a:solidFill>
              </a:rPr>
              <a:t>cho </a:t>
            </a:r>
            <a:r>
              <a:rPr lang="en-US" sz="3100" b="1" smtClean="0">
                <a:solidFill>
                  <a:srgbClr val="FF0000"/>
                </a:solidFill>
              </a:rPr>
              <a:t>mảng nhiều </a:t>
            </a:r>
            <a:r>
              <a:rPr lang="en-US" sz="3100" b="1">
                <a:solidFill>
                  <a:srgbClr val="FF0000"/>
                </a:solidFill>
              </a:rPr>
              <a:t>chiều:</a:t>
            </a:r>
          </a:p>
          <a:p>
            <a:pPr algn="just"/>
            <a:r>
              <a:rPr lang="en-US" sz="3100" smtClean="0"/>
              <a:t>Một </a:t>
            </a:r>
            <a:r>
              <a:rPr lang="en-US" sz="3100"/>
              <a:t>mảng hai chiều là một con trỏ đến một con trỏ. Do vậy, ta phải cấp phát bộ nhớ theo từng chiều theo cú pháp cấp phát bộ nhớ cho mảng động một chiều.</a:t>
            </a:r>
          </a:p>
          <a:p>
            <a:pPr algn="just"/>
            <a:endParaRPr lang="en-US" sz="3100" smtClean="0"/>
          </a:p>
        </p:txBody>
      </p:sp>
      <p:sp>
        <p:nvSpPr>
          <p:cNvPr id="4"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1129708353"/>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008" y="274638"/>
            <a:ext cx="9036496" cy="1143000"/>
          </a:xfrm>
        </p:spPr>
        <p:txBody>
          <a:bodyPr>
            <a:normAutofit/>
          </a:bodyPr>
          <a:lstStyle/>
          <a:p>
            <a:pPr algn="ctr"/>
            <a:r>
              <a:rPr lang="en-US" smtClean="0">
                <a:solidFill>
                  <a:srgbClr val="FFFF00"/>
                </a:solidFill>
              </a:rPr>
              <a:t>2.5 CẤP PHÁT BỘ NHỚ ĐỘNG</a:t>
            </a:r>
            <a:endParaRPr lang="en-US">
              <a:solidFill>
                <a:srgbClr val="FFFF00"/>
              </a:solidFill>
            </a:endParaRPr>
          </a:p>
        </p:txBody>
      </p:sp>
      <p:sp>
        <p:nvSpPr>
          <p:cNvPr id="3" name="Content Placeholder 2"/>
          <p:cNvSpPr>
            <a:spLocks noGrp="1"/>
          </p:cNvSpPr>
          <p:nvPr>
            <p:ph idx="1"/>
          </p:nvPr>
        </p:nvSpPr>
        <p:spPr/>
        <p:txBody>
          <a:bodyPr>
            <a:normAutofit fontScale="85000" lnSpcReduction="20000"/>
          </a:bodyPr>
          <a:lstStyle/>
          <a:p>
            <a:pPr marL="36576" indent="0" algn="just">
              <a:buNone/>
            </a:pPr>
            <a:r>
              <a:rPr lang="en-US" sz="3100" b="1" smtClean="0">
                <a:solidFill>
                  <a:srgbClr val="FF0000"/>
                </a:solidFill>
              </a:rPr>
              <a:t>Cấp phát bộ nhớ động </a:t>
            </a:r>
            <a:r>
              <a:rPr lang="en-US" sz="3100" b="1">
                <a:solidFill>
                  <a:srgbClr val="FF0000"/>
                </a:solidFill>
              </a:rPr>
              <a:t>cho </a:t>
            </a:r>
            <a:r>
              <a:rPr lang="en-US" sz="3100" b="1" smtClean="0">
                <a:solidFill>
                  <a:srgbClr val="FF0000"/>
                </a:solidFill>
              </a:rPr>
              <a:t>mảng nhiều </a:t>
            </a:r>
            <a:r>
              <a:rPr lang="en-US" sz="3100" b="1">
                <a:solidFill>
                  <a:srgbClr val="FF0000"/>
                </a:solidFill>
              </a:rPr>
              <a:t>chiều:</a:t>
            </a:r>
          </a:p>
          <a:p>
            <a:pPr marL="36576" indent="0" algn="just">
              <a:buNone/>
            </a:pPr>
            <a:r>
              <a:rPr lang="en-US" sz="3100" smtClean="0"/>
              <a:t>Ví </a:t>
            </a:r>
            <a:r>
              <a:rPr lang="en-US" sz="3100"/>
              <a:t>dụ:</a:t>
            </a:r>
          </a:p>
          <a:p>
            <a:pPr algn="just"/>
            <a:r>
              <a:rPr lang="en-US" sz="3100"/>
              <a:t>int **A;</a:t>
            </a:r>
          </a:p>
          <a:p>
            <a:pPr algn="just"/>
            <a:r>
              <a:rPr lang="en-US" sz="3100"/>
              <a:t>const int length = 10;</a:t>
            </a:r>
          </a:p>
          <a:p>
            <a:pPr algn="just"/>
            <a:r>
              <a:rPr lang="en-US" sz="3100"/>
              <a:t>A = new int*[length];	// Cấp phát bộ nhớ cho số dòng của ma trận </a:t>
            </a:r>
            <a:r>
              <a:rPr lang="en-US" sz="3100" smtClean="0"/>
              <a:t>A. </a:t>
            </a:r>
          </a:p>
          <a:p>
            <a:pPr algn="just"/>
            <a:r>
              <a:rPr lang="en-US" sz="3100" smtClean="0"/>
              <a:t>for(int </a:t>
            </a:r>
            <a:r>
              <a:rPr lang="en-US" sz="3100"/>
              <a:t>i=0; i&lt;length; i++)</a:t>
            </a:r>
          </a:p>
          <a:p>
            <a:pPr marL="36576" indent="0" algn="just">
              <a:buNone/>
            </a:pPr>
            <a:r>
              <a:rPr lang="en-US" sz="3100" smtClean="0"/>
              <a:t>          A[i</a:t>
            </a:r>
            <a:r>
              <a:rPr lang="en-US" sz="3100"/>
              <a:t>] = new int[length</a:t>
            </a:r>
            <a:r>
              <a:rPr lang="en-US" sz="3100" smtClean="0"/>
              <a:t>]; </a:t>
            </a:r>
            <a:r>
              <a:rPr lang="en-US" sz="3100"/>
              <a:t>// Cấp phát bộ nhớ cho các phần tử của mỗi </a:t>
            </a:r>
            <a:r>
              <a:rPr lang="en-US" sz="3100" smtClean="0"/>
              <a:t>dòng.</a:t>
            </a:r>
            <a:endParaRPr lang="en-US" sz="3100"/>
          </a:p>
          <a:p>
            <a:pPr marL="36576" indent="0" algn="just">
              <a:buNone/>
            </a:pPr>
            <a:r>
              <a:rPr lang="en-US" sz="3100" smtClean="0"/>
              <a:t>=&gt; sẽ </a:t>
            </a:r>
            <a:r>
              <a:rPr lang="en-US" sz="3100"/>
              <a:t>cấp phát bộ nhớ cho một mảng động hai chiều, tương đương với một ma trận có kích thước 10*10.</a:t>
            </a:r>
          </a:p>
          <a:p>
            <a:pPr algn="just"/>
            <a:endParaRPr lang="en-US" sz="3100" smtClean="0"/>
          </a:p>
        </p:txBody>
      </p:sp>
      <p:sp>
        <p:nvSpPr>
          <p:cNvPr id="4"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382363673"/>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008" y="274638"/>
            <a:ext cx="9036496" cy="1143000"/>
          </a:xfrm>
        </p:spPr>
        <p:txBody>
          <a:bodyPr>
            <a:normAutofit/>
          </a:bodyPr>
          <a:lstStyle/>
          <a:p>
            <a:pPr algn="ctr"/>
            <a:r>
              <a:rPr lang="en-US" smtClean="0">
                <a:solidFill>
                  <a:srgbClr val="FFFF00"/>
                </a:solidFill>
              </a:rPr>
              <a:t>2.5 CẤP PHÁT BỘ NHỚ ĐỘNG</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b="1" smtClean="0">
                <a:solidFill>
                  <a:srgbClr val="FF0000"/>
                </a:solidFill>
              </a:rPr>
              <a:t>Cấp phát bộ nhớ động </a:t>
            </a:r>
            <a:r>
              <a:rPr lang="en-US" sz="3100" b="1">
                <a:solidFill>
                  <a:srgbClr val="FF0000"/>
                </a:solidFill>
              </a:rPr>
              <a:t>cho </a:t>
            </a:r>
            <a:r>
              <a:rPr lang="en-US" sz="3100" b="1" smtClean="0">
                <a:solidFill>
                  <a:srgbClr val="FF0000"/>
                </a:solidFill>
              </a:rPr>
              <a:t>mảng nhiều </a:t>
            </a:r>
            <a:r>
              <a:rPr lang="en-US" sz="3100" b="1">
                <a:solidFill>
                  <a:srgbClr val="FF0000"/>
                </a:solidFill>
              </a:rPr>
              <a:t>chiều:</a:t>
            </a:r>
          </a:p>
          <a:p>
            <a:pPr marL="36576" indent="0" algn="just">
              <a:buNone/>
            </a:pPr>
            <a:r>
              <a:rPr lang="en-US" sz="3100" smtClean="0"/>
              <a:t>Lưu ý:</a:t>
            </a:r>
          </a:p>
          <a:p>
            <a:pPr algn="just"/>
            <a:r>
              <a:rPr lang="en-US" sz="3100" smtClean="0"/>
              <a:t>Trong </a:t>
            </a:r>
            <a:r>
              <a:rPr lang="en-US" sz="3100"/>
              <a:t>lệnh cấp phát A = new int*[length], cần phải có dấu “*” để chỉ ra rằng cần cấp phát bộ nhớ cho một mảng các phần tử có kiểu là con trỏ int (int*), khác với kiểu int bình thường.</a:t>
            </a:r>
          </a:p>
        </p:txBody>
      </p:sp>
      <p:sp>
        <p:nvSpPr>
          <p:cNvPr id="4"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447216991"/>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008" y="274638"/>
            <a:ext cx="9036496" cy="1143000"/>
          </a:xfrm>
        </p:spPr>
        <p:txBody>
          <a:bodyPr>
            <a:normAutofit/>
          </a:bodyPr>
          <a:lstStyle/>
          <a:p>
            <a:pPr algn="ctr"/>
            <a:r>
              <a:rPr lang="en-US" smtClean="0">
                <a:solidFill>
                  <a:srgbClr val="FFFF00"/>
                </a:solidFill>
              </a:rPr>
              <a:t>2.5 CẤP PHÁT BỘ NHỚ ĐỘNG</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b="1" smtClean="0">
                <a:solidFill>
                  <a:srgbClr val="FF0000"/>
                </a:solidFill>
              </a:rPr>
              <a:t>Giải phóng bộ nhớ động </a:t>
            </a:r>
            <a:r>
              <a:rPr lang="en-US" sz="3100" b="1">
                <a:solidFill>
                  <a:srgbClr val="FF0000"/>
                </a:solidFill>
              </a:rPr>
              <a:t>cho </a:t>
            </a:r>
            <a:r>
              <a:rPr lang="en-US" sz="3100" b="1" smtClean="0">
                <a:solidFill>
                  <a:srgbClr val="FF0000"/>
                </a:solidFill>
              </a:rPr>
              <a:t>mảng nhiều </a:t>
            </a:r>
            <a:r>
              <a:rPr lang="en-US" sz="3100" b="1">
                <a:solidFill>
                  <a:srgbClr val="FF0000"/>
                </a:solidFill>
              </a:rPr>
              <a:t>chiều:</a:t>
            </a:r>
          </a:p>
          <a:p>
            <a:pPr algn="just"/>
            <a:r>
              <a:rPr lang="en-US" sz="3100" smtClean="0"/>
              <a:t>Ngược </a:t>
            </a:r>
            <a:r>
              <a:rPr lang="en-US" sz="3100"/>
              <a:t>lại với khi cấp phát, ta phải giải phóng lần lượt bộ nhớ cho con trỏ tương ứng với cột và hàng của mảng động.</a:t>
            </a:r>
          </a:p>
        </p:txBody>
      </p:sp>
      <p:sp>
        <p:nvSpPr>
          <p:cNvPr id="4"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3704812190"/>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008" y="274638"/>
            <a:ext cx="9036496" cy="1143000"/>
          </a:xfrm>
        </p:spPr>
        <p:txBody>
          <a:bodyPr>
            <a:normAutofit/>
          </a:bodyPr>
          <a:lstStyle/>
          <a:p>
            <a:pPr algn="ctr"/>
            <a:r>
              <a:rPr lang="en-US" smtClean="0">
                <a:solidFill>
                  <a:srgbClr val="FFFF00"/>
                </a:solidFill>
              </a:rPr>
              <a:t>2.5 CẤP PHÁT BỘ NHỚ ĐỘNG</a:t>
            </a:r>
            <a:endParaRPr lang="en-US">
              <a:solidFill>
                <a:srgbClr val="FFFF00"/>
              </a:solidFill>
            </a:endParaRPr>
          </a:p>
        </p:txBody>
      </p:sp>
      <p:sp>
        <p:nvSpPr>
          <p:cNvPr id="3" name="Content Placeholder 2"/>
          <p:cNvSpPr>
            <a:spLocks noGrp="1"/>
          </p:cNvSpPr>
          <p:nvPr>
            <p:ph idx="1"/>
          </p:nvPr>
        </p:nvSpPr>
        <p:spPr/>
        <p:txBody>
          <a:bodyPr>
            <a:normAutofit fontScale="85000" lnSpcReduction="20000"/>
          </a:bodyPr>
          <a:lstStyle/>
          <a:p>
            <a:pPr marL="36576" indent="0" algn="just">
              <a:buNone/>
            </a:pPr>
            <a:r>
              <a:rPr lang="en-US" sz="3100" b="1" smtClean="0">
                <a:solidFill>
                  <a:srgbClr val="FF0000"/>
                </a:solidFill>
              </a:rPr>
              <a:t>Giải phóng bộ nhớ động </a:t>
            </a:r>
            <a:r>
              <a:rPr lang="en-US" sz="3100" b="1">
                <a:solidFill>
                  <a:srgbClr val="FF0000"/>
                </a:solidFill>
              </a:rPr>
              <a:t>cho </a:t>
            </a:r>
            <a:r>
              <a:rPr lang="en-US" sz="3100" b="1" smtClean="0">
                <a:solidFill>
                  <a:srgbClr val="FF0000"/>
                </a:solidFill>
              </a:rPr>
              <a:t>mảng nhiều </a:t>
            </a:r>
            <a:r>
              <a:rPr lang="en-US" sz="3100" b="1">
                <a:solidFill>
                  <a:srgbClr val="FF0000"/>
                </a:solidFill>
              </a:rPr>
              <a:t>chiều:</a:t>
            </a:r>
          </a:p>
          <a:p>
            <a:pPr algn="just"/>
            <a:r>
              <a:rPr lang="en-US" sz="3100" smtClean="0"/>
              <a:t>Ví dụ:</a:t>
            </a:r>
          </a:p>
          <a:p>
            <a:pPr marL="36576" indent="0" algn="just">
              <a:buNone/>
            </a:pPr>
            <a:r>
              <a:rPr lang="en-US" sz="3100"/>
              <a:t>	</a:t>
            </a:r>
            <a:r>
              <a:rPr lang="en-US" sz="3100" smtClean="0"/>
              <a:t>int </a:t>
            </a:r>
            <a:r>
              <a:rPr lang="en-US" sz="3100"/>
              <a:t>**A</a:t>
            </a:r>
            <a:r>
              <a:rPr lang="en-US" sz="3100" smtClean="0"/>
              <a:t>;</a:t>
            </a:r>
          </a:p>
          <a:p>
            <a:pPr marL="36576" indent="0">
              <a:buNone/>
            </a:pPr>
            <a:r>
              <a:rPr lang="en-US" sz="3100" smtClean="0"/>
              <a:t>	…;</a:t>
            </a:r>
            <a:r>
              <a:rPr lang="en-US" sz="3100"/>
              <a:t>	</a:t>
            </a:r>
            <a:r>
              <a:rPr lang="en-US" sz="3100" smtClean="0"/>
              <a:t>       // </a:t>
            </a:r>
            <a:r>
              <a:rPr lang="en-US" sz="3100"/>
              <a:t>cấp phát bộ nhớ</a:t>
            </a:r>
          </a:p>
          <a:p>
            <a:pPr marL="36576" indent="0">
              <a:buNone/>
            </a:pPr>
            <a:r>
              <a:rPr lang="en-US" sz="3100" smtClean="0"/>
              <a:t>	…</a:t>
            </a:r>
            <a:endParaRPr lang="en-US" sz="3100"/>
          </a:p>
          <a:p>
            <a:pPr marL="36576" indent="0">
              <a:buNone/>
            </a:pPr>
            <a:r>
              <a:rPr lang="en-US" sz="3100" smtClean="0"/>
              <a:t>	for (int </a:t>
            </a:r>
            <a:r>
              <a:rPr lang="en-US" sz="3100"/>
              <a:t>i=0; i&lt;length; i++)</a:t>
            </a:r>
          </a:p>
          <a:p>
            <a:pPr marL="36576" indent="0">
              <a:buNone/>
            </a:pPr>
            <a:r>
              <a:rPr lang="en-US" sz="3100" smtClean="0"/>
              <a:t>		delete </a:t>
            </a:r>
            <a:r>
              <a:rPr lang="en-US" sz="3100"/>
              <a:t>[] A[i</a:t>
            </a:r>
            <a:r>
              <a:rPr lang="en-US" sz="3100" smtClean="0"/>
              <a:t>];</a:t>
            </a:r>
          </a:p>
          <a:p>
            <a:pPr marL="36576" indent="0">
              <a:buNone/>
            </a:pPr>
            <a:r>
              <a:rPr lang="en-US" sz="3100"/>
              <a:t>		// Giải phóng bộ nhớ cho mỗi dòng </a:t>
            </a:r>
            <a:endParaRPr lang="en-US" sz="3100" smtClean="0"/>
          </a:p>
          <a:p>
            <a:pPr marL="36576" indent="0">
              <a:buNone/>
            </a:pPr>
            <a:r>
              <a:rPr lang="en-US" sz="3100" smtClean="0"/>
              <a:t>	delete </a:t>
            </a:r>
            <a:r>
              <a:rPr lang="en-US" sz="3100"/>
              <a:t>[] A;	</a:t>
            </a:r>
            <a:endParaRPr lang="en-US" sz="3100" smtClean="0"/>
          </a:p>
          <a:p>
            <a:pPr marL="36576" indent="0">
              <a:buNone/>
            </a:pPr>
            <a:r>
              <a:rPr lang="en-US" sz="3100"/>
              <a:t>	</a:t>
            </a:r>
            <a:r>
              <a:rPr lang="en-US" sz="3100" smtClean="0"/>
              <a:t>// </a:t>
            </a:r>
            <a:r>
              <a:rPr lang="en-US" sz="3100"/>
              <a:t>Giải phóng bộ nhớ cho mảng các dòng</a:t>
            </a:r>
          </a:p>
        </p:txBody>
      </p:sp>
      <p:sp>
        <p:nvSpPr>
          <p:cNvPr id="4"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495819570"/>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008" y="274638"/>
            <a:ext cx="9036496" cy="1143000"/>
          </a:xfrm>
        </p:spPr>
        <p:txBody>
          <a:bodyPr>
            <a:normAutofit/>
          </a:bodyPr>
          <a:lstStyle/>
          <a:p>
            <a:pPr algn="ctr"/>
            <a:r>
              <a:rPr lang="en-US" smtClean="0">
                <a:solidFill>
                  <a:srgbClr val="FFFF00"/>
                </a:solidFill>
              </a:rPr>
              <a:t>2.5 CẤP PHÁT BỘ NHỚ ĐỘNG</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z="3100" smtClean="0"/>
              <a:t>Ví dụ: </a:t>
            </a:r>
          </a:p>
          <a:p>
            <a:pPr marL="36576" indent="0" algn="just">
              <a:buNone/>
            </a:pPr>
            <a:r>
              <a:rPr lang="en-US" sz="3100" smtClean="0"/>
              <a:t>Chương trình 2.5b: </a:t>
            </a:r>
          </a:p>
          <a:p>
            <a:pPr marL="36576" indent="0" algn="just">
              <a:buNone/>
            </a:pPr>
            <a:r>
              <a:rPr lang="en-US" sz="3100" smtClean="0"/>
              <a:t>Tạo mảng động </a:t>
            </a:r>
          </a:p>
          <a:p>
            <a:pPr marL="36576" indent="0" algn="just">
              <a:buNone/>
            </a:pPr>
            <a:r>
              <a:rPr lang="en-US" sz="3100" smtClean="0"/>
              <a:t>2 chiều.</a:t>
            </a:r>
          </a:p>
        </p:txBody>
      </p:sp>
      <p:sp>
        <p:nvSpPr>
          <p:cNvPr id="4"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614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92893" y="1864320"/>
            <a:ext cx="3670300" cy="4445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63297105"/>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008" y="274638"/>
            <a:ext cx="9036496" cy="1143000"/>
          </a:xfrm>
        </p:spPr>
        <p:txBody>
          <a:bodyPr>
            <a:normAutofit/>
          </a:bodyPr>
          <a:lstStyle/>
          <a:p>
            <a:pPr algn="ctr"/>
            <a:r>
              <a:rPr lang="en-US" smtClean="0">
                <a:solidFill>
                  <a:srgbClr val="FFFF00"/>
                </a:solidFill>
              </a:rPr>
              <a:t>2.5 CẤP PHÁT BỘ NHỚ ĐỘNG</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z="3100" smtClean="0"/>
              <a:t>Ví dụ: </a:t>
            </a:r>
          </a:p>
          <a:p>
            <a:pPr marL="36576" indent="0" algn="just">
              <a:buNone/>
            </a:pPr>
            <a:r>
              <a:rPr lang="en-US" sz="3100" smtClean="0"/>
              <a:t>Chương trình </a:t>
            </a:r>
            <a:r>
              <a:rPr lang="en-US" sz="3100"/>
              <a:t>2.5b: </a:t>
            </a:r>
            <a:endParaRPr lang="en-US" sz="3100" smtClean="0"/>
          </a:p>
          <a:p>
            <a:pPr marL="36576" indent="0" algn="just">
              <a:buNone/>
            </a:pPr>
            <a:r>
              <a:rPr lang="en-US" sz="3100" smtClean="0"/>
              <a:t>Tạo </a:t>
            </a:r>
            <a:r>
              <a:rPr lang="en-US" sz="3100"/>
              <a:t>mảng </a:t>
            </a:r>
            <a:r>
              <a:rPr lang="en-US" sz="3100" smtClean="0"/>
              <a:t>động </a:t>
            </a:r>
          </a:p>
          <a:p>
            <a:pPr marL="36576" indent="0" algn="just">
              <a:buNone/>
            </a:pPr>
            <a:r>
              <a:rPr lang="en-US" sz="3100" smtClean="0"/>
              <a:t>2 </a:t>
            </a:r>
            <a:r>
              <a:rPr lang="en-US" sz="3100"/>
              <a:t>chiều.</a:t>
            </a:r>
            <a:endParaRPr lang="en-US" sz="3100" smtClean="0"/>
          </a:p>
        </p:txBody>
      </p:sp>
      <p:sp>
        <p:nvSpPr>
          <p:cNvPr id="4"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717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50792" y="1412776"/>
            <a:ext cx="3517552" cy="53999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14237924"/>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008" y="274638"/>
            <a:ext cx="9036496" cy="1143000"/>
          </a:xfrm>
        </p:spPr>
        <p:txBody>
          <a:bodyPr>
            <a:normAutofit/>
          </a:bodyPr>
          <a:lstStyle/>
          <a:p>
            <a:pPr algn="ctr"/>
            <a:r>
              <a:rPr lang="en-US" smtClean="0">
                <a:solidFill>
                  <a:srgbClr val="FFFF00"/>
                </a:solidFill>
              </a:rPr>
              <a:t>BÀI TẬP 1</a:t>
            </a:r>
            <a:endParaRPr lang="en-US">
              <a:solidFill>
                <a:srgbClr val="FFFF00"/>
              </a:solidFill>
            </a:endParaRPr>
          </a:p>
        </p:txBody>
      </p:sp>
      <p:sp>
        <p:nvSpPr>
          <p:cNvPr id="3" name="Content Placeholder 2"/>
          <p:cNvSpPr>
            <a:spLocks noGrp="1"/>
          </p:cNvSpPr>
          <p:nvPr>
            <p:ph idx="1"/>
          </p:nvPr>
        </p:nvSpPr>
        <p:spPr/>
        <p:txBody>
          <a:bodyPr>
            <a:normAutofit/>
          </a:bodyPr>
          <a:lstStyle/>
          <a:p>
            <a:pPr lvl="0"/>
            <a:r>
              <a:rPr lang="en-US" sz="3100" smtClean="0"/>
              <a:t>Trong </a:t>
            </a:r>
            <a:r>
              <a:rPr lang="en-US" sz="3100"/>
              <a:t>các khai báo con trỏ sau, những khai báo nào là đúng:</a:t>
            </a:r>
          </a:p>
          <a:p>
            <a:pPr marL="962406" lvl="1" indent="-514350">
              <a:buFont typeface="+mj-lt"/>
              <a:buAutoNum type="alphaLcParenR"/>
            </a:pPr>
            <a:r>
              <a:rPr lang="en-US" sz="3100"/>
              <a:t>int A*;</a:t>
            </a:r>
          </a:p>
          <a:p>
            <a:pPr marL="962406" lvl="1" indent="-514350">
              <a:buFont typeface="+mj-lt"/>
              <a:buAutoNum type="alphaLcParenR"/>
            </a:pPr>
            <a:r>
              <a:rPr lang="en-US" sz="3100"/>
              <a:t>*int A;</a:t>
            </a:r>
          </a:p>
          <a:p>
            <a:pPr marL="962406" lvl="1" indent="-514350">
              <a:buFont typeface="+mj-lt"/>
              <a:buAutoNum type="alphaLcParenR"/>
            </a:pPr>
            <a:r>
              <a:rPr lang="en-US" sz="3100"/>
              <a:t>int* A, B;</a:t>
            </a:r>
          </a:p>
          <a:p>
            <a:pPr marL="962406" lvl="1" indent="-514350">
              <a:buFont typeface="+mj-lt"/>
              <a:buAutoNum type="alphaLcParenR"/>
            </a:pPr>
            <a:r>
              <a:rPr lang="en-US" sz="3100"/>
              <a:t>int* A, *</a:t>
            </a:r>
            <a:r>
              <a:rPr lang="en-US" sz="3100" smtClean="0"/>
              <a:t>B;</a:t>
            </a:r>
          </a:p>
          <a:p>
            <a:pPr marL="962406" lvl="1" indent="-514350">
              <a:buFont typeface="+mj-lt"/>
              <a:buAutoNum type="alphaLcParenR"/>
            </a:pPr>
            <a:r>
              <a:rPr lang="en-US" sz="3100" smtClean="0"/>
              <a:t>int </a:t>
            </a:r>
            <a:r>
              <a:rPr lang="en-US" sz="3100"/>
              <a:t>*A, *B;</a:t>
            </a:r>
          </a:p>
        </p:txBody>
      </p:sp>
      <p:sp>
        <p:nvSpPr>
          <p:cNvPr id="4"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2024455131"/>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008" y="274638"/>
            <a:ext cx="9036496" cy="1143000"/>
          </a:xfrm>
        </p:spPr>
        <p:txBody>
          <a:bodyPr>
            <a:normAutofit/>
          </a:bodyPr>
          <a:lstStyle/>
          <a:p>
            <a:pPr algn="ctr"/>
            <a:r>
              <a:rPr lang="en-US" smtClean="0">
                <a:solidFill>
                  <a:srgbClr val="FFFF00"/>
                </a:solidFill>
              </a:rPr>
              <a:t>BÀI TẬP 2</a:t>
            </a:r>
            <a:endParaRPr lang="en-US">
              <a:solidFill>
                <a:srgbClr val="FFFF00"/>
              </a:solidFill>
            </a:endParaRPr>
          </a:p>
        </p:txBody>
      </p:sp>
      <p:sp>
        <p:nvSpPr>
          <p:cNvPr id="3" name="Content Placeholder 2"/>
          <p:cNvSpPr>
            <a:spLocks noGrp="1"/>
          </p:cNvSpPr>
          <p:nvPr>
            <p:ph idx="1"/>
          </p:nvPr>
        </p:nvSpPr>
        <p:spPr/>
        <p:txBody>
          <a:bodyPr>
            <a:normAutofit/>
          </a:bodyPr>
          <a:lstStyle/>
          <a:p>
            <a:pPr lvl="0"/>
            <a:r>
              <a:rPr lang="en-US" sz="3100" smtClean="0"/>
              <a:t>Với </a:t>
            </a:r>
            <a:r>
              <a:rPr lang="en-US" sz="3100"/>
              <a:t>khai </a:t>
            </a:r>
            <a:r>
              <a:rPr lang="en-US" sz="3100" smtClean="0"/>
              <a:t>báo: </a:t>
            </a:r>
          </a:p>
          <a:p>
            <a:pPr marL="36576" lvl="0" indent="0">
              <a:buNone/>
            </a:pPr>
            <a:r>
              <a:rPr lang="en-US" sz="3100"/>
              <a:t>	</a:t>
            </a:r>
            <a:r>
              <a:rPr lang="en-US" sz="3100" smtClean="0"/>
              <a:t>int </a:t>
            </a:r>
            <a:r>
              <a:rPr lang="en-US" sz="3100"/>
              <a:t>a = 12; int *pa;</a:t>
            </a:r>
          </a:p>
          <a:p>
            <a:pPr marL="36576" indent="0">
              <a:buNone/>
            </a:pPr>
            <a:r>
              <a:rPr lang="en-US" sz="3100" smtClean="0"/>
              <a:t>    Các </a:t>
            </a:r>
            <a:r>
              <a:rPr lang="en-US" sz="3100"/>
              <a:t>phép gán nào sau đây là hợp lệ:</a:t>
            </a:r>
          </a:p>
          <a:p>
            <a:pPr marL="962406" lvl="1" indent="-514350">
              <a:buFont typeface="+mj-lt"/>
              <a:buAutoNum type="alphaLcParenR"/>
            </a:pPr>
            <a:r>
              <a:rPr lang="en-US" sz="3100"/>
              <a:t>pa = &amp;a;</a:t>
            </a:r>
          </a:p>
          <a:p>
            <a:pPr marL="962406" lvl="1" indent="-514350">
              <a:buFont typeface="+mj-lt"/>
              <a:buAutoNum type="alphaLcParenR"/>
            </a:pPr>
            <a:r>
              <a:rPr lang="en-US" sz="3100"/>
              <a:t>pa = a;</a:t>
            </a:r>
          </a:p>
          <a:p>
            <a:pPr marL="962406" lvl="1" indent="-514350">
              <a:buFont typeface="+mj-lt"/>
              <a:buAutoNum type="alphaLcParenR"/>
            </a:pPr>
            <a:r>
              <a:rPr lang="en-US" sz="3100"/>
              <a:t>*pa = &amp;a</a:t>
            </a:r>
            <a:r>
              <a:rPr lang="en-US" sz="3100" smtClean="0"/>
              <a:t>;</a:t>
            </a:r>
          </a:p>
          <a:p>
            <a:pPr marL="962406" lvl="1" indent="-514350">
              <a:buFont typeface="+mj-lt"/>
              <a:buAutoNum type="alphaLcParenR"/>
            </a:pPr>
            <a:r>
              <a:rPr lang="en-US" sz="3100" smtClean="0"/>
              <a:t>*</a:t>
            </a:r>
            <a:r>
              <a:rPr lang="en-US" sz="3100"/>
              <a:t>pa = a;</a:t>
            </a:r>
          </a:p>
        </p:txBody>
      </p:sp>
      <p:sp>
        <p:nvSpPr>
          <p:cNvPr id="4"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355191118"/>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008" y="274638"/>
            <a:ext cx="9036496" cy="1143000"/>
          </a:xfrm>
        </p:spPr>
        <p:txBody>
          <a:bodyPr>
            <a:normAutofit/>
          </a:bodyPr>
          <a:lstStyle/>
          <a:p>
            <a:pPr algn="ctr"/>
            <a:r>
              <a:rPr lang="en-US" smtClean="0">
                <a:solidFill>
                  <a:srgbClr val="FFFF00"/>
                </a:solidFill>
              </a:rPr>
              <a:t>BÀI TẬP 3</a:t>
            </a:r>
            <a:endParaRPr lang="en-US">
              <a:solidFill>
                <a:srgbClr val="FFFF00"/>
              </a:solidFill>
            </a:endParaRPr>
          </a:p>
        </p:txBody>
      </p:sp>
      <p:sp>
        <p:nvSpPr>
          <p:cNvPr id="3" name="Content Placeholder 2"/>
          <p:cNvSpPr>
            <a:spLocks noGrp="1"/>
          </p:cNvSpPr>
          <p:nvPr>
            <p:ph idx="1"/>
          </p:nvPr>
        </p:nvSpPr>
        <p:spPr/>
        <p:txBody>
          <a:bodyPr>
            <a:normAutofit fontScale="92500" lnSpcReduction="10000"/>
          </a:bodyPr>
          <a:lstStyle/>
          <a:p>
            <a:pPr lvl="0"/>
            <a:r>
              <a:rPr lang="en-US" sz="3100" smtClean="0"/>
              <a:t>Với </a:t>
            </a:r>
            <a:r>
              <a:rPr lang="en-US" sz="3100"/>
              <a:t>khai </a:t>
            </a:r>
            <a:r>
              <a:rPr lang="en-US" sz="3100" smtClean="0"/>
              <a:t>báo: </a:t>
            </a:r>
          </a:p>
          <a:p>
            <a:pPr marL="36576" lvl="0" indent="0">
              <a:buNone/>
            </a:pPr>
            <a:r>
              <a:rPr lang="en-US" sz="3100"/>
              <a:t>	</a:t>
            </a:r>
            <a:r>
              <a:rPr lang="en-US" sz="3100" smtClean="0"/>
              <a:t>int </a:t>
            </a:r>
            <a:r>
              <a:rPr lang="en-US" sz="3100"/>
              <a:t>A[5] = {10, 20, 30, 40, 50};</a:t>
            </a:r>
          </a:p>
          <a:p>
            <a:pPr marL="36576" indent="0">
              <a:buNone/>
            </a:pPr>
            <a:r>
              <a:rPr lang="en-US" sz="3100" smtClean="0"/>
              <a:t>	int </a:t>
            </a:r>
            <a:r>
              <a:rPr lang="en-US" sz="3100"/>
              <a:t>*pa = A+2;</a:t>
            </a:r>
          </a:p>
          <a:p>
            <a:pPr marL="36576" indent="0">
              <a:buNone/>
            </a:pPr>
            <a:r>
              <a:rPr lang="en-US" sz="3100" smtClean="0"/>
              <a:t>    Khi </a:t>
            </a:r>
            <a:r>
              <a:rPr lang="en-US" sz="3100"/>
              <a:t>đó, *pa = ?</a:t>
            </a:r>
          </a:p>
          <a:p>
            <a:pPr marL="962406" lvl="1" indent="-514350">
              <a:buFont typeface="+mj-lt"/>
              <a:buAutoNum type="alphaLcParenR"/>
            </a:pPr>
            <a:r>
              <a:rPr lang="en-US" sz="3100"/>
              <a:t>10</a:t>
            </a:r>
          </a:p>
          <a:p>
            <a:pPr marL="962406" lvl="1" indent="-514350">
              <a:buFont typeface="+mj-lt"/>
              <a:buAutoNum type="alphaLcParenR"/>
            </a:pPr>
            <a:r>
              <a:rPr lang="en-US" sz="3100"/>
              <a:t>20</a:t>
            </a:r>
          </a:p>
          <a:p>
            <a:pPr marL="962406" lvl="1" indent="-514350">
              <a:buFont typeface="+mj-lt"/>
              <a:buAutoNum type="alphaLcParenR"/>
            </a:pPr>
            <a:r>
              <a:rPr lang="en-US" sz="3100"/>
              <a:t>30</a:t>
            </a:r>
          </a:p>
          <a:p>
            <a:pPr marL="962406" lvl="1" indent="-514350">
              <a:buFont typeface="+mj-lt"/>
              <a:buAutoNum type="alphaLcParenR"/>
            </a:pPr>
            <a:r>
              <a:rPr lang="en-US" sz="3100" smtClean="0"/>
              <a:t>40</a:t>
            </a:r>
          </a:p>
          <a:p>
            <a:pPr marL="962406" lvl="1" indent="-514350">
              <a:buFont typeface="+mj-lt"/>
              <a:buAutoNum type="alphaLcParenR"/>
            </a:pPr>
            <a:r>
              <a:rPr lang="en-US" sz="3100" smtClean="0"/>
              <a:t>50</a:t>
            </a:r>
            <a:endParaRPr lang="en-US" sz="3100"/>
          </a:p>
        </p:txBody>
      </p:sp>
      <p:sp>
        <p:nvSpPr>
          <p:cNvPr id="4"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598367978"/>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008" y="274638"/>
            <a:ext cx="9036496" cy="1143000"/>
          </a:xfrm>
        </p:spPr>
        <p:txBody>
          <a:bodyPr>
            <a:normAutofit/>
          </a:bodyPr>
          <a:lstStyle/>
          <a:p>
            <a:pPr algn="ctr"/>
            <a:r>
              <a:rPr lang="en-US" smtClean="0">
                <a:solidFill>
                  <a:srgbClr val="FFFF00"/>
                </a:solidFill>
              </a:rPr>
              <a:t>BÀI TẬP 4</a:t>
            </a:r>
            <a:endParaRPr lang="en-US">
              <a:solidFill>
                <a:srgbClr val="FFFF00"/>
              </a:solidFill>
            </a:endParaRPr>
          </a:p>
        </p:txBody>
      </p:sp>
      <p:sp>
        <p:nvSpPr>
          <p:cNvPr id="3" name="Content Placeholder 2"/>
          <p:cNvSpPr>
            <a:spLocks noGrp="1"/>
          </p:cNvSpPr>
          <p:nvPr>
            <p:ph idx="1"/>
          </p:nvPr>
        </p:nvSpPr>
        <p:spPr/>
        <p:txBody>
          <a:bodyPr>
            <a:normAutofit fontScale="92500" lnSpcReduction="10000"/>
          </a:bodyPr>
          <a:lstStyle/>
          <a:p>
            <a:pPr lvl="0"/>
            <a:r>
              <a:rPr lang="en-US" sz="3100" smtClean="0"/>
              <a:t>Với </a:t>
            </a:r>
            <a:r>
              <a:rPr lang="en-US" sz="3100"/>
              <a:t>đoạn chương trình:</a:t>
            </a:r>
          </a:p>
          <a:p>
            <a:pPr marL="36576" indent="0">
              <a:buNone/>
            </a:pPr>
            <a:r>
              <a:rPr lang="en-US" sz="3100" smtClean="0"/>
              <a:t>	int </a:t>
            </a:r>
            <a:r>
              <a:rPr lang="en-US" sz="3100"/>
              <a:t>A[5] = {10, 20, 30, 40, 50};</a:t>
            </a:r>
          </a:p>
          <a:p>
            <a:pPr marL="36576" indent="0">
              <a:buNone/>
            </a:pPr>
            <a:r>
              <a:rPr lang="en-US" sz="3100" smtClean="0"/>
              <a:t>	int </a:t>
            </a:r>
            <a:r>
              <a:rPr lang="en-US" sz="3100"/>
              <a:t>*pa = A;</a:t>
            </a:r>
          </a:p>
          <a:p>
            <a:pPr marL="36576" indent="0">
              <a:buNone/>
            </a:pPr>
            <a:r>
              <a:rPr lang="en-US" sz="3100" smtClean="0"/>
              <a:t>	*</a:t>
            </a:r>
            <a:r>
              <a:rPr lang="en-US" sz="3100"/>
              <a:t>pa += 2;</a:t>
            </a:r>
          </a:p>
          <a:p>
            <a:pPr marL="36576" indent="0">
              <a:buNone/>
            </a:pPr>
            <a:r>
              <a:rPr lang="en-US" sz="3100" smtClean="0"/>
              <a:t>    Khi </a:t>
            </a:r>
            <a:r>
              <a:rPr lang="en-US" sz="3100"/>
              <a:t>đó, *pa = ?</a:t>
            </a:r>
          </a:p>
          <a:p>
            <a:pPr marL="962406" lvl="1" indent="-514350">
              <a:buFont typeface="+mj-lt"/>
              <a:buAutoNum type="alphaLcParenR"/>
            </a:pPr>
            <a:r>
              <a:rPr lang="en-US" sz="3100"/>
              <a:t>10</a:t>
            </a:r>
          </a:p>
          <a:p>
            <a:pPr marL="962406" lvl="1" indent="-514350">
              <a:buFont typeface="+mj-lt"/>
              <a:buAutoNum type="alphaLcParenR"/>
            </a:pPr>
            <a:r>
              <a:rPr lang="en-US" sz="3100"/>
              <a:t>12</a:t>
            </a:r>
          </a:p>
          <a:p>
            <a:pPr marL="962406" lvl="1" indent="-514350">
              <a:buFont typeface="+mj-lt"/>
              <a:buAutoNum type="alphaLcParenR"/>
            </a:pPr>
            <a:r>
              <a:rPr lang="en-US" sz="3100" smtClean="0"/>
              <a:t>30</a:t>
            </a:r>
          </a:p>
          <a:p>
            <a:pPr marL="962406" lvl="1" indent="-514350">
              <a:buFont typeface="+mj-lt"/>
              <a:buAutoNum type="alphaLcParenR"/>
            </a:pPr>
            <a:r>
              <a:rPr lang="en-US" sz="3100" smtClean="0"/>
              <a:t>32</a:t>
            </a:r>
            <a:endParaRPr lang="en-US" sz="3100"/>
          </a:p>
        </p:txBody>
      </p:sp>
      <p:sp>
        <p:nvSpPr>
          <p:cNvPr id="4"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429221475"/>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008" y="274638"/>
            <a:ext cx="9036496" cy="1143000"/>
          </a:xfrm>
        </p:spPr>
        <p:txBody>
          <a:bodyPr>
            <a:normAutofit/>
          </a:bodyPr>
          <a:lstStyle/>
          <a:p>
            <a:pPr algn="ctr"/>
            <a:r>
              <a:rPr lang="en-US" smtClean="0">
                <a:solidFill>
                  <a:srgbClr val="FFFF00"/>
                </a:solidFill>
              </a:rPr>
              <a:t>BÀI TẬP 5</a:t>
            </a:r>
            <a:endParaRPr lang="en-US">
              <a:solidFill>
                <a:srgbClr val="FFFF00"/>
              </a:solidFill>
            </a:endParaRPr>
          </a:p>
        </p:txBody>
      </p:sp>
      <p:sp>
        <p:nvSpPr>
          <p:cNvPr id="3" name="Content Placeholder 2"/>
          <p:cNvSpPr>
            <a:spLocks noGrp="1"/>
          </p:cNvSpPr>
          <p:nvPr>
            <p:ph idx="1"/>
          </p:nvPr>
        </p:nvSpPr>
        <p:spPr/>
        <p:txBody>
          <a:bodyPr>
            <a:normAutofit lnSpcReduction="10000"/>
          </a:bodyPr>
          <a:lstStyle/>
          <a:p>
            <a:pPr lvl="0"/>
            <a:r>
              <a:rPr lang="en-US" sz="3100" smtClean="0"/>
              <a:t>Với </a:t>
            </a:r>
            <a:r>
              <a:rPr lang="en-US" sz="3100"/>
              <a:t>đoạn chương trình:</a:t>
            </a:r>
          </a:p>
          <a:p>
            <a:pPr marL="36576" indent="0">
              <a:buNone/>
            </a:pPr>
            <a:r>
              <a:rPr lang="en-US" sz="3100" smtClean="0"/>
              <a:t>	int </a:t>
            </a:r>
            <a:r>
              <a:rPr lang="en-US" sz="3100"/>
              <a:t>A[5] = {10, 20, 30, 40, 50};</a:t>
            </a:r>
          </a:p>
          <a:p>
            <a:pPr marL="36576" indent="0">
              <a:buNone/>
            </a:pPr>
            <a:r>
              <a:rPr lang="en-US" sz="3100" smtClean="0"/>
              <a:t>	int </a:t>
            </a:r>
            <a:r>
              <a:rPr lang="en-US" sz="3100"/>
              <a:t>*pa = A;</a:t>
            </a:r>
          </a:p>
          <a:p>
            <a:pPr marL="36576" indent="0">
              <a:buNone/>
            </a:pPr>
            <a:r>
              <a:rPr lang="en-US" sz="3100" smtClean="0"/>
              <a:t>	*</a:t>
            </a:r>
            <a:r>
              <a:rPr lang="en-US" sz="3100"/>
              <a:t>pa +</a:t>
            </a:r>
            <a:r>
              <a:rPr lang="en-US" sz="3100" smtClean="0"/>
              <a:t>= </a:t>
            </a:r>
            <a:r>
              <a:rPr lang="en-US" sz="3100"/>
              <a:t>2;</a:t>
            </a:r>
          </a:p>
          <a:p>
            <a:pPr marL="36576" indent="0">
              <a:buNone/>
            </a:pPr>
            <a:r>
              <a:rPr lang="en-US" sz="3100" smtClean="0"/>
              <a:t>    Khi </a:t>
            </a:r>
            <a:r>
              <a:rPr lang="en-US" sz="3100"/>
              <a:t>đó, pa = ?</a:t>
            </a:r>
          </a:p>
          <a:p>
            <a:pPr marL="962406" lvl="1" indent="-514350">
              <a:buFont typeface="+mj-lt"/>
              <a:buAutoNum type="alphaLcParenR"/>
            </a:pPr>
            <a:r>
              <a:rPr lang="en-US" sz="2700"/>
              <a:t>a. &amp;A[0]</a:t>
            </a:r>
          </a:p>
          <a:p>
            <a:pPr marL="962406" lvl="1" indent="-514350">
              <a:buFont typeface="+mj-lt"/>
              <a:buAutoNum type="alphaLcParenR"/>
            </a:pPr>
            <a:r>
              <a:rPr lang="en-US" sz="2700"/>
              <a:t>b. A[2]</a:t>
            </a:r>
          </a:p>
          <a:p>
            <a:pPr marL="962406" lvl="1" indent="-514350">
              <a:buFont typeface="+mj-lt"/>
              <a:buAutoNum type="alphaLcParenR"/>
            </a:pPr>
            <a:r>
              <a:rPr lang="en-US" sz="2700"/>
              <a:t>c. &amp;A[2]</a:t>
            </a:r>
          </a:p>
          <a:p>
            <a:pPr marL="962406" lvl="1" indent="-514350">
              <a:buFont typeface="+mj-lt"/>
              <a:buAutoNum type="alphaLcParenR"/>
            </a:pPr>
            <a:r>
              <a:rPr lang="en-US" sz="2700"/>
              <a:t>d. Không xác định</a:t>
            </a:r>
          </a:p>
        </p:txBody>
      </p:sp>
      <p:sp>
        <p:nvSpPr>
          <p:cNvPr id="4"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2723122282"/>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008" y="274638"/>
            <a:ext cx="9036496" cy="1143000"/>
          </a:xfrm>
        </p:spPr>
        <p:txBody>
          <a:bodyPr>
            <a:normAutofit/>
          </a:bodyPr>
          <a:lstStyle/>
          <a:p>
            <a:pPr algn="ctr"/>
            <a:r>
              <a:rPr lang="en-US" smtClean="0">
                <a:solidFill>
                  <a:srgbClr val="FFFF00"/>
                </a:solidFill>
              </a:rPr>
              <a:t>BÀI TẬP 6</a:t>
            </a:r>
            <a:endParaRPr lang="en-US">
              <a:solidFill>
                <a:srgbClr val="FFFF00"/>
              </a:solidFill>
            </a:endParaRPr>
          </a:p>
        </p:txBody>
      </p:sp>
      <p:sp>
        <p:nvSpPr>
          <p:cNvPr id="3" name="Content Placeholder 2"/>
          <p:cNvSpPr>
            <a:spLocks noGrp="1"/>
          </p:cNvSpPr>
          <p:nvPr>
            <p:ph idx="1"/>
          </p:nvPr>
        </p:nvSpPr>
        <p:spPr/>
        <p:txBody>
          <a:bodyPr>
            <a:normAutofit lnSpcReduction="10000"/>
          </a:bodyPr>
          <a:lstStyle/>
          <a:p>
            <a:pPr lvl="0"/>
            <a:r>
              <a:rPr lang="en-US" sz="3100" smtClean="0"/>
              <a:t>Với </a:t>
            </a:r>
            <a:r>
              <a:rPr lang="en-US" sz="3100"/>
              <a:t>đoạn chương trình:</a:t>
            </a:r>
          </a:p>
          <a:p>
            <a:pPr marL="36576" indent="0">
              <a:buNone/>
            </a:pPr>
            <a:r>
              <a:rPr lang="en-US" sz="3100" smtClean="0"/>
              <a:t>	int </a:t>
            </a:r>
            <a:r>
              <a:rPr lang="en-US" sz="3100"/>
              <a:t>A[5] = {10, 20, 30, 40, 50};</a:t>
            </a:r>
          </a:p>
          <a:p>
            <a:pPr marL="36576" indent="0">
              <a:buNone/>
            </a:pPr>
            <a:r>
              <a:rPr lang="en-US" sz="3100" smtClean="0"/>
              <a:t>	int </a:t>
            </a:r>
            <a:r>
              <a:rPr lang="en-US" sz="3100"/>
              <a:t>*pa = A;</a:t>
            </a:r>
          </a:p>
          <a:p>
            <a:pPr marL="36576" indent="0">
              <a:buNone/>
            </a:pPr>
            <a:r>
              <a:rPr lang="en-US" sz="3100" smtClean="0"/>
              <a:t>	*</a:t>
            </a:r>
            <a:r>
              <a:rPr lang="en-US" sz="3100"/>
              <a:t>pa </a:t>
            </a:r>
            <a:r>
              <a:rPr lang="en-US" sz="3100" smtClean="0"/>
              <a:t>-= </a:t>
            </a:r>
            <a:r>
              <a:rPr lang="en-US" sz="3100"/>
              <a:t>2;</a:t>
            </a:r>
          </a:p>
          <a:p>
            <a:pPr marL="36576" indent="0">
              <a:buNone/>
            </a:pPr>
            <a:r>
              <a:rPr lang="fr-FR" sz="3100" smtClean="0"/>
              <a:t>    Khi </a:t>
            </a:r>
            <a:r>
              <a:rPr lang="fr-FR" sz="3100"/>
              <a:t>đó, pa = ?</a:t>
            </a:r>
            <a:endParaRPr lang="en-US" sz="3100"/>
          </a:p>
          <a:p>
            <a:pPr marL="962406" lvl="1" indent="-514350">
              <a:buFont typeface="+mj-lt"/>
              <a:buAutoNum type="alphaLcParenR"/>
            </a:pPr>
            <a:r>
              <a:rPr lang="en-US" sz="2700"/>
              <a:t>a. &amp;A[0]</a:t>
            </a:r>
          </a:p>
          <a:p>
            <a:pPr marL="962406" lvl="1" indent="-514350">
              <a:buFont typeface="+mj-lt"/>
              <a:buAutoNum type="alphaLcParenR"/>
            </a:pPr>
            <a:r>
              <a:rPr lang="en-US" sz="2700"/>
              <a:t>b. &amp;A[2]</a:t>
            </a:r>
          </a:p>
          <a:p>
            <a:pPr marL="962406" lvl="1" indent="-514350">
              <a:buFont typeface="+mj-lt"/>
              <a:buAutoNum type="alphaLcParenR"/>
            </a:pPr>
            <a:r>
              <a:rPr lang="en-US" sz="2700"/>
              <a:t>c. &amp;A[4]</a:t>
            </a:r>
          </a:p>
          <a:p>
            <a:pPr marL="962406" lvl="1" indent="-514350">
              <a:buFont typeface="+mj-lt"/>
              <a:buAutoNum type="alphaLcParenR"/>
            </a:pPr>
            <a:r>
              <a:rPr lang="en-US" sz="2700"/>
              <a:t>d. Không xác định</a:t>
            </a:r>
          </a:p>
        </p:txBody>
      </p:sp>
      <p:sp>
        <p:nvSpPr>
          <p:cNvPr id="4"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1547774909"/>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008" y="274638"/>
            <a:ext cx="9036496" cy="1143000"/>
          </a:xfrm>
        </p:spPr>
        <p:txBody>
          <a:bodyPr>
            <a:normAutofit/>
          </a:bodyPr>
          <a:lstStyle/>
          <a:p>
            <a:pPr algn="ctr"/>
            <a:r>
              <a:rPr lang="en-US" smtClean="0">
                <a:solidFill>
                  <a:srgbClr val="FFFF00"/>
                </a:solidFill>
              </a:rPr>
              <a:t>BÀI TẬP 7</a:t>
            </a:r>
            <a:endParaRPr lang="en-US">
              <a:solidFill>
                <a:srgbClr val="FFFF00"/>
              </a:solidFill>
            </a:endParaRPr>
          </a:p>
        </p:txBody>
      </p:sp>
      <p:sp>
        <p:nvSpPr>
          <p:cNvPr id="3" name="Content Placeholder 2"/>
          <p:cNvSpPr>
            <a:spLocks noGrp="1"/>
          </p:cNvSpPr>
          <p:nvPr>
            <p:ph idx="1"/>
          </p:nvPr>
        </p:nvSpPr>
        <p:spPr/>
        <p:txBody>
          <a:bodyPr>
            <a:normAutofit fontScale="77500" lnSpcReduction="20000"/>
          </a:bodyPr>
          <a:lstStyle/>
          <a:p>
            <a:r>
              <a:rPr lang="en-US" sz="3100" smtClean="0"/>
              <a:t>Với </a:t>
            </a:r>
            <a:r>
              <a:rPr lang="en-US" sz="3100"/>
              <a:t>đoạn chương trình:</a:t>
            </a:r>
          </a:p>
          <a:p>
            <a:pPr marL="36576" indent="0">
              <a:buNone/>
            </a:pPr>
            <a:r>
              <a:rPr lang="en-US" sz="3100" smtClean="0"/>
              <a:t>	int </a:t>
            </a:r>
            <a:r>
              <a:rPr lang="en-US" sz="3100"/>
              <a:t>A[3][3] = {</a:t>
            </a:r>
          </a:p>
          <a:p>
            <a:pPr marL="36576" indent="0">
              <a:buNone/>
            </a:pPr>
            <a:r>
              <a:rPr lang="en-US" sz="3100"/>
              <a:t>				{10,	20,	30},</a:t>
            </a:r>
          </a:p>
          <a:p>
            <a:pPr marL="36576" indent="0">
              <a:buNone/>
            </a:pPr>
            <a:r>
              <a:rPr lang="en-US" sz="3100"/>
              <a:t>				{40,	50,	60},</a:t>
            </a:r>
          </a:p>
          <a:p>
            <a:pPr marL="36576" indent="0">
              <a:buNone/>
            </a:pPr>
            <a:r>
              <a:rPr lang="en-US" sz="3100"/>
              <a:t>				{70,	80,	90}</a:t>
            </a:r>
          </a:p>
          <a:p>
            <a:pPr marL="36576" indent="0">
              <a:buNone/>
            </a:pPr>
            <a:r>
              <a:rPr lang="en-US" sz="3100"/>
              <a:t>			};</a:t>
            </a:r>
          </a:p>
          <a:p>
            <a:pPr marL="36576" indent="0">
              <a:buNone/>
            </a:pPr>
            <a:r>
              <a:rPr lang="en-US" sz="3100" smtClean="0"/>
              <a:t>	int </a:t>
            </a:r>
            <a:r>
              <a:rPr lang="en-US" sz="3100"/>
              <a:t>*pa;</a:t>
            </a:r>
          </a:p>
          <a:p>
            <a:pPr marL="36576" indent="0">
              <a:buNone/>
            </a:pPr>
            <a:r>
              <a:rPr lang="en-US" sz="3100" smtClean="0"/>
              <a:t>     Khi </a:t>
            </a:r>
            <a:r>
              <a:rPr lang="en-US" sz="3100"/>
              <a:t>đó, để có được kết quả *pa = 50, các lệnh nào sau đây là đúng?</a:t>
            </a:r>
          </a:p>
          <a:p>
            <a:pPr marL="962406" lvl="1" indent="-514350">
              <a:buFont typeface="+mj-lt"/>
              <a:buAutoNum type="alphaLcParenR"/>
            </a:pPr>
            <a:r>
              <a:rPr lang="en-US" sz="2700" smtClean="0"/>
              <a:t>pa </a:t>
            </a:r>
            <a:r>
              <a:rPr lang="en-US" sz="2700"/>
              <a:t>= A + 4;</a:t>
            </a:r>
          </a:p>
          <a:p>
            <a:pPr marL="962406" lvl="1" indent="-514350">
              <a:buFont typeface="+mj-lt"/>
              <a:buAutoNum type="alphaLcParenR"/>
            </a:pPr>
            <a:r>
              <a:rPr lang="en-US" sz="2700" smtClean="0"/>
              <a:t>pa </a:t>
            </a:r>
            <a:r>
              <a:rPr lang="en-US" sz="2700"/>
              <a:t>= (*(A+1)) + 1;</a:t>
            </a:r>
          </a:p>
          <a:p>
            <a:pPr marL="962406" lvl="1" indent="-514350">
              <a:buFont typeface="+mj-lt"/>
              <a:buAutoNum type="alphaLcParenR"/>
            </a:pPr>
            <a:r>
              <a:rPr lang="en-US" sz="2700" smtClean="0"/>
              <a:t>pa </a:t>
            </a:r>
            <a:r>
              <a:rPr lang="en-US" sz="2700"/>
              <a:t>= &amp;A[1][1];</a:t>
            </a:r>
          </a:p>
          <a:p>
            <a:pPr marL="962406" lvl="1" indent="-514350">
              <a:buFont typeface="+mj-lt"/>
              <a:buAutoNum type="alphaLcParenR"/>
            </a:pPr>
            <a:r>
              <a:rPr lang="en-US" sz="2700" smtClean="0"/>
              <a:t>pa </a:t>
            </a:r>
            <a:r>
              <a:rPr lang="en-US" sz="2700"/>
              <a:t>= *((*(A+1)) + 1);</a:t>
            </a:r>
          </a:p>
        </p:txBody>
      </p:sp>
      <p:sp>
        <p:nvSpPr>
          <p:cNvPr id="4"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4234026369"/>
      </p:ext>
    </p:extLst>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008" y="274638"/>
            <a:ext cx="9036496" cy="1143000"/>
          </a:xfrm>
        </p:spPr>
        <p:txBody>
          <a:bodyPr>
            <a:normAutofit/>
          </a:bodyPr>
          <a:lstStyle/>
          <a:p>
            <a:pPr algn="ctr"/>
            <a:r>
              <a:rPr lang="en-US" smtClean="0">
                <a:solidFill>
                  <a:srgbClr val="FFFF00"/>
                </a:solidFill>
              </a:rPr>
              <a:t>BÀI TẬP 8</a:t>
            </a:r>
            <a:endParaRPr lang="en-US">
              <a:solidFill>
                <a:srgbClr val="FFFF00"/>
              </a:solidFill>
            </a:endParaRPr>
          </a:p>
        </p:txBody>
      </p:sp>
      <p:sp>
        <p:nvSpPr>
          <p:cNvPr id="3" name="Content Placeholder 2"/>
          <p:cNvSpPr>
            <a:spLocks noGrp="1"/>
          </p:cNvSpPr>
          <p:nvPr>
            <p:ph idx="1"/>
          </p:nvPr>
        </p:nvSpPr>
        <p:spPr/>
        <p:txBody>
          <a:bodyPr>
            <a:normAutofit fontScale="77500" lnSpcReduction="20000"/>
          </a:bodyPr>
          <a:lstStyle/>
          <a:p>
            <a:pPr lvl="0"/>
            <a:r>
              <a:rPr lang="en-US" sz="3100" smtClean="0"/>
              <a:t>Giả </a:t>
            </a:r>
            <a:r>
              <a:rPr lang="en-US" sz="3100"/>
              <a:t>sử </a:t>
            </a:r>
            <a:r>
              <a:rPr lang="en-US" sz="3100" smtClean="0"/>
              <a:t>khai </a:t>
            </a:r>
            <a:r>
              <a:rPr lang="en-US" sz="3100"/>
              <a:t>báo một hàm có </a:t>
            </a:r>
            <a:r>
              <a:rPr lang="en-US" sz="3100" smtClean="0"/>
              <a:t>sử dụng </a:t>
            </a:r>
            <a:r>
              <a:rPr lang="en-US" sz="3100"/>
              <a:t>con trỏ hàm với khuôn mẫu như sau:</a:t>
            </a:r>
          </a:p>
          <a:p>
            <a:pPr marL="36576" indent="0">
              <a:buNone/>
            </a:pPr>
            <a:r>
              <a:rPr lang="fr-FR" sz="3100" smtClean="0"/>
              <a:t>	int </a:t>
            </a:r>
            <a:r>
              <a:rPr lang="fr-FR" sz="3100"/>
              <a:t>Calcul(int a, int b, int (*Xcalcul)(int x, int y)){}</a:t>
            </a:r>
            <a:endParaRPr lang="en-US" sz="3100"/>
          </a:p>
          <a:p>
            <a:pPr marL="36576" indent="0">
              <a:buNone/>
            </a:pPr>
            <a:r>
              <a:rPr lang="fr-FR" sz="3100" smtClean="0"/>
              <a:t>    Và </a:t>
            </a:r>
            <a:r>
              <a:rPr lang="fr-FR" sz="3100"/>
              <a:t>ta có cài đặt một số hàm như sau:</a:t>
            </a:r>
          </a:p>
          <a:p>
            <a:pPr marL="36576" indent="0">
              <a:buNone/>
            </a:pPr>
            <a:r>
              <a:rPr lang="en-US" sz="3100" smtClean="0"/>
              <a:t>	int </a:t>
            </a:r>
            <a:r>
              <a:rPr lang="en-US" sz="3100"/>
              <a:t>add(int a, int b); </a:t>
            </a:r>
            <a:endParaRPr lang="en-US" sz="3100" smtClean="0"/>
          </a:p>
          <a:p>
            <a:pPr marL="36576" indent="0">
              <a:buNone/>
            </a:pPr>
            <a:r>
              <a:rPr lang="en-US" sz="3100"/>
              <a:t>	</a:t>
            </a:r>
            <a:r>
              <a:rPr lang="en-US" sz="3100" smtClean="0"/>
              <a:t>void </a:t>
            </a:r>
            <a:r>
              <a:rPr lang="en-US" sz="3100"/>
              <a:t>cal(int a, int b); </a:t>
            </a:r>
            <a:endParaRPr lang="en-US" sz="3100" smtClean="0"/>
          </a:p>
          <a:p>
            <a:pPr marL="36576" indent="0">
              <a:buNone/>
            </a:pPr>
            <a:r>
              <a:rPr lang="en-US" sz="3100"/>
              <a:t>	</a:t>
            </a:r>
            <a:r>
              <a:rPr lang="en-US" sz="3100" smtClean="0"/>
              <a:t>int </a:t>
            </a:r>
            <a:r>
              <a:rPr lang="en-US" sz="3100"/>
              <a:t>squere(int a);</a:t>
            </a:r>
          </a:p>
          <a:p>
            <a:pPr marL="36576" indent="0">
              <a:buNone/>
            </a:pPr>
            <a:r>
              <a:rPr lang="en-US" sz="3100" smtClean="0"/>
              <a:t>    Khi </a:t>
            </a:r>
            <a:r>
              <a:rPr lang="en-US" sz="3100"/>
              <a:t>đó, lời gọi hàm nào sau đây là </a:t>
            </a:r>
            <a:r>
              <a:rPr lang="en-US" sz="3100" smtClean="0"/>
              <a:t>đúng:</a:t>
            </a:r>
          </a:p>
          <a:p>
            <a:pPr marL="962406" lvl="1" indent="-514350">
              <a:buFont typeface="+mj-lt"/>
              <a:buAutoNum type="alphaLcParenR"/>
            </a:pPr>
            <a:r>
              <a:rPr lang="en-US" sz="2700" smtClean="0"/>
              <a:t>Calcul(5</a:t>
            </a:r>
            <a:r>
              <a:rPr lang="en-US" sz="2700"/>
              <a:t>, 10, add);</a:t>
            </a:r>
          </a:p>
          <a:p>
            <a:pPr marL="962406" lvl="1" indent="-514350">
              <a:buFont typeface="+mj-lt"/>
              <a:buAutoNum type="alphaLcParenR"/>
            </a:pPr>
            <a:r>
              <a:rPr lang="en-US" sz="2700" smtClean="0"/>
              <a:t>Calcul(5</a:t>
            </a:r>
            <a:r>
              <a:rPr lang="en-US" sz="2700"/>
              <a:t>, 10, add(2, 3));</a:t>
            </a:r>
          </a:p>
          <a:p>
            <a:pPr marL="962406" lvl="1" indent="-514350">
              <a:buFont typeface="+mj-lt"/>
              <a:buAutoNum type="alphaLcParenR"/>
            </a:pPr>
            <a:r>
              <a:rPr lang="en-US" sz="2700"/>
              <a:t>Calcul(5, 10, cal);</a:t>
            </a:r>
          </a:p>
          <a:p>
            <a:pPr marL="962406" lvl="1" indent="-514350">
              <a:buFont typeface="+mj-lt"/>
              <a:buAutoNum type="alphaLcParenR"/>
            </a:pPr>
            <a:r>
              <a:rPr lang="en-US" sz="2700"/>
              <a:t>Calcul(5, 10, squere);</a:t>
            </a:r>
          </a:p>
        </p:txBody>
      </p:sp>
      <p:sp>
        <p:nvSpPr>
          <p:cNvPr id="4"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4023004732"/>
      </p:ext>
    </p:extLst>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008" y="274638"/>
            <a:ext cx="9036496" cy="1143000"/>
          </a:xfrm>
        </p:spPr>
        <p:txBody>
          <a:bodyPr>
            <a:normAutofit/>
          </a:bodyPr>
          <a:lstStyle/>
          <a:p>
            <a:pPr algn="ctr"/>
            <a:r>
              <a:rPr lang="en-US" smtClean="0">
                <a:solidFill>
                  <a:srgbClr val="FFFF00"/>
                </a:solidFill>
              </a:rPr>
              <a:t>BÀI TẬP 9</a:t>
            </a:r>
            <a:endParaRPr lang="en-US">
              <a:solidFill>
                <a:srgbClr val="FFFF00"/>
              </a:solidFill>
            </a:endParaRPr>
          </a:p>
        </p:txBody>
      </p:sp>
      <p:sp>
        <p:nvSpPr>
          <p:cNvPr id="3" name="Content Placeholder 2"/>
          <p:cNvSpPr>
            <a:spLocks noGrp="1"/>
          </p:cNvSpPr>
          <p:nvPr>
            <p:ph idx="1"/>
          </p:nvPr>
        </p:nvSpPr>
        <p:spPr/>
        <p:txBody>
          <a:bodyPr>
            <a:normAutofit/>
          </a:bodyPr>
          <a:lstStyle/>
          <a:p>
            <a:pPr lvl="0" algn="just"/>
            <a:r>
              <a:rPr lang="en-US" sz="3100" smtClean="0"/>
              <a:t>Ta </a:t>
            </a:r>
            <a:r>
              <a:rPr lang="en-US" sz="3100"/>
              <a:t>muốn cấp phát bộ nhớ cho một con trỏ kiểu int và khởi đầu giá trị cho nó là 20. Lệnh nào sau đây là đúng:</a:t>
            </a:r>
          </a:p>
          <a:p>
            <a:pPr marL="962406" lvl="1" indent="-514350" algn="just">
              <a:buFont typeface="+mj-lt"/>
              <a:buAutoNum type="alphaLcParenR"/>
            </a:pPr>
            <a:r>
              <a:rPr lang="en-US" sz="3100"/>
              <a:t>int *pa = 20;</a:t>
            </a:r>
          </a:p>
          <a:p>
            <a:pPr marL="962406" lvl="1" indent="-514350" algn="just">
              <a:buFont typeface="+mj-lt"/>
              <a:buAutoNum type="alphaLcParenR"/>
            </a:pPr>
            <a:r>
              <a:rPr lang="en-US" sz="3100"/>
              <a:t>int *pa = new int{20};</a:t>
            </a:r>
          </a:p>
          <a:p>
            <a:pPr marL="962406" lvl="1" indent="-514350" algn="just">
              <a:buFont typeface="+mj-lt"/>
              <a:buAutoNum type="alphaLcParenR"/>
            </a:pPr>
            <a:r>
              <a:rPr lang="en-US" sz="3100"/>
              <a:t>int *pa = new int(20</a:t>
            </a:r>
            <a:r>
              <a:rPr lang="en-US" sz="3100" smtClean="0"/>
              <a:t>);</a:t>
            </a:r>
          </a:p>
          <a:p>
            <a:pPr marL="962406" lvl="1" indent="-514350" algn="just">
              <a:buFont typeface="+mj-lt"/>
              <a:buAutoNum type="alphaLcParenR"/>
            </a:pPr>
            <a:r>
              <a:rPr lang="en-US" sz="3100" smtClean="0"/>
              <a:t>int </a:t>
            </a:r>
            <a:r>
              <a:rPr lang="en-US" sz="3100"/>
              <a:t>*pa = new int[20];</a:t>
            </a:r>
          </a:p>
        </p:txBody>
      </p:sp>
      <p:sp>
        <p:nvSpPr>
          <p:cNvPr id="4"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4181817576"/>
      </p:ext>
    </p:extLst>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008" y="274638"/>
            <a:ext cx="9036496" cy="1143000"/>
          </a:xfrm>
        </p:spPr>
        <p:txBody>
          <a:bodyPr>
            <a:normAutofit/>
          </a:bodyPr>
          <a:lstStyle/>
          <a:p>
            <a:pPr algn="ctr"/>
            <a:r>
              <a:rPr lang="en-US" smtClean="0">
                <a:solidFill>
                  <a:srgbClr val="FFFF00"/>
                </a:solidFill>
              </a:rPr>
              <a:t>BÀI TẬP 10</a:t>
            </a:r>
            <a:endParaRPr lang="en-US">
              <a:solidFill>
                <a:srgbClr val="FFFF00"/>
              </a:solidFill>
            </a:endParaRPr>
          </a:p>
        </p:txBody>
      </p:sp>
      <p:sp>
        <p:nvSpPr>
          <p:cNvPr id="3" name="Content Placeholder 2"/>
          <p:cNvSpPr>
            <a:spLocks noGrp="1"/>
          </p:cNvSpPr>
          <p:nvPr>
            <p:ph idx="1"/>
          </p:nvPr>
        </p:nvSpPr>
        <p:spPr/>
        <p:txBody>
          <a:bodyPr>
            <a:normAutofit/>
          </a:bodyPr>
          <a:lstStyle/>
          <a:p>
            <a:pPr lvl="0" algn="just"/>
            <a:r>
              <a:rPr lang="en-US" sz="3100" smtClean="0"/>
              <a:t>Ta </a:t>
            </a:r>
            <a:r>
              <a:rPr lang="en-US" sz="3100"/>
              <a:t>muốn cấp phát bộ nhớ cho một mảng động kiểu int có chiều dài là 20. Lệnh nào </a:t>
            </a:r>
            <a:r>
              <a:rPr lang="en-US" sz="3100" smtClean="0"/>
              <a:t>sau đây </a:t>
            </a:r>
            <a:r>
              <a:rPr lang="en-US" sz="3100"/>
              <a:t>là đúng:</a:t>
            </a:r>
          </a:p>
          <a:p>
            <a:pPr marL="962406" lvl="1" indent="-514350" algn="just">
              <a:buFont typeface="+mj-lt"/>
              <a:buAutoNum type="alphaLcParenR"/>
            </a:pPr>
            <a:r>
              <a:rPr lang="en-US" sz="3100"/>
              <a:t>int *pa = 20;</a:t>
            </a:r>
          </a:p>
          <a:p>
            <a:pPr marL="962406" lvl="1" indent="-514350" algn="just">
              <a:buFont typeface="+mj-lt"/>
              <a:buAutoNum type="alphaLcParenR"/>
            </a:pPr>
            <a:r>
              <a:rPr lang="en-US" sz="3100"/>
              <a:t>int *pa = new int{20};</a:t>
            </a:r>
          </a:p>
          <a:p>
            <a:pPr marL="962406" lvl="1" indent="-514350" algn="just">
              <a:buFont typeface="+mj-lt"/>
              <a:buAutoNum type="alphaLcParenR"/>
            </a:pPr>
            <a:r>
              <a:rPr lang="en-US" sz="3100"/>
              <a:t>int *pa = new int(20</a:t>
            </a:r>
            <a:r>
              <a:rPr lang="en-US" sz="3100" smtClean="0"/>
              <a:t>);</a:t>
            </a:r>
          </a:p>
          <a:p>
            <a:pPr marL="962406" lvl="1" indent="-514350" algn="just">
              <a:buFont typeface="+mj-lt"/>
              <a:buAutoNum type="alphaLcParenR"/>
            </a:pPr>
            <a:r>
              <a:rPr lang="en-US" sz="3100" smtClean="0"/>
              <a:t>int </a:t>
            </a:r>
            <a:r>
              <a:rPr lang="en-US" sz="3100"/>
              <a:t>*pa = new int[20];</a:t>
            </a:r>
          </a:p>
        </p:txBody>
      </p:sp>
      <p:sp>
        <p:nvSpPr>
          <p:cNvPr id="4"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2356861875"/>
      </p:ext>
    </p:extLst>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008" y="274638"/>
            <a:ext cx="9036496" cy="1143000"/>
          </a:xfrm>
        </p:spPr>
        <p:txBody>
          <a:bodyPr>
            <a:normAutofit/>
          </a:bodyPr>
          <a:lstStyle/>
          <a:p>
            <a:pPr algn="ctr"/>
            <a:r>
              <a:rPr lang="en-US" smtClean="0">
                <a:solidFill>
                  <a:srgbClr val="FFFF00"/>
                </a:solidFill>
              </a:rPr>
              <a:t>BÀI TẬP 11</a:t>
            </a:r>
            <a:endParaRPr lang="en-US">
              <a:solidFill>
                <a:srgbClr val="FFFF00"/>
              </a:solidFill>
            </a:endParaRPr>
          </a:p>
        </p:txBody>
      </p:sp>
      <p:sp>
        <p:nvSpPr>
          <p:cNvPr id="3" name="Content Placeholder 2"/>
          <p:cNvSpPr>
            <a:spLocks noGrp="1"/>
          </p:cNvSpPr>
          <p:nvPr>
            <p:ph idx="1"/>
          </p:nvPr>
        </p:nvSpPr>
        <p:spPr/>
        <p:txBody>
          <a:bodyPr>
            <a:normAutofit fontScale="92500" lnSpcReduction="10000"/>
          </a:bodyPr>
          <a:lstStyle/>
          <a:p>
            <a:pPr lvl="0"/>
            <a:r>
              <a:rPr lang="en-US" sz="3100" smtClean="0"/>
              <a:t>Xét </a:t>
            </a:r>
            <a:r>
              <a:rPr lang="en-US" sz="3100"/>
              <a:t>đoạn chương trình sau:</a:t>
            </a:r>
          </a:p>
          <a:p>
            <a:pPr marL="36576" indent="0">
              <a:buNone/>
            </a:pPr>
            <a:r>
              <a:rPr lang="en-US" sz="3100" smtClean="0"/>
              <a:t>	int </a:t>
            </a:r>
            <a:r>
              <a:rPr lang="en-US" sz="3100"/>
              <a:t>A[5] = {10, 20, 30, 40, 50};</a:t>
            </a:r>
          </a:p>
          <a:p>
            <a:pPr marL="36576" indent="0">
              <a:buNone/>
            </a:pPr>
            <a:r>
              <a:rPr lang="en-US" sz="3100" smtClean="0"/>
              <a:t>	int </a:t>
            </a:r>
            <a:r>
              <a:rPr lang="en-US" sz="3100"/>
              <a:t>*pa = A;</a:t>
            </a:r>
          </a:p>
          <a:p>
            <a:pPr marL="36576" indent="0">
              <a:buNone/>
            </a:pPr>
            <a:r>
              <a:rPr lang="en-US" sz="3100" smtClean="0"/>
              <a:t>	pa </a:t>
            </a:r>
            <a:r>
              <a:rPr lang="en-US" sz="3100"/>
              <a:t>= new int(2);</a:t>
            </a:r>
          </a:p>
          <a:p>
            <a:pPr marL="36576" indent="0">
              <a:buNone/>
            </a:pPr>
            <a:r>
              <a:rPr lang="en-US" sz="3100" smtClean="0"/>
              <a:t>    Khi </a:t>
            </a:r>
            <a:r>
              <a:rPr lang="en-US" sz="3100"/>
              <a:t>đó, *pa = ?</a:t>
            </a:r>
          </a:p>
          <a:p>
            <a:pPr marL="962406" lvl="1" indent="-514350">
              <a:buFont typeface="+mj-lt"/>
              <a:buAutoNum type="alphaLcParenR"/>
            </a:pPr>
            <a:r>
              <a:rPr lang="en-US" sz="3100"/>
              <a:t>10</a:t>
            </a:r>
          </a:p>
          <a:p>
            <a:pPr marL="962406" lvl="1" indent="-514350">
              <a:buFont typeface="+mj-lt"/>
              <a:buAutoNum type="alphaLcParenR"/>
            </a:pPr>
            <a:r>
              <a:rPr lang="en-US" sz="3100"/>
              <a:t>30</a:t>
            </a:r>
          </a:p>
          <a:p>
            <a:pPr marL="962406" lvl="1" indent="-514350">
              <a:buFont typeface="+mj-lt"/>
              <a:buAutoNum type="alphaLcParenR"/>
            </a:pPr>
            <a:r>
              <a:rPr lang="en-US" sz="3100" smtClean="0"/>
              <a:t>2</a:t>
            </a:r>
          </a:p>
          <a:p>
            <a:pPr marL="962406" lvl="1" indent="-514350">
              <a:buFont typeface="+mj-lt"/>
              <a:buAutoNum type="alphaLcParenR"/>
            </a:pPr>
            <a:r>
              <a:rPr lang="en-US" sz="3100" smtClean="0"/>
              <a:t>Không </a:t>
            </a:r>
            <a:r>
              <a:rPr lang="en-US" sz="3100"/>
              <a:t>xác định</a:t>
            </a:r>
          </a:p>
        </p:txBody>
      </p:sp>
      <p:sp>
        <p:nvSpPr>
          <p:cNvPr id="4"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2625848735"/>
      </p:ext>
    </p:extLst>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008" y="274638"/>
            <a:ext cx="9036496" cy="1143000"/>
          </a:xfrm>
        </p:spPr>
        <p:txBody>
          <a:bodyPr>
            <a:normAutofit/>
          </a:bodyPr>
          <a:lstStyle/>
          <a:p>
            <a:pPr algn="ctr"/>
            <a:r>
              <a:rPr lang="en-US" smtClean="0">
                <a:solidFill>
                  <a:srgbClr val="FFFF00"/>
                </a:solidFill>
              </a:rPr>
              <a:t>BÀI TẬP 12</a:t>
            </a:r>
            <a:endParaRPr lang="en-US">
              <a:solidFill>
                <a:srgbClr val="FFFF00"/>
              </a:solidFill>
            </a:endParaRPr>
          </a:p>
        </p:txBody>
      </p:sp>
      <p:sp>
        <p:nvSpPr>
          <p:cNvPr id="3" name="Content Placeholder 2"/>
          <p:cNvSpPr>
            <a:spLocks noGrp="1"/>
          </p:cNvSpPr>
          <p:nvPr>
            <p:ph idx="1"/>
          </p:nvPr>
        </p:nvSpPr>
        <p:spPr/>
        <p:txBody>
          <a:bodyPr>
            <a:normAutofit fontScale="92500" lnSpcReduction="20000"/>
          </a:bodyPr>
          <a:lstStyle/>
          <a:p>
            <a:pPr lvl="0" algn="just"/>
            <a:r>
              <a:rPr lang="en-US" sz="3100" dirty="0" err="1" smtClean="0"/>
              <a:t>Viết</a:t>
            </a:r>
            <a:r>
              <a:rPr lang="en-US" sz="3100" dirty="0" smtClean="0"/>
              <a:t> </a:t>
            </a:r>
            <a:r>
              <a:rPr lang="en-US" sz="3100" dirty="0" err="1"/>
              <a:t>chương</a:t>
            </a:r>
            <a:r>
              <a:rPr lang="en-US" sz="3100" dirty="0"/>
              <a:t> </a:t>
            </a:r>
            <a:r>
              <a:rPr lang="en-US" sz="3100" dirty="0" err="1" smtClean="0"/>
              <a:t>trình</a:t>
            </a:r>
            <a:r>
              <a:rPr lang="en-US" sz="3100" dirty="0" smtClean="0"/>
              <a:t> </a:t>
            </a:r>
            <a:r>
              <a:rPr lang="en-US" sz="3100" dirty="0" err="1" smtClean="0"/>
              <a:t>thực</a:t>
            </a:r>
            <a:r>
              <a:rPr lang="en-US" sz="3100" dirty="0" smtClean="0"/>
              <a:t> </a:t>
            </a:r>
            <a:r>
              <a:rPr lang="en-US" sz="3100" dirty="0" err="1" smtClean="0"/>
              <a:t>hiện</a:t>
            </a:r>
            <a:r>
              <a:rPr lang="en-US" sz="3100" dirty="0" smtClean="0"/>
              <a:t> </a:t>
            </a:r>
            <a:r>
              <a:rPr lang="en-US" sz="3100" dirty="0" err="1" smtClean="0"/>
              <a:t>các</a:t>
            </a:r>
            <a:r>
              <a:rPr lang="en-US" sz="3100" dirty="0" smtClean="0"/>
              <a:t> </a:t>
            </a:r>
            <a:r>
              <a:rPr lang="en-US" sz="3100" dirty="0" err="1" smtClean="0"/>
              <a:t>yêu</a:t>
            </a:r>
            <a:r>
              <a:rPr lang="en-US" sz="3100" dirty="0" smtClean="0"/>
              <a:t> </a:t>
            </a:r>
            <a:r>
              <a:rPr lang="en-US" sz="3100" dirty="0" err="1" smtClean="0"/>
              <a:t>cầu</a:t>
            </a:r>
            <a:r>
              <a:rPr lang="en-US" sz="3100" dirty="0" smtClean="0"/>
              <a:t> </a:t>
            </a:r>
            <a:r>
              <a:rPr lang="en-US" sz="3100" dirty="0" err="1" smtClean="0"/>
              <a:t>sau</a:t>
            </a:r>
            <a:r>
              <a:rPr lang="en-US" sz="3100" dirty="0" smtClean="0"/>
              <a:t> </a:t>
            </a:r>
            <a:r>
              <a:rPr lang="en-US" sz="3100" dirty="0" err="1" smtClean="0"/>
              <a:t>trên</a:t>
            </a:r>
            <a:r>
              <a:rPr lang="en-US" sz="3100" dirty="0" smtClean="0"/>
              <a:t> </a:t>
            </a:r>
            <a:r>
              <a:rPr lang="en-US" sz="3100" dirty="0" err="1" smtClean="0"/>
              <a:t>mảng</a:t>
            </a:r>
            <a:r>
              <a:rPr lang="en-US" sz="3100" dirty="0" smtClean="0"/>
              <a:t> </a:t>
            </a:r>
            <a:r>
              <a:rPr lang="en-US" sz="3100" dirty="0" err="1" smtClean="0"/>
              <a:t>số</a:t>
            </a:r>
            <a:r>
              <a:rPr lang="en-US" sz="3100" dirty="0" smtClean="0"/>
              <a:t> </a:t>
            </a:r>
            <a:r>
              <a:rPr lang="en-US" sz="3100" dirty="0" smtClean="0"/>
              <a:t>(</a:t>
            </a:r>
            <a:r>
              <a:rPr lang="en-US" sz="3100" dirty="0" err="1" smtClean="0"/>
              <a:t>chỉ</a:t>
            </a:r>
            <a:r>
              <a:rPr lang="en-US" sz="3100" dirty="0" smtClean="0"/>
              <a:t> </a:t>
            </a:r>
            <a:r>
              <a:rPr lang="en-US" sz="3100" dirty="0" err="1" smtClean="0"/>
              <a:t>nói</a:t>
            </a:r>
            <a:r>
              <a:rPr lang="en-US" sz="3100" dirty="0" smtClean="0"/>
              <a:t> </a:t>
            </a:r>
            <a:r>
              <a:rPr lang="en-US" sz="3100" dirty="0" err="1" smtClean="0"/>
              <a:t>mảng</a:t>
            </a:r>
            <a:r>
              <a:rPr lang="en-US" sz="3100" dirty="0" smtClean="0"/>
              <a:t> </a:t>
            </a:r>
            <a:r>
              <a:rPr lang="en-US" sz="3100" dirty="0" err="1" smtClean="0"/>
              <a:t>thì</a:t>
            </a:r>
            <a:r>
              <a:rPr lang="en-US" sz="3100" dirty="0" smtClean="0"/>
              <a:t> </a:t>
            </a:r>
            <a:r>
              <a:rPr lang="en-US" sz="3100" dirty="0" err="1" smtClean="0"/>
              <a:t>mặc</a:t>
            </a:r>
            <a:r>
              <a:rPr lang="en-US" sz="3100" dirty="0" smtClean="0"/>
              <a:t> </a:t>
            </a:r>
            <a:r>
              <a:rPr lang="en-US" sz="3100" dirty="0" err="1" smtClean="0"/>
              <a:t>định</a:t>
            </a:r>
            <a:r>
              <a:rPr lang="en-US" sz="3100" dirty="0" smtClean="0"/>
              <a:t> </a:t>
            </a:r>
            <a:r>
              <a:rPr lang="en-US" sz="3100" dirty="0" err="1" smtClean="0"/>
              <a:t>là</a:t>
            </a:r>
            <a:r>
              <a:rPr lang="en-US" sz="3100" dirty="0" smtClean="0"/>
              <a:t> </a:t>
            </a:r>
            <a:r>
              <a:rPr lang="en-US" sz="3100" dirty="0" err="1" smtClean="0"/>
              <a:t>mảng</a:t>
            </a:r>
            <a:r>
              <a:rPr lang="en-US" sz="3100" dirty="0" smtClean="0"/>
              <a:t> </a:t>
            </a:r>
            <a:r>
              <a:rPr lang="en-US" sz="3100" dirty="0" err="1" smtClean="0"/>
              <a:t>một</a:t>
            </a:r>
            <a:r>
              <a:rPr lang="en-US" sz="3100" dirty="0" smtClean="0"/>
              <a:t> </a:t>
            </a:r>
            <a:r>
              <a:rPr lang="en-US" sz="3100" dirty="0" err="1" smtClean="0"/>
              <a:t>chiều</a:t>
            </a:r>
            <a:r>
              <a:rPr lang="en-US" sz="3100" dirty="0" smtClean="0"/>
              <a:t>) (</a:t>
            </a:r>
            <a:r>
              <a:rPr lang="en-US" sz="3100" dirty="0" err="1" smtClean="0"/>
              <a:t>các</a:t>
            </a:r>
            <a:r>
              <a:rPr lang="en-US" sz="3100" dirty="0" smtClean="0"/>
              <a:t> </a:t>
            </a:r>
            <a:r>
              <a:rPr lang="en-US" sz="3100" dirty="0" err="1" smtClean="0"/>
              <a:t>phần</a:t>
            </a:r>
            <a:r>
              <a:rPr lang="en-US" sz="3100" dirty="0" smtClean="0"/>
              <a:t> </a:t>
            </a:r>
            <a:r>
              <a:rPr lang="en-US" sz="3100" dirty="0" err="1" smtClean="0"/>
              <a:t>tử</a:t>
            </a:r>
            <a:r>
              <a:rPr lang="en-US" sz="3100" dirty="0" smtClean="0"/>
              <a:t> </a:t>
            </a:r>
            <a:r>
              <a:rPr lang="en-US" sz="3100" dirty="0" err="1" smtClean="0"/>
              <a:t>của</a:t>
            </a:r>
            <a:r>
              <a:rPr lang="en-US" sz="3100" dirty="0" smtClean="0"/>
              <a:t> </a:t>
            </a:r>
            <a:r>
              <a:rPr lang="en-US" sz="3100" dirty="0" err="1" smtClean="0"/>
              <a:t>mảng</a:t>
            </a:r>
            <a:r>
              <a:rPr lang="en-US" sz="3100" dirty="0" smtClean="0"/>
              <a:t> </a:t>
            </a:r>
            <a:r>
              <a:rPr lang="en-US" sz="3100" dirty="0" err="1"/>
              <a:t>được</a:t>
            </a:r>
            <a:r>
              <a:rPr lang="en-US" sz="3100" dirty="0"/>
              <a:t> </a:t>
            </a:r>
            <a:r>
              <a:rPr lang="en-US" sz="3100" dirty="0" err="1"/>
              <a:t>nhập</a:t>
            </a:r>
            <a:r>
              <a:rPr lang="en-US" sz="3100" dirty="0"/>
              <a:t> </a:t>
            </a:r>
            <a:r>
              <a:rPr lang="en-US" sz="3100" dirty="0" err="1"/>
              <a:t>từ</a:t>
            </a:r>
            <a:r>
              <a:rPr lang="en-US" sz="3100" dirty="0"/>
              <a:t> </a:t>
            </a:r>
            <a:r>
              <a:rPr lang="en-US" sz="3100" dirty="0" err="1"/>
              <a:t>bàn</a:t>
            </a:r>
            <a:r>
              <a:rPr lang="en-US" sz="3100" dirty="0"/>
              <a:t> </a:t>
            </a:r>
            <a:r>
              <a:rPr lang="en-US" sz="3100" dirty="0" err="1" smtClean="0"/>
              <a:t>phím</a:t>
            </a:r>
            <a:r>
              <a:rPr lang="en-US" sz="3100" dirty="0" smtClean="0"/>
              <a:t> </a:t>
            </a:r>
            <a:r>
              <a:rPr lang="en-US" sz="3100" dirty="0" err="1" smtClean="0"/>
              <a:t>hoặc</a:t>
            </a:r>
            <a:r>
              <a:rPr lang="en-US" sz="3100" dirty="0" smtClean="0"/>
              <a:t> </a:t>
            </a:r>
            <a:r>
              <a:rPr lang="en-US" sz="3100" dirty="0" err="1" smtClean="0"/>
              <a:t>phát</a:t>
            </a:r>
            <a:r>
              <a:rPr lang="en-US" sz="3100" dirty="0" smtClean="0"/>
              <a:t> </a:t>
            </a:r>
            <a:r>
              <a:rPr lang="en-US" sz="3100" dirty="0" err="1" smtClean="0"/>
              <a:t>sinh</a:t>
            </a:r>
            <a:r>
              <a:rPr lang="en-US" sz="3100" dirty="0" smtClean="0"/>
              <a:t> </a:t>
            </a:r>
            <a:r>
              <a:rPr lang="en-US" sz="3100" dirty="0" err="1" smtClean="0"/>
              <a:t>tự</a:t>
            </a:r>
            <a:r>
              <a:rPr lang="en-US" sz="3100" dirty="0" smtClean="0"/>
              <a:t> </a:t>
            </a:r>
            <a:r>
              <a:rPr lang="en-US" sz="3100" dirty="0" err="1" smtClean="0"/>
              <a:t>động</a:t>
            </a:r>
            <a:r>
              <a:rPr lang="en-US" sz="3100" dirty="0" smtClean="0"/>
              <a:t>).</a:t>
            </a:r>
          </a:p>
          <a:p>
            <a:pPr lvl="1" algn="just"/>
            <a:r>
              <a:rPr lang="en-US" sz="2700" dirty="0" err="1" smtClean="0"/>
              <a:t>Tính</a:t>
            </a:r>
            <a:r>
              <a:rPr lang="en-US" sz="2700" dirty="0" smtClean="0"/>
              <a:t> </a:t>
            </a:r>
            <a:r>
              <a:rPr lang="en-US" sz="2700" dirty="0" err="1"/>
              <a:t>tổng</a:t>
            </a:r>
            <a:r>
              <a:rPr lang="en-US" sz="2700" dirty="0"/>
              <a:t> </a:t>
            </a:r>
            <a:r>
              <a:rPr lang="en-US" sz="2700" dirty="0" err="1"/>
              <a:t>tất</a:t>
            </a:r>
            <a:r>
              <a:rPr lang="en-US" sz="2700" dirty="0"/>
              <a:t> </a:t>
            </a:r>
            <a:r>
              <a:rPr lang="en-US" sz="2700" dirty="0" err="1"/>
              <a:t>cả</a:t>
            </a:r>
            <a:r>
              <a:rPr lang="en-US" sz="2700" dirty="0"/>
              <a:t> </a:t>
            </a:r>
            <a:r>
              <a:rPr lang="en-US" sz="2700" dirty="0" err="1"/>
              <a:t>các</a:t>
            </a:r>
            <a:r>
              <a:rPr lang="en-US" sz="2700" dirty="0"/>
              <a:t> </a:t>
            </a:r>
            <a:r>
              <a:rPr lang="en-US" sz="2700" dirty="0" err="1"/>
              <a:t>phần</a:t>
            </a:r>
            <a:r>
              <a:rPr lang="en-US" sz="2700" dirty="0"/>
              <a:t> </a:t>
            </a:r>
            <a:r>
              <a:rPr lang="en-US" sz="2700" dirty="0" err="1" smtClean="0"/>
              <a:t>tử</a:t>
            </a:r>
            <a:r>
              <a:rPr lang="en-US" sz="2700" dirty="0" smtClean="0"/>
              <a:t>.</a:t>
            </a:r>
          </a:p>
          <a:p>
            <a:pPr lvl="1" algn="just"/>
            <a:r>
              <a:rPr lang="en-US" sz="2700" dirty="0" err="1"/>
              <a:t>Đ</a:t>
            </a:r>
            <a:r>
              <a:rPr lang="en-US" sz="2700" dirty="0" err="1" smtClean="0"/>
              <a:t>ếm</a:t>
            </a:r>
            <a:r>
              <a:rPr lang="en-US" sz="2700" dirty="0" smtClean="0"/>
              <a:t> </a:t>
            </a:r>
            <a:r>
              <a:rPr lang="en-US" sz="2700" dirty="0" err="1"/>
              <a:t>số</a:t>
            </a:r>
            <a:r>
              <a:rPr lang="en-US" sz="2700" dirty="0"/>
              <a:t> </a:t>
            </a:r>
            <a:r>
              <a:rPr lang="en-US" sz="2700" dirty="0" err="1"/>
              <a:t>lần</a:t>
            </a:r>
            <a:r>
              <a:rPr lang="en-US" sz="2700" dirty="0"/>
              <a:t> </a:t>
            </a:r>
            <a:r>
              <a:rPr lang="en-US" sz="2700" dirty="0" err="1"/>
              <a:t>xuất</a:t>
            </a:r>
            <a:r>
              <a:rPr lang="en-US" sz="2700" dirty="0"/>
              <a:t> </a:t>
            </a:r>
            <a:r>
              <a:rPr lang="en-US" sz="2700" dirty="0" err="1"/>
              <a:t>hiện</a:t>
            </a:r>
            <a:r>
              <a:rPr lang="en-US" sz="2700" dirty="0"/>
              <a:t> </a:t>
            </a:r>
            <a:r>
              <a:rPr lang="en-US" sz="2700" dirty="0" err="1"/>
              <a:t>một</a:t>
            </a:r>
            <a:r>
              <a:rPr lang="en-US" sz="2700" dirty="0"/>
              <a:t> </a:t>
            </a:r>
            <a:r>
              <a:rPr lang="en-US" sz="2700" dirty="0" err="1"/>
              <a:t>phần</a:t>
            </a:r>
            <a:r>
              <a:rPr lang="en-US" sz="2700" dirty="0"/>
              <a:t> </a:t>
            </a:r>
            <a:r>
              <a:rPr lang="en-US" sz="2700" dirty="0" err="1"/>
              <a:t>tử</a:t>
            </a:r>
            <a:r>
              <a:rPr lang="en-US" sz="2700" dirty="0"/>
              <a:t> x </a:t>
            </a:r>
            <a:r>
              <a:rPr lang="en-US" sz="2700" dirty="0" err="1"/>
              <a:t>bất</a:t>
            </a:r>
            <a:r>
              <a:rPr lang="en-US" sz="2700" dirty="0"/>
              <a:t> </a:t>
            </a:r>
            <a:r>
              <a:rPr lang="en-US" sz="2700" dirty="0" err="1" smtClean="0"/>
              <a:t>kỳ</a:t>
            </a:r>
            <a:r>
              <a:rPr lang="en-US" sz="2700" dirty="0" smtClean="0"/>
              <a:t> (</a:t>
            </a:r>
            <a:r>
              <a:rPr lang="en-US" sz="2700" dirty="0" err="1" smtClean="0"/>
              <a:t>phần</a:t>
            </a:r>
            <a:r>
              <a:rPr lang="en-US" sz="2700" dirty="0" smtClean="0"/>
              <a:t> </a:t>
            </a:r>
            <a:r>
              <a:rPr lang="en-US" sz="2700" dirty="0" err="1" smtClean="0"/>
              <a:t>tử</a:t>
            </a:r>
            <a:r>
              <a:rPr lang="en-US" sz="2700" dirty="0" smtClean="0"/>
              <a:t> x </a:t>
            </a:r>
            <a:r>
              <a:rPr lang="en-US" sz="2700" dirty="0" err="1" smtClean="0"/>
              <a:t>nhập</a:t>
            </a:r>
            <a:r>
              <a:rPr lang="en-US" sz="2700" dirty="0" smtClean="0"/>
              <a:t> </a:t>
            </a:r>
            <a:r>
              <a:rPr lang="en-US" sz="2700" dirty="0" err="1" smtClean="0"/>
              <a:t>từ</a:t>
            </a:r>
            <a:r>
              <a:rPr lang="en-US" sz="2700" dirty="0" smtClean="0"/>
              <a:t> </a:t>
            </a:r>
            <a:r>
              <a:rPr lang="en-US" sz="2700" dirty="0" err="1" smtClean="0"/>
              <a:t>bàn</a:t>
            </a:r>
            <a:r>
              <a:rPr lang="en-US" sz="2700" dirty="0" smtClean="0"/>
              <a:t> </a:t>
            </a:r>
            <a:r>
              <a:rPr lang="en-US" sz="2700" dirty="0" err="1" smtClean="0"/>
              <a:t>phím</a:t>
            </a:r>
            <a:r>
              <a:rPr lang="en-US" sz="2700" dirty="0" smtClean="0"/>
              <a:t>).</a:t>
            </a:r>
          </a:p>
          <a:p>
            <a:pPr lvl="1" algn="just"/>
            <a:r>
              <a:rPr lang="en-US" sz="2700" dirty="0" err="1"/>
              <a:t>Trộn</a:t>
            </a:r>
            <a:r>
              <a:rPr lang="en-US" sz="2700" dirty="0"/>
              <a:t> 2 </a:t>
            </a:r>
            <a:r>
              <a:rPr lang="en-US" sz="2700" dirty="0" err="1"/>
              <a:t>mảng</a:t>
            </a:r>
            <a:r>
              <a:rPr lang="en-US" sz="2700" dirty="0"/>
              <a:t> </a:t>
            </a:r>
            <a:r>
              <a:rPr lang="en-US" sz="2700" dirty="0" err="1"/>
              <a:t>một</a:t>
            </a:r>
            <a:r>
              <a:rPr lang="en-US" sz="2700" dirty="0"/>
              <a:t> </a:t>
            </a:r>
            <a:r>
              <a:rPr lang="en-US" sz="2700" dirty="0" err="1"/>
              <a:t>chiều</a:t>
            </a:r>
            <a:r>
              <a:rPr lang="en-US" sz="2700" dirty="0"/>
              <a:t> a, b </a:t>
            </a:r>
            <a:r>
              <a:rPr lang="en-US" sz="2700" dirty="0" err="1"/>
              <a:t>các</a:t>
            </a:r>
            <a:r>
              <a:rPr lang="en-US" sz="2700" dirty="0"/>
              <a:t> </a:t>
            </a:r>
            <a:r>
              <a:rPr lang="en-US" sz="2700" dirty="0" err="1"/>
              <a:t>phần</a:t>
            </a:r>
            <a:r>
              <a:rPr lang="en-US" sz="2700" dirty="0"/>
              <a:t> </a:t>
            </a:r>
            <a:r>
              <a:rPr lang="en-US" sz="2700" dirty="0" err="1"/>
              <a:t>tử</a:t>
            </a:r>
            <a:r>
              <a:rPr lang="en-US" sz="2700" dirty="0"/>
              <a:t> </a:t>
            </a:r>
            <a:r>
              <a:rPr lang="en-US" sz="2700" dirty="0" err="1"/>
              <a:t>xen</a:t>
            </a:r>
            <a:r>
              <a:rPr lang="en-US" sz="2700" dirty="0"/>
              <a:t> </a:t>
            </a:r>
            <a:r>
              <a:rPr lang="en-US" sz="2700" dirty="0" err="1"/>
              <a:t>kẽ</a:t>
            </a:r>
            <a:r>
              <a:rPr lang="en-US" sz="2700" dirty="0"/>
              <a:t> </a:t>
            </a:r>
            <a:r>
              <a:rPr lang="en-US" sz="2700" dirty="0" err="1"/>
              <a:t>nhau</a:t>
            </a:r>
            <a:r>
              <a:rPr lang="en-US" sz="2700" dirty="0"/>
              <a:t> </a:t>
            </a:r>
            <a:r>
              <a:rPr lang="en-US" sz="2700" dirty="0" err="1"/>
              <a:t>thành</a:t>
            </a:r>
            <a:r>
              <a:rPr lang="en-US" sz="2700" dirty="0"/>
              <a:t> </a:t>
            </a:r>
            <a:r>
              <a:rPr lang="en-US" sz="2700" dirty="0" err="1"/>
              <a:t>một</a:t>
            </a:r>
            <a:r>
              <a:rPr lang="en-US" sz="2700" dirty="0"/>
              <a:t> </a:t>
            </a:r>
            <a:r>
              <a:rPr lang="en-US" sz="2700" dirty="0" err="1"/>
              <a:t>mảng</a:t>
            </a:r>
            <a:r>
              <a:rPr lang="en-US" sz="2700" dirty="0"/>
              <a:t> </a:t>
            </a:r>
            <a:r>
              <a:rPr lang="en-US" sz="2700" dirty="0" err="1"/>
              <a:t>một</a:t>
            </a:r>
            <a:r>
              <a:rPr lang="en-US" sz="2700" dirty="0"/>
              <a:t> </a:t>
            </a:r>
            <a:r>
              <a:rPr lang="en-US" sz="2700" dirty="0" err="1"/>
              <a:t>chiều</a:t>
            </a:r>
            <a:r>
              <a:rPr lang="en-US" sz="2700" dirty="0"/>
              <a:t> (a, b </a:t>
            </a:r>
            <a:r>
              <a:rPr lang="en-US" sz="2700" dirty="0" err="1"/>
              <a:t>có</a:t>
            </a:r>
            <a:r>
              <a:rPr lang="en-US" sz="2700" dirty="0"/>
              <a:t> </a:t>
            </a:r>
            <a:r>
              <a:rPr lang="en-US" sz="2700" dirty="0" err="1"/>
              <a:t>thể</a:t>
            </a:r>
            <a:r>
              <a:rPr lang="en-US" sz="2700" dirty="0"/>
              <a:t> </a:t>
            </a:r>
            <a:r>
              <a:rPr lang="en-US" sz="2700" dirty="0" err="1"/>
              <a:t>có</a:t>
            </a:r>
            <a:r>
              <a:rPr lang="en-US" sz="2700" dirty="0"/>
              <a:t> </a:t>
            </a:r>
            <a:r>
              <a:rPr lang="en-US" sz="2700" dirty="0" err="1"/>
              <a:t>số</a:t>
            </a:r>
            <a:r>
              <a:rPr lang="en-US" sz="2700" dirty="0"/>
              <a:t> </a:t>
            </a:r>
            <a:r>
              <a:rPr lang="en-US" sz="2700" dirty="0" err="1"/>
              <a:t>phần</a:t>
            </a:r>
            <a:r>
              <a:rPr lang="en-US" sz="2700" dirty="0"/>
              <a:t> </a:t>
            </a:r>
            <a:r>
              <a:rPr lang="en-US" sz="2700" dirty="0" err="1"/>
              <a:t>tử</a:t>
            </a:r>
            <a:r>
              <a:rPr lang="en-US" sz="2700" dirty="0"/>
              <a:t> </a:t>
            </a:r>
            <a:r>
              <a:rPr lang="en-US" sz="2700" dirty="0" err="1"/>
              <a:t>khác</a:t>
            </a:r>
            <a:r>
              <a:rPr lang="en-US" sz="2700" dirty="0"/>
              <a:t> </a:t>
            </a:r>
            <a:r>
              <a:rPr lang="en-US" sz="2700" dirty="0" err="1"/>
              <a:t>nhau</a:t>
            </a:r>
            <a:r>
              <a:rPr lang="en-US" sz="2700" dirty="0" smtClean="0"/>
              <a:t>).</a:t>
            </a:r>
          </a:p>
          <a:p>
            <a:pPr lvl="1" algn="just"/>
            <a:r>
              <a:rPr lang="en-US" sz="2700" dirty="0" err="1"/>
              <a:t>Xóa</a:t>
            </a:r>
            <a:r>
              <a:rPr lang="en-US" sz="2700" dirty="0"/>
              <a:t> </a:t>
            </a:r>
            <a:r>
              <a:rPr lang="en-US" sz="2700" dirty="0" err="1"/>
              <a:t>một</a:t>
            </a:r>
            <a:r>
              <a:rPr lang="en-US" sz="2700" dirty="0"/>
              <a:t> </a:t>
            </a:r>
            <a:r>
              <a:rPr lang="en-US" sz="2700" dirty="0" err="1"/>
              <a:t>phần</a:t>
            </a:r>
            <a:r>
              <a:rPr lang="en-US" sz="2700" dirty="0"/>
              <a:t> </a:t>
            </a:r>
            <a:r>
              <a:rPr lang="en-US" sz="2700" dirty="0" err="1"/>
              <a:t>tử</a:t>
            </a:r>
            <a:r>
              <a:rPr lang="en-US" sz="2700" dirty="0"/>
              <a:t> </a:t>
            </a:r>
            <a:r>
              <a:rPr lang="en-US" sz="2700" dirty="0" err="1"/>
              <a:t>bất</a:t>
            </a:r>
            <a:r>
              <a:rPr lang="en-US" sz="2700" dirty="0"/>
              <a:t> </a:t>
            </a:r>
            <a:r>
              <a:rPr lang="en-US" sz="2700" dirty="0" err="1"/>
              <a:t>kỳ</a:t>
            </a:r>
            <a:r>
              <a:rPr lang="en-US" sz="2700" dirty="0"/>
              <a:t> </a:t>
            </a:r>
            <a:r>
              <a:rPr lang="en-US" sz="2700" dirty="0" err="1"/>
              <a:t>trên</a:t>
            </a:r>
            <a:r>
              <a:rPr lang="en-US" sz="2700" dirty="0"/>
              <a:t> </a:t>
            </a:r>
            <a:r>
              <a:rPr lang="en-US" sz="2700" dirty="0" err="1"/>
              <a:t>mảng</a:t>
            </a:r>
            <a:r>
              <a:rPr lang="en-US" sz="2700" dirty="0"/>
              <a:t>.</a:t>
            </a:r>
          </a:p>
        </p:txBody>
      </p:sp>
      <p:sp>
        <p:nvSpPr>
          <p:cNvPr id="4"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1972811545"/>
      </p:ext>
    </p:extLst>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008" y="274638"/>
            <a:ext cx="9036496" cy="1143000"/>
          </a:xfrm>
        </p:spPr>
        <p:txBody>
          <a:bodyPr>
            <a:normAutofit/>
          </a:bodyPr>
          <a:lstStyle/>
          <a:p>
            <a:pPr algn="ctr"/>
            <a:r>
              <a:rPr lang="en-US" smtClean="0">
                <a:solidFill>
                  <a:srgbClr val="FFFF00"/>
                </a:solidFill>
              </a:rPr>
              <a:t>BÀI TẬP 13</a:t>
            </a:r>
            <a:endParaRPr lang="en-US">
              <a:solidFill>
                <a:srgbClr val="FFFF00"/>
              </a:solidFill>
            </a:endParaRPr>
          </a:p>
        </p:txBody>
      </p:sp>
      <p:sp>
        <p:nvSpPr>
          <p:cNvPr id="3" name="Content Placeholder 2"/>
          <p:cNvSpPr>
            <a:spLocks noGrp="1"/>
          </p:cNvSpPr>
          <p:nvPr>
            <p:ph idx="1"/>
          </p:nvPr>
        </p:nvSpPr>
        <p:spPr/>
        <p:txBody>
          <a:bodyPr>
            <a:normAutofit fontScale="92500" lnSpcReduction="10000"/>
          </a:bodyPr>
          <a:lstStyle/>
          <a:p>
            <a:pPr lvl="0" algn="just"/>
            <a:r>
              <a:rPr lang="en-US" sz="3100" dirty="0" err="1" smtClean="0"/>
              <a:t>Viết</a:t>
            </a:r>
            <a:r>
              <a:rPr lang="en-US" sz="3100" dirty="0" smtClean="0"/>
              <a:t> </a:t>
            </a:r>
            <a:r>
              <a:rPr lang="en-US" sz="3100" dirty="0" err="1"/>
              <a:t>chương</a:t>
            </a:r>
            <a:r>
              <a:rPr lang="en-US" sz="3100" dirty="0"/>
              <a:t> </a:t>
            </a:r>
            <a:r>
              <a:rPr lang="en-US" sz="3100" dirty="0" err="1"/>
              <a:t>trình</a:t>
            </a:r>
            <a:r>
              <a:rPr lang="en-US" sz="3100" dirty="0"/>
              <a:t> </a:t>
            </a:r>
            <a:r>
              <a:rPr lang="en-US" sz="3100" dirty="0" err="1"/>
              <a:t>thực</a:t>
            </a:r>
            <a:r>
              <a:rPr lang="en-US" sz="3100" dirty="0"/>
              <a:t> </a:t>
            </a:r>
            <a:r>
              <a:rPr lang="en-US" sz="3100" dirty="0" err="1"/>
              <a:t>hiện</a:t>
            </a:r>
            <a:r>
              <a:rPr lang="en-US" sz="3100" dirty="0"/>
              <a:t> </a:t>
            </a:r>
            <a:r>
              <a:rPr lang="en-US" sz="3100" dirty="0" err="1"/>
              <a:t>các</a:t>
            </a:r>
            <a:r>
              <a:rPr lang="en-US" sz="3100" dirty="0"/>
              <a:t> </a:t>
            </a:r>
            <a:r>
              <a:rPr lang="en-US" sz="3100" dirty="0" err="1"/>
              <a:t>yêu</a:t>
            </a:r>
            <a:r>
              <a:rPr lang="en-US" sz="3100" dirty="0"/>
              <a:t> </a:t>
            </a:r>
            <a:r>
              <a:rPr lang="en-US" sz="3100" dirty="0" err="1"/>
              <a:t>cầu</a:t>
            </a:r>
            <a:r>
              <a:rPr lang="en-US" sz="3100" dirty="0"/>
              <a:t> </a:t>
            </a:r>
            <a:r>
              <a:rPr lang="en-US" sz="3100" dirty="0" err="1"/>
              <a:t>sau</a:t>
            </a:r>
            <a:r>
              <a:rPr lang="en-US" sz="3100" dirty="0"/>
              <a:t> </a:t>
            </a:r>
            <a:r>
              <a:rPr lang="en-US" sz="3100" dirty="0" err="1"/>
              <a:t>trên</a:t>
            </a:r>
            <a:r>
              <a:rPr lang="en-US" sz="3100" dirty="0"/>
              <a:t> </a:t>
            </a:r>
            <a:r>
              <a:rPr lang="en-US" sz="3100" dirty="0" err="1" smtClean="0"/>
              <a:t>mảng</a:t>
            </a:r>
            <a:r>
              <a:rPr lang="en-US" sz="3100" dirty="0" smtClean="0"/>
              <a:t> </a:t>
            </a:r>
            <a:r>
              <a:rPr lang="en-US" sz="3100" dirty="0" err="1" smtClean="0"/>
              <a:t>số</a:t>
            </a:r>
            <a:r>
              <a:rPr lang="en-US" sz="3100" dirty="0" smtClean="0"/>
              <a:t> </a:t>
            </a:r>
            <a:r>
              <a:rPr lang="en-US" sz="3100" dirty="0" err="1" smtClean="0"/>
              <a:t>nguyên</a:t>
            </a:r>
            <a:r>
              <a:rPr lang="en-US" sz="3100" dirty="0" smtClean="0"/>
              <a:t>:</a:t>
            </a:r>
            <a:endParaRPr lang="en-US" sz="3100" dirty="0" smtClean="0"/>
          </a:p>
          <a:p>
            <a:pPr lvl="1" algn="just"/>
            <a:r>
              <a:rPr lang="vi-VN" sz="2700" dirty="0"/>
              <a:t>Đếm số lần xuất hiện của các số nguyên </a:t>
            </a:r>
            <a:r>
              <a:rPr lang="en-US" sz="2700" dirty="0" err="1"/>
              <a:t>dương</a:t>
            </a:r>
            <a:r>
              <a:rPr lang="en-US" sz="2700" dirty="0"/>
              <a:t>.</a:t>
            </a:r>
          </a:p>
          <a:p>
            <a:pPr lvl="1" algn="just"/>
            <a:r>
              <a:rPr lang="en-US" sz="2700" dirty="0" err="1"/>
              <a:t>Đếm</a:t>
            </a:r>
            <a:r>
              <a:rPr lang="en-US" sz="2700" dirty="0"/>
              <a:t> </a:t>
            </a:r>
            <a:r>
              <a:rPr lang="en-US" sz="2700" dirty="0" err="1"/>
              <a:t>số</a:t>
            </a:r>
            <a:r>
              <a:rPr lang="en-US" sz="2700" dirty="0"/>
              <a:t> </a:t>
            </a:r>
            <a:r>
              <a:rPr lang="en-US" sz="2700" dirty="0" err="1"/>
              <a:t>phần</a:t>
            </a:r>
            <a:r>
              <a:rPr lang="en-US" sz="2700" dirty="0"/>
              <a:t> </a:t>
            </a:r>
            <a:r>
              <a:rPr lang="en-US" sz="2700" dirty="0" err="1"/>
              <a:t>tử</a:t>
            </a:r>
            <a:r>
              <a:rPr lang="en-US" sz="2700" dirty="0"/>
              <a:t> </a:t>
            </a:r>
            <a:r>
              <a:rPr lang="en-US" sz="2700" dirty="0" err="1"/>
              <a:t>là</a:t>
            </a:r>
            <a:r>
              <a:rPr lang="en-US" sz="2700" dirty="0"/>
              <a:t> </a:t>
            </a:r>
            <a:r>
              <a:rPr lang="en-US" sz="2700" dirty="0" err="1"/>
              <a:t>số</a:t>
            </a:r>
            <a:r>
              <a:rPr lang="en-US" sz="2700" dirty="0"/>
              <a:t> </a:t>
            </a:r>
            <a:r>
              <a:rPr lang="en-US" sz="2700" dirty="0" err="1"/>
              <a:t>nguyên</a:t>
            </a:r>
            <a:r>
              <a:rPr lang="en-US" sz="2700" dirty="0"/>
              <a:t> </a:t>
            </a:r>
            <a:r>
              <a:rPr lang="en-US" sz="2700" dirty="0" err="1"/>
              <a:t>tố</a:t>
            </a:r>
            <a:r>
              <a:rPr lang="en-US" sz="2700" dirty="0"/>
              <a:t> </a:t>
            </a:r>
            <a:r>
              <a:rPr lang="en-US" sz="2700" dirty="0" err="1"/>
              <a:t>và</a:t>
            </a:r>
            <a:r>
              <a:rPr lang="en-US" sz="2700" dirty="0"/>
              <a:t> </a:t>
            </a:r>
            <a:r>
              <a:rPr lang="en-US" sz="2700" dirty="0" err="1"/>
              <a:t>tính</a:t>
            </a:r>
            <a:r>
              <a:rPr lang="en-US" sz="2700" dirty="0"/>
              <a:t> </a:t>
            </a:r>
            <a:r>
              <a:rPr lang="en-US" sz="2700" dirty="0" err="1"/>
              <a:t>tổng</a:t>
            </a:r>
            <a:r>
              <a:rPr lang="en-US" sz="2700" dirty="0"/>
              <a:t> </a:t>
            </a:r>
            <a:r>
              <a:rPr lang="en-US" sz="2700" dirty="0" err="1"/>
              <a:t>các</a:t>
            </a:r>
            <a:r>
              <a:rPr lang="en-US" sz="2700" dirty="0"/>
              <a:t> </a:t>
            </a:r>
            <a:r>
              <a:rPr lang="en-US" sz="2700" dirty="0" err="1"/>
              <a:t>phần</a:t>
            </a:r>
            <a:r>
              <a:rPr lang="en-US" sz="2700" dirty="0"/>
              <a:t> </a:t>
            </a:r>
            <a:r>
              <a:rPr lang="en-US" sz="2700" dirty="0" err="1"/>
              <a:t>tử</a:t>
            </a:r>
            <a:r>
              <a:rPr lang="en-US" sz="2700" dirty="0"/>
              <a:t> </a:t>
            </a:r>
            <a:r>
              <a:rPr lang="en-US" sz="2700" dirty="0" err="1"/>
              <a:t>này</a:t>
            </a:r>
            <a:r>
              <a:rPr lang="en-US" sz="2700" dirty="0"/>
              <a:t>.</a:t>
            </a:r>
          </a:p>
          <a:p>
            <a:pPr lvl="1" algn="just"/>
            <a:r>
              <a:rPr lang="vi-VN" sz="2700" dirty="0"/>
              <a:t>Xóa n phần tử liên tục trên mảng bắt đầu từ một vị trí x cho </a:t>
            </a:r>
            <a:r>
              <a:rPr lang="en-US" sz="2700" dirty="0" err="1" smtClean="0"/>
              <a:t>trước</a:t>
            </a:r>
            <a:r>
              <a:rPr lang="en-US" sz="2700" dirty="0" smtClean="0"/>
              <a:t>.</a:t>
            </a:r>
            <a:endParaRPr lang="en-US" sz="2700" dirty="0"/>
          </a:p>
          <a:p>
            <a:pPr lvl="1" algn="just"/>
            <a:r>
              <a:rPr lang="en-US" sz="2700" dirty="0" err="1"/>
              <a:t>Nhập</a:t>
            </a:r>
            <a:r>
              <a:rPr lang="en-US" sz="2700" dirty="0"/>
              <a:t> </a:t>
            </a:r>
            <a:r>
              <a:rPr lang="en-US" sz="2700" dirty="0" err="1"/>
              <a:t>vào</a:t>
            </a:r>
            <a:r>
              <a:rPr lang="en-US" sz="2700" dirty="0"/>
              <a:t> 2 </a:t>
            </a:r>
            <a:r>
              <a:rPr lang="en-US" sz="2700" dirty="0" err="1"/>
              <a:t>mảng</a:t>
            </a:r>
            <a:r>
              <a:rPr lang="en-US" sz="2700" dirty="0"/>
              <a:t> </a:t>
            </a:r>
            <a:r>
              <a:rPr lang="en-US" sz="2700" dirty="0" err="1"/>
              <a:t>một</a:t>
            </a:r>
            <a:r>
              <a:rPr lang="en-US" sz="2700" dirty="0"/>
              <a:t> </a:t>
            </a:r>
            <a:r>
              <a:rPr lang="en-US" sz="2700" dirty="0" err="1"/>
              <a:t>chiều</a:t>
            </a:r>
            <a:r>
              <a:rPr lang="en-US" sz="2700" dirty="0"/>
              <a:t>, </a:t>
            </a:r>
            <a:r>
              <a:rPr lang="en-US" sz="2700" dirty="0" err="1"/>
              <a:t>xóa</a:t>
            </a:r>
            <a:r>
              <a:rPr lang="en-US" sz="2700" dirty="0"/>
              <a:t> </a:t>
            </a:r>
            <a:r>
              <a:rPr lang="en-US" sz="2700" dirty="0" err="1"/>
              <a:t>trên</a:t>
            </a:r>
            <a:r>
              <a:rPr lang="en-US" sz="2700" dirty="0"/>
              <a:t> 2 </a:t>
            </a:r>
            <a:r>
              <a:rPr lang="en-US" sz="2700" dirty="0" err="1"/>
              <a:t>mảng</a:t>
            </a:r>
            <a:r>
              <a:rPr lang="en-US" sz="2700" dirty="0"/>
              <a:t> </a:t>
            </a:r>
            <a:r>
              <a:rPr lang="en-US" sz="2700" dirty="0" err="1"/>
              <a:t>này</a:t>
            </a:r>
            <a:r>
              <a:rPr lang="en-US" sz="2700" dirty="0"/>
              <a:t> </a:t>
            </a:r>
            <a:r>
              <a:rPr lang="en-US" sz="2700" dirty="0" err="1"/>
              <a:t>tất</a:t>
            </a:r>
            <a:r>
              <a:rPr lang="en-US" sz="2700" dirty="0"/>
              <a:t> </a:t>
            </a:r>
            <a:r>
              <a:rPr lang="en-US" sz="2700" dirty="0" err="1"/>
              <a:t>cả</a:t>
            </a:r>
            <a:r>
              <a:rPr lang="en-US" sz="2700" dirty="0"/>
              <a:t> </a:t>
            </a:r>
            <a:r>
              <a:rPr lang="en-US" sz="2700" dirty="0" err="1"/>
              <a:t>các</a:t>
            </a:r>
            <a:r>
              <a:rPr lang="en-US" sz="2700" dirty="0"/>
              <a:t> </a:t>
            </a:r>
            <a:r>
              <a:rPr lang="en-US" sz="2700" dirty="0" err="1"/>
              <a:t>phần</a:t>
            </a:r>
            <a:r>
              <a:rPr lang="en-US" sz="2700" dirty="0"/>
              <a:t> </a:t>
            </a:r>
            <a:r>
              <a:rPr lang="en-US" sz="2700" dirty="0" err="1"/>
              <a:t>tử</a:t>
            </a:r>
            <a:r>
              <a:rPr lang="en-US" sz="2700" dirty="0"/>
              <a:t> </a:t>
            </a:r>
            <a:r>
              <a:rPr lang="en-US" sz="2700" dirty="0" err="1" smtClean="0"/>
              <a:t>trùng</a:t>
            </a:r>
            <a:r>
              <a:rPr lang="en-US" sz="2700" dirty="0" smtClean="0"/>
              <a:t> </a:t>
            </a:r>
            <a:r>
              <a:rPr lang="en-US" sz="2700" dirty="0" err="1"/>
              <a:t>nhau</a:t>
            </a:r>
            <a:r>
              <a:rPr lang="en-US" sz="2700" dirty="0"/>
              <a:t> </a:t>
            </a:r>
            <a:r>
              <a:rPr lang="en-US" sz="2700" dirty="0" err="1"/>
              <a:t>của</a:t>
            </a:r>
            <a:r>
              <a:rPr lang="en-US" sz="2700" dirty="0"/>
              <a:t> 2 </a:t>
            </a:r>
            <a:r>
              <a:rPr lang="en-US" sz="2700" dirty="0" err="1"/>
              <a:t>mảng</a:t>
            </a:r>
            <a:r>
              <a:rPr lang="en-US" sz="2700" dirty="0"/>
              <a:t>.</a:t>
            </a:r>
          </a:p>
        </p:txBody>
      </p:sp>
      <p:sp>
        <p:nvSpPr>
          <p:cNvPr id="4"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1929722129"/>
      </p:ext>
    </p:extLst>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008" y="274638"/>
            <a:ext cx="9036496" cy="1143000"/>
          </a:xfrm>
        </p:spPr>
        <p:txBody>
          <a:bodyPr>
            <a:normAutofit/>
          </a:bodyPr>
          <a:lstStyle/>
          <a:p>
            <a:pPr algn="ctr"/>
            <a:r>
              <a:rPr lang="en-US" smtClean="0">
                <a:solidFill>
                  <a:srgbClr val="FFFF00"/>
                </a:solidFill>
              </a:rPr>
              <a:t>BÀI TẬP 14</a:t>
            </a:r>
            <a:endParaRPr lang="en-US">
              <a:solidFill>
                <a:srgbClr val="FFFF00"/>
              </a:solidFill>
            </a:endParaRPr>
          </a:p>
        </p:txBody>
      </p:sp>
      <p:sp>
        <p:nvSpPr>
          <p:cNvPr id="3" name="Content Placeholder 2"/>
          <p:cNvSpPr>
            <a:spLocks noGrp="1"/>
          </p:cNvSpPr>
          <p:nvPr>
            <p:ph idx="1"/>
          </p:nvPr>
        </p:nvSpPr>
        <p:spPr/>
        <p:txBody>
          <a:bodyPr>
            <a:normAutofit fontScale="92500"/>
          </a:bodyPr>
          <a:lstStyle/>
          <a:p>
            <a:pPr lvl="0" algn="just"/>
            <a:r>
              <a:rPr lang="en-US" sz="3100" dirty="0" err="1" smtClean="0"/>
              <a:t>Viết</a:t>
            </a:r>
            <a:r>
              <a:rPr lang="en-US" sz="3100" dirty="0" smtClean="0"/>
              <a:t> </a:t>
            </a:r>
            <a:r>
              <a:rPr lang="en-US" sz="3100" dirty="0" err="1"/>
              <a:t>chương</a:t>
            </a:r>
            <a:r>
              <a:rPr lang="en-US" sz="3100" dirty="0"/>
              <a:t> </a:t>
            </a:r>
            <a:r>
              <a:rPr lang="en-US" sz="3100" dirty="0" err="1"/>
              <a:t>trình</a:t>
            </a:r>
            <a:r>
              <a:rPr lang="en-US" sz="3100" dirty="0"/>
              <a:t> </a:t>
            </a:r>
            <a:r>
              <a:rPr lang="en-US" sz="3100" dirty="0" err="1"/>
              <a:t>thực</a:t>
            </a:r>
            <a:r>
              <a:rPr lang="en-US" sz="3100" dirty="0"/>
              <a:t> </a:t>
            </a:r>
            <a:r>
              <a:rPr lang="en-US" sz="3100" dirty="0" err="1"/>
              <a:t>hiện</a:t>
            </a:r>
            <a:r>
              <a:rPr lang="en-US" sz="3100" dirty="0"/>
              <a:t> </a:t>
            </a:r>
            <a:r>
              <a:rPr lang="en-US" sz="3100" dirty="0" err="1"/>
              <a:t>các</a:t>
            </a:r>
            <a:r>
              <a:rPr lang="en-US" sz="3100" dirty="0"/>
              <a:t> </a:t>
            </a:r>
            <a:r>
              <a:rPr lang="en-US" sz="3100" dirty="0" err="1"/>
              <a:t>yêu</a:t>
            </a:r>
            <a:r>
              <a:rPr lang="en-US" sz="3100" dirty="0"/>
              <a:t> </a:t>
            </a:r>
            <a:r>
              <a:rPr lang="en-US" sz="3100" dirty="0" err="1"/>
              <a:t>cầu</a:t>
            </a:r>
            <a:r>
              <a:rPr lang="en-US" sz="3100" dirty="0"/>
              <a:t> </a:t>
            </a:r>
            <a:r>
              <a:rPr lang="en-US" sz="3100" dirty="0" err="1"/>
              <a:t>sau</a:t>
            </a:r>
            <a:r>
              <a:rPr lang="en-US" sz="3100" dirty="0"/>
              <a:t> </a:t>
            </a:r>
            <a:r>
              <a:rPr lang="en-US" sz="3100" dirty="0" err="1"/>
              <a:t>trên</a:t>
            </a:r>
            <a:r>
              <a:rPr lang="en-US" sz="3100" dirty="0"/>
              <a:t> </a:t>
            </a:r>
            <a:r>
              <a:rPr lang="en-US" sz="3100" dirty="0" err="1" smtClean="0"/>
              <a:t>mảng</a:t>
            </a:r>
            <a:r>
              <a:rPr lang="en-US" sz="3100" dirty="0" smtClean="0"/>
              <a:t> </a:t>
            </a:r>
            <a:r>
              <a:rPr lang="en-US" sz="3100" dirty="0" err="1" smtClean="0"/>
              <a:t>số</a:t>
            </a:r>
            <a:r>
              <a:rPr lang="en-US" sz="3100" dirty="0" smtClean="0"/>
              <a:t>:</a:t>
            </a:r>
            <a:endParaRPr lang="en-US" sz="3100" dirty="0" smtClean="0"/>
          </a:p>
          <a:p>
            <a:pPr lvl="1" algn="just"/>
            <a:r>
              <a:rPr lang="vi-VN" sz="2700" dirty="0" smtClean="0"/>
              <a:t>Sắp </a:t>
            </a:r>
            <a:r>
              <a:rPr lang="vi-VN" sz="2700" dirty="0"/>
              <a:t>xếp các phần tử trên mảng tăng dần hoặc giảm dần theo yêu cầu</a:t>
            </a:r>
            <a:r>
              <a:rPr lang="vi-VN" sz="2700" dirty="0" smtClean="0"/>
              <a:t>.</a:t>
            </a:r>
            <a:endParaRPr lang="en-US" sz="2700" dirty="0" smtClean="0"/>
          </a:p>
          <a:p>
            <a:pPr lvl="1" algn="just"/>
            <a:r>
              <a:rPr lang="vi-VN" sz="2700" dirty="0"/>
              <a:t>Đảo </a:t>
            </a:r>
            <a:r>
              <a:rPr lang="en-US" sz="2700" dirty="0" err="1" smtClean="0"/>
              <a:t>ngược</a:t>
            </a:r>
            <a:r>
              <a:rPr lang="en-US" sz="2700" dirty="0" smtClean="0"/>
              <a:t> </a:t>
            </a:r>
            <a:r>
              <a:rPr lang="vi-VN" sz="2700" dirty="0" smtClean="0"/>
              <a:t>mảng </a:t>
            </a:r>
            <a:r>
              <a:rPr lang="vi-VN" sz="2700" dirty="0"/>
              <a:t>(phần tử đầu tiên sẽ về cuối mảng, phần tử cuối mảng </a:t>
            </a:r>
            <a:r>
              <a:rPr lang="en-US" sz="2700" dirty="0" err="1" smtClean="0"/>
              <a:t>đưa</a:t>
            </a:r>
            <a:r>
              <a:rPr lang="en-US" sz="2700" dirty="0" smtClean="0"/>
              <a:t> </a:t>
            </a:r>
            <a:r>
              <a:rPr lang="vi-VN" sz="2700" dirty="0" smtClean="0"/>
              <a:t>lên </a:t>
            </a:r>
            <a:r>
              <a:rPr lang="vi-VN" sz="2700" dirty="0"/>
              <a:t>đầu</a:t>
            </a:r>
            <a:r>
              <a:rPr lang="vi-VN" sz="2700" dirty="0" smtClean="0"/>
              <a:t>…).</a:t>
            </a:r>
            <a:endParaRPr lang="en-US" sz="2700" dirty="0" smtClean="0"/>
          </a:p>
          <a:p>
            <a:pPr lvl="1" algn="just"/>
            <a:r>
              <a:rPr lang="vi-VN" sz="2700" dirty="0"/>
              <a:t>Đếm số mảng con tăng dần hoặc giảm dần trong mảng</a:t>
            </a:r>
            <a:r>
              <a:rPr lang="vi-VN" sz="2700" dirty="0" smtClean="0"/>
              <a:t>.</a:t>
            </a:r>
            <a:endParaRPr lang="en-US" sz="2700" dirty="0" smtClean="0"/>
          </a:p>
          <a:p>
            <a:pPr lvl="1" algn="just"/>
            <a:r>
              <a:rPr lang="en-US" sz="2700" dirty="0" err="1"/>
              <a:t>Đếm</a:t>
            </a:r>
            <a:r>
              <a:rPr lang="en-US" sz="2700" dirty="0"/>
              <a:t> </a:t>
            </a:r>
            <a:r>
              <a:rPr lang="en-US" sz="2700" dirty="0" err="1"/>
              <a:t>số</a:t>
            </a:r>
            <a:r>
              <a:rPr lang="en-US" sz="2700" dirty="0"/>
              <a:t> </a:t>
            </a:r>
            <a:r>
              <a:rPr lang="en-US" sz="2700" dirty="0" err="1"/>
              <a:t>lượng</a:t>
            </a:r>
            <a:r>
              <a:rPr lang="en-US" sz="2700" dirty="0"/>
              <a:t> </a:t>
            </a:r>
            <a:r>
              <a:rPr lang="en-US" sz="2700" dirty="0" err="1"/>
              <a:t>các</a:t>
            </a:r>
            <a:r>
              <a:rPr lang="en-US" sz="2700" dirty="0"/>
              <a:t> </a:t>
            </a:r>
            <a:r>
              <a:rPr lang="en-US" sz="2700" dirty="0" err="1"/>
              <a:t>phần</a:t>
            </a:r>
            <a:r>
              <a:rPr lang="en-US" sz="2700" dirty="0"/>
              <a:t> </a:t>
            </a:r>
            <a:r>
              <a:rPr lang="en-US" sz="2700" dirty="0" err="1"/>
              <a:t>tử</a:t>
            </a:r>
            <a:r>
              <a:rPr lang="en-US" sz="2700" dirty="0"/>
              <a:t> </a:t>
            </a:r>
            <a:r>
              <a:rPr lang="en-US" sz="2700" dirty="0" err="1"/>
              <a:t>khác</a:t>
            </a:r>
            <a:r>
              <a:rPr lang="en-US" sz="2700" dirty="0"/>
              <a:t> </a:t>
            </a:r>
            <a:r>
              <a:rPr lang="en-US" sz="2700" dirty="0" err="1"/>
              <a:t>nhau</a:t>
            </a:r>
            <a:r>
              <a:rPr lang="en-US" sz="2700" dirty="0"/>
              <a:t> </a:t>
            </a:r>
            <a:r>
              <a:rPr lang="en-US" sz="2700" dirty="0" err="1"/>
              <a:t>xuất</a:t>
            </a:r>
            <a:r>
              <a:rPr lang="en-US" sz="2700" dirty="0"/>
              <a:t> </a:t>
            </a:r>
            <a:r>
              <a:rPr lang="en-US" sz="2700" dirty="0" err="1"/>
              <a:t>hiện</a:t>
            </a:r>
            <a:r>
              <a:rPr lang="en-US" sz="2700" dirty="0"/>
              <a:t> </a:t>
            </a:r>
            <a:r>
              <a:rPr lang="en-US" sz="2700" dirty="0" err="1"/>
              <a:t>trong</a:t>
            </a:r>
            <a:r>
              <a:rPr lang="en-US" sz="2700" dirty="0"/>
              <a:t> </a:t>
            </a:r>
            <a:r>
              <a:rPr lang="en-US" sz="2700" dirty="0" err="1"/>
              <a:t>mảng</a:t>
            </a:r>
            <a:r>
              <a:rPr lang="en-US" sz="2700" dirty="0"/>
              <a:t>.</a:t>
            </a:r>
          </a:p>
        </p:txBody>
      </p:sp>
      <p:sp>
        <p:nvSpPr>
          <p:cNvPr id="4"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3647377189"/>
      </p:ext>
    </p:extLst>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008" y="274638"/>
            <a:ext cx="9036496" cy="1143000"/>
          </a:xfrm>
        </p:spPr>
        <p:txBody>
          <a:bodyPr>
            <a:normAutofit/>
          </a:bodyPr>
          <a:lstStyle/>
          <a:p>
            <a:pPr algn="ctr"/>
            <a:r>
              <a:rPr lang="en-US" smtClean="0">
                <a:solidFill>
                  <a:srgbClr val="FFFF00"/>
                </a:solidFill>
              </a:rPr>
              <a:t>BÀI TẬP 15</a:t>
            </a:r>
            <a:endParaRPr lang="en-US">
              <a:solidFill>
                <a:srgbClr val="FFFF00"/>
              </a:solidFill>
            </a:endParaRPr>
          </a:p>
        </p:txBody>
      </p:sp>
      <p:sp>
        <p:nvSpPr>
          <p:cNvPr id="3" name="Content Placeholder 2"/>
          <p:cNvSpPr>
            <a:spLocks noGrp="1"/>
          </p:cNvSpPr>
          <p:nvPr>
            <p:ph idx="1"/>
          </p:nvPr>
        </p:nvSpPr>
        <p:spPr/>
        <p:txBody>
          <a:bodyPr>
            <a:normAutofit/>
          </a:bodyPr>
          <a:lstStyle/>
          <a:p>
            <a:pPr lvl="0" algn="just"/>
            <a:r>
              <a:rPr lang="en-US" sz="3100" smtClean="0"/>
              <a:t>Viết </a:t>
            </a:r>
            <a:r>
              <a:rPr lang="en-US" sz="3100"/>
              <a:t>chương trình thực hiện các phép toán cộng, trừ, nhân, chia trên đa thức. Các đa thức được biểu diễn bằng mảng động một chiều. Bậc của đa thức và các hệ số tương ứng được nhập từ bàn phím.</a:t>
            </a:r>
          </a:p>
        </p:txBody>
      </p:sp>
      <p:sp>
        <p:nvSpPr>
          <p:cNvPr id="4"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480622655"/>
      </p:ext>
    </p:extLst>
  </p:cSld>
  <p:clrMapOvr>
    <a:masterClrMapping/>
  </p:clrMapOvr>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008" y="274638"/>
            <a:ext cx="9036496" cy="1143000"/>
          </a:xfrm>
        </p:spPr>
        <p:txBody>
          <a:bodyPr>
            <a:normAutofit/>
          </a:bodyPr>
          <a:lstStyle/>
          <a:p>
            <a:pPr algn="ctr"/>
            <a:r>
              <a:rPr lang="en-US" smtClean="0">
                <a:solidFill>
                  <a:srgbClr val="FFFF00"/>
                </a:solidFill>
              </a:rPr>
              <a:t>BÀI TẬP 16</a:t>
            </a:r>
            <a:endParaRPr lang="en-US">
              <a:solidFill>
                <a:srgbClr val="FFFF00"/>
              </a:solidFill>
            </a:endParaRPr>
          </a:p>
        </p:txBody>
      </p:sp>
      <p:sp>
        <p:nvSpPr>
          <p:cNvPr id="3" name="Content Placeholder 2"/>
          <p:cNvSpPr>
            <a:spLocks noGrp="1"/>
          </p:cNvSpPr>
          <p:nvPr>
            <p:ph idx="1"/>
          </p:nvPr>
        </p:nvSpPr>
        <p:spPr/>
        <p:txBody>
          <a:bodyPr>
            <a:normAutofit/>
          </a:bodyPr>
          <a:lstStyle/>
          <a:p>
            <a:pPr lvl="0" algn="just"/>
            <a:r>
              <a:rPr lang="en-US" sz="3100" smtClean="0"/>
              <a:t>Viết </a:t>
            </a:r>
            <a:r>
              <a:rPr lang="en-US" sz="3100"/>
              <a:t>chương trình </a:t>
            </a:r>
            <a:r>
              <a:rPr lang="en-US" sz="3100" smtClean="0"/>
              <a:t>xuất ra </a:t>
            </a:r>
            <a:r>
              <a:rPr lang="en-US" sz="3100"/>
              <a:t>ma trận kích thước m*n. </a:t>
            </a:r>
            <a:r>
              <a:rPr lang="en-US" sz="3100" smtClean="0"/>
              <a:t>Ma </a:t>
            </a:r>
            <a:r>
              <a:rPr lang="en-US" sz="3100"/>
              <a:t>trận được biểu diễn bằng mảng động hai chiều. Giá trị kích cỡ ma trận (m, n) và giá trị các phần tử của ma trận được nhập từ bàn phím.</a:t>
            </a:r>
          </a:p>
        </p:txBody>
      </p:sp>
      <p:sp>
        <p:nvSpPr>
          <p:cNvPr id="4"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2484795378"/>
      </p:ext>
    </p:extLst>
  </p:cSld>
  <p:clrMapOvr>
    <a:masterClrMapping/>
  </p:clrMapOvr>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008" y="274638"/>
            <a:ext cx="9036496" cy="1143000"/>
          </a:xfrm>
        </p:spPr>
        <p:txBody>
          <a:bodyPr>
            <a:normAutofit/>
          </a:bodyPr>
          <a:lstStyle/>
          <a:p>
            <a:pPr algn="ctr"/>
            <a:r>
              <a:rPr lang="en-US" smtClean="0">
                <a:solidFill>
                  <a:srgbClr val="FFFF00"/>
                </a:solidFill>
              </a:rPr>
              <a:t>BÀI TẬP 17</a:t>
            </a:r>
            <a:endParaRPr lang="en-US">
              <a:solidFill>
                <a:srgbClr val="FFFF00"/>
              </a:solidFill>
            </a:endParaRPr>
          </a:p>
        </p:txBody>
      </p:sp>
      <p:sp>
        <p:nvSpPr>
          <p:cNvPr id="3" name="Content Placeholder 2"/>
          <p:cNvSpPr>
            <a:spLocks noGrp="1"/>
          </p:cNvSpPr>
          <p:nvPr>
            <p:ph idx="1"/>
          </p:nvPr>
        </p:nvSpPr>
        <p:spPr/>
        <p:txBody>
          <a:bodyPr>
            <a:normAutofit/>
          </a:bodyPr>
          <a:lstStyle/>
          <a:p>
            <a:pPr lvl="0" algn="just"/>
            <a:r>
              <a:rPr lang="en-US" sz="3100" smtClean="0"/>
              <a:t>Viết </a:t>
            </a:r>
            <a:r>
              <a:rPr lang="en-US" sz="3100"/>
              <a:t>chương trình thực hiện các phép toán cộng, trừ, nhân hai ma trận kích thước m*n. Các ma trận được biểu diễn bằng mảng động hai chiều. Giá trị kích cỡ ma trận (m, n) và giá trị các phần tử của ma trận được nhập từ bàn phím.</a:t>
            </a:r>
          </a:p>
        </p:txBody>
      </p:sp>
      <p:sp>
        <p:nvSpPr>
          <p:cNvPr id="4"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532672918"/>
      </p:ext>
    </p:extLst>
  </p:cSld>
  <p:clrMapOvr>
    <a:masterClrMapping/>
  </p:clrMapOvr>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008" y="274638"/>
            <a:ext cx="9036496" cy="1143000"/>
          </a:xfrm>
        </p:spPr>
        <p:txBody>
          <a:bodyPr>
            <a:normAutofit/>
          </a:bodyPr>
          <a:lstStyle/>
          <a:p>
            <a:pPr algn="ctr"/>
            <a:r>
              <a:rPr lang="en-US" smtClean="0">
                <a:solidFill>
                  <a:srgbClr val="FFFF00"/>
                </a:solidFill>
              </a:rPr>
              <a:t>BÀI TẬP 17</a:t>
            </a:r>
            <a:endParaRPr lang="en-US">
              <a:solidFill>
                <a:srgbClr val="FFFF00"/>
              </a:solidFill>
            </a:endParaRPr>
          </a:p>
        </p:txBody>
      </p:sp>
      <p:sp>
        <p:nvSpPr>
          <p:cNvPr id="3" name="Content Placeholder 2"/>
          <p:cNvSpPr>
            <a:spLocks noGrp="1"/>
          </p:cNvSpPr>
          <p:nvPr>
            <p:ph idx="1"/>
          </p:nvPr>
        </p:nvSpPr>
        <p:spPr/>
        <p:txBody>
          <a:bodyPr>
            <a:normAutofit/>
          </a:bodyPr>
          <a:lstStyle/>
          <a:p>
            <a:pPr lvl="0" algn="just"/>
            <a:endParaRPr lang="en-US" sz="3100"/>
          </a:p>
        </p:txBody>
      </p:sp>
      <p:sp>
        <p:nvSpPr>
          <p:cNvPr id="4"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2327" y="0"/>
            <a:ext cx="8279346"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33988028"/>
      </p:ext>
    </p:extLst>
  </p:cSld>
  <p:clrMapOvr>
    <a:masterClrMapping/>
  </p:clrMapOvr>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008" y="274638"/>
            <a:ext cx="9036496" cy="1143000"/>
          </a:xfrm>
        </p:spPr>
        <p:txBody>
          <a:bodyPr>
            <a:normAutofit/>
          </a:bodyPr>
          <a:lstStyle/>
          <a:p>
            <a:pPr algn="ctr"/>
            <a:r>
              <a:rPr lang="en-US" smtClean="0">
                <a:solidFill>
                  <a:srgbClr val="FFFF00"/>
                </a:solidFill>
              </a:rPr>
              <a:t>BÀI TẬP 17</a:t>
            </a:r>
            <a:endParaRPr lang="en-US">
              <a:solidFill>
                <a:srgbClr val="FFFF00"/>
              </a:solidFill>
            </a:endParaRPr>
          </a:p>
        </p:txBody>
      </p:sp>
      <p:sp>
        <p:nvSpPr>
          <p:cNvPr id="3" name="Content Placeholder 2"/>
          <p:cNvSpPr>
            <a:spLocks noGrp="1"/>
          </p:cNvSpPr>
          <p:nvPr>
            <p:ph idx="1"/>
          </p:nvPr>
        </p:nvSpPr>
        <p:spPr/>
        <p:txBody>
          <a:bodyPr>
            <a:normAutofit/>
          </a:bodyPr>
          <a:lstStyle/>
          <a:p>
            <a:pPr lvl="0" algn="just"/>
            <a:endParaRPr lang="en-US" sz="3100"/>
          </a:p>
        </p:txBody>
      </p:sp>
      <p:sp>
        <p:nvSpPr>
          <p:cNvPr id="4"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656" y="476672"/>
            <a:ext cx="8994688" cy="56886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98972792"/>
      </p:ext>
    </p:extLst>
  </p:cSld>
  <p:clrMapOvr>
    <a:masterClrMapping/>
  </p:clrMapOvr>
  <p:timing>
    <p:tnLst>
      <p:par>
        <p:cTn id="1" dur="indefinite" restart="never" nodeType="tmRoot"/>
      </p:par>
    </p:tnLst>
  </p:timing>
</p:sld>
</file>

<file path=ppt/theme/theme1.xml><?xml version="1.0" encoding="utf-8"?>
<a:theme xmlns:a="http://schemas.openxmlformats.org/drawingml/2006/main" name="Technic">
  <a:themeElements>
    <a:clrScheme name="Technic">
      <a:dk1>
        <a:sysClr val="windowText" lastClr="000000"/>
      </a:dk1>
      <a:lt1>
        <a:sysClr val="window" lastClr="FFFFFF"/>
      </a:lt1>
      <a:dk2>
        <a:srgbClr val="3B3B3B"/>
      </a:dk2>
      <a:lt2>
        <a:srgbClr val="D4D2D0"/>
      </a:lt2>
      <a:accent1>
        <a:srgbClr val="6EA0B0"/>
      </a:accent1>
      <a:accent2>
        <a:srgbClr val="CCAF0A"/>
      </a:accent2>
      <a:accent3>
        <a:srgbClr val="8D89A4"/>
      </a:accent3>
      <a:accent4>
        <a:srgbClr val="748560"/>
      </a:accent4>
      <a:accent5>
        <a:srgbClr val="9E9273"/>
      </a:accent5>
      <a:accent6>
        <a:srgbClr val="7E848D"/>
      </a:accent6>
      <a:hlink>
        <a:srgbClr val="00C8C3"/>
      </a:hlink>
      <a:folHlink>
        <a:srgbClr val="A116E0"/>
      </a:folHlink>
    </a:clrScheme>
    <a:fontScheme name="Technic">
      <a:majorFont>
        <a:latin typeface="Franklin Gothic Book"/>
        <a:ea typeface=""/>
        <a:cs typeface=""/>
        <a:font script="Jpan" typeface="ＭＳ Ｐゴシック"/>
        <a:font script="Hang" typeface="HY견고딕"/>
        <a:font script="Hans" typeface="宋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HGｺﾞｼｯｸM"/>
        <a:font script="Hang" typeface="HY중고딕"/>
        <a:font script="Hans" typeface="黑体"/>
        <a:font script="Hant" typeface="微軟正黑體"/>
        <a:font script="Arab" typeface="Tahoma"/>
        <a:font script="Hebr" typeface="Levenim MT"/>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chnic">
      <a:fillStyleLst>
        <a:solidFill>
          <a:schemeClr val="phClr"/>
        </a:solidFill>
        <a:gradFill rotWithShape="1">
          <a:gsLst>
            <a:gs pos="0">
              <a:schemeClr val="phClr">
                <a:tint val="1000"/>
              </a:schemeClr>
            </a:gs>
            <a:gs pos="68000">
              <a:schemeClr val="phClr">
                <a:tint val="77000"/>
              </a:schemeClr>
            </a:gs>
            <a:gs pos="81000">
              <a:schemeClr val="phClr">
                <a:tint val="79000"/>
              </a:schemeClr>
            </a:gs>
            <a:gs pos="86000">
              <a:schemeClr val="phClr">
                <a:tint val="73000"/>
              </a:schemeClr>
            </a:gs>
            <a:gs pos="100000">
              <a:schemeClr val="phClr">
                <a:tint val="35000"/>
              </a:schemeClr>
            </a:gs>
          </a:gsLst>
          <a:lin ang="5400000" scaled="1"/>
        </a:gradFill>
        <a:gradFill rotWithShape="1">
          <a:gsLst>
            <a:gs pos="0">
              <a:schemeClr val="phClr">
                <a:tint val="73000"/>
                <a:satMod val="150000"/>
              </a:schemeClr>
            </a:gs>
            <a:gs pos="25000">
              <a:schemeClr val="phClr">
                <a:tint val="96000"/>
                <a:shade val="80000"/>
                <a:satMod val="105000"/>
              </a:schemeClr>
            </a:gs>
            <a:gs pos="38000">
              <a:schemeClr val="phClr">
                <a:tint val="96000"/>
                <a:shade val="59000"/>
                <a:satMod val="120000"/>
              </a:schemeClr>
            </a:gs>
            <a:gs pos="55000">
              <a:schemeClr val="phClr">
                <a:shade val="57000"/>
                <a:satMod val="120000"/>
              </a:schemeClr>
            </a:gs>
            <a:gs pos="80000">
              <a:schemeClr val="phClr">
                <a:shade val="56000"/>
                <a:satMod val="145000"/>
              </a:schemeClr>
            </a:gs>
            <a:gs pos="88000">
              <a:schemeClr val="phClr">
                <a:shade val="63000"/>
                <a:satMod val="160000"/>
              </a:schemeClr>
            </a:gs>
            <a:gs pos="100000">
              <a:schemeClr val="phClr">
                <a:tint val="99555"/>
                <a:satMod val="155000"/>
              </a:schemeClr>
            </a:gs>
          </a:gsLst>
          <a:lin ang="5400000" scaled="1"/>
        </a:gradFill>
      </a:fillStyleLst>
      <a:lnStyleLst>
        <a:ln w="9525" cap="flat" cmpd="sng" algn="ctr">
          <a:solidFill>
            <a:schemeClr val="phClr">
              <a:shade val="60000"/>
              <a:satMod val="300000"/>
            </a:schemeClr>
          </a:solidFill>
          <a:prstDash val="solid"/>
        </a:ln>
        <a:ln w="19050" cap="flat" cmpd="sng" algn="ctr">
          <a:solidFill>
            <a:schemeClr val="phClr"/>
          </a:solidFill>
          <a:prstDash val="solid"/>
        </a:ln>
        <a:ln w="19050" cap="flat" cmpd="sng" algn="ctr">
          <a:solidFill>
            <a:schemeClr val="phClr"/>
          </a:solidFill>
          <a:prstDash val="solid"/>
        </a:ln>
      </a:lnStyleLst>
      <a:effectStyleLst>
        <a:effectStyle>
          <a:effectLst>
            <a:glow rad="63500">
              <a:schemeClr val="phClr">
                <a:tint val="30000"/>
                <a:shade val="95000"/>
                <a:satMod val="300000"/>
                <a:alpha val="50000"/>
              </a:schemeClr>
            </a:glow>
          </a:effectLst>
        </a:effectStyle>
        <a:effectStyle>
          <a:effectLst>
            <a:glow rad="70000">
              <a:schemeClr val="phClr">
                <a:tint val="30000"/>
                <a:shade val="95000"/>
                <a:satMod val="300000"/>
                <a:alpha val="50000"/>
              </a:schemeClr>
            </a:glow>
          </a:effectLst>
        </a:effectStyle>
        <a:effectStyle>
          <a:effectLst>
            <a:glow rad="76200">
              <a:schemeClr val="phClr">
                <a:tint val="30000"/>
                <a:shade val="95000"/>
                <a:satMod val="300000"/>
                <a:alpha val="50000"/>
              </a:schemeClr>
            </a:glow>
          </a:effectLst>
          <a:scene3d>
            <a:camera prst="orthographicFront" fov="0">
              <a:rot lat="0" lon="0" rev="0"/>
            </a:camera>
            <a:lightRig rig="harsh" dir="t">
              <a:rot lat="6000000" lon="6000000" rev="0"/>
            </a:lightRig>
          </a:scene3d>
          <a:sp3d contourW="10000" prstMaterial="metal">
            <a:bevelT w="20000" h="9000" prst="softRound"/>
            <a:contourClr>
              <a:schemeClr val="phClr">
                <a:shade val="30000"/>
                <a:satMod val="200000"/>
              </a:schemeClr>
            </a:contourClr>
          </a:sp3d>
        </a:effectStyle>
      </a:effectStyleLst>
      <a:bgFillStyleLst>
        <a:solidFill>
          <a:schemeClr val="phClr"/>
        </a:solidFill>
        <a:gradFill rotWithShape="1">
          <a:gsLst>
            <a:gs pos="0">
              <a:schemeClr val="phClr">
                <a:shade val="40000"/>
                <a:satMod val="150000"/>
              </a:schemeClr>
            </a:gs>
            <a:gs pos="30000">
              <a:schemeClr val="phClr">
                <a:shade val="60000"/>
                <a:satMod val="150000"/>
              </a:schemeClr>
            </a:gs>
            <a:gs pos="100000">
              <a:schemeClr val="phClr">
                <a:tint val="83000"/>
                <a:satMod val="200000"/>
              </a:schemeClr>
            </a:gs>
          </a:gsLst>
          <a:lin ang="13000000" scaled="0"/>
        </a:gradFill>
        <a:gradFill rotWithShape="1">
          <a:gsLst>
            <a:gs pos="0">
              <a:schemeClr val="phClr">
                <a:tint val="78000"/>
                <a:satMod val="220000"/>
              </a:schemeClr>
            </a:gs>
            <a:gs pos="100000">
              <a:schemeClr val="phClr">
                <a:shade val="35000"/>
                <a:satMod val="155000"/>
              </a:schemeClr>
            </a:gs>
          </a:gsLst>
          <a:path path="circle">
            <a:fillToRect l="60000" t="50000" r="4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Technic</Template>
  <TotalTime>2905</TotalTime>
  <Words>5388</Words>
  <Application>Microsoft Office PowerPoint</Application>
  <PresentationFormat>On-screen Show (4:3)</PresentationFormat>
  <Paragraphs>612</Paragraphs>
  <Slides>93</Slides>
  <Notes>82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93</vt:i4>
      </vt:variant>
    </vt:vector>
  </HeadingPairs>
  <TitlesOfParts>
    <vt:vector size="98" baseType="lpstr">
      <vt:lpstr>Arial</vt:lpstr>
      <vt:lpstr>Calibri</vt:lpstr>
      <vt:lpstr>Franklin Gothic Book</vt:lpstr>
      <vt:lpstr>Wingdings 2</vt:lpstr>
      <vt:lpstr>Technic</vt:lpstr>
      <vt:lpstr>CON TRỎ, MẢNG VÀ XÂU KÝ TỰ TRONG c++</vt:lpstr>
      <vt:lpstr>NỘI DUNG</vt:lpstr>
      <vt:lpstr>2.1 KHÁI NIỆM CON TRỎ</vt:lpstr>
      <vt:lpstr>2.1 KHÁI NIỆM CON TRỎ</vt:lpstr>
      <vt:lpstr>2.1 KHÁI NIỆM CON TRỎ</vt:lpstr>
      <vt:lpstr>2.1 KHÁI NIỆM CON TRỎ</vt:lpstr>
      <vt:lpstr>2.1 KHÁI NIỆM CON TRỎ</vt:lpstr>
      <vt:lpstr>2.1 KHÁI NIỆM CON TRỎ</vt:lpstr>
      <vt:lpstr>2.1 KHÁI NIỆM CON TRỎ</vt:lpstr>
      <vt:lpstr>2.1 KHÁI NIỆM CON TRỎ</vt:lpstr>
      <vt:lpstr>2.1 KHÁI NIỆM CON TRỎ</vt:lpstr>
      <vt:lpstr>2.1 KHÁI NIỆM CON TRỎ</vt:lpstr>
      <vt:lpstr>2.1 KHÁI NIỆM CON TRỎ</vt:lpstr>
      <vt:lpstr>2.1 KHÁI NIỆM CON TRỎ</vt:lpstr>
      <vt:lpstr>2.1 KHÁI NIỆM CON TRỎ</vt:lpstr>
      <vt:lpstr>2.1 KHÁI NIỆM CON TRỎ</vt:lpstr>
      <vt:lpstr>2.1 KHÁI NIỆM CON TRỎ</vt:lpstr>
      <vt:lpstr>2.1 KHÁI NIỆM CON TRỎ</vt:lpstr>
      <vt:lpstr>2.1 KHÁI NIỆM CON TRỎ</vt:lpstr>
      <vt:lpstr>2.2 CON TRỎ VÀ MẢNG MỘT CHIỀU</vt:lpstr>
      <vt:lpstr>2.2 CON TRỎ VÀ MẢNG MỘT CHIỀU</vt:lpstr>
      <vt:lpstr>2.2 CON TRỎ VÀ MẢNG MỘT CHIỀU</vt:lpstr>
      <vt:lpstr>2.2 CON TRỎ VÀ MẢNG MỘT CHIỀU</vt:lpstr>
      <vt:lpstr>2.2 CON TRỎ VÀ MẢNG MỘT CHIỀU</vt:lpstr>
      <vt:lpstr>2.2 CON TRỎ VÀ MẢNG MỘT CHIỀU</vt:lpstr>
      <vt:lpstr>2.2 CON TRỎ VÀ MẢNG MỘT CHIỀU</vt:lpstr>
      <vt:lpstr>2.2 CON TRỎ VÀ MẢNG MỘT CHIỀU</vt:lpstr>
      <vt:lpstr>2.2 CON TRỎ VÀ MẢNG MỘT CHIỀU</vt:lpstr>
      <vt:lpstr>2.2 CON TRỎ VÀ MẢNG MỘT CHIỀU</vt:lpstr>
      <vt:lpstr>2.2 CON TRỎ VÀ MẢNG MỘT CHIỀU</vt:lpstr>
      <vt:lpstr>2.2 CON TRỎ VÀ MẢNG MỘT CHIỀU</vt:lpstr>
      <vt:lpstr>2.2 CON TRỎ VÀ MẢNG MỘT CHIỀU</vt:lpstr>
      <vt:lpstr>2.2 CON TRỎ VÀ MẢNG MỘT CHIỀU</vt:lpstr>
      <vt:lpstr>2.2 CON TRỎ VÀ MẢNG MỘT CHIỀU</vt:lpstr>
      <vt:lpstr>2.2 CON TRỎ VÀ MẢNG MỘT CHIỀU</vt:lpstr>
      <vt:lpstr>2.3 CON TRỎ VÀ  MẢNG NHIỀU CHIỀU</vt:lpstr>
      <vt:lpstr>2.3 CON TRỎ VÀ  MẢNG NHIỀU CHIỀU</vt:lpstr>
      <vt:lpstr>2.3 CON TRỎ VÀ  MẢNG NHIỀU CHIỀU</vt:lpstr>
      <vt:lpstr>2.3 CON TRỎ VÀ  MẢNG NHIỀU CHIỀU</vt:lpstr>
      <vt:lpstr>2.4 CON TRỎ HÀM</vt:lpstr>
      <vt:lpstr>2.4 CON TRỎ HÀM</vt:lpstr>
      <vt:lpstr>2.4 CON TRỎ HÀM</vt:lpstr>
      <vt:lpstr>2.4 CON TRỎ HÀM</vt:lpstr>
      <vt:lpstr>2.4 CON TRỎ HÀM</vt:lpstr>
      <vt:lpstr>2.4 CON TRỎ HÀM</vt:lpstr>
      <vt:lpstr>2.4 CON TRỎ HÀM</vt:lpstr>
      <vt:lpstr>2.4 CON TRỎ HÀM</vt:lpstr>
      <vt:lpstr>2.4 CON TRỎ HÀM</vt:lpstr>
      <vt:lpstr>2.4 CON TRỎ HÀM</vt:lpstr>
      <vt:lpstr>2.4 CON TRỎ HÀM</vt:lpstr>
      <vt:lpstr>2.5 CẤP PHÁT BỘ NHỚ ĐỘNG</vt:lpstr>
      <vt:lpstr>2.5 CẤP PHÁT BỘ NHỚ ĐỘNG</vt:lpstr>
      <vt:lpstr>2.5 CẤP PHÁT BỘ NHỚ ĐỘNG</vt:lpstr>
      <vt:lpstr>2.5 CẤP PHÁT BỘ NHỚ ĐỘNG</vt:lpstr>
      <vt:lpstr>2.5 CẤP PHÁT BỘ NHỚ ĐỘNG</vt:lpstr>
      <vt:lpstr>2.5 CẤP PHÁT BỘ NHỚ ĐỘNG</vt:lpstr>
      <vt:lpstr>2.5 CẤP PHÁT BỘ NHỚ ĐỘNG</vt:lpstr>
      <vt:lpstr>2.5 CẤP PHÁT BỘ NHỚ ĐỘNG</vt:lpstr>
      <vt:lpstr>2.5 CẤP PHÁT BỘ NHỚ ĐỘNG</vt:lpstr>
      <vt:lpstr>2.5 CẤP PHÁT BỘ NHỚ ĐỘNG</vt:lpstr>
      <vt:lpstr>2.5 CẤP PHÁT BỘ NHỚ ĐỘNG</vt:lpstr>
      <vt:lpstr>2.5 CẤP PHÁT BỘ NHỚ ĐỘNG</vt:lpstr>
      <vt:lpstr>2.5 CẤP PHÁT BỘ NHỚ ĐỘNG</vt:lpstr>
      <vt:lpstr>2.5 CẤP PHÁT BỘ NHỚ ĐỘNG</vt:lpstr>
      <vt:lpstr>2.5 CẤP PHÁT BỘ NHỚ ĐỘNG</vt:lpstr>
      <vt:lpstr>2.5 CẤP PHÁT BỘ NHỚ ĐỘNG</vt:lpstr>
      <vt:lpstr>2.5 CẤP PHÁT BỘ NHỚ ĐỘNG</vt:lpstr>
      <vt:lpstr>2.5 CẤP PHÁT BỘ NHỚ ĐỘNG</vt:lpstr>
      <vt:lpstr>2.5 CẤP PHÁT BỘ NHỚ ĐỘNG</vt:lpstr>
      <vt:lpstr>2.5 CẤP PHÁT BỘ NHỚ ĐỘNG</vt:lpstr>
      <vt:lpstr>2.5 CẤP PHÁT BỘ NHỚ ĐỘNG</vt:lpstr>
      <vt:lpstr>2.5 CẤP PHÁT BỘ NHỚ ĐỘNG</vt:lpstr>
      <vt:lpstr>2.5 CẤP PHÁT BỘ NHỚ ĐỘNG</vt:lpstr>
      <vt:lpstr>2.5 CẤP PHÁT BỘ NHỚ ĐỘNG</vt:lpstr>
      <vt:lpstr>BÀI TẬP 1</vt:lpstr>
      <vt:lpstr>BÀI TẬP 2</vt:lpstr>
      <vt:lpstr>BÀI TẬP 3</vt:lpstr>
      <vt:lpstr>BÀI TẬP 4</vt:lpstr>
      <vt:lpstr>BÀI TẬP 5</vt:lpstr>
      <vt:lpstr>BÀI TẬP 6</vt:lpstr>
      <vt:lpstr>BÀI TẬP 7</vt:lpstr>
      <vt:lpstr>BÀI TẬP 8</vt:lpstr>
      <vt:lpstr>BÀI TẬP 9</vt:lpstr>
      <vt:lpstr>BÀI TẬP 10</vt:lpstr>
      <vt:lpstr>BÀI TẬP 11</vt:lpstr>
      <vt:lpstr>BÀI TẬP 12</vt:lpstr>
      <vt:lpstr>BÀI TẬP 13</vt:lpstr>
      <vt:lpstr>BÀI TẬP 14</vt:lpstr>
      <vt:lpstr>BÀI TẬP 15</vt:lpstr>
      <vt:lpstr>BÀI TẬP 16</vt:lpstr>
      <vt:lpstr>BÀI TẬP 17</vt:lpstr>
      <vt:lpstr>BÀI TẬP 17</vt:lpstr>
      <vt:lpstr>BÀI TẬP 17</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Tổng quan về  các phương pháp lập trình và ngôn ngữ c++</dc:title>
  <dc:creator>Windows User</dc:creator>
  <cp:lastModifiedBy>Windows User</cp:lastModifiedBy>
  <cp:revision>381</cp:revision>
  <dcterms:created xsi:type="dcterms:W3CDTF">2016-08-15T10:08:11Z</dcterms:created>
  <dcterms:modified xsi:type="dcterms:W3CDTF">2019-07-05T01:06:44Z</dcterms:modified>
</cp:coreProperties>
</file>