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10"/>
  </p:notesMasterIdLst>
  <p:sldIdLst>
    <p:sldId id="256" r:id="rId2"/>
    <p:sldId id="258" r:id="rId3"/>
    <p:sldId id="257" r:id="rId4"/>
    <p:sldId id="259" r:id="rId5"/>
    <p:sldId id="358" r:id="rId6"/>
    <p:sldId id="260" r:id="rId7"/>
    <p:sldId id="261" r:id="rId8"/>
    <p:sldId id="262" r:id="rId9"/>
    <p:sldId id="263" r:id="rId10"/>
    <p:sldId id="264" r:id="rId11"/>
    <p:sldId id="265" r:id="rId12"/>
    <p:sldId id="266" r:id="rId13"/>
    <p:sldId id="267" r:id="rId14"/>
    <p:sldId id="359"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360" r:id="rId34"/>
    <p:sldId id="286" r:id="rId35"/>
    <p:sldId id="287" r:id="rId36"/>
    <p:sldId id="288" r:id="rId37"/>
    <p:sldId id="289" r:id="rId38"/>
    <p:sldId id="290" r:id="rId39"/>
    <p:sldId id="291" r:id="rId40"/>
    <p:sldId id="36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63"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 id="330" r:id="rId80"/>
    <p:sldId id="329" r:id="rId81"/>
    <p:sldId id="331" r:id="rId82"/>
    <p:sldId id="332" r:id="rId83"/>
    <p:sldId id="364" r:id="rId84"/>
    <p:sldId id="334" r:id="rId85"/>
    <p:sldId id="335" r:id="rId86"/>
    <p:sldId id="336" r:id="rId87"/>
    <p:sldId id="337" r:id="rId88"/>
    <p:sldId id="338" r:id="rId89"/>
    <p:sldId id="339" r:id="rId90"/>
    <p:sldId id="340" r:id="rId91"/>
    <p:sldId id="362" r:id="rId92"/>
    <p:sldId id="341" r:id="rId93"/>
    <p:sldId id="342" r:id="rId94"/>
    <p:sldId id="343" r:id="rId95"/>
    <p:sldId id="344" r:id="rId96"/>
    <p:sldId id="345" r:id="rId97"/>
    <p:sldId id="346" r:id="rId98"/>
    <p:sldId id="347" r:id="rId99"/>
    <p:sldId id="348" r:id="rId100"/>
    <p:sldId id="349" r:id="rId101"/>
    <p:sldId id="350" r:id="rId102"/>
    <p:sldId id="351" r:id="rId103"/>
    <p:sldId id="352" r:id="rId104"/>
    <p:sldId id="354" r:id="rId105"/>
    <p:sldId id="353" r:id="rId106"/>
    <p:sldId id="355" r:id="rId107"/>
    <p:sldId id="356" r:id="rId108"/>
    <p:sldId id="357" r:id="rId10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3" d="100"/>
          <a:sy n="53" d="100"/>
        </p:scale>
        <p:origin x="734"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5C02E3-62FE-4540-B493-6EC7308306FB}" type="datetimeFigureOut">
              <a:rPr lang="en-US" smtClean="0"/>
              <a:t>6/29/2019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DF765D-8472-4766-A179-55591D67BD28}" type="slidenum">
              <a:rPr lang="en-US" smtClean="0"/>
              <a:t>‹#›</a:t>
            </a:fld>
            <a:endParaRPr lang="en-US"/>
          </a:p>
        </p:txBody>
      </p:sp>
    </p:spTree>
    <p:extLst>
      <p:ext uri="{BB962C8B-B14F-4D97-AF65-F5344CB8AC3E}">
        <p14:creationId xmlns:p14="http://schemas.microsoft.com/office/powerpoint/2010/main" val="2772609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Tôi sử dụng hàm getline để nhập chuỗi ký tự có khoảng trắng. fflush(stdin) và cin.get() không quan trọng trong thời điểm hiện tại, sau này các bạn có thể tuỳ chỉnh lại cho phù hợp sau khi đã nắm vững các phương pháp lập trình.</a:t>
            </a:r>
            <a:endParaRPr lang="en-US" dirty="0"/>
          </a:p>
        </p:txBody>
      </p:sp>
      <p:sp>
        <p:nvSpPr>
          <p:cNvPr id="4" name="Slide Number Placeholder 3"/>
          <p:cNvSpPr>
            <a:spLocks noGrp="1"/>
          </p:cNvSpPr>
          <p:nvPr>
            <p:ph type="sldNum" sz="quarter" idx="10"/>
          </p:nvPr>
        </p:nvSpPr>
        <p:spPr/>
        <p:txBody>
          <a:bodyPr/>
          <a:lstStyle/>
          <a:p>
            <a:fld id="{02DF765D-8472-4766-A179-55591D67BD28}" type="slidenum">
              <a:rPr lang="en-US" smtClean="0"/>
              <a:t>83</a:t>
            </a:fld>
            <a:endParaRPr lang="en-US"/>
          </a:p>
        </p:txBody>
      </p:sp>
    </p:spTree>
    <p:extLst>
      <p:ext uri="{BB962C8B-B14F-4D97-AF65-F5344CB8AC3E}">
        <p14:creationId xmlns:p14="http://schemas.microsoft.com/office/powerpoint/2010/main" val="35956739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6/29/2019</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6/29/2019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6/29/2019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6/29/2019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6/29/2019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6/29/2019</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6/29/2019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6/29/2019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6/29/2019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6/29/2019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6/29/2019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6/29/2019</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err="1" smtClean="0"/>
              <a:t>Tổng</a:t>
            </a:r>
            <a:r>
              <a:rPr lang="en-US" sz="4000" smtClean="0"/>
              <a:t> </a:t>
            </a:r>
            <a:r>
              <a:rPr lang="en-US" sz="4000" err="1" smtClean="0"/>
              <a:t>quan</a:t>
            </a:r>
            <a:r>
              <a:rPr lang="en-US" sz="4000" smtClean="0"/>
              <a:t> </a:t>
            </a:r>
            <a:r>
              <a:rPr lang="en-US" sz="4000" err="1" smtClean="0"/>
              <a:t>về</a:t>
            </a:r>
            <a:r>
              <a:rPr lang="en-US" sz="4000" smtClean="0"/>
              <a:t> </a:t>
            </a:r>
            <a:br>
              <a:rPr lang="en-US" sz="4000" smtClean="0"/>
            </a:br>
            <a:r>
              <a:rPr lang="en-US" sz="4000" err="1" smtClean="0"/>
              <a:t>các</a:t>
            </a:r>
            <a:r>
              <a:rPr lang="en-US" sz="4000" smtClean="0"/>
              <a:t> </a:t>
            </a:r>
            <a:r>
              <a:rPr lang="en-US" sz="4000" err="1" smtClean="0"/>
              <a:t>phương</a:t>
            </a:r>
            <a:r>
              <a:rPr lang="en-US" sz="4000" smtClean="0"/>
              <a:t> </a:t>
            </a:r>
            <a:r>
              <a:rPr lang="en-US" sz="4000" err="1" smtClean="0"/>
              <a:t>pháp</a:t>
            </a:r>
            <a:r>
              <a:rPr lang="en-US" sz="4000" smtClean="0"/>
              <a:t> </a:t>
            </a:r>
            <a:r>
              <a:rPr lang="en-US" sz="4000" err="1" smtClean="0"/>
              <a:t>lập</a:t>
            </a:r>
            <a:r>
              <a:rPr lang="en-US" sz="4000" smtClean="0"/>
              <a:t> </a:t>
            </a:r>
            <a:r>
              <a:rPr lang="en-US" sz="4000" err="1" smtClean="0"/>
              <a:t>trình</a:t>
            </a:r>
            <a:r>
              <a:rPr lang="en-US" sz="4000" smtClean="0"/>
              <a:t> </a:t>
            </a:r>
            <a:r>
              <a:rPr lang="en-US" sz="4000" err="1" smtClean="0"/>
              <a:t>và</a:t>
            </a:r>
            <a:r>
              <a:rPr lang="en-US" sz="4000" smtClean="0"/>
              <a:t> </a:t>
            </a:r>
            <a:r>
              <a:rPr lang="en-US" sz="4000" err="1" smtClean="0"/>
              <a:t>ngôn</a:t>
            </a:r>
            <a:r>
              <a:rPr lang="en-US" sz="4000" smtClean="0"/>
              <a:t> </a:t>
            </a:r>
            <a:r>
              <a:rPr lang="en-US" sz="4000" err="1" smtClean="0"/>
              <a:t>ngữ</a:t>
            </a:r>
            <a:r>
              <a:rPr lang="en-US" sz="4000" smtClean="0"/>
              <a:t> </a:t>
            </a:r>
            <a:r>
              <a:rPr lang="en-US" sz="4000" err="1" smtClean="0"/>
              <a:t>c++</a:t>
            </a:r>
            <a:endParaRPr lang="en-US" sz="4000"/>
          </a:p>
        </p:txBody>
      </p:sp>
      <p:sp>
        <p:nvSpPr>
          <p:cNvPr id="3" name="Subtitle 2"/>
          <p:cNvSpPr>
            <a:spLocks noGrp="1"/>
          </p:cNvSpPr>
          <p:nvPr>
            <p:ph type="subTitle" idx="1"/>
          </p:nvPr>
        </p:nvSpPr>
        <p:spPr>
          <a:xfrm>
            <a:off x="251520" y="308248"/>
            <a:ext cx="8640960" cy="2544688"/>
          </a:xfrm>
        </p:spPr>
        <p:txBody>
          <a:bodyPr>
            <a:normAutofit fontScale="92500" lnSpcReduction="2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NGÔN NGỮ LẬP TRÌNH C++</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a:t>1.1. </a:t>
            </a:r>
            <a:r>
              <a:rPr lang="en-US" err="1"/>
              <a:t>Lịch</a:t>
            </a:r>
            <a:r>
              <a:rPr lang="en-US"/>
              <a:t> </a:t>
            </a:r>
            <a:r>
              <a:rPr lang="en-US" err="1"/>
              <a:t>sử</a:t>
            </a:r>
            <a:r>
              <a:rPr lang="en-US"/>
              <a:t> </a:t>
            </a:r>
            <a:r>
              <a:rPr lang="en-US" err="1"/>
              <a:t>các</a:t>
            </a:r>
            <a:r>
              <a:rPr lang="en-US"/>
              <a:t> </a:t>
            </a:r>
            <a:r>
              <a:rPr lang="en-US" err="1"/>
              <a:t>phương</a:t>
            </a:r>
            <a:r>
              <a:rPr lang="en-US"/>
              <a:t> </a:t>
            </a:r>
            <a:r>
              <a:rPr lang="en-US" err="1"/>
              <a:t>pháp</a:t>
            </a:r>
            <a:r>
              <a:rPr lang="en-US"/>
              <a:t> </a:t>
            </a:r>
            <a:r>
              <a:rPr lang="en-US" err="1"/>
              <a:t>lập</a:t>
            </a:r>
            <a:r>
              <a:rPr lang="en-US"/>
              <a:t> </a:t>
            </a:r>
            <a:r>
              <a:rPr lang="en-US" err="1"/>
              <a:t>trình</a:t>
            </a:r>
            <a:r>
              <a:rPr lang="en-US"/>
              <a:t>	</a:t>
            </a:r>
          </a:p>
          <a:p>
            <a:pPr algn="just"/>
            <a:r>
              <a:rPr lang="en-US"/>
              <a:t>1.2. </a:t>
            </a:r>
            <a:r>
              <a:rPr lang="en-US" err="1"/>
              <a:t>Phương</a:t>
            </a:r>
            <a:r>
              <a:rPr lang="en-US"/>
              <a:t> </a:t>
            </a:r>
            <a:r>
              <a:rPr lang="en-US" err="1"/>
              <a:t>pháp</a:t>
            </a:r>
            <a:r>
              <a:rPr lang="en-US"/>
              <a:t> </a:t>
            </a:r>
            <a:r>
              <a:rPr lang="en-US" err="1"/>
              <a:t>lập</a:t>
            </a:r>
            <a:r>
              <a:rPr lang="en-US"/>
              <a:t> </a:t>
            </a:r>
            <a:r>
              <a:rPr lang="en-US" err="1"/>
              <a:t>trình</a:t>
            </a:r>
            <a:r>
              <a:rPr lang="en-US"/>
              <a:t> </a:t>
            </a:r>
            <a:r>
              <a:rPr lang="en-US" err="1"/>
              <a:t>hướng</a:t>
            </a:r>
            <a:r>
              <a:rPr lang="en-US"/>
              <a:t> </a:t>
            </a:r>
            <a:r>
              <a:rPr lang="en-US" err="1"/>
              <a:t>cấu</a:t>
            </a:r>
            <a:r>
              <a:rPr lang="en-US"/>
              <a:t> </a:t>
            </a:r>
            <a:r>
              <a:rPr lang="en-US" err="1"/>
              <a:t>trúc</a:t>
            </a:r>
            <a:endParaRPr lang="en-US"/>
          </a:p>
          <a:p>
            <a:pPr lvl="1" algn="just"/>
            <a:r>
              <a:rPr lang="en-US" smtClean="0"/>
              <a:t>1.2.1</a:t>
            </a:r>
            <a:r>
              <a:rPr lang="en-US"/>
              <a:t>. </a:t>
            </a:r>
            <a:r>
              <a:rPr lang="en-US" err="1"/>
              <a:t>Thiết</a:t>
            </a:r>
            <a:r>
              <a:rPr lang="en-US"/>
              <a:t> </a:t>
            </a:r>
            <a:r>
              <a:rPr lang="en-US" err="1"/>
              <a:t>kế</a:t>
            </a:r>
            <a:r>
              <a:rPr lang="en-US"/>
              <a:t> </a:t>
            </a:r>
            <a:r>
              <a:rPr lang="en-US" err="1"/>
              <a:t>chương</a:t>
            </a:r>
            <a:r>
              <a:rPr lang="en-US"/>
              <a:t> </a:t>
            </a:r>
            <a:r>
              <a:rPr lang="en-US" err="1"/>
              <a:t>trình</a:t>
            </a:r>
            <a:r>
              <a:rPr lang="en-US"/>
              <a:t> </a:t>
            </a:r>
            <a:r>
              <a:rPr lang="en-US" err="1"/>
              <a:t>theo</a:t>
            </a:r>
            <a:r>
              <a:rPr lang="en-US"/>
              <a:t> </a:t>
            </a:r>
            <a:r>
              <a:rPr lang="en-US" err="1"/>
              <a:t>kiểu</a:t>
            </a:r>
            <a:r>
              <a:rPr lang="en-US"/>
              <a:t> </a:t>
            </a:r>
            <a:r>
              <a:rPr lang="en-US" err="1"/>
              <a:t>hướng</a:t>
            </a:r>
            <a:r>
              <a:rPr lang="en-US"/>
              <a:t> </a:t>
            </a:r>
            <a:r>
              <a:rPr lang="en-US" err="1"/>
              <a:t>cấu</a:t>
            </a:r>
            <a:r>
              <a:rPr lang="en-US"/>
              <a:t> </a:t>
            </a:r>
            <a:r>
              <a:rPr lang="en-US" err="1"/>
              <a:t>trúc</a:t>
            </a:r>
            <a:endParaRPr lang="en-US"/>
          </a:p>
          <a:p>
            <a:pPr lvl="1" algn="just"/>
            <a:r>
              <a:rPr lang="en-US" smtClean="0"/>
              <a:t>1.2.2</a:t>
            </a:r>
            <a:r>
              <a:rPr lang="en-US"/>
              <a:t>. </a:t>
            </a:r>
            <a:r>
              <a:rPr lang="en-US" err="1"/>
              <a:t>Mối</a:t>
            </a:r>
            <a:r>
              <a:rPr lang="en-US"/>
              <a:t> </a:t>
            </a:r>
            <a:r>
              <a:rPr lang="en-US" err="1"/>
              <a:t>quan</a:t>
            </a:r>
            <a:r>
              <a:rPr lang="en-US"/>
              <a:t> </a:t>
            </a:r>
            <a:r>
              <a:rPr lang="en-US" err="1"/>
              <a:t>hệ</a:t>
            </a:r>
            <a:r>
              <a:rPr lang="en-US"/>
              <a:t> </a:t>
            </a:r>
            <a:r>
              <a:rPr lang="en-US" err="1"/>
              <a:t>giữa</a:t>
            </a:r>
            <a:r>
              <a:rPr lang="en-US"/>
              <a:t> </a:t>
            </a:r>
            <a:r>
              <a:rPr lang="en-US" err="1"/>
              <a:t>cấu</a:t>
            </a:r>
            <a:r>
              <a:rPr lang="en-US"/>
              <a:t> </a:t>
            </a:r>
            <a:r>
              <a:rPr lang="en-US" err="1"/>
              <a:t>trúc</a:t>
            </a:r>
            <a:r>
              <a:rPr lang="en-US"/>
              <a:t> </a:t>
            </a:r>
            <a:r>
              <a:rPr lang="en-US" err="1"/>
              <a:t>dữ</a:t>
            </a:r>
            <a:r>
              <a:rPr lang="en-US"/>
              <a:t> </a:t>
            </a:r>
            <a:r>
              <a:rPr lang="en-US" err="1"/>
              <a:t>liệu</a:t>
            </a:r>
            <a:r>
              <a:rPr lang="en-US"/>
              <a:t> </a:t>
            </a:r>
            <a:r>
              <a:rPr lang="en-US" err="1"/>
              <a:t>và</a:t>
            </a:r>
            <a:r>
              <a:rPr lang="en-US"/>
              <a:t> </a:t>
            </a:r>
            <a:r>
              <a:rPr lang="en-US" err="1"/>
              <a:t>thuật</a:t>
            </a:r>
            <a:r>
              <a:rPr lang="en-US"/>
              <a:t> </a:t>
            </a:r>
            <a:r>
              <a:rPr lang="en-US" err="1"/>
              <a:t>toán</a:t>
            </a:r>
            <a:endParaRPr lang="en-US"/>
          </a:p>
          <a:p>
            <a:pPr algn="just"/>
            <a:r>
              <a:rPr lang="en-US" smtClean="0"/>
              <a:t>1.3. </a:t>
            </a:r>
            <a:r>
              <a:rPr lang="en-US" err="1"/>
              <a:t>Các</a:t>
            </a:r>
            <a:r>
              <a:rPr lang="en-US"/>
              <a:t> </a:t>
            </a:r>
            <a:r>
              <a:rPr lang="en-US" err="1"/>
              <a:t>đặc</a:t>
            </a:r>
            <a:r>
              <a:rPr lang="en-US"/>
              <a:t> </a:t>
            </a:r>
            <a:r>
              <a:rPr lang="en-US" err="1"/>
              <a:t>trưng</a:t>
            </a:r>
            <a:r>
              <a:rPr lang="en-US"/>
              <a:t> </a:t>
            </a:r>
            <a:r>
              <a:rPr lang="en-US" err="1"/>
              <a:t>cơ</a:t>
            </a:r>
            <a:r>
              <a:rPr lang="en-US"/>
              <a:t> </a:t>
            </a:r>
            <a:r>
              <a:rPr lang="en-US" err="1"/>
              <a:t>bản</a:t>
            </a:r>
            <a:r>
              <a:rPr lang="en-US"/>
              <a:t> </a:t>
            </a:r>
            <a:r>
              <a:rPr lang="en-US" err="1"/>
              <a:t>của</a:t>
            </a:r>
            <a:r>
              <a:rPr lang="en-US"/>
              <a:t> </a:t>
            </a:r>
            <a:r>
              <a:rPr lang="en-US" err="1"/>
              <a:t>phương</a:t>
            </a:r>
            <a:r>
              <a:rPr lang="en-US"/>
              <a:t> </a:t>
            </a:r>
            <a:r>
              <a:rPr lang="en-US" err="1"/>
              <a:t>pháp</a:t>
            </a:r>
            <a:r>
              <a:rPr lang="en-US"/>
              <a:t> </a:t>
            </a:r>
            <a:r>
              <a:rPr lang="en-US" err="1"/>
              <a:t>hướng</a:t>
            </a:r>
            <a:r>
              <a:rPr lang="en-US"/>
              <a:t> </a:t>
            </a:r>
            <a:r>
              <a:rPr lang="en-US" err="1"/>
              <a:t>đối</a:t>
            </a:r>
            <a:r>
              <a:rPr lang="en-US"/>
              <a:t> </a:t>
            </a:r>
            <a:r>
              <a:rPr lang="en-US" err="1"/>
              <a:t>tượng</a:t>
            </a:r>
            <a:endParaRPr lang="en-US"/>
          </a:p>
          <a:p>
            <a:pPr lvl="1" algn="just"/>
            <a:r>
              <a:rPr lang="en-US" smtClean="0"/>
              <a:t>1.3.1</a:t>
            </a:r>
            <a:r>
              <a:rPr lang="en-US"/>
              <a:t>. </a:t>
            </a:r>
            <a:r>
              <a:rPr lang="en-US" err="1"/>
              <a:t>Tính</a:t>
            </a:r>
            <a:r>
              <a:rPr lang="en-US"/>
              <a:t> </a:t>
            </a:r>
            <a:r>
              <a:rPr lang="en-US" err="1"/>
              <a:t>đóng</a:t>
            </a:r>
            <a:r>
              <a:rPr lang="en-US"/>
              <a:t> </a:t>
            </a:r>
            <a:r>
              <a:rPr lang="en-US" err="1"/>
              <a:t>gói</a:t>
            </a:r>
            <a:r>
              <a:rPr lang="en-US"/>
              <a:t> </a:t>
            </a:r>
            <a:r>
              <a:rPr lang="en-US" err="1"/>
              <a:t>và</a:t>
            </a:r>
            <a:r>
              <a:rPr lang="en-US"/>
              <a:t> </a:t>
            </a:r>
            <a:r>
              <a:rPr lang="en-US" err="1"/>
              <a:t>ẩn</a:t>
            </a:r>
            <a:r>
              <a:rPr lang="en-US"/>
              <a:t> </a:t>
            </a:r>
            <a:r>
              <a:rPr lang="en-US" err="1"/>
              <a:t>giấu</a:t>
            </a:r>
            <a:r>
              <a:rPr lang="en-US"/>
              <a:t> </a:t>
            </a:r>
            <a:r>
              <a:rPr lang="en-US" err="1"/>
              <a:t>thông</a:t>
            </a:r>
            <a:r>
              <a:rPr lang="en-US"/>
              <a:t> tin</a:t>
            </a:r>
          </a:p>
          <a:p>
            <a:pPr lvl="1" algn="just"/>
            <a:r>
              <a:rPr lang="en-US" smtClean="0"/>
              <a:t>1.3.2</a:t>
            </a:r>
            <a:r>
              <a:rPr lang="en-US"/>
              <a:t>. </a:t>
            </a:r>
            <a:r>
              <a:rPr lang="en-US" err="1"/>
              <a:t>Tính</a:t>
            </a:r>
            <a:r>
              <a:rPr lang="en-US"/>
              <a:t> </a:t>
            </a:r>
            <a:r>
              <a:rPr lang="en-US" err="1"/>
              <a:t>kế</a:t>
            </a:r>
            <a:r>
              <a:rPr lang="en-US"/>
              <a:t> </a:t>
            </a:r>
            <a:r>
              <a:rPr lang="en-US" err="1"/>
              <a:t>thừa</a:t>
            </a:r>
            <a:endParaRPr lang="en-US"/>
          </a:p>
          <a:p>
            <a:pPr lvl="1" algn="just"/>
            <a:r>
              <a:rPr lang="en-US" smtClean="0"/>
              <a:t>1.3.3</a:t>
            </a:r>
            <a:r>
              <a:rPr lang="en-US"/>
              <a:t>. </a:t>
            </a:r>
            <a:r>
              <a:rPr lang="en-US" err="1"/>
              <a:t>Tính</a:t>
            </a:r>
            <a:r>
              <a:rPr lang="en-US"/>
              <a:t> </a:t>
            </a:r>
            <a:r>
              <a:rPr lang="en-US" err="1"/>
              <a:t>đa</a:t>
            </a:r>
            <a:r>
              <a:rPr lang="en-US"/>
              <a:t> </a:t>
            </a:r>
            <a:r>
              <a:rPr lang="en-US" err="1"/>
              <a:t>hình</a:t>
            </a:r>
            <a:endParaRPr lang="en-US"/>
          </a:p>
          <a:p>
            <a:pPr algn="just"/>
            <a:r>
              <a:rPr lang="en-US" smtClean="0"/>
              <a:t>1.4. </a:t>
            </a:r>
            <a:r>
              <a:rPr lang="en-US" err="1"/>
              <a:t>Giới</a:t>
            </a:r>
            <a:r>
              <a:rPr lang="en-US"/>
              <a:t> </a:t>
            </a:r>
            <a:r>
              <a:rPr lang="en-US" err="1"/>
              <a:t>thiệu</a:t>
            </a:r>
            <a:r>
              <a:rPr lang="en-US"/>
              <a:t> </a:t>
            </a:r>
            <a:r>
              <a:rPr lang="en-US" err="1"/>
              <a:t>ngôn</a:t>
            </a:r>
            <a:r>
              <a:rPr lang="en-US"/>
              <a:t> </a:t>
            </a:r>
            <a:r>
              <a:rPr lang="en-US" err="1"/>
              <a:t>ngữ</a:t>
            </a:r>
            <a:r>
              <a:rPr lang="en-US"/>
              <a:t> C++</a:t>
            </a:r>
          </a:p>
          <a:p>
            <a:pPr lvl="1" algn="just"/>
            <a:r>
              <a:rPr lang="en-US" smtClean="0"/>
              <a:t>1.4.1</a:t>
            </a:r>
            <a:r>
              <a:rPr lang="en-US"/>
              <a:t>. </a:t>
            </a:r>
            <a:r>
              <a:rPr lang="en-US" err="1"/>
              <a:t>Lịch</a:t>
            </a:r>
            <a:r>
              <a:rPr lang="en-US"/>
              <a:t> </a:t>
            </a:r>
            <a:r>
              <a:rPr lang="en-US" err="1"/>
              <a:t>sử</a:t>
            </a:r>
            <a:r>
              <a:rPr lang="en-US"/>
              <a:t> </a:t>
            </a:r>
            <a:r>
              <a:rPr lang="en-US" err="1"/>
              <a:t>ngôn</a:t>
            </a:r>
            <a:r>
              <a:rPr lang="en-US"/>
              <a:t> </a:t>
            </a:r>
            <a:r>
              <a:rPr lang="en-US" err="1"/>
              <a:t>ngữ</a:t>
            </a:r>
            <a:r>
              <a:rPr lang="en-US"/>
              <a:t> C/C++</a:t>
            </a:r>
          </a:p>
          <a:p>
            <a:pPr lvl="1" algn="just"/>
            <a:r>
              <a:rPr lang="en-US" smtClean="0"/>
              <a:t>1.4.2</a:t>
            </a:r>
            <a:r>
              <a:rPr lang="en-US"/>
              <a:t>. </a:t>
            </a:r>
            <a:r>
              <a:rPr lang="en-US" err="1"/>
              <a:t>Vào</a:t>
            </a:r>
            <a:r>
              <a:rPr lang="en-US"/>
              <a:t> </a:t>
            </a:r>
            <a:r>
              <a:rPr lang="en-US" err="1"/>
              <a:t>ra</a:t>
            </a:r>
            <a:r>
              <a:rPr lang="en-US"/>
              <a:t> </a:t>
            </a:r>
            <a:r>
              <a:rPr lang="en-US" err="1"/>
              <a:t>theo</a:t>
            </a:r>
            <a:r>
              <a:rPr lang="en-US"/>
              <a:t> </a:t>
            </a:r>
            <a:r>
              <a:rPr lang="en-US" err="1"/>
              <a:t>luồng</a:t>
            </a:r>
            <a:r>
              <a:rPr lang="en-US"/>
              <a:t> </a:t>
            </a:r>
            <a:r>
              <a:rPr lang="en-US" err="1"/>
              <a:t>trong</a:t>
            </a:r>
            <a:r>
              <a:rPr lang="en-US"/>
              <a:t> C++</a:t>
            </a:r>
          </a:p>
          <a:p>
            <a:pPr lvl="1" algn="just"/>
            <a:r>
              <a:rPr lang="en-US" smtClean="0"/>
              <a:t>1.4.3</a:t>
            </a:r>
            <a:r>
              <a:rPr lang="en-US"/>
              <a:t>. </a:t>
            </a:r>
            <a:r>
              <a:rPr lang="en-US" err="1"/>
              <a:t>Các</a:t>
            </a:r>
            <a:r>
              <a:rPr lang="en-US"/>
              <a:t> </a:t>
            </a:r>
            <a:r>
              <a:rPr lang="en-US" err="1"/>
              <a:t>kiểu</a:t>
            </a:r>
            <a:r>
              <a:rPr lang="en-US"/>
              <a:t> </a:t>
            </a:r>
            <a:r>
              <a:rPr lang="en-US" err="1"/>
              <a:t>dữ</a:t>
            </a:r>
            <a:r>
              <a:rPr lang="en-US"/>
              <a:t> </a:t>
            </a:r>
            <a:r>
              <a:rPr lang="en-US" err="1"/>
              <a:t>liệu</a:t>
            </a:r>
            <a:r>
              <a:rPr lang="en-US"/>
              <a:t> </a:t>
            </a:r>
            <a:r>
              <a:rPr lang="en-US" err="1"/>
              <a:t>và</a:t>
            </a:r>
            <a:r>
              <a:rPr lang="en-US"/>
              <a:t> </a:t>
            </a:r>
            <a:r>
              <a:rPr lang="en-US" err="1"/>
              <a:t>phép</a:t>
            </a:r>
            <a:r>
              <a:rPr lang="en-US"/>
              <a:t> </a:t>
            </a:r>
            <a:r>
              <a:rPr lang="en-US" err="1"/>
              <a:t>toán</a:t>
            </a:r>
            <a:r>
              <a:rPr lang="en-US"/>
              <a:t> </a:t>
            </a:r>
            <a:r>
              <a:rPr lang="en-US" err="1"/>
              <a:t>cơ</a:t>
            </a:r>
            <a:r>
              <a:rPr lang="en-US"/>
              <a:t> </a:t>
            </a:r>
            <a:r>
              <a:rPr lang="en-US" err="1"/>
              <a:t>bản</a:t>
            </a:r>
            <a:endParaRPr lang="en-US"/>
          </a:p>
          <a:p>
            <a:pPr algn="just"/>
            <a:r>
              <a:rPr lang="en-US" smtClean="0"/>
              <a:t>1.5. </a:t>
            </a:r>
            <a:r>
              <a:rPr lang="en-US"/>
              <a:t>Case Study</a:t>
            </a:r>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GIỚI THIỆU VỀ CÁC PHƯƠNG PHÁP LẬP TRÌNH</a:t>
            </a:r>
            <a:endParaRPr lang="en-US">
              <a:solidFill>
                <a:srgbClr val="FFFF00"/>
              </a:solidFill>
            </a:endParaRPr>
          </a:p>
        </p:txBody>
      </p:sp>
      <p:sp>
        <p:nvSpPr>
          <p:cNvPr id="3" name="Content Placeholder 2"/>
          <p:cNvSpPr>
            <a:spLocks noGrp="1"/>
          </p:cNvSpPr>
          <p:nvPr>
            <p:ph idx="1"/>
          </p:nvPr>
        </p:nvSpPr>
        <p:spPr/>
        <p:txBody>
          <a:bodyPr/>
          <a:lstStyle/>
          <a:p>
            <a:r>
              <a:rPr lang="en-US"/>
              <a:t>Phương pháp lập </a:t>
            </a:r>
            <a:r>
              <a:rPr lang="en-US" smtClean="0"/>
              <a:t>trình tuyến tính</a:t>
            </a:r>
            <a:endParaRPr lang="en-US"/>
          </a:p>
          <a:p>
            <a:r>
              <a:rPr lang="en-US" smtClean="0"/>
              <a:t>Phương </a:t>
            </a:r>
            <a:r>
              <a:rPr lang="en-US" err="1" smtClean="0"/>
              <a:t>pháp</a:t>
            </a:r>
            <a:r>
              <a:rPr lang="en-US" smtClean="0"/>
              <a:t> </a:t>
            </a:r>
            <a:r>
              <a:rPr lang="en-US" err="1" smtClean="0"/>
              <a:t>lập</a:t>
            </a:r>
            <a:r>
              <a:rPr lang="en-US" smtClean="0"/>
              <a:t> </a:t>
            </a:r>
            <a:r>
              <a:rPr lang="en-US" err="1" smtClean="0"/>
              <a:t>trình</a:t>
            </a:r>
            <a:r>
              <a:rPr lang="en-US" smtClean="0"/>
              <a:t> </a:t>
            </a:r>
            <a:r>
              <a:rPr lang="en-US" err="1" smtClean="0"/>
              <a:t>hướng</a:t>
            </a:r>
            <a:r>
              <a:rPr lang="en-US" smtClean="0"/>
              <a:t> </a:t>
            </a:r>
            <a:r>
              <a:rPr lang="en-US" err="1" smtClean="0"/>
              <a:t>cấu</a:t>
            </a:r>
            <a:r>
              <a:rPr lang="en-US" smtClean="0"/>
              <a:t> </a:t>
            </a:r>
            <a:r>
              <a:rPr lang="en-US" err="1" smtClean="0"/>
              <a:t>trúc</a:t>
            </a:r>
            <a:endParaRPr lang="en-US" smtClean="0"/>
          </a:p>
          <a:p>
            <a:r>
              <a:rPr lang="en-US" err="1"/>
              <a:t>Phương</a:t>
            </a:r>
            <a:r>
              <a:rPr lang="en-US"/>
              <a:t> </a:t>
            </a:r>
            <a:r>
              <a:rPr lang="en-US" err="1"/>
              <a:t>pháp</a:t>
            </a:r>
            <a:r>
              <a:rPr lang="en-US"/>
              <a:t> </a:t>
            </a:r>
            <a:r>
              <a:rPr lang="en-US" err="1"/>
              <a:t>lập</a:t>
            </a:r>
            <a:r>
              <a:rPr lang="en-US"/>
              <a:t> </a:t>
            </a:r>
            <a:r>
              <a:rPr lang="en-US" err="1"/>
              <a:t>trình</a:t>
            </a:r>
            <a:r>
              <a:rPr lang="en-US"/>
              <a:t> </a:t>
            </a:r>
            <a:r>
              <a:rPr lang="en-US" err="1"/>
              <a:t>hướng</a:t>
            </a:r>
            <a:r>
              <a:rPr lang="en-US"/>
              <a:t> </a:t>
            </a:r>
            <a:r>
              <a:rPr lang="en-US" err="1" smtClean="0"/>
              <a:t>đối</a:t>
            </a:r>
            <a:r>
              <a:rPr lang="en-US" smtClean="0"/>
              <a:t> </a:t>
            </a:r>
            <a:r>
              <a:rPr lang="en-US" err="1" smtClean="0"/>
              <a:t>tượng</a:t>
            </a:r>
            <a:endParaRPr lang="en-US"/>
          </a:p>
        </p:txBody>
      </p:sp>
    </p:spTree>
    <p:extLst>
      <p:ext uri="{BB962C8B-B14F-4D97-AF65-F5344CB8AC3E}">
        <p14:creationId xmlns:p14="http://schemas.microsoft.com/office/powerpoint/2010/main" val="4359076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t>Trong </a:t>
            </a:r>
            <a:r>
              <a:rPr lang="en-US" b="1" err="1"/>
              <a:t>lập</a:t>
            </a:r>
            <a:r>
              <a:rPr lang="en-US" b="1"/>
              <a:t> </a:t>
            </a:r>
            <a:r>
              <a:rPr lang="en-US" b="1" err="1"/>
              <a:t>trình</a:t>
            </a:r>
            <a:r>
              <a:rPr lang="en-US" b="1"/>
              <a:t> </a:t>
            </a:r>
            <a:r>
              <a:rPr lang="en-US" b="1" err="1"/>
              <a:t>hướng</a:t>
            </a:r>
            <a:r>
              <a:rPr lang="en-US" b="1"/>
              <a:t> </a:t>
            </a:r>
            <a:r>
              <a:rPr lang="en-US" b="1" err="1"/>
              <a:t>cấu</a:t>
            </a:r>
            <a:r>
              <a:rPr lang="en-US" b="1"/>
              <a:t> </a:t>
            </a:r>
            <a:r>
              <a:rPr lang="en-US" b="1" smtClean="0"/>
              <a:t>trúc:</a:t>
            </a:r>
          </a:p>
          <a:p>
            <a:pPr algn="just"/>
            <a:r>
              <a:rPr lang="en-US" smtClean="0"/>
              <a:t>Chương </a:t>
            </a:r>
            <a:r>
              <a:rPr lang="en-US" err="1"/>
              <a:t>trình</a:t>
            </a:r>
            <a:r>
              <a:rPr lang="en-US"/>
              <a:t> </a:t>
            </a:r>
            <a:r>
              <a:rPr lang="en-US" err="1"/>
              <a:t>chính</a:t>
            </a:r>
            <a:r>
              <a:rPr lang="en-US"/>
              <a:t> </a:t>
            </a:r>
            <a:r>
              <a:rPr lang="en-US" err="1"/>
              <a:t>được</a:t>
            </a:r>
            <a:r>
              <a:rPr lang="en-US"/>
              <a:t> chia </a:t>
            </a:r>
            <a:r>
              <a:rPr lang="en-US" err="1"/>
              <a:t>nhỏ</a:t>
            </a:r>
            <a:r>
              <a:rPr lang="en-US"/>
              <a:t> </a:t>
            </a:r>
            <a:r>
              <a:rPr lang="en-US" err="1"/>
              <a:t>thành</a:t>
            </a:r>
            <a:r>
              <a:rPr lang="en-US"/>
              <a:t> </a:t>
            </a:r>
            <a:r>
              <a:rPr lang="en-US" err="1"/>
              <a:t>các</a:t>
            </a:r>
            <a:r>
              <a:rPr lang="en-US"/>
              <a:t> </a:t>
            </a:r>
            <a:r>
              <a:rPr lang="en-US" err="1"/>
              <a:t>chương</a:t>
            </a:r>
            <a:r>
              <a:rPr lang="en-US"/>
              <a:t> </a:t>
            </a:r>
            <a:r>
              <a:rPr lang="en-US" err="1"/>
              <a:t>trình</a:t>
            </a:r>
            <a:r>
              <a:rPr lang="en-US"/>
              <a:t> </a:t>
            </a:r>
            <a:r>
              <a:rPr lang="en-US" smtClean="0"/>
              <a:t>con.</a:t>
            </a:r>
            <a:endParaRPr lang="en-US"/>
          </a:p>
          <a:p>
            <a:pPr algn="just"/>
            <a:r>
              <a:rPr lang="en-US" smtClean="0"/>
              <a:t>Mỗi </a:t>
            </a:r>
            <a:r>
              <a:rPr lang="en-US" err="1"/>
              <a:t>chương</a:t>
            </a:r>
            <a:r>
              <a:rPr lang="en-US"/>
              <a:t> </a:t>
            </a:r>
            <a:r>
              <a:rPr lang="en-US" err="1"/>
              <a:t>trình</a:t>
            </a:r>
            <a:r>
              <a:rPr lang="en-US"/>
              <a:t> con </a:t>
            </a:r>
            <a:r>
              <a:rPr lang="en-US" err="1"/>
              <a:t>thực</a:t>
            </a:r>
            <a:r>
              <a:rPr lang="en-US"/>
              <a:t> </a:t>
            </a:r>
            <a:r>
              <a:rPr lang="en-US" err="1"/>
              <a:t>hiện</a:t>
            </a:r>
            <a:r>
              <a:rPr lang="en-US"/>
              <a:t> </a:t>
            </a:r>
            <a:r>
              <a:rPr lang="en-US" err="1"/>
              <a:t>một</a:t>
            </a:r>
            <a:r>
              <a:rPr lang="en-US"/>
              <a:t> </a:t>
            </a:r>
            <a:r>
              <a:rPr lang="en-US" err="1"/>
              <a:t>công</a:t>
            </a:r>
            <a:r>
              <a:rPr lang="en-US"/>
              <a:t> </a:t>
            </a:r>
            <a:r>
              <a:rPr lang="en-US" err="1"/>
              <a:t>việc</a:t>
            </a:r>
            <a:r>
              <a:rPr lang="en-US"/>
              <a:t> </a:t>
            </a:r>
            <a:r>
              <a:rPr lang="en-US" err="1"/>
              <a:t>xác</a:t>
            </a:r>
            <a:r>
              <a:rPr lang="en-US"/>
              <a:t> </a:t>
            </a:r>
            <a:r>
              <a:rPr lang="en-US" err="1"/>
              <a:t>định</a:t>
            </a:r>
            <a:r>
              <a:rPr lang="en-US" smtClean="0"/>
              <a:t>.</a:t>
            </a:r>
          </a:p>
          <a:p>
            <a:pPr algn="just"/>
            <a:r>
              <a:rPr lang="en-US" smtClean="0"/>
              <a:t>Chương </a:t>
            </a:r>
            <a:r>
              <a:rPr lang="en-US" err="1"/>
              <a:t>trình</a:t>
            </a:r>
            <a:r>
              <a:rPr lang="en-US"/>
              <a:t> </a:t>
            </a:r>
            <a:r>
              <a:rPr lang="en-US" err="1"/>
              <a:t>chính</a:t>
            </a:r>
            <a:r>
              <a:rPr lang="en-US"/>
              <a:t> </a:t>
            </a:r>
            <a:r>
              <a:rPr lang="en-US" err="1"/>
              <a:t>sẽ</a:t>
            </a:r>
            <a:r>
              <a:rPr lang="en-US"/>
              <a:t> </a:t>
            </a:r>
            <a:r>
              <a:rPr lang="en-US" err="1"/>
              <a:t>gọi</a:t>
            </a:r>
            <a:r>
              <a:rPr lang="en-US"/>
              <a:t> </a:t>
            </a:r>
            <a:r>
              <a:rPr lang="en-US" err="1"/>
              <a:t>đến</a:t>
            </a:r>
            <a:r>
              <a:rPr lang="en-US"/>
              <a:t> </a:t>
            </a:r>
            <a:r>
              <a:rPr lang="en-US" err="1"/>
              <a:t>chương</a:t>
            </a:r>
            <a:r>
              <a:rPr lang="en-US"/>
              <a:t> </a:t>
            </a:r>
            <a:r>
              <a:rPr lang="en-US" err="1"/>
              <a:t>trình</a:t>
            </a:r>
            <a:r>
              <a:rPr lang="en-US"/>
              <a:t> con </a:t>
            </a:r>
            <a:r>
              <a:rPr lang="en-US" err="1"/>
              <a:t>theo</a:t>
            </a:r>
            <a:r>
              <a:rPr lang="en-US"/>
              <a:t> </a:t>
            </a:r>
            <a:r>
              <a:rPr lang="en-US" err="1"/>
              <a:t>một</a:t>
            </a:r>
            <a:r>
              <a:rPr lang="en-US"/>
              <a:t> </a:t>
            </a:r>
            <a:r>
              <a:rPr lang="en-US" err="1"/>
              <a:t>giải</a:t>
            </a:r>
            <a:r>
              <a:rPr lang="en-US"/>
              <a:t> </a:t>
            </a:r>
            <a:r>
              <a:rPr lang="en-US" err="1"/>
              <a:t>thuật</a:t>
            </a:r>
            <a:r>
              <a:rPr lang="en-US"/>
              <a:t>, </a:t>
            </a:r>
            <a:r>
              <a:rPr lang="en-US" err="1"/>
              <a:t>hoặc</a:t>
            </a:r>
            <a:r>
              <a:rPr lang="en-US"/>
              <a:t> </a:t>
            </a:r>
            <a:r>
              <a:rPr lang="en-US" err="1"/>
              <a:t>một</a:t>
            </a:r>
            <a:r>
              <a:rPr lang="en-US"/>
              <a:t> </a:t>
            </a:r>
            <a:r>
              <a:rPr lang="en-US" err="1"/>
              <a:t>cấu</a:t>
            </a:r>
            <a:r>
              <a:rPr lang="en-US"/>
              <a:t> </a:t>
            </a:r>
            <a:r>
              <a:rPr lang="en-US" err="1"/>
              <a:t>trúc</a:t>
            </a:r>
            <a:r>
              <a:rPr lang="en-US"/>
              <a:t> </a:t>
            </a:r>
            <a:r>
              <a:rPr lang="en-US" err="1"/>
              <a:t>được</a:t>
            </a:r>
            <a:r>
              <a:rPr lang="en-US"/>
              <a:t> </a:t>
            </a:r>
            <a:r>
              <a:rPr lang="en-US" err="1"/>
              <a:t>xác</a:t>
            </a:r>
            <a:r>
              <a:rPr lang="en-US"/>
              <a:t> </a:t>
            </a:r>
            <a:r>
              <a:rPr lang="en-US" err="1"/>
              <a:t>định</a:t>
            </a:r>
            <a:r>
              <a:rPr lang="en-US"/>
              <a:t> </a:t>
            </a:r>
            <a:r>
              <a:rPr lang="en-US" err="1"/>
              <a:t>trong</a:t>
            </a:r>
            <a:r>
              <a:rPr lang="en-US"/>
              <a:t> </a:t>
            </a:r>
            <a:r>
              <a:rPr lang="en-US" err="1"/>
              <a:t>chương</a:t>
            </a:r>
            <a:r>
              <a:rPr lang="en-US"/>
              <a:t> </a:t>
            </a:r>
            <a:r>
              <a:rPr lang="en-US" err="1"/>
              <a:t>trình</a:t>
            </a:r>
            <a:r>
              <a:rPr lang="en-US"/>
              <a:t> </a:t>
            </a:r>
            <a:r>
              <a:rPr lang="en-US" err="1"/>
              <a:t>chính</a:t>
            </a:r>
            <a:r>
              <a:rPr lang="en-US" smtClean="0"/>
              <a:t>.</a:t>
            </a:r>
          </a:p>
        </p:txBody>
      </p:sp>
    </p:spTree>
    <p:extLst>
      <p:ext uri="{BB962C8B-B14F-4D97-AF65-F5344CB8AC3E}">
        <p14:creationId xmlns:p14="http://schemas.microsoft.com/office/powerpoint/2010/main" val="11378579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Các </a:t>
            </a:r>
            <a:r>
              <a:rPr lang="en-US" err="1"/>
              <a:t>ngôn</a:t>
            </a:r>
            <a:r>
              <a:rPr lang="en-US"/>
              <a:t> </a:t>
            </a:r>
            <a:r>
              <a:rPr lang="en-US" err="1"/>
              <a:t>ngữ</a:t>
            </a:r>
            <a:r>
              <a:rPr lang="en-US"/>
              <a:t> </a:t>
            </a:r>
            <a:r>
              <a:rPr lang="en-US" err="1"/>
              <a:t>lập</a:t>
            </a:r>
            <a:r>
              <a:rPr lang="en-US"/>
              <a:t> </a:t>
            </a:r>
            <a:r>
              <a:rPr lang="en-US" err="1"/>
              <a:t>trình</a:t>
            </a:r>
            <a:r>
              <a:rPr lang="en-US"/>
              <a:t> </a:t>
            </a:r>
            <a:r>
              <a:rPr lang="en-US" err="1"/>
              <a:t>cấu</a:t>
            </a:r>
            <a:r>
              <a:rPr lang="en-US"/>
              <a:t> </a:t>
            </a:r>
            <a:r>
              <a:rPr lang="en-US" err="1"/>
              <a:t>trúc</a:t>
            </a:r>
            <a:r>
              <a:rPr lang="en-US"/>
              <a:t> </a:t>
            </a:r>
            <a:r>
              <a:rPr lang="en-US" err="1"/>
              <a:t>phổ</a:t>
            </a:r>
            <a:r>
              <a:rPr lang="en-US"/>
              <a:t> </a:t>
            </a:r>
            <a:r>
              <a:rPr lang="en-US" err="1"/>
              <a:t>biến</a:t>
            </a:r>
            <a:r>
              <a:rPr lang="en-US"/>
              <a:t> </a:t>
            </a:r>
            <a:r>
              <a:rPr lang="en-US" err="1"/>
              <a:t>là</a:t>
            </a:r>
            <a:r>
              <a:rPr lang="en-US"/>
              <a:t> Pascal, C </a:t>
            </a:r>
            <a:r>
              <a:rPr lang="en-US" err="1"/>
              <a:t>và</a:t>
            </a:r>
            <a:r>
              <a:rPr lang="en-US"/>
              <a:t> C++. </a:t>
            </a:r>
            <a:endParaRPr lang="en-US" smtClean="0"/>
          </a:p>
          <a:p>
            <a:pPr algn="just"/>
            <a:r>
              <a:rPr lang="en-US" smtClean="0"/>
              <a:t>Riêng C</a:t>
            </a:r>
            <a:r>
              <a:rPr lang="vi-VN" noProof="1" smtClean="0"/>
              <a:t>++</a:t>
            </a:r>
            <a:r>
              <a:rPr lang="en-US" smtClean="0"/>
              <a:t> </a:t>
            </a:r>
            <a:r>
              <a:rPr lang="en-US" err="1"/>
              <a:t>ngoài</a:t>
            </a:r>
            <a:r>
              <a:rPr lang="en-US"/>
              <a:t> </a:t>
            </a:r>
            <a:r>
              <a:rPr lang="en-US" err="1"/>
              <a:t>việc</a:t>
            </a:r>
            <a:r>
              <a:rPr lang="en-US"/>
              <a:t> </a:t>
            </a:r>
            <a:r>
              <a:rPr lang="en-US" err="1"/>
              <a:t>có</a:t>
            </a:r>
            <a:r>
              <a:rPr lang="en-US"/>
              <a:t> </a:t>
            </a:r>
            <a:r>
              <a:rPr lang="en-US" err="1"/>
              <a:t>đặc</a:t>
            </a:r>
            <a:r>
              <a:rPr lang="en-US"/>
              <a:t> </a:t>
            </a:r>
            <a:r>
              <a:rPr lang="en-US" err="1"/>
              <a:t>trưng</a:t>
            </a:r>
            <a:r>
              <a:rPr lang="en-US"/>
              <a:t> </a:t>
            </a:r>
            <a:r>
              <a:rPr lang="en-US" err="1"/>
              <a:t>của</a:t>
            </a:r>
            <a:r>
              <a:rPr lang="en-US"/>
              <a:t> </a:t>
            </a:r>
            <a:r>
              <a:rPr lang="en-US" err="1"/>
              <a:t>lập</a:t>
            </a:r>
            <a:r>
              <a:rPr lang="en-US"/>
              <a:t> </a:t>
            </a:r>
            <a:r>
              <a:rPr lang="en-US" err="1"/>
              <a:t>trình</a:t>
            </a:r>
            <a:r>
              <a:rPr lang="en-US"/>
              <a:t> </a:t>
            </a:r>
            <a:r>
              <a:rPr lang="en-US" err="1"/>
              <a:t>cấu</a:t>
            </a:r>
            <a:r>
              <a:rPr lang="en-US"/>
              <a:t> </a:t>
            </a:r>
            <a:r>
              <a:rPr lang="en-US" err="1"/>
              <a:t>trúc</a:t>
            </a:r>
            <a:r>
              <a:rPr lang="en-US"/>
              <a:t> do </a:t>
            </a:r>
            <a:r>
              <a:rPr lang="en-US" err="1"/>
              <a:t>kế</a:t>
            </a:r>
            <a:r>
              <a:rPr lang="en-US"/>
              <a:t> </a:t>
            </a:r>
            <a:r>
              <a:rPr lang="en-US" err="1"/>
              <a:t>thừa</a:t>
            </a:r>
            <a:r>
              <a:rPr lang="en-US"/>
              <a:t> </a:t>
            </a:r>
            <a:r>
              <a:rPr lang="en-US" err="1"/>
              <a:t>từ</a:t>
            </a:r>
            <a:r>
              <a:rPr lang="en-US"/>
              <a:t> C, </a:t>
            </a:r>
            <a:r>
              <a:rPr lang="en-US" err="1"/>
              <a:t>còn</a:t>
            </a:r>
            <a:r>
              <a:rPr lang="en-US"/>
              <a:t> </a:t>
            </a:r>
            <a:r>
              <a:rPr lang="en-US" err="1"/>
              <a:t>có</a:t>
            </a:r>
            <a:r>
              <a:rPr lang="en-US"/>
              <a:t> </a:t>
            </a:r>
            <a:r>
              <a:rPr lang="en-US" err="1"/>
              <a:t>đặc</a:t>
            </a:r>
            <a:r>
              <a:rPr lang="en-US"/>
              <a:t> </a:t>
            </a:r>
            <a:r>
              <a:rPr lang="en-US" err="1"/>
              <a:t>trưng</a:t>
            </a:r>
            <a:r>
              <a:rPr lang="en-US"/>
              <a:t> </a:t>
            </a:r>
            <a:r>
              <a:rPr lang="en-US" err="1"/>
              <a:t>của</a:t>
            </a:r>
            <a:r>
              <a:rPr lang="en-US"/>
              <a:t> </a:t>
            </a:r>
            <a:r>
              <a:rPr lang="en-US" err="1"/>
              <a:t>lập</a:t>
            </a:r>
            <a:r>
              <a:rPr lang="en-US"/>
              <a:t> </a:t>
            </a:r>
            <a:r>
              <a:rPr lang="en-US" err="1"/>
              <a:t>trình</a:t>
            </a:r>
            <a:r>
              <a:rPr lang="en-US"/>
              <a:t> </a:t>
            </a:r>
            <a:r>
              <a:rPr lang="en-US" err="1"/>
              <a:t>hướng</a:t>
            </a:r>
            <a:r>
              <a:rPr lang="en-US"/>
              <a:t> </a:t>
            </a:r>
            <a:r>
              <a:rPr lang="en-US" err="1"/>
              <a:t>đối</a:t>
            </a:r>
            <a:r>
              <a:rPr lang="en-US"/>
              <a:t> </a:t>
            </a:r>
            <a:r>
              <a:rPr lang="en-US" err="1"/>
              <a:t>tượng</a:t>
            </a:r>
            <a:r>
              <a:rPr lang="en-US"/>
              <a:t>. Cho </a:t>
            </a:r>
            <a:r>
              <a:rPr lang="en-US" err="1"/>
              <a:t>nên</a:t>
            </a:r>
            <a:r>
              <a:rPr lang="en-US"/>
              <a:t> C++ </a:t>
            </a:r>
            <a:r>
              <a:rPr lang="en-US" err="1"/>
              <a:t>còn</a:t>
            </a:r>
            <a:r>
              <a:rPr lang="en-US"/>
              <a:t> </a:t>
            </a:r>
            <a:r>
              <a:rPr lang="en-US" err="1"/>
              <a:t>được</a:t>
            </a:r>
            <a:r>
              <a:rPr lang="en-US"/>
              <a:t> </a:t>
            </a:r>
            <a:r>
              <a:rPr lang="en-US" err="1"/>
              <a:t>gọi</a:t>
            </a:r>
            <a:r>
              <a:rPr lang="en-US"/>
              <a:t> </a:t>
            </a:r>
            <a:r>
              <a:rPr lang="en-US" err="1"/>
              <a:t>là</a:t>
            </a:r>
            <a:r>
              <a:rPr lang="en-US"/>
              <a:t> </a:t>
            </a:r>
            <a:r>
              <a:rPr lang="en-US" err="1"/>
              <a:t>ngôn</a:t>
            </a:r>
            <a:r>
              <a:rPr lang="en-US"/>
              <a:t> </a:t>
            </a:r>
            <a:r>
              <a:rPr lang="en-US" err="1"/>
              <a:t>ngữ</a:t>
            </a:r>
            <a:r>
              <a:rPr lang="en-US"/>
              <a:t> </a:t>
            </a:r>
            <a:r>
              <a:rPr lang="en-US" err="1"/>
              <a:t>lập</a:t>
            </a:r>
            <a:r>
              <a:rPr lang="en-US"/>
              <a:t> </a:t>
            </a:r>
            <a:r>
              <a:rPr lang="en-US" err="1"/>
              <a:t>trình</a:t>
            </a:r>
            <a:r>
              <a:rPr lang="en-US"/>
              <a:t> </a:t>
            </a:r>
            <a:r>
              <a:rPr lang="en-US" err="1"/>
              <a:t>nửa</a:t>
            </a:r>
            <a:r>
              <a:rPr lang="en-US"/>
              <a:t> </a:t>
            </a:r>
            <a:r>
              <a:rPr lang="en-US" err="1"/>
              <a:t>cấu</a:t>
            </a:r>
            <a:r>
              <a:rPr lang="en-US"/>
              <a:t> </a:t>
            </a:r>
            <a:r>
              <a:rPr lang="en-US" err="1"/>
              <a:t>trúc</a:t>
            </a:r>
            <a:r>
              <a:rPr lang="en-US"/>
              <a:t>, </a:t>
            </a:r>
            <a:r>
              <a:rPr lang="en-US" err="1"/>
              <a:t>nửa</a:t>
            </a:r>
            <a:r>
              <a:rPr lang="en-US"/>
              <a:t> </a:t>
            </a:r>
            <a:r>
              <a:rPr lang="en-US" err="1"/>
              <a:t>hướng</a:t>
            </a:r>
            <a:r>
              <a:rPr lang="en-US"/>
              <a:t> </a:t>
            </a:r>
            <a:r>
              <a:rPr lang="en-US" err="1"/>
              <a:t>đối</a:t>
            </a:r>
            <a:r>
              <a:rPr lang="en-US"/>
              <a:t> </a:t>
            </a:r>
            <a:r>
              <a:rPr lang="en-US" err="1"/>
              <a:t>tượng</a:t>
            </a:r>
            <a:r>
              <a:rPr lang="en-US"/>
              <a:t>.</a:t>
            </a:r>
          </a:p>
        </p:txBody>
      </p:sp>
    </p:spTree>
    <p:extLst>
      <p:ext uri="{BB962C8B-B14F-4D97-AF65-F5344CB8AC3E}">
        <p14:creationId xmlns:p14="http://schemas.microsoft.com/office/powerpoint/2010/main" val="25966963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b="1" err="1">
                <a:solidFill>
                  <a:srgbClr val="FF0000"/>
                </a:solidFill>
              </a:rPr>
              <a:t>Đặc</a:t>
            </a:r>
            <a:r>
              <a:rPr lang="en-US" b="1">
                <a:solidFill>
                  <a:srgbClr val="FF0000"/>
                </a:solidFill>
              </a:rPr>
              <a:t> </a:t>
            </a:r>
            <a:r>
              <a:rPr lang="en-US" b="1" smtClean="0">
                <a:solidFill>
                  <a:srgbClr val="FF0000"/>
                </a:solidFill>
              </a:rPr>
              <a:t>trưng:</a:t>
            </a:r>
          </a:p>
          <a:p>
            <a:pPr algn="just"/>
            <a:r>
              <a:rPr lang="en-US"/>
              <a:t>Đặc trưng cơ bản nhất của lập trình cấu trúc thể hiện ở mối quan hệ:</a:t>
            </a:r>
          </a:p>
          <a:p>
            <a:pPr marL="338328" lvl="1" indent="0" algn="just">
              <a:buNone/>
            </a:pPr>
            <a:r>
              <a:rPr lang="en-US" b="1">
                <a:solidFill>
                  <a:srgbClr val="FFFF00"/>
                </a:solidFill>
              </a:rPr>
              <a:t>Chương trình = Cấu trúc dữ liệu + Giải thuật</a:t>
            </a:r>
          </a:p>
          <a:p>
            <a:pPr algn="just"/>
            <a:r>
              <a:rPr lang="en-US"/>
              <a:t>Trong đó:</a:t>
            </a:r>
          </a:p>
          <a:p>
            <a:pPr marL="338328" lvl="1" indent="0" algn="just">
              <a:buNone/>
            </a:pPr>
            <a:r>
              <a:rPr lang="en-US" b="1">
                <a:solidFill>
                  <a:srgbClr val="FFFF00"/>
                </a:solidFill>
              </a:rPr>
              <a:t>Cấu trúc dữ liệu</a:t>
            </a:r>
            <a:r>
              <a:rPr lang="en-US" b="1"/>
              <a:t> </a:t>
            </a:r>
            <a:r>
              <a:rPr lang="en-US"/>
              <a:t>là cách tổ chức dữ liệu cho việc xử lý bởi một hay nhiều chương trình nào đó</a:t>
            </a:r>
            <a:r>
              <a:rPr lang="en-US" smtClean="0"/>
              <a:t>.</a:t>
            </a:r>
          </a:p>
          <a:p>
            <a:pPr marL="338328" lvl="1" indent="0" algn="just">
              <a:buNone/>
            </a:pPr>
            <a:r>
              <a:rPr lang="en-US" b="1">
                <a:solidFill>
                  <a:srgbClr val="FFFF00"/>
                </a:solidFill>
              </a:rPr>
              <a:t>Giải thuật</a:t>
            </a:r>
            <a:r>
              <a:rPr lang="en-US" b="1"/>
              <a:t> </a:t>
            </a:r>
            <a:r>
              <a:rPr lang="en-US"/>
              <a:t>là một quy trình để thực hiện một công việc xác </a:t>
            </a:r>
            <a:r>
              <a:rPr lang="en-US" smtClean="0"/>
              <a:t>định. </a:t>
            </a:r>
            <a:endParaRPr lang="en-US"/>
          </a:p>
        </p:txBody>
      </p:sp>
    </p:spTree>
    <p:extLst>
      <p:ext uri="{BB962C8B-B14F-4D97-AF65-F5344CB8AC3E}">
        <p14:creationId xmlns:p14="http://schemas.microsoft.com/office/powerpoint/2010/main" val="31181193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t>Trong </a:t>
            </a:r>
            <a:r>
              <a:rPr lang="en-US" sz="3100" b="1"/>
              <a:t>chương trình, giải </a:t>
            </a:r>
            <a:r>
              <a:rPr lang="en-US" sz="3100" b="1" smtClean="0"/>
              <a:t>thuật (GT) </a:t>
            </a:r>
            <a:r>
              <a:rPr lang="en-US" sz="3100" b="1"/>
              <a:t>có quan hệ phụ thuộc vào cấu trúc dữ </a:t>
            </a:r>
            <a:r>
              <a:rPr lang="en-US" sz="3100" b="1" smtClean="0"/>
              <a:t>liệu (CTDL):</a:t>
            </a:r>
            <a:endParaRPr lang="en-US" sz="3100" b="1"/>
          </a:p>
          <a:p>
            <a:pPr algn="just"/>
            <a:r>
              <a:rPr lang="en-US" sz="3100" smtClean="0"/>
              <a:t>Một CTDL </a:t>
            </a:r>
            <a:r>
              <a:rPr lang="en-US" sz="3100"/>
              <a:t>chỉ phù hợp với một số hạn chế các </a:t>
            </a:r>
            <a:r>
              <a:rPr lang="en-US" sz="3100" smtClean="0"/>
              <a:t>GT.</a:t>
            </a:r>
          </a:p>
          <a:p>
            <a:pPr algn="just"/>
            <a:r>
              <a:rPr lang="en-US" sz="3100"/>
              <a:t>Nếu thay đổi </a:t>
            </a:r>
            <a:r>
              <a:rPr lang="en-US" sz="3100" smtClean="0"/>
              <a:t>CTDL </a:t>
            </a:r>
            <a:r>
              <a:rPr lang="en-US" sz="3100"/>
              <a:t>thì phải thay đổi </a:t>
            </a:r>
            <a:r>
              <a:rPr lang="en-US" sz="3100" smtClean="0"/>
              <a:t>GT </a:t>
            </a:r>
            <a:r>
              <a:rPr lang="en-US" sz="3100"/>
              <a:t>cho phù hợp</a:t>
            </a:r>
            <a:r>
              <a:rPr lang="en-US" sz="3100" smtClean="0"/>
              <a:t>.</a:t>
            </a:r>
          </a:p>
          <a:p>
            <a:pPr algn="just"/>
            <a:r>
              <a:rPr lang="en-US" sz="3100"/>
              <a:t>Một </a:t>
            </a:r>
            <a:r>
              <a:rPr lang="en-US" sz="3100" smtClean="0"/>
              <a:t>GT </a:t>
            </a:r>
            <a:r>
              <a:rPr lang="en-US" sz="3100"/>
              <a:t>thường phải đi kèm với một </a:t>
            </a:r>
            <a:r>
              <a:rPr lang="en-US" sz="3100" smtClean="0"/>
              <a:t>CTDL </a:t>
            </a:r>
            <a:r>
              <a:rPr lang="en-US" sz="3100"/>
              <a:t>nhất định.</a:t>
            </a:r>
          </a:p>
        </p:txBody>
      </p:sp>
    </p:spTree>
    <p:extLst>
      <p:ext uri="{BB962C8B-B14F-4D97-AF65-F5344CB8AC3E}">
        <p14:creationId xmlns:p14="http://schemas.microsoft.com/office/powerpoint/2010/main" val="9998196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Tính chất:</a:t>
            </a:r>
            <a:endParaRPr lang="en-US" sz="3100" b="1">
              <a:solidFill>
                <a:srgbClr val="FF0000"/>
              </a:solidFill>
            </a:endParaRPr>
          </a:p>
          <a:p>
            <a:pPr algn="just"/>
            <a:r>
              <a:rPr lang="en-US" smtClean="0"/>
              <a:t>Mỗi </a:t>
            </a:r>
            <a:r>
              <a:rPr lang="en-US"/>
              <a:t>chương trình con có thể được gọi thực hiện nhiều lần trong một chương trình </a:t>
            </a:r>
            <a:r>
              <a:rPr lang="en-US" smtClean="0"/>
              <a:t>chính.</a:t>
            </a:r>
          </a:p>
          <a:p>
            <a:pPr algn="just"/>
            <a:r>
              <a:rPr lang="en-US" smtClean="0"/>
              <a:t>Các </a:t>
            </a:r>
            <a:r>
              <a:rPr lang="en-US"/>
              <a:t>chương trình con có thể được gọi đến để thực hiện theo một thứ tự bất </a:t>
            </a:r>
            <a:r>
              <a:rPr lang="en-US" smtClean="0"/>
              <a:t>kỳ, </a:t>
            </a:r>
            <a:r>
              <a:rPr lang="en-US"/>
              <a:t>tuỳ thuộc vào giải thuật trong chương trình chính mà không phụ thuộc vào thứ tự khai báo của các chương trình con.</a:t>
            </a:r>
            <a:endParaRPr lang="en-US" sz="1800"/>
          </a:p>
          <a:p>
            <a:pPr algn="just"/>
            <a:r>
              <a:rPr lang="en-US"/>
              <a:t>Các ngôn ngữ lập trình cấu trúc cung cấp một số cấu trúc lệnh điều khiển chương trình.</a:t>
            </a:r>
          </a:p>
        </p:txBody>
      </p:sp>
    </p:spTree>
    <p:extLst>
      <p:ext uri="{BB962C8B-B14F-4D97-AF65-F5344CB8AC3E}">
        <p14:creationId xmlns:p14="http://schemas.microsoft.com/office/powerpoint/2010/main" val="14886064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Ưu </a:t>
            </a:r>
            <a:r>
              <a:rPr lang="en-US" sz="3100" b="1">
                <a:solidFill>
                  <a:srgbClr val="FF0000"/>
                </a:solidFill>
              </a:rPr>
              <a:t>điểm:</a:t>
            </a:r>
          </a:p>
          <a:p>
            <a:pPr algn="just"/>
            <a:r>
              <a:rPr lang="en-US" smtClean="0"/>
              <a:t>Chương </a:t>
            </a:r>
            <a:r>
              <a:rPr lang="en-US"/>
              <a:t>trình sáng sủa, dễ hiểu, dễ theo </a:t>
            </a:r>
            <a:r>
              <a:rPr lang="en-US" smtClean="0"/>
              <a:t>dõi.</a:t>
            </a:r>
          </a:p>
          <a:p>
            <a:pPr algn="just"/>
            <a:r>
              <a:rPr lang="en-US"/>
              <a:t>Tư duy giải thuật rõ ràng.</a:t>
            </a:r>
          </a:p>
        </p:txBody>
      </p:sp>
    </p:spTree>
    <p:extLst>
      <p:ext uri="{BB962C8B-B14F-4D97-AF65-F5344CB8AC3E}">
        <p14:creationId xmlns:p14="http://schemas.microsoft.com/office/powerpoint/2010/main" val="36168403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Nhược điểm</a:t>
            </a:r>
            <a:r>
              <a:rPr lang="en-US" sz="3100" b="1">
                <a:solidFill>
                  <a:srgbClr val="FF0000"/>
                </a:solidFill>
              </a:rPr>
              <a:t>:</a:t>
            </a:r>
          </a:p>
          <a:p>
            <a:pPr algn="just"/>
            <a:r>
              <a:rPr lang="en-US" smtClean="0"/>
              <a:t>Lập </a:t>
            </a:r>
            <a:r>
              <a:rPr lang="en-US"/>
              <a:t>trình cấu trúc không hỗ trợ mạnh việc sử dụng lại mã nguồn: Giải thuật luôn phụ thuộc chặt chẽ vào cấu trúc dữ liệu, do đó, khi thay đổi cấu trúc dữ liệu, phải thay đổi giải thuật, nghĩa là phải viết lại chương trình.</a:t>
            </a:r>
          </a:p>
        </p:txBody>
      </p:sp>
    </p:spTree>
    <p:extLst>
      <p:ext uri="{BB962C8B-B14F-4D97-AF65-F5344CB8AC3E}">
        <p14:creationId xmlns:p14="http://schemas.microsoft.com/office/powerpoint/2010/main" val="2113929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Nhược điểm</a:t>
            </a:r>
            <a:r>
              <a:rPr lang="en-US" sz="3100" b="1">
                <a:solidFill>
                  <a:srgbClr val="FF0000"/>
                </a:solidFill>
              </a:rPr>
              <a:t>:</a:t>
            </a:r>
          </a:p>
          <a:p>
            <a:pPr algn="just"/>
            <a:r>
              <a:rPr lang="en-US" sz="3100" smtClean="0"/>
              <a:t>Không </a:t>
            </a:r>
            <a:r>
              <a:rPr lang="en-US" sz="3100"/>
              <a:t>phù hợp với các phần mềm lớn: tư duy cấu trúc với các giải thuật chỉ phù hợp với các bài toán nhỏ, nằm trong phạm vi một modul của chương trình. Với dự án phần mềm lớn, lập trình cấu trúc tỏ ra không hiệu quả trong việc giải quyết mối quan hệ vĩ mô giữa các modul của phần mềm.</a:t>
            </a:r>
          </a:p>
        </p:txBody>
      </p:sp>
    </p:spTree>
    <p:extLst>
      <p:ext uri="{BB962C8B-B14F-4D97-AF65-F5344CB8AC3E}">
        <p14:creationId xmlns:p14="http://schemas.microsoft.com/office/powerpoint/2010/main" val="18489975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Vấn đề:</a:t>
            </a:r>
            <a:endParaRPr lang="en-US" sz="3100" b="1">
              <a:solidFill>
                <a:srgbClr val="FF0000"/>
              </a:solidFill>
            </a:endParaRPr>
          </a:p>
          <a:p>
            <a:pPr algn="just"/>
            <a:r>
              <a:rPr lang="en-US" sz="3100" smtClean="0"/>
              <a:t>Vấn </a:t>
            </a:r>
            <a:r>
              <a:rPr lang="en-US" sz="3100"/>
              <a:t>đề cơ bản của lập trình cấu trúc là bằng cách nào để phân chia chương trình chính thành các chương trình con cho phù hợp với yêu cầu, chức năng và mục đích của mỗi bài toán. </a:t>
            </a:r>
            <a:endParaRPr lang="en-US" sz="3100" smtClean="0"/>
          </a:p>
          <a:p>
            <a:pPr algn="just"/>
            <a:r>
              <a:rPr lang="en-US" sz="3100" smtClean="0"/>
              <a:t>Thông </a:t>
            </a:r>
            <a:r>
              <a:rPr lang="en-US" sz="3100"/>
              <a:t>thường, để phân rã bài toán trong lập trình cấu trúc, người ta sử dụng phương pháp thiết kế trên xuống (top-down).</a:t>
            </a:r>
          </a:p>
        </p:txBody>
      </p:sp>
    </p:spTree>
    <p:extLst>
      <p:ext uri="{BB962C8B-B14F-4D97-AF65-F5344CB8AC3E}">
        <p14:creationId xmlns:p14="http://schemas.microsoft.com/office/powerpoint/2010/main" val="3911836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Phương </a:t>
            </a:r>
            <a:r>
              <a:rPr lang="en-US" sz="3100" b="1"/>
              <a:t>pháp thiết kế trên xuống (top-down):</a:t>
            </a:r>
          </a:p>
          <a:p>
            <a:pPr algn="just"/>
            <a:r>
              <a:rPr lang="en-US" smtClean="0"/>
              <a:t>Tiếp </a:t>
            </a:r>
            <a:r>
              <a:rPr lang="en-US"/>
              <a:t>cận bài toán theo hướng từ trên xuống dưới, từ tổng </a:t>
            </a:r>
            <a:r>
              <a:rPr lang="en-US" smtClean="0"/>
              <a:t>quát </a:t>
            </a:r>
            <a:r>
              <a:rPr lang="en-US"/>
              <a:t>đến chi tiết. </a:t>
            </a:r>
            <a:endParaRPr lang="en-US" smtClean="0"/>
          </a:p>
        </p:txBody>
      </p:sp>
    </p:spTree>
    <p:extLst>
      <p:ext uri="{BB962C8B-B14F-4D97-AF65-F5344CB8AC3E}">
        <p14:creationId xmlns:p14="http://schemas.microsoft.com/office/powerpoint/2010/main" val="37697282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b="1" smtClean="0"/>
              <a:t>Phương </a:t>
            </a:r>
            <a:r>
              <a:rPr lang="en-US" sz="3100" b="1"/>
              <a:t>pháp thiết kế trên xuống (top-down):</a:t>
            </a:r>
          </a:p>
          <a:p>
            <a:pPr algn="just"/>
            <a:r>
              <a:rPr lang="en-US" sz="3100" smtClean="0"/>
              <a:t>Một </a:t>
            </a:r>
            <a:r>
              <a:rPr lang="en-US" sz="3100"/>
              <a:t>bài toán được chia thành các bài toán con nhỏ hơn. </a:t>
            </a:r>
            <a:endParaRPr lang="en-US" sz="3100" smtClean="0"/>
          </a:p>
          <a:p>
            <a:pPr algn="just"/>
            <a:r>
              <a:rPr lang="en-US" sz="3100" smtClean="0"/>
              <a:t>Mỗi </a:t>
            </a:r>
            <a:r>
              <a:rPr lang="en-US" sz="3100"/>
              <a:t>bài toán con lại được chia nhỏ tiếp, nếu có thể, thành các bài toán con nhỏ hơn </a:t>
            </a:r>
            <a:r>
              <a:rPr lang="en-US" sz="3100" smtClean="0"/>
              <a:t>nữa.</a:t>
            </a:r>
          </a:p>
          <a:p>
            <a:pPr algn="just"/>
            <a:r>
              <a:rPr lang="en-US" sz="3100" smtClean="0"/>
              <a:t>Quá </a:t>
            </a:r>
            <a:r>
              <a:rPr lang="en-US" sz="3100"/>
              <a:t>trình này còn được gọi là quá trình làm mịn dần. Quá trình này sẽ dừng lại khi các bài toán con không cần chia nhỏ thêm nữa. Nghĩa là khi mỗi bài toán con đều có thể giải quyết bằng một chương trình con với một giải thuật đơn giản.</a:t>
            </a:r>
          </a:p>
        </p:txBody>
      </p:sp>
    </p:spTree>
    <p:extLst>
      <p:ext uri="{BB962C8B-B14F-4D97-AF65-F5344CB8AC3E}">
        <p14:creationId xmlns:p14="http://schemas.microsoft.com/office/powerpoint/2010/main" val="36913663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Phương </a:t>
            </a:r>
            <a:r>
              <a:rPr lang="en-US" sz="3100" b="1"/>
              <a:t>pháp thiết kế trên xuống (top-down):</a:t>
            </a:r>
          </a:p>
          <a:p>
            <a:pPr algn="just"/>
            <a:r>
              <a:rPr lang="en-US" sz="3100" smtClean="0"/>
              <a:t>Ví </a:t>
            </a:r>
            <a:r>
              <a:rPr lang="en-US" sz="3100"/>
              <a:t>dụ, sử dụng phương pháp top-down để giải quyết bài toán xây một căn nhà mới. Chúng ta có thể phân rã bài toán theo các bước như sau:</a:t>
            </a:r>
          </a:p>
        </p:txBody>
      </p:sp>
    </p:spTree>
    <p:extLst>
      <p:ext uri="{BB962C8B-B14F-4D97-AF65-F5344CB8AC3E}">
        <p14:creationId xmlns:p14="http://schemas.microsoft.com/office/powerpoint/2010/main" val="42296696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Phương </a:t>
            </a:r>
            <a:r>
              <a:rPr lang="en-US" sz="3100" b="1"/>
              <a:t>pháp thiết kế trên xuống (top-down):</a:t>
            </a:r>
          </a:p>
          <a:p>
            <a:pPr algn="just"/>
            <a:r>
              <a:rPr lang="en-US" sz="3100" smtClean="0"/>
              <a:t>Ví </a:t>
            </a:r>
            <a:r>
              <a:rPr lang="en-US" sz="3100"/>
              <a:t>dụ, sử dụng phương pháp top-down để giải quyết bài toán xây một căn nhà mới. Chúng ta có thể phân rã bài toán theo các bước như sau:</a:t>
            </a:r>
          </a:p>
        </p:txBody>
      </p:sp>
    </p:spTree>
    <p:extLst>
      <p:ext uri="{BB962C8B-B14F-4D97-AF65-F5344CB8AC3E}">
        <p14:creationId xmlns:p14="http://schemas.microsoft.com/office/powerpoint/2010/main" val="9446119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Phương </a:t>
            </a:r>
            <a:r>
              <a:rPr lang="en-US" sz="3100" b="1"/>
              <a:t>pháp thiết kế trên xuống (top-down):</a:t>
            </a:r>
          </a:p>
          <a:p>
            <a:pPr algn="just"/>
            <a:r>
              <a:rPr lang="en-US" sz="3100" smtClean="0"/>
              <a:t>Ở </a:t>
            </a:r>
            <a:r>
              <a:rPr lang="en-US" sz="3100"/>
              <a:t>mức thứ nhất, chia bài toán xây nhà thành các bài toán nhỏ hơn như làm móng, đổ cột, đổ trần, xây tường, lợp mái.</a:t>
            </a:r>
          </a:p>
        </p:txBody>
      </p:sp>
    </p:spTree>
    <p:extLst>
      <p:ext uri="{BB962C8B-B14F-4D97-AF65-F5344CB8AC3E}">
        <p14:creationId xmlns:p14="http://schemas.microsoft.com/office/powerpoint/2010/main" val="29984564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Phương </a:t>
            </a:r>
            <a:r>
              <a:rPr lang="en-US" sz="3100" b="1"/>
              <a:t>pháp thiết kế trên xuống (top-down):</a:t>
            </a:r>
          </a:p>
          <a:p>
            <a:pPr algn="just"/>
            <a:r>
              <a:rPr lang="en-US" sz="3100" smtClean="0"/>
              <a:t>Ở </a:t>
            </a:r>
            <a:r>
              <a:rPr lang="en-US" sz="3100"/>
              <a:t>mức thứ hai, phân rã các công việc ở mức thứ nhất như việc làm móng nhà có thể phân rã tiếp thành các công việc đào móng, gia cố nền, làm khung sắt, đổ bê </a:t>
            </a:r>
            <a:r>
              <a:rPr lang="en-US" sz="3100" smtClean="0"/>
              <a:t>tông; </a:t>
            </a:r>
            <a:r>
              <a:rPr lang="en-US" sz="3100"/>
              <a:t>công việc đổ cột được phần rã thành …</a:t>
            </a:r>
          </a:p>
        </p:txBody>
      </p:sp>
    </p:spTree>
    <p:extLst>
      <p:ext uri="{BB962C8B-B14F-4D97-AF65-F5344CB8AC3E}">
        <p14:creationId xmlns:p14="http://schemas.microsoft.com/office/powerpoint/2010/main" val="1227384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Phương </a:t>
            </a:r>
            <a:r>
              <a:rPr lang="en-US" sz="3100" b="1"/>
              <a:t>pháp thiết kế trên xuống (top-down):</a:t>
            </a:r>
          </a:p>
          <a:p>
            <a:pPr algn="just"/>
            <a:r>
              <a:rPr lang="en-US" sz="3100" smtClean="0"/>
              <a:t>Ở </a:t>
            </a:r>
            <a:r>
              <a:rPr lang="en-US" sz="3100"/>
              <a:t>mức thứ ba, phân rã các công việc của mức thứ hai như việc đào móng có thể phân chia tiếp thành các công việc như đo đạc, cắm mốc, </a:t>
            </a:r>
            <a:r>
              <a:rPr lang="en-US" sz="3100" smtClean="0"/>
              <a:t>chằng </a:t>
            </a:r>
            <a:r>
              <a:rPr lang="en-US" sz="3100"/>
              <a:t>dây, đào và kiểm tra móng. Việc gia cố nền được phân rã thành …</a:t>
            </a:r>
          </a:p>
        </p:txBody>
      </p:sp>
    </p:spTree>
    <p:extLst>
      <p:ext uri="{BB962C8B-B14F-4D97-AF65-F5344CB8AC3E}">
        <p14:creationId xmlns:p14="http://schemas.microsoft.com/office/powerpoint/2010/main" val="33736478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Phương </a:t>
            </a:r>
            <a:r>
              <a:rPr lang="en-US" sz="3100" b="1"/>
              <a:t>pháp thiết kế trên xuống (top-down):</a:t>
            </a:r>
          </a:p>
          <a:p>
            <a:pPr algn="just"/>
            <a:r>
              <a:rPr lang="en-US" sz="3100" smtClean="0"/>
              <a:t>Quá </a:t>
            </a:r>
            <a:r>
              <a:rPr lang="en-US" sz="3100"/>
              <a:t>trình phân rã có thể dừng ở </a:t>
            </a:r>
            <a:r>
              <a:rPr lang="en-US" sz="3100" smtClean="0"/>
              <a:t>mức thứ 3 </a:t>
            </a:r>
            <a:r>
              <a:rPr lang="en-US" sz="3100"/>
              <a:t>này, bởi vì các công việc con thu được như đo đạc, cắm  mốc, </a:t>
            </a:r>
            <a:r>
              <a:rPr lang="en-US" sz="3100" smtClean="0"/>
              <a:t>chằng </a:t>
            </a:r>
            <a:r>
              <a:rPr lang="en-US" sz="3100"/>
              <a:t>dây, đào… có thể thực hiện được ngay, không cần chia nhỏ thêm nữa.</a:t>
            </a:r>
          </a:p>
        </p:txBody>
      </p:sp>
    </p:spTree>
    <p:extLst>
      <p:ext uri="{BB962C8B-B14F-4D97-AF65-F5344CB8AC3E}">
        <p14:creationId xmlns:p14="http://schemas.microsoft.com/office/powerpoint/2010/main" val="29818893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Cùng </a:t>
            </a:r>
            <a:r>
              <a:rPr lang="en-US" sz="3100"/>
              <a:t>sử dụng phương pháp top-down với cùng một bài toán, nhưng có thể cho ra nhiều kết quả khác nhau. Nguyên nhân là do sự khác nhau trong tiêu chí để phân rã một bài toán thành các bài toán con.</a:t>
            </a:r>
          </a:p>
        </p:txBody>
      </p:sp>
    </p:spTree>
    <p:extLst>
      <p:ext uri="{BB962C8B-B14F-4D97-AF65-F5344CB8AC3E}">
        <p14:creationId xmlns:p14="http://schemas.microsoft.com/office/powerpoint/2010/main" val="6900429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Ví </a:t>
            </a:r>
            <a:r>
              <a:rPr lang="en-US" sz="3100"/>
              <a:t>dụ, vẫn áp dụng phương pháp top-down để giải quyết bài toán xây nhà, nhưng nếu sử dụng  một cách khác để phân chia bài toán, ta có thể thu được kết quả khác biệt so với phương pháp ban đầu:</a:t>
            </a:r>
          </a:p>
        </p:txBody>
      </p:sp>
    </p:spTree>
    <p:extLst>
      <p:ext uri="{BB962C8B-B14F-4D97-AF65-F5344CB8AC3E}">
        <p14:creationId xmlns:p14="http://schemas.microsoft.com/office/powerpoint/2010/main" val="31533373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Ở </a:t>
            </a:r>
            <a:r>
              <a:rPr lang="en-US" sz="3100"/>
              <a:t>mức thứ nhất, chia bài toán xây nhà thành các bài toán nhỏ hơn như làm phần gỗ, làm phần sắt, làm phần bê tông và làm phần gạch.</a:t>
            </a:r>
          </a:p>
        </p:txBody>
      </p:sp>
    </p:spTree>
    <p:extLst>
      <p:ext uri="{BB962C8B-B14F-4D97-AF65-F5344CB8AC3E}">
        <p14:creationId xmlns:p14="http://schemas.microsoft.com/office/powerpoint/2010/main" val="25392363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Ở </a:t>
            </a:r>
            <a:r>
              <a:rPr lang="en-US" sz="3100"/>
              <a:t>mức thứ hai, phân rã các công việc ở mức thứ nhất là làm phần gỗ có thể chia thành các công việc như xẻ gỗ, gia công gỗ, tạo khung, lắp vào nhà. Việc làm sắt có thể chia nhỏ thành</a:t>
            </a:r>
            <a:r>
              <a:rPr lang="en-US" sz="3100" smtClean="0"/>
              <a:t>…</a:t>
            </a:r>
          </a:p>
          <a:p>
            <a:pPr algn="just"/>
            <a:endParaRPr lang="en-US" sz="3100"/>
          </a:p>
          <a:p>
            <a:pPr algn="just"/>
            <a:r>
              <a:rPr lang="en-US" sz="3100"/>
              <a:t>Rõ ràng, với cách làm mịn thế này, ta sẽ thu được một kết quả khác hẳn với cách thức đã thực hiện ở phần trên.</a:t>
            </a:r>
          </a:p>
          <a:p>
            <a:pPr algn="just"/>
            <a:endParaRPr lang="en-US" sz="3100"/>
          </a:p>
        </p:txBody>
      </p:sp>
    </p:spTree>
    <p:extLst>
      <p:ext uri="{BB962C8B-B14F-4D97-AF65-F5344CB8AC3E}">
        <p14:creationId xmlns:p14="http://schemas.microsoft.com/office/powerpoint/2010/main" val="14903317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Người </a:t>
            </a:r>
            <a:r>
              <a:rPr lang="en-US" sz="3100"/>
              <a:t>ta coi các thực thể trong chương trình là các đối tượng và sau đó trừu tượng hoá đối tượng thành lớp đối tượng</a:t>
            </a:r>
            <a:r>
              <a:rPr lang="en-US" sz="3100" smtClean="0"/>
              <a:t>.</a:t>
            </a:r>
          </a:p>
          <a:p>
            <a:pPr algn="just"/>
            <a:endParaRPr lang="en-US" sz="3100"/>
          </a:p>
          <a:p>
            <a:pPr algn="just"/>
            <a:r>
              <a:rPr lang="en-US" sz="3100"/>
              <a:t>Dữ liệu được tổ chức thành các thuộc tính của lớp. Nguời ta ngăn chặn việc thay đổi </a:t>
            </a:r>
            <a:r>
              <a:rPr lang="en-US" sz="3100" smtClean="0"/>
              <a:t>tùy </a:t>
            </a:r>
            <a:r>
              <a:rPr lang="en-US" sz="3100"/>
              <a:t>tiện dữ liệu trong chương trình bằng các cách giới hạn truy nhập như chỉ cho phép truy nhập dữ liệu thông qua đối tượng, thông qua các phương thức mà đối tượng được cung cấp…</a:t>
            </a:r>
          </a:p>
        </p:txBody>
      </p:sp>
    </p:spTree>
    <p:extLst>
      <p:ext uri="{BB962C8B-B14F-4D97-AF65-F5344CB8AC3E}">
        <p14:creationId xmlns:p14="http://schemas.microsoft.com/office/powerpoint/2010/main" val="17174194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Quan </a:t>
            </a:r>
            <a:r>
              <a:rPr lang="en-US" sz="3100"/>
              <a:t>hệ giữa các đối tượng là quan hệ ngang hàng hoặc quan hệ kế thừa: Nếu lớp B kế thừa từ lớp A thì A được gọi là </a:t>
            </a:r>
            <a:r>
              <a:rPr lang="en-US" sz="3100" i="1"/>
              <a:t>lớp cơ sở</a:t>
            </a:r>
            <a:r>
              <a:rPr lang="en-US" sz="3100"/>
              <a:t> và B được gọi là </a:t>
            </a:r>
            <a:r>
              <a:rPr lang="en-US" sz="3100" i="1"/>
              <a:t>lớp dẫn xuất</a:t>
            </a:r>
            <a:r>
              <a:rPr lang="en-US" sz="3100" smtClean="0"/>
              <a:t>.</a:t>
            </a:r>
          </a:p>
        </p:txBody>
      </p:sp>
    </p:spTree>
    <p:extLst>
      <p:ext uri="{BB962C8B-B14F-4D97-AF65-F5344CB8AC3E}">
        <p14:creationId xmlns:p14="http://schemas.microsoft.com/office/powerpoint/2010/main" val="18912299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Ngôn </a:t>
            </a:r>
            <a:r>
              <a:rPr lang="en-US" sz="3100"/>
              <a:t>ngữ lập trình hướng đối tượng phổ biến hiện nay là Java, C++, C</a:t>
            </a:r>
            <a:r>
              <a:rPr lang="en-US" sz="3100" smtClean="0"/>
              <a:t>#...</a:t>
            </a:r>
          </a:p>
          <a:p>
            <a:pPr algn="just"/>
            <a:r>
              <a:rPr lang="en-US" sz="3100" smtClean="0"/>
              <a:t>Mặc </a:t>
            </a:r>
            <a:r>
              <a:rPr lang="en-US" sz="3100"/>
              <a:t>dù C++ cũng có những đặc trưng cơ bản của lập trình hướng đối tượng nhưng vẫn không phải là ngôn ngữ lập  trình thuần hướng đối tượng.</a:t>
            </a:r>
          </a:p>
        </p:txBody>
      </p:sp>
    </p:spTree>
    <p:extLst>
      <p:ext uri="{BB962C8B-B14F-4D97-AF65-F5344CB8AC3E}">
        <p14:creationId xmlns:p14="http://schemas.microsoft.com/office/powerpoint/2010/main" val="6571859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Đặc trưng:</a:t>
            </a:r>
          </a:p>
          <a:p>
            <a:pPr algn="just"/>
            <a:r>
              <a:rPr lang="en-US" sz="3100" smtClean="0">
                <a:solidFill>
                  <a:srgbClr val="FFFF00"/>
                </a:solidFill>
              </a:rPr>
              <a:t>Đóng </a:t>
            </a:r>
            <a:r>
              <a:rPr lang="en-US" sz="3100">
                <a:solidFill>
                  <a:srgbClr val="FFFF00"/>
                </a:solidFill>
              </a:rPr>
              <a:t>gói dữ liệu:</a:t>
            </a:r>
            <a:r>
              <a:rPr lang="en-US" sz="3100"/>
              <a:t> dữ liệu luôn được tổ chức thành các thuộc tính của lớp đối tượng. </a:t>
            </a:r>
            <a:r>
              <a:rPr lang="en-US" sz="3100" smtClean="0"/>
              <a:t>Việc </a:t>
            </a:r>
            <a:r>
              <a:rPr lang="en-US" sz="3100"/>
              <a:t>truy nhập đến dữ liệu phải thông qua các phương thức của đối tượng lớp</a:t>
            </a:r>
            <a:r>
              <a:rPr lang="en-US" sz="3100" smtClean="0"/>
              <a:t>.</a:t>
            </a:r>
            <a:endParaRPr lang="en-US" sz="3100"/>
          </a:p>
        </p:txBody>
      </p:sp>
    </p:spTree>
    <p:extLst>
      <p:ext uri="{BB962C8B-B14F-4D97-AF65-F5344CB8AC3E}">
        <p14:creationId xmlns:p14="http://schemas.microsoft.com/office/powerpoint/2010/main" val="27623884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Đặc trưng:</a:t>
            </a:r>
          </a:p>
          <a:p>
            <a:pPr algn="just"/>
            <a:r>
              <a:rPr lang="en-US" sz="3100" smtClean="0">
                <a:solidFill>
                  <a:srgbClr val="FFFF00"/>
                </a:solidFill>
              </a:rPr>
              <a:t>Sử </a:t>
            </a:r>
            <a:r>
              <a:rPr lang="en-US" sz="3100">
                <a:solidFill>
                  <a:srgbClr val="FFFF00"/>
                </a:solidFill>
              </a:rPr>
              <a:t>dụng lại mã nguồn:</a:t>
            </a:r>
            <a:r>
              <a:rPr lang="en-US" sz="3100"/>
              <a:t> việc sử dụng lại mã nguồn được thể hiện thông qua cơ chế kế thừa. </a:t>
            </a:r>
            <a:r>
              <a:rPr lang="en-US" sz="3100" smtClean="0"/>
              <a:t>Cơ </a:t>
            </a:r>
            <a:r>
              <a:rPr lang="en-US" sz="3100"/>
              <a:t>chế này cho phép các lớp đối tượng có thể kế thừa từ các lớp đối tượng khác. Khi đó, trong các lớp dẫn xuất, có thể sử dụng các phương thức (mã nguồn) của các lớp cơ sở mà không cần phải định nghĩa lại.</a:t>
            </a:r>
          </a:p>
        </p:txBody>
      </p:sp>
    </p:spTree>
    <p:extLst>
      <p:ext uri="{BB962C8B-B14F-4D97-AF65-F5344CB8AC3E}">
        <p14:creationId xmlns:p14="http://schemas.microsoft.com/office/powerpoint/2010/main" val="16874475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Ưu điểm:</a:t>
            </a:r>
          </a:p>
          <a:p>
            <a:pPr algn="just"/>
            <a:r>
              <a:rPr lang="en-US" sz="3100" smtClean="0"/>
              <a:t>Không </a:t>
            </a:r>
            <a:r>
              <a:rPr lang="en-US" sz="3100"/>
              <a:t>còn nguy cơ dữ liệu bị thay đổi tự do trong chương trình. Vì dữ liệu đã được đóng gói vào các đối tượng. Nếu muốn truy nhập vào dữ liệu phải thông qua các phương thức được cho phép của đối tượng.</a:t>
            </a:r>
          </a:p>
        </p:txBody>
      </p:sp>
    </p:spTree>
    <p:extLst>
      <p:ext uri="{BB962C8B-B14F-4D97-AF65-F5344CB8AC3E}">
        <p14:creationId xmlns:p14="http://schemas.microsoft.com/office/powerpoint/2010/main" val="2125797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Ưu điểm:</a:t>
            </a:r>
          </a:p>
          <a:p>
            <a:pPr algn="just"/>
            <a:r>
              <a:rPr lang="en-US" sz="3100" smtClean="0"/>
              <a:t>Khi </a:t>
            </a:r>
            <a:r>
              <a:rPr lang="en-US" sz="3100"/>
              <a:t>thay đổi cấu trúc dữ liệu của một đối tượng, không cần thay đổi mã nguồn của các đối tượng khác, mà chỉ cần thay đổi một số thành phần của đối tượng dẫn xuất. Điều này hạn chế sự ảnh hưởng xấu của việc thay đổi dữ liệu đến các đối tượng khác trong chương  trình.</a:t>
            </a:r>
          </a:p>
        </p:txBody>
      </p:sp>
    </p:spTree>
    <p:extLst>
      <p:ext uri="{BB962C8B-B14F-4D97-AF65-F5344CB8AC3E}">
        <p14:creationId xmlns:p14="http://schemas.microsoft.com/office/powerpoint/2010/main" val="17438698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Ưu điểm:</a:t>
            </a:r>
          </a:p>
          <a:p>
            <a:pPr algn="just"/>
            <a:r>
              <a:rPr lang="en-US" sz="3100" smtClean="0"/>
              <a:t>Có </a:t>
            </a:r>
            <a:r>
              <a:rPr lang="en-US" sz="3100"/>
              <a:t>thể sử dụng lại mã nguồn, tiết kiệm tài nguyên, chi phí thời gian. Vì nguyên tắc </a:t>
            </a:r>
            <a:r>
              <a:rPr lang="en-US" sz="3100" smtClean="0"/>
              <a:t>kế </a:t>
            </a:r>
            <a:r>
              <a:rPr lang="en-US" sz="3100"/>
              <a:t>thừa cho phép các lớp dẫn xuất sử dụng các phương thức từ lớp cơ sở như những phương thức của chính nó, mà không cần thiết phải định nghĩa lại</a:t>
            </a:r>
            <a:r>
              <a:rPr lang="en-US" sz="3100" smtClean="0"/>
              <a:t>.</a:t>
            </a:r>
          </a:p>
          <a:p>
            <a:pPr algn="just"/>
            <a:endParaRPr lang="en-US" sz="3100"/>
          </a:p>
          <a:p>
            <a:r>
              <a:rPr lang="en-US" sz="3100"/>
              <a:t>Phù hợp với các dự án phần mềm lớn, phức tạp.</a:t>
            </a:r>
          </a:p>
        </p:txBody>
      </p:sp>
    </p:spTree>
    <p:extLst>
      <p:ext uri="{BB962C8B-B14F-4D97-AF65-F5344CB8AC3E}">
        <p14:creationId xmlns:p14="http://schemas.microsoft.com/office/powerpoint/2010/main" val="23313766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CẤU TRÚC VÀ 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Lập </a:t>
            </a:r>
            <a:r>
              <a:rPr lang="en-US" sz="3100" b="1">
                <a:solidFill>
                  <a:srgbClr val="FF0000"/>
                </a:solidFill>
              </a:rPr>
              <a:t>trình cấu trúc</a:t>
            </a:r>
            <a:r>
              <a:rPr lang="en-US" sz="3100" b="1" smtClean="0">
                <a:solidFill>
                  <a:srgbClr val="FF0000"/>
                </a:solidFill>
              </a:rPr>
              <a:t>:</a:t>
            </a:r>
            <a:endParaRPr lang="en-US" sz="3100" b="1">
              <a:solidFill>
                <a:srgbClr val="FF0000"/>
              </a:solidFill>
            </a:endParaRPr>
          </a:p>
          <a:p>
            <a:pPr algn="just"/>
            <a:r>
              <a:rPr lang="en-US" sz="3100" smtClean="0"/>
              <a:t>data </a:t>
            </a:r>
            <a:r>
              <a:rPr lang="en-US" sz="3100"/>
              <a:t>structures + </a:t>
            </a:r>
            <a:r>
              <a:rPr lang="en-US" sz="3100" smtClean="0"/>
              <a:t>algorithms </a:t>
            </a:r>
            <a:r>
              <a:rPr lang="en-US" sz="3100"/>
              <a:t>= </a:t>
            </a:r>
            <a:r>
              <a:rPr lang="en-US" sz="3100" smtClean="0"/>
              <a:t>Program</a:t>
            </a:r>
          </a:p>
          <a:p>
            <a:pPr algn="just"/>
            <a:r>
              <a:rPr lang="vi-VN" sz="3100"/>
              <a:t>(cấu trúc dữ liệu + giải thuật = Chương trình)</a:t>
            </a:r>
            <a:endParaRPr lang="en-US" sz="3100"/>
          </a:p>
          <a:p>
            <a:pPr algn="just"/>
            <a:endParaRPr lang="en-US" sz="3100" smtClean="0"/>
          </a:p>
          <a:p>
            <a:pPr marL="36576" indent="0" algn="just">
              <a:buNone/>
            </a:pPr>
            <a:r>
              <a:rPr lang="en-US" sz="3100" b="1">
                <a:solidFill>
                  <a:srgbClr val="FF0000"/>
                </a:solidFill>
              </a:rPr>
              <a:t>Lập trình </a:t>
            </a:r>
            <a:r>
              <a:rPr lang="en-US" sz="3100" b="1" smtClean="0">
                <a:solidFill>
                  <a:srgbClr val="FF0000"/>
                </a:solidFill>
              </a:rPr>
              <a:t>hướng đối tượng:</a:t>
            </a:r>
            <a:endParaRPr lang="en-US" sz="3100" b="1">
              <a:solidFill>
                <a:srgbClr val="FF0000"/>
              </a:solidFill>
            </a:endParaRPr>
          </a:p>
          <a:p>
            <a:pPr algn="just"/>
            <a:r>
              <a:rPr lang="en-US" sz="3100"/>
              <a:t>objects + messages = Program</a:t>
            </a:r>
          </a:p>
          <a:p>
            <a:pPr algn="just"/>
            <a:r>
              <a:rPr lang="vi-VN" sz="3100"/>
              <a:t>(đối tượng + thông điệp = Chương trình)</a:t>
            </a:r>
            <a:endParaRPr lang="en-US" sz="3100"/>
          </a:p>
        </p:txBody>
      </p:sp>
    </p:spTree>
    <p:extLst>
      <p:ext uri="{BB962C8B-B14F-4D97-AF65-F5344CB8AC3E}">
        <p14:creationId xmlns:p14="http://schemas.microsoft.com/office/powerpoint/2010/main" val="318101450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Một số khái niệm cơ bản:</a:t>
            </a:r>
          </a:p>
          <a:p>
            <a:pPr algn="just"/>
            <a:r>
              <a:rPr lang="en-US" sz="3100" smtClean="0"/>
              <a:t>Khái </a:t>
            </a:r>
            <a:r>
              <a:rPr lang="en-US" sz="3100"/>
              <a:t>niệm đối tượng (object)</a:t>
            </a:r>
          </a:p>
          <a:p>
            <a:r>
              <a:rPr lang="en-US" sz="3100"/>
              <a:t>Khái niệm đóng gói dữ </a:t>
            </a:r>
            <a:r>
              <a:rPr lang="en-US" sz="3100" smtClean="0"/>
              <a:t>liệu (encapsulation)</a:t>
            </a:r>
          </a:p>
          <a:p>
            <a:pPr algn="just"/>
            <a:r>
              <a:rPr lang="en-US" sz="3100" smtClean="0"/>
              <a:t>Khái </a:t>
            </a:r>
            <a:r>
              <a:rPr lang="en-US" sz="3100"/>
              <a:t>niệm kế thừa (inheritance)</a:t>
            </a:r>
          </a:p>
          <a:p>
            <a:r>
              <a:rPr lang="en-US" sz="3100"/>
              <a:t>Khái niệm đa hình (polymorphism)</a:t>
            </a:r>
          </a:p>
        </p:txBody>
      </p:sp>
    </p:spTree>
    <p:extLst>
      <p:ext uri="{BB962C8B-B14F-4D97-AF65-F5344CB8AC3E}">
        <p14:creationId xmlns:p14="http://schemas.microsoft.com/office/powerpoint/2010/main" val="30104781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Đối </a:t>
            </a:r>
            <a:r>
              <a:rPr lang="en-US" sz="3100" b="1">
                <a:solidFill>
                  <a:srgbClr val="FF0000"/>
                </a:solidFill>
              </a:rPr>
              <a:t>tượng (Object):</a:t>
            </a:r>
          </a:p>
          <a:p>
            <a:pPr algn="just"/>
            <a:r>
              <a:rPr lang="en-US" sz="3100"/>
              <a:t>Đ</a:t>
            </a:r>
            <a:r>
              <a:rPr lang="en-US" sz="3100" smtClean="0"/>
              <a:t>ược coi là </a:t>
            </a:r>
            <a:r>
              <a:rPr lang="en-US" sz="3100"/>
              <a:t>đơn vị cơ bản nhỏ nhất. Các dữ diệu và cách xử lí chỉ là thành phần của đối tượng mà không được coi là thực thể. </a:t>
            </a:r>
            <a:endParaRPr lang="en-US" sz="3100" smtClean="0"/>
          </a:p>
          <a:p>
            <a:pPr algn="just"/>
            <a:r>
              <a:rPr lang="en-US" sz="3100" smtClean="0"/>
              <a:t>Một </a:t>
            </a:r>
            <a:r>
              <a:rPr lang="en-US" sz="3100"/>
              <a:t>đối tượng chứa các dữ liệu của riêng nó, đồng thời có các phương thức (hành động) thao tác trên các dữ liệu đó</a:t>
            </a:r>
            <a:r>
              <a:rPr lang="en-US" sz="3100" smtClean="0"/>
              <a:t>:</a:t>
            </a:r>
          </a:p>
          <a:p>
            <a:pPr algn="just"/>
            <a:endParaRPr lang="en-US" sz="3100"/>
          </a:p>
          <a:p>
            <a:pPr algn="just"/>
            <a:r>
              <a:rPr lang="en-US" sz="3100" b="1">
                <a:solidFill>
                  <a:srgbClr val="FFFF00"/>
                </a:solidFill>
              </a:rPr>
              <a:t>Đối tượng = dữ liệu + phương thức</a:t>
            </a:r>
          </a:p>
        </p:txBody>
      </p:sp>
    </p:spTree>
    <p:extLst>
      <p:ext uri="{BB962C8B-B14F-4D97-AF65-F5344CB8AC3E}">
        <p14:creationId xmlns:p14="http://schemas.microsoft.com/office/powerpoint/2010/main" val="427605994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Lớp </a:t>
            </a:r>
            <a:r>
              <a:rPr lang="en-US" sz="3100" b="1">
                <a:solidFill>
                  <a:srgbClr val="FF0000"/>
                </a:solidFill>
              </a:rPr>
              <a:t>(Class):</a:t>
            </a:r>
          </a:p>
          <a:p>
            <a:pPr algn="just"/>
            <a:r>
              <a:rPr lang="en-US" sz="3100" smtClean="0"/>
              <a:t>Khi </a:t>
            </a:r>
            <a:r>
              <a:rPr lang="en-US" sz="3100"/>
              <a:t>có nhiều đối tượng giống nhau về mặt dữ liệu và phương thức, chúng được nhóm lại với nhau và gọi chung là </a:t>
            </a:r>
            <a:r>
              <a:rPr lang="en-US" sz="3100" smtClean="0"/>
              <a:t>lớp.</a:t>
            </a:r>
            <a:endParaRPr lang="en-US" sz="3100"/>
          </a:p>
          <a:p>
            <a:pPr algn="just"/>
            <a:r>
              <a:rPr lang="en-US" sz="3100"/>
              <a:t>Lớp là sự trừu tượng hoá của đối tượng.</a:t>
            </a:r>
          </a:p>
          <a:p>
            <a:pPr algn="just"/>
            <a:r>
              <a:rPr lang="en-US" sz="3100"/>
              <a:t>Đối tượng là một thể hiện của lớp.</a:t>
            </a:r>
          </a:p>
        </p:txBody>
      </p:sp>
    </p:spTree>
    <p:extLst>
      <p:ext uri="{BB962C8B-B14F-4D97-AF65-F5344CB8AC3E}">
        <p14:creationId xmlns:p14="http://schemas.microsoft.com/office/powerpoint/2010/main" val="13162887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Đóng </a:t>
            </a:r>
            <a:r>
              <a:rPr lang="en-US" sz="3100" b="1">
                <a:solidFill>
                  <a:srgbClr val="FF0000"/>
                </a:solidFill>
              </a:rPr>
              <a:t>gói dữ liệu (Encapsulation):</a:t>
            </a:r>
          </a:p>
          <a:p>
            <a:pPr algn="just"/>
            <a:r>
              <a:rPr lang="en-US" sz="3100" smtClean="0"/>
              <a:t>Các </a:t>
            </a:r>
            <a:r>
              <a:rPr lang="en-US" sz="3100"/>
              <a:t>dữ liệu được đóng gói vào trong đối tượng. Mỗi dữ liệu có một phạm vi truy nhập riêng</a:t>
            </a:r>
            <a:r>
              <a:rPr lang="en-US" sz="3100" smtClean="0"/>
              <a:t>.</a:t>
            </a:r>
          </a:p>
          <a:p>
            <a:pPr algn="just"/>
            <a:endParaRPr lang="en-US" sz="3100"/>
          </a:p>
          <a:p>
            <a:pPr algn="just"/>
            <a:r>
              <a:rPr lang="en-US" sz="3100"/>
              <a:t>Không thể truy nhập đến dữ liệu một cách tự do như lập trình cấu </a:t>
            </a:r>
            <a:r>
              <a:rPr lang="en-US" sz="3100" smtClean="0"/>
              <a:t>trúc.</a:t>
            </a:r>
          </a:p>
          <a:p>
            <a:pPr algn="just"/>
            <a:endParaRPr lang="en-US" sz="3100"/>
          </a:p>
          <a:p>
            <a:pPr algn="just"/>
            <a:r>
              <a:rPr lang="en-US" sz="3100"/>
              <a:t>Muốn truy nhập đến các dữ liệu đã được bảo vệ, phải thông qua các đối tượng, nghĩa là phải sử dụng các phương thức mà đối tượng cung cấp mới có thể truy nhập đến dữ </a:t>
            </a:r>
            <a:r>
              <a:rPr lang="en-US" sz="3100" smtClean="0"/>
              <a:t>liệu </a:t>
            </a:r>
            <a:r>
              <a:rPr lang="en-US" sz="3100"/>
              <a:t>của đối tượng đó.</a:t>
            </a:r>
          </a:p>
        </p:txBody>
      </p:sp>
    </p:spTree>
    <p:extLst>
      <p:ext uri="{BB962C8B-B14F-4D97-AF65-F5344CB8AC3E}">
        <p14:creationId xmlns:p14="http://schemas.microsoft.com/office/powerpoint/2010/main" val="35792082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Đóng </a:t>
            </a:r>
            <a:r>
              <a:rPr lang="en-US" sz="3100" b="1">
                <a:solidFill>
                  <a:srgbClr val="FF0000"/>
                </a:solidFill>
              </a:rPr>
              <a:t>gói dữ liệu (Encapsulation):</a:t>
            </a:r>
          </a:p>
          <a:p>
            <a:pPr algn="just"/>
            <a:r>
              <a:rPr lang="en-US" sz="3100" smtClean="0"/>
              <a:t>Tuy </a:t>
            </a:r>
            <a:r>
              <a:rPr lang="en-US" sz="3100"/>
              <a:t>nhiên, vì C++ chỉ là ngôn ngữ lập trình nửa đối tượng, cho nên C++ vẫn cho phép định nghĩa các biến dữ liệu và các hàm tự do, đây là kết quả kế thừa từ ngôn ngữ C, một ngôn ngữ lập trình thuần cấu trúc.</a:t>
            </a:r>
          </a:p>
        </p:txBody>
      </p:sp>
    </p:spTree>
    <p:extLst>
      <p:ext uri="{BB962C8B-B14F-4D97-AF65-F5344CB8AC3E}">
        <p14:creationId xmlns:p14="http://schemas.microsoft.com/office/powerpoint/2010/main" val="32994672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Kế </a:t>
            </a:r>
            <a:r>
              <a:rPr lang="en-US" sz="3100" b="1">
                <a:solidFill>
                  <a:srgbClr val="FF0000"/>
                </a:solidFill>
              </a:rPr>
              <a:t>thừa (Inheritance):</a:t>
            </a:r>
          </a:p>
          <a:p>
            <a:pPr algn="just"/>
            <a:r>
              <a:rPr lang="en-US" sz="3100" smtClean="0"/>
              <a:t>Cho </a:t>
            </a:r>
            <a:r>
              <a:rPr lang="en-US" sz="3100"/>
              <a:t>phép một lớp có thể kế thừa từ một số lớp đã tồn tại. </a:t>
            </a:r>
            <a:endParaRPr lang="en-US" sz="3100" smtClean="0"/>
          </a:p>
          <a:p>
            <a:pPr algn="just"/>
            <a:r>
              <a:rPr lang="en-US" sz="3100" smtClean="0"/>
              <a:t>Lớp </a:t>
            </a:r>
            <a:r>
              <a:rPr lang="en-US" sz="3100"/>
              <a:t>mới có thể sử dụng dữ liệu và phương thức của các lớp cơ sở như là của mình</a:t>
            </a:r>
            <a:r>
              <a:rPr lang="en-US" sz="3100" smtClean="0"/>
              <a:t>.</a:t>
            </a:r>
          </a:p>
        </p:txBody>
      </p:sp>
    </p:spTree>
    <p:extLst>
      <p:ext uri="{BB962C8B-B14F-4D97-AF65-F5344CB8AC3E}">
        <p14:creationId xmlns:p14="http://schemas.microsoft.com/office/powerpoint/2010/main" val="20909832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Kế </a:t>
            </a:r>
            <a:r>
              <a:rPr lang="en-US" sz="3100" b="1">
                <a:solidFill>
                  <a:srgbClr val="FF0000"/>
                </a:solidFill>
              </a:rPr>
              <a:t>thừa (Inheritance):</a:t>
            </a:r>
          </a:p>
          <a:p>
            <a:pPr algn="just"/>
            <a:r>
              <a:rPr lang="en-US" sz="3100" smtClean="0"/>
              <a:t>Ngoài </a:t>
            </a:r>
            <a:r>
              <a:rPr lang="en-US" sz="3100"/>
              <a:t>ra, lớp dẫn xuất còn có thể bổ sung thêm một số dữ liệu và phương thức. </a:t>
            </a:r>
            <a:endParaRPr lang="en-US" sz="3100" smtClean="0"/>
          </a:p>
          <a:p>
            <a:pPr algn="just"/>
            <a:r>
              <a:rPr lang="en-US" sz="3100" smtClean="0"/>
              <a:t>Ưu </a:t>
            </a:r>
            <a:r>
              <a:rPr lang="en-US" sz="3100"/>
              <a:t>điểm của kế thừa là khi thay đổi dữ liệu của một lớp, chỉ cần thay đổi các phương thức trong phạm vi lớp cơ sở mà không cần thay đổi trong các lớp dẫn xuất.</a:t>
            </a:r>
          </a:p>
        </p:txBody>
      </p:sp>
    </p:spTree>
    <p:extLst>
      <p:ext uri="{BB962C8B-B14F-4D97-AF65-F5344CB8AC3E}">
        <p14:creationId xmlns:p14="http://schemas.microsoft.com/office/powerpoint/2010/main" val="137031026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Đa </a:t>
            </a:r>
            <a:r>
              <a:rPr lang="en-US" sz="3100" b="1">
                <a:solidFill>
                  <a:srgbClr val="FF0000"/>
                </a:solidFill>
              </a:rPr>
              <a:t>hình (Polymorphsim):</a:t>
            </a:r>
          </a:p>
          <a:p>
            <a:pPr algn="just"/>
            <a:r>
              <a:rPr lang="en-US" sz="3100" smtClean="0"/>
              <a:t>Đa </a:t>
            </a:r>
            <a:r>
              <a:rPr lang="en-US" sz="3100"/>
              <a:t>hình là khái niệm luôn đi kèm với kế thừa. </a:t>
            </a:r>
            <a:endParaRPr lang="en-US" sz="3100" smtClean="0"/>
          </a:p>
          <a:p>
            <a:pPr algn="just"/>
            <a:r>
              <a:rPr lang="en-US" sz="3100" smtClean="0"/>
              <a:t>Do </a:t>
            </a:r>
            <a:r>
              <a:rPr lang="en-US" sz="3100"/>
              <a:t>tính kế thừa, một lớp có thể sử dụng lại các phương thức của lớp khác. </a:t>
            </a:r>
            <a:endParaRPr lang="en-US" sz="3100" smtClean="0"/>
          </a:p>
        </p:txBody>
      </p:sp>
    </p:spTree>
    <p:extLst>
      <p:ext uri="{BB962C8B-B14F-4D97-AF65-F5344CB8AC3E}">
        <p14:creationId xmlns:p14="http://schemas.microsoft.com/office/powerpoint/2010/main" val="146015050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Đa </a:t>
            </a:r>
            <a:r>
              <a:rPr lang="en-US" sz="3100" b="1">
                <a:solidFill>
                  <a:srgbClr val="FF0000"/>
                </a:solidFill>
              </a:rPr>
              <a:t>hình (Polymorphsim):</a:t>
            </a:r>
          </a:p>
          <a:p>
            <a:pPr algn="just"/>
            <a:r>
              <a:rPr lang="en-US" sz="3100" smtClean="0"/>
              <a:t>Tuy </a:t>
            </a:r>
            <a:r>
              <a:rPr lang="en-US" sz="3100"/>
              <a:t>nhiên, nếu cần thiết, lớp dẫn xuất cũng có thể định nghĩa lại một </a:t>
            </a:r>
            <a:r>
              <a:rPr lang="en-US" sz="3100" smtClean="0"/>
              <a:t>số </a:t>
            </a:r>
            <a:r>
              <a:rPr lang="en-US" sz="3100"/>
              <a:t>phương thức của lớp cơ sở. </a:t>
            </a:r>
            <a:endParaRPr lang="en-US" sz="3100" smtClean="0"/>
          </a:p>
          <a:p>
            <a:pPr algn="just"/>
            <a:r>
              <a:rPr lang="en-US" sz="3100" smtClean="0"/>
              <a:t>Đó </a:t>
            </a:r>
            <a:r>
              <a:rPr lang="en-US" sz="3100"/>
              <a:t>là sự nạp chồng phương thức trong kế thừa. </a:t>
            </a:r>
            <a:endParaRPr lang="en-US" sz="3100" smtClean="0"/>
          </a:p>
          <a:p>
            <a:pPr algn="just"/>
            <a:r>
              <a:rPr lang="en-US" sz="3100" smtClean="0"/>
              <a:t>Nhờ </a:t>
            </a:r>
            <a:r>
              <a:rPr lang="en-US" sz="3100"/>
              <a:t>sự nạp chồng phương thức này, ta chỉ cần gọi tên phương thức bị nạp chồng từ đối tượng mà không cần quan tâm đó là đối tượng của lớp nào. </a:t>
            </a:r>
            <a:endParaRPr lang="en-US" sz="3100" smtClean="0"/>
          </a:p>
          <a:p>
            <a:pPr algn="just"/>
            <a:r>
              <a:rPr lang="en-US" sz="3100" smtClean="0"/>
              <a:t>Chương </a:t>
            </a:r>
            <a:r>
              <a:rPr lang="en-US" sz="3100"/>
              <a:t>trình sẽ tự động kiểm tra xem đối tượng là thuộc kiểu lớp cơ sở hay thuộc lớp dẫn xuất, sau đó sẽ gọi phương thức tương ứng với lớp đó. Đó là tính đa hình.</a:t>
            </a:r>
          </a:p>
        </p:txBody>
      </p:sp>
    </p:spTree>
    <p:extLst>
      <p:ext uri="{BB962C8B-B14F-4D97-AF65-F5344CB8AC3E}">
        <p14:creationId xmlns:p14="http://schemas.microsoft.com/office/powerpoint/2010/main" val="183733611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Những </a:t>
            </a:r>
            <a:r>
              <a:rPr lang="en-US" sz="3100" b="1"/>
              <a:t>đặc trưng hướng đối tượng của C++:</a:t>
            </a:r>
          </a:p>
          <a:p>
            <a:pPr algn="just"/>
            <a:r>
              <a:rPr lang="en-US" sz="3100" smtClean="0"/>
              <a:t>Cho </a:t>
            </a:r>
            <a:r>
              <a:rPr lang="en-US" sz="3100"/>
              <a:t>phép định nghĩa lớp đối tượng.</a:t>
            </a:r>
          </a:p>
          <a:p>
            <a:pPr algn="just"/>
            <a:r>
              <a:rPr lang="en-US" sz="3100"/>
              <a:t>Cho phép đóng gói dữ liệu vào các lớp đối tượng. Cho phép định nghĩa phạm vi truy nhập dữ liệu của lớp bằng các từ khoá phạm vi: </a:t>
            </a:r>
            <a:r>
              <a:rPr lang="en-US" sz="3100" b="1">
                <a:solidFill>
                  <a:srgbClr val="FFFF00"/>
                </a:solidFill>
              </a:rPr>
              <a:t>public, protected, private.</a:t>
            </a:r>
          </a:p>
        </p:txBody>
      </p:sp>
    </p:spTree>
    <p:extLst>
      <p:ext uri="{BB962C8B-B14F-4D97-AF65-F5344CB8AC3E}">
        <p14:creationId xmlns:p14="http://schemas.microsoft.com/office/powerpoint/2010/main" val="20462373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 TRONG C++</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100" b="1" smtClean="0"/>
              <a:t>Những </a:t>
            </a:r>
            <a:r>
              <a:rPr lang="en-US" sz="3100" b="1"/>
              <a:t>đặc trưng hướng đối tượng của C++:</a:t>
            </a:r>
          </a:p>
          <a:p>
            <a:pPr algn="just"/>
            <a:r>
              <a:rPr lang="en-US" sz="3100" smtClean="0"/>
              <a:t>Cho </a:t>
            </a:r>
            <a:r>
              <a:rPr lang="en-US" sz="3100"/>
              <a:t>phép kế thừa lớp với các kiểu kế thừa khác nhau tuỳ vào từ khoá dẫn </a:t>
            </a:r>
            <a:r>
              <a:rPr lang="en-US" sz="3100" smtClean="0"/>
              <a:t>xuất.</a:t>
            </a:r>
          </a:p>
          <a:p>
            <a:pPr algn="just"/>
            <a:r>
              <a:rPr lang="en-US" sz="3100" smtClean="0"/>
              <a:t>Cho </a:t>
            </a:r>
            <a:r>
              <a:rPr lang="en-US" sz="3100"/>
              <a:t>phép lớp dẫn xuất sử dụng các phương thức của lớp cơ sở (trong phạm vi quy định).</a:t>
            </a:r>
          </a:p>
          <a:p>
            <a:r>
              <a:rPr lang="en-US" sz="3100"/>
              <a:t>Cho phép định nghĩa chồng phương thức trong lớp dẫn xuất.</a:t>
            </a:r>
          </a:p>
        </p:txBody>
      </p:sp>
    </p:spTree>
    <p:extLst>
      <p:ext uri="{BB962C8B-B14F-4D97-AF65-F5344CB8AC3E}">
        <p14:creationId xmlns:p14="http://schemas.microsoft.com/office/powerpoint/2010/main" val="7951053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LẬP TRÌNH HƯỚNG </a:t>
            </a:r>
            <a:br>
              <a:rPr lang="en-US" smtClean="0">
                <a:solidFill>
                  <a:srgbClr val="FFFF00"/>
                </a:solidFill>
              </a:rPr>
            </a:br>
            <a:r>
              <a:rPr lang="en-US" smtClean="0">
                <a:solidFill>
                  <a:srgbClr val="FFFF00"/>
                </a:solidFill>
              </a:rPr>
              <a:t>ĐỐI TƯỢNG TRONG 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t>Những hạn chế </a:t>
            </a:r>
            <a:r>
              <a:rPr lang="en-US" sz="3100" b="1"/>
              <a:t>hướng đối tượng của C++:</a:t>
            </a:r>
          </a:p>
          <a:p>
            <a:pPr algn="just"/>
            <a:r>
              <a:rPr lang="en-US" sz="3100" smtClean="0"/>
              <a:t>Cho </a:t>
            </a:r>
            <a:r>
              <a:rPr lang="en-US" sz="3100"/>
              <a:t>phép định nghĩa và sử dụng các biến dữ liệu tự </a:t>
            </a:r>
            <a:r>
              <a:rPr lang="en-US" sz="3100" smtClean="0"/>
              <a:t>do.</a:t>
            </a:r>
          </a:p>
          <a:p>
            <a:pPr algn="just"/>
            <a:r>
              <a:rPr lang="en-US" sz="3100" smtClean="0"/>
              <a:t>Cho </a:t>
            </a:r>
            <a:r>
              <a:rPr lang="en-US" sz="3100"/>
              <a:t>phép định nghĩa và sử dụng các hàm tự do.</a:t>
            </a:r>
          </a:p>
          <a:p>
            <a:r>
              <a:rPr lang="en-US" sz="3100"/>
              <a:t>Ngay cả khi dữ liệu được đóng gói vào lớp, dữ liệu vẫn có thể truy nhập trực tiếp như dữ liệu tự do bởi các hàm bạn, lớp bạn (friend) trong C++.</a:t>
            </a:r>
          </a:p>
        </p:txBody>
      </p:sp>
    </p:spTree>
    <p:extLst>
      <p:ext uri="{BB962C8B-B14F-4D97-AF65-F5344CB8AC3E}">
        <p14:creationId xmlns:p14="http://schemas.microsoft.com/office/powerpoint/2010/main" val="369664522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Cấu trúc của một chương </a:t>
            </a:r>
            <a:r>
              <a:rPr lang="en-US" sz="3100" b="1"/>
              <a:t>trình C++:</a:t>
            </a:r>
          </a:p>
          <a:p>
            <a:pPr marL="36576" indent="0" algn="just">
              <a:buNone/>
            </a:pPr>
            <a:endParaRPr lang="en-US" sz="3100"/>
          </a:p>
        </p:txBody>
      </p:sp>
      <p:graphicFrame>
        <p:nvGraphicFramePr>
          <p:cNvPr id="4" name="Table 3"/>
          <p:cNvGraphicFramePr>
            <a:graphicFrameLocks noGrp="1"/>
          </p:cNvGraphicFramePr>
          <p:nvPr>
            <p:extLst>
              <p:ext uri="{D42A27DB-BD31-4B8C-83A1-F6EECF244321}">
                <p14:modId xmlns:p14="http://schemas.microsoft.com/office/powerpoint/2010/main" val="1220917605"/>
              </p:ext>
            </p:extLst>
          </p:nvPr>
        </p:nvGraphicFramePr>
        <p:xfrm>
          <a:off x="827584" y="2276872"/>
          <a:ext cx="6552728" cy="3600398"/>
        </p:xfrm>
        <a:graphic>
          <a:graphicData uri="http://schemas.openxmlformats.org/drawingml/2006/table">
            <a:tbl>
              <a:tblPr>
                <a:tableStyleId>{5C22544A-7EE6-4342-B048-85BDC9FD1C3A}</a:tableStyleId>
              </a:tblPr>
              <a:tblGrid>
                <a:gridCol w="1035632">
                  <a:extLst>
                    <a:ext uri="{9D8B030D-6E8A-4147-A177-3AD203B41FA5}">
                      <a16:colId xmlns:a16="http://schemas.microsoft.com/office/drawing/2014/main" val="20000"/>
                    </a:ext>
                  </a:extLst>
                </a:gridCol>
                <a:gridCol w="3521150">
                  <a:extLst>
                    <a:ext uri="{9D8B030D-6E8A-4147-A177-3AD203B41FA5}">
                      <a16:colId xmlns:a16="http://schemas.microsoft.com/office/drawing/2014/main" val="20001"/>
                    </a:ext>
                  </a:extLst>
                </a:gridCol>
                <a:gridCol w="1995946">
                  <a:extLst>
                    <a:ext uri="{9D8B030D-6E8A-4147-A177-3AD203B41FA5}">
                      <a16:colId xmlns:a16="http://schemas.microsoft.com/office/drawing/2014/main" val="20002"/>
                    </a:ext>
                  </a:extLst>
                </a:gridCol>
              </a:tblGrid>
              <a:tr h="327944">
                <a:tc gridSpan="2">
                  <a:txBody>
                    <a:bodyPr/>
                    <a:lstStyle/>
                    <a:p>
                      <a:pPr>
                        <a:lnSpc>
                          <a:spcPts val="1635"/>
                        </a:lnSpc>
                        <a:spcAft>
                          <a:spcPts val="0"/>
                        </a:spcAft>
                      </a:pPr>
                      <a:r>
                        <a:rPr lang="en-US" sz="1400" u="sng">
                          <a:effectLst/>
                        </a:rPr>
                        <a:t>Mã chương trình</a:t>
                      </a:r>
                      <a:endParaRPr lang="en-US" sz="1100">
                        <a:effectLst/>
                        <a:latin typeface="Calibri"/>
                        <a:ea typeface="Times New Roman"/>
                        <a:cs typeface="Times New Roman"/>
                      </a:endParaRPr>
                    </a:p>
                  </a:txBody>
                  <a:tcPr marL="0" marR="0" marT="0" marB="0" anchor="b"/>
                </a:tc>
                <a:tc hMerge="1">
                  <a:txBody>
                    <a:bodyPr/>
                    <a:lstStyle/>
                    <a:p>
                      <a:endParaRPr lang="en-US"/>
                    </a:p>
                  </a:txBody>
                  <a:tcPr/>
                </a:tc>
                <a:tc>
                  <a:txBody>
                    <a:bodyPr/>
                    <a:lstStyle/>
                    <a:p>
                      <a:pPr marL="330200">
                        <a:lnSpc>
                          <a:spcPts val="1635"/>
                        </a:lnSpc>
                        <a:spcAft>
                          <a:spcPts val="0"/>
                        </a:spcAft>
                      </a:pPr>
                      <a:r>
                        <a:rPr lang="en-US" sz="1400" u="sng">
                          <a:effectLst/>
                        </a:rPr>
                        <a:t>Kết quả</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0"/>
                  </a:ext>
                </a:extLst>
              </a:tr>
              <a:tr h="637945">
                <a:tc>
                  <a:txBody>
                    <a:bodyPr/>
                    <a:lstStyle/>
                    <a:p>
                      <a:pPr marR="114300" algn="r">
                        <a:lnSpc>
                          <a:spcPts val="1635"/>
                        </a:lnSpc>
                        <a:spcAft>
                          <a:spcPts val="0"/>
                        </a:spcAft>
                      </a:pPr>
                      <a:r>
                        <a:rPr lang="en-US" sz="1400">
                          <a:solidFill>
                            <a:srgbClr val="FF0000"/>
                          </a:solidFill>
                          <a:effectLst/>
                        </a:rPr>
                        <a:t>[1.]</a:t>
                      </a:r>
                      <a:endParaRPr lang="en-US" sz="1100">
                        <a:solidFill>
                          <a:srgbClr val="FF0000"/>
                        </a:solidFill>
                        <a:effectLst/>
                        <a:latin typeface="Calibri"/>
                        <a:ea typeface="Times New Roman"/>
                        <a:cs typeface="Times New Roman"/>
                      </a:endParaRPr>
                    </a:p>
                  </a:txBody>
                  <a:tcPr marL="0" marR="0" marT="0" marB="0" anchor="b"/>
                </a:tc>
                <a:tc>
                  <a:txBody>
                    <a:bodyPr/>
                    <a:lstStyle/>
                    <a:p>
                      <a:pPr marL="215900">
                        <a:lnSpc>
                          <a:spcPts val="1635"/>
                        </a:lnSpc>
                        <a:spcAft>
                          <a:spcPts val="0"/>
                        </a:spcAft>
                      </a:pPr>
                      <a:r>
                        <a:rPr lang="en-US" sz="1400">
                          <a:effectLst/>
                        </a:rPr>
                        <a:t>//my first program</a:t>
                      </a:r>
                      <a:endParaRPr lang="en-US" sz="1100">
                        <a:effectLst/>
                        <a:latin typeface="Calibri"/>
                        <a:ea typeface="Times New Roman"/>
                        <a:cs typeface="Times New Roman"/>
                      </a:endParaRPr>
                    </a:p>
                  </a:txBody>
                  <a:tcPr marL="0" marR="0" marT="0" marB="0" anchor="b"/>
                </a:tc>
                <a:tc>
                  <a:txBody>
                    <a:bodyPr/>
                    <a:lstStyle/>
                    <a:p>
                      <a:pPr marL="330200">
                        <a:lnSpc>
                          <a:spcPts val="1635"/>
                        </a:lnSpc>
                        <a:spcAft>
                          <a:spcPts val="0"/>
                        </a:spcAft>
                      </a:pPr>
                      <a:r>
                        <a:rPr lang="en-US" sz="1400">
                          <a:effectLst/>
                        </a:rPr>
                        <a:t>Hello, world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1"/>
                  </a:ext>
                </a:extLst>
              </a:tr>
              <a:tr h="375789">
                <a:tc>
                  <a:txBody>
                    <a:bodyPr/>
                    <a:lstStyle/>
                    <a:p>
                      <a:pPr marR="114300" algn="r">
                        <a:lnSpc>
                          <a:spcPts val="1635"/>
                        </a:lnSpc>
                        <a:spcAft>
                          <a:spcPts val="0"/>
                        </a:spcAft>
                      </a:pPr>
                      <a:r>
                        <a:rPr lang="en-US" sz="1400">
                          <a:solidFill>
                            <a:srgbClr val="FF0000"/>
                          </a:solidFill>
                          <a:effectLst/>
                        </a:rPr>
                        <a:t>[2.]</a:t>
                      </a:r>
                      <a:endParaRPr lang="en-US" sz="1100">
                        <a:solidFill>
                          <a:srgbClr val="FF0000"/>
                        </a:solidFill>
                        <a:effectLst/>
                        <a:latin typeface="Calibri"/>
                        <a:ea typeface="Times New Roman"/>
                        <a:cs typeface="Times New Roman"/>
                      </a:endParaRPr>
                    </a:p>
                  </a:txBody>
                  <a:tcPr marL="0" marR="0" marT="0" marB="0" anchor="b"/>
                </a:tc>
                <a:tc>
                  <a:txBody>
                    <a:bodyPr/>
                    <a:lstStyle/>
                    <a:p>
                      <a:pPr marL="215900">
                        <a:lnSpc>
                          <a:spcPts val="1635"/>
                        </a:lnSpc>
                        <a:spcAft>
                          <a:spcPts val="0"/>
                        </a:spcAft>
                      </a:pPr>
                      <a:r>
                        <a:rPr lang="en-US" sz="1400">
                          <a:effectLst/>
                        </a:rPr>
                        <a:t>#include &lt;iostream&gt;</a:t>
                      </a:r>
                      <a:endParaRPr lang="en-US" sz="11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2"/>
                  </a:ext>
                </a:extLst>
              </a:tr>
              <a:tr h="375789">
                <a:tc>
                  <a:txBody>
                    <a:bodyPr/>
                    <a:lstStyle/>
                    <a:p>
                      <a:pPr marR="114300" algn="r">
                        <a:lnSpc>
                          <a:spcPts val="1635"/>
                        </a:lnSpc>
                        <a:spcAft>
                          <a:spcPts val="0"/>
                        </a:spcAft>
                      </a:pPr>
                      <a:r>
                        <a:rPr lang="en-US" sz="1400">
                          <a:solidFill>
                            <a:srgbClr val="FF0000"/>
                          </a:solidFill>
                          <a:effectLst/>
                        </a:rPr>
                        <a:t>[3.]</a:t>
                      </a:r>
                      <a:endParaRPr lang="en-US" sz="1100">
                        <a:solidFill>
                          <a:srgbClr val="FF0000"/>
                        </a:solidFill>
                        <a:effectLst/>
                        <a:latin typeface="Calibri"/>
                        <a:ea typeface="Times New Roman"/>
                        <a:cs typeface="Times New Roman"/>
                      </a:endParaRPr>
                    </a:p>
                  </a:txBody>
                  <a:tcPr marL="0" marR="0" marT="0" marB="0" anchor="b"/>
                </a:tc>
                <a:tc>
                  <a:txBody>
                    <a:bodyPr/>
                    <a:lstStyle/>
                    <a:p>
                      <a:pPr marL="215900">
                        <a:lnSpc>
                          <a:spcPts val="1635"/>
                        </a:lnSpc>
                        <a:spcAft>
                          <a:spcPts val="0"/>
                        </a:spcAft>
                      </a:pPr>
                      <a:r>
                        <a:rPr lang="en-US" sz="1400">
                          <a:effectLst/>
                        </a:rPr>
                        <a:t>using namespace std;</a:t>
                      </a:r>
                      <a:endParaRPr lang="en-US" sz="11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3"/>
                  </a:ext>
                </a:extLst>
              </a:tr>
              <a:tr h="375789">
                <a:tc>
                  <a:txBody>
                    <a:bodyPr/>
                    <a:lstStyle/>
                    <a:p>
                      <a:pPr marR="114300" algn="r">
                        <a:lnSpc>
                          <a:spcPts val="1635"/>
                        </a:lnSpc>
                        <a:spcAft>
                          <a:spcPts val="0"/>
                        </a:spcAft>
                      </a:pPr>
                      <a:r>
                        <a:rPr lang="en-US" sz="1400">
                          <a:solidFill>
                            <a:srgbClr val="FF0000"/>
                          </a:solidFill>
                          <a:effectLst/>
                        </a:rPr>
                        <a:t>[4.]</a:t>
                      </a:r>
                      <a:endParaRPr lang="en-US" sz="1100">
                        <a:solidFill>
                          <a:srgbClr val="FF0000"/>
                        </a:solidFill>
                        <a:effectLst/>
                        <a:latin typeface="Calibri"/>
                        <a:ea typeface="Times New Roman"/>
                        <a:cs typeface="Times New Roman"/>
                      </a:endParaRPr>
                    </a:p>
                  </a:txBody>
                  <a:tcPr marL="0" marR="0" marT="0" marB="0" anchor="b"/>
                </a:tc>
                <a:tc>
                  <a:txBody>
                    <a:bodyPr/>
                    <a:lstStyle/>
                    <a:p>
                      <a:pPr marL="215900">
                        <a:lnSpc>
                          <a:spcPts val="1635"/>
                        </a:lnSpc>
                        <a:spcAft>
                          <a:spcPts val="0"/>
                        </a:spcAft>
                      </a:pPr>
                      <a:r>
                        <a:rPr lang="en-US" sz="1400">
                          <a:effectLst/>
                        </a:rPr>
                        <a:t>int main()</a:t>
                      </a:r>
                      <a:endParaRPr lang="en-US" sz="11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4"/>
                  </a:ext>
                </a:extLst>
              </a:tr>
              <a:tr h="377782">
                <a:tc>
                  <a:txBody>
                    <a:bodyPr/>
                    <a:lstStyle/>
                    <a:p>
                      <a:pPr marR="114300" algn="r">
                        <a:lnSpc>
                          <a:spcPts val="1635"/>
                        </a:lnSpc>
                        <a:spcAft>
                          <a:spcPts val="0"/>
                        </a:spcAft>
                      </a:pPr>
                      <a:r>
                        <a:rPr lang="en-US" sz="1400">
                          <a:solidFill>
                            <a:srgbClr val="FF0000"/>
                          </a:solidFill>
                          <a:effectLst/>
                        </a:rPr>
                        <a:t>[5.]</a:t>
                      </a:r>
                      <a:endParaRPr lang="en-US" sz="1100">
                        <a:solidFill>
                          <a:srgbClr val="FF0000"/>
                        </a:solidFill>
                        <a:effectLst/>
                        <a:latin typeface="Calibri"/>
                        <a:ea typeface="Times New Roman"/>
                        <a:cs typeface="Times New Roman"/>
                      </a:endParaRPr>
                    </a:p>
                  </a:txBody>
                  <a:tcPr marL="0" marR="0" marT="0" marB="0" anchor="b"/>
                </a:tc>
                <a:tc>
                  <a:txBody>
                    <a:bodyPr/>
                    <a:lstStyle/>
                    <a:p>
                      <a:pPr marL="215900">
                        <a:lnSpc>
                          <a:spcPts val="1635"/>
                        </a:lnSpc>
                        <a:spcAft>
                          <a:spcPts val="0"/>
                        </a:spcAft>
                      </a:pPr>
                      <a:r>
                        <a:rPr lang="en-US" sz="1400">
                          <a:effectLst/>
                        </a:rPr>
                        <a:t>{</a:t>
                      </a:r>
                      <a:endParaRPr lang="en-US" sz="11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5"/>
                  </a:ext>
                </a:extLst>
              </a:tr>
              <a:tr h="375789">
                <a:tc>
                  <a:txBody>
                    <a:bodyPr/>
                    <a:lstStyle/>
                    <a:p>
                      <a:pPr marR="114300" algn="r">
                        <a:lnSpc>
                          <a:spcPts val="1635"/>
                        </a:lnSpc>
                        <a:spcAft>
                          <a:spcPts val="0"/>
                        </a:spcAft>
                      </a:pPr>
                      <a:r>
                        <a:rPr lang="en-US" sz="1400">
                          <a:solidFill>
                            <a:srgbClr val="FF0000"/>
                          </a:solidFill>
                          <a:effectLst/>
                        </a:rPr>
                        <a:t>[6.]</a:t>
                      </a:r>
                      <a:endParaRPr lang="en-US" sz="1100">
                        <a:solidFill>
                          <a:srgbClr val="FF0000"/>
                        </a:solidFill>
                        <a:effectLst/>
                        <a:latin typeface="Calibri"/>
                        <a:ea typeface="Times New Roman"/>
                        <a:cs typeface="Times New Roman"/>
                      </a:endParaRPr>
                    </a:p>
                  </a:txBody>
                  <a:tcPr marL="0" marR="0" marT="0" marB="0" anchor="b"/>
                </a:tc>
                <a:tc>
                  <a:txBody>
                    <a:bodyPr/>
                    <a:lstStyle/>
                    <a:p>
                      <a:pPr marL="330200">
                        <a:lnSpc>
                          <a:spcPts val="1635"/>
                        </a:lnSpc>
                        <a:spcAft>
                          <a:spcPts val="0"/>
                        </a:spcAft>
                      </a:pPr>
                      <a:r>
                        <a:rPr lang="en-US" sz="1400">
                          <a:effectLst/>
                        </a:rPr>
                        <a:t>cout&lt;&lt;”Hello, world !”;</a:t>
                      </a:r>
                      <a:endParaRPr lang="en-US" sz="11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6"/>
                  </a:ext>
                </a:extLst>
              </a:tr>
              <a:tr h="375789">
                <a:tc>
                  <a:txBody>
                    <a:bodyPr/>
                    <a:lstStyle/>
                    <a:p>
                      <a:pPr marR="114300" algn="r">
                        <a:lnSpc>
                          <a:spcPts val="1635"/>
                        </a:lnSpc>
                        <a:spcAft>
                          <a:spcPts val="0"/>
                        </a:spcAft>
                      </a:pPr>
                      <a:r>
                        <a:rPr lang="en-US" sz="1400">
                          <a:solidFill>
                            <a:srgbClr val="FF0000"/>
                          </a:solidFill>
                          <a:effectLst/>
                        </a:rPr>
                        <a:t>[7.]</a:t>
                      </a:r>
                      <a:endParaRPr lang="en-US" sz="1100">
                        <a:solidFill>
                          <a:srgbClr val="FF0000"/>
                        </a:solidFill>
                        <a:effectLst/>
                        <a:latin typeface="Calibri"/>
                        <a:ea typeface="Times New Roman"/>
                        <a:cs typeface="Times New Roman"/>
                      </a:endParaRPr>
                    </a:p>
                  </a:txBody>
                  <a:tcPr marL="0" marR="0" marT="0" marB="0" anchor="b"/>
                </a:tc>
                <a:tc>
                  <a:txBody>
                    <a:bodyPr/>
                    <a:lstStyle/>
                    <a:p>
                      <a:pPr marL="330200">
                        <a:lnSpc>
                          <a:spcPts val="1635"/>
                        </a:lnSpc>
                        <a:spcAft>
                          <a:spcPts val="0"/>
                        </a:spcAft>
                      </a:pPr>
                      <a:r>
                        <a:rPr lang="en-US" sz="1400">
                          <a:effectLst/>
                        </a:rPr>
                        <a:t>return 0;</a:t>
                      </a:r>
                      <a:endParaRPr lang="en-US" sz="11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7"/>
                  </a:ext>
                </a:extLst>
              </a:tr>
              <a:tr h="377782">
                <a:tc>
                  <a:txBody>
                    <a:bodyPr/>
                    <a:lstStyle/>
                    <a:p>
                      <a:pPr marR="114300" algn="r">
                        <a:lnSpc>
                          <a:spcPts val="1635"/>
                        </a:lnSpc>
                        <a:spcAft>
                          <a:spcPts val="0"/>
                        </a:spcAft>
                      </a:pPr>
                      <a:r>
                        <a:rPr lang="en-US" sz="1400">
                          <a:solidFill>
                            <a:srgbClr val="FF0000"/>
                          </a:solidFill>
                          <a:effectLst/>
                        </a:rPr>
                        <a:t>[8.]</a:t>
                      </a:r>
                      <a:endParaRPr lang="en-US" sz="1100">
                        <a:solidFill>
                          <a:srgbClr val="FF0000"/>
                        </a:solidFill>
                        <a:effectLst/>
                        <a:latin typeface="Calibri"/>
                        <a:ea typeface="Times New Roman"/>
                        <a:cs typeface="Times New Roman"/>
                      </a:endParaRPr>
                    </a:p>
                  </a:txBody>
                  <a:tcPr marL="0" marR="0" marT="0" marB="0" anchor="b"/>
                </a:tc>
                <a:tc>
                  <a:txBody>
                    <a:bodyPr/>
                    <a:lstStyle/>
                    <a:p>
                      <a:pPr marL="215900">
                        <a:lnSpc>
                          <a:spcPts val="1635"/>
                        </a:lnSpc>
                        <a:spcAft>
                          <a:spcPts val="0"/>
                        </a:spcAft>
                      </a:pPr>
                      <a:r>
                        <a:rPr lang="en-US" sz="1400">
                          <a:effectLst/>
                        </a:rPr>
                        <a:t>}</a:t>
                      </a:r>
                      <a:endParaRPr lang="en-US" sz="11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7173238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Giải thích về </a:t>
            </a:r>
            <a:r>
              <a:rPr lang="en-US" sz="3100" b="1"/>
              <a:t>chương </a:t>
            </a:r>
            <a:r>
              <a:rPr lang="en-US" sz="3100" b="1" smtClean="0"/>
              <a:t>trình:</a:t>
            </a:r>
            <a:endParaRPr lang="en-US" sz="3100" b="1"/>
          </a:p>
          <a:p>
            <a:pPr algn="just"/>
            <a:r>
              <a:rPr lang="en-US" sz="3100" smtClean="0">
                <a:solidFill>
                  <a:srgbClr val="FF0000"/>
                </a:solidFill>
              </a:rPr>
              <a:t>[</a:t>
            </a:r>
            <a:r>
              <a:rPr lang="en-US" sz="3100">
                <a:solidFill>
                  <a:srgbClr val="FF0000"/>
                </a:solidFill>
              </a:rPr>
              <a:t>1.]</a:t>
            </a:r>
            <a:r>
              <a:rPr lang="en-US" sz="3100"/>
              <a:t> Các kí tự nằm sau dấu // sẽ không được biên dịch </a:t>
            </a:r>
            <a:r>
              <a:rPr lang="en-US" sz="3100" smtClean="0"/>
              <a:t>mà </a:t>
            </a:r>
            <a:r>
              <a:rPr lang="en-US" sz="3100"/>
              <a:t>nó được hiểu là dấu comment (dòng chú thích). Trong C++ cũng như C, việc chú thích trên một dòng sẽ được đặt sau dấu //. Nếu muốn tạo một chú thích nhiều dòng, chúng ta có thể sử dụng dấu /* Tạo chú thích ở đây */</a:t>
            </a:r>
          </a:p>
        </p:txBody>
      </p:sp>
    </p:spTree>
    <p:extLst>
      <p:ext uri="{BB962C8B-B14F-4D97-AF65-F5344CB8AC3E}">
        <p14:creationId xmlns:p14="http://schemas.microsoft.com/office/powerpoint/2010/main" val="410073542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Giải thích về </a:t>
            </a:r>
            <a:r>
              <a:rPr lang="en-US" sz="3100" b="1"/>
              <a:t>chương </a:t>
            </a:r>
            <a:r>
              <a:rPr lang="en-US" sz="3100" b="1" smtClean="0"/>
              <a:t>trình:</a:t>
            </a:r>
            <a:endParaRPr lang="en-US" sz="3100" b="1"/>
          </a:p>
          <a:p>
            <a:pPr algn="just"/>
            <a:r>
              <a:rPr lang="en-US" sz="3100" smtClean="0">
                <a:solidFill>
                  <a:srgbClr val="FF0000"/>
                </a:solidFill>
              </a:rPr>
              <a:t>[</a:t>
            </a:r>
            <a:r>
              <a:rPr lang="en-US" sz="3100">
                <a:solidFill>
                  <a:srgbClr val="FF0000"/>
                </a:solidFill>
              </a:rPr>
              <a:t>1.]</a:t>
            </a:r>
            <a:r>
              <a:rPr lang="en-US" sz="3100"/>
              <a:t> Các kí tự nằm sau dấu // sẽ không được biên dịch </a:t>
            </a:r>
            <a:r>
              <a:rPr lang="en-US" sz="3100" smtClean="0"/>
              <a:t>mà </a:t>
            </a:r>
            <a:r>
              <a:rPr lang="en-US" sz="3100"/>
              <a:t>nó được hiểu là dấu comment (dòng chú thích). Trong C++ cũng như C, việc chú thích trên một dòng sẽ được đặt sau dấu //. Nếu muốn tạo một chú thích nhiều dòng, chúng ta có thể sử dụng dấu /* Tạo chú thích ở đây */</a:t>
            </a:r>
          </a:p>
        </p:txBody>
      </p:sp>
    </p:spTree>
    <p:extLst>
      <p:ext uri="{BB962C8B-B14F-4D97-AF65-F5344CB8AC3E}">
        <p14:creationId xmlns:p14="http://schemas.microsoft.com/office/powerpoint/2010/main" val="248998357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Giải thích về </a:t>
            </a:r>
            <a:r>
              <a:rPr lang="en-US" sz="3100" b="1"/>
              <a:t>chương </a:t>
            </a:r>
            <a:r>
              <a:rPr lang="en-US" sz="3100" b="1" smtClean="0"/>
              <a:t>trình:</a:t>
            </a:r>
            <a:endParaRPr lang="en-US" sz="3100" b="1"/>
          </a:p>
          <a:p>
            <a:pPr algn="just"/>
            <a:r>
              <a:rPr lang="en-US" sz="3100" smtClean="0">
                <a:solidFill>
                  <a:srgbClr val="FF0000"/>
                </a:solidFill>
              </a:rPr>
              <a:t>[</a:t>
            </a:r>
            <a:r>
              <a:rPr lang="en-US" sz="3100">
                <a:solidFill>
                  <a:srgbClr val="FF0000"/>
                </a:solidFill>
              </a:rPr>
              <a:t>2</a:t>
            </a:r>
            <a:r>
              <a:rPr lang="en-US" sz="3100" smtClean="0">
                <a:solidFill>
                  <a:srgbClr val="FF0000"/>
                </a:solidFill>
              </a:rPr>
              <a:t>.]</a:t>
            </a:r>
            <a:r>
              <a:rPr lang="en-US" sz="3100" smtClean="0"/>
              <a:t> </a:t>
            </a:r>
            <a:r>
              <a:rPr lang="en-US" sz="3100"/>
              <a:t>Dòng này bắt đầu bằng kí tự #include. Tiếp đến là tên tập tin tiêu </a:t>
            </a:r>
            <a:r>
              <a:rPr lang="en-US" sz="3100" smtClean="0"/>
              <a:t>đề (chứa các </a:t>
            </a:r>
            <a:r>
              <a:rPr lang="en-US" sz="3100"/>
              <a:t>thư viện). Thư viện iostream được đặt trong dấu &lt;&gt;. Nó chứa các hàm xuất nhập cơ bản. Hàm này là một phần của namespace std.</a:t>
            </a:r>
          </a:p>
        </p:txBody>
      </p:sp>
    </p:spTree>
    <p:extLst>
      <p:ext uri="{BB962C8B-B14F-4D97-AF65-F5344CB8AC3E}">
        <p14:creationId xmlns:p14="http://schemas.microsoft.com/office/powerpoint/2010/main" val="153435946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dirty="0" err="1" smtClean="0"/>
              <a:t>Giải</a:t>
            </a:r>
            <a:r>
              <a:rPr lang="en-US" sz="3100" b="1" dirty="0" smtClean="0"/>
              <a:t> </a:t>
            </a:r>
            <a:r>
              <a:rPr lang="en-US" sz="3100" b="1" dirty="0" err="1" smtClean="0"/>
              <a:t>thích</a:t>
            </a:r>
            <a:r>
              <a:rPr lang="en-US" sz="3100" b="1" dirty="0" smtClean="0"/>
              <a:t> </a:t>
            </a:r>
            <a:r>
              <a:rPr lang="en-US" sz="3100" b="1" dirty="0" err="1" smtClean="0"/>
              <a:t>về</a:t>
            </a:r>
            <a:r>
              <a:rPr lang="en-US" sz="3100" b="1" dirty="0" smtClean="0"/>
              <a:t> </a:t>
            </a:r>
            <a:r>
              <a:rPr lang="en-US" sz="3100" b="1" dirty="0" err="1"/>
              <a:t>chương</a:t>
            </a:r>
            <a:r>
              <a:rPr lang="en-US" sz="3100" b="1" dirty="0"/>
              <a:t> </a:t>
            </a:r>
            <a:r>
              <a:rPr lang="en-US" sz="3100" b="1" dirty="0" err="1" smtClean="0"/>
              <a:t>trình</a:t>
            </a:r>
            <a:r>
              <a:rPr lang="en-US" sz="3100" b="1" dirty="0" smtClean="0"/>
              <a:t>:</a:t>
            </a:r>
            <a:endParaRPr lang="en-US" sz="3100" b="1" dirty="0"/>
          </a:p>
          <a:p>
            <a:pPr algn="just"/>
            <a:r>
              <a:rPr lang="en-US" sz="3100" dirty="0" smtClean="0">
                <a:solidFill>
                  <a:srgbClr val="FF0000"/>
                </a:solidFill>
              </a:rPr>
              <a:t>[</a:t>
            </a:r>
            <a:r>
              <a:rPr lang="en-US" sz="3100" dirty="0">
                <a:solidFill>
                  <a:srgbClr val="FF0000"/>
                </a:solidFill>
              </a:rPr>
              <a:t>3.]</a:t>
            </a:r>
            <a:r>
              <a:rPr lang="en-US" sz="3100" dirty="0"/>
              <a:t> </a:t>
            </a:r>
            <a:r>
              <a:rPr lang="en-US" sz="3100" dirty="0" err="1"/>
              <a:t>Trong</a:t>
            </a:r>
            <a:r>
              <a:rPr lang="en-US" sz="3100" dirty="0"/>
              <a:t> C++, </a:t>
            </a:r>
            <a:r>
              <a:rPr lang="en-US" sz="3100" dirty="0" err="1"/>
              <a:t>các</a:t>
            </a:r>
            <a:r>
              <a:rPr lang="en-US" sz="3100" dirty="0"/>
              <a:t> </a:t>
            </a:r>
            <a:r>
              <a:rPr lang="en-US" sz="3100" dirty="0" err="1"/>
              <a:t>thành</a:t>
            </a:r>
            <a:r>
              <a:rPr lang="en-US" sz="3100" dirty="0"/>
              <a:t> </a:t>
            </a:r>
            <a:r>
              <a:rPr lang="en-US" sz="3100" dirty="0" err="1"/>
              <a:t>phần</a:t>
            </a:r>
            <a:r>
              <a:rPr lang="en-US" sz="3100" dirty="0"/>
              <a:t> </a:t>
            </a:r>
            <a:r>
              <a:rPr lang="en-US" sz="3100" dirty="0" err="1"/>
              <a:t>của</a:t>
            </a:r>
            <a:r>
              <a:rPr lang="en-US" sz="3100" dirty="0"/>
              <a:t> </a:t>
            </a:r>
            <a:r>
              <a:rPr lang="en-US" sz="3100" dirty="0" err="1"/>
              <a:t>thư</a:t>
            </a:r>
            <a:r>
              <a:rPr lang="en-US" sz="3100" dirty="0"/>
              <a:t> </a:t>
            </a:r>
            <a:r>
              <a:rPr lang="en-US" sz="3100" dirty="0" err="1"/>
              <a:t>viện</a:t>
            </a:r>
            <a:r>
              <a:rPr lang="en-US" sz="3100" dirty="0"/>
              <a:t> </a:t>
            </a:r>
            <a:r>
              <a:rPr lang="en-US" sz="3100" dirty="0" err="1"/>
              <a:t>chuẩn</a:t>
            </a:r>
            <a:r>
              <a:rPr lang="en-US" sz="3100" dirty="0"/>
              <a:t> </a:t>
            </a:r>
            <a:r>
              <a:rPr lang="en-US" sz="3100" dirty="0" err="1"/>
              <a:t>được</a:t>
            </a:r>
            <a:r>
              <a:rPr lang="en-US" sz="3100" dirty="0"/>
              <a:t> </a:t>
            </a:r>
            <a:r>
              <a:rPr lang="en-US" sz="3100" dirty="0" err="1"/>
              <a:t>khai</a:t>
            </a:r>
            <a:r>
              <a:rPr lang="en-US" sz="3100" dirty="0"/>
              <a:t> </a:t>
            </a:r>
            <a:r>
              <a:rPr lang="en-US" sz="3100" dirty="0" err="1"/>
              <a:t>báo</a:t>
            </a:r>
            <a:r>
              <a:rPr lang="en-US" sz="3100" dirty="0"/>
              <a:t> </a:t>
            </a:r>
            <a:r>
              <a:rPr lang="en-US" sz="3100" dirty="0" err="1"/>
              <a:t>trong</a:t>
            </a:r>
            <a:r>
              <a:rPr lang="en-US" sz="3100" dirty="0"/>
              <a:t> namespace. Ở </a:t>
            </a:r>
            <a:r>
              <a:rPr lang="en-US" sz="3100" smtClean="0"/>
              <a:t>đây </a:t>
            </a:r>
            <a:r>
              <a:rPr lang="en-US" sz="3100" dirty="0" err="1" smtClean="0"/>
              <a:t>là</a:t>
            </a:r>
            <a:r>
              <a:rPr lang="en-US" sz="3100" dirty="0" smtClean="0"/>
              <a:t> </a:t>
            </a:r>
            <a:r>
              <a:rPr lang="en-US" sz="3100" dirty="0"/>
              <a:t>namespace std. </a:t>
            </a:r>
            <a:r>
              <a:rPr lang="en-US" sz="3100" dirty="0" err="1"/>
              <a:t>Để</a:t>
            </a:r>
            <a:r>
              <a:rPr lang="en-US" sz="3100" dirty="0"/>
              <a:t> </a:t>
            </a:r>
            <a:r>
              <a:rPr lang="en-US" sz="3100" dirty="0" err="1"/>
              <a:t>có</a:t>
            </a:r>
            <a:r>
              <a:rPr lang="en-US" sz="3100" dirty="0"/>
              <a:t> </a:t>
            </a:r>
            <a:r>
              <a:rPr lang="en-US" sz="3100" dirty="0" err="1"/>
              <a:t>thể</a:t>
            </a:r>
            <a:r>
              <a:rPr lang="en-US" sz="3100" dirty="0"/>
              <a:t> </a:t>
            </a:r>
            <a:r>
              <a:rPr lang="en-US" sz="3100" dirty="0" err="1"/>
              <a:t>truy</a:t>
            </a:r>
            <a:r>
              <a:rPr lang="en-US" sz="3100" dirty="0"/>
              <a:t> </a:t>
            </a:r>
            <a:r>
              <a:rPr lang="en-US" sz="3100" dirty="0" err="1"/>
              <a:t>xuất</a:t>
            </a:r>
            <a:r>
              <a:rPr lang="en-US" sz="3100" dirty="0"/>
              <a:t> </a:t>
            </a:r>
            <a:r>
              <a:rPr lang="en-US" sz="3100" dirty="0" err="1"/>
              <a:t>đến</a:t>
            </a:r>
            <a:r>
              <a:rPr lang="en-US" sz="3100" dirty="0"/>
              <a:t> </a:t>
            </a:r>
            <a:r>
              <a:rPr lang="en-US" sz="3100" dirty="0" err="1"/>
              <a:t>các</a:t>
            </a:r>
            <a:r>
              <a:rPr lang="en-US" sz="3100" dirty="0"/>
              <a:t> </a:t>
            </a:r>
            <a:r>
              <a:rPr lang="en-US" sz="3100" dirty="0" err="1"/>
              <a:t>thành</a:t>
            </a:r>
            <a:r>
              <a:rPr lang="en-US" sz="3100" dirty="0"/>
              <a:t> </a:t>
            </a:r>
            <a:r>
              <a:rPr lang="en-US" sz="3100" dirty="0" err="1"/>
              <a:t>phần</a:t>
            </a:r>
            <a:r>
              <a:rPr lang="en-US" sz="3100" dirty="0"/>
              <a:t> </a:t>
            </a:r>
            <a:r>
              <a:rPr lang="en-US" sz="3100" dirty="0" err="1"/>
              <a:t>của</a:t>
            </a:r>
            <a:r>
              <a:rPr lang="en-US" sz="3100" dirty="0"/>
              <a:t> </a:t>
            </a:r>
            <a:r>
              <a:rPr lang="en-US" sz="3100" dirty="0" err="1"/>
              <a:t>nó</a:t>
            </a:r>
            <a:r>
              <a:rPr lang="en-US" sz="3100" dirty="0"/>
              <a:t>, </a:t>
            </a:r>
            <a:r>
              <a:rPr lang="en-US" sz="3100" dirty="0" err="1"/>
              <a:t>chúng</a:t>
            </a:r>
            <a:r>
              <a:rPr lang="en-US" sz="3100" dirty="0"/>
              <a:t> ta </a:t>
            </a:r>
            <a:r>
              <a:rPr lang="en-US" sz="3100" dirty="0" err="1"/>
              <a:t>mô</a:t>
            </a:r>
            <a:r>
              <a:rPr lang="en-US" sz="3100" dirty="0"/>
              <a:t> </a:t>
            </a:r>
            <a:r>
              <a:rPr lang="en-US" sz="3100" dirty="0" err="1"/>
              <a:t>tả</a:t>
            </a:r>
            <a:r>
              <a:rPr lang="en-US" sz="3100" dirty="0"/>
              <a:t> </a:t>
            </a:r>
            <a:r>
              <a:rPr lang="en-US" sz="3100" dirty="0" err="1"/>
              <a:t>nó</a:t>
            </a:r>
            <a:r>
              <a:rPr lang="en-US" sz="3100" dirty="0"/>
              <a:t> </a:t>
            </a:r>
            <a:r>
              <a:rPr lang="en-US" sz="3100" dirty="0" err="1"/>
              <a:t>bằng</a:t>
            </a:r>
            <a:r>
              <a:rPr lang="en-US" sz="3100" dirty="0"/>
              <a:t> </a:t>
            </a:r>
            <a:r>
              <a:rPr lang="en-US" sz="3100" dirty="0" err="1"/>
              <a:t>từ</a:t>
            </a:r>
            <a:r>
              <a:rPr lang="en-US" sz="3100" dirty="0"/>
              <a:t> </a:t>
            </a:r>
            <a:r>
              <a:rPr lang="en-US" sz="3100" dirty="0" err="1"/>
              <a:t>khóa</a:t>
            </a:r>
            <a:r>
              <a:rPr lang="en-US" sz="3100" dirty="0"/>
              <a:t> using. </a:t>
            </a:r>
            <a:r>
              <a:rPr lang="en-US" sz="3100" dirty="0" err="1"/>
              <a:t>Trong</a:t>
            </a:r>
            <a:r>
              <a:rPr lang="en-US" sz="3100" dirty="0"/>
              <a:t> </a:t>
            </a:r>
            <a:r>
              <a:rPr lang="en-US" sz="3100" dirty="0" err="1"/>
              <a:t>thư</a:t>
            </a:r>
            <a:r>
              <a:rPr lang="en-US" sz="3100" dirty="0"/>
              <a:t> </a:t>
            </a:r>
            <a:r>
              <a:rPr lang="en-US" sz="3100" dirty="0" err="1"/>
              <a:t>viện</a:t>
            </a:r>
            <a:r>
              <a:rPr lang="en-US" sz="3100" dirty="0"/>
              <a:t> </a:t>
            </a:r>
            <a:r>
              <a:rPr lang="en-US" sz="3100" dirty="0" err="1"/>
              <a:t>chuẩn</a:t>
            </a:r>
            <a:r>
              <a:rPr lang="en-US" sz="3100" dirty="0"/>
              <a:t> </a:t>
            </a:r>
            <a:r>
              <a:rPr lang="en-US" sz="3100" dirty="0" err="1"/>
              <a:t>của</a:t>
            </a:r>
            <a:r>
              <a:rPr lang="en-US" sz="3100" dirty="0"/>
              <a:t> C++, </a:t>
            </a:r>
            <a:r>
              <a:rPr lang="en-US" sz="3100" dirty="0" err="1"/>
              <a:t>đối</a:t>
            </a:r>
            <a:r>
              <a:rPr lang="en-US" sz="3100" dirty="0"/>
              <a:t> </a:t>
            </a:r>
            <a:r>
              <a:rPr lang="en-US" sz="3100" dirty="0" err="1"/>
              <a:t>tượng</a:t>
            </a:r>
            <a:r>
              <a:rPr lang="en-US" sz="3100" dirty="0"/>
              <a:t> </a:t>
            </a:r>
            <a:r>
              <a:rPr lang="en-US" sz="3100" dirty="0" err="1"/>
              <a:t>cout</a:t>
            </a:r>
            <a:r>
              <a:rPr lang="en-US" sz="3100" dirty="0"/>
              <a:t> </a:t>
            </a:r>
            <a:r>
              <a:rPr lang="en-US" sz="3100" dirty="0" err="1"/>
              <a:t>được</a:t>
            </a:r>
            <a:r>
              <a:rPr lang="en-US" sz="3100" dirty="0"/>
              <a:t> </a:t>
            </a:r>
            <a:r>
              <a:rPr lang="en-US" sz="3100" dirty="0" err="1"/>
              <a:t>tổ</a:t>
            </a:r>
            <a:r>
              <a:rPr lang="en-US" sz="3100" dirty="0"/>
              <a:t> </a:t>
            </a:r>
            <a:r>
              <a:rPr lang="en-US" sz="3100" dirty="0" err="1"/>
              <a:t>chức</a:t>
            </a:r>
            <a:r>
              <a:rPr lang="en-US" sz="3100" dirty="0"/>
              <a:t> </a:t>
            </a:r>
            <a:r>
              <a:rPr lang="en-US" sz="3100" dirty="0" err="1"/>
              <a:t>trong</a:t>
            </a:r>
            <a:r>
              <a:rPr lang="en-US" sz="3100" dirty="0"/>
              <a:t> namespace std.</a:t>
            </a:r>
          </a:p>
        </p:txBody>
      </p:sp>
    </p:spTree>
    <p:extLst>
      <p:ext uri="{BB962C8B-B14F-4D97-AF65-F5344CB8AC3E}">
        <p14:creationId xmlns:p14="http://schemas.microsoft.com/office/powerpoint/2010/main" val="197010129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t>Giải thích về </a:t>
            </a:r>
            <a:r>
              <a:rPr lang="en-US" sz="3100" b="1"/>
              <a:t>chương </a:t>
            </a:r>
            <a:r>
              <a:rPr lang="en-US" sz="3100" b="1" smtClean="0"/>
              <a:t>trình:</a:t>
            </a:r>
            <a:endParaRPr lang="en-US" sz="3100" b="1"/>
          </a:p>
          <a:p>
            <a:pPr algn="just" hangingPunct="0"/>
            <a:r>
              <a:rPr lang="en-US" smtClean="0">
                <a:solidFill>
                  <a:srgbClr val="FF0000"/>
                </a:solidFill>
              </a:rPr>
              <a:t>[</a:t>
            </a:r>
            <a:r>
              <a:rPr lang="en-US">
                <a:solidFill>
                  <a:srgbClr val="FF0000"/>
                </a:solidFill>
              </a:rPr>
              <a:t>4.]</a:t>
            </a:r>
            <a:r>
              <a:rPr lang="en-US"/>
              <a:t> Bất kì một chương trình C++ </a:t>
            </a:r>
            <a:r>
              <a:rPr lang="en-US" smtClean="0"/>
              <a:t>nào </a:t>
            </a:r>
            <a:r>
              <a:rPr lang="en-US"/>
              <a:t>cũng phải có một </a:t>
            </a:r>
            <a:r>
              <a:rPr lang="en-US" smtClean="0"/>
              <a:t>hàm </a:t>
            </a:r>
            <a:r>
              <a:rPr lang="en-US"/>
              <a:t>main để thực thi chương trình. Một hàm sẽ được khai báo theo cấu trúc </a:t>
            </a:r>
            <a:r>
              <a:rPr lang="en-US" smtClean="0"/>
              <a:t>trên.</a:t>
            </a:r>
          </a:p>
          <a:p>
            <a:pPr algn="just" hangingPunct="0"/>
            <a:r>
              <a:rPr lang="en-US" smtClean="0"/>
              <a:t>Từ </a:t>
            </a:r>
            <a:r>
              <a:rPr lang="en-US"/>
              <a:t>khóa int mô tả kiểu dữ liệu mà hàm trả về là integer. Chúng ta cần lưu ý rằng, trong chương trình C thì ta có thể tùy ý khai báo là void hoặc int, nhưng trong C++ thì bắt buộc phải khai báo là int. Vậy int hay void</a:t>
            </a:r>
          </a:p>
        </p:txBody>
      </p:sp>
    </p:spTree>
    <p:extLst>
      <p:ext uri="{BB962C8B-B14F-4D97-AF65-F5344CB8AC3E}">
        <p14:creationId xmlns:p14="http://schemas.microsoft.com/office/powerpoint/2010/main" val="122380350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t>Giải thích về </a:t>
            </a:r>
            <a:r>
              <a:rPr lang="en-US" sz="3100" b="1"/>
              <a:t>chương </a:t>
            </a:r>
            <a:r>
              <a:rPr lang="en-US" sz="3100" b="1" smtClean="0"/>
              <a:t>trình:</a:t>
            </a:r>
            <a:endParaRPr lang="en-US" sz="3100" b="1"/>
          </a:p>
          <a:p>
            <a:pPr algn="just" hangingPunct="0"/>
            <a:r>
              <a:rPr lang="en-US">
                <a:solidFill>
                  <a:srgbClr val="FF0000"/>
                </a:solidFill>
              </a:rPr>
              <a:t>[4.] </a:t>
            </a:r>
            <a:r>
              <a:rPr lang="en-US" smtClean="0"/>
              <a:t>Vậy </a:t>
            </a:r>
            <a:r>
              <a:rPr lang="en-US"/>
              <a:t>int hay </a:t>
            </a:r>
            <a:r>
              <a:rPr lang="en-US" smtClean="0"/>
              <a:t>void trong </a:t>
            </a:r>
            <a:r>
              <a:rPr lang="en-US"/>
              <a:t>trường hợp này có thực sự quan </a:t>
            </a:r>
            <a:r>
              <a:rPr lang="en-US" smtClean="0"/>
              <a:t>trọng? </a:t>
            </a:r>
          </a:p>
          <a:p>
            <a:pPr algn="just" hangingPunct="0"/>
            <a:r>
              <a:rPr lang="en-US" smtClean="0"/>
              <a:t>Chúng </a:t>
            </a:r>
            <a:r>
              <a:rPr lang="en-US"/>
              <a:t>ta nên luôn khai báo hàm main có kiểu dữ liệu trả về là kiểu int. Sở dĩ như vậy là vì khi hàm main trả về kiểu int thì theo quy ước, nếu chương trình có lỗi, nó sẽ trả về một </a:t>
            </a:r>
            <a:r>
              <a:rPr lang="en-US" smtClean="0"/>
              <a:t>mã </a:t>
            </a:r>
            <a:r>
              <a:rPr lang="en-US"/>
              <a:t>int </a:t>
            </a:r>
            <a:r>
              <a:rPr lang="en-US" smtClean="0"/>
              <a:t>khác </a:t>
            </a:r>
            <a:r>
              <a:rPr lang="en-US"/>
              <a:t>0 </a:t>
            </a:r>
            <a:r>
              <a:rPr lang="en-US" smtClean="0"/>
              <a:t>và </a:t>
            </a:r>
            <a:r>
              <a:rPr lang="en-US"/>
              <a:t>ngược lại, nếu chương trình không có lỗi, nó sẽ trả về mã int 0. </a:t>
            </a:r>
            <a:endParaRPr lang="en-US" smtClean="0"/>
          </a:p>
          <a:p>
            <a:pPr algn="just" hangingPunct="0"/>
            <a:r>
              <a:rPr lang="en-US" smtClean="0"/>
              <a:t>Lỗi </a:t>
            </a:r>
            <a:r>
              <a:rPr lang="en-US"/>
              <a:t>ở </a:t>
            </a:r>
            <a:r>
              <a:rPr lang="en-US" smtClean="0"/>
              <a:t>đây là </a:t>
            </a:r>
            <a:r>
              <a:rPr lang="en-US"/>
              <a:t>lỗi chương trình liên quan đến quá trình biên dịch, chứ không phải là lỗi liên quan đến cú pháp. Chúng ta sẽ nhận thấy mã mà nó trả về trong dòng thông báo cuối cùng khi biên dịch: </a:t>
            </a:r>
            <a:r>
              <a:rPr lang="en-US" i="1">
                <a:solidFill>
                  <a:srgbClr val="FFFF00"/>
                </a:solidFill>
              </a:rPr>
              <a:t>process returned 0 (0x0)</a:t>
            </a:r>
            <a:r>
              <a:rPr lang="en-US"/>
              <a:t>.</a:t>
            </a:r>
          </a:p>
          <a:p>
            <a:pPr algn="just" hangingPunct="0"/>
            <a:endParaRPr lang="en-US"/>
          </a:p>
        </p:txBody>
      </p:sp>
    </p:spTree>
    <p:extLst>
      <p:ext uri="{BB962C8B-B14F-4D97-AF65-F5344CB8AC3E}">
        <p14:creationId xmlns:p14="http://schemas.microsoft.com/office/powerpoint/2010/main" val="209522276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t>Giải thích về </a:t>
            </a:r>
            <a:r>
              <a:rPr lang="en-US" sz="3100" b="1"/>
              <a:t>chương </a:t>
            </a:r>
            <a:r>
              <a:rPr lang="en-US" sz="3100" b="1" smtClean="0"/>
              <a:t>trình:</a:t>
            </a:r>
            <a:endParaRPr lang="en-US" sz="3100" b="1"/>
          </a:p>
          <a:p>
            <a:pPr algn="just"/>
            <a:r>
              <a:rPr lang="en-US" sz="3200">
                <a:solidFill>
                  <a:srgbClr val="FF0000"/>
                </a:solidFill>
              </a:rPr>
              <a:t>[4.] </a:t>
            </a:r>
            <a:r>
              <a:rPr lang="en-US" sz="3100" smtClean="0"/>
              <a:t>Tên </a:t>
            </a:r>
            <a:r>
              <a:rPr lang="en-US" sz="3100"/>
              <a:t>hàm là main. Tiếp theo là cặp dấu ngoặc đơn dùng để chứa tham </a:t>
            </a:r>
            <a:r>
              <a:rPr lang="en-US" sz="3100" smtClean="0"/>
              <a:t>số đính </a:t>
            </a:r>
            <a:r>
              <a:rPr lang="en-US" sz="3100"/>
              <a:t>kèm. Thông thường một chương trình ứng dụng sẽ chứa hai tham số trong hàm main là </a:t>
            </a:r>
            <a:r>
              <a:rPr lang="en-US" sz="3100" i="1">
                <a:solidFill>
                  <a:srgbClr val="FFFF00"/>
                </a:solidFill>
              </a:rPr>
              <a:t>int argc và char* args[]</a:t>
            </a:r>
            <a:r>
              <a:rPr lang="en-US" sz="3100"/>
              <a:t>. Các tham số này gọi là tham số dòng lệnh. Tiếp theo là dấu {}. Bên trong cặp dấu </a:t>
            </a:r>
            <a:r>
              <a:rPr lang="en-US" sz="3100" smtClean="0"/>
              <a:t>này là </a:t>
            </a:r>
            <a:r>
              <a:rPr lang="en-US" sz="3100"/>
              <a:t>chương trình chính.</a:t>
            </a:r>
          </a:p>
          <a:p>
            <a:pPr algn="just" hangingPunct="0"/>
            <a:endParaRPr lang="en-US"/>
          </a:p>
        </p:txBody>
      </p:sp>
    </p:spTree>
    <p:extLst>
      <p:ext uri="{BB962C8B-B14F-4D97-AF65-F5344CB8AC3E}">
        <p14:creationId xmlns:p14="http://schemas.microsoft.com/office/powerpoint/2010/main" val="194041375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Giải thích về </a:t>
            </a:r>
            <a:r>
              <a:rPr lang="en-US" sz="3100" b="1"/>
              <a:t>chương </a:t>
            </a:r>
            <a:r>
              <a:rPr lang="en-US" sz="3100" b="1" smtClean="0"/>
              <a:t>trình:</a:t>
            </a:r>
            <a:endParaRPr lang="en-US" sz="3100" b="1"/>
          </a:p>
          <a:p>
            <a:r>
              <a:rPr lang="en-US" sz="3100" smtClean="0">
                <a:solidFill>
                  <a:srgbClr val="FF0000"/>
                </a:solidFill>
              </a:rPr>
              <a:t>[</a:t>
            </a:r>
            <a:r>
              <a:rPr lang="en-US" sz="3100">
                <a:solidFill>
                  <a:srgbClr val="FF0000"/>
                </a:solidFill>
              </a:rPr>
              <a:t>5.]</a:t>
            </a:r>
            <a:r>
              <a:rPr lang="en-US" sz="3100"/>
              <a:t>  Dấu mở khối.</a:t>
            </a:r>
          </a:p>
          <a:p>
            <a:pPr algn="just" hangingPunct="0"/>
            <a:endParaRPr lang="en-US"/>
          </a:p>
        </p:txBody>
      </p:sp>
    </p:spTree>
    <p:extLst>
      <p:ext uri="{BB962C8B-B14F-4D97-AF65-F5344CB8AC3E}">
        <p14:creationId xmlns:p14="http://schemas.microsoft.com/office/powerpoint/2010/main" val="116956766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t>Giải thích về </a:t>
            </a:r>
            <a:r>
              <a:rPr lang="en-US" sz="3100" b="1"/>
              <a:t>chương </a:t>
            </a:r>
            <a:r>
              <a:rPr lang="en-US" sz="3100" b="1" smtClean="0"/>
              <a:t>trình:</a:t>
            </a:r>
            <a:endParaRPr lang="en-US" sz="3100" b="1"/>
          </a:p>
          <a:p>
            <a:pPr algn="just"/>
            <a:r>
              <a:rPr lang="en-US" sz="3100" smtClean="0">
                <a:solidFill>
                  <a:srgbClr val="FF0000"/>
                </a:solidFill>
              </a:rPr>
              <a:t>[</a:t>
            </a:r>
            <a:r>
              <a:rPr lang="en-US" sz="3100">
                <a:solidFill>
                  <a:srgbClr val="FF0000"/>
                </a:solidFill>
              </a:rPr>
              <a:t>6.]</a:t>
            </a:r>
            <a:r>
              <a:rPr lang="en-US" sz="3100"/>
              <a:t> Đối tượng cout (đọc là C-out) là chuẩn dùng để xuất dữ liệu ra màn hình. Chúng ta cần lưu ý hàm printf vẫn hoạt động tốt trong trường hợp này. Nếu dùng hàm printf thì ta không cần khai </a:t>
            </a:r>
            <a:r>
              <a:rPr lang="en-US" sz="3100" smtClean="0"/>
              <a:t>báo </a:t>
            </a:r>
            <a:r>
              <a:rPr lang="en-US" sz="3100"/>
              <a:t>thư viện iostream và namespace std ở trên. </a:t>
            </a:r>
            <a:endParaRPr lang="en-US" sz="3100" smtClean="0"/>
          </a:p>
          <a:p>
            <a:pPr algn="just"/>
            <a:r>
              <a:rPr lang="en-US" sz="3100" smtClean="0"/>
              <a:t>Khi </a:t>
            </a:r>
            <a:r>
              <a:rPr lang="en-US" sz="3100"/>
              <a:t>sử dụng đối tượng cout, chúng ta cũng có thể bỏ qua dòng lệnh [3.] </a:t>
            </a:r>
            <a:r>
              <a:rPr lang="en-US" sz="3100" smtClean="0"/>
              <a:t>và </a:t>
            </a:r>
            <a:r>
              <a:rPr lang="en-US" sz="3100"/>
              <a:t>thay </a:t>
            </a:r>
            <a:r>
              <a:rPr lang="en-US" sz="3100" smtClean="0"/>
              <a:t>vào </a:t>
            </a:r>
            <a:r>
              <a:rPr lang="en-US" sz="3100"/>
              <a:t>đó ta sẽ viết std::cout. </a:t>
            </a:r>
            <a:endParaRPr lang="en-US" sz="3100" smtClean="0"/>
          </a:p>
        </p:txBody>
      </p:sp>
    </p:spTree>
    <p:extLst>
      <p:ext uri="{BB962C8B-B14F-4D97-AF65-F5344CB8AC3E}">
        <p14:creationId xmlns:p14="http://schemas.microsoft.com/office/powerpoint/2010/main" val="308825982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t>Giải thích về </a:t>
            </a:r>
            <a:r>
              <a:rPr lang="en-US" sz="3100" b="1"/>
              <a:t>chương </a:t>
            </a:r>
            <a:r>
              <a:rPr lang="en-US" sz="3100" b="1" smtClean="0"/>
              <a:t>trình:</a:t>
            </a:r>
            <a:endParaRPr lang="en-US" sz="3100" b="1"/>
          </a:p>
          <a:p>
            <a:r>
              <a:rPr lang="en-US" sz="3100" smtClean="0">
                <a:solidFill>
                  <a:srgbClr val="FF0000"/>
                </a:solidFill>
              </a:rPr>
              <a:t>[</a:t>
            </a:r>
            <a:r>
              <a:rPr lang="en-US" sz="3100">
                <a:solidFill>
                  <a:srgbClr val="FF0000"/>
                </a:solidFill>
              </a:rPr>
              <a:t>6.]</a:t>
            </a:r>
            <a:r>
              <a:rPr lang="en-US" sz="3100"/>
              <a:t> </a:t>
            </a:r>
            <a:r>
              <a:rPr lang="en-US" sz="3100" smtClean="0"/>
              <a:t>Khi </a:t>
            </a:r>
            <a:r>
              <a:rPr lang="en-US" sz="3100"/>
              <a:t>sử dụng đối tượng cout, chúng ta có thêm một cách thức để xuống dòng thay vì dùng \n, đó </a:t>
            </a:r>
            <a:r>
              <a:rPr lang="en-US" sz="3100" smtClean="0"/>
              <a:t>là endl.</a:t>
            </a:r>
          </a:p>
          <a:p>
            <a:pPr algn="just"/>
            <a:r>
              <a:rPr lang="en-US" sz="3100" smtClean="0"/>
              <a:t>Đối </a:t>
            </a:r>
            <a:r>
              <a:rPr lang="en-US" sz="3100"/>
              <a:t>tượng cout thường đi với toán tử xuất &lt;&lt;. Chúng ta có thể sử dùng nhiều toán tử này khi muốn xuất nhiều phần tử riêng </a:t>
            </a:r>
            <a:r>
              <a:rPr lang="en-US" sz="3100" smtClean="0"/>
              <a:t>biệt:</a:t>
            </a:r>
          </a:p>
          <a:p>
            <a:pPr marL="36576" indent="0" algn="just">
              <a:buNone/>
            </a:pPr>
            <a:r>
              <a:rPr lang="en-US" sz="3100"/>
              <a:t> </a:t>
            </a:r>
            <a:r>
              <a:rPr lang="en-US" sz="3100" smtClean="0"/>
              <a:t>   cout</a:t>
            </a:r>
            <a:r>
              <a:rPr lang="en-US" sz="3100"/>
              <a:t>&lt;&lt;string1&lt;&lt;string2&lt;&lt;….&lt;&lt;endl</a:t>
            </a:r>
            <a:r>
              <a:rPr lang="en-US" sz="3100" smtClean="0"/>
              <a:t>.</a:t>
            </a:r>
            <a:endParaRPr lang="en-US"/>
          </a:p>
        </p:txBody>
      </p:sp>
    </p:spTree>
    <p:extLst>
      <p:ext uri="{BB962C8B-B14F-4D97-AF65-F5344CB8AC3E}">
        <p14:creationId xmlns:p14="http://schemas.microsoft.com/office/powerpoint/2010/main" val="213179758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Giải thích về </a:t>
            </a:r>
            <a:r>
              <a:rPr lang="en-US" sz="3100" b="1"/>
              <a:t>chương </a:t>
            </a:r>
            <a:r>
              <a:rPr lang="en-US" sz="3100" b="1" smtClean="0"/>
              <a:t>trình:</a:t>
            </a:r>
            <a:endParaRPr lang="en-US" sz="3100" b="1"/>
          </a:p>
          <a:p>
            <a:pPr algn="just"/>
            <a:r>
              <a:rPr lang="en-US" sz="3100" smtClean="0">
                <a:solidFill>
                  <a:srgbClr val="FF0000"/>
                </a:solidFill>
              </a:rPr>
              <a:t>[</a:t>
            </a:r>
            <a:r>
              <a:rPr lang="en-US" sz="3100">
                <a:solidFill>
                  <a:srgbClr val="FF0000"/>
                </a:solidFill>
              </a:rPr>
              <a:t>7.]</a:t>
            </a:r>
            <a:r>
              <a:rPr lang="en-US" sz="3100"/>
              <a:t> Câu lệnh return dùng để trả về giá trị của hàm main. Nếu hàm có trả về giá trị, thì cần return một giá trị </a:t>
            </a:r>
            <a:r>
              <a:rPr lang="en-US" sz="3100" smtClean="0"/>
              <a:t>nào </a:t>
            </a:r>
            <a:r>
              <a:rPr lang="en-US" sz="3100"/>
              <a:t>đó cùng kiểu dữ liệu trả về với hàm. Nếu hàm là void, thì không cần return.</a:t>
            </a:r>
          </a:p>
        </p:txBody>
      </p:sp>
    </p:spTree>
    <p:extLst>
      <p:ext uri="{BB962C8B-B14F-4D97-AF65-F5344CB8AC3E}">
        <p14:creationId xmlns:p14="http://schemas.microsoft.com/office/powerpoint/2010/main" val="36399785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Giải thích về </a:t>
            </a:r>
            <a:r>
              <a:rPr lang="en-US" sz="3100" b="1"/>
              <a:t>chương </a:t>
            </a:r>
            <a:r>
              <a:rPr lang="en-US" sz="3100" b="1" smtClean="0"/>
              <a:t>trình:</a:t>
            </a:r>
            <a:endParaRPr lang="en-US" sz="3100" b="1"/>
          </a:p>
          <a:p>
            <a:pPr algn="just"/>
            <a:r>
              <a:rPr lang="en-US" sz="3100" smtClean="0">
                <a:solidFill>
                  <a:srgbClr val="FF0000"/>
                </a:solidFill>
              </a:rPr>
              <a:t>[</a:t>
            </a:r>
            <a:r>
              <a:rPr lang="en-US" sz="3100">
                <a:solidFill>
                  <a:srgbClr val="FF0000"/>
                </a:solidFill>
              </a:rPr>
              <a:t>8.]</a:t>
            </a:r>
            <a:r>
              <a:rPr lang="en-US" sz="3100"/>
              <a:t>  Dấu đóng khối tương ứng với mở khối [5].</a:t>
            </a:r>
          </a:p>
        </p:txBody>
      </p:sp>
    </p:spTree>
    <p:extLst>
      <p:ext uri="{BB962C8B-B14F-4D97-AF65-F5344CB8AC3E}">
        <p14:creationId xmlns:p14="http://schemas.microsoft.com/office/powerpoint/2010/main" val="167813541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t>Chú ý:</a:t>
            </a:r>
            <a:endParaRPr lang="en-US" sz="3100" b="1"/>
          </a:p>
          <a:p>
            <a:pPr lvl="0" algn="just" hangingPunct="0"/>
            <a:r>
              <a:rPr lang="en-US" sz="3100" smtClean="0"/>
              <a:t>Cũng </a:t>
            </a:r>
            <a:r>
              <a:rPr lang="en-US" sz="3100"/>
              <a:t>như C, C++ </a:t>
            </a:r>
            <a:r>
              <a:rPr lang="en-US" sz="3100" smtClean="0"/>
              <a:t>là </a:t>
            </a:r>
            <a:r>
              <a:rPr lang="en-US" sz="3100"/>
              <a:t>ngôn ngữ phân biệt chữ hoa và chữ thường. </a:t>
            </a:r>
            <a:endParaRPr lang="en-US" sz="3100" smtClean="0"/>
          </a:p>
          <a:p>
            <a:pPr lvl="0" algn="just" hangingPunct="0"/>
            <a:r>
              <a:rPr lang="en-US" sz="3100" smtClean="0"/>
              <a:t>Kết </a:t>
            </a:r>
            <a:r>
              <a:rPr lang="en-US" sz="3100"/>
              <a:t>thúc một dòng lệnh trong C++ bao giờ cũng phải có dấu ;</a:t>
            </a:r>
          </a:p>
        </p:txBody>
      </p:sp>
    </p:spTree>
    <p:extLst>
      <p:ext uri="{BB962C8B-B14F-4D97-AF65-F5344CB8AC3E}">
        <p14:creationId xmlns:p14="http://schemas.microsoft.com/office/powerpoint/2010/main" val="205352660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marL="36576" indent="0" algn="just">
              <a:buNone/>
            </a:pPr>
            <a:r>
              <a:rPr lang="en-US" sz="3100" b="1" smtClean="0"/>
              <a:t>Chú ý:</a:t>
            </a:r>
            <a:endParaRPr lang="en-US" sz="3100" b="1"/>
          </a:p>
          <a:p>
            <a:pPr algn="just" hangingPunct="0"/>
            <a:r>
              <a:rPr lang="en-US" sz="3100" smtClean="0"/>
              <a:t>Một </a:t>
            </a:r>
            <a:r>
              <a:rPr lang="en-US" sz="3100"/>
              <a:t>dấu ngoặc đơn (), dấu ngoặc nhọn {} bao giờ cũng song </a:t>
            </a:r>
            <a:r>
              <a:rPr lang="en-US" sz="3100" smtClean="0"/>
              <a:t>hành. </a:t>
            </a:r>
            <a:r>
              <a:rPr lang="en-US" sz="3100"/>
              <a:t>Điều đó có nghĩa nếu dùng dấu mở thì phải có dấu đóng tương ứng. </a:t>
            </a:r>
            <a:endParaRPr lang="en-US" sz="3100" smtClean="0"/>
          </a:p>
          <a:p>
            <a:pPr algn="just" hangingPunct="0"/>
            <a:r>
              <a:rPr lang="en-US" sz="3100" smtClean="0"/>
              <a:t>Dấu </a:t>
            </a:r>
            <a:r>
              <a:rPr lang="en-US" sz="3100"/>
              <a:t>ngoặc đơn thường dùng sau tên hàm, và bên trong nó là tham số hình thức hoặc trong các lệnh có cấu trúc. </a:t>
            </a:r>
            <a:endParaRPr lang="en-US" sz="3100" smtClean="0"/>
          </a:p>
          <a:p>
            <a:pPr algn="just" hangingPunct="0"/>
            <a:r>
              <a:rPr lang="en-US" sz="3100" smtClean="0"/>
              <a:t>Dấu </a:t>
            </a:r>
            <a:r>
              <a:rPr lang="en-US" sz="3100"/>
              <a:t>ngoặc nhọn thường dùng để quy định phạm vi của một khối lệnh (scope). </a:t>
            </a:r>
            <a:endParaRPr lang="en-US" sz="3100" smtClean="0"/>
          </a:p>
          <a:p>
            <a:pPr algn="just" hangingPunct="0"/>
            <a:r>
              <a:rPr lang="en-US" sz="3100" smtClean="0"/>
              <a:t>Một </a:t>
            </a:r>
            <a:r>
              <a:rPr lang="en-US" sz="3100"/>
              <a:t>cách thức giúp chúng ta chuyên nghiệp hơn khi lập trình, là sau dấu mở, ta nên sử dụng tiếp </a:t>
            </a:r>
            <a:r>
              <a:rPr lang="fr-FR" sz="3100"/>
              <a:t>dấu đóng (thông thường các trình soạn thảo sẽ hỗ trợ một cách tự động). Sau đó </a:t>
            </a:r>
            <a:r>
              <a:rPr lang="fr-FR" sz="3100" smtClean="0"/>
              <a:t>hãy </a:t>
            </a:r>
            <a:r>
              <a:rPr lang="fr-FR" sz="3100"/>
              <a:t>nhập nội dung cần thiết vào bên trong cặp dấu </a:t>
            </a:r>
            <a:r>
              <a:rPr lang="fr-FR" sz="3100" smtClean="0"/>
              <a:t>này. Điều </a:t>
            </a:r>
            <a:r>
              <a:rPr lang="fr-FR" sz="3100"/>
              <a:t>đó sẽ tránh khỏi sự nhầm lẫn khi chương trình có </a:t>
            </a:r>
            <a:r>
              <a:rPr lang="fr-FR" sz="3100" smtClean="0"/>
              <a:t>quá </a:t>
            </a:r>
            <a:r>
              <a:rPr lang="fr-FR" sz="3100"/>
              <a:t>nhiều dấu đóng mở.</a:t>
            </a:r>
            <a:endParaRPr lang="en-US" sz="3100"/>
          </a:p>
        </p:txBody>
      </p:sp>
    </p:spTree>
    <p:extLst>
      <p:ext uri="{BB962C8B-B14F-4D97-AF65-F5344CB8AC3E}">
        <p14:creationId xmlns:p14="http://schemas.microsoft.com/office/powerpoint/2010/main" val="329319206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t>Chú ý:</a:t>
            </a:r>
            <a:endParaRPr lang="en-US" sz="3100" b="1"/>
          </a:p>
          <a:p>
            <a:pPr algn="just" hangingPunct="0"/>
            <a:r>
              <a:rPr lang="fr-FR" sz="3100" smtClean="0"/>
              <a:t>Để </a:t>
            </a:r>
            <a:r>
              <a:rPr lang="fr-FR" sz="3100"/>
              <a:t>nhận biết được phạm vi ảnh hưởng của các khối lệnh – hãy sử dụng phím tab để tạo ra sự lồi lõm khi viết </a:t>
            </a:r>
            <a:r>
              <a:rPr lang="fr-FR" sz="3100" smtClean="0"/>
              <a:t>mã chương </a:t>
            </a:r>
            <a:r>
              <a:rPr lang="fr-FR" sz="3100"/>
              <a:t>trình. </a:t>
            </a:r>
            <a:endParaRPr lang="fr-FR" sz="3100" smtClean="0"/>
          </a:p>
          <a:p>
            <a:pPr algn="just" hangingPunct="0"/>
            <a:r>
              <a:rPr lang="fr-FR" sz="3100" smtClean="0"/>
              <a:t>Như </a:t>
            </a:r>
            <a:r>
              <a:rPr lang="fr-FR" sz="3100"/>
              <a:t>trong ví dụ trên, đối tượng cout và hàm return sẽ nhảy vào một tab so với dấu khối lệnh tương ứng. </a:t>
            </a:r>
            <a:endParaRPr lang="fr-FR" sz="3100" smtClean="0"/>
          </a:p>
          <a:p>
            <a:pPr algn="just" hangingPunct="0"/>
            <a:r>
              <a:rPr lang="fr-FR" sz="3100" smtClean="0"/>
              <a:t>Nếu </a:t>
            </a:r>
            <a:r>
              <a:rPr lang="fr-FR" sz="3100"/>
              <a:t>sử dụng hợp lí, chương trình sẽ rất sáng sủa và dễ đọc.</a:t>
            </a:r>
            <a:endParaRPr lang="en-US" sz="3100"/>
          </a:p>
        </p:txBody>
      </p:sp>
    </p:spTree>
    <p:extLst>
      <p:ext uri="{BB962C8B-B14F-4D97-AF65-F5344CB8AC3E}">
        <p14:creationId xmlns:p14="http://schemas.microsoft.com/office/powerpoint/2010/main" val="290437264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dirty="0" err="1" smtClean="0">
                <a:solidFill>
                  <a:srgbClr val="FF0000"/>
                </a:solidFill>
              </a:rPr>
              <a:t>Bài</a:t>
            </a:r>
            <a:r>
              <a:rPr lang="en-US" sz="3100" b="1" dirty="0" smtClean="0">
                <a:solidFill>
                  <a:srgbClr val="FF0000"/>
                </a:solidFill>
              </a:rPr>
              <a:t> </a:t>
            </a:r>
            <a:r>
              <a:rPr lang="en-US" sz="3100" b="1" dirty="0" err="1" smtClean="0">
                <a:solidFill>
                  <a:srgbClr val="FF0000"/>
                </a:solidFill>
              </a:rPr>
              <a:t>tập</a:t>
            </a:r>
            <a:r>
              <a:rPr lang="en-US" sz="3100" b="1" dirty="0" smtClean="0">
                <a:solidFill>
                  <a:srgbClr val="FF0000"/>
                </a:solidFill>
              </a:rPr>
              <a:t> 1:</a:t>
            </a:r>
            <a:endParaRPr lang="en-US" sz="3100" b="1" dirty="0">
              <a:solidFill>
                <a:srgbClr val="FF0000"/>
              </a:solidFill>
            </a:endParaRPr>
          </a:p>
          <a:p>
            <a:pPr lvl="0" algn="just" hangingPunct="0"/>
            <a:r>
              <a:rPr lang="vi-VN" dirty="0" smtClean="0"/>
              <a:t>Tìm </a:t>
            </a:r>
            <a:r>
              <a:rPr lang="vi-VN" dirty="0"/>
              <a:t>các lỗi cú pháp trong chương trình sau:</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629" y="3212976"/>
            <a:ext cx="8247110" cy="295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630190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CƠ BẢN VỀ 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dirty="0" err="1" smtClean="0">
                <a:solidFill>
                  <a:srgbClr val="FF0000"/>
                </a:solidFill>
              </a:rPr>
              <a:t>Bài</a:t>
            </a:r>
            <a:r>
              <a:rPr lang="en-US" sz="3100" b="1" dirty="0" smtClean="0">
                <a:solidFill>
                  <a:srgbClr val="FF0000"/>
                </a:solidFill>
              </a:rPr>
              <a:t> </a:t>
            </a:r>
            <a:r>
              <a:rPr lang="en-US" sz="3100" b="1" dirty="0" err="1" smtClean="0">
                <a:solidFill>
                  <a:srgbClr val="FF0000"/>
                </a:solidFill>
              </a:rPr>
              <a:t>tập</a:t>
            </a:r>
            <a:r>
              <a:rPr lang="en-US" sz="3100" b="1" dirty="0" smtClean="0">
                <a:solidFill>
                  <a:srgbClr val="FF0000"/>
                </a:solidFill>
              </a:rPr>
              <a:t> 2:</a:t>
            </a:r>
            <a:endParaRPr lang="en-US" sz="3100" b="1" dirty="0">
              <a:solidFill>
                <a:srgbClr val="FF0000"/>
              </a:solidFill>
            </a:endParaRPr>
          </a:p>
          <a:p>
            <a:pPr lvl="0" algn="just" hangingPunct="0"/>
            <a:r>
              <a:rPr lang="en-US" dirty="0" err="1" smtClean="0"/>
              <a:t>Hãy</a:t>
            </a:r>
            <a:r>
              <a:rPr lang="en-US" dirty="0" smtClean="0"/>
              <a:t> </a:t>
            </a:r>
            <a:r>
              <a:rPr lang="en-US" dirty="0" err="1"/>
              <a:t>viết</a:t>
            </a:r>
            <a:r>
              <a:rPr lang="en-US" dirty="0"/>
              <a:t> </a:t>
            </a:r>
            <a:r>
              <a:rPr lang="en-US" dirty="0" err="1"/>
              <a:t>chương</a:t>
            </a:r>
            <a:r>
              <a:rPr lang="en-US" dirty="0"/>
              <a:t> </a:t>
            </a:r>
            <a:r>
              <a:rPr lang="en-US" dirty="0" err="1"/>
              <a:t>trình</a:t>
            </a:r>
            <a:r>
              <a:rPr lang="en-US" dirty="0"/>
              <a:t> in </a:t>
            </a:r>
            <a:r>
              <a:rPr lang="en-US" dirty="0" err="1"/>
              <a:t>ra</a:t>
            </a:r>
            <a:r>
              <a:rPr lang="en-US" dirty="0"/>
              <a:t> </a:t>
            </a:r>
            <a:r>
              <a:rPr lang="en-US" dirty="0" err="1"/>
              <a:t>dòng</a:t>
            </a:r>
            <a:r>
              <a:rPr lang="en-US" dirty="0"/>
              <a:t> </a:t>
            </a:r>
            <a:r>
              <a:rPr lang="en-US" dirty="0" err="1"/>
              <a:t>chữ</a:t>
            </a:r>
            <a:r>
              <a:rPr lang="en-US" dirty="0"/>
              <a:t> “Chao ban, ban co </a:t>
            </a:r>
            <a:r>
              <a:rPr lang="en-US" dirty="0" err="1"/>
              <a:t>khoe</a:t>
            </a:r>
            <a:r>
              <a:rPr lang="en-US" dirty="0"/>
              <a:t> </a:t>
            </a:r>
            <a:r>
              <a:rPr lang="en-US" dirty="0" err="1"/>
              <a:t>khong</a:t>
            </a:r>
            <a:r>
              <a:rPr lang="en-US" dirty="0"/>
              <a:t>”. </a:t>
            </a:r>
            <a:endParaRPr lang="en-US" dirty="0" smtClean="0"/>
          </a:p>
          <a:p>
            <a:pPr lvl="0" algn="just" hangingPunct="0"/>
            <a:r>
              <a:rPr lang="en-US" dirty="0" err="1" smtClean="0"/>
              <a:t>Hãy</a:t>
            </a:r>
            <a:r>
              <a:rPr lang="en-US" dirty="0" smtClean="0"/>
              <a:t> </a:t>
            </a:r>
            <a:r>
              <a:rPr lang="en-US" dirty="0" err="1"/>
              <a:t>viết</a:t>
            </a:r>
            <a:r>
              <a:rPr lang="en-US" dirty="0"/>
              <a:t> </a:t>
            </a:r>
            <a:r>
              <a:rPr lang="en-US" dirty="0" err="1"/>
              <a:t>chương</a:t>
            </a:r>
            <a:r>
              <a:rPr lang="en-US" dirty="0"/>
              <a:t> </a:t>
            </a:r>
            <a:r>
              <a:rPr lang="en-US" dirty="0" err="1"/>
              <a:t>trình</a:t>
            </a:r>
            <a:r>
              <a:rPr lang="en-US" dirty="0"/>
              <a:t> in </a:t>
            </a:r>
            <a:r>
              <a:rPr lang="en-US" dirty="0" err="1"/>
              <a:t>ra</a:t>
            </a:r>
            <a:r>
              <a:rPr lang="en-US" dirty="0"/>
              <a:t> </a:t>
            </a:r>
            <a:r>
              <a:rPr lang="en-US" dirty="0" err="1"/>
              <a:t>hai</a:t>
            </a:r>
            <a:r>
              <a:rPr lang="en-US" dirty="0"/>
              <a:t> </a:t>
            </a:r>
            <a:r>
              <a:rPr lang="en-US" dirty="0" err="1"/>
              <a:t>dòng</a:t>
            </a:r>
            <a:r>
              <a:rPr lang="en-US" dirty="0"/>
              <a:t> </a:t>
            </a:r>
            <a:r>
              <a:rPr lang="en-US" dirty="0" err="1"/>
              <a:t>chữ</a:t>
            </a:r>
            <a:r>
              <a:rPr lang="en-US" dirty="0"/>
              <a:t> </a:t>
            </a:r>
            <a:r>
              <a:rPr lang="en-US" dirty="0" err="1"/>
              <a:t>trên</a:t>
            </a:r>
            <a:r>
              <a:rPr lang="en-US" dirty="0"/>
              <a:t> </a:t>
            </a:r>
            <a:r>
              <a:rPr lang="en-US" dirty="0" err="1"/>
              <a:t>hai</a:t>
            </a:r>
            <a:r>
              <a:rPr lang="en-US" dirty="0"/>
              <a:t> </a:t>
            </a:r>
            <a:r>
              <a:rPr lang="en-US" dirty="0" err="1"/>
              <a:t>dòng</a:t>
            </a:r>
            <a:r>
              <a:rPr lang="en-US" dirty="0"/>
              <a:t> </a:t>
            </a:r>
            <a:r>
              <a:rPr lang="en-US" dirty="0" err="1"/>
              <a:t>phân</a:t>
            </a:r>
            <a:r>
              <a:rPr lang="en-US" dirty="0"/>
              <a:t> </a:t>
            </a:r>
            <a:r>
              <a:rPr lang="en-US" dirty="0" err="1"/>
              <a:t>biệt</a:t>
            </a:r>
            <a:r>
              <a:rPr lang="en-US" dirty="0"/>
              <a:t> “</a:t>
            </a:r>
            <a:r>
              <a:rPr lang="en-US" dirty="0" smtClean="0"/>
              <a:t>Viet Nam</a:t>
            </a:r>
            <a:r>
              <a:rPr lang="en-US" dirty="0"/>
              <a:t>” </a:t>
            </a:r>
            <a:r>
              <a:rPr lang="en-US" dirty="0" err="1" smtClean="0"/>
              <a:t>và</a:t>
            </a:r>
            <a:r>
              <a:rPr lang="en-US" dirty="0" smtClean="0"/>
              <a:t> </a:t>
            </a:r>
            <a:r>
              <a:rPr lang="en-US" dirty="0"/>
              <a:t>“</a:t>
            </a:r>
            <a:r>
              <a:rPr lang="en-US" dirty="0" err="1"/>
              <a:t>Hoa</a:t>
            </a:r>
            <a:r>
              <a:rPr lang="en-US" dirty="0"/>
              <a:t> </a:t>
            </a:r>
            <a:r>
              <a:rPr lang="en-US" dirty="0" err="1" smtClean="0"/>
              <a:t>Ky</a:t>
            </a:r>
            <a:r>
              <a:rPr lang="en-US" dirty="0"/>
              <a:t>”. </a:t>
            </a:r>
            <a:endParaRPr lang="en-US" dirty="0" smtClean="0"/>
          </a:p>
          <a:p>
            <a:pPr lvl="0" algn="just" hangingPunct="0"/>
            <a:r>
              <a:rPr lang="en-US" dirty="0" err="1" smtClean="0"/>
              <a:t>Hãy</a:t>
            </a:r>
            <a:r>
              <a:rPr lang="en-US" dirty="0" smtClean="0"/>
              <a:t> </a:t>
            </a:r>
            <a:r>
              <a:rPr lang="en-US" dirty="0" err="1"/>
              <a:t>viết</a:t>
            </a:r>
            <a:r>
              <a:rPr lang="en-US" dirty="0"/>
              <a:t> </a:t>
            </a:r>
            <a:r>
              <a:rPr lang="en-US" dirty="0" err="1"/>
              <a:t>chương</a:t>
            </a:r>
            <a:r>
              <a:rPr lang="en-US" dirty="0"/>
              <a:t> </a:t>
            </a:r>
            <a:r>
              <a:rPr lang="en-US" dirty="0" err="1"/>
              <a:t>trình</a:t>
            </a:r>
            <a:r>
              <a:rPr lang="en-US" dirty="0"/>
              <a:t> in </a:t>
            </a:r>
            <a:r>
              <a:rPr lang="en-US" dirty="0" err="1"/>
              <a:t>ra</a:t>
            </a:r>
            <a:r>
              <a:rPr lang="en-US" dirty="0"/>
              <a:t> tam </a:t>
            </a:r>
            <a:r>
              <a:rPr lang="en-US" dirty="0" err="1" smtClean="0"/>
              <a:t>giác</a:t>
            </a:r>
            <a:r>
              <a:rPr lang="en-US" dirty="0" smtClean="0"/>
              <a:t> </a:t>
            </a:r>
            <a:r>
              <a:rPr lang="en-US" dirty="0" err="1"/>
              <a:t>đều</a:t>
            </a:r>
            <a:r>
              <a:rPr lang="en-US" dirty="0"/>
              <a:t> </a:t>
            </a:r>
            <a:r>
              <a:rPr lang="en-US" dirty="0" err="1"/>
              <a:t>với</a:t>
            </a:r>
            <a:r>
              <a:rPr lang="en-US" dirty="0"/>
              <a:t> </a:t>
            </a:r>
            <a:r>
              <a:rPr lang="en-US" dirty="0" err="1" smtClean="0"/>
              <a:t>các</a:t>
            </a:r>
            <a:r>
              <a:rPr lang="en-US" dirty="0" smtClean="0"/>
              <a:t> </a:t>
            </a:r>
            <a:r>
              <a:rPr lang="en-US" dirty="0" err="1"/>
              <a:t>đỉnh</a:t>
            </a:r>
            <a:r>
              <a:rPr lang="en-US" dirty="0"/>
              <a:t> </a:t>
            </a:r>
            <a:r>
              <a:rPr lang="en-US" dirty="0" err="1"/>
              <a:t>là</a:t>
            </a:r>
            <a:r>
              <a:rPr lang="en-US" dirty="0"/>
              <a:t> </a:t>
            </a:r>
            <a:r>
              <a:rPr lang="en-US" dirty="0" err="1"/>
              <a:t>các</a:t>
            </a:r>
            <a:r>
              <a:rPr lang="en-US" dirty="0"/>
              <a:t> </a:t>
            </a:r>
            <a:r>
              <a:rPr lang="en-US" dirty="0" err="1"/>
              <a:t>dấu</a:t>
            </a:r>
            <a:r>
              <a:rPr lang="en-US" dirty="0"/>
              <a:t> *. </a:t>
            </a:r>
            <a:endParaRPr lang="en-US" dirty="0" smtClean="0"/>
          </a:p>
          <a:p>
            <a:pPr marL="36576" lvl="0" indent="0" algn="just" hangingPunct="0">
              <a:buNone/>
            </a:pPr>
            <a:r>
              <a:rPr lang="fr-FR" dirty="0" smtClean="0"/>
              <a:t>		  *</a:t>
            </a:r>
            <a:r>
              <a:rPr lang="fr-FR" dirty="0"/>
              <a:t> </a:t>
            </a:r>
            <a:endParaRPr lang="fr-FR" dirty="0" smtClean="0"/>
          </a:p>
          <a:p>
            <a:pPr marL="36576" lvl="0" indent="0" algn="just" hangingPunct="0">
              <a:buNone/>
            </a:pPr>
            <a:r>
              <a:rPr lang="fr-FR" dirty="0" smtClean="0"/>
              <a:t>		*  </a:t>
            </a:r>
            <a:r>
              <a:rPr lang="fr-FR" dirty="0"/>
              <a:t>*</a:t>
            </a:r>
            <a:endParaRPr lang="en-US" dirty="0"/>
          </a:p>
        </p:txBody>
      </p:sp>
    </p:spTree>
    <p:extLst>
      <p:ext uri="{BB962C8B-B14F-4D97-AF65-F5344CB8AC3E}">
        <p14:creationId xmlns:p14="http://schemas.microsoft.com/office/powerpoint/2010/main" val="60152336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Vào </a:t>
            </a:r>
            <a:r>
              <a:rPr lang="en-US" sz="3100" b="1">
                <a:solidFill>
                  <a:srgbClr val="FF0000"/>
                </a:solidFill>
              </a:rPr>
              <a:t>dữ liệu từ bàn phím</a:t>
            </a:r>
            <a:r>
              <a:rPr lang="en-US" sz="3100" b="1" smtClean="0">
                <a:solidFill>
                  <a:srgbClr val="FF0000"/>
                </a:solidFill>
              </a:rPr>
              <a:t>:</a:t>
            </a:r>
            <a:endParaRPr lang="en-US" sz="3100" b="1">
              <a:solidFill>
                <a:srgbClr val="FF0000"/>
              </a:solidFill>
            </a:endParaRPr>
          </a:p>
          <a:p>
            <a:pPr lvl="0" algn="just" hangingPunct="0"/>
            <a:r>
              <a:rPr lang="en-US" sz="3100" smtClean="0"/>
              <a:t>Để </a:t>
            </a:r>
            <a:r>
              <a:rPr lang="en-US" sz="3100"/>
              <a:t>nhập dữ liệu vào cho các </a:t>
            </a:r>
            <a:r>
              <a:rPr lang="en-US" sz="3100">
                <a:solidFill>
                  <a:srgbClr val="FFFF00"/>
                </a:solidFill>
              </a:rPr>
              <a:t>biến</a:t>
            </a:r>
            <a:r>
              <a:rPr lang="en-US" sz="3100"/>
              <a:t> có tên biến_1, biến_2, biến_3 chúng ta </a:t>
            </a:r>
            <a:r>
              <a:rPr lang="en-US" sz="3100" smtClean="0"/>
              <a:t>sử dụng câu lệnh:</a:t>
            </a:r>
          </a:p>
          <a:p>
            <a:pPr lvl="1" algn="just" hangingPunct="0"/>
            <a:r>
              <a:rPr lang="en-US" sz="2700" smtClean="0"/>
              <a:t>cin </a:t>
            </a:r>
            <a:r>
              <a:rPr lang="en-US" sz="2700"/>
              <a:t>&gt;&gt; biến_1 </a:t>
            </a:r>
            <a:r>
              <a:rPr lang="en-US" sz="2700" smtClean="0"/>
              <a:t>;</a:t>
            </a:r>
          </a:p>
          <a:p>
            <a:pPr lvl="1" algn="just" hangingPunct="0"/>
            <a:r>
              <a:rPr lang="en-US" sz="2700" smtClean="0"/>
              <a:t>cin </a:t>
            </a:r>
            <a:r>
              <a:rPr lang="en-US" sz="2700"/>
              <a:t>&gt;&gt; biến_2 </a:t>
            </a:r>
            <a:r>
              <a:rPr lang="en-US" sz="2700" smtClean="0"/>
              <a:t>;</a:t>
            </a:r>
          </a:p>
          <a:p>
            <a:pPr lvl="1" algn="just" hangingPunct="0"/>
            <a:r>
              <a:rPr lang="en-US" sz="2700" smtClean="0"/>
              <a:t>cin </a:t>
            </a:r>
            <a:r>
              <a:rPr lang="en-US" sz="2700"/>
              <a:t>&gt;&gt; biến_3 </a:t>
            </a:r>
            <a:r>
              <a:rPr lang="en-US" sz="2700" smtClean="0"/>
              <a:t>;</a:t>
            </a:r>
          </a:p>
          <a:p>
            <a:pPr lvl="0" algn="just" hangingPunct="0"/>
            <a:r>
              <a:rPr lang="en-US" sz="3100" smtClean="0"/>
              <a:t>hoặc:</a:t>
            </a:r>
          </a:p>
          <a:p>
            <a:pPr lvl="1" algn="just" hangingPunct="0"/>
            <a:r>
              <a:rPr lang="en-US" sz="2700" smtClean="0"/>
              <a:t>cin </a:t>
            </a:r>
            <a:r>
              <a:rPr lang="en-US" sz="2700"/>
              <a:t>&gt;&gt; biến_1 &gt;&gt; biến_2 &gt;&gt; biến_3 </a:t>
            </a:r>
            <a:r>
              <a:rPr lang="en-US" sz="2700" smtClean="0"/>
              <a:t>;</a:t>
            </a:r>
          </a:p>
        </p:txBody>
      </p:sp>
    </p:spTree>
    <p:extLst>
      <p:ext uri="{BB962C8B-B14F-4D97-AF65-F5344CB8AC3E}">
        <p14:creationId xmlns:p14="http://schemas.microsoft.com/office/powerpoint/2010/main" val="113994987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Vào </a:t>
            </a:r>
            <a:r>
              <a:rPr lang="en-US" sz="3100" b="1">
                <a:solidFill>
                  <a:srgbClr val="FF0000"/>
                </a:solidFill>
              </a:rPr>
              <a:t>dữ liệu từ bàn phím</a:t>
            </a:r>
            <a:r>
              <a:rPr lang="en-US" sz="3100" b="1" smtClean="0">
                <a:solidFill>
                  <a:srgbClr val="FF0000"/>
                </a:solidFill>
              </a:rPr>
              <a:t>:</a:t>
            </a:r>
            <a:endParaRPr lang="en-US" sz="3100" b="1">
              <a:solidFill>
                <a:srgbClr val="FF0000"/>
              </a:solidFill>
            </a:endParaRPr>
          </a:p>
          <a:p>
            <a:pPr lvl="0" algn="just" hangingPunct="0"/>
            <a:r>
              <a:rPr lang="vi-VN" sz="3100" smtClean="0"/>
              <a:t>biến_1</a:t>
            </a:r>
            <a:r>
              <a:rPr lang="vi-VN" sz="3100"/>
              <a:t>, biến_2, biến_3 là các biến được sử dụng để lưu trữ các giá trị NSD </a:t>
            </a:r>
            <a:r>
              <a:rPr lang="vi-VN" sz="3100" smtClean="0"/>
              <a:t>nhập</a:t>
            </a:r>
            <a:r>
              <a:rPr lang="en-US" sz="3100" smtClean="0"/>
              <a:t> </a:t>
            </a:r>
            <a:r>
              <a:rPr lang="vi-VN" sz="3100" smtClean="0"/>
              <a:t>vào </a:t>
            </a:r>
            <a:r>
              <a:rPr lang="vi-VN" sz="3100"/>
              <a:t>từ bàn phím.</a:t>
            </a:r>
            <a:r>
              <a:rPr lang="en-US" sz="3100"/>
              <a:t> </a:t>
            </a:r>
            <a:endParaRPr lang="en-US" sz="3100" smtClean="0"/>
          </a:p>
          <a:p>
            <a:pPr lvl="0" algn="just" hangingPunct="0"/>
            <a:r>
              <a:rPr lang="vi-VN" sz="3100" smtClean="0"/>
              <a:t>Hiển</a:t>
            </a:r>
            <a:r>
              <a:rPr lang="en-US" sz="3100" smtClean="0"/>
              <a:t> </a:t>
            </a:r>
            <a:r>
              <a:rPr lang="vi-VN" sz="3100" smtClean="0"/>
              <a:t>nhiên</a:t>
            </a:r>
            <a:r>
              <a:rPr lang="en-US" sz="3100" smtClean="0"/>
              <a:t> </a:t>
            </a:r>
            <a:r>
              <a:rPr lang="vi-VN" sz="3100" smtClean="0"/>
              <a:t>có </a:t>
            </a:r>
            <a:r>
              <a:rPr lang="vi-VN" sz="3100"/>
              <a:t>thể nhập dữ liệu nhiều hơn 3 </a:t>
            </a:r>
            <a:r>
              <a:rPr lang="en-US" sz="3100"/>
              <a:t>b</a:t>
            </a:r>
            <a:r>
              <a:rPr lang="vi-VN" sz="3100" smtClean="0"/>
              <a:t>iến </a:t>
            </a:r>
            <a:r>
              <a:rPr lang="vi-VN" sz="3100"/>
              <a:t>bằng cách tiếp tục viết tên biến vào bên phải </a:t>
            </a:r>
            <a:r>
              <a:rPr lang="vi-VN" sz="3100" smtClean="0"/>
              <a:t>sau</a:t>
            </a:r>
            <a:r>
              <a:rPr lang="en-US" sz="3100" smtClean="0"/>
              <a:t> </a:t>
            </a:r>
            <a:r>
              <a:rPr lang="vi-VN" sz="3100" smtClean="0"/>
              <a:t>dấu </a:t>
            </a:r>
            <a:r>
              <a:rPr lang="vi-VN" sz="3100"/>
              <a:t>&gt;&gt; của câu lệnh</a:t>
            </a:r>
            <a:r>
              <a:rPr lang="vi-VN" sz="3100" smtClean="0"/>
              <a:t>.</a:t>
            </a:r>
            <a:endParaRPr lang="en-US" sz="3100"/>
          </a:p>
        </p:txBody>
      </p:sp>
    </p:spTree>
    <p:extLst>
      <p:ext uri="{BB962C8B-B14F-4D97-AF65-F5344CB8AC3E}">
        <p14:creationId xmlns:p14="http://schemas.microsoft.com/office/powerpoint/2010/main" val="101398320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Vào </a:t>
            </a:r>
            <a:r>
              <a:rPr lang="en-US" sz="3100" b="1">
                <a:solidFill>
                  <a:srgbClr val="FF0000"/>
                </a:solidFill>
              </a:rPr>
              <a:t>dữ liệu từ bàn phím</a:t>
            </a:r>
            <a:r>
              <a:rPr lang="en-US" sz="3100" b="1" smtClean="0">
                <a:solidFill>
                  <a:srgbClr val="FF0000"/>
                </a:solidFill>
              </a:rPr>
              <a:t>:</a:t>
            </a:r>
            <a:endParaRPr lang="en-US" sz="3100" b="1">
              <a:solidFill>
                <a:srgbClr val="FF0000"/>
              </a:solidFill>
            </a:endParaRPr>
          </a:p>
          <a:p>
            <a:pPr lvl="0" algn="just" hangingPunct="0"/>
            <a:r>
              <a:rPr lang="vi-VN" sz="3100" smtClean="0"/>
              <a:t>Khi </a:t>
            </a:r>
            <a:r>
              <a:rPr lang="vi-VN" sz="3100"/>
              <a:t>chạy chương trình nếu gặp các câu lệnh trên chương trình sẽ "tạm dừng" </a:t>
            </a:r>
            <a:r>
              <a:rPr lang="vi-VN" sz="3100" smtClean="0"/>
              <a:t>để</a:t>
            </a:r>
            <a:r>
              <a:rPr lang="en-US" sz="3100" smtClean="0"/>
              <a:t> </a:t>
            </a:r>
            <a:r>
              <a:rPr lang="vi-VN" sz="3100" smtClean="0"/>
              <a:t>chờ </a:t>
            </a:r>
            <a:r>
              <a:rPr lang="vi-VN" sz="3100"/>
              <a:t>NSD nhập dữ liệu vào cho các biến. Sau khi NSD nhập xong dữ liệu, chương trình</a:t>
            </a:r>
            <a:r>
              <a:rPr lang="en-US" sz="3100"/>
              <a:t> </a:t>
            </a:r>
            <a:r>
              <a:rPr lang="vi-VN" sz="3100"/>
              <a:t>sẽ tiếp tục chạy </a:t>
            </a:r>
            <a:r>
              <a:rPr lang="en-US" sz="3100" smtClean="0"/>
              <a:t>đến</a:t>
            </a:r>
            <a:r>
              <a:rPr lang="vi-VN" sz="3100" smtClean="0"/>
              <a:t> </a:t>
            </a:r>
            <a:r>
              <a:rPr lang="vi-VN" sz="3100"/>
              <a:t>câu lệnh tiếp </a:t>
            </a:r>
            <a:r>
              <a:rPr lang="vi-VN" sz="3100" smtClean="0"/>
              <a:t>theo.</a:t>
            </a:r>
            <a:endParaRPr lang="en-US" sz="3100"/>
          </a:p>
        </p:txBody>
      </p:sp>
    </p:spTree>
    <p:extLst>
      <p:ext uri="{BB962C8B-B14F-4D97-AF65-F5344CB8AC3E}">
        <p14:creationId xmlns:p14="http://schemas.microsoft.com/office/powerpoint/2010/main" val="389242893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Vào </a:t>
            </a:r>
            <a:r>
              <a:rPr lang="en-US" sz="3100" b="1">
                <a:solidFill>
                  <a:srgbClr val="FF0000"/>
                </a:solidFill>
              </a:rPr>
              <a:t>dữ liệu từ bàn phím</a:t>
            </a:r>
            <a:r>
              <a:rPr lang="en-US" sz="3100" b="1" smtClean="0">
                <a:solidFill>
                  <a:srgbClr val="FF0000"/>
                </a:solidFill>
              </a:rPr>
              <a:t>:</a:t>
            </a:r>
            <a:endParaRPr lang="en-US" sz="3100" b="1">
              <a:solidFill>
                <a:srgbClr val="FF0000"/>
              </a:solidFill>
            </a:endParaRPr>
          </a:p>
          <a:p>
            <a:pPr lvl="0" algn="just" hangingPunct="0"/>
            <a:r>
              <a:rPr lang="vi-VN" sz="3100" smtClean="0"/>
              <a:t>Giả </a:t>
            </a:r>
            <a:r>
              <a:rPr lang="vi-VN" sz="3100"/>
              <a:t>sử</a:t>
            </a:r>
            <a:r>
              <a:rPr lang="en-US" sz="3100"/>
              <a:t> </a:t>
            </a:r>
            <a:r>
              <a:rPr lang="vi-VN" sz="3100"/>
              <a:t>cần nhập độ dài hai cạnh của một hình chữ nhật, trong đó cạnh dài được qui ước bằng</a:t>
            </a:r>
            <a:r>
              <a:rPr lang="en-US" sz="3100"/>
              <a:t> </a:t>
            </a:r>
            <a:r>
              <a:rPr lang="vi-VN" sz="3100"/>
              <a:t>tên biến cd và chiều rộng được qui ước bởi tên biến cr. Câu lệnh nhập sẽ như </a:t>
            </a:r>
            <a:r>
              <a:rPr lang="vi-VN" sz="3100" smtClean="0"/>
              <a:t>sau:</a:t>
            </a:r>
            <a:r>
              <a:rPr lang="en-US" sz="3100" smtClean="0"/>
              <a:t> </a:t>
            </a:r>
          </a:p>
          <a:p>
            <a:pPr marL="36576" lvl="0" indent="0" algn="just" hangingPunct="0">
              <a:buNone/>
            </a:pPr>
            <a:r>
              <a:rPr lang="en-US" sz="3100"/>
              <a:t> </a:t>
            </a:r>
            <a:r>
              <a:rPr lang="en-US" sz="3100" smtClean="0"/>
              <a:t>            </a:t>
            </a:r>
            <a:r>
              <a:rPr lang="vi-VN" sz="3100" smtClean="0"/>
              <a:t>cin </a:t>
            </a:r>
            <a:r>
              <a:rPr lang="vi-VN" sz="3100"/>
              <a:t>&gt;&gt; cd &gt;&gt; cr ;</a:t>
            </a:r>
            <a:endParaRPr lang="en-US" sz="3100"/>
          </a:p>
        </p:txBody>
      </p:sp>
    </p:spTree>
    <p:extLst>
      <p:ext uri="{BB962C8B-B14F-4D97-AF65-F5344CB8AC3E}">
        <p14:creationId xmlns:p14="http://schemas.microsoft.com/office/powerpoint/2010/main" val="28270954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Vào </a:t>
            </a:r>
            <a:r>
              <a:rPr lang="en-US" sz="3100" b="1">
                <a:solidFill>
                  <a:srgbClr val="FF0000"/>
                </a:solidFill>
              </a:rPr>
              <a:t>dữ liệu từ bàn phím</a:t>
            </a:r>
            <a:r>
              <a:rPr lang="en-US" sz="3100" b="1" smtClean="0">
                <a:solidFill>
                  <a:srgbClr val="FF0000"/>
                </a:solidFill>
              </a:rPr>
              <a:t>:</a:t>
            </a:r>
            <a:endParaRPr lang="en-US" sz="3100" b="1">
              <a:solidFill>
                <a:srgbClr val="FF0000"/>
              </a:solidFill>
            </a:endParaRPr>
          </a:p>
          <a:p>
            <a:pPr lvl="0" algn="just" hangingPunct="0"/>
            <a:r>
              <a:rPr lang="vi-VN" sz="3100" smtClean="0"/>
              <a:t>Khi </a:t>
            </a:r>
            <a:r>
              <a:rPr lang="vi-VN" sz="3100"/>
              <a:t>máy dừng chờ nhập dữ liệu NSD sẽ gõ giá trị cụ thể của các chiều dài, </a:t>
            </a:r>
            <a:r>
              <a:rPr lang="vi-VN" sz="3100" smtClean="0"/>
              <a:t>rộng</a:t>
            </a:r>
            <a:r>
              <a:rPr lang="en-US" sz="3100" smtClean="0"/>
              <a:t> </a:t>
            </a:r>
            <a:r>
              <a:rPr lang="vi-VN" sz="3100" smtClean="0"/>
              <a:t>theo </a:t>
            </a:r>
            <a:r>
              <a:rPr lang="vi-VN" sz="3100"/>
              <a:t>đúng thứ tự trong câu lệnh. Các giá trị này cần cách nhau bởi ít nhất một dấu </a:t>
            </a:r>
            <a:r>
              <a:rPr lang="vi-VN" sz="3100" smtClean="0"/>
              <a:t>trắng</a:t>
            </a:r>
            <a:r>
              <a:rPr lang="en-US" sz="3100" smtClean="0"/>
              <a:t> </a:t>
            </a:r>
            <a:r>
              <a:rPr lang="vi-VN" sz="3100" smtClean="0"/>
              <a:t>(ta </a:t>
            </a:r>
            <a:r>
              <a:rPr lang="vi-VN" sz="3100"/>
              <a:t>qui ước gọi dấu trắng là một trong 3 loại dấu được nhập bởi các phím sau: </a:t>
            </a:r>
            <a:r>
              <a:rPr lang="vi-VN" sz="3100" smtClean="0"/>
              <a:t>phím</a:t>
            </a:r>
            <a:r>
              <a:rPr lang="en-US" sz="3100" smtClean="0"/>
              <a:t> </a:t>
            </a:r>
            <a:r>
              <a:rPr lang="vi-VN" sz="3100" smtClean="0"/>
              <a:t>spacebar </a:t>
            </a:r>
            <a:r>
              <a:rPr lang="vi-VN" sz="3100"/>
              <a:t>(dấu cách), phím tab (dấu tab) hoặc phím Enter (dấu xuống dòng)). Các giá </a:t>
            </a:r>
            <a:r>
              <a:rPr lang="vi-VN" sz="3100" smtClean="0"/>
              <a:t>trị</a:t>
            </a:r>
            <a:r>
              <a:rPr lang="en-US" sz="3100" smtClean="0"/>
              <a:t> </a:t>
            </a:r>
            <a:r>
              <a:rPr lang="vi-VN" sz="3100" smtClean="0"/>
              <a:t>NSD </a:t>
            </a:r>
            <a:r>
              <a:rPr lang="vi-VN" sz="3100"/>
              <a:t>nhập vào cũng được hiển thị trên màn hình để NSD dễ theo dõi.</a:t>
            </a:r>
            <a:endParaRPr lang="en-US" sz="3100"/>
          </a:p>
        </p:txBody>
      </p:sp>
    </p:spTree>
    <p:extLst>
      <p:ext uri="{BB962C8B-B14F-4D97-AF65-F5344CB8AC3E}">
        <p14:creationId xmlns:p14="http://schemas.microsoft.com/office/powerpoint/2010/main" val="376846431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Vào </a:t>
            </a:r>
            <a:r>
              <a:rPr lang="en-US" sz="3100" b="1">
                <a:solidFill>
                  <a:srgbClr val="FF0000"/>
                </a:solidFill>
              </a:rPr>
              <a:t>dữ liệu từ bàn phím</a:t>
            </a:r>
            <a:r>
              <a:rPr lang="en-US" sz="3100" b="1" smtClean="0">
                <a:solidFill>
                  <a:srgbClr val="FF0000"/>
                </a:solidFill>
              </a:rPr>
              <a:t>:</a:t>
            </a:r>
            <a:endParaRPr lang="en-US" sz="3100" b="1">
              <a:solidFill>
                <a:srgbClr val="FF0000"/>
              </a:solidFill>
            </a:endParaRPr>
          </a:p>
          <a:p>
            <a:pPr lvl="0" algn="just" hangingPunct="0"/>
            <a:r>
              <a:rPr lang="vi-VN" sz="3100" smtClean="0"/>
              <a:t>Ví </a:t>
            </a:r>
            <a:r>
              <a:rPr lang="vi-VN" sz="3100"/>
              <a:t>dụ nếu NSD nhập vào 23 11 ↵ </a:t>
            </a:r>
            <a:r>
              <a:rPr lang="vi-VN" sz="3100" smtClean="0"/>
              <a:t>thì</a:t>
            </a:r>
            <a:r>
              <a:rPr lang="en-US" sz="3100" smtClean="0"/>
              <a:t> </a:t>
            </a:r>
            <a:r>
              <a:rPr lang="vi-VN" sz="3100" smtClean="0"/>
              <a:t>chương </a:t>
            </a:r>
            <a:r>
              <a:rPr lang="vi-VN" sz="3100"/>
              <a:t>trình sẽ gán giá trị 23 cho biến cd </a:t>
            </a:r>
            <a:r>
              <a:rPr lang="vi-VN" sz="3100" smtClean="0"/>
              <a:t>và</a:t>
            </a:r>
            <a:r>
              <a:rPr lang="en-US" sz="3100" smtClean="0"/>
              <a:t> </a:t>
            </a:r>
            <a:r>
              <a:rPr lang="vi-VN" sz="3100" smtClean="0"/>
              <a:t>11 </a:t>
            </a:r>
            <a:r>
              <a:rPr lang="vi-VN" sz="3100"/>
              <a:t>cho biến </a:t>
            </a:r>
            <a:r>
              <a:rPr lang="vi-VN" sz="3100" smtClean="0"/>
              <a:t>cr.</a:t>
            </a:r>
            <a:r>
              <a:rPr lang="en-US" sz="3100" smtClean="0"/>
              <a:t> </a:t>
            </a:r>
          </a:p>
          <a:p>
            <a:pPr lvl="0" algn="just" hangingPunct="0"/>
            <a:r>
              <a:rPr lang="vi-VN" sz="3100" smtClean="0"/>
              <a:t>Chú </a:t>
            </a:r>
            <a:r>
              <a:rPr lang="vi-VN" sz="3100"/>
              <a:t>ý: giả sử NSD nhập 2311 </a:t>
            </a:r>
            <a:r>
              <a:rPr lang="vi-VN" sz="3100" smtClean="0"/>
              <a:t>↵</a:t>
            </a:r>
            <a:r>
              <a:rPr lang="en-US" sz="3100" smtClean="0"/>
              <a:t> </a:t>
            </a:r>
            <a:r>
              <a:rPr lang="vi-VN" sz="3100" smtClean="0"/>
              <a:t>(</a:t>
            </a:r>
            <a:r>
              <a:rPr lang="vi-VN" sz="3100"/>
              <a:t>không có dấu cách giữa 23 và 11) thì </a:t>
            </a:r>
            <a:r>
              <a:rPr lang="vi-VN" sz="3100" smtClean="0"/>
              <a:t>chương</a:t>
            </a:r>
            <a:r>
              <a:rPr lang="en-US" sz="3100" smtClean="0"/>
              <a:t> </a:t>
            </a:r>
            <a:r>
              <a:rPr lang="vi-VN" sz="3100" smtClean="0"/>
              <a:t>trình </a:t>
            </a:r>
            <a:r>
              <a:rPr lang="vi-VN" sz="3100"/>
              <a:t>sẽ xem 2311 là một giá trị và gán cho cd. Máy sẽ tạm </a:t>
            </a:r>
            <a:r>
              <a:rPr lang="vi-VN" sz="3100" smtClean="0"/>
              <a:t>dừng</a:t>
            </a:r>
            <a:r>
              <a:rPr lang="en-US" sz="3100" smtClean="0"/>
              <a:t> </a:t>
            </a:r>
            <a:r>
              <a:rPr lang="vi-VN" sz="3100" smtClean="0"/>
              <a:t>chờ </a:t>
            </a:r>
            <a:r>
              <a:rPr lang="vi-VN" sz="3100"/>
              <a:t>NSD nhập </a:t>
            </a:r>
            <a:r>
              <a:rPr lang="vi-VN" sz="3100" smtClean="0"/>
              <a:t>tiếp</a:t>
            </a:r>
            <a:r>
              <a:rPr lang="en-US" sz="3100" smtClean="0"/>
              <a:t> </a:t>
            </a:r>
            <a:r>
              <a:rPr lang="vi-VN" sz="3100" smtClean="0"/>
              <a:t>giá </a:t>
            </a:r>
            <a:r>
              <a:rPr lang="vi-VN" sz="3100"/>
              <a:t>trị cho biến cr.</a:t>
            </a:r>
            <a:endParaRPr lang="en-US" sz="3100"/>
          </a:p>
        </p:txBody>
      </p:sp>
    </p:spTree>
    <p:extLst>
      <p:ext uri="{BB962C8B-B14F-4D97-AF65-F5344CB8AC3E}">
        <p14:creationId xmlns:p14="http://schemas.microsoft.com/office/powerpoint/2010/main" val="329928718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In </a:t>
            </a:r>
            <a:r>
              <a:rPr lang="en-US" sz="3100" b="1">
                <a:solidFill>
                  <a:srgbClr val="FF0000"/>
                </a:solidFill>
              </a:rPr>
              <a:t>dữ liệu ra màn hình:</a:t>
            </a:r>
          </a:p>
          <a:p>
            <a:pPr lvl="0" algn="just" hangingPunct="0"/>
            <a:r>
              <a:rPr lang="en-US" sz="3100" smtClean="0"/>
              <a:t>Để </a:t>
            </a:r>
            <a:r>
              <a:rPr lang="en-US" sz="3100"/>
              <a:t>in giá trị của các </a:t>
            </a:r>
            <a:r>
              <a:rPr lang="en-US" sz="3100">
                <a:solidFill>
                  <a:srgbClr val="FFFF00"/>
                </a:solidFill>
              </a:rPr>
              <a:t>biểu thức</a:t>
            </a:r>
            <a:r>
              <a:rPr lang="en-US" sz="3100"/>
              <a:t> ra màn hình ta dùng câu lệnh </a:t>
            </a:r>
            <a:r>
              <a:rPr lang="en-US" sz="3100" smtClean="0"/>
              <a:t>sau: </a:t>
            </a:r>
          </a:p>
          <a:p>
            <a:pPr lvl="1" algn="just" hangingPunct="0"/>
            <a:r>
              <a:rPr lang="en-US" sz="2700" smtClean="0"/>
              <a:t>cout </a:t>
            </a:r>
            <a:r>
              <a:rPr lang="en-US" sz="2700"/>
              <a:t>&lt;&lt; bt_1 </a:t>
            </a:r>
            <a:r>
              <a:rPr lang="en-US" sz="2700" smtClean="0"/>
              <a:t>;</a:t>
            </a:r>
          </a:p>
          <a:p>
            <a:pPr lvl="1" algn="just" hangingPunct="0"/>
            <a:r>
              <a:rPr lang="en-US" sz="2700"/>
              <a:t>cout &lt;&lt; bt_2 </a:t>
            </a:r>
            <a:r>
              <a:rPr lang="en-US" sz="2700" smtClean="0"/>
              <a:t>; </a:t>
            </a:r>
          </a:p>
          <a:p>
            <a:pPr lvl="1" algn="just" hangingPunct="0"/>
            <a:r>
              <a:rPr lang="en-US" sz="2700" smtClean="0"/>
              <a:t>cout </a:t>
            </a:r>
            <a:r>
              <a:rPr lang="en-US" sz="2700"/>
              <a:t>&lt;&lt; bt_3 </a:t>
            </a:r>
            <a:r>
              <a:rPr lang="en-US" sz="2700" smtClean="0"/>
              <a:t>;</a:t>
            </a:r>
          </a:p>
          <a:p>
            <a:pPr lvl="0" algn="just" hangingPunct="0"/>
            <a:r>
              <a:rPr lang="en-US" sz="3100" smtClean="0"/>
              <a:t>hoặc: </a:t>
            </a:r>
          </a:p>
          <a:p>
            <a:pPr lvl="1" algn="just" hangingPunct="0"/>
            <a:r>
              <a:rPr lang="en-US" sz="2700" smtClean="0"/>
              <a:t>cout </a:t>
            </a:r>
            <a:r>
              <a:rPr lang="en-US" sz="2700"/>
              <a:t>&lt;&lt; bt_1 &lt;&lt; bt_2 &lt;&lt; bt_3 ;</a:t>
            </a:r>
          </a:p>
        </p:txBody>
      </p:sp>
    </p:spTree>
    <p:extLst>
      <p:ext uri="{BB962C8B-B14F-4D97-AF65-F5344CB8AC3E}">
        <p14:creationId xmlns:p14="http://schemas.microsoft.com/office/powerpoint/2010/main" val="64185971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In </a:t>
            </a:r>
            <a:r>
              <a:rPr lang="en-US" sz="3100" b="1">
                <a:solidFill>
                  <a:srgbClr val="FF0000"/>
                </a:solidFill>
              </a:rPr>
              <a:t>dữ liệu ra màn hình:</a:t>
            </a:r>
          </a:p>
          <a:p>
            <a:pPr lvl="0" algn="just" hangingPunct="0"/>
            <a:r>
              <a:rPr lang="en-US" sz="3100" smtClean="0"/>
              <a:t>C</a:t>
            </a:r>
            <a:r>
              <a:rPr lang="vi-VN" sz="3100" smtClean="0"/>
              <a:t>ũng </a:t>
            </a:r>
            <a:r>
              <a:rPr lang="vi-VN" sz="3100"/>
              <a:t>giống câu lệnh </a:t>
            </a:r>
            <a:r>
              <a:rPr lang="vi-VN" sz="3100" smtClean="0"/>
              <a:t>nhập</a:t>
            </a:r>
            <a:r>
              <a:rPr lang="en-US" sz="3100" smtClean="0"/>
              <a:t>,</a:t>
            </a:r>
            <a:r>
              <a:rPr lang="vi-VN" sz="3100" smtClean="0"/>
              <a:t> </a:t>
            </a:r>
            <a:r>
              <a:rPr lang="vi-VN" sz="3100"/>
              <a:t>ở </a:t>
            </a:r>
            <a:r>
              <a:rPr lang="vi-VN" sz="3100" smtClean="0"/>
              <a:t>đây</a:t>
            </a:r>
            <a:r>
              <a:rPr lang="en-US" sz="3100" smtClean="0"/>
              <a:t> </a:t>
            </a:r>
            <a:r>
              <a:rPr lang="vi-VN" sz="3100" smtClean="0"/>
              <a:t>chúng </a:t>
            </a:r>
            <a:r>
              <a:rPr lang="vi-VN" sz="3100"/>
              <a:t>ta cũng có thể mở rộng lệnh in với </a:t>
            </a:r>
            <a:r>
              <a:rPr lang="vi-VN" sz="3100" smtClean="0"/>
              <a:t>nhiều</a:t>
            </a:r>
            <a:r>
              <a:rPr lang="en-US" sz="3100" smtClean="0"/>
              <a:t> </a:t>
            </a:r>
            <a:r>
              <a:rPr lang="vi-VN" sz="3100" smtClean="0"/>
              <a:t>hơn </a:t>
            </a:r>
            <a:r>
              <a:rPr lang="vi-VN" sz="3100"/>
              <a:t>3 biểu thức. </a:t>
            </a:r>
            <a:endParaRPr lang="en-US" sz="3100" smtClean="0"/>
          </a:p>
          <a:p>
            <a:pPr lvl="0" algn="just" hangingPunct="0"/>
            <a:r>
              <a:rPr lang="vi-VN" sz="3100" smtClean="0"/>
              <a:t>Câu </a:t>
            </a:r>
            <a:r>
              <a:rPr lang="vi-VN" sz="3100"/>
              <a:t>lệnh trên cho phép in giá trị của các biểu thức bt_1, bt_2, </a:t>
            </a:r>
            <a:r>
              <a:rPr lang="vi-VN" sz="3100" smtClean="0"/>
              <a:t>bt_3.</a:t>
            </a:r>
            <a:r>
              <a:rPr lang="en-US" sz="3100" smtClean="0"/>
              <a:t> </a:t>
            </a:r>
            <a:r>
              <a:rPr lang="vi-VN" sz="3100" smtClean="0"/>
              <a:t>Các </a:t>
            </a:r>
            <a:r>
              <a:rPr lang="vi-VN" sz="3100"/>
              <a:t>giá trị này có thể là tên của biến hoặc các kết hợp tính toán trên biến.</a:t>
            </a:r>
            <a:endParaRPr lang="en-US" sz="3100"/>
          </a:p>
        </p:txBody>
      </p:sp>
    </p:spTree>
    <p:extLst>
      <p:ext uri="{BB962C8B-B14F-4D97-AF65-F5344CB8AC3E}">
        <p14:creationId xmlns:p14="http://schemas.microsoft.com/office/powerpoint/2010/main" val="29100391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In </a:t>
            </a:r>
            <a:r>
              <a:rPr lang="en-US" sz="3100" b="1">
                <a:solidFill>
                  <a:srgbClr val="FF0000"/>
                </a:solidFill>
              </a:rPr>
              <a:t>dữ liệu ra màn hình:</a:t>
            </a:r>
          </a:p>
          <a:p>
            <a:pPr lvl="0" algn="just" hangingPunct="0"/>
            <a:r>
              <a:rPr lang="vi-VN" sz="3100" smtClean="0"/>
              <a:t>Ví </a:t>
            </a:r>
            <a:r>
              <a:rPr lang="vi-VN" sz="3100"/>
              <a:t>dụ để in câu "Chiều dài là " và số 23 và tiếp theo là chữ "mét", ta có thể </a:t>
            </a:r>
            <a:r>
              <a:rPr lang="vi-VN" sz="3100" smtClean="0"/>
              <a:t>sử</a:t>
            </a:r>
            <a:r>
              <a:rPr lang="en-US" sz="3100" smtClean="0"/>
              <a:t> </a:t>
            </a:r>
            <a:r>
              <a:rPr lang="vi-VN" sz="3100" smtClean="0"/>
              <a:t>dụng </a:t>
            </a:r>
            <a:r>
              <a:rPr lang="vi-VN" sz="3100"/>
              <a:t>3 lệnh sau </a:t>
            </a:r>
            <a:r>
              <a:rPr lang="vi-VN" sz="3100" smtClean="0"/>
              <a:t>đây:</a:t>
            </a:r>
            <a:r>
              <a:rPr lang="en-US" sz="3100" smtClean="0"/>
              <a:t> </a:t>
            </a:r>
          </a:p>
          <a:p>
            <a:pPr lvl="1" algn="just" hangingPunct="0"/>
            <a:r>
              <a:rPr lang="vi-VN" sz="2700"/>
              <a:t>cout &lt;&lt; "Chiều dài là" ;</a:t>
            </a:r>
            <a:endParaRPr lang="en-US" sz="2700"/>
          </a:p>
          <a:p>
            <a:pPr lvl="1" algn="just" hangingPunct="0"/>
            <a:r>
              <a:rPr lang="vi-VN" sz="2700"/>
              <a:t>cout &lt;&lt; 23 ;</a:t>
            </a:r>
            <a:endParaRPr lang="en-US" sz="2700"/>
          </a:p>
          <a:p>
            <a:pPr lvl="1" algn="just" hangingPunct="0"/>
            <a:r>
              <a:rPr lang="vi-VN" sz="2700"/>
              <a:t>cout &lt;&lt; "mét";</a:t>
            </a:r>
            <a:endParaRPr lang="en-US" sz="2700"/>
          </a:p>
          <a:p>
            <a:pPr lvl="0" algn="just" hangingPunct="0"/>
            <a:r>
              <a:rPr lang="en-US" sz="3100" smtClean="0"/>
              <a:t>H</a:t>
            </a:r>
            <a:r>
              <a:rPr lang="vi-VN" sz="3100" smtClean="0"/>
              <a:t>oặc </a:t>
            </a:r>
            <a:r>
              <a:rPr lang="vi-VN" sz="3100"/>
              <a:t>có thể chỉ bằng 1 lệnh:</a:t>
            </a:r>
            <a:endParaRPr lang="en-US" sz="3100"/>
          </a:p>
          <a:p>
            <a:pPr lvl="1" algn="just" hangingPunct="0"/>
            <a:r>
              <a:rPr lang="vi-VN" sz="2700"/>
              <a:t>cout &lt;&lt; "Chiều dài là 23 mét" ;</a:t>
            </a:r>
            <a:endParaRPr lang="en-US" sz="2700"/>
          </a:p>
          <a:p>
            <a:pPr lvl="0" algn="just" hangingPunct="0"/>
            <a:r>
              <a:rPr lang="fr-FR" sz="3100" smtClean="0"/>
              <a:t>Hoặc:</a:t>
            </a:r>
          </a:p>
          <a:p>
            <a:pPr lvl="1" algn="just" hangingPunct="0"/>
            <a:r>
              <a:rPr lang="fr-FR" sz="2700" smtClean="0"/>
              <a:t>cout </a:t>
            </a:r>
            <a:r>
              <a:rPr lang="fr-FR" sz="2700"/>
              <a:t>&lt;&lt; "Chiều dài là" &lt;&lt; cd &lt;&lt; "mét" ;</a:t>
            </a:r>
            <a:endParaRPr lang="en-US" sz="2700"/>
          </a:p>
        </p:txBody>
      </p:sp>
    </p:spTree>
    <p:extLst>
      <p:ext uri="{BB962C8B-B14F-4D97-AF65-F5344CB8AC3E}">
        <p14:creationId xmlns:p14="http://schemas.microsoft.com/office/powerpoint/2010/main" val="273269609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b="1" smtClean="0">
                <a:solidFill>
                  <a:srgbClr val="FF0000"/>
                </a:solidFill>
              </a:rPr>
              <a:t>In </a:t>
            </a:r>
            <a:r>
              <a:rPr lang="en-US" sz="3100" b="1">
                <a:solidFill>
                  <a:srgbClr val="FF0000"/>
                </a:solidFill>
              </a:rPr>
              <a:t>dữ liệu ra màn hình:</a:t>
            </a:r>
          </a:p>
          <a:p>
            <a:pPr lvl="0" algn="just" hangingPunct="0"/>
            <a:r>
              <a:rPr lang="vi-VN" sz="3100" smtClean="0"/>
              <a:t>Một </a:t>
            </a:r>
            <a:r>
              <a:rPr lang="vi-VN" sz="3100"/>
              <a:t>giá trị cần in không chỉ là một biến như cd, cr, ... mà còn có thể là một </a:t>
            </a:r>
            <a:r>
              <a:rPr lang="vi-VN" sz="3100" smtClean="0"/>
              <a:t>biểu</a:t>
            </a:r>
            <a:r>
              <a:rPr lang="en-US" sz="3100" smtClean="0"/>
              <a:t> </a:t>
            </a:r>
            <a:r>
              <a:rPr lang="vi-VN" sz="3100" smtClean="0"/>
              <a:t>thức</a:t>
            </a:r>
            <a:r>
              <a:rPr lang="vi-VN" sz="3100"/>
              <a:t>, điều này cho phép ta dễ dàng yêu cầu máy in ra </a:t>
            </a:r>
            <a:r>
              <a:rPr lang="vi-VN" sz="3100" smtClean="0"/>
              <a:t>diện</a:t>
            </a:r>
            <a:r>
              <a:rPr lang="en-US" sz="3100" smtClean="0"/>
              <a:t> </a:t>
            </a:r>
            <a:r>
              <a:rPr lang="vi-VN" sz="3100" smtClean="0"/>
              <a:t>tích </a:t>
            </a:r>
            <a:r>
              <a:rPr lang="vi-VN" sz="3100"/>
              <a:t>và chu vi của hình </a:t>
            </a:r>
            <a:r>
              <a:rPr lang="vi-VN" sz="3100" smtClean="0"/>
              <a:t>chữ</a:t>
            </a:r>
            <a:r>
              <a:rPr lang="en-US" sz="3100" smtClean="0"/>
              <a:t> </a:t>
            </a:r>
            <a:r>
              <a:rPr lang="vi-VN" sz="3100" smtClean="0"/>
              <a:t>nhật </a:t>
            </a:r>
            <a:r>
              <a:rPr lang="vi-VN" sz="3100"/>
              <a:t>khi đã biết cd và cr bằng các câu lệnh </a:t>
            </a:r>
            <a:r>
              <a:rPr lang="vi-VN" sz="3100" smtClean="0"/>
              <a:t>sau:</a:t>
            </a:r>
            <a:r>
              <a:rPr lang="en-US" sz="3100" smtClean="0"/>
              <a:t> </a:t>
            </a:r>
          </a:p>
          <a:p>
            <a:pPr lvl="1" algn="just" hangingPunct="0"/>
            <a:r>
              <a:rPr lang="vi-VN" sz="2700" smtClean="0"/>
              <a:t>cout </a:t>
            </a:r>
            <a:r>
              <a:rPr lang="vi-VN" sz="2700"/>
              <a:t>&lt;&lt; "Diện tích = " &lt;&lt; cd * cr </a:t>
            </a:r>
            <a:r>
              <a:rPr lang="vi-VN" sz="2700" smtClean="0"/>
              <a:t>;</a:t>
            </a:r>
            <a:endParaRPr lang="en-US" sz="2700"/>
          </a:p>
          <a:p>
            <a:pPr lvl="1" algn="just" hangingPunct="0"/>
            <a:r>
              <a:rPr lang="vi-VN" sz="2700" smtClean="0"/>
              <a:t>cout </a:t>
            </a:r>
            <a:r>
              <a:rPr lang="vi-VN" sz="2700"/>
              <a:t>&lt;&lt; "Chu vi = " &lt;&lt; 2 * (cd + cr) </a:t>
            </a:r>
            <a:r>
              <a:rPr lang="vi-VN" sz="2700" smtClean="0"/>
              <a:t>;</a:t>
            </a:r>
            <a:endParaRPr lang="en-US" sz="2700" smtClean="0"/>
          </a:p>
          <a:p>
            <a:pPr lvl="0" algn="just" hangingPunct="0"/>
            <a:r>
              <a:rPr lang="en-US" sz="3100"/>
              <a:t>H</a:t>
            </a:r>
            <a:r>
              <a:rPr lang="vi-VN" sz="3100" smtClean="0"/>
              <a:t>oặc </a:t>
            </a:r>
            <a:r>
              <a:rPr lang="vi-VN" sz="3100"/>
              <a:t>gộp tất cả thành 1 câu </a:t>
            </a:r>
            <a:r>
              <a:rPr lang="vi-VN" sz="3100" smtClean="0"/>
              <a:t>lệnh:</a:t>
            </a:r>
            <a:endParaRPr lang="en-US" sz="3100" smtClean="0"/>
          </a:p>
          <a:p>
            <a:pPr lvl="1" algn="just" hangingPunct="0"/>
            <a:r>
              <a:rPr lang="vi-VN" sz="2700" smtClean="0"/>
              <a:t>cout </a:t>
            </a:r>
            <a:r>
              <a:rPr lang="vi-VN" sz="2700"/>
              <a:t>&lt;&lt; Diện tích = " &lt;&lt; cd * cr &lt;&lt; ‘\n’ &lt;&lt; " </a:t>
            </a:r>
            <a:r>
              <a:rPr lang="vi-VN" sz="2700" smtClean="0"/>
              <a:t>Chu</a:t>
            </a:r>
            <a:r>
              <a:rPr lang="en-US" sz="2700" smtClean="0"/>
              <a:t> </a:t>
            </a:r>
            <a:r>
              <a:rPr lang="vi-VN" sz="2700" smtClean="0"/>
              <a:t>vi </a:t>
            </a:r>
            <a:r>
              <a:rPr lang="vi-VN" sz="2700"/>
              <a:t>= " &lt;&lt; 2 * (cd + cr) ;</a:t>
            </a:r>
            <a:endParaRPr lang="en-US" sz="2700"/>
          </a:p>
        </p:txBody>
      </p:sp>
    </p:spTree>
    <p:extLst>
      <p:ext uri="{BB962C8B-B14F-4D97-AF65-F5344CB8AC3E}">
        <p14:creationId xmlns:p14="http://schemas.microsoft.com/office/powerpoint/2010/main" val="297470749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Ví dụ:</a:t>
            </a:r>
            <a:endParaRPr lang="en-US" sz="3100" b="1">
              <a:solidFill>
                <a:srgbClr val="FF0000"/>
              </a:solidFill>
            </a:endParaRPr>
          </a:p>
          <a:p>
            <a:pPr lvl="0" algn="just" hangingPunct="0"/>
            <a:endParaRPr lang="en-US" sz="31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163" y="2356445"/>
            <a:ext cx="8696325" cy="395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974317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Định dạng thông tin cần in ra </a:t>
            </a:r>
            <a:r>
              <a:rPr lang="en-US" sz="3100" b="1">
                <a:solidFill>
                  <a:srgbClr val="FF0000"/>
                </a:solidFill>
              </a:rPr>
              <a:t>màn hình:</a:t>
            </a:r>
          </a:p>
          <a:p>
            <a:pPr lvl="0" algn="just" hangingPunct="0"/>
            <a:r>
              <a:rPr lang="en-US" sz="3100" smtClean="0"/>
              <a:t>Ví dụ một số định dạng đơn giản như bên dưới. </a:t>
            </a:r>
            <a:r>
              <a:rPr lang="vi-VN" sz="3100" smtClean="0"/>
              <a:t>Để sử</a:t>
            </a:r>
            <a:r>
              <a:rPr lang="en-US" sz="3100" smtClean="0"/>
              <a:t> </a:t>
            </a:r>
            <a:r>
              <a:rPr lang="vi-VN" sz="3100" smtClean="0"/>
              <a:t>dụng </a:t>
            </a:r>
            <a:r>
              <a:rPr lang="vi-VN" sz="3100"/>
              <a:t>các định dạng này cần khai báo file nguyên mẫu &lt;iomanip.h&gt; ở đầu chương </a:t>
            </a:r>
            <a:r>
              <a:rPr lang="vi-VN" sz="3100" smtClean="0"/>
              <a:t>trình</a:t>
            </a:r>
            <a:r>
              <a:rPr lang="en-US" sz="3100" smtClean="0"/>
              <a:t> </a:t>
            </a:r>
            <a:r>
              <a:rPr lang="vi-VN" sz="3100" smtClean="0"/>
              <a:t>bằng </a:t>
            </a:r>
            <a:r>
              <a:rPr lang="vi-VN" sz="3100"/>
              <a:t>chỉ thị #include &lt;iomanip.h&gt;.</a:t>
            </a:r>
            <a:endParaRPr lang="en-US" sz="3100"/>
          </a:p>
        </p:txBody>
      </p:sp>
    </p:spTree>
    <p:extLst>
      <p:ext uri="{BB962C8B-B14F-4D97-AF65-F5344CB8AC3E}">
        <p14:creationId xmlns:p14="http://schemas.microsoft.com/office/powerpoint/2010/main" val="305232053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Định dạng thông tin cần in ra </a:t>
            </a:r>
            <a:r>
              <a:rPr lang="en-US" sz="3100" b="1">
                <a:solidFill>
                  <a:srgbClr val="FF0000"/>
                </a:solidFill>
              </a:rPr>
              <a:t>màn hình:</a:t>
            </a:r>
          </a:p>
          <a:p>
            <a:pPr lvl="0" algn="just" hangingPunct="0"/>
            <a:r>
              <a:rPr lang="vi-VN" sz="3100" smtClean="0"/>
              <a:t>endl</a:t>
            </a:r>
            <a:r>
              <a:rPr lang="vi-VN" sz="3100"/>
              <a:t>: Tương đương với kí tự xuống </a:t>
            </a:r>
            <a:r>
              <a:rPr lang="vi-VN" sz="3100" smtClean="0"/>
              <a:t>dòng</a:t>
            </a:r>
            <a:r>
              <a:rPr lang="en-US" sz="3100" smtClean="0"/>
              <a:t> </a:t>
            </a:r>
            <a:r>
              <a:rPr lang="vi-VN" sz="3100" smtClean="0"/>
              <a:t>'\</a:t>
            </a:r>
            <a:r>
              <a:rPr lang="vi-VN" sz="3100"/>
              <a:t>n</a:t>
            </a:r>
            <a:r>
              <a:rPr lang="vi-VN" sz="3100" smtClean="0"/>
              <a:t>'.</a:t>
            </a:r>
            <a:endParaRPr lang="en-US" sz="3100" smtClean="0"/>
          </a:p>
          <a:p>
            <a:pPr lvl="0" algn="just" hangingPunct="0"/>
            <a:r>
              <a:rPr lang="vi-VN" sz="3100" smtClean="0"/>
              <a:t>setw(n</a:t>
            </a:r>
            <a:r>
              <a:rPr lang="vi-VN" sz="3100"/>
              <a:t>): Bình thường các giá trị được in ra bởi lệnh cout &lt;&lt; sẽ thẳng theo </a:t>
            </a:r>
            <a:r>
              <a:rPr lang="vi-VN" sz="3100" smtClean="0"/>
              <a:t>lề</a:t>
            </a:r>
            <a:r>
              <a:rPr lang="en-US" sz="3100" smtClean="0"/>
              <a:t> </a:t>
            </a:r>
            <a:r>
              <a:rPr lang="vi-VN" sz="3100" smtClean="0"/>
              <a:t>trái </a:t>
            </a:r>
            <a:r>
              <a:rPr lang="vi-VN" sz="3100"/>
              <a:t>với độ rộng phụ thuộc vào độ rộng của giá trị đó. Phương thức này </a:t>
            </a:r>
            <a:r>
              <a:rPr lang="vi-VN" sz="3100" smtClean="0"/>
              <a:t>qui</a:t>
            </a:r>
            <a:r>
              <a:rPr lang="en-US" sz="3100" smtClean="0"/>
              <a:t> </a:t>
            </a:r>
            <a:r>
              <a:rPr lang="vi-VN" sz="3100" smtClean="0"/>
              <a:t>định </a:t>
            </a:r>
            <a:r>
              <a:rPr lang="vi-VN" sz="3100"/>
              <a:t>độ rộng dành để in ra các giá trị là n cột màn hình. Nếu n lớn hơn độ </a:t>
            </a:r>
            <a:r>
              <a:rPr lang="vi-VN" sz="3100" smtClean="0"/>
              <a:t>dài</a:t>
            </a:r>
            <a:r>
              <a:rPr lang="en-US" sz="3100" smtClean="0"/>
              <a:t> </a:t>
            </a:r>
            <a:r>
              <a:rPr lang="vi-VN" sz="3100" smtClean="0"/>
              <a:t>thực </a:t>
            </a:r>
            <a:r>
              <a:rPr lang="vi-VN" sz="3100"/>
              <a:t>của giá trị, giá trị sẽ in ra theo lề phải, để trống phần thừa (dấu cách) </a:t>
            </a:r>
            <a:r>
              <a:rPr lang="vi-VN" sz="3100" smtClean="0"/>
              <a:t>ở</a:t>
            </a:r>
            <a:r>
              <a:rPr lang="en-US" sz="3100" smtClean="0"/>
              <a:t> </a:t>
            </a:r>
            <a:r>
              <a:rPr lang="vi-VN" sz="3100" smtClean="0"/>
              <a:t>trước</a:t>
            </a:r>
            <a:r>
              <a:rPr lang="vi-VN" sz="3100"/>
              <a:t>.</a:t>
            </a:r>
            <a:endParaRPr lang="en-US" sz="3100"/>
          </a:p>
        </p:txBody>
      </p:sp>
    </p:spTree>
    <p:extLst>
      <p:ext uri="{BB962C8B-B14F-4D97-AF65-F5344CB8AC3E}">
        <p14:creationId xmlns:p14="http://schemas.microsoft.com/office/powerpoint/2010/main" val="197083895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Định dạng thông tin cần in ra </a:t>
            </a:r>
            <a:r>
              <a:rPr lang="en-US" sz="3100" b="1">
                <a:solidFill>
                  <a:srgbClr val="FF0000"/>
                </a:solidFill>
              </a:rPr>
              <a:t>màn hình:</a:t>
            </a:r>
          </a:p>
          <a:p>
            <a:pPr lvl="0" algn="just" hangingPunct="0"/>
            <a:r>
              <a:rPr lang="vi-VN" sz="3100" smtClean="0"/>
              <a:t>setprecision(n</a:t>
            </a:r>
            <a:r>
              <a:rPr lang="vi-VN" sz="3100"/>
              <a:t>): Chỉ định số chữ số của phần thập phân in ra là n. Số sẽ được</a:t>
            </a:r>
            <a:br>
              <a:rPr lang="vi-VN" sz="3100"/>
            </a:br>
            <a:r>
              <a:rPr lang="vi-VN" sz="3100"/>
              <a:t>làm tròn trước khi in ra</a:t>
            </a:r>
            <a:r>
              <a:rPr lang="vi-VN" sz="3100" smtClean="0"/>
              <a:t>.</a:t>
            </a:r>
            <a:endParaRPr lang="en-US" sz="3100" smtClean="0"/>
          </a:p>
          <a:p>
            <a:pPr lvl="0" algn="just" hangingPunct="0"/>
            <a:r>
              <a:rPr lang="vi-VN" sz="3100" smtClean="0"/>
              <a:t>setiosflags(ios</a:t>
            </a:r>
            <a:r>
              <a:rPr lang="vi-VN" sz="3100"/>
              <a:t>::showpoint): Phương thức setprecision chỉ có tác dụng </a:t>
            </a:r>
            <a:r>
              <a:rPr lang="vi-VN" sz="3100" smtClean="0"/>
              <a:t>trên</a:t>
            </a:r>
            <a:r>
              <a:rPr lang="en-US" sz="3100" smtClean="0"/>
              <a:t> </a:t>
            </a:r>
            <a:r>
              <a:rPr lang="vi-VN" sz="3100" smtClean="0"/>
              <a:t>một </a:t>
            </a:r>
            <a:r>
              <a:rPr lang="vi-VN" sz="3100"/>
              <a:t>dòng in. Để cố định các giá trị đã đặt cho mọi dòng in (cho đến khi đặt </a:t>
            </a:r>
            <a:r>
              <a:rPr lang="vi-VN" sz="3100" smtClean="0"/>
              <a:t>lại</a:t>
            </a:r>
            <a:r>
              <a:rPr lang="en-US" sz="3100" smtClean="0"/>
              <a:t> </a:t>
            </a:r>
            <a:r>
              <a:rPr lang="vi-VN" sz="3100" smtClean="0"/>
              <a:t>giá trị</a:t>
            </a:r>
            <a:r>
              <a:rPr lang="en-US" sz="3100" smtClean="0"/>
              <a:t> </a:t>
            </a:r>
            <a:r>
              <a:rPr lang="vi-VN" sz="3100" smtClean="0"/>
              <a:t>mới</a:t>
            </a:r>
            <a:r>
              <a:rPr lang="vi-VN" sz="3100"/>
              <a:t>) ta sử dụng phương </a:t>
            </a:r>
            <a:r>
              <a:rPr lang="vi-VN" sz="3100" smtClean="0"/>
              <a:t>thức</a:t>
            </a:r>
            <a:r>
              <a:rPr lang="en-US" sz="3100" smtClean="0"/>
              <a:t> </a:t>
            </a:r>
            <a:r>
              <a:rPr lang="vi-VN" sz="3100" smtClean="0"/>
              <a:t>setiosflags(ios</a:t>
            </a:r>
            <a:r>
              <a:rPr lang="vi-VN" sz="3100"/>
              <a:t>::showpoint).</a:t>
            </a:r>
            <a:endParaRPr lang="en-US" sz="3100"/>
          </a:p>
        </p:txBody>
      </p:sp>
    </p:spTree>
    <p:extLst>
      <p:ext uri="{BB962C8B-B14F-4D97-AF65-F5344CB8AC3E}">
        <p14:creationId xmlns:p14="http://schemas.microsoft.com/office/powerpoint/2010/main" val="219049936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Ví dụ:</a:t>
            </a:r>
            <a:endParaRPr lang="en-US" sz="3100" b="1">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7868" y="1556792"/>
            <a:ext cx="7144612" cy="3841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9680" y="5373216"/>
            <a:ext cx="7162800"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594872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Kết quả của ví dụ:</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420888"/>
            <a:ext cx="4622800" cy="269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076589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Chú ý:</a:t>
            </a:r>
            <a:endParaRPr lang="en-US" sz="3100" b="1">
              <a:solidFill>
                <a:srgbClr val="FF0000"/>
              </a:solidFill>
            </a:endParaRPr>
          </a:p>
          <a:p>
            <a:pPr lvl="0" algn="just" hangingPunct="0"/>
            <a:r>
              <a:rPr lang="en-US" sz="3100" smtClean="0"/>
              <a:t>T</a:t>
            </a:r>
            <a:r>
              <a:rPr lang="vi-VN" sz="3100" smtClean="0"/>
              <a:t>oán </a:t>
            </a:r>
            <a:r>
              <a:rPr lang="vi-VN" sz="3100"/>
              <a:t>tử nhập &gt;&gt; chủ yếu làm việc với dữ liệu kiểu số. Để nhập </a:t>
            </a:r>
            <a:r>
              <a:rPr lang="vi-VN" sz="3100" smtClean="0"/>
              <a:t>k</a:t>
            </a:r>
            <a:r>
              <a:rPr lang="en-US" sz="3100"/>
              <a:t>ý</a:t>
            </a:r>
            <a:r>
              <a:rPr lang="vi-VN" sz="3100" smtClean="0"/>
              <a:t> </a:t>
            </a:r>
            <a:r>
              <a:rPr lang="vi-VN" sz="3100"/>
              <a:t>tự </a:t>
            </a:r>
            <a:r>
              <a:rPr lang="vi-VN" sz="3100" smtClean="0"/>
              <a:t>hoặc</a:t>
            </a:r>
            <a:r>
              <a:rPr lang="en-US" sz="3100" smtClean="0"/>
              <a:t> </a:t>
            </a:r>
            <a:r>
              <a:rPr lang="vi-VN" sz="3100" smtClean="0"/>
              <a:t>xâu k</a:t>
            </a:r>
            <a:r>
              <a:rPr lang="en-US" sz="3100"/>
              <a:t>ý</a:t>
            </a:r>
            <a:r>
              <a:rPr lang="vi-VN" sz="3100" smtClean="0"/>
              <a:t> </a:t>
            </a:r>
            <a:r>
              <a:rPr lang="vi-VN" sz="3100"/>
              <a:t>tự, C++ cung cấp các phương thức (hàm) sau</a:t>
            </a:r>
            <a:r>
              <a:rPr lang="vi-VN" sz="3100" smtClean="0"/>
              <a:t>:</a:t>
            </a:r>
            <a:endParaRPr lang="en-US" sz="3100" smtClean="0"/>
          </a:p>
          <a:p>
            <a:pPr lvl="1" algn="just" hangingPunct="0"/>
            <a:r>
              <a:rPr lang="vi-VN" sz="2700" smtClean="0"/>
              <a:t>cin.get(c</a:t>
            </a:r>
            <a:r>
              <a:rPr lang="vi-VN" sz="2700"/>
              <a:t>): cho phép nhập một </a:t>
            </a:r>
            <a:r>
              <a:rPr lang="vi-VN" sz="2700" smtClean="0"/>
              <a:t>k</a:t>
            </a:r>
            <a:r>
              <a:rPr lang="en-US" sz="2700"/>
              <a:t>ý</a:t>
            </a:r>
            <a:r>
              <a:rPr lang="vi-VN" sz="2700" smtClean="0"/>
              <a:t> </a:t>
            </a:r>
            <a:r>
              <a:rPr lang="vi-VN" sz="2700"/>
              <a:t>tự vào biến </a:t>
            </a:r>
            <a:r>
              <a:rPr lang="vi-VN" sz="2700" smtClean="0"/>
              <a:t>k</a:t>
            </a:r>
            <a:r>
              <a:rPr lang="en-US" sz="2700"/>
              <a:t>ý</a:t>
            </a:r>
            <a:r>
              <a:rPr lang="vi-VN" sz="2700" smtClean="0"/>
              <a:t> </a:t>
            </a:r>
            <a:r>
              <a:rPr lang="vi-VN" sz="2700"/>
              <a:t>tự c</a:t>
            </a:r>
            <a:r>
              <a:rPr lang="vi-VN" sz="2700" smtClean="0"/>
              <a:t>,</a:t>
            </a:r>
            <a:endParaRPr lang="en-US" sz="2700" smtClean="0"/>
          </a:p>
          <a:p>
            <a:pPr lvl="1" algn="just" hangingPunct="0"/>
            <a:r>
              <a:rPr lang="vi-VN" sz="2700" smtClean="0"/>
              <a:t>cin.getline(s,n</a:t>
            </a:r>
            <a:r>
              <a:rPr lang="vi-VN" sz="2700"/>
              <a:t>): cho phép nhập tối đa n-1 </a:t>
            </a:r>
            <a:r>
              <a:rPr lang="vi-VN" sz="2700" smtClean="0"/>
              <a:t>k</a:t>
            </a:r>
            <a:r>
              <a:rPr lang="en-US" sz="2700"/>
              <a:t>ý</a:t>
            </a:r>
            <a:r>
              <a:rPr lang="vi-VN" sz="2700" smtClean="0"/>
              <a:t> </a:t>
            </a:r>
            <a:r>
              <a:rPr lang="vi-VN" sz="2700"/>
              <a:t>tự vào xâu s.</a:t>
            </a:r>
            <a:endParaRPr lang="en-US" sz="2700"/>
          </a:p>
        </p:txBody>
      </p:sp>
    </p:spTree>
    <p:extLst>
      <p:ext uri="{BB962C8B-B14F-4D97-AF65-F5344CB8AC3E}">
        <p14:creationId xmlns:p14="http://schemas.microsoft.com/office/powerpoint/2010/main" val="424923238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Chú ý:</a:t>
            </a:r>
            <a:endParaRPr lang="en-US" sz="3100" b="1">
              <a:solidFill>
                <a:srgbClr val="FF0000"/>
              </a:solidFill>
            </a:endParaRPr>
          </a:p>
          <a:p>
            <a:pPr lvl="0" algn="just" hangingPunct="0"/>
            <a:r>
              <a:rPr lang="en-US" smtClean="0"/>
              <a:t>C</a:t>
            </a:r>
            <a:r>
              <a:rPr lang="vi-VN" smtClean="0"/>
              <a:t>ác </a:t>
            </a:r>
            <a:r>
              <a:rPr lang="vi-VN"/>
              <a:t>hàm trên khi thực hiện sẽ lấy các </a:t>
            </a:r>
            <a:r>
              <a:rPr lang="vi-VN" smtClean="0"/>
              <a:t>k</a:t>
            </a:r>
            <a:r>
              <a:rPr lang="en-US"/>
              <a:t>ý</a:t>
            </a:r>
            <a:r>
              <a:rPr lang="vi-VN" smtClean="0"/>
              <a:t> </a:t>
            </a:r>
            <a:r>
              <a:rPr lang="vi-VN"/>
              <a:t>tự còn lại trong bộ nhớ đệm (của lần </a:t>
            </a:r>
            <a:r>
              <a:rPr lang="vi-VN" smtClean="0"/>
              <a:t>nhập</a:t>
            </a:r>
            <a:r>
              <a:rPr lang="en-US" smtClean="0"/>
              <a:t> </a:t>
            </a:r>
            <a:r>
              <a:rPr lang="vi-VN" smtClean="0"/>
              <a:t>trước</a:t>
            </a:r>
            <a:r>
              <a:rPr lang="vi-VN"/>
              <a:t>) để gán cho c hoặc s. </a:t>
            </a:r>
            <a:endParaRPr lang="en-US" smtClean="0"/>
          </a:p>
          <a:p>
            <a:pPr lvl="0" algn="just" hangingPunct="0"/>
            <a:r>
              <a:rPr lang="vi-VN" smtClean="0"/>
              <a:t>Do </a:t>
            </a:r>
            <a:r>
              <a:rPr lang="vi-VN"/>
              <a:t>toán tử cin &gt;&gt; x sẽ để lại </a:t>
            </a:r>
            <a:r>
              <a:rPr lang="vi-VN" smtClean="0"/>
              <a:t>k</a:t>
            </a:r>
            <a:r>
              <a:rPr lang="en-US"/>
              <a:t>ý</a:t>
            </a:r>
            <a:r>
              <a:rPr lang="vi-VN" smtClean="0"/>
              <a:t> </a:t>
            </a:r>
            <a:r>
              <a:rPr lang="vi-VN"/>
              <a:t>tự </a:t>
            </a:r>
            <a:r>
              <a:rPr lang="vi-VN" smtClean="0"/>
              <a:t>xuống</a:t>
            </a:r>
            <a:r>
              <a:rPr lang="en-US" smtClean="0"/>
              <a:t> </a:t>
            </a:r>
            <a:r>
              <a:rPr lang="vi-VN" smtClean="0"/>
              <a:t>dòng </a:t>
            </a:r>
            <a:r>
              <a:rPr lang="vi-VN"/>
              <a:t>trong bộ </a:t>
            </a:r>
            <a:r>
              <a:rPr lang="vi-VN" smtClean="0"/>
              <a:t>đệm</a:t>
            </a:r>
            <a:r>
              <a:rPr lang="en-US" smtClean="0"/>
              <a:t> </a:t>
            </a:r>
            <a:r>
              <a:rPr lang="vi-VN" smtClean="0"/>
              <a:t>nên k</a:t>
            </a:r>
            <a:r>
              <a:rPr lang="en-US"/>
              <a:t>ý</a:t>
            </a:r>
            <a:r>
              <a:rPr lang="vi-VN" smtClean="0"/>
              <a:t> </a:t>
            </a:r>
            <a:r>
              <a:rPr lang="vi-VN"/>
              <a:t>tự này sẽ làm trôi các lệnh sau đó như cin.get(c), cin.getline(s,n) (máy </a:t>
            </a:r>
            <a:r>
              <a:rPr lang="vi-VN" smtClean="0"/>
              <a:t>không</a:t>
            </a:r>
            <a:r>
              <a:rPr lang="en-US" smtClean="0"/>
              <a:t> </a:t>
            </a:r>
            <a:r>
              <a:rPr lang="vi-VN" smtClean="0"/>
              <a:t>dừng </a:t>
            </a:r>
            <a:r>
              <a:rPr lang="vi-VN"/>
              <a:t>để nhập cho c hoặc s</a:t>
            </a:r>
            <a:r>
              <a:rPr lang="vi-VN" smtClean="0"/>
              <a:t>).</a:t>
            </a:r>
            <a:endParaRPr lang="en-US" smtClean="0"/>
          </a:p>
          <a:p>
            <a:pPr lvl="0" algn="just" hangingPunct="0"/>
            <a:r>
              <a:rPr lang="vi-VN" smtClean="0"/>
              <a:t>Vì </a:t>
            </a:r>
            <a:r>
              <a:rPr lang="vi-VN"/>
              <a:t>vậy trước khi sử dụng các phương thức cin.get(c) </a:t>
            </a:r>
            <a:r>
              <a:rPr lang="vi-VN" smtClean="0"/>
              <a:t>hoặc</a:t>
            </a:r>
            <a:r>
              <a:rPr lang="en-US" smtClean="0"/>
              <a:t> </a:t>
            </a:r>
            <a:r>
              <a:rPr lang="vi-VN" smtClean="0"/>
              <a:t>cin.getline(s,n</a:t>
            </a:r>
            <a:r>
              <a:rPr lang="vi-VN"/>
              <a:t>) nên sử dụng phương </a:t>
            </a:r>
            <a:r>
              <a:rPr lang="vi-VN" smtClean="0"/>
              <a:t>thức</a:t>
            </a:r>
            <a:r>
              <a:rPr lang="en-US" smtClean="0"/>
              <a:t> </a:t>
            </a:r>
            <a:r>
              <a:rPr lang="vi-VN" smtClean="0"/>
              <a:t>cin.ignore(1</a:t>
            </a:r>
            <a:r>
              <a:rPr lang="vi-VN"/>
              <a:t>) để lấy ra </a:t>
            </a:r>
            <a:r>
              <a:rPr lang="vi-VN" smtClean="0"/>
              <a:t>k</a:t>
            </a:r>
            <a:r>
              <a:rPr lang="en-US"/>
              <a:t>ý</a:t>
            </a:r>
            <a:r>
              <a:rPr lang="vi-VN" smtClean="0"/>
              <a:t> </a:t>
            </a:r>
            <a:r>
              <a:rPr lang="vi-VN"/>
              <a:t>tự xuống dòng </a:t>
            </a:r>
            <a:r>
              <a:rPr lang="vi-VN" smtClean="0"/>
              <a:t>còn</a:t>
            </a:r>
            <a:r>
              <a:rPr lang="en-US" smtClean="0"/>
              <a:t> </a:t>
            </a:r>
            <a:r>
              <a:rPr lang="vi-VN" smtClean="0"/>
              <a:t>sót </a:t>
            </a:r>
            <a:r>
              <a:rPr lang="vi-VN"/>
              <a:t>lại trong bộ đệm</a:t>
            </a:r>
            <a:r>
              <a:rPr lang="vi-VN" smtClean="0"/>
              <a:t>.</a:t>
            </a:r>
            <a:endParaRPr lang="en-US"/>
          </a:p>
        </p:txBody>
      </p:sp>
    </p:spTree>
    <p:extLst>
      <p:ext uri="{BB962C8B-B14F-4D97-AF65-F5344CB8AC3E}">
        <p14:creationId xmlns:p14="http://schemas.microsoft.com/office/powerpoint/2010/main" val="169629466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Chú ý:</a:t>
            </a:r>
            <a:endParaRPr lang="en-US" sz="3100" b="1">
              <a:solidFill>
                <a:srgbClr val="FF0000"/>
              </a:solidFill>
            </a:endParaRPr>
          </a:p>
          <a:p>
            <a:pPr lvl="0" algn="just" hangingPunct="0"/>
            <a:r>
              <a:rPr lang="vi-VN" smtClean="0"/>
              <a:t>Ví </a:t>
            </a:r>
            <a:r>
              <a:rPr lang="vi-VN"/>
              <a:t>dụ đoạn lệnh sau cho phép nhập một số nguyên x (bằng toán </a:t>
            </a:r>
            <a:r>
              <a:rPr lang="vi-VN" smtClean="0"/>
              <a:t>tử</a:t>
            </a:r>
            <a:r>
              <a:rPr lang="en-US" smtClean="0"/>
              <a:t> </a:t>
            </a:r>
            <a:r>
              <a:rPr lang="vi-VN" smtClean="0"/>
              <a:t>&gt;&gt;) </a:t>
            </a:r>
            <a:r>
              <a:rPr lang="vi-VN"/>
              <a:t>và một </a:t>
            </a:r>
            <a:r>
              <a:rPr lang="vi-VN" smtClean="0"/>
              <a:t>k</a:t>
            </a:r>
            <a:r>
              <a:rPr lang="en-US"/>
              <a:t>ý</a:t>
            </a:r>
            <a:r>
              <a:rPr lang="vi-VN" smtClean="0"/>
              <a:t> </a:t>
            </a:r>
            <a:r>
              <a:rPr lang="vi-VN"/>
              <a:t>tự c (bằng phương thức cin.get(c</a:t>
            </a:r>
            <a:r>
              <a:rPr lang="vi-VN" smtClean="0"/>
              <a:t>)):</a:t>
            </a:r>
            <a:endParaRPr lang="en-US" smtClean="0"/>
          </a:p>
          <a:p>
            <a:pPr lvl="1" algn="just" hangingPunct="0"/>
            <a:r>
              <a:rPr lang="fr-FR"/>
              <a:t>int </a:t>
            </a:r>
            <a:r>
              <a:rPr lang="fr-FR" smtClean="0"/>
              <a:t>x;</a:t>
            </a:r>
          </a:p>
          <a:p>
            <a:pPr lvl="1" algn="just" hangingPunct="0"/>
            <a:r>
              <a:rPr lang="fr-FR" smtClean="0"/>
              <a:t>char c;</a:t>
            </a:r>
          </a:p>
          <a:p>
            <a:pPr lvl="1" algn="just" hangingPunct="0"/>
            <a:r>
              <a:rPr lang="fr-FR" smtClean="0"/>
              <a:t>cin </a:t>
            </a:r>
            <a:r>
              <a:rPr lang="fr-FR"/>
              <a:t>&gt;&gt; </a:t>
            </a:r>
            <a:r>
              <a:rPr lang="fr-FR" smtClean="0"/>
              <a:t>x;</a:t>
            </a:r>
          </a:p>
          <a:p>
            <a:pPr lvl="1" algn="just" hangingPunct="0"/>
            <a:r>
              <a:rPr lang="fr-FR" smtClean="0"/>
              <a:t>cin.ignore(1);</a:t>
            </a:r>
          </a:p>
          <a:p>
            <a:pPr lvl="1" algn="just" hangingPunct="0"/>
            <a:r>
              <a:rPr lang="fr-FR" smtClean="0"/>
              <a:t>cin.get(c</a:t>
            </a:r>
            <a:r>
              <a:rPr lang="fr-FR"/>
              <a:t>);</a:t>
            </a:r>
            <a:endParaRPr lang="en-US"/>
          </a:p>
        </p:txBody>
      </p:sp>
    </p:spTree>
    <p:extLst>
      <p:ext uri="{BB962C8B-B14F-4D97-AF65-F5344CB8AC3E}">
        <p14:creationId xmlns:p14="http://schemas.microsoft.com/office/powerpoint/2010/main" val="1542029627"/>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fontScale="40000" lnSpcReduction="20000"/>
          </a:bodyPr>
          <a:lstStyle/>
          <a:p>
            <a:pPr marL="36576" indent="0" algn="just">
              <a:buNone/>
            </a:pPr>
            <a:r>
              <a:rPr lang="vi-VN" b="1" dirty="0" smtClean="0">
                <a:solidFill>
                  <a:srgbClr val="FF0000"/>
                </a:solidFill>
              </a:rPr>
              <a:t>Ví dụ</a:t>
            </a:r>
            <a:r>
              <a:rPr lang="en-US" b="1" dirty="0" smtClean="0">
                <a:solidFill>
                  <a:srgbClr val="FF0000"/>
                </a:solidFill>
              </a:rPr>
              <a:t>:</a:t>
            </a:r>
            <a:endParaRPr lang="en-US" b="1" dirty="0">
              <a:solidFill>
                <a:srgbClr val="FF0000"/>
              </a:solidFill>
            </a:endParaRPr>
          </a:p>
          <a:p>
            <a:r>
              <a:rPr lang="en-US" sz="3100" dirty="0"/>
              <a:t>#include &lt;</a:t>
            </a:r>
            <a:r>
              <a:rPr lang="en-US" sz="3100" dirty="0" err="1"/>
              <a:t>iostream</a:t>
            </a:r>
            <a:r>
              <a:rPr lang="en-US" sz="3100" dirty="0"/>
              <a:t>&gt;</a:t>
            </a:r>
          </a:p>
          <a:p>
            <a:r>
              <a:rPr lang="en-US" sz="3100" dirty="0"/>
              <a:t>#include &lt;string&gt;</a:t>
            </a:r>
          </a:p>
          <a:p>
            <a:r>
              <a:rPr lang="en-US" sz="3100" dirty="0"/>
              <a:t>using namespace </a:t>
            </a:r>
            <a:r>
              <a:rPr lang="en-US" sz="3100" dirty="0" err="1"/>
              <a:t>std</a:t>
            </a:r>
            <a:r>
              <a:rPr lang="en-US" sz="3100" dirty="0"/>
              <a:t>;</a:t>
            </a:r>
          </a:p>
          <a:p>
            <a:r>
              <a:rPr lang="en-US" sz="3100" dirty="0"/>
              <a:t> </a:t>
            </a:r>
          </a:p>
          <a:p>
            <a:r>
              <a:rPr lang="en-US" sz="3100" dirty="0" err="1"/>
              <a:t>int</a:t>
            </a:r>
            <a:r>
              <a:rPr lang="en-US" sz="3100" dirty="0"/>
              <a:t> main()</a:t>
            </a:r>
          </a:p>
          <a:p>
            <a:r>
              <a:rPr lang="en-US" sz="3100" dirty="0"/>
              <a:t>{</a:t>
            </a:r>
          </a:p>
          <a:p>
            <a:pPr lvl="1"/>
            <a:r>
              <a:rPr lang="en-US" sz="2700" dirty="0"/>
              <a:t>string </a:t>
            </a:r>
            <a:r>
              <a:rPr lang="en-US" sz="2700" dirty="0" err="1"/>
              <a:t>studentName</a:t>
            </a:r>
            <a:r>
              <a:rPr lang="en-US" sz="2700" dirty="0"/>
              <a:t>;</a:t>
            </a:r>
          </a:p>
          <a:p>
            <a:pPr lvl="1"/>
            <a:r>
              <a:rPr lang="en-US" sz="2700" dirty="0"/>
              <a:t>float </a:t>
            </a:r>
            <a:r>
              <a:rPr lang="en-US" sz="2700" dirty="0" err="1"/>
              <a:t>midtermScore</a:t>
            </a:r>
            <a:r>
              <a:rPr lang="en-US" sz="2700" dirty="0"/>
              <a:t>, </a:t>
            </a:r>
            <a:r>
              <a:rPr lang="en-US" sz="2700" dirty="0" err="1"/>
              <a:t>practiceScore</a:t>
            </a:r>
            <a:r>
              <a:rPr lang="en-US" sz="2700" dirty="0"/>
              <a:t>, </a:t>
            </a:r>
            <a:r>
              <a:rPr lang="en-US" sz="2700" dirty="0" err="1"/>
              <a:t>finalScore</a:t>
            </a:r>
            <a:r>
              <a:rPr lang="en-US" sz="2700" dirty="0"/>
              <a:t>;</a:t>
            </a:r>
          </a:p>
          <a:p>
            <a:pPr lvl="1"/>
            <a:r>
              <a:rPr lang="en-US" sz="2700" dirty="0"/>
              <a:t> </a:t>
            </a:r>
          </a:p>
          <a:p>
            <a:pPr lvl="1"/>
            <a:r>
              <a:rPr lang="en-US" sz="2700" dirty="0" err="1"/>
              <a:t>cout</a:t>
            </a:r>
            <a:r>
              <a:rPr lang="en-US" sz="2700" dirty="0"/>
              <a:t> &lt;&lt; "Enter student name: ";</a:t>
            </a:r>
          </a:p>
          <a:p>
            <a:pPr lvl="1"/>
            <a:r>
              <a:rPr lang="en-US" sz="2700" dirty="0" err="1"/>
              <a:t>getline</a:t>
            </a:r>
            <a:r>
              <a:rPr lang="en-US" sz="2700" dirty="0"/>
              <a:t>(</a:t>
            </a:r>
            <a:r>
              <a:rPr lang="en-US" sz="2700" dirty="0" err="1"/>
              <a:t>cin</a:t>
            </a:r>
            <a:r>
              <a:rPr lang="en-US" sz="2700" dirty="0"/>
              <a:t>, </a:t>
            </a:r>
            <a:r>
              <a:rPr lang="en-US" sz="2700" dirty="0" err="1"/>
              <a:t>studentName</a:t>
            </a:r>
            <a:r>
              <a:rPr lang="en-US" sz="2700" dirty="0"/>
              <a:t>);</a:t>
            </a:r>
          </a:p>
          <a:p>
            <a:pPr lvl="1"/>
            <a:r>
              <a:rPr lang="en-US" sz="2700" dirty="0"/>
              <a:t> </a:t>
            </a:r>
          </a:p>
          <a:p>
            <a:pPr lvl="1"/>
            <a:r>
              <a:rPr lang="en-US" sz="2700" dirty="0" err="1"/>
              <a:t>cout</a:t>
            </a:r>
            <a:r>
              <a:rPr lang="en-US" sz="2700" dirty="0"/>
              <a:t> &lt;&lt; "Enter student scores: ";</a:t>
            </a:r>
          </a:p>
          <a:p>
            <a:pPr lvl="1"/>
            <a:r>
              <a:rPr lang="en-US" sz="2700" dirty="0" err="1"/>
              <a:t>cin</a:t>
            </a:r>
            <a:r>
              <a:rPr lang="en-US" sz="2700" dirty="0"/>
              <a:t> &gt;&gt; </a:t>
            </a:r>
            <a:r>
              <a:rPr lang="en-US" sz="2700" dirty="0" err="1"/>
              <a:t>midtermScore</a:t>
            </a:r>
            <a:r>
              <a:rPr lang="en-US" sz="2700" dirty="0"/>
              <a:t> &gt;&gt; </a:t>
            </a:r>
            <a:r>
              <a:rPr lang="en-US" sz="2700" dirty="0" err="1"/>
              <a:t>practiceScore</a:t>
            </a:r>
            <a:r>
              <a:rPr lang="en-US" sz="2700" dirty="0"/>
              <a:t> &gt;&gt; </a:t>
            </a:r>
            <a:r>
              <a:rPr lang="en-US" sz="2700" dirty="0" err="1"/>
              <a:t>finalScore</a:t>
            </a:r>
            <a:r>
              <a:rPr lang="en-US" sz="2700" dirty="0"/>
              <a:t>;</a:t>
            </a:r>
          </a:p>
          <a:p>
            <a:pPr lvl="1"/>
            <a:r>
              <a:rPr lang="en-US" sz="2700" dirty="0"/>
              <a:t> </a:t>
            </a:r>
          </a:p>
          <a:p>
            <a:pPr lvl="1"/>
            <a:r>
              <a:rPr lang="en-US" sz="2700" dirty="0" err="1"/>
              <a:t>cout</a:t>
            </a:r>
            <a:r>
              <a:rPr lang="en-US" sz="2700" dirty="0"/>
              <a:t> &lt;&lt; "Average score: " </a:t>
            </a:r>
          </a:p>
          <a:p>
            <a:pPr marL="749808" lvl="2" indent="0">
              <a:buNone/>
            </a:pPr>
            <a:r>
              <a:rPr lang="en-US" sz="2500" dirty="0" smtClean="0"/>
              <a:t>        &lt;&lt; </a:t>
            </a:r>
            <a:r>
              <a:rPr lang="en-US" sz="2500" dirty="0" err="1"/>
              <a:t>midtermScore</a:t>
            </a:r>
            <a:r>
              <a:rPr lang="en-US" sz="2500" dirty="0"/>
              <a:t> * 0.2 + </a:t>
            </a:r>
            <a:r>
              <a:rPr lang="en-US" sz="2500" dirty="0" err="1"/>
              <a:t>practiceScore</a:t>
            </a:r>
            <a:r>
              <a:rPr lang="en-US" sz="2500" dirty="0"/>
              <a:t> * 0.3 + </a:t>
            </a:r>
            <a:r>
              <a:rPr lang="en-US" sz="2500" dirty="0" err="1"/>
              <a:t>finalScore</a:t>
            </a:r>
            <a:r>
              <a:rPr lang="en-US" sz="2500" dirty="0"/>
              <a:t> * 0.5 </a:t>
            </a:r>
          </a:p>
          <a:p>
            <a:pPr marL="448056" lvl="1" indent="0">
              <a:buNone/>
            </a:pPr>
            <a:r>
              <a:rPr lang="en-US" sz="2700" dirty="0" smtClean="0"/>
              <a:t>              &lt;&lt; </a:t>
            </a:r>
            <a:r>
              <a:rPr lang="en-US" sz="2700" dirty="0" err="1"/>
              <a:t>endl</a:t>
            </a:r>
            <a:r>
              <a:rPr lang="en-US" sz="2700" dirty="0"/>
              <a:t>;</a:t>
            </a:r>
          </a:p>
          <a:p>
            <a:pPr lvl="1"/>
            <a:r>
              <a:rPr lang="en-US" sz="2700" dirty="0"/>
              <a:t> </a:t>
            </a:r>
          </a:p>
          <a:p>
            <a:pPr lvl="1"/>
            <a:r>
              <a:rPr lang="en-US" sz="2700" dirty="0" err="1"/>
              <a:t>fflush</a:t>
            </a:r>
            <a:r>
              <a:rPr lang="en-US" sz="2700" dirty="0"/>
              <a:t>(</a:t>
            </a:r>
            <a:r>
              <a:rPr lang="en-US" sz="2700" dirty="0" err="1"/>
              <a:t>stdin</a:t>
            </a:r>
            <a:r>
              <a:rPr lang="en-US" sz="2700" dirty="0"/>
              <a:t>);</a:t>
            </a:r>
          </a:p>
          <a:p>
            <a:pPr lvl="1"/>
            <a:r>
              <a:rPr lang="en-US" sz="2700" dirty="0" err="1"/>
              <a:t>cin.get</a:t>
            </a:r>
            <a:r>
              <a:rPr lang="en-US" sz="2700" dirty="0"/>
              <a:t>();</a:t>
            </a:r>
          </a:p>
          <a:p>
            <a:pPr lvl="1"/>
            <a:r>
              <a:rPr lang="en-US" sz="2700" dirty="0"/>
              <a:t>return 0;</a:t>
            </a:r>
          </a:p>
          <a:p>
            <a:r>
              <a:rPr lang="en-US" sz="3100" dirty="0"/>
              <a:t>}</a:t>
            </a:r>
          </a:p>
        </p:txBody>
      </p:sp>
    </p:spTree>
    <p:extLst>
      <p:ext uri="{BB962C8B-B14F-4D97-AF65-F5344CB8AC3E}">
        <p14:creationId xmlns:p14="http://schemas.microsoft.com/office/powerpoint/2010/main" val="3933463697"/>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THEO LUỒNG TRONG 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dirty="0" err="1" smtClean="0">
                <a:solidFill>
                  <a:srgbClr val="FF0000"/>
                </a:solidFill>
              </a:rPr>
              <a:t>Bài</a:t>
            </a:r>
            <a:r>
              <a:rPr lang="en-US" sz="3100" b="1" dirty="0" smtClean="0">
                <a:solidFill>
                  <a:srgbClr val="FF0000"/>
                </a:solidFill>
              </a:rPr>
              <a:t> </a:t>
            </a:r>
            <a:r>
              <a:rPr lang="en-US" sz="3100" b="1" dirty="0" err="1" smtClean="0">
                <a:solidFill>
                  <a:srgbClr val="FF0000"/>
                </a:solidFill>
              </a:rPr>
              <a:t>tập</a:t>
            </a:r>
            <a:r>
              <a:rPr lang="en-US" sz="3100" b="1" dirty="0" smtClean="0">
                <a:solidFill>
                  <a:srgbClr val="FF0000"/>
                </a:solidFill>
              </a:rPr>
              <a:t> 3:</a:t>
            </a:r>
            <a:endParaRPr lang="en-US" sz="3100" b="1" dirty="0">
              <a:solidFill>
                <a:srgbClr val="FF0000"/>
              </a:solidFill>
            </a:endParaRPr>
          </a:p>
          <a:p>
            <a:pPr lvl="0" algn="just" hangingPunct="0"/>
            <a:r>
              <a:rPr lang="vi-VN" dirty="0"/>
              <a:t>Viết chương trình in nội dung một bài thơ nào đó.</a:t>
            </a:r>
            <a:endParaRPr lang="en-US" dirty="0"/>
          </a:p>
          <a:p>
            <a:pPr lvl="0" algn="just" hangingPunct="0"/>
            <a:r>
              <a:rPr lang="vi-VN" dirty="0" smtClean="0"/>
              <a:t>Viết </a:t>
            </a:r>
            <a:r>
              <a:rPr lang="vi-VN" dirty="0"/>
              <a:t>chương trình in ra 4 dòng, 2 cột gồm các số sau và gióng cột</a:t>
            </a:r>
            <a:r>
              <a:rPr lang="vi-VN" dirty="0" smtClean="0"/>
              <a:t>:</a:t>
            </a:r>
            <a:endParaRPr lang="en-US" dirty="0" smtClean="0"/>
          </a:p>
          <a:p>
            <a:pPr lvl="1" algn="just" hangingPunct="0"/>
            <a:r>
              <a:rPr lang="en-US" dirty="0" err="1" smtClean="0"/>
              <a:t>Thẳng</a:t>
            </a:r>
            <a:r>
              <a:rPr lang="en-US" dirty="0" smtClean="0"/>
              <a:t> </a:t>
            </a:r>
            <a:r>
              <a:rPr lang="en-US" dirty="0" err="1"/>
              <a:t>theo</a:t>
            </a:r>
            <a:r>
              <a:rPr lang="en-US" dirty="0"/>
              <a:t> </a:t>
            </a:r>
            <a:r>
              <a:rPr lang="en-US" dirty="0" err="1"/>
              <a:t>lề</a:t>
            </a:r>
            <a:r>
              <a:rPr lang="en-US" dirty="0"/>
              <a:t> </a:t>
            </a:r>
            <a:r>
              <a:rPr lang="en-US" dirty="0" err="1"/>
              <a:t>trái</a:t>
            </a:r>
            <a:endParaRPr lang="en-US" dirty="0"/>
          </a:p>
          <a:p>
            <a:pPr lvl="1" algn="just" hangingPunct="0"/>
            <a:r>
              <a:rPr lang="en-US" dirty="0" err="1" smtClean="0"/>
              <a:t>Thẳng</a:t>
            </a:r>
            <a:r>
              <a:rPr lang="en-US" dirty="0" smtClean="0"/>
              <a:t> </a:t>
            </a:r>
            <a:r>
              <a:rPr lang="en-US" dirty="0" err="1"/>
              <a:t>theo</a:t>
            </a:r>
            <a:r>
              <a:rPr lang="en-US" dirty="0"/>
              <a:t> </a:t>
            </a:r>
            <a:r>
              <a:rPr lang="en-US" dirty="0" err="1"/>
              <a:t>lề</a:t>
            </a:r>
            <a:r>
              <a:rPr lang="en-US" dirty="0"/>
              <a:t> </a:t>
            </a:r>
            <a:r>
              <a:rPr lang="en-US" dirty="0" err="1"/>
              <a:t>phải</a:t>
            </a:r>
            <a:endParaRPr lang="en-US" dirty="0"/>
          </a:p>
          <a:p>
            <a:pPr lvl="1" algn="just" hangingPunct="0"/>
            <a:r>
              <a:rPr lang="en-US" dirty="0" err="1" smtClean="0"/>
              <a:t>Thẳng</a:t>
            </a:r>
            <a:r>
              <a:rPr lang="en-US" dirty="0" smtClean="0"/>
              <a:t> </a:t>
            </a:r>
            <a:r>
              <a:rPr lang="en-US" dirty="0" err="1"/>
              <a:t>theo</a:t>
            </a:r>
            <a:r>
              <a:rPr lang="en-US" dirty="0"/>
              <a:t> </a:t>
            </a:r>
            <a:r>
              <a:rPr lang="en-US" dirty="0" err="1"/>
              <a:t>dấu</a:t>
            </a:r>
            <a:r>
              <a:rPr lang="en-US" dirty="0"/>
              <a:t> </a:t>
            </a:r>
            <a:r>
              <a:rPr lang="en-US" dirty="0" err="1"/>
              <a:t>chấm</a:t>
            </a:r>
            <a:r>
              <a:rPr lang="en-US" dirty="0"/>
              <a:t> </a:t>
            </a:r>
            <a:r>
              <a:rPr lang="en-US" dirty="0" err="1"/>
              <a:t>thập</a:t>
            </a:r>
            <a:r>
              <a:rPr lang="en-US" dirty="0"/>
              <a:t> </a:t>
            </a:r>
            <a:r>
              <a:rPr lang="en-US" dirty="0" err="1"/>
              <a:t>phân</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8718" y="4232548"/>
            <a:ext cx="2959786" cy="1860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5408154"/>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15200" cy="1143000"/>
          </a:xfrm>
        </p:spPr>
        <p:txBody>
          <a:bodyPr>
            <a:normAutofit/>
          </a:bodyPr>
          <a:lstStyle/>
          <a:p>
            <a:pPr algn="ctr"/>
            <a:r>
              <a:rPr lang="en-US" smtClean="0">
                <a:solidFill>
                  <a:srgbClr val="FFFF00"/>
                </a:solidFill>
              </a:rPr>
              <a:t>CÁC KIỂU DỮ LIỆU ĐƠN GIẢN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hangingPunct="0"/>
            <a:r>
              <a:rPr lang="en-US" smtClean="0"/>
              <a:t>B</a:t>
            </a:r>
            <a:r>
              <a:rPr lang="vi-VN" smtClean="0"/>
              <a:t>ảng </a:t>
            </a:r>
            <a:r>
              <a:rPr lang="vi-VN"/>
              <a:t>tóm tắt một số kiểu chuẩn </a:t>
            </a:r>
            <a:r>
              <a:rPr lang="vi-VN" smtClean="0"/>
              <a:t>đơn</a:t>
            </a:r>
            <a:r>
              <a:rPr lang="en-US" smtClean="0"/>
              <a:t> </a:t>
            </a:r>
            <a:r>
              <a:rPr lang="vi-VN" smtClean="0"/>
              <a:t>giản </a:t>
            </a:r>
            <a:r>
              <a:rPr lang="vi-VN"/>
              <a:t>và các thông số của nó được</a:t>
            </a:r>
            <a:r>
              <a:rPr lang="en-US"/>
              <a:t> </a:t>
            </a:r>
            <a:r>
              <a:rPr lang="vi-VN" smtClean="0"/>
              <a:t>sử</a:t>
            </a:r>
            <a:r>
              <a:rPr lang="en-US" smtClean="0"/>
              <a:t> </a:t>
            </a:r>
            <a:r>
              <a:rPr lang="vi-VN" smtClean="0"/>
              <a:t>dụng </a:t>
            </a:r>
            <a:r>
              <a:rPr lang="vi-VN"/>
              <a:t>trong C++.</a:t>
            </a:r>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25" y="3121868"/>
            <a:ext cx="7305675" cy="361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660072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43192" cy="1143000"/>
          </a:xfrm>
        </p:spPr>
        <p:txBody>
          <a:bodyPr>
            <a:normAutofit/>
          </a:bodyPr>
          <a:lstStyle/>
          <a:p>
            <a:pPr algn="ctr"/>
            <a:r>
              <a:rPr lang="en-US" smtClean="0">
                <a:solidFill>
                  <a:srgbClr val="FFFF00"/>
                </a:solidFill>
              </a:rPr>
              <a:t>CÁC KIỂU DỮ LIỆU ĐƠN GIẢN</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Kiểu </a:t>
            </a:r>
            <a:r>
              <a:rPr lang="en-US" sz="3100" b="1">
                <a:solidFill>
                  <a:srgbClr val="FF0000"/>
                </a:solidFill>
              </a:rPr>
              <a:t>ký tự</a:t>
            </a:r>
            <a:r>
              <a:rPr lang="en-US" sz="3100" b="1" smtClean="0">
                <a:solidFill>
                  <a:srgbClr val="FF0000"/>
                </a:solidFill>
              </a:rPr>
              <a:t>:</a:t>
            </a:r>
            <a:endParaRPr lang="en-US" sz="3100" b="1">
              <a:solidFill>
                <a:srgbClr val="FF0000"/>
              </a:solidFill>
            </a:endParaRPr>
          </a:p>
          <a:p>
            <a:pPr lvl="0" algn="just" hangingPunct="0"/>
            <a:r>
              <a:rPr lang="vi-VN" smtClean="0"/>
              <a:t>Theo </a:t>
            </a:r>
            <a:r>
              <a:rPr lang="vi-VN"/>
              <a:t>bảng trên ta thấy có 2 loại </a:t>
            </a:r>
            <a:r>
              <a:rPr lang="vi-VN" smtClean="0"/>
              <a:t>k</a:t>
            </a:r>
            <a:r>
              <a:rPr lang="en-US"/>
              <a:t>ý</a:t>
            </a:r>
            <a:r>
              <a:rPr lang="vi-VN" smtClean="0"/>
              <a:t> </a:t>
            </a:r>
            <a:r>
              <a:rPr lang="vi-VN"/>
              <a:t>tự là char với miền giá trị từ -128 đến 127 và</a:t>
            </a:r>
            <a:r>
              <a:rPr lang="en-US"/>
              <a:t> </a:t>
            </a:r>
            <a:r>
              <a:rPr lang="vi-VN"/>
              <a:t>unsigned char (</a:t>
            </a:r>
            <a:r>
              <a:rPr lang="vi-VN" smtClean="0"/>
              <a:t>k</a:t>
            </a:r>
            <a:r>
              <a:rPr lang="en-US"/>
              <a:t>ý</a:t>
            </a:r>
            <a:r>
              <a:rPr lang="vi-VN" smtClean="0"/>
              <a:t> </a:t>
            </a:r>
            <a:r>
              <a:rPr lang="vi-VN"/>
              <a:t>tự không dấu) với miền giá trị từ 0 đến 255. </a:t>
            </a:r>
            <a:endParaRPr lang="en-US" smtClean="0"/>
          </a:p>
          <a:p>
            <a:pPr lvl="0" algn="just" hangingPunct="0"/>
            <a:r>
              <a:rPr lang="vi-VN" smtClean="0"/>
              <a:t>Trường </a:t>
            </a:r>
            <a:r>
              <a:rPr lang="vi-VN"/>
              <a:t>hợp một </a:t>
            </a:r>
            <a:r>
              <a:rPr lang="vi-VN" smtClean="0"/>
              <a:t>biến</a:t>
            </a:r>
            <a:r>
              <a:rPr lang="en-US" smtClean="0"/>
              <a:t> </a:t>
            </a:r>
            <a:r>
              <a:rPr lang="vi-VN" smtClean="0"/>
              <a:t>được </a:t>
            </a:r>
            <a:r>
              <a:rPr lang="vi-VN"/>
              <a:t>gán giá trị vượt ra ngoài miền giá trị của kiểu thì giá trị của biến sẽ được tính </a:t>
            </a:r>
            <a:r>
              <a:rPr lang="vi-VN" smtClean="0"/>
              <a:t>theo</a:t>
            </a:r>
            <a:r>
              <a:rPr lang="en-US" smtClean="0"/>
              <a:t> </a:t>
            </a:r>
            <a:r>
              <a:rPr lang="vi-VN" smtClean="0"/>
              <a:t>mã </a:t>
            </a:r>
            <a:r>
              <a:rPr lang="vi-VN"/>
              <a:t>bù − (256 − c). </a:t>
            </a:r>
            <a:endParaRPr lang="en-US" smtClean="0"/>
          </a:p>
          <a:p>
            <a:pPr lvl="0" algn="just" hangingPunct="0"/>
            <a:r>
              <a:rPr lang="vi-VN" smtClean="0"/>
              <a:t>Ví </a:t>
            </a:r>
            <a:r>
              <a:rPr lang="vi-VN"/>
              <a:t>dụ nếu gán cho char c giá trị 179 (vượt khỏi miền giá trị đã </a:t>
            </a:r>
            <a:r>
              <a:rPr lang="vi-VN" smtClean="0"/>
              <a:t>được</a:t>
            </a:r>
            <a:r>
              <a:rPr lang="en-US" smtClean="0"/>
              <a:t> </a:t>
            </a:r>
            <a:r>
              <a:rPr lang="vi-VN" smtClean="0"/>
              <a:t>qui </a:t>
            </a:r>
            <a:r>
              <a:rPr lang="vi-VN"/>
              <a:t>định của char) thì giá trị thực sự được lưu trong máy sẽ là − (256 − 179) = −77.</a:t>
            </a:r>
            <a:endParaRPr lang="en-US"/>
          </a:p>
        </p:txBody>
      </p:sp>
    </p:spTree>
    <p:extLst>
      <p:ext uri="{BB962C8B-B14F-4D97-AF65-F5344CB8AC3E}">
        <p14:creationId xmlns:p14="http://schemas.microsoft.com/office/powerpoint/2010/main" val="149452749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15200" cy="1143000"/>
          </a:xfrm>
        </p:spPr>
        <p:txBody>
          <a:bodyPr>
            <a:normAutofit/>
          </a:bodyPr>
          <a:lstStyle/>
          <a:p>
            <a:pPr algn="ctr"/>
            <a:r>
              <a:rPr lang="en-US" smtClean="0">
                <a:solidFill>
                  <a:srgbClr val="FFFF00"/>
                </a:solidFill>
              </a:rPr>
              <a:t>CÁC KIỂU DỮ LIỆU ĐƠN GIẢN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Ví dụ:</a:t>
            </a:r>
            <a:endParaRPr lang="en-US" sz="3100" b="1">
              <a:solidFill>
                <a:srgbClr val="FF0000"/>
              </a:solidFill>
            </a:endParaRPr>
          </a:p>
          <a:p>
            <a:pPr lvl="0" algn="just" hangingPunct="0"/>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2189" y="2276872"/>
            <a:ext cx="8296275" cy="319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9968755"/>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15200" cy="1143000"/>
          </a:xfrm>
        </p:spPr>
        <p:txBody>
          <a:bodyPr>
            <a:normAutofit/>
          </a:bodyPr>
          <a:lstStyle/>
          <a:p>
            <a:pPr algn="ctr"/>
            <a:r>
              <a:rPr lang="en-US" smtClean="0">
                <a:solidFill>
                  <a:srgbClr val="FFFF00"/>
                </a:solidFill>
              </a:rPr>
              <a:t>CÁC KIỂU DỮ LIỆU ĐƠN GIẢN</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Chú ý:</a:t>
            </a:r>
            <a:endParaRPr lang="en-US" sz="3100" b="1">
              <a:solidFill>
                <a:srgbClr val="FF0000"/>
              </a:solidFill>
            </a:endParaRPr>
          </a:p>
          <a:p>
            <a:pPr lvl="0" algn="just" hangingPunct="0"/>
            <a:r>
              <a:rPr lang="vi-VN" smtClean="0"/>
              <a:t>Qua </a:t>
            </a:r>
            <a:r>
              <a:rPr lang="vi-VN"/>
              <a:t>ví dụ trên ta thấy một biến nếu được gán giá trị ngoài miền cho </a:t>
            </a:r>
            <a:r>
              <a:rPr lang="vi-VN" smtClean="0"/>
              <a:t>phép</a:t>
            </a:r>
            <a:r>
              <a:rPr lang="en-US" smtClean="0"/>
              <a:t> </a:t>
            </a:r>
            <a:r>
              <a:rPr lang="vi-VN" smtClean="0"/>
              <a:t>sẽ </a:t>
            </a:r>
            <a:r>
              <a:rPr lang="vi-VN"/>
              <a:t>dẫn đến kết quả không theo suy nghĩ thông </a:t>
            </a:r>
            <a:r>
              <a:rPr lang="vi-VN" smtClean="0"/>
              <a:t>thường.</a:t>
            </a:r>
            <a:endParaRPr lang="en-US" smtClean="0"/>
          </a:p>
          <a:p>
            <a:pPr lvl="0" algn="just" hangingPunct="0"/>
            <a:r>
              <a:rPr lang="vi-VN" smtClean="0"/>
              <a:t>Do </a:t>
            </a:r>
            <a:r>
              <a:rPr lang="vi-VN"/>
              <a:t>vậy nên tuân thủ qui tắc </a:t>
            </a:r>
            <a:r>
              <a:rPr lang="vi-VN" smtClean="0"/>
              <a:t>chỉ</a:t>
            </a:r>
            <a:r>
              <a:rPr lang="en-US" smtClean="0"/>
              <a:t> </a:t>
            </a:r>
            <a:r>
              <a:rPr lang="vi-VN" smtClean="0"/>
              <a:t>gán </a:t>
            </a:r>
            <a:r>
              <a:rPr lang="vi-VN"/>
              <a:t>giá trị cho biến thuộc miền giá trị mà kiểu của biến đó </a:t>
            </a:r>
            <a:r>
              <a:rPr lang="vi-VN" smtClean="0"/>
              <a:t>qu</a:t>
            </a:r>
            <a:r>
              <a:rPr lang="en-US" smtClean="0"/>
              <a:t>y</a:t>
            </a:r>
            <a:r>
              <a:rPr lang="vi-VN" smtClean="0"/>
              <a:t> </a:t>
            </a:r>
            <a:r>
              <a:rPr lang="vi-VN"/>
              <a:t>định. </a:t>
            </a:r>
            <a:endParaRPr lang="en-US" smtClean="0"/>
          </a:p>
          <a:p>
            <a:pPr lvl="0" algn="just" hangingPunct="0"/>
            <a:r>
              <a:rPr lang="vi-VN" smtClean="0"/>
              <a:t>Ví </a:t>
            </a:r>
            <a:r>
              <a:rPr lang="vi-VN"/>
              <a:t>dụ nếu muốn </a:t>
            </a:r>
            <a:r>
              <a:rPr lang="vi-VN" smtClean="0"/>
              <a:t>sử</a:t>
            </a:r>
            <a:r>
              <a:rPr lang="en-US" smtClean="0"/>
              <a:t> </a:t>
            </a:r>
            <a:r>
              <a:rPr lang="vi-VN" smtClean="0"/>
              <a:t>dụng </a:t>
            </a:r>
            <a:r>
              <a:rPr lang="vi-VN"/>
              <a:t>biến có giá trị từ </a:t>
            </a:r>
            <a:r>
              <a:rPr lang="vi-VN" smtClean="0"/>
              <a:t>128… </a:t>
            </a:r>
            <a:r>
              <a:rPr lang="vi-VN"/>
              <a:t>255 ta nên khai báo biến dưới dạng </a:t>
            </a:r>
            <a:r>
              <a:rPr lang="vi-VN" smtClean="0"/>
              <a:t>k</a:t>
            </a:r>
            <a:r>
              <a:rPr lang="en-US"/>
              <a:t>ý</a:t>
            </a:r>
            <a:r>
              <a:rPr lang="vi-VN" smtClean="0"/>
              <a:t> </a:t>
            </a:r>
            <a:r>
              <a:rPr lang="vi-VN"/>
              <a:t>tự không </a:t>
            </a:r>
            <a:r>
              <a:rPr lang="vi-VN" smtClean="0"/>
              <a:t>dấu</a:t>
            </a:r>
            <a:r>
              <a:rPr lang="en-US" smtClean="0"/>
              <a:t> </a:t>
            </a:r>
            <a:r>
              <a:rPr lang="vi-VN" smtClean="0"/>
              <a:t>(unsigned </a:t>
            </a:r>
            <a:r>
              <a:rPr lang="vi-VN"/>
              <a:t>char), còn nếu giá trị vượt quá 255 ta nên chuyển sang kiểu nguyên (</a:t>
            </a:r>
            <a:r>
              <a:rPr lang="vi-VN" smtClean="0"/>
              <a:t>int)</a:t>
            </a:r>
            <a:r>
              <a:rPr lang="en-US" smtClean="0"/>
              <a:t> </a:t>
            </a:r>
            <a:r>
              <a:rPr lang="vi-VN" smtClean="0"/>
              <a:t>chẳng </a:t>
            </a:r>
            <a:r>
              <a:rPr lang="vi-VN"/>
              <a:t>hạn.</a:t>
            </a:r>
            <a:endParaRPr lang="en-US"/>
          </a:p>
        </p:txBody>
      </p:sp>
    </p:spTree>
    <p:extLst>
      <p:ext uri="{BB962C8B-B14F-4D97-AF65-F5344CB8AC3E}">
        <p14:creationId xmlns:p14="http://schemas.microsoft.com/office/powerpoint/2010/main" val="395188979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704856" cy="1143000"/>
          </a:xfrm>
        </p:spPr>
        <p:txBody>
          <a:bodyPr>
            <a:normAutofit/>
          </a:bodyPr>
          <a:lstStyle/>
          <a:p>
            <a:pPr algn="ctr"/>
            <a:r>
              <a:rPr lang="en-US" smtClean="0">
                <a:solidFill>
                  <a:srgbClr val="FFFF00"/>
                </a:solidFill>
              </a:rPr>
              <a:t>CÁC KIỂU DỮ LIỆU ĐƠN GIẢN</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Kiểu số nguyên:</a:t>
            </a:r>
            <a:endParaRPr lang="en-US" sz="3100" b="1">
              <a:solidFill>
                <a:srgbClr val="FF0000"/>
              </a:solidFill>
            </a:endParaRPr>
          </a:p>
          <a:p>
            <a:pPr lvl="0" algn="just" hangingPunct="0"/>
            <a:r>
              <a:rPr lang="en-US" smtClean="0"/>
              <a:t>K</a:t>
            </a:r>
            <a:r>
              <a:rPr lang="vi-VN" smtClean="0"/>
              <a:t>iểu </a:t>
            </a:r>
            <a:r>
              <a:rPr lang="vi-VN"/>
              <a:t>số nguyên ngắn (short) tương đương </a:t>
            </a:r>
            <a:r>
              <a:rPr lang="vi-VN" smtClean="0"/>
              <a:t>với</a:t>
            </a:r>
            <a:r>
              <a:rPr lang="en-US" smtClean="0"/>
              <a:t> </a:t>
            </a:r>
            <a:r>
              <a:rPr lang="vi-VN" smtClean="0"/>
              <a:t>kiểu </a:t>
            </a:r>
            <a:r>
              <a:rPr lang="vi-VN"/>
              <a:t>số nguyên (int) sử dụng 2 byte và số nguyên dài (long int) sử dụng 4 byte. </a:t>
            </a:r>
            <a:endParaRPr lang="en-US" smtClean="0"/>
          </a:p>
          <a:p>
            <a:pPr lvl="0" algn="just" hangingPunct="0"/>
            <a:r>
              <a:rPr lang="vi-VN" smtClean="0"/>
              <a:t>Kiểu số</a:t>
            </a:r>
            <a:r>
              <a:rPr lang="en-US" smtClean="0"/>
              <a:t> </a:t>
            </a:r>
            <a:r>
              <a:rPr lang="vi-VN" smtClean="0"/>
              <a:t>nguyên </a:t>
            </a:r>
            <a:r>
              <a:rPr lang="vi-VN"/>
              <a:t>thường được chia làm 2 loại có dấu (int) và không dấu (unsigned int hoặc </a:t>
            </a:r>
            <a:r>
              <a:rPr lang="vi-VN" smtClean="0"/>
              <a:t>có</a:t>
            </a:r>
            <a:r>
              <a:rPr lang="en-US" smtClean="0"/>
              <a:t> </a:t>
            </a:r>
            <a:r>
              <a:rPr lang="vi-VN" smtClean="0"/>
              <a:t>thể </a:t>
            </a:r>
            <a:r>
              <a:rPr lang="vi-VN"/>
              <a:t>viết gọn hơn là unsigned). </a:t>
            </a:r>
            <a:endParaRPr lang="en-US" smtClean="0"/>
          </a:p>
          <a:p>
            <a:pPr lvl="0" algn="just" hangingPunct="0"/>
            <a:r>
              <a:rPr lang="vi-VN" smtClean="0"/>
              <a:t>Qu</a:t>
            </a:r>
            <a:r>
              <a:rPr lang="en-US" smtClean="0"/>
              <a:t>y</a:t>
            </a:r>
            <a:r>
              <a:rPr lang="vi-VN" smtClean="0"/>
              <a:t> </a:t>
            </a:r>
            <a:r>
              <a:rPr lang="vi-VN"/>
              <a:t>tắc mã bù cũng được áp dụng nếu giá trị của </a:t>
            </a:r>
            <a:r>
              <a:rPr lang="vi-VN" smtClean="0"/>
              <a:t>biến</a:t>
            </a:r>
            <a:r>
              <a:rPr lang="en-US" smtClean="0"/>
              <a:t> </a:t>
            </a:r>
            <a:r>
              <a:rPr lang="vi-VN" smtClean="0"/>
              <a:t>vượt </a:t>
            </a:r>
            <a:r>
              <a:rPr lang="vi-VN"/>
              <a:t>ra ngoài miền giá trị cho phép, vì vậy cần cân nhắc khi khai báo kiểu cho </a:t>
            </a:r>
            <a:r>
              <a:rPr lang="vi-VN" smtClean="0"/>
              <a:t>các</a:t>
            </a:r>
            <a:r>
              <a:rPr lang="en-US" smtClean="0"/>
              <a:t> </a:t>
            </a:r>
            <a:r>
              <a:rPr lang="vi-VN" smtClean="0"/>
              <a:t>biến.</a:t>
            </a:r>
            <a:endParaRPr lang="en-US"/>
          </a:p>
        </p:txBody>
      </p:sp>
    </p:spTree>
    <p:extLst>
      <p:ext uri="{BB962C8B-B14F-4D97-AF65-F5344CB8AC3E}">
        <p14:creationId xmlns:p14="http://schemas.microsoft.com/office/powerpoint/2010/main" val="32692922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15200" cy="1143000"/>
          </a:xfrm>
        </p:spPr>
        <p:txBody>
          <a:bodyPr>
            <a:normAutofit/>
          </a:bodyPr>
          <a:lstStyle/>
          <a:p>
            <a:pPr algn="ctr"/>
            <a:r>
              <a:rPr lang="en-US" smtClean="0">
                <a:solidFill>
                  <a:srgbClr val="FFFF00"/>
                </a:solidFill>
              </a:rPr>
              <a:t>CÁC KIỂU DỮ LIỆU ĐƠN GIẢN</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Kiểu số thực:</a:t>
            </a:r>
            <a:endParaRPr lang="en-US" sz="3100" b="1">
              <a:solidFill>
                <a:srgbClr val="FF0000"/>
              </a:solidFill>
            </a:endParaRPr>
          </a:p>
          <a:p>
            <a:pPr lvl="0" algn="just" hangingPunct="0"/>
            <a:r>
              <a:rPr lang="vi-VN" smtClean="0"/>
              <a:t>Để </a:t>
            </a:r>
            <a:r>
              <a:rPr lang="vi-VN"/>
              <a:t>sử dụng số thực ta cần khai báo kiểu float hoặc </a:t>
            </a:r>
            <a:r>
              <a:rPr lang="vi-VN" smtClean="0"/>
              <a:t>double. </a:t>
            </a:r>
            <a:endParaRPr lang="en-US" smtClean="0"/>
          </a:p>
          <a:p>
            <a:pPr lvl="0" algn="just" hangingPunct="0"/>
            <a:r>
              <a:rPr lang="vi-VN" smtClean="0"/>
              <a:t>Các </a:t>
            </a:r>
            <a:r>
              <a:rPr lang="vi-VN"/>
              <a:t>giá trị số kiểu double được gọi là số thực với </a:t>
            </a:r>
            <a:r>
              <a:rPr lang="vi-VN" smtClean="0"/>
              <a:t>độ</a:t>
            </a:r>
            <a:r>
              <a:rPr lang="en-US" smtClean="0"/>
              <a:t> </a:t>
            </a:r>
            <a:r>
              <a:rPr lang="vi-VN" smtClean="0"/>
              <a:t>chính </a:t>
            </a:r>
            <a:r>
              <a:rPr lang="vi-VN"/>
              <a:t>xác gấp đôi vì với kiểu dữ liệu này máy tính có cách biểu diễn khác so với kiểu</a:t>
            </a:r>
            <a:r>
              <a:rPr lang="en-US"/>
              <a:t> </a:t>
            </a:r>
            <a:r>
              <a:rPr lang="vi-VN"/>
              <a:t>float để đảm bảo số số lẻ sau một số thực có thể tăng lên đảm bảo tính chính xác </a:t>
            </a:r>
            <a:r>
              <a:rPr lang="vi-VN" smtClean="0"/>
              <a:t>cao</a:t>
            </a:r>
            <a:r>
              <a:rPr lang="en-US" smtClean="0"/>
              <a:t> </a:t>
            </a:r>
            <a:r>
              <a:rPr lang="vi-VN" smtClean="0"/>
              <a:t>hơn </a:t>
            </a:r>
            <a:r>
              <a:rPr lang="vi-VN"/>
              <a:t>so với số kiểu float. Tuy nhiên, trong các bài toán thông dụng thường ngày </a:t>
            </a:r>
            <a:r>
              <a:rPr lang="vi-VN" smtClean="0"/>
              <a:t>độ</a:t>
            </a:r>
            <a:r>
              <a:rPr lang="en-US" smtClean="0"/>
              <a:t> </a:t>
            </a:r>
            <a:r>
              <a:rPr lang="vi-VN" smtClean="0"/>
              <a:t>chính </a:t>
            </a:r>
            <a:r>
              <a:rPr lang="vi-VN"/>
              <a:t>xác của số kiểu float là đủ dùng.</a:t>
            </a:r>
            <a:endParaRPr lang="en-US"/>
          </a:p>
        </p:txBody>
      </p:sp>
    </p:spTree>
    <p:extLst>
      <p:ext uri="{BB962C8B-B14F-4D97-AF65-F5344CB8AC3E}">
        <p14:creationId xmlns:p14="http://schemas.microsoft.com/office/powerpoint/2010/main" val="23013308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43192" cy="1143000"/>
          </a:xfrm>
        </p:spPr>
        <p:txBody>
          <a:bodyPr>
            <a:normAutofit/>
          </a:bodyPr>
          <a:lstStyle/>
          <a:p>
            <a:pPr algn="ctr"/>
            <a:r>
              <a:rPr lang="en-US" smtClean="0">
                <a:solidFill>
                  <a:srgbClr val="FFFF00"/>
                </a:solidFill>
              </a:rPr>
              <a:t>CÁC KIỂU DỮ LIỆU ĐƠN GIẢN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Kiểu dữ liệu nguyên thủy:</a:t>
            </a:r>
            <a:endParaRPr lang="en-US" sz="3100" b="1">
              <a:solidFill>
                <a:srgbClr val="FF000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221104695"/>
              </p:ext>
            </p:extLst>
          </p:nvPr>
        </p:nvGraphicFramePr>
        <p:xfrm>
          <a:off x="569643" y="2209138"/>
          <a:ext cx="7242721" cy="3884158"/>
        </p:xfrm>
        <a:graphic>
          <a:graphicData uri="http://schemas.openxmlformats.org/drawingml/2006/table">
            <a:tbl>
              <a:tblPr>
                <a:tableStyleId>{5C22544A-7EE6-4342-B048-85BDC9FD1C3A}</a:tableStyleId>
              </a:tblPr>
              <a:tblGrid>
                <a:gridCol w="93858">
                  <a:extLst>
                    <a:ext uri="{9D8B030D-6E8A-4147-A177-3AD203B41FA5}">
                      <a16:colId xmlns:a16="http://schemas.microsoft.com/office/drawing/2014/main" val="20000"/>
                    </a:ext>
                  </a:extLst>
                </a:gridCol>
                <a:gridCol w="891652">
                  <a:extLst>
                    <a:ext uri="{9D8B030D-6E8A-4147-A177-3AD203B41FA5}">
                      <a16:colId xmlns:a16="http://schemas.microsoft.com/office/drawing/2014/main" val="20001"/>
                    </a:ext>
                  </a:extLst>
                </a:gridCol>
                <a:gridCol w="93858">
                  <a:extLst>
                    <a:ext uri="{9D8B030D-6E8A-4147-A177-3AD203B41FA5}">
                      <a16:colId xmlns:a16="http://schemas.microsoft.com/office/drawing/2014/main" val="20002"/>
                    </a:ext>
                  </a:extLst>
                </a:gridCol>
                <a:gridCol w="78216">
                  <a:extLst>
                    <a:ext uri="{9D8B030D-6E8A-4147-A177-3AD203B41FA5}">
                      <a16:colId xmlns:a16="http://schemas.microsoft.com/office/drawing/2014/main" val="20003"/>
                    </a:ext>
                  </a:extLst>
                </a:gridCol>
                <a:gridCol w="2518526">
                  <a:extLst>
                    <a:ext uri="{9D8B030D-6E8A-4147-A177-3AD203B41FA5}">
                      <a16:colId xmlns:a16="http://schemas.microsoft.com/office/drawing/2014/main" val="20004"/>
                    </a:ext>
                  </a:extLst>
                </a:gridCol>
                <a:gridCol w="93858">
                  <a:extLst>
                    <a:ext uri="{9D8B030D-6E8A-4147-A177-3AD203B41FA5}">
                      <a16:colId xmlns:a16="http://schemas.microsoft.com/office/drawing/2014/main" val="20005"/>
                    </a:ext>
                  </a:extLst>
                </a:gridCol>
                <a:gridCol w="78216">
                  <a:extLst>
                    <a:ext uri="{9D8B030D-6E8A-4147-A177-3AD203B41FA5}">
                      <a16:colId xmlns:a16="http://schemas.microsoft.com/office/drawing/2014/main" val="20006"/>
                    </a:ext>
                  </a:extLst>
                </a:gridCol>
                <a:gridCol w="1188870">
                  <a:extLst>
                    <a:ext uri="{9D8B030D-6E8A-4147-A177-3AD203B41FA5}">
                      <a16:colId xmlns:a16="http://schemas.microsoft.com/office/drawing/2014/main" val="20007"/>
                    </a:ext>
                  </a:extLst>
                </a:gridCol>
                <a:gridCol w="93858">
                  <a:extLst>
                    <a:ext uri="{9D8B030D-6E8A-4147-A177-3AD203B41FA5}">
                      <a16:colId xmlns:a16="http://schemas.microsoft.com/office/drawing/2014/main" val="20008"/>
                    </a:ext>
                  </a:extLst>
                </a:gridCol>
                <a:gridCol w="78216">
                  <a:extLst>
                    <a:ext uri="{9D8B030D-6E8A-4147-A177-3AD203B41FA5}">
                      <a16:colId xmlns:a16="http://schemas.microsoft.com/office/drawing/2014/main" val="20009"/>
                    </a:ext>
                  </a:extLst>
                </a:gridCol>
                <a:gridCol w="1939735">
                  <a:extLst>
                    <a:ext uri="{9D8B030D-6E8A-4147-A177-3AD203B41FA5}">
                      <a16:colId xmlns:a16="http://schemas.microsoft.com/office/drawing/2014/main" val="20010"/>
                    </a:ext>
                  </a:extLst>
                </a:gridCol>
                <a:gridCol w="93858">
                  <a:extLst>
                    <a:ext uri="{9D8B030D-6E8A-4147-A177-3AD203B41FA5}">
                      <a16:colId xmlns:a16="http://schemas.microsoft.com/office/drawing/2014/main" val="20011"/>
                    </a:ext>
                  </a:extLst>
                </a:gridCol>
              </a:tblGrid>
              <a:tr h="294210">
                <a:tc>
                  <a:txBody>
                    <a:bodyPr/>
                    <a:lstStyle/>
                    <a:p>
                      <a:pPr>
                        <a:lnSpc>
                          <a:spcPct val="115000"/>
                        </a:lnSpc>
                        <a:spcAft>
                          <a:spcPts val="0"/>
                        </a:spcAft>
                      </a:pPr>
                      <a:r>
                        <a:rPr lang="en-US" sz="1400" b="1">
                          <a:effectLst/>
                        </a:rPr>
                        <a:t> </a:t>
                      </a:r>
                      <a:endParaRPr lang="en-US" sz="1400" b="1">
                        <a:effectLst/>
                        <a:latin typeface="Calibri"/>
                        <a:ea typeface="Times New Roman"/>
                        <a:cs typeface="Times New Roman"/>
                      </a:endParaRPr>
                    </a:p>
                  </a:txBody>
                  <a:tcPr marL="0" marR="0" marT="0" marB="0" anchor="b"/>
                </a:tc>
                <a:tc>
                  <a:txBody>
                    <a:bodyPr/>
                    <a:lstStyle/>
                    <a:p>
                      <a:pPr marL="203200">
                        <a:lnSpc>
                          <a:spcPts val="1635"/>
                        </a:lnSpc>
                        <a:spcAft>
                          <a:spcPts val="0"/>
                        </a:spcAft>
                      </a:pPr>
                      <a:r>
                        <a:rPr lang="en-US" sz="1400" b="1">
                          <a:effectLst/>
                        </a:rPr>
                        <a:t>Tên</a:t>
                      </a:r>
                      <a:endParaRPr lang="en-US" sz="1400" b="1">
                        <a:effectLst/>
                        <a:latin typeface="Calibri"/>
                        <a:ea typeface="Times New Roman"/>
                        <a:cs typeface="Times New Roman"/>
                      </a:endParaRPr>
                    </a:p>
                  </a:txBody>
                  <a:tcPr marL="0" marR="0" marT="0" marB="0" anchor="b">
                    <a:solidFill>
                      <a:srgbClr val="0070C0"/>
                    </a:solidFill>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solidFill>
                      <a:srgbClr val="0070C0"/>
                    </a:solidFill>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solidFill>
                      <a:srgbClr val="0070C0"/>
                    </a:solidFill>
                  </a:tcPr>
                </a:tc>
                <a:tc>
                  <a:txBody>
                    <a:bodyPr/>
                    <a:lstStyle/>
                    <a:p>
                      <a:pPr marL="800100">
                        <a:lnSpc>
                          <a:spcPts val="1635"/>
                        </a:lnSpc>
                        <a:spcAft>
                          <a:spcPts val="0"/>
                        </a:spcAft>
                      </a:pPr>
                      <a:r>
                        <a:rPr lang="en-US" sz="1400" b="1">
                          <a:effectLst/>
                        </a:rPr>
                        <a:t>Mô tả</a:t>
                      </a:r>
                      <a:endParaRPr lang="en-US" sz="1400" b="1">
                        <a:effectLst/>
                        <a:latin typeface="Calibri"/>
                        <a:ea typeface="Times New Roman"/>
                        <a:cs typeface="Times New Roman"/>
                      </a:endParaRPr>
                    </a:p>
                  </a:txBody>
                  <a:tcPr marL="0" marR="0" marT="0" marB="0" anchor="b">
                    <a:solidFill>
                      <a:srgbClr val="0070C0"/>
                    </a:solidFill>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solidFill>
                      <a:srgbClr val="0070C0"/>
                    </a:solidFill>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solidFill>
                      <a:srgbClr val="0070C0"/>
                    </a:solidFill>
                  </a:tcPr>
                </a:tc>
                <a:tc>
                  <a:txBody>
                    <a:bodyPr/>
                    <a:lstStyle/>
                    <a:p>
                      <a:pPr marL="25400">
                        <a:lnSpc>
                          <a:spcPts val="1635"/>
                        </a:lnSpc>
                        <a:spcAft>
                          <a:spcPts val="0"/>
                        </a:spcAft>
                      </a:pPr>
                      <a:r>
                        <a:rPr lang="en-US" sz="1400" b="1">
                          <a:effectLst/>
                        </a:rPr>
                        <a:t>Kích thước</a:t>
                      </a:r>
                      <a:endParaRPr lang="en-US" sz="1400" b="1">
                        <a:effectLst/>
                        <a:latin typeface="Calibri"/>
                        <a:ea typeface="Times New Roman"/>
                        <a:cs typeface="Times New Roman"/>
                      </a:endParaRPr>
                    </a:p>
                  </a:txBody>
                  <a:tcPr marL="0" marR="0" marT="0" marB="0" anchor="b">
                    <a:solidFill>
                      <a:srgbClr val="0070C0"/>
                    </a:solidFill>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solidFill>
                      <a:srgbClr val="0070C0"/>
                    </a:solidFill>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solidFill>
                      <a:srgbClr val="0070C0"/>
                    </a:solidFill>
                  </a:tcPr>
                </a:tc>
                <a:tc>
                  <a:txBody>
                    <a:bodyPr/>
                    <a:lstStyle/>
                    <a:p>
                      <a:pPr marL="317500">
                        <a:lnSpc>
                          <a:spcPts val="1635"/>
                        </a:lnSpc>
                        <a:spcAft>
                          <a:spcPts val="0"/>
                        </a:spcAft>
                      </a:pPr>
                      <a:r>
                        <a:rPr lang="en-US" sz="1400" b="1">
                          <a:effectLst/>
                        </a:rPr>
                        <a:t>Vùng giá trị</a:t>
                      </a:r>
                      <a:endParaRPr lang="en-US" sz="1400" b="1">
                        <a:effectLst/>
                        <a:latin typeface="Calibri"/>
                        <a:ea typeface="Times New Roman"/>
                        <a:cs typeface="Times New Roman"/>
                      </a:endParaRPr>
                    </a:p>
                  </a:txBody>
                  <a:tcPr marL="0" marR="0" marT="0" marB="0" anchor="b">
                    <a:solidFill>
                      <a:srgbClr val="0070C0"/>
                    </a:solidFill>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0"/>
                  </a:ext>
                </a:extLst>
              </a:tr>
              <a:tr h="246066">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540"/>
                        </a:lnSpc>
                        <a:spcAft>
                          <a:spcPts val="0"/>
                        </a:spcAft>
                      </a:pPr>
                      <a:r>
                        <a:rPr lang="en-US" sz="1400">
                          <a:effectLst/>
                        </a:rPr>
                        <a:t>char</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540"/>
                        </a:lnSpc>
                        <a:spcAft>
                          <a:spcPts val="0"/>
                        </a:spcAft>
                      </a:pPr>
                      <a:r>
                        <a:rPr lang="en-US" sz="1400">
                          <a:effectLst/>
                        </a:rPr>
                        <a:t>Kí tự hoặc số nguyên bé</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540"/>
                        </a:lnSpc>
                        <a:spcAft>
                          <a:spcPts val="0"/>
                        </a:spcAft>
                      </a:pPr>
                      <a:r>
                        <a:rPr lang="en-US" sz="1400">
                          <a:effectLst/>
                        </a:rPr>
                        <a:t>1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540"/>
                        </a:lnSpc>
                        <a:spcAft>
                          <a:spcPts val="0"/>
                        </a:spcAft>
                      </a:pPr>
                      <a:r>
                        <a:rPr lang="en-US" sz="1400">
                          <a:effectLst/>
                        </a:rPr>
                        <a:t>signed: -128 -&gt;127</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1"/>
                  </a:ext>
                </a:extLst>
              </a:tr>
              <a:tr h="246066">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unsigned: 0 -&gt; 255</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2"/>
                  </a:ext>
                </a:extLst>
              </a:tr>
              <a:tr h="282322">
                <a:tc gridSpan="2">
                  <a:txBody>
                    <a:bodyPr/>
                    <a:lstStyle/>
                    <a:p>
                      <a:pPr marL="76200">
                        <a:lnSpc>
                          <a:spcPts val="1630"/>
                        </a:lnSpc>
                        <a:spcAft>
                          <a:spcPts val="0"/>
                        </a:spcAft>
                      </a:pPr>
                      <a:r>
                        <a:rPr lang="en-US" sz="1400">
                          <a:effectLst/>
                        </a:rPr>
                        <a:t>short</a:t>
                      </a:r>
                      <a:endParaRPr lang="en-US" sz="1400">
                        <a:effectLst/>
                        <a:latin typeface="Calibri"/>
                        <a:ea typeface="Times New Roman"/>
                        <a:cs typeface="Times New Roman"/>
                      </a:endParaRPr>
                    </a:p>
                  </a:txBody>
                  <a:tcPr marL="0" marR="0" marT="0" marB="0" anchor="b"/>
                </a:tc>
                <a:tc hMerge="1">
                  <a:txBody>
                    <a:bodyPr/>
                    <a:lstStyle/>
                    <a:p>
                      <a:endParaRPr lang="en-US"/>
                    </a:p>
                  </a:txBody>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Số nguyên ngắn</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2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865"/>
                        </a:lnSpc>
                        <a:spcAft>
                          <a:spcPts val="0"/>
                        </a:spcAft>
                      </a:pPr>
                      <a:r>
                        <a:rPr lang="en-US" sz="1400">
                          <a:effectLst/>
                        </a:rPr>
                        <a:t>signed: -2</a:t>
                      </a:r>
                      <a:r>
                        <a:rPr lang="en-US" sz="1400" baseline="30000">
                          <a:effectLst/>
                        </a:rPr>
                        <a:t>15</a:t>
                      </a:r>
                      <a:r>
                        <a:rPr lang="en-US" sz="1400">
                          <a:effectLst/>
                        </a:rPr>
                        <a:t> -&gt; 2</a:t>
                      </a:r>
                      <a:r>
                        <a:rPr lang="en-US" sz="1400" baseline="30000">
                          <a:effectLst/>
                        </a:rPr>
                        <a:t>15</a:t>
                      </a:r>
                      <a:r>
                        <a:rPr lang="en-US" sz="1400">
                          <a:effectLst/>
                        </a:rPr>
                        <a:t>-1</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3"/>
                  </a:ext>
                </a:extLst>
              </a:tr>
              <a:tr h="246066">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415"/>
                        </a:lnSpc>
                        <a:spcAft>
                          <a:spcPts val="0"/>
                        </a:spcAft>
                      </a:pPr>
                      <a:r>
                        <a:rPr lang="en-US" sz="1400">
                          <a:effectLst/>
                        </a:rPr>
                        <a:t>unsigned: 0 -&gt; 2</a:t>
                      </a:r>
                      <a:r>
                        <a:rPr lang="en-US" sz="1400" baseline="30000">
                          <a:effectLst/>
                        </a:rPr>
                        <a:t>16</a:t>
                      </a:r>
                      <a:r>
                        <a:rPr lang="en-US" sz="1400">
                          <a:effectLst/>
                        </a:rPr>
                        <a:t>-1</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4"/>
                  </a:ext>
                </a:extLst>
              </a:tr>
              <a:tr h="282322">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20"/>
                        </a:lnSpc>
                        <a:spcAft>
                          <a:spcPts val="0"/>
                        </a:spcAft>
                      </a:pPr>
                      <a:r>
                        <a:rPr lang="en-US" sz="1400">
                          <a:effectLst/>
                        </a:rPr>
                        <a:t>int</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20"/>
                        </a:lnSpc>
                        <a:spcAft>
                          <a:spcPts val="0"/>
                        </a:spcAft>
                      </a:pPr>
                      <a:r>
                        <a:rPr lang="en-US" sz="1400">
                          <a:effectLst/>
                        </a:rPr>
                        <a:t>Số nguyên</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20"/>
                        </a:lnSpc>
                        <a:spcAft>
                          <a:spcPts val="0"/>
                        </a:spcAft>
                      </a:pPr>
                      <a:r>
                        <a:rPr lang="en-US" sz="1400">
                          <a:effectLst/>
                        </a:rPr>
                        <a:t>4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865"/>
                        </a:lnSpc>
                        <a:spcAft>
                          <a:spcPts val="0"/>
                        </a:spcAft>
                      </a:pPr>
                      <a:r>
                        <a:rPr lang="en-US" sz="1400">
                          <a:effectLst/>
                        </a:rPr>
                        <a:t>signed: -2</a:t>
                      </a:r>
                      <a:r>
                        <a:rPr lang="en-US" sz="1400" baseline="30000">
                          <a:effectLst/>
                        </a:rPr>
                        <a:t>31</a:t>
                      </a:r>
                      <a:r>
                        <a:rPr lang="en-US" sz="1400">
                          <a:effectLst/>
                        </a:rPr>
                        <a:t> -&gt; 2</a:t>
                      </a:r>
                      <a:r>
                        <a:rPr lang="en-US" sz="1400" baseline="30000">
                          <a:effectLst/>
                        </a:rPr>
                        <a:t>31</a:t>
                      </a:r>
                      <a:r>
                        <a:rPr lang="en-US" sz="1400">
                          <a:effectLst/>
                        </a:rPr>
                        <a:t>-1</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5"/>
                  </a:ext>
                </a:extLst>
              </a:tr>
              <a:tr h="246066">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415"/>
                        </a:lnSpc>
                        <a:spcAft>
                          <a:spcPts val="0"/>
                        </a:spcAft>
                      </a:pPr>
                      <a:r>
                        <a:rPr lang="en-US" sz="1400">
                          <a:effectLst/>
                        </a:rPr>
                        <a:t>unsigned: 0 -&gt; 2</a:t>
                      </a:r>
                      <a:r>
                        <a:rPr lang="en-US" sz="1400" baseline="30000">
                          <a:effectLst/>
                        </a:rPr>
                        <a:t>32</a:t>
                      </a:r>
                      <a:r>
                        <a:rPr lang="en-US" sz="1400">
                          <a:effectLst/>
                        </a:rPr>
                        <a:t>-1</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6"/>
                  </a:ext>
                </a:extLst>
              </a:tr>
              <a:tr h="282322">
                <a:tc gridSpan="2">
                  <a:txBody>
                    <a:bodyPr/>
                    <a:lstStyle/>
                    <a:p>
                      <a:pPr marL="76200">
                        <a:lnSpc>
                          <a:spcPts val="1620"/>
                        </a:lnSpc>
                        <a:spcAft>
                          <a:spcPts val="0"/>
                        </a:spcAft>
                      </a:pPr>
                      <a:r>
                        <a:rPr lang="en-US" sz="1400">
                          <a:effectLst/>
                        </a:rPr>
                        <a:t>long</a:t>
                      </a:r>
                      <a:endParaRPr lang="en-US" sz="1400">
                        <a:effectLst/>
                        <a:latin typeface="Calibri"/>
                        <a:ea typeface="Times New Roman"/>
                        <a:cs typeface="Times New Roman"/>
                      </a:endParaRPr>
                    </a:p>
                  </a:txBody>
                  <a:tcPr marL="0" marR="0" marT="0" marB="0" anchor="b"/>
                </a:tc>
                <a:tc hMerge="1">
                  <a:txBody>
                    <a:bodyPr/>
                    <a:lstStyle/>
                    <a:p>
                      <a:endParaRPr lang="en-US"/>
                    </a:p>
                  </a:txBody>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20"/>
                        </a:lnSpc>
                        <a:spcAft>
                          <a:spcPts val="0"/>
                        </a:spcAft>
                      </a:pPr>
                      <a:r>
                        <a:rPr lang="en-US" sz="1400">
                          <a:effectLst/>
                        </a:rPr>
                        <a:t>Số nguyên dài</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20"/>
                        </a:lnSpc>
                        <a:spcAft>
                          <a:spcPts val="0"/>
                        </a:spcAft>
                      </a:pPr>
                      <a:r>
                        <a:rPr lang="en-US" sz="1400">
                          <a:effectLst/>
                        </a:rPr>
                        <a:t>4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865"/>
                        </a:lnSpc>
                        <a:spcAft>
                          <a:spcPts val="0"/>
                        </a:spcAft>
                      </a:pPr>
                      <a:r>
                        <a:rPr lang="en-US" sz="1400">
                          <a:effectLst/>
                        </a:rPr>
                        <a:t>signed: -2</a:t>
                      </a:r>
                      <a:r>
                        <a:rPr lang="en-US" sz="1400" baseline="30000">
                          <a:effectLst/>
                        </a:rPr>
                        <a:t>31</a:t>
                      </a:r>
                      <a:r>
                        <a:rPr lang="en-US" sz="1400">
                          <a:effectLst/>
                        </a:rPr>
                        <a:t> -&gt; 2</a:t>
                      </a:r>
                      <a:r>
                        <a:rPr lang="en-US" sz="1400" baseline="30000">
                          <a:effectLst/>
                        </a:rPr>
                        <a:t>31</a:t>
                      </a:r>
                      <a:r>
                        <a:rPr lang="en-US" sz="1400">
                          <a:effectLst/>
                        </a:rPr>
                        <a:t>-1</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7"/>
                  </a:ext>
                </a:extLst>
              </a:tr>
              <a:tr h="246066">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400"/>
                        </a:lnSpc>
                        <a:spcAft>
                          <a:spcPts val="0"/>
                        </a:spcAft>
                      </a:pPr>
                      <a:r>
                        <a:rPr lang="en-US" sz="1400">
                          <a:effectLst/>
                        </a:rPr>
                        <a:t>unsigned: 0 -&gt; 2</a:t>
                      </a:r>
                      <a:r>
                        <a:rPr lang="en-US" sz="1400" baseline="30000">
                          <a:effectLst/>
                        </a:rPr>
                        <a:t>32</a:t>
                      </a:r>
                      <a:r>
                        <a:rPr lang="en-US" sz="1400">
                          <a:effectLst/>
                        </a:rPr>
                        <a:t>-1</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8"/>
                  </a:ext>
                </a:extLst>
              </a:tr>
              <a:tr h="282322">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long long</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Số nguyên cực dài</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8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865"/>
                        </a:lnSpc>
                        <a:spcAft>
                          <a:spcPts val="0"/>
                        </a:spcAft>
                      </a:pPr>
                      <a:r>
                        <a:rPr lang="en-US" sz="1400">
                          <a:effectLst/>
                        </a:rPr>
                        <a:t>signed: -2</a:t>
                      </a:r>
                      <a:r>
                        <a:rPr lang="en-US" sz="1400" baseline="30000">
                          <a:effectLst/>
                        </a:rPr>
                        <a:t>63</a:t>
                      </a:r>
                      <a:r>
                        <a:rPr lang="en-US" sz="1400">
                          <a:effectLst/>
                        </a:rPr>
                        <a:t> -&gt; 2</a:t>
                      </a:r>
                      <a:r>
                        <a:rPr lang="en-US" sz="1400" baseline="30000">
                          <a:effectLst/>
                        </a:rPr>
                        <a:t>63</a:t>
                      </a:r>
                      <a:r>
                        <a:rPr lang="en-US" sz="1400">
                          <a:effectLst/>
                        </a:rPr>
                        <a:t>-1</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09"/>
                  </a:ext>
                </a:extLst>
              </a:tr>
              <a:tr h="246066">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400"/>
                        </a:lnSpc>
                        <a:spcAft>
                          <a:spcPts val="0"/>
                        </a:spcAft>
                      </a:pPr>
                      <a:r>
                        <a:rPr lang="en-US" sz="1400">
                          <a:effectLst/>
                        </a:rPr>
                        <a:t>unsigned: 0 -&gt; 2</a:t>
                      </a:r>
                      <a:r>
                        <a:rPr lang="en-US" sz="1400" baseline="30000">
                          <a:effectLst/>
                        </a:rPr>
                        <a:t>64</a:t>
                      </a:r>
                      <a:r>
                        <a:rPr lang="en-US" sz="1400">
                          <a:effectLst/>
                        </a:rPr>
                        <a:t>-1</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10"/>
                  </a:ext>
                </a:extLst>
              </a:tr>
              <a:tr h="246066">
                <a:tc gridSpan="2">
                  <a:txBody>
                    <a:bodyPr/>
                    <a:lstStyle/>
                    <a:p>
                      <a:pPr marL="76200">
                        <a:lnSpc>
                          <a:spcPts val="1635"/>
                        </a:lnSpc>
                        <a:spcAft>
                          <a:spcPts val="0"/>
                        </a:spcAft>
                      </a:pPr>
                      <a:r>
                        <a:rPr lang="en-US" sz="1400">
                          <a:effectLst/>
                        </a:rPr>
                        <a:t>bool</a:t>
                      </a:r>
                      <a:endParaRPr lang="en-US" sz="1400">
                        <a:effectLst/>
                        <a:latin typeface="Calibri"/>
                        <a:ea typeface="Times New Roman"/>
                        <a:cs typeface="Times New Roman"/>
                      </a:endParaRPr>
                    </a:p>
                  </a:txBody>
                  <a:tcPr marL="0" marR="0" marT="0" marB="0" anchor="b"/>
                </a:tc>
                <a:tc hMerge="1">
                  <a:txBody>
                    <a:bodyPr/>
                    <a:lstStyle/>
                    <a:p>
                      <a:endParaRPr lang="en-US"/>
                    </a:p>
                  </a:txBody>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5"/>
                        </a:lnSpc>
                        <a:spcAft>
                          <a:spcPts val="0"/>
                        </a:spcAft>
                      </a:pPr>
                      <a:r>
                        <a:rPr lang="en-US" sz="1400">
                          <a:effectLst/>
                        </a:rPr>
                        <a:t>Giá trị logic – true/false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5"/>
                        </a:lnSpc>
                        <a:spcAft>
                          <a:spcPts val="0"/>
                        </a:spcAft>
                      </a:pPr>
                      <a:r>
                        <a:rPr lang="en-US" sz="1400">
                          <a:effectLst/>
                        </a:rPr>
                        <a:t>1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5"/>
                        </a:lnSpc>
                        <a:spcAft>
                          <a:spcPts val="0"/>
                        </a:spcAft>
                      </a:pPr>
                      <a:r>
                        <a:rPr lang="en-US" sz="1400">
                          <a:effectLst/>
                        </a:rPr>
                        <a:t>true và false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11"/>
                  </a:ext>
                </a:extLst>
              </a:tr>
              <a:tr h="246066">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float</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Số thập phân</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4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7 số thập phân</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12"/>
                  </a:ext>
                </a:extLst>
              </a:tr>
              <a:tr h="246066">
                <a:tc gridSpan="2">
                  <a:txBody>
                    <a:bodyPr/>
                    <a:lstStyle/>
                    <a:p>
                      <a:pPr marL="76200">
                        <a:lnSpc>
                          <a:spcPts val="1630"/>
                        </a:lnSpc>
                        <a:spcAft>
                          <a:spcPts val="0"/>
                        </a:spcAft>
                      </a:pPr>
                      <a:r>
                        <a:rPr lang="en-US" sz="1400" smtClean="0">
                          <a:effectLst/>
                        </a:rPr>
                        <a:t>double</a:t>
                      </a:r>
                      <a:endParaRPr lang="en-US" sz="1400">
                        <a:effectLst/>
                        <a:latin typeface="Calibri"/>
                        <a:ea typeface="Times New Roman"/>
                        <a:cs typeface="Times New Roman"/>
                      </a:endParaRPr>
                    </a:p>
                  </a:txBody>
                  <a:tcPr marL="0" marR="0" marT="0" marB="0" anchor="b"/>
                </a:tc>
                <a:tc hMerge="1">
                  <a:txBody>
                    <a:bodyPr/>
                    <a:lstStyle/>
                    <a:p>
                      <a:endParaRPr lang="en-US"/>
                    </a:p>
                  </a:txBody>
                  <a:tcPr/>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Số thập phân chấm động</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8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15 số thập phân</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13"/>
                  </a:ext>
                </a:extLst>
              </a:tr>
              <a:tr h="246066">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long</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Số thập phân chấm động</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8 byte</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tc>
                  <a:txBody>
                    <a:bodyPr/>
                    <a:lstStyle/>
                    <a:p>
                      <a:pPr>
                        <a:lnSpc>
                          <a:spcPts val="1630"/>
                        </a:lnSpc>
                        <a:spcAft>
                          <a:spcPts val="0"/>
                        </a:spcAft>
                      </a:pPr>
                      <a:r>
                        <a:rPr lang="en-US" sz="1400">
                          <a:effectLst/>
                        </a:rPr>
                        <a:t>15 số thập phân</a:t>
                      </a:r>
                      <a:endParaRPr lang="en-US" sz="1400">
                        <a:effectLst/>
                        <a:latin typeface="Calibri"/>
                        <a:ea typeface="Times New Roman"/>
                        <a:cs typeface="Times New Roman"/>
                      </a:endParaRPr>
                    </a:p>
                  </a:txBody>
                  <a:tcPr marL="0" marR="0" marT="0" marB="0" anchor="b"/>
                </a:tc>
                <a:tc>
                  <a:txBody>
                    <a:bodyPr/>
                    <a:lstStyle/>
                    <a:p>
                      <a:pPr>
                        <a:lnSpc>
                          <a:spcPct val="115000"/>
                        </a:lnSpc>
                        <a:spcAft>
                          <a:spcPts val="0"/>
                        </a:spcAft>
                      </a:pPr>
                      <a:r>
                        <a:rPr lang="en-US" sz="1400">
                          <a:effectLst/>
                        </a:rPr>
                        <a:t> </a:t>
                      </a:r>
                      <a:endParaRPr lang="en-US" sz="1400">
                        <a:effectLst/>
                        <a:latin typeface="Calibri"/>
                        <a:ea typeface="Times New Roman"/>
                        <a:cs typeface="Times New Roman"/>
                      </a:endParaRPr>
                    </a:p>
                  </a:txBody>
                  <a:tcPr marL="0" marR="0" marT="0" marB="0" anchor="b"/>
                </a:tc>
                <a:extLst>
                  <a:ext uri="{0D108BD9-81ED-4DB2-BD59-A6C34878D82A}">
                    <a16:rowId xmlns:a16="http://schemas.microsoft.com/office/drawing/2014/main" val="10014"/>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63341848"/>
              </p:ext>
            </p:extLst>
          </p:nvPr>
        </p:nvGraphicFramePr>
        <p:xfrm>
          <a:off x="569639" y="6093296"/>
          <a:ext cx="7242721" cy="568692"/>
        </p:xfrm>
        <a:graphic>
          <a:graphicData uri="http://schemas.openxmlformats.org/drawingml/2006/table">
            <a:tbl>
              <a:tblPr>
                <a:tableStyleId>{5C22544A-7EE6-4342-B048-85BDC9FD1C3A}</a:tableStyleId>
              </a:tblPr>
              <a:tblGrid>
                <a:gridCol w="1079613">
                  <a:extLst>
                    <a:ext uri="{9D8B030D-6E8A-4147-A177-3AD203B41FA5}">
                      <a16:colId xmlns:a16="http://schemas.microsoft.com/office/drawing/2014/main" val="20000"/>
                    </a:ext>
                  </a:extLst>
                </a:gridCol>
                <a:gridCol w="2690633">
                  <a:extLst>
                    <a:ext uri="{9D8B030D-6E8A-4147-A177-3AD203B41FA5}">
                      <a16:colId xmlns:a16="http://schemas.microsoft.com/office/drawing/2014/main" val="20001"/>
                    </a:ext>
                  </a:extLst>
                </a:gridCol>
                <a:gridCol w="1360587">
                  <a:extLst>
                    <a:ext uri="{9D8B030D-6E8A-4147-A177-3AD203B41FA5}">
                      <a16:colId xmlns:a16="http://schemas.microsoft.com/office/drawing/2014/main" val="20002"/>
                    </a:ext>
                  </a:extLst>
                </a:gridCol>
                <a:gridCol w="2111888">
                  <a:extLst>
                    <a:ext uri="{9D8B030D-6E8A-4147-A177-3AD203B41FA5}">
                      <a16:colId xmlns:a16="http://schemas.microsoft.com/office/drawing/2014/main" val="20003"/>
                    </a:ext>
                  </a:extLst>
                </a:gridCol>
              </a:tblGrid>
              <a:tr h="291742">
                <a:tc>
                  <a:txBody>
                    <a:bodyPr/>
                    <a:lstStyle/>
                    <a:p>
                      <a:pPr marL="76200" algn="l">
                        <a:lnSpc>
                          <a:spcPts val="1635"/>
                        </a:lnSpc>
                        <a:spcAft>
                          <a:spcPts val="0"/>
                        </a:spcAft>
                      </a:pPr>
                      <a:r>
                        <a:rPr lang="en-US" sz="1400">
                          <a:effectLst/>
                        </a:rPr>
                        <a:t>double</a:t>
                      </a:r>
                      <a:endParaRPr lang="en-US" sz="1100">
                        <a:effectLst/>
                        <a:latin typeface="Calibri"/>
                        <a:ea typeface="Times New Roman"/>
                        <a:cs typeface="Times New Roman"/>
                      </a:endParaRPr>
                    </a:p>
                  </a:txBody>
                  <a:tcPr marL="0" marR="0" marT="0" marB="0" anchor="b"/>
                </a:tc>
                <a:tc>
                  <a:txBody>
                    <a:bodyPr/>
                    <a:lstStyle/>
                    <a:p>
                      <a:pPr marL="63500" algn="l">
                        <a:lnSpc>
                          <a:spcPts val="1635"/>
                        </a:lnSpc>
                        <a:spcAft>
                          <a:spcPts val="0"/>
                        </a:spcAft>
                      </a:pPr>
                      <a:r>
                        <a:rPr lang="en-US" sz="1400">
                          <a:effectLst/>
                        </a:rPr>
                        <a:t>dài</a:t>
                      </a:r>
                      <a:endParaRPr lang="en-US" sz="1100">
                        <a:effectLst/>
                        <a:latin typeface="Calibri"/>
                        <a:ea typeface="Times New Roman"/>
                        <a:cs typeface="Times New Roman"/>
                      </a:endParaRPr>
                    </a:p>
                  </a:txBody>
                  <a:tcPr marL="0" marR="0" marT="0" marB="0" anchor="b"/>
                </a:tc>
                <a:tc>
                  <a:txBody>
                    <a:bodyPr/>
                    <a:lstStyle/>
                    <a:p>
                      <a:pPr algn="l">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tc>
                  <a:txBody>
                    <a:bodyPr/>
                    <a:lstStyle/>
                    <a:p>
                      <a:pPr algn="l">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0"/>
                  </a:ext>
                </a:extLst>
              </a:tr>
              <a:tr h="276950">
                <a:tc>
                  <a:txBody>
                    <a:bodyPr/>
                    <a:lstStyle/>
                    <a:p>
                      <a:pPr marL="76200" algn="l">
                        <a:lnSpc>
                          <a:spcPts val="1630"/>
                        </a:lnSpc>
                        <a:spcAft>
                          <a:spcPts val="0"/>
                        </a:spcAft>
                      </a:pPr>
                      <a:r>
                        <a:rPr lang="en-US" sz="1400">
                          <a:effectLst/>
                        </a:rPr>
                        <a:t>wchar_t</a:t>
                      </a:r>
                      <a:endParaRPr lang="en-US" sz="1100">
                        <a:effectLst/>
                        <a:latin typeface="Calibri"/>
                        <a:ea typeface="Times New Roman"/>
                        <a:cs typeface="Times New Roman"/>
                      </a:endParaRPr>
                    </a:p>
                  </a:txBody>
                  <a:tcPr marL="0" marR="0" marT="0" marB="0" anchor="b"/>
                </a:tc>
                <a:tc>
                  <a:txBody>
                    <a:bodyPr/>
                    <a:lstStyle/>
                    <a:p>
                      <a:pPr marL="63500" algn="l">
                        <a:lnSpc>
                          <a:spcPts val="1630"/>
                        </a:lnSpc>
                        <a:spcAft>
                          <a:spcPts val="0"/>
                        </a:spcAft>
                      </a:pPr>
                      <a:r>
                        <a:rPr lang="en-US" sz="1400">
                          <a:effectLst/>
                        </a:rPr>
                        <a:t>Kí tự dài</a:t>
                      </a:r>
                      <a:endParaRPr lang="en-US" sz="1100">
                        <a:effectLst/>
                        <a:latin typeface="Calibri"/>
                        <a:ea typeface="Times New Roman"/>
                        <a:cs typeface="Times New Roman"/>
                      </a:endParaRPr>
                    </a:p>
                  </a:txBody>
                  <a:tcPr marL="0" marR="0" marT="0" marB="0" anchor="b"/>
                </a:tc>
                <a:tc>
                  <a:txBody>
                    <a:bodyPr/>
                    <a:lstStyle/>
                    <a:p>
                      <a:pPr marL="63500" algn="l">
                        <a:lnSpc>
                          <a:spcPts val="1630"/>
                        </a:lnSpc>
                        <a:spcAft>
                          <a:spcPts val="0"/>
                        </a:spcAft>
                      </a:pPr>
                      <a:r>
                        <a:rPr lang="en-US" sz="1400">
                          <a:effectLst/>
                        </a:rPr>
                        <a:t>2/4 byte</a:t>
                      </a:r>
                      <a:endParaRPr lang="en-US" sz="1100">
                        <a:effectLst/>
                        <a:latin typeface="Calibri"/>
                        <a:ea typeface="Times New Roman"/>
                        <a:cs typeface="Times New Roman"/>
                      </a:endParaRPr>
                    </a:p>
                  </a:txBody>
                  <a:tcPr marL="0" marR="0" marT="0" marB="0" anchor="b"/>
                </a:tc>
                <a:tc>
                  <a:txBody>
                    <a:bodyPr/>
                    <a:lstStyle/>
                    <a:p>
                      <a:pPr algn="l">
                        <a:lnSpc>
                          <a:spcPct val="115000"/>
                        </a:lnSpc>
                        <a:spcAft>
                          <a:spcPts val="0"/>
                        </a:spcAft>
                      </a:pPr>
                      <a:r>
                        <a:rPr lang="en-US" sz="1200">
                          <a:effectLst/>
                        </a:rPr>
                        <a:t> </a:t>
                      </a:r>
                      <a:endParaRPr lang="en-US" sz="1100">
                        <a:effectLst/>
                        <a:latin typeface="Calibri"/>
                        <a:ea typeface="Times New Roman"/>
                        <a:cs typeface="Times New Roman"/>
                      </a:endParaRPr>
                    </a:p>
                  </a:txBody>
                  <a:tcPr marL="0" marR="0" marT="0" marB="0" anchor="b"/>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706469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43192" cy="1143000"/>
          </a:xfrm>
        </p:spPr>
        <p:txBody>
          <a:bodyPr>
            <a:normAutofit/>
          </a:bodyPr>
          <a:lstStyle/>
          <a:p>
            <a:pPr algn="ctr"/>
            <a:r>
              <a:rPr lang="en-US" smtClean="0">
                <a:solidFill>
                  <a:srgbClr val="FFFF00"/>
                </a:solidFill>
              </a:rPr>
              <a:t>CÁC KIỂU DỮ LIỆU ĐƠN GIẢN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Ví dụ:</a:t>
            </a:r>
            <a:endParaRPr lang="en-US" sz="3100" b="1">
              <a:solidFill>
                <a:srgbClr val="FF0000"/>
              </a:solidFill>
            </a:endParaRPr>
          </a:p>
          <a:p>
            <a:pPr lvl="0" algn="just" hangingPunct="0"/>
            <a:r>
              <a:rPr lang="en-US" smtClean="0"/>
              <a:t>I</a:t>
            </a:r>
            <a:r>
              <a:rPr lang="vi-VN" smtClean="0"/>
              <a:t>n </a:t>
            </a:r>
            <a:r>
              <a:rPr lang="vi-VN"/>
              <a:t>diện tích và chu vi của một hình tròn có </a:t>
            </a:r>
            <a:r>
              <a:rPr lang="vi-VN" smtClean="0"/>
              <a:t>bán</a:t>
            </a:r>
            <a:r>
              <a:rPr lang="en-US" smtClean="0"/>
              <a:t> </a:t>
            </a:r>
            <a:r>
              <a:rPr lang="vi-VN" smtClean="0"/>
              <a:t>kính </a:t>
            </a:r>
            <a:r>
              <a:rPr lang="vi-VN"/>
              <a:t>2cm với 3 số lẻ.</a:t>
            </a:r>
            <a:endParaRPr lang="en-US"/>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434" y="3217118"/>
            <a:ext cx="7610475"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703678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Các </a:t>
            </a:r>
            <a:r>
              <a:rPr lang="en-US" sz="3100" b="1">
                <a:solidFill>
                  <a:srgbClr val="FF0000"/>
                </a:solidFill>
              </a:rPr>
              <a:t>phép toán số học: +, -, *, /, %:</a:t>
            </a:r>
          </a:p>
          <a:p>
            <a:pPr lvl="0" algn="just" hangingPunct="0"/>
            <a:r>
              <a:rPr lang="vi-VN" sz="3100" smtClean="0"/>
              <a:t>Các </a:t>
            </a:r>
            <a:r>
              <a:rPr lang="vi-VN" sz="3100"/>
              <a:t>phép toán + (cộng), − (trừ), * (nhân) được hiểu theo nghĩa thông </a:t>
            </a:r>
            <a:r>
              <a:rPr lang="vi-VN" sz="3100" smtClean="0"/>
              <a:t>thường</a:t>
            </a:r>
            <a:r>
              <a:rPr lang="en-US" sz="3100" smtClean="0"/>
              <a:t> </a:t>
            </a:r>
            <a:r>
              <a:rPr lang="vi-VN" sz="3100" smtClean="0"/>
              <a:t>trong </a:t>
            </a:r>
            <a:r>
              <a:rPr lang="vi-VN" sz="3100"/>
              <a:t>số học</a:t>
            </a:r>
            <a:r>
              <a:rPr lang="vi-VN" sz="3100" smtClean="0"/>
              <a:t>.</a:t>
            </a:r>
            <a:endParaRPr lang="en-US" sz="3100" smtClean="0"/>
          </a:p>
          <a:p>
            <a:pPr lvl="0" algn="just" hangingPunct="0"/>
            <a:r>
              <a:rPr lang="vi-VN" sz="3100" smtClean="0"/>
              <a:t>Phép </a:t>
            </a:r>
            <a:r>
              <a:rPr lang="vi-VN" sz="3100"/>
              <a:t>toán a / b (chia) được thực hiện theo kiểu của các toán hạng, tức nếu cả</a:t>
            </a:r>
            <a:br>
              <a:rPr lang="vi-VN" sz="3100"/>
            </a:br>
            <a:r>
              <a:rPr lang="vi-VN" sz="3100"/>
              <a:t>hai toán hạng là số nguyên thì kết quả của phép chia chỉ lấy phần </a:t>
            </a:r>
            <a:r>
              <a:rPr lang="vi-VN" sz="3100" smtClean="0"/>
              <a:t>nguyên,</a:t>
            </a:r>
            <a:r>
              <a:rPr lang="en-US" sz="3100" smtClean="0"/>
              <a:t> </a:t>
            </a:r>
            <a:r>
              <a:rPr lang="vi-VN" sz="3100" smtClean="0"/>
              <a:t>ngược </a:t>
            </a:r>
            <a:r>
              <a:rPr lang="vi-VN" sz="3100"/>
              <a:t>lại nếu 1 trong 2 toán hạng là thực thì kết quả là số thực. </a:t>
            </a:r>
            <a:endParaRPr lang="en-US" sz="3100"/>
          </a:p>
        </p:txBody>
      </p:sp>
    </p:spTree>
    <p:extLst>
      <p:ext uri="{BB962C8B-B14F-4D97-AF65-F5344CB8AC3E}">
        <p14:creationId xmlns:p14="http://schemas.microsoft.com/office/powerpoint/2010/main" val="7326205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Các </a:t>
            </a:r>
            <a:r>
              <a:rPr lang="en-US" sz="3100" b="1">
                <a:solidFill>
                  <a:srgbClr val="FF0000"/>
                </a:solidFill>
              </a:rPr>
              <a:t>phép toán số học: +, -, *, /, %:</a:t>
            </a:r>
          </a:p>
          <a:p>
            <a:pPr lvl="0" algn="just" hangingPunct="0"/>
            <a:r>
              <a:rPr lang="en-US" sz="3100" smtClean="0"/>
              <a:t>Ví dụ:</a:t>
            </a:r>
          </a:p>
          <a:p>
            <a:pPr lvl="1" algn="just" hangingPunct="0"/>
            <a:r>
              <a:rPr lang="en-US" sz="2700" smtClean="0"/>
              <a:t>13/5 </a:t>
            </a:r>
            <a:r>
              <a:rPr lang="en-US" sz="2700"/>
              <a:t>= 2 // do 13 và 5 là 2 số </a:t>
            </a:r>
            <a:r>
              <a:rPr lang="en-US" sz="2700" smtClean="0"/>
              <a:t>nguyên</a:t>
            </a:r>
          </a:p>
          <a:p>
            <a:pPr lvl="1" algn="just" hangingPunct="0"/>
            <a:r>
              <a:rPr lang="en-US" sz="2700" smtClean="0"/>
              <a:t>13.0/5 </a:t>
            </a:r>
            <a:r>
              <a:rPr lang="en-US" sz="2700"/>
              <a:t>= 13/5.0 = 13.0/5.0 = 2.6 // do có ít nhất 1 toán hạng là thực</a:t>
            </a:r>
          </a:p>
        </p:txBody>
      </p:sp>
    </p:spTree>
    <p:extLst>
      <p:ext uri="{BB962C8B-B14F-4D97-AF65-F5344CB8AC3E}">
        <p14:creationId xmlns:p14="http://schemas.microsoft.com/office/powerpoint/2010/main" val="4064299040"/>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Các </a:t>
            </a:r>
            <a:r>
              <a:rPr lang="en-US" sz="3100" b="1">
                <a:solidFill>
                  <a:srgbClr val="FF0000"/>
                </a:solidFill>
              </a:rPr>
              <a:t>phép toán số học: +, -, *, /, %:</a:t>
            </a:r>
          </a:p>
          <a:p>
            <a:pPr lvl="0" algn="just" hangingPunct="0"/>
            <a:r>
              <a:rPr lang="vi-VN" sz="3100" smtClean="0"/>
              <a:t>Phép </a:t>
            </a:r>
            <a:r>
              <a:rPr lang="vi-VN" sz="3100"/>
              <a:t>toán a % b (lấy phần dư) trả lại phần dư của phép chia a/b, trong đó a </a:t>
            </a:r>
            <a:r>
              <a:rPr lang="vi-VN" sz="3100" smtClean="0"/>
              <a:t>và</a:t>
            </a:r>
            <a:r>
              <a:rPr lang="en-US" sz="3100" smtClean="0"/>
              <a:t> </a:t>
            </a:r>
            <a:r>
              <a:rPr lang="vi-VN" sz="3100" smtClean="0"/>
              <a:t>b </a:t>
            </a:r>
            <a:r>
              <a:rPr lang="vi-VN" sz="3100"/>
              <a:t>là 2 số nguyên. </a:t>
            </a:r>
            <a:endParaRPr lang="en-US" sz="3100" smtClean="0"/>
          </a:p>
          <a:p>
            <a:pPr lvl="0" algn="just" hangingPunct="0"/>
            <a:r>
              <a:rPr lang="vi-VN" sz="3100" smtClean="0"/>
              <a:t>Ví dụ:</a:t>
            </a:r>
            <a:endParaRPr lang="en-US" sz="3100" smtClean="0"/>
          </a:p>
          <a:p>
            <a:pPr lvl="1" algn="just" hangingPunct="0"/>
            <a:r>
              <a:rPr lang="vi-VN" sz="2700" smtClean="0"/>
              <a:t>13%5 </a:t>
            </a:r>
            <a:r>
              <a:rPr lang="vi-VN" sz="2700"/>
              <a:t>= 3 // phần dư của </a:t>
            </a:r>
            <a:r>
              <a:rPr lang="vi-VN" sz="2700" smtClean="0"/>
              <a:t>13/5</a:t>
            </a:r>
            <a:endParaRPr lang="en-US" sz="2700" smtClean="0"/>
          </a:p>
          <a:p>
            <a:pPr lvl="1" algn="just" hangingPunct="0"/>
            <a:r>
              <a:rPr lang="vi-VN" sz="2700" smtClean="0"/>
              <a:t>5%13 </a:t>
            </a:r>
            <a:r>
              <a:rPr lang="vi-VN" sz="2700"/>
              <a:t>= 5 // phần dư của 5/13</a:t>
            </a:r>
            <a:endParaRPr lang="en-US" sz="2700"/>
          </a:p>
        </p:txBody>
      </p:sp>
    </p:spTree>
    <p:extLst>
      <p:ext uri="{BB962C8B-B14F-4D97-AF65-F5344CB8AC3E}">
        <p14:creationId xmlns:p14="http://schemas.microsoft.com/office/powerpoint/2010/main" val="3029366771"/>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smtClean="0">
                <a:solidFill>
                  <a:srgbClr val="FF0000"/>
                </a:solidFill>
              </a:rPr>
              <a:t>Các </a:t>
            </a:r>
            <a:r>
              <a:rPr lang="nn-NO" sz="3100" b="1">
                <a:solidFill>
                  <a:srgbClr val="FF0000"/>
                </a:solidFill>
              </a:rPr>
              <a:t>phép toán tự tăng, giảm: i++, ++i, i--, --i</a:t>
            </a:r>
            <a:r>
              <a:rPr lang="en-US" sz="3100" b="1">
                <a:solidFill>
                  <a:srgbClr val="FF0000"/>
                </a:solidFill>
              </a:rPr>
              <a:t>:</a:t>
            </a:r>
          </a:p>
          <a:p>
            <a:pPr lvl="0" algn="just" hangingPunct="0"/>
            <a:r>
              <a:rPr lang="en-US" sz="3100" smtClean="0"/>
              <a:t>Giả </a:t>
            </a:r>
            <a:r>
              <a:rPr lang="en-US" sz="3100"/>
              <a:t>sử i = 3, j = 15</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932" y="3435449"/>
            <a:ext cx="7810500" cy="200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821825"/>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nn-NO" sz="3100" b="1" smtClean="0">
                <a:solidFill>
                  <a:srgbClr val="FF0000"/>
                </a:solidFill>
              </a:rPr>
              <a:t>Các </a:t>
            </a:r>
            <a:r>
              <a:rPr lang="nn-NO" sz="3100" b="1">
                <a:solidFill>
                  <a:srgbClr val="FF0000"/>
                </a:solidFill>
              </a:rPr>
              <a:t>phép toán </a:t>
            </a:r>
            <a:r>
              <a:rPr lang="nn-NO" sz="3100" b="1" smtClean="0">
                <a:solidFill>
                  <a:srgbClr val="FF0000"/>
                </a:solidFill>
              </a:rPr>
              <a:t>so sánh và logic</a:t>
            </a:r>
            <a:r>
              <a:rPr lang="en-US" sz="3100" b="1" smtClean="0">
                <a:solidFill>
                  <a:srgbClr val="FF0000"/>
                </a:solidFill>
              </a:rPr>
              <a:t>:</a:t>
            </a:r>
            <a:endParaRPr lang="en-US" sz="3100" b="1">
              <a:solidFill>
                <a:srgbClr val="FF0000"/>
              </a:solidFill>
            </a:endParaRPr>
          </a:p>
          <a:p>
            <a:pPr lvl="0" algn="just" hangingPunct="0"/>
            <a:r>
              <a:rPr lang="vi-VN" sz="3100" smtClean="0"/>
              <a:t>Đây </a:t>
            </a:r>
            <a:r>
              <a:rPr lang="vi-VN" sz="3100"/>
              <a:t>là các phép toán mà giá trị trả lại là đúng hoặc sai. Nếu giá trị của biểu </a:t>
            </a:r>
            <a:r>
              <a:rPr lang="vi-VN" sz="3100" smtClean="0"/>
              <a:t>thức</a:t>
            </a:r>
            <a:r>
              <a:rPr lang="en-US" sz="3100" smtClean="0"/>
              <a:t> </a:t>
            </a:r>
            <a:r>
              <a:rPr lang="vi-VN" sz="3100" smtClean="0"/>
              <a:t>là </a:t>
            </a:r>
            <a:r>
              <a:rPr lang="vi-VN" sz="3100"/>
              <a:t>đúng thì nó nhận giá trị 1, ngược lại là sai thì biểu thức nhận giá trị 0. Nói cách </a:t>
            </a:r>
            <a:r>
              <a:rPr lang="vi-VN" sz="3100" smtClean="0"/>
              <a:t>khác</a:t>
            </a:r>
            <a:r>
              <a:rPr lang="en-US" sz="3100" smtClean="0"/>
              <a:t> </a:t>
            </a:r>
            <a:r>
              <a:rPr lang="vi-VN" sz="3100" smtClean="0"/>
              <a:t>1 </a:t>
            </a:r>
            <a:r>
              <a:rPr lang="vi-VN" sz="3100"/>
              <a:t>và 0 là giá trị cụ thể của 2 khái niệm "đúng", "sai". </a:t>
            </a:r>
            <a:endParaRPr lang="en-US" sz="3100" smtClean="0"/>
          </a:p>
          <a:p>
            <a:pPr lvl="0" algn="just" hangingPunct="0"/>
            <a:r>
              <a:rPr lang="vi-VN" sz="3100" smtClean="0"/>
              <a:t>Mở </a:t>
            </a:r>
            <a:r>
              <a:rPr lang="vi-VN" sz="3100"/>
              <a:t>rộng hơn C++ quan niệm </a:t>
            </a:r>
            <a:r>
              <a:rPr lang="vi-VN" sz="3100" smtClean="0"/>
              <a:t>một</a:t>
            </a:r>
            <a:r>
              <a:rPr lang="en-US" sz="3100" smtClean="0"/>
              <a:t> </a:t>
            </a:r>
            <a:r>
              <a:rPr lang="vi-VN" sz="3100" smtClean="0"/>
              <a:t>giá </a:t>
            </a:r>
            <a:r>
              <a:rPr lang="vi-VN" sz="3100"/>
              <a:t>trị bất kỳ khác 0 là "đúng" và giá trị 0 là "sai".</a:t>
            </a:r>
            <a:endParaRPr lang="en-US" sz="3100"/>
          </a:p>
        </p:txBody>
      </p:sp>
    </p:spTree>
    <p:extLst>
      <p:ext uri="{BB962C8B-B14F-4D97-AF65-F5344CB8AC3E}">
        <p14:creationId xmlns:p14="http://schemas.microsoft.com/office/powerpoint/2010/main" val="443055652"/>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smtClean="0">
                <a:solidFill>
                  <a:srgbClr val="FF0000"/>
                </a:solidFill>
              </a:rPr>
              <a:t>Các </a:t>
            </a:r>
            <a:r>
              <a:rPr lang="nn-NO" sz="3100" b="1">
                <a:solidFill>
                  <a:srgbClr val="FF0000"/>
                </a:solidFill>
              </a:rPr>
              <a:t>phép toán </a:t>
            </a:r>
            <a:r>
              <a:rPr lang="nn-NO" sz="3100" b="1" smtClean="0">
                <a:solidFill>
                  <a:srgbClr val="FF0000"/>
                </a:solidFill>
              </a:rPr>
              <a:t>so sánh và logic</a:t>
            </a:r>
            <a:r>
              <a:rPr lang="en-US" sz="3100" b="1" smtClean="0">
                <a:solidFill>
                  <a:srgbClr val="FF0000"/>
                </a:solidFill>
              </a:rPr>
              <a:t>:</a:t>
            </a:r>
            <a:endParaRPr lang="en-US" sz="3100" b="1">
              <a:solidFill>
                <a:srgbClr val="FF0000"/>
              </a:solidFill>
            </a:endParaRPr>
          </a:p>
          <a:p>
            <a:pPr lvl="0" algn="just" hangingPunct="0"/>
            <a:r>
              <a:rPr lang="vi-VN" sz="3100" smtClean="0"/>
              <a:t>Các </a:t>
            </a:r>
            <a:r>
              <a:rPr lang="vi-VN" sz="3100"/>
              <a:t>phép toán so </a:t>
            </a:r>
            <a:r>
              <a:rPr lang="vi-VN" sz="3100" smtClean="0"/>
              <a:t>sánh</a:t>
            </a:r>
            <a:r>
              <a:rPr lang="en-US" sz="3100"/>
              <a:t>:</a:t>
            </a:r>
            <a:endParaRPr lang="en-US" sz="3100" smtClean="0"/>
          </a:p>
          <a:p>
            <a:pPr lvl="1" algn="just" hangingPunct="0"/>
            <a:r>
              <a:rPr lang="vi-VN" sz="2700" smtClean="0"/>
              <a:t>== </a:t>
            </a:r>
            <a:r>
              <a:rPr lang="vi-VN" sz="2700"/>
              <a:t>(bằng nhau), </a:t>
            </a:r>
            <a:endParaRPr lang="en-US" sz="2700" smtClean="0"/>
          </a:p>
          <a:p>
            <a:pPr lvl="1" algn="just" hangingPunct="0"/>
            <a:r>
              <a:rPr lang="vi-VN" sz="2700" smtClean="0"/>
              <a:t>!= </a:t>
            </a:r>
            <a:r>
              <a:rPr lang="vi-VN" sz="2700"/>
              <a:t>(khác nhau), </a:t>
            </a:r>
            <a:endParaRPr lang="en-US" sz="2700" smtClean="0"/>
          </a:p>
          <a:p>
            <a:pPr lvl="1" algn="just" hangingPunct="0"/>
            <a:r>
              <a:rPr lang="vi-VN" sz="2700" smtClean="0"/>
              <a:t>&gt; </a:t>
            </a:r>
            <a:r>
              <a:rPr lang="vi-VN" sz="2700"/>
              <a:t>(lớn hơn), </a:t>
            </a:r>
            <a:endParaRPr lang="en-US" sz="2700" smtClean="0"/>
          </a:p>
          <a:p>
            <a:pPr lvl="1" algn="just" hangingPunct="0"/>
            <a:r>
              <a:rPr lang="vi-VN" sz="2700" smtClean="0"/>
              <a:t>&lt; </a:t>
            </a:r>
            <a:r>
              <a:rPr lang="vi-VN" sz="2700"/>
              <a:t>(nhỏ hơn), </a:t>
            </a:r>
            <a:endParaRPr lang="en-US" sz="2700" smtClean="0"/>
          </a:p>
          <a:p>
            <a:pPr lvl="1" algn="just" hangingPunct="0"/>
            <a:r>
              <a:rPr lang="vi-VN" sz="2700" smtClean="0"/>
              <a:t>&gt;= </a:t>
            </a:r>
            <a:r>
              <a:rPr lang="vi-VN" sz="2700"/>
              <a:t>(lớn </a:t>
            </a:r>
            <a:r>
              <a:rPr lang="vi-VN" sz="2700" smtClean="0"/>
              <a:t>hơn</a:t>
            </a:r>
            <a:r>
              <a:rPr lang="en-US" sz="2700" smtClean="0"/>
              <a:t> </a:t>
            </a:r>
            <a:r>
              <a:rPr lang="vi-VN" sz="2700" smtClean="0"/>
              <a:t>hoặc </a:t>
            </a:r>
            <a:r>
              <a:rPr lang="vi-VN" sz="2700"/>
              <a:t>bằng), </a:t>
            </a:r>
            <a:endParaRPr lang="en-US" sz="2700" smtClean="0"/>
          </a:p>
          <a:p>
            <a:pPr lvl="1" algn="just" hangingPunct="0"/>
            <a:r>
              <a:rPr lang="vi-VN" sz="2700" smtClean="0"/>
              <a:t>&lt;= </a:t>
            </a:r>
            <a:r>
              <a:rPr lang="vi-VN" sz="2700"/>
              <a:t>(nhỏ hơn hoặc bằng).</a:t>
            </a:r>
            <a:endParaRPr lang="en-US" sz="2700"/>
          </a:p>
        </p:txBody>
      </p:sp>
    </p:spTree>
    <p:extLst>
      <p:ext uri="{BB962C8B-B14F-4D97-AF65-F5344CB8AC3E}">
        <p14:creationId xmlns:p14="http://schemas.microsoft.com/office/powerpoint/2010/main" val="789917153"/>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smtClean="0">
                <a:solidFill>
                  <a:srgbClr val="FF0000"/>
                </a:solidFill>
              </a:rPr>
              <a:t>Các </a:t>
            </a:r>
            <a:r>
              <a:rPr lang="nn-NO" sz="3100" b="1">
                <a:solidFill>
                  <a:srgbClr val="FF0000"/>
                </a:solidFill>
              </a:rPr>
              <a:t>phép toán </a:t>
            </a:r>
            <a:r>
              <a:rPr lang="nn-NO" sz="3100" b="1" smtClean="0">
                <a:solidFill>
                  <a:srgbClr val="FF0000"/>
                </a:solidFill>
              </a:rPr>
              <a:t>so sánh và logic</a:t>
            </a:r>
            <a:r>
              <a:rPr lang="en-US" sz="3100" b="1" smtClean="0">
                <a:solidFill>
                  <a:srgbClr val="FF0000"/>
                </a:solidFill>
              </a:rPr>
              <a:t>:</a:t>
            </a:r>
            <a:endParaRPr lang="en-US" sz="3100" b="1">
              <a:solidFill>
                <a:srgbClr val="FF0000"/>
              </a:solidFill>
            </a:endParaRPr>
          </a:p>
          <a:p>
            <a:pPr lvl="0" algn="just" hangingPunct="0"/>
            <a:r>
              <a:rPr lang="en-US" sz="3100" smtClean="0"/>
              <a:t>Hai </a:t>
            </a:r>
            <a:r>
              <a:rPr lang="en-US" sz="3100"/>
              <a:t>toán hạng của các phép toán này phải cùng kiểu. Ví dụ:</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575" y="3284984"/>
            <a:ext cx="8697913" cy="223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0965454"/>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smtClean="0">
                <a:solidFill>
                  <a:srgbClr val="FF0000"/>
                </a:solidFill>
              </a:rPr>
              <a:t>Các </a:t>
            </a:r>
            <a:r>
              <a:rPr lang="nn-NO" sz="3100" b="1">
                <a:solidFill>
                  <a:srgbClr val="FF0000"/>
                </a:solidFill>
              </a:rPr>
              <a:t>phép toán </a:t>
            </a:r>
            <a:r>
              <a:rPr lang="nn-NO" sz="3100" b="1" smtClean="0">
                <a:solidFill>
                  <a:srgbClr val="FF0000"/>
                </a:solidFill>
              </a:rPr>
              <a:t>so sánh và logic</a:t>
            </a:r>
            <a:r>
              <a:rPr lang="en-US" sz="3100" b="1" smtClean="0">
                <a:solidFill>
                  <a:srgbClr val="FF0000"/>
                </a:solidFill>
              </a:rPr>
              <a:t>:</a:t>
            </a:r>
            <a:endParaRPr lang="en-US" sz="3100" b="1">
              <a:solidFill>
                <a:srgbClr val="FF0000"/>
              </a:solidFill>
            </a:endParaRPr>
          </a:p>
          <a:p>
            <a:pPr lvl="0" algn="just" hangingPunct="0"/>
            <a:r>
              <a:rPr lang="vi-VN" sz="3100" smtClean="0"/>
              <a:t>Các </a:t>
            </a:r>
            <a:r>
              <a:rPr lang="vi-VN" sz="3100"/>
              <a:t>phép toán lôgic</a:t>
            </a:r>
            <a:r>
              <a:rPr lang="vi-VN" sz="3100" smtClean="0"/>
              <a:t>:</a:t>
            </a:r>
            <a:endParaRPr lang="en-US" sz="3100" smtClean="0"/>
          </a:p>
          <a:p>
            <a:pPr lvl="1" algn="just" hangingPunct="0"/>
            <a:r>
              <a:rPr lang="vi-VN" sz="2700" smtClean="0"/>
              <a:t>&amp;&amp; </a:t>
            </a:r>
            <a:r>
              <a:rPr lang="vi-VN" sz="2700"/>
              <a:t>(và), </a:t>
            </a:r>
            <a:endParaRPr lang="en-US" sz="2700" smtClean="0"/>
          </a:p>
          <a:p>
            <a:pPr lvl="1" algn="just" hangingPunct="0"/>
            <a:r>
              <a:rPr lang="vi-VN" sz="2700" smtClean="0"/>
              <a:t>|| </a:t>
            </a:r>
            <a:r>
              <a:rPr lang="vi-VN" sz="2700"/>
              <a:t>(hoặc ), </a:t>
            </a:r>
            <a:endParaRPr lang="en-US" sz="2700" smtClean="0"/>
          </a:p>
          <a:p>
            <a:pPr lvl="1" algn="just" hangingPunct="0"/>
            <a:r>
              <a:rPr lang="vi-VN" sz="2700" smtClean="0"/>
              <a:t>! </a:t>
            </a:r>
            <a:r>
              <a:rPr lang="vi-VN" sz="2700"/>
              <a:t>(không, phủ định)</a:t>
            </a:r>
            <a:endParaRPr lang="en-US" sz="270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221088"/>
            <a:ext cx="5859164" cy="2485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379755"/>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smtClean="0">
                <a:solidFill>
                  <a:srgbClr val="FF0000"/>
                </a:solidFill>
              </a:rPr>
              <a:t>Các </a:t>
            </a:r>
            <a:r>
              <a:rPr lang="nn-NO" sz="3100" b="1">
                <a:solidFill>
                  <a:srgbClr val="FF0000"/>
                </a:solidFill>
              </a:rPr>
              <a:t>phép toán </a:t>
            </a:r>
            <a:r>
              <a:rPr lang="nn-NO" sz="3100" b="1" smtClean="0">
                <a:solidFill>
                  <a:srgbClr val="FF0000"/>
                </a:solidFill>
              </a:rPr>
              <a:t>so sánh và logic</a:t>
            </a:r>
            <a:r>
              <a:rPr lang="en-US" sz="3100" b="1" smtClean="0">
                <a:solidFill>
                  <a:srgbClr val="FF0000"/>
                </a:solidFill>
              </a:rPr>
              <a:t>:</a:t>
            </a:r>
            <a:endParaRPr lang="en-US" sz="3100" b="1">
              <a:solidFill>
                <a:srgbClr val="FF0000"/>
              </a:solidFill>
            </a:endParaRPr>
          </a:p>
          <a:p>
            <a:pPr lvl="0" algn="just" hangingPunct="0"/>
            <a:r>
              <a:rPr lang="en-US" sz="3100" smtClean="0"/>
              <a:t>Ví dụ</a:t>
            </a:r>
            <a:r>
              <a:rPr lang="vi-VN" sz="3100" smtClean="0"/>
              <a:t>:</a:t>
            </a:r>
            <a:endParaRPr lang="en-US" sz="3100" smtClean="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91" y="2833588"/>
            <a:ext cx="9078913" cy="318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5136591"/>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smtClean="0">
                <a:solidFill>
                  <a:srgbClr val="FF0000"/>
                </a:solidFill>
              </a:rPr>
              <a:t>Các </a:t>
            </a:r>
            <a:r>
              <a:rPr lang="nn-NO" sz="3100" b="1">
                <a:solidFill>
                  <a:srgbClr val="FF0000"/>
                </a:solidFill>
              </a:rPr>
              <a:t>phép toán </a:t>
            </a:r>
            <a:r>
              <a:rPr lang="nn-NO" sz="3100" b="1" smtClean="0">
                <a:solidFill>
                  <a:srgbClr val="FF0000"/>
                </a:solidFill>
              </a:rPr>
              <a:t>so sánh và logic</a:t>
            </a:r>
            <a:r>
              <a:rPr lang="en-US" sz="3100" b="1" smtClean="0">
                <a:solidFill>
                  <a:srgbClr val="FF0000"/>
                </a:solidFill>
              </a:rPr>
              <a:t>:</a:t>
            </a:r>
            <a:endParaRPr lang="en-US" sz="3100" b="1">
              <a:solidFill>
                <a:srgbClr val="FF0000"/>
              </a:solidFill>
            </a:endParaRPr>
          </a:p>
          <a:p>
            <a:pPr lvl="0" algn="just" hangingPunct="0"/>
            <a:r>
              <a:rPr lang="vi-VN" sz="3100" smtClean="0"/>
              <a:t>Ví </a:t>
            </a:r>
            <a:r>
              <a:rPr lang="vi-VN" sz="3100"/>
              <a:t>dụ cho i = 2, j = 3, xét 2 biểu thức sau đây</a:t>
            </a:r>
            <a:r>
              <a:rPr lang="vi-VN" sz="3100" smtClean="0"/>
              <a:t>:</a:t>
            </a:r>
            <a:endParaRPr lang="en-US" sz="3100" smtClean="0"/>
          </a:p>
          <a:p>
            <a:pPr lvl="1" algn="just" hangingPunct="0"/>
            <a:r>
              <a:rPr lang="en-US" sz="2700"/>
              <a:t>x = (++i &lt; 4 &amp;&amp; ++j &gt; 5)</a:t>
            </a:r>
          </a:p>
          <a:p>
            <a:pPr lvl="1" algn="just" hangingPunct="0"/>
            <a:r>
              <a:rPr lang="es-ES" sz="2700" smtClean="0"/>
              <a:t>y </a:t>
            </a:r>
            <a:r>
              <a:rPr lang="es-ES" sz="2700"/>
              <a:t>= (++j &gt; 5 &amp;&amp; ++i &lt;</a:t>
            </a:r>
            <a:r>
              <a:rPr lang="es-ES" sz="2700">
                <a:solidFill>
                  <a:srgbClr val="FF0000"/>
                </a:solidFill>
              </a:rPr>
              <a:t> </a:t>
            </a:r>
            <a:r>
              <a:rPr lang="es-ES" sz="2700"/>
              <a:t>4</a:t>
            </a:r>
            <a:r>
              <a:rPr lang="es-ES" sz="2700" smtClean="0"/>
              <a:t>)</a:t>
            </a:r>
            <a:endParaRPr lang="es-ES" sz="2700"/>
          </a:p>
        </p:txBody>
      </p:sp>
    </p:spTree>
    <p:extLst>
      <p:ext uri="{BB962C8B-B14F-4D97-AF65-F5344CB8AC3E}">
        <p14:creationId xmlns:p14="http://schemas.microsoft.com/office/powerpoint/2010/main" val="2733145021"/>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smtClean="0">
                <a:solidFill>
                  <a:srgbClr val="FF0000"/>
                </a:solidFill>
              </a:rPr>
              <a:t>Các </a:t>
            </a:r>
            <a:r>
              <a:rPr lang="nn-NO" sz="3100" b="1">
                <a:solidFill>
                  <a:srgbClr val="FF0000"/>
                </a:solidFill>
              </a:rPr>
              <a:t>phép toán </a:t>
            </a:r>
            <a:r>
              <a:rPr lang="nn-NO" sz="3100" b="1" smtClean="0">
                <a:solidFill>
                  <a:srgbClr val="FF0000"/>
                </a:solidFill>
              </a:rPr>
              <a:t>so sánh và logic</a:t>
            </a:r>
            <a:r>
              <a:rPr lang="en-US" sz="3100" b="1" smtClean="0">
                <a:solidFill>
                  <a:srgbClr val="FF0000"/>
                </a:solidFill>
              </a:rPr>
              <a:t>:</a:t>
            </a:r>
            <a:endParaRPr lang="en-US" sz="3100" b="1">
              <a:solidFill>
                <a:srgbClr val="FF0000"/>
              </a:solidFill>
            </a:endParaRPr>
          </a:p>
          <a:p>
            <a:pPr lvl="0" algn="just" hangingPunct="0"/>
            <a:r>
              <a:rPr lang="vi-VN" sz="3100" smtClean="0"/>
              <a:t>Ví </a:t>
            </a:r>
            <a:r>
              <a:rPr lang="vi-VN" sz="3100"/>
              <a:t>dụ cho i = 2, j = 3, xét 2 biểu thức sau đây</a:t>
            </a:r>
            <a:r>
              <a:rPr lang="vi-VN" sz="3100" smtClean="0"/>
              <a:t>:</a:t>
            </a:r>
            <a:endParaRPr lang="en-US" sz="3100" smtClean="0"/>
          </a:p>
          <a:p>
            <a:pPr lvl="0" algn="just" hangingPunct="0"/>
            <a:r>
              <a:rPr lang="en-US" sz="3100"/>
              <a:t>x = (++i &lt; 4 &amp;&amp; ++j &gt; 5)</a:t>
            </a:r>
          </a:p>
          <a:p>
            <a:pPr lvl="1" algn="just" hangingPunct="0"/>
            <a:r>
              <a:rPr lang="pl-PL" sz="2700"/>
              <a:t>cho kết quả x = 0 , i = 3 , j = 4</a:t>
            </a:r>
            <a:endParaRPr lang="en-US" sz="2700"/>
          </a:p>
          <a:p>
            <a:pPr lvl="0" algn="just" hangingPunct="0"/>
            <a:r>
              <a:rPr lang="es-ES" sz="3100"/>
              <a:t>y = (++j &gt; 5 &amp;&amp; ++i &lt;</a:t>
            </a:r>
            <a:r>
              <a:rPr lang="es-ES" sz="3100">
                <a:solidFill>
                  <a:srgbClr val="FF0000"/>
                </a:solidFill>
              </a:rPr>
              <a:t> </a:t>
            </a:r>
            <a:r>
              <a:rPr lang="es-ES" sz="3100"/>
              <a:t>4)</a:t>
            </a:r>
          </a:p>
          <a:p>
            <a:pPr lvl="1" algn="just" hangingPunct="0"/>
            <a:r>
              <a:rPr lang="en-US" sz="2700"/>
              <a:t>cho kết quả y = 0 , i = 2 , j = 4</a:t>
            </a:r>
          </a:p>
        </p:txBody>
      </p:sp>
    </p:spTree>
    <p:extLst>
      <p:ext uri="{BB962C8B-B14F-4D97-AF65-F5344CB8AC3E}">
        <p14:creationId xmlns:p14="http://schemas.microsoft.com/office/powerpoint/2010/main" val="523964563"/>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dirty="0" smtClean="0">
                <a:solidFill>
                  <a:srgbClr val="FF0000"/>
                </a:solidFill>
              </a:rPr>
              <a:t>Bài tập 4</a:t>
            </a:r>
            <a:r>
              <a:rPr lang="en-US" sz="3100" b="1" dirty="0" smtClean="0">
                <a:solidFill>
                  <a:srgbClr val="FF0000"/>
                </a:solidFill>
              </a:rPr>
              <a:t>:</a:t>
            </a:r>
            <a:endParaRPr lang="en-US" sz="3100" b="1" dirty="0">
              <a:solidFill>
                <a:srgbClr val="FF0000"/>
              </a:solidFill>
            </a:endParaRPr>
          </a:p>
          <a:p>
            <a:pPr lvl="0" algn="just" hangingPunct="0"/>
            <a:r>
              <a:rPr lang="vi-VN" sz="3100" dirty="0" smtClean="0"/>
              <a:t>Nhập</a:t>
            </a:r>
            <a:r>
              <a:rPr lang="vi-VN" sz="3100" dirty="0"/>
              <a:t>, chạy và giải thích kết quả đạt được của đoạn chương trình sau:</a:t>
            </a:r>
            <a:endParaRPr lang="en-US" sz="3100"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121" y="3284984"/>
            <a:ext cx="7181850" cy="2724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4246036"/>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nn-NO" sz="3100" b="1" dirty="0" smtClean="0">
                <a:solidFill>
                  <a:srgbClr val="FF0000"/>
                </a:solidFill>
              </a:rPr>
              <a:t>Bài tập 5</a:t>
            </a:r>
            <a:r>
              <a:rPr lang="en-US" sz="3100" b="1" dirty="0" smtClean="0">
                <a:solidFill>
                  <a:srgbClr val="FF0000"/>
                </a:solidFill>
              </a:rPr>
              <a:t>:</a:t>
            </a:r>
            <a:endParaRPr lang="en-US" sz="3100" b="1" dirty="0">
              <a:solidFill>
                <a:srgbClr val="FF0000"/>
              </a:solidFill>
            </a:endParaRPr>
          </a:p>
          <a:p>
            <a:pPr lvl="0" algn="just" hangingPunct="0"/>
            <a:r>
              <a:rPr lang="vi-VN" sz="3100" dirty="0" smtClean="0"/>
              <a:t>Viết </a:t>
            </a:r>
            <a:r>
              <a:rPr lang="vi-VN" sz="3100" dirty="0"/>
              <a:t>chương trình nhập vào hai số thực. In ra hai số thực đó với 2 số lẻ và </a:t>
            </a:r>
            <a:r>
              <a:rPr lang="vi-VN" sz="3100" dirty="0" smtClean="0"/>
              <a:t>cách</a:t>
            </a:r>
            <a:r>
              <a:rPr lang="en-US" sz="3100" dirty="0" smtClean="0"/>
              <a:t> </a:t>
            </a:r>
            <a:r>
              <a:rPr lang="vi-VN" sz="3100" dirty="0" smtClean="0"/>
              <a:t>nhau </a:t>
            </a:r>
            <a:r>
              <a:rPr lang="vi-VN" sz="3100" dirty="0"/>
              <a:t>5 cột</a:t>
            </a:r>
            <a:r>
              <a:rPr lang="vi-VN" sz="3100" dirty="0" smtClean="0"/>
              <a:t>.</a:t>
            </a:r>
            <a:endParaRPr lang="en-US" sz="3100" dirty="0" smtClean="0"/>
          </a:p>
          <a:p>
            <a:pPr lvl="0" algn="just" hangingPunct="0"/>
            <a:r>
              <a:rPr lang="vi-VN" sz="3100" dirty="0"/>
              <a:t>Nhập a, b, c. In ra màn hình dòng chữ phương trình có dạng ax^2 + bx + c = 0,</a:t>
            </a:r>
            <a:br>
              <a:rPr lang="vi-VN" sz="3100" dirty="0"/>
            </a:br>
            <a:r>
              <a:rPr lang="vi-VN" sz="3100" dirty="0"/>
              <a:t>trong đó các giá trị a, b, c chỉ in 2 số lẻ (ví dụ với a = 5.141, b = −2, c = 0.8 in ra</a:t>
            </a:r>
            <a:br>
              <a:rPr lang="vi-VN" sz="3100" dirty="0"/>
            </a:br>
            <a:r>
              <a:rPr lang="vi-VN" sz="3100" dirty="0"/>
              <a:t>5.14 x^2 −2.00 x + </a:t>
            </a:r>
            <a:r>
              <a:rPr lang="vi-VN" sz="3100" dirty="0" smtClean="0"/>
              <a:t>0.80</a:t>
            </a:r>
            <a:r>
              <a:rPr lang="en-US" sz="3100" dirty="0" smtClean="0"/>
              <a:t>=0</a:t>
            </a:r>
            <a:r>
              <a:rPr lang="vi-VN" sz="3100" dirty="0" smtClean="0"/>
              <a:t>).</a:t>
            </a:r>
            <a:endParaRPr lang="en-US" sz="3100" dirty="0"/>
          </a:p>
        </p:txBody>
      </p:sp>
    </p:spTree>
    <p:extLst>
      <p:ext uri="{BB962C8B-B14F-4D97-AF65-F5344CB8AC3E}">
        <p14:creationId xmlns:p14="http://schemas.microsoft.com/office/powerpoint/2010/main" val="802527833"/>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dirty="0" smtClean="0">
                <a:solidFill>
                  <a:srgbClr val="FF0000"/>
                </a:solidFill>
              </a:rPr>
              <a:t>Bài tập 6</a:t>
            </a:r>
            <a:r>
              <a:rPr lang="en-US" sz="3100" b="1" dirty="0" smtClean="0">
                <a:solidFill>
                  <a:srgbClr val="FF0000"/>
                </a:solidFill>
              </a:rPr>
              <a:t>:</a:t>
            </a:r>
            <a:endParaRPr lang="en-US" sz="3100" b="1" dirty="0">
              <a:solidFill>
                <a:srgbClr val="FF0000"/>
              </a:solidFill>
            </a:endParaRPr>
          </a:p>
          <a:p>
            <a:pPr lvl="0" algn="just" hangingPunct="0"/>
            <a:r>
              <a:rPr lang="en-US" sz="3100" dirty="0" err="1" smtClean="0"/>
              <a:t>Nhập</a:t>
            </a:r>
            <a:r>
              <a:rPr lang="en-US" sz="3100" dirty="0" smtClean="0"/>
              <a:t> </a:t>
            </a:r>
            <a:r>
              <a:rPr lang="en-US" sz="3100" dirty="0"/>
              <a:t>a, b, c </a:t>
            </a:r>
            <a:r>
              <a:rPr lang="en-US" sz="3100" dirty="0" err="1"/>
              <a:t>là</a:t>
            </a:r>
            <a:r>
              <a:rPr lang="en-US" sz="3100" dirty="0"/>
              <a:t> </a:t>
            </a:r>
            <a:r>
              <a:rPr lang="en-US" sz="3100" dirty="0" err="1"/>
              <a:t>các</a:t>
            </a:r>
            <a:r>
              <a:rPr lang="en-US" sz="3100" dirty="0"/>
              <a:t> </a:t>
            </a:r>
            <a:r>
              <a:rPr lang="en-US" sz="3100" dirty="0" err="1"/>
              <a:t>số</a:t>
            </a:r>
            <a:r>
              <a:rPr lang="en-US" sz="3100" dirty="0"/>
              <a:t> </a:t>
            </a:r>
            <a:r>
              <a:rPr lang="en-US" sz="3100" dirty="0" err="1"/>
              <a:t>thực</a:t>
            </a:r>
            <a:r>
              <a:rPr lang="en-US" sz="3100" dirty="0"/>
              <a:t>. In </a:t>
            </a:r>
            <a:r>
              <a:rPr lang="en-US" sz="3100" dirty="0" err="1"/>
              <a:t>ra</a:t>
            </a:r>
            <a:r>
              <a:rPr lang="en-US" sz="3100" dirty="0"/>
              <a:t> </a:t>
            </a:r>
            <a:r>
              <a:rPr lang="en-US" sz="3100" dirty="0" err="1"/>
              <a:t>giá</a:t>
            </a:r>
            <a:r>
              <a:rPr lang="en-US" sz="3100" dirty="0"/>
              <a:t> </a:t>
            </a:r>
            <a:r>
              <a:rPr lang="en-US" sz="3100" dirty="0" err="1"/>
              <a:t>trị</a:t>
            </a:r>
            <a:r>
              <a:rPr lang="en-US" sz="3100" dirty="0"/>
              <a:t> </a:t>
            </a:r>
            <a:r>
              <a:rPr lang="en-US" sz="3100" dirty="0" err="1"/>
              <a:t>của</a:t>
            </a:r>
            <a:r>
              <a:rPr lang="en-US" sz="3100" dirty="0"/>
              <a:t> </a:t>
            </a:r>
            <a:r>
              <a:rPr lang="en-US" sz="3100" dirty="0" err="1"/>
              <a:t>các</a:t>
            </a:r>
            <a:r>
              <a:rPr lang="en-US" sz="3100" dirty="0"/>
              <a:t> </a:t>
            </a:r>
            <a:r>
              <a:rPr lang="en-US" sz="3100" dirty="0" err="1"/>
              <a:t>biểu</a:t>
            </a:r>
            <a:r>
              <a:rPr lang="en-US" sz="3100" dirty="0"/>
              <a:t> </a:t>
            </a:r>
            <a:r>
              <a:rPr lang="en-US" sz="3100" dirty="0" err="1"/>
              <a:t>thức</a:t>
            </a:r>
            <a:r>
              <a:rPr lang="en-US" sz="3100" dirty="0"/>
              <a:t> </a:t>
            </a:r>
            <a:r>
              <a:rPr lang="en-US" sz="3100" dirty="0" err="1"/>
              <a:t>sau</a:t>
            </a:r>
            <a:r>
              <a:rPr lang="en-US" sz="3100" dirty="0"/>
              <a:t> </a:t>
            </a:r>
            <a:r>
              <a:rPr lang="en-US" sz="3100" dirty="0" err="1"/>
              <a:t>với</a:t>
            </a:r>
            <a:r>
              <a:rPr lang="en-US" sz="3100" dirty="0"/>
              <a:t> 3 </a:t>
            </a:r>
            <a:r>
              <a:rPr lang="en-US" sz="3100" dirty="0" err="1"/>
              <a:t>số</a:t>
            </a:r>
            <a:r>
              <a:rPr lang="en-US" sz="3100" dirty="0"/>
              <a:t> </a:t>
            </a:r>
            <a:r>
              <a:rPr lang="en-US" sz="3100" dirty="0" err="1"/>
              <a:t>lẻ</a:t>
            </a:r>
            <a:r>
              <a:rPr lang="en-US" sz="3100" dirty="0"/>
              <a:t>:</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849" y="3284984"/>
            <a:ext cx="7986713" cy="170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7451143"/>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dirty="0" smtClean="0">
                <a:solidFill>
                  <a:srgbClr val="FF0000"/>
                </a:solidFill>
              </a:rPr>
              <a:t>Bài tập 7</a:t>
            </a:r>
            <a:r>
              <a:rPr lang="en-US" sz="3100" b="1" dirty="0" smtClean="0">
                <a:solidFill>
                  <a:srgbClr val="FF0000"/>
                </a:solidFill>
              </a:rPr>
              <a:t>:</a:t>
            </a:r>
            <a:endParaRPr lang="en-US" sz="3100" b="1" dirty="0">
              <a:solidFill>
                <a:srgbClr val="FF0000"/>
              </a:solidFill>
            </a:endParaRPr>
          </a:p>
          <a:p>
            <a:pPr lvl="0" algn="just" hangingPunct="0"/>
            <a:r>
              <a:rPr lang="vi-VN" sz="3100" dirty="0" smtClean="0"/>
              <a:t>Một </a:t>
            </a:r>
            <a:r>
              <a:rPr lang="vi-VN" sz="3100" dirty="0"/>
              <a:t>sinh viên gồm có các thông tin: họ tên, tuổi, điểm toán (hệ số 2), điểm tin (</a:t>
            </a:r>
            <a:r>
              <a:rPr lang="vi-VN" sz="3100" dirty="0" smtClean="0"/>
              <a:t>hệ</a:t>
            </a:r>
            <a:r>
              <a:rPr lang="en-US" sz="3100" dirty="0" smtClean="0"/>
              <a:t> </a:t>
            </a:r>
            <a:r>
              <a:rPr lang="vi-VN" sz="3100" dirty="0" smtClean="0"/>
              <a:t>số </a:t>
            </a:r>
            <a:r>
              <a:rPr lang="vi-VN" sz="3100" dirty="0"/>
              <a:t>1). Hãy nhập các thông tin trên cho 2 sinh viên. In ra bảng điểm gồm các </a:t>
            </a:r>
            <a:r>
              <a:rPr lang="vi-VN" sz="3100" dirty="0" smtClean="0"/>
              <a:t>chi</a:t>
            </a:r>
            <a:r>
              <a:rPr lang="en-US" sz="3100" dirty="0" smtClean="0"/>
              <a:t> </a:t>
            </a:r>
            <a:r>
              <a:rPr lang="vi-VN" sz="3100" dirty="0" smtClean="0"/>
              <a:t>tiết </a:t>
            </a:r>
            <a:r>
              <a:rPr lang="vi-VN" sz="3100" dirty="0"/>
              <a:t>nêu trên và điểm trung bình của mỗi sinh viên.</a:t>
            </a:r>
            <a:endParaRPr lang="en-US" sz="3100" dirty="0"/>
          </a:p>
        </p:txBody>
      </p:sp>
    </p:spTree>
    <p:extLst>
      <p:ext uri="{BB962C8B-B14F-4D97-AF65-F5344CB8AC3E}">
        <p14:creationId xmlns:p14="http://schemas.microsoft.com/office/powerpoint/2010/main" val="3951287264"/>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CÁC PHÉP TOÁN CƠ BẢN</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nn-NO" sz="3100" b="1" dirty="0" smtClean="0">
                <a:solidFill>
                  <a:srgbClr val="FF0000"/>
                </a:solidFill>
              </a:rPr>
              <a:t>Bài tập 8</a:t>
            </a:r>
            <a:r>
              <a:rPr lang="en-US" sz="3100" b="1" dirty="0" smtClean="0">
                <a:solidFill>
                  <a:srgbClr val="FF0000"/>
                </a:solidFill>
              </a:rPr>
              <a:t>:</a:t>
            </a:r>
            <a:endParaRPr lang="en-US" sz="3100" b="1" dirty="0">
              <a:solidFill>
                <a:srgbClr val="FF0000"/>
              </a:solidFill>
            </a:endParaRPr>
          </a:p>
          <a:p>
            <a:pPr lvl="0" algn="just" hangingPunct="0"/>
            <a:r>
              <a:rPr lang="vi-VN" sz="3100" dirty="0" smtClean="0"/>
              <a:t>Một </a:t>
            </a:r>
            <a:r>
              <a:rPr lang="vi-VN" sz="3100" dirty="0"/>
              <a:t>nhân viên gồm có các thông tin: họ tên, hệ số lương, phần trăm phụ cấp (</a:t>
            </a:r>
            <a:r>
              <a:rPr lang="vi-VN" sz="3100" dirty="0" smtClean="0"/>
              <a:t>theo</a:t>
            </a:r>
            <a:r>
              <a:rPr lang="en-US" sz="3100" dirty="0" smtClean="0"/>
              <a:t> </a:t>
            </a:r>
            <a:r>
              <a:rPr lang="vi-VN" sz="3100" dirty="0" smtClean="0"/>
              <a:t>lư</a:t>
            </a:r>
            <a:r>
              <a:rPr lang="en-US" sz="3100" dirty="0"/>
              <a:t>ơ</a:t>
            </a:r>
            <a:r>
              <a:rPr lang="vi-VN" sz="3100" dirty="0" smtClean="0"/>
              <a:t>ng</a:t>
            </a:r>
            <a:r>
              <a:rPr lang="vi-VN" sz="3100" dirty="0"/>
              <a:t>) và phần trăm phải đóng BHXH. Hãy nhập các thông tin trên cho 2 </a:t>
            </a:r>
            <a:r>
              <a:rPr lang="vi-VN" sz="3100" dirty="0" smtClean="0"/>
              <a:t>nhân</a:t>
            </a:r>
            <a:r>
              <a:rPr lang="en-US" sz="3100" dirty="0" smtClean="0"/>
              <a:t> </a:t>
            </a:r>
            <a:r>
              <a:rPr lang="vi-VN" sz="3100" dirty="0" smtClean="0"/>
              <a:t>viên</a:t>
            </a:r>
            <a:r>
              <a:rPr lang="vi-VN" sz="3100" dirty="0"/>
              <a:t>. In ra bảng lương gồm các chi tiết nêu trên và tổng số tiền cuối cùng </a:t>
            </a:r>
            <a:r>
              <a:rPr lang="vi-VN" sz="3100" dirty="0" smtClean="0"/>
              <a:t>mỗi</a:t>
            </a:r>
            <a:r>
              <a:rPr lang="en-US" sz="3100" dirty="0" smtClean="0"/>
              <a:t> </a:t>
            </a:r>
            <a:r>
              <a:rPr lang="vi-VN" sz="3100" dirty="0" smtClean="0"/>
              <a:t>nhân </a:t>
            </a:r>
            <a:r>
              <a:rPr lang="vi-VN" sz="3100" dirty="0"/>
              <a:t>viên </a:t>
            </a:r>
            <a:r>
              <a:rPr lang="vi-VN" sz="3100" dirty="0" smtClean="0"/>
              <a:t>được</a:t>
            </a:r>
            <a:r>
              <a:rPr lang="en-US" sz="3100" dirty="0" smtClean="0"/>
              <a:t> </a:t>
            </a:r>
            <a:r>
              <a:rPr lang="vi-VN" sz="3100" dirty="0" smtClean="0"/>
              <a:t>nhận</a:t>
            </a:r>
            <a:r>
              <a:rPr lang="vi-VN" sz="3100" dirty="0"/>
              <a:t>.</a:t>
            </a:r>
            <a:endParaRPr lang="en-US" sz="3100" dirty="0"/>
          </a:p>
        </p:txBody>
      </p:sp>
    </p:spTree>
    <p:extLst>
      <p:ext uri="{BB962C8B-B14F-4D97-AF65-F5344CB8AC3E}">
        <p14:creationId xmlns:p14="http://schemas.microsoft.com/office/powerpoint/2010/main" val="425907826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Technic</Template>
  <TotalTime>1056</TotalTime>
  <Words>6988</Words>
  <Application>Microsoft Office PowerPoint</Application>
  <PresentationFormat>On-screen Show (4:3)</PresentationFormat>
  <Paragraphs>700</Paragraphs>
  <Slides>108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108</vt:i4>
      </vt:variant>
    </vt:vector>
  </HeadingPairs>
  <TitlesOfParts>
    <vt:vector size="114" baseType="lpstr">
      <vt:lpstr>Arial</vt:lpstr>
      <vt:lpstr>Calibri</vt:lpstr>
      <vt:lpstr>Franklin Gothic Book</vt:lpstr>
      <vt:lpstr>Times New Roman</vt:lpstr>
      <vt:lpstr>Wingdings 2</vt:lpstr>
      <vt:lpstr>Technic</vt:lpstr>
      <vt:lpstr>Tổng quan về  các phương pháp lập trình và ngôn ngữ c++</vt:lpstr>
      <vt:lpstr>NỘI DUNG</vt:lpstr>
      <vt:lpstr>GIỚI THIỆU VỀ CÁC PHƯƠNG PHÁP LẬP TRÌNH</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CẤU TRÚC</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CẤU TRÚC VÀ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vt:lpstr>
      <vt:lpstr>LẬP TRÌNH HƯỚNG  ĐỐI TƯỢNG TRONG C++</vt:lpstr>
      <vt:lpstr>LẬP TRÌNH HƯỚNG  ĐỐI TƯỢNG TRONG C++</vt:lpstr>
      <vt:lpstr>LẬP TRÌNH HƯỚNG  ĐỐI TƯỢNG TRONG C++</vt:lpstr>
      <vt:lpstr>CƠ BẢN VỀ C++</vt:lpstr>
      <vt:lpstr>CƠ BẢN VỀ C++</vt:lpstr>
      <vt:lpstr>CƠ BẢN VỀ C++</vt:lpstr>
      <vt:lpstr>CƠ BẢN VỀ C++</vt:lpstr>
      <vt:lpstr>CƠ BẢN VỀ C++</vt:lpstr>
      <vt:lpstr>CƠ BẢN VỀ C++</vt:lpstr>
      <vt:lpstr>CƠ BẢN VỀ C++</vt:lpstr>
      <vt:lpstr>CƠ BẢN VỀ C++</vt:lpstr>
      <vt:lpstr>CƠ BẢN VỀ C++</vt:lpstr>
      <vt:lpstr>CƠ BẢN VỀ C++</vt:lpstr>
      <vt:lpstr>CƠ BẢN VỀ C++</vt:lpstr>
      <vt:lpstr>CƠ BẢN VỀ C++</vt:lpstr>
      <vt:lpstr>CƠ BẢN VỀ C++</vt:lpstr>
      <vt:lpstr>CƠ BẢN VỀ C++</vt:lpstr>
      <vt:lpstr>CƠ BẢN VỀ C++</vt:lpstr>
      <vt:lpstr>CƠ BẢN VỀ C++</vt:lpstr>
      <vt:lpstr>VÀO RA THEO LUỒNG TRONG C++</vt:lpstr>
      <vt:lpstr>CƠ BẢN VỀ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VÀO RA THEO LUỒNG TRONG C++</vt:lpstr>
      <vt:lpstr>CÁC KIỂU DỮ LIỆU ĐƠN GIẢN</vt:lpstr>
      <vt:lpstr>CÁC KIỂU DỮ LIỆU ĐƠN GIẢN</vt:lpstr>
      <vt:lpstr>CÁC KIỂU DỮ LIỆU ĐƠN GIẢN</vt:lpstr>
      <vt:lpstr>CÁC KIỂU DỮ LIỆU ĐƠN GIẢN</vt:lpstr>
      <vt:lpstr>CÁC KIỂU DỮ LIỆU ĐƠN GIẢN</vt:lpstr>
      <vt:lpstr>CÁC KIỂU DỮ LIỆU ĐƠN GIẢN</vt:lpstr>
      <vt:lpstr>CÁC KIỂU DỮ LIỆU ĐƠN GIẢN</vt:lpstr>
      <vt:lpstr>CÁC KIỂU DỮ LIỆU ĐƠN GIẢN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lpstr>CÁC PHÉP TOÁN CƠ BẢN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các phương pháp lập trình và ngôn ngữ c++</dc:title>
  <dc:creator>Windows User</dc:creator>
  <cp:lastModifiedBy>TRAN THANH VINH</cp:lastModifiedBy>
  <cp:revision>200</cp:revision>
  <dcterms:created xsi:type="dcterms:W3CDTF">2016-08-15T10:08:11Z</dcterms:created>
  <dcterms:modified xsi:type="dcterms:W3CDTF">2019-06-29T13:43:12Z</dcterms:modified>
</cp:coreProperties>
</file>