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71"/>
  </p:notesMasterIdLst>
  <p:sldIdLst>
    <p:sldId id="256" r:id="rId2"/>
    <p:sldId id="363" r:id="rId3"/>
    <p:sldId id="423" r:id="rId4"/>
    <p:sldId id="424" r:id="rId5"/>
    <p:sldId id="425" r:id="rId6"/>
    <p:sldId id="447" r:id="rId7"/>
    <p:sldId id="448" r:id="rId8"/>
    <p:sldId id="449" r:id="rId9"/>
    <p:sldId id="450" r:id="rId10"/>
    <p:sldId id="426" r:id="rId11"/>
    <p:sldId id="459" r:id="rId12"/>
    <p:sldId id="460" r:id="rId13"/>
    <p:sldId id="451" r:id="rId14"/>
    <p:sldId id="452" r:id="rId15"/>
    <p:sldId id="453" r:id="rId16"/>
    <p:sldId id="454" r:id="rId17"/>
    <p:sldId id="373" r:id="rId18"/>
    <p:sldId id="374" r:id="rId19"/>
    <p:sldId id="375" r:id="rId20"/>
    <p:sldId id="376" r:id="rId21"/>
    <p:sldId id="377" r:id="rId22"/>
    <p:sldId id="378" r:id="rId23"/>
    <p:sldId id="379" r:id="rId24"/>
    <p:sldId id="380" r:id="rId25"/>
    <p:sldId id="381" r:id="rId26"/>
    <p:sldId id="382" r:id="rId27"/>
    <p:sldId id="383" r:id="rId28"/>
    <p:sldId id="384" r:id="rId29"/>
    <p:sldId id="385" r:id="rId30"/>
    <p:sldId id="386" r:id="rId31"/>
    <p:sldId id="387" r:id="rId32"/>
    <p:sldId id="388" r:id="rId33"/>
    <p:sldId id="389" r:id="rId34"/>
    <p:sldId id="393" r:id="rId35"/>
    <p:sldId id="394" r:id="rId36"/>
    <p:sldId id="395" r:id="rId37"/>
    <p:sldId id="396" r:id="rId38"/>
    <p:sldId id="392" r:id="rId39"/>
    <p:sldId id="397" r:id="rId40"/>
    <p:sldId id="398" r:id="rId41"/>
    <p:sldId id="399" r:id="rId42"/>
    <p:sldId id="400" r:id="rId43"/>
    <p:sldId id="401" r:id="rId44"/>
    <p:sldId id="402" r:id="rId45"/>
    <p:sldId id="403" r:id="rId46"/>
    <p:sldId id="404" r:id="rId47"/>
    <p:sldId id="405" r:id="rId48"/>
    <p:sldId id="406" r:id="rId49"/>
    <p:sldId id="407" r:id="rId50"/>
    <p:sldId id="408" r:id="rId51"/>
    <p:sldId id="410" r:id="rId52"/>
    <p:sldId id="411" r:id="rId53"/>
    <p:sldId id="412" r:id="rId54"/>
    <p:sldId id="409" r:id="rId55"/>
    <p:sldId id="413" r:id="rId56"/>
    <p:sldId id="414" r:id="rId57"/>
    <p:sldId id="415" r:id="rId58"/>
    <p:sldId id="416" r:id="rId59"/>
    <p:sldId id="417" r:id="rId60"/>
    <p:sldId id="418" r:id="rId61"/>
    <p:sldId id="419" r:id="rId62"/>
    <p:sldId id="420" r:id="rId63"/>
    <p:sldId id="422" r:id="rId64"/>
    <p:sldId id="421" r:id="rId65"/>
    <p:sldId id="470" r:id="rId66"/>
    <p:sldId id="467" r:id="rId67"/>
    <p:sldId id="466" r:id="rId68"/>
    <p:sldId id="468" r:id="rId69"/>
    <p:sldId id="469" r:id="rId7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6" d="100"/>
          <a:sy n="76" d="100"/>
        </p:scale>
        <p:origin x="-1194" y="21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656AFB8-9410-45B3-9E5A-527C99C98AB1}" type="datetimeFigureOut">
              <a:rPr lang="en-US" smtClean="0"/>
              <a:t>22/09/2016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BB7858A-B0C9-4E08-8C8B-C9A5F4B18C35}" type="slidenum">
              <a:rPr lang="en-US" smtClean="0"/>
              <a:t>‹#›</a:t>
            </a:fld>
            <a:endParaRPr lang="en-US"/>
          </a:p>
        </p:txBody>
      </p:sp>
    </p:spTree>
    <p:extLst>
      <p:ext uri="{BB962C8B-B14F-4D97-AF65-F5344CB8AC3E}">
        <p14:creationId xmlns:p14="http://schemas.microsoft.com/office/powerpoint/2010/main" val="2088360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32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2EDCA4CE-A9C0-4327-8279-3CEAE3251137}" type="slidenum">
              <a:rPr lang="en-US"/>
              <a:pPr eaLnBrk="1" hangingPunct="1"/>
              <a:t>4</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42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D9E5C069-2B94-4955-9F76-2821FB991EA4}" type="slidenum">
              <a:rPr lang="en-US"/>
              <a:pPr eaLnBrk="1" hangingPunct="1"/>
              <a:t>5</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53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A52789EC-B84C-44A3-8290-C98B17B5D458}" type="slidenum">
              <a:rPr lang="en-US"/>
              <a:pPr eaLnBrk="1" hangingPunct="1"/>
              <a:t>10</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53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A52789EC-B84C-44A3-8290-C98B17B5D458}" type="slidenum">
              <a:rPr lang="en-US"/>
              <a:pPr eaLnBrk="1" hangingPunct="1"/>
              <a:t>11</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53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A52789EC-B84C-44A3-8290-C98B17B5D458}" type="slidenum">
              <a:rPr lang="en-US"/>
              <a:pPr eaLnBrk="1" hangingPunct="1"/>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F1EEA37A-DCB6-4D6E-9397-047ED70ABE78}" type="datetimeFigureOut">
              <a:rPr lang="en-US" smtClean="0"/>
              <a:t>22/09/2016</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DF1D4E77-EC6A-4B5A-8594-55D7A527C61C}"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EEA37A-DCB6-4D6E-9397-047ED70ABE78}" type="datetimeFigureOut">
              <a:rPr lang="en-US" smtClean="0"/>
              <a:t>22/09/2016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Title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F1EEA37A-DCB6-4D6E-9397-047ED70ABE78}" type="datetimeFigureOut">
              <a:rPr lang="en-US" smtClean="0"/>
              <a:t>22/09/2016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1EEA37A-DCB6-4D6E-9397-047ED70ABE78}" type="datetimeFigureOut">
              <a:rPr lang="en-US" smtClean="0"/>
              <a:t>22/09/2016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F1EEA37A-DCB6-4D6E-9397-047ED70ABE78}" type="datetimeFigureOut">
              <a:rPr lang="en-US" smtClean="0"/>
              <a:t>22/09/2016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7470648" cy="1143000"/>
          </a:xfrm>
        </p:spPr>
        <p:txBody>
          <a:bodyPr anchor="ctr"/>
          <a:lstStyle>
            <a:lvl1pPr algn="l">
              <a:defRPr sz="4600"/>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F1EEA37A-DCB6-4D6E-9397-047ED70ABE78}" type="datetimeFigureOut">
              <a:rPr lang="en-US" smtClean="0"/>
              <a:t>22/09/2016</a:t>
            </a:fld>
            <a:endParaRPr lang="en-US"/>
          </a:p>
        </p:txBody>
      </p:sp>
      <p:sp>
        <p:nvSpPr>
          <p:cNvPr id="8" name="Slide Number Placeholder 7"/>
          <p:cNvSpPr>
            <a:spLocks noGrp="1"/>
          </p:cNvSpPr>
          <p:nvPr>
            <p:ph type="sldNum" sz="quarter" idx="11"/>
          </p:nvPr>
        </p:nvSpPr>
        <p:spPr/>
        <p:txBody>
          <a:bodyPr/>
          <a:lstStyle/>
          <a:p>
            <a:fld id="{DF1D4E77-EC6A-4B5A-8594-55D7A527C61C}" type="slidenum">
              <a:rPr lang="en-US" smtClean="0"/>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EEA37A-DCB6-4D6E-9397-047ED70ABE78}" type="datetimeFigureOut">
              <a:rPr lang="en-US" smtClean="0"/>
              <a:t>22/09/2016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1EEA37A-DCB6-4D6E-9397-047ED70ABE78}" type="datetimeFigureOut">
              <a:rPr lang="en-US" smtClean="0"/>
              <a:t>22/09/2016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156448" y="6422064"/>
            <a:ext cx="762000" cy="365125"/>
          </a:xfrm>
        </p:spPr>
        <p:txBody>
          <a:bodyPr/>
          <a:lstStyle/>
          <a:p>
            <a:fld id="{DF1D4E77-EC6A-4B5A-8594-55D7A527C61C}"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en-US" smtClean="0"/>
              <a:t>Click icon to add picture</a:t>
            </a:r>
            <a:endParaRPr kumimoji="0" lang="en-US"/>
          </a:p>
        </p:txBody>
      </p:sp>
      <p:sp>
        <p:nvSpPr>
          <p:cNvPr id="4" name="Text Placeholder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457200" y="6422064"/>
            <a:ext cx="2133600" cy="365125"/>
          </a:xfrm>
        </p:spPr>
        <p:txBody>
          <a:bodyPr/>
          <a:lstStyle/>
          <a:p>
            <a:fld id="{F1EEA37A-DCB6-4D6E-9397-047ED70ABE78}" type="datetimeFigureOut">
              <a:rPr lang="en-US" smtClean="0"/>
              <a:t>22/09/2016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EEA37A-DCB6-4D6E-9397-047ED70ABE78}" type="datetimeFigureOut">
              <a:rPr lang="en-US" smtClean="0"/>
              <a:t>22/09/2016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EEA37A-DCB6-4D6E-9397-047ED70ABE78}" type="datetimeFigureOut">
              <a:rPr lang="en-US" smtClean="0"/>
              <a:t>22/09/2016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Freeform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Freeform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Placeholder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F1EEA37A-DCB6-4D6E-9397-047ED70ABE78}" type="datetimeFigureOut">
              <a:rPr lang="en-US" smtClean="0"/>
              <a:t>22/09/2016</a:t>
            </a:fld>
            <a:endParaRPr lang="en-US"/>
          </a:p>
        </p:txBody>
      </p:sp>
      <p:sp>
        <p:nvSpPr>
          <p:cNvPr id="22" name="Footer Placeholder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en-US"/>
          </a:p>
        </p:txBody>
      </p:sp>
      <p:sp>
        <p:nvSpPr>
          <p:cNvPr id="18" name="Slide Number Placeholder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DF1D4E77-EC6A-4B5A-8594-55D7A527C61C}"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iming>
    <p:tnLst>
      <p:par>
        <p:cTn id="1" dur="indefinite" restart="never" nodeType="tmRoot"/>
      </p:par>
    </p:tnLst>
  </p:timing>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9064" y="3429000"/>
            <a:ext cx="8247392" cy="2301240"/>
          </a:xfrm>
        </p:spPr>
        <p:txBody>
          <a:bodyPr>
            <a:normAutofit/>
          </a:bodyPr>
          <a:lstStyle/>
          <a:p>
            <a:pPr algn="ctr"/>
            <a:r>
              <a:rPr lang="en-US" sz="4000" smtClean="0"/>
              <a:t/>
            </a:r>
            <a:br>
              <a:rPr lang="en-US" sz="4000" smtClean="0"/>
            </a:br>
            <a:r>
              <a:rPr lang="en-US" sz="4000" smtClean="0"/>
              <a:t>KIỂU DỮ LIỆU CẤU TRÚC</a:t>
            </a:r>
            <a:endParaRPr lang="en-US" sz="4000"/>
          </a:p>
        </p:txBody>
      </p:sp>
      <p:sp>
        <p:nvSpPr>
          <p:cNvPr id="3" name="Subtitle 2"/>
          <p:cNvSpPr>
            <a:spLocks noGrp="1"/>
          </p:cNvSpPr>
          <p:nvPr>
            <p:ph type="subTitle" idx="1"/>
          </p:nvPr>
        </p:nvSpPr>
        <p:spPr>
          <a:xfrm>
            <a:off x="251520" y="308248"/>
            <a:ext cx="8640960" cy="2544688"/>
          </a:xfrm>
        </p:spPr>
        <p:txBody>
          <a:bodyPr>
            <a:normAutofit fontScale="92500" lnSpcReduction="20000"/>
          </a:bodyPr>
          <a:lstStyle/>
          <a:p>
            <a:pPr algn="just"/>
            <a:r>
              <a:rPr lang="en-US" sz="2200" err="1" smtClean="0"/>
              <a:t>Học</a:t>
            </a:r>
            <a:r>
              <a:rPr lang="en-US" sz="2200" smtClean="0"/>
              <a:t> </a:t>
            </a:r>
            <a:r>
              <a:rPr lang="en-US" sz="2200" err="1" smtClean="0"/>
              <a:t>viện</a:t>
            </a:r>
            <a:r>
              <a:rPr lang="en-US" sz="2200" smtClean="0"/>
              <a:t> </a:t>
            </a:r>
            <a:r>
              <a:rPr lang="en-US" sz="2200" err="1" smtClean="0"/>
              <a:t>Công</a:t>
            </a:r>
            <a:r>
              <a:rPr lang="en-US" sz="2200" smtClean="0"/>
              <a:t> </a:t>
            </a:r>
            <a:r>
              <a:rPr lang="en-US" sz="2200" err="1" smtClean="0"/>
              <a:t>nghệ</a:t>
            </a:r>
            <a:r>
              <a:rPr lang="en-US" sz="2200" smtClean="0"/>
              <a:t> </a:t>
            </a:r>
            <a:r>
              <a:rPr lang="en-US" sz="2200" err="1" smtClean="0"/>
              <a:t>Bưu</a:t>
            </a:r>
            <a:r>
              <a:rPr lang="en-US" sz="2200" smtClean="0"/>
              <a:t> </a:t>
            </a:r>
            <a:r>
              <a:rPr lang="en-US" sz="2200" err="1" smtClean="0"/>
              <a:t>chính</a:t>
            </a:r>
            <a:r>
              <a:rPr lang="en-US" sz="2200" smtClean="0"/>
              <a:t> </a:t>
            </a:r>
            <a:r>
              <a:rPr lang="en-US" sz="2200" err="1" smtClean="0"/>
              <a:t>Viễn</a:t>
            </a:r>
            <a:r>
              <a:rPr lang="en-US" sz="2200" smtClean="0"/>
              <a:t> </a:t>
            </a:r>
            <a:r>
              <a:rPr lang="en-US" sz="2200" err="1" smtClean="0"/>
              <a:t>thông</a:t>
            </a:r>
            <a:endParaRPr lang="en-US" sz="2200" smtClean="0"/>
          </a:p>
          <a:p>
            <a:pPr algn="just"/>
            <a:r>
              <a:rPr lang="en-US" sz="2200" err="1" smtClean="0"/>
              <a:t>Khoa</a:t>
            </a:r>
            <a:r>
              <a:rPr lang="en-US" sz="2200" smtClean="0"/>
              <a:t> </a:t>
            </a:r>
            <a:r>
              <a:rPr lang="en-US" sz="2200" err="1" smtClean="0"/>
              <a:t>Công</a:t>
            </a:r>
            <a:r>
              <a:rPr lang="en-US" sz="2200" smtClean="0"/>
              <a:t> </a:t>
            </a:r>
            <a:r>
              <a:rPr lang="en-US" sz="2200" err="1" smtClean="0"/>
              <a:t>nghệ</a:t>
            </a:r>
            <a:r>
              <a:rPr lang="en-US" sz="2200" smtClean="0"/>
              <a:t> </a:t>
            </a:r>
            <a:r>
              <a:rPr lang="en-US" sz="2200" err="1" smtClean="0"/>
              <a:t>thông</a:t>
            </a:r>
            <a:r>
              <a:rPr lang="en-US" sz="2200" smtClean="0"/>
              <a:t> tin</a:t>
            </a:r>
          </a:p>
          <a:p>
            <a:pPr algn="just"/>
            <a:endParaRPr lang="en-US"/>
          </a:p>
          <a:p>
            <a:pPr algn="ctr"/>
            <a:r>
              <a:rPr lang="en-US" sz="4800" smtClean="0">
                <a:solidFill>
                  <a:srgbClr val="FFFF00"/>
                </a:solidFill>
              </a:rPr>
              <a:t>NGÔN NGỮ LẬP TRÌNH C++</a:t>
            </a:r>
          </a:p>
          <a:p>
            <a:pPr algn="just"/>
            <a:endParaRPr lang="en-US" smtClean="0"/>
          </a:p>
          <a:p>
            <a:r>
              <a:rPr lang="en-US" err="1" smtClean="0"/>
              <a:t>Nguyễn</a:t>
            </a:r>
            <a:r>
              <a:rPr lang="en-US" smtClean="0"/>
              <a:t> </a:t>
            </a:r>
            <a:r>
              <a:rPr lang="en-US" err="1" smtClean="0"/>
              <a:t>Thị</a:t>
            </a:r>
            <a:r>
              <a:rPr lang="en-US" smtClean="0"/>
              <a:t> </a:t>
            </a:r>
            <a:r>
              <a:rPr lang="en-US" err="1" smtClean="0"/>
              <a:t>Bích</a:t>
            </a:r>
            <a:r>
              <a:rPr lang="en-US" smtClean="0"/>
              <a:t> </a:t>
            </a:r>
            <a:r>
              <a:rPr lang="en-US" err="1" smtClean="0"/>
              <a:t>Nguyên</a:t>
            </a:r>
            <a:endParaRPr lang="en-US" smtClean="0"/>
          </a:p>
          <a:p>
            <a:r>
              <a:rPr lang="en-US" sz="1700" smtClean="0"/>
              <a:t>ntbichnguyen@gmail.com</a:t>
            </a:r>
            <a:endParaRPr lang="en-US" sz="1700"/>
          </a:p>
        </p:txBody>
      </p:sp>
    </p:spTree>
    <p:extLst>
      <p:ext uri="{BB962C8B-B14F-4D97-AF65-F5344CB8AC3E}">
        <p14:creationId xmlns:p14="http://schemas.microsoft.com/office/powerpoint/2010/main" val="106387797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NỘI DUNG</a:t>
            </a:r>
            <a:endParaRPr lang="en-US">
              <a:solidFill>
                <a:srgbClr val="FFFF00"/>
              </a:solidFill>
            </a:endParaRPr>
          </a:p>
        </p:txBody>
      </p:sp>
      <p:sp>
        <p:nvSpPr>
          <p:cNvPr id="3" name="Content Placeholder 2"/>
          <p:cNvSpPr>
            <a:spLocks noGrp="1"/>
          </p:cNvSpPr>
          <p:nvPr>
            <p:ph idx="1"/>
          </p:nvPr>
        </p:nvSpPr>
        <p:spPr/>
        <p:txBody>
          <a:bodyPr>
            <a:normAutofit fontScale="62500" lnSpcReduction="20000"/>
          </a:bodyPr>
          <a:lstStyle/>
          <a:p>
            <a:pPr algn="just"/>
            <a:r>
              <a:rPr lang="en-US" smtClean="0"/>
              <a:t>3.1</a:t>
            </a:r>
            <a:r>
              <a:rPr lang="en-US"/>
              <a:t>. </a:t>
            </a:r>
            <a:r>
              <a:rPr lang="en-US" smtClean="0"/>
              <a:t>Định nghĩa cấu trúc</a:t>
            </a:r>
          </a:p>
          <a:p>
            <a:pPr lvl="1" algn="just"/>
            <a:r>
              <a:rPr lang="en-US" smtClean="0"/>
              <a:t>3.1.1 Khai báo cấu trúc</a:t>
            </a:r>
          </a:p>
          <a:p>
            <a:pPr lvl="1" algn="just"/>
            <a:r>
              <a:rPr lang="en-US" smtClean="0"/>
              <a:t>3.1.2 Cấu </a:t>
            </a:r>
            <a:r>
              <a:rPr lang="en-US"/>
              <a:t>trúc lồng nhau</a:t>
            </a:r>
          </a:p>
          <a:p>
            <a:pPr lvl="1" algn="just"/>
            <a:r>
              <a:rPr lang="en-US" smtClean="0"/>
              <a:t>3.1.3 Định </a:t>
            </a:r>
            <a:r>
              <a:rPr lang="en-US"/>
              <a:t>nghĩa cấu trúc với từ khoá typedef</a:t>
            </a:r>
          </a:p>
          <a:p>
            <a:pPr algn="just"/>
            <a:r>
              <a:rPr lang="en-US"/>
              <a:t>3.2. </a:t>
            </a:r>
            <a:r>
              <a:rPr lang="en-US" smtClean="0"/>
              <a:t>Thao tác trên cấu trúc</a:t>
            </a:r>
          </a:p>
          <a:p>
            <a:pPr lvl="1" algn="just"/>
            <a:r>
              <a:rPr lang="en-US" smtClean="0"/>
              <a:t>3.2.1 </a:t>
            </a:r>
            <a:r>
              <a:rPr lang="vi-VN" smtClean="0"/>
              <a:t>Khởi </a:t>
            </a:r>
            <a:r>
              <a:rPr lang="vi-VN"/>
              <a:t>tạo giá trị ban đầu cho cấu trúc</a:t>
            </a:r>
          </a:p>
          <a:p>
            <a:pPr lvl="1" algn="just"/>
            <a:r>
              <a:rPr lang="en-US" smtClean="0"/>
              <a:t>3.2.2 </a:t>
            </a:r>
            <a:r>
              <a:rPr lang="vi-VN" smtClean="0"/>
              <a:t>Truy </a:t>
            </a:r>
            <a:r>
              <a:rPr lang="vi-VN"/>
              <a:t>nhập đến thuộc tính của cấu trúc</a:t>
            </a:r>
            <a:endParaRPr lang="en-US"/>
          </a:p>
          <a:p>
            <a:pPr algn="just"/>
            <a:r>
              <a:rPr lang="en-US"/>
              <a:t>3.3. </a:t>
            </a:r>
            <a:r>
              <a:rPr lang="en-US" smtClean="0"/>
              <a:t>Con </a:t>
            </a:r>
            <a:r>
              <a:rPr lang="en-US"/>
              <a:t>trỏ cấu </a:t>
            </a:r>
            <a:r>
              <a:rPr lang="en-US" smtClean="0"/>
              <a:t>trúc và mảng cấu trúc</a:t>
            </a:r>
          </a:p>
          <a:p>
            <a:pPr lvl="1" algn="just"/>
            <a:r>
              <a:rPr lang="en-US" smtClean="0"/>
              <a:t>3.3.1 </a:t>
            </a:r>
            <a:r>
              <a:rPr lang="en-US"/>
              <a:t>Con trỏ cấu trúc</a:t>
            </a:r>
            <a:endParaRPr lang="en-US" smtClean="0"/>
          </a:p>
          <a:p>
            <a:pPr lvl="1" algn="just"/>
            <a:r>
              <a:rPr lang="en-US"/>
              <a:t>3.3.2 mảng cấu trúc</a:t>
            </a:r>
          </a:p>
          <a:p>
            <a:pPr algn="just"/>
            <a:r>
              <a:rPr lang="en-US" smtClean="0"/>
              <a:t>3.4. </a:t>
            </a:r>
            <a:r>
              <a:rPr lang="en-US"/>
              <a:t>Các cấu trúc trừu tượng</a:t>
            </a:r>
          </a:p>
          <a:p>
            <a:pPr lvl="1" algn="just"/>
            <a:r>
              <a:rPr lang="en-US" smtClean="0"/>
              <a:t>3.4.1</a:t>
            </a:r>
            <a:r>
              <a:rPr lang="en-US"/>
              <a:t>. Ngăn xếp</a:t>
            </a:r>
          </a:p>
          <a:p>
            <a:pPr lvl="1" algn="just"/>
            <a:r>
              <a:rPr lang="en-US" smtClean="0"/>
              <a:t>3.4.2</a:t>
            </a:r>
            <a:r>
              <a:rPr lang="en-US"/>
              <a:t>. Hàng đợi</a:t>
            </a:r>
          </a:p>
          <a:p>
            <a:pPr lvl="1" algn="just"/>
            <a:r>
              <a:rPr lang="en-US" smtClean="0"/>
              <a:t>3.4.3</a:t>
            </a:r>
            <a:r>
              <a:rPr lang="en-US"/>
              <a:t>. Danh sách liên kết</a:t>
            </a:r>
          </a:p>
          <a:p>
            <a:pPr algn="just"/>
            <a:r>
              <a:rPr lang="en-US" smtClean="0"/>
              <a:t>3.5. </a:t>
            </a:r>
            <a:r>
              <a:rPr lang="en-US"/>
              <a:t>Case Study: Các nhóm áp dụng cấu trúc cho một chức năng của hệ thông lựa chọn</a:t>
            </a:r>
          </a:p>
          <a:p>
            <a:pPr algn="just"/>
            <a:endParaRPr lang="en-US"/>
          </a:p>
        </p:txBody>
      </p:sp>
    </p:spTree>
    <p:extLst>
      <p:ext uri="{BB962C8B-B14F-4D97-AF65-F5344CB8AC3E}">
        <p14:creationId xmlns:p14="http://schemas.microsoft.com/office/powerpoint/2010/main" val="170429718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a:bodyPr>
          <a:lstStyle/>
          <a:p>
            <a:pPr algn="ctr"/>
            <a:r>
              <a:rPr lang="en-US" smtClean="0">
                <a:solidFill>
                  <a:srgbClr val="FFFF00"/>
                </a:solidFill>
              </a:rPr>
              <a:t>ĐẶT VẤN ĐỀ</a:t>
            </a:r>
            <a:endParaRPr lang="en-US">
              <a:solidFill>
                <a:srgbClr val="FFFF00"/>
              </a:solidFill>
            </a:endParaRPr>
          </a:p>
        </p:txBody>
      </p:sp>
      <p:sp>
        <p:nvSpPr>
          <p:cNvPr id="3" name="Content Placeholder 2"/>
          <p:cNvSpPr>
            <a:spLocks noGrp="1"/>
          </p:cNvSpPr>
          <p:nvPr>
            <p:ph idx="1"/>
          </p:nvPr>
        </p:nvSpPr>
        <p:spPr/>
        <p:txBody>
          <a:bodyPr/>
          <a:lstStyle/>
          <a:p>
            <a:pPr>
              <a:defRPr/>
            </a:pPr>
            <a:r>
              <a:rPr lang="en-US" dirty="0" err="1" smtClean="0">
                <a:solidFill>
                  <a:schemeClr val="tx1">
                    <a:lumMod val="60000"/>
                    <a:lumOff val="40000"/>
                  </a:schemeClr>
                </a:solidFill>
              </a:rPr>
              <a:t>Thông</a:t>
            </a:r>
            <a:r>
              <a:rPr lang="en-US" dirty="0" smtClean="0">
                <a:solidFill>
                  <a:schemeClr val="tx1">
                    <a:lumMod val="60000"/>
                    <a:lumOff val="40000"/>
                  </a:schemeClr>
                </a:solidFill>
              </a:rPr>
              <a:t> tin </a:t>
            </a:r>
            <a:r>
              <a:rPr lang="en-US" dirty="0" smtClean="0">
                <a:solidFill>
                  <a:srgbClr val="FF0000"/>
                </a:solidFill>
              </a:rPr>
              <a:t>1</a:t>
            </a:r>
            <a:r>
              <a:rPr lang="en-US" dirty="0" smtClean="0">
                <a:solidFill>
                  <a:schemeClr val="tx1">
                    <a:lumMod val="60000"/>
                    <a:lumOff val="40000"/>
                  </a:schemeClr>
                </a:solidFill>
              </a:rPr>
              <a:t> SV</a:t>
            </a:r>
          </a:p>
          <a:p>
            <a:pPr lvl="1">
              <a:defRPr/>
            </a:pPr>
            <a:r>
              <a:rPr lang="en-US" smtClean="0"/>
              <a:t>MSSV: </a:t>
            </a:r>
            <a:r>
              <a:rPr lang="en-US" dirty="0" err="1" smtClean="0"/>
              <a:t>kiểu</a:t>
            </a:r>
            <a:r>
              <a:rPr lang="en-US" dirty="0" smtClean="0"/>
              <a:t> </a:t>
            </a:r>
            <a:r>
              <a:rPr lang="en-US" dirty="0" err="1" smtClean="0"/>
              <a:t>chuỗi</a:t>
            </a:r>
            <a:endParaRPr lang="en-US" dirty="0" smtClean="0"/>
          </a:p>
          <a:p>
            <a:pPr lvl="1">
              <a:defRPr/>
            </a:pPr>
            <a:r>
              <a:rPr lang="en-US" err="1" smtClean="0"/>
              <a:t>Tên</a:t>
            </a:r>
            <a:r>
              <a:rPr lang="en-US" smtClean="0"/>
              <a:t> SV: </a:t>
            </a:r>
            <a:r>
              <a:rPr lang="en-US" dirty="0" err="1" smtClean="0"/>
              <a:t>kiểu</a:t>
            </a:r>
            <a:r>
              <a:rPr lang="en-US" dirty="0" smtClean="0"/>
              <a:t> </a:t>
            </a:r>
            <a:r>
              <a:rPr lang="en-US" dirty="0" err="1" smtClean="0"/>
              <a:t>chuỗi</a:t>
            </a:r>
            <a:endParaRPr lang="en-US" dirty="0" smtClean="0"/>
          </a:p>
          <a:p>
            <a:pPr lvl="1">
              <a:defRPr/>
            </a:pPr>
            <a:r>
              <a:rPr lang="en-US" smtClean="0"/>
              <a:t>NTNS: </a:t>
            </a:r>
            <a:r>
              <a:rPr lang="en-US" dirty="0" err="1" smtClean="0"/>
              <a:t>kiểu</a:t>
            </a:r>
            <a:r>
              <a:rPr lang="en-US" dirty="0" smtClean="0"/>
              <a:t> </a:t>
            </a:r>
            <a:r>
              <a:rPr lang="en-US" dirty="0" err="1" smtClean="0"/>
              <a:t>chuỗi</a:t>
            </a:r>
            <a:endParaRPr lang="en-US" dirty="0" smtClean="0"/>
          </a:p>
          <a:p>
            <a:pPr lvl="1">
              <a:defRPr/>
            </a:pPr>
            <a:r>
              <a:rPr lang="en-US" smtClean="0"/>
              <a:t>Phái: </a:t>
            </a:r>
            <a:r>
              <a:rPr lang="en-US" dirty="0" err="1" smtClean="0"/>
              <a:t>kiểu</a:t>
            </a:r>
            <a:r>
              <a:rPr lang="en-US" dirty="0" smtClean="0"/>
              <a:t> </a:t>
            </a:r>
            <a:r>
              <a:rPr lang="en-US" dirty="0" err="1" smtClean="0"/>
              <a:t>ký</a:t>
            </a:r>
            <a:r>
              <a:rPr lang="en-US" dirty="0" smtClean="0"/>
              <a:t> </a:t>
            </a:r>
            <a:r>
              <a:rPr lang="en-US" dirty="0" err="1" smtClean="0"/>
              <a:t>tự</a:t>
            </a:r>
            <a:endParaRPr lang="en-US" dirty="0" smtClean="0"/>
          </a:p>
          <a:p>
            <a:pPr lvl="1">
              <a:defRPr/>
            </a:pPr>
            <a:r>
              <a:rPr lang="en-US" dirty="0" err="1" smtClean="0"/>
              <a:t>Điểm</a:t>
            </a:r>
            <a:r>
              <a:rPr lang="en-US" dirty="0" smtClean="0"/>
              <a:t> </a:t>
            </a:r>
            <a:r>
              <a:rPr lang="en-US" dirty="0" err="1" smtClean="0"/>
              <a:t>Toán</a:t>
            </a:r>
            <a:r>
              <a:rPr lang="en-US" dirty="0" smtClean="0"/>
              <a:t>, </a:t>
            </a:r>
            <a:r>
              <a:rPr lang="en-US" dirty="0" err="1" smtClean="0"/>
              <a:t>Lý</a:t>
            </a:r>
            <a:r>
              <a:rPr lang="en-US" smtClean="0"/>
              <a:t>, Hóa: </a:t>
            </a:r>
            <a:r>
              <a:rPr lang="en-US" dirty="0" err="1" smtClean="0"/>
              <a:t>kiểu</a:t>
            </a:r>
            <a:r>
              <a:rPr lang="en-US" dirty="0" smtClean="0"/>
              <a:t> </a:t>
            </a:r>
            <a:r>
              <a:rPr lang="en-US" dirty="0" err="1" smtClean="0"/>
              <a:t>số</a:t>
            </a:r>
            <a:r>
              <a:rPr lang="en-US" dirty="0" smtClean="0"/>
              <a:t> </a:t>
            </a:r>
            <a:r>
              <a:rPr lang="en-US" dirty="0" err="1" smtClean="0"/>
              <a:t>thực</a:t>
            </a:r>
            <a:endParaRPr lang="en-US" dirty="0" smtClean="0"/>
          </a:p>
          <a:p>
            <a:pPr>
              <a:defRPr/>
            </a:pPr>
            <a:r>
              <a:rPr lang="en-US" dirty="0" err="1" smtClean="0">
                <a:solidFill>
                  <a:schemeClr val="tx1">
                    <a:lumMod val="60000"/>
                    <a:lumOff val="40000"/>
                  </a:schemeClr>
                </a:solidFill>
              </a:rPr>
              <a:t>Yêu</a:t>
            </a:r>
            <a:r>
              <a:rPr lang="en-US" dirty="0" smtClean="0">
                <a:solidFill>
                  <a:schemeClr val="tx1">
                    <a:lumMod val="60000"/>
                    <a:lumOff val="40000"/>
                  </a:schemeClr>
                </a:solidFill>
              </a:rPr>
              <a:t> </a:t>
            </a:r>
            <a:r>
              <a:rPr lang="en-US" dirty="0" err="1" smtClean="0">
                <a:solidFill>
                  <a:schemeClr val="tx1">
                    <a:lumMod val="60000"/>
                    <a:lumOff val="40000"/>
                  </a:schemeClr>
                </a:solidFill>
              </a:rPr>
              <a:t>cầu</a:t>
            </a:r>
            <a:endParaRPr lang="en-US" dirty="0" smtClean="0">
              <a:solidFill>
                <a:schemeClr val="tx1">
                  <a:lumMod val="60000"/>
                  <a:lumOff val="40000"/>
                </a:schemeClr>
              </a:solidFill>
            </a:endParaRPr>
          </a:p>
          <a:p>
            <a:pPr lvl="1">
              <a:defRPr/>
            </a:pPr>
            <a:r>
              <a:rPr lang="en-US" dirty="0" smtClean="0">
                <a:solidFill>
                  <a:srgbClr val="FF0000"/>
                </a:solidFill>
              </a:rPr>
              <a:t>L</a:t>
            </a:r>
            <a:r>
              <a:rPr lang="vi-VN" dirty="0" smtClean="0">
                <a:solidFill>
                  <a:srgbClr val="FF0000"/>
                </a:solidFill>
              </a:rPr>
              <a:t>ư</a:t>
            </a:r>
            <a:r>
              <a:rPr lang="en-US" dirty="0" smtClean="0">
                <a:solidFill>
                  <a:srgbClr val="FF0000"/>
                </a:solidFill>
              </a:rPr>
              <a:t>u</a:t>
            </a:r>
            <a:r>
              <a:rPr lang="en-US" dirty="0" smtClean="0"/>
              <a:t> </a:t>
            </a:r>
            <a:r>
              <a:rPr lang="en-US" dirty="0" err="1" smtClean="0"/>
              <a:t>thông</a:t>
            </a:r>
            <a:r>
              <a:rPr lang="en-US" dirty="0" smtClean="0"/>
              <a:t> tin </a:t>
            </a:r>
            <a:r>
              <a:rPr lang="en-US" dirty="0" smtClean="0">
                <a:solidFill>
                  <a:srgbClr val="FF0000"/>
                </a:solidFill>
              </a:rPr>
              <a:t>n</a:t>
            </a:r>
            <a:r>
              <a:rPr lang="en-US" dirty="0" smtClean="0"/>
              <a:t> SV?</a:t>
            </a:r>
          </a:p>
          <a:p>
            <a:pPr lvl="1">
              <a:defRPr/>
            </a:pPr>
            <a:r>
              <a:rPr lang="en-US" dirty="0" err="1" smtClean="0">
                <a:solidFill>
                  <a:srgbClr val="FF0000"/>
                </a:solidFill>
              </a:rPr>
              <a:t>Truyền</a:t>
            </a:r>
            <a:r>
              <a:rPr lang="en-US" dirty="0" smtClean="0"/>
              <a:t> </a:t>
            </a:r>
            <a:r>
              <a:rPr lang="en-US" dirty="0" err="1" smtClean="0"/>
              <a:t>thông</a:t>
            </a:r>
            <a:r>
              <a:rPr lang="en-US" dirty="0" smtClean="0"/>
              <a:t> tin </a:t>
            </a:r>
            <a:r>
              <a:rPr lang="en-US" dirty="0" smtClean="0">
                <a:solidFill>
                  <a:srgbClr val="FF0000"/>
                </a:solidFill>
              </a:rPr>
              <a:t>n</a:t>
            </a:r>
            <a:r>
              <a:rPr lang="en-US" dirty="0" smtClean="0"/>
              <a:t> SV </a:t>
            </a:r>
            <a:r>
              <a:rPr lang="en-US" dirty="0" err="1" smtClean="0"/>
              <a:t>vào</a:t>
            </a:r>
            <a:r>
              <a:rPr lang="en-US" dirty="0" smtClean="0"/>
              <a:t> </a:t>
            </a:r>
            <a:r>
              <a:rPr lang="en-US" dirty="0" err="1" smtClean="0"/>
              <a:t>hàm</a:t>
            </a:r>
            <a:r>
              <a:rPr lang="en-US" dirty="0" smtClean="0"/>
              <a:t>? </a:t>
            </a:r>
          </a:p>
        </p:txBody>
      </p:sp>
    </p:spTree>
    <p:extLst>
      <p:ext uri="{BB962C8B-B14F-4D97-AF65-F5344CB8AC3E}">
        <p14:creationId xmlns:p14="http://schemas.microsoft.com/office/powerpoint/2010/main" val="160115997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anim calcmode="lin" valueType="num">
                                      <p:cBhvr>
                                        <p:cTn id="8"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5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500"/>
                                        <p:tgtEl>
                                          <p:spTgt spid="3">
                                            <p:txEl>
                                              <p:pRg st="1" end="1"/>
                                            </p:txEl>
                                          </p:spTgt>
                                        </p:tgtEl>
                                      </p:cBhvr>
                                    </p:animEffect>
                                    <p:anim calcmode="lin" valueType="num">
                                      <p:cBhvr>
                                        <p:cTn id="15"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500" fill="hold"/>
                                        <p:tgtEl>
                                          <p:spTgt spid="3">
                                            <p:txEl>
                                              <p:pRg st="1" end="1"/>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500"/>
                                        <p:tgtEl>
                                          <p:spTgt spid="3">
                                            <p:txEl>
                                              <p:pRg st="2" end="2"/>
                                            </p:txEl>
                                          </p:spTgt>
                                        </p:tgtEl>
                                      </p:cBhvr>
                                    </p:animEffect>
                                    <p:anim calcmode="lin" valueType="num">
                                      <p:cBhvr>
                                        <p:cTn id="20"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500" fill="hold"/>
                                        <p:tgtEl>
                                          <p:spTgt spid="3">
                                            <p:txEl>
                                              <p:pRg st="2" end="2"/>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fade">
                                      <p:cBhvr>
                                        <p:cTn id="24" dur="500"/>
                                        <p:tgtEl>
                                          <p:spTgt spid="3">
                                            <p:txEl>
                                              <p:pRg st="3" end="3"/>
                                            </p:txEl>
                                          </p:spTgt>
                                        </p:tgtEl>
                                      </p:cBhvr>
                                    </p:animEffect>
                                    <p:anim calcmode="lin" valueType="num">
                                      <p:cBhvr>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6" dur="500" fill="hold"/>
                                        <p:tgtEl>
                                          <p:spTgt spid="3">
                                            <p:txEl>
                                              <p:pRg st="3" end="3"/>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fade">
                                      <p:cBhvr>
                                        <p:cTn id="29" dur="500"/>
                                        <p:tgtEl>
                                          <p:spTgt spid="3">
                                            <p:txEl>
                                              <p:pRg st="4" end="4"/>
                                            </p:txEl>
                                          </p:spTgt>
                                        </p:tgtEl>
                                      </p:cBhvr>
                                    </p:animEffect>
                                    <p:anim calcmode="lin" valueType="num">
                                      <p:cBhvr>
                                        <p:cTn id="30"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1" dur="500" fill="hold"/>
                                        <p:tgtEl>
                                          <p:spTgt spid="3">
                                            <p:txEl>
                                              <p:pRg st="4" end="4"/>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Effect transition="in" filter="fade">
                                      <p:cBhvr>
                                        <p:cTn id="34" dur="500"/>
                                        <p:tgtEl>
                                          <p:spTgt spid="3">
                                            <p:txEl>
                                              <p:pRg st="5" end="5"/>
                                            </p:txEl>
                                          </p:spTgt>
                                        </p:tgtEl>
                                      </p:cBhvr>
                                    </p:animEffect>
                                    <p:anim calcmode="lin" valueType="num">
                                      <p:cBhvr>
                                        <p:cTn id="3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6" dur="5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42" presetClass="entr" presetSubtype="0" fill="hold" nodeType="click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Effect transition="in" filter="fade">
                                      <p:cBhvr>
                                        <p:cTn id="41" dur="500"/>
                                        <p:tgtEl>
                                          <p:spTgt spid="3">
                                            <p:txEl>
                                              <p:pRg st="6" end="6"/>
                                            </p:txEl>
                                          </p:spTgt>
                                        </p:tgtEl>
                                      </p:cBhvr>
                                    </p:animEffect>
                                    <p:anim calcmode="lin" valueType="num">
                                      <p:cBhvr>
                                        <p:cTn id="42"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3" dur="500" fill="hold"/>
                                        <p:tgtEl>
                                          <p:spTgt spid="3">
                                            <p:txEl>
                                              <p:pRg st="6" end="6"/>
                                            </p:txEl>
                                          </p:spTgt>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3">
                                            <p:txEl>
                                              <p:pRg st="7" end="7"/>
                                            </p:txEl>
                                          </p:spTgt>
                                        </p:tgtEl>
                                        <p:attrNameLst>
                                          <p:attrName>style.visibility</p:attrName>
                                        </p:attrNameLst>
                                      </p:cBhvr>
                                      <p:to>
                                        <p:strVal val="visible"/>
                                      </p:to>
                                    </p:set>
                                    <p:animEffect transition="in" filter="fade">
                                      <p:cBhvr>
                                        <p:cTn id="46" dur="500"/>
                                        <p:tgtEl>
                                          <p:spTgt spid="3">
                                            <p:txEl>
                                              <p:pRg st="7" end="7"/>
                                            </p:txEl>
                                          </p:spTgt>
                                        </p:tgtEl>
                                      </p:cBhvr>
                                    </p:animEffect>
                                    <p:anim calcmode="lin" valueType="num">
                                      <p:cBhvr>
                                        <p:cTn id="4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8" dur="500" fill="hold"/>
                                        <p:tgtEl>
                                          <p:spTgt spid="3">
                                            <p:txEl>
                                              <p:pRg st="7" end="7"/>
                                            </p:txEl>
                                          </p:spTgt>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3">
                                            <p:txEl>
                                              <p:pRg st="8" end="8"/>
                                            </p:txEl>
                                          </p:spTgt>
                                        </p:tgtEl>
                                        <p:attrNameLst>
                                          <p:attrName>style.visibility</p:attrName>
                                        </p:attrNameLst>
                                      </p:cBhvr>
                                      <p:to>
                                        <p:strVal val="visible"/>
                                      </p:to>
                                    </p:set>
                                    <p:animEffect transition="in" filter="fade">
                                      <p:cBhvr>
                                        <p:cTn id="51" dur="500"/>
                                        <p:tgtEl>
                                          <p:spTgt spid="3">
                                            <p:txEl>
                                              <p:pRg st="8" end="8"/>
                                            </p:txEl>
                                          </p:spTgt>
                                        </p:tgtEl>
                                      </p:cBhvr>
                                    </p:animEffect>
                                    <p:anim calcmode="lin" valueType="num">
                                      <p:cBhvr>
                                        <p:cTn id="52"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3" dur="5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pPr algn="ctr"/>
            <a:r>
              <a:rPr lang="en-US">
                <a:solidFill>
                  <a:srgbClr val="FFFF00"/>
                </a:solidFill>
              </a:rPr>
              <a:t>ĐẶT VẤN ĐỀ</a:t>
            </a:r>
            <a:endParaRPr lang="en-US" smtClean="0"/>
          </a:p>
        </p:txBody>
      </p:sp>
      <p:sp>
        <p:nvSpPr>
          <p:cNvPr id="3" name="Content Placeholder 2"/>
          <p:cNvSpPr>
            <a:spLocks noGrp="1"/>
          </p:cNvSpPr>
          <p:nvPr>
            <p:ph idx="1"/>
          </p:nvPr>
        </p:nvSpPr>
        <p:spPr/>
        <p:txBody>
          <a:bodyPr>
            <a:normAutofit lnSpcReduction="10000"/>
          </a:bodyPr>
          <a:lstStyle/>
          <a:p>
            <a:pPr>
              <a:defRPr/>
            </a:pPr>
            <a:r>
              <a:rPr lang="en-US" dirty="0" err="1" smtClean="0">
                <a:solidFill>
                  <a:schemeClr val="tx1">
                    <a:lumMod val="60000"/>
                    <a:lumOff val="40000"/>
                  </a:schemeClr>
                </a:solidFill>
              </a:rPr>
              <a:t>Khai</a:t>
            </a:r>
            <a:r>
              <a:rPr lang="en-US" dirty="0" smtClean="0">
                <a:solidFill>
                  <a:schemeClr val="tx1">
                    <a:lumMod val="60000"/>
                    <a:lumOff val="40000"/>
                  </a:schemeClr>
                </a:solidFill>
              </a:rPr>
              <a:t> </a:t>
            </a:r>
            <a:r>
              <a:rPr lang="en-US" dirty="0" err="1" smtClean="0">
                <a:solidFill>
                  <a:schemeClr val="tx1">
                    <a:lumMod val="60000"/>
                    <a:lumOff val="40000"/>
                  </a:schemeClr>
                </a:solidFill>
              </a:rPr>
              <a:t>báo</a:t>
            </a:r>
            <a:r>
              <a:rPr lang="en-US" dirty="0" smtClean="0">
                <a:solidFill>
                  <a:schemeClr val="tx1">
                    <a:lumMod val="60000"/>
                    <a:lumOff val="40000"/>
                  </a:schemeClr>
                </a:solidFill>
              </a:rPr>
              <a:t> </a:t>
            </a:r>
            <a:r>
              <a:rPr lang="en-US" dirty="0" err="1" smtClean="0">
                <a:solidFill>
                  <a:schemeClr val="tx1">
                    <a:lumMod val="60000"/>
                    <a:lumOff val="40000"/>
                  </a:schemeClr>
                </a:solidFill>
              </a:rPr>
              <a:t>các</a:t>
            </a:r>
            <a:r>
              <a:rPr lang="en-US" dirty="0" smtClean="0">
                <a:solidFill>
                  <a:schemeClr val="tx1">
                    <a:lumMod val="60000"/>
                    <a:lumOff val="40000"/>
                  </a:schemeClr>
                </a:solidFill>
              </a:rPr>
              <a:t> </a:t>
            </a:r>
            <a:r>
              <a:rPr lang="en-US" dirty="0" err="1" smtClean="0">
                <a:solidFill>
                  <a:schemeClr val="tx1">
                    <a:lumMod val="60000"/>
                    <a:lumOff val="40000"/>
                  </a:schemeClr>
                </a:solidFill>
              </a:rPr>
              <a:t>biến</a:t>
            </a:r>
            <a:r>
              <a:rPr lang="en-US" dirty="0" smtClean="0">
                <a:solidFill>
                  <a:schemeClr val="tx1">
                    <a:lumMod val="60000"/>
                    <a:lumOff val="40000"/>
                  </a:schemeClr>
                </a:solidFill>
              </a:rPr>
              <a:t> </a:t>
            </a:r>
            <a:r>
              <a:rPr lang="vi-VN" dirty="0" smtClean="0">
                <a:solidFill>
                  <a:schemeClr val="tx1">
                    <a:lumMod val="60000"/>
                    <a:lumOff val="40000"/>
                  </a:schemeClr>
                </a:solidFill>
              </a:rPr>
              <a:t>để</a:t>
            </a:r>
            <a:r>
              <a:rPr lang="en-US" dirty="0" smtClean="0">
                <a:solidFill>
                  <a:schemeClr val="tx1">
                    <a:lumMod val="60000"/>
                    <a:lumOff val="40000"/>
                  </a:schemeClr>
                </a:solidFill>
              </a:rPr>
              <a:t> l</a:t>
            </a:r>
            <a:r>
              <a:rPr lang="vi-VN" dirty="0" smtClean="0">
                <a:solidFill>
                  <a:schemeClr val="tx1">
                    <a:lumMod val="60000"/>
                    <a:lumOff val="40000"/>
                  </a:schemeClr>
                </a:solidFill>
              </a:rPr>
              <a:t>ư</a:t>
            </a:r>
            <a:r>
              <a:rPr lang="en-US" dirty="0" smtClean="0">
                <a:solidFill>
                  <a:schemeClr val="tx1">
                    <a:lumMod val="60000"/>
                    <a:lumOff val="40000"/>
                  </a:schemeClr>
                </a:solidFill>
              </a:rPr>
              <a:t>u </a:t>
            </a:r>
            <a:r>
              <a:rPr lang="en-US" dirty="0" err="1" smtClean="0">
                <a:solidFill>
                  <a:schemeClr val="tx1">
                    <a:lumMod val="60000"/>
                    <a:lumOff val="40000"/>
                  </a:schemeClr>
                </a:solidFill>
              </a:rPr>
              <a:t>trữ</a:t>
            </a:r>
            <a:r>
              <a:rPr lang="en-US" dirty="0" smtClean="0">
                <a:solidFill>
                  <a:schemeClr val="tx1">
                    <a:lumMod val="60000"/>
                    <a:lumOff val="40000"/>
                  </a:schemeClr>
                </a:solidFill>
              </a:rPr>
              <a:t> </a:t>
            </a:r>
            <a:r>
              <a:rPr lang="en-US" dirty="0" smtClean="0">
                <a:solidFill>
                  <a:srgbClr val="FF0000"/>
                </a:solidFill>
              </a:rPr>
              <a:t>1</a:t>
            </a:r>
            <a:r>
              <a:rPr lang="en-US" dirty="0" smtClean="0">
                <a:solidFill>
                  <a:schemeClr val="tx1">
                    <a:lumMod val="60000"/>
                    <a:lumOff val="40000"/>
                  </a:schemeClr>
                </a:solidFill>
              </a:rPr>
              <a:t> SV</a:t>
            </a:r>
          </a:p>
          <a:p>
            <a:pPr lvl="1">
              <a:defRPr/>
            </a:pPr>
            <a:r>
              <a:rPr lang="en-US" smtClean="0"/>
              <a:t>char mssv[8];		// </a:t>
            </a:r>
            <a:r>
              <a:rPr lang="en-US" dirty="0" smtClean="0"/>
              <a:t>“0012078”</a:t>
            </a:r>
          </a:p>
          <a:p>
            <a:pPr lvl="1">
              <a:defRPr/>
            </a:pPr>
            <a:r>
              <a:rPr lang="en-US" dirty="0" smtClean="0"/>
              <a:t>char </a:t>
            </a:r>
            <a:r>
              <a:rPr lang="en-US" dirty="0" err="1" smtClean="0"/>
              <a:t>hoten</a:t>
            </a:r>
            <a:r>
              <a:rPr lang="en-US" dirty="0" smtClean="0"/>
              <a:t>[30];	// “Nguyen Van A”</a:t>
            </a:r>
          </a:p>
          <a:p>
            <a:pPr lvl="1">
              <a:defRPr/>
            </a:pPr>
            <a:r>
              <a:rPr lang="en-US" smtClean="0"/>
              <a:t>char ntns[9];		// “29/12/95”</a:t>
            </a:r>
            <a:endParaRPr lang="en-US" dirty="0" smtClean="0"/>
          </a:p>
          <a:p>
            <a:pPr lvl="1">
              <a:defRPr/>
            </a:pPr>
            <a:r>
              <a:rPr lang="en-US" dirty="0" smtClean="0"/>
              <a:t>char </a:t>
            </a:r>
            <a:r>
              <a:rPr lang="en-US" dirty="0" err="1" smtClean="0"/>
              <a:t>phai</a:t>
            </a:r>
            <a:r>
              <a:rPr lang="en-US" dirty="0" smtClean="0"/>
              <a:t>;		// ‘n’</a:t>
            </a:r>
          </a:p>
          <a:p>
            <a:pPr lvl="1">
              <a:defRPr/>
            </a:pPr>
            <a:r>
              <a:rPr lang="en-US" dirty="0" smtClean="0"/>
              <a:t>float </a:t>
            </a:r>
            <a:r>
              <a:rPr lang="en-US" dirty="0" err="1" smtClean="0"/>
              <a:t>toan</a:t>
            </a:r>
            <a:r>
              <a:rPr lang="en-US" dirty="0" smtClean="0"/>
              <a:t>, </a:t>
            </a:r>
            <a:r>
              <a:rPr lang="en-US" dirty="0" err="1" smtClean="0"/>
              <a:t>ly</a:t>
            </a:r>
            <a:r>
              <a:rPr lang="en-US" dirty="0" smtClean="0"/>
              <a:t>, </a:t>
            </a:r>
            <a:r>
              <a:rPr lang="en-US" dirty="0" err="1" smtClean="0"/>
              <a:t>hoa</a:t>
            </a:r>
            <a:r>
              <a:rPr lang="en-US" dirty="0" smtClean="0"/>
              <a:t>;	// 8.5 9.0 10.0</a:t>
            </a:r>
          </a:p>
          <a:p>
            <a:pPr>
              <a:defRPr/>
            </a:pPr>
            <a:r>
              <a:rPr lang="en-US" dirty="0" err="1" smtClean="0">
                <a:solidFill>
                  <a:schemeClr val="tx1">
                    <a:lumMod val="60000"/>
                    <a:lumOff val="40000"/>
                  </a:schemeClr>
                </a:solidFill>
              </a:rPr>
              <a:t>Truyền</a:t>
            </a:r>
            <a:r>
              <a:rPr lang="en-US" dirty="0" smtClean="0">
                <a:solidFill>
                  <a:schemeClr val="tx1">
                    <a:lumMod val="60000"/>
                    <a:lumOff val="40000"/>
                  </a:schemeClr>
                </a:solidFill>
              </a:rPr>
              <a:t> </a:t>
            </a:r>
            <a:r>
              <a:rPr lang="en-US" dirty="0" err="1" smtClean="0">
                <a:solidFill>
                  <a:schemeClr val="tx1">
                    <a:lumMod val="60000"/>
                    <a:lumOff val="40000"/>
                  </a:schemeClr>
                </a:solidFill>
              </a:rPr>
              <a:t>thông</a:t>
            </a:r>
            <a:r>
              <a:rPr lang="en-US" dirty="0" smtClean="0">
                <a:solidFill>
                  <a:schemeClr val="tx1">
                    <a:lumMod val="60000"/>
                    <a:lumOff val="40000"/>
                  </a:schemeClr>
                </a:solidFill>
              </a:rPr>
              <a:t> tin </a:t>
            </a:r>
            <a:r>
              <a:rPr lang="en-US" dirty="0" smtClean="0">
                <a:solidFill>
                  <a:srgbClr val="FF0000"/>
                </a:solidFill>
              </a:rPr>
              <a:t>1</a:t>
            </a:r>
            <a:r>
              <a:rPr lang="en-US" dirty="0" smtClean="0">
                <a:solidFill>
                  <a:schemeClr val="tx1">
                    <a:lumMod val="60000"/>
                    <a:lumOff val="40000"/>
                  </a:schemeClr>
                </a:solidFill>
              </a:rPr>
              <a:t> SV </a:t>
            </a:r>
            <a:r>
              <a:rPr lang="en-US" dirty="0" err="1" smtClean="0">
                <a:solidFill>
                  <a:schemeClr val="tx1">
                    <a:lumMod val="60000"/>
                    <a:lumOff val="40000"/>
                  </a:schemeClr>
                </a:solidFill>
              </a:rPr>
              <a:t>cho</a:t>
            </a:r>
            <a:r>
              <a:rPr lang="en-US" dirty="0" smtClean="0">
                <a:solidFill>
                  <a:schemeClr val="tx1">
                    <a:lumMod val="60000"/>
                    <a:lumOff val="40000"/>
                  </a:schemeClr>
                </a:solidFill>
              </a:rPr>
              <a:t> </a:t>
            </a:r>
            <a:r>
              <a:rPr lang="en-US" dirty="0" err="1" smtClean="0">
                <a:solidFill>
                  <a:schemeClr val="tx1">
                    <a:lumMod val="60000"/>
                    <a:lumOff val="40000"/>
                  </a:schemeClr>
                </a:solidFill>
              </a:rPr>
              <a:t>hàm</a:t>
            </a:r>
            <a:endParaRPr lang="en-US" dirty="0" smtClean="0">
              <a:solidFill>
                <a:schemeClr val="tx1">
                  <a:lumMod val="60000"/>
                  <a:lumOff val="40000"/>
                </a:schemeClr>
              </a:solidFill>
            </a:endParaRPr>
          </a:p>
          <a:p>
            <a:pPr lvl="1">
              <a:defRPr/>
            </a:pPr>
            <a:r>
              <a:rPr lang="en-US" dirty="0" smtClean="0"/>
              <a:t>void </a:t>
            </a:r>
            <a:r>
              <a:rPr lang="en-US" dirty="0" err="1" smtClean="0"/>
              <a:t>xuat</a:t>
            </a:r>
            <a:r>
              <a:rPr lang="en-US" dirty="0" smtClean="0"/>
              <a:t>(char *</a:t>
            </a:r>
            <a:r>
              <a:rPr lang="en-US" dirty="0" err="1" smtClean="0"/>
              <a:t>mssv</a:t>
            </a:r>
            <a:r>
              <a:rPr lang="en-US" dirty="0" smtClean="0"/>
              <a:t>, char *</a:t>
            </a:r>
            <a:r>
              <a:rPr lang="en-US" dirty="0" err="1" smtClean="0"/>
              <a:t>hoten</a:t>
            </a:r>
            <a:r>
              <a:rPr lang="en-US" dirty="0" smtClean="0"/>
              <a:t>,</a:t>
            </a:r>
            <a:br>
              <a:rPr lang="en-US" dirty="0" smtClean="0"/>
            </a:br>
            <a:r>
              <a:rPr lang="en-US" dirty="0" smtClean="0"/>
              <a:t>char *</a:t>
            </a:r>
            <a:r>
              <a:rPr lang="en-US" dirty="0" err="1" smtClean="0"/>
              <a:t>ntns</a:t>
            </a:r>
            <a:r>
              <a:rPr lang="en-US" dirty="0" smtClean="0"/>
              <a:t>, char </a:t>
            </a:r>
            <a:r>
              <a:rPr lang="en-US" dirty="0" err="1" smtClean="0"/>
              <a:t>phai</a:t>
            </a:r>
            <a:r>
              <a:rPr lang="en-US" dirty="0" smtClean="0"/>
              <a:t>, float </a:t>
            </a:r>
            <a:r>
              <a:rPr lang="en-US" dirty="0" err="1" smtClean="0"/>
              <a:t>toan</a:t>
            </a:r>
            <a:r>
              <a:rPr lang="en-US" dirty="0" smtClean="0"/>
              <a:t>, float </a:t>
            </a:r>
            <a:r>
              <a:rPr lang="en-US" dirty="0" err="1" smtClean="0"/>
              <a:t>ly</a:t>
            </a:r>
            <a:r>
              <a:rPr lang="en-US" dirty="0" smtClean="0"/>
              <a:t>, float </a:t>
            </a:r>
            <a:r>
              <a:rPr lang="en-US" dirty="0" err="1" smtClean="0"/>
              <a:t>hoa</a:t>
            </a:r>
            <a:r>
              <a:rPr lang="en-US" dirty="0" smtClean="0"/>
              <a:t>);</a:t>
            </a:r>
            <a:endParaRPr lang="en-US" dirty="0"/>
          </a:p>
        </p:txBody>
      </p:sp>
    </p:spTree>
    <p:extLst>
      <p:ext uri="{BB962C8B-B14F-4D97-AF65-F5344CB8AC3E}">
        <p14:creationId xmlns:p14="http://schemas.microsoft.com/office/powerpoint/2010/main" val="281106658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fade">
                                      <p:cBhvr>
                                        <p:cTn id="7" dur="500"/>
                                        <p:tgtEl>
                                          <p:spTgt spid="3">
                                            <p:txEl>
                                              <p:pRg st="6" end="6"/>
                                            </p:txEl>
                                          </p:spTgt>
                                        </p:tgtEl>
                                      </p:cBhvr>
                                    </p:animEffect>
                                    <p:anim calcmode="lin" valueType="num">
                                      <p:cBhvr>
                                        <p:cTn id="8"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9" dur="500" fill="hold"/>
                                        <p:tgtEl>
                                          <p:spTgt spid="3">
                                            <p:txEl>
                                              <p:pRg st="6" end="6"/>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7" end="7"/>
                                            </p:txEl>
                                          </p:spTgt>
                                        </p:tgtEl>
                                        <p:attrNameLst>
                                          <p:attrName>style.visibility</p:attrName>
                                        </p:attrNameLst>
                                      </p:cBhvr>
                                      <p:to>
                                        <p:strVal val="visible"/>
                                      </p:to>
                                    </p:set>
                                    <p:animEffect transition="in" filter="fade">
                                      <p:cBhvr>
                                        <p:cTn id="12" dur="500"/>
                                        <p:tgtEl>
                                          <p:spTgt spid="3">
                                            <p:txEl>
                                              <p:pRg st="7" end="7"/>
                                            </p:txEl>
                                          </p:spTgt>
                                        </p:tgtEl>
                                      </p:cBhvr>
                                    </p:animEffect>
                                    <p:anim calcmode="lin" valueType="num">
                                      <p:cBhvr>
                                        <p:cTn id="13"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14" dur="5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pPr algn="ctr"/>
            <a:r>
              <a:rPr lang="en-US">
                <a:solidFill>
                  <a:srgbClr val="FFFF00"/>
                </a:solidFill>
              </a:rPr>
              <a:t>ĐẶT VẤN ĐỀ</a:t>
            </a:r>
            <a:endParaRPr lang="en-US" smtClean="0"/>
          </a:p>
        </p:txBody>
      </p:sp>
      <p:sp>
        <p:nvSpPr>
          <p:cNvPr id="3" name="Content Placeholder 2"/>
          <p:cNvSpPr>
            <a:spLocks noGrp="1"/>
          </p:cNvSpPr>
          <p:nvPr>
            <p:ph idx="1"/>
          </p:nvPr>
        </p:nvSpPr>
        <p:spPr/>
        <p:txBody>
          <a:bodyPr/>
          <a:lstStyle/>
          <a:p>
            <a:pPr>
              <a:defRPr/>
            </a:pPr>
            <a:r>
              <a:rPr lang="en-US" dirty="0" err="1" smtClean="0">
                <a:solidFill>
                  <a:schemeClr val="tx1">
                    <a:lumMod val="60000"/>
                    <a:lumOff val="40000"/>
                  </a:schemeClr>
                </a:solidFill>
              </a:rPr>
              <a:t>Nhận</a:t>
            </a:r>
            <a:r>
              <a:rPr lang="en-US" dirty="0" smtClean="0">
                <a:solidFill>
                  <a:schemeClr val="tx1">
                    <a:lumMod val="60000"/>
                    <a:lumOff val="40000"/>
                  </a:schemeClr>
                </a:solidFill>
              </a:rPr>
              <a:t> </a:t>
            </a:r>
            <a:r>
              <a:rPr lang="en-US" dirty="0" err="1" smtClean="0">
                <a:solidFill>
                  <a:schemeClr val="tx1">
                    <a:lumMod val="60000"/>
                    <a:lumOff val="40000"/>
                  </a:schemeClr>
                </a:solidFill>
              </a:rPr>
              <a:t>xét</a:t>
            </a:r>
            <a:endParaRPr lang="en-US" dirty="0" smtClean="0">
              <a:solidFill>
                <a:schemeClr val="tx1">
                  <a:lumMod val="60000"/>
                  <a:lumOff val="40000"/>
                </a:schemeClr>
              </a:solidFill>
            </a:endParaRPr>
          </a:p>
          <a:p>
            <a:pPr lvl="1">
              <a:defRPr/>
            </a:pPr>
            <a:r>
              <a:rPr lang="en-US" dirty="0" err="1" smtClean="0"/>
              <a:t>Đặt</a:t>
            </a:r>
            <a:r>
              <a:rPr lang="en-US" dirty="0" smtClean="0"/>
              <a:t> </a:t>
            </a:r>
            <a:r>
              <a:rPr lang="en-US" dirty="0" err="1" smtClean="0"/>
              <a:t>tên</a:t>
            </a:r>
            <a:r>
              <a:rPr lang="en-US" dirty="0" smtClean="0"/>
              <a:t> </a:t>
            </a:r>
            <a:r>
              <a:rPr lang="en-US" dirty="0" err="1" smtClean="0"/>
              <a:t>biến</a:t>
            </a:r>
            <a:r>
              <a:rPr lang="en-US" dirty="0" smtClean="0"/>
              <a:t> </a:t>
            </a:r>
            <a:r>
              <a:rPr lang="en-US" dirty="0" err="1" smtClean="0"/>
              <a:t>khó</a:t>
            </a:r>
            <a:r>
              <a:rPr lang="en-US" dirty="0" smtClean="0"/>
              <a:t> </a:t>
            </a:r>
            <a:r>
              <a:rPr lang="en-US" dirty="0" err="1" smtClean="0"/>
              <a:t>kh</a:t>
            </a:r>
            <a:r>
              <a:rPr lang="vi-VN" dirty="0" smtClean="0"/>
              <a:t>ă</a:t>
            </a:r>
            <a:r>
              <a:rPr lang="en-US" dirty="0" smtClean="0"/>
              <a:t>n </a:t>
            </a:r>
            <a:r>
              <a:rPr lang="en-US" dirty="0" err="1" smtClean="0"/>
              <a:t>và</a:t>
            </a:r>
            <a:r>
              <a:rPr lang="en-US" dirty="0" smtClean="0"/>
              <a:t> </a:t>
            </a:r>
            <a:r>
              <a:rPr lang="en-US" dirty="0" err="1" smtClean="0"/>
              <a:t>khó</a:t>
            </a:r>
            <a:r>
              <a:rPr lang="en-US" dirty="0" smtClean="0"/>
              <a:t> </a:t>
            </a:r>
            <a:r>
              <a:rPr lang="en-US" dirty="0" err="1" smtClean="0"/>
              <a:t>quản</a:t>
            </a:r>
            <a:r>
              <a:rPr lang="en-US" dirty="0" smtClean="0"/>
              <a:t> </a:t>
            </a:r>
            <a:r>
              <a:rPr lang="en-US" dirty="0" err="1" smtClean="0"/>
              <a:t>lý</a:t>
            </a:r>
            <a:endParaRPr lang="en-US" dirty="0" smtClean="0"/>
          </a:p>
          <a:p>
            <a:pPr lvl="1">
              <a:defRPr/>
            </a:pPr>
            <a:r>
              <a:rPr lang="en-US" dirty="0" err="1" smtClean="0"/>
              <a:t>Truyền</a:t>
            </a:r>
            <a:r>
              <a:rPr lang="en-US" dirty="0" smtClean="0"/>
              <a:t> </a:t>
            </a:r>
            <a:r>
              <a:rPr lang="en-US" dirty="0" err="1" smtClean="0"/>
              <a:t>tham</a:t>
            </a:r>
            <a:r>
              <a:rPr lang="en-US" dirty="0" smtClean="0"/>
              <a:t> </a:t>
            </a:r>
            <a:r>
              <a:rPr lang="en-US" dirty="0" err="1" smtClean="0"/>
              <a:t>số</a:t>
            </a:r>
            <a:r>
              <a:rPr lang="en-US" dirty="0" smtClean="0"/>
              <a:t> </a:t>
            </a:r>
            <a:r>
              <a:rPr lang="en-US" dirty="0" err="1" smtClean="0"/>
              <a:t>cho</a:t>
            </a:r>
            <a:r>
              <a:rPr lang="en-US" dirty="0" smtClean="0"/>
              <a:t> </a:t>
            </a:r>
            <a:r>
              <a:rPr lang="en-US" dirty="0" err="1" smtClean="0"/>
              <a:t>hàm</a:t>
            </a:r>
            <a:r>
              <a:rPr lang="en-US" dirty="0" smtClean="0"/>
              <a:t> </a:t>
            </a:r>
            <a:r>
              <a:rPr lang="en-US" dirty="0" err="1" smtClean="0"/>
              <a:t>quá</a:t>
            </a:r>
            <a:r>
              <a:rPr lang="en-US" dirty="0" smtClean="0"/>
              <a:t> </a:t>
            </a:r>
            <a:r>
              <a:rPr lang="en-US" dirty="0" err="1" smtClean="0"/>
              <a:t>nhiều</a:t>
            </a:r>
            <a:endParaRPr lang="en-US" dirty="0" smtClean="0"/>
          </a:p>
          <a:p>
            <a:pPr lvl="1">
              <a:defRPr/>
            </a:pPr>
            <a:r>
              <a:rPr lang="en-US" dirty="0" err="1" smtClean="0"/>
              <a:t>Tìm</a:t>
            </a:r>
            <a:r>
              <a:rPr lang="en-US" dirty="0" smtClean="0"/>
              <a:t> </a:t>
            </a:r>
            <a:r>
              <a:rPr lang="en-US" dirty="0" err="1" smtClean="0"/>
              <a:t>kiếm</a:t>
            </a:r>
            <a:r>
              <a:rPr lang="en-US" dirty="0" smtClean="0"/>
              <a:t>, </a:t>
            </a:r>
            <a:r>
              <a:rPr lang="en-US" dirty="0" err="1" smtClean="0"/>
              <a:t>sắp</a:t>
            </a:r>
            <a:r>
              <a:rPr lang="en-US" dirty="0" smtClean="0"/>
              <a:t> </a:t>
            </a:r>
            <a:r>
              <a:rPr lang="en-US" dirty="0" err="1" smtClean="0"/>
              <a:t>xếp</a:t>
            </a:r>
            <a:r>
              <a:rPr lang="en-US" smtClean="0"/>
              <a:t>, sao chép,… </a:t>
            </a:r>
            <a:r>
              <a:rPr lang="en-US" dirty="0" err="1" smtClean="0"/>
              <a:t>khó</a:t>
            </a:r>
            <a:r>
              <a:rPr lang="en-US" dirty="0" smtClean="0"/>
              <a:t> </a:t>
            </a:r>
            <a:r>
              <a:rPr lang="en-US" dirty="0" err="1" smtClean="0"/>
              <a:t>kh</a:t>
            </a:r>
            <a:r>
              <a:rPr lang="vi-VN" dirty="0" smtClean="0"/>
              <a:t>ă</a:t>
            </a:r>
            <a:r>
              <a:rPr lang="en-US" dirty="0" smtClean="0"/>
              <a:t>n</a:t>
            </a:r>
          </a:p>
          <a:p>
            <a:pPr lvl="1">
              <a:defRPr/>
            </a:pPr>
            <a:r>
              <a:rPr lang="en-US" dirty="0" err="1" smtClean="0"/>
              <a:t>Tốn</a:t>
            </a:r>
            <a:r>
              <a:rPr lang="en-US" dirty="0" smtClean="0"/>
              <a:t> </a:t>
            </a:r>
            <a:r>
              <a:rPr lang="en-US" dirty="0" err="1" smtClean="0"/>
              <a:t>nhiều</a:t>
            </a:r>
            <a:r>
              <a:rPr lang="en-US" dirty="0" smtClean="0"/>
              <a:t> </a:t>
            </a:r>
            <a:r>
              <a:rPr lang="en-US" dirty="0" err="1" smtClean="0"/>
              <a:t>bộ</a:t>
            </a:r>
            <a:r>
              <a:rPr lang="en-US" dirty="0" smtClean="0"/>
              <a:t> </a:t>
            </a:r>
            <a:r>
              <a:rPr lang="en-US" dirty="0" err="1" smtClean="0"/>
              <a:t>nhớ</a:t>
            </a:r>
            <a:endParaRPr lang="en-US" dirty="0" smtClean="0"/>
          </a:p>
          <a:p>
            <a:pPr lvl="1">
              <a:defRPr/>
            </a:pPr>
            <a:r>
              <a:rPr lang="en-US" dirty="0" smtClean="0"/>
              <a:t>…</a:t>
            </a:r>
          </a:p>
          <a:p>
            <a:pPr>
              <a:defRPr/>
            </a:pPr>
            <a:r>
              <a:rPr lang="en-US" dirty="0" smtClean="0">
                <a:solidFill>
                  <a:schemeClr val="tx1">
                    <a:lumMod val="60000"/>
                    <a:lumOff val="40000"/>
                  </a:schemeClr>
                </a:solidFill>
              </a:rPr>
              <a:t>Ý t</a:t>
            </a:r>
            <a:r>
              <a:rPr lang="vi-VN" dirty="0" smtClean="0">
                <a:solidFill>
                  <a:schemeClr val="tx1">
                    <a:lumMod val="60000"/>
                    <a:lumOff val="40000"/>
                  </a:schemeClr>
                </a:solidFill>
              </a:rPr>
              <a:t>ưở</a:t>
            </a:r>
            <a:r>
              <a:rPr lang="en-US" dirty="0" err="1" smtClean="0">
                <a:solidFill>
                  <a:schemeClr val="tx1">
                    <a:lumMod val="60000"/>
                    <a:lumOff val="40000"/>
                  </a:schemeClr>
                </a:solidFill>
              </a:rPr>
              <a:t>ng</a:t>
            </a:r>
            <a:endParaRPr lang="en-US" dirty="0" smtClean="0">
              <a:solidFill>
                <a:schemeClr val="tx1">
                  <a:lumMod val="60000"/>
                  <a:lumOff val="40000"/>
                </a:schemeClr>
              </a:solidFill>
            </a:endParaRPr>
          </a:p>
          <a:p>
            <a:pPr lvl="1">
              <a:defRPr/>
            </a:pPr>
            <a:r>
              <a:rPr lang="en-US" dirty="0" err="1" smtClean="0"/>
              <a:t>Gom</a:t>
            </a:r>
            <a:r>
              <a:rPr lang="en-US" dirty="0" smtClean="0"/>
              <a:t> </a:t>
            </a:r>
            <a:r>
              <a:rPr lang="en-US" dirty="0" err="1" smtClean="0"/>
              <a:t>những</a:t>
            </a:r>
            <a:r>
              <a:rPr lang="en-US" dirty="0" smtClean="0"/>
              <a:t> </a:t>
            </a:r>
            <a:r>
              <a:rPr lang="en-US" dirty="0" err="1" smtClean="0"/>
              <a:t>thông</a:t>
            </a:r>
            <a:r>
              <a:rPr lang="en-US" dirty="0" smtClean="0"/>
              <a:t> tin </a:t>
            </a:r>
            <a:r>
              <a:rPr lang="en-US" dirty="0" err="1" smtClean="0"/>
              <a:t>của</a:t>
            </a:r>
            <a:r>
              <a:rPr lang="en-US" dirty="0" smtClean="0"/>
              <a:t> </a:t>
            </a:r>
            <a:r>
              <a:rPr lang="en-US" dirty="0" err="1" smtClean="0"/>
              <a:t>cùng</a:t>
            </a:r>
            <a:r>
              <a:rPr lang="en-US" dirty="0" smtClean="0"/>
              <a:t> 1 SV </a:t>
            </a:r>
            <a:r>
              <a:rPr lang="en-US" dirty="0" err="1" smtClean="0"/>
              <a:t>thành</a:t>
            </a:r>
            <a:r>
              <a:rPr lang="en-US" dirty="0" smtClean="0"/>
              <a:t> </a:t>
            </a:r>
            <a:r>
              <a:rPr lang="en-US" dirty="0" err="1" smtClean="0"/>
              <a:t>một</a:t>
            </a:r>
            <a:r>
              <a:rPr lang="en-US" dirty="0" smtClean="0"/>
              <a:t> </a:t>
            </a:r>
            <a:r>
              <a:rPr lang="en-US" dirty="0" err="1" smtClean="0"/>
              <a:t>kiểu</a:t>
            </a:r>
            <a:r>
              <a:rPr lang="en-US" dirty="0" smtClean="0"/>
              <a:t> </a:t>
            </a:r>
            <a:r>
              <a:rPr lang="en-US" dirty="0" err="1" smtClean="0"/>
              <a:t>dữ</a:t>
            </a:r>
            <a:r>
              <a:rPr lang="en-US" dirty="0" smtClean="0"/>
              <a:t> </a:t>
            </a:r>
            <a:r>
              <a:rPr lang="en-US" dirty="0" err="1" smtClean="0"/>
              <a:t>liệu</a:t>
            </a:r>
            <a:r>
              <a:rPr lang="en-US" dirty="0" smtClean="0"/>
              <a:t> </a:t>
            </a:r>
            <a:r>
              <a:rPr lang="en-US" dirty="0" err="1" smtClean="0"/>
              <a:t>mới</a:t>
            </a:r>
            <a:r>
              <a:rPr lang="en-US" dirty="0" smtClean="0"/>
              <a:t> =&gt; </a:t>
            </a:r>
            <a:r>
              <a:rPr lang="en-US" dirty="0" err="1" smtClean="0"/>
              <a:t>Kiểu</a:t>
            </a:r>
            <a:r>
              <a:rPr lang="en-US" dirty="0" smtClean="0"/>
              <a:t> </a:t>
            </a:r>
            <a:r>
              <a:rPr lang="en-US" dirty="0" err="1" smtClean="0">
                <a:solidFill>
                  <a:srgbClr val="FF0000"/>
                </a:solidFill>
              </a:rPr>
              <a:t>struct</a:t>
            </a:r>
            <a:endParaRPr lang="en-US" dirty="0" smtClean="0">
              <a:solidFill>
                <a:srgbClr val="FF0000"/>
              </a:solidFill>
            </a:endParaRPr>
          </a:p>
        </p:txBody>
      </p:sp>
    </p:spTree>
    <p:extLst>
      <p:ext uri="{BB962C8B-B14F-4D97-AF65-F5344CB8AC3E}">
        <p14:creationId xmlns:p14="http://schemas.microsoft.com/office/powerpoint/2010/main" val="387442129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fade">
                                      <p:cBhvr>
                                        <p:cTn id="7" dur="500"/>
                                        <p:tgtEl>
                                          <p:spTgt spid="3">
                                            <p:txEl>
                                              <p:pRg st="6" end="6"/>
                                            </p:txEl>
                                          </p:spTgt>
                                        </p:tgtEl>
                                      </p:cBhvr>
                                    </p:animEffect>
                                    <p:anim calcmode="lin" valueType="num">
                                      <p:cBhvr>
                                        <p:cTn id="8"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9" dur="500" fill="hold"/>
                                        <p:tgtEl>
                                          <p:spTgt spid="3">
                                            <p:txEl>
                                              <p:pRg st="6" end="6"/>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7" end="7"/>
                                            </p:txEl>
                                          </p:spTgt>
                                        </p:tgtEl>
                                        <p:attrNameLst>
                                          <p:attrName>style.visibility</p:attrName>
                                        </p:attrNameLst>
                                      </p:cBhvr>
                                      <p:to>
                                        <p:strVal val="visible"/>
                                      </p:to>
                                    </p:set>
                                    <p:animEffect transition="in" filter="fade">
                                      <p:cBhvr>
                                        <p:cTn id="12" dur="500"/>
                                        <p:tgtEl>
                                          <p:spTgt spid="3">
                                            <p:txEl>
                                              <p:pRg st="7" end="7"/>
                                            </p:txEl>
                                          </p:spTgt>
                                        </p:tgtEl>
                                      </p:cBhvr>
                                    </p:animEffect>
                                    <p:anim calcmode="lin" valueType="num">
                                      <p:cBhvr>
                                        <p:cTn id="13"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14" dur="5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3.1 KHAI BÁO CẤU TRÚC</a:t>
            </a:r>
            <a:endParaRPr lang="en-US">
              <a:solidFill>
                <a:srgbClr val="FFFF00"/>
              </a:solidFill>
            </a:endParaRPr>
          </a:p>
        </p:txBody>
      </p:sp>
      <p:sp>
        <p:nvSpPr>
          <p:cNvPr id="3" name="Content Placeholder 2"/>
          <p:cNvSpPr>
            <a:spLocks noGrp="1"/>
          </p:cNvSpPr>
          <p:nvPr>
            <p:ph idx="1"/>
          </p:nvPr>
        </p:nvSpPr>
        <p:spPr/>
        <p:txBody>
          <a:bodyPr>
            <a:normAutofit lnSpcReduction="10000"/>
          </a:bodyPr>
          <a:lstStyle/>
          <a:p>
            <a:pPr algn="just"/>
            <a:r>
              <a:rPr lang="en-US" sz="3100" smtClean="0"/>
              <a:t>Trong </a:t>
            </a:r>
            <a:r>
              <a:rPr lang="en-US" sz="3100"/>
              <a:t>C++, một cấu trúc do người dùng tự định nghĩa được khai báo thông qua từ khoá struct:</a:t>
            </a:r>
          </a:p>
          <a:p>
            <a:pPr lvl="1" algn="just"/>
            <a:r>
              <a:rPr lang="en-US" sz="2700"/>
              <a:t>struct &lt;Tên cấu trúc</a:t>
            </a:r>
            <a:r>
              <a:rPr lang="en-US" sz="2700" smtClean="0"/>
              <a:t>&gt;</a:t>
            </a:r>
          </a:p>
          <a:p>
            <a:pPr lvl="1" algn="just"/>
            <a:r>
              <a:rPr lang="en-US" sz="2700" smtClean="0"/>
              <a:t>{</a:t>
            </a:r>
            <a:endParaRPr lang="en-US" sz="2700"/>
          </a:p>
          <a:p>
            <a:pPr lvl="2" algn="just"/>
            <a:r>
              <a:rPr lang="en-US" sz="2500"/>
              <a:t>&lt;Kiểu dữ liệu 1&gt; &lt;Tên thuộc tính 1&gt;;</a:t>
            </a:r>
          </a:p>
          <a:p>
            <a:pPr lvl="2" algn="just"/>
            <a:r>
              <a:rPr lang="en-US" sz="2500"/>
              <a:t>&lt;Kiểu dữ liệu 2&gt; &lt;Tên thuộc tính 2&gt;;</a:t>
            </a:r>
          </a:p>
          <a:p>
            <a:pPr lvl="2" algn="just"/>
            <a:r>
              <a:rPr lang="en-US" sz="2500"/>
              <a:t>…</a:t>
            </a:r>
          </a:p>
          <a:p>
            <a:pPr lvl="2" algn="just"/>
            <a:r>
              <a:rPr lang="en-US" sz="2500"/>
              <a:t>&lt;Kiểu dữ liệu n&gt; &lt;Tên thuộc tính n&gt;;</a:t>
            </a:r>
          </a:p>
          <a:p>
            <a:pPr lvl="1" algn="just"/>
            <a:r>
              <a:rPr lang="en-US" sz="2700" smtClean="0"/>
              <a:t>};</a:t>
            </a:r>
            <a:endParaRPr lang="en-US" sz="2700"/>
          </a:p>
        </p:txBody>
      </p:sp>
    </p:spTree>
    <p:extLst>
      <p:ext uri="{BB962C8B-B14F-4D97-AF65-F5344CB8AC3E}">
        <p14:creationId xmlns:p14="http://schemas.microsoft.com/office/powerpoint/2010/main" val="119972071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3.1 KHAI BÁO CẤU TRÚC</a:t>
            </a:r>
            <a:endParaRPr lang="en-US">
              <a:solidFill>
                <a:srgbClr val="FFFF00"/>
              </a:solidFill>
            </a:endParaRPr>
          </a:p>
        </p:txBody>
      </p:sp>
      <p:sp>
        <p:nvSpPr>
          <p:cNvPr id="3" name="Content Placeholder 2"/>
          <p:cNvSpPr>
            <a:spLocks noGrp="1"/>
          </p:cNvSpPr>
          <p:nvPr>
            <p:ph idx="1"/>
          </p:nvPr>
        </p:nvSpPr>
        <p:spPr/>
        <p:txBody>
          <a:bodyPr>
            <a:normAutofit fontScale="85000" lnSpcReduction="20000"/>
          </a:bodyPr>
          <a:lstStyle/>
          <a:p>
            <a:pPr marL="36576" indent="0" algn="just">
              <a:buNone/>
            </a:pPr>
            <a:r>
              <a:rPr lang="en-US" sz="3100" b="1" smtClean="0">
                <a:solidFill>
                  <a:srgbClr val="FF0000"/>
                </a:solidFill>
              </a:rPr>
              <a:t>Trong đó:</a:t>
            </a:r>
          </a:p>
          <a:p>
            <a:pPr algn="just"/>
            <a:r>
              <a:rPr lang="en-US" sz="3100" b="1" smtClean="0">
                <a:solidFill>
                  <a:srgbClr val="FFFF00"/>
                </a:solidFill>
              </a:rPr>
              <a:t>struct</a:t>
            </a:r>
            <a:r>
              <a:rPr lang="en-US" sz="3100" b="1">
                <a:solidFill>
                  <a:srgbClr val="FFFF00"/>
                </a:solidFill>
              </a:rPr>
              <a:t>:</a:t>
            </a:r>
            <a:r>
              <a:rPr lang="en-US" sz="3100">
                <a:solidFill>
                  <a:srgbClr val="FFFF00"/>
                </a:solidFill>
              </a:rPr>
              <a:t> </a:t>
            </a:r>
            <a:r>
              <a:rPr lang="en-US" sz="3100"/>
              <a:t>là tên từ khoá để khai báo một cấu trúc, bắt buộc phải có khi định nghĩa cấu </a:t>
            </a:r>
            <a:r>
              <a:rPr lang="en-US" sz="3100" smtClean="0"/>
              <a:t>trúc.</a:t>
            </a:r>
          </a:p>
          <a:p>
            <a:pPr algn="just"/>
            <a:r>
              <a:rPr lang="en-US" sz="3100" b="1" smtClean="0">
                <a:solidFill>
                  <a:srgbClr val="FFFF00"/>
                </a:solidFill>
              </a:rPr>
              <a:t>Tên </a:t>
            </a:r>
            <a:r>
              <a:rPr lang="en-US" sz="3100" b="1">
                <a:solidFill>
                  <a:srgbClr val="FFFF00"/>
                </a:solidFill>
              </a:rPr>
              <a:t>cấu trúc:</a:t>
            </a:r>
            <a:r>
              <a:rPr lang="en-US" sz="3100">
                <a:solidFill>
                  <a:srgbClr val="FFFF00"/>
                </a:solidFill>
              </a:rPr>
              <a:t> </a:t>
            </a:r>
            <a:r>
              <a:rPr lang="en-US" sz="3100"/>
              <a:t>là tên do người dùng tự định nghĩa, tuân thủ theo quy tắc đặt tên biến trong C++. Tên này sẽ trở thành tên của kiểu dữ liệu có cấu trúc tương </a:t>
            </a:r>
            <a:r>
              <a:rPr lang="en-US" sz="3100" smtClean="0"/>
              <a:t>ứng.</a:t>
            </a:r>
          </a:p>
          <a:p>
            <a:pPr algn="just"/>
            <a:r>
              <a:rPr lang="en-US" sz="3100" b="1" smtClean="0">
                <a:solidFill>
                  <a:srgbClr val="FFFF00"/>
                </a:solidFill>
              </a:rPr>
              <a:t>Thuộc </a:t>
            </a:r>
            <a:r>
              <a:rPr lang="en-US" sz="3100" b="1">
                <a:solidFill>
                  <a:srgbClr val="FFFF00"/>
                </a:solidFill>
              </a:rPr>
              <a:t>tính:</a:t>
            </a:r>
            <a:r>
              <a:rPr lang="en-US" sz="3100"/>
              <a:t> mỗi thuộc tính của cấu trúc được khai báo như khai báo một biến thuộc kiểu dữ liệu thông thường, gồm có kiểu dữ liệu và tên biến tương ứng. Mỗi khai báo thuộc tính phải kết thúc bằng dấu chấm phẩy “;” như một câu lệnh C++ thông thường.</a:t>
            </a:r>
          </a:p>
        </p:txBody>
      </p:sp>
    </p:spTree>
    <p:extLst>
      <p:ext uri="{BB962C8B-B14F-4D97-AF65-F5344CB8AC3E}">
        <p14:creationId xmlns:p14="http://schemas.microsoft.com/office/powerpoint/2010/main" val="53191412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3.1 KHAI BÁO CẤU TRÚC</a:t>
            </a:r>
            <a:endParaRPr lang="en-US">
              <a:solidFill>
                <a:srgbClr val="FFFF00"/>
              </a:solidFill>
            </a:endParaRPr>
          </a:p>
        </p:txBody>
      </p:sp>
      <p:sp>
        <p:nvSpPr>
          <p:cNvPr id="3" name="Content Placeholder 2"/>
          <p:cNvSpPr>
            <a:spLocks noGrp="1"/>
          </p:cNvSpPr>
          <p:nvPr>
            <p:ph idx="1"/>
          </p:nvPr>
        </p:nvSpPr>
        <p:spPr/>
        <p:txBody>
          <a:bodyPr>
            <a:normAutofit fontScale="62500" lnSpcReduction="20000"/>
          </a:bodyPr>
          <a:lstStyle/>
          <a:p>
            <a:pPr algn="just"/>
            <a:r>
              <a:rPr lang="en-US" sz="3100" smtClean="0"/>
              <a:t>Ví </a:t>
            </a:r>
            <a:r>
              <a:rPr lang="en-US" sz="3100"/>
              <a:t>dụ, để quản lí nhân viên của một công ty, khi xử lí thông tin về mỗi nhân viên, ta luôn phải xử lí các thông tin liên quan </a:t>
            </a:r>
            <a:r>
              <a:rPr lang="en-US" sz="3100" smtClean="0"/>
              <a:t>như:</a:t>
            </a:r>
          </a:p>
          <a:p>
            <a:pPr lvl="1" algn="just"/>
            <a:r>
              <a:rPr lang="en-US" sz="2700" smtClean="0"/>
              <a:t>Tên</a:t>
            </a:r>
            <a:endParaRPr lang="en-US" sz="2700"/>
          </a:p>
          <a:p>
            <a:pPr lvl="1" algn="just"/>
            <a:r>
              <a:rPr lang="en-US" sz="2700" smtClean="0"/>
              <a:t>Tuổi</a:t>
            </a:r>
            <a:endParaRPr lang="en-US" sz="2700"/>
          </a:p>
          <a:p>
            <a:pPr lvl="1" algn="just"/>
            <a:r>
              <a:rPr lang="en-US" sz="2700" smtClean="0"/>
              <a:t>Chức vụ</a:t>
            </a:r>
          </a:p>
          <a:p>
            <a:pPr lvl="1" algn="just"/>
            <a:r>
              <a:rPr lang="en-US" sz="2700" smtClean="0"/>
              <a:t>Lương</a:t>
            </a:r>
            <a:endParaRPr lang="en-US" sz="2700"/>
          </a:p>
          <a:p>
            <a:pPr algn="just"/>
            <a:r>
              <a:rPr lang="en-US" sz="3100" smtClean="0"/>
              <a:t>Do </a:t>
            </a:r>
            <a:r>
              <a:rPr lang="en-US" sz="3100"/>
              <a:t>đó, ta sẽ dùng cấu trúc để lưu giữ thông tin về mỗi nhân viên bằng cách định nghĩa một cấu trúc có tên là </a:t>
            </a:r>
            <a:r>
              <a:rPr lang="en-US" sz="3100" smtClean="0"/>
              <a:t>Employee </a:t>
            </a:r>
            <a:r>
              <a:rPr lang="en-US" sz="3100"/>
              <a:t>với các thuộc tính như </a:t>
            </a:r>
            <a:r>
              <a:rPr lang="en-US" sz="3100" smtClean="0"/>
              <a:t>sau:</a:t>
            </a:r>
          </a:p>
          <a:p>
            <a:pPr lvl="1" algn="just"/>
            <a:r>
              <a:rPr lang="en-US" sz="2700" smtClean="0"/>
              <a:t>struct Employee</a:t>
            </a:r>
          </a:p>
          <a:p>
            <a:pPr lvl="1" algn="just"/>
            <a:r>
              <a:rPr lang="en-US" sz="2700" smtClean="0"/>
              <a:t>{</a:t>
            </a:r>
          </a:p>
          <a:p>
            <a:pPr lvl="2" algn="just"/>
            <a:r>
              <a:rPr lang="en-US" sz="2500"/>
              <a:t>char name[20];	// Tên nhân viên </a:t>
            </a:r>
            <a:endParaRPr lang="en-US" sz="2500" smtClean="0"/>
          </a:p>
          <a:p>
            <a:pPr lvl="2" algn="just"/>
            <a:r>
              <a:rPr lang="en-US" sz="2500" smtClean="0"/>
              <a:t>int </a:t>
            </a:r>
            <a:r>
              <a:rPr lang="en-US" sz="2500"/>
              <a:t>age;	</a:t>
            </a:r>
            <a:r>
              <a:rPr lang="en-US" sz="2500" smtClean="0"/>
              <a:t>	// </a:t>
            </a:r>
            <a:r>
              <a:rPr lang="en-US" sz="2500"/>
              <a:t>Tuổi nhân viên</a:t>
            </a:r>
          </a:p>
          <a:p>
            <a:pPr lvl="2" algn="just"/>
            <a:r>
              <a:rPr lang="en-US" sz="2500" smtClean="0"/>
              <a:t>char </a:t>
            </a:r>
            <a:r>
              <a:rPr lang="en-US" sz="2500"/>
              <a:t>role[20];	// Chức vụ của nhân viên </a:t>
            </a:r>
            <a:endParaRPr lang="en-US" sz="2500" smtClean="0"/>
          </a:p>
          <a:p>
            <a:pPr lvl="2" algn="just"/>
            <a:r>
              <a:rPr lang="en-US" sz="2500" smtClean="0"/>
              <a:t>float </a:t>
            </a:r>
            <a:r>
              <a:rPr lang="en-US" sz="2500"/>
              <a:t>salary;	// Lương của nhân viên</a:t>
            </a:r>
          </a:p>
          <a:p>
            <a:pPr lvl="1" algn="just"/>
            <a:r>
              <a:rPr lang="en-US" sz="2700" smtClean="0"/>
              <a:t>};</a:t>
            </a:r>
            <a:endParaRPr lang="en-US" sz="2700"/>
          </a:p>
        </p:txBody>
      </p:sp>
    </p:spTree>
    <p:extLst>
      <p:ext uri="{BB962C8B-B14F-4D97-AF65-F5344CB8AC3E}">
        <p14:creationId xmlns:p14="http://schemas.microsoft.com/office/powerpoint/2010/main" val="370174623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3.1 KHAI BÁO CẤU TRÚC</a:t>
            </a:r>
            <a:endParaRPr lang="en-US">
              <a:solidFill>
                <a:srgbClr val="FFFF00"/>
              </a:solidFill>
            </a:endParaRPr>
          </a:p>
        </p:txBody>
      </p:sp>
      <p:sp>
        <p:nvSpPr>
          <p:cNvPr id="3" name="Content Placeholder 2"/>
          <p:cNvSpPr>
            <a:spLocks noGrp="1"/>
          </p:cNvSpPr>
          <p:nvPr>
            <p:ph idx="1"/>
          </p:nvPr>
        </p:nvSpPr>
        <p:spPr/>
        <p:txBody>
          <a:bodyPr>
            <a:normAutofit fontScale="85000" lnSpcReduction="20000"/>
          </a:bodyPr>
          <a:lstStyle/>
          <a:p>
            <a:pPr marL="36576" indent="0" algn="just">
              <a:buNone/>
            </a:pPr>
            <a:r>
              <a:rPr lang="en-US" sz="3100" b="1" smtClean="0">
                <a:solidFill>
                  <a:srgbClr val="FF0000"/>
                </a:solidFill>
              </a:rPr>
              <a:t>Lưu ý:</a:t>
            </a:r>
          </a:p>
          <a:p>
            <a:pPr algn="just"/>
            <a:r>
              <a:rPr lang="en-US" sz="3100" smtClean="0"/>
              <a:t>Cấu </a:t>
            </a:r>
            <a:r>
              <a:rPr lang="en-US" sz="3100"/>
              <a:t>trúc chỉ cần định nghĩa một lần trong chương trình và có thể được khai báo biến cấu trúc nhiều lần. Khi cấu trúc đã được định nghĩa, việc khai báo biến ở lần khác trong chương trình được thực hiện như khai báo biến thông thường:</a:t>
            </a:r>
          </a:p>
          <a:p>
            <a:pPr lvl="1" algn="just"/>
            <a:r>
              <a:rPr lang="en-US" sz="2700"/>
              <a:t>&lt;Tên cấu trúc&gt; &lt;tên biến 1&gt;, &lt;tên biến 2&gt;;</a:t>
            </a:r>
          </a:p>
          <a:p>
            <a:pPr algn="just"/>
            <a:r>
              <a:rPr lang="en-US" sz="3100"/>
              <a:t>Ví dụ, sau khi đã định nghĩa cấu trúc </a:t>
            </a:r>
            <a:r>
              <a:rPr lang="en-US" sz="3100" smtClean="0"/>
              <a:t>Employee</a:t>
            </a:r>
            <a:r>
              <a:rPr lang="en-US" sz="3100"/>
              <a:t>, muốn có biến </a:t>
            </a:r>
            <a:r>
              <a:rPr lang="en-US" sz="3100" smtClean="0"/>
              <a:t>myEmployee, </a:t>
            </a:r>
            <a:r>
              <a:rPr lang="en-US" sz="3100"/>
              <a:t>ta khai  báo như sau:</a:t>
            </a:r>
          </a:p>
          <a:p>
            <a:pPr lvl="1" algn="just"/>
            <a:r>
              <a:rPr lang="en-US" sz="2700"/>
              <a:t>Employee </a:t>
            </a:r>
            <a:r>
              <a:rPr lang="en-US" sz="2700" smtClean="0"/>
              <a:t>myEmployee;</a:t>
            </a:r>
            <a:endParaRPr lang="en-US" sz="2700"/>
          </a:p>
        </p:txBody>
      </p:sp>
    </p:spTree>
    <p:extLst>
      <p:ext uri="{BB962C8B-B14F-4D97-AF65-F5344CB8AC3E}">
        <p14:creationId xmlns:p14="http://schemas.microsoft.com/office/powerpoint/2010/main" val="414429374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normAutofit fontScale="90000"/>
          </a:bodyPr>
          <a:lstStyle/>
          <a:p>
            <a:pPr algn="ctr"/>
            <a:r>
              <a:rPr lang="en-US">
                <a:solidFill>
                  <a:srgbClr val="FFFF00"/>
                </a:solidFill>
              </a:rPr>
              <a:t>KHAI BÁO </a:t>
            </a:r>
            <a:r>
              <a:rPr lang="en-US" smtClean="0">
                <a:solidFill>
                  <a:srgbClr val="FFFF00"/>
                </a:solidFill>
              </a:rPr>
              <a:t>BIẾN </a:t>
            </a:r>
            <a:r>
              <a:rPr lang="en-US">
                <a:solidFill>
                  <a:srgbClr val="FFFF00"/>
                </a:solidFill>
              </a:rPr>
              <a:t>CẤU TRÚC</a:t>
            </a:r>
            <a:endParaRPr lang="en-US" smtClean="0"/>
          </a:p>
        </p:txBody>
      </p:sp>
      <p:sp>
        <p:nvSpPr>
          <p:cNvPr id="3" name="Content Placeholder 2"/>
          <p:cNvSpPr>
            <a:spLocks noGrp="1"/>
          </p:cNvSpPr>
          <p:nvPr>
            <p:ph idx="1"/>
          </p:nvPr>
        </p:nvSpPr>
        <p:spPr>
          <a:xfrm>
            <a:off x="457200" y="1340768"/>
            <a:ext cx="7467600" cy="4525963"/>
          </a:xfrm>
        </p:spPr>
        <p:txBody>
          <a:bodyPr>
            <a:noAutofit/>
          </a:bodyPr>
          <a:lstStyle/>
          <a:p>
            <a:pPr>
              <a:defRPr/>
            </a:pPr>
            <a:r>
              <a:rPr lang="en-US" sz="2000" b="1" err="1">
                <a:solidFill>
                  <a:srgbClr val="FF0000"/>
                </a:solidFill>
              </a:rPr>
              <a:t>Cú</a:t>
            </a:r>
            <a:r>
              <a:rPr lang="en-US" sz="2000" b="1">
                <a:solidFill>
                  <a:srgbClr val="FF0000"/>
                </a:solidFill>
              </a:rPr>
              <a:t> </a:t>
            </a:r>
            <a:r>
              <a:rPr lang="en-US" sz="2000" b="1" smtClean="0">
                <a:solidFill>
                  <a:srgbClr val="FF0000"/>
                </a:solidFill>
              </a:rPr>
              <a:t>pháp:</a:t>
            </a:r>
            <a:endParaRPr lang="en-US" sz="2000" b="1">
              <a:solidFill>
                <a:srgbClr val="FF0000"/>
              </a:solidFill>
            </a:endParaRPr>
          </a:p>
          <a:p>
            <a:r>
              <a:rPr lang="en-US" sz="2000"/>
              <a:t>struct &lt;tên </a:t>
            </a:r>
            <a:r>
              <a:rPr lang="en-US" sz="2000" smtClean="0"/>
              <a:t>cấu </a:t>
            </a:r>
            <a:r>
              <a:rPr lang="en-US" sz="2000"/>
              <a:t>trúc&gt;</a:t>
            </a:r>
          </a:p>
          <a:p>
            <a:r>
              <a:rPr lang="en-US" sz="2000"/>
              <a:t>{</a:t>
            </a:r>
          </a:p>
          <a:p>
            <a:r>
              <a:rPr lang="en-US" sz="2000"/>
              <a:t>	&lt;Kiểu dữ liệu 1&gt; &lt;Tên thuộc tính 1&gt;;</a:t>
            </a:r>
          </a:p>
          <a:p>
            <a:r>
              <a:rPr lang="en-US" sz="2000"/>
              <a:t>	…</a:t>
            </a:r>
          </a:p>
          <a:p>
            <a:r>
              <a:rPr lang="en-US" sz="2000"/>
              <a:t>	&lt;Kiểu dữ liệu n&gt; &lt;Tên thuộc tính n&gt;;</a:t>
            </a:r>
          </a:p>
          <a:p>
            <a:r>
              <a:rPr lang="en-US" sz="2000"/>
              <a:t>};</a:t>
            </a:r>
          </a:p>
          <a:p>
            <a:r>
              <a:rPr lang="en-US" sz="2000" b="1">
                <a:solidFill>
                  <a:srgbClr val="FF0000"/>
                </a:solidFill>
              </a:rPr>
              <a:t>Ví dụ:</a:t>
            </a:r>
          </a:p>
          <a:p>
            <a:pPr algn="just"/>
            <a:r>
              <a:rPr lang="en-US" sz="2000"/>
              <a:t>struct </a:t>
            </a:r>
            <a:r>
              <a:rPr lang="en-US" sz="2000" smtClean="0"/>
              <a:t>DIEM</a:t>
            </a:r>
            <a:endParaRPr lang="en-US" sz="2000"/>
          </a:p>
          <a:p>
            <a:pPr algn="just"/>
            <a:r>
              <a:rPr lang="en-US" sz="2000" smtClean="0"/>
              <a:t>{</a:t>
            </a:r>
          </a:p>
          <a:p>
            <a:pPr marL="448056" lvl="1" indent="0" algn="just">
              <a:buNone/>
            </a:pPr>
            <a:r>
              <a:rPr lang="en-US" sz="2000" smtClean="0"/>
              <a:t>	int x;</a:t>
            </a:r>
            <a:r>
              <a:rPr lang="en-US" sz="2000"/>
              <a:t>		// </a:t>
            </a:r>
            <a:r>
              <a:rPr lang="en-US" sz="2000" smtClean="0"/>
              <a:t>Tọa độ x</a:t>
            </a:r>
            <a:endParaRPr lang="en-US" sz="2000"/>
          </a:p>
          <a:p>
            <a:pPr marL="448056" lvl="1" indent="0" algn="just">
              <a:buNone/>
            </a:pPr>
            <a:r>
              <a:rPr lang="en-US" sz="2000" smtClean="0"/>
              <a:t>	int y;</a:t>
            </a:r>
            <a:r>
              <a:rPr lang="en-US" sz="2000"/>
              <a:t>		// Tọa độ </a:t>
            </a:r>
            <a:r>
              <a:rPr lang="en-US" sz="2000" smtClean="0"/>
              <a:t>y</a:t>
            </a:r>
            <a:endParaRPr lang="en-US" sz="2000"/>
          </a:p>
          <a:p>
            <a:pPr algn="just"/>
            <a:r>
              <a:rPr lang="en-US" sz="2000" smtClean="0"/>
              <a:t>};</a:t>
            </a:r>
            <a:endParaRPr lang="en-US" sz="2000" dirty="0"/>
          </a:p>
        </p:txBody>
      </p:sp>
      <p:sp>
        <p:nvSpPr>
          <p:cNvPr id="5" name="Rounded Rectangle 4"/>
          <p:cNvSpPr/>
          <p:nvPr/>
        </p:nvSpPr>
        <p:spPr>
          <a:xfrm>
            <a:off x="609600" y="1844824"/>
            <a:ext cx="152400" cy="2093912"/>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endParaRPr lang="en-US"/>
          </a:p>
        </p:txBody>
      </p:sp>
      <p:sp>
        <p:nvSpPr>
          <p:cNvPr id="7" name="Rounded Rectangle 6"/>
          <p:cNvSpPr/>
          <p:nvPr/>
        </p:nvSpPr>
        <p:spPr>
          <a:xfrm>
            <a:off x="609600" y="4437112"/>
            <a:ext cx="152400" cy="1656184"/>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endParaRPr lang="en-US"/>
          </a:p>
        </p:txBody>
      </p:sp>
    </p:spTree>
    <p:extLst>
      <p:ext uri="{BB962C8B-B14F-4D97-AF65-F5344CB8AC3E}">
        <p14:creationId xmlns:p14="http://schemas.microsoft.com/office/powerpoint/2010/main" val="263257496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normAutofit fontScale="90000"/>
          </a:bodyPr>
          <a:lstStyle/>
          <a:p>
            <a:pPr algn="ctr"/>
            <a:r>
              <a:rPr lang="en-US">
                <a:solidFill>
                  <a:srgbClr val="FFFF00"/>
                </a:solidFill>
              </a:rPr>
              <a:t>KHAI BÁO </a:t>
            </a:r>
            <a:r>
              <a:rPr lang="en-US" smtClean="0">
                <a:solidFill>
                  <a:srgbClr val="FFFF00"/>
                </a:solidFill>
              </a:rPr>
              <a:t>BIẾN </a:t>
            </a:r>
            <a:r>
              <a:rPr lang="en-US">
                <a:solidFill>
                  <a:srgbClr val="FFFF00"/>
                </a:solidFill>
              </a:rPr>
              <a:t>CẤU TRÚC</a:t>
            </a:r>
            <a:endParaRPr lang="en-US" smtClean="0"/>
          </a:p>
        </p:txBody>
      </p:sp>
      <p:sp>
        <p:nvSpPr>
          <p:cNvPr id="3" name="Content Placeholder 2"/>
          <p:cNvSpPr>
            <a:spLocks noGrp="1"/>
          </p:cNvSpPr>
          <p:nvPr>
            <p:ph idx="1"/>
          </p:nvPr>
        </p:nvSpPr>
        <p:spPr>
          <a:xfrm>
            <a:off x="457200" y="1340768"/>
            <a:ext cx="7467600" cy="4525963"/>
          </a:xfrm>
        </p:spPr>
        <p:txBody>
          <a:bodyPr>
            <a:noAutofit/>
          </a:bodyPr>
          <a:lstStyle/>
          <a:p>
            <a:pPr>
              <a:defRPr/>
            </a:pPr>
            <a:r>
              <a:rPr lang="en-US" sz="2000" b="1" err="1">
                <a:solidFill>
                  <a:srgbClr val="FF0000"/>
                </a:solidFill>
              </a:rPr>
              <a:t>Cú</a:t>
            </a:r>
            <a:r>
              <a:rPr lang="en-US" sz="2000" b="1">
                <a:solidFill>
                  <a:srgbClr val="FF0000"/>
                </a:solidFill>
              </a:rPr>
              <a:t> </a:t>
            </a:r>
            <a:r>
              <a:rPr lang="en-US" sz="2000" b="1" smtClean="0">
                <a:solidFill>
                  <a:srgbClr val="FF0000"/>
                </a:solidFill>
              </a:rPr>
              <a:t>pháp </a:t>
            </a:r>
            <a:r>
              <a:rPr lang="en-US" sz="2000" b="1">
                <a:solidFill>
                  <a:srgbClr val="FF0000"/>
                </a:solidFill>
              </a:rPr>
              <a:t>tường </a:t>
            </a:r>
            <a:r>
              <a:rPr lang="en-US" sz="2000" b="1" smtClean="0">
                <a:solidFill>
                  <a:srgbClr val="FF0000"/>
                </a:solidFill>
              </a:rPr>
              <a:t>minh:</a:t>
            </a:r>
            <a:endParaRPr lang="en-US" sz="2000" b="1">
              <a:solidFill>
                <a:srgbClr val="FF0000"/>
              </a:solidFill>
            </a:endParaRPr>
          </a:p>
          <a:p>
            <a:r>
              <a:rPr lang="en-US" sz="2000"/>
              <a:t>struct &lt;tên </a:t>
            </a:r>
            <a:r>
              <a:rPr lang="en-US" sz="2000" smtClean="0"/>
              <a:t>cấu </a:t>
            </a:r>
            <a:r>
              <a:rPr lang="en-US" sz="2000"/>
              <a:t>trúc&gt;</a:t>
            </a:r>
          </a:p>
          <a:p>
            <a:r>
              <a:rPr lang="en-US" sz="2000"/>
              <a:t>{</a:t>
            </a:r>
          </a:p>
          <a:p>
            <a:r>
              <a:rPr lang="en-US" sz="2000"/>
              <a:t>	&lt;Kiểu dữ liệu 1&gt; &lt;Tên thuộc tính 1&gt;;</a:t>
            </a:r>
          </a:p>
          <a:p>
            <a:r>
              <a:rPr lang="en-US" sz="2000"/>
              <a:t>	…</a:t>
            </a:r>
          </a:p>
          <a:p>
            <a:r>
              <a:rPr lang="en-US" sz="2000"/>
              <a:t>	&lt;Kiểu dữ liệu n&gt; &lt;Tên thuộc tính n&gt;;</a:t>
            </a:r>
          </a:p>
          <a:p>
            <a:r>
              <a:rPr lang="en-US" sz="2000"/>
              <a:t>} &lt;tên biến 1&gt;, &lt;tên biến 2</a:t>
            </a:r>
            <a:r>
              <a:rPr lang="en-US" sz="2000" smtClean="0"/>
              <a:t>&gt;;</a:t>
            </a:r>
            <a:endParaRPr lang="en-US" sz="2000"/>
          </a:p>
          <a:p>
            <a:r>
              <a:rPr lang="en-US" sz="2000" b="1">
                <a:solidFill>
                  <a:srgbClr val="FF0000"/>
                </a:solidFill>
              </a:rPr>
              <a:t>Ví dụ:</a:t>
            </a:r>
          </a:p>
          <a:p>
            <a:pPr algn="just"/>
            <a:r>
              <a:rPr lang="en-US" sz="2000"/>
              <a:t>struct DIEM</a:t>
            </a:r>
          </a:p>
          <a:p>
            <a:pPr algn="just"/>
            <a:r>
              <a:rPr lang="en-US" sz="2000"/>
              <a:t>{</a:t>
            </a:r>
          </a:p>
          <a:p>
            <a:pPr marL="448056" lvl="1" indent="0" algn="just">
              <a:buNone/>
            </a:pPr>
            <a:r>
              <a:rPr lang="en-US" sz="2000"/>
              <a:t>	int x;		// Tọa độ x</a:t>
            </a:r>
          </a:p>
          <a:p>
            <a:pPr marL="448056" lvl="1" indent="0" algn="just">
              <a:buNone/>
            </a:pPr>
            <a:r>
              <a:rPr lang="en-US" sz="2000"/>
              <a:t>	int y;		// Tọa độ y</a:t>
            </a:r>
          </a:p>
          <a:p>
            <a:pPr algn="just"/>
            <a:r>
              <a:rPr lang="en-US" sz="2000" smtClean="0"/>
              <a:t>} diem1, diem2;</a:t>
            </a:r>
            <a:endParaRPr lang="en-US" sz="2000" dirty="0"/>
          </a:p>
        </p:txBody>
      </p:sp>
      <p:sp>
        <p:nvSpPr>
          <p:cNvPr id="5" name="Rounded Rectangle 4"/>
          <p:cNvSpPr/>
          <p:nvPr/>
        </p:nvSpPr>
        <p:spPr>
          <a:xfrm>
            <a:off x="609600" y="1844824"/>
            <a:ext cx="152400" cy="2093912"/>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endParaRPr lang="en-US"/>
          </a:p>
        </p:txBody>
      </p:sp>
      <p:sp>
        <p:nvSpPr>
          <p:cNvPr id="7" name="Rounded Rectangle 6"/>
          <p:cNvSpPr/>
          <p:nvPr/>
        </p:nvSpPr>
        <p:spPr>
          <a:xfrm>
            <a:off x="609600" y="4392488"/>
            <a:ext cx="152400" cy="1772816"/>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endParaRPr lang="en-US"/>
          </a:p>
        </p:txBody>
      </p:sp>
    </p:spTree>
    <p:extLst>
      <p:ext uri="{BB962C8B-B14F-4D97-AF65-F5344CB8AC3E}">
        <p14:creationId xmlns:p14="http://schemas.microsoft.com/office/powerpoint/2010/main" val="293000873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normAutofit fontScale="90000"/>
          </a:bodyPr>
          <a:lstStyle/>
          <a:p>
            <a:pPr algn="ctr"/>
            <a:r>
              <a:rPr lang="en-US">
                <a:solidFill>
                  <a:srgbClr val="FFFF00"/>
                </a:solidFill>
              </a:rPr>
              <a:t>KHAI BÁO </a:t>
            </a:r>
            <a:r>
              <a:rPr lang="en-US" smtClean="0">
                <a:solidFill>
                  <a:srgbClr val="FFFF00"/>
                </a:solidFill>
              </a:rPr>
              <a:t>BIẾN </a:t>
            </a:r>
            <a:r>
              <a:rPr lang="en-US">
                <a:solidFill>
                  <a:srgbClr val="FFFF00"/>
                </a:solidFill>
              </a:rPr>
              <a:t>CẤU TRÚC</a:t>
            </a:r>
            <a:endParaRPr lang="en-US" smtClean="0"/>
          </a:p>
        </p:txBody>
      </p:sp>
      <p:sp>
        <p:nvSpPr>
          <p:cNvPr id="3" name="Content Placeholder 2"/>
          <p:cNvSpPr>
            <a:spLocks noGrp="1"/>
          </p:cNvSpPr>
          <p:nvPr>
            <p:ph idx="1"/>
          </p:nvPr>
        </p:nvSpPr>
        <p:spPr>
          <a:xfrm>
            <a:off x="457200" y="1340768"/>
            <a:ext cx="7467600" cy="4525963"/>
          </a:xfrm>
        </p:spPr>
        <p:txBody>
          <a:bodyPr>
            <a:noAutofit/>
          </a:bodyPr>
          <a:lstStyle/>
          <a:p>
            <a:pPr>
              <a:defRPr/>
            </a:pPr>
            <a:r>
              <a:rPr lang="en-US" sz="2000" b="1" err="1">
                <a:solidFill>
                  <a:srgbClr val="FF0000"/>
                </a:solidFill>
              </a:rPr>
              <a:t>Cú</a:t>
            </a:r>
            <a:r>
              <a:rPr lang="en-US" sz="2000" b="1">
                <a:solidFill>
                  <a:srgbClr val="FF0000"/>
                </a:solidFill>
              </a:rPr>
              <a:t> </a:t>
            </a:r>
            <a:r>
              <a:rPr lang="en-US" sz="2000" b="1" smtClean="0">
                <a:solidFill>
                  <a:srgbClr val="FF0000"/>
                </a:solidFill>
              </a:rPr>
              <a:t>pháp không tường minh:</a:t>
            </a:r>
            <a:endParaRPr lang="en-US" sz="2000" b="1">
              <a:solidFill>
                <a:srgbClr val="FF0000"/>
              </a:solidFill>
            </a:endParaRPr>
          </a:p>
          <a:p>
            <a:r>
              <a:rPr lang="en-US" sz="2000"/>
              <a:t>struct &lt;tên </a:t>
            </a:r>
            <a:r>
              <a:rPr lang="en-US" sz="2000" smtClean="0"/>
              <a:t>cấu </a:t>
            </a:r>
            <a:r>
              <a:rPr lang="en-US" sz="2000"/>
              <a:t>trúc&gt;</a:t>
            </a:r>
          </a:p>
          <a:p>
            <a:r>
              <a:rPr lang="en-US" sz="2000"/>
              <a:t>{</a:t>
            </a:r>
          </a:p>
          <a:p>
            <a:r>
              <a:rPr lang="en-US" sz="2000"/>
              <a:t>	&lt;Kiểu dữ liệu 1&gt; &lt;Tên thuộc tính 1&gt;;</a:t>
            </a:r>
          </a:p>
          <a:p>
            <a:r>
              <a:rPr lang="en-US" sz="2000"/>
              <a:t>	…</a:t>
            </a:r>
          </a:p>
          <a:p>
            <a:r>
              <a:rPr lang="en-US" sz="2000"/>
              <a:t>	&lt;Kiểu dữ liệu n&gt; &lt;Tên thuộc tính n&gt;;</a:t>
            </a:r>
          </a:p>
          <a:p>
            <a:r>
              <a:rPr lang="en-US" sz="2000" smtClean="0"/>
              <a:t>};</a:t>
            </a:r>
          </a:p>
          <a:p>
            <a:r>
              <a:rPr lang="en-US" sz="2000">
                <a:solidFill>
                  <a:srgbClr val="FFFF00"/>
                </a:solidFill>
              </a:rPr>
              <a:t>struct</a:t>
            </a:r>
            <a:r>
              <a:rPr lang="en-US" sz="2000"/>
              <a:t> &lt;tên </a:t>
            </a:r>
            <a:r>
              <a:rPr lang="en-US" sz="2000" smtClean="0"/>
              <a:t>cấu </a:t>
            </a:r>
            <a:r>
              <a:rPr lang="en-US" sz="2000"/>
              <a:t>trúc&gt; &lt;tên biến&gt;;</a:t>
            </a:r>
          </a:p>
          <a:p>
            <a:r>
              <a:rPr lang="en-US" sz="2000" b="1">
                <a:solidFill>
                  <a:srgbClr val="FF0000"/>
                </a:solidFill>
              </a:rPr>
              <a:t>Ví dụ:</a:t>
            </a:r>
          </a:p>
          <a:p>
            <a:pPr algn="just"/>
            <a:r>
              <a:rPr lang="en-US" sz="2000"/>
              <a:t>struct DIEM</a:t>
            </a:r>
          </a:p>
          <a:p>
            <a:pPr algn="just"/>
            <a:r>
              <a:rPr lang="en-US" sz="2000"/>
              <a:t>{</a:t>
            </a:r>
          </a:p>
          <a:p>
            <a:pPr marL="448056" lvl="1" indent="0" algn="just">
              <a:buNone/>
            </a:pPr>
            <a:r>
              <a:rPr lang="en-US" sz="2000"/>
              <a:t>	int x;		// Tọa độ x</a:t>
            </a:r>
          </a:p>
          <a:p>
            <a:pPr marL="448056" lvl="1" indent="0" algn="just">
              <a:buNone/>
            </a:pPr>
            <a:r>
              <a:rPr lang="en-US" sz="2000"/>
              <a:t>	int y;		// Tọa độ y</a:t>
            </a:r>
          </a:p>
          <a:p>
            <a:pPr algn="just"/>
            <a:r>
              <a:rPr lang="en-US" sz="2000" smtClean="0"/>
              <a:t>};</a:t>
            </a:r>
          </a:p>
          <a:p>
            <a:pPr algn="just"/>
            <a:r>
              <a:rPr lang="en-US" sz="2000">
                <a:solidFill>
                  <a:srgbClr val="FFFF00"/>
                </a:solidFill>
              </a:rPr>
              <a:t>struct</a:t>
            </a:r>
            <a:r>
              <a:rPr lang="en-US" sz="2000"/>
              <a:t> DIEM diem1, diem2</a:t>
            </a:r>
            <a:r>
              <a:rPr lang="en-US" sz="2000" smtClean="0"/>
              <a:t>;	// </a:t>
            </a:r>
            <a:r>
              <a:rPr lang="en-US" sz="2000"/>
              <a:t>C++ có thể bỏ </a:t>
            </a:r>
            <a:r>
              <a:rPr lang="en-US" sz="2000">
                <a:solidFill>
                  <a:srgbClr val="FFFF00"/>
                </a:solidFill>
              </a:rPr>
              <a:t>struct</a:t>
            </a:r>
            <a:endParaRPr lang="en-US" sz="2000" dirty="0">
              <a:solidFill>
                <a:srgbClr val="FFFF00"/>
              </a:solidFill>
            </a:endParaRPr>
          </a:p>
        </p:txBody>
      </p:sp>
      <p:sp>
        <p:nvSpPr>
          <p:cNvPr id="5" name="Rounded Rectangle 4"/>
          <p:cNvSpPr/>
          <p:nvPr/>
        </p:nvSpPr>
        <p:spPr>
          <a:xfrm>
            <a:off x="609600" y="1844824"/>
            <a:ext cx="152400" cy="2304256"/>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endParaRPr lang="en-US"/>
          </a:p>
        </p:txBody>
      </p:sp>
      <p:sp>
        <p:nvSpPr>
          <p:cNvPr id="7" name="Rounded Rectangle 6"/>
          <p:cNvSpPr/>
          <p:nvPr/>
        </p:nvSpPr>
        <p:spPr>
          <a:xfrm>
            <a:off x="609600" y="4797152"/>
            <a:ext cx="152400" cy="1944216"/>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endParaRPr lang="en-US"/>
          </a:p>
        </p:txBody>
      </p:sp>
    </p:spTree>
    <p:extLst>
      <p:ext uri="{BB962C8B-B14F-4D97-AF65-F5344CB8AC3E}">
        <p14:creationId xmlns:p14="http://schemas.microsoft.com/office/powerpoint/2010/main" val="360475164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3.2 CẤU TRÚC LỒNG NHAU</a:t>
            </a:r>
            <a:endParaRPr lang="en-US">
              <a:solidFill>
                <a:srgbClr val="FFFF00"/>
              </a:solidFill>
            </a:endParaRPr>
          </a:p>
        </p:txBody>
      </p:sp>
      <p:sp>
        <p:nvSpPr>
          <p:cNvPr id="3" name="Content Placeholder 2"/>
          <p:cNvSpPr>
            <a:spLocks noGrp="1"/>
          </p:cNvSpPr>
          <p:nvPr>
            <p:ph idx="1"/>
          </p:nvPr>
        </p:nvSpPr>
        <p:spPr/>
        <p:txBody>
          <a:bodyPr>
            <a:normAutofit fontScale="77500" lnSpcReduction="20000"/>
          </a:bodyPr>
          <a:lstStyle/>
          <a:p>
            <a:pPr algn="just"/>
            <a:r>
              <a:rPr lang="en-US" sz="3100" smtClean="0"/>
              <a:t>Các </a:t>
            </a:r>
            <a:r>
              <a:rPr lang="en-US" sz="3100"/>
              <a:t>cấu trúc có thể được định nghĩa lồng nhau khi một thuộc tính của một cấu trúc cũng cần có kiểu là một cấu trúc khác. </a:t>
            </a:r>
            <a:endParaRPr lang="en-US" sz="3100" smtClean="0"/>
          </a:p>
          <a:p>
            <a:pPr algn="just"/>
            <a:r>
              <a:rPr lang="en-US" sz="3100" smtClean="0"/>
              <a:t>Khi </a:t>
            </a:r>
            <a:r>
              <a:rPr lang="en-US" sz="3100"/>
              <a:t>đó, việc định nghĩa cấu trúc cha được thực hiện như một cấu trúc bình thường, với khai báo về thuộc tính đó là một cấu trúc con</a:t>
            </a:r>
            <a:r>
              <a:rPr lang="en-US" sz="3100" smtClean="0"/>
              <a:t>:</a:t>
            </a:r>
            <a:endParaRPr lang="en-US" sz="3100"/>
          </a:p>
          <a:p>
            <a:pPr lvl="1" algn="just"/>
            <a:r>
              <a:rPr lang="en-US" sz="2700"/>
              <a:t>struct &lt;Tên cấu trúc cha</a:t>
            </a:r>
            <a:r>
              <a:rPr lang="en-US" sz="2700" smtClean="0"/>
              <a:t>&gt;</a:t>
            </a:r>
          </a:p>
          <a:p>
            <a:pPr lvl="1" algn="just"/>
            <a:r>
              <a:rPr lang="en-US" sz="2700" smtClean="0"/>
              <a:t>{</a:t>
            </a:r>
            <a:endParaRPr lang="en-US" sz="2700"/>
          </a:p>
          <a:p>
            <a:pPr lvl="2" algn="just"/>
            <a:r>
              <a:rPr lang="en-US" sz="2500"/>
              <a:t>&lt;Kiểu dữ liệu 1&gt; &lt;Tên thuộc tính 1&gt;;</a:t>
            </a:r>
          </a:p>
          <a:p>
            <a:pPr lvl="2" algn="just"/>
            <a:r>
              <a:rPr lang="en-US" sz="2500"/>
              <a:t>// Có kiểu cấu trúc</a:t>
            </a:r>
          </a:p>
          <a:p>
            <a:pPr lvl="2" algn="just"/>
            <a:r>
              <a:rPr lang="en-US" sz="2500"/>
              <a:t>&lt;Kiểu cấu trúc con&gt; &lt;Tên thuộc tính 2&gt;;</a:t>
            </a:r>
          </a:p>
          <a:p>
            <a:pPr lvl="2" algn="just"/>
            <a:r>
              <a:rPr lang="en-US" sz="2500"/>
              <a:t>…</a:t>
            </a:r>
          </a:p>
          <a:p>
            <a:pPr lvl="2" algn="just"/>
            <a:r>
              <a:rPr lang="en-US" sz="2500"/>
              <a:t>&lt;Kiểu dữ liệu n&gt; &lt;Tên thuộc tính n&gt;;</a:t>
            </a:r>
          </a:p>
          <a:p>
            <a:pPr lvl="1" algn="just"/>
            <a:r>
              <a:rPr lang="en-US" sz="2700"/>
              <a:t>};</a:t>
            </a:r>
          </a:p>
        </p:txBody>
      </p:sp>
    </p:spTree>
    <p:extLst>
      <p:ext uri="{BB962C8B-B14F-4D97-AF65-F5344CB8AC3E}">
        <p14:creationId xmlns:p14="http://schemas.microsoft.com/office/powerpoint/2010/main" val="52734257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3.2 CẤU </a:t>
            </a:r>
            <a:r>
              <a:rPr lang="en-US">
                <a:solidFill>
                  <a:srgbClr val="FFFF00"/>
                </a:solidFill>
              </a:rPr>
              <a:t>TRÚC LỒNG NHAU</a:t>
            </a:r>
          </a:p>
        </p:txBody>
      </p:sp>
      <p:sp>
        <p:nvSpPr>
          <p:cNvPr id="3" name="Content Placeholder 2"/>
          <p:cNvSpPr>
            <a:spLocks noGrp="1"/>
          </p:cNvSpPr>
          <p:nvPr>
            <p:ph idx="1"/>
          </p:nvPr>
        </p:nvSpPr>
        <p:spPr/>
        <p:txBody>
          <a:bodyPr>
            <a:normAutofit fontScale="85000" lnSpcReduction="20000"/>
          </a:bodyPr>
          <a:lstStyle/>
          <a:p>
            <a:pPr algn="just"/>
            <a:r>
              <a:rPr lang="en-US" sz="3100" smtClean="0"/>
              <a:t>Ví </a:t>
            </a:r>
            <a:r>
              <a:rPr lang="en-US" sz="3100"/>
              <a:t>dụ, với kiểu cấu trúc Employee, ta không quan tâm đến tuổi nhân viên nữa, mà quan tâm đến ngày sinh của nhân viên. Vì ngày sinh cần có các thông tin luôn đi với nhau là ngày sinh, tháng sinh, năm sinh. Do đó, ta định nghĩa một kiểu cấu trúc con cho kiểu ngày sinh:</a:t>
            </a:r>
          </a:p>
          <a:p>
            <a:pPr lvl="1" algn="just"/>
            <a:r>
              <a:rPr lang="en-US" sz="2700"/>
              <a:t>struct </a:t>
            </a:r>
            <a:r>
              <a:rPr lang="en-US" sz="2700" smtClean="0"/>
              <a:t>Date</a:t>
            </a:r>
          </a:p>
          <a:p>
            <a:pPr lvl="1" algn="just"/>
            <a:r>
              <a:rPr lang="en-US" sz="2700" smtClean="0"/>
              <a:t>{</a:t>
            </a:r>
            <a:endParaRPr lang="en-US" sz="2700"/>
          </a:p>
          <a:p>
            <a:pPr lvl="2" algn="just"/>
            <a:r>
              <a:rPr lang="en-US" sz="2500"/>
              <a:t>int day; </a:t>
            </a:r>
            <a:endParaRPr lang="en-US" sz="2500" smtClean="0"/>
          </a:p>
          <a:p>
            <a:pPr lvl="2" algn="just"/>
            <a:r>
              <a:rPr lang="en-US" sz="2500" smtClean="0"/>
              <a:t>int </a:t>
            </a:r>
            <a:r>
              <a:rPr lang="en-US" sz="2500"/>
              <a:t>month; </a:t>
            </a:r>
            <a:endParaRPr lang="en-US" sz="2500" smtClean="0"/>
          </a:p>
          <a:p>
            <a:pPr lvl="2" algn="just"/>
            <a:r>
              <a:rPr lang="en-US" sz="2500" smtClean="0"/>
              <a:t>int </a:t>
            </a:r>
            <a:r>
              <a:rPr lang="en-US" sz="2500"/>
              <a:t>year;</a:t>
            </a:r>
          </a:p>
          <a:p>
            <a:pPr lvl="1" algn="just"/>
            <a:r>
              <a:rPr lang="en-US" sz="2700"/>
              <a:t>};</a:t>
            </a:r>
          </a:p>
        </p:txBody>
      </p:sp>
    </p:spTree>
    <p:extLst>
      <p:ext uri="{BB962C8B-B14F-4D97-AF65-F5344CB8AC3E}">
        <p14:creationId xmlns:p14="http://schemas.microsoft.com/office/powerpoint/2010/main" val="196983565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3.2 CẤU </a:t>
            </a:r>
            <a:r>
              <a:rPr lang="en-US">
                <a:solidFill>
                  <a:srgbClr val="FFFF00"/>
                </a:solidFill>
              </a:rPr>
              <a:t>TRÚC LỒNG NHAU</a:t>
            </a:r>
          </a:p>
        </p:txBody>
      </p:sp>
      <p:sp>
        <p:nvSpPr>
          <p:cNvPr id="3" name="Content Placeholder 2"/>
          <p:cNvSpPr>
            <a:spLocks noGrp="1"/>
          </p:cNvSpPr>
          <p:nvPr>
            <p:ph idx="1"/>
          </p:nvPr>
        </p:nvSpPr>
        <p:spPr/>
        <p:txBody>
          <a:bodyPr>
            <a:normAutofit/>
          </a:bodyPr>
          <a:lstStyle/>
          <a:p>
            <a:pPr algn="just"/>
            <a:r>
              <a:rPr lang="en-US" sz="3100" smtClean="0"/>
              <a:t>Khi </a:t>
            </a:r>
            <a:r>
              <a:rPr lang="en-US" sz="3100"/>
              <a:t>đó, cấu trúc Employee trở thành:</a:t>
            </a:r>
          </a:p>
          <a:p>
            <a:pPr lvl="1" algn="just"/>
            <a:r>
              <a:rPr lang="en-US" sz="2700"/>
              <a:t>struct </a:t>
            </a:r>
            <a:r>
              <a:rPr lang="en-US" sz="2700" smtClean="0"/>
              <a:t>Employee</a:t>
            </a:r>
          </a:p>
          <a:p>
            <a:pPr lvl="1" algn="just"/>
            <a:r>
              <a:rPr lang="en-US" sz="2700" smtClean="0"/>
              <a:t>{</a:t>
            </a:r>
            <a:endParaRPr lang="en-US" sz="2700"/>
          </a:p>
          <a:p>
            <a:pPr lvl="2" algn="just"/>
            <a:r>
              <a:rPr lang="en-US" sz="2500"/>
              <a:t>char name[20];	</a:t>
            </a:r>
            <a:r>
              <a:rPr lang="en-US" sz="2500" smtClean="0"/>
              <a:t>//Tên </a:t>
            </a:r>
            <a:r>
              <a:rPr lang="en-US" sz="2500"/>
              <a:t>nhân viên</a:t>
            </a:r>
          </a:p>
          <a:p>
            <a:pPr lvl="2" algn="just"/>
            <a:r>
              <a:rPr lang="en-US" sz="2500" b="1"/>
              <a:t>Date birthDay</a:t>
            </a:r>
            <a:r>
              <a:rPr lang="en-US" sz="2500" b="1" smtClean="0"/>
              <a:t>; //Ngày </a:t>
            </a:r>
            <a:r>
              <a:rPr lang="en-US" sz="2500" b="1"/>
              <a:t>sinh của nhân viên</a:t>
            </a:r>
          </a:p>
          <a:p>
            <a:pPr lvl="2" algn="just"/>
            <a:r>
              <a:rPr lang="en-US" sz="2500"/>
              <a:t>char role[20</a:t>
            </a:r>
            <a:r>
              <a:rPr lang="en-US" sz="2500" smtClean="0"/>
              <a:t>]; </a:t>
            </a:r>
            <a:r>
              <a:rPr lang="en-US" sz="2500"/>
              <a:t>	</a:t>
            </a:r>
            <a:r>
              <a:rPr lang="en-US" sz="2500" smtClean="0"/>
              <a:t>//Chức </a:t>
            </a:r>
            <a:r>
              <a:rPr lang="en-US" sz="2500"/>
              <a:t>vụ của nhân viên</a:t>
            </a:r>
          </a:p>
          <a:p>
            <a:pPr lvl="2" algn="just"/>
            <a:r>
              <a:rPr lang="en-US" sz="2500"/>
              <a:t>float salary;	</a:t>
            </a:r>
            <a:r>
              <a:rPr lang="en-US" sz="2500" smtClean="0"/>
              <a:t> 	//Lương </a:t>
            </a:r>
            <a:r>
              <a:rPr lang="en-US" sz="2500"/>
              <a:t>của nhân viên</a:t>
            </a:r>
          </a:p>
          <a:p>
            <a:pPr lvl="1" algn="just"/>
            <a:r>
              <a:rPr lang="en-US" sz="2700"/>
              <a:t>};</a:t>
            </a:r>
          </a:p>
        </p:txBody>
      </p:sp>
    </p:spTree>
    <p:extLst>
      <p:ext uri="{BB962C8B-B14F-4D97-AF65-F5344CB8AC3E}">
        <p14:creationId xmlns:p14="http://schemas.microsoft.com/office/powerpoint/2010/main" val="89096155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3.2 CẤU </a:t>
            </a:r>
            <a:r>
              <a:rPr lang="en-US">
                <a:solidFill>
                  <a:srgbClr val="FFFF00"/>
                </a:solidFill>
              </a:rPr>
              <a:t>TRÚC LỒNG NHAU</a:t>
            </a: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Lưu ý:</a:t>
            </a:r>
            <a:endParaRPr lang="en-US" sz="3100" b="1">
              <a:solidFill>
                <a:srgbClr val="FF0000"/>
              </a:solidFill>
            </a:endParaRPr>
          </a:p>
          <a:p>
            <a:pPr algn="just"/>
            <a:r>
              <a:rPr lang="en-US" sz="3100"/>
              <a:t>Trong định nghĩa các cấu trúc lồng nhau, cấu trúc con phải được định nghĩa trước cấu trúc cha để đảm bảo các kiểu dữ liệu của các thuộc tính của cấu trúc cha là tường minh tại thời điểm nó được định nghĩa.</a:t>
            </a:r>
          </a:p>
        </p:txBody>
      </p:sp>
    </p:spTree>
    <p:extLst>
      <p:ext uri="{BB962C8B-B14F-4D97-AF65-F5344CB8AC3E}">
        <p14:creationId xmlns:p14="http://schemas.microsoft.com/office/powerpoint/2010/main" val="391590639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3.3 ĐỊNH NGHĨA CẤU </a:t>
            </a:r>
            <a:r>
              <a:rPr lang="en-US">
                <a:solidFill>
                  <a:srgbClr val="FFFF00"/>
                </a:solidFill>
              </a:rPr>
              <a:t>TRÚC </a:t>
            </a:r>
            <a:r>
              <a:rPr lang="en-US" smtClean="0">
                <a:solidFill>
                  <a:srgbClr val="FFFF00"/>
                </a:solidFill>
              </a:rPr>
              <a:t>VỚI TỪ KHÓA TYPEDEF</a:t>
            </a:r>
            <a:endParaRPr lang="en-US">
              <a:solidFill>
                <a:srgbClr val="FFFF00"/>
              </a:solidFill>
            </a:endParaRPr>
          </a:p>
        </p:txBody>
      </p:sp>
      <p:sp>
        <p:nvSpPr>
          <p:cNvPr id="3" name="Content Placeholder 2"/>
          <p:cNvSpPr>
            <a:spLocks noGrp="1"/>
          </p:cNvSpPr>
          <p:nvPr>
            <p:ph idx="1"/>
          </p:nvPr>
        </p:nvSpPr>
        <p:spPr/>
        <p:txBody>
          <a:bodyPr>
            <a:normAutofit fontScale="77500" lnSpcReduction="20000"/>
          </a:bodyPr>
          <a:lstStyle/>
          <a:p>
            <a:pPr algn="just"/>
            <a:r>
              <a:rPr lang="en-US" sz="3100" smtClean="0"/>
              <a:t>Để </a:t>
            </a:r>
            <a:r>
              <a:rPr lang="en-US" sz="3100"/>
              <a:t>tránh phải dùng từ khoá struct mỗi khi khai báo biến cấu trúc, ta có thể dùng từ </a:t>
            </a:r>
            <a:r>
              <a:rPr lang="en-US" sz="3100" smtClean="0"/>
              <a:t>khóa typedef khi </a:t>
            </a:r>
            <a:r>
              <a:rPr lang="en-US" sz="3100"/>
              <a:t>định nghĩa cấu trúc</a:t>
            </a:r>
            <a:r>
              <a:rPr lang="en-US" sz="3100" smtClean="0"/>
              <a:t>:</a:t>
            </a:r>
            <a:endParaRPr lang="en-US" sz="3100"/>
          </a:p>
          <a:p>
            <a:pPr lvl="1" algn="just"/>
            <a:r>
              <a:rPr lang="en-US" sz="2700"/>
              <a:t>typedef struct </a:t>
            </a:r>
            <a:endParaRPr lang="en-US" sz="2700" smtClean="0"/>
          </a:p>
          <a:p>
            <a:pPr lvl="1" algn="just"/>
            <a:r>
              <a:rPr lang="en-US" sz="2700" smtClean="0"/>
              <a:t>{</a:t>
            </a:r>
            <a:endParaRPr lang="en-US" sz="2700"/>
          </a:p>
          <a:p>
            <a:pPr lvl="2" algn="just"/>
            <a:r>
              <a:rPr lang="en-US" sz="2500"/>
              <a:t>&lt;Kiểu dữ liệu 1&gt; &lt;Tên thuộc tính 1&gt;;</a:t>
            </a:r>
          </a:p>
          <a:p>
            <a:pPr lvl="2" algn="just"/>
            <a:r>
              <a:rPr lang="en-US" sz="2500"/>
              <a:t>&lt;Kiểu dữ liệu 2&gt; &lt;Tên thuộc tính 2&gt;;</a:t>
            </a:r>
          </a:p>
          <a:p>
            <a:pPr lvl="2" algn="just"/>
            <a:r>
              <a:rPr lang="en-US" sz="2500"/>
              <a:t>…</a:t>
            </a:r>
          </a:p>
          <a:p>
            <a:pPr lvl="2" algn="just"/>
            <a:r>
              <a:rPr lang="en-US" sz="2500"/>
              <a:t>&lt;Kiểu dữ liệu n&gt; &lt;Tên thuộc tính n&gt;;</a:t>
            </a:r>
          </a:p>
          <a:p>
            <a:pPr lvl="1" algn="just"/>
            <a:r>
              <a:rPr lang="en-US" sz="2700"/>
              <a:t>} &lt;Tên kiểu dữ liệu cấu trúc</a:t>
            </a:r>
            <a:r>
              <a:rPr lang="en-US" sz="2700" smtClean="0"/>
              <a:t>&gt;;</a:t>
            </a:r>
            <a:endParaRPr lang="en-US" sz="3100" smtClean="0"/>
          </a:p>
          <a:p>
            <a:pPr marL="420624" lvl="3" indent="-384048" algn="just">
              <a:buClr>
                <a:schemeClr val="accent1"/>
              </a:buClr>
              <a:buSzPct val="80000"/>
              <a:buFont typeface="Wingdings 2"/>
              <a:buChar char=""/>
            </a:pPr>
            <a:r>
              <a:rPr lang="en-US" sz="3100" b="1"/>
              <a:t>Tên kiểu dữ liệu cấu trúc:</a:t>
            </a:r>
            <a:r>
              <a:rPr lang="en-US" sz="3100"/>
              <a:t> là tên kiểu dữ liệu của cấu trúc vừa định nghĩa. Tên này sẽ được dùng như một kiểu dữ liệu thông thường khi khai báo biến cấu trúc.</a:t>
            </a:r>
          </a:p>
        </p:txBody>
      </p:sp>
    </p:spTree>
    <p:extLst>
      <p:ext uri="{BB962C8B-B14F-4D97-AF65-F5344CB8AC3E}">
        <p14:creationId xmlns:p14="http://schemas.microsoft.com/office/powerpoint/2010/main" val="334001175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3.3 ĐỊNH NGHĨA CẤU </a:t>
            </a:r>
            <a:r>
              <a:rPr lang="en-US">
                <a:solidFill>
                  <a:srgbClr val="FFFF00"/>
                </a:solidFill>
              </a:rPr>
              <a:t>TRÚC </a:t>
            </a:r>
            <a:r>
              <a:rPr lang="en-US" smtClean="0">
                <a:solidFill>
                  <a:srgbClr val="FFFF00"/>
                </a:solidFill>
              </a:rPr>
              <a:t>VỚI TỪ KHÓA TYPEDEF</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algn="just"/>
            <a:r>
              <a:rPr lang="en-US" sz="3100" smtClean="0"/>
              <a:t>Ví </a:t>
            </a:r>
            <a:r>
              <a:rPr lang="en-US" sz="3100"/>
              <a:t>dụ, muốn có kiểu dữ liệu có cấu trúc nhân viên, có tên là Employee, ta dùng từ khoá </a:t>
            </a:r>
            <a:r>
              <a:rPr lang="en-US" sz="3100" smtClean="0"/>
              <a:t>typedef để </a:t>
            </a:r>
            <a:r>
              <a:rPr lang="en-US" sz="3100"/>
              <a:t>định nghĩa cấu trúc như sau:</a:t>
            </a:r>
          </a:p>
          <a:p>
            <a:pPr lvl="1" algn="just"/>
            <a:r>
              <a:rPr lang="en-US" sz="2700"/>
              <a:t>typedef struct </a:t>
            </a:r>
            <a:endParaRPr lang="en-US" sz="2700" smtClean="0"/>
          </a:p>
          <a:p>
            <a:pPr lvl="1" algn="just"/>
            <a:r>
              <a:rPr lang="en-US" sz="2700" smtClean="0"/>
              <a:t>{</a:t>
            </a:r>
            <a:endParaRPr lang="en-US" sz="2700"/>
          </a:p>
          <a:p>
            <a:pPr lvl="2" algn="just"/>
            <a:r>
              <a:rPr lang="en-US" sz="2500"/>
              <a:t>char name[20];	// Tên nhân viên </a:t>
            </a:r>
            <a:endParaRPr lang="en-US" sz="2500" smtClean="0"/>
          </a:p>
          <a:p>
            <a:pPr lvl="2" algn="just"/>
            <a:r>
              <a:rPr lang="en-US" sz="2500" smtClean="0"/>
              <a:t>int </a:t>
            </a:r>
            <a:r>
              <a:rPr lang="en-US" sz="2500"/>
              <a:t>age;	</a:t>
            </a:r>
            <a:r>
              <a:rPr lang="en-US" sz="2500" smtClean="0"/>
              <a:t>	// </a:t>
            </a:r>
            <a:r>
              <a:rPr lang="en-US" sz="2500"/>
              <a:t>Tuổi nhân viên</a:t>
            </a:r>
          </a:p>
          <a:p>
            <a:pPr lvl="2" algn="just"/>
            <a:r>
              <a:rPr lang="en-US" sz="2500"/>
              <a:t>char role[20</a:t>
            </a:r>
            <a:r>
              <a:rPr lang="en-US" sz="2500" smtClean="0"/>
              <a:t>];	</a:t>
            </a:r>
            <a:r>
              <a:rPr lang="en-US" sz="2500"/>
              <a:t>	// Chức vụ của nhân viên </a:t>
            </a:r>
            <a:endParaRPr lang="en-US" sz="2500" smtClean="0"/>
          </a:p>
          <a:p>
            <a:pPr lvl="2" algn="just"/>
            <a:r>
              <a:rPr lang="en-US" sz="2500" smtClean="0"/>
              <a:t>float </a:t>
            </a:r>
            <a:r>
              <a:rPr lang="en-US" sz="2500"/>
              <a:t>salary;	</a:t>
            </a:r>
            <a:r>
              <a:rPr lang="en-US" sz="2500" smtClean="0"/>
              <a:t>	// </a:t>
            </a:r>
            <a:r>
              <a:rPr lang="en-US" sz="2500"/>
              <a:t>Lương của nhân viên</a:t>
            </a:r>
          </a:p>
          <a:p>
            <a:pPr lvl="1" algn="just"/>
            <a:r>
              <a:rPr lang="en-US" sz="2700"/>
              <a:t>} Employee;</a:t>
            </a:r>
          </a:p>
        </p:txBody>
      </p:sp>
    </p:spTree>
    <p:extLst>
      <p:ext uri="{BB962C8B-B14F-4D97-AF65-F5344CB8AC3E}">
        <p14:creationId xmlns:p14="http://schemas.microsoft.com/office/powerpoint/2010/main" val="274967425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3.3 ĐỊNH NGHĨA CẤU </a:t>
            </a:r>
            <a:r>
              <a:rPr lang="en-US">
                <a:solidFill>
                  <a:srgbClr val="FFFF00"/>
                </a:solidFill>
              </a:rPr>
              <a:t>TRÚC </a:t>
            </a:r>
            <a:r>
              <a:rPr lang="en-US" smtClean="0">
                <a:solidFill>
                  <a:srgbClr val="FFFF00"/>
                </a:solidFill>
              </a:rPr>
              <a:t>VỚI TỪ KHÓA TYPEDEF</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Khi </a:t>
            </a:r>
            <a:r>
              <a:rPr lang="en-US" sz="3100"/>
              <a:t>đó, muốn có hai biến là myEmployee1 và myEmployee2 có kiểu cấu trúc Employee, ta chỉ cần khai báo như sau mà không cần từ khoá struct:</a:t>
            </a:r>
          </a:p>
          <a:p>
            <a:pPr lvl="1"/>
            <a:r>
              <a:rPr lang="en-US" sz="2700" smtClean="0"/>
              <a:t>Employee myEmployee1</a:t>
            </a:r>
            <a:r>
              <a:rPr lang="en-US" sz="2700"/>
              <a:t>, myEmployee2;</a:t>
            </a:r>
          </a:p>
        </p:txBody>
      </p:sp>
    </p:spTree>
    <p:extLst>
      <p:ext uri="{BB962C8B-B14F-4D97-AF65-F5344CB8AC3E}">
        <p14:creationId xmlns:p14="http://schemas.microsoft.com/office/powerpoint/2010/main" val="417405567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3.3 ĐỊNH NGHĨA CẤU </a:t>
            </a:r>
            <a:r>
              <a:rPr lang="en-US">
                <a:solidFill>
                  <a:srgbClr val="FFFF00"/>
                </a:solidFill>
              </a:rPr>
              <a:t>TRÚC </a:t>
            </a:r>
            <a:r>
              <a:rPr lang="en-US" smtClean="0">
                <a:solidFill>
                  <a:srgbClr val="FFFF00"/>
                </a:solidFill>
              </a:rPr>
              <a:t>VỚI TỪ KHÓA TYPEDEF</a:t>
            </a:r>
            <a:endParaRPr lang="en-US">
              <a:solidFill>
                <a:srgbClr val="FFFF00"/>
              </a:solidFill>
            </a:endParaRPr>
          </a:p>
        </p:txBody>
      </p:sp>
      <p:sp>
        <p:nvSpPr>
          <p:cNvPr id="3" name="Content Placeholder 2"/>
          <p:cNvSpPr>
            <a:spLocks noGrp="1"/>
          </p:cNvSpPr>
          <p:nvPr>
            <p:ph idx="1"/>
          </p:nvPr>
        </p:nvSpPr>
        <p:spPr/>
        <p:txBody>
          <a:bodyPr>
            <a:normAutofit fontScale="62500" lnSpcReduction="20000"/>
          </a:bodyPr>
          <a:lstStyle/>
          <a:p>
            <a:pPr algn="just"/>
            <a:r>
              <a:rPr lang="en-US" sz="3100" smtClean="0"/>
              <a:t>Trong </a:t>
            </a:r>
            <a:r>
              <a:rPr lang="en-US" sz="3100"/>
              <a:t>ví dụ khai báo lồng cấu trúc Employee, dùng từ khoá </a:t>
            </a:r>
            <a:r>
              <a:rPr lang="en-US" sz="3100" b="1">
                <a:solidFill>
                  <a:srgbClr val="FFFF00"/>
                </a:solidFill>
              </a:rPr>
              <a:t>typedef</a:t>
            </a:r>
            <a:r>
              <a:rPr lang="en-US" sz="3100">
                <a:solidFill>
                  <a:srgbClr val="FFFF00"/>
                </a:solidFill>
              </a:rPr>
              <a:t> </a:t>
            </a:r>
            <a:r>
              <a:rPr lang="en-US" sz="3100"/>
              <a:t>cho kiểu Date:</a:t>
            </a:r>
          </a:p>
          <a:p>
            <a:pPr lvl="1" algn="just"/>
            <a:r>
              <a:rPr lang="en-US" sz="2700"/>
              <a:t>typedef struct </a:t>
            </a:r>
            <a:endParaRPr lang="en-US" sz="2700" smtClean="0"/>
          </a:p>
          <a:p>
            <a:pPr lvl="1" algn="just"/>
            <a:r>
              <a:rPr lang="en-US" sz="2700" smtClean="0"/>
              <a:t>{</a:t>
            </a:r>
            <a:endParaRPr lang="en-US" sz="2700"/>
          </a:p>
          <a:p>
            <a:pPr lvl="2" algn="just"/>
            <a:r>
              <a:rPr lang="en-US" sz="2500"/>
              <a:t>int day; </a:t>
            </a:r>
            <a:endParaRPr lang="en-US" sz="2500" smtClean="0"/>
          </a:p>
          <a:p>
            <a:pPr lvl="2" algn="just"/>
            <a:r>
              <a:rPr lang="en-US" sz="2500" smtClean="0"/>
              <a:t>int </a:t>
            </a:r>
            <a:r>
              <a:rPr lang="en-US" sz="2500"/>
              <a:t>month; </a:t>
            </a:r>
            <a:endParaRPr lang="en-US" sz="2500" smtClean="0"/>
          </a:p>
          <a:p>
            <a:pPr lvl="2" algn="just"/>
            <a:r>
              <a:rPr lang="en-US" sz="2500" smtClean="0"/>
              <a:t>int </a:t>
            </a:r>
            <a:r>
              <a:rPr lang="en-US" sz="2500"/>
              <a:t>year;</a:t>
            </a:r>
          </a:p>
          <a:p>
            <a:pPr lvl="1" algn="just"/>
            <a:r>
              <a:rPr lang="en-US" sz="2700"/>
              <a:t>} Date;</a:t>
            </a:r>
          </a:p>
          <a:p>
            <a:pPr algn="just"/>
            <a:r>
              <a:rPr lang="en-US" sz="3100" smtClean="0"/>
              <a:t>Cấu </a:t>
            </a:r>
            <a:r>
              <a:rPr lang="en-US" sz="3100"/>
              <a:t>trúc Employee trở thành:</a:t>
            </a:r>
          </a:p>
          <a:p>
            <a:pPr lvl="1" algn="just"/>
            <a:r>
              <a:rPr lang="en-US" sz="2700"/>
              <a:t>typedef struct </a:t>
            </a:r>
            <a:endParaRPr lang="en-US" sz="2700" smtClean="0"/>
          </a:p>
          <a:p>
            <a:pPr lvl="1" algn="just"/>
            <a:r>
              <a:rPr lang="en-US" sz="2700" smtClean="0"/>
              <a:t>{</a:t>
            </a:r>
            <a:endParaRPr lang="en-US" sz="2700"/>
          </a:p>
          <a:p>
            <a:pPr lvl="2" algn="just"/>
            <a:r>
              <a:rPr lang="en-US" sz="2500"/>
              <a:t>char name[20];	// Tên nhân viên</a:t>
            </a:r>
          </a:p>
          <a:p>
            <a:pPr lvl="2" algn="just"/>
            <a:r>
              <a:rPr lang="en-US" sz="2500"/>
              <a:t>Date birthDay;	// Ngày sinh của nhân viên </a:t>
            </a:r>
            <a:endParaRPr lang="en-US" sz="2500" smtClean="0"/>
          </a:p>
          <a:p>
            <a:pPr lvl="2" algn="just"/>
            <a:r>
              <a:rPr lang="en-US" sz="2500" smtClean="0"/>
              <a:t>char </a:t>
            </a:r>
            <a:r>
              <a:rPr lang="en-US" sz="2500"/>
              <a:t>role[20];	// Chức vụ của nhân viên </a:t>
            </a:r>
            <a:endParaRPr lang="en-US" sz="2500" smtClean="0"/>
          </a:p>
          <a:p>
            <a:pPr lvl="2" algn="just"/>
            <a:r>
              <a:rPr lang="en-US" sz="2500" smtClean="0"/>
              <a:t>float </a:t>
            </a:r>
            <a:r>
              <a:rPr lang="en-US" sz="2500"/>
              <a:t>salary;	</a:t>
            </a:r>
            <a:r>
              <a:rPr lang="en-US" sz="2500" smtClean="0"/>
              <a:t>// </a:t>
            </a:r>
            <a:r>
              <a:rPr lang="en-US" sz="2500"/>
              <a:t>Lương của nhân viên</a:t>
            </a:r>
          </a:p>
          <a:p>
            <a:pPr lvl="1" algn="just"/>
            <a:r>
              <a:rPr lang="en-US" sz="2700"/>
              <a:t>} Employee;</a:t>
            </a:r>
          </a:p>
        </p:txBody>
      </p:sp>
    </p:spTree>
    <p:extLst>
      <p:ext uri="{BB962C8B-B14F-4D97-AF65-F5344CB8AC3E}">
        <p14:creationId xmlns:p14="http://schemas.microsoft.com/office/powerpoint/2010/main" val="257940465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3.3 ĐỊNH NGHĨA CẤU </a:t>
            </a:r>
            <a:r>
              <a:rPr lang="en-US">
                <a:solidFill>
                  <a:srgbClr val="FFFF00"/>
                </a:solidFill>
              </a:rPr>
              <a:t>TRÚC </a:t>
            </a:r>
            <a:r>
              <a:rPr lang="en-US" smtClean="0">
                <a:solidFill>
                  <a:srgbClr val="FFFF00"/>
                </a:solidFill>
              </a:rPr>
              <a:t>VỚI TỪ KHÓA TYPEDEF</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marL="36576" indent="0" algn="just">
              <a:buNone/>
            </a:pPr>
            <a:r>
              <a:rPr lang="en-US" sz="3100" b="1" smtClean="0">
                <a:solidFill>
                  <a:srgbClr val="FF0000"/>
                </a:solidFill>
              </a:rPr>
              <a:t>Ví dụ:</a:t>
            </a:r>
          </a:p>
          <a:p>
            <a:pPr algn="just"/>
            <a:r>
              <a:rPr lang="en-US" sz="3100" smtClean="0"/>
              <a:t>Khi </a:t>
            </a:r>
            <a:r>
              <a:rPr lang="en-US" sz="3100"/>
              <a:t>không dùng từ khoá </a:t>
            </a:r>
            <a:r>
              <a:rPr lang="en-US" sz="3100" b="1"/>
              <a:t>typedef</a:t>
            </a:r>
            <a:r>
              <a:rPr lang="en-US" sz="3100"/>
              <a:t>, tên cấu trúc (nằm sau từ khoá struct) được dùng để khai báo biến. Trong khi đó, khi có từ khoá </a:t>
            </a:r>
            <a:r>
              <a:rPr lang="en-US" sz="3100" b="1"/>
              <a:t>typedef</a:t>
            </a:r>
            <a:r>
              <a:rPr lang="en-US" sz="3100"/>
              <a:t>, tên kiểu dữ liệu cấu trúc (dòng cuối cùng trong định nghĩa) mới được dùng để khai báo biến.</a:t>
            </a:r>
          </a:p>
          <a:p>
            <a:pPr algn="just"/>
            <a:r>
              <a:rPr lang="en-US" sz="3100"/>
              <a:t>Khi dùng từ khoá </a:t>
            </a:r>
            <a:r>
              <a:rPr lang="en-US" sz="3100" b="1"/>
              <a:t>typedef</a:t>
            </a:r>
            <a:r>
              <a:rPr lang="en-US" sz="3100"/>
              <a:t> thì không thể khai báo biến đồng thời với định nghĩa cấu trúc.</a:t>
            </a:r>
          </a:p>
        </p:txBody>
      </p:sp>
    </p:spTree>
    <p:extLst>
      <p:ext uri="{BB962C8B-B14F-4D97-AF65-F5344CB8AC3E}">
        <p14:creationId xmlns:p14="http://schemas.microsoft.com/office/powerpoint/2010/main" val="196604534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3232" cy="1143000"/>
          </a:xfrm>
        </p:spPr>
        <p:txBody>
          <a:bodyPr>
            <a:normAutofit fontScale="90000"/>
          </a:bodyPr>
          <a:lstStyle/>
          <a:p>
            <a:pPr algn="ctr"/>
            <a:r>
              <a:rPr lang="en-US" smtClean="0">
                <a:solidFill>
                  <a:srgbClr val="FFFF00"/>
                </a:solidFill>
              </a:rPr>
              <a:t>3.4 THAO TÁC TRÊN CẤU TRÚC</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Các </a:t>
            </a:r>
            <a:r>
              <a:rPr lang="en-US" sz="3100"/>
              <a:t>thao tác trên cấu trúc bao gồm:</a:t>
            </a:r>
          </a:p>
          <a:p>
            <a:pPr lvl="1" algn="just"/>
            <a:r>
              <a:rPr lang="en-US" sz="2700"/>
              <a:t>Khai báo và khởi tạo giá trị ban đầu cho biến cấu </a:t>
            </a:r>
            <a:r>
              <a:rPr lang="en-US" sz="2700" smtClean="0"/>
              <a:t>trúc.</a:t>
            </a:r>
            <a:endParaRPr lang="en-US" sz="2700"/>
          </a:p>
          <a:p>
            <a:pPr lvl="1" algn="just"/>
            <a:r>
              <a:rPr lang="en-US" sz="2700"/>
              <a:t>Truy nhập đến các thuộc tính của cấu </a:t>
            </a:r>
            <a:r>
              <a:rPr lang="en-US" sz="2700" smtClean="0"/>
              <a:t>trúc.</a:t>
            </a:r>
            <a:endParaRPr lang="en-US" sz="2700"/>
          </a:p>
        </p:txBody>
      </p:sp>
    </p:spTree>
    <p:extLst>
      <p:ext uri="{BB962C8B-B14F-4D97-AF65-F5344CB8AC3E}">
        <p14:creationId xmlns:p14="http://schemas.microsoft.com/office/powerpoint/2010/main" val="39075378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3232" cy="1143000"/>
          </a:xfrm>
        </p:spPr>
        <p:txBody>
          <a:bodyPr>
            <a:normAutofit fontScale="90000"/>
          </a:bodyPr>
          <a:lstStyle/>
          <a:p>
            <a:pPr algn="ctr"/>
            <a:r>
              <a:rPr lang="en-US" smtClean="0">
                <a:solidFill>
                  <a:srgbClr val="FFFF00"/>
                </a:solidFill>
              </a:rPr>
              <a:t>3.4 KHỞI TẠO GIÁ TRỊ BAN ĐẦU CHO CẤU TRÚC</a:t>
            </a:r>
            <a:endParaRPr lang="en-US">
              <a:solidFill>
                <a:srgbClr val="FFFF00"/>
              </a:solidFill>
            </a:endParaRPr>
          </a:p>
        </p:txBody>
      </p:sp>
      <p:sp>
        <p:nvSpPr>
          <p:cNvPr id="3" name="Content Placeholder 2"/>
          <p:cNvSpPr>
            <a:spLocks noGrp="1"/>
          </p:cNvSpPr>
          <p:nvPr>
            <p:ph idx="1"/>
          </p:nvPr>
        </p:nvSpPr>
        <p:spPr/>
        <p:txBody>
          <a:bodyPr>
            <a:normAutofit fontScale="70000" lnSpcReduction="20000"/>
          </a:bodyPr>
          <a:lstStyle/>
          <a:p>
            <a:pPr marL="36576" indent="0" algn="just">
              <a:buNone/>
            </a:pPr>
            <a:r>
              <a:rPr lang="en-US" sz="3100" b="1" smtClean="0">
                <a:solidFill>
                  <a:srgbClr val="FF0000"/>
                </a:solidFill>
              </a:rPr>
              <a:t>Khởi </a:t>
            </a:r>
            <a:r>
              <a:rPr lang="en-US" sz="3100" b="1">
                <a:solidFill>
                  <a:srgbClr val="FF0000"/>
                </a:solidFill>
              </a:rPr>
              <a:t>tạo biến có cấu trúc </a:t>
            </a:r>
            <a:r>
              <a:rPr lang="en-US" sz="3100" b="1" smtClean="0">
                <a:solidFill>
                  <a:srgbClr val="FF0000"/>
                </a:solidFill>
              </a:rPr>
              <a:t>đơn</a:t>
            </a:r>
          </a:p>
          <a:p>
            <a:pPr algn="just"/>
            <a:r>
              <a:rPr lang="en-US"/>
              <a:t>Biến cấu trúc được khai báo theo các cách sau:</a:t>
            </a:r>
          </a:p>
          <a:p>
            <a:pPr lvl="1" algn="just"/>
            <a:r>
              <a:rPr lang="en-US"/>
              <a:t>&lt;Tên kiểu dữ liệu cấu trúc&gt; &lt;tên biến&gt;;</a:t>
            </a:r>
          </a:p>
          <a:p>
            <a:pPr algn="just"/>
            <a:r>
              <a:rPr lang="en-US"/>
              <a:t>Ngoài ra, ta có thể khởi tạo các giá trị cho các thuộc tính của cấu trúc ngay khi khai báo bằng các cú pháp sau:</a:t>
            </a:r>
          </a:p>
          <a:p>
            <a:pPr lvl="1" algn="just"/>
            <a:r>
              <a:rPr lang="en-US"/>
              <a:t>&lt;Tên kiểu dữ liệu cấu trúc&gt; &lt;tên biến&gt; = </a:t>
            </a:r>
            <a:endParaRPr lang="en-US" smtClean="0"/>
          </a:p>
          <a:p>
            <a:pPr lvl="1" algn="just"/>
            <a:r>
              <a:rPr lang="en-US" smtClean="0"/>
              <a:t>{</a:t>
            </a:r>
            <a:endParaRPr lang="en-US"/>
          </a:p>
          <a:p>
            <a:pPr lvl="2" algn="just"/>
            <a:r>
              <a:rPr lang="en-US"/>
              <a:t>&lt;giá trị thuộc tính 1&gt;,</a:t>
            </a:r>
          </a:p>
          <a:p>
            <a:pPr lvl="2" algn="just"/>
            <a:r>
              <a:rPr lang="en-US"/>
              <a:t>&lt;giá trị thuộc tính 2&gt;,</a:t>
            </a:r>
          </a:p>
          <a:p>
            <a:pPr lvl="2" algn="just"/>
            <a:r>
              <a:rPr lang="en-US"/>
              <a:t>…</a:t>
            </a:r>
          </a:p>
          <a:p>
            <a:pPr lvl="2" algn="just"/>
            <a:r>
              <a:rPr lang="en-US"/>
              <a:t>&lt;giá trị thuộc tính n&gt;</a:t>
            </a:r>
          </a:p>
          <a:p>
            <a:pPr lvl="1" algn="just"/>
            <a:r>
              <a:rPr lang="en-US"/>
              <a:t>};</a:t>
            </a:r>
          </a:p>
          <a:p>
            <a:pPr algn="just"/>
            <a:r>
              <a:rPr lang="en-US" sz="3000" smtClean="0"/>
              <a:t>Giá </a:t>
            </a:r>
            <a:r>
              <a:rPr lang="en-US" sz="3000"/>
              <a:t>trị thuộc tính: là giá trị khởi đầu cho mỗi thuộc tính, có kiểu phù hợp với kiểu </a:t>
            </a:r>
            <a:r>
              <a:rPr lang="en-US" sz="3000" smtClean="0"/>
              <a:t>dữ </a:t>
            </a:r>
            <a:r>
              <a:rPr lang="en-US" sz="3000"/>
              <a:t>liệu của thuộc tính. Mỗi giá trị của thuộc tính được phân cách bằng dấu phẩy “,”.</a:t>
            </a:r>
          </a:p>
        </p:txBody>
      </p:sp>
    </p:spTree>
    <p:extLst>
      <p:ext uri="{BB962C8B-B14F-4D97-AF65-F5344CB8AC3E}">
        <p14:creationId xmlns:p14="http://schemas.microsoft.com/office/powerpoint/2010/main" val="6524930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3232" cy="1143000"/>
          </a:xfrm>
        </p:spPr>
        <p:txBody>
          <a:bodyPr>
            <a:normAutofit fontScale="90000"/>
          </a:bodyPr>
          <a:lstStyle/>
          <a:p>
            <a:pPr algn="ctr"/>
            <a:r>
              <a:rPr lang="en-US" smtClean="0">
                <a:solidFill>
                  <a:srgbClr val="FFFF00"/>
                </a:solidFill>
              </a:rPr>
              <a:t>3.4 KHỞI TẠO GIÁ TRỊ BAN ĐẦU CHO CẤU TRÚC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Khởi </a:t>
            </a:r>
            <a:r>
              <a:rPr lang="en-US" sz="3100" b="1">
                <a:solidFill>
                  <a:srgbClr val="FF0000"/>
                </a:solidFill>
              </a:rPr>
              <a:t>tạo biến có cấu trúc </a:t>
            </a:r>
            <a:r>
              <a:rPr lang="en-US" sz="3100" b="1" smtClean="0">
                <a:solidFill>
                  <a:srgbClr val="FF0000"/>
                </a:solidFill>
              </a:rPr>
              <a:t>đơn</a:t>
            </a:r>
          </a:p>
          <a:p>
            <a:pPr algn="just"/>
            <a:r>
              <a:rPr lang="en-US" smtClean="0"/>
              <a:t>Ví </a:t>
            </a:r>
            <a:r>
              <a:rPr lang="en-US"/>
              <a:t>dụ, với định nghĩa cấu trúc:</a:t>
            </a:r>
          </a:p>
          <a:p>
            <a:pPr lvl="1" algn="just"/>
            <a:r>
              <a:rPr lang="en-US"/>
              <a:t>typedef struct </a:t>
            </a:r>
            <a:endParaRPr lang="en-US" smtClean="0"/>
          </a:p>
          <a:p>
            <a:pPr lvl="1" algn="just"/>
            <a:r>
              <a:rPr lang="en-US" smtClean="0"/>
              <a:t>{</a:t>
            </a:r>
            <a:endParaRPr lang="en-US"/>
          </a:p>
          <a:p>
            <a:pPr lvl="2" algn="just"/>
            <a:r>
              <a:rPr lang="en-US"/>
              <a:t>char name[20];	// Tên nhân viên </a:t>
            </a:r>
            <a:endParaRPr lang="en-US" smtClean="0"/>
          </a:p>
          <a:p>
            <a:pPr lvl="2" algn="just"/>
            <a:r>
              <a:rPr lang="en-US" smtClean="0"/>
              <a:t>int </a:t>
            </a:r>
            <a:r>
              <a:rPr lang="en-US"/>
              <a:t>age</a:t>
            </a:r>
            <a:r>
              <a:rPr lang="en-US" smtClean="0"/>
              <a:t>;		// </a:t>
            </a:r>
            <a:r>
              <a:rPr lang="en-US"/>
              <a:t>Tuổi nhân viên</a:t>
            </a:r>
          </a:p>
          <a:p>
            <a:pPr lvl="2" algn="just"/>
            <a:r>
              <a:rPr lang="en-US"/>
              <a:t>char role[20];	</a:t>
            </a:r>
            <a:r>
              <a:rPr lang="en-US" smtClean="0"/>
              <a:t>// </a:t>
            </a:r>
            <a:r>
              <a:rPr lang="en-US"/>
              <a:t>Chức vụ của nhân viên </a:t>
            </a:r>
            <a:endParaRPr lang="en-US" smtClean="0"/>
          </a:p>
          <a:p>
            <a:pPr lvl="2" algn="just"/>
            <a:r>
              <a:rPr lang="en-US" smtClean="0"/>
              <a:t>float </a:t>
            </a:r>
            <a:r>
              <a:rPr lang="en-US"/>
              <a:t>salary;	</a:t>
            </a:r>
            <a:r>
              <a:rPr lang="en-US" smtClean="0"/>
              <a:t>	// </a:t>
            </a:r>
            <a:r>
              <a:rPr lang="en-US"/>
              <a:t>Lương của nhân viên</a:t>
            </a:r>
          </a:p>
          <a:p>
            <a:pPr lvl="1" algn="just"/>
            <a:r>
              <a:rPr lang="en-US"/>
              <a:t>} Employee</a:t>
            </a:r>
            <a:r>
              <a:rPr lang="en-US" smtClean="0"/>
              <a:t>;</a:t>
            </a:r>
            <a:endParaRPr lang="en-US"/>
          </a:p>
        </p:txBody>
      </p:sp>
    </p:spTree>
    <p:extLst>
      <p:ext uri="{BB962C8B-B14F-4D97-AF65-F5344CB8AC3E}">
        <p14:creationId xmlns:p14="http://schemas.microsoft.com/office/powerpoint/2010/main" val="416940023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3232" cy="1143000"/>
          </a:xfrm>
        </p:spPr>
        <p:txBody>
          <a:bodyPr>
            <a:normAutofit fontScale="90000"/>
          </a:bodyPr>
          <a:lstStyle/>
          <a:p>
            <a:pPr algn="ctr"/>
            <a:r>
              <a:rPr lang="en-US" smtClean="0">
                <a:solidFill>
                  <a:srgbClr val="FFFF00"/>
                </a:solidFill>
              </a:rPr>
              <a:t>3.4 KHỞI TẠO GIÁ TRỊ BAN ĐẦU CHO CẤU TRÚC</a:t>
            </a:r>
            <a:endParaRPr lang="en-US">
              <a:solidFill>
                <a:srgbClr val="FFFF00"/>
              </a:solidFill>
            </a:endParaRPr>
          </a:p>
        </p:txBody>
      </p:sp>
      <p:sp>
        <p:nvSpPr>
          <p:cNvPr id="3" name="Content Placeholder 2"/>
          <p:cNvSpPr>
            <a:spLocks noGrp="1"/>
          </p:cNvSpPr>
          <p:nvPr>
            <p:ph idx="1"/>
          </p:nvPr>
        </p:nvSpPr>
        <p:spPr/>
        <p:txBody>
          <a:bodyPr>
            <a:normAutofit lnSpcReduction="10000"/>
          </a:bodyPr>
          <a:lstStyle/>
          <a:p>
            <a:pPr marL="36576" indent="0" algn="just">
              <a:buNone/>
            </a:pPr>
            <a:r>
              <a:rPr lang="en-US" sz="3100" b="1" smtClean="0">
                <a:solidFill>
                  <a:srgbClr val="FF0000"/>
                </a:solidFill>
              </a:rPr>
              <a:t>Khởi </a:t>
            </a:r>
            <a:r>
              <a:rPr lang="en-US" sz="3100" b="1">
                <a:solidFill>
                  <a:srgbClr val="FF0000"/>
                </a:solidFill>
              </a:rPr>
              <a:t>tạo biến có cấu trúc </a:t>
            </a:r>
            <a:r>
              <a:rPr lang="en-US" sz="3100" b="1" smtClean="0">
                <a:solidFill>
                  <a:srgbClr val="FF0000"/>
                </a:solidFill>
              </a:rPr>
              <a:t>đơn</a:t>
            </a:r>
          </a:p>
          <a:p>
            <a:pPr algn="just"/>
            <a:r>
              <a:rPr lang="en-US" smtClean="0"/>
              <a:t>Có </a:t>
            </a:r>
            <a:r>
              <a:rPr lang="en-US"/>
              <a:t>thể khai báo và khởi tạo cho một biến như sau:</a:t>
            </a:r>
          </a:p>
          <a:p>
            <a:pPr lvl="1" algn="just"/>
            <a:r>
              <a:rPr lang="en-US"/>
              <a:t>Employee myEmployee1 = </a:t>
            </a:r>
            <a:endParaRPr lang="en-US" smtClean="0"/>
          </a:p>
          <a:p>
            <a:pPr lvl="1" algn="just"/>
            <a:r>
              <a:rPr lang="en-US" smtClean="0"/>
              <a:t>{ </a:t>
            </a:r>
          </a:p>
          <a:p>
            <a:pPr lvl="2" algn="just"/>
            <a:r>
              <a:rPr lang="en-US" smtClean="0"/>
              <a:t>“</a:t>
            </a:r>
            <a:r>
              <a:rPr lang="en-US"/>
              <a:t>Nguyen Van A”, </a:t>
            </a:r>
            <a:endParaRPr lang="en-US" smtClean="0"/>
          </a:p>
          <a:p>
            <a:pPr lvl="2" algn="just"/>
            <a:r>
              <a:rPr lang="en-US" smtClean="0"/>
              <a:t>27</a:t>
            </a:r>
            <a:r>
              <a:rPr lang="en-US"/>
              <a:t>,</a:t>
            </a:r>
          </a:p>
          <a:p>
            <a:pPr lvl="2" algn="just"/>
            <a:r>
              <a:rPr lang="en-US"/>
              <a:t>“Nhan vien”, </a:t>
            </a:r>
          </a:p>
          <a:p>
            <a:pPr lvl="2" algn="just"/>
            <a:r>
              <a:rPr lang="en-US" smtClean="0"/>
              <a:t>300</a:t>
            </a:r>
          </a:p>
          <a:p>
            <a:pPr lvl="1" algn="just"/>
            <a:r>
              <a:rPr lang="en-US" smtClean="0"/>
              <a:t>};</a:t>
            </a:r>
            <a:endParaRPr lang="en-US"/>
          </a:p>
        </p:txBody>
      </p:sp>
    </p:spTree>
    <p:extLst>
      <p:ext uri="{BB962C8B-B14F-4D97-AF65-F5344CB8AC3E}">
        <p14:creationId xmlns:p14="http://schemas.microsoft.com/office/powerpoint/2010/main" val="265010920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3232" cy="1143000"/>
          </a:xfrm>
        </p:spPr>
        <p:txBody>
          <a:bodyPr>
            <a:normAutofit fontScale="90000"/>
          </a:bodyPr>
          <a:lstStyle/>
          <a:p>
            <a:pPr algn="ctr"/>
            <a:r>
              <a:rPr lang="en-US" smtClean="0">
                <a:solidFill>
                  <a:srgbClr val="FFFF00"/>
                </a:solidFill>
              </a:rPr>
              <a:t>3.4 KHỞI TẠO GIÁ TRỊ BAN ĐẦU CHO CẤU TRÚC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Khởi </a:t>
            </a:r>
            <a:r>
              <a:rPr lang="en-US" sz="3100" b="1">
                <a:solidFill>
                  <a:srgbClr val="FF0000"/>
                </a:solidFill>
              </a:rPr>
              <a:t>tạo biến có cấu trúc </a:t>
            </a:r>
            <a:r>
              <a:rPr lang="en-US" sz="3100" b="1" smtClean="0">
                <a:solidFill>
                  <a:srgbClr val="FF0000"/>
                </a:solidFill>
              </a:rPr>
              <a:t>lồng nhau</a:t>
            </a:r>
          </a:p>
          <a:p>
            <a:pPr algn="just"/>
            <a:r>
              <a:rPr lang="en-US" smtClean="0"/>
              <a:t>Trong </a:t>
            </a:r>
            <a:r>
              <a:rPr lang="en-US"/>
              <a:t>trường hợp các cấu trúc lồng nhau, phép khởi tạo cũng thực hiện như thông thường với phép khởi tạo cho tất cả các cấu trúc con.</a:t>
            </a:r>
          </a:p>
        </p:txBody>
      </p:sp>
    </p:spTree>
    <p:extLst>
      <p:ext uri="{BB962C8B-B14F-4D97-AF65-F5344CB8AC3E}">
        <p14:creationId xmlns:p14="http://schemas.microsoft.com/office/powerpoint/2010/main" val="332885363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3232" cy="1143000"/>
          </a:xfrm>
        </p:spPr>
        <p:txBody>
          <a:bodyPr>
            <a:normAutofit fontScale="90000"/>
          </a:bodyPr>
          <a:lstStyle/>
          <a:p>
            <a:pPr algn="ctr"/>
            <a:r>
              <a:rPr lang="en-US" smtClean="0">
                <a:solidFill>
                  <a:srgbClr val="FFFF00"/>
                </a:solidFill>
              </a:rPr>
              <a:t>3.4 KHỞI TẠO GIÁ TRỊ BAN ĐẦU CHO CẤU TRÚC</a:t>
            </a:r>
            <a:endParaRPr lang="en-US">
              <a:solidFill>
                <a:srgbClr val="FFFF00"/>
              </a:solidFill>
            </a:endParaRPr>
          </a:p>
        </p:txBody>
      </p:sp>
      <p:sp>
        <p:nvSpPr>
          <p:cNvPr id="3" name="Content Placeholder 2"/>
          <p:cNvSpPr>
            <a:spLocks noGrp="1"/>
          </p:cNvSpPr>
          <p:nvPr>
            <p:ph idx="1"/>
          </p:nvPr>
        </p:nvSpPr>
        <p:spPr/>
        <p:txBody>
          <a:bodyPr>
            <a:normAutofit fontScale="62500" lnSpcReduction="20000"/>
          </a:bodyPr>
          <a:lstStyle/>
          <a:p>
            <a:pPr marL="36576" indent="0" algn="just">
              <a:buNone/>
            </a:pPr>
            <a:r>
              <a:rPr lang="en-US" sz="3100" b="1" smtClean="0">
                <a:solidFill>
                  <a:srgbClr val="FF0000"/>
                </a:solidFill>
              </a:rPr>
              <a:t>Khởi </a:t>
            </a:r>
            <a:r>
              <a:rPr lang="en-US" sz="3100" b="1">
                <a:solidFill>
                  <a:srgbClr val="FF0000"/>
                </a:solidFill>
              </a:rPr>
              <a:t>tạo biến có cấu trúc </a:t>
            </a:r>
            <a:r>
              <a:rPr lang="en-US" sz="3100" b="1" smtClean="0">
                <a:solidFill>
                  <a:srgbClr val="FF0000"/>
                </a:solidFill>
              </a:rPr>
              <a:t>lồng nhau</a:t>
            </a:r>
          </a:p>
          <a:p>
            <a:r>
              <a:rPr lang="en-US" sz="3100" smtClean="0"/>
              <a:t>Ví </a:t>
            </a:r>
            <a:r>
              <a:rPr lang="en-US" sz="3100"/>
              <a:t>dụ với khai báo cấu trúc như sau:</a:t>
            </a:r>
          </a:p>
          <a:p>
            <a:pPr lvl="1"/>
            <a:r>
              <a:rPr lang="en-US" sz="2700"/>
              <a:t>typedef struct </a:t>
            </a:r>
            <a:endParaRPr lang="en-US" sz="2700" smtClean="0"/>
          </a:p>
          <a:p>
            <a:pPr lvl="1"/>
            <a:r>
              <a:rPr lang="en-US" sz="2700" smtClean="0"/>
              <a:t>{</a:t>
            </a:r>
            <a:endParaRPr lang="en-US" sz="2700"/>
          </a:p>
          <a:p>
            <a:pPr lvl="2"/>
            <a:r>
              <a:rPr lang="en-US" sz="2500"/>
              <a:t>int day; </a:t>
            </a:r>
            <a:endParaRPr lang="en-US" sz="2500" smtClean="0"/>
          </a:p>
          <a:p>
            <a:pPr lvl="2"/>
            <a:r>
              <a:rPr lang="en-US" sz="2500" smtClean="0"/>
              <a:t>int </a:t>
            </a:r>
            <a:r>
              <a:rPr lang="en-US" sz="2500"/>
              <a:t>month; </a:t>
            </a:r>
            <a:endParaRPr lang="en-US" sz="2500" smtClean="0"/>
          </a:p>
          <a:p>
            <a:pPr lvl="2"/>
            <a:r>
              <a:rPr lang="en-US" sz="2500" smtClean="0"/>
              <a:t>int </a:t>
            </a:r>
            <a:r>
              <a:rPr lang="en-US" sz="2500"/>
              <a:t>year;</a:t>
            </a:r>
          </a:p>
          <a:p>
            <a:pPr lvl="1"/>
            <a:r>
              <a:rPr lang="en-US" sz="2700"/>
              <a:t>} Date;</a:t>
            </a:r>
          </a:p>
          <a:p>
            <a:r>
              <a:rPr lang="en-US" sz="3100" smtClean="0"/>
              <a:t>và:</a:t>
            </a:r>
            <a:endParaRPr lang="en-US" sz="3100"/>
          </a:p>
          <a:p>
            <a:pPr lvl="1"/>
            <a:r>
              <a:rPr lang="en-US" sz="2700"/>
              <a:t>typedef struct </a:t>
            </a:r>
            <a:endParaRPr lang="en-US" sz="2700" smtClean="0"/>
          </a:p>
          <a:p>
            <a:pPr lvl="1"/>
            <a:r>
              <a:rPr lang="en-US" sz="2700" smtClean="0"/>
              <a:t>{</a:t>
            </a:r>
            <a:endParaRPr lang="en-US" sz="2700"/>
          </a:p>
          <a:p>
            <a:pPr lvl="2"/>
            <a:r>
              <a:rPr lang="en-US" sz="2500"/>
              <a:t>char name[20];	// Tên nhân viên</a:t>
            </a:r>
          </a:p>
          <a:p>
            <a:pPr lvl="2"/>
            <a:r>
              <a:rPr lang="en-US" sz="2500"/>
              <a:t>Date birthDay;	// Ngày sinh của nhân viên </a:t>
            </a:r>
            <a:endParaRPr lang="en-US" sz="2500" smtClean="0"/>
          </a:p>
          <a:p>
            <a:pPr lvl="2"/>
            <a:r>
              <a:rPr lang="en-US" sz="2500" smtClean="0"/>
              <a:t>char </a:t>
            </a:r>
            <a:r>
              <a:rPr lang="en-US" sz="2500"/>
              <a:t>role[20];	// Chức vụ của nhân viên </a:t>
            </a:r>
            <a:endParaRPr lang="en-US" sz="2500" smtClean="0"/>
          </a:p>
          <a:p>
            <a:pPr lvl="2"/>
            <a:r>
              <a:rPr lang="en-US" sz="2500" smtClean="0"/>
              <a:t>float </a:t>
            </a:r>
            <a:r>
              <a:rPr lang="en-US" sz="2500"/>
              <a:t>salary;	// Lương của nhân viên</a:t>
            </a:r>
          </a:p>
          <a:p>
            <a:pPr lvl="1"/>
            <a:r>
              <a:rPr lang="en-US" sz="2700"/>
              <a:t>} Employee;</a:t>
            </a:r>
          </a:p>
        </p:txBody>
      </p:sp>
    </p:spTree>
    <p:extLst>
      <p:ext uri="{BB962C8B-B14F-4D97-AF65-F5344CB8AC3E}">
        <p14:creationId xmlns:p14="http://schemas.microsoft.com/office/powerpoint/2010/main" val="245195827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3232" cy="1143000"/>
          </a:xfrm>
        </p:spPr>
        <p:txBody>
          <a:bodyPr>
            <a:normAutofit fontScale="90000"/>
          </a:bodyPr>
          <a:lstStyle/>
          <a:p>
            <a:pPr algn="ctr"/>
            <a:r>
              <a:rPr lang="en-US" smtClean="0">
                <a:solidFill>
                  <a:srgbClr val="FFFF00"/>
                </a:solidFill>
              </a:rPr>
              <a:t>3.4 KHỞI TẠO GIÁ TRỊ BAN ĐẦU CHO CẤU TRÚC</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marL="36576" indent="0" algn="just">
              <a:buNone/>
            </a:pPr>
            <a:r>
              <a:rPr lang="en-US" sz="3100" b="1" smtClean="0">
                <a:solidFill>
                  <a:srgbClr val="FF0000"/>
                </a:solidFill>
              </a:rPr>
              <a:t>Khởi </a:t>
            </a:r>
            <a:r>
              <a:rPr lang="en-US" sz="3100" b="1">
                <a:solidFill>
                  <a:srgbClr val="FF0000"/>
                </a:solidFill>
              </a:rPr>
              <a:t>tạo biến có cấu trúc </a:t>
            </a:r>
            <a:r>
              <a:rPr lang="en-US" sz="3100" b="1" smtClean="0">
                <a:solidFill>
                  <a:srgbClr val="FF0000"/>
                </a:solidFill>
              </a:rPr>
              <a:t>lồng nhau</a:t>
            </a:r>
          </a:p>
          <a:p>
            <a:pPr algn="just"/>
            <a:r>
              <a:rPr lang="en-US" sz="3100" smtClean="0"/>
              <a:t>Thì </a:t>
            </a:r>
            <a:r>
              <a:rPr lang="en-US" sz="3100"/>
              <a:t>khai báo và khởi tạo một biến có kiểu Employee có thể thực hiện như sau:</a:t>
            </a:r>
          </a:p>
          <a:p>
            <a:pPr lvl="1" algn="just"/>
            <a:r>
              <a:rPr lang="en-US" sz="2700"/>
              <a:t>Employee myEmployee1 = </a:t>
            </a:r>
            <a:endParaRPr lang="en-US" sz="2700" smtClean="0"/>
          </a:p>
          <a:p>
            <a:pPr lvl="1" algn="just"/>
            <a:r>
              <a:rPr lang="en-US" sz="2700" smtClean="0"/>
              <a:t>{ </a:t>
            </a:r>
          </a:p>
          <a:p>
            <a:pPr lvl="2" algn="just"/>
            <a:r>
              <a:rPr lang="en-US" sz="2500" smtClean="0"/>
              <a:t>“</a:t>
            </a:r>
            <a:r>
              <a:rPr lang="en-US" sz="2500"/>
              <a:t>Nguyen Van A”,</a:t>
            </a:r>
          </a:p>
          <a:p>
            <a:pPr lvl="2" algn="just"/>
            <a:r>
              <a:rPr lang="en-US" sz="2500"/>
              <a:t>{15, 05, 1980},	// Khởi tạo cấu trúc con </a:t>
            </a:r>
            <a:endParaRPr lang="en-US" sz="2500" smtClean="0"/>
          </a:p>
          <a:p>
            <a:pPr lvl="2" algn="just"/>
            <a:r>
              <a:rPr lang="en-US" sz="2500" smtClean="0"/>
              <a:t>“</a:t>
            </a:r>
            <a:r>
              <a:rPr lang="en-US" sz="2500"/>
              <a:t>Nhan vien”,</a:t>
            </a:r>
          </a:p>
          <a:p>
            <a:pPr lvl="2" algn="just"/>
            <a:r>
              <a:rPr lang="en-US" sz="2500" smtClean="0"/>
              <a:t>300</a:t>
            </a:r>
            <a:endParaRPr lang="en-US" sz="2500"/>
          </a:p>
          <a:p>
            <a:pPr lvl="1" algn="just"/>
            <a:r>
              <a:rPr lang="en-US" sz="2700"/>
              <a:t>};</a:t>
            </a:r>
          </a:p>
        </p:txBody>
      </p:sp>
    </p:spTree>
    <p:extLst>
      <p:ext uri="{BB962C8B-B14F-4D97-AF65-F5344CB8AC3E}">
        <p14:creationId xmlns:p14="http://schemas.microsoft.com/office/powerpoint/2010/main" val="399337054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3232" cy="1143000"/>
          </a:xfrm>
        </p:spPr>
        <p:txBody>
          <a:bodyPr>
            <a:normAutofit fontScale="90000"/>
          </a:bodyPr>
          <a:lstStyle/>
          <a:p>
            <a:pPr algn="ctr"/>
            <a:r>
              <a:rPr lang="en-US" smtClean="0">
                <a:solidFill>
                  <a:srgbClr val="FFFF00"/>
                </a:solidFill>
              </a:rPr>
              <a:t>3.4 KHỞI TẠO GIÁ TRỊ BAN ĐẦU CHO CẤU TRÚC</a:t>
            </a:r>
            <a:endParaRPr lang="en-US">
              <a:solidFill>
                <a:srgbClr val="FFFF00"/>
              </a:solidFill>
            </a:endParaRPr>
          </a:p>
        </p:txBody>
      </p:sp>
      <p:sp>
        <p:nvSpPr>
          <p:cNvPr id="3" name="Content Placeholder 2"/>
          <p:cNvSpPr>
            <a:spLocks noGrp="1"/>
          </p:cNvSpPr>
          <p:nvPr>
            <p:ph idx="1"/>
          </p:nvPr>
        </p:nvSpPr>
        <p:spPr/>
        <p:txBody>
          <a:bodyPr>
            <a:normAutofit fontScale="85000" lnSpcReduction="20000"/>
          </a:bodyPr>
          <a:lstStyle/>
          <a:p>
            <a:pPr marL="36576" indent="0" algn="just">
              <a:buNone/>
            </a:pPr>
            <a:r>
              <a:rPr lang="en-US" sz="3100" b="1" smtClean="0">
                <a:solidFill>
                  <a:srgbClr val="FF0000"/>
                </a:solidFill>
              </a:rPr>
              <a:t>Truy </a:t>
            </a:r>
            <a:r>
              <a:rPr lang="en-US" sz="3100" b="1">
                <a:solidFill>
                  <a:srgbClr val="FF0000"/>
                </a:solidFill>
              </a:rPr>
              <a:t>nhập đến thuộc tính của cấu trúc</a:t>
            </a:r>
          </a:p>
          <a:p>
            <a:pPr algn="just"/>
            <a:r>
              <a:rPr lang="en-US" sz="3100" smtClean="0"/>
              <a:t>Việc </a:t>
            </a:r>
            <a:r>
              <a:rPr lang="en-US" sz="3100"/>
              <a:t>truy nhập đến thuộc tính của cấu trúc được thực hiện bằng cú pháp:</a:t>
            </a:r>
          </a:p>
          <a:p>
            <a:pPr lvl="1" algn="just"/>
            <a:r>
              <a:rPr lang="en-US" sz="2700"/>
              <a:t>&lt;Tên biến cấu trúc&gt;.&lt;tên thuộc tính&gt;</a:t>
            </a:r>
          </a:p>
          <a:p>
            <a:pPr algn="just"/>
            <a:r>
              <a:rPr lang="en-US" sz="3100"/>
              <a:t>Ví dụ, </a:t>
            </a:r>
            <a:r>
              <a:rPr lang="en-US" sz="3100" smtClean="0"/>
              <a:t>một </a:t>
            </a:r>
            <a:r>
              <a:rPr lang="en-US" sz="3100"/>
              <a:t>biến cấu trúc kiểu Employee đơn:</a:t>
            </a:r>
          </a:p>
          <a:p>
            <a:pPr lvl="1" algn="just"/>
            <a:r>
              <a:rPr lang="en-US" sz="2700"/>
              <a:t>Employee myEmployee1 = </a:t>
            </a:r>
            <a:endParaRPr lang="en-US" sz="2700" smtClean="0"/>
          </a:p>
          <a:p>
            <a:pPr lvl="1" algn="just"/>
            <a:r>
              <a:rPr lang="en-US" sz="2700" smtClean="0"/>
              <a:t>{ </a:t>
            </a:r>
          </a:p>
          <a:p>
            <a:pPr lvl="2" algn="just"/>
            <a:r>
              <a:rPr lang="en-US" sz="2500" smtClean="0"/>
              <a:t>“</a:t>
            </a:r>
            <a:r>
              <a:rPr lang="en-US" sz="2500"/>
              <a:t>Nguyen Van A”, </a:t>
            </a:r>
            <a:endParaRPr lang="en-US" sz="2500" smtClean="0"/>
          </a:p>
          <a:p>
            <a:pPr lvl="2" algn="just"/>
            <a:r>
              <a:rPr lang="en-US" sz="2500" smtClean="0"/>
              <a:t>27</a:t>
            </a:r>
            <a:r>
              <a:rPr lang="en-US" sz="2500"/>
              <a:t>,</a:t>
            </a:r>
          </a:p>
          <a:p>
            <a:pPr lvl="2" algn="just"/>
            <a:r>
              <a:rPr lang="en-US" sz="2500"/>
              <a:t>“Nhan vien”, </a:t>
            </a:r>
            <a:endParaRPr lang="en-US" sz="2500" smtClean="0"/>
          </a:p>
          <a:p>
            <a:pPr lvl="2" algn="just"/>
            <a:r>
              <a:rPr lang="en-US" sz="2500" smtClean="0"/>
              <a:t>300</a:t>
            </a:r>
            <a:endParaRPr lang="en-US" sz="2500"/>
          </a:p>
          <a:p>
            <a:pPr lvl="1" algn="just"/>
            <a:r>
              <a:rPr lang="en-US" sz="2700"/>
              <a:t>};</a:t>
            </a:r>
          </a:p>
        </p:txBody>
      </p:sp>
    </p:spTree>
    <p:extLst>
      <p:ext uri="{BB962C8B-B14F-4D97-AF65-F5344CB8AC3E}">
        <p14:creationId xmlns:p14="http://schemas.microsoft.com/office/powerpoint/2010/main" val="178881451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3232" cy="1143000"/>
          </a:xfrm>
        </p:spPr>
        <p:txBody>
          <a:bodyPr>
            <a:normAutofit fontScale="90000"/>
          </a:bodyPr>
          <a:lstStyle/>
          <a:p>
            <a:pPr algn="ctr"/>
            <a:r>
              <a:rPr lang="en-US" smtClean="0">
                <a:solidFill>
                  <a:srgbClr val="FFFF00"/>
                </a:solidFill>
              </a:rPr>
              <a:t>3.4 KHỞI TẠO GIÁ TRỊ BAN ĐẦU CHO CẤU TRÚC</a:t>
            </a:r>
            <a:endParaRPr lang="en-US">
              <a:solidFill>
                <a:srgbClr val="FFFF00"/>
              </a:solidFill>
            </a:endParaRPr>
          </a:p>
        </p:txBody>
      </p:sp>
      <p:sp>
        <p:nvSpPr>
          <p:cNvPr id="3" name="Content Placeholder 2"/>
          <p:cNvSpPr>
            <a:spLocks noGrp="1"/>
          </p:cNvSpPr>
          <p:nvPr>
            <p:ph idx="1"/>
          </p:nvPr>
        </p:nvSpPr>
        <p:spPr/>
        <p:txBody>
          <a:bodyPr>
            <a:normAutofit lnSpcReduction="10000"/>
          </a:bodyPr>
          <a:lstStyle/>
          <a:p>
            <a:pPr marL="36576" indent="0" algn="just">
              <a:buNone/>
            </a:pPr>
            <a:r>
              <a:rPr lang="en-US" sz="3100" b="1" smtClean="0">
                <a:solidFill>
                  <a:srgbClr val="FF0000"/>
                </a:solidFill>
              </a:rPr>
              <a:t>Truy </a:t>
            </a:r>
            <a:r>
              <a:rPr lang="en-US" sz="3100" b="1">
                <a:solidFill>
                  <a:srgbClr val="FF0000"/>
                </a:solidFill>
              </a:rPr>
              <a:t>nhập đến thuộc tính của cấu trúc</a:t>
            </a:r>
          </a:p>
          <a:p>
            <a:pPr algn="just"/>
            <a:r>
              <a:rPr lang="en-US" sz="3100" smtClean="0"/>
              <a:t>Ta </a:t>
            </a:r>
            <a:r>
              <a:rPr lang="en-US" sz="3100"/>
              <a:t>có thể truy xuất như sau:</a:t>
            </a:r>
          </a:p>
          <a:p>
            <a:pPr lvl="1" algn="just"/>
            <a:r>
              <a:rPr lang="en-US" sz="2700"/>
              <a:t>cout &lt;&lt; myEmployee1.name;	// hiển thị ra “Nguyen Van A” </a:t>
            </a:r>
            <a:endParaRPr lang="en-US" sz="2700" smtClean="0"/>
          </a:p>
          <a:p>
            <a:pPr lvl="1" algn="just"/>
            <a:r>
              <a:rPr lang="en-US" sz="2700" smtClean="0"/>
              <a:t>myEmployee1.age </a:t>
            </a:r>
            <a:r>
              <a:rPr lang="en-US" sz="2700"/>
              <a:t>+= 1;	// Tăng số tuổi lên 1</a:t>
            </a:r>
          </a:p>
          <a:p>
            <a:pPr algn="just"/>
            <a:r>
              <a:rPr lang="en-US" sz="3100"/>
              <a:t>Đối với kiểu cấu trúc lồng nhau, phép truy nhập đến thuộc tính được thực hiện lần lượt từ cấu trúc cha đến cấu trúc con.</a:t>
            </a:r>
          </a:p>
        </p:txBody>
      </p:sp>
    </p:spTree>
    <p:extLst>
      <p:ext uri="{BB962C8B-B14F-4D97-AF65-F5344CB8AC3E}">
        <p14:creationId xmlns:p14="http://schemas.microsoft.com/office/powerpoint/2010/main" val="24208713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3232" cy="1143000"/>
          </a:xfrm>
        </p:spPr>
        <p:txBody>
          <a:bodyPr>
            <a:normAutofit fontScale="90000"/>
          </a:bodyPr>
          <a:lstStyle/>
          <a:p>
            <a:pPr algn="ctr"/>
            <a:r>
              <a:rPr lang="en-US" smtClean="0">
                <a:solidFill>
                  <a:srgbClr val="FFFF00"/>
                </a:solidFill>
              </a:rPr>
              <a:t>3.4 KHỞI TẠO GIÁ TRỊ BAN ĐẦU CHO CẤU TRÚC</a:t>
            </a:r>
            <a:endParaRPr lang="en-US">
              <a:solidFill>
                <a:srgbClr val="FFFF00"/>
              </a:solidFill>
            </a:endParaRPr>
          </a:p>
        </p:txBody>
      </p:sp>
      <p:sp>
        <p:nvSpPr>
          <p:cNvPr id="3" name="Content Placeholder 2"/>
          <p:cNvSpPr>
            <a:spLocks noGrp="1"/>
          </p:cNvSpPr>
          <p:nvPr>
            <p:ph idx="1"/>
          </p:nvPr>
        </p:nvSpPr>
        <p:spPr/>
        <p:txBody>
          <a:bodyPr>
            <a:normAutofit fontScale="62500" lnSpcReduction="20000"/>
          </a:bodyPr>
          <a:lstStyle/>
          <a:p>
            <a:pPr marL="36576" indent="0" algn="just">
              <a:buNone/>
            </a:pPr>
            <a:r>
              <a:rPr lang="en-US" sz="3100" b="1" smtClean="0">
                <a:solidFill>
                  <a:srgbClr val="FF0000"/>
                </a:solidFill>
              </a:rPr>
              <a:t>Truy </a:t>
            </a:r>
            <a:r>
              <a:rPr lang="en-US" sz="3100" b="1">
                <a:solidFill>
                  <a:srgbClr val="FF0000"/>
                </a:solidFill>
              </a:rPr>
              <a:t>nhập đến thuộc tính của cấu trúc</a:t>
            </a:r>
          </a:p>
          <a:p>
            <a:pPr algn="just"/>
            <a:r>
              <a:rPr lang="en-US" sz="3100" smtClean="0"/>
              <a:t>Ví </a:t>
            </a:r>
            <a:r>
              <a:rPr lang="en-US" sz="3100"/>
              <a:t>dụ, </a:t>
            </a:r>
            <a:r>
              <a:rPr lang="en-US" sz="3100" smtClean="0"/>
              <a:t>một </a:t>
            </a:r>
            <a:r>
              <a:rPr lang="en-US" sz="3100"/>
              <a:t>biến cấu trúc kiểu Employee lồng nhau:</a:t>
            </a:r>
          </a:p>
          <a:p>
            <a:pPr lvl="1"/>
            <a:r>
              <a:rPr lang="en-US" sz="2700"/>
              <a:t>Employee myEmployee1 = </a:t>
            </a:r>
            <a:endParaRPr lang="en-US" sz="2700" smtClean="0"/>
          </a:p>
          <a:p>
            <a:pPr lvl="1"/>
            <a:r>
              <a:rPr lang="en-US" sz="2700" smtClean="0"/>
              <a:t>{ </a:t>
            </a:r>
          </a:p>
          <a:p>
            <a:pPr lvl="2"/>
            <a:r>
              <a:rPr lang="en-US" sz="2500" smtClean="0"/>
              <a:t>“</a:t>
            </a:r>
            <a:r>
              <a:rPr lang="en-US" sz="2500"/>
              <a:t>Nguyen Van A”,</a:t>
            </a:r>
          </a:p>
          <a:p>
            <a:pPr lvl="2"/>
            <a:r>
              <a:rPr lang="en-US" sz="2500"/>
              <a:t>{15, 05, 1980},</a:t>
            </a:r>
          </a:p>
          <a:p>
            <a:pPr lvl="2"/>
            <a:r>
              <a:rPr lang="en-US" sz="2500"/>
              <a:t>“Nhan vien”, </a:t>
            </a:r>
            <a:endParaRPr lang="en-US" sz="2500" smtClean="0"/>
          </a:p>
          <a:p>
            <a:pPr lvl="2"/>
            <a:r>
              <a:rPr lang="en-US" sz="2500" smtClean="0"/>
              <a:t>300</a:t>
            </a:r>
            <a:endParaRPr lang="en-US" sz="2500"/>
          </a:p>
          <a:p>
            <a:pPr lvl="1"/>
            <a:r>
              <a:rPr lang="en-US" sz="2700" smtClean="0"/>
              <a:t>};</a:t>
            </a:r>
            <a:endParaRPr lang="en-US" sz="2700"/>
          </a:p>
          <a:p>
            <a:r>
              <a:rPr lang="en-US" sz="3100"/>
              <a:t>ta có thể truy xuất như sau:</a:t>
            </a:r>
          </a:p>
          <a:p>
            <a:pPr lvl="1"/>
            <a:r>
              <a:rPr lang="en-US" sz="2700"/>
              <a:t>cout &lt;&lt; myEmployee1.name</a:t>
            </a:r>
            <a:r>
              <a:rPr lang="en-US" sz="2700" smtClean="0"/>
              <a:t>;              // Hiển </a:t>
            </a:r>
            <a:r>
              <a:rPr lang="en-US" sz="2700"/>
              <a:t>thị ra “Nguyen Van A” </a:t>
            </a:r>
            <a:endParaRPr lang="en-US" sz="2700" smtClean="0"/>
          </a:p>
          <a:p>
            <a:pPr lvl="1"/>
            <a:r>
              <a:rPr lang="en-US" sz="2700" smtClean="0"/>
              <a:t>myEmployee1.birthDay.day </a:t>
            </a:r>
            <a:r>
              <a:rPr lang="en-US" sz="2700"/>
              <a:t>= 16</a:t>
            </a:r>
            <a:r>
              <a:rPr lang="en-US" sz="2700" smtClean="0"/>
              <a:t>;        // </a:t>
            </a:r>
            <a:r>
              <a:rPr lang="en-US" sz="2700"/>
              <a:t>Sửa lại ngày sinh thành 16 </a:t>
            </a:r>
            <a:endParaRPr lang="en-US" sz="2700" smtClean="0"/>
          </a:p>
          <a:p>
            <a:pPr lvl="1"/>
            <a:r>
              <a:rPr lang="en-US" sz="2700"/>
              <a:t>myEmployee1.birthDay.month = 07;    // Sửa lại tháng sinh thành </a:t>
            </a:r>
            <a:r>
              <a:rPr lang="en-US" sz="2700" smtClean="0"/>
              <a:t>07</a:t>
            </a:r>
            <a:endParaRPr lang="en-US" sz="2700"/>
          </a:p>
        </p:txBody>
      </p:sp>
    </p:spTree>
    <p:extLst>
      <p:ext uri="{BB962C8B-B14F-4D97-AF65-F5344CB8AC3E}">
        <p14:creationId xmlns:p14="http://schemas.microsoft.com/office/powerpoint/2010/main" val="342657863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3232" cy="1143000"/>
          </a:xfrm>
        </p:spPr>
        <p:txBody>
          <a:bodyPr>
            <a:normAutofit fontScale="90000"/>
          </a:bodyPr>
          <a:lstStyle/>
          <a:p>
            <a:pPr algn="ctr"/>
            <a:r>
              <a:rPr lang="en-US" smtClean="0">
                <a:solidFill>
                  <a:srgbClr val="FFFF00"/>
                </a:solidFill>
              </a:rPr>
              <a:t>3.4 KHỞI TẠO GIÁ TRỊ BAN ĐẦU CHO CẤU TRÚC</a:t>
            </a:r>
            <a:endParaRPr lang="en-US">
              <a:solidFill>
                <a:srgbClr val="FFFF00"/>
              </a:solidFill>
            </a:endParaRPr>
          </a:p>
        </p:txBody>
      </p:sp>
      <p:sp>
        <p:nvSpPr>
          <p:cNvPr id="3" name="Content Placeholder 2"/>
          <p:cNvSpPr>
            <a:spLocks noGrp="1"/>
          </p:cNvSpPr>
          <p:nvPr>
            <p:ph idx="1"/>
          </p:nvPr>
        </p:nvSpPr>
        <p:spPr/>
        <p:txBody>
          <a:bodyPr>
            <a:normAutofit/>
          </a:bodyPr>
          <a:lstStyle/>
          <a:p>
            <a:r>
              <a:rPr lang="en-US" sz="3200"/>
              <a:t>Chương trình </a:t>
            </a:r>
            <a:r>
              <a:rPr lang="en-US" sz="3200" smtClean="0"/>
              <a:t>3.1a</a:t>
            </a:r>
            <a:endParaRPr lang="en-US" sz="310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2123095"/>
            <a:ext cx="7940106" cy="492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7272164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3232" cy="1143000"/>
          </a:xfrm>
        </p:spPr>
        <p:txBody>
          <a:bodyPr>
            <a:normAutofit fontScale="90000"/>
          </a:bodyPr>
          <a:lstStyle/>
          <a:p>
            <a:pPr algn="ctr"/>
            <a:r>
              <a:rPr lang="en-US" smtClean="0">
                <a:solidFill>
                  <a:srgbClr val="FFFF00"/>
                </a:solidFill>
              </a:rPr>
              <a:t>3.4 KHỞI TẠO GIÁ TRỊ BAN ĐẦU CHO CẤU TRÚC</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Chương </a:t>
            </a:r>
          </a:p>
          <a:p>
            <a:pPr marL="36576" indent="0" algn="just">
              <a:buNone/>
            </a:pPr>
            <a:r>
              <a:rPr lang="en-US" sz="3100" smtClean="0"/>
              <a:t>    trình </a:t>
            </a:r>
          </a:p>
          <a:p>
            <a:pPr marL="36576" indent="0" algn="just">
              <a:buNone/>
            </a:pPr>
            <a:r>
              <a:rPr lang="en-US" sz="3100" smtClean="0"/>
              <a:t>    3.1a</a:t>
            </a:r>
            <a:endParaRPr lang="en-US" sz="3100"/>
          </a:p>
        </p:txBody>
      </p:sp>
      <p:pic>
        <p:nvPicPr>
          <p:cNvPr id="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82180" y="1340768"/>
            <a:ext cx="6210300" cy="568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5896268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3232" cy="1143000"/>
          </a:xfrm>
        </p:spPr>
        <p:txBody>
          <a:bodyPr>
            <a:normAutofit fontScale="90000"/>
          </a:bodyPr>
          <a:lstStyle/>
          <a:p>
            <a:pPr algn="ctr"/>
            <a:r>
              <a:rPr lang="en-US" smtClean="0">
                <a:solidFill>
                  <a:srgbClr val="FFFF00"/>
                </a:solidFill>
              </a:rPr>
              <a:t>3.4 KHỞI TẠO GIÁ TRỊ BAN ĐẦU CHO CẤU TRÚC</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Chương </a:t>
            </a:r>
            <a:r>
              <a:rPr lang="en-US" sz="3100"/>
              <a:t>trình 3.1a</a:t>
            </a:r>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2348880"/>
            <a:ext cx="3187700" cy="276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5889878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3232" cy="1143000"/>
          </a:xfrm>
        </p:spPr>
        <p:txBody>
          <a:bodyPr>
            <a:normAutofit fontScale="90000"/>
          </a:bodyPr>
          <a:lstStyle/>
          <a:p>
            <a:pPr algn="ctr"/>
            <a:r>
              <a:rPr lang="en-US" smtClean="0">
                <a:solidFill>
                  <a:srgbClr val="FFFF00"/>
                </a:solidFill>
              </a:rPr>
              <a:t>3.4 KHỞI TẠO GIÁ TRỊ BAN ĐẦU CHO CẤU TRÚC</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Chương </a:t>
            </a:r>
            <a:r>
              <a:rPr lang="en-US" sz="3100"/>
              <a:t>trình </a:t>
            </a:r>
            <a:r>
              <a:rPr lang="en-US" sz="3100" smtClean="0"/>
              <a:t>3.1b</a:t>
            </a:r>
            <a:endParaRPr lang="en-US" sz="3100"/>
          </a:p>
        </p:txBody>
      </p:sp>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496" y="2241004"/>
            <a:ext cx="9201150" cy="392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8188473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3232" cy="1143000"/>
          </a:xfrm>
        </p:spPr>
        <p:txBody>
          <a:bodyPr>
            <a:normAutofit fontScale="90000"/>
          </a:bodyPr>
          <a:lstStyle/>
          <a:p>
            <a:pPr algn="ctr"/>
            <a:r>
              <a:rPr lang="en-US" smtClean="0">
                <a:solidFill>
                  <a:srgbClr val="FFFF00"/>
                </a:solidFill>
              </a:rPr>
              <a:t>3.4 KHỞI TẠO GIÁ TRỊ BAN ĐẦU CHO CẤU TRÚC</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Chương </a:t>
            </a:r>
            <a:r>
              <a:rPr lang="en-US" sz="3100"/>
              <a:t>trình </a:t>
            </a:r>
            <a:r>
              <a:rPr lang="en-US" sz="3100" smtClean="0"/>
              <a:t>3.1b</a:t>
            </a:r>
            <a:endParaRPr lang="en-US" sz="3100"/>
          </a:p>
        </p:txBody>
      </p:sp>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3251" y="228600"/>
            <a:ext cx="7415213" cy="6399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3709041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3232" cy="1143000"/>
          </a:xfrm>
        </p:spPr>
        <p:txBody>
          <a:bodyPr>
            <a:normAutofit fontScale="90000"/>
          </a:bodyPr>
          <a:lstStyle/>
          <a:p>
            <a:pPr algn="ctr"/>
            <a:r>
              <a:rPr lang="en-US" smtClean="0">
                <a:solidFill>
                  <a:srgbClr val="FFFF00"/>
                </a:solidFill>
              </a:rPr>
              <a:t>3.4 KHỞI TẠO GIÁ TRỊ BAN ĐẦU CHO CẤU TRÚC</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Chương </a:t>
            </a:r>
            <a:r>
              <a:rPr lang="en-US" sz="3100"/>
              <a:t>trình </a:t>
            </a:r>
            <a:r>
              <a:rPr lang="en-US" sz="3100" smtClean="0"/>
              <a:t>3.1b</a:t>
            </a:r>
            <a:endParaRPr lang="en-US" sz="310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800" y="2348880"/>
            <a:ext cx="3289300" cy="312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238208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3232" cy="1143000"/>
          </a:xfrm>
        </p:spPr>
        <p:txBody>
          <a:bodyPr>
            <a:normAutofit/>
          </a:bodyPr>
          <a:lstStyle/>
          <a:p>
            <a:pPr algn="ctr"/>
            <a:r>
              <a:rPr lang="en-US" smtClean="0">
                <a:solidFill>
                  <a:srgbClr val="FFFF00"/>
                </a:solidFill>
              </a:rPr>
              <a:t>3.5 CON TRỎ CẤU TRÚC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Con </a:t>
            </a:r>
            <a:r>
              <a:rPr lang="en-US" sz="3100" b="1">
                <a:solidFill>
                  <a:srgbClr val="FF0000"/>
                </a:solidFill>
              </a:rPr>
              <a:t>trỏ cấu </a:t>
            </a:r>
            <a:r>
              <a:rPr lang="en-US" sz="3100" b="1" smtClean="0">
                <a:solidFill>
                  <a:srgbClr val="FF0000"/>
                </a:solidFill>
              </a:rPr>
              <a:t>trúc:</a:t>
            </a:r>
            <a:endParaRPr lang="en-US" sz="3100" b="1">
              <a:solidFill>
                <a:srgbClr val="FF0000"/>
              </a:solidFill>
            </a:endParaRPr>
          </a:p>
          <a:p>
            <a:pPr algn="just"/>
            <a:r>
              <a:rPr lang="en-US" sz="3100" smtClean="0"/>
              <a:t>Con </a:t>
            </a:r>
            <a:r>
              <a:rPr lang="en-US" sz="3100"/>
              <a:t>trỏ cấu trúc là một con trỏ trỏ đến địa chỉ của một biến có kiểu cấu </a:t>
            </a:r>
            <a:r>
              <a:rPr lang="en-US" sz="3100" smtClean="0"/>
              <a:t>trúc.</a:t>
            </a:r>
          </a:p>
          <a:p>
            <a:pPr algn="just"/>
            <a:r>
              <a:rPr lang="en-US" sz="3100" smtClean="0"/>
              <a:t>Cách </a:t>
            </a:r>
            <a:r>
              <a:rPr lang="en-US" sz="3100"/>
              <a:t>khai báo và sử dụng con trỏ cấu trúc được thực hiện như con trỏ thông thường.</a:t>
            </a:r>
          </a:p>
        </p:txBody>
      </p:sp>
    </p:spTree>
    <p:extLst>
      <p:ext uri="{BB962C8B-B14F-4D97-AF65-F5344CB8AC3E}">
        <p14:creationId xmlns:p14="http://schemas.microsoft.com/office/powerpoint/2010/main" val="262421801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3232" cy="1143000"/>
          </a:xfrm>
        </p:spPr>
        <p:txBody>
          <a:bodyPr>
            <a:normAutofit/>
          </a:bodyPr>
          <a:lstStyle/>
          <a:p>
            <a:pPr algn="ctr"/>
            <a:r>
              <a:rPr lang="en-US" smtClean="0">
                <a:solidFill>
                  <a:srgbClr val="FFFF00"/>
                </a:solidFill>
              </a:rPr>
              <a:t>3.5 CON TRỎ CẤU TRÚC</a:t>
            </a:r>
            <a:endParaRPr lang="en-US">
              <a:solidFill>
                <a:srgbClr val="FFFF00"/>
              </a:solidFill>
            </a:endParaRPr>
          </a:p>
        </p:txBody>
      </p:sp>
      <p:sp>
        <p:nvSpPr>
          <p:cNvPr id="3" name="Content Placeholder 2"/>
          <p:cNvSpPr>
            <a:spLocks noGrp="1"/>
          </p:cNvSpPr>
          <p:nvPr>
            <p:ph idx="1"/>
          </p:nvPr>
        </p:nvSpPr>
        <p:spPr/>
        <p:txBody>
          <a:bodyPr>
            <a:normAutofit lnSpcReduction="10000"/>
          </a:bodyPr>
          <a:lstStyle/>
          <a:p>
            <a:pPr marL="36576" indent="0" algn="just">
              <a:buNone/>
            </a:pPr>
            <a:r>
              <a:rPr lang="en-US" sz="3100" b="1" smtClean="0">
                <a:solidFill>
                  <a:srgbClr val="FF0000"/>
                </a:solidFill>
              </a:rPr>
              <a:t>Khai báo con </a:t>
            </a:r>
            <a:r>
              <a:rPr lang="en-US" sz="3100" b="1">
                <a:solidFill>
                  <a:srgbClr val="FF0000"/>
                </a:solidFill>
              </a:rPr>
              <a:t>trỏ cấu </a:t>
            </a:r>
            <a:r>
              <a:rPr lang="en-US" sz="3100" b="1" smtClean="0">
                <a:solidFill>
                  <a:srgbClr val="FF0000"/>
                </a:solidFill>
              </a:rPr>
              <a:t>trúc:</a:t>
            </a:r>
            <a:endParaRPr lang="en-US" sz="3100" b="1">
              <a:solidFill>
                <a:srgbClr val="FF0000"/>
              </a:solidFill>
            </a:endParaRPr>
          </a:p>
          <a:p>
            <a:r>
              <a:rPr lang="en-US" sz="3100" smtClean="0"/>
              <a:t>&lt;</a:t>
            </a:r>
            <a:r>
              <a:rPr lang="en-US" sz="3100"/>
              <a:t>Tên kiểu cấu trúc&gt; *&lt;Tên biến</a:t>
            </a:r>
            <a:r>
              <a:rPr lang="en-US" sz="3100" smtClean="0"/>
              <a:t>&gt;;</a:t>
            </a:r>
          </a:p>
          <a:p>
            <a:r>
              <a:rPr lang="en-US" sz="3100"/>
              <a:t>Ví dụ, với kiểu khai báo cấu trúc:</a:t>
            </a:r>
          </a:p>
          <a:p>
            <a:pPr lvl="1"/>
            <a:r>
              <a:rPr lang="en-US" sz="2700"/>
              <a:t>typedef struct </a:t>
            </a:r>
          </a:p>
          <a:p>
            <a:pPr lvl="1"/>
            <a:r>
              <a:rPr lang="en-US" sz="2700"/>
              <a:t>{</a:t>
            </a:r>
          </a:p>
          <a:p>
            <a:pPr lvl="2"/>
            <a:r>
              <a:rPr lang="en-US" sz="2500"/>
              <a:t>int day; </a:t>
            </a:r>
          </a:p>
          <a:p>
            <a:pPr lvl="2"/>
            <a:r>
              <a:rPr lang="en-US" sz="2500"/>
              <a:t>int month; </a:t>
            </a:r>
            <a:endParaRPr lang="en-US" sz="2500" smtClean="0"/>
          </a:p>
          <a:p>
            <a:pPr lvl="2"/>
            <a:r>
              <a:rPr lang="en-US" sz="2500" smtClean="0"/>
              <a:t>int </a:t>
            </a:r>
            <a:r>
              <a:rPr lang="en-US" sz="2500"/>
              <a:t>year;</a:t>
            </a:r>
          </a:p>
          <a:p>
            <a:pPr lvl="1"/>
            <a:r>
              <a:rPr lang="en-US" sz="2700"/>
              <a:t>} Date;</a:t>
            </a:r>
          </a:p>
        </p:txBody>
      </p:sp>
    </p:spTree>
    <p:extLst>
      <p:ext uri="{BB962C8B-B14F-4D97-AF65-F5344CB8AC3E}">
        <p14:creationId xmlns:p14="http://schemas.microsoft.com/office/powerpoint/2010/main" val="142249589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3232" cy="1143000"/>
          </a:xfrm>
        </p:spPr>
        <p:txBody>
          <a:bodyPr>
            <a:normAutofit/>
          </a:bodyPr>
          <a:lstStyle/>
          <a:p>
            <a:pPr algn="ctr"/>
            <a:r>
              <a:rPr lang="en-US" smtClean="0">
                <a:solidFill>
                  <a:srgbClr val="FFFF00"/>
                </a:solidFill>
              </a:rPr>
              <a:t>3.5 CON TRỎ CẤU TRÚC</a:t>
            </a:r>
            <a:endParaRPr lang="en-US">
              <a:solidFill>
                <a:srgbClr val="FFFF00"/>
              </a:solidFill>
            </a:endParaRPr>
          </a:p>
        </p:txBody>
      </p:sp>
      <p:sp>
        <p:nvSpPr>
          <p:cNvPr id="3" name="Content Placeholder 2"/>
          <p:cNvSpPr>
            <a:spLocks noGrp="1"/>
          </p:cNvSpPr>
          <p:nvPr>
            <p:ph idx="1"/>
          </p:nvPr>
        </p:nvSpPr>
        <p:spPr/>
        <p:txBody>
          <a:bodyPr>
            <a:normAutofit fontScale="85000" lnSpcReduction="20000"/>
          </a:bodyPr>
          <a:lstStyle/>
          <a:p>
            <a:pPr marL="36576" indent="0" algn="just">
              <a:buNone/>
            </a:pPr>
            <a:r>
              <a:rPr lang="en-US" sz="3200" b="1" smtClean="0">
                <a:solidFill>
                  <a:srgbClr val="FF0000"/>
                </a:solidFill>
              </a:rPr>
              <a:t>Khai báo con </a:t>
            </a:r>
            <a:r>
              <a:rPr lang="en-US" sz="3200" b="1">
                <a:solidFill>
                  <a:srgbClr val="FF0000"/>
                </a:solidFill>
              </a:rPr>
              <a:t>trỏ cấu </a:t>
            </a:r>
            <a:r>
              <a:rPr lang="en-US" sz="3200" b="1" smtClean="0">
                <a:solidFill>
                  <a:srgbClr val="FF0000"/>
                </a:solidFill>
              </a:rPr>
              <a:t>trúc:</a:t>
            </a:r>
            <a:endParaRPr lang="en-US" sz="3200" b="1">
              <a:solidFill>
                <a:srgbClr val="FF0000"/>
              </a:solidFill>
            </a:endParaRPr>
          </a:p>
          <a:p>
            <a:r>
              <a:rPr lang="en-US" sz="3200" smtClean="0"/>
              <a:t>typedef </a:t>
            </a:r>
            <a:r>
              <a:rPr lang="en-US" sz="3200"/>
              <a:t>struct </a:t>
            </a:r>
            <a:endParaRPr lang="en-US" sz="3200" smtClean="0"/>
          </a:p>
          <a:p>
            <a:r>
              <a:rPr lang="en-US" sz="3200" smtClean="0"/>
              <a:t>{</a:t>
            </a:r>
            <a:endParaRPr lang="en-US" sz="3200"/>
          </a:p>
          <a:p>
            <a:pPr lvl="1"/>
            <a:r>
              <a:rPr lang="en-US" sz="2800"/>
              <a:t>char name[20];	// Tên nhân viên</a:t>
            </a:r>
          </a:p>
          <a:p>
            <a:pPr lvl="1"/>
            <a:r>
              <a:rPr lang="en-US" sz="2800"/>
              <a:t>Date birthDay;	</a:t>
            </a:r>
            <a:r>
              <a:rPr lang="en-US" sz="2800" smtClean="0"/>
              <a:t>	// </a:t>
            </a:r>
            <a:r>
              <a:rPr lang="en-US" sz="2800"/>
              <a:t>Ngày sinh của nhân viên </a:t>
            </a:r>
            <a:endParaRPr lang="en-US" sz="2800" smtClean="0"/>
          </a:p>
          <a:p>
            <a:pPr lvl="1"/>
            <a:r>
              <a:rPr lang="en-US" sz="2800" smtClean="0"/>
              <a:t>char </a:t>
            </a:r>
            <a:r>
              <a:rPr lang="en-US" sz="2800"/>
              <a:t>role[20];	</a:t>
            </a:r>
            <a:r>
              <a:rPr lang="en-US" sz="2800" smtClean="0"/>
              <a:t>	// </a:t>
            </a:r>
            <a:r>
              <a:rPr lang="en-US" sz="2800"/>
              <a:t>Chức vụ của nhân viên </a:t>
            </a:r>
            <a:endParaRPr lang="en-US" sz="2800" smtClean="0"/>
          </a:p>
          <a:p>
            <a:pPr lvl="1"/>
            <a:r>
              <a:rPr lang="en-US" sz="2800" smtClean="0"/>
              <a:t>float </a:t>
            </a:r>
            <a:r>
              <a:rPr lang="en-US" sz="2800"/>
              <a:t>salary;	</a:t>
            </a:r>
            <a:r>
              <a:rPr lang="en-US" sz="2800" smtClean="0"/>
              <a:t>	// </a:t>
            </a:r>
            <a:r>
              <a:rPr lang="en-US" sz="2800"/>
              <a:t>Lương của nhân viên</a:t>
            </a:r>
          </a:p>
          <a:p>
            <a:r>
              <a:rPr lang="en-US" sz="3200"/>
              <a:t>} Employee</a:t>
            </a:r>
            <a:r>
              <a:rPr lang="en-US" sz="3200" smtClean="0"/>
              <a:t>;</a:t>
            </a:r>
          </a:p>
          <a:p>
            <a:endParaRPr lang="en-US" sz="3200" smtClean="0"/>
          </a:p>
          <a:p>
            <a:r>
              <a:rPr lang="en-US" sz="3200" smtClean="0"/>
              <a:t>Thì </a:t>
            </a:r>
            <a:r>
              <a:rPr lang="en-US" sz="3200"/>
              <a:t>ta có thể khai báo một con trỏ cấu </a:t>
            </a:r>
            <a:r>
              <a:rPr lang="en-US" sz="3200" smtClean="0"/>
              <a:t>trúc:</a:t>
            </a:r>
            <a:endParaRPr lang="en-US" sz="3200"/>
          </a:p>
          <a:p>
            <a:pPr lvl="1"/>
            <a:r>
              <a:rPr lang="en-US" sz="2800"/>
              <a:t>Employee *ptrEmployee;</a:t>
            </a:r>
          </a:p>
        </p:txBody>
      </p:sp>
    </p:spTree>
    <p:extLst>
      <p:ext uri="{BB962C8B-B14F-4D97-AF65-F5344CB8AC3E}">
        <p14:creationId xmlns:p14="http://schemas.microsoft.com/office/powerpoint/2010/main" val="155666942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3232" cy="1143000"/>
          </a:xfrm>
        </p:spPr>
        <p:txBody>
          <a:bodyPr>
            <a:normAutofit/>
          </a:bodyPr>
          <a:lstStyle/>
          <a:p>
            <a:pPr algn="ctr"/>
            <a:r>
              <a:rPr lang="en-US" smtClean="0">
                <a:solidFill>
                  <a:srgbClr val="FFFF00"/>
                </a:solidFill>
              </a:rPr>
              <a:t>3.5 CON TRỎ CẤU TRÚC</a:t>
            </a:r>
            <a:endParaRPr lang="en-US">
              <a:solidFill>
                <a:srgbClr val="FFFF00"/>
              </a:solidFill>
            </a:endParaRPr>
          </a:p>
        </p:txBody>
      </p:sp>
      <p:sp>
        <p:nvSpPr>
          <p:cNvPr id="3" name="Content Placeholder 2"/>
          <p:cNvSpPr>
            <a:spLocks noGrp="1"/>
          </p:cNvSpPr>
          <p:nvPr>
            <p:ph idx="1"/>
          </p:nvPr>
        </p:nvSpPr>
        <p:spPr/>
        <p:txBody>
          <a:bodyPr>
            <a:normAutofit fontScale="92500"/>
          </a:bodyPr>
          <a:lstStyle/>
          <a:p>
            <a:pPr marL="36576" indent="0" algn="just">
              <a:buNone/>
            </a:pPr>
            <a:r>
              <a:rPr lang="en-US" sz="3200" b="1" smtClean="0">
                <a:solidFill>
                  <a:srgbClr val="FF0000"/>
                </a:solidFill>
              </a:rPr>
              <a:t>Lưu ý:</a:t>
            </a:r>
            <a:endParaRPr lang="en-US" sz="3200" b="1">
              <a:solidFill>
                <a:srgbClr val="FF0000"/>
              </a:solidFill>
            </a:endParaRPr>
          </a:p>
          <a:p>
            <a:pPr algn="just"/>
            <a:r>
              <a:rPr lang="en-US" sz="3200" smtClean="0"/>
              <a:t>Cũng </a:t>
            </a:r>
            <a:r>
              <a:rPr lang="en-US" sz="3200"/>
              <a:t>như khai báo con trỏ thông thường, dấu con trỏ “*” có thể nằm ngay trước tên biến hoặc nằm ngay sau tên kiểu cấu trúc.</a:t>
            </a:r>
          </a:p>
          <a:p>
            <a:pPr algn="just"/>
            <a:r>
              <a:rPr lang="en-US" sz="3200"/>
              <a:t>Cũng giống con trỏ thông thường, con trỏ cấu trúc được sử dụng khi:</a:t>
            </a:r>
          </a:p>
          <a:p>
            <a:pPr lvl="1" algn="just"/>
            <a:r>
              <a:rPr lang="en-US" sz="2800"/>
              <a:t>Cho nó trỏ đến địa chỉ của một biến cấu </a:t>
            </a:r>
            <a:r>
              <a:rPr lang="en-US" sz="2800" smtClean="0"/>
              <a:t>trúc</a:t>
            </a:r>
            <a:endParaRPr lang="en-US" sz="2800"/>
          </a:p>
          <a:p>
            <a:pPr lvl="1" algn="just"/>
            <a:r>
              <a:rPr lang="en-US" sz="2800"/>
              <a:t>Cấp phát cho nó một vùng nhớ xác định.</a:t>
            </a:r>
          </a:p>
        </p:txBody>
      </p:sp>
    </p:spTree>
    <p:extLst>
      <p:ext uri="{BB962C8B-B14F-4D97-AF65-F5344CB8AC3E}">
        <p14:creationId xmlns:p14="http://schemas.microsoft.com/office/powerpoint/2010/main" val="231075895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3232" cy="1143000"/>
          </a:xfrm>
        </p:spPr>
        <p:txBody>
          <a:bodyPr>
            <a:normAutofit/>
          </a:bodyPr>
          <a:lstStyle/>
          <a:p>
            <a:pPr algn="ctr"/>
            <a:r>
              <a:rPr lang="en-US" smtClean="0">
                <a:solidFill>
                  <a:srgbClr val="FFFF00"/>
                </a:solidFill>
              </a:rPr>
              <a:t>3.5 CON TRỎ CẤU TRÚC</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marL="36576" indent="0" algn="just">
              <a:buNone/>
            </a:pPr>
            <a:r>
              <a:rPr lang="en-US" sz="3200" b="1" smtClean="0">
                <a:solidFill>
                  <a:srgbClr val="FF0000"/>
                </a:solidFill>
              </a:rPr>
              <a:t>Gán </a:t>
            </a:r>
            <a:r>
              <a:rPr lang="en-US" sz="3200" b="1">
                <a:solidFill>
                  <a:srgbClr val="FF0000"/>
                </a:solidFill>
              </a:rPr>
              <a:t>địa chỉ cho con trỏ cấu trúc:</a:t>
            </a:r>
          </a:p>
          <a:p>
            <a:pPr algn="just"/>
            <a:r>
              <a:rPr lang="en-US" sz="3200" smtClean="0"/>
              <a:t>Một </a:t>
            </a:r>
            <a:r>
              <a:rPr lang="en-US" sz="3200"/>
              <a:t>con trỏ cấu trúc có thể trỏ đến địa chỉ của một biến cấu trúc có cùng kiểu thông qua phép gán:</a:t>
            </a:r>
          </a:p>
          <a:p>
            <a:pPr lvl="1" algn="just"/>
            <a:r>
              <a:rPr lang="en-US" sz="2800"/>
              <a:t>&lt;Tên biến con trỏ&gt; = &amp;&lt;Tên biến thường&gt;;</a:t>
            </a:r>
          </a:p>
          <a:p>
            <a:pPr algn="just"/>
            <a:r>
              <a:rPr lang="en-US" sz="3200"/>
              <a:t>Ví dụ, khai báo và phép gán:</a:t>
            </a:r>
          </a:p>
          <a:p>
            <a:pPr lvl="1" algn="just"/>
            <a:r>
              <a:rPr lang="en-US" sz="2800"/>
              <a:t>Employee *ptrEmployee, </a:t>
            </a:r>
            <a:r>
              <a:rPr lang="en-US" sz="2800" smtClean="0"/>
              <a:t>myEmployee;</a:t>
            </a:r>
          </a:p>
          <a:p>
            <a:pPr lvl="1" algn="just"/>
            <a:r>
              <a:rPr lang="en-US" sz="2800" smtClean="0"/>
              <a:t>ptrEmployee </a:t>
            </a:r>
            <a:r>
              <a:rPr lang="en-US" sz="2800"/>
              <a:t>= &amp;myEmployee;</a:t>
            </a:r>
          </a:p>
          <a:p>
            <a:pPr algn="just"/>
            <a:r>
              <a:rPr lang="en-US" sz="3200" smtClean="0"/>
              <a:t>Sẽ </a:t>
            </a:r>
            <a:r>
              <a:rPr lang="en-US" sz="3200"/>
              <a:t>đưa con trỏ ptrEmployee trỏ đến địa chỉ của biến cấu trúc myEmployee.</a:t>
            </a:r>
          </a:p>
        </p:txBody>
      </p:sp>
    </p:spTree>
    <p:extLst>
      <p:ext uri="{BB962C8B-B14F-4D97-AF65-F5344CB8AC3E}">
        <p14:creationId xmlns:p14="http://schemas.microsoft.com/office/powerpoint/2010/main" val="144102577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3232" cy="1143000"/>
          </a:xfrm>
        </p:spPr>
        <p:txBody>
          <a:bodyPr>
            <a:normAutofit/>
          </a:bodyPr>
          <a:lstStyle/>
          <a:p>
            <a:pPr algn="ctr"/>
            <a:r>
              <a:rPr lang="en-US" smtClean="0">
                <a:solidFill>
                  <a:srgbClr val="FFFF00"/>
                </a:solidFill>
              </a:rPr>
              <a:t>3.5 CON TRỎ CẤU TRÚC</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marL="36576" indent="0" algn="just">
              <a:buNone/>
            </a:pPr>
            <a:r>
              <a:rPr lang="en-US" sz="3200" b="1" smtClean="0">
                <a:solidFill>
                  <a:srgbClr val="FF0000"/>
                </a:solidFill>
              </a:rPr>
              <a:t>Cấp </a:t>
            </a:r>
            <a:r>
              <a:rPr lang="en-US" sz="3200" b="1">
                <a:solidFill>
                  <a:srgbClr val="FF0000"/>
                </a:solidFill>
              </a:rPr>
              <a:t>phát bộ nhớ động cho con trỏ cấu trúc:</a:t>
            </a:r>
          </a:p>
          <a:p>
            <a:pPr algn="just"/>
            <a:r>
              <a:rPr lang="en-US" sz="3200" smtClean="0"/>
              <a:t>Trong </a:t>
            </a:r>
            <a:r>
              <a:rPr lang="en-US" sz="3200"/>
              <a:t>trường hợp ta muốn tạo ra một con trỏ cấu trúc mới, không trỏ vào một biến cấu trúc có sẵn nào, để sử dụng con trỏ mới này, ta phải cấp phát vùng nhớ cho nó. </a:t>
            </a:r>
            <a:endParaRPr lang="en-US" sz="3200" smtClean="0"/>
          </a:p>
          <a:p>
            <a:pPr algn="just"/>
            <a:r>
              <a:rPr lang="en-US" sz="3200" smtClean="0"/>
              <a:t>Cú </a:t>
            </a:r>
            <a:r>
              <a:rPr lang="en-US" sz="3200"/>
              <a:t>pháp cấp phát vùng nhớ cho con trỏ cấu trúc:</a:t>
            </a:r>
          </a:p>
          <a:p>
            <a:pPr lvl="1" algn="just"/>
            <a:r>
              <a:rPr lang="en-US" sz="2800"/>
              <a:t>&lt;Tên biến con trỏ&gt; = new &lt;Kiểu cấu trúc&gt;;</a:t>
            </a:r>
          </a:p>
        </p:txBody>
      </p:sp>
    </p:spTree>
    <p:extLst>
      <p:ext uri="{BB962C8B-B14F-4D97-AF65-F5344CB8AC3E}">
        <p14:creationId xmlns:p14="http://schemas.microsoft.com/office/powerpoint/2010/main" val="171121741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3232" cy="1143000"/>
          </a:xfrm>
        </p:spPr>
        <p:txBody>
          <a:bodyPr>
            <a:normAutofit/>
          </a:bodyPr>
          <a:lstStyle/>
          <a:p>
            <a:pPr algn="ctr"/>
            <a:r>
              <a:rPr lang="en-US" smtClean="0">
                <a:solidFill>
                  <a:srgbClr val="FFFF00"/>
                </a:solidFill>
              </a:rPr>
              <a:t>3.5 CON TRỎ CẤU TRÚC</a:t>
            </a:r>
            <a:endParaRPr lang="en-US">
              <a:solidFill>
                <a:srgbClr val="FFFF00"/>
              </a:solidFill>
            </a:endParaRPr>
          </a:p>
        </p:txBody>
      </p:sp>
      <p:sp>
        <p:nvSpPr>
          <p:cNvPr id="3" name="Content Placeholder 2"/>
          <p:cNvSpPr>
            <a:spLocks noGrp="1"/>
          </p:cNvSpPr>
          <p:nvPr>
            <p:ph idx="1"/>
          </p:nvPr>
        </p:nvSpPr>
        <p:spPr/>
        <p:txBody>
          <a:bodyPr>
            <a:normAutofit fontScale="92500"/>
          </a:bodyPr>
          <a:lstStyle/>
          <a:p>
            <a:pPr marL="36576" indent="0" algn="just">
              <a:buNone/>
            </a:pPr>
            <a:r>
              <a:rPr lang="en-US" sz="3200" b="1" smtClean="0">
                <a:solidFill>
                  <a:srgbClr val="FF0000"/>
                </a:solidFill>
              </a:rPr>
              <a:t>Cấp </a:t>
            </a:r>
            <a:r>
              <a:rPr lang="en-US" sz="3200" b="1">
                <a:solidFill>
                  <a:srgbClr val="FF0000"/>
                </a:solidFill>
              </a:rPr>
              <a:t>phát bộ nhớ động cho con trỏ cấu trúc:</a:t>
            </a:r>
          </a:p>
          <a:p>
            <a:pPr algn="just"/>
            <a:r>
              <a:rPr lang="en-US" sz="3200" smtClean="0"/>
              <a:t>Ví </a:t>
            </a:r>
            <a:r>
              <a:rPr lang="en-US" sz="3200"/>
              <a:t>dụ, cấu trúc Employee được khai báo bằng từ khoá typedef, ta có thể cấp phát vùng nhớ cho con trỏ cấu trúc như sau:</a:t>
            </a:r>
          </a:p>
          <a:p>
            <a:pPr lvl="1" algn="just"/>
            <a:r>
              <a:rPr lang="en-US" sz="2800"/>
              <a:t>Employee *ptrEmployee; </a:t>
            </a:r>
            <a:endParaRPr lang="en-US" sz="2800" smtClean="0"/>
          </a:p>
          <a:p>
            <a:pPr lvl="1" algn="just"/>
            <a:r>
              <a:rPr lang="en-US" sz="2800" smtClean="0"/>
              <a:t>ptrEmployee </a:t>
            </a:r>
            <a:r>
              <a:rPr lang="en-US" sz="2800"/>
              <a:t>= new Employee;</a:t>
            </a:r>
          </a:p>
          <a:p>
            <a:pPr algn="just"/>
            <a:r>
              <a:rPr lang="en-US" sz="3200"/>
              <a:t>H</a:t>
            </a:r>
            <a:r>
              <a:rPr lang="en-US" sz="3200" smtClean="0"/>
              <a:t>oặc </a:t>
            </a:r>
            <a:r>
              <a:rPr lang="en-US" sz="3200"/>
              <a:t>cấp phát ngay khi khai báo:</a:t>
            </a:r>
          </a:p>
          <a:p>
            <a:pPr lvl="1" algn="just"/>
            <a:r>
              <a:rPr lang="en-US" sz="2800"/>
              <a:t>Employee *ptrEmployee = new Employee;</a:t>
            </a:r>
          </a:p>
        </p:txBody>
      </p:sp>
    </p:spTree>
    <p:extLst>
      <p:ext uri="{BB962C8B-B14F-4D97-AF65-F5344CB8AC3E}">
        <p14:creationId xmlns:p14="http://schemas.microsoft.com/office/powerpoint/2010/main" val="325428140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3232" cy="1143000"/>
          </a:xfrm>
        </p:spPr>
        <p:txBody>
          <a:bodyPr>
            <a:normAutofit/>
          </a:bodyPr>
          <a:lstStyle/>
          <a:p>
            <a:pPr algn="ctr"/>
            <a:r>
              <a:rPr lang="en-US" smtClean="0">
                <a:solidFill>
                  <a:srgbClr val="FFFF00"/>
                </a:solidFill>
              </a:rPr>
              <a:t>3.5 CON TRỎ CẤU TRÚC</a:t>
            </a:r>
            <a:endParaRPr lang="en-US">
              <a:solidFill>
                <a:srgbClr val="FFFF00"/>
              </a:solidFill>
            </a:endParaRPr>
          </a:p>
        </p:txBody>
      </p:sp>
      <p:sp>
        <p:nvSpPr>
          <p:cNvPr id="3" name="Content Placeholder 2"/>
          <p:cNvSpPr>
            <a:spLocks noGrp="1"/>
          </p:cNvSpPr>
          <p:nvPr>
            <p:ph idx="1"/>
          </p:nvPr>
        </p:nvSpPr>
        <p:spPr/>
        <p:txBody>
          <a:bodyPr>
            <a:normAutofit fontScale="77500" lnSpcReduction="20000"/>
          </a:bodyPr>
          <a:lstStyle/>
          <a:p>
            <a:pPr marL="36576" indent="0" algn="just">
              <a:buNone/>
            </a:pPr>
            <a:r>
              <a:rPr lang="en-US" sz="3200" b="1" smtClean="0">
                <a:solidFill>
                  <a:srgbClr val="FF0000"/>
                </a:solidFill>
              </a:rPr>
              <a:t>Cấp </a:t>
            </a:r>
            <a:r>
              <a:rPr lang="en-US" sz="3200" b="1">
                <a:solidFill>
                  <a:srgbClr val="FF0000"/>
                </a:solidFill>
              </a:rPr>
              <a:t>phát bộ nhớ động cho con trỏ cấu trúc:</a:t>
            </a:r>
          </a:p>
          <a:p>
            <a:pPr algn="just"/>
            <a:r>
              <a:rPr lang="en-US" sz="3100" smtClean="0"/>
              <a:t>Sau </a:t>
            </a:r>
            <a:r>
              <a:rPr lang="en-US" sz="3100"/>
              <a:t>khi cấp phát vùng nhớ cho con trỏ bằng thao tác new, khi con trỏ không được dùng nữa, hoặc cần trỏ sang một địa chỉ khác, ta phải giải phóng vùng nhớ vừa được cấp phát cho con trỏ bằng thao </a:t>
            </a:r>
            <a:r>
              <a:rPr lang="en-US" sz="3100" smtClean="0"/>
              <a:t>tác:</a:t>
            </a:r>
          </a:p>
          <a:p>
            <a:pPr lvl="1" algn="just"/>
            <a:r>
              <a:rPr lang="en-US" sz="2700" smtClean="0"/>
              <a:t>delete </a:t>
            </a:r>
            <a:r>
              <a:rPr lang="en-US" sz="2700"/>
              <a:t>&lt;Tên biến con trỏ</a:t>
            </a:r>
            <a:r>
              <a:rPr lang="en-US" sz="2700" smtClean="0"/>
              <a:t>&gt;;</a:t>
            </a:r>
          </a:p>
          <a:p>
            <a:pPr algn="just"/>
            <a:r>
              <a:rPr lang="en-US" sz="3100" smtClean="0"/>
              <a:t>Ví </a:t>
            </a:r>
            <a:r>
              <a:rPr lang="en-US" sz="3100"/>
              <a:t>dụ: </a:t>
            </a:r>
          </a:p>
          <a:p>
            <a:pPr lvl="1" algn="just"/>
            <a:r>
              <a:rPr lang="en-US" sz="2700"/>
              <a:t>Employee *ptrEmployee = new Employee;</a:t>
            </a:r>
          </a:p>
          <a:p>
            <a:pPr lvl="1" algn="just"/>
            <a:r>
              <a:rPr lang="en-US" sz="2700"/>
              <a:t>…</a:t>
            </a:r>
          </a:p>
          <a:p>
            <a:pPr lvl="1" algn="just"/>
            <a:r>
              <a:rPr lang="en-US" sz="2700"/>
              <a:t>// Thực hiện các thao tác trên con trỏ</a:t>
            </a:r>
          </a:p>
          <a:p>
            <a:pPr lvl="1" algn="just"/>
            <a:r>
              <a:rPr lang="en-US" sz="2700"/>
              <a:t>…</a:t>
            </a:r>
          </a:p>
          <a:p>
            <a:pPr lvl="1" algn="just"/>
            <a:r>
              <a:rPr lang="en-US" sz="2700"/>
              <a:t>delete ptrEmployee;</a:t>
            </a:r>
          </a:p>
        </p:txBody>
      </p:sp>
    </p:spTree>
    <p:extLst>
      <p:ext uri="{BB962C8B-B14F-4D97-AF65-F5344CB8AC3E}">
        <p14:creationId xmlns:p14="http://schemas.microsoft.com/office/powerpoint/2010/main" val="163150842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3232" cy="1143000"/>
          </a:xfrm>
        </p:spPr>
        <p:txBody>
          <a:bodyPr>
            <a:normAutofit/>
          </a:bodyPr>
          <a:lstStyle/>
          <a:p>
            <a:pPr algn="ctr"/>
            <a:r>
              <a:rPr lang="en-US" smtClean="0">
                <a:solidFill>
                  <a:srgbClr val="FFFF00"/>
                </a:solidFill>
              </a:rPr>
              <a:t>3.5 CON TRỎ CẤU TRÚC</a:t>
            </a:r>
            <a:endParaRPr lang="en-US">
              <a:solidFill>
                <a:srgbClr val="FFFF00"/>
              </a:solidFill>
            </a:endParaRPr>
          </a:p>
        </p:txBody>
      </p:sp>
      <p:sp>
        <p:nvSpPr>
          <p:cNvPr id="3" name="Content Placeholder 2"/>
          <p:cNvSpPr>
            <a:spLocks noGrp="1"/>
          </p:cNvSpPr>
          <p:nvPr>
            <p:ph idx="1"/>
          </p:nvPr>
        </p:nvSpPr>
        <p:spPr/>
        <p:txBody>
          <a:bodyPr>
            <a:normAutofit fontScale="85000" lnSpcReduction="10000"/>
          </a:bodyPr>
          <a:lstStyle/>
          <a:p>
            <a:pPr marL="36576" indent="0" algn="just">
              <a:buNone/>
            </a:pPr>
            <a:r>
              <a:rPr lang="en-US" sz="3200" b="1" smtClean="0">
                <a:solidFill>
                  <a:srgbClr val="FF0000"/>
                </a:solidFill>
              </a:rPr>
              <a:t>Lưu ý:</a:t>
            </a:r>
            <a:endParaRPr lang="en-US" sz="3200" b="1">
              <a:solidFill>
                <a:srgbClr val="FF0000"/>
              </a:solidFill>
            </a:endParaRPr>
          </a:p>
          <a:p>
            <a:pPr algn="just"/>
            <a:r>
              <a:rPr lang="en-US" sz="3100" smtClean="0"/>
              <a:t>Thao </a:t>
            </a:r>
            <a:r>
              <a:rPr lang="en-US" sz="3100"/>
              <a:t>tác delete chỉ được thực hiện đối với con trỏ mà trước đó, nó được cấp phát bộ nhớ động thông qua thao tác new:</a:t>
            </a:r>
          </a:p>
          <a:p>
            <a:pPr lvl="1" algn="just"/>
            <a:r>
              <a:rPr lang="en-US" sz="2700"/>
              <a:t>Employee *ptrEmployee = new Employee; </a:t>
            </a:r>
            <a:endParaRPr lang="en-US" sz="2700" smtClean="0"/>
          </a:p>
          <a:p>
            <a:pPr lvl="1" algn="just"/>
            <a:r>
              <a:rPr lang="en-US" sz="2700" smtClean="0"/>
              <a:t>delete </a:t>
            </a:r>
            <a:r>
              <a:rPr lang="en-US" sz="2700"/>
              <a:t>ptrEmployee;	</a:t>
            </a:r>
            <a:r>
              <a:rPr lang="en-US" sz="2700" smtClean="0"/>
              <a:t>//</a:t>
            </a:r>
            <a:r>
              <a:rPr lang="en-US" sz="2700"/>
              <a:t>đúng</a:t>
            </a:r>
          </a:p>
          <a:p>
            <a:pPr algn="just"/>
            <a:r>
              <a:rPr lang="en-US" sz="3100" smtClean="0"/>
              <a:t>Mà </a:t>
            </a:r>
            <a:r>
              <a:rPr lang="en-US" sz="3100"/>
              <a:t>không thể thực hiện với con trỏ chỉ trỏ đến địa chỉ của một biến cấu trúc khác:</a:t>
            </a:r>
          </a:p>
          <a:p>
            <a:pPr lvl="1" algn="just"/>
            <a:r>
              <a:rPr lang="en-US" sz="2700"/>
              <a:t>Employee *ptrEmployee, </a:t>
            </a:r>
            <a:r>
              <a:rPr lang="en-US" sz="2700" smtClean="0"/>
              <a:t>myEmployee;</a:t>
            </a:r>
          </a:p>
          <a:p>
            <a:pPr lvl="1" algn="just"/>
            <a:r>
              <a:rPr lang="en-US" sz="2700" smtClean="0"/>
              <a:t>ptrEmployee </a:t>
            </a:r>
            <a:r>
              <a:rPr lang="en-US" sz="2700"/>
              <a:t>= &amp;myEmployee;</a:t>
            </a:r>
          </a:p>
          <a:p>
            <a:pPr lvl="1" algn="just"/>
            <a:r>
              <a:rPr lang="en-US" sz="2700"/>
              <a:t>delete ptrEmployee;	//lỗi</a:t>
            </a:r>
          </a:p>
        </p:txBody>
      </p:sp>
    </p:spTree>
    <p:extLst>
      <p:ext uri="{BB962C8B-B14F-4D97-AF65-F5344CB8AC3E}">
        <p14:creationId xmlns:p14="http://schemas.microsoft.com/office/powerpoint/2010/main" val="1019721927"/>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3232" cy="1143000"/>
          </a:xfrm>
        </p:spPr>
        <p:txBody>
          <a:bodyPr>
            <a:normAutofit/>
          </a:bodyPr>
          <a:lstStyle/>
          <a:p>
            <a:pPr algn="ctr"/>
            <a:r>
              <a:rPr lang="en-US" smtClean="0">
                <a:solidFill>
                  <a:srgbClr val="FFFF00"/>
                </a:solidFill>
              </a:rPr>
              <a:t>3.5 CON TRỎ CẤU TRÚC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200" b="1" smtClean="0">
                <a:solidFill>
                  <a:srgbClr val="FF0000"/>
                </a:solidFill>
              </a:rPr>
              <a:t>Truy </a:t>
            </a:r>
            <a:r>
              <a:rPr lang="en-US" sz="3200" b="1">
                <a:solidFill>
                  <a:srgbClr val="FF0000"/>
                </a:solidFill>
              </a:rPr>
              <a:t>nhập thuộc tính của con trỏ cấu trúc:</a:t>
            </a:r>
          </a:p>
          <a:p>
            <a:pPr algn="just"/>
            <a:r>
              <a:rPr lang="en-US" sz="3100" smtClean="0"/>
              <a:t>Thuộc </a:t>
            </a:r>
            <a:r>
              <a:rPr lang="en-US" sz="3100"/>
              <a:t>tính của con trỏ cấu trúc có thể được truy nhập thông qua hai cách: </a:t>
            </a:r>
            <a:endParaRPr lang="en-US" sz="3100" smtClean="0"/>
          </a:p>
          <a:p>
            <a:pPr algn="just"/>
            <a:r>
              <a:rPr lang="en-US" sz="3100" smtClean="0"/>
              <a:t>Cách </a:t>
            </a:r>
            <a:r>
              <a:rPr lang="en-US" sz="3100"/>
              <a:t>1</a:t>
            </a:r>
            <a:r>
              <a:rPr lang="en-US" sz="3100" smtClean="0"/>
              <a:t>:</a:t>
            </a:r>
          </a:p>
          <a:p>
            <a:pPr lvl="1" algn="just"/>
            <a:r>
              <a:rPr lang="en-US" sz="2700"/>
              <a:t>&lt;Tên biến con trỏ&gt; -&gt; &lt;Tên thuộc tính</a:t>
            </a:r>
            <a:r>
              <a:rPr lang="en-US" sz="2700" smtClean="0"/>
              <a:t>&gt;;</a:t>
            </a:r>
          </a:p>
          <a:p>
            <a:pPr algn="just"/>
            <a:r>
              <a:rPr lang="en-US" sz="3100" smtClean="0"/>
              <a:t>Cách </a:t>
            </a:r>
            <a:r>
              <a:rPr lang="en-US" sz="3100"/>
              <a:t>2</a:t>
            </a:r>
            <a:r>
              <a:rPr lang="en-US" sz="3100" smtClean="0"/>
              <a:t>:</a:t>
            </a:r>
            <a:endParaRPr lang="en-US" sz="3100"/>
          </a:p>
          <a:p>
            <a:pPr lvl="1" algn="just"/>
            <a:r>
              <a:rPr lang="en-US" sz="2700"/>
              <a:t>(*&lt;Tên biến con trỏ&gt;).&lt;Tên thuộc tính&gt;;</a:t>
            </a:r>
          </a:p>
        </p:txBody>
      </p:sp>
    </p:spTree>
    <p:extLst>
      <p:ext uri="{BB962C8B-B14F-4D97-AF65-F5344CB8AC3E}">
        <p14:creationId xmlns:p14="http://schemas.microsoft.com/office/powerpoint/2010/main" val="1549315483"/>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3232" cy="1143000"/>
          </a:xfrm>
        </p:spPr>
        <p:txBody>
          <a:bodyPr>
            <a:normAutofit/>
          </a:bodyPr>
          <a:lstStyle/>
          <a:p>
            <a:pPr algn="ctr"/>
            <a:r>
              <a:rPr lang="en-US" smtClean="0">
                <a:solidFill>
                  <a:srgbClr val="FFFF00"/>
                </a:solidFill>
              </a:rPr>
              <a:t>3.5 CON TRỎ CẤU TRÚC</a:t>
            </a:r>
            <a:endParaRPr lang="en-US">
              <a:solidFill>
                <a:srgbClr val="FFFF00"/>
              </a:solidFill>
            </a:endParaRPr>
          </a:p>
        </p:txBody>
      </p:sp>
      <p:sp>
        <p:nvSpPr>
          <p:cNvPr id="3" name="Content Placeholder 2"/>
          <p:cNvSpPr>
            <a:spLocks noGrp="1"/>
          </p:cNvSpPr>
          <p:nvPr>
            <p:ph idx="1"/>
          </p:nvPr>
        </p:nvSpPr>
        <p:spPr/>
        <p:txBody>
          <a:bodyPr>
            <a:normAutofit lnSpcReduction="10000"/>
          </a:bodyPr>
          <a:lstStyle/>
          <a:p>
            <a:pPr marL="36576" indent="0" algn="just">
              <a:buNone/>
            </a:pPr>
            <a:r>
              <a:rPr lang="en-US" sz="3100" b="1" smtClean="0">
                <a:solidFill>
                  <a:srgbClr val="FF0000"/>
                </a:solidFill>
              </a:rPr>
              <a:t>Truy </a:t>
            </a:r>
            <a:r>
              <a:rPr lang="en-US" sz="3100" b="1">
                <a:solidFill>
                  <a:srgbClr val="FF0000"/>
                </a:solidFill>
              </a:rPr>
              <a:t>nhập thuộc tính của con trỏ cấu trúc:</a:t>
            </a:r>
          </a:p>
          <a:p>
            <a:pPr algn="just"/>
            <a:r>
              <a:rPr lang="en-US" sz="3100" smtClean="0"/>
              <a:t>Ví </a:t>
            </a:r>
            <a:r>
              <a:rPr lang="en-US" sz="3100"/>
              <a:t>dụ, thuộc tính tên nhân viên của cấu trúc Employee có thể được truy nhập thông qua hai cách:</a:t>
            </a:r>
          </a:p>
          <a:p>
            <a:pPr lvl="1" algn="just"/>
            <a:r>
              <a:rPr lang="en-US" sz="2700"/>
              <a:t>Employee *ptrEmployee = new </a:t>
            </a:r>
            <a:r>
              <a:rPr lang="en-US" sz="2700" smtClean="0"/>
              <a:t>Employee;</a:t>
            </a:r>
          </a:p>
          <a:p>
            <a:pPr lvl="1" algn="just"/>
            <a:r>
              <a:rPr lang="en-US" sz="2700" smtClean="0"/>
              <a:t>cin </a:t>
            </a:r>
            <a:r>
              <a:rPr lang="en-US" sz="2700"/>
              <a:t>&gt;&gt; ptrEmployee -&gt; name;</a:t>
            </a:r>
          </a:p>
          <a:p>
            <a:pPr algn="just"/>
            <a:r>
              <a:rPr lang="en-US" sz="3100"/>
              <a:t>hoặc:</a:t>
            </a:r>
          </a:p>
          <a:p>
            <a:pPr lvl="1" algn="just"/>
            <a:r>
              <a:rPr lang="en-US" sz="2700"/>
              <a:t>cin &gt;&gt; (*ptrEmployee).name;</a:t>
            </a:r>
          </a:p>
        </p:txBody>
      </p:sp>
    </p:spTree>
    <p:extLst>
      <p:ext uri="{BB962C8B-B14F-4D97-AF65-F5344CB8AC3E}">
        <p14:creationId xmlns:p14="http://schemas.microsoft.com/office/powerpoint/2010/main" val="429101560"/>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3232" cy="1143000"/>
          </a:xfrm>
        </p:spPr>
        <p:txBody>
          <a:bodyPr>
            <a:normAutofit/>
          </a:bodyPr>
          <a:lstStyle/>
          <a:p>
            <a:pPr algn="ctr"/>
            <a:r>
              <a:rPr lang="en-US" smtClean="0">
                <a:solidFill>
                  <a:srgbClr val="FFFF00"/>
                </a:solidFill>
              </a:rPr>
              <a:t>3.5 CON TRỎ CẤU TRÚC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Lưu ý:</a:t>
            </a:r>
            <a:endParaRPr lang="en-US" sz="3100" b="1">
              <a:solidFill>
                <a:srgbClr val="FF0000"/>
              </a:solidFill>
            </a:endParaRPr>
          </a:p>
          <a:p>
            <a:pPr algn="just"/>
            <a:r>
              <a:rPr lang="en-US" sz="3100" smtClean="0"/>
              <a:t>Trong </a:t>
            </a:r>
            <a:r>
              <a:rPr lang="en-US" sz="3100"/>
              <a:t>cách truy nhập thứ hai, phải có dấu ngoặc đơn “()” quanh tên con trỏ vì phép toán truy nhập thuộc tính “.” có độ ưu tiên cao hơn phép toán lấy giá trị con trỏ “*”.</a:t>
            </a:r>
          </a:p>
          <a:p>
            <a:pPr algn="just"/>
            <a:r>
              <a:rPr lang="en-US" sz="3100"/>
              <a:t>Thông thường, ta dùng cách thứ nhất cho đơn giản và thuận tiện.</a:t>
            </a:r>
          </a:p>
        </p:txBody>
      </p:sp>
    </p:spTree>
    <p:extLst>
      <p:ext uri="{BB962C8B-B14F-4D97-AF65-F5344CB8AC3E}">
        <p14:creationId xmlns:p14="http://schemas.microsoft.com/office/powerpoint/2010/main" val="3432115736"/>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3232" cy="1143000"/>
          </a:xfrm>
        </p:spPr>
        <p:txBody>
          <a:bodyPr>
            <a:normAutofit/>
          </a:bodyPr>
          <a:lstStyle/>
          <a:p>
            <a:pPr algn="ctr"/>
            <a:r>
              <a:rPr lang="en-US" smtClean="0">
                <a:solidFill>
                  <a:srgbClr val="FFFF00"/>
                </a:solidFill>
              </a:rPr>
              <a:t>3.5 CON TRỎ CẤU TRÚC</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Chương </a:t>
            </a:r>
            <a:r>
              <a:rPr lang="en-US" sz="3100"/>
              <a:t>trình 3.2 cài đặt việc khởi tạo và hiển thị nội dung của một con trỏ cấu trúc.</a:t>
            </a: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2659" y="1700808"/>
            <a:ext cx="7897813" cy="495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82454391"/>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3232" cy="1143000"/>
          </a:xfrm>
        </p:spPr>
        <p:txBody>
          <a:bodyPr>
            <a:normAutofit/>
          </a:bodyPr>
          <a:lstStyle/>
          <a:p>
            <a:pPr algn="ctr"/>
            <a:r>
              <a:rPr lang="en-US" smtClean="0">
                <a:solidFill>
                  <a:srgbClr val="FFFF00"/>
                </a:solidFill>
              </a:rPr>
              <a:t>3.5 CON TRỎ CẤU TRÚC</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Chương </a:t>
            </a:r>
            <a:r>
              <a:rPr lang="en-US" sz="3100"/>
              <a:t>trình 3.2 cài đặt việc khởi tạo và hiển thị nội dung của một con trỏ cấu trúc.</a:t>
            </a: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0367" y="1700808"/>
            <a:ext cx="8012113" cy="463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51895983"/>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3232" cy="1143000"/>
          </a:xfrm>
        </p:spPr>
        <p:txBody>
          <a:bodyPr>
            <a:normAutofit/>
          </a:bodyPr>
          <a:lstStyle/>
          <a:p>
            <a:pPr algn="ctr"/>
            <a:r>
              <a:rPr lang="en-US" smtClean="0">
                <a:solidFill>
                  <a:srgbClr val="FFFF00"/>
                </a:solidFill>
              </a:rPr>
              <a:t>3.5 CON TRỎ CẤU TRÚC</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Chương </a:t>
            </a:r>
            <a:r>
              <a:rPr lang="en-US" sz="3100"/>
              <a:t>trình 3.2 cài đặt việc khởi tạo và hiển thị nội dung của một con trỏ cấu trúc.</a:t>
            </a:r>
          </a:p>
        </p:txBody>
      </p:sp>
      <p:pic>
        <p:nvPicPr>
          <p:cNvPr id="92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300" y="764704"/>
            <a:ext cx="7897813" cy="6108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22050565"/>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3232" cy="1143000"/>
          </a:xfrm>
        </p:spPr>
        <p:txBody>
          <a:bodyPr>
            <a:normAutofit/>
          </a:bodyPr>
          <a:lstStyle/>
          <a:p>
            <a:pPr algn="ctr"/>
            <a:r>
              <a:rPr lang="en-US" smtClean="0">
                <a:solidFill>
                  <a:srgbClr val="FFFF00"/>
                </a:solidFill>
              </a:rPr>
              <a:t>3.5 CON TRỎ CẤU TRÚC</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Chương </a:t>
            </a:r>
            <a:r>
              <a:rPr lang="en-US" sz="3100"/>
              <a:t>trình 3.2 cài đặt việc khởi tạo và hiển thị nội dung của một con trỏ cấu trúc.</a:t>
            </a: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9752" y="3253519"/>
            <a:ext cx="3124200" cy="266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35023761"/>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3232" cy="1143000"/>
          </a:xfrm>
        </p:spPr>
        <p:txBody>
          <a:bodyPr>
            <a:normAutofit/>
          </a:bodyPr>
          <a:lstStyle/>
          <a:p>
            <a:pPr algn="ctr"/>
            <a:r>
              <a:rPr lang="en-US" smtClean="0">
                <a:solidFill>
                  <a:srgbClr val="FFFF00"/>
                </a:solidFill>
              </a:rPr>
              <a:t>3.6 MẢNG CẤU TRÚC</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Khi </a:t>
            </a:r>
            <a:r>
              <a:rPr lang="en-US" sz="3100"/>
              <a:t>cần xử </a:t>
            </a:r>
            <a:r>
              <a:rPr lang="en-US" sz="3100" smtClean="0"/>
              <a:t>lý </a:t>
            </a:r>
            <a:r>
              <a:rPr lang="en-US" sz="3100"/>
              <a:t>nhiều đối tượng có dùng kiểu dữ liệu cấu trúc, ta có thể sử dụng mảng các cấu trúc. Vì một mảng một chiều là tương đương với một con trỏ có cùng kiểu</a:t>
            </a:r>
            <a:r>
              <a:rPr lang="en-US" sz="3100" smtClean="0"/>
              <a:t>.</a:t>
            </a:r>
          </a:p>
          <a:p>
            <a:pPr algn="just"/>
            <a:r>
              <a:rPr lang="en-US" sz="3100" smtClean="0"/>
              <a:t>Do </a:t>
            </a:r>
            <a:r>
              <a:rPr lang="en-US" sz="3100"/>
              <a:t>đó, có thể khai báo mảng theo hai cách: Khai báo mảng tĩnh như thông thường hoặc khai báo mảng động thông qua con trỏ.</a:t>
            </a:r>
          </a:p>
        </p:txBody>
      </p:sp>
    </p:spTree>
    <p:extLst>
      <p:ext uri="{BB962C8B-B14F-4D97-AF65-F5344CB8AC3E}">
        <p14:creationId xmlns:p14="http://schemas.microsoft.com/office/powerpoint/2010/main" val="1843294841"/>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3232" cy="1143000"/>
          </a:xfrm>
        </p:spPr>
        <p:txBody>
          <a:bodyPr>
            <a:normAutofit/>
          </a:bodyPr>
          <a:lstStyle/>
          <a:p>
            <a:pPr algn="ctr"/>
            <a:r>
              <a:rPr lang="en-US" smtClean="0">
                <a:solidFill>
                  <a:srgbClr val="FFFF00"/>
                </a:solidFill>
              </a:rPr>
              <a:t>3.6 MẢNG CẤU TRÚC</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marL="36576" indent="0" algn="just">
              <a:buNone/>
            </a:pPr>
            <a:r>
              <a:rPr lang="en-US" sz="3100" b="1" smtClean="0">
                <a:solidFill>
                  <a:srgbClr val="FF0000"/>
                </a:solidFill>
              </a:rPr>
              <a:t>Khai </a:t>
            </a:r>
            <a:r>
              <a:rPr lang="en-US" sz="3100" b="1">
                <a:solidFill>
                  <a:srgbClr val="FF0000"/>
                </a:solidFill>
              </a:rPr>
              <a:t>báo mảng tĩnh các cấu trúc:</a:t>
            </a:r>
          </a:p>
          <a:p>
            <a:pPr algn="just"/>
            <a:r>
              <a:rPr lang="en-US" sz="3100"/>
              <a:t>Khai báo mảng tĩnh các cấu trúc theo cú pháp:</a:t>
            </a:r>
          </a:p>
          <a:p>
            <a:pPr lvl="1" algn="just"/>
            <a:r>
              <a:rPr lang="en-US" sz="2700"/>
              <a:t>&lt;Tên kiểu cấu trúc&gt; &lt;Tên biến mảng&gt;[&lt;Số phần tử mảng&gt;];</a:t>
            </a:r>
          </a:p>
          <a:p>
            <a:pPr algn="just"/>
            <a:r>
              <a:rPr lang="en-US" sz="3100"/>
              <a:t>Ví dụ:</a:t>
            </a:r>
          </a:p>
          <a:p>
            <a:pPr lvl="1" algn="just"/>
            <a:r>
              <a:rPr lang="en-US" sz="2700"/>
              <a:t>Employee employees[10];</a:t>
            </a:r>
          </a:p>
          <a:p>
            <a:pPr algn="just"/>
            <a:r>
              <a:rPr lang="en-US" sz="3100"/>
              <a:t>L</a:t>
            </a:r>
            <a:r>
              <a:rPr lang="en-US" sz="3100" smtClean="0"/>
              <a:t>à </a:t>
            </a:r>
            <a:r>
              <a:rPr lang="en-US" sz="3100"/>
              <a:t>khai báo một mảng tên là employees gồm 10 phần tử có kiểu là cấu trúc Employee</a:t>
            </a:r>
            <a:r>
              <a:rPr lang="en-US" sz="3100" smtClean="0"/>
              <a:t>.</a:t>
            </a:r>
            <a:endParaRPr lang="en-US" sz="3100"/>
          </a:p>
        </p:txBody>
      </p:sp>
    </p:spTree>
    <p:extLst>
      <p:ext uri="{BB962C8B-B14F-4D97-AF65-F5344CB8AC3E}">
        <p14:creationId xmlns:p14="http://schemas.microsoft.com/office/powerpoint/2010/main" val="2639532918"/>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3232" cy="1143000"/>
          </a:xfrm>
        </p:spPr>
        <p:txBody>
          <a:bodyPr>
            <a:normAutofit/>
          </a:bodyPr>
          <a:lstStyle/>
          <a:p>
            <a:pPr algn="ctr"/>
            <a:r>
              <a:rPr lang="en-US" smtClean="0">
                <a:solidFill>
                  <a:srgbClr val="FFFF00"/>
                </a:solidFill>
              </a:rPr>
              <a:t>3.6 MẢNG CẤU TRÚC</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marL="36576" indent="0" algn="just">
              <a:buNone/>
            </a:pPr>
            <a:r>
              <a:rPr lang="en-US" sz="3100" b="1" smtClean="0">
                <a:solidFill>
                  <a:srgbClr val="FF0000"/>
                </a:solidFill>
              </a:rPr>
              <a:t>Khai </a:t>
            </a:r>
            <a:r>
              <a:rPr lang="en-US" sz="3100" b="1">
                <a:solidFill>
                  <a:srgbClr val="FF0000"/>
                </a:solidFill>
              </a:rPr>
              <a:t>báo mảng </a:t>
            </a:r>
            <a:r>
              <a:rPr lang="en-US" sz="3100" b="1" smtClean="0">
                <a:solidFill>
                  <a:srgbClr val="FF0000"/>
                </a:solidFill>
              </a:rPr>
              <a:t>động các </a:t>
            </a:r>
            <a:r>
              <a:rPr lang="en-US" sz="3100" b="1">
                <a:solidFill>
                  <a:srgbClr val="FF0000"/>
                </a:solidFill>
              </a:rPr>
              <a:t>cấu trúc:</a:t>
            </a:r>
          </a:p>
          <a:p>
            <a:pPr algn="just"/>
            <a:r>
              <a:rPr lang="en-US" sz="3100" smtClean="0"/>
              <a:t>Khai </a:t>
            </a:r>
            <a:r>
              <a:rPr lang="en-US" sz="3100"/>
              <a:t>báo một mảng động các cấu trúc hoàn toàn tương tự khai báo một con trỏ cấu trúc cùng kiểu:</a:t>
            </a:r>
          </a:p>
          <a:p>
            <a:pPr lvl="1" algn="just"/>
            <a:r>
              <a:rPr lang="en-US" sz="2700"/>
              <a:t>&lt;Tên kiểu cấu trúc&gt; *&lt;Tên biến&gt;;</a:t>
            </a:r>
          </a:p>
          <a:p>
            <a:pPr algn="just"/>
            <a:r>
              <a:rPr lang="en-US" sz="3100"/>
              <a:t>Ví dụ, khai báo:</a:t>
            </a:r>
          </a:p>
          <a:p>
            <a:pPr lvl="1" algn="just"/>
            <a:r>
              <a:rPr lang="en-US" sz="2700"/>
              <a:t>Employee *employees;</a:t>
            </a:r>
          </a:p>
          <a:p>
            <a:pPr algn="just"/>
            <a:r>
              <a:rPr lang="en-US" sz="3100"/>
              <a:t>V</a:t>
            </a:r>
            <a:r>
              <a:rPr lang="en-US" sz="3100" smtClean="0"/>
              <a:t>ừa </a:t>
            </a:r>
            <a:r>
              <a:rPr lang="en-US" sz="3100"/>
              <a:t>có thể coi là khai báo một con trỏ thông thường có cấu trúc Employee, vừa có thể coi là khai báo một mảng động các cấu trúc có kiểu cấu trúc Employee</a:t>
            </a:r>
            <a:r>
              <a:rPr lang="en-US" sz="3100" smtClean="0"/>
              <a:t>.</a:t>
            </a:r>
            <a:endParaRPr lang="en-US" sz="3100"/>
          </a:p>
        </p:txBody>
      </p:sp>
    </p:spTree>
    <p:extLst>
      <p:ext uri="{BB962C8B-B14F-4D97-AF65-F5344CB8AC3E}">
        <p14:creationId xmlns:p14="http://schemas.microsoft.com/office/powerpoint/2010/main" val="547084693"/>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3232" cy="1143000"/>
          </a:xfrm>
        </p:spPr>
        <p:txBody>
          <a:bodyPr>
            <a:normAutofit/>
          </a:bodyPr>
          <a:lstStyle/>
          <a:p>
            <a:pPr algn="ctr"/>
            <a:r>
              <a:rPr lang="en-US" smtClean="0">
                <a:solidFill>
                  <a:srgbClr val="FFFF00"/>
                </a:solidFill>
              </a:rPr>
              <a:t>3.6 MẢNG CẤU TRÚC</a:t>
            </a:r>
            <a:endParaRPr lang="en-US">
              <a:solidFill>
                <a:srgbClr val="FFFF00"/>
              </a:solidFill>
            </a:endParaRPr>
          </a:p>
        </p:txBody>
      </p:sp>
      <p:sp>
        <p:nvSpPr>
          <p:cNvPr id="3" name="Content Placeholder 2"/>
          <p:cNvSpPr>
            <a:spLocks noGrp="1"/>
          </p:cNvSpPr>
          <p:nvPr>
            <p:ph idx="1"/>
          </p:nvPr>
        </p:nvSpPr>
        <p:spPr/>
        <p:txBody>
          <a:bodyPr>
            <a:normAutofit fontScale="77500" lnSpcReduction="20000"/>
          </a:bodyPr>
          <a:lstStyle/>
          <a:p>
            <a:pPr marL="36576" indent="0" algn="just">
              <a:buNone/>
            </a:pPr>
            <a:r>
              <a:rPr lang="en-US" sz="3100" b="1" smtClean="0">
                <a:solidFill>
                  <a:srgbClr val="FF0000"/>
                </a:solidFill>
              </a:rPr>
              <a:t>Khai </a:t>
            </a:r>
            <a:r>
              <a:rPr lang="en-US" sz="3100" b="1">
                <a:solidFill>
                  <a:srgbClr val="FF0000"/>
                </a:solidFill>
              </a:rPr>
              <a:t>báo mảng </a:t>
            </a:r>
            <a:r>
              <a:rPr lang="en-US" sz="3100" b="1" smtClean="0">
                <a:solidFill>
                  <a:srgbClr val="FF0000"/>
                </a:solidFill>
              </a:rPr>
              <a:t>động các </a:t>
            </a:r>
            <a:r>
              <a:rPr lang="en-US" sz="3100" b="1">
                <a:solidFill>
                  <a:srgbClr val="FF0000"/>
                </a:solidFill>
              </a:rPr>
              <a:t>cấu trúc:</a:t>
            </a:r>
          </a:p>
          <a:p>
            <a:pPr algn="just"/>
            <a:r>
              <a:rPr lang="en-US" sz="3100" smtClean="0"/>
              <a:t>Tuy </a:t>
            </a:r>
            <a:r>
              <a:rPr lang="en-US" sz="3100"/>
              <a:t>nhiên, cách cấp phát bộ nhớ động cho mảng các cấu trúc khác với một con trỏ. Đây là cách </a:t>
            </a:r>
            <a:r>
              <a:rPr lang="en-US" sz="3100" smtClean="0"/>
              <a:t>để </a:t>
            </a:r>
            <a:r>
              <a:rPr lang="en-US" sz="3100"/>
              <a:t>chương trình nhận biết ta đang dùng một con trỏ cấu trúc hay một mảng động có cấu trúc. </a:t>
            </a:r>
            <a:endParaRPr lang="en-US" sz="3100" smtClean="0"/>
          </a:p>
          <a:p>
            <a:pPr algn="just"/>
            <a:r>
              <a:rPr lang="en-US" sz="3100" smtClean="0"/>
              <a:t>Cú </a:t>
            </a:r>
            <a:r>
              <a:rPr lang="en-US" sz="3100"/>
              <a:t>pháp cấp phát bộ nhớ cho mảng </a:t>
            </a:r>
            <a:r>
              <a:rPr lang="en-US" sz="3100" smtClean="0"/>
              <a:t>động:</a:t>
            </a:r>
            <a:endParaRPr lang="en-US" sz="3100"/>
          </a:p>
          <a:p>
            <a:pPr lvl="1" algn="just"/>
            <a:r>
              <a:rPr lang="en-US" sz="2700"/>
              <a:t>&lt;Tên biến mảng&gt; = new &lt;Kiểu cấu trúc&gt;[&lt;Số lượng phần tử&gt;];</a:t>
            </a:r>
          </a:p>
          <a:p>
            <a:pPr algn="just"/>
            <a:r>
              <a:rPr lang="en-US" sz="3100"/>
              <a:t>Ví dụ, khai báo:</a:t>
            </a:r>
          </a:p>
          <a:p>
            <a:pPr lvl="1" algn="just"/>
            <a:r>
              <a:rPr lang="en-US" sz="2700"/>
              <a:t>Employee *employees = new Employee[10];</a:t>
            </a:r>
          </a:p>
          <a:p>
            <a:pPr algn="just"/>
            <a:r>
              <a:rPr lang="en-US" sz="3100" smtClean="0"/>
              <a:t>Sẽ </a:t>
            </a:r>
            <a:r>
              <a:rPr lang="en-US" sz="3100"/>
              <a:t>cấp phát bộ nhớ cho một mảng động employees có 10 phần tử kiểu cấu trúc Employee.</a:t>
            </a:r>
          </a:p>
        </p:txBody>
      </p:sp>
    </p:spTree>
    <p:extLst>
      <p:ext uri="{BB962C8B-B14F-4D97-AF65-F5344CB8AC3E}">
        <p14:creationId xmlns:p14="http://schemas.microsoft.com/office/powerpoint/2010/main" val="4023011315"/>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3232" cy="1143000"/>
          </a:xfrm>
        </p:spPr>
        <p:txBody>
          <a:bodyPr>
            <a:normAutofit/>
          </a:bodyPr>
          <a:lstStyle/>
          <a:p>
            <a:pPr algn="ctr"/>
            <a:r>
              <a:rPr lang="en-US" smtClean="0">
                <a:solidFill>
                  <a:srgbClr val="FFFF00"/>
                </a:solidFill>
              </a:rPr>
              <a:t>3.6 MẢNG CẤU TRÚC</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marL="36576" indent="0" algn="just">
              <a:buNone/>
            </a:pPr>
            <a:r>
              <a:rPr lang="en-US" sz="3100" b="1" smtClean="0">
                <a:solidFill>
                  <a:srgbClr val="FF0000"/>
                </a:solidFill>
              </a:rPr>
              <a:t>Truy nhập đến phần tử của mảng cấu </a:t>
            </a:r>
            <a:r>
              <a:rPr lang="en-US" sz="3100" b="1">
                <a:solidFill>
                  <a:srgbClr val="FF0000"/>
                </a:solidFill>
              </a:rPr>
              <a:t>trúc:</a:t>
            </a:r>
          </a:p>
          <a:p>
            <a:pPr algn="just"/>
            <a:r>
              <a:rPr lang="en-US" sz="3100" smtClean="0"/>
              <a:t>Việc </a:t>
            </a:r>
            <a:r>
              <a:rPr lang="en-US" sz="3100"/>
              <a:t>truy nhập đến các phần tử của mảng cấu trúc được thực hiện như truy cập đến phần tử của mảng thông thường. </a:t>
            </a:r>
            <a:endParaRPr lang="en-US" sz="3100" smtClean="0"/>
          </a:p>
          <a:p>
            <a:pPr algn="just"/>
            <a:r>
              <a:rPr lang="en-US" sz="3100" smtClean="0"/>
              <a:t>Ví </a:t>
            </a:r>
            <a:r>
              <a:rPr lang="en-US" sz="3100"/>
              <a:t>dụ muốn truy nhập đến thuộc tính tên nhân viên phần tử nhân viên thứ i trong mảng cấu trúc, ta viết như sau:</a:t>
            </a:r>
          </a:p>
          <a:p>
            <a:pPr lvl="1" algn="just"/>
            <a:r>
              <a:rPr lang="en-US" sz="2700"/>
              <a:t>Employee *employees = new Employee[10]; </a:t>
            </a:r>
            <a:endParaRPr lang="en-US" sz="2700" smtClean="0"/>
          </a:p>
          <a:p>
            <a:pPr lvl="1" algn="just"/>
            <a:r>
              <a:rPr lang="en-US" sz="2700" smtClean="0"/>
              <a:t>employees[i</a:t>
            </a:r>
            <a:r>
              <a:rPr lang="en-US" sz="2700"/>
              <a:t>].name;</a:t>
            </a:r>
          </a:p>
        </p:txBody>
      </p:sp>
    </p:spTree>
    <p:extLst>
      <p:ext uri="{BB962C8B-B14F-4D97-AF65-F5344CB8AC3E}">
        <p14:creationId xmlns:p14="http://schemas.microsoft.com/office/powerpoint/2010/main" val="1688047687"/>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3232" cy="1143000"/>
          </a:xfrm>
        </p:spPr>
        <p:txBody>
          <a:bodyPr>
            <a:normAutofit/>
          </a:bodyPr>
          <a:lstStyle/>
          <a:p>
            <a:pPr algn="ctr"/>
            <a:r>
              <a:rPr lang="en-US" smtClean="0">
                <a:solidFill>
                  <a:srgbClr val="FFFF00"/>
                </a:solidFill>
              </a:rPr>
              <a:t>3.6 MẢNG CẤU TRÚC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Truy nhập đến phần tử của mảng cấu </a:t>
            </a:r>
            <a:r>
              <a:rPr lang="en-US" sz="3100" b="1">
                <a:solidFill>
                  <a:srgbClr val="FF0000"/>
                </a:solidFill>
              </a:rPr>
              <a:t>trúc:</a:t>
            </a:r>
          </a:p>
          <a:p>
            <a:pPr algn="just"/>
            <a:r>
              <a:rPr lang="en-US" sz="3100" smtClean="0"/>
              <a:t>Chương </a:t>
            </a:r>
            <a:r>
              <a:rPr lang="en-US" sz="3100"/>
              <a:t>trình 3.3 cài đặt việc khởi tạo một mảng các nhân viên của một phòng trong một công ty. Sau đó, chương trình sẽ tìm và in ra thông tin về nhân viên có lương cao nhất và nhân viên có lương thấp nhất trong phòng.</a:t>
            </a:r>
          </a:p>
        </p:txBody>
      </p:sp>
    </p:spTree>
    <p:extLst>
      <p:ext uri="{BB962C8B-B14F-4D97-AF65-F5344CB8AC3E}">
        <p14:creationId xmlns:p14="http://schemas.microsoft.com/office/powerpoint/2010/main" val="3410051873"/>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3232" cy="1143000"/>
          </a:xfrm>
        </p:spPr>
        <p:txBody>
          <a:bodyPr>
            <a:normAutofit/>
          </a:bodyPr>
          <a:lstStyle/>
          <a:p>
            <a:pPr algn="ctr"/>
            <a:r>
              <a:rPr lang="en-US" smtClean="0">
                <a:solidFill>
                  <a:srgbClr val="FFFF00"/>
                </a:solidFill>
              </a:rPr>
              <a:t>3.6 MẢNG CẤU TRÚC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2800" b="1" smtClean="0">
                <a:solidFill>
                  <a:srgbClr val="FF0000"/>
                </a:solidFill>
              </a:rPr>
              <a:t>Truy nhập đến phần tử của mảng cấu </a:t>
            </a:r>
            <a:r>
              <a:rPr lang="en-US" sz="2800" b="1">
                <a:solidFill>
                  <a:srgbClr val="FF0000"/>
                </a:solidFill>
              </a:rPr>
              <a:t>trúc:</a:t>
            </a:r>
          </a:p>
          <a:p>
            <a:pPr algn="just"/>
            <a:r>
              <a:rPr lang="en-US" sz="3100" smtClean="0"/>
              <a:t>Chương </a:t>
            </a:r>
            <a:r>
              <a:rPr lang="en-US" sz="3100"/>
              <a:t>trình </a:t>
            </a:r>
            <a:r>
              <a:rPr lang="en-US" sz="3100" smtClean="0"/>
              <a:t>3.3</a:t>
            </a:r>
            <a:endParaRPr lang="en-US" sz="310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4667" y="2266900"/>
            <a:ext cx="8983837" cy="45464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85915086"/>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3232" cy="1143000"/>
          </a:xfrm>
        </p:spPr>
        <p:txBody>
          <a:bodyPr>
            <a:normAutofit/>
          </a:bodyPr>
          <a:lstStyle/>
          <a:p>
            <a:pPr algn="ctr"/>
            <a:r>
              <a:rPr lang="en-US" smtClean="0">
                <a:solidFill>
                  <a:srgbClr val="FFFF00"/>
                </a:solidFill>
              </a:rPr>
              <a:t>3.6 MẢNG CẤU TRÚC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Truy nhập đến phần tử của mảng cấu </a:t>
            </a:r>
            <a:r>
              <a:rPr lang="en-US" sz="3100" b="1">
                <a:solidFill>
                  <a:srgbClr val="FF0000"/>
                </a:solidFill>
              </a:rPr>
              <a:t>trúc:</a:t>
            </a:r>
          </a:p>
          <a:p>
            <a:pPr algn="just"/>
            <a:r>
              <a:rPr lang="en-US" sz="3100" smtClean="0"/>
              <a:t>Chương </a:t>
            </a:r>
            <a:r>
              <a:rPr lang="en-US" sz="3100"/>
              <a:t>trình </a:t>
            </a:r>
            <a:r>
              <a:rPr lang="en-US" sz="3100" smtClean="0"/>
              <a:t>3.3</a:t>
            </a:r>
            <a:endParaRPr lang="en-US" sz="3100"/>
          </a:p>
        </p:txBody>
      </p:sp>
      <p:pic>
        <p:nvPicPr>
          <p:cNvPr id="205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9872" y="903560"/>
            <a:ext cx="5308600" cy="576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33061679"/>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3232" cy="1143000"/>
          </a:xfrm>
        </p:spPr>
        <p:txBody>
          <a:bodyPr>
            <a:normAutofit/>
          </a:bodyPr>
          <a:lstStyle/>
          <a:p>
            <a:pPr algn="ctr"/>
            <a:r>
              <a:rPr lang="en-US" smtClean="0">
                <a:solidFill>
                  <a:srgbClr val="FFFF00"/>
                </a:solidFill>
              </a:rPr>
              <a:t>3.6 MẢNG CẤU TRÚC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Truy nhập đến phần tử của mảng cấu </a:t>
            </a:r>
            <a:r>
              <a:rPr lang="en-US" sz="3100" b="1">
                <a:solidFill>
                  <a:srgbClr val="FF0000"/>
                </a:solidFill>
              </a:rPr>
              <a:t>trúc:</a:t>
            </a:r>
          </a:p>
          <a:p>
            <a:pPr algn="just"/>
            <a:r>
              <a:rPr lang="en-US" sz="3100" smtClean="0"/>
              <a:t>Chương </a:t>
            </a:r>
            <a:r>
              <a:rPr lang="en-US" sz="3100"/>
              <a:t>trình </a:t>
            </a:r>
            <a:r>
              <a:rPr lang="en-US" sz="3100" smtClean="0"/>
              <a:t>3.3</a:t>
            </a:r>
            <a:endParaRPr lang="en-US" sz="310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40496" y="299863"/>
            <a:ext cx="6096000" cy="6513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57045885"/>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3232" cy="1143000"/>
          </a:xfrm>
        </p:spPr>
        <p:txBody>
          <a:bodyPr>
            <a:normAutofit/>
          </a:bodyPr>
          <a:lstStyle/>
          <a:p>
            <a:pPr algn="ctr"/>
            <a:r>
              <a:rPr lang="en-US" smtClean="0">
                <a:solidFill>
                  <a:srgbClr val="FFFF00"/>
                </a:solidFill>
              </a:rPr>
              <a:t>3.6 MẢNG CẤU TRÚC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Truy nhập đến phần tử của mảng cấu </a:t>
            </a:r>
            <a:r>
              <a:rPr lang="en-US" sz="3100" b="1">
                <a:solidFill>
                  <a:srgbClr val="FF0000"/>
                </a:solidFill>
              </a:rPr>
              <a:t>trúc:</a:t>
            </a:r>
          </a:p>
          <a:p>
            <a:pPr algn="just"/>
            <a:r>
              <a:rPr lang="en-US" sz="3100" smtClean="0"/>
              <a:t>Chương </a:t>
            </a:r>
            <a:r>
              <a:rPr lang="en-US" sz="3100"/>
              <a:t>trình </a:t>
            </a:r>
            <a:r>
              <a:rPr lang="en-US" sz="3100" smtClean="0"/>
              <a:t>3.3</a:t>
            </a:r>
            <a:endParaRPr lang="en-US" sz="310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3443188"/>
            <a:ext cx="6526213" cy="2578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08721873"/>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3232" cy="1143000"/>
          </a:xfrm>
        </p:spPr>
        <p:txBody>
          <a:bodyPr>
            <a:normAutofit/>
          </a:bodyPr>
          <a:lstStyle/>
          <a:p>
            <a:pPr algn="ctr"/>
            <a:r>
              <a:rPr lang="en-US" smtClean="0">
                <a:solidFill>
                  <a:srgbClr val="FFFF00"/>
                </a:solidFill>
              </a:rPr>
              <a:t>3.6 MẢNG CẤU TRÚC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Truy nhập đến phần tử của mảng cấu </a:t>
            </a:r>
            <a:r>
              <a:rPr lang="en-US" sz="3100" b="1">
                <a:solidFill>
                  <a:srgbClr val="FF0000"/>
                </a:solidFill>
              </a:rPr>
              <a:t>trúc:</a:t>
            </a:r>
          </a:p>
          <a:p>
            <a:pPr algn="just"/>
            <a:r>
              <a:rPr lang="en-US" sz="3100" smtClean="0"/>
              <a:t>Chương </a:t>
            </a:r>
            <a:r>
              <a:rPr lang="en-US" sz="3100"/>
              <a:t>trình </a:t>
            </a:r>
            <a:r>
              <a:rPr lang="en-US" sz="3100" smtClean="0"/>
              <a:t>3.3</a:t>
            </a:r>
            <a:endParaRPr lang="en-US" sz="310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79960" y="356507"/>
            <a:ext cx="5232400" cy="629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30174358"/>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3232" cy="1143000"/>
          </a:xfrm>
        </p:spPr>
        <p:txBody>
          <a:bodyPr>
            <a:normAutofit/>
          </a:bodyPr>
          <a:lstStyle/>
          <a:p>
            <a:pPr algn="ctr"/>
            <a:r>
              <a:rPr lang="en-US" smtClean="0">
                <a:solidFill>
                  <a:srgbClr val="FFFF00"/>
                </a:solidFill>
              </a:rPr>
              <a:t>3.6 MẢNG CẤU TRÚC</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Truy nhập đến phần tử của mảng cấu </a:t>
            </a:r>
            <a:r>
              <a:rPr lang="en-US" sz="3100" b="1">
                <a:solidFill>
                  <a:srgbClr val="FF0000"/>
                </a:solidFill>
              </a:rPr>
              <a:t>trúc:</a:t>
            </a:r>
          </a:p>
          <a:p>
            <a:pPr algn="just"/>
            <a:r>
              <a:rPr lang="en-US" sz="3100" smtClean="0"/>
              <a:t>Chương </a:t>
            </a:r>
            <a:r>
              <a:rPr lang="en-US" sz="3100"/>
              <a:t>trình </a:t>
            </a:r>
            <a:r>
              <a:rPr lang="en-US" sz="3100" smtClean="0"/>
              <a:t>3.3</a:t>
            </a:r>
            <a:endParaRPr lang="en-US" sz="3100"/>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47232" y="425450"/>
            <a:ext cx="4013200" cy="6007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73775118"/>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3232" cy="1143000"/>
          </a:xfrm>
        </p:spPr>
        <p:txBody>
          <a:bodyPr>
            <a:normAutofit/>
          </a:bodyPr>
          <a:lstStyle/>
          <a:p>
            <a:pPr algn="ctr"/>
            <a:r>
              <a:rPr lang="en-US" smtClean="0">
                <a:solidFill>
                  <a:srgbClr val="FFFF00"/>
                </a:solidFill>
              </a:rPr>
              <a:t>3.7 BÀI TẬP</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1</a:t>
            </a:r>
            <a:r>
              <a:rPr lang="vi-VN" smtClean="0"/>
              <a:t>. </a:t>
            </a:r>
            <a:r>
              <a:rPr lang="vi-VN"/>
              <a:t>Xem một phân số là một cấu trúc có hai trường là tử số và mẫu số. Hãy viết chương trình thực hiện các phép toán cộng, trừ, nhân, chia hai phân số. (Các kết quả phải tối </a:t>
            </a:r>
            <a:r>
              <a:rPr lang="vi-VN" smtClean="0"/>
              <a:t>giản).</a:t>
            </a:r>
            <a:endParaRPr lang="en-US"/>
          </a:p>
        </p:txBody>
      </p:sp>
    </p:spTree>
    <p:extLst>
      <p:ext uri="{BB962C8B-B14F-4D97-AF65-F5344CB8AC3E}">
        <p14:creationId xmlns:p14="http://schemas.microsoft.com/office/powerpoint/2010/main" val="1419833797"/>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3232" cy="1143000"/>
          </a:xfrm>
        </p:spPr>
        <p:txBody>
          <a:bodyPr>
            <a:normAutofit/>
          </a:bodyPr>
          <a:lstStyle/>
          <a:p>
            <a:pPr algn="ctr"/>
            <a:r>
              <a:rPr lang="en-US" smtClean="0">
                <a:solidFill>
                  <a:srgbClr val="FFFF00"/>
                </a:solidFill>
              </a:rPr>
              <a:t>3.7 BÀI TẬP</a:t>
            </a:r>
            <a:endParaRPr lang="en-US">
              <a:solidFill>
                <a:srgbClr val="FFFF00"/>
              </a:solidFill>
            </a:endParaRPr>
          </a:p>
        </p:txBody>
      </p:sp>
      <p:sp>
        <p:nvSpPr>
          <p:cNvPr id="3" name="Content Placeholder 2"/>
          <p:cNvSpPr>
            <a:spLocks noGrp="1"/>
          </p:cNvSpPr>
          <p:nvPr>
            <p:ph idx="1"/>
          </p:nvPr>
        </p:nvSpPr>
        <p:spPr/>
        <p:txBody>
          <a:bodyPr>
            <a:normAutofit fontScale="47500" lnSpcReduction="20000"/>
          </a:bodyPr>
          <a:lstStyle/>
          <a:p>
            <a:r>
              <a:rPr lang="en-US" smtClean="0"/>
              <a:t>2</a:t>
            </a:r>
            <a:r>
              <a:rPr lang="vi-VN" smtClean="0"/>
              <a:t>. </a:t>
            </a:r>
            <a:r>
              <a:rPr lang="vi-VN"/>
              <a:t>Hãy định nghĩa kiểu</a:t>
            </a:r>
            <a:r>
              <a:rPr lang="vi-VN" smtClean="0"/>
              <a:t>:</a:t>
            </a:r>
            <a:endParaRPr lang="en-US" smtClean="0"/>
          </a:p>
          <a:p>
            <a:pPr marL="36576" indent="0">
              <a:buNone/>
            </a:pPr>
            <a:endParaRPr lang="vi-VN"/>
          </a:p>
          <a:p>
            <a:pPr marL="36576" indent="0">
              <a:buNone/>
            </a:pPr>
            <a:r>
              <a:rPr lang="vi-VN"/>
              <a:t>struct </a:t>
            </a:r>
            <a:r>
              <a:rPr lang="en-US" smtClean="0"/>
              <a:t>SinhVien</a:t>
            </a:r>
          </a:p>
          <a:p>
            <a:pPr marL="36576" indent="0">
              <a:buNone/>
            </a:pPr>
            <a:r>
              <a:rPr lang="vi-VN" smtClean="0"/>
              <a:t>{</a:t>
            </a:r>
            <a:endParaRPr lang="vi-VN"/>
          </a:p>
          <a:p>
            <a:pPr marL="36576" indent="0">
              <a:buNone/>
            </a:pPr>
            <a:r>
              <a:rPr lang="en-US" smtClean="0"/>
              <a:t>	</a:t>
            </a:r>
            <a:r>
              <a:rPr lang="vi-VN" smtClean="0"/>
              <a:t>char </a:t>
            </a:r>
            <a:r>
              <a:rPr lang="en-US" smtClean="0"/>
              <a:t>h</a:t>
            </a:r>
            <a:r>
              <a:rPr lang="vi-VN" smtClean="0"/>
              <a:t>oTen[40</a:t>
            </a:r>
            <a:r>
              <a:rPr lang="vi-VN"/>
              <a:t>];</a:t>
            </a:r>
          </a:p>
          <a:p>
            <a:pPr marL="36576" indent="0">
              <a:buNone/>
            </a:pPr>
            <a:r>
              <a:rPr lang="en-US" smtClean="0"/>
              <a:t>	</a:t>
            </a:r>
            <a:r>
              <a:rPr lang="vi-VN" smtClean="0"/>
              <a:t>float </a:t>
            </a:r>
            <a:r>
              <a:rPr lang="en-US" smtClean="0"/>
              <a:t>d</a:t>
            </a:r>
            <a:r>
              <a:rPr lang="vi-VN" smtClean="0"/>
              <a:t>iem</a:t>
            </a:r>
            <a:r>
              <a:rPr lang="vi-VN"/>
              <a:t>;</a:t>
            </a:r>
          </a:p>
          <a:p>
            <a:pPr marL="36576" indent="0">
              <a:buNone/>
            </a:pPr>
            <a:r>
              <a:rPr lang="en-US" smtClean="0"/>
              <a:t>	</a:t>
            </a:r>
            <a:r>
              <a:rPr lang="vi-VN" smtClean="0"/>
              <a:t>char </a:t>
            </a:r>
            <a:r>
              <a:rPr lang="en-US" smtClean="0"/>
              <a:t>xepL</a:t>
            </a:r>
            <a:r>
              <a:rPr lang="vi-VN" smtClean="0"/>
              <a:t>oai[1</a:t>
            </a:r>
            <a:r>
              <a:rPr lang="en-US" smtClean="0"/>
              <a:t>5</a:t>
            </a:r>
            <a:r>
              <a:rPr lang="vi-VN" smtClean="0"/>
              <a:t>];</a:t>
            </a:r>
            <a:endParaRPr lang="vi-VN"/>
          </a:p>
          <a:p>
            <a:pPr marL="36576" indent="0">
              <a:buNone/>
            </a:pPr>
            <a:r>
              <a:rPr lang="vi-VN"/>
              <a:t>};</a:t>
            </a:r>
          </a:p>
          <a:p>
            <a:pPr marL="36576" indent="0">
              <a:buNone/>
            </a:pPr>
            <a:r>
              <a:rPr lang="vi-VN"/>
              <a:t>Viết chương trình nhập vào họ tên, điểm của n học sinh. </a:t>
            </a:r>
            <a:r>
              <a:rPr lang="en-US" smtClean="0"/>
              <a:t>Thực hiện x</a:t>
            </a:r>
            <a:r>
              <a:rPr lang="vi-VN" smtClean="0"/>
              <a:t>ếp </a:t>
            </a:r>
            <a:r>
              <a:rPr lang="vi-VN"/>
              <a:t>loại </a:t>
            </a:r>
            <a:r>
              <a:rPr lang="vi-VN" smtClean="0"/>
              <a:t>theo </a:t>
            </a:r>
            <a:r>
              <a:rPr lang="vi-VN"/>
              <a:t>cách sau:</a:t>
            </a:r>
          </a:p>
          <a:p>
            <a:pPr marL="36576" indent="0">
              <a:buNone/>
            </a:pPr>
            <a:r>
              <a:rPr lang="vi-VN" smtClean="0"/>
              <a:t>Điểm</a:t>
            </a:r>
            <a:r>
              <a:rPr lang="en-US" smtClean="0"/>
              <a:t>		</a:t>
            </a:r>
            <a:r>
              <a:rPr lang="vi-VN" smtClean="0"/>
              <a:t>Xếp </a:t>
            </a:r>
            <a:r>
              <a:rPr lang="vi-VN"/>
              <a:t>loại</a:t>
            </a:r>
          </a:p>
          <a:p>
            <a:pPr marL="36576" indent="0">
              <a:buNone/>
            </a:pPr>
            <a:r>
              <a:rPr lang="vi-VN"/>
              <a:t>9, 10 </a:t>
            </a:r>
            <a:r>
              <a:rPr lang="en-US" smtClean="0"/>
              <a:t>		</a:t>
            </a:r>
            <a:r>
              <a:rPr lang="vi-VN" smtClean="0"/>
              <a:t>Giỏi</a:t>
            </a:r>
            <a:endParaRPr lang="vi-VN"/>
          </a:p>
          <a:p>
            <a:pPr marL="36576" indent="0">
              <a:buNone/>
            </a:pPr>
            <a:r>
              <a:rPr lang="vi-VN"/>
              <a:t>7, 8 </a:t>
            </a:r>
            <a:r>
              <a:rPr lang="en-US" smtClean="0"/>
              <a:t>		</a:t>
            </a:r>
            <a:r>
              <a:rPr lang="vi-VN" smtClean="0"/>
              <a:t>Khá</a:t>
            </a:r>
            <a:endParaRPr lang="vi-VN"/>
          </a:p>
          <a:p>
            <a:pPr marL="36576" indent="0">
              <a:buNone/>
            </a:pPr>
            <a:r>
              <a:rPr lang="vi-VN"/>
              <a:t>5, 6 </a:t>
            </a:r>
            <a:r>
              <a:rPr lang="en-US" smtClean="0"/>
              <a:t>		</a:t>
            </a:r>
            <a:r>
              <a:rPr lang="vi-VN" smtClean="0"/>
              <a:t>Trung </a:t>
            </a:r>
            <a:r>
              <a:rPr lang="vi-VN"/>
              <a:t>bình</a:t>
            </a:r>
          </a:p>
          <a:p>
            <a:pPr marL="36576" indent="0">
              <a:buNone/>
            </a:pPr>
            <a:r>
              <a:rPr lang="en-US" smtClean="0"/>
              <a:t>D</a:t>
            </a:r>
            <a:r>
              <a:rPr lang="vi-VN" smtClean="0"/>
              <a:t>ưới </a:t>
            </a:r>
            <a:r>
              <a:rPr lang="vi-VN"/>
              <a:t>5 </a:t>
            </a:r>
            <a:r>
              <a:rPr lang="en-US" smtClean="0"/>
              <a:t>		</a:t>
            </a:r>
            <a:r>
              <a:rPr lang="vi-VN" smtClean="0"/>
              <a:t>Không đạt</a:t>
            </a:r>
            <a:endParaRPr lang="vi-VN"/>
          </a:p>
          <a:p>
            <a:pPr marL="36576" indent="0">
              <a:buNone/>
            </a:pPr>
            <a:r>
              <a:rPr lang="vi-VN"/>
              <a:t>In danh sách lên màn hình theo dạng sau:</a:t>
            </a:r>
          </a:p>
          <a:p>
            <a:pPr marL="36576" indent="0">
              <a:buNone/>
            </a:pPr>
            <a:r>
              <a:rPr lang="vi-VN"/>
              <a:t>XEP LOAI </a:t>
            </a:r>
            <a:r>
              <a:rPr lang="en-US" smtClean="0"/>
              <a:t>SINH VIEN</a:t>
            </a:r>
            <a:endParaRPr lang="vi-VN"/>
          </a:p>
          <a:p>
            <a:pPr marL="36576" indent="0">
              <a:buNone/>
            </a:pPr>
            <a:r>
              <a:rPr lang="vi-VN"/>
              <a:t>HO VA TEN </a:t>
            </a:r>
            <a:r>
              <a:rPr lang="en-US" smtClean="0"/>
              <a:t>	</a:t>
            </a:r>
            <a:r>
              <a:rPr lang="vi-VN" smtClean="0"/>
              <a:t>DIEM </a:t>
            </a:r>
            <a:r>
              <a:rPr lang="en-US" smtClean="0"/>
              <a:t>	</a:t>
            </a:r>
            <a:r>
              <a:rPr lang="vi-VN" smtClean="0"/>
              <a:t>XEPLOAI</a:t>
            </a:r>
            <a:endParaRPr lang="vi-VN"/>
          </a:p>
          <a:p>
            <a:pPr marL="36576" indent="0">
              <a:buNone/>
            </a:pPr>
            <a:r>
              <a:rPr lang="vi-VN"/>
              <a:t>Nguyen Van A </a:t>
            </a:r>
            <a:r>
              <a:rPr lang="en-US" smtClean="0"/>
              <a:t>	</a:t>
            </a:r>
            <a:r>
              <a:rPr lang="vi-VN" smtClean="0"/>
              <a:t>7</a:t>
            </a:r>
            <a:r>
              <a:rPr lang="en-US" smtClean="0"/>
              <a:t>.5</a:t>
            </a:r>
            <a:r>
              <a:rPr lang="vi-VN" smtClean="0"/>
              <a:t> </a:t>
            </a:r>
            <a:r>
              <a:rPr lang="en-US" smtClean="0"/>
              <a:t>	</a:t>
            </a:r>
            <a:r>
              <a:rPr lang="vi-VN" smtClean="0"/>
              <a:t>Kha</a:t>
            </a:r>
            <a:endParaRPr lang="vi-VN"/>
          </a:p>
          <a:p>
            <a:pPr marL="36576" indent="0">
              <a:buNone/>
            </a:pPr>
            <a:r>
              <a:rPr lang="vi-VN"/>
              <a:t>Ho Thi B </a:t>
            </a:r>
            <a:r>
              <a:rPr lang="en-US" smtClean="0"/>
              <a:t>		</a:t>
            </a:r>
            <a:r>
              <a:rPr lang="vi-VN" smtClean="0"/>
              <a:t>5 </a:t>
            </a:r>
            <a:r>
              <a:rPr lang="en-US" smtClean="0"/>
              <a:t>	</a:t>
            </a:r>
            <a:r>
              <a:rPr lang="vi-VN" smtClean="0"/>
              <a:t>Trung </a:t>
            </a:r>
            <a:r>
              <a:rPr lang="vi-VN"/>
              <a:t>binh</a:t>
            </a:r>
          </a:p>
          <a:p>
            <a:pPr marL="36576" indent="0">
              <a:buNone/>
            </a:pPr>
            <a:r>
              <a:rPr lang="vi-VN"/>
              <a:t>Dang Kim C </a:t>
            </a:r>
            <a:r>
              <a:rPr lang="en-US" smtClean="0"/>
              <a:t>	</a:t>
            </a:r>
            <a:r>
              <a:rPr lang="vi-VN" smtClean="0"/>
              <a:t>4 </a:t>
            </a:r>
            <a:r>
              <a:rPr lang="en-US" smtClean="0"/>
              <a:t>	</a:t>
            </a:r>
            <a:r>
              <a:rPr lang="vi-VN" smtClean="0"/>
              <a:t>Khong </a:t>
            </a:r>
            <a:r>
              <a:rPr lang="vi-VN"/>
              <a:t>dat</a:t>
            </a:r>
          </a:p>
        </p:txBody>
      </p:sp>
    </p:spTree>
    <p:extLst>
      <p:ext uri="{BB962C8B-B14F-4D97-AF65-F5344CB8AC3E}">
        <p14:creationId xmlns:p14="http://schemas.microsoft.com/office/powerpoint/2010/main" val="806984198"/>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3232" cy="1143000"/>
          </a:xfrm>
        </p:spPr>
        <p:txBody>
          <a:bodyPr>
            <a:normAutofit/>
          </a:bodyPr>
          <a:lstStyle/>
          <a:p>
            <a:pPr algn="ctr"/>
            <a:r>
              <a:rPr lang="en-US" smtClean="0">
                <a:solidFill>
                  <a:srgbClr val="FFFF00"/>
                </a:solidFill>
              </a:rPr>
              <a:t>3.7 BÀI TẬP</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3. </a:t>
            </a:r>
            <a:r>
              <a:rPr lang="vi-VN" smtClean="0"/>
              <a:t>Tạo </a:t>
            </a:r>
            <a:r>
              <a:rPr lang="vi-VN"/>
              <a:t>một danh sách cán bộ công nhân viên, mỗi người người xem như một cấu trúc bao gồm các trường Ho, Ten, Luong, </a:t>
            </a:r>
            <a:r>
              <a:rPr lang="en-US" smtClean="0"/>
              <a:t>NgaySinh (là một trúc gồm Ngay, Thang, Nam)</a:t>
            </a:r>
            <a:r>
              <a:rPr lang="vi-VN" smtClean="0"/>
              <a:t>, </a:t>
            </a:r>
            <a:r>
              <a:rPr lang="vi-VN"/>
              <a:t>Dchi. Nhập một số người vào danh sách, sắp xếp tên theo thứ tự từ điển, in danh sách đã sắp xếp theo mẫu sau</a:t>
            </a:r>
            <a:r>
              <a:rPr lang="vi-VN" smtClean="0"/>
              <a:t>:</a:t>
            </a:r>
            <a:endParaRPr lang="en-US" smtClean="0"/>
          </a:p>
          <a:p>
            <a:pPr algn="just"/>
            <a:endParaRPr lang="vi-VN"/>
          </a:p>
        </p:txBody>
      </p:sp>
      <p:graphicFrame>
        <p:nvGraphicFramePr>
          <p:cNvPr id="4" name="Table 3"/>
          <p:cNvGraphicFramePr>
            <a:graphicFrameLocks noGrp="1"/>
          </p:cNvGraphicFramePr>
          <p:nvPr>
            <p:extLst>
              <p:ext uri="{D42A27DB-BD31-4B8C-83A1-F6EECF244321}">
                <p14:modId xmlns:p14="http://schemas.microsoft.com/office/powerpoint/2010/main" val="3546422277"/>
              </p:ext>
            </p:extLst>
          </p:nvPr>
        </p:nvGraphicFramePr>
        <p:xfrm>
          <a:off x="1460847" y="5271120"/>
          <a:ext cx="6423522" cy="1542256"/>
        </p:xfrm>
        <a:graphic>
          <a:graphicData uri="http://schemas.openxmlformats.org/drawingml/2006/table">
            <a:tbl>
              <a:tblPr>
                <a:tableStyleId>{5C22544A-7EE6-4342-B048-85BDC9FD1C3A}</a:tableStyleId>
              </a:tblPr>
              <a:tblGrid>
                <a:gridCol w="650029"/>
                <a:gridCol w="1957068"/>
                <a:gridCol w="1296144"/>
                <a:gridCol w="1728192"/>
                <a:gridCol w="792089"/>
              </a:tblGrid>
              <a:tr h="385564">
                <a:tc gridSpan="5">
                  <a:txBody>
                    <a:bodyPr/>
                    <a:lstStyle/>
                    <a:p>
                      <a:pPr algn="ctr" fontAlgn="b"/>
                      <a:r>
                        <a:rPr lang="en-US" sz="1100" u="none" strike="noStrike">
                          <a:effectLst/>
                        </a:rPr>
                        <a:t>DANH SACH CAN BO CONG NHAN VIEN</a:t>
                      </a:r>
                      <a:endParaRPr lang="en-US" sz="1100" b="0" i="0" u="none" strike="noStrike">
                        <a:solidFill>
                          <a:srgbClr val="000000"/>
                        </a:solidFill>
                        <a:effectLst/>
                        <a:latin typeface="Calibri"/>
                      </a:endParaRPr>
                    </a:p>
                  </a:txBody>
                  <a:tcPr marL="9525" marR="9525" marT="9525" marB="0" anchor="b"/>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385564">
                <a:tc>
                  <a:txBody>
                    <a:bodyPr/>
                    <a:lstStyle/>
                    <a:p>
                      <a:pPr algn="ctr" fontAlgn="b"/>
                      <a:r>
                        <a:rPr lang="en-US" sz="1100" u="none" strike="noStrike">
                          <a:effectLst/>
                        </a:rPr>
                        <a:t>STT</a:t>
                      </a:r>
                      <a:endParaRPr lang="en-US" sz="1100" b="0" i="0" u="none" strike="noStrike">
                        <a:solidFill>
                          <a:srgbClr val="000000"/>
                        </a:solidFill>
                        <a:effectLst/>
                        <a:latin typeface="Calibri"/>
                      </a:endParaRPr>
                    </a:p>
                  </a:txBody>
                  <a:tcPr marL="9525" marR="9525" marT="9525" marB="0" anchor="b"/>
                </a:tc>
                <a:tc>
                  <a:txBody>
                    <a:bodyPr/>
                    <a:lstStyle/>
                    <a:p>
                      <a:pPr algn="ctr" fontAlgn="b"/>
                      <a:r>
                        <a:rPr lang="en-US" sz="1100" u="none" strike="noStrike">
                          <a:effectLst/>
                        </a:rPr>
                        <a:t>HO TEN</a:t>
                      </a:r>
                      <a:endParaRPr lang="en-US" sz="1100" b="0" i="0" u="none" strike="noStrike">
                        <a:solidFill>
                          <a:srgbClr val="000000"/>
                        </a:solidFill>
                        <a:effectLst/>
                        <a:latin typeface="Calibri"/>
                      </a:endParaRPr>
                    </a:p>
                  </a:txBody>
                  <a:tcPr marL="9525" marR="9525" marT="9525" marB="0" anchor="b"/>
                </a:tc>
                <a:tc>
                  <a:txBody>
                    <a:bodyPr/>
                    <a:lstStyle/>
                    <a:p>
                      <a:pPr algn="ctr" fontAlgn="b"/>
                      <a:r>
                        <a:rPr lang="en-US" sz="1100" u="none" strike="noStrike">
                          <a:effectLst/>
                        </a:rPr>
                        <a:t>LUONG</a:t>
                      </a:r>
                      <a:endParaRPr lang="en-US" sz="1100" b="0" i="0" u="none" strike="noStrike">
                        <a:solidFill>
                          <a:srgbClr val="000000"/>
                        </a:solidFill>
                        <a:effectLst/>
                        <a:latin typeface="Calibri"/>
                      </a:endParaRPr>
                    </a:p>
                  </a:txBody>
                  <a:tcPr marL="9525" marR="9525" marT="9525" marB="0" anchor="b"/>
                </a:tc>
                <a:tc>
                  <a:txBody>
                    <a:bodyPr/>
                    <a:lstStyle/>
                    <a:p>
                      <a:pPr algn="ctr" fontAlgn="b"/>
                      <a:r>
                        <a:rPr lang="en-US" sz="1100" u="none" strike="noStrike" smtClean="0">
                          <a:effectLst/>
                        </a:rPr>
                        <a:t>NGAY SINH</a:t>
                      </a:r>
                      <a:endParaRPr lang="en-US" sz="1100" b="0" i="0" u="none" strike="noStrike">
                        <a:solidFill>
                          <a:srgbClr val="000000"/>
                        </a:solidFill>
                        <a:effectLst/>
                        <a:latin typeface="Calibri"/>
                      </a:endParaRPr>
                    </a:p>
                  </a:txBody>
                  <a:tcPr marL="9525" marR="9525" marT="9525" marB="0" anchor="b"/>
                </a:tc>
                <a:tc>
                  <a:txBody>
                    <a:bodyPr/>
                    <a:lstStyle/>
                    <a:p>
                      <a:pPr algn="ctr" fontAlgn="b"/>
                      <a:r>
                        <a:rPr lang="en-US" sz="1100" u="none" strike="noStrike">
                          <a:effectLst/>
                        </a:rPr>
                        <a:t>DIA CHI</a:t>
                      </a:r>
                      <a:endParaRPr lang="en-US" sz="1100" b="0" i="0" u="none" strike="noStrike">
                        <a:solidFill>
                          <a:srgbClr val="000000"/>
                        </a:solidFill>
                        <a:effectLst/>
                        <a:latin typeface="Calibri"/>
                      </a:endParaRPr>
                    </a:p>
                  </a:txBody>
                  <a:tcPr marL="9525" marR="9525" marT="9525" marB="0" anchor="b"/>
                </a:tc>
              </a:tr>
              <a:tr h="385564">
                <a:tc>
                  <a:txBody>
                    <a:bodyPr/>
                    <a:lstStyle/>
                    <a:p>
                      <a:pPr algn="ctr" fontAlgn="b"/>
                      <a:r>
                        <a:rPr lang="en-US" sz="1100" u="none" strike="noStrike">
                          <a:effectLst/>
                        </a:rPr>
                        <a:t>1</a:t>
                      </a:r>
                      <a:endParaRPr lang="en-US" sz="1100" b="0" i="0" u="none" strike="noStrike">
                        <a:solidFill>
                          <a:srgbClr val="000000"/>
                        </a:solidFill>
                        <a:effectLst/>
                        <a:latin typeface="Calibri"/>
                      </a:endParaRPr>
                    </a:p>
                  </a:txBody>
                  <a:tcPr marL="9525" marR="9525" marT="9525" marB="0" anchor="b"/>
                </a:tc>
                <a:tc>
                  <a:txBody>
                    <a:bodyPr/>
                    <a:lstStyle/>
                    <a:p>
                      <a:pPr algn="ctr" fontAlgn="b"/>
                      <a:r>
                        <a:rPr lang="en-US" sz="1100" u="none" strike="noStrike">
                          <a:effectLst/>
                        </a:rPr>
                        <a:t>Nguyen Van A</a:t>
                      </a:r>
                      <a:endParaRPr lang="en-US" sz="1100" b="0" i="0" u="none" strike="noStrike">
                        <a:solidFill>
                          <a:srgbClr val="000000"/>
                        </a:solidFill>
                        <a:effectLst/>
                        <a:latin typeface="Calibri"/>
                      </a:endParaRPr>
                    </a:p>
                  </a:txBody>
                  <a:tcPr marL="9525" marR="9525" marT="9525" marB="0" anchor="b"/>
                </a:tc>
                <a:tc>
                  <a:txBody>
                    <a:bodyPr/>
                    <a:lstStyle/>
                    <a:p>
                      <a:pPr algn="ctr" fontAlgn="b"/>
                      <a:r>
                        <a:rPr lang="en-US" sz="1100" u="none" strike="noStrike">
                          <a:effectLst/>
                        </a:rPr>
                        <a:t>1000</a:t>
                      </a:r>
                      <a:endParaRPr lang="en-US" sz="1100" b="0" i="0" u="none" strike="noStrike">
                        <a:solidFill>
                          <a:srgbClr val="000000"/>
                        </a:solidFill>
                        <a:effectLst/>
                        <a:latin typeface="Calibri"/>
                      </a:endParaRPr>
                    </a:p>
                  </a:txBody>
                  <a:tcPr marL="9525" marR="9525" marT="9525" marB="0" anchor="b"/>
                </a:tc>
                <a:tc>
                  <a:txBody>
                    <a:bodyPr/>
                    <a:lstStyle/>
                    <a:p>
                      <a:pPr algn="ctr" fontAlgn="b"/>
                      <a:r>
                        <a:rPr lang="en-US" sz="1100" u="none" strike="noStrike" smtClean="0">
                          <a:effectLst/>
                        </a:rPr>
                        <a:t>2/10/1992</a:t>
                      </a:r>
                      <a:endParaRPr lang="en-US" sz="1100" b="0" i="0" u="none" strike="noStrike">
                        <a:solidFill>
                          <a:srgbClr val="000000"/>
                        </a:solidFill>
                        <a:effectLst/>
                        <a:latin typeface="Calibri"/>
                      </a:endParaRPr>
                    </a:p>
                  </a:txBody>
                  <a:tcPr marL="9525" marR="9525" marT="9525" marB="0" anchor="b"/>
                </a:tc>
                <a:tc>
                  <a:txBody>
                    <a:bodyPr/>
                    <a:lstStyle/>
                    <a:p>
                      <a:pPr algn="ctr" fontAlgn="b"/>
                      <a:r>
                        <a:rPr lang="en-US" sz="1100" u="none" strike="noStrike">
                          <a:effectLst/>
                        </a:rPr>
                        <a:t>HCM</a:t>
                      </a:r>
                      <a:endParaRPr lang="en-US" sz="1100" b="0" i="0" u="none" strike="noStrike">
                        <a:solidFill>
                          <a:srgbClr val="000000"/>
                        </a:solidFill>
                        <a:effectLst/>
                        <a:latin typeface="Calibri"/>
                      </a:endParaRPr>
                    </a:p>
                  </a:txBody>
                  <a:tcPr marL="9525" marR="9525" marT="9525" marB="0" anchor="b"/>
                </a:tc>
              </a:tr>
              <a:tr h="385564">
                <a:tc>
                  <a:txBody>
                    <a:bodyPr/>
                    <a:lstStyle/>
                    <a:p>
                      <a:pPr algn="ctr" fontAlgn="b"/>
                      <a:r>
                        <a:rPr lang="en-US" sz="1100" u="none" strike="noStrike">
                          <a:effectLst/>
                        </a:rPr>
                        <a:t>2</a:t>
                      </a:r>
                      <a:endParaRPr lang="en-US" sz="1100" b="0" i="0" u="none" strike="noStrike">
                        <a:solidFill>
                          <a:srgbClr val="000000"/>
                        </a:solidFill>
                        <a:effectLst/>
                        <a:latin typeface="Calibri"/>
                      </a:endParaRPr>
                    </a:p>
                  </a:txBody>
                  <a:tcPr marL="9525" marR="9525" marT="9525" marB="0" anchor="b"/>
                </a:tc>
                <a:tc>
                  <a:txBody>
                    <a:bodyPr/>
                    <a:lstStyle/>
                    <a:p>
                      <a:pPr algn="ctr" fontAlgn="b"/>
                      <a:r>
                        <a:rPr lang="en-US" sz="1100" u="none" strike="noStrike">
                          <a:effectLst/>
                        </a:rPr>
                        <a:t>Nguyen Van B</a:t>
                      </a:r>
                      <a:endParaRPr lang="en-US" sz="1100" b="0" i="0" u="none" strike="noStrike">
                        <a:solidFill>
                          <a:srgbClr val="000000"/>
                        </a:solidFill>
                        <a:effectLst/>
                        <a:latin typeface="Calibri"/>
                      </a:endParaRPr>
                    </a:p>
                  </a:txBody>
                  <a:tcPr marL="9525" marR="9525" marT="9525" marB="0" anchor="b"/>
                </a:tc>
                <a:tc>
                  <a:txBody>
                    <a:bodyPr/>
                    <a:lstStyle/>
                    <a:p>
                      <a:pPr algn="ctr" fontAlgn="b"/>
                      <a:r>
                        <a:rPr lang="en-US" sz="1100" u="none" strike="noStrike">
                          <a:effectLst/>
                        </a:rPr>
                        <a:t>700</a:t>
                      </a:r>
                      <a:endParaRPr lang="en-US" sz="1100" b="0" i="0" u="none" strike="noStrike">
                        <a:solidFill>
                          <a:srgbClr val="000000"/>
                        </a:solidFill>
                        <a:effectLst/>
                        <a:latin typeface="Calibri"/>
                      </a:endParaRPr>
                    </a:p>
                  </a:txBody>
                  <a:tcPr marL="9525" marR="9525" marT="9525" marB="0" anchor="b"/>
                </a:tc>
                <a:tc>
                  <a:txBody>
                    <a:bodyPr/>
                    <a:lstStyle/>
                    <a:p>
                      <a:pPr algn="ctr" fontAlgn="b"/>
                      <a:r>
                        <a:rPr lang="en-US" sz="1100" u="none" strike="noStrike" smtClean="0">
                          <a:effectLst/>
                        </a:rPr>
                        <a:t>23/2/1994</a:t>
                      </a:r>
                      <a:endParaRPr lang="en-US" sz="1100" b="0" i="0" u="none" strike="noStrike">
                        <a:solidFill>
                          <a:srgbClr val="000000"/>
                        </a:solidFill>
                        <a:effectLst/>
                        <a:latin typeface="Calibri"/>
                      </a:endParaRPr>
                    </a:p>
                  </a:txBody>
                  <a:tcPr marL="9525" marR="9525" marT="9525" marB="0" anchor="b"/>
                </a:tc>
                <a:tc>
                  <a:txBody>
                    <a:bodyPr/>
                    <a:lstStyle/>
                    <a:p>
                      <a:pPr algn="ctr" fontAlgn="b"/>
                      <a:r>
                        <a:rPr lang="en-US" sz="1100" u="none" strike="noStrike">
                          <a:effectLst/>
                        </a:rPr>
                        <a:t>Dong Nai</a:t>
                      </a:r>
                      <a:endParaRPr lang="en-US" sz="1100" b="0" i="0" u="none" strike="noStrike">
                        <a:solidFill>
                          <a:srgbClr val="000000"/>
                        </a:solidFill>
                        <a:effectLst/>
                        <a:latin typeface="Calibri"/>
                      </a:endParaRPr>
                    </a:p>
                  </a:txBody>
                  <a:tcPr marL="9525" marR="9525" marT="9525" marB="0" anchor="b"/>
                </a:tc>
              </a:tr>
            </a:tbl>
          </a:graphicData>
        </a:graphic>
      </p:graphicFrame>
    </p:spTree>
    <p:extLst>
      <p:ext uri="{BB962C8B-B14F-4D97-AF65-F5344CB8AC3E}">
        <p14:creationId xmlns:p14="http://schemas.microsoft.com/office/powerpoint/2010/main" val="3906424272"/>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3232" cy="1143000"/>
          </a:xfrm>
        </p:spPr>
        <p:txBody>
          <a:bodyPr>
            <a:normAutofit/>
          </a:bodyPr>
          <a:lstStyle/>
          <a:p>
            <a:pPr algn="ctr"/>
            <a:r>
              <a:rPr lang="en-US" smtClean="0">
                <a:solidFill>
                  <a:srgbClr val="FFFF00"/>
                </a:solidFill>
              </a:rPr>
              <a:t>3.7 BÀI TẬP</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4. </a:t>
            </a:r>
            <a:r>
              <a:rPr lang="en-US" smtClean="0">
                <a:solidFill>
                  <a:schemeClr val="tx1">
                    <a:lumMod val="60000"/>
                    <a:lumOff val="40000"/>
                  </a:schemeClr>
                </a:solidFill>
              </a:rPr>
              <a:t>Mảng </a:t>
            </a:r>
            <a:r>
              <a:rPr lang="en-US">
                <a:solidFill>
                  <a:schemeClr val="tx1">
                    <a:lumMod val="60000"/>
                    <a:lumOff val="40000"/>
                  </a:schemeClr>
                </a:solidFill>
              </a:rPr>
              <a:t>phân số</a:t>
            </a:r>
          </a:p>
          <a:p>
            <a:pPr lvl="1">
              <a:defRPr/>
            </a:pPr>
            <a:r>
              <a:rPr lang="en-US"/>
              <a:t>Nhập/Xuất n phân số</a:t>
            </a:r>
          </a:p>
          <a:p>
            <a:pPr lvl="1">
              <a:defRPr/>
            </a:pPr>
            <a:r>
              <a:rPr lang="en-US"/>
              <a:t>Rút gọn mọi phân số</a:t>
            </a:r>
          </a:p>
          <a:p>
            <a:pPr lvl="1">
              <a:defRPr/>
            </a:pPr>
            <a:r>
              <a:rPr lang="en-US"/>
              <a:t>Đếm số l</a:t>
            </a:r>
            <a:r>
              <a:rPr lang="vi-VN"/>
              <a:t>ượ</a:t>
            </a:r>
            <a:r>
              <a:rPr lang="en-US"/>
              <a:t>ng phân số âm/d</a:t>
            </a:r>
            <a:r>
              <a:rPr lang="vi-VN"/>
              <a:t>ươ</a:t>
            </a:r>
            <a:r>
              <a:rPr lang="en-US"/>
              <a:t>ng trong mảng</a:t>
            </a:r>
          </a:p>
          <a:p>
            <a:pPr lvl="1">
              <a:defRPr/>
            </a:pPr>
            <a:r>
              <a:rPr lang="en-US"/>
              <a:t>Tìm phân số d</a:t>
            </a:r>
            <a:r>
              <a:rPr lang="vi-VN"/>
              <a:t>ươ</a:t>
            </a:r>
            <a:r>
              <a:rPr lang="en-US"/>
              <a:t>ng </a:t>
            </a:r>
            <a:r>
              <a:rPr lang="vi-VN"/>
              <a:t>đầ</a:t>
            </a:r>
            <a:r>
              <a:rPr lang="en-US"/>
              <a:t>u tiên trong mảng</a:t>
            </a:r>
          </a:p>
          <a:p>
            <a:pPr lvl="1">
              <a:defRPr/>
            </a:pPr>
            <a:r>
              <a:rPr lang="en-US"/>
              <a:t>Tìm phân số nhỏ nhất/lớn nhất trong mảng</a:t>
            </a:r>
          </a:p>
          <a:p>
            <a:pPr lvl="1">
              <a:defRPr/>
            </a:pPr>
            <a:r>
              <a:rPr lang="en-US"/>
              <a:t>Sắp xếp mảng t</a:t>
            </a:r>
            <a:r>
              <a:rPr lang="vi-VN"/>
              <a:t>ă</a:t>
            </a:r>
            <a:r>
              <a:rPr lang="en-US"/>
              <a:t>ng dần/giảm dần</a:t>
            </a:r>
            <a:endParaRPr lang="vi-VN"/>
          </a:p>
        </p:txBody>
      </p:sp>
    </p:spTree>
    <p:extLst>
      <p:ext uri="{BB962C8B-B14F-4D97-AF65-F5344CB8AC3E}">
        <p14:creationId xmlns:p14="http://schemas.microsoft.com/office/powerpoint/2010/main" val="2247768260"/>
      </p:ext>
    </p:extLst>
  </p:cSld>
  <p:clrMapOvr>
    <a:masterClrMapping/>
  </p:clrMapOvr>
  <p:timing>
    <p:tnLst>
      <p:par>
        <p:cTn id="1" dur="indefinite" restart="never" nodeType="tmRoot"/>
      </p:par>
    </p:tnLst>
  </p:timing>
</p:sld>
</file>

<file path=ppt/theme/theme1.xml><?xml version="1.0" encoding="utf-8"?>
<a:theme xmlns:a="http://schemas.openxmlformats.org/drawingml/2006/main" name="Technic">
  <a:themeElements>
    <a:clrScheme name="Technic">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Technic">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5785</TotalTime>
  <Words>3670</Words>
  <Application>Microsoft Office PowerPoint</Application>
  <PresentationFormat>On-screen Show (4:3)</PresentationFormat>
  <Paragraphs>520</Paragraphs>
  <Slides>69</Slides>
  <Notes>6</Notes>
  <HiddenSlides>0</HiddenSlides>
  <MMClips>0</MMClips>
  <ScaleCrop>false</ScaleCrop>
  <HeadingPairs>
    <vt:vector size="4" baseType="variant">
      <vt:variant>
        <vt:lpstr>Theme</vt:lpstr>
      </vt:variant>
      <vt:variant>
        <vt:i4>1</vt:i4>
      </vt:variant>
      <vt:variant>
        <vt:lpstr>Slide Titles</vt:lpstr>
      </vt:variant>
      <vt:variant>
        <vt:i4>69</vt:i4>
      </vt:variant>
    </vt:vector>
  </HeadingPairs>
  <TitlesOfParts>
    <vt:vector size="70" baseType="lpstr">
      <vt:lpstr>Technic</vt:lpstr>
      <vt:lpstr> KIỂU DỮ LIỆU CẤU TRÚC</vt:lpstr>
      <vt:lpstr>NỘI DUNG</vt:lpstr>
      <vt:lpstr>ĐẶT VẤN ĐỀ</vt:lpstr>
      <vt:lpstr>ĐẶT VẤN ĐỀ</vt:lpstr>
      <vt:lpstr>ĐẶT VẤN ĐỀ</vt:lpstr>
      <vt:lpstr>3.1 KHAI BÁO CẤU TRÚC</vt:lpstr>
      <vt:lpstr>3.1 KHAI BÁO CẤU TRÚC</vt:lpstr>
      <vt:lpstr>3.1 KHAI BÁO CẤU TRÚC</vt:lpstr>
      <vt:lpstr>3.1 KHAI BÁO CẤU TRÚC</vt:lpstr>
      <vt:lpstr>KHAI BÁO BIẾN CẤU TRÚC</vt:lpstr>
      <vt:lpstr>KHAI BÁO BIẾN CẤU TRÚC</vt:lpstr>
      <vt:lpstr>KHAI BÁO BIẾN CẤU TRÚC</vt:lpstr>
      <vt:lpstr>3.2 CẤU TRÚC LỒNG NHAU</vt:lpstr>
      <vt:lpstr>3.2 CẤU TRÚC LỒNG NHAU</vt:lpstr>
      <vt:lpstr>3.2 CẤU TRÚC LỒNG NHAU</vt:lpstr>
      <vt:lpstr>3.2 CẤU TRÚC LỒNG NHAU</vt:lpstr>
      <vt:lpstr>3.3 ĐỊNH NGHĨA CẤU TRÚC VỚI TỪ KHÓA TYPEDEF</vt:lpstr>
      <vt:lpstr>3.3 ĐỊNH NGHĨA CẤU TRÚC VỚI TỪ KHÓA TYPEDEF</vt:lpstr>
      <vt:lpstr>3.3 ĐỊNH NGHĨA CẤU TRÚC VỚI TỪ KHÓA TYPEDEF</vt:lpstr>
      <vt:lpstr>3.3 ĐỊNH NGHĨA CẤU TRÚC VỚI TỪ KHÓA TYPEDEF</vt:lpstr>
      <vt:lpstr>3.3 ĐỊNH NGHĨA CẤU TRÚC VỚI TỪ KHÓA TYPEDEF</vt:lpstr>
      <vt:lpstr>3.4 THAO TÁC TRÊN CẤU TRÚC</vt:lpstr>
      <vt:lpstr>3.4 KHỞI TẠO GIÁ TRỊ BAN ĐẦU CHO CẤU TRÚC</vt:lpstr>
      <vt:lpstr>3.4 KHỞI TẠO GIÁ TRỊ BAN ĐẦU CHO CẤU TRÚC</vt:lpstr>
      <vt:lpstr>3.4 KHỞI TẠO GIÁ TRỊ BAN ĐẦU CHO CẤU TRÚC</vt:lpstr>
      <vt:lpstr>3.4 KHỞI TẠO GIÁ TRỊ BAN ĐẦU CHO CẤU TRÚC</vt:lpstr>
      <vt:lpstr>3.4 KHỞI TẠO GIÁ TRỊ BAN ĐẦU CHO CẤU TRÚC</vt:lpstr>
      <vt:lpstr>3.4 KHỞI TẠO GIÁ TRỊ BAN ĐẦU CHO CẤU TRÚC</vt:lpstr>
      <vt:lpstr>3.4 KHỞI TẠO GIÁ TRỊ BAN ĐẦU CHO CẤU TRÚC</vt:lpstr>
      <vt:lpstr>3.4 KHỞI TẠO GIÁ TRỊ BAN ĐẦU CHO CẤU TRÚC</vt:lpstr>
      <vt:lpstr>3.4 KHỞI TẠO GIÁ TRỊ BAN ĐẦU CHO CẤU TRÚC</vt:lpstr>
      <vt:lpstr>3.4 KHỞI TẠO GIÁ TRỊ BAN ĐẦU CHO CẤU TRÚC</vt:lpstr>
      <vt:lpstr>3.4 KHỞI TẠO GIÁ TRỊ BAN ĐẦU CHO CẤU TRÚC</vt:lpstr>
      <vt:lpstr>3.4 KHỞI TẠO GIÁ TRỊ BAN ĐẦU CHO CẤU TRÚC</vt:lpstr>
      <vt:lpstr>3.4 KHỞI TẠO GIÁ TRỊ BAN ĐẦU CHO CẤU TRÚC</vt:lpstr>
      <vt:lpstr>3.4 KHỞI TẠO GIÁ TRỊ BAN ĐẦU CHO CẤU TRÚC</vt:lpstr>
      <vt:lpstr>3.4 KHỞI TẠO GIÁ TRỊ BAN ĐẦU CHO CẤU TRÚC</vt:lpstr>
      <vt:lpstr>3.5 CON TRỎ CẤU TRÚC</vt:lpstr>
      <vt:lpstr>3.5 CON TRỎ CẤU TRÚC</vt:lpstr>
      <vt:lpstr>3.5 CON TRỎ CẤU TRÚC</vt:lpstr>
      <vt:lpstr>3.5 CON TRỎ CẤU TRÚC</vt:lpstr>
      <vt:lpstr>3.5 CON TRỎ CẤU TRÚC</vt:lpstr>
      <vt:lpstr>3.5 CON TRỎ CẤU TRÚC</vt:lpstr>
      <vt:lpstr>3.5 CON TRỎ CẤU TRÚC</vt:lpstr>
      <vt:lpstr>3.5 CON TRỎ CẤU TRÚC</vt:lpstr>
      <vt:lpstr>3.5 CON TRỎ CẤU TRÚC</vt:lpstr>
      <vt:lpstr>3.5 CON TRỎ CẤU TRÚC</vt:lpstr>
      <vt:lpstr>3.5 CON TRỎ CẤU TRÚC</vt:lpstr>
      <vt:lpstr>3.5 CON TRỎ CẤU TRÚC</vt:lpstr>
      <vt:lpstr>3.5 CON TRỎ CẤU TRÚC</vt:lpstr>
      <vt:lpstr>3.5 CON TRỎ CẤU TRÚC</vt:lpstr>
      <vt:lpstr>3.5 CON TRỎ CẤU TRÚC</vt:lpstr>
      <vt:lpstr>3.5 CON TRỎ CẤU TRÚC</vt:lpstr>
      <vt:lpstr>3.6 MẢNG CẤU TRÚC</vt:lpstr>
      <vt:lpstr>3.6 MẢNG CẤU TRÚC</vt:lpstr>
      <vt:lpstr>3.6 MẢNG CẤU TRÚC</vt:lpstr>
      <vt:lpstr>3.6 MẢNG CẤU TRÚC</vt:lpstr>
      <vt:lpstr>3.6 MẢNG CẤU TRÚC</vt:lpstr>
      <vt:lpstr>3.6 MẢNG CẤU TRÚC</vt:lpstr>
      <vt:lpstr>3.6 MẢNG CẤU TRÚC</vt:lpstr>
      <vt:lpstr>3.6 MẢNG CẤU TRÚC</vt:lpstr>
      <vt:lpstr>3.6 MẢNG CẤU TRÚC</vt:lpstr>
      <vt:lpstr>3.6 MẢNG CẤU TRÚC</vt:lpstr>
      <vt:lpstr>3.6 MẢNG CẤU TRÚC</vt:lpstr>
      <vt:lpstr>3.6 MẢNG CẤU TRÚC</vt:lpstr>
      <vt:lpstr>3.7 BÀI TẬP</vt:lpstr>
      <vt:lpstr>3.7 BÀI TẬP</vt:lpstr>
      <vt:lpstr>3.7 BÀI TẬP</vt:lpstr>
      <vt:lpstr>3.7 BÀI TẬP</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Tổng quan về  các phương pháp lập trình và ngôn ngữ c++</dc:title>
  <dc:creator>Windows User</dc:creator>
  <cp:lastModifiedBy>Windows User</cp:lastModifiedBy>
  <cp:revision>825</cp:revision>
  <dcterms:created xsi:type="dcterms:W3CDTF">2016-08-15T10:08:11Z</dcterms:created>
  <dcterms:modified xsi:type="dcterms:W3CDTF">2016-09-22T03:09:31Z</dcterms:modified>
</cp:coreProperties>
</file>