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88"/>
  </p:notesMasterIdLst>
  <p:sldIdLst>
    <p:sldId id="301" r:id="rId2"/>
    <p:sldId id="258" r:id="rId3"/>
    <p:sldId id="259" r:id="rId4"/>
    <p:sldId id="260" r:id="rId5"/>
    <p:sldId id="261" r:id="rId6"/>
    <p:sldId id="262" r:id="rId7"/>
    <p:sldId id="263" r:id="rId8"/>
    <p:sldId id="264" r:id="rId9"/>
    <p:sldId id="266" r:id="rId10"/>
    <p:sldId id="267" r:id="rId11"/>
    <p:sldId id="268" r:id="rId12"/>
    <p:sldId id="269" r:id="rId13"/>
    <p:sldId id="270" r:id="rId14"/>
    <p:sldId id="271" r:id="rId15"/>
    <p:sldId id="272" r:id="rId16"/>
    <p:sldId id="265" r:id="rId17"/>
    <p:sldId id="273" r:id="rId18"/>
    <p:sldId id="274" r:id="rId19"/>
    <p:sldId id="275" r:id="rId20"/>
    <p:sldId id="276" r:id="rId21"/>
    <p:sldId id="277" r:id="rId22"/>
    <p:sldId id="278" r:id="rId23"/>
    <p:sldId id="279" r:id="rId24"/>
    <p:sldId id="280" r:id="rId25"/>
    <p:sldId id="281" r:id="rId26"/>
    <p:sldId id="282" r:id="rId27"/>
    <p:sldId id="283" r:id="rId28"/>
    <p:sldId id="302" r:id="rId29"/>
    <p:sldId id="303" r:id="rId30"/>
    <p:sldId id="304" r:id="rId31"/>
    <p:sldId id="305" r:id="rId32"/>
    <p:sldId id="306" r:id="rId33"/>
    <p:sldId id="307" r:id="rId34"/>
    <p:sldId id="308" r:id="rId35"/>
    <p:sldId id="309" r:id="rId36"/>
    <p:sldId id="310" r:id="rId37"/>
    <p:sldId id="311" r:id="rId38"/>
    <p:sldId id="312" r:id="rId39"/>
    <p:sldId id="313" r:id="rId40"/>
    <p:sldId id="314" r:id="rId41"/>
    <p:sldId id="315" r:id="rId42"/>
    <p:sldId id="316" r:id="rId43"/>
    <p:sldId id="317" r:id="rId44"/>
    <p:sldId id="318" r:id="rId45"/>
    <p:sldId id="319" r:id="rId46"/>
    <p:sldId id="320" r:id="rId47"/>
    <p:sldId id="321" r:id="rId48"/>
    <p:sldId id="322" r:id="rId49"/>
    <p:sldId id="323" r:id="rId50"/>
    <p:sldId id="324" r:id="rId51"/>
    <p:sldId id="325" r:id="rId52"/>
    <p:sldId id="326" r:id="rId53"/>
    <p:sldId id="327" r:id="rId54"/>
    <p:sldId id="328" r:id="rId55"/>
    <p:sldId id="329" r:id="rId56"/>
    <p:sldId id="330" r:id="rId57"/>
    <p:sldId id="331" r:id="rId58"/>
    <p:sldId id="332" r:id="rId59"/>
    <p:sldId id="334" r:id="rId60"/>
    <p:sldId id="333" r:id="rId61"/>
    <p:sldId id="335" r:id="rId62"/>
    <p:sldId id="336" r:id="rId63"/>
    <p:sldId id="337" r:id="rId64"/>
    <p:sldId id="338" r:id="rId65"/>
    <p:sldId id="339" r:id="rId66"/>
    <p:sldId id="284" r:id="rId67"/>
    <p:sldId id="285" r:id="rId68"/>
    <p:sldId id="286" r:id="rId69"/>
    <p:sldId id="287" r:id="rId70"/>
    <p:sldId id="288" r:id="rId71"/>
    <p:sldId id="347" r:id="rId72"/>
    <p:sldId id="345" r:id="rId73"/>
    <p:sldId id="348" r:id="rId74"/>
    <p:sldId id="349" r:id="rId75"/>
    <p:sldId id="350" r:id="rId76"/>
    <p:sldId id="351" r:id="rId77"/>
    <p:sldId id="352" r:id="rId78"/>
    <p:sldId id="346" r:id="rId79"/>
    <p:sldId id="340" r:id="rId80"/>
    <p:sldId id="343" r:id="rId81"/>
    <p:sldId id="344" r:id="rId82"/>
    <p:sldId id="342" r:id="rId83"/>
    <p:sldId id="341" r:id="rId84"/>
    <p:sldId id="353" r:id="rId85"/>
    <p:sldId id="354" r:id="rId86"/>
    <p:sldId id="355" r:id="rId8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34" autoAdjust="0"/>
    <p:restoredTop sz="96085" autoAdjust="0"/>
  </p:normalViewPr>
  <p:slideViewPr>
    <p:cSldViewPr>
      <p:cViewPr varScale="1">
        <p:scale>
          <a:sx n="53" d="100"/>
          <a:sy n="53" d="100"/>
        </p:scale>
        <p:origin x="734"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7/29/2019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7/29/2019</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7/29/2019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7/29/2019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7/29/2019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7/29/2019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7/29/2019</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7/29/2019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7/29/2019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7/29/2019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7/29/2019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7/29/2019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7/29/2019</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
            </a:r>
            <a:br>
              <a:rPr lang="en-US" sz="4000" smtClean="0"/>
            </a:br>
            <a:r>
              <a:rPr lang="en-US" sz="4000" smtClean="0"/>
              <a:t>ĐỐI TƯỢNG VÀ LỚP</a:t>
            </a:r>
            <a:endParaRPr lang="en-US" sz="4000"/>
          </a:p>
        </p:txBody>
      </p:sp>
      <p:sp>
        <p:nvSpPr>
          <p:cNvPr id="3" name="Subtitle 2"/>
          <p:cNvSpPr>
            <a:spLocks noGrp="1"/>
          </p:cNvSpPr>
          <p:nvPr>
            <p:ph type="subTitle" idx="1"/>
          </p:nvPr>
        </p:nvSpPr>
        <p:spPr>
          <a:xfrm>
            <a:off x="251520" y="308248"/>
            <a:ext cx="8640960" cy="2544688"/>
          </a:xfrm>
        </p:spPr>
        <p:txBody>
          <a:bodyPr>
            <a:normAutofit fontScale="92500" lnSpcReduction="2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NGÔN NGỮ LẬP TRÌNH C++</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13436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algn="just"/>
            <a:r>
              <a:rPr lang="en-US" smtClean="0"/>
              <a:t>5.1 Khái niệm đối tượng</a:t>
            </a:r>
          </a:p>
          <a:p>
            <a:pPr marL="420624" lvl="1" indent="-384048" algn="just">
              <a:buSzPct val="80000"/>
              <a:buFont typeface="Wingdings 2"/>
              <a:buChar char=""/>
            </a:pPr>
            <a:r>
              <a:rPr lang="en-US" sz="3000" smtClean="0"/>
              <a:t>5.2 </a:t>
            </a:r>
            <a:r>
              <a:rPr lang="en-US" sz="3000"/>
              <a:t>Trừu tượng hoá đối tượng</a:t>
            </a:r>
          </a:p>
          <a:p>
            <a:pPr marL="704088" lvl="2" indent="-384048" algn="just">
              <a:buSzPct val="80000"/>
              <a:buFont typeface="Wingdings 2"/>
              <a:buChar char=""/>
            </a:pPr>
            <a:r>
              <a:rPr lang="en-US" sz="2800" smtClean="0"/>
              <a:t>5.2.1 </a:t>
            </a:r>
            <a:r>
              <a:rPr lang="en-US" sz="2800"/>
              <a:t>Theo chức năng</a:t>
            </a:r>
          </a:p>
          <a:p>
            <a:pPr marL="704088" lvl="2" indent="-384048" algn="just">
              <a:buSzPct val="80000"/>
              <a:buFont typeface="Wingdings 2"/>
              <a:buChar char=""/>
            </a:pPr>
            <a:r>
              <a:rPr lang="en-US" sz="2800" smtClean="0"/>
              <a:t>5.2.2 </a:t>
            </a:r>
            <a:r>
              <a:rPr lang="en-US" sz="2800"/>
              <a:t>Theo dữ liệu</a:t>
            </a:r>
          </a:p>
          <a:p>
            <a:pPr marL="420624" lvl="1" indent="-384048" algn="just">
              <a:buSzPct val="80000"/>
              <a:buFont typeface="Wingdings 2"/>
              <a:buChar char=""/>
            </a:pPr>
            <a:r>
              <a:rPr lang="en-US" sz="3000" smtClean="0"/>
              <a:t>5.3 </a:t>
            </a:r>
            <a:r>
              <a:rPr lang="en-US" sz="3000"/>
              <a:t>Khái niệm </a:t>
            </a:r>
            <a:r>
              <a:rPr lang="en-US" sz="3000" smtClean="0"/>
              <a:t>lớp</a:t>
            </a:r>
          </a:p>
          <a:p>
            <a:pPr marL="420624" lvl="1" indent="-384048" algn="just">
              <a:buSzPct val="80000"/>
              <a:buFont typeface="Wingdings 2"/>
              <a:buChar char=""/>
            </a:pPr>
            <a:r>
              <a:rPr lang="en-US" sz="3000" smtClean="0"/>
              <a:t>5.4 </a:t>
            </a:r>
            <a:r>
              <a:rPr lang="en-US" sz="3000"/>
              <a:t>Lớp và đối tượng</a:t>
            </a:r>
          </a:p>
          <a:p>
            <a:pPr marL="420624" lvl="1" indent="-384048" algn="just">
              <a:buSzPct val="80000"/>
              <a:buFont typeface="Wingdings 2"/>
              <a:buChar char=""/>
            </a:pPr>
            <a:r>
              <a:rPr lang="en-US" sz="3000" smtClean="0"/>
              <a:t>5.5 </a:t>
            </a:r>
            <a:r>
              <a:rPr lang="en-US" sz="3000"/>
              <a:t>Khái niệm đóng </a:t>
            </a:r>
            <a:r>
              <a:rPr lang="en-US" sz="3000" smtClean="0"/>
              <a:t>gói</a:t>
            </a:r>
          </a:p>
          <a:p>
            <a:pPr marL="420624" lvl="1" indent="-384048" algn="just">
              <a:buSzPct val="80000"/>
              <a:buFont typeface="Wingdings 2"/>
              <a:buChar char=""/>
            </a:pPr>
            <a:r>
              <a:rPr lang="en-US" sz="3000" smtClean="0"/>
              <a:t>5.6 Lớp</a:t>
            </a:r>
          </a:p>
          <a:p>
            <a:pPr marL="704088" lvl="2" indent="-384048" algn="just">
              <a:buSzPct val="80000"/>
              <a:buFont typeface="Wingdings 2"/>
              <a:buChar char=""/>
            </a:pPr>
            <a:r>
              <a:rPr lang="en-US" sz="2800" smtClean="0"/>
              <a:t>5.6.1 </a:t>
            </a:r>
            <a:r>
              <a:rPr lang="en-US" sz="2800"/>
              <a:t>Định nghĩa lớp đối tượng</a:t>
            </a:r>
          </a:p>
          <a:p>
            <a:pPr marL="704088" lvl="2" indent="-384048" algn="just">
              <a:buSzPct val="80000"/>
              <a:buFont typeface="Wingdings 2"/>
              <a:buChar char=""/>
            </a:pPr>
            <a:r>
              <a:rPr lang="en-US" sz="2800" smtClean="0"/>
              <a:t>5.6.2 </a:t>
            </a:r>
            <a:r>
              <a:rPr lang="en-US" sz="2800"/>
              <a:t>Sử dụng </a:t>
            </a:r>
            <a:r>
              <a:rPr lang="en-US" sz="3200"/>
              <a:t>lớp đối tượng</a:t>
            </a:r>
            <a:endParaRPr lang="en-US" sz="3000"/>
          </a:p>
          <a:p>
            <a:pPr marL="420624" lvl="1" indent="-384048" algn="just">
              <a:buSzPct val="80000"/>
              <a:buFont typeface="Wingdings 2"/>
              <a:buChar char=""/>
            </a:pPr>
            <a:r>
              <a:rPr lang="en-US" sz="3000" smtClean="0"/>
              <a:t>5.7 Các thành phần của lớp</a:t>
            </a:r>
          </a:p>
          <a:p>
            <a:pPr marL="704088" lvl="2" indent="-384048" algn="just">
              <a:buSzPct val="80000"/>
              <a:buFont typeface="Wingdings 2"/>
              <a:buChar char=""/>
            </a:pPr>
            <a:r>
              <a:rPr lang="en-US" sz="2800" smtClean="0"/>
              <a:t>5.7.1 Thuộc tính của lớp</a:t>
            </a:r>
            <a:endParaRPr lang="en-US" sz="2800"/>
          </a:p>
          <a:p>
            <a:pPr marL="704088" lvl="2" indent="-384048" algn="just">
              <a:buSzPct val="80000"/>
              <a:buFont typeface="Wingdings 2"/>
              <a:buChar char=""/>
            </a:pPr>
            <a:r>
              <a:rPr lang="en-US" sz="2800" smtClean="0"/>
              <a:t>5.7.2 Phương thức của </a:t>
            </a:r>
            <a:r>
              <a:rPr lang="en-US" sz="3200" smtClean="0"/>
              <a:t>lớp</a:t>
            </a:r>
            <a:endParaRPr lang="en-US" smtClean="0"/>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Trong ngôn ngữ C++, nhìn theo góc </a:t>
            </a:r>
            <a:r>
              <a:rPr lang="en-US"/>
              <a:t>hướng đối tượng, tất cả các thực thể trong hệ thống đều được coi là các đối tượng cụ thể</a:t>
            </a:r>
            <a:r>
              <a:rPr lang="en-US" smtClean="0"/>
              <a:t>.</a:t>
            </a:r>
          </a:p>
          <a:p>
            <a:pPr algn="just"/>
            <a:r>
              <a:rPr lang="en-US" smtClean="0"/>
              <a:t>Đối </a:t>
            </a:r>
            <a:r>
              <a:rPr lang="en-US"/>
              <a:t>tượng là một thực thể hoạt động khi chương trình đang chạy.</a:t>
            </a:r>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b="1" smtClean="0">
                <a:solidFill>
                  <a:srgbClr val="FF0000"/>
                </a:solidFill>
              </a:rPr>
              <a:t>Ví </a:t>
            </a:r>
            <a:r>
              <a:rPr lang="en-US" b="1">
                <a:solidFill>
                  <a:srgbClr val="FF0000"/>
                </a:solidFill>
              </a:rPr>
              <a:t>dụ:</a:t>
            </a:r>
          </a:p>
          <a:p>
            <a:pPr lvl="0" algn="just"/>
            <a:r>
              <a:rPr lang="en-US"/>
              <a:t>Trong bài toán quản lý buôn bán xe hơi của một cửa hàng kinh doanh, mỗi chiếc xe đang có mặt trong cửa hàng được coi là một đối tượng. Chẳng hạn, một chiếc xe nhãn hiệu Ford, màu trắng, giá 5000$ là một đối tượng.</a:t>
            </a:r>
          </a:p>
          <a:p>
            <a:pPr lvl="0" algn="just"/>
            <a:r>
              <a:rPr lang="en-US"/>
              <a:t>Trong bài toán quản lý nhân viên của một </a:t>
            </a:r>
            <a:r>
              <a:rPr lang="en-US" smtClean="0"/>
              <a:t>công ty, </a:t>
            </a:r>
            <a:r>
              <a:rPr lang="en-US"/>
              <a:t>mỗi nhân viên </a:t>
            </a:r>
            <a:r>
              <a:rPr lang="en-US" smtClean="0"/>
              <a:t>được </a:t>
            </a:r>
            <a:r>
              <a:rPr lang="en-US"/>
              <a:t>coi là một đối tượng. Chẳng hạn, nhân viên tên là “Vinh”, 25 tuổi làm ở phòng hành chính là một đối tượng.</a:t>
            </a:r>
          </a:p>
        </p:txBody>
      </p:sp>
    </p:spTree>
    <p:extLst>
      <p:ext uri="{BB962C8B-B14F-4D97-AF65-F5344CB8AC3E}">
        <p14:creationId xmlns:p14="http://schemas.microsoft.com/office/powerpoint/2010/main" val="20412905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solidFill>
                  <a:srgbClr val="FF0000"/>
                </a:solidFill>
              </a:rPr>
              <a:t>Đối tượng được xác định bằng 3 yếu tố:</a:t>
            </a:r>
            <a:endParaRPr lang="en-US" b="1">
              <a:solidFill>
                <a:srgbClr val="FF0000"/>
              </a:solidFill>
            </a:endParaRPr>
          </a:p>
          <a:p>
            <a:pPr algn="just"/>
            <a:r>
              <a:rPr lang="en-US" sz="3000" smtClean="0">
                <a:solidFill>
                  <a:srgbClr val="FFFF00"/>
                </a:solidFill>
              </a:rPr>
              <a:t>Định </a:t>
            </a:r>
            <a:r>
              <a:rPr lang="en-US" sz="3000">
                <a:solidFill>
                  <a:srgbClr val="FFFF00"/>
                </a:solidFill>
              </a:rPr>
              <a:t>danh đối tượng:</a:t>
            </a:r>
            <a:r>
              <a:rPr lang="en-US" sz="3000"/>
              <a:t> </a:t>
            </a:r>
            <a:r>
              <a:rPr lang="en-US" sz="3000" smtClean="0"/>
              <a:t>Xác </a:t>
            </a:r>
            <a:r>
              <a:rPr lang="en-US" sz="3000"/>
              <a:t>định duy nhất cho mỗi đối tượng trong hệ thống, nhằm phân biệt các đối tượng với nhau.</a:t>
            </a:r>
          </a:p>
          <a:p>
            <a:pPr algn="just"/>
            <a:r>
              <a:rPr lang="en-US">
                <a:solidFill>
                  <a:srgbClr val="FFFF00"/>
                </a:solidFill>
              </a:rPr>
              <a:t>Trạng thái của đối tượng:</a:t>
            </a:r>
            <a:r>
              <a:rPr lang="en-US"/>
              <a:t> </a:t>
            </a:r>
            <a:r>
              <a:rPr lang="en-US" smtClean="0"/>
              <a:t>Là </a:t>
            </a:r>
            <a:r>
              <a:rPr lang="en-US"/>
              <a:t>sự tổ hợp của các giá trị của các thuộc tính mà đối tượng đang có</a:t>
            </a:r>
            <a:r>
              <a:rPr lang="en-US" smtClean="0"/>
              <a:t>.</a:t>
            </a:r>
          </a:p>
          <a:p>
            <a:pPr algn="just"/>
            <a:r>
              <a:rPr lang="en-US">
                <a:solidFill>
                  <a:srgbClr val="FFFF00"/>
                </a:solidFill>
              </a:rPr>
              <a:t>Hoạt động của đối tượng:</a:t>
            </a:r>
            <a:r>
              <a:rPr lang="en-US"/>
              <a:t> </a:t>
            </a:r>
            <a:r>
              <a:rPr lang="en-US" smtClean="0"/>
              <a:t>Là </a:t>
            </a:r>
            <a:r>
              <a:rPr lang="en-US"/>
              <a:t>các hành động mà đối tượng có khả năng thực hiện được.</a:t>
            </a:r>
          </a:p>
        </p:txBody>
      </p:sp>
    </p:spTree>
    <p:extLst>
      <p:ext uri="{BB962C8B-B14F-4D97-AF65-F5344CB8AC3E}">
        <p14:creationId xmlns:p14="http://schemas.microsoft.com/office/powerpoint/2010/main" val="3551715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b="1" smtClean="0">
                <a:solidFill>
                  <a:srgbClr val="FF0000"/>
                </a:solidFill>
              </a:rPr>
              <a:t>Đối tượng được xác định bằng 3 yếu tố:</a:t>
            </a:r>
            <a:endParaRPr lang="en-US" b="1">
              <a:solidFill>
                <a:srgbClr val="FF0000"/>
              </a:solidFill>
            </a:endParaRPr>
          </a:p>
          <a:p>
            <a:pPr algn="just"/>
            <a:r>
              <a:rPr lang="en-US" smtClean="0"/>
              <a:t>Trạng </a:t>
            </a:r>
            <a:r>
              <a:rPr lang="en-US"/>
              <a:t>thái hiện tại của đối tượng qui định tính chất đặc trưng của đối tượng. Ví dụ, nhân viên trong ví dụ trên có trạng thái </a:t>
            </a:r>
            <a:r>
              <a:rPr lang="en-US" smtClean="0"/>
              <a:t>là:</a:t>
            </a:r>
          </a:p>
          <a:p>
            <a:pPr lvl="1" algn="just"/>
            <a:r>
              <a:rPr lang="en-US" sz="2600" smtClean="0"/>
              <a:t>Tên </a:t>
            </a:r>
            <a:r>
              <a:rPr lang="en-US" sz="2600"/>
              <a:t>là </a:t>
            </a:r>
            <a:r>
              <a:rPr lang="en-US" sz="2600" smtClean="0"/>
              <a:t>Vinh</a:t>
            </a:r>
          </a:p>
          <a:p>
            <a:pPr lvl="1" algn="just"/>
            <a:r>
              <a:rPr lang="en-US" sz="2600" smtClean="0"/>
              <a:t>Tuổi </a:t>
            </a:r>
            <a:r>
              <a:rPr lang="en-US" sz="2600"/>
              <a:t>là </a:t>
            </a:r>
            <a:r>
              <a:rPr lang="en-US" sz="2600" smtClean="0"/>
              <a:t>25</a:t>
            </a:r>
          </a:p>
          <a:p>
            <a:pPr lvl="1" algn="just"/>
            <a:r>
              <a:rPr lang="en-US" sz="2600" smtClean="0"/>
              <a:t>Vị </a:t>
            </a:r>
            <a:r>
              <a:rPr lang="en-US" sz="2600"/>
              <a:t>trí làm việc là phòng hành chính.</a:t>
            </a:r>
          </a:p>
          <a:p>
            <a:pPr algn="just"/>
            <a:r>
              <a:rPr lang="en-US"/>
              <a:t>Trong khi đó, trạng thái của chiếc xe trong cửa hàng </a:t>
            </a:r>
            <a:r>
              <a:rPr lang="en-US" smtClean="0"/>
              <a:t>là:</a:t>
            </a:r>
          </a:p>
          <a:p>
            <a:pPr lvl="1" algn="just"/>
            <a:r>
              <a:rPr lang="en-US" sz="2600" smtClean="0"/>
              <a:t>Nhãn </a:t>
            </a:r>
            <a:r>
              <a:rPr lang="en-US" sz="2600"/>
              <a:t>hiệu xe là </a:t>
            </a:r>
            <a:r>
              <a:rPr lang="en-US" sz="2600" smtClean="0"/>
              <a:t>Ford</a:t>
            </a:r>
          </a:p>
          <a:p>
            <a:pPr lvl="1" algn="just"/>
            <a:r>
              <a:rPr lang="en-US" sz="2600" smtClean="0"/>
              <a:t>Màu </a:t>
            </a:r>
            <a:r>
              <a:rPr lang="en-US" sz="2600"/>
              <a:t>sơn xe là trắng</a:t>
            </a:r>
          </a:p>
          <a:p>
            <a:pPr lvl="1" algn="just"/>
            <a:r>
              <a:rPr lang="en-US"/>
              <a:t>Giá bán xe là 5000$</a:t>
            </a:r>
          </a:p>
        </p:txBody>
      </p:sp>
    </p:spTree>
    <p:extLst>
      <p:ext uri="{BB962C8B-B14F-4D97-AF65-F5344CB8AC3E}">
        <p14:creationId xmlns:p14="http://schemas.microsoft.com/office/powerpoint/2010/main" val="8625173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solidFill>
                  <a:srgbClr val="FF0000"/>
                </a:solidFill>
              </a:rPr>
              <a:t>Đối tượng được xác định bằng 3 yếu tố:</a:t>
            </a:r>
            <a:endParaRPr lang="en-US" b="1">
              <a:solidFill>
                <a:srgbClr val="FF0000"/>
              </a:solidFill>
            </a:endParaRPr>
          </a:p>
          <a:p>
            <a:pPr algn="just"/>
            <a:r>
              <a:rPr lang="en-US" sz="3100" smtClean="0"/>
              <a:t>Mỗi </a:t>
            </a:r>
            <a:r>
              <a:rPr lang="en-US" sz="3100"/>
              <a:t>đối tượng sẽ thực hiện một số hành động. Ví dụ, đối tượng xe hơi có khả năng thực hiện những hành động </a:t>
            </a:r>
            <a:r>
              <a:rPr lang="en-US" sz="3100" smtClean="0"/>
              <a:t>sau:</a:t>
            </a:r>
          </a:p>
          <a:p>
            <a:pPr lvl="1" algn="just"/>
            <a:r>
              <a:rPr lang="en-US" sz="2700" smtClean="0"/>
              <a:t>Khởi động.</a:t>
            </a:r>
          </a:p>
          <a:p>
            <a:pPr lvl="1" algn="just"/>
            <a:r>
              <a:rPr lang="en-US" sz="2700" smtClean="0"/>
              <a:t>Dừng lại.</a:t>
            </a:r>
          </a:p>
          <a:p>
            <a:pPr lvl="1" algn="just"/>
            <a:r>
              <a:rPr lang="en-US" sz="2700" smtClean="0"/>
              <a:t>Chạy</a:t>
            </a:r>
            <a:r>
              <a:rPr lang="en-US" sz="2700"/>
              <a:t>.</a:t>
            </a:r>
          </a:p>
          <a:p>
            <a:pPr algn="just"/>
            <a:r>
              <a:rPr lang="en-US" sz="3100"/>
              <a:t>Để biểu diễn đối </a:t>
            </a:r>
            <a:r>
              <a:rPr lang="en-US" sz="3100" smtClean="0"/>
              <a:t>tượng, </a:t>
            </a:r>
            <a:r>
              <a:rPr lang="en-US" sz="3100"/>
              <a:t>người ta trừu tượng hoá đối tượng để tạo nên khái niệm lớp đối tượng.</a:t>
            </a:r>
          </a:p>
        </p:txBody>
      </p:sp>
    </p:spTree>
    <p:extLst>
      <p:ext uri="{BB962C8B-B14F-4D97-AF65-F5344CB8AC3E}">
        <p14:creationId xmlns:p14="http://schemas.microsoft.com/office/powerpoint/2010/main" val="42909294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a:t>L</a:t>
            </a:r>
            <a:r>
              <a:rPr lang="en-US" sz="3100" smtClean="0"/>
              <a:t>à </a:t>
            </a:r>
            <a:r>
              <a:rPr lang="en-US" sz="3100"/>
              <a:t>quá trình mô hình hoá phương thức của lớp dựa trên các hành động của các đối tượng. </a:t>
            </a:r>
            <a:endParaRPr lang="en-US" sz="3100" smtClean="0"/>
          </a:p>
          <a:p>
            <a:pPr lvl="1" algn="just"/>
            <a:r>
              <a:rPr lang="en-US" sz="2700" smtClean="0"/>
              <a:t>Tập </a:t>
            </a:r>
            <a:r>
              <a:rPr lang="en-US" sz="2700"/>
              <a:t>hợp tất cả các hành động có thể có của các đối </a:t>
            </a:r>
            <a:r>
              <a:rPr lang="en-US" sz="2700" smtClean="0"/>
              <a:t>tượng.</a:t>
            </a:r>
          </a:p>
          <a:p>
            <a:pPr lvl="1" algn="just"/>
            <a:r>
              <a:rPr lang="en-US" sz="2700" smtClean="0"/>
              <a:t>Nhóm </a:t>
            </a:r>
            <a:r>
              <a:rPr lang="en-US" sz="2700"/>
              <a:t>các đối tượng có các hoạt động tương tự nhau, loại bỏ bớt các hoạt động cá biệt, tạo thành một nhóm </a:t>
            </a:r>
            <a:r>
              <a:rPr lang="en-US" sz="2700" smtClean="0"/>
              <a:t>chung.</a:t>
            </a:r>
          </a:p>
          <a:p>
            <a:pPr lvl="1" algn="just"/>
            <a:r>
              <a:rPr lang="en-US" sz="2700" smtClean="0"/>
              <a:t>Mỗi </a:t>
            </a:r>
            <a:r>
              <a:rPr lang="en-US" sz="2700"/>
              <a:t>nhóm đối tượng đề xuất một lớp tương </a:t>
            </a:r>
            <a:r>
              <a:rPr lang="en-US" sz="2700" smtClean="0"/>
              <a:t>ứng.</a:t>
            </a:r>
          </a:p>
          <a:p>
            <a:pPr lvl="1" algn="just"/>
            <a:r>
              <a:rPr lang="en-US" sz="2700" smtClean="0"/>
              <a:t>Các </a:t>
            </a:r>
            <a:r>
              <a:rPr lang="en-US" sz="2700"/>
              <a:t>hành động chung của nhóm đối tượng sẽ cấu thành các phương thức của lớp tương ứng.</a:t>
            </a:r>
          </a:p>
          <a:p>
            <a:pPr algn="just"/>
            <a:endParaRPr lang="en-US" sz="3100"/>
          </a:p>
        </p:txBody>
      </p:sp>
    </p:spTree>
    <p:extLst>
      <p:ext uri="{BB962C8B-B14F-4D97-AF65-F5344CB8AC3E}">
        <p14:creationId xmlns:p14="http://schemas.microsoft.com/office/powerpoint/2010/main" val="16784604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Ví </a:t>
            </a:r>
            <a:r>
              <a:rPr lang="en-US" sz="3100"/>
              <a:t>dụ, trong bài toán quản lý cửa hàng bán ô tô. Mỗi ô tô có mặt trong của hàng là một đối tượng. Mặc dù mỗi chiếc xe có một số đặc điểm khác nhau về nhãn hiệu, giá xe, màu sắc… nhưng có chung các hành động của một chiếc xe ô tô </a:t>
            </a:r>
            <a:r>
              <a:rPr lang="en-US" sz="3100" smtClean="0"/>
              <a:t>là:</a:t>
            </a:r>
          </a:p>
          <a:p>
            <a:pPr lvl="1" algn="just"/>
            <a:r>
              <a:rPr lang="en-US" sz="2700" smtClean="0"/>
              <a:t>Có </a:t>
            </a:r>
            <a:r>
              <a:rPr lang="en-US" sz="2700"/>
              <a:t>thể khởi động </a:t>
            </a:r>
            <a:r>
              <a:rPr lang="en-US" sz="2700" smtClean="0"/>
              <a:t>máy.</a:t>
            </a:r>
          </a:p>
          <a:p>
            <a:pPr lvl="1" algn="just"/>
            <a:r>
              <a:rPr lang="en-US" sz="2700" smtClean="0"/>
              <a:t>Có </a:t>
            </a:r>
            <a:r>
              <a:rPr lang="en-US" sz="2700"/>
              <a:t>thể </a:t>
            </a:r>
            <a:r>
              <a:rPr lang="en-US" sz="2700" smtClean="0"/>
              <a:t>chạy.</a:t>
            </a:r>
          </a:p>
          <a:p>
            <a:pPr lvl="1" algn="just"/>
            <a:r>
              <a:rPr lang="en-US" sz="2700" smtClean="0"/>
              <a:t>Có </a:t>
            </a:r>
            <a:r>
              <a:rPr lang="en-US" sz="2700"/>
              <a:t>thể dừng lại.</a:t>
            </a:r>
          </a:p>
          <a:p>
            <a:pPr lvl="1" algn="just"/>
            <a:r>
              <a:rPr lang="en-US" sz="2700"/>
              <a:t>Có thể tắt máy.</a:t>
            </a:r>
          </a:p>
          <a:p>
            <a:pPr algn="just"/>
            <a:endParaRPr lang="en-US" sz="3100"/>
          </a:p>
        </p:txBody>
      </p:sp>
    </p:spTree>
    <p:extLst>
      <p:ext uri="{BB962C8B-B14F-4D97-AF65-F5344CB8AC3E}">
        <p14:creationId xmlns:p14="http://schemas.microsoft.com/office/powerpoint/2010/main" val="22139459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z="3100" smtClean="0"/>
              <a:t>Ngoài </a:t>
            </a:r>
            <a:r>
              <a:rPr lang="en-US" sz="3100"/>
              <a:t>ra, một số ít xe có thể thực hiện một số hành động cá biệt </a:t>
            </a:r>
            <a:r>
              <a:rPr lang="en-US" sz="3100" smtClean="0"/>
              <a:t>như:</a:t>
            </a:r>
          </a:p>
          <a:p>
            <a:pPr lvl="1" algn="just"/>
            <a:r>
              <a:rPr lang="en-US" sz="2700" smtClean="0"/>
              <a:t>Có </a:t>
            </a:r>
            <a:r>
              <a:rPr lang="en-US" sz="2700"/>
              <a:t>thể giấu đèn </a:t>
            </a:r>
            <a:r>
              <a:rPr lang="en-US" sz="2700" smtClean="0"/>
              <a:t>pha</a:t>
            </a:r>
          </a:p>
          <a:p>
            <a:pPr lvl="1" algn="just"/>
            <a:r>
              <a:rPr lang="en-US" sz="2700" smtClean="0"/>
              <a:t>Có </a:t>
            </a:r>
            <a:r>
              <a:rPr lang="en-US" sz="2700"/>
              <a:t>thể tự bật đèn </a:t>
            </a:r>
            <a:r>
              <a:rPr lang="en-US" sz="2700" smtClean="0"/>
              <a:t>pha</a:t>
            </a:r>
          </a:p>
          <a:p>
            <a:pPr lvl="1" algn="just"/>
            <a:r>
              <a:rPr lang="en-US" sz="2700" smtClean="0"/>
              <a:t>Có </a:t>
            </a:r>
            <a:r>
              <a:rPr lang="en-US" sz="2700"/>
              <a:t>thể tự động phát tín hiệu báo động.</a:t>
            </a:r>
          </a:p>
          <a:p>
            <a:pPr algn="just"/>
            <a:r>
              <a:rPr lang="en-US" sz="3100"/>
              <a:t>Tuy nhiên, không phải xe nào cũng thực hiện được các hành động này. Cho nên ta loại bỏ các hành động cá biệt của một số xe, chỉ giữ lại các hành động chung nhất, để mô hình thành các phương thức của đối tượng xe ô tô tương ứng với các hành động chung nhất của các xe ô tô.</a:t>
            </a:r>
          </a:p>
          <a:p>
            <a:pPr algn="just"/>
            <a:endParaRPr lang="en-US" sz="3100"/>
          </a:p>
        </p:txBody>
      </p:sp>
    </p:spTree>
    <p:extLst>
      <p:ext uri="{BB962C8B-B14F-4D97-AF65-F5344CB8AC3E}">
        <p14:creationId xmlns:p14="http://schemas.microsoft.com/office/powerpoint/2010/main" val="21455200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Lớp </a:t>
            </a:r>
            <a:r>
              <a:rPr lang="en-US" sz="3100"/>
              <a:t>Xe ô tô</a:t>
            </a:r>
          </a:p>
          <a:p>
            <a:pPr lvl="1"/>
            <a:r>
              <a:rPr lang="en-US" sz="2700"/>
              <a:t>Phương thức:</a:t>
            </a:r>
          </a:p>
          <a:p>
            <a:pPr lvl="2"/>
            <a:r>
              <a:rPr lang="en-US" sz="2500"/>
              <a:t>Khởi động xe </a:t>
            </a:r>
            <a:endParaRPr lang="en-US" sz="2500" smtClean="0"/>
          </a:p>
          <a:p>
            <a:pPr lvl="2"/>
            <a:r>
              <a:rPr lang="en-US" sz="2500" smtClean="0"/>
              <a:t>Chạy </a:t>
            </a:r>
            <a:r>
              <a:rPr lang="en-US" sz="2500"/>
              <a:t>xe </a:t>
            </a:r>
            <a:endParaRPr lang="en-US" sz="2500" smtClean="0"/>
          </a:p>
          <a:p>
            <a:pPr lvl="2"/>
            <a:r>
              <a:rPr lang="en-US" sz="2500" smtClean="0"/>
              <a:t>Dừng </a:t>
            </a:r>
            <a:r>
              <a:rPr lang="en-US" sz="2500"/>
              <a:t>xe</a:t>
            </a:r>
          </a:p>
          <a:p>
            <a:pPr lvl="2"/>
            <a:r>
              <a:rPr lang="en-US" sz="2500"/>
              <a:t>Tắt </a:t>
            </a:r>
            <a:r>
              <a:rPr lang="en-US" sz="2500" smtClean="0"/>
              <a:t>máy</a:t>
            </a:r>
            <a:endParaRPr lang="en-US" sz="3100"/>
          </a:p>
        </p:txBody>
      </p:sp>
    </p:spTree>
    <p:extLst>
      <p:ext uri="{BB962C8B-B14F-4D97-AF65-F5344CB8AC3E}">
        <p14:creationId xmlns:p14="http://schemas.microsoft.com/office/powerpoint/2010/main" val="2795686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Là </a:t>
            </a:r>
            <a:r>
              <a:rPr lang="en-US" sz="3100"/>
              <a:t>quá trình mô hình hoá các thuộc tính của lớp dựa trên các thuộc tính của các đối tượng tương ứng</a:t>
            </a:r>
            <a:r>
              <a:rPr lang="en-US" sz="3100" smtClean="0"/>
              <a:t>.</a:t>
            </a:r>
          </a:p>
          <a:p>
            <a:pPr lvl="1" algn="just"/>
            <a:r>
              <a:rPr lang="en-US" sz="2700" smtClean="0"/>
              <a:t>Tập </a:t>
            </a:r>
            <a:r>
              <a:rPr lang="en-US" sz="2700"/>
              <a:t>hợp tất cả các thuộc tính có thể có của các đối </a:t>
            </a:r>
            <a:r>
              <a:rPr lang="en-US" sz="2700" smtClean="0"/>
              <a:t>tượng.</a:t>
            </a:r>
          </a:p>
          <a:p>
            <a:pPr lvl="1" algn="just"/>
            <a:r>
              <a:rPr lang="en-US" sz="2700" smtClean="0"/>
              <a:t>Nhóm </a:t>
            </a:r>
            <a:r>
              <a:rPr lang="en-US" sz="2700"/>
              <a:t>các đối tượng có các thuộc tính tương tự nhau, loại bỏ bớt các thuộc tính cá biệt, tạo thành một nhóm </a:t>
            </a:r>
            <a:r>
              <a:rPr lang="en-US" sz="2700" smtClean="0"/>
              <a:t>chung.</a:t>
            </a:r>
          </a:p>
          <a:p>
            <a:pPr lvl="1" algn="just"/>
            <a:r>
              <a:rPr lang="en-US" sz="2700" smtClean="0"/>
              <a:t>Mỗi </a:t>
            </a:r>
            <a:r>
              <a:rPr lang="en-US" sz="2700"/>
              <a:t>nhóm đối tượng đề xuất một lớp tương </a:t>
            </a:r>
            <a:r>
              <a:rPr lang="en-US" sz="2700" smtClean="0"/>
              <a:t>ứng.</a:t>
            </a:r>
          </a:p>
          <a:p>
            <a:pPr lvl="1" algn="just"/>
            <a:r>
              <a:rPr lang="en-US" sz="2700" smtClean="0"/>
              <a:t>Các </a:t>
            </a:r>
            <a:r>
              <a:rPr lang="en-US" sz="2700"/>
              <a:t>thuộc tính chung của nhóm đối tượng sẽ cấu thành các thuộc tính tương ứng của lớp được đề xuất.</a:t>
            </a:r>
          </a:p>
        </p:txBody>
      </p:sp>
    </p:spTree>
    <p:extLst>
      <p:ext uri="{BB962C8B-B14F-4D97-AF65-F5344CB8AC3E}">
        <p14:creationId xmlns:p14="http://schemas.microsoft.com/office/powerpoint/2010/main" val="37979036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Ví </a:t>
            </a:r>
            <a:r>
              <a:rPr lang="en-US" sz="3100"/>
              <a:t>dụ, trong bài toán quản lý cửa hàng bán ô tô. Mỗi ô tô có mặt trong của hàng là một đối tượng. Mặc dù mỗi chiếc xe có một số đặc điểm khác nhau về nhãn hiệu, giá xe, màu sắc… nhưng có chung các thuộc tính của một chiếc xe ô tô là:</a:t>
            </a:r>
          </a:p>
          <a:p>
            <a:pPr lvl="1" algn="just"/>
            <a:r>
              <a:rPr lang="en-US" sz="2700"/>
              <a:t>Các xe đều có nhãn hiệu.</a:t>
            </a:r>
          </a:p>
          <a:p>
            <a:pPr lvl="1" algn="just"/>
            <a:r>
              <a:rPr lang="en-US" sz="2700"/>
              <a:t>Các xe đều có màu sắc</a:t>
            </a:r>
          </a:p>
          <a:p>
            <a:pPr lvl="1" algn="just"/>
            <a:r>
              <a:rPr lang="en-US" sz="2700"/>
              <a:t>Các xe đều có giá bán</a:t>
            </a:r>
          </a:p>
          <a:p>
            <a:pPr lvl="1" algn="just"/>
            <a:r>
              <a:rPr lang="en-US" sz="2700"/>
              <a:t>Các xe đều có công suất động cơ</a:t>
            </a:r>
          </a:p>
        </p:txBody>
      </p:sp>
    </p:spTree>
    <p:extLst>
      <p:ext uri="{BB962C8B-B14F-4D97-AF65-F5344CB8AC3E}">
        <p14:creationId xmlns:p14="http://schemas.microsoft.com/office/powerpoint/2010/main" val="40804151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Ngoài </a:t>
            </a:r>
            <a:r>
              <a:rPr lang="en-US" sz="3100"/>
              <a:t>ra, một số ít xe có thể có thêm các thuộc tính:</a:t>
            </a:r>
          </a:p>
          <a:p>
            <a:pPr lvl="1" algn="just"/>
            <a:r>
              <a:rPr lang="en-US" sz="2700"/>
              <a:t>Có xe có thể có dàn nghe nhạc</a:t>
            </a:r>
          </a:p>
          <a:p>
            <a:pPr lvl="1" algn="just"/>
            <a:r>
              <a:rPr lang="en-US" sz="2700"/>
              <a:t>Có xe có thể có màn hình xem ti vi</a:t>
            </a:r>
          </a:p>
          <a:p>
            <a:pPr lvl="1" algn="just"/>
            <a:r>
              <a:rPr lang="en-US" sz="2700"/>
              <a:t>Có xe có lắp kính chống nắng, chống đạn…</a:t>
            </a:r>
          </a:p>
          <a:p>
            <a:pPr algn="just"/>
            <a:r>
              <a:rPr lang="en-US" sz="3100"/>
              <a:t>Tuy nhiên, đây là các thuộc tính cá biệt của một số đối tượng xe, nên không được đề xuất thành thuộc tính của lớp ô tô</a:t>
            </a:r>
            <a:r>
              <a:rPr lang="en-US" sz="3100" smtClean="0"/>
              <a:t>.</a:t>
            </a:r>
            <a:endParaRPr lang="en-US" sz="3100"/>
          </a:p>
        </p:txBody>
      </p:sp>
    </p:spTree>
    <p:extLst>
      <p:ext uri="{BB962C8B-B14F-4D97-AF65-F5344CB8AC3E}">
        <p14:creationId xmlns:p14="http://schemas.microsoft.com/office/powerpoint/2010/main" val="5037571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Lớp </a:t>
            </a:r>
            <a:r>
              <a:rPr lang="en-US" sz="3100"/>
              <a:t>Xe ô tô</a:t>
            </a:r>
          </a:p>
          <a:p>
            <a:pPr lvl="1" algn="just"/>
            <a:r>
              <a:rPr lang="en-US" sz="2700"/>
              <a:t>Thuộc tính:</a:t>
            </a:r>
          </a:p>
          <a:p>
            <a:pPr lvl="2" algn="just"/>
            <a:r>
              <a:rPr lang="en-US" sz="2500"/>
              <a:t>Nhãn hiệu xe </a:t>
            </a:r>
            <a:endParaRPr lang="en-US" sz="2500" smtClean="0"/>
          </a:p>
          <a:p>
            <a:pPr lvl="2" algn="just"/>
            <a:r>
              <a:rPr lang="en-US" sz="2500" smtClean="0"/>
              <a:t>Màu </a:t>
            </a:r>
            <a:r>
              <a:rPr lang="en-US" sz="2500"/>
              <a:t>xe</a:t>
            </a:r>
          </a:p>
          <a:p>
            <a:pPr lvl="2" algn="just"/>
            <a:r>
              <a:rPr lang="en-US" sz="2500"/>
              <a:t>Giá xe</a:t>
            </a:r>
          </a:p>
          <a:p>
            <a:pPr lvl="2" algn="just"/>
            <a:r>
              <a:rPr lang="en-US" sz="2500"/>
              <a:t>Công suất xe (mã lực)</a:t>
            </a:r>
          </a:p>
        </p:txBody>
      </p:sp>
    </p:spTree>
    <p:extLst>
      <p:ext uri="{BB962C8B-B14F-4D97-AF65-F5344CB8AC3E}">
        <p14:creationId xmlns:p14="http://schemas.microsoft.com/office/powerpoint/2010/main" val="1781581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a:t>Đ</a:t>
            </a:r>
            <a:r>
              <a:rPr lang="en-US" sz="3100" smtClean="0"/>
              <a:t>ối </a:t>
            </a:r>
            <a:r>
              <a:rPr lang="en-US" sz="3100"/>
              <a:t>tượng là một thực thể cụ thể, tồn tại trong hệ thống. </a:t>
            </a:r>
            <a:endParaRPr lang="en-US" sz="3100" smtClean="0"/>
          </a:p>
          <a:p>
            <a:pPr algn="just"/>
            <a:r>
              <a:rPr lang="en-US" sz="3100" smtClean="0"/>
              <a:t>Trong </a:t>
            </a:r>
            <a:r>
              <a:rPr lang="en-US" sz="3100"/>
              <a:t>khi đó, lớp là một khái niệm trừu tượng, dùng để chỉ một tập hợp các đối tượng có mặt trong hệ thống.</a:t>
            </a:r>
          </a:p>
          <a:p>
            <a:pPr algn="just"/>
            <a:endParaRPr lang="en-US" sz="3100"/>
          </a:p>
        </p:txBody>
      </p:sp>
    </p:spTree>
    <p:extLst>
      <p:ext uri="{BB962C8B-B14F-4D97-AF65-F5344CB8AC3E}">
        <p14:creationId xmlns:p14="http://schemas.microsoft.com/office/powerpoint/2010/main" val="28754760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Ví dụ:</a:t>
            </a:r>
          </a:p>
          <a:p>
            <a:pPr lvl="0" algn="just"/>
            <a:r>
              <a:rPr lang="en-US" sz="3100"/>
              <a:t>Trong bài toán quản lý buôn bán xe hơi của một cửa hàng kinh doanh, mỗi chiếc xe đang có mặt trong cửa hàng được coi là một đối tượng. Nhưng khái niệm </a:t>
            </a:r>
            <a:r>
              <a:rPr lang="en-US" sz="3100" b="1">
                <a:solidFill>
                  <a:srgbClr val="FFFF00"/>
                </a:solidFill>
              </a:rPr>
              <a:t>Xe hơi</a:t>
            </a:r>
            <a:r>
              <a:rPr lang="en-US" sz="3100"/>
              <a:t> là một lớp đối tượng dùng để chỉ tất cả các loại xe hơi của của hàng.</a:t>
            </a:r>
          </a:p>
          <a:p>
            <a:pPr algn="just"/>
            <a:r>
              <a:rPr lang="en-US" sz="3100"/>
              <a:t>Trong bài toán quản lý nhân viên của một văn phòng, mỗi nhân viên trong văn phòng được coi là một đối tượng. Nhưng khái niệm </a:t>
            </a:r>
            <a:r>
              <a:rPr lang="en-US" sz="3100" b="1">
                <a:solidFill>
                  <a:srgbClr val="FFFF00"/>
                </a:solidFill>
              </a:rPr>
              <a:t>Nhân viên</a:t>
            </a:r>
            <a:r>
              <a:rPr lang="en-US" sz="3100"/>
              <a:t> là một lớp đối tượng dùng để chỉ chung chung các nhân viên của văn phòng.</a:t>
            </a:r>
          </a:p>
        </p:txBody>
      </p:sp>
    </p:spTree>
    <p:extLst>
      <p:ext uri="{BB962C8B-B14F-4D97-AF65-F5344CB8AC3E}">
        <p14:creationId xmlns:p14="http://schemas.microsoft.com/office/powerpoint/2010/main" val="33110798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p>
          <a:p>
            <a:pPr lvl="0" algn="just"/>
            <a:r>
              <a:rPr lang="en-US" sz="3100" smtClean="0"/>
              <a:t>Lớp </a:t>
            </a:r>
            <a:r>
              <a:rPr lang="en-US" sz="3100"/>
              <a:t>là một khái niệm, mang tính trừu tượng, dùng để biểu diễn một tập các đối tượng.</a:t>
            </a:r>
          </a:p>
          <a:p>
            <a:pPr algn="just"/>
            <a:r>
              <a:rPr lang="en-US" sz="3100"/>
              <a:t>Đối tượng là một thể hiện cụ thể của lớp, là một thực thể tồn tại trong hệ thống.</a:t>
            </a:r>
          </a:p>
        </p:txBody>
      </p:sp>
    </p:spTree>
    <p:extLst>
      <p:ext uri="{BB962C8B-B14F-4D97-AF65-F5344CB8AC3E}">
        <p14:creationId xmlns:p14="http://schemas.microsoft.com/office/powerpoint/2010/main" val="38634476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Lớp </a:t>
            </a:r>
            <a:r>
              <a:rPr lang="en-US" sz="3100"/>
              <a:t>được dùng để biểu diễn đối tượng, cho nên lớp cũng có thuộc tính và phương </a:t>
            </a:r>
            <a:r>
              <a:rPr lang="en-US" sz="3100" smtClean="0"/>
              <a:t>thức:</a:t>
            </a:r>
          </a:p>
          <a:p>
            <a:pPr lvl="1" algn="just"/>
            <a:r>
              <a:rPr lang="en-US" sz="2700" smtClean="0"/>
              <a:t>Thuộc </a:t>
            </a:r>
            <a:r>
              <a:rPr lang="en-US" sz="2700"/>
              <a:t>tính của lớp tương ứng với thuộc tính của các đối tượng.</a:t>
            </a:r>
          </a:p>
          <a:p>
            <a:pPr lvl="1" algn="just"/>
            <a:r>
              <a:rPr lang="en-US" sz="2700"/>
              <a:t>Phương thức của lớp tương ứng với các hành động của đối tượng.</a:t>
            </a:r>
          </a:p>
        </p:txBody>
      </p:sp>
    </p:spTree>
    <p:extLst>
      <p:ext uri="{BB962C8B-B14F-4D97-AF65-F5344CB8AC3E}">
        <p14:creationId xmlns:p14="http://schemas.microsoft.com/office/powerpoint/2010/main" val="715044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a:t>Lớp Xe ô tô</a:t>
            </a:r>
          </a:p>
          <a:p>
            <a:pPr lvl="1" algn="just"/>
            <a:r>
              <a:rPr lang="en-US" sz="2700"/>
              <a:t>Thuộc tính:</a:t>
            </a:r>
          </a:p>
          <a:p>
            <a:pPr lvl="2" algn="just"/>
            <a:r>
              <a:rPr lang="en-US" sz="2500"/>
              <a:t>Nhãn hiệu xe Màu xe</a:t>
            </a:r>
          </a:p>
          <a:p>
            <a:pPr lvl="2" algn="just"/>
            <a:r>
              <a:rPr lang="en-US" sz="2500"/>
              <a:t>Giá xe</a:t>
            </a:r>
          </a:p>
          <a:p>
            <a:pPr lvl="2" algn="just"/>
            <a:r>
              <a:rPr lang="en-US" sz="2500"/>
              <a:t>Công suất xe (mã lực)</a:t>
            </a:r>
            <a:endParaRPr lang="en-US" sz="3100" smtClean="0"/>
          </a:p>
          <a:p>
            <a:pPr lvl="1" algn="just"/>
            <a:r>
              <a:rPr lang="en-US" sz="2700" smtClean="0"/>
              <a:t>Phương </a:t>
            </a:r>
            <a:r>
              <a:rPr lang="en-US" sz="2700"/>
              <a:t>thức:</a:t>
            </a:r>
          </a:p>
          <a:p>
            <a:pPr lvl="2" algn="just"/>
            <a:r>
              <a:rPr lang="en-US" sz="2500"/>
              <a:t>Khởi động xe </a:t>
            </a:r>
          </a:p>
          <a:p>
            <a:pPr lvl="2" algn="just"/>
            <a:r>
              <a:rPr lang="en-US" sz="2500"/>
              <a:t>Chạy xe </a:t>
            </a:r>
          </a:p>
          <a:p>
            <a:pPr lvl="2" algn="just"/>
            <a:r>
              <a:rPr lang="en-US" sz="2500"/>
              <a:t>Dừng xe</a:t>
            </a:r>
          </a:p>
          <a:p>
            <a:pPr lvl="2" algn="just"/>
            <a:r>
              <a:rPr lang="en-US" sz="2500"/>
              <a:t>Tắt </a:t>
            </a:r>
            <a:r>
              <a:rPr lang="en-US" sz="2500" smtClean="0"/>
              <a:t>máy</a:t>
            </a:r>
            <a:endParaRPr lang="en-US" sz="1900"/>
          </a:p>
        </p:txBody>
      </p:sp>
    </p:spTree>
    <p:extLst>
      <p:ext uri="{BB962C8B-B14F-4D97-AF65-F5344CB8AC3E}">
        <p14:creationId xmlns:p14="http://schemas.microsoft.com/office/powerpoint/2010/main" val="22620001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solidFill>
                  <a:srgbClr val="FF0000"/>
                </a:solidFill>
              </a:rPr>
              <a:t>Lưu ý:</a:t>
            </a:r>
          </a:p>
          <a:p>
            <a:pPr marL="36576" indent="0" algn="just">
              <a:buNone/>
            </a:pPr>
            <a:r>
              <a:rPr lang="en-US" sz="3100" smtClean="0"/>
              <a:t>Một </a:t>
            </a:r>
            <a:r>
              <a:rPr lang="en-US" sz="3100"/>
              <a:t>lớp có thể có một trong các khả năng </a:t>
            </a:r>
            <a:r>
              <a:rPr lang="en-US" sz="3100" smtClean="0"/>
              <a:t>sau:</a:t>
            </a:r>
          </a:p>
          <a:p>
            <a:pPr algn="just"/>
            <a:r>
              <a:rPr lang="en-US" sz="3100" smtClean="0"/>
              <a:t>Hoặc </a:t>
            </a:r>
            <a:r>
              <a:rPr lang="en-US" sz="3100"/>
              <a:t>chỉ có thuộc tính, không có phương </a:t>
            </a:r>
            <a:r>
              <a:rPr lang="en-US" sz="3100" smtClean="0"/>
              <a:t>thức.</a:t>
            </a:r>
          </a:p>
          <a:p>
            <a:pPr algn="just"/>
            <a:r>
              <a:rPr lang="en-US" sz="3100" smtClean="0"/>
              <a:t>Hoặc </a:t>
            </a:r>
            <a:r>
              <a:rPr lang="en-US" sz="3100"/>
              <a:t>chỉ có phương thức, không có thuộc </a:t>
            </a:r>
            <a:r>
              <a:rPr lang="en-US" sz="3100" smtClean="0"/>
              <a:t>tính.</a:t>
            </a:r>
          </a:p>
          <a:p>
            <a:pPr algn="just"/>
            <a:r>
              <a:rPr lang="en-US" sz="3100" smtClean="0"/>
              <a:t>Hoặc </a:t>
            </a:r>
            <a:r>
              <a:rPr lang="en-US" sz="3100"/>
              <a:t>có cả thuộc tính và phương thức, trường hợp này là phổ biến </a:t>
            </a:r>
            <a:r>
              <a:rPr lang="en-US" sz="3100" smtClean="0"/>
              <a:t>nhất.</a:t>
            </a:r>
          </a:p>
          <a:p>
            <a:pPr algn="just"/>
            <a:r>
              <a:rPr lang="en-US" sz="3100" smtClean="0"/>
              <a:t>Đặc </a:t>
            </a:r>
            <a:r>
              <a:rPr lang="en-US" sz="3100"/>
              <a:t>biệt, lớp không có thuộc tính và phương thức nào là các lớp trừu tượng. Các lớp này không có đối tượng tương ứng.</a:t>
            </a:r>
          </a:p>
        </p:txBody>
      </p:sp>
    </p:spTree>
    <p:extLst>
      <p:ext uri="{BB962C8B-B14F-4D97-AF65-F5344CB8AC3E}">
        <p14:creationId xmlns:p14="http://schemas.microsoft.com/office/powerpoint/2010/main" val="23496927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VÀ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Có </a:t>
            </a:r>
            <a:r>
              <a:rPr lang="en-US" sz="3100" b="1">
                <a:solidFill>
                  <a:srgbClr val="FF0000"/>
                </a:solidFill>
              </a:rPr>
              <a:t>mối liên hệ tương ứng lẫn nhau, nhưng bản chất lại khác </a:t>
            </a:r>
            <a:r>
              <a:rPr lang="en-US" sz="3100" b="1" smtClean="0">
                <a:solidFill>
                  <a:srgbClr val="FF0000"/>
                </a:solidFill>
              </a:rPr>
              <a:t>nhau:</a:t>
            </a:r>
          </a:p>
          <a:p>
            <a:pPr algn="just"/>
            <a:r>
              <a:rPr lang="en-US" sz="3100" smtClean="0"/>
              <a:t>Lớp </a:t>
            </a:r>
            <a:r>
              <a:rPr lang="en-US" sz="3100"/>
              <a:t>là sự trừu tượng hoá của các đối tượng. Trong khi đó, đối tượng là một thể hiện của </a:t>
            </a:r>
            <a:r>
              <a:rPr lang="en-US" sz="3100" smtClean="0"/>
              <a:t>lớp.</a:t>
            </a:r>
          </a:p>
          <a:p>
            <a:pPr algn="just"/>
            <a:r>
              <a:rPr lang="en-US" sz="3100" smtClean="0"/>
              <a:t>Đối </a:t>
            </a:r>
            <a:r>
              <a:rPr lang="en-US" sz="3100"/>
              <a:t>tượng là một thực thể cụ thể, có thực, tồn tại trong hệ thống. Trong khi đó, lớp là một khái niệm trừu tượng, chỉ tồn tại ở dạng khái niệm để mô tả các đặc tính chung của một số đối tượng.</a:t>
            </a:r>
          </a:p>
        </p:txBody>
      </p:sp>
    </p:spTree>
    <p:extLst>
      <p:ext uri="{BB962C8B-B14F-4D97-AF65-F5344CB8AC3E}">
        <p14:creationId xmlns:p14="http://schemas.microsoft.com/office/powerpoint/2010/main" val="12835576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VÀ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Tất </a:t>
            </a:r>
            <a:r>
              <a:rPr lang="en-US" sz="3100"/>
              <a:t>cả các đối tượng thuộc về cùng một lớp có cùng các thuộc tính và các phương </a:t>
            </a:r>
            <a:r>
              <a:rPr lang="en-US" sz="3100" smtClean="0"/>
              <a:t>thức.</a:t>
            </a:r>
          </a:p>
          <a:p>
            <a:pPr algn="just"/>
            <a:r>
              <a:rPr lang="en-US" sz="3100" smtClean="0"/>
              <a:t>Một </a:t>
            </a:r>
            <a:r>
              <a:rPr lang="en-US" sz="3100"/>
              <a:t>lớp là một nguyên mẫu của một đối tượng. Nó xác định các hành động khả thi và các thuộc tính cần thiết cho một nhóm các đối tượng cụ </a:t>
            </a:r>
            <a:r>
              <a:rPr lang="en-US" sz="3100" smtClean="0"/>
              <a:t>thể.</a:t>
            </a:r>
          </a:p>
          <a:p>
            <a:pPr algn="just"/>
            <a:r>
              <a:rPr lang="en-US" sz="3100" smtClean="0"/>
              <a:t>Nói </a:t>
            </a:r>
            <a:r>
              <a:rPr lang="en-US" sz="3100"/>
              <a:t>chung, lớp là khái niệm tồn tại khi phát triển hệ thống, mang tính khái niệm, trừu tượng. Trong khi đó, đối tượng là một thực thể cụ thể tồn tại khi hệ thống đang hoạt động.</a:t>
            </a:r>
          </a:p>
        </p:txBody>
      </p:sp>
    </p:spTree>
    <p:extLst>
      <p:ext uri="{BB962C8B-B14F-4D97-AF65-F5344CB8AC3E}">
        <p14:creationId xmlns:p14="http://schemas.microsoft.com/office/powerpoint/2010/main" val="2472114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Đóng </a:t>
            </a:r>
            <a:r>
              <a:rPr lang="en-US" sz="3100"/>
              <a:t>gói là cơ chế gộp thuộc tính và phương thức của một đối tượng trong một tổ chức duy nhất.</a:t>
            </a:r>
          </a:p>
          <a:p>
            <a:pPr algn="just"/>
            <a:r>
              <a:rPr lang="en-US" sz="3100" smtClean="0"/>
              <a:t>Lớp </a:t>
            </a:r>
            <a:r>
              <a:rPr lang="en-US" sz="3100"/>
              <a:t>Nhân viên</a:t>
            </a:r>
          </a:p>
          <a:p>
            <a:pPr lvl="1" algn="just"/>
            <a:r>
              <a:rPr lang="en-US" sz="2700"/>
              <a:t>Thuộc tính:</a:t>
            </a:r>
          </a:p>
          <a:p>
            <a:pPr lvl="2" algn="just"/>
            <a:r>
              <a:rPr lang="en-US" sz="2500"/>
              <a:t>Tên</a:t>
            </a:r>
          </a:p>
          <a:p>
            <a:pPr lvl="2" algn="just"/>
            <a:r>
              <a:rPr lang="en-US" sz="2500"/>
              <a:t>Ngày </a:t>
            </a:r>
            <a:r>
              <a:rPr lang="en-US" sz="2500" smtClean="0"/>
              <a:t>sinh</a:t>
            </a:r>
          </a:p>
          <a:p>
            <a:pPr lvl="2" algn="just"/>
            <a:r>
              <a:rPr lang="en-US" sz="2500" smtClean="0"/>
              <a:t>Giới </a:t>
            </a:r>
            <a:r>
              <a:rPr lang="en-US" sz="2500"/>
              <a:t>tính</a:t>
            </a:r>
          </a:p>
          <a:p>
            <a:pPr lvl="2" algn="just"/>
            <a:r>
              <a:rPr lang="en-US" sz="2500"/>
              <a:t>Phòng ban </a:t>
            </a:r>
            <a:endParaRPr lang="en-US" sz="2500" smtClean="0"/>
          </a:p>
          <a:p>
            <a:pPr lvl="2" algn="just"/>
            <a:r>
              <a:rPr lang="en-US" sz="2500" smtClean="0"/>
              <a:t>Hệ </a:t>
            </a:r>
            <a:r>
              <a:rPr lang="en-US" sz="2500"/>
              <a:t>số lương</a:t>
            </a:r>
          </a:p>
          <a:p>
            <a:pPr lvl="1" algn="just"/>
            <a:r>
              <a:rPr lang="en-US" sz="2700"/>
              <a:t>Phương thức:</a:t>
            </a:r>
          </a:p>
          <a:p>
            <a:pPr lvl="2" algn="just"/>
            <a:r>
              <a:rPr lang="en-US" sz="2500"/>
              <a:t>Tính lương nhân viên</a:t>
            </a:r>
          </a:p>
        </p:txBody>
      </p:sp>
    </p:spTree>
    <p:extLst>
      <p:ext uri="{BB962C8B-B14F-4D97-AF65-F5344CB8AC3E}">
        <p14:creationId xmlns:p14="http://schemas.microsoft.com/office/powerpoint/2010/main" val="39197179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en-US" sz="3100" smtClean="0"/>
              <a:t>Khi </a:t>
            </a:r>
            <a:r>
              <a:rPr lang="en-US" sz="3100"/>
              <a:t>đó, cách tính lương cho nhân viên là khác nhau đối với mỗi người:</a:t>
            </a:r>
          </a:p>
          <a:p>
            <a:pPr algn="just"/>
            <a:r>
              <a:rPr lang="en-US" sz="3100"/>
              <a:t>&lt;Tiền lương&gt; = &lt;Hệ số lương&gt; * &lt;Lương cơ bản&gt; * &lt;Tỉ lệ phần trăm</a:t>
            </a:r>
            <a:r>
              <a:rPr lang="en-US" sz="3100" smtClean="0"/>
              <a:t>&gt;. </a:t>
            </a:r>
            <a:r>
              <a:rPr lang="en-US" sz="3100"/>
              <a:t>Trong đó, tỉ lệ phần trăm là khác nhau cho mỗi phòng ban, ví </a:t>
            </a:r>
            <a:r>
              <a:rPr lang="en-US" sz="3100" smtClean="0"/>
              <a:t>dụ:</a:t>
            </a:r>
          </a:p>
          <a:p>
            <a:pPr lvl="1" algn="just"/>
            <a:r>
              <a:rPr lang="en-US" sz="2700" smtClean="0"/>
              <a:t>Phòng </a:t>
            </a:r>
            <a:r>
              <a:rPr lang="en-US" sz="2700"/>
              <a:t>kế hoạch là </a:t>
            </a:r>
            <a:r>
              <a:rPr lang="en-US" sz="2700" smtClean="0"/>
              <a:t>105%</a:t>
            </a:r>
          </a:p>
          <a:p>
            <a:pPr lvl="1" algn="just"/>
            <a:r>
              <a:rPr lang="en-US" sz="2700" smtClean="0"/>
              <a:t>Phòng </a:t>
            </a:r>
            <a:r>
              <a:rPr lang="en-US" sz="2700"/>
              <a:t>hành chính là </a:t>
            </a:r>
            <a:r>
              <a:rPr lang="en-US" sz="2700" smtClean="0"/>
              <a:t>100%</a:t>
            </a:r>
          </a:p>
          <a:p>
            <a:pPr lvl="1" algn="just"/>
            <a:r>
              <a:rPr lang="en-US" sz="2700" smtClean="0"/>
              <a:t>Phòng </a:t>
            </a:r>
            <a:r>
              <a:rPr lang="en-US" sz="2700"/>
              <a:t>nhân sự là 110%</a:t>
            </a:r>
          </a:p>
          <a:p>
            <a:pPr algn="just"/>
            <a:r>
              <a:rPr lang="en-US" sz="3100"/>
              <a:t>Khi đó, tuỳ vào thuộc tính phòng ban khác nhau mà ta phải dùng công thức tỉ lệ khác nhau để tính lương cho mỗi nhân viên.</a:t>
            </a:r>
          </a:p>
        </p:txBody>
      </p:sp>
    </p:spTree>
    <p:extLst>
      <p:ext uri="{BB962C8B-B14F-4D97-AF65-F5344CB8AC3E}">
        <p14:creationId xmlns:p14="http://schemas.microsoft.com/office/powerpoint/2010/main" val="27679737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Tuy </a:t>
            </a:r>
            <a:r>
              <a:rPr lang="en-US" sz="3100"/>
              <a:t>nhiên, cách tính cụ thể này là công việc bên trong của phương thức tính tiền </a:t>
            </a:r>
            <a:r>
              <a:rPr lang="en-US" sz="3100" smtClean="0"/>
              <a:t>lương. </a:t>
            </a:r>
          </a:p>
          <a:p>
            <a:pPr algn="just"/>
            <a:r>
              <a:rPr lang="en-US" sz="3100"/>
              <a:t>K</a:t>
            </a:r>
            <a:r>
              <a:rPr lang="en-US" sz="3100" smtClean="0"/>
              <a:t>hi </a:t>
            </a:r>
            <a:r>
              <a:rPr lang="en-US" sz="3100"/>
              <a:t>tạo một đối tượng cụ thể của lớp nhân viên, ta chỉ cần truyền các tham số thuộc tính cho đối tượng, sau đó gọi phương thức tính tiền lương cho đối tượng nhân viên đó, ta sẽ biết được tiền lương của nhân viên. </a:t>
            </a:r>
            <a:endParaRPr lang="en-US" sz="3100" smtClean="0"/>
          </a:p>
          <a:p>
            <a:pPr algn="just"/>
            <a:r>
              <a:rPr lang="en-US" sz="3100" smtClean="0"/>
              <a:t>Cách </a:t>
            </a:r>
            <a:r>
              <a:rPr lang="en-US" sz="3100"/>
              <a:t>gọi phương thức tính tiền lương là hoàn toàn giống nhau cho tất cả các đối tượng nhân viên của văn phòng</a:t>
            </a:r>
            <a:r>
              <a:rPr lang="en-US" sz="3100" smtClean="0"/>
              <a:t>.</a:t>
            </a:r>
            <a:endParaRPr lang="en-US" sz="3100"/>
          </a:p>
        </p:txBody>
      </p:sp>
    </p:spTree>
    <p:extLst>
      <p:ext uri="{BB962C8B-B14F-4D97-AF65-F5344CB8AC3E}">
        <p14:creationId xmlns:p14="http://schemas.microsoft.com/office/powerpoint/2010/main" val="16537683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Sự </a:t>
            </a:r>
            <a:r>
              <a:rPr lang="en-US" sz="3100"/>
              <a:t>giống nhau về cách sử dụng phương thức cho các đối tượng của cùng một lớp, mặc dù bên trong phương thức có các cách tính toán khác nhau với các đối tương khác nhau, được gọi là tính đóng gói dữ liệu của lập trình hướng đối tượng.</a:t>
            </a:r>
          </a:p>
        </p:txBody>
      </p:sp>
    </p:spTree>
    <p:extLst>
      <p:ext uri="{BB962C8B-B14F-4D97-AF65-F5344CB8AC3E}">
        <p14:creationId xmlns:p14="http://schemas.microsoft.com/office/powerpoint/2010/main" val="12078835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a:t>
            </a:r>
            <a:br>
              <a:rPr lang="en-US" smtClean="0">
                <a:solidFill>
                  <a:srgbClr val="FFFF00"/>
                </a:solidFill>
              </a:rPr>
            </a:br>
            <a:r>
              <a:rPr lang="en-US" smtClean="0">
                <a:solidFill>
                  <a:srgbClr val="FFFF00"/>
                </a:solidFill>
              </a:rPr>
              <a:t>LỚP 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z="3100" smtClean="0"/>
              <a:t>Để </a:t>
            </a:r>
            <a:r>
              <a:rPr lang="en-US" sz="3100"/>
              <a:t>định nghĩa một lớp trong C++, ta dùng từ khóa class với cú pháp:</a:t>
            </a:r>
          </a:p>
          <a:p>
            <a:pPr marL="36576" indent="0" algn="just">
              <a:buNone/>
            </a:pPr>
            <a:r>
              <a:rPr lang="en-US" sz="3100" smtClean="0"/>
              <a:t>	</a:t>
            </a:r>
            <a:r>
              <a:rPr lang="en-US" sz="3100" smtClean="0">
                <a:solidFill>
                  <a:srgbClr val="FFFF00"/>
                </a:solidFill>
              </a:rPr>
              <a:t>class </a:t>
            </a:r>
            <a:r>
              <a:rPr lang="en-US" sz="3100">
                <a:solidFill>
                  <a:srgbClr val="FFFF00"/>
                </a:solidFill>
              </a:rPr>
              <a:t>&lt;Tên lớp</a:t>
            </a:r>
            <a:r>
              <a:rPr lang="en-US" sz="3100" smtClean="0">
                <a:solidFill>
                  <a:srgbClr val="FFFF00"/>
                </a:solidFill>
              </a:rPr>
              <a:t>&gt;</a:t>
            </a:r>
          </a:p>
          <a:p>
            <a:pPr marL="36576" indent="0" algn="just">
              <a:buNone/>
            </a:pPr>
            <a:r>
              <a:rPr lang="en-US" sz="3100">
                <a:solidFill>
                  <a:srgbClr val="FFFF00"/>
                </a:solidFill>
              </a:rPr>
              <a:t>	</a:t>
            </a:r>
            <a:r>
              <a:rPr lang="en-US" sz="3100" smtClean="0">
                <a:solidFill>
                  <a:srgbClr val="FFFF00"/>
                </a:solidFill>
              </a:rPr>
              <a:t>{</a:t>
            </a:r>
            <a:endParaRPr lang="en-US" sz="3100">
              <a:solidFill>
                <a:srgbClr val="FFFF00"/>
              </a:solidFill>
            </a:endParaRPr>
          </a:p>
          <a:p>
            <a:pPr marL="36576" indent="0" algn="just">
              <a:buNone/>
            </a:pPr>
            <a:r>
              <a:rPr lang="en-US" sz="3100" smtClean="0">
                <a:solidFill>
                  <a:srgbClr val="FFFF00"/>
                </a:solidFill>
              </a:rPr>
              <a:t>	};</a:t>
            </a:r>
            <a:endParaRPr lang="en-US" sz="3100">
              <a:solidFill>
                <a:srgbClr val="FFFF00"/>
              </a:solidFill>
            </a:endParaRPr>
          </a:p>
          <a:p>
            <a:pPr algn="just"/>
            <a:r>
              <a:rPr lang="en-US" sz="3100"/>
              <a:t>Trong </a:t>
            </a:r>
            <a:r>
              <a:rPr lang="en-US" sz="3100" smtClean="0"/>
              <a:t>đó:</a:t>
            </a:r>
          </a:p>
          <a:p>
            <a:pPr lvl="1" algn="just"/>
            <a:r>
              <a:rPr lang="en-US" sz="2700" smtClean="0"/>
              <a:t>class</a:t>
            </a:r>
            <a:r>
              <a:rPr lang="en-US" sz="2700"/>
              <a:t>: </a:t>
            </a:r>
            <a:r>
              <a:rPr lang="en-US" sz="2700" smtClean="0"/>
              <a:t>Là </a:t>
            </a:r>
            <a:r>
              <a:rPr lang="en-US" sz="2700"/>
              <a:t>tên từ khóa bắt buộc để định nghĩa một lớp đối tượng trong C++.</a:t>
            </a:r>
          </a:p>
          <a:p>
            <a:pPr lvl="1" algn="just"/>
            <a:r>
              <a:rPr lang="en-US" sz="2700"/>
              <a:t>Tên lớp: </a:t>
            </a:r>
            <a:r>
              <a:rPr lang="en-US" sz="2700" smtClean="0"/>
              <a:t>Do </a:t>
            </a:r>
            <a:r>
              <a:rPr lang="en-US" sz="2700"/>
              <a:t>người dùng tự định nghĩa. Tên lớp có tính chất như tên kiểu dữ liệu để sử dụng sau này. Cách đặt tên lớp phải tuân thủ theo quy tắc đặt tên biến trong C++.</a:t>
            </a:r>
          </a:p>
        </p:txBody>
      </p:sp>
    </p:spTree>
    <p:extLst>
      <p:ext uri="{BB962C8B-B14F-4D97-AF65-F5344CB8AC3E}">
        <p14:creationId xmlns:p14="http://schemas.microsoft.com/office/powerpoint/2010/main" val="38342453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a:t>
            </a:r>
            <a:br>
              <a:rPr lang="en-US" smtClean="0">
                <a:solidFill>
                  <a:srgbClr val="FFFF00"/>
                </a:solidFill>
              </a:rPr>
            </a:br>
            <a:r>
              <a:rPr lang="en-US" smtClean="0">
                <a:solidFill>
                  <a:srgbClr val="FFFF00"/>
                </a:solidFill>
              </a:rPr>
              <a:t>LỚP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Ví </a:t>
            </a:r>
            <a:r>
              <a:rPr lang="en-US" sz="3100"/>
              <a:t>dụ:</a:t>
            </a:r>
          </a:p>
          <a:p>
            <a:pPr marL="36576" indent="0">
              <a:buNone/>
            </a:pPr>
            <a:r>
              <a:rPr lang="en-US" sz="3100" smtClean="0"/>
              <a:t>	class Car</a:t>
            </a:r>
          </a:p>
          <a:p>
            <a:pPr marL="36576" indent="0">
              <a:buNone/>
            </a:pPr>
            <a:r>
              <a:rPr lang="en-US" sz="3100"/>
              <a:t>	</a:t>
            </a:r>
            <a:r>
              <a:rPr lang="en-US" sz="3100" smtClean="0"/>
              <a:t>{</a:t>
            </a:r>
            <a:endParaRPr lang="en-US" sz="3100"/>
          </a:p>
          <a:p>
            <a:pPr marL="36576" indent="0">
              <a:buNone/>
            </a:pPr>
            <a:r>
              <a:rPr lang="en-US" sz="3100" smtClean="0"/>
              <a:t>	};</a:t>
            </a:r>
          </a:p>
          <a:p>
            <a:pPr marL="36576" indent="0">
              <a:buNone/>
            </a:pPr>
            <a:r>
              <a:rPr lang="en-US" sz="3100" smtClean="0"/>
              <a:t>là </a:t>
            </a:r>
            <a:r>
              <a:rPr lang="en-US" sz="3100"/>
              <a:t>định nghĩa một lớp xe ô tô (Car).</a:t>
            </a:r>
          </a:p>
        </p:txBody>
      </p:sp>
    </p:spTree>
    <p:extLst>
      <p:ext uri="{BB962C8B-B14F-4D97-AF65-F5344CB8AC3E}">
        <p14:creationId xmlns:p14="http://schemas.microsoft.com/office/powerpoint/2010/main" val="3909498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a:t>
            </a:r>
            <a:br>
              <a:rPr lang="en-US" smtClean="0">
                <a:solidFill>
                  <a:srgbClr val="FFFF00"/>
                </a:solidFill>
              </a:rPr>
            </a:br>
            <a:r>
              <a:rPr lang="en-US" smtClean="0">
                <a:solidFill>
                  <a:srgbClr val="FFFF00"/>
                </a:solidFill>
              </a:rPr>
              <a:t>LỚP ĐỐI TƯỢNG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Lưu ý:</a:t>
            </a:r>
          </a:p>
          <a:p>
            <a:pPr algn="just"/>
            <a:r>
              <a:rPr lang="en-US" sz="3100" smtClean="0"/>
              <a:t>Từ </a:t>
            </a:r>
            <a:r>
              <a:rPr lang="en-US" sz="3100"/>
              <a:t>khóa class là bắt </a:t>
            </a:r>
            <a:r>
              <a:rPr lang="en-US" sz="3100" smtClean="0"/>
              <a:t>buộc. </a:t>
            </a:r>
            <a:r>
              <a:rPr lang="en-US" sz="3100"/>
              <a:t>Hơn nữa, C++ có phân biệt chữ hoa chữ thường trong khai báo cho nên chữ class phải được viết </a:t>
            </a:r>
            <a:r>
              <a:rPr lang="en-US" sz="3100" smtClean="0"/>
              <a:t>thường</a:t>
            </a:r>
            <a:r>
              <a:rPr lang="en-US" sz="3100"/>
              <a:t>.</a:t>
            </a:r>
          </a:p>
          <a:p>
            <a:pPr algn="just"/>
            <a:r>
              <a:rPr lang="en-US" sz="3100"/>
              <a:t>Ví dụ:</a:t>
            </a:r>
          </a:p>
          <a:p>
            <a:pPr marL="36576" indent="0" algn="just">
              <a:buNone/>
            </a:pPr>
            <a:r>
              <a:rPr lang="en-US" sz="3100" smtClean="0"/>
              <a:t>	class Car	</a:t>
            </a:r>
            <a:r>
              <a:rPr lang="en-US" sz="3100"/>
              <a:t> // Định nghĩa đúng</a:t>
            </a:r>
            <a:endParaRPr lang="en-US" sz="3100" smtClean="0"/>
          </a:p>
          <a:p>
            <a:pPr marL="36576" indent="0" algn="just">
              <a:buNone/>
            </a:pPr>
            <a:r>
              <a:rPr lang="en-US" sz="3100" smtClean="0"/>
              <a:t>	{</a:t>
            </a:r>
            <a:r>
              <a:rPr lang="en-US" sz="3100"/>
              <a:t>	</a:t>
            </a:r>
          </a:p>
          <a:p>
            <a:pPr marL="36576" indent="0" algn="just">
              <a:buNone/>
            </a:pPr>
            <a:r>
              <a:rPr lang="en-US" sz="3100" smtClean="0"/>
              <a:t>	};</a:t>
            </a:r>
          </a:p>
          <a:p>
            <a:pPr marL="36576" indent="0" algn="just">
              <a:buNone/>
            </a:pPr>
            <a:endParaRPr lang="en-US" sz="3100"/>
          </a:p>
          <a:p>
            <a:pPr marL="36576" indent="0" algn="just">
              <a:buNone/>
            </a:pPr>
            <a:r>
              <a:rPr lang="en-US" sz="3100" smtClean="0"/>
              <a:t>	Class Car	</a:t>
            </a:r>
            <a:r>
              <a:rPr lang="en-US" sz="3100"/>
              <a:t> // Lỗi từ khóa</a:t>
            </a:r>
            <a:endParaRPr lang="en-US" sz="3100" smtClean="0"/>
          </a:p>
          <a:p>
            <a:pPr marL="36576" indent="0" algn="just">
              <a:buNone/>
            </a:pPr>
            <a:r>
              <a:rPr lang="en-US" sz="3100"/>
              <a:t>	</a:t>
            </a:r>
            <a:r>
              <a:rPr lang="en-US" sz="3100" smtClean="0"/>
              <a:t>{</a:t>
            </a:r>
            <a:r>
              <a:rPr lang="en-US" sz="3100"/>
              <a:t>	</a:t>
            </a:r>
          </a:p>
          <a:p>
            <a:pPr marL="36576" indent="0" algn="just">
              <a:buNone/>
            </a:pPr>
            <a:r>
              <a:rPr lang="en-US" sz="3100" smtClean="0"/>
              <a:t>	};</a:t>
            </a:r>
            <a:endParaRPr lang="en-US" sz="3100"/>
          </a:p>
          <a:p>
            <a:pPr algn="just"/>
            <a:endParaRPr lang="en-US" sz="3100"/>
          </a:p>
        </p:txBody>
      </p:sp>
    </p:spTree>
    <p:extLst>
      <p:ext uri="{BB962C8B-B14F-4D97-AF65-F5344CB8AC3E}">
        <p14:creationId xmlns:p14="http://schemas.microsoft.com/office/powerpoint/2010/main" val="5963853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a:t>
            </a:r>
            <a:br>
              <a:rPr lang="en-US" smtClean="0">
                <a:solidFill>
                  <a:srgbClr val="FFFF00"/>
                </a:solidFill>
              </a:rPr>
            </a:br>
            <a:r>
              <a:rPr lang="en-US" smtClean="0">
                <a:solidFill>
                  <a:srgbClr val="FFFF00"/>
                </a:solidFill>
              </a:rPr>
              <a:t>LỚP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p>
          <a:p>
            <a:pPr algn="just"/>
            <a:r>
              <a:rPr lang="en-US" sz="3100" smtClean="0"/>
              <a:t>Bắt </a:t>
            </a:r>
            <a:r>
              <a:rPr lang="en-US" sz="3100"/>
              <a:t>buộc phải có dấu chấm phẩy “;” ở cuối định nghĩa lớp vì C++ coi định nghĩa một lớp như định nghĩa một kiểu dữ liệu, cho nên phải có dấu chấm phẩy cuối định nghĩa (tương  tự định nghĩa kiểu dữ liệu kiểu cấu trúc).</a:t>
            </a:r>
          </a:p>
          <a:p>
            <a:pPr algn="just"/>
            <a:endParaRPr lang="en-US" sz="3100"/>
          </a:p>
        </p:txBody>
      </p:sp>
    </p:spTree>
    <p:extLst>
      <p:ext uri="{BB962C8B-B14F-4D97-AF65-F5344CB8AC3E}">
        <p14:creationId xmlns:p14="http://schemas.microsoft.com/office/powerpoint/2010/main" val="30138438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a:t>
            </a:r>
            <a:br>
              <a:rPr lang="en-US" smtClean="0">
                <a:solidFill>
                  <a:srgbClr val="FFFF00"/>
                </a:solidFill>
              </a:rPr>
            </a:br>
            <a:r>
              <a:rPr lang="en-US" smtClean="0">
                <a:solidFill>
                  <a:srgbClr val="FFFF00"/>
                </a:solidFill>
              </a:rPr>
              <a:t>LỚP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p>
          <a:p>
            <a:pPr algn="just"/>
            <a:r>
              <a:rPr lang="en-US" sz="3100" smtClean="0"/>
              <a:t>Để </a:t>
            </a:r>
            <a:r>
              <a:rPr lang="en-US" sz="3100"/>
              <a:t>phân biệt với tên biến thông thường, ta nên (nhưng không bắt buộc) </a:t>
            </a:r>
            <a:r>
              <a:rPr lang="en-US" sz="3100" i="1"/>
              <a:t>đặt tên lớp bắt đầu bằng một chữ in hoa và các tên biến bắt đầu bằng một chữ in </a:t>
            </a:r>
            <a:r>
              <a:rPr lang="en-US" sz="3100" i="1" smtClean="0"/>
              <a:t>thường.</a:t>
            </a:r>
            <a:endParaRPr lang="en-US" sz="3100" i="1"/>
          </a:p>
          <a:p>
            <a:pPr algn="just"/>
            <a:endParaRPr lang="en-US" sz="3100"/>
          </a:p>
        </p:txBody>
      </p:sp>
    </p:spTree>
    <p:extLst>
      <p:ext uri="{BB962C8B-B14F-4D97-AF65-F5344CB8AC3E}">
        <p14:creationId xmlns:p14="http://schemas.microsoft.com/office/powerpoint/2010/main" val="1739341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LỚP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Lớp </a:t>
            </a:r>
            <a:r>
              <a:rPr lang="en-US" sz="3100"/>
              <a:t>đối tượng được sử dụng khi ta khai báo các thể hiện của lớp đó. Một thể hiện của một lớp chính là một đối tượng cụ thể của lớp đó</a:t>
            </a:r>
            <a:r>
              <a:rPr lang="en-US" sz="3100" smtClean="0"/>
              <a:t>.</a:t>
            </a:r>
            <a:endParaRPr lang="en-US" sz="3100"/>
          </a:p>
          <a:p>
            <a:pPr marL="36576" indent="0" algn="just">
              <a:buNone/>
            </a:pPr>
            <a:r>
              <a:rPr lang="en-US" sz="3100" smtClean="0"/>
              <a:t>	</a:t>
            </a:r>
            <a:r>
              <a:rPr lang="en-US" sz="3100" smtClean="0">
                <a:solidFill>
                  <a:srgbClr val="FFFF00"/>
                </a:solidFill>
              </a:rPr>
              <a:t>&lt;</a:t>
            </a:r>
            <a:r>
              <a:rPr lang="en-US" sz="3100">
                <a:solidFill>
                  <a:srgbClr val="FFFF00"/>
                </a:solidFill>
              </a:rPr>
              <a:t>Tên lớp&gt; &lt;Tên biến lớp&gt;;</a:t>
            </a:r>
          </a:p>
          <a:p>
            <a:pPr algn="just"/>
            <a:r>
              <a:rPr lang="en-US" sz="3100"/>
              <a:t>Trong </a:t>
            </a:r>
            <a:r>
              <a:rPr lang="en-US" sz="3100" smtClean="0"/>
              <a:t>đó:</a:t>
            </a:r>
          </a:p>
          <a:p>
            <a:pPr lvl="1" algn="just"/>
            <a:r>
              <a:rPr lang="en-US" sz="2700" smtClean="0"/>
              <a:t>Tên </a:t>
            </a:r>
            <a:r>
              <a:rPr lang="en-US" sz="2700"/>
              <a:t>lớp: </a:t>
            </a:r>
            <a:r>
              <a:rPr lang="en-US" sz="2700" smtClean="0"/>
              <a:t>Là </a:t>
            </a:r>
            <a:r>
              <a:rPr lang="en-US" sz="2700"/>
              <a:t>tên lớp đối tượng đã được định nghĩa trước khi khai báo </a:t>
            </a:r>
            <a:r>
              <a:rPr lang="en-US" sz="2700" smtClean="0"/>
              <a:t>biến.</a:t>
            </a:r>
          </a:p>
          <a:p>
            <a:pPr lvl="1" algn="just"/>
            <a:r>
              <a:rPr lang="en-US" sz="2700" smtClean="0"/>
              <a:t>Tên </a:t>
            </a:r>
            <a:r>
              <a:rPr lang="en-US" sz="2700"/>
              <a:t>biến lớp: </a:t>
            </a:r>
            <a:r>
              <a:rPr lang="en-US" sz="2700" smtClean="0"/>
              <a:t>Là </a:t>
            </a:r>
            <a:r>
              <a:rPr lang="en-US" sz="2700"/>
              <a:t>tên đối tượng cụ thể. Tên biến lớp sẽ được sử dụng như các biến thông thường trong C++, ngoại trừ việc nó có kiểu lớp đối tượng</a:t>
            </a:r>
            <a:r>
              <a:rPr lang="en-US" sz="2700" smtClean="0"/>
              <a:t>.</a:t>
            </a:r>
            <a:endParaRPr lang="en-US" sz="2700"/>
          </a:p>
        </p:txBody>
      </p:sp>
    </p:spTree>
    <p:extLst>
      <p:ext uri="{BB962C8B-B14F-4D97-AF65-F5344CB8AC3E}">
        <p14:creationId xmlns:p14="http://schemas.microsoft.com/office/powerpoint/2010/main" val="108203395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LỚP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Ví dụ:</a:t>
            </a:r>
          </a:p>
          <a:p>
            <a:pPr marL="36576" indent="0" algn="just">
              <a:buNone/>
            </a:pPr>
            <a:r>
              <a:rPr lang="en-US" sz="3100" smtClean="0"/>
              <a:t>	Car </a:t>
            </a:r>
            <a:r>
              <a:rPr lang="en-US" sz="3100"/>
              <a:t>myCar;</a:t>
            </a:r>
          </a:p>
          <a:p>
            <a:pPr algn="just"/>
            <a:r>
              <a:rPr lang="en-US" sz="3100"/>
              <a:t>Sau đó, ta có thể sử dụng biến myCar trong chương trình như các biến thông thường: truyền tham số cho hàm, gán cho biến khác …</a:t>
            </a:r>
          </a:p>
        </p:txBody>
      </p:sp>
    </p:spTree>
    <p:extLst>
      <p:ext uri="{BB962C8B-B14F-4D97-AF65-F5344CB8AC3E}">
        <p14:creationId xmlns:p14="http://schemas.microsoft.com/office/powerpoint/2010/main" val="8241362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LỚP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p>
          <a:p>
            <a:pPr algn="just"/>
            <a:r>
              <a:rPr lang="en-US" sz="3100" smtClean="0"/>
              <a:t>Khi </a:t>
            </a:r>
            <a:r>
              <a:rPr lang="en-US" sz="3100"/>
              <a:t>khai báo biến lớp, ta không dùng lại từ khóa class nữa</a:t>
            </a:r>
            <a:r>
              <a:rPr lang="en-US" sz="3100" smtClean="0"/>
              <a:t>.</a:t>
            </a:r>
            <a:endParaRPr lang="en-US" sz="3100"/>
          </a:p>
          <a:p>
            <a:pPr algn="just"/>
            <a:r>
              <a:rPr lang="en-US" sz="3100"/>
              <a:t>Ví </a:t>
            </a:r>
            <a:r>
              <a:rPr lang="en-US" sz="3100" smtClean="0"/>
              <a:t>dụ:</a:t>
            </a:r>
            <a:endParaRPr lang="en-US" sz="3100"/>
          </a:p>
          <a:p>
            <a:pPr marL="36576" indent="0" algn="just">
              <a:buNone/>
            </a:pPr>
            <a:r>
              <a:rPr lang="en-US" sz="3100" smtClean="0"/>
              <a:t>	Car </a:t>
            </a:r>
            <a:r>
              <a:rPr lang="en-US" sz="3100"/>
              <a:t>myCar;	</a:t>
            </a:r>
            <a:r>
              <a:rPr lang="en-US" sz="3100" smtClean="0"/>
              <a:t>	// </a:t>
            </a:r>
            <a:r>
              <a:rPr lang="en-US" sz="3100"/>
              <a:t>Đ</a:t>
            </a:r>
            <a:r>
              <a:rPr lang="en-US" sz="3100" smtClean="0"/>
              <a:t>úng</a:t>
            </a:r>
            <a:endParaRPr lang="en-US" sz="3100"/>
          </a:p>
          <a:p>
            <a:pPr marL="36576" indent="0" algn="just">
              <a:buNone/>
            </a:pPr>
            <a:r>
              <a:rPr lang="en-US" sz="3100" smtClean="0"/>
              <a:t>	class </a:t>
            </a:r>
            <a:r>
              <a:rPr lang="en-US" sz="3100"/>
              <a:t>Car myCar;	// Lỗi cú </a:t>
            </a:r>
            <a:r>
              <a:rPr lang="en-US" sz="3100" smtClean="0"/>
              <a:t>pháp</a:t>
            </a:r>
            <a:endParaRPr lang="en-US" sz="3100"/>
          </a:p>
        </p:txBody>
      </p:sp>
    </p:spTree>
    <p:extLst>
      <p:ext uri="{BB962C8B-B14F-4D97-AF65-F5344CB8AC3E}">
        <p14:creationId xmlns:p14="http://schemas.microsoft.com/office/powerpoint/2010/main" val="8583177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THÀNH PHẦN CỦA LỚP</a:t>
            </a:r>
            <a:endParaRPr lang="en-US">
              <a:solidFill>
                <a:srgbClr val="FFFF00"/>
              </a:solidFill>
            </a:endParaRPr>
          </a:p>
        </p:txBody>
      </p:sp>
      <p:sp>
        <p:nvSpPr>
          <p:cNvPr id="3" name="Content Placeholder 2"/>
          <p:cNvSpPr>
            <a:spLocks noGrp="1"/>
          </p:cNvSpPr>
          <p:nvPr>
            <p:ph idx="1"/>
          </p:nvPr>
        </p:nvSpPr>
        <p:spPr>
          <a:xfrm>
            <a:off x="457200" y="1600200"/>
            <a:ext cx="8435280" cy="4525963"/>
          </a:xfrm>
        </p:spPr>
        <p:txBody>
          <a:bodyPr>
            <a:normAutofit fontScale="85000" lnSpcReduction="10000"/>
          </a:bodyPr>
          <a:lstStyle/>
          <a:p>
            <a:pPr algn="just"/>
            <a:r>
              <a:rPr lang="en-US" sz="3100" smtClean="0"/>
              <a:t>Việc </a:t>
            </a:r>
            <a:r>
              <a:rPr lang="en-US" sz="3100"/>
              <a:t>khai báo các thành phần của lớp có </a:t>
            </a:r>
            <a:r>
              <a:rPr lang="en-US" sz="3100" smtClean="0"/>
              <a:t>dạng:</a:t>
            </a:r>
            <a:endParaRPr lang="en-US" sz="3100"/>
          </a:p>
          <a:p>
            <a:pPr marL="36576" indent="0" algn="just">
              <a:buNone/>
            </a:pPr>
            <a:r>
              <a:rPr lang="en-US" sz="3100"/>
              <a:t>class &lt;Tên lớp</a:t>
            </a:r>
            <a:r>
              <a:rPr lang="en-US" sz="3100" smtClean="0"/>
              <a:t>&gt;</a:t>
            </a:r>
          </a:p>
          <a:p>
            <a:pPr marL="36576" indent="0" algn="just">
              <a:buNone/>
            </a:pPr>
            <a:r>
              <a:rPr lang="en-US" sz="3100" smtClean="0"/>
              <a:t>{ </a:t>
            </a:r>
          </a:p>
          <a:p>
            <a:pPr marL="36576" indent="0" algn="just">
              <a:buNone/>
            </a:pPr>
            <a:r>
              <a:rPr lang="en-US" sz="3100" smtClean="0"/>
              <a:t>	private</a:t>
            </a:r>
            <a:r>
              <a:rPr lang="en-US" sz="3100"/>
              <a:t>:</a:t>
            </a:r>
          </a:p>
          <a:p>
            <a:pPr marL="36576" indent="0" algn="just">
              <a:buNone/>
            </a:pPr>
            <a:r>
              <a:rPr lang="en-US" sz="3100" smtClean="0"/>
              <a:t>		&lt;</a:t>
            </a:r>
            <a:r>
              <a:rPr lang="en-US" sz="3100"/>
              <a:t>Khai báo các thành phần riêng</a:t>
            </a:r>
            <a:r>
              <a:rPr lang="en-US" sz="3100" smtClean="0"/>
              <a:t>&gt;</a:t>
            </a:r>
          </a:p>
          <a:p>
            <a:pPr marL="36576" indent="0" algn="just">
              <a:buNone/>
            </a:pPr>
            <a:r>
              <a:rPr lang="en-US" sz="3100" smtClean="0"/>
              <a:t>	protected</a:t>
            </a:r>
            <a:r>
              <a:rPr lang="en-US" sz="3100"/>
              <a:t>:</a:t>
            </a:r>
          </a:p>
          <a:p>
            <a:pPr marL="36576" indent="0" algn="just">
              <a:buNone/>
            </a:pPr>
            <a:r>
              <a:rPr lang="en-US" sz="3100" smtClean="0"/>
              <a:t>		&lt;</a:t>
            </a:r>
            <a:r>
              <a:rPr lang="en-US" sz="3100"/>
              <a:t>Khai báo các thành phần được bảo vệ&gt; </a:t>
            </a:r>
            <a:endParaRPr lang="en-US" sz="3100" smtClean="0"/>
          </a:p>
          <a:p>
            <a:pPr marL="36576" indent="0" algn="just">
              <a:buNone/>
            </a:pPr>
            <a:r>
              <a:rPr lang="en-US" sz="3100" smtClean="0"/>
              <a:t>	public</a:t>
            </a:r>
            <a:r>
              <a:rPr lang="en-US" sz="3100"/>
              <a:t>:</a:t>
            </a:r>
          </a:p>
          <a:p>
            <a:pPr marL="36576" indent="0" algn="just">
              <a:buNone/>
            </a:pPr>
            <a:r>
              <a:rPr lang="en-US" sz="3100" smtClean="0"/>
              <a:t>		&lt;</a:t>
            </a:r>
            <a:r>
              <a:rPr lang="en-US" sz="3100"/>
              <a:t>Khai báo các thành phần công cộng&gt;</a:t>
            </a:r>
          </a:p>
          <a:p>
            <a:pPr marL="36576" indent="0" algn="just">
              <a:buNone/>
            </a:pPr>
            <a:r>
              <a:rPr lang="en-US" sz="3100"/>
              <a:t>};</a:t>
            </a:r>
          </a:p>
        </p:txBody>
      </p:sp>
    </p:spTree>
    <p:extLst>
      <p:ext uri="{BB962C8B-B14F-4D97-AF65-F5344CB8AC3E}">
        <p14:creationId xmlns:p14="http://schemas.microsoft.com/office/powerpoint/2010/main" val="27594004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THÀNH PHẦN CỦA LỚP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t>Trong đó:</a:t>
            </a:r>
          </a:p>
          <a:p>
            <a:pPr algn="just"/>
            <a:r>
              <a:rPr lang="en-US" sz="3100">
                <a:solidFill>
                  <a:srgbClr val="FFFF00"/>
                </a:solidFill>
              </a:rPr>
              <a:t>private:</a:t>
            </a:r>
            <a:r>
              <a:rPr lang="en-US" sz="3100"/>
              <a:t> </a:t>
            </a:r>
            <a:r>
              <a:rPr lang="en-US" sz="3100" smtClean="0"/>
              <a:t>Là </a:t>
            </a:r>
            <a:r>
              <a:rPr lang="en-US" sz="3100"/>
              <a:t>từ khóa chỉ tính chất của C</a:t>
            </a:r>
            <a:r>
              <a:rPr lang="en-US" sz="3100" smtClean="0"/>
              <a:t>++, </a:t>
            </a:r>
            <a:r>
              <a:rPr lang="en-US" sz="3100"/>
              <a:t>để chỉ ra rằng các thành phần được khai báo trong phạm vi từ khóa này là riêng tư đối với lớp đối tượng. Các đối tượng của các lớp khác không truy nhập được các thành phần này.</a:t>
            </a:r>
          </a:p>
        </p:txBody>
      </p:sp>
    </p:spTree>
    <p:extLst>
      <p:ext uri="{BB962C8B-B14F-4D97-AF65-F5344CB8AC3E}">
        <p14:creationId xmlns:p14="http://schemas.microsoft.com/office/powerpoint/2010/main" val="299437159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THÀNH PHẦN CỦA LỚP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t>Trong đó:</a:t>
            </a:r>
          </a:p>
          <a:p>
            <a:pPr algn="just"/>
            <a:r>
              <a:rPr lang="en-US" sz="3100" smtClean="0">
                <a:solidFill>
                  <a:srgbClr val="FFFF00"/>
                </a:solidFill>
              </a:rPr>
              <a:t>protected</a:t>
            </a:r>
            <a:r>
              <a:rPr lang="en-US" sz="3100">
                <a:solidFill>
                  <a:srgbClr val="FFFF00"/>
                </a:solidFill>
              </a:rPr>
              <a:t>:</a:t>
            </a:r>
            <a:r>
              <a:rPr lang="en-US" sz="3100"/>
              <a:t> </a:t>
            </a:r>
            <a:r>
              <a:rPr lang="en-US" sz="3100" smtClean="0"/>
              <a:t>Các </a:t>
            </a:r>
            <a:r>
              <a:rPr lang="en-US" sz="3100"/>
              <a:t>thành phần được khai báo trong phạm vi từ khóa này đều được bảo vệ</a:t>
            </a:r>
            <a:r>
              <a:rPr lang="en-US" sz="3100" smtClean="0"/>
              <a:t>.</a:t>
            </a:r>
          </a:p>
          <a:p>
            <a:pPr algn="just"/>
            <a:r>
              <a:rPr lang="en-US" sz="3100" smtClean="0">
                <a:solidFill>
                  <a:srgbClr val="FFFF00"/>
                </a:solidFill>
              </a:rPr>
              <a:t>public</a:t>
            </a:r>
            <a:r>
              <a:rPr lang="en-US" sz="3100">
                <a:solidFill>
                  <a:srgbClr val="FFFF00"/>
                </a:solidFill>
              </a:rPr>
              <a:t>:</a:t>
            </a:r>
            <a:r>
              <a:rPr lang="en-US" sz="3100"/>
              <a:t> </a:t>
            </a:r>
            <a:r>
              <a:rPr lang="en-US" sz="3100" smtClean="0"/>
              <a:t>Các </a:t>
            </a:r>
            <a:r>
              <a:rPr lang="en-US" sz="3100"/>
              <a:t>thành phần công cộng. Các đối tượng của các lớp khác đều có thể truy </a:t>
            </a:r>
            <a:r>
              <a:rPr lang="en-US" sz="3100" smtClean="0"/>
              <a:t>nhập đến </a:t>
            </a:r>
            <a:r>
              <a:rPr lang="en-US" sz="3100"/>
              <a:t>các thành phần công cộng của một đối tượng bất kì.</a:t>
            </a:r>
          </a:p>
        </p:txBody>
      </p:sp>
    </p:spTree>
    <p:extLst>
      <p:ext uri="{BB962C8B-B14F-4D97-AF65-F5344CB8AC3E}">
        <p14:creationId xmlns:p14="http://schemas.microsoft.com/office/powerpoint/2010/main" val="15520713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THÀNH PHẦN CỦA LỚP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Các thành phần của lớp được chia làm hai loại:</a:t>
            </a:r>
          </a:p>
          <a:p>
            <a:pPr lvl="1" algn="just"/>
            <a:r>
              <a:rPr lang="en-US" sz="2700" smtClean="0"/>
              <a:t>Các </a:t>
            </a:r>
            <a:r>
              <a:rPr lang="en-US" sz="2700"/>
              <a:t>thành phần chỉ dữ liệu của lớp, được gọi là </a:t>
            </a:r>
            <a:r>
              <a:rPr lang="en-US" sz="2700">
                <a:solidFill>
                  <a:srgbClr val="FFFF00"/>
                </a:solidFill>
              </a:rPr>
              <a:t>thuộc tính</a:t>
            </a:r>
            <a:r>
              <a:rPr lang="en-US" sz="2700"/>
              <a:t> của lớp</a:t>
            </a:r>
          </a:p>
          <a:p>
            <a:pPr lvl="1" algn="just"/>
            <a:r>
              <a:rPr lang="en-US" sz="2700"/>
              <a:t>Các thành phần chỉ hành động của lớp, được gọi là </a:t>
            </a:r>
            <a:r>
              <a:rPr lang="en-US" sz="2700">
                <a:solidFill>
                  <a:srgbClr val="FFFF00"/>
                </a:solidFill>
              </a:rPr>
              <a:t>phương thức</a:t>
            </a:r>
            <a:r>
              <a:rPr lang="en-US" sz="2700"/>
              <a:t> của lớp.</a:t>
            </a:r>
          </a:p>
        </p:txBody>
      </p:sp>
    </p:spTree>
    <p:extLst>
      <p:ext uri="{BB962C8B-B14F-4D97-AF65-F5344CB8AC3E}">
        <p14:creationId xmlns:p14="http://schemas.microsoft.com/office/powerpoint/2010/main" val="30689047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Thuộc </a:t>
            </a:r>
            <a:r>
              <a:rPr lang="en-US" sz="3100"/>
              <a:t>tính của lớp là thành phần chứa dữ liệu, đặc trưng cho các tính chất của lớp. </a:t>
            </a:r>
            <a:endParaRPr lang="en-US" sz="3100" smtClean="0"/>
          </a:p>
          <a:p>
            <a:pPr algn="just"/>
            <a:r>
              <a:rPr lang="en-US" sz="3100" smtClean="0"/>
              <a:t>Thuộc </a:t>
            </a:r>
            <a:r>
              <a:rPr lang="en-US" sz="3100"/>
              <a:t>tính của lớp được khai báo theo cú pháp sau:</a:t>
            </a:r>
          </a:p>
          <a:p>
            <a:pPr marL="36576" indent="0" algn="just">
              <a:buNone/>
            </a:pPr>
            <a:r>
              <a:rPr lang="en-US" sz="3100" smtClean="0"/>
              <a:t>	&lt;</a:t>
            </a:r>
            <a:r>
              <a:rPr lang="en-US" sz="3100"/>
              <a:t>Kiểu dữ liệu&gt; &lt;Tên thuộc tính&gt;;</a:t>
            </a:r>
          </a:p>
        </p:txBody>
      </p:sp>
    </p:spTree>
    <p:extLst>
      <p:ext uri="{BB962C8B-B14F-4D97-AF65-F5344CB8AC3E}">
        <p14:creationId xmlns:p14="http://schemas.microsoft.com/office/powerpoint/2010/main" val="8883552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THUỘC TÍNH</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smtClean="0"/>
              <a:t>Trong đó:</a:t>
            </a:r>
          </a:p>
          <a:p>
            <a:pPr algn="just"/>
            <a:r>
              <a:rPr lang="en-US" sz="3100" smtClean="0">
                <a:solidFill>
                  <a:srgbClr val="FFFF00"/>
                </a:solidFill>
              </a:rPr>
              <a:t>Kiểu </a:t>
            </a:r>
            <a:r>
              <a:rPr lang="en-US" sz="3100">
                <a:solidFill>
                  <a:srgbClr val="FFFF00"/>
                </a:solidFill>
              </a:rPr>
              <a:t>dữ liệu:</a:t>
            </a:r>
            <a:r>
              <a:rPr lang="en-US" sz="3100"/>
              <a:t> </a:t>
            </a:r>
            <a:r>
              <a:rPr lang="en-US" sz="3100" smtClean="0"/>
              <a:t>Có </a:t>
            </a:r>
            <a:r>
              <a:rPr lang="en-US" sz="3100"/>
              <a:t>thể là các kiểu dữ liệu cơ bản của C++, cũng có thể là các kiểu dữ liệu phức tạp do người dùng tự định nghĩa như struct, hoặc kiểu là một lớp đã được định nghĩa trước đó.</a:t>
            </a:r>
          </a:p>
          <a:p>
            <a:pPr algn="just"/>
            <a:r>
              <a:rPr lang="en-US" sz="3100">
                <a:solidFill>
                  <a:srgbClr val="FFFF00"/>
                </a:solidFill>
              </a:rPr>
              <a:t>Tên thuộc tính:</a:t>
            </a:r>
            <a:r>
              <a:rPr lang="en-US" sz="3100"/>
              <a:t> </a:t>
            </a:r>
            <a:r>
              <a:rPr lang="en-US" sz="3100" smtClean="0"/>
              <a:t>Là </a:t>
            </a:r>
            <a:r>
              <a:rPr lang="en-US" sz="3100"/>
              <a:t>tên thuộc tính của lớp, có tính chất như một biến thông thường. Tên thuộc tính phải tuân theo quy tắc đặt tên biến của C++.</a:t>
            </a:r>
          </a:p>
        </p:txBody>
      </p:sp>
    </p:spTree>
    <p:extLst>
      <p:ext uri="{BB962C8B-B14F-4D97-AF65-F5344CB8AC3E}">
        <p14:creationId xmlns:p14="http://schemas.microsoft.com/office/powerpoint/2010/main" val="42686044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THUỘC TÍNH</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r>
              <a:rPr lang="en-US" sz="3100" smtClean="0"/>
              <a:t>Ví </a:t>
            </a:r>
            <a:r>
              <a:rPr lang="en-US" sz="3100"/>
              <a:t>dụ, khai báo:</a:t>
            </a:r>
          </a:p>
          <a:p>
            <a:pPr marL="36576" indent="0">
              <a:buNone/>
            </a:pPr>
            <a:r>
              <a:rPr lang="en-US" sz="3100"/>
              <a:t>class </a:t>
            </a:r>
            <a:r>
              <a:rPr lang="en-US" sz="3100" smtClean="0"/>
              <a:t>Car</a:t>
            </a:r>
          </a:p>
          <a:p>
            <a:pPr marL="36576" indent="0">
              <a:buNone/>
            </a:pPr>
            <a:r>
              <a:rPr lang="en-US" sz="3100" smtClean="0"/>
              <a:t>{ </a:t>
            </a:r>
          </a:p>
          <a:p>
            <a:pPr marL="36576" indent="0">
              <a:buNone/>
            </a:pPr>
            <a:r>
              <a:rPr lang="en-US" sz="3100" smtClean="0"/>
              <a:t>	private</a:t>
            </a:r>
            <a:r>
              <a:rPr lang="en-US" sz="3100"/>
              <a:t>:</a:t>
            </a:r>
          </a:p>
          <a:p>
            <a:pPr marL="36576" indent="0">
              <a:buNone/>
            </a:pPr>
            <a:r>
              <a:rPr lang="en-US" sz="3100" smtClean="0"/>
              <a:t>		int </a:t>
            </a:r>
            <a:r>
              <a:rPr lang="en-US" sz="3100"/>
              <a:t>speed; </a:t>
            </a:r>
            <a:endParaRPr lang="en-US" sz="3100" smtClean="0"/>
          </a:p>
          <a:p>
            <a:pPr marL="36576" indent="0">
              <a:buNone/>
            </a:pPr>
            <a:r>
              <a:rPr lang="en-US" sz="3100" smtClean="0"/>
              <a:t>	public</a:t>
            </a:r>
            <a:r>
              <a:rPr lang="en-US" sz="3100"/>
              <a:t>:</a:t>
            </a:r>
          </a:p>
          <a:p>
            <a:pPr marL="36576" indent="0">
              <a:buNone/>
            </a:pPr>
            <a:r>
              <a:rPr lang="en-US" sz="3100" smtClean="0"/>
              <a:t>		char </a:t>
            </a:r>
            <a:r>
              <a:rPr lang="en-US" sz="3100"/>
              <a:t>mark[20];</a:t>
            </a:r>
          </a:p>
          <a:p>
            <a:pPr marL="36576" indent="0">
              <a:buNone/>
            </a:pPr>
            <a:r>
              <a:rPr lang="en-US" sz="3100"/>
              <a:t>};</a:t>
            </a:r>
          </a:p>
        </p:txBody>
      </p:sp>
    </p:spTree>
    <p:extLst>
      <p:ext uri="{BB962C8B-B14F-4D97-AF65-F5344CB8AC3E}">
        <p14:creationId xmlns:p14="http://schemas.microsoft.com/office/powerpoint/2010/main" val="262322191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THUỘC TÍNH</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solidFill>
                  <a:srgbClr val="FF0000"/>
                </a:solidFill>
              </a:rPr>
              <a:t>Lưu ý:</a:t>
            </a:r>
          </a:p>
          <a:p>
            <a:pPr algn="just"/>
            <a:r>
              <a:rPr lang="en-US" sz="3100" smtClean="0"/>
              <a:t>Không </a:t>
            </a:r>
            <a:r>
              <a:rPr lang="en-US" sz="3100"/>
              <a:t>được khởi tạo giá trị ban đầu cho các thuộc tính ngay trong lớp. Vì các thuộc tính chỉ có giá trị khi nó gắn với một đối tượng cụ thể, là một thể hiện (biến) của lớp.</a:t>
            </a:r>
          </a:p>
          <a:p>
            <a:pPr algn="just"/>
            <a:r>
              <a:rPr lang="en-US" sz="3100"/>
              <a:t>Ví dụ:</a:t>
            </a:r>
          </a:p>
          <a:p>
            <a:pPr marL="36576" indent="0" algn="just">
              <a:buNone/>
            </a:pPr>
            <a:r>
              <a:rPr lang="en-US" sz="3100"/>
              <a:t>class </a:t>
            </a:r>
            <a:r>
              <a:rPr lang="en-US" sz="3100" smtClean="0"/>
              <a:t>Car</a:t>
            </a:r>
          </a:p>
          <a:p>
            <a:pPr marL="36576" indent="0" algn="just">
              <a:buNone/>
            </a:pPr>
            <a:r>
              <a:rPr lang="en-US" sz="3100" smtClean="0"/>
              <a:t>{ </a:t>
            </a:r>
          </a:p>
          <a:p>
            <a:pPr marL="36576" indent="0" algn="just">
              <a:buNone/>
            </a:pPr>
            <a:r>
              <a:rPr lang="en-US" sz="3100" smtClean="0"/>
              <a:t>	private</a:t>
            </a:r>
            <a:r>
              <a:rPr lang="en-US" sz="3100"/>
              <a:t>:</a:t>
            </a:r>
          </a:p>
          <a:p>
            <a:pPr marL="36576" indent="0" algn="just">
              <a:buNone/>
            </a:pPr>
            <a:r>
              <a:rPr lang="en-US" sz="3100" smtClean="0"/>
              <a:t>		int </a:t>
            </a:r>
            <a:r>
              <a:rPr lang="en-US" sz="3100"/>
              <a:t>speed;	</a:t>
            </a:r>
            <a:r>
              <a:rPr lang="en-US" sz="3100" smtClean="0"/>
              <a:t>	// Đúng </a:t>
            </a:r>
          </a:p>
          <a:p>
            <a:pPr marL="36576" indent="0" algn="just">
              <a:buNone/>
            </a:pPr>
            <a:r>
              <a:rPr lang="en-US" sz="3100" smtClean="0"/>
              <a:t>		int </a:t>
            </a:r>
            <a:r>
              <a:rPr lang="en-US" sz="3100"/>
              <a:t>weight = 500; </a:t>
            </a:r>
            <a:r>
              <a:rPr lang="en-US" sz="3100" smtClean="0"/>
              <a:t>	// Lỗi</a:t>
            </a:r>
          </a:p>
          <a:p>
            <a:pPr marL="36576" indent="0" algn="just">
              <a:buNone/>
            </a:pPr>
            <a:r>
              <a:rPr lang="en-US" sz="3100" smtClean="0"/>
              <a:t>};</a:t>
            </a:r>
            <a:endParaRPr lang="en-US" sz="3100"/>
          </a:p>
        </p:txBody>
      </p:sp>
    </p:spTree>
    <p:extLst>
      <p:ext uri="{BB962C8B-B14F-4D97-AF65-F5344CB8AC3E}">
        <p14:creationId xmlns:p14="http://schemas.microsoft.com/office/powerpoint/2010/main" val="35569367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algn="just"/>
            <a:r>
              <a:rPr lang="en-US" sz="3100" smtClean="0"/>
              <a:t>Khả </a:t>
            </a:r>
            <a:r>
              <a:rPr lang="en-US" sz="3100"/>
              <a:t>năng truy nhập thuộc tính của lớp là phụ thuộc vào thuộc tính ấy được khai báo trong phạm vi của từ khóa nào: private, protected hay public</a:t>
            </a:r>
            <a:r>
              <a:rPr lang="en-US" sz="3100" smtClean="0"/>
              <a:t>.</a:t>
            </a:r>
            <a:endParaRPr lang="en-US" sz="3100"/>
          </a:p>
        </p:txBody>
      </p:sp>
    </p:spTree>
    <p:extLst>
      <p:ext uri="{BB962C8B-B14F-4D97-AF65-F5344CB8AC3E}">
        <p14:creationId xmlns:p14="http://schemas.microsoft.com/office/powerpoint/2010/main" val="19576330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algn="just"/>
            <a:r>
              <a:rPr lang="en-US" sz="3100" smtClean="0"/>
              <a:t>Thông </a:t>
            </a:r>
            <a:r>
              <a:rPr lang="en-US" sz="3100"/>
              <a:t>thường, do yêu cầu đóng gói dữ liệu của hướng đối tượng, ta nên khai báo các thuộc tính có tính chất riêng tư (ptivate). Nếu muốn các đối tượng khác truy nhập được  vào các thuộc tính này, ta xây dựng các hàm public truy nhập (get / set) đến thuộc tính đó.</a:t>
            </a:r>
          </a:p>
        </p:txBody>
      </p:sp>
    </p:spTree>
    <p:extLst>
      <p:ext uri="{BB962C8B-B14F-4D97-AF65-F5344CB8AC3E}">
        <p14:creationId xmlns:p14="http://schemas.microsoft.com/office/powerpoint/2010/main" val="23212162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Thuộc </a:t>
            </a:r>
            <a:r>
              <a:rPr lang="en-US" sz="3100"/>
              <a:t>tính có thể được sử dụng cho các chương trình nằm ngoài lớp thông qua tên biến lớp hoặc sử dụng ngay trong lớp bởi các phương thức của </a:t>
            </a:r>
            <a:r>
              <a:rPr lang="en-US" sz="3100" smtClean="0"/>
              <a:t>lớp.</a:t>
            </a:r>
          </a:p>
        </p:txBody>
      </p:sp>
    </p:spTree>
    <p:extLst>
      <p:ext uri="{BB962C8B-B14F-4D97-AF65-F5344CB8AC3E}">
        <p14:creationId xmlns:p14="http://schemas.microsoft.com/office/powerpoint/2010/main" val="386818926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Nếu </a:t>
            </a:r>
            <a:r>
              <a:rPr lang="en-US" sz="3100"/>
              <a:t>thuộc tính được dùng bên ngoài phạm vi lớp, cú pháp phải thông qua tên biến lớp (cách này chỉ sử dụng được với các biến có tính chất public):</a:t>
            </a:r>
          </a:p>
          <a:p>
            <a:pPr marL="36576" indent="0" algn="just">
              <a:buNone/>
            </a:pPr>
            <a:r>
              <a:rPr lang="en-US" sz="3100" smtClean="0"/>
              <a:t>	&lt;</a:t>
            </a:r>
            <a:r>
              <a:rPr lang="en-US" sz="3100"/>
              <a:t>Tên biến lớp&gt;.&lt;tên thuộc tính</a:t>
            </a:r>
            <a:r>
              <a:rPr lang="en-US" sz="3100" smtClean="0"/>
              <a:t>&gt;;</a:t>
            </a:r>
          </a:p>
          <a:p>
            <a:pPr algn="just"/>
            <a:r>
              <a:rPr lang="en-US" sz="3100" smtClean="0"/>
              <a:t>Nếu </a:t>
            </a:r>
            <a:r>
              <a:rPr lang="en-US" sz="3100"/>
              <a:t>thuộc tính được dùng bên trong lớp, cú pháp đơn giản hơn:</a:t>
            </a:r>
          </a:p>
          <a:p>
            <a:pPr marL="36576" indent="0" algn="just">
              <a:buNone/>
            </a:pPr>
            <a:r>
              <a:rPr lang="en-US" sz="3100" smtClean="0"/>
              <a:t>	&lt;</a:t>
            </a:r>
            <a:r>
              <a:rPr lang="en-US" sz="3100"/>
              <a:t>Tên thuộc tính&gt;;</a:t>
            </a:r>
          </a:p>
        </p:txBody>
      </p:sp>
    </p:spTree>
    <p:extLst>
      <p:ext uri="{BB962C8B-B14F-4D97-AF65-F5344CB8AC3E}">
        <p14:creationId xmlns:p14="http://schemas.microsoft.com/office/powerpoint/2010/main" val="373501565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THUỘC TÍNH</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r>
              <a:rPr lang="en-US" sz="3100" smtClean="0"/>
              <a:t>Ví </a:t>
            </a:r>
            <a:r>
              <a:rPr lang="en-US" sz="3100"/>
              <a:t>dụ, với định nghĩa lớp:</a:t>
            </a:r>
          </a:p>
          <a:p>
            <a:pPr marL="36576" indent="0">
              <a:buNone/>
            </a:pPr>
            <a:r>
              <a:rPr lang="en-US" sz="3100"/>
              <a:t>class </a:t>
            </a:r>
            <a:r>
              <a:rPr lang="en-US" sz="3100" smtClean="0"/>
              <a:t>Car</a:t>
            </a:r>
          </a:p>
          <a:p>
            <a:pPr marL="36576" indent="0">
              <a:buNone/>
            </a:pPr>
            <a:r>
              <a:rPr lang="en-US" sz="3100" smtClean="0"/>
              <a:t>{ </a:t>
            </a:r>
          </a:p>
          <a:p>
            <a:pPr marL="36576" indent="0">
              <a:buNone/>
            </a:pPr>
            <a:r>
              <a:rPr lang="en-US" sz="3100" smtClean="0"/>
              <a:t>	private</a:t>
            </a:r>
            <a:r>
              <a:rPr lang="en-US" sz="3100"/>
              <a:t>:</a:t>
            </a:r>
          </a:p>
          <a:p>
            <a:pPr marL="36576" indent="0">
              <a:buNone/>
            </a:pPr>
            <a:r>
              <a:rPr lang="en-US" sz="3100" smtClean="0"/>
              <a:t>		int </a:t>
            </a:r>
            <a:r>
              <a:rPr lang="en-US" sz="3100"/>
              <a:t>speed; </a:t>
            </a:r>
            <a:endParaRPr lang="en-US" sz="3100" smtClean="0"/>
          </a:p>
          <a:p>
            <a:pPr marL="36576" indent="0">
              <a:buNone/>
            </a:pPr>
            <a:r>
              <a:rPr lang="en-US" sz="3100"/>
              <a:t>	</a:t>
            </a:r>
            <a:r>
              <a:rPr lang="en-US" sz="3100" smtClean="0"/>
              <a:t>public</a:t>
            </a:r>
            <a:r>
              <a:rPr lang="en-US" sz="3100"/>
              <a:t>:</a:t>
            </a:r>
          </a:p>
          <a:p>
            <a:pPr marL="36576" indent="0">
              <a:buNone/>
            </a:pPr>
            <a:r>
              <a:rPr lang="fr-FR" sz="3100" smtClean="0"/>
              <a:t>		char </a:t>
            </a:r>
            <a:r>
              <a:rPr lang="fr-FR" sz="3100"/>
              <a:t>mark[20];</a:t>
            </a:r>
            <a:endParaRPr lang="en-US" sz="3100"/>
          </a:p>
          <a:p>
            <a:pPr marL="36576" indent="0">
              <a:buNone/>
            </a:pPr>
            <a:r>
              <a:rPr lang="fr-FR" sz="3100" smtClean="0"/>
              <a:t>};</a:t>
            </a:r>
            <a:endParaRPr lang="en-US" sz="3100"/>
          </a:p>
        </p:txBody>
      </p:sp>
    </p:spTree>
    <p:extLst>
      <p:ext uri="{BB962C8B-B14F-4D97-AF65-F5344CB8AC3E}">
        <p14:creationId xmlns:p14="http://schemas.microsoft.com/office/powerpoint/2010/main" val="421141963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THUỘC TÍNH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fr-FR" sz="3100"/>
              <a:t>T</a:t>
            </a:r>
            <a:r>
              <a:rPr lang="fr-FR" sz="3100" smtClean="0"/>
              <a:t>a </a:t>
            </a:r>
            <a:r>
              <a:rPr lang="fr-FR" sz="3100"/>
              <a:t>khai báo một biến lớp:</a:t>
            </a:r>
            <a:endParaRPr lang="en-US" sz="3100"/>
          </a:p>
          <a:p>
            <a:pPr marL="36576" indent="0" algn="just">
              <a:buNone/>
            </a:pPr>
            <a:r>
              <a:rPr lang="fr-FR" sz="3100" smtClean="0"/>
              <a:t>	Car </a:t>
            </a:r>
            <a:r>
              <a:rPr lang="fr-FR" sz="3100"/>
              <a:t>myCar;</a:t>
            </a:r>
            <a:endParaRPr lang="en-US" sz="3100"/>
          </a:p>
          <a:p>
            <a:pPr algn="just"/>
            <a:r>
              <a:rPr lang="fr-FR" sz="3100"/>
              <a:t>Thì có thể sử dụng thuộc tính nhãn hiệu xe khi in ra màn hình như sau:</a:t>
            </a:r>
            <a:endParaRPr lang="en-US" sz="3100"/>
          </a:p>
          <a:p>
            <a:pPr marL="36576" indent="0" algn="just">
              <a:buNone/>
            </a:pPr>
            <a:r>
              <a:rPr lang="en-US" sz="3100" smtClean="0"/>
              <a:t>	cout </a:t>
            </a:r>
            <a:r>
              <a:rPr lang="en-US" sz="3100"/>
              <a:t>&lt;&lt; myCar.mark;</a:t>
            </a:r>
          </a:p>
        </p:txBody>
      </p:sp>
    </p:spTree>
    <p:extLst>
      <p:ext uri="{BB962C8B-B14F-4D97-AF65-F5344CB8AC3E}">
        <p14:creationId xmlns:p14="http://schemas.microsoft.com/office/powerpoint/2010/main" val="44777397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THUỘC TÍNH</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fr-FR" sz="3100" smtClean="0">
                <a:solidFill>
                  <a:srgbClr val="FF0000"/>
                </a:solidFill>
              </a:rPr>
              <a:t>Lưu ý:</a:t>
            </a:r>
          </a:p>
          <a:p>
            <a:pPr algn="just"/>
            <a:r>
              <a:rPr lang="en-US" sz="3100" smtClean="0"/>
              <a:t>Khi </a:t>
            </a:r>
            <a:r>
              <a:rPr lang="en-US" sz="3100"/>
              <a:t>dùng thuộc tính bên trong các phương thức của lớp, mà tên thuộc tính lại bị trùng với tên biến toàn cục (tự do) của chương trình, ta phải chỉ rõ việc dùng tên thuộc tính của lớp (mà không phải tên biến toàn cục) bằng cách dùng chỉ thị phạm vi lớp “::” với cú pháp:</a:t>
            </a:r>
          </a:p>
          <a:p>
            <a:pPr marL="36576" indent="0">
              <a:buNone/>
            </a:pPr>
            <a:r>
              <a:rPr lang="en-US" sz="3100" smtClean="0"/>
              <a:t>	&lt;</a:t>
            </a:r>
            <a:r>
              <a:rPr lang="en-US" sz="3100"/>
              <a:t>Tên lớp&gt;::&lt;Tên thuộc tính&gt;;</a:t>
            </a:r>
          </a:p>
        </p:txBody>
      </p:sp>
    </p:spTree>
    <p:extLst>
      <p:ext uri="{BB962C8B-B14F-4D97-AF65-F5344CB8AC3E}">
        <p14:creationId xmlns:p14="http://schemas.microsoft.com/office/powerpoint/2010/main" val="208269096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KHUÔN MẪU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Một </a:t>
            </a:r>
            <a:r>
              <a:rPr lang="en-US" sz="3100"/>
              <a:t>phương thức là một thao tác thực hiện một số hành động đặc trưng của lớp đối tượng</a:t>
            </a:r>
            <a:r>
              <a:rPr lang="en-US" sz="3100" smtClean="0"/>
              <a:t>. </a:t>
            </a:r>
            <a:r>
              <a:rPr lang="en-US" sz="3100"/>
              <a:t>Phương thức được khai báo tương tự như các hàm trong C++:</a:t>
            </a:r>
          </a:p>
          <a:p>
            <a:pPr marL="36576" indent="0" algn="just">
              <a:buNone/>
            </a:pPr>
            <a:r>
              <a:rPr lang="en-US" sz="3100" smtClean="0"/>
              <a:t>	&lt;</a:t>
            </a:r>
            <a:r>
              <a:rPr lang="en-US" sz="3100"/>
              <a:t>Kiểu trả về&gt; &lt;Tên phương thức&gt;([&lt;Các tham số&gt;]);</a:t>
            </a:r>
          </a:p>
        </p:txBody>
      </p:sp>
    </p:spTree>
    <p:extLst>
      <p:ext uri="{BB962C8B-B14F-4D97-AF65-F5344CB8AC3E}">
        <p14:creationId xmlns:p14="http://schemas.microsoft.com/office/powerpoint/2010/main" val="372791220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KHUÔN MẪU PHƯƠNG THỨC</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t>Trong đó:</a:t>
            </a:r>
          </a:p>
          <a:p>
            <a:pPr algn="just"/>
            <a:r>
              <a:rPr lang="en-US" sz="3100" smtClean="0">
                <a:solidFill>
                  <a:srgbClr val="FFFF00"/>
                </a:solidFill>
              </a:rPr>
              <a:t>Kiểu </a:t>
            </a:r>
            <a:r>
              <a:rPr lang="en-US" sz="3100">
                <a:solidFill>
                  <a:srgbClr val="FFFF00"/>
                </a:solidFill>
              </a:rPr>
              <a:t>trả về:</a:t>
            </a:r>
            <a:r>
              <a:rPr lang="en-US" sz="3100"/>
              <a:t> </a:t>
            </a:r>
            <a:r>
              <a:rPr lang="en-US" sz="3100" smtClean="0"/>
              <a:t>Là </a:t>
            </a:r>
            <a:r>
              <a:rPr lang="en-US" sz="3100"/>
              <a:t>kiểu dữ liệu trả về của phương thức. Kiểu có thể là các kiểu dữ liệu cơ bản của C++, cũng có thể là kiểu do người dùng định nghĩa, hoặc kiểu lớp đã được định </a:t>
            </a:r>
            <a:r>
              <a:rPr lang="en-US" sz="3100" smtClean="0"/>
              <a:t>nghĩa.</a:t>
            </a:r>
          </a:p>
          <a:p>
            <a:pPr algn="just"/>
            <a:r>
              <a:rPr lang="en-US" sz="3100" smtClean="0">
                <a:solidFill>
                  <a:srgbClr val="FFFF00"/>
                </a:solidFill>
              </a:rPr>
              <a:t>Tên </a:t>
            </a:r>
            <a:r>
              <a:rPr lang="en-US" sz="3100">
                <a:solidFill>
                  <a:srgbClr val="FFFF00"/>
                </a:solidFill>
              </a:rPr>
              <a:t>phương thức:</a:t>
            </a:r>
            <a:r>
              <a:rPr lang="en-US" sz="3100"/>
              <a:t> </a:t>
            </a:r>
            <a:r>
              <a:rPr lang="en-US" sz="3100" smtClean="0"/>
              <a:t>Do </a:t>
            </a:r>
            <a:r>
              <a:rPr lang="en-US" sz="3100"/>
              <a:t>người dùng tự đặt tên, tuân theo quy tắc đặt tên biến của C</a:t>
            </a:r>
            <a:r>
              <a:rPr lang="en-US" sz="3100" smtClean="0"/>
              <a:t>++.</a:t>
            </a:r>
          </a:p>
          <a:p>
            <a:pPr algn="just"/>
            <a:r>
              <a:rPr lang="en-US" sz="3100" smtClean="0">
                <a:solidFill>
                  <a:srgbClr val="FFFF00"/>
                </a:solidFill>
              </a:rPr>
              <a:t>Các </a:t>
            </a:r>
            <a:r>
              <a:rPr lang="en-US" sz="3100">
                <a:solidFill>
                  <a:srgbClr val="FFFF00"/>
                </a:solidFill>
              </a:rPr>
              <a:t>tham số:</a:t>
            </a:r>
            <a:r>
              <a:rPr lang="en-US" sz="3100"/>
              <a:t> Các tham số đầu vào của phương thức, được biểu diễn bằng kiểu dữ liệu tương ứng. Các tham số được phân cách bởi dấu phẩy “,”. Các tham số là tùy </a:t>
            </a:r>
            <a:r>
              <a:rPr lang="en-US" sz="3100" smtClean="0"/>
              <a:t>chọn.</a:t>
            </a:r>
            <a:endParaRPr lang="en-US" sz="3100"/>
          </a:p>
        </p:txBody>
      </p:sp>
    </p:spTree>
    <p:extLst>
      <p:ext uri="{BB962C8B-B14F-4D97-AF65-F5344CB8AC3E}">
        <p14:creationId xmlns:p14="http://schemas.microsoft.com/office/powerpoint/2010/main" val="61929947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KHUÔN MẪU PHƯƠNG THỨC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Ví </a:t>
            </a:r>
            <a:r>
              <a:rPr lang="en-US" sz="3100"/>
              <a:t>dụ, khai báo:</a:t>
            </a:r>
          </a:p>
          <a:p>
            <a:pPr marL="36576" indent="0" algn="just">
              <a:buNone/>
            </a:pPr>
            <a:r>
              <a:rPr lang="en-US" sz="3100"/>
              <a:t>class </a:t>
            </a:r>
            <a:r>
              <a:rPr lang="en-US" sz="3100" smtClean="0"/>
              <a:t>Car</a:t>
            </a:r>
          </a:p>
          <a:p>
            <a:pPr marL="36576" indent="0" algn="just">
              <a:buNone/>
            </a:pPr>
            <a:r>
              <a:rPr lang="en-US" sz="3100" smtClean="0"/>
              <a:t>{ </a:t>
            </a:r>
          </a:p>
          <a:p>
            <a:pPr marL="36576" indent="0" algn="just">
              <a:buNone/>
            </a:pPr>
            <a:r>
              <a:rPr lang="en-US" sz="3100" smtClean="0"/>
              <a:t>	private</a:t>
            </a:r>
            <a:r>
              <a:rPr lang="en-US" sz="3100"/>
              <a:t>:</a:t>
            </a:r>
          </a:p>
          <a:p>
            <a:pPr marL="36576" indent="0" algn="just">
              <a:buNone/>
            </a:pPr>
            <a:r>
              <a:rPr lang="en-US" sz="3100" smtClean="0"/>
              <a:t>		int speed</a:t>
            </a:r>
            <a:r>
              <a:rPr lang="en-US" sz="3100"/>
              <a:t>; </a:t>
            </a:r>
            <a:endParaRPr lang="en-US" sz="3100" smtClean="0"/>
          </a:p>
          <a:p>
            <a:pPr marL="36576" indent="0" algn="just">
              <a:buNone/>
            </a:pPr>
            <a:r>
              <a:rPr lang="en-US" sz="3100"/>
              <a:t>	</a:t>
            </a:r>
            <a:r>
              <a:rPr lang="en-US" sz="3100" smtClean="0"/>
              <a:t>	char </a:t>
            </a:r>
            <a:r>
              <a:rPr lang="en-US" sz="3100"/>
              <a:t>mark[20];</a:t>
            </a:r>
          </a:p>
          <a:p>
            <a:pPr marL="36576" indent="0" algn="just">
              <a:buNone/>
            </a:pPr>
            <a:r>
              <a:rPr lang="en-US" sz="3100" smtClean="0"/>
              <a:t>	public</a:t>
            </a:r>
            <a:r>
              <a:rPr lang="en-US" sz="3100"/>
              <a:t>:</a:t>
            </a:r>
          </a:p>
          <a:p>
            <a:pPr marL="36576" indent="0" algn="just">
              <a:buNone/>
            </a:pPr>
            <a:r>
              <a:rPr lang="en-US" sz="3100" smtClean="0"/>
              <a:t>		void </a:t>
            </a:r>
            <a:r>
              <a:rPr lang="en-US" sz="3100"/>
              <a:t>show();</a:t>
            </a:r>
          </a:p>
          <a:p>
            <a:pPr marL="36576" indent="0" algn="just">
              <a:buNone/>
            </a:pPr>
            <a:r>
              <a:rPr lang="en-US" sz="3100"/>
              <a:t>};</a:t>
            </a:r>
          </a:p>
        </p:txBody>
      </p:sp>
    </p:spTree>
    <p:extLst>
      <p:ext uri="{BB962C8B-B14F-4D97-AF65-F5344CB8AC3E}">
        <p14:creationId xmlns:p14="http://schemas.microsoft.com/office/powerpoint/2010/main" val="398075879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KHUÔN MẪU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algn="just"/>
            <a:r>
              <a:rPr lang="en-US" sz="3100"/>
              <a:t>Khả năng truy nhập phương thức từ bên ngoài là phụ thuộc vào phương thức được khai báo trong phạm vi của từ khóa nào: private, protected hay public.</a:t>
            </a:r>
          </a:p>
        </p:txBody>
      </p:sp>
    </p:spTree>
    <p:extLst>
      <p:ext uri="{BB962C8B-B14F-4D97-AF65-F5344CB8AC3E}">
        <p14:creationId xmlns:p14="http://schemas.microsoft.com/office/powerpoint/2010/main" val="304862379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Trong </a:t>
            </a:r>
            <a:r>
              <a:rPr lang="en-US" sz="3100"/>
              <a:t>C++, việc cài đặt chi tiết nội dung của phương thức có thể tiến hành ngay trong phạm vi  lớp hoặc bên ngoài phạm vi định nghĩa lớp. </a:t>
            </a:r>
            <a:endParaRPr lang="en-US" sz="3100" smtClean="0"/>
          </a:p>
          <a:p>
            <a:pPr algn="just"/>
            <a:r>
              <a:rPr lang="en-US" sz="3100" smtClean="0"/>
              <a:t>Cú </a:t>
            </a:r>
            <a:r>
              <a:rPr lang="en-US" sz="3100"/>
              <a:t>pháp chỉ khác nhau ở dòng khai báo tên phương thức.</a:t>
            </a:r>
          </a:p>
        </p:txBody>
      </p:sp>
    </p:spTree>
    <p:extLst>
      <p:ext uri="{BB962C8B-B14F-4D97-AF65-F5344CB8AC3E}">
        <p14:creationId xmlns:p14="http://schemas.microsoft.com/office/powerpoint/2010/main" val="196349619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Nếu </a:t>
            </a:r>
            <a:r>
              <a:rPr lang="en-US" sz="3100"/>
              <a:t>cài đặt phương thức ngay trong phạm vi định nghĩa lớp, cú pháp là</a:t>
            </a:r>
            <a:r>
              <a:rPr lang="en-US" sz="3100" smtClean="0"/>
              <a:t>:</a:t>
            </a:r>
          </a:p>
          <a:p>
            <a:pPr marL="36576" indent="0" algn="just">
              <a:buNone/>
            </a:pPr>
            <a:endParaRPr lang="en-US" sz="3100"/>
          </a:p>
          <a:p>
            <a:pPr marL="36576" indent="0">
              <a:buNone/>
            </a:pPr>
            <a:r>
              <a:rPr lang="en-US" sz="3100" smtClean="0"/>
              <a:t>&lt;</a:t>
            </a:r>
            <a:r>
              <a:rPr lang="en-US" sz="3100"/>
              <a:t>Kiểu trả về&gt; &lt;Tên phương thức&gt;([&lt;Các tham số</a:t>
            </a:r>
            <a:r>
              <a:rPr lang="en-US" sz="3100" smtClean="0"/>
              <a:t>&gt;])</a:t>
            </a:r>
          </a:p>
          <a:p>
            <a:pPr marL="36576" indent="0">
              <a:buNone/>
            </a:pPr>
            <a:r>
              <a:rPr lang="en-US" sz="3100" smtClean="0"/>
              <a:t>{</a:t>
            </a:r>
            <a:endParaRPr lang="en-US" sz="3100"/>
          </a:p>
          <a:p>
            <a:pPr marL="36576" indent="0">
              <a:buNone/>
            </a:pPr>
            <a:r>
              <a:rPr lang="en-US" sz="3100" smtClean="0"/>
              <a:t>	… </a:t>
            </a:r>
            <a:r>
              <a:rPr lang="en-US" sz="3100"/>
              <a:t>// Cài đặt chi tiết</a:t>
            </a:r>
          </a:p>
          <a:p>
            <a:pPr marL="36576" indent="0">
              <a:buNone/>
            </a:pPr>
            <a:r>
              <a:rPr lang="en-US" sz="3100"/>
              <a:t>}</a:t>
            </a:r>
          </a:p>
        </p:txBody>
      </p:sp>
    </p:spTree>
    <p:extLst>
      <p:ext uri="{BB962C8B-B14F-4D97-AF65-F5344CB8AC3E}">
        <p14:creationId xmlns:p14="http://schemas.microsoft.com/office/powerpoint/2010/main" val="350551704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PHƯƠNG THỨC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Nếu </a:t>
            </a:r>
            <a:r>
              <a:rPr lang="en-US" sz="3100"/>
              <a:t>cài đặt phương thức bên ngoài phạm vi định nghĩa lớp, ta phải dùng chỉ thị phạm vi “::” để chỉ ra rằng đấy là một phương thức của lớp mà không phải là một hàm tự do trong chương trình:</a:t>
            </a:r>
          </a:p>
          <a:p>
            <a:pPr marL="36576" indent="0">
              <a:buNone/>
            </a:pPr>
            <a:r>
              <a:rPr lang="en-US" sz="3100"/>
              <a:t>&lt;Kiểu trả về&gt; &lt;Tên lớp&gt;::&lt;Tên phương thức&gt;([&lt;Các tham số</a:t>
            </a:r>
            <a:r>
              <a:rPr lang="en-US" sz="3100" smtClean="0"/>
              <a:t>&gt;])</a:t>
            </a:r>
          </a:p>
          <a:p>
            <a:pPr marL="36576" indent="0">
              <a:buNone/>
            </a:pPr>
            <a:r>
              <a:rPr lang="en-US" sz="3100" smtClean="0"/>
              <a:t>{</a:t>
            </a:r>
            <a:endParaRPr lang="en-US" sz="3100"/>
          </a:p>
          <a:p>
            <a:pPr marL="36576" indent="0">
              <a:buNone/>
            </a:pPr>
            <a:r>
              <a:rPr lang="en-US" sz="3100" smtClean="0"/>
              <a:t>	… </a:t>
            </a:r>
            <a:r>
              <a:rPr lang="en-US" sz="3100"/>
              <a:t>// Cài đặt chi tiết</a:t>
            </a:r>
          </a:p>
          <a:p>
            <a:pPr marL="36576" indent="0">
              <a:buNone/>
            </a:pPr>
            <a:r>
              <a:rPr lang="en-US" sz="3100"/>
              <a:t>}</a:t>
            </a:r>
          </a:p>
        </p:txBody>
      </p:sp>
    </p:spTree>
    <p:extLst>
      <p:ext uri="{BB962C8B-B14F-4D97-AF65-F5344CB8AC3E}">
        <p14:creationId xmlns:p14="http://schemas.microsoft.com/office/powerpoint/2010/main" val="183388189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475" y="1340768"/>
            <a:ext cx="8736013"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712378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548680"/>
            <a:ext cx="7821613" cy="610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855425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algn="just"/>
            <a:r>
              <a:rPr lang="en-US" sz="3100"/>
              <a:t>Nếu phương thức được cài đặt ngay trong lớp thì các tham số phải tường minh, nghĩa là mỗi tham số phải được biểu diễn bằng một cặp &lt;Kiểu dữ liệu&gt; &lt;Tên tham số&gt; như khi cài đặt chi tiết một hàm tự do trong chương trình.</a:t>
            </a:r>
          </a:p>
          <a:p>
            <a:pPr algn="just"/>
            <a:endParaRPr lang="en-US" sz="3100"/>
          </a:p>
        </p:txBody>
      </p:sp>
    </p:spTree>
    <p:extLst>
      <p:ext uri="{BB962C8B-B14F-4D97-AF65-F5344CB8AC3E}">
        <p14:creationId xmlns:p14="http://schemas.microsoft.com/office/powerpoint/2010/main" val="193144055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ĐỊNH NGHĨA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marL="420624" lvl="3" indent="-384048" algn="just">
              <a:buClr>
                <a:schemeClr val="accent1"/>
              </a:buClr>
              <a:buSzPct val="80000"/>
              <a:buFont typeface="Wingdings 2"/>
              <a:buChar char=""/>
            </a:pPr>
            <a:r>
              <a:rPr lang="en-US" sz="3100" smtClean="0"/>
              <a:t>Thông </a:t>
            </a:r>
            <a:r>
              <a:rPr lang="en-US" sz="3100"/>
              <a:t>thường, chỉ các phương thức ngắn (trên một dòng) là nên cài đặt ngay trong lớp. </a:t>
            </a:r>
            <a:endParaRPr lang="en-US" sz="3100" smtClean="0"/>
          </a:p>
          <a:p>
            <a:pPr marL="420624" lvl="3" indent="-384048" algn="just">
              <a:buClr>
                <a:schemeClr val="accent1"/>
              </a:buClr>
              <a:buSzPct val="80000"/>
              <a:buFont typeface="Wingdings 2"/>
              <a:buChar char=""/>
            </a:pPr>
            <a:r>
              <a:rPr lang="en-US" sz="3100" smtClean="0"/>
              <a:t>Còn </a:t>
            </a:r>
            <a:r>
              <a:rPr lang="en-US" sz="3100"/>
              <a:t>lại nên cài đặt các phương thức bên ngoài lớp để chương trình được sáng sủa, rõ ràng và dễ theo dõi.</a:t>
            </a:r>
          </a:p>
          <a:p>
            <a:pPr algn="just"/>
            <a:endParaRPr lang="en-US" sz="3100"/>
          </a:p>
        </p:txBody>
      </p:sp>
    </p:spTree>
    <p:extLst>
      <p:ext uri="{BB962C8B-B14F-4D97-AF65-F5344CB8AC3E}">
        <p14:creationId xmlns:p14="http://schemas.microsoft.com/office/powerpoint/2010/main" val="268290221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r>
              <a:rPr lang="en-US" sz="3100" smtClean="0"/>
              <a:t>Cũng </a:t>
            </a:r>
            <a:r>
              <a:rPr lang="en-US" sz="3100"/>
              <a:t>tương tự như các thuộc tính của lớp, các phương thức cũng có thể được sử dụng bên ngoài lớp thông qua tên biến lớp, hoặc có thể được dùng ngay trong lớp bởi các phương thức khác của lớp định nghĩa nó.</a:t>
            </a:r>
          </a:p>
        </p:txBody>
      </p:sp>
    </p:spTree>
    <p:extLst>
      <p:ext uri="{BB962C8B-B14F-4D97-AF65-F5344CB8AC3E}">
        <p14:creationId xmlns:p14="http://schemas.microsoft.com/office/powerpoint/2010/main" val="57637334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PHƯƠNG THỨC</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420624" lvl="3" indent="-384048" algn="just">
              <a:buClr>
                <a:schemeClr val="accent1"/>
              </a:buClr>
              <a:buSzPct val="80000"/>
              <a:buFont typeface="Wingdings 2"/>
              <a:buChar char=""/>
            </a:pPr>
            <a:r>
              <a:rPr lang="en-US" sz="3100"/>
              <a:t>B</a:t>
            </a:r>
            <a:r>
              <a:rPr lang="en-US" sz="3100" smtClean="0"/>
              <a:t>ên </a:t>
            </a:r>
            <a:r>
              <a:rPr lang="en-US" sz="3100"/>
              <a:t>ngoài phạm vi lớp, cú pháp phải thông qua tên biến lớp (cách này chỉ sử dụng được với các phương thức có tính chất public):</a:t>
            </a:r>
          </a:p>
          <a:p>
            <a:pPr marL="36576" indent="0">
              <a:buNone/>
            </a:pPr>
            <a:r>
              <a:rPr lang="en-US" sz="3100" smtClean="0"/>
              <a:t>	&lt;</a:t>
            </a:r>
            <a:r>
              <a:rPr lang="en-US" sz="3100"/>
              <a:t>Tên biến lớp&gt;.&lt;Tên phương thức</a:t>
            </a:r>
            <a:r>
              <a:rPr lang="en-US" sz="3100" smtClean="0"/>
              <a:t>&gt; ([&lt;</a:t>
            </a:r>
            <a:r>
              <a:rPr lang="en-US" sz="3100"/>
              <a:t>Các đối số</a:t>
            </a:r>
            <a:r>
              <a:rPr lang="en-US" sz="3100" smtClean="0"/>
              <a:t>&gt;]);</a:t>
            </a:r>
          </a:p>
          <a:p>
            <a:pPr marL="36576" indent="0">
              <a:buNone/>
            </a:pPr>
            <a:endParaRPr lang="en-US" sz="3100" smtClean="0"/>
          </a:p>
          <a:p>
            <a:r>
              <a:rPr lang="en-US" sz="3100" smtClean="0"/>
              <a:t>Bên </a:t>
            </a:r>
            <a:r>
              <a:rPr lang="en-US" sz="3100"/>
              <a:t>trong lớp, cú pháp đơn giản hơn:</a:t>
            </a:r>
          </a:p>
          <a:p>
            <a:pPr marL="36576" indent="0">
              <a:buNone/>
            </a:pPr>
            <a:r>
              <a:rPr lang="en-US" sz="3100" smtClean="0"/>
              <a:t>	&lt;</a:t>
            </a:r>
            <a:r>
              <a:rPr lang="en-US" sz="3100"/>
              <a:t>Tên phương thức&gt;([&lt;Các đối số&gt;]);</a:t>
            </a:r>
          </a:p>
        </p:txBody>
      </p:sp>
    </p:spTree>
    <p:extLst>
      <p:ext uri="{BB962C8B-B14F-4D97-AF65-F5344CB8AC3E}">
        <p14:creationId xmlns:p14="http://schemas.microsoft.com/office/powerpoint/2010/main" val="411717043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r>
              <a:rPr lang="en-US" sz="3100" smtClean="0"/>
              <a:t>Ví dụ: Với khai báo phương thức bên ngoài lớp ở trên:</a:t>
            </a:r>
          </a:p>
          <a:p>
            <a:pPr algn="just"/>
            <a:r>
              <a:rPr lang="en-US" sz="3100" smtClean="0"/>
              <a:t>Ta </a:t>
            </a:r>
            <a:r>
              <a:rPr lang="en-US" sz="3100"/>
              <a:t>khai báo một biến lớp:</a:t>
            </a:r>
          </a:p>
          <a:p>
            <a:pPr marL="36576" indent="0" algn="just">
              <a:buNone/>
            </a:pPr>
            <a:r>
              <a:rPr lang="en-US" sz="3100" smtClean="0"/>
              <a:t>	Car </a:t>
            </a:r>
            <a:r>
              <a:rPr lang="en-US" sz="3100"/>
              <a:t>myCar;</a:t>
            </a:r>
          </a:p>
          <a:p>
            <a:pPr algn="just"/>
            <a:r>
              <a:rPr lang="en-US" sz="3100"/>
              <a:t>Thì có thể sử dụng phương thức giới thiệu xe như sau:</a:t>
            </a:r>
          </a:p>
          <a:p>
            <a:pPr marL="36576" indent="0" algn="just">
              <a:buNone/>
            </a:pPr>
            <a:r>
              <a:rPr lang="en-US" sz="3100" smtClean="0"/>
              <a:t>	myCar.show</a:t>
            </a:r>
            <a:r>
              <a:rPr lang="en-US" sz="3100"/>
              <a:t>();</a:t>
            </a:r>
          </a:p>
        </p:txBody>
      </p:sp>
    </p:spTree>
    <p:extLst>
      <p:ext uri="{BB962C8B-B14F-4D97-AF65-F5344CB8AC3E}">
        <p14:creationId xmlns:p14="http://schemas.microsoft.com/office/powerpoint/2010/main" val="413856518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PHƯƠNG THỨC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lvl="3" indent="0" algn="just">
              <a:buClr>
                <a:schemeClr val="accent1"/>
              </a:buClr>
              <a:buSzPct val="80000"/>
              <a:buNone/>
            </a:pPr>
            <a:r>
              <a:rPr lang="en-US" sz="3100" smtClean="0">
                <a:solidFill>
                  <a:srgbClr val="FF0000"/>
                </a:solidFill>
              </a:rPr>
              <a:t>Lưu ý:</a:t>
            </a:r>
          </a:p>
          <a:p>
            <a:pPr marL="420624" lvl="3" indent="-384048" algn="just">
              <a:buClr>
                <a:schemeClr val="accent1"/>
              </a:buClr>
              <a:buSzPct val="80000"/>
              <a:buFont typeface="Wingdings 2"/>
              <a:buChar char=""/>
            </a:pPr>
            <a:r>
              <a:rPr lang="en-US" sz="3100" smtClean="0"/>
              <a:t>Khi </a:t>
            </a:r>
            <a:r>
              <a:rPr lang="en-US" sz="3100"/>
              <a:t>dùng phương thức bên trong các phương thức khác của lớp, mà phương thức lại bị trùng với các phương thức tự do của chương trình, ta phải chỉ rõ việc dùng phương thức của lớp (mà không phải dùng phương thức tự do) bằng cách dùng chỉ thị phạm vi lớp “::” với cú pháp:</a:t>
            </a:r>
          </a:p>
          <a:p>
            <a:pPr marL="36576" indent="0">
              <a:buNone/>
            </a:pPr>
            <a:r>
              <a:rPr lang="en-US" sz="3100" smtClean="0"/>
              <a:t>	&lt;</a:t>
            </a:r>
            <a:r>
              <a:rPr lang="en-US" sz="3100"/>
              <a:t>Tên lớp&gt;::&lt;Tên phương thức</a:t>
            </a:r>
            <a:r>
              <a:rPr lang="en-US" sz="3100" smtClean="0"/>
              <a:t>&gt;([&lt;</a:t>
            </a:r>
            <a:r>
              <a:rPr lang="en-US" sz="3100"/>
              <a:t>Các đối số&gt;]);</a:t>
            </a:r>
          </a:p>
        </p:txBody>
      </p:sp>
    </p:spTree>
    <p:extLst>
      <p:ext uri="{BB962C8B-B14F-4D97-AF65-F5344CB8AC3E}">
        <p14:creationId xmlns:p14="http://schemas.microsoft.com/office/powerpoint/2010/main" val="30818721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sz="3100" smtClean="0"/>
              <a:t>Khai </a:t>
            </a:r>
            <a:r>
              <a:rPr lang="en-US" sz="3100"/>
              <a:t>báo </a:t>
            </a:r>
            <a:r>
              <a:rPr lang="en-US" sz="3100" smtClean="0"/>
              <a:t>biến:</a:t>
            </a:r>
            <a:endParaRPr lang="en-US" sz="3100"/>
          </a:p>
          <a:p>
            <a:pPr lvl="1" algn="just"/>
            <a:r>
              <a:rPr lang="en-US" sz="2700"/>
              <a:t>int x;</a:t>
            </a:r>
          </a:p>
          <a:p>
            <a:pPr algn="just"/>
            <a:r>
              <a:rPr lang="en-US" sz="3100"/>
              <a:t>N</a:t>
            </a:r>
            <a:r>
              <a:rPr lang="en-US" sz="3100" smtClean="0"/>
              <a:t>ghĩa rằng:</a:t>
            </a:r>
          </a:p>
          <a:p>
            <a:pPr lvl="1" algn="just"/>
            <a:r>
              <a:rPr lang="en-US" sz="2700" smtClean="0"/>
              <a:t>x </a:t>
            </a:r>
            <a:r>
              <a:rPr lang="en-US" sz="2700"/>
              <a:t>là một tên hình thức được dùng để chỉ tới một giá trị nguyên được lưu trong bộ nhớ máy tính. Chúng ta không quan tâm nơi bộ nhớ đó ở </a:t>
            </a:r>
            <a:r>
              <a:rPr lang="en-US" sz="2700" smtClean="0"/>
              <a:t>đâu.</a:t>
            </a:r>
          </a:p>
          <a:p>
            <a:pPr lvl="1" algn="just"/>
            <a:r>
              <a:rPr lang="en-US" sz="2700" smtClean="0"/>
              <a:t>Bất </a:t>
            </a:r>
            <a:r>
              <a:rPr lang="en-US" sz="2700"/>
              <a:t>cứ khi nào </a:t>
            </a:r>
            <a:r>
              <a:rPr lang="en-US" sz="2700" smtClean="0"/>
              <a:t>muốn </a:t>
            </a:r>
            <a:r>
              <a:rPr lang="en-US" sz="2700"/>
              <a:t>truy xuất giá trị nguyên đó, ta chỉ cần gọi tới ký hiệu hình thức </a:t>
            </a:r>
            <a:r>
              <a:rPr lang="en-US" sz="2700" smtClean="0"/>
              <a:t>x.</a:t>
            </a:r>
          </a:p>
          <a:p>
            <a:pPr lvl="1" algn="just"/>
            <a:r>
              <a:rPr lang="en-US" sz="2700" smtClean="0"/>
              <a:t>Ví dụ: if </a:t>
            </a:r>
            <a:r>
              <a:rPr lang="en-US" sz="2700"/>
              <a:t>(x &gt; 17) </a:t>
            </a:r>
            <a:r>
              <a:rPr lang="en-US" sz="2700" smtClean="0"/>
              <a:t>   x </a:t>
            </a:r>
            <a:r>
              <a:rPr lang="en-US" sz="2700"/>
              <a:t>= x + 5;</a:t>
            </a:r>
          </a:p>
        </p:txBody>
      </p:sp>
    </p:spTree>
    <p:extLst>
      <p:ext uri="{BB962C8B-B14F-4D97-AF65-F5344CB8AC3E}">
        <p14:creationId xmlns:p14="http://schemas.microsoft.com/office/powerpoint/2010/main" val="245630421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a:t>Trong ngôn ngữ lập trình </a:t>
            </a:r>
            <a:r>
              <a:rPr lang="en-US" sz="3100" smtClean="0"/>
              <a:t>C++, nhìn </a:t>
            </a:r>
            <a:r>
              <a:rPr lang="en-US" sz="3100"/>
              <a:t>theo hướng đối </a:t>
            </a:r>
            <a:r>
              <a:rPr lang="en-US" sz="3100" smtClean="0"/>
              <a:t>tượng, </a:t>
            </a:r>
            <a:r>
              <a:rPr lang="en-US" sz="3100"/>
              <a:t>chúng ta có thể định nghĩa một lớp như </a:t>
            </a:r>
            <a:r>
              <a:rPr lang="en-US" sz="3100" smtClean="0"/>
              <a:t>Car, </a:t>
            </a:r>
            <a:r>
              <a:rPr lang="en-US" sz="3100"/>
              <a:t>và khai báo một biến kiểu </a:t>
            </a:r>
            <a:r>
              <a:rPr lang="en-US" sz="3100" smtClean="0"/>
              <a:t>Car như </a:t>
            </a:r>
            <a:r>
              <a:rPr lang="en-US" sz="3100"/>
              <a:t>sau:</a:t>
            </a:r>
          </a:p>
          <a:p>
            <a:pPr marL="36576" indent="0" algn="just">
              <a:buNone/>
            </a:pPr>
            <a:r>
              <a:rPr lang="en-US" sz="3100" smtClean="0"/>
              <a:t>	Car myCar;</a:t>
            </a:r>
            <a:endParaRPr lang="en-US" sz="3100"/>
          </a:p>
        </p:txBody>
      </p:sp>
    </p:spTree>
    <p:extLst>
      <p:ext uri="{BB962C8B-B14F-4D97-AF65-F5344CB8AC3E}">
        <p14:creationId xmlns:p14="http://schemas.microsoft.com/office/powerpoint/2010/main" val="209396189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en-US" sz="3100"/>
              <a:t>Khai báo biến:</a:t>
            </a:r>
          </a:p>
          <a:p>
            <a:pPr lvl="1" algn="just"/>
            <a:r>
              <a:rPr lang="en-US" sz="2700" smtClean="0"/>
              <a:t>Car myCar;</a:t>
            </a:r>
          </a:p>
          <a:p>
            <a:pPr algn="just"/>
            <a:r>
              <a:rPr lang="en-US" sz="3100" smtClean="0"/>
              <a:t>Nghĩa rằng:</a:t>
            </a:r>
          </a:p>
          <a:p>
            <a:pPr lvl="1" algn="just"/>
            <a:r>
              <a:rPr lang="en-US" sz="2800"/>
              <a:t>myCar </a:t>
            </a:r>
            <a:r>
              <a:rPr lang="en-US" sz="2700" smtClean="0"/>
              <a:t>là </a:t>
            </a:r>
            <a:r>
              <a:rPr lang="en-US" sz="2700"/>
              <a:t>một tên hình thức được dùng để chỉ tới một đối tượng </a:t>
            </a:r>
            <a:r>
              <a:rPr lang="en-US" sz="2700" smtClean="0"/>
              <a:t>Car (nghĩa </a:t>
            </a:r>
            <a:r>
              <a:rPr lang="en-US" sz="2700"/>
              <a:t>là một thể hiện của lớp </a:t>
            </a:r>
            <a:r>
              <a:rPr lang="en-US" sz="2700" smtClean="0"/>
              <a:t>Car) </a:t>
            </a:r>
            <a:r>
              <a:rPr lang="en-US" sz="2700"/>
              <a:t>mà được lưu trong bộ nhớ máy tính. Chúng ta không quan tâm nơi bộ nhớ đó ở </a:t>
            </a:r>
            <a:r>
              <a:rPr lang="en-US" sz="2700" smtClean="0"/>
              <a:t>đâu.</a:t>
            </a:r>
          </a:p>
          <a:p>
            <a:pPr lvl="1" algn="just"/>
            <a:r>
              <a:rPr lang="en-US" sz="2700" smtClean="0"/>
              <a:t>Bất </a:t>
            </a:r>
            <a:r>
              <a:rPr lang="en-US" sz="2700"/>
              <a:t>cứ khi nào ta muốn truy xuất thuộc tính hay phương thức của đối tượng này, ta chỉ cần gọi tới ký hiệu hình thức </a:t>
            </a:r>
            <a:r>
              <a:rPr lang="en-US" sz="2800"/>
              <a:t>myCar</a:t>
            </a:r>
            <a:r>
              <a:rPr lang="en-US" sz="2700" smtClean="0"/>
              <a:t> </a:t>
            </a:r>
            <a:r>
              <a:rPr lang="en-US" sz="2700"/>
              <a:t>và tên thuộc tính hay phương </a:t>
            </a:r>
            <a:r>
              <a:rPr lang="en-US" sz="2700" smtClean="0"/>
              <a:t>thức</a:t>
            </a:r>
            <a:r>
              <a:rPr lang="en-US" sz="2700"/>
              <a:t>.</a:t>
            </a:r>
            <a:endParaRPr lang="en-US" sz="2700" smtClean="0"/>
          </a:p>
          <a:p>
            <a:pPr lvl="1" algn="just"/>
            <a:r>
              <a:rPr lang="en-US" sz="2700" smtClean="0"/>
              <a:t>Ví dụ: </a:t>
            </a:r>
            <a:r>
              <a:rPr lang="en-US" sz="2800"/>
              <a:t>myCar.show()</a:t>
            </a:r>
          </a:p>
        </p:txBody>
      </p:sp>
    </p:spTree>
    <p:extLst>
      <p:ext uri="{BB962C8B-B14F-4D97-AF65-F5344CB8AC3E}">
        <p14:creationId xmlns:p14="http://schemas.microsoft.com/office/powerpoint/2010/main" val="265194793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Có sự giống nhau giữa </a:t>
            </a:r>
            <a:r>
              <a:rPr lang="en-US" sz="3100"/>
              <a:t>myCar là Car và </a:t>
            </a:r>
            <a:r>
              <a:rPr lang="en-US" sz="3100" smtClean="0"/>
              <a:t>x là int trong minh hoạ trên. </a:t>
            </a:r>
          </a:p>
          <a:p>
            <a:pPr algn="just"/>
            <a:r>
              <a:rPr lang="en-US" sz="3100" smtClean="0"/>
              <a:t>Chỉ khác </a:t>
            </a:r>
            <a:r>
              <a:rPr lang="en-US" sz="3100"/>
              <a:t>int là kiểu đã định nghĩa trước trong </a:t>
            </a:r>
            <a:r>
              <a:rPr lang="en-US" sz="3100" smtClean="0"/>
              <a:t>C++ </a:t>
            </a:r>
            <a:r>
              <a:rPr lang="en-US" sz="3100"/>
              <a:t>(và các ngôn ngữ khác), lớp </a:t>
            </a:r>
            <a:r>
              <a:rPr lang="en-US" sz="3100" smtClean="0"/>
              <a:t>Car là </a:t>
            </a:r>
            <a:r>
              <a:rPr lang="en-US" sz="3100"/>
              <a:t>kiểu người dùng định nghĩa. </a:t>
            </a:r>
          </a:p>
        </p:txBody>
      </p:sp>
    </p:spTree>
    <p:extLst>
      <p:ext uri="{BB962C8B-B14F-4D97-AF65-F5344CB8AC3E}">
        <p14:creationId xmlns:p14="http://schemas.microsoft.com/office/powerpoint/2010/main" val="179386279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Vì myCar </a:t>
            </a:r>
            <a:r>
              <a:rPr lang="en-US" sz="3100"/>
              <a:t>tham chiếu tới một thể hiện (đối tượng) của lớp </a:t>
            </a:r>
            <a:r>
              <a:rPr lang="en-US" sz="3100" smtClean="0"/>
              <a:t>Car , </a:t>
            </a:r>
            <a:r>
              <a:rPr lang="en-US" sz="3100"/>
              <a:t>nên myCar là biến tham chiếu. </a:t>
            </a:r>
            <a:endParaRPr lang="en-US" sz="3100" smtClean="0"/>
          </a:p>
          <a:p>
            <a:pPr algn="just"/>
            <a:r>
              <a:rPr lang="en-US" sz="3100" smtClean="0"/>
              <a:t>Trái </a:t>
            </a:r>
            <a:r>
              <a:rPr lang="en-US" sz="3100"/>
              <a:t>lại các biến thuộc tám kiểu cơ bản </a:t>
            </a:r>
            <a:r>
              <a:rPr lang="en-US" sz="3100" smtClean="0"/>
              <a:t>— int</a:t>
            </a:r>
            <a:r>
              <a:rPr lang="en-US" sz="3100"/>
              <a:t>, double, float, byte, short, long, char, và </a:t>
            </a:r>
            <a:r>
              <a:rPr lang="en-US" sz="3100" smtClean="0"/>
              <a:t>boolean — không </a:t>
            </a:r>
            <a:r>
              <a:rPr lang="en-US" sz="3100"/>
              <a:t>là biến tham chiếu, nghĩa là chúng không tham chiếu các đối tượng.</a:t>
            </a:r>
          </a:p>
        </p:txBody>
      </p:sp>
    </p:spTree>
    <p:extLst>
      <p:ext uri="{BB962C8B-B14F-4D97-AF65-F5344CB8AC3E}">
        <p14:creationId xmlns:p14="http://schemas.microsoft.com/office/powerpoint/2010/main" val="353827397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r>
              <a:rPr lang="en-US" sz="2700" smtClean="0"/>
              <a:t>Demo cho class Car:</a:t>
            </a:r>
            <a:endParaRPr lang="en-US" sz="2700"/>
          </a:p>
        </p:txBody>
      </p:sp>
    </p:spTree>
    <p:extLst>
      <p:ext uri="{BB962C8B-B14F-4D97-AF65-F5344CB8AC3E}">
        <p14:creationId xmlns:p14="http://schemas.microsoft.com/office/powerpoint/2010/main" val="109020752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endParaRPr lang="en-US" sz="27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6"/>
            <a:ext cx="8189913" cy="6399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655303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endParaRPr lang="en-US" sz="27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8971" y="945976"/>
            <a:ext cx="5778500"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557184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621904"/>
            <a:ext cx="51562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687582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endParaRPr lang="en-US" sz="27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7923213"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542796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50" y="980728"/>
            <a:ext cx="7554913" cy="585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04620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r>
              <a:rPr lang="en-US" sz="2700" smtClean="0"/>
              <a:t>Kết quả chương trình:</a:t>
            </a:r>
            <a:endParaRPr lang="en-US" sz="270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9" y="2276872"/>
            <a:ext cx="912293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984747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r>
              <a:rPr lang="en-US" sz="2700" smtClean="0"/>
              <a:t>Demo khác về class Humans:</a:t>
            </a:r>
            <a:endParaRPr lang="en-US" sz="2700"/>
          </a:p>
        </p:txBody>
      </p:sp>
    </p:spTree>
    <p:extLst>
      <p:ext uri="{BB962C8B-B14F-4D97-AF65-F5344CB8AC3E}">
        <p14:creationId xmlns:p14="http://schemas.microsoft.com/office/powerpoint/2010/main" val="294630130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endParaRPr lang="en-US" sz="27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352376"/>
            <a:ext cx="4178300" cy="546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666093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p:txBody>
          <a:bodyPr>
            <a:normAutofit/>
          </a:bodyPr>
          <a:lstStyle/>
          <a:p>
            <a:pPr lvl="0"/>
            <a:endParaRPr lang="en-US" sz="27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238076"/>
            <a:ext cx="4254500" cy="557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592108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1556792"/>
            <a:ext cx="9057910" cy="2898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892487"/>
            <a:ext cx="6322028" cy="1660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804232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lvl="0" indent="0" algn="just">
              <a:buNone/>
            </a:pPr>
            <a:r>
              <a:rPr lang="en-US" sz="3100" smtClean="0">
                <a:solidFill>
                  <a:srgbClr val="FF0000"/>
                </a:solidFill>
              </a:rPr>
              <a:t>Bài 1:</a:t>
            </a:r>
          </a:p>
          <a:p>
            <a:pPr marL="36576" lvl="0" indent="0" algn="just">
              <a:buNone/>
            </a:pPr>
            <a:r>
              <a:rPr lang="en-US" sz="3100" smtClean="0"/>
              <a:t>Khai </a:t>
            </a:r>
            <a:r>
              <a:rPr lang="en-US" sz="3100"/>
              <a:t>báo một lớp nhân viên, có tên là </a:t>
            </a:r>
            <a:r>
              <a:rPr lang="en-US" sz="3100" smtClean="0"/>
              <a:t>Employee</a:t>
            </a:r>
            <a:r>
              <a:rPr lang="en-US" sz="3100"/>
              <a:t>:</a:t>
            </a:r>
            <a:endParaRPr lang="en-US" sz="3100" smtClean="0"/>
          </a:p>
          <a:p>
            <a:pPr lvl="0" algn="just"/>
            <a:r>
              <a:rPr lang="en-US" sz="3100" smtClean="0"/>
              <a:t>Có </a:t>
            </a:r>
            <a:r>
              <a:rPr lang="en-US" sz="3100"/>
              <a:t>ba thuộc tính có tính chất </a:t>
            </a:r>
            <a:r>
              <a:rPr lang="en-US" sz="3100" smtClean="0"/>
              <a:t>private: Tên </a:t>
            </a:r>
            <a:r>
              <a:rPr lang="en-US" sz="3100"/>
              <a:t>nhân viên, </a:t>
            </a:r>
            <a:r>
              <a:rPr lang="en-US" sz="3100" smtClean="0"/>
              <a:t>Tuổi </a:t>
            </a:r>
            <a:r>
              <a:rPr lang="en-US" sz="3100"/>
              <a:t>nhân viên, </a:t>
            </a:r>
            <a:r>
              <a:rPr lang="en-US" sz="3100" smtClean="0"/>
              <a:t>Lương </a:t>
            </a:r>
            <a:r>
              <a:rPr lang="en-US" sz="3100"/>
              <a:t>nhân </a:t>
            </a:r>
            <a:r>
              <a:rPr lang="en-US" sz="3100" smtClean="0"/>
              <a:t>viên</a:t>
            </a:r>
          </a:p>
          <a:p>
            <a:pPr lvl="0" algn="just"/>
            <a:r>
              <a:rPr lang="en-US" sz="3100"/>
              <a:t>Có các phương thức có tính chất public:</a:t>
            </a:r>
          </a:p>
          <a:p>
            <a:pPr lvl="1" algn="just"/>
            <a:r>
              <a:rPr lang="en-US" sz="2700"/>
              <a:t>set/get giá trị thuộc tính tên nhân viên</a:t>
            </a:r>
          </a:p>
          <a:p>
            <a:pPr lvl="1" algn="just"/>
            <a:r>
              <a:rPr lang="en-US" sz="2700"/>
              <a:t>set/get giá trị thuộc tính tuổi nhân viên</a:t>
            </a:r>
          </a:p>
          <a:p>
            <a:pPr lvl="1" algn="just"/>
            <a:r>
              <a:rPr lang="en-US" sz="2700"/>
              <a:t>set/get giá trị thuộc tính </a:t>
            </a:r>
            <a:r>
              <a:rPr lang="en-US" sz="2700" smtClean="0"/>
              <a:t>lương </a:t>
            </a:r>
            <a:r>
              <a:rPr lang="en-US" sz="2700"/>
              <a:t>nhân viên.</a:t>
            </a:r>
          </a:p>
        </p:txBody>
      </p:sp>
    </p:spTree>
    <p:extLst>
      <p:ext uri="{BB962C8B-B14F-4D97-AF65-F5344CB8AC3E}">
        <p14:creationId xmlns:p14="http://schemas.microsoft.com/office/powerpoint/2010/main" val="105748862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a:solidFill>
                  <a:srgbClr val="FF0000"/>
                </a:solidFill>
              </a:rPr>
              <a:t>Bài 1</a:t>
            </a:r>
            <a:r>
              <a:rPr lang="en-US" sz="3100" smtClean="0">
                <a:solidFill>
                  <a:srgbClr val="FF0000"/>
                </a:solidFill>
              </a:rPr>
              <a:t>:</a:t>
            </a:r>
            <a:endParaRPr lang="en-US" sz="3100" smtClean="0"/>
          </a:p>
          <a:p>
            <a:pPr lvl="0" algn="just"/>
            <a:r>
              <a:rPr lang="en-US" sz="3100" smtClean="0"/>
              <a:t>Một </a:t>
            </a:r>
            <a:r>
              <a:rPr lang="en-US" sz="3100"/>
              <a:t>hàm khởi tạo với đầy đủ ba tham số tương ứng với ba thuộc tính của </a:t>
            </a:r>
            <a:r>
              <a:rPr lang="en-US" sz="3100" smtClean="0"/>
              <a:t>lớp.</a:t>
            </a:r>
          </a:p>
          <a:p>
            <a:pPr lvl="0" algn="just"/>
            <a:r>
              <a:rPr lang="en-US" sz="3100" smtClean="0"/>
              <a:t>Phương </a:t>
            </a:r>
            <a:r>
              <a:rPr lang="en-US" sz="3100"/>
              <a:t>thức show() để giới thiệu về tên, tuổi và lương </a:t>
            </a:r>
            <a:r>
              <a:rPr lang="en-US" sz="3100" smtClean="0"/>
              <a:t>của đối </a:t>
            </a:r>
            <a:r>
              <a:rPr lang="en-US" sz="3100"/>
              <a:t>tượng nhân viên.</a:t>
            </a:r>
          </a:p>
        </p:txBody>
      </p:sp>
    </p:spTree>
    <p:extLst>
      <p:ext uri="{BB962C8B-B14F-4D97-AF65-F5344CB8AC3E}">
        <p14:creationId xmlns:p14="http://schemas.microsoft.com/office/powerpoint/2010/main" val="242421795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a:solidFill>
                  <a:srgbClr val="FF0000"/>
                </a:solidFill>
              </a:rPr>
              <a:t>Bài 1:</a:t>
            </a:r>
          </a:p>
          <a:p>
            <a:pPr marL="36576" lvl="0" indent="0" algn="just">
              <a:buNone/>
            </a:pPr>
            <a:r>
              <a:rPr lang="en-US" sz="3100" smtClean="0"/>
              <a:t>Viết </a:t>
            </a:r>
            <a:r>
              <a:rPr lang="en-US" sz="3100"/>
              <a:t>một chương trình sử dụng lớp Employee </a:t>
            </a:r>
            <a:r>
              <a:rPr lang="en-US" sz="3100" smtClean="0"/>
              <a:t>với </a:t>
            </a:r>
            <a:r>
              <a:rPr lang="en-US" sz="3100"/>
              <a:t>các thao tác sau:</a:t>
            </a:r>
          </a:p>
          <a:p>
            <a:pPr lvl="0" algn="just"/>
            <a:r>
              <a:rPr lang="en-US" sz="3100"/>
              <a:t>Khai báo một đối tượng kiểu </a:t>
            </a:r>
            <a:r>
              <a:rPr lang="en-US" sz="3100" smtClean="0"/>
              <a:t>Employee</a:t>
            </a:r>
            <a:r>
              <a:rPr lang="en-US" sz="3100"/>
              <a:t>.</a:t>
            </a:r>
          </a:p>
          <a:p>
            <a:pPr lvl="0" algn="just"/>
            <a:r>
              <a:rPr lang="en-US" sz="3100"/>
              <a:t>Nhập từ bàn phím giá trị các thuộc tính tên, tuổi, lương nhân viên.</a:t>
            </a:r>
          </a:p>
          <a:p>
            <a:pPr lvl="0" algn="just"/>
            <a:r>
              <a:rPr lang="en-US" sz="3100" smtClean="0"/>
              <a:t>Dùng </a:t>
            </a:r>
            <a:r>
              <a:rPr lang="en-US" sz="3100"/>
              <a:t>hàm show() để </a:t>
            </a:r>
            <a:r>
              <a:rPr lang="en-US" sz="3100" smtClean="0"/>
              <a:t>xuất ra thông tin </a:t>
            </a:r>
            <a:r>
              <a:rPr lang="en-US" sz="3100"/>
              <a:t>đối </a:t>
            </a:r>
            <a:r>
              <a:rPr lang="en-US" sz="3100" smtClean="0"/>
              <a:t>tượng nhân viên đó.</a:t>
            </a:r>
            <a:endParaRPr lang="en-US" sz="3100"/>
          </a:p>
        </p:txBody>
      </p:sp>
    </p:spTree>
    <p:extLst>
      <p:ext uri="{BB962C8B-B14F-4D97-AF65-F5344CB8AC3E}">
        <p14:creationId xmlns:p14="http://schemas.microsoft.com/office/powerpoint/2010/main" val="201347858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marL="36576" indent="0" algn="just">
              <a:buNone/>
            </a:pPr>
            <a:r>
              <a:rPr lang="en-US" sz="3100">
                <a:solidFill>
                  <a:srgbClr val="FF0000"/>
                </a:solidFill>
              </a:rPr>
              <a:t>Bài </a:t>
            </a:r>
            <a:r>
              <a:rPr lang="en-US" sz="3100" smtClean="0">
                <a:solidFill>
                  <a:srgbClr val="FF0000"/>
                </a:solidFill>
              </a:rPr>
              <a:t>2:</a:t>
            </a:r>
            <a:endParaRPr lang="en-US" sz="3100">
              <a:solidFill>
                <a:srgbClr val="FF0000"/>
              </a:solidFill>
            </a:endParaRPr>
          </a:p>
          <a:p>
            <a:pPr lvl="0" algn="just"/>
            <a:r>
              <a:rPr lang="en-US" sz="3100" smtClean="0"/>
              <a:t>Sinh viên gồm có các thông tin: </a:t>
            </a:r>
            <a:r>
              <a:rPr lang="vi-VN" sz="3200" smtClean="0"/>
              <a:t>char </a:t>
            </a:r>
            <a:r>
              <a:rPr lang="en-US" sz="3200"/>
              <a:t>h</a:t>
            </a:r>
            <a:r>
              <a:rPr lang="vi-VN" sz="3200" smtClean="0"/>
              <a:t>oTen[40]</a:t>
            </a:r>
            <a:r>
              <a:rPr lang="en-US" sz="3200" smtClean="0"/>
              <a:t>, </a:t>
            </a:r>
            <a:r>
              <a:rPr lang="vi-VN" sz="3200" smtClean="0"/>
              <a:t>float </a:t>
            </a:r>
            <a:r>
              <a:rPr lang="en-US" sz="3200"/>
              <a:t>d</a:t>
            </a:r>
            <a:r>
              <a:rPr lang="vi-VN" sz="3200" smtClean="0"/>
              <a:t>iem</a:t>
            </a:r>
            <a:r>
              <a:rPr lang="en-US" sz="3200" smtClean="0"/>
              <a:t>, </a:t>
            </a:r>
            <a:r>
              <a:rPr lang="vi-VN" sz="3200" smtClean="0"/>
              <a:t>char </a:t>
            </a:r>
            <a:r>
              <a:rPr lang="en-US" sz="3200"/>
              <a:t>xepL</a:t>
            </a:r>
            <a:r>
              <a:rPr lang="vi-VN" sz="3200" smtClean="0"/>
              <a:t>oai[</a:t>
            </a:r>
            <a:r>
              <a:rPr lang="en-US" sz="3200" smtClean="0"/>
              <a:t>20</a:t>
            </a:r>
            <a:r>
              <a:rPr lang="vi-VN" sz="3200" smtClean="0"/>
              <a:t>];</a:t>
            </a:r>
            <a:endParaRPr lang="en-US" sz="3200" smtClean="0"/>
          </a:p>
          <a:p>
            <a:pPr lvl="0" algn="just"/>
            <a:r>
              <a:rPr lang="vi-VN" sz="3200" smtClean="0"/>
              <a:t>Viết </a:t>
            </a:r>
            <a:r>
              <a:rPr lang="vi-VN" sz="3200"/>
              <a:t>chương trình nhập vào họ tên, điểm của </a:t>
            </a:r>
            <a:r>
              <a:rPr lang="vi-VN" sz="3200" smtClean="0"/>
              <a:t>sinh</a:t>
            </a:r>
            <a:r>
              <a:rPr lang="en-US" sz="3200" smtClean="0"/>
              <a:t> viên</a:t>
            </a:r>
            <a:r>
              <a:rPr lang="vi-VN" sz="3200" smtClean="0"/>
              <a:t>. </a:t>
            </a:r>
            <a:r>
              <a:rPr lang="en-US" sz="3200"/>
              <a:t>Thực hiện x</a:t>
            </a:r>
            <a:r>
              <a:rPr lang="vi-VN" sz="3200"/>
              <a:t>ếp loại theo cách sau</a:t>
            </a:r>
            <a:r>
              <a:rPr lang="vi-VN" sz="3200" smtClean="0"/>
              <a:t>:</a:t>
            </a:r>
            <a:endParaRPr lang="en-US" sz="3200" smtClean="0"/>
          </a:p>
          <a:p>
            <a:pPr marL="36576" indent="0">
              <a:buNone/>
            </a:pPr>
            <a:r>
              <a:rPr lang="en-US" sz="3200" smtClean="0"/>
              <a:t>	</a:t>
            </a:r>
            <a:r>
              <a:rPr lang="vi-VN" sz="3200" smtClean="0"/>
              <a:t>Điểm</a:t>
            </a:r>
            <a:r>
              <a:rPr lang="en-US" sz="3200"/>
              <a:t>		</a:t>
            </a:r>
            <a:r>
              <a:rPr lang="vi-VN" sz="3200"/>
              <a:t>Xếp loại</a:t>
            </a:r>
          </a:p>
          <a:p>
            <a:pPr marL="36576" indent="0">
              <a:buNone/>
            </a:pPr>
            <a:r>
              <a:rPr lang="en-US" sz="3200" smtClean="0"/>
              <a:t>	</a:t>
            </a:r>
            <a:r>
              <a:rPr lang="vi-VN" sz="3200" smtClean="0"/>
              <a:t>9</a:t>
            </a:r>
            <a:r>
              <a:rPr lang="vi-VN" sz="3200"/>
              <a:t>, 10 </a:t>
            </a:r>
            <a:r>
              <a:rPr lang="en-US" sz="3200"/>
              <a:t>		</a:t>
            </a:r>
            <a:r>
              <a:rPr lang="vi-VN" sz="3200"/>
              <a:t>Giỏi</a:t>
            </a:r>
          </a:p>
          <a:p>
            <a:pPr marL="36576" indent="0">
              <a:buNone/>
            </a:pPr>
            <a:r>
              <a:rPr lang="en-US" sz="3200" smtClean="0"/>
              <a:t>	</a:t>
            </a:r>
            <a:r>
              <a:rPr lang="vi-VN" sz="3200" smtClean="0"/>
              <a:t>7</a:t>
            </a:r>
            <a:r>
              <a:rPr lang="vi-VN" sz="3200"/>
              <a:t>, 8 </a:t>
            </a:r>
            <a:r>
              <a:rPr lang="en-US" sz="3200"/>
              <a:t>		</a:t>
            </a:r>
            <a:r>
              <a:rPr lang="vi-VN" sz="3200"/>
              <a:t>Khá</a:t>
            </a:r>
          </a:p>
          <a:p>
            <a:pPr marL="36576" indent="0">
              <a:buNone/>
            </a:pPr>
            <a:r>
              <a:rPr lang="en-US" sz="3200" smtClean="0"/>
              <a:t>	</a:t>
            </a:r>
            <a:r>
              <a:rPr lang="vi-VN" sz="3200" smtClean="0"/>
              <a:t>5</a:t>
            </a:r>
            <a:r>
              <a:rPr lang="vi-VN" sz="3200"/>
              <a:t>, 6 </a:t>
            </a:r>
            <a:r>
              <a:rPr lang="en-US" sz="3200"/>
              <a:t>		</a:t>
            </a:r>
            <a:r>
              <a:rPr lang="vi-VN" sz="3200"/>
              <a:t>Trung bình</a:t>
            </a:r>
          </a:p>
          <a:p>
            <a:pPr marL="36576" indent="0">
              <a:buNone/>
            </a:pPr>
            <a:r>
              <a:rPr lang="en-US" sz="3200" smtClean="0"/>
              <a:t>	D</a:t>
            </a:r>
            <a:r>
              <a:rPr lang="vi-VN" sz="3200"/>
              <a:t>ưới 5 </a:t>
            </a:r>
            <a:r>
              <a:rPr lang="en-US" sz="3200"/>
              <a:t>		</a:t>
            </a:r>
            <a:r>
              <a:rPr lang="vi-VN" sz="3200"/>
              <a:t>Không đạt</a:t>
            </a:r>
          </a:p>
          <a:p>
            <a:pPr marL="36576" lvl="0" indent="0" algn="just">
              <a:buNone/>
            </a:pPr>
            <a:endParaRPr lang="en-US" sz="3200" smtClean="0"/>
          </a:p>
          <a:p>
            <a:pPr lvl="0" algn="just"/>
            <a:r>
              <a:rPr lang="vi-VN" sz="3200"/>
              <a:t>In </a:t>
            </a:r>
            <a:r>
              <a:rPr lang="vi-VN" sz="3200" smtClean="0"/>
              <a:t>lên </a:t>
            </a:r>
            <a:r>
              <a:rPr lang="vi-VN" sz="3200"/>
              <a:t>màn hình theo dạng sau:</a:t>
            </a:r>
          </a:p>
          <a:p>
            <a:pPr marL="36576" indent="0">
              <a:buNone/>
            </a:pPr>
            <a:r>
              <a:rPr lang="en-US" sz="3200" smtClean="0"/>
              <a:t>		</a:t>
            </a:r>
            <a:r>
              <a:rPr lang="vi-VN" sz="3200" smtClean="0"/>
              <a:t>XEP </a:t>
            </a:r>
            <a:r>
              <a:rPr lang="vi-VN" sz="3200"/>
              <a:t>LOAI </a:t>
            </a:r>
            <a:r>
              <a:rPr lang="en-US" sz="3200"/>
              <a:t>SINH VIEN</a:t>
            </a:r>
            <a:endParaRPr lang="vi-VN" sz="3200"/>
          </a:p>
          <a:p>
            <a:pPr marL="36576" indent="0">
              <a:buNone/>
            </a:pPr>
            <a:r>
              <a:rPr lang="en-US" sz="3200" smtClean="0"/>
              <a:t>	</a:t>
            </a:r>
            <a:r>
              <a:rPr lang="vi-VN" sz="3200" smtClean="0"/>
              <a:t>HO </a:t>
            </a:r>
            <a:r>
              <a:rPr lang="vi-VN" sz="3200"/>
              <a:t>VA TEN </a:t>
            </a:r>
            <a:r>
              <a:rPr lang="en-US" sz="3200"/>
              <a:t>	</a:t>
            </a:r>
            <a:r>
              <a:rPr lang="vi-VN" sz="3200"/>
              <a:t>DIEM </a:t>
            </a:r>
            <a:r>
              <a:rPr lang="en-US" sz="3200"/>
              <a:t>	</a:t>
            </a:r>
            <a:r>
              <a:rPr lang="vi-VN" sz="3200"/>
              <a:t>XEPLOAI</a:t>
            </a:r>
          </a:p>
          <a:p>
            <a:pPr marL="36576" indent="0">
              <a:buNone/>
            </a:pPr>
            <a:r>
              <a:rPr lang="en-US" sz="3200" smtClean="0"/>
              <a:t>	</a:t>
            </a:r>
            <a:r>
              <a:rPr lang="vi-VN" sz="3200" smtClean="0"/>
              <a:t>Nguyen </a:t>
            </a:r>
            <a:r>
              <a:rPr lang="vi-VN" sz="3200"/>
              <a:t>Van A </a:t>
            </a:r>
            <a:r>
              <a:rPr lang="en-US" sz="3200"/>
              <a:t>	</a:t>
            </a:r>
            <a:r>
              <a:rPr lang="vi-VN" sz="3200"/>
              <a:t>7</a:t>
            </a:r>
            <a:r>
              <a:rPr lang="en-US" sz="3200"/>
              <a:t>.5</a:t>
            </a:r>
            <a:r>
              <a:rPr lang="vi-VN" sz="3200"/>
              <a:t> </a:t>
            </a:r>
            <a:r>
              <a:rPr lang="en-US" sz="3200"/>
              <a:t>	</a:t>
            </a:r>
            <a:r>
              <a:rPr lang="vi-VN" sz="3200" smtClean="0"/>
              <a:t>Kha</a:t>
            </a:r>
            <a:endParaRPr lang="vi-VN" sz="3200"/>
          </a:p>
        </p:txBody>
      </p:sp>
    </p:spTree>
    <p:extLst>
      <p:ext uri="{BB962C8B-B14F-4D97-AF65-F5344CB8AC3E}">
        <p14:creationId xmlns:p14="http://schemas.microsoft.com/office/powerpoint/2010/main" val="280188773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a:solidFill>
                  <a:srgbClr val="FF0000"/>
                </a:solidFill>
              </a:rPr>
              <a:t>Bài 3</a:t>
            </a:r>
            <a:r>
              <a:rPr lang="en-US" sz="3100" smtClean="0">
                <a:solidFill>
                  <a:srgbClr val="FF0000"/>
                </a:solidFill>
              </a:rPr>
              <a:t>:</a:t>
            </a:r>
            <a:endParaRPr lang="en-US" sz="3100">
              <a:solidFill>
                <a:srgbClr val="FF0000"/>
              </a:solidFill>
            </a:endParaRPr>
          </a:p>
          <a:p>
            <a:pPr lvl="0" algn="just"/>
            <a:r>
              <a:rPr lang="en-US" sz="3100" smtClean="0"/>
              <a:t>Giả </a:t>
            </a:r>
            <a:r>
              <a:rPr lang="en-US" sz="3100"/>
              <a:t>sử thông tin về mỗi khách hàng gồm: </a:t>
            </a:r>
            <a:r>
              <a:rPr lang="en-US" sz="3100" smtClean="0"/>
              <a:t>Mã khách hàng, </a:t>
            </a:r>
            <a:r>
              <a:rPr lang="en-US" sz="3100"/>
              <a:t>họ tên, tuổi, địa chỉ liên hệ, số điện thoại, </a:t>
            </a:r>
            <a:r>
              <a:rPr lang="en-US" sz="3100" smtClean="0"/>
              <a:t>email.</a:t>
            </a:r>
          </a:p>
          <a:p>
            <a:pPr lvl="0" algn="just"/>
            <a:r>
              <a:rPr lang="en-US" sz="3100" smtClean="0"/>
              <a:t>Hãy </a:t>
            </a:r>
            <a:r>
              <a:rPr lang="en-US" sz="3100"/>
              <a:t>xây dựng lớp KhachHang </a:t>
            </a:r>
            <a:r>
              <a:rPr lang="en-US" sz="3100" smtClean="0"/>
              <a:t>có:</a:t>
            </a:r>
          </a:p>
          <a:p>
            <a:pPr lvl="1" algn="just"/>
            <a:r>
              <a:rPr lang="en-US" sz="2700" smtClean="0"/>
              <a:t>Các </a:t>
            </a:r>
            <a:r>
              <a:rPr lang="en-US" sz="2700"/>
              <a:t>toán tử tạo </a:t>
            </a:r>
            <a:r>
              <a:rPr lang="en-US" sz="2700" smtClean="0"/>
              <a:t>lập.</a:t>
            </a:r>
          </a:p>
          <a:p>
            <a:pPr lvl="1" algn="just"/>
            <a:r>
              <a:rPr lang="en-US" sz="2700" smtClean="0"/>
              <a:t>Phương </a:t>
            </a:r>
            <a:r>
              <a:rPr lang="en-US" sz="2700"/>
              <a:t>thức để nhập thông tin cho một khách </a:t>
            </a:r>
            <a:r>
              <a:rPr lang="en-US" sz="2700" smtClean="0"/>
              <a:t>hàng.</a:t>
            </a:r>
          </a:p>
          <a:p>
            <a:pPr lvl="1" algn="just"/>
            <a:r>
              <a:rPr lang="en-US" sz="2700" smtClean="0"/>
              <a:t>Phương </a:t>
            </a:r>
            <a:r>
              <a:rPr lang="en-US" sz="2700"/>
              <a:t>thức để hiển thị thông tin của khách hàng hiện </a:t>
            </a:r>
            <a:r>
              <a:rPr lang="en-US" sz="2700" smtClean="0"/>
              <a:t>thời.</a:t>
            </a:r>
            <a:endParaRPr lang="en-US" sz="2700"/>
          </a:p>
        </p:txBody>
      </p:sp>
    </p:spTree>
    <p:extLst>
      <p:ext uri="{BB962C8B-B14F-4D97-AF65-F5344CB8AC3E}">
        <p14:creationId xmlns:p14="http://schemas.microsoft.com/office/powerpoint/2010/main" val="229208428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2362</TotalTime>
  <Words>4249</Words>
  <Application>Microsoft Office PowerPoint</Application>
  <PresentationFormat>On-screen Show (4:3)</PresentationFormat>
  <Paragraphs>433</Paragraphs>
  <Slides>86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86</vt:i4>
      </vt:variant>
    </vt:vector>
  </HeadingPairs>
  <TitlesOfParts>
    <vt:vector size="91" baseType="lpstr">
      <vt:lpstr>Arial</vt:lpstr>
      <vt:lpstr>Calibri</vt:lpstr>
      <vt:lpstr>Franklin Gothic Book</vt:lpstr>
      <vt:lpstr>Wingdings 2</vt:lpstr>
      <vt:lpstr>Technic</vt:lpstr>
      <vt:lpstr> ĐỐI TƯỢNG VÀ LỚP</vt:lpstr>
      <vt:lpstr>NỘI DUNG</vt:lpstr>
      <vt:lpstr>KHÁI NIỆM ĐỐI TƯỢNG</vt:lpstr>
      <vt:lpstr>KHÁI NIỆM ĐỐI TƯỢNG</vt:lpstr>
      <vt:lpstr>KHÁI NIỆM ĐỐI TƯỢNG</vt:lpstr>
      <vt:lpstr>KHÁI NIỆM ĐỐI TƯỢNG</vt:lpstr>
      <vt:lpstr>KHÁI NIỆM ĐỐI TƯỢNG</vt:lpstr>
      <vt:lpstr>TRỪU TƯỢNG HÓA ĐỐI TƯỢNG THEO CHỨC NĂNG</vt:lpstr>
      <vt:lpstr>TRỪU TƯỢNG HÓA ĐỐI TƯỢNG THEO CHỨC NĂNG</vt:lpstr>
      <vt:lpstr>TRỪU TƯỢNG HÓA ĐỐI TƯỢNG THEO CHỨC NĂNG</vt:lpstr>
      <vt:lpstr>TRỪU TƯỢNG HÓA ĐỐI TƯỢNG THEO CHỨC NĂNG</vt:lpstr>
      <vt:lpstr>TRỪU TƯỢNG HÓA ĐỐI TƯỢNG THEO DỮ LIỆU</vt:lpstr>
      <vt:lpstr>TRỪU TƯỢNG HÓA ĐỐI TƯỢNG THEO DỮ LIỆU</vt:lpstr>
      <vt:lpstr>TRỪU TƯỢNG HÓA ĐỐI TƯỢNG THEO DỮ LIỆU</vt:lpstr>
      <vt:lpstr>TRỪU TƯỢNG HÓA ĐỐI TƯỢNG THEO DỮ LIỆU</vt:lpstr>
      <vt:lpstr>KHÁI NIỆM LỚP</vt:lpstr>
      <vt:lpstr>KHÁI NIỆM LỚP</vt:lpstr>
      <vt:lpstr>KHÁI NIỆM LỚP</vt:lpstr>
      <vt:lpstr>KHÁI NIỆM LỚP</vt:lpstr>
      <vt:lpstr>KHÁI NIỆM LỚP</vt:lpstr>
      <vt:lpstr>KHÁI NIỆM LỚP</vt:lpstr>
      <vt:lpstr>LỚP VÀ ĐỐI TƯỢNG</vt:lpstr>
      <vt:lpstr>LỚP VÀ ĐỐI TƯỢNG</vt:lpstr>
      <vt:lpstr>KHÁI NIỆM ĐÓNG GÓI</vt:lpstr>
      <vt:lpstr>KHÁI NIỆM ĐÓNG GÓI</vt:lpstr>
      <vt:lpstr>KHÁI NIỆM ĐÓNG GÓI</vt:lpstr>
      <vt:lpstr>KHÁI NIỆM ĐÓNG GÓI</vt:lpstr>
      <vt:lpstr>ĐỊNH NGHĨA  LỚP ĐỐI TƯỢNG</vt:lpstr>
      <vt:lpstr>ĐỊNH NGHĨA  LỚP ĐỐI TƯỢNG</vt:lpstr>
      <vt:lpstr>ĐỊNH NGHĨA  LỚP ĐỐI TƯỢNG</vt:lpstr>
      <vt:lpstr>ĐỊNH NGHĨA  LỚP ĐỐI TƯỢNG</vt:lpstr>
      <vt:lpstr>ĐỊNH NGHĨA  LỚP ĐỐI TƯỢNG</vt:lpstr>
      <vt:lpstr>SỬ DỤNG LỚP ĐỐI TƯỢNG</vt:lpstr>
      <vt:lpstr>SỬ DỤNG LỚP ĐỐI TƯỢNG</vt:lpstr>
      <vt:lpstr>SỬ DỤNG LỚP ĐỐI TƯỢNG</vt:lpstr>
      <vt:lpstr>CÁC THÀNH PHẦN CỦA LỚP</vt:lpstr>
      <vt:lpstr>CÁC THÀNH PHẦN CỦA LỚP</vt:lpstr>
      <vt:lpstr>CÁC THÀNH PHẦN CỦA LỚP</vt:lpstr>
      <vt:lpstr>CÁC THÀNH PHẦN CỦA LỚP</vt:lpstr>
      <vt:lpstr>KHAI BÁO THUỘC TÍNH</vt:lpstr>
      <vt:lpstr>KHAI BÁO THUỘC TÍNH</vt:lpstr>
      <vt:lpstr>KHAI BÁO THUỘC TÍNH</vt:lpstr>
      <vt:lpstr>KHAI BÁO THUỘC TÍNH</vt:lpstr>
      <vt:lpstr>KHAI BÁO THUỘC TÍNH</vt:lpstr>
      <vt:lpstr>KHAI BÁO THUỘC TÍNH</vt:lpstr>
      <vt:lpstr>SỬ DỤNG THUỘC TÍNH</vt:lpstr>
      <vt:lpstr>SỬ DỤNG THUỘC TÍNH</vt:lpstr>
      <vt:lpstr>SỬ DỤNG THUỘC TÍNH</vt:lpstr>
      <vt:lpstr>SỬ DỤNG THUỘC TÍNH</vt:lpstr>
      <vt:lpstr>SỬ DỤNG THUỘC TÍNH</vt:lpstr>
      <vt:lpstr>KHAI BÁO KHUÔN MẪU PHƯƠNG THỨC</vt:lpstr>
      <vt:lpstr>KHAI BÁO KHUÔN MẪU PHƯƠNG THỨC</vt:lpstr>
      <vt:lpstr>KHAI BÁO KHUÔN MẪU PHƯƠNG THỨC</vt:lpstr>
      <vt:lpstr>KHAI BÁO KHUÔN MẪU PHƯƠNG THỨC</vt:lpstr>
      <vt:lpstr>ĐỊNH NGHĨA PHƯƠNG THỨC</vt:lpstr>
      <vt:lpstr>ĐỊNH NGHĨA PHƯƠNG THỨC</vt:lpstr>
      <vt:lpstr>ĐỊNH NGHĨA PHƯƠNG THỨC</vt:lpstr>
      <vt:lpstr>ĐỊNH NGHĨA PHƯƠNG THỨC</vt:lpstr>
      <vt:lpstr>ĐỊNH NGHĨA PHƯƠNG THỨC</vt:lpstr>
      <vt:lpstr>ĐỊNH NGHĨA PHƯƠNG THỨC</vt:lpstr>
      <vt:lpstr>ĐỊNH NGHĨA PHƯƠNG THỨC</vt:lpstr>
      <vt:lpstr>SỬ DỤNG PHƯƠNG THỨC</vt:lpstr>
      <vt:lpstr>SỬ DỤNG PHƯƠNG THỨC</vt:lpstr>
      <vt:lpstr>SỬ DỤNG PHƯƠNG THỨC</vt:lpstr>
      <vt:lpstr>SỬ DỤNG PHƯƠNG THỨC</vt:lpstr>
      <vt:lpstr>BIẾN THAM CHIẾU</vt:lpstr>
      <vt:lpstr>BIẾN THAM CHIẾU</vt:lpstr>
      <vt:lpstr>BIẾN THAM CHIẾU</vt:lpstr>
      <vt:lpstr>BIẾN THAM CHIẾU</vt:lpstr>
      <vt:lpstr>BIẾN THAM CHIẾU</vt:lpstr>
      <vt:lpstr>CASE STUDY</vt:lpstr>
      <vt:lpstr>CASE STUDY</vt:lpstr>
      <vt:lpstr>CASE STUDY</vt:lpstr>
      <vt:lpstr>CASE STUDY</vt:lpstr>
      <vt:lpstr>CASE STUDY</vt:lpstr>
      <vt:lpstr>CASE STUDY</vt:lpstr>
      <vt:lpstr>CASE STUDY</vt:lpstr>
      <vt:lpstr>CASE STUDY</vt:lpstr>
      <vt:lpstr>CASE STUDY</vt:lpstr>
      <vt:lpstr>CASE STUDY</vt:lpstr>
      <vt:lpstr>CASE STUDY</vt:lpstr>
      <vt:lpstr>BÀI TẬP</vt:lpstr>
      <vt:lpstr>BÀI TẬP</vt:lpstr>
      <vt:lpstr>BÀI TẬP</vt:lpstr>
      <vt:lpstr>BÀI TẬP</vt:lpstr>
      <vt:lpstr>BÀI TẬP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Đối tượng và lớp</dc:title>
  <dc:creator>Windows User</dc:creator>
  <cp:lastModifiedBy>TRAN THANH VINH</cp:lastModifiedBy>
  <cp:revision>667</cp:revision>
  <dcterms:created xsi:type="dcterms:W3CDTF">2016-08-15T10:08:11Z</dcterms:created>
  <dcterms:modified xsi:type="dcterms:W3CDTF">2019-07-29T05:10:41Z</dcterms:modified>
</cp:coreProperties>
</file>