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5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itchFamily="18" charset="-120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0" autoAdjust="0"/>
    <p:restoredTop sz="94660"/>
  </p:normalViewPr>
  <p:slideViewPr>
    <p:cSldViewPr snapToGrid="0">
      <p:cViewPr varScale="1">
        <p:scale>
          <a:sx n="53" d="100"/>
          <a:sy n="53" d="100"/>
        </p:scale>
        <p:origin x="53" y="5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3134" y="43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DAD9F9-BAA6-4A86-9331-9B5354A6B9A7}" type="datetimeFigureOut">
              <a:rPr lang="en-US" smtClean="0"/>
              <a:t>4/15/2020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E69DAE-F286-4EF2-9A36-6A8E6B6A5D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74236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E69DAE-F286-4EF2-9A36-6A8E6B6A5D18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37327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5837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/>
          </a:p>
        </p:txBody>
      </p:sp>
      <p:sp>
        <p:nvSpPr>
          <p:cNvPr id="583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64E7D51-CBBA-4150-B11E-5A947866426E}" type="slidenum">
              <a:rPr lang="en-US" smtClean="0"/>
              <a:pPr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55422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/>
          </a:p>
        </p:txBody>
      </p:sp>
      <p:sp>
        <p:nvSpPr>
          <p:cNvPr id="593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31DC5FA-D98A-42D4-9039-06C982610F05}" type="slidenum">
              <a:rPr lang="en-US" smtClean="0"/>
              <a:pPr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61698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6041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/>
          </a:p>
        </p:txBody>
      </p:sp>
      <p:sp>
        <p:nvSpPr>
          <p:cNvPr id="6042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B88669B-A6E6-4F04-B889-913179833E06}" type="slidenum">
              <a:rPr lang="en-US" smtClean="0"/>
              <a:pPr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72562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/>
          </a:p>
        </p:txBody>
      </p:sp>
      <p:sp>
        <p:nvSpPr>
          <p:cNvPr id="614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8AA1159-0C31-47E9-BBC7-5E91C578CF7A}" type="slidenum">
              <a:rPr lang="en-US" smtClean="0"/>
              <a:pPr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58599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/>
          </a:p>
        </p:txBody>
      </p:sp>
      <p:sp>
        <p:nvSpPr>
          <p:cNvPr id="6246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0115BC7-9D90-40A3-9581-A24A9700B99B}" type="slidenum">
              <a:rPr lang="en-US" smtClean="0"/>
              <a:pPr/>
              <a:t>51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99281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6349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/>
          </a:p>
        </p:txBody>
      </p:sp>
      <p:sp>
        <p:nvSpPr>
          <p:cNvPr id="6349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544D939-6C1C-473E-B3D8-6AA4D12C9A70}" type="slidenum">
              <a:rPr lang="en-US" smtClean="0"/>
              <a:pPr/>
              <a:t>53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15627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2912" y="3273560"/>
            <a:ext cx="7623175" cy="1752600"/>
          </a:xfrm>
        </p:spPr>
        <p:txBody>
          <a:bodyPr/>
          <a:lstStyle>
            <a:lvl1pPr>
              <a:defRPr lang="en-US" sz="3600">
                <a:effectLst/>
              </a:defRPr>
            </a:lvl1pPr>
          </a:lstStyle>
          <a:p>
            <a:r>
              <a:rPr lang="en-US" sz="2400">
                <a:effectLst/>
                <a:latin typeface="Times New Roman" panose="02020603050405020304" pitchFamily="18" charset="0"/>
                <a:ea typeface="MS Mincho"/>
              </a:rPr>
              <a:t>Click to edit Master title style</a:t>
            </a:r>
            <a:endParaRPr lang="en-US" sz="2400" dirty="0">
              <a:effectLst/>
              <a:latin typeface="Times New Roman" panose="02020603050405020304" pitchFamily="18" charset="0"/>
              <a:ea typeface="MS Mincho"/>
            </a:endParaRPr>
          </a:p>
        </p:txBody>
      </p:sp>
      <p:sp>
        <p:nvSpPr>
          <p:cNvPr id="15974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79712" y="5298911"/>
            <a:ext cx="6553200" cy="685801"/>
          </a:xfrm>
        </p:spPr>
        <p:txBody>
          <a:bodyPr/>
          <a:lstStyle>
            <a:lvl1pPr marL="0" indent="0">
              <a:buFont typeface="Wingdings" panose="05000000000000000000" pitchFamily="2" charset="2"/>
              <a:buNone/>
              <a:defRPr sz="2800"/>
            </a:lvl1pPr>
          </a:lstStyle>
          <a:p>
            <a:pPr lvl="0"/>
            <a:r>
              <a:rPr lang="en-US" altLang="zh-TW" noProof="0"/>
              <a:t>Click to edit Master subtitle style</a:t>
            </a:r>
            <a:endParaRPr lang="en-US" altLang="zh-TW" noProof="0" dirty="0"/>
          </a:p>
        </p:txBody>
      </p:sp>
      <p:sp>
        <p:nvSpPr>
          <p:cNvPr id="159748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fld id="{A5F669E0-36A2-403F-AABF-1426B104BE76}" type="datetime1">
              <a:rPr lang="en-US" smtClean="0"/>
              <a:t>4/15/2020</a:t>
            </a:fld>
            <a:endParaRPr lang="en-US"/>
          </a:p>
        </p:txBody>
      </p:sp>
      <p:sp>
        <p:nvSpPr>
          <p:cNvPr id="159749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3638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Computers as Components 4e © 2016 Marilyn Wolf</a:t>
            </a:r>
          </a:p>
        </p:txBody>
      </p:sp>
      <p:sp>
        <p:nvSpPr>
          <p:cNvPr id="159750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4FEEE67C-F286-4841-BD7E-E7F56442DD04}" type="slidenum">
              <a:rPr lang="en-US" smtClean="0"/>
              <a:t>‹#›</a:t>
            </a:fld>
            <a:endParaRPr lang="en-US"/>
          </a:p>
        </p:txBody>
      </p:sp>
      <p:sp>
        <p:nvSpPr>
          <p:cNvPr id="159751" name="Freeform 7"/>
          <p:cNvSpPr>
            <a:spLocks noChangeArrowheads="1"/>
          </p:cNvSpPr>
          <p:nvPr/>
        </p:nvSpPr>
        <p:spPr bwMode="auto">
          <a:xfrm>
            <a:off x="608112" y="3176400"/>
            <a:ext cx="7924800" cy="914400"/>
          </a:xfrm>
          <a:custGeom>
            <a:avLst/>
            <a:gdLst>
              <a:gd name="T0" fmla="*/ 0 w 1000"/>
              <a:gd name="T1" fmla="*/ 1000 h 1000"/>
              <a:gd name="T2" fmla="*/ 0 w 1000"/>
              <a:gd name="T3" fmla="*/ 0 h 1000"/>
              <a:gd name="T4" fmla="*/ 1000 w 1000"/>
              <a:gd name="T5" fmla="*/ 0 h 1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25400" cap="flat" cmpd="sng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9752" name="Line 8"/>
          <p:cNvSpPr>
            <a:spLocks noChangeShapeType="1"/>
          </p:cNvSpPr>
          <p:nvPr/>
        </p:nvSpPr>
        <p:spPr bwMode="auto">
          <a:xfrm>
            <a:off x="1979712" y="6165304"/>
            <a:ext cx="6511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5A8589-BDBD-49A1-B445-1D8D3B8687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3092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90450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9632" y="332656"/>
            <a:ext cx="7427168" cy="90738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49A37EE-E4D3-434D-A238-7989374D7C68}" type="datetime1">
              <a:rPr lang="en-US" smtClean="0"/>
              <a:t>4/15/2020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Computers as Components 4e © 2016 Marilyn Wolf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EEE67C-F286-4841-BD7E-E7F56442DD04}" type="slidenum">
              <a:rPr lang="en-US" smtClean="0"/>
              <a:t>‹#›</a:t>
            </a:fld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DB0F45B-3C61-4097-91CB-E637373EEFC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22" y="74798"/>
            <a:ext cx="749155" cy="979364"/>
          </a:xfrm>
          <a:prstGeom prst="rect">
            <a:avLst/>
          </a:prstGeom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522628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79680CC-2542-407A-B72E-3CFB722FFD20}" type="datetime1">
              <a:rPr lang="en-US" smtClean="0"/>
              <a:t>4/15/2020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Computers as Components 4e © 2016 Marilyn Wolf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EEE67C-F286-4841-BD7E-E7F56442DD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42236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788DC4-7F65-416A-8CAB-ADE304435A14}" type="datetime1">
              <a:rPr lang="en-US" smtClean="0"/>
              <a:t>4/15/2020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Computers as Components 4e © 2016 Marilyn Wolf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EEE67C-F286-4841-BD7E-E7F56442DD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40139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6CF28BB-5D41-4EC7-8D95-5987582280A8}" type="datetime1">
              <a:rPr lang="en-US" smtClean="0"/>
              <a:t>4/15/2020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Computers as Components 4e © 2016 Marilyn Wolf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EEE67C-F286-4841-BD7E-E7F56442DD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33950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0F41774-465F-4E26-AF00-A4A2AB60F240}" type="datetime1">
              <a:rPr lang="en-US" smtClean="0"/>
              <a:t>4/15/2020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Computers as Components 4e © 2016 Marilyn Wolf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EEE67C-F286-4841-BD7E-E7F56442DD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09914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CB0637A-4538-46FD-BD65-4E0ED0C7F413}" type="datetime1">
              <a:rPr lang="en-US" smtClean="0"/>
              <a:t>4/15/2020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Computers as Components 4e © 2016 Marilyn Wolf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EEE67C-F286-4841-BD7E-E7F56442DD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43182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B9B334E-323A-499E-9D17-2E983B9F2B4A}" type="datetime1">
              <a:rPr lang="en-US" smtClean="0"/>
              <a:t>4/15/2020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Computers as Components 4e © 2016 Marilyn Wolf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EEE67C-F286-4841-BD7E-E7F56442DD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4419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ED8717B-346E-4509-B290-A731000646BC}" type="datetime1">
              <a:rPr lang="en-US" smtClean="0"/>
              <a:t>4/15/2020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Computers as Components 4e © 2016 Marilyn Wolf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EEE67C-F286-4841-BD7E-E7F56442DD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55383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FC7784E-B7C0-42E6-AB6A-DDB25605E029}" type="datetime1">
              <a:rPr lang="en-US" smtClean="0"/>
              <a:t>4/15/2020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Computers as Components 4e © 2016 Marilyn Wolf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EEE67C-F286-4841-BD7E-E7F56442DD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90521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EBB661C-84C2-4B8B-8E9C-CAA39BF9582F}" type="datetime1">
              <a:rPr lang="en-US" smtClean="0"/>
              <a:t>4/15/2020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Computers as Components 4e © 2016 Marilyn Wolf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EEE67C-F286-4841-BD7E-E7F56442DD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43941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9EB68FA6-A7F2-43BC-9C64-B948EEE512DA}" type="datetime1">
              <a:rPr lang="en-US" smtClean="0"/>
              <a:t>4/15/2020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Computers as Components 4e © 2016 Marilyn Wolf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4FEEE67C-F286-4841-BD7E-E7F56442DD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8759780"/>
      </p:ext>
    </p:extLst>
  </p:cSld>
  <p:clrMapOvr>
    <a:masterClrMapping/>
  </p:clrMapOvr>
  <p:hf sldNum="0" hd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916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57200" y="3941763"/>
            <a:ext cx="4038600" cy="218916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9EB68FA6-A7F2-43BC-9C64-B948EEE512DA}" type="datetime1">
              <a:rPr lang="en-US" smtClean="0"/>
              <a:t>4/15/2020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Computers as Components 4e © 2016 Marilyn Wolf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4FEEE67C-F286-4841-BD7E-E7F56442DD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0253871"/>
      </p:ext>
    </p:extLst>
  </p:cSld>
  <p:clrMapOvr>
    <a:masterClrMapping/>
  </p:clrMapOvr>
  <p:hf sldNum="0" hd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9EB68FA6-A7F2-43BC-9C64-B948EEE512DA}" type="datetime1">
              <a:rPr lang="en-US" smtClean="0"/>
              <a:t>4/15/2020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Computers as Components 4e © 2016 Marilyn Wolf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4FEEE67C-F286-4841-BD7E-E7F56442DD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8099418"/>
      </p:ext>
    </p:extLst>
  </p:cSld>
  <p:clrMapOvr>
    <a:masterClrMapping/>
  </p:clrMapOvr>
  <p:hf sldNum="0"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/>
              <a:t>按一下以編輯母片標題樣式</a:t>
            </a:r>
          </a:p>
        </p:txBody>
      </p:sp>
      <p:sp>
        <p:nvSpPr>
          <p:cNvPr id="1587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/>
              <a:t>按一下以編輯母片</a:t>
            </a:r>
          </a:p>
          <a:p>
            <a:pPr lvl="1"/>
            <a:r>
              <a:rPr lang="en-US" altLang="zh-TW"/>
              <a:t>第二層</a:t>
            </a:r>
          </a:p>
          <a:p>
            <a:pPr lvl="2"/>
            <a:r>
              <a:rPr lang="en-US" altLang="zh-TW"/>
              <a:t>第三層</a:t>
            </a:r>
          </a:p>
          <a:p>
            <a:pPr lvl="3"/>
            <a:r>
              <a:rPr lang="en-US" altLang="zh-TW"/>
              <a:t>第四層</a:t>
            </a:r>
          </a:p>
          <a:p>
            <a:pPr lvl="4"/>
            <a:r>
              <a:rPr lang="en-US" altLang="zh-TW"/>
              <a:t>第五層</a:t>
            </a:r>
          </a:p>
        </p:txBody>
      </p:sp>
      <p:sp>
        <p:nvSpPr>
          <p:cNvPr id="15872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+mj-lt"/>
              </a:defRPr>
            </a:lvl1pPr>
          </a:lstStyle>
          <a:p>
            <a:fld id="{9EB68FA6-A7F2-43BC-9C64-B948EEE512DA}" type="datetime1">
              <a:rPr lang="en-US" smtClean="0"/>
              <a:t>4/15/2020</a:t>
            </a:fld>
            <a:endParaRPr lang="en-US"/>
          </a:p>
        </p:txBody>
      </p:sp>
      <p:sp>
        <p:nvSpPr>
          <p:cNvPr id="15872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kumimoji="0" sz="1200">
                <a:latin typeface="+mj-lt"/>
              </a:defRPr>
            </a:lvl1pPr>
          </a:lstStyle>
          <a:p>
            <a:r>
              <a:rPr lang="en-US"/>
              <a:t>Computers as Components 4e © 2016 Marilyn Wolf</a:t>
            </a:r>
          </a:p>
        </p:txBody>
      </p:sp>
      <p:sp>
        <p:nvSpPr>
          <p:cNvPr id="15872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+mj-lt"/>
              </a:defRPr>
            </a:lvl1pPr>
          </a:lstStyle>
          <a:p>
            <a:fld id="{4FEEE67C-F286-4841-BD7E-E7F56442DD04}" type="slidenum">
              <a:rPr lang="en-US" smtClean="0"/>
              <a:t>‹#›</a:t>
            </a:fld>
            <a:endParaRPr lang="en-US"/>
          </a:p>
        </p:txBody>
      </p:sp>
      <p:sp>
        <p:nvSpPr>
          <p:cNvPr id="158727" name="Freeform 7"/>
          <p:cNvSpPr>
            <a:spLocks noChangeArrowheads="1"/>
          </p:cNvSpPr>
          <p:nvPr/>
        </p:nvSpPr>
        <p:spPr bwMode="auto">
          <a:xfrm>
            <a:off x="381000" y="228600"/>
            <a:ext cx="8229600" cy="609600"/>
          </a:xfrm>
          <a:custGeom>
            <a:avLst/>
            <a:gdLst>
              <a:gd name="T0" fmla="*/ 0 w 1000"/>
              <a:gd name="T1" fmla="*/ 1000 h 1000"/>
              <a:gd name="T2" fmla="*/ 0 w 1000"/>
              <a:gd name="T3" fmla="*/ 0 h 1000"/>
              <a:gd name="T4" fmla="*/ 1000 w 1000"/>
              <a:gd name="T5" fmla="*/ 0 h 1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 cap="flat" cmpd="sng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8728" name="Line 8"/>
          <p:cNvSpPr>
            <a:spLocks noChangeShapeType="1"/>
          </p:cNvSpPr>
          <p:nvPr/>
        </p:nvSpPr>
        <p:spPr bwMode="auto">
          <a:xfrm>
            <a:off x="457200" y="6172200"/>
            <a:ext cx="82296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33997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</p:sldLayoutIdLst>
  <p:hf sldNum="0"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kumimoji="1" sz="42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kumimoji="1" sz="4200">
          <a:solidFill>
            <a:schemeClr val="tx2"/>
          </a:solidFill>
          <a:latin typeface="Garamond" panose="02020404030301010803" pitchFamily="18" charset="0"/>
          <a:ea typeface="新細明體" pitchFamily="18" charset="-12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kumimoji="1" sz="4200">
          <a:solidFill>
            <a:schemeClr val="tx2"/>
          </a:solidFill>
          <a:latin typeface="Garamond" panose="02020404030301010803" pitchFamily="18" charset="0"/>
          <a:ea typeface="新細明體" pitchFamily="18" charset="-12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kumimoji="1" sz="4200">
          <a:solidFill>
            <a:schemeClr val="tx2"/>
          </a:solidFill>
          <a:latin typeface="Garamond" panose="02020404030301010803" pitchFamily="18" charset="0"/>
          <a:ea typeface="新細明體" pitchFamily="18" charset="-12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kumimoji="1" sz="4200">
          <a:solidFill>
            <a:schemeClr val="tx2"/>
          </a:solidFill>
          <a:latin typeface="Garamond" panose="02020404030301010803" pitchFamily="18" charset="0"/>
          <a:ea typeface="新細明體" pitchFamily="18" charset="-12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kumimoji="1" sz="4200">
          <a:solidFill>
            <a:schemeClr val="tx2"/>
          </a:solidFill>
          <a:latin typeface="Garamond" panose="02020404030301010803" pitchFamily="18" charset="0"/>
          <a:ea typeface="新細明體" pitchFamily="18" charset="-12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kumimoji="1" sz="4200">
          <a:solidFill>
            <a:schemeClr val="tx2"/>
          </a:solidFill>
          <a:latin typeface="Garamond" panose="02020404030301010803" pitchFamily="18" charset="0"/>
          <a:ea typeface="新細明體" pitchFamily="18" charset="-12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kumimoji="1" sz="4200">
          <a:solidFill>
            <a:schemeClr val="tx2"/>
          </a:solidFill>
          <a:latin typeface="Garamond" panose="02020404030301010803" pitchFamily="18" charset="0"/>
          <a:ea typeface="新細明體" pitchFamily="18" charset="-12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kumimoji="1" sz="4200">
          <a:solidFill>
            <a:schemeClr val="tx2"/>
          </a:solidFill>
          <a:latin typeface="Garamond" panose="02020404030301010803" pitchFamily="18" charset="0"/>
          <a:ea typeface="新細明體" pitchFamily="18" charset="-12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anose="05000000000000000000" pitchFamily="2" charset="2"/>
        <a:buChar char="n"/>
        <a:defRPr kumimoji="1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69925" indent="-325438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anose="05000000000000000000" pitchFamily="2" charset="2"/>
        <a:buChar char="q"/>
        <a:defRPr kumimoji="1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22350" indent="-350838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anose="05000000000000000000" pitchFamily="2" charset="2"/>
        <a:buChar char="n"/>
        <a:defRPr kumimoji="1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39850" indent="-315913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q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81163" indent="-339725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§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CPUs</a:t>
            </a:r>
          </a:p>
        </p:txBody>
      </p:sp>
      <p:sp>
        <p:nvSpPr>
          <p:cNvPr id="307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Input and output.</a:t>
            </a:r>
          </a:p>
          <a:p>
            <a:r>
              <a:rPr lang="en-US"/>
              <a:t>Supervisor mode, exceptions, traps.</a:t>
            </a:r>
          </a:p>
          <a:p>
            <a:r>
              <a:rPr lang="en-US"/>
              <a:t>Co-processors.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Computers as Components 4e © 2016 Marilyn Wolf</a:t>
            </a:r>
          </a:p>
        </p:txBody>
      </p:sp>
    </p:spTree>
    <p:extLst>
      <p:ext uri="{BB962C8B-B14F-4D97-AF65-F5344CB8AC3E}">
        <p14:creationId xmlns:p14="http://schemas.microsoft.com/office/powerpoint/2010/main" val="20347056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highlight>
                  <a:srgbClr val="FFFF00"/>
                </a:highlight>
              </a:rPr>
              <a:t>I/O devices</a:t>
            </a:r>
          </a:p>
        </p:txBody>
      </p:sp>
      <p:sp>
        <p:nvSpPr>
          <p:cNvPr id="4101" name="Rectangle 3"/>
          <p:cNvSpPr>
            <a:spLocks noGrp="1" noChangeArrowheads="1"/>
          </p:cNvSpPr>
          <p:nvPr>
            <p:ph idx="1"/>
          </p:nvPr>
        </p:nvSpPr>
        <p:spPr>
          <a:xfrm>
            <a:off x="514905" y="1525791"/>
            <a:ext cx="8629095" cy="1385888"/>
          </a:xfrm>
        </p:spPr>
        <p:txBody>
          <a:bodyPr/>
          <a:lstStyle/>
          <a:p>
            <a:r>
              <a:rPr lang="en-US" dirty="0"/>
              <a:t>Usually includes some non-digital component.</a:t>
            </a:r>
          </a:p>
          <a:p>
            <a:r>
              <a:rPr lang="en-US" dirty="0"/>
              <a:t>Typical digital interface to CPU: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Computers as Components 4e © 2016 Marilyn Wolf</a:t>
            </a:r>
          </a:p>
        </p:txBody>
      </p:sp>
      <p:sp>
        <p:nvSpPr>
          <p:cNvPr id="4102" name="Rectangle 4"/>
          <p:cNvSpPr>
            <a:spLocks noChangeArrowheads="1"/>
          </p:cNvSpPr>
          <p:nvPr/>
        </p:nvSpPr>
        <p:spPr bwMode="auto">
          <a:xfrm>
            <a:off x="2628900" y="3886200"/>
            <a:ext cx="1257300" cy="1257300"/>
          </a:xfrm>
          <a:prstGeom prst="rect">
            <a:avLst/>
          </a:prstGeom>
          <a:ln>
            <a:headEnd type="none" w="sm" len="sm"/>
            <a:tailEnd type="none" w="sm" len="sm"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350"/>
              <a:t>CPU</a:t>
            </a:r>
          </a:p>
        </p:txBody>
      </p:sp>
      <p:sp>
        <p:nvSpPr>
          <p:cNvPr id="4103" name="Rectangle 5"/>
          <p:cNvSpPr>
            <a:spLocks noChangeArrowheads="1"/>
          </p:cNvSpPr>
          <p:nvPr/>
        </p:nvSpPr>
        <p:spPr bwMode="auto">
          <a:xfrm>
            <a:off x="4457700" y="3657600"/>
            <a:ext cx="2228850" cy="1885950"/>
          </a:xfrm>
          <a:prstGeom prst="rect">
            <a:avLst/>
          </a:prstGeom>
          <a:ln>
            <a:headEnd type="none" w="sm" len="sm"/>
            <a:tailEnd type="none" w="sm" len="sm"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en-US" sz="1350"/>
          </a:p>
        </p:txBody>
      </p:sp>
      <p:sp>
        <p:nvSpPr>
          <p:cNvPr id="4104" name="Rectangle 6"/>
          <p:cNvSpPr>
            <a:spLocks noChangeArrowheads="1"/>
          </p:cNvSpPr>
          <p:nvPr/>
        </p:nvSpPr>
        <p:spPr bwMode="auto">
          <a:xfrm>
            <a:off x="4800600" y="3829050"/>
            <a:ext cx="571500" cy="6858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/>
            <a:r>
              <a:rPr lang="en-US" sz="1350"/>
              <a:t>status</a:t>
            </a:r>
          </a:p>
          <a:p>
            <a:pPr algn="ctr"/>
            <a:r>
              <a:rPr lang="en-US" sz="1350"/>
              <a:t>reg</a:t>
            </a:r>
          </a:p>
        </p:txBody>
      </p:sp>
      <p:sp>
        <p:nvSpPr>
          <p:cNvPr id="4105" name="Rectangle 7"/>
          <p:cNvSpPr>
            <a:spLocks noChangeArrowheads="1"/>
          </p:cNvSpPr>
          <p:nvPr/>
        </p:nvSpPr>
        <p:spPr bwMode="auto">
          <a:xfrm>
            <a:off x="4800600" y="4686300"/>
            <a:ext cx="571500" cy="6858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/>
            <a:r>
              <a:rPr lang="en-US" sz="1350"/>
              <a:t>data</a:t>
            </a:r>
          </a:p>
          <a:p>
            <a:pPr algn="ctr"/>
            <a:r>
              <a:rPr lang="en-US" sz="1350"/>
              <a:t>reg</a:t>
            </a:r>
          </a:p>
        </p:txBody>
      </p:sp>
      <p:sp>
        <p:nvSpPr>
          <p:cNvPr id="4106" name="AutoShape 8"/>
          <p:cNvSpPr>
            <a:spLocks noChangeArrowheads="1"/>
          </p:cNvSpPr>
          <p:nvPr/>
        </p:nvSpPr>
        <p:spPr bwMode="auto">
          <a:xfrm rot="-5400000">
            <a:off x="5172075" y="4257675"/>
            <a:ext cx="1657350" cy="6858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/>
            <a:r>
              <a:rPr lang="en-US" sz="1350">
                <a:solidFill>
                  <a:schemeClr val="bg1"/>
                </a:solidFill>
              </a:rPr>
              <a:t>mechanism</a:t>
            </a:r>
          </a:p>
        </p:txBody>
      </p:sp>
      <p:sp>
        <p:nvSpPr>
          <p:cNvPr id="4107" name="Line 9"/>
          <p:cNvSpPr>
            <a:spLocks noChangeShapeType="1"/>
          </p:cNvSpPr>
          <p:nvPr/>
        </p:nvSpPr>
        <p:spPr bwMode="auto">
          <a:xfrm>
            <a:off x="3886200" y="4514850"/>
            <a:ext cx="5715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en-US" sz="1350"/>
          </a:p>
        </p:txBody>
      </p:sp>
      <p:sp>
        <p:nvSpPr>
          <p:cNvPr id="4108" name="Line 10"/>
          <p:cNvSpPr>
            <a:spLocks noChangeShapeType="1"/>
          </p:cNvSpPr>
          <p:nvPr/>
        </p:nvSpPr>
        <p:spPr bwMode="auto">
          <a:xfrm>
            <a:off x="5372100" y="4114800"/>
            <a:ext cx="285750" cy="17145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 sz="1350"/>
          </a:p>
        </p:txBody>
      </p:sp>
      <p:sp>
        <p:nvSpPr>
          <p:cNvPr id="4109" name="Line 11"/>
          <p:cNvSpPr>
            <a:spLocks noChangeShapeType="1"/>
          </p:cNvSpPr>
          <p:nvPr/>
        </p:nvSpPr>
        <p:spPr bwMode="auto">
          <a:xfrm flipV="1">
            <a:off x="5372100" y="4800600"/>
            <a:ext cx="285750" cy="228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 sz="1350"/>
          </a:p>
        </p:txBody>
      </p:sp>
      <p:sp>
        <p:nvSpPr>
          <p:cNvPr id="4110" name="Line 12"/>
          <p:cNvSpPr>
            <a:spLocks noChangeShapeType="1"/>
          </p:cNvSpPr>
          <p:nvPr/>
        </p:nvSpPr>
        <p:spPr bwMode="auto">
          <a:xfrm flipH="1">
            <a:off x="4457700" y="4114800"/>
            <a:ext cx="342900" cy="40005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 sz="1350"/>
          </a:p>
        </p:txBody>
      </p:sp>
      <p:sp>
        <p:nvSpPr>
          <p:cNvPr id="4111" name="Line 13"/>
          <p:cNvSpPr>
            <a:spLocks noChangeShapeType="1"/>
          </p:cNvSpPr>
          <p:nvPr/>
        </p:nvSpPr>
        <p:spPr bwMode="auto">
          <a:xfrm flipH="1" flipV="1">
            <a:off x="4457700" y="4514850"/>
            <a:ext cx="342900" cy="5715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18134617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highlight>
                  <a:srgbClr val="FFFF00"/>
                </a:highlight>
              </a:rPr>
              <a:t>Application: 8251 UART</a:t>
            </a:r>
          </a:p>
        </p:txBody>
      </p:sp>
      <p:sp>
        <p:nvSpPr>
          <p:cNvPr id="512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>
                <a:solidFill>
                  <a:srgbClr val="FF0033"/>
                </a:solidFill>
              </a:rPr>
              <a:t>Universal asynchronous receiver transmitter</a:t>
            </a:r>
            <a:r>
              <a:rPr lang="en-US"/>
              <a:t> (</a:t>
            </a:r>
            <a:r>
              <a:rPr lang="en-US">
                <a:solidFill>
                  <a:srgbClr val="FF0033"/>
                </a:solidFill>
              </a:rPr>
              <a:t>UART</a:t>
            </a:r>
            <a:r>
              <a:rPr lang="en-US"/>
              <a:t>) : provides serial communication.</a:t>
            </a:r>
          </a:p>
          <a:p>
            <a:r>
              <a:rPr lang="en-US"/>
              <a:t>8251 functions are integrated into standard PC interface chip.</a:t>
            </a:r>
          </a:p>
          <a:p>
            <a:r>
              <a:rPr lang="en-US"/>
              <a:t>Allows many communication parameters to be programmed.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Computers as Components 4e © 2016 Marilyn Wolf</a:t>
            </a:r>
          </a:p>
        </p:txBody>
      </p:sp>
    </p:spTree>
    <p:extLst>
      <p:ext uri="{BB962C8B-B14F-4D97-AF65-F5344CB8AC3E}">
        <p14:creationId xmlns:p14="http://schemas.microsoft.com/office/powerpoint/2010/main" val="27656300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highlight>
                  <a:srgbClr val="FFFF00"/>
                </a:highlight>
              </a:rPr>
              <a:t>Serial communication</a:t>
            </a:r>
          </a:p>
        </p:txBody>
      </p:sp>
      <p:sp>
        <p:nvSpPr>
          <p:cNvPr id="6149" name="Rectangle 3"/>
          <p:cNvSpPr>
            <a:spLocks noGrp="1" noChangeArrowheads="1"/>
          </p:cNvSpPr>
          <p:nvPr>
            <p:ph idx="1"/>
          </p:nvPr>
        </p:nvSpPr>
        <p:spPr>
          <a:xfrm>
            <a:off x="1485900" y="2271712"/>
            <a:ext cx="6134100" cy="471488"/>
          </a:xfrm>
        </p:spPr>
        <p:txBody>
          <a:bodyPr>
            <a:normAutofit fontScale="77500" lnSpcReduction="20000"/>
          </a:bodyPr>
          <a:lstStyle/>
          <a:p>
            <a:r>
              <a:rPr lang="en-US"/>
              <a:t>Characters are transmitted separately: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Computers as Components 4e © 2016 Marilyn Wolf</a:t>
            </a:r>
          </a:p>
        </p:txBody>
      </p:sp>
      <p:sp>
        <p:nvSpPr>
          <p:cNvPr id="6150" name="Line 4"/>
          <p:cNvSpPr>
            <a:spLocks noChangeShapeType="1"/>
          </p:cNvSpPr>
          <p:nvPr/>
        </p:nvSpPr>
        <p:spPr bwMode="auto">
          <a:xfrm>
            <a:off x="1600200" y="4572000"/>
            <a:ext cx="577215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triangle" w="sm" len="sm"/>
          </a:ln>
        </p:spPr>
        <p:txBody>
          <a:bodyPr wrap="none" anchor="ctr"/>
          <a:lstStyle/>
          <a:p>
            <a:endParaRPr lang="en-US" sz="1350"/>
          </a:p>
        </p:txBody>
      </p:sp>
      <p:sp>
        <p:nvSpPr>
          <p:cNvPr id="6151" name="Text Box 5"/>
          <p:cNvSpPr txBox="1">
            <a:spLocks noChangeArrowheads="1"/>
          </p:cNvSpPr>
          <p:nvPr/>
        </p:nvSpPr>
        <p:spPr bwMode="auto">
          <a:xfrm>
            <a:off x="6731794" y="4545806"/>
            <a:ext cx="506870" cy="30008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r>
              <a:rPr lang="en-US" sz="1350"/>
              <a:t>time</a:t>
            </a:r>
          </a:p>
        </p:txBody>
      </p:sp>
      <p:sp>
        <p:nvSpPr>
          <p:cNvPr id="6152" name="AutoShape 6"/>
          <p:cNvSpPr>
            <a:spLocks noChangeArrowheads="1"/>
          </p:cNvSpPr>
          <p:nvPr/>
        </p:nvSpPr>
        <p:spPr bwMode="auto">
          <a:xfrm>
            <a:off x="2857500" y="3943350"/>
            <a:ext cx="742950" cy="628650"/>
          </a:xfrm>
          <a:prstGeom prst="hexagon">
            <a:avLst>
              <a:gd name="adj" fmla="val 29545"/>
              <a:gd name="vf" fmla="val 115470"/>
            </a:avLst>
          </a:prstGeom>
          <a:ln>
            <a:headEnd type="none" w="sm" len="sm"/>
            <a:tailEnd type="none" w="sm" len="sm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350" dirty="0"/>
              <a:t>bit 0</a:t>
            </a:r>
          </a:p>
        </p:txBody>
      </p:sp>
      <p:sp>
        <p:nvSpPr>
          <p:cNvPr id="6153" name="AutoShape 7"/>
          <p:cNvSpPr>
            <a:spLocks noChangeArrowheads="1"/>
          </p:cNvSpPr>
          <p:nvPr/>
        </p:nvSpPr>
        <p:spPr bwMode="auto">
          <a:xfrm>
            <a:off x="3600450" y="3943350"/>
            <a:ext cx="742950" cy="628650"/>
          </a:xfrm>
          <a:prstGeom prst="hexagon">
            <a:avLst>
              <a:gd name="adj" fmla="val 29545"/>
              <a:gd name="vf" fmla="val 115470"/>
            </a:avLst>
          </a:prstGeom>
          <a:ln>
            <a:headEnd type="none" w="sm" len="sm"/>
            <a:tailEnd type="none" w="sm" len="sm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350"/>
              <a:t>bit 1</a:t>
            </a:r>
          </a:p>
        </p:txBody>
      </p:sp>
      <p:sp>
        <p:nvSpPr>
          <p:cNvPr id="6154" name="AutoShape 8"/>
          <p:cNvSpPr>
            <a:spLocks noChangeArrowheads="1"/>
          </p:cNvSpPr>
          <p:nvPr/>
        </p:nvSpPr>
        <p:spPr bwMode="auto">
          <a:xfrm>
            <a:off x="5314950" y="3943350"/>
            <a:ext cx="742950" cy="628650"/>
          </a:xfrm>
          <a:prstGeom prst="hexagon">
            <a:avLst>
              <a:gd name="adj" fmla="val 29545"/>
              <a:gd name="vf" fmla="val 115470"/>
            </a:avLst>
          </a:prstGeom>
          <a:ln>
            <a:headEnd type="none" w="sm" len="sm"/>
            <a:tailEnd type="none" w="sm" len="sm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350"/>
              <a:t>bit n-1</a:t>
            </a:r>
          </a:p>
        </p:txBody>
      </p:sp>
      <p:grpSp>
        <p:nvGrpSpPr>
          <p:cNvPr id="6155" name="Group 13"/>
          <p:cNvGrpSpPr>
            <a:grpSpLocks/>
          </p:cNvGrpSpPr>
          <p:nvPr/>
        </p:nvGrpSpPr>
        <p:grpSpPr bwMode="auto">
          <a:xfrm>
            <a:off x="1771650" y="4000500"/>
            <a:ext cx="1085850" cy="571500"/>
            <a:chOff x="336" y="2640"/>
            <a:chExt cx="912" cy="480"/>
          </a:xfrm>
        </p:grpSpPr>
        <p:sp>
          <p:nvSpPr>
            <p:cNvPr id="6165" name="Line 9"/>
            <p:cNvSpPr>
              <a:spLocks noChangeShapeType="1"/>
            </p:cNvSpPr>
            <p:nvPr/>
          </p:nvSpPr>
          <p:spPr bwMode="auto">
            <a:xfrm flipH="1">
              <a:off x="1152" y="2880"/>
              <a:ext cx="96" cy="240"/>
            </a:xfrm>
            <a:prstGeom prst="line">
              <a:avLst/>
            </a:prstGeom>
            <a:noFill/>
            <a:ln w="28575">
              <a:solidFill>
                <a:srgbClr val="FF0033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 sz="1350"/>
            </a:p>
          </p:txBody>
        </p:sp>
        <p:sp>
          <p:nvSpPr>
            <p:cNvPr id="6166" name="Line 10"/>
            <p:cNvSpPr>
              <a:spLocks noChangeShapeType="1"/>
            </p:cNvSpPr>
            <p:nvPr/>
          </p:nvSpPr>
          <p:spPr bwMode="auto">
            <a:xfrm flipH="1">
              <a:off x="864" y="3120"/>
              <a:ext cx="288" cy="0"/>
            </a:xfrm>
            <a:prstGeom prst="line">
              <a:avLst/>
            </a:prstGeom>
            <a:noFill/>
            <a:ln w="28575">
              <a:solidFill>
                <a:srgbClr val="FF0033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 sz="1350"/>
            </a:p>
          </p:txBody>
        </p:sp>
        <p:sp>
          <p:nvSpPr>
            <p:cNvPr id="6167" name="Line 11"/>
            <p:cNvSpPr>
              <a:spLocks noChangeShapeType="1"/>
            </p:cNvSpPr>
            <p:nvPr/>
          </p:nvSpPr>
          <p:spPr bwMode="auto">
            <a:xfrm flipH="1" flipV="1">
              <a:off x="720" y="2640"/>
              <a:ext cx="144" cy="480"/>
            </a:xfrm>
            <a:prstGeom prst="line">
              <a:avLst/>
            </a:prstGeom>
            <a:noFill/>
            <a:ln w="28575">
              <a:solidFill>
                <a:srgbClr val="FF0033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 sz="1350"/>
            </a:p>
          </p:txBody>
        </p:sp>
        <p:sp>
          <p:nvSpPr>
            <p:cNvPr id="6168" name="Line 12"/>
            <p:cNvSpPr>
              <a:spLocks noChangeShapeType="1"/>
            </p:cNvSpPr>
            <p:nvPr/>
          </p:nvSpPr>
          <p:spPr bwMode="auto">
            <a:xfrm flipH="1">
              <a:off x="336" y="2640"/>
              <a:ext cx="384" cy="0"/>
            </a:xfrm>
            <a:prstGeom prst="line">
              <a:avLst/>
            </a:prstGeom>
            <a:noFill/>
            <a:ln w="28575">
              <a:solidFill>
                <a:srgbClr val="FF0033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 sz="1350"/>
            </a:p>
          </p:txBody>
        </p:sp>
      </p:grpSp>
      <p:grpSp>
        <p:nvGrpSpPr>
          <p:cNvPr id="6156" name="Group 14"/>
          <p:cNvGrpSpPr>
            <a:grpSpLocks/>
          </p:cNvGrpSpPr>
          <p:nvPr/>
        </p:nvGrpSpPr>
        <p:grpSpPr bwMode="auto">
          <a:xfrm flipH="1">
            <a:off x="6057900" y="4000500"/>
            <a:ext cx="1085850" cy="571500"/>
            <a:chOff x="336" y="2640"/>
            <a:chExt cx="912" cy="480"/>
          </a:xfrm>
        </p:grpSpPr>
        <p:sp>
          <p:nvSpPr>
            <p:cNvPr id="6161" name="Line 15"/>
            <p:cNvSpPr>
              <a:spLocks noChangeShapeType="1"/>
            </p:cNvSpPr>
            <p:nvPr/>
          </p:nvSpPr>
          <p:spPr bwMode="auto">
            <a:xfrm flipH="1">
              <a:off x="1152" y="2880"/>
              <a:ext cx="96" cy="240"/>
            </a:xfrm>
            <a:prstGeom prst="line">
              <a:avLst/>
            </a:prstGeom>
            <a:noFill/>
            <a:ln w="28575">
              <a:solidFill>
                <a:srgbClr val="FF0033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 sz="1350"/>
            </a:p>
          </p:txBody>
        </p:sp>
        <p:sp>
          <p:nvSpPr>
            <p:cNvPr id="6162" name="Line 16"/>
            <p:cNvSpPr>
              <a:spLocks noChangeShapeType="1"/>
            </p:cNvSpPr>
            <p:nvPr/>
          </p:nvSpPr>
          <p:spPr bwMode="auto">
            <a:xfrm flipH="1">
              <a:off x="864" y="3120"/>
              <a:ext cx="288" cy="0"/>
            </a:xfrm>
            <a:prstGeom prst="line">
              <a:avLst/>
            </a:prstGeom>
            <a:noFill/>
            <a:ln w="28575">
              <a:solidFill>
                <a:srgbClr val="FF0033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 sz="1350"/>
            </a:p>
          </p:txBody>
        </p:sp>
        <p:sp>
          <p:nvSpPr>
            <p:cNvPr id="6163" name="Line 17"/>
            <p:cNvSpPr>
              <a:spLocks noChangeShapeType="1"/>
            </p:cNvSpPr>
            <p:nvPr/>
          </p:nvSpPr>
          <p:spPr bwMode="auto">
            <a:xfrm flipH="1" flipV="1">
              <a:off x="720" y="2640"/>
              <a:ext cx="144" cy="480"/>
            </a:xfrm>
            <a:prstGeom prst="line">
              <a:avLst/>
            </a:prstGeom>
            <a:noFill/>
            <a:ln w="28575">
              <a:solidFill>
                <a:srgbClr val="FF0033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 sz="1350"/>
            </a:p>
          </p:txBody>
        </p:sp>
        <p:sp>
          <p:nvSpPr>
            <p:cNvPr id="6164" name="Line 18"/>
            <p:cNvSpPr>
              <a:spLocks noChangeShapeType="1"/>
            </p:cNvSpPr>
            <p:nvPr/>
          </p:nvSpPr>
          <p:spPr bwMode="auto">
            <a:xfrm flipH="1">
              <a:off x="336" y="2640"/>
              <a:ext cx="384" cy="0"/>
            </a:xfrm>
            <a:prstGeom prst="line">
              <a:avLst/>
            </a:prstGeom>
            <a:noFill/>
            <a:ln w="28575">
              <a:solidFill>
                <a:srgbClr val="FF0033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US" sz="1350"/>
            </a:p>
          </p:txBody>
        </p:sp>
      </p:grpSp>
      <p:sp>
        <p:nvSpPr>
          <p:cNvPr id="6157" name="Text Box 19"/>
          <p:cNvSpPr txBox="1">
            <a:spLocks noChangeArrowheads="1"/>
          </p:cNvSpPr>
          <p:nvPr/>
        </p:nvSpPr>
        <p:spPr bwMode="auto">
          <a:xfrm>
            <a:off x="1588294" y="3288508"/>
            <a:ext cx="494046" cy="507831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r>
              <a:rPr lang="en-US" sz="1350"/>
              <a:t>no</a:t>
            </a:r>
          </a:p>
          <a:p>
            <a:r>
              <a:rPr lang="en-US" sz="1350"/>
              <a:t>char</a:t>
            </a:r>
          </a:p>
        </p:txBody>
      </p:sp>
      <p:sp>
        <p:nvSpPr>
          <p:cNvPr id="6158" name="Text Box 20"/>
          <p:cNvSpPr txBox="1">
            <a:spLocks noChangeArrowheads="1"/>
          </p:cNvSpPr>
          <p:nvPr/>
        </p:nvSpPr>
        <p:spPr bwMode="auto">
          <a:xfrm>
            <a:off x="2331244" y="4088606"/>
            <a:ext cx="507639" cy="30008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r>
              <a:rPr lang="en-US" sz="1350"/>
              <a:t>start</a:t>
            </a:r>
          </a:p>
        </p:txBody>
      </p:sp>
      <p:sp>
        <p:nvSpPr>
          <p:cNvPr id="6159" name="Text Box 21"/>
          <p:cNvSpPr txBox="1">
            <a:spLocks noChangeArrowheads="1"/>
          </p:cNvSpPr>
          <p:nvPr/>
        </p:nvSpPr>
        <p:spPr bwMode="auto">
          <a:xfrm>
            <a:off x="6115050" y="4057650"/>
            <a:ext cx="488852" cy="30008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r>
              <a:rPr lang="en-US" sz="1350"/>
              <a:t>stop</a:t>
            </a:r>
          </a:p>
        </p:txBody>
      </p:sp>
      <p:sp>
        <p:nvSpPr>
          <p:cNvPr id="6160" name="Text Box 22"/>
          <p:cNvSpPr txBox="1">
            <a:spLocks noChangeArrowheads="1"/>
          </p:cNvSpPr>
          <p:nvPr/>
        </p:nvSpPr>
        <p:spPr bwMode="auto">
          <a:xfrm>
            <a:off x="4502944" y="4031456"/>
            <a:ext cx="314510" cy="30008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r>
              <a:rPr lang="en-US" sz="1350"/>
              <a:t>...</a:t>
            </a:r>
          </a:p>
        </p:txBody>
      </p:sp>
    </p:spTree>
    <p:extLst>
      <p:ext uri="{BB962C8B-B14F-4D97-AF65-F5344CB8AC3E}">
        <p14:creationId xmlns:p14="http://schemas.microsoft.com/office/powerpoint/2010/main" val="30925951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highlight>
                  <a:srgbClr val="FFFF00"/>
                </a:highlight>
              </a:rPr>
              <a:t>Serial communication parameters</a:t>
            </a:r>
          </a:p>
        </p:txBody>
      </p:sp>
      <p:sp>
        <p:nvSpPr>
          <p:cNvPr id="717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ighlight>
                  <a:srgbClr val="FFFF00"/>
                </a:highlight>
              </a:rPr>
              <a:t>Baud (bit) rate.</a:t>
            </a:r>
          </a:p>
          <a:p>
            <a:r>
              <a:rPr lang="en-US" dirty="0"/>
              <a:t>Number of bits per character.</a:t>
            </a:r>
          </a:p>
          <a:p>
            <a:r>
              <a:rPr lang="en-US" dirty="0"/>
              <a:t>Parity/no parity.</a:t>
            </a:r>
          </a:p>
          <a:p>
            <a:r>
              <a:rPr lang="en-US" dirty="0"/>
              <a:t>Even/odd parity.</a:t>
            </a:r>
          </a:p>
          <a:p>
            <a:r>
              <a:rPr lang="en-US" dirty="0"/>
              <a:t>Length of stop bit (1, 1.5, 2 bits).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Computers as Components 4e © 2016 Marilyn Wolf</a:t>
            </a:r>
          </a:p>
        </p:txBody>
      </p:sp>
    </p:spTree>
    <p:extLst>
      <p:ext uri="{BB962C8B-B14F-4D97-AF65-F5344CB8AC3E}">
        <p14:creationId xmlns:p14="http://schemas.microsoft.com/office/powerpoint/2010/main" val="21088582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8251 CPU interface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Computers as Components 4e © 2016 Marilyn Wolf</a:t>
            </a:r>
          </a:p>
        </p:txBody>
      </p:sp>
      <p:sp>
        <p:nvSpPr>
          <p:cNvPr id="8197" name="Rectangle 4"/>
          <p:cNvSpPr>
            <a:spLocks noChangeArrowheads="1"/>
          </p:cNvSpPr>
          <p:nvPr/>
        </p:nvSpPr>
        <p:spPr bwMode="auto">
          <a:xfrm>
            <a:off x="2228850" y="2800350"/>
            <a:ext cx="1257300" cy="1257300"/>
          </a:xfrm>
          <a:prstGeom prst="rect">
            <a:avLst/>
          </a:prstGeom>
          <a:ln>
            <a:headEnd type="none" w="sm" len="sm"/>
            <a:tailEnd type="none" w="sm" len="sm"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350"/>
              <a:t>CPU</a:t>
            </a:r>
          </a:p>
        </p:txBody>
      </p:sp>
      <p:sp>
        <p:nvSpPr>
          <p:cNvPr id="8198" name="Rectangle 5"/>
          <p:cNvSpPr>
            <a:spLocks noChangeArrowheads="1"/>
          </p:cNvSpPr>
          <p:nvPr/>
        </p:nvSpPr>
        <p:spPr bwMode="auto">
          <a:xfrm>
            <a:off x="4057650" y="2571750"/>
            <a:ext cx="2457450" cy="188595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/>
            <a:r>
              <a:rPr lang="en-US" sz="1350"/>
              <a:t>8251</a:t>
            </a:r>
          </a:p>
        </p:txBody>
      </p:sp>
      <p:sp>
        <p:nvSpPr>
          <p:cNvPr id="8199" name="Rectangle 6"/>
          <p:cNvSpPr>
            <a:spLocks noChangeArrowheads="1"/>
          </p:cNvSpPr>
          <p:nvPr/>
        </p:nvSpPr>
        <p:spPr bwMode="auto">
          <a:xfrm>
            <a:off x="4400550" y="2743200"/>
            <a:ext cx="571500" cy="685800"/>
          </a:xfrm>
          <a:prstGeom prst="rect">
            <a:avLst/>
          </a:prstGeom>
          <a:ln>
            <a:headEnd type="none" w="sm" len="sm"/>
            <a:tailEnd type="none" w="sm" len="sm"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en-US" sz="1350"/>
              <a:t>status</a:t>
            </a:r>
          </a:p>
          <a:p>
            <a:pPr algn="ctr"/>
            <a:r>
              <a:rPr lang="en-US" sz="1350"/>
              <a:t>(8 bit)</a:t>
            </a:r>
          </a:p>
        </p:txBody>
      </p:sp>
      <p:sp>
        <p:nvSpPr>
          <p:cNvPr id="8200" name="Rectangle 7"/>
          <p:cNvSpPr>
            <a:spLocks noChangeArrowheads="1"/>
          </p:cNvSpPr>
          <p:nvPr/>
        </p:nvSpPr>
        <p:spPr bwMode="auto">
          <a:xfrm>
            <a:off x="4400550" y="3600450"/>
            <a:ext cx="571500" cy="685800"/>
          </a:xfrm>
          <a:prstGeom prst="rect">
            <a:avLst/>
          </a:prstGeom>
          <a:ln>
            <a:headEnd type="none" w="sm" len="sm"/>
            <a:tailEnd type="none" w="sm" len="sm"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en-US" sz="1350"/>
              <a:t>data</a:t>
            </a:r>
          </a:p>
          <a:p>
            <a:pPr algn="ctr"/>
            <a:r>
              <a:rPr lang="en-US" sz="1350"/>
              <a:t>(8 bit)</a:t>
            </a:r>
          </a:p>
        </p:txBody>
      </p:sp>
      <p:sp>
        <p:nvSpPr>
          <p:cNvPr id="8201" name="Line 8"/>
          <p:cNvSpPr>
            <a:spLocks noChangeShapeType="1"/>
          </p:cNvSpPr>
          <p:nvPr/>
        </p:nvSpPr>
        <p:spPr bwMode="auto">
          <a:xfrm>
            <a:off x="3486150" y="3429000"/>
            <a:ext cx="5715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en-US" sz="1350"/>
          </a:p>
        </p:txBody>
      </p:sp>
      <p:sp>
        <p:nvSpPr>
          <p:cNvPr id="8202" name="Line 9"/>
          <p:cNvSpPr>
            <a:spLocks noChangeShapeType="1"/>
          </p:cNvSpPr>
          <p:nvPr/>
        </p:nvSpPr>
        <p:spPr bwMode="auto">
          <a:xfrm>
            <a:off x="6515100" y="3486150"/>
            <a:ext cx="628650" cy="0"/>
          </a:xfrm>
          <a:prstGeom prst="line">
            <a:avLst/>
          </a:prstGeom>
          <a:noFill/>
          <a:ln w="28575">
            <a:solidFill>
              <a:srgbClr val="FF0033"/>
            </a:solidFill>
            <a:round/>
            <a:headEnd type="none" w="sm" len="sm"/>
            <a:tailEnd type="triangle" w="sm" len="sm"/>
          </a:ln>
        </p:spPr>
        <p:txBody>
          <a:bodyPr wrap="none" anchor="ctr"/>
          <a:lstStyle/>
          <a:p>
            <a:endParaRPr lang="en-US" sz="1350"/>
          </a:p>
        </p:txBody>
      </p:sp>
      <p:sp>
        <p:nvSpPr>
          <p:cNvPr id="8203" name="Text Box 10"/>
          <p:cNvSpPr txBox="1">
            <a:spLocks noChangeArrowheads="1"/>
          </p:cNvSpPr>
          <p:nvPr/>
        </p:nvSpPr>
        <p:spPr bwMode="auto">
          <a:xfrm>
            <a:off x="6594969" y="3631408"/>
            <a:ext cx="562976" cy="507831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algn="ctr"/>
            <a:r>
              <a:rPr lang="en-US" sz="1350"/>
              <a:t>serial</a:t>
            </a:r>
          </a:p>
          <a:p>
            <a:pPr algn="ctr"/>
            <a:r>
              <a:rPr lang="en-US" sz="1350"/>
              <a:t>port</a:t>
            </a:r>
          </a:p>
        </p:txBody>
      </p:sp>
      <p:sp>
        <p:nvSpPr>
          <p:cNvPr id="8204" name="Rectangle 12"/>
          <p:cNvSpPr>
            <a:spLocks noChangeArrowheads="1"/>
          </p:cNvSpPr>
          <p:nvPr/>
        </p:nvSpPr>
        <p:spPr bwMode="auto">
          <a:xfrm>
            <a:off x="5543550" y="3086100"/>
            <a:ext cx="857250" cy="85725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/>
            <a:r>
              <a:rPr lang="en-US" sz="1350">
                <a:solidFill>
                  <a:schemeClr val="bg1"/>
                </a:solidFill>
              </a:rPr>
              <a:t>xmit/</a:t>
            </a:r>
          </a:p>
          <a:p>
            <a:pPr algn="ctr"/>
            <a:r>
              <a:rPr lang="en-US" sz="1350">
                <a:solidFill>
                  <a:schemeClr val="bg1"/>
                </a:solidFill>
              </a:rPr>
              <a:t>rcv</a:t>
            </a:r>
          </a:p>
        </p:txBody>
      </p:sp>
    </p:spTree>
    <p:extLst>
      <p:ext uri="{BB962C8B-B14F-4D97-AF65-F5344CB8AC3E}">
        <p14:creationId xmlns:p14="http://schemas.microsoft.com/office/powerpoint/2010/main" val="13410097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Serial port mode bits</a:t>
            </a:r>
          </a:p>
        </p:txBody>
      </p:sp>
      <p:sp>
        <p:nvSpPr>
          <p:cNvPr id="9219" name="Content Placeholder 2"/>
          <p:cNvSpPr>
            <a:spLocks noGrp="1"/>
          </p:cNvSpPr>
          <p:nvPr>
            <p:ph sz="half" idx="2"/>
          </p:nvPr>
        </p:nvSpPr>
        <p:spPr>
          <a:xfrm>
            <a:off x="1485900" y="2171701"/>
            <a:ext cx="3030141" cy="3280172"/>
          </a:xfrm>
        </p:spPr>
        <p:txBody>
          <a:bodyPr>
            <a:normAutofit fontScale="62500" lnSpcReduction="20000"/>
          </a:bodyPr>
          <a:lstStyle/>
          <a:p>
            <a:r>
              <a:rPr lang="en-US"/>
              <a:t>mode[1:0]: baud rate</a:t>
            </a:r>
          </a:p>
          <a:p>
            <a:pPr lvl="1"/>
            <a:r>
              <a:rPr lang="en-US"/>
              <a:t>00: synchronous</a:t>
            </a:r>
          </a:p>
          <a:p>
            <a:pPr lvl="1"/>
            <a:r>
              <a:rPr lang="en-US"/>
              <a:t>01: async, no clock prescaler</a:t>
            </a:r>
          </a:p>
          <a:p>
            <a:pPr lvl="1"/>
            <a:r>
              <a:rPr lang="en-US"/>
              <a:t>10: async, 16x prescaler</a:t>
            </a:r>
          </a:p>
          <a:p>
            <a:pPr lvl="1"/>
            <a:r>
              <a:rPr lang="en-US"/>
              <a:t>11: async, 64x prescaler</a:t>
            </a:r>
          </a:p>
          <a:p>
            <a:r>
              <a:rPr lang="en-US"/>
              <a:t>mode[3:2]: bits/char</a:t>
            </a:r>
          </a:p>
          <a:p>
            <a:pPr lvl="1"/>
            <a:r>
              <a:rPr lang="en-US"/>
              <a:t>00: 5 bits</a:t>
            </a:r>
          </a:p>
          <a:p>
            <a:pPr lvl="1"/>
            <a:r>
              <a:rPr lang="en-US"/>
              <a:t>01: 6 bits</a:t>
            </a:r>
          </a:p>
          <a:p>
            <a:pPr lvl="1"/>
            <a:r>
              <a:rPr lang="en-US"/>
              <a:t>10: 7 bits</a:t>
            </a:r>
          </a:p>
          <a:p>
            <a:pPr lvl="1"/>
            <a:r>
              <a:rPr lang="en-US"/>
              <a:t>11: 8 bits.</a:t>
            </a:r>
          </a:p>
        </p:txBody>
      </p:sp>
      <p:sp>
        <p:nvSpPr>
          <p:cNvPr id="9220" name="Content Placeholder 7"/>
          <p:cNvSpPr>
            <a:spLocks noGrp="1"/>
          </p:cNvSpPr>
          <p:nvPr>
            <p:ph sz="quarter" idx="4"/>
          </p:nvPr>
        </p:nvSpPr>
        <p:spPr>
          <a:xfrm>
            <a:off x="4626770" y="2228851"/>
            <a:ext cx="3031331" cy="3223022"/>
          </a:xfrm>
        </p:spPr>
        <p:txBody>
          <a:bodyPr>
            <a:normAutofit fontScale="77500" lnSpcReduction="20000"/>
          </a:bodyPr>
          <a:lstStyle/>
          <a:p>
            <a:r>
              <a:rPr lang="en-US"/>
              <a:t>mode[5:4]: parity</a:t>
            </a:r>
          </a:p>
          <a:p>
            <a:pPr lvl="1"/>
            <a:r>
              <a:rPr lang="en-US"/>
              <a:t>00, 10: no parity</a:t>
            </a:r>
          </a:p>
          <a:p>
            <a:pPr lvl="1"/>
            <a:r>
              <a:rPr lang="en-US"/>
              <a:t>01: odd parity</a:t>
            </a:r>
          </a:p>
          <a:p>
            <a:pPr lvl="1"/>
            <a:r>
              <a:rPr lang="en-US"/>
              <a:t>11: even parity</a:t>
            </a:r>
          </a:p>
          <a:p>
            <a:r>
              <a:rPr lang="en-US"/>
              <a:t>mode[7:6]: stop bit</a:t>
            </a:r>
          </a:p>
          <a:p>
            <a:pPr lvl="1"/>
            <a:r>
              <a:rPr lang="en-US"/>
              <a:t>00: invalid</a:t>
            </a:r>
          </a:p>
          <a:p>
            <a:pPr lvl="1"/>
            <a:r>
              <a:rPr lang="en-US"/>
              <a:t>01: 1 stop bit</a:t>
            </a:r>
          </a:p>
          <a:p>
            <a:pPr lvl="1"/>
            <a:r>
              <a:rPr lang="en-US"/>
              <a:t>10: 1.5 stop bits</a:t>
            </a:r>
          </a:p>
          <a:p>
            <a:pPr lvl="1"/>
            <a:r>
              <a:rPr lang="en-US"/>
              <a:t>11: 2 stop bits</a:t>
            </a:r>
          </a:p>
          <a:p>
            <a:pPr lvl="1"/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Computers as Components 4e © 2016 Marilyn Wolf</a:t>
            </a:r>
          </a:p>
        </p:txBody>
      </p:sp>
    </p:spTree>
    <p:extLst>
      <p:ext uri="{BB962C8B-B14F-4D97-AF65-F5344CB8AC3E}">
        <p14:creationId xmlns:p14="http://schemas.microsoft.com/office/powerpoint/2010/main" val="13231254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Serial port command register</a:t>
            </a:r>
          </a:p>
        </p:txBody>
      </p:sp>
      <p:sp>
        <p:nvSpPr>
          <p:cNvPr id="10243" name="Content Placeholder 9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mode[0]: transmit enable</a:t>
            </a:r>
          </a:p>
          <a:p>
            <a:r>
              <a:rPr lang="en-US"/>
              <a:t>mode[1]: set nDTR output</a:t>
            </a:r>
          </a:p>
          <a:p>
            <a:r>
              <a:rPr lang="en-US"/>
              <a:t>mode[2]: enable receiver</a:t>
            </a:r>
          </a:p>
          <a:p>
            <a:r>
              <a:rPr lang="en-US"/>
              <a:t>mode[3]: send break</a:t>
            </a:r>
          </a:p>
          <a:p>
            <a:endParaRPr lang="en-US"/>
          </a:p>
        </p:txBody>
      </p:sp>
      <p:sp>
        <p:nvSpPr>
          <p:cNvPr id="10244" name="Content Placeholder 10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/>
              <a:t>mode[4]: reset error flags</a:t>
            </a:r>
          </a:p>
          <a:p>
            <a:r>
              <a:rPr lang="en-US"/>
              <a:t>mode[5]: set nRTS</a:t>
            </a:r>
          </a:p>
          <a:p>
            <a:r>
              <a:rPr lang="en-US"/>
              <a:t>mode[6]: internal reset</a:t>
            </a:r>
          </a:p>
          <a:p>
            <a:r>
              <a:rPr lang="en-US"/>
              <a:t>mode[7]: hunt mode</a:t>
            </a:r>
          </a:p>
          <a:p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Computers as Components 4e © 2016 Marilyn Wolf</a:t>
            </a:r>
          </a:p>
        </p:txBody>
      </p:sp>
    </p:spTree>
    <p:extLst>
      <p:ext uri="{BB962C8B-B14F-4D97-AF65-F5344CB8AC3E}">
        <p14:creationId xmlns:p14="http://schemas.microsoft.com/office/powerpoint/2010/main" val="6118574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Serial port status register</a:t>
            </a:r>
          </a:p>
        </p:txBody>
      </p:sp>
      <p:sp>
        <p:nvSpPr>
          <p:cNvPr id="11267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status[0]: transmitter ready</a:t>
            </a:r>
          </a:p>
          <a:p>
            <a:r>
              <a:rPr lang="en-US" dirty="0"/>
              <a:t>status[1]: receiver ready</a:t>
            </a:r>
          </a:p>
          <a:p>
            <a:r>
              <a:rPr lang="en-US" dirty="0"/>
              <a:t>status[2]: transmission complete</a:t>
            </a:r>
          </a:p>
          <a:p>
            <a:r>
              <a:rPr lang="en-US" dirty="0"/>
              <a:t>status[3]: parity</a:t>
            </a:r>
          </a:p>
        </p:txBody>
      </p:sp>
      <p:sp>
        <p:nvSpPr>
          <p:cNvPr id="11268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/>
              <a:t>status[4]: overrun</a:t>
            </a:r>
          </a:p>
          <a:p>
            <a:r>
              <a:rPr lang="en-US" dirty="0"/>
              <a:t>status[5]: frame error</a:t>
            </a:r>
          </a:p>
          <a:p>
            <a:r>
              <a:rPr lang="en-US" dirty="0"/>
              <a:t>status[6]: sync char deleted</a:t>
            </a:r>
          </a:p>
          <a:p>
            <a:r>
              <a:rPr lang="en-US"/>
              <a:t>status[7]: </a:t>
            </a:r>
            <a:r>
              <a:rPr lang="en-US" dirty="0" err="1"/>
              <a:t>nDSR</a:t>
            </a:r>
            <a:r>
              <a:rPr lang="en-US" dirty="0"/>
              <a:t> value</a:t>
            </a:r>
          </a:p>
          <a:p>
            <a:endParaRPr lang="en-US" b="1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Computers as Components 4e © 2016 Marilyn Wolf</a:t>
            </a:r>
          </a:p>
        </p:txBody>
      </p:sp>
    </p:spTree>
    <p:extLst>
      <p:ext uri="{BB962C8B-B14F-4D97-AF65-F5344CB8AC3E}">
        <p14:creationId xmlns:p14="http://schemas.microsoft.com/office/powerpoint/2010/main" val="22245932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highlight>
                  <a:srgbClr val="FFFF00"/>
                </a:highlight>
              </a:rPr>
              <a:t>Programming I/O</a:t>
            </a:r>
          </a:p>
        </p:txBody>
      </p:sp>
      <p:sp>
        <p:nvSpPr>
          <p:cNvPr id="1229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Two types of instructions can support I/O:</a:t>
            </a:r>
          </a:p>
          <a:p>
            <a:pPr lvl="1"/>
            <a:r>
              <a:rPr lang="en-US" dirty="0"/>
              <a:t>special-purpose I/O instructions;</a:t>
            </a:r>
          </a:p>
          <a:p>
            <a:pPr lvl="1"/>
            <a:r>
              <a:rPr lang="en-US" dirty="0"/>
              <a:t>memory-mapped load/store instructions.</a:t>
            </a:r>
          </a:p>
          <a:p>
            <a:r>
              <a:rPr lang="en-US" dirty="0"/>
              <a:t>Intel x86 provides </a:t>
            </a:r>
            <a:r>
              <a:rPr lang="en-US" dirty="0">
                <a:latin typeface="Consolas" pitchFamily="49" charset="0"/>
                <a:cs typeface="Consolas" pitchFamily="49" charset="0"/>
              </a:rPr>
              <a:t>in, out </a:t>
            </a:r>
            <a:r>
              <a:rPr lang="en-US" dirty="0"/>
              <a:t>instructions. Most other CPUs use memory-mapped I/O.</a:t>
            </a:r>
          </a:p>
          <a:p>
            <a:r>
              <a:rPr lang="en-US" dirty="0"/>
              <a:t>I/O instructions do not preclude memory-mapped I/O.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Computers as Components 4e © 2016 Marilyn Wolf</a:t>
            </a:r>
          </a:p>
        </p:txBody>
      </p:sp>
    </p:spTree>
    <p:extLst>
      <p:ext uri="{BB962C8B-B14F-4D97-AF65-F5344CB8AC3E}">
        <p14:creationId xmlns:p14="http://schemas.microsoft.com/office/powerpoint/2010/main" val="20047189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highlight>
                  <a:srgbClr val="FFFF00"/>
                </a:highlight>
              </a:rPr>
              <a:t>ARM memory-mapped I/O</a:t>
            </a:r>
          </a:p>
        </p:txBody>
      </p:sp>
      <p:sp>
        <p:nvSpPr>
          <p:cNvPr id="1331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Define location for device:</a:t>
            </a:r>
          </a:p>
          <a:p>
            <a:pPr>
              <a:buFont typeface="Monotype Sorts" pitchFamily="2" charset="2"/>
              <a:buNone/>
            </a:pPr>
            <a:r>
              <a:rPr lang="en-US" dirty="0">
                <a:latin typeface="Consolas" pitchFamily="49" charset="0"/>
                <a:cs typeface="Consolas" pitchFamily="49" charset="0"/>
              </a:rPr>
              <a:t>DEV1 EQU 0x1000</a:t>
            </a:r>
          </a:p>
          <a:p>
            <a:r>
              <a:rPr lang="en-US" dirty="0"/>
              <a:t>Read/write code:</a:t>
            </a:r>
          </a:p>
          <a:p>
            <a:pPr lvl="1">
              <a:buFont typeface="Monotype Sorts" pitchFamily="2" charset="2"/>
              <a:buNone/>
            </a:pPr>
            <a:r>
              <a:rPr lang="en-US" dirty="0">
                <a:latin typeface="Consolas" pitchFamily="49" charset="0"/>
                <a:cs typeface="Consolas" pitchFamily="49" charset="0"/>
              </a:rPr>
              <a:t>LDR r1,#DEV1 ; set up device </a:t>
            </a:r>
            <a:r>
              <a:rPr lang="en-US" dirty="0" err="1">
                <a:latin typeface="Consolas" pitchFamily="49" charset="0"/>
                <a:cs typeface="Consolas" pitchFamily="49" charset="0"/>
              </a:rPr>
              <a:t>adrs</a:t>
            </a:r>
            <a:endParaRPr lang="en-US" dirty="0">
              <a:latin typeface="Consolas" pitchFamily="49" charset="0"/>
              <a:cs typeface="Consolas" pitchFamily="49" charset="0"/>
            </a:endParaRPr>
          </a:p>
          <a:p>
            <a:pPr lvl="1">
              <a:buFont typeface="Monotype Sorts" pitchFamily="2" charset="2"/>
              <a:buNone/>
            </a:pPr>
            <a:r>
              <a:rPr lang="en-US" dirty="0">
                <a:latin typeface="Consolas" pitchFamily="49" charset="0"/>
                <a:cs typeface="Consolas" pitchFamily="49" charset="0"/>
              </a:rPr>
              <a:t>LDR r0,[r1] ; read DEV1</a:t>
            </a:r>
          </a:p>
          <a:p>
            <a:pPr lvl="1">
              <a:buFont typeface="Monotype Sorts" pitchFamily="2" charset="2"/>
              <a:buNone/>
            </a:pPr>
            <a:r>
              <a:rPr lang="en-US" dirty="0">
                <a:latin typeface="Consolas" pitchFamily="49" charset="0"/>
                <a:cs typeface="Consolas" pitchFamily="49" charset="0"/>
              </a:rPr>
              <a:t>LDR r0,#8 ; set up value to write</a:t>
            </a:r>
          </a:p>
          <a:p>
            <a:pPr lvl="1">
              <a:buFont typeface="Monotype Sorts" pitchFamily="2" charset="2"/>
              <a:buNone/>
            </a:pPr>
            <a:r>
              <a:rPr lang="en-US" dirty="0">
                <a:latin typeface="Consolas" pitchFamily="49" charset="0"/>
                <a:cs typeface="Consolas" pitchFamily="49" charset="0"/>
              </a:rPr>
              <a:t>STR r0,[r1] ; write value to device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Computers as Components 4e © 2016 Marilyn Wolf</a:t>
            </a:r>
          </a:p>
        </p:txBody>
      </p:sp>
    </p:spTree>
    <p:extLst>
      <p:ext uri="{BB962C8B-B14F-4D97-AF65-F5344CB8AC3E}">
        <p14:creationId xmlns:p14="http://schemas.microsoft.com/office/powerpoint/2010/main" val="25382175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SHARC memory mapped I/O</a:t>
            </a:r>
          </a:p>
        </p:txBody>
      </p:sp>
      <p:sp>
        <p:nvSpPr>
          <p:cNvPr id="1434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Device must be in external memory space (above 0x400000).</a:t>
            </a:r>
          </a:p>
          <a:p>
            <a:r>
              <a:rPr lang="en-US" dirty="0"/>
              <a:t>Use DM to control access:</a:t>
            </a:r>
          </a:p>
          <a:p>
            <a:pPr lvl="1">
              <a:buFont typeface="Monotype Sorts" pitchFamily="2" charset="2"/>
              <a:buNone/>
            </a:pPr>
            <a:r>
              <a:rPr lang="en-US" dirty="0">
                <a:latin typeface="Consolas" pitchFamily="49" charset="0"/>
                <a:cs typeface="Consolas" pitchFamily="49" charset="0"/>
              </a:rPr>
              <a:t>I0 = 0x400000;</a:t>
            </a:r>
          </a:p>
          <a:p>
            <a:pPr lvl="1">
              <a:buFont typeface="Monotype Sorts" pitchFamily="2" charset="2"/>
              <a:buNone/>
            </a:pPr>
            <a:r>
              <a:rPr lang="en-US" dirty="0">
                <a:latin typeface="Consolas" pitchFamily="49" charset="0"/>
                <a:cs typeface="Consolas" pitchFamily="49" charset="0"/>
              </a:rPr>
              <a:t>M0 = 0;</a:t>
            </a:r>
          </a:p>
          <a:p>
            <a:pPr lvl="1">
              <a:buFont typeface="Monotype Sorts" pitchFamily="2" charset="2"/>
              <a:buNone/>
            </a:pPr>
            <a:r>
              <a:rPr lang="en-US" dirty="0">
                <a:latin typeface="Consolas" pitchFamily="49" charset="0"/>
                <a:cs typeface="Consolas" pitchFamily="49" charset="0"/>
              </a:rPr>
              <a:t>R1 = DM(I0,M0);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Computers as Components 4e © 2016 Marilyn Wolf</a:t>
            </a:r>
          </a:p>
        </p:txBody>
      </p:sp>
    </p:spTree>
    <p:extLst>
      <p:ext uri="{BB962C8B-B14F-4D97-AF65-F5344CB8AC3E}">
        <p14:creationId xmlns:p14="http://schemas.microsoft.com/office/powerpoint/2010/main" val="18646572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Peek and poke</a:t>
            </a:r>
          </a:p>
        </p:txBody>
      </p:sp>
      <p:sp>
        <p:nvSpPr>
          <p:cNvPr id="1536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Traditional HLL interfaces:</a:t>
            </a:r>
          </a:p>
          <a:p>
            <a:pPr lvl="1">
              <a:buFont typeface="Monotype Sorts" pitchFamily="2" charset="2"/>
              <a:buNone/>
            </a:pPr>
            <a:r>
              <a:rPr lang="en-US" dirty="0" err="1">
                <a:latin typeface="Consolas" pitchFamily="49" charset="0"/>
                <a:cs typeface="Consolas" pitchFamily="49" charset="0"/>
              </a:rPr>
              <a:t>int</a:t>
            </a:r>
            <a:r>
              <a:rPr lang="en-US" dirty="0">
                <a:latin typeface="Consolas" pitchFamily="49" charset="0"/>
                <a:cs typeface="Consolas" pitchFamily="49" charset="0"/>
              </a:rPr>
              <a:t> peek(char *location) {</a:t>
            </a:r>
          </a:p>
          <a:p>
            <a:pPr lvl="1">
              <a:buFont typeface="Monotype Sorts" pitchFamily="2" charset="2"/>
              <a:buNone/>
            </a:pPr>
            <a:r>
              <a:rPr lang="en-US" dirty="0">
                <a:latin typeface="Consolas" pitchFamily="49" charset="0"/>
                <a:cs typeface="Consolas" pitchFamily="49" charset="0"/>
              </a:rPr>
              <a:t>	return *location; }</a:t>
            </a:r>
          </a:p>
          <a:p>
            <a:pPr lvl="1">
              <a:buFont typeface="Monotype Sorts" pitchFamily="2" charset="2"/>
              <a:buNone/>
            </a:pPr>
            <a:endParaRPr lang="en-US" dirty="0">
              <a:latin typeface="Consolas" pitchFamily="49" charset="0"/>
              <a:cs typeface="Consolas" pitchFamily="49" charset="0"/>
            </a:endParaRPr>
          </a:p>
          <a:p>
            <a:pPr lvl="1">
              <a:buFont typeface="Monotype Sorts" pitchFamily="2" charset="2"/>
              <a:buNone/>
            </a:pPr>
            <a:r>
              <a:rPr lang="en-US" dirty="0">
                <a:latin typeface="Consolas" pitchFamily="49" charset="0"/>
                <a:cs typeface="Consolas" pitchFamily="49" charset="0"/>
              </a:rPr>
              <a:t>void poke(char *location, char </a:t>
            </a:r>
            <a:r>
              <a:rPr lang="en-US" dirty="0" err="1">
                <a:latin typeface="Consolas" pitchFamily="49" charset="0"/>
                <a:cs typeface="Consolas" pitchFamily="49" charset="0"/>
              </a:rPr>
              <a:t>newval</a:t>
            </a:r>
            <a:r>
              <a:rPr lang="en-US" dirty="0">
                <a:latin typeface="Consolas" pitchFamily="49" charset="0"/>
                <a:cs typeface="Consolas" pitchFamily="49" charset="0"/>
              </a:rPr>
              <a:t>) {</a:t>
            </a:r>
          </a:p>
          <a:p>
            <a:pPr lvl="1">
              <a:buFont typeface="Monotype Sorts" pitchFamily="2" charset="2"/>
              <a:buNone/>
            </a:pPr>
            <a:r>
              <a:rPr lang="en-US" dirty="0">
                <a:latin typeface="Consolas" pitchFamily="49" charset="0"/>
                <a:cs typeface="Consolas" pitchFamily="49" charset="0"/>
              </a:rPr>
              <a:t>	(*location) = </a:t>
            </a:r>
            <a:r>
              <a:rPr lang="en-US" dirty="0" err="1">
                <a:latin typeface="Consolas" pitchFamily="49" charset="0"/>
                <a:cs typeface="Consolas" pitchFamily="49" charset="0"/>
              </a:rPr>
              <a:t>newval</a:t>
            </a:r>
            <a:r>
              <a:rPr lang="en-US" dirty="0">
                <a:latin typeface="Consolas" pitchFamily="49" charset="0"/>
                <a:cs typeface="Consolas" pitchFamily="49" charset="0"/>
              </a:rPr>
              <a:t>; }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Computers as Components 4e © 2016 Marilyn Wolf</a:t>
            </a:r>
          </a:p>
        </p:txBody>
      </p:sp>
    </p:spTree>
    <p:extLst>
      <p:ext uri="{BB962C8B-B14F-4D97-AF65-F5344CB8AC3E}">
        <p14:creationId xmlns:p14="http://schemas.microsoft.com/office/powerpoint/2010/main" val="41706841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Busy/wait output</a:t>
            </a:r>
          </a:p>
        </p:txBody>
      </p:sp>
      <p:sp>
        <p:nvSpPr>
          <p:cNvPr id="1638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Simplest way to program device.</a:t>
            </a:r>
          </a:p>
          <a:p>
            <a:pPr lvl="1"/>
            <a:r>
              <a:rPr lang="en-US" dirty="0"/>
              <a:t>Use instructions to test when device is ready.</a:t>
            </a:r>
          </a:p>
          <a:p>
            <a:pPr>
              <a:buFont typeface="Monotype Sorts" pitchFamily="2" charset="2"/>
              <a:buNone/>
            </a:pPr>
            <a:r>
              <a:rPr lang="en-US" dirty="0" err="1">
                <a:latin typeface="Consolas" pitchFamily="49" charset="0"/>
                <a:cs typeface="Consolas" pitchFamily="49" charset="0"/>
              </a:rPr>
              <a:t>current_char</a:t>
            </a:r>
            <a:r>
              <a:rPr lang="en-US" dirty="0">
                <a:latin typeface="Consolas" pitchFamily="49" charset="0"/>
                <a:cs typeface="Consolas" pitchFamily="49" charset="0"/>
              </a:rPr>
              <a:t> = </a:t>
            </a:r>
            <a:r>
              <a:rPr lang="en-US" dirty="0" err="1">
                <a:latin typeface="Consolas" pitchFamily="49" charset="0"/>
                <a:cs typeface="Consolas" pitchFamily="49" charset="0"/>
              </a:rPr>
              <a:t>mystring</a:t>
            </a:r>
            <a:r>
              <a:rPr lang="en-US" dirty="0">
                <a:latin typeface="Consolas" pitchFamily="49" charset="0"/>
                <a:cs typeface="Consolas" pitchFamily="49" charset="0"/>
              </a:rPr>
              <a:t>;</a:t>
            </a:r>
          </a:p>
          <a:p>
            <a:pPr>
              <a:buFont typeface="Monotype Sorts" pitchFamily="2" charset="2"/>
              <a:buNone/>
            </a:pPr>
            <a:r>
              <a:rPr lang="en-US" dirty="0">
                <a:latin typeface="Consolas" pitchFamily="49" charset="0"/>
                <a:cs typeface="Consolas" pitchFamily="49" charset="0"/>
              </a:rPr>
              <a:t>while (*</a:t>
            </a:r>
            <a:r>
              <a:rPr lang="en-US" dirty="0" err="1">
                <a:latin typeface="Consolas" pitchFamily="49" charset="0"/>
                <a:cs typeface="Consolas" pitchFamily="49" charset="0"/>
              </a:rPr>
              <a:t>current_char</a:t>
            </a:r>
            <a:r>
              <a:rPr lang="en-US" dirty="0">
                <a:latin typeface="Consolas" pitchFamily="49" charset="0"/>
                <a:cs typeface="Consolas" pitchFamily="49" charset="0"/>
              </a:rPr>
              <a:t> != ‘\0’) {</a:t>
            </a:r>
          </a:p>
          <a:p>
            <a:pPr>
              <a:buFont typeface="Monotype Sorts" pitchFamily="2" charset="2"/>
              <a:buNone/>
            </a:pPr>
            <a:r>
              <a:rPr lang="en-US" dirty="0">
                <a:latin typeface="Consolas" pitchFamily="49" charset="0"/>
                <a:cs typeface="Consolas" pitchFamily="49" charset="0"/>
              </a:rPr>
              <a:t>	poke(OUT_CHAR,*</a:t>
            </a:r>
            <a:r>
              <a:rPr lang="en-US" dirty="0" err="1">
                <a:latin typeface="Consolas" pitchFamily="49" charset="0"/>
                <a:cs typeface="Consolas" pitchFamily="49" charset="0"/>
              </a:rPr>
              <a:t>current_char</a:t>
            </a:r>
            <a:r>
              <a:rPr lang="en-US" dirty="0">
                <a:latin typeface="Consolas" pitchFamily="49" charset="0"/>
                <a:cs typeface="Consolas" pitchFamily="49" charset="0"/>
              </a:rPr>
              <a:t>);</a:t>
            </a:r>
          </a:p>
          <a:p>
            <a:pPr>
              <a:buFont typeface="Monotype Sorts" pitchFamily="2" charset="2"/>
              <a:buNone/>
            </a:pPr>
            <a:r>
              <a:rPr lang="en-US" dirty="0">
                <a:latin typeface="Consolas" pitchFamily="49" charset="0"/>
                <a:cs typeface="Consolas" pitchFamily="49" charset="0"/>
              </a:rPr>
              <a:t>	while (peek(OUT_STATUS) != 0);</a:t>
            </a:r>
          </a:p>
          <a:p>
            <a:pPr>
              <a:buFont typeface="Monotype Sorts" pitchFamily="2" charset="2"/>
              <a:buNone/>
            </a:pPr>
            <a:r>
              <a:rPr lang="en-US" dirty="0">
                <a:latin typeface="Consolas" pitchFamily="49" charset="0"/>
                <a:cs typeface="Consolas" pitchFamily="49" charset="0"/>
              </a:rPr>
              <a:t>	</a:t>
            </a:r>
            <a:r>
              <a:rPr lang="en-US" dirty="0" err="1">
                <a:latin typeface="Consolas" pitchFamily="49" charset="0"/>
                <a:cs typeface="Consolas" pitchFamily="49" charset="0"/>
              </a:rPr>
              <a:t>current_char</a:t>
            </a:r>
            <a:r>
              <a:rPr lang="en-US" dirty="0">
                <a:latin typeface="Consolas" pitchFamily="49" charset="0"/>
                <a:cs typeface="Consolas" pitchFamily="49" charset="0"/>
              </a:rPr>
              <a:t>++;</a:t>
            </a:r>
          </a:p>
          <a:p>
            <a:pPr>
              <a:buFont typeface="Monotype Sorts" pitchFamily="2" charset="2"/>
              <a:buNone/>
            </a:pPr>
            <a:r>
              <a:rPr lang="en-US" dirty="0">
                <a:latin typeface="Consolas" pitchFamily="49" charset="0"/>
                <a:cs typeface="Consolas" pitchFamily="49" charset="0"/>
              </a:rPr>
              <a:t>}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Computers as Components 4e © 2016 Marilyn Wolf</a:t>
            </a:r>
          </a:p>
        </p:txBody>
      </p:sp>
    </p:spTree>
    <p:extLst>
      <p:ext uri="{BB962C8B-B14F-4D97-AF65-F5344CB8AC3E}">
        <p14:creationId xmlns:p14="http://schemas.microsoft.com/office/powerpoint/2010/main" val="21033693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Simultaneous busy/wait input and output</a:t>
            </a:r>
          </a:p>
        </p:txBody>
      </p:sp>
      <p:sp>
        <p:nvSpPr>
          <p:cNvPr id="1741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Monotype Sorts" pitchFamily="2" charset="2"/>
              <a:buNone/>
            </a:pPr>
            <a:r>
              <a:rPr lang="en-US" dirty="0">
                <a:latin typeface="Consolas" pitchFamily="49" charset="0"/>
                <a:cs typeface="Consolas" pitchFamily="49" charset="0"/>
              </a:rPr>
              <a:t>while (TRUE) {</a:t>
            </a:r>
          </a:p>
          <a:p>
            <a:pPr>
              <a:buFont typeface="Monotype Sorts" pitchFamily="2" charset="2"/>
              <a:buNone/>
            </a:pPr>
            <a:r>
              <a:rPr lang="en-US" dirty="0">
                <a:latin typeface="Consolas" pitchFamily="49" charset="0"/>
                <a:cs typeface="Consolas" pitchFamily="49" charset="0"/>
              </a:rPr>
              <a:t>	/* read */</a:t>
            </a:r>
          </a:p>
          <a:p>
            <a:pPr>
              <a:buFont typeface="Monotype Sorts" pitchFamily="2" charset="2"/>
              <a:buNone/>
            </a:pPr>
            <a:r>
              <a:rPr lang="en-US" dirty="0">
                <a:latin typeface="Consolas" pitchFamily="49" charset="0"/>
                <a:cs typeface="Consolas" pitchFamily="49" charset="0"/>
              </a:rPr>
              <a:t>	while (peek(IN_STATUS) == 0);</a:t>
            </a:r>
          </a:p>
          <a:p>
            <a:pPr>
              <a:buFont typeface="Monotype Sorts" pitchFamily="2" charset="2"/>
              <a:buNone/>
            </a:pPr>
            <a:r>
              <a:rPr lang="en-US" dirty="0">
                <a:latin typeface="Consolas" pitchFamily="49" charset="0"/>
                <a:cs typeface="Consolas" pitchFamily="49" charset="0"/>
              </a:rPr>
              <a:t>	</a:t>
            </a:r>
            <a:r>
              <a:rPr lang="en-US" dirty="0" err="1">
                <a:latin typeface="Consolas" pitchFamily="49" charset="0"/>
                <a:cs typeface="Consolas" pitchFamily="49" charset="0"/>
              </a:rPr>
              <a:t>achar</a:t>
            </a:r>
            <a:r>
              <a:rPr lang="en-US" dirty="0">
                <a:latin typeface="Consolas" pitchFamily="49" charset="0"/>
                <a:cs typeface="Consolas" pitchFamily="49" charset="0"/>
              </a:rPr>
              <a:t> = (char)peek(IN_DATA);</a:t>
            </a:r>
          </a:p>
          <a:p>
            <a:pPr>
              <a:buFont typeface="Monotype Sorts" pitchFamily="2" charset="2"/>
              <a:buNone/>
            </a:pPr>
            <a:r>
              <a:rPr lang="en-US" dirty="0">
                <a:latin typeface="Consolas" pitchFamily="49" charset="0"/>
                <a:cs typeface="Consolas" pitchFamily="49" charset="0"/>
              </a:rPr>
              <a:t>	/* write */</a:t>
            </a:r>
          </a:p>
          <a:p>
            <a:pPr>
              <a:buFont typeface="Monotype Sorts" pitchFamily="2" charset="2"/>
              <a:buNone/>
            </a:pPr>
            <a:r>
              <a:rPr lang="en-US" dirty="0">
                <a:latin typeface="Consolas" pitchFamily="49" charset="0"/>
                <a:cs typeface="Consolas" pitchFamily="49" charset="0"/>
              </a:rPr>
              <a:t>	poke(</a:t>
            </a:r>
            <a:r>
              <a:rPr lang="en-US" dirty="0" err="1">
                <a:latin typeface="Consolas" pitchFamily="49" charset="0"/>
                <a:cs typeface="Consolas" pitchFamily="49" charset="0"/>
              </a:rPr>
              <a:t>OUT_DATA,achar</a:t>
            </a:r>
            <a:r>
              <a:rPr lang="en-US" dirty="0">
                <a:latin typeface="Consolas" pitchFamily="49" charset="0"/>
                <a:cs typeface="Consolas" pitchFamily="49" charset="0"/>
              </a:rPr>
              <a:t>);</a:t>
            </a:r>
          </a:p>
          <a:p>
            <a:pPr>
              <a:buFont typeface="Monotype Sorts" pitchFamily="2" charset="2"/>
              <a:buNone/>
            </a:pPr>
            <a:r>
              <a:rPr lang="en-US" dirty="0">
                <a:latin typeface="Consolas" pitchFamily="49" charset="0"/>
                <a:cs typeface="Consolas" pitchFamily="49" charset="0"/>
              </a:rPr>
              <a:t>	poke(OUT_STATUS,1);</a:t>
            </a:r>
          </a:p>
          <a:p>
            <a:pPr>
              <a:buFont typeface="Monotype Sorts" pitchFamily="2" charset="2"/>
              <a:buNone/>
            </a:pPr>
            <a:r>
              <a:rPr lang="en-US" dirty="0">
                <a:latin typeface="Consolas" pitchFamily="49" charset="0"/>
                <a:cs typeface="Consolas" pitchFamily="49" charset="0"/>
              </a:rPr>
              <a:t>	while (peek(OUT_STATUS) != 0);</a:t>
            </a:r>
          </a:p>
          <a:p>
            <a:pPr>
              <a:buFont typeface="Monotype Sorts" pitchFamily="2" charset="2"/>
              <a:buNone/>
            </a:pPr>
            <a:r>
              <a:rPr lang="en-US" dirty="0">
                <a:latin typeface="Consolas" pitchFamily="49" charset="0"/>
                <a:cs typeface="Consolas" pitchFamily="49" charset="0"/>
              </a:rPr>
              <a:t>	}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Computers as Components 4e © 2016 Marilyn Wolf</a:t>
            </a:r>
          </a:p>
        </p:txBody>
      </p:sp>
    </p:spTree>
    <p:extLst>
      <p:ext uri="{BB962C8B-B14F-4D97-AF65-F5344CB8AC3E}">
        <p14:creationId xmlns:p14="http://schemas.microsoft.com/office/powerpoint/2010/main" val="13605538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highlight>
                  <a:srgbClr val="FFFF00"/>
                </a:highlight>
              </a:rPr>
              <a:t>Interrupt I/O</a:t>
            </a:r>
          </a:p>
        </p:txBody>
      </p:sp>
      <p:sp>
        <p:nvSpPr>
          <p:cNvPr id="1843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Busy/wait is very inefficient.</a:t>
            </a:r>
          </a:p>
          <a:p>
            <a:pPr lvl="1"/>
            <a:r>
              <a:rPr lang="en-US" dirty="0"/>
              <a:t>CPU can’t do other work while testing device.</a:t>
            </a:r>
          </a:p>
          <a:p>
            <a:pPr lvl="1"/>
            <a:r>
              <a:rPr lang="en-US" dirty="0"/>
              <a:t>Hard to do simultaneous I/O.</a:t>
            </a:r>
          </a:p>
          <a:p>
            <a:r>
              <a:rPr lang="en-US" dirty="0"/>
              <a:t>Interrupts allow a device to change the flow of control in the CPU.</a:t>
            </a:r>
          </a:p>
          <a:p>
            <a:pPr lvl="1"/>
            <a:r>
              <a:rPr lang="en-US" dirty="0"/>
              <a:t>Causes subroutine call to handle device.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Computers as Components 4e © 2016 Marilyn Wolf</a:t>
            </a:r>
          </a:p>
        </p:txBody>
      </p:sp>
    </p:spTree>
    <p:extLst>
      <p:ext uri="{BB962C8B-B14F-4D97-AF65-F5344CB8AC3E}">
        <p14:creationId xmlns:p14="http://schemas.microsoft.com/office/powerpoint/2010/main" val="1208291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Interrupt interface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Computers as Components 4e © 2016 Marilyn Wolf</a:t>
            </a:r>
          </a:p>
        </p:txBody>
      </p:sp>
      <p:sp>
        <p:nvSpPr>
          <p:cNvPr id="19461" name="Rectangle 4"/>
          <p:cNvSpPr>
            <a:spLocks noChangeArrowheads="1"/>
          </p:cNvSpPr>
          <p:nvPr/>
        </p:nvSpPr>
        <p:spPr bwMode="auto">
          <a:xfrm>
            <a:off x="1943100" y="2800350"/>
            <a:ext cx="1257300" cy="1257300"/>
          </a:xfrm>
          <a:prstGeom prst="rect">
            <a:avLst/>
          </a:prstGeom>
          <a:ln>
            <a:headEnd type="none" w="sm" len="sm"/>
            <a:tailEnd type="none" w="sm" len="sm"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350"/>
              <a:t>CPU</a:t>
            </a:r>
          </a:p>
        </p:txBody>
      </p:sp>
      <p:sp>
        <p:nvSpPr>
          <p:cNvPr id="19462" name="Rectangle 5"/>
          <p:cNvSpPr>
            <a:spLocks noChangeArrowheads="1"/>
          </p:cNvSpPr>
          <p:nvPr/>
        </p:nvSpPr>
        <p:spPr bwMode="auto">
          <a:xfrm>
            <a:off x="4572000" y="2571750"/>
            <a:ext cx="2228850" cy="1885950"/>
          </a:xfrm>
          <a:prstGeom prst="rect">
            <a:avLst/>
          </a:prstGeom>
          <a:ln>
            <a:headEnd type="none" w="sm" len="sm"/>
            <a:tailEnd type="none" w="sm" len="sm"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en-US" sz="1350"/>
          </a:p>
        </p:txBody>
      </p:sp>
      <p:sp>
        <p:nvSpPr>
          <p:cNvPr id="19463" name="Rectangle 6"/>
          <p:cNvSpPr>
            <a:spLocks noChangeArrowheads="1"/>
          </p:cNvSpPr>
          <p:nvPr/>
        </p:nvSpPr>
        <p:spPr bwMode="auto">
          <a:xfrm>
            <a:off x="4914900" y="2743200"/>
            <a:ext cx="571500" cy="685800"/>
          </a:xfrm>
          <a:prstGeom prst="rect">
            <a:avLst/>
          </a:prstGeom>
          <a:ln>
            <a:headEnd type="none" w="sm" len="sm"/>
            <a:tailEnd type="none" w="sm" len="sm"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en-US" sz="1350"/>
              <a:t>status</a:t>
            </a:r>
          </a:p>
          <a:p>
            <a:pPr algn="ctr"/>
            <a:r>
              <a:rPr lang="en-US" sz="1350"/>
              <a:t>reg</a:t>
            </a:r>
          </a:p>
        </p:txBody>
      </p:sp>
      <p:sp>
        <p:nvSpPr>
          <p:cNvPr id="19464" name="Rectangle 7"/>
          <p:cNvSpPr>
            <a:spLocks noChangeArrowheads="1"/>
          </p:cNvSpPr>
          <p:nvPr/>
        </p:nvSpPr>
        <p:spPr bwMode="auto">
          <a:xfrm>
            <a:off x="4914900" y="3600450"/>
            <a:ext cx="571500" cy="685800"/>
          </a:xfrm>
          <a:prstGeom prst="rect">
            <a:avLst/>
          </a:prstGeom>
          <a:ln>
            <a:headEnd type="none" w="sm" len="sm"/>
            <a:tailEnd type="none" w="sm" len="sm"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en-US" sz="1350"/>
              <a:t>data</a:t>
            </a:r>
          </a:p>
          <a:p>
            <a:pPr algn="ctr"/>
            <a:r>
              <a:rPr lang="en-US" sz="1350"/>
              <a:t>reg</a:t>
            </a:r>
          </a:p>
        </p:txBody>
      </p:sp>
      <p:sp>
        <p:nvSpPr>
          <p:cNvPr id="19465" name="AutoShape 8"/>
          <p:cNvSpPr>
            <a:spLocks noChangeArrowheads="1"/>
          </p:cNvSpPr>
          <p:nvPr/>
        </p:nvSpPr>
        <p:spPr bwMode="auto">
          <a:xfrm rot="-5400000">
            <a:off x="5286375" y="3171825"/>
            <a:ext cx="1657350" cy="6858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/>
            <a:r>
              <a:rPr lang="en-US" sz="1350">
                <a:solidFill>
                  <a:schemeClr val="bg1"/>
                </a:solidFill>
              </a:rPr>
              <a:t>mechanism</a:t>
            </a:r>
          </a:p>
        </p:txBody>
      </p:sp>
      <p:sp>
        <p:nvSpPr>
          <p:cNvPr id="19466" name="Line 10"/>
          <p:cNvSpPr>
            <a:spLocks noChangeShapeType="1"/>
          </p:cNvSpPr>
          <p:nvPr/>
        </p:nvSpPr>
        <p:spPr bwMode="auto">
          <a:xfrm>
            <a:off x="5486400" y="3028950"/>
            <a:ext cx="285750" cy="17145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 sz="1350"/>
          </a:p>
        </p:txBody>
      </p:sp>
      <p:sp>
        <p:nvSpPr>
          <p:cNvPr id="19467" name="Line 11"/>
          <p:cNvSpPr>
            <a:spLocks noChangeShapeType="1"/>
          </p:cNvSpPr>
          <p:nvPr/>
        </p:nvSpPr>
        <p:spPr bwMode="auto">
          <a:xfrm flipV="1">
            <a:off x="5486400" y="3714750"/>
            <a:ext cx="285750" cy="228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 sz="1350"/>
          </a:p>
        </p:txBody>
      </p:sp>
      <p:sp>
        <p:nvSpPr>
          <p:cNvPr id="19468" name="Line 12"/>
          <p:cNvSpPr>
            <a:spLocks noChangeShapeType="1"/>
          </p:cNvSpPr>
          <p:nvPr/>
        </p:nvSpPr>
        <p:spPr bwMode="auto">
          <a:xfrm flipH="1">
            <a:off x="4572000" y="3028950"/>
            <a:ext cx="342900" cy="40005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 sz="1350"/>
          </a:p>
        </p:txBody>
      </p:sp>
      <p:sp>
        <p:nvSpPr>
          <p:cNvPr id="19469" name="Line 13"/>
          <p:cNvSpPr>
            <a:spLocks noChangeShapeType="1"/>
          </p:cNvSpPr>
          <p:nvPr/>
        </p:nvSpPr>
        <p:spPr bwMode="auto">
          <a:xfrm flipH="1" flipV="1">
            <a:off x="4572000" y="3429000"/>
            <a:ext cx="342900" cy="5715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 sz="1350"/>
          </a:p>
        </p:txBody>
      </p:sp>
      <p:sp>
        <p:nvSpPr>
          <p:cNvPr id="19470" name="Rectangle 14"/>
          <p:cNvSpPr>
            <a:spLocks noChangeArrowheads="1"/>
          </p:cNvSpPr>
          <p:nvPr/>
        </p:nvSpPr>
        <p:spPr bwMode="auto">
          <a:xfrm rot="-5400000">
            <a:off x="2486025" y="3228975"/>
            <a:ext cx="971550" cy="342900"/>
          </a:xfrm>
          <a:prstGeom prst="rect">
            <a:avLst/>
          </a:prstGeom>
          <a:ln>
            <a:headEnd type="none" w="sm" len="sm"/>
            <a:tailEnd type="none" w="sm" len="sm"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en-US" sz="1350"/>
              <a:t>PC</a:t>
            </a:r>
          </a:p>
        </p:txBody>
      </p:sp>
      <p:sp>
        <p:nvSpPr>
          <p:cNvPr id="19471" name="Text Box 15"/>
          <p:cNvSpPr txBox="1">
            <a:spLocks noChangeArrowheads="1"/>
          </p:cNvSpPr>
          <p:nvPr/>
        </p:nvSpPr>
        <p:spPr bwMode="auto">
          <a:xfrm>
            <a:off x="3314701" y="2571750"/>
            <a:ext cx="1009187" cy="30008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r>
              <a:rPr lang="en-US" sz="1350"/>
              <a:t>intr request</a:t>
            </a:r>
          </a:p>
        </p:txBody>
      </p:sp>
      <p:sp>
        <p:nvSpPr>
          <p:cNvPr id="19472" name="Text Box 16"/>
          <p:cNvSpPr txBox="1">
            <a:spLocks noChangeArrowheads="1"/>
          </p:cNvSpPr>
          <p:nvPr/>
        </p:nvSpPr>
        <p:spPr bwMode="auto">
          <a:xfrm>
            <a:off x="3429000" y="3086100"/>
            <a:ext cx="707245" cy="30008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r>
              <a:rPr lang="en-US" sz="1350"/>
              <a:t>intr ack</a:t>
            </a:r>
          </a:p>
        </p:txBody>
      </p:sp>
      <p:sp>
        <p:nvSpPr>
          <p:cNvPr id="19473" name="Text Box 17"/>
          <p:cNvSpPr txBox="1">
            <a:spLocks noChangeArrowheads="1"/>
          </p:cNvSpPr>
          <p:nvPr/>
        </p:nvSpPr>
        <p:spPr bwMode="auto">
          <a:xfrm>
            <a:off x="3257551" y="3543300"/>
            <a:ext cx="1106841" cy="30008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r>
              <a:rPr lang="en-US" sz="1350"/>
              <a:t>data/address</a:t>
            </a:r>
          </a:p>
        </p:txBody>
      </p:sp>
      <p:sp>
        <p:nvSpPr>
          <p:cNvPr id="19474" name="Line 18"/>
          <p:cNvSpPr>
            <a:spLocks noChangeShapeType="1"/>
          </p:cNvSpPr>
          <p:nvPr/>
        </p:nvSpPr>
        <p:spPr bwMode="auto">
          <a:xfrm>
            <a:off x="3200400" y="3943350"/>
            <a:ext cx="13716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en-US" sz="1350"/>
          </a:p>
        </p:txBody>
      </p:sp>
      <p:sp>
        <p:nvSpPr>
          <p:cNvPr id="19475" name="Line 19"/>
          <p:cNvSpPr>
            <a:spLocks noChangeShapeType="1"/>
          </p:cNvSpPr>
          <p:nvPr/>
        </p:nvSpPr>
        <p:spPr bwMode="auto">
          <a:xfrm>
            <a:off x="3200400" y="3429000"/>
            <a:ext cx="13716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sm" len="sm"/>
            <a:tailEnd type="triangle" w="sm" len="sm"/>
          </a:ln>
        </p:spPr>
        <p:txBody>
          <a:bodyPr wrap="none" anchor="ctr"/>
          <a:lstStyle/>
          <a:p>
            <a:endParaRPr lang="en-US" sz="1350"/>
          </a:p>
        </p:txBody>
      </p:sp>
      <p:sp>
        <p:nvSpPr>
          <p:cNvPr id="19476" name="Line 20"/>
          <p:cNvSpPr>
            <a:spLocks noChangeShapeType="1"/>
          </p:cNvSpPr>
          <p:nvPr/>
        </p:nvSpPr>
        <p:spPr bwMode="auto">
          <a:xfrm flipH="1">
            <a:off x="3200400" y="2914650"/>
            <a:ext cx="13716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sm" len="sm"/>
            <a:tailEnd type="triangle" w="sm" len="sm"/>
          </a:ln>
        </p:spPr>
        <p:txBody>
          <a:bodyPr wrap="none" anchor="ctr"/>
          <a:lstStyle/>
          <a:p>
            <a:endParaRPr lang="en-US" sz="1350"/>
          </a:p>
        </p:txBody>
      </p:sp>
      <p:sp>
        <p:nvSpPr>
          <p:cNvPr id="19477" name="Rectangle 21"/>
          <p:cNvSpPr>
            <a:spLocks noChangeArrowheads="1"/>
          </p:cNvSpPr>
          <p:nvPr/>
        </p:nvSpPr>
        <p:spPr bwMode="auto">
          <a:xfrm rot="-5400000">
            <a:off x="1685925" y="3228975"/>
            <a:ext cx="971550" cy="342900"/>
          </a:xfrm>
          <a:prstGeom prst="rect">
            <a:avLst/>
          </a:prstGeom>
          <a:ln>
            <a:headEnd type="none" w="sm" len="sm"/>
            <a:tailEnd type="none" w="sm" len="sm"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en-US" sz="1350"/>
              <a:t>IR</a:t>
            </a:r>
          </a:p>
        </p:txBody>
      </p:sp>
    </p:spTree>
    <p:extLst>
      <p:ext uri="{BB962C8B-B14F-4D97-AF65-F5344CB8AC3E}">
        <p14:creationId xmlns:p14="http://schemas.microsoft.com/office/powerpoint/2010/main" val="37081868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Interrupt behavior</a:t>
            </a:r>
          </a:p>
        </p:txBody>
      </p:sp>
      <p:sp>
        <p:nvSpPr>
          <p:cNvPr id="2048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Based on subroutine call mechanism.</a:t>
            </a:r>
          </a:p>
          <a:p>
            <a:r>
              <a:rPr lang="en-US"/>
              <a:t>Interrupt forces next instruction to be a subroutine call to a predetermined location.</a:t>
            </a:r>
          </a:p>
          <a:p>
            <a:pPr lvl="1"/>
            <a:r>
              <a:rPr lang="en-US"/>
              <a:t>Return address is saved to resume executing </a:t>
            </a:r>
            <a:r>
              <a:rPr lang="en-US">
                <a:solidFill>
                  <a:srgbClr val="FF0033"/>
                </a:solidFill>
              </a:rPr>
              <a:t>foreground program</a:t>
            </a:r>
            <a:r>
              <a:rPr lang="en-US"/>
              <a:t>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Computers as Components 4e © 2016 Marilyn Wolf</a:t>
            </a:r>
          </a:p>
        </p:txBody>
      </p:sp>
    </p:spTree>
    <p:extLst>
      <p:ext uri="{BB962C8B-B14F-4D97-AF65-F5344CB8AC3E}">
        <p14:creationId xmlns:p14="http://schemas.microsoft.com/office/powerpoint/2010/main" val="166715727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Interrupt physical interface</a:t>
            </a:r>
          </a:p>
        </p:txBody>
      </p:sp>
      <p:sp>
        <p:nvSpPr>
          <p:cNvPr id="2150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CPU and device are connected by CPU bus.</a:t>
            </a:r>
          </a:p>
          <a:p>
            <a:r>
              <a:rPr lang="en-US"/>
              <a:t>CPU and device handshake:</a:t>
            </a:r>
          </a:p>
          <a:p>
            <a:pPr lvl="1"/>
            <a:r>
              <a:rPr lang="en-US"/>
              <a:t>device asserts interrupt request;</a:t>
            </a:r>
          </a:p>
          <a:p>
            <a:pPr lvl="1"/>
            <a:r>
              <a:rPr lang="en-US"/>
              <a:t>CPU asserts interrupt acknowledge when it can handle the interrupt.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Computers as Components 4e © 2016 Marilyn Wolf</a:t>
            </a:r>
          </a:p>
        </p:txBody>
      </p:sp>
    </p:spTree>
    <p:extLst>
      <p:ext uri="{BB962C8B-B14F-4D97-AF65-F5344CB8AC3E}">
        <p14:creationId xmlns:p14="http://schemas.microsoft.com/office/powerpoint/2010/main" val="279725561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Example: character I/O handlers</a:t>
            </a:r>
          </a:p>
        </p:txBody>
      </p:sp>
      <p:sp>
        <p:nvSpPr>
          <p:cNvPr id="2253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 typeface="Monotype Sorts" pitchFamily="2" charset="2"/>
              <a:buNone/>
            </a:pPr>
            <a:r>
              <a:rPr lang="en-US" dirty="0">
                <a:latin typeface="Consolas" pitchFamily="49" charset="0"/>
                <a:cs typeface="Consolas" pitchFamily="49" charset="0"/>
              </a:rPr>
              <a:t>void </a:t>
            </a:r>
            <a:r>
              <a:rPr lang="en-US" dirty="0" err="1">
                <a:latin typeface="Consolas" pitchFamily="49" charset="0"/>
                <a:cs typeface="Consolas" pitchFamily="49" charset="0"/>
              </a:rPr>
              <a:t>input_handler</a:t>
            </a:r>
            <a:r>
              <a:rPr lang="en-US" dirty="0">
                <a:latin typeface="Consolas" pitchFamily="49" charset="0"/>
                <a:cs typeface="Consolas" pitchFamily="49" charset="0"/>
              </a:rPr>
              <a:t>() {</a:t>
            </a:r>
          </a:p>
          <a:p>
            <a:pPr>
              <a:buFont typeface="Monotype Sorts" pitchFamily="2" charset="2"/>
              <a:buNone/>
            </a:pPr>
            <a:r>
              <a:rPr lang="en-US" dirty="0">
                <a:latin typeface="Consolas" pitchFamily="49" charset="0"/>
                <a:cs typeface="Consolas" pitchFamily="49" charset="0"/>
              </a:rPr>
              <a:t>	</a:t>
            </a:r>
            <a:r>
              <a:rPr lang="en-US" dirty="0" err="1">
                <a:latin typeface="Consolas" pitchFamily="49" charset="0"/>
                <a:cs typeface="Consolas" pitchFamily="49" charset="0"/>
              </a:rPr>
              <a:t>achar</a:t>
            </a:r>
            <a:r>
              <a:rPr lang="en-US" dirty="0">
                <a:latin typeface="Consolas" pitchFamily="49" charset="0"/>
                <a:cs typeface="Consolas" pitchFamily="49" charset="0"/>
              </a:rPr>
              <a:t> = peek(IN_DATA);</a:t>
            </a:r>
          </a:p>
          <a:p>
            <a:pPr>
              <a:buFont typeface="Monotype Sorts" pitchFamily="2" charset="2"/>
              <a:buNone/>
            </a:pPr>
            <a:r>
              <a:rPr lang="en-US" dirty="0">
                <a:latin typeface="Consolas" pitchFamily="49" charset="0"/>
                <a:cs typeface="Consolas" pitchFamily="49" charset="0"/>
              </a:rPr>
              <a:t>	</a:t>
            </a:r>
            <a:r>
              <a:rPr lang="en-US" dirty="0" err="1">
                <a:latin typeface="Consolas" pitchFamily="49" charset="0"/>
                <a:cs typeface="Consolas" pitchFamily="49" charset="0"/>
              </a:rPr>
              <a:t>gotchar</a:t>
            </a:r>
            <a:r>
              <a:rPr lang="en-US" dirty="0">
                <a:latin typeface="Consolas" pitchFamily="49" charset="0"/>
                <a:cs typeface="Consolas" pitchFamily="49" charset="0"/>
              </a:rPr>
              <a:t> = TRUE;</a:t>
            </a:r>
          </a:p>
          <a:p>
            <a:pPr>
              <a:buFont typeface="Monotype Sorts" pitchFamily="2" charset="2"/>
              <a:buNone/>
            </a:pPr>
            <a:r>
              <a:rPr lang="en-US" dirty="0">
                <a:latin typeface="Consolas" pitchFamily="49" charset="0"/>
                <a:cs typeface="Consolas" pitchFamily="49" charset="0"/>
              </a:rPr>
              <a:t>	poke(IN_STATUS,0);</a:t>
            </a:r>
          </a:p>
          <a:p>
            <a:pPr>
              <a:buFont typeface="Monotype Sorts" pitchFamily="2" charset="2"/>
              <a:buNone/>
            </a:pPr>
            <a:r>
              <a:rPr lang="en-US" dirty="0">
                <a:latin typeface="Consolas" pitchFamily="49" charset="0"/>
                <a:cs typeface="Consolas" pitchFamily="49" charset="0"/>
              </a:rPr>
              <a:t>}</a:t>
            </a:r>
          </a:p>
          <a:p>
            <a:pPr>
              <a:buFont typeface="Monotype Sorts" pitchFamily="2" charset="2"/>
              <a:buNone/>
            </a:pPr>
            <a:r>
              <a:rPr lang="en-US" dirty="0">
                <a:latin typeface="Consolas" pitchFamily="49" charset="0"/>
                <a:cs typeface="Consolas" pitchFamily="49" charset="0"/>
              </a:rPr>
              <a:t>void </a:t>
            </a:r>
            <a:r>
              <a:rPr lang="en-US" dirty="0" err="1">
                <a:latin typeface="Consolas" pitchFamily="49" charset="0"/>
                <a:cs typeface="Consolas" pitchFamily="49" charset="0"/>
              </a:rPr>
              <a:t>output_handler</a:t>
            </a:r>
            <a:r>
              <a:rPr lang="en-US" dirty="0">
                <a:latin typeface="Consolas" pitchFamily="49" charset="0"/>
                <a:cs typeface="Consolas" pitchFamily="49" charset="0"/>
              </a:rPr>
              <a:t>() {</a:t>
            </a:r>
          </a:p>
          <a:p>
            <a:pPr>
              <a:buFont typeface="Monotype Sorts" pitchFamily="2" charset="2"/>
              <a:buNone/>
            </a:pPr>
            <a:r>
              <a:rPr lang="en-US" dirty="0">
                <a:latin typeface="Consolas" pitchFamily="49" charset="0"/>
                <a:cs typeface="Consolas" pitchFamily="49" charset="0"/>
              </a:rPr>
              <a:t>}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Computers as Components 4e © 2016 Marilyn Wolf</a:t>
            </a:r>
          </a:p>
        </p:txBody>
      </p:sp>
    </p:spTree>
    <p:extLst>
      <p:ext uri="{BB962C8B-B14F-4D97-AF65-F5344CB8AC3E}">
        <p14:creationId xmlns:p14="http://schemas.microsoft.com/office/powerpoint/2010/main" val="74566269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Example: interrupt-driven main program</a:t>
            </a:r>
          </a:p>
        </p:txBody>
      </p:sp>
      <p:sp>
        <p:nvSpPr>
          <p:cNvPr id="23557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Monotype Sorts" pitchFamily="2" charset="2"/>
              <a:buNone/>
            </a:pPr>
            <a:r>
              <a:rPr lang="en-US" dirty="0">
                <a:latin typeface="Consolas" pitchFamily="49" charset="0"/>
                <a:cs typeface="Consolas" pitchFamily="49" charset="0"/>
              </a:rPr>
              <a:t>main() {</a:t>
            </a:r>
          </a:p>
          <a:p>
            <a:pPr>
              <a:buFont typeface="Monotype Sorts" pitchFamily="2" charset="2"/>
              <a:buNone/>
            </a:pPr>
            <a:r>
              <a:rPr lang="en-US" dirty="0">
                <a:latin typeface="Consolas" pitchFamily="49" charset="0"/>
                <a:cs typeface="Consolas" pitchFamily="49" charset="0"/>
              </a:rPr>
              <a:t>	while (TRUE) {</a:t>
            </a:r>
          </a:p>
          <a:p>
            <a:pPr>
              <a:buFont typeface="Monotype Sorts" pitchFamily="2" charset="2"/>
              <a:buNone/>
            </a:pPr>
            <a:r>
              <a:rPr lang="en-US" dirty="0">
                <a:latin typeface="Consolas" pitchFamily="49" charset="0"/>
                <a:cs typeface="Consolas" pitchFamily="49" charset="0"/>
              </a:rPr>
              <a:t>		if (</a:t>
            </a:r>
            <a:r>
              <a:rPr lang="en-US" dirty="0" err="1">
                <a:latin typeface="Consolas" pitchFamily="49" charset="0"/>
                <a:cs typeface="Consolas" pitchFamily="49" charset="0"/>
              </a:rPr>
              <a:t>gotchar</a:t>
            </a:r>
            <a:r>
              <a:rPr lang="en-US" dirty="0">
                <a:latin typeface="Consolas" pitchFamily="49" charset="0"/>
                <a:cs typeface="Consolas" pitchFamily="49" charset="0"/>
              </a:rPr>
              <a:t>) {</a:t>
            </a:r>
          </a:p>
          <a:p>
            <a:pPr>
              <a:buFont typeface="Monotype Sorts" pitchFamily="2" charset="2"/>
              <a:buNone/>
            </a:pPr>
            <a:r>
              <a:rPr lang="en-US" dirty="0">
                <a:latin typeface="Consolas" pitchFamily="49" charset="0"/>
                <a:cs typeface="Consolas" pitchFamily="49" charset="0"/>
              </a:rPr>
              <a:t>			poke(</a:t>
            </a:r>
            <a:r>
              <a:rPr lang="en-US" dirty="0" err="1">
                <a:latin typeface="Consolas" pitchFamily="49" charset="0"/>
                <a:cs typeface="Consolas" pitchFamily="49" charset="0"/>
              </a:rPr>
              <a:t>OUT_DATA,achar</a:t>
            </a:r>
            <a:r>
              <a:rPr lang="en-US" dirty="0">
                <a:latin typeface="Consolas" pitchFamily="49" charset="0"/>
                <a:cs typeface="Consolas" pitchFamily="49" charset="0"/>
              </a:rPr>
              <a:t>);</a:t>
            </a:r>
          </a:p>
          <a:p>
            <a:pPr>
              <a:buFont typeface="Monotype Sorts" pitchFamily="2" charset="2"/>
              <a:buNone/>
            </a:pPr>
            <a:r>
              <a:rPr lang="en-US" dirty="0">
                <a:latin typeface="Consolas" pitchFamily="49" charset="0"/>
                <a:cs typeface="Consolas" pitchFamily="49" charset="0"/>
              </a:rPr>
              <a:t>			poke(OUT_STATUS,1);</a:t>
            </a:r>
          </a:p>
          <a:p>
            <a:pPr>
              <a:buFont typeface="Monotype Sorts" pitchFamily="2" charset="2"/>
              <a:buNone/>
            </a:pPr>
            <a:r>
              <a:rPr lang="en-US" dirty="0">
                <a:latin typeface="Consolas" pitchFamily="49" charset="0"/>
                <a:cs typeface="Consolas" pitchFamily="49" charset="0"/>
              </a:rPr>
              <a:t>			</a:t>
            </a:r>
            <a:r>
              <a:rPr lang="en-US" dirty="0" err="1">
                <a:latin typeface="Consolas" pitchFamily="49" charset="0"/>
                <a:cs typeface="Consolas" pitchFamily="49" charset="0"/>
              </a:rPr>
              <a:t>gotchar</a:t>
            </a:r>
            <a:r>
              <a:rPr lang="en-US" dirty="0">
                <a:latin typeface="Consolas" pitchFamily="49" charset="0"/>
                <a:cs typeface="Consolas" pitchFamily="49" charset="0"/>
              </a:rPr>
              <a:t> = FALSE;</a:t>
            </a:r>
          </a:p>
          <a:p>
            <a:pPr>
              <a:buFont typeface="Monotype Sorts" pitchFamily="2" charset="2"/>
              <a:buNone/>
            </a:pPr>
            <a:r>
              <a:rPr lang="en-US" dirty="0">
                <a:latin typeface="Consolas" pitchFamily="49" charset="0"/>
                <a:cs typeface="Consolas" pitchFamily="49" charset="0"/>
              </a:rPr>
              <a:t>			}</a:t>
            </a:r>
          </a:p>
          <a:p>
            <a:pPr>
              <a:buFont typeface="Monotype Sorts" pitchFamily="2" charset="2"/>
              <a:buNone/>
            </a:pPr>
            <a:r>
              <a:rPr lang="en-US" dirty="0">
                <a:latin typeface="Consolas" pitchFamily="49" charset="0"/>
                <a:cs typeface="Consolas" pitchFamily="49" charset="0"/>
              </a:rPr>
              <a:t>		}</a:t>
            </a:r>
          </a:p>
          <a:p>
            <a:pPr>
              <a:buFont typeface="Monotype Sorts" pitchFamily="2" charset="2"/>
              <a:buNone/>
            </a:pPr>
            <a:r>
              <a:rPr lang="en-US" dirty="0">
                <a:latin typeface="Consolas" pitchFamily="49" charset="0"/>
                <a:cs typeface="Consolas" pitchFamily="49" charset="0"/>
              </a:rPr>
              <a:t>	}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Computers as Components 4e © 2016 Marilyn Wolf</a:t>
            </a:r>
          </a:p>
        </p:txBody>
      </p:sp>
    </p:spTree>
    <p:extLst>
      <p:ext uri="{BB962C8B-B14F-4D97-AF65-F5344CB8AC3E}">
        <p14:creationId xmlns:p14="http://schemas.microsoft.com/office/powerpoint/2010/main" val="365308320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Example: interrupt I/O with buffers</a:t>
            </a:r>
          </a:p>
        </p:txBody>
      </p:sp>
      <p:sp>
        <p:nvSpPr>
          <p:cNvPr id="24581" name="Rectangle 3"/>
          <p:cNvSpPr>
            <a:spLocks noGrp="1" noChangeArrowheads="1"/>
          </p:cNvSpPr>
          <p:nvPr>
            <p:ph idx="1"/>
          </p:nvPr>
        </p:nvSpPr>
        <p:spPr>
          <a:xfrm>
            <a:off x="1485900" y="2271712"/>
            <a:ext cx="6134100" cy="585788"/>
          </a:xfrm>
        </p:spPr>
        <p:txBody>
          <a:bodyPr/>
          <a:lstStyle/>
          <a:p>
            <a:r>
              <a:rPr lang="en-US"/>
              <a:t>Queue for characters: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Computers as Components 4e © 2016 Marilyn Wolf</a:t>
            </a:r>
          </a:p>
        </p:txBody>
      </p:sp>
      <p:sp>
        <p:nvSpPr>
          <p:cNvPr id="24582" name="Rectangle 4"/>
          <p:cNvSpPr>
            <a:spLocks noChangeArrowheads="1"/>
          </p:cNvSpPr>
          <p:nvPr/>
        </p:nvSpPr>
        <p:spPr bwMode="auto">
          <a:xfrm>
            <a:off x="2514600" y="3086100"/>
            <a:ext cx="514350" cy="685800"/>
          </a:xfrm>
          <a:prstGeom prst="rect">
            <a:avLst/>
          </a:prstGeom>
          <a:ln>
            <a:headEnd type="none" w="sm" len="sm"/>
            <a:tailEnd type="none" w="sm" len="sm"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endParaRPr lang="en-US" sz="1350"/>
          </a:p>
        </p:txBody>
      </p:sp>
      <p:sp>
        <p:nvSpPr>
          <p:cNvPr id="24583" name="Rectangle 5"/>
          <p:cNvSpPr>
            <a:spLocks noChangeArrowheads="1"/>
          </p:cNvSpPr>
          <p:nvPr/>
        </p:nvSpPr>
        <p:spPr bwMode="auto">
          <a:xfrm>
            <a:off x="3028950" y="3086100"/>
            <a:ext cx="514350" cy="685800"/>
          </a:xfrm>
          <a:prstGeom prst="rect">
            <a:avLst/>
          </a:prstGeom>
          <a:ln>
            <a:headEnd type="none" w="sm" len="sm"/>
            <a:tailEnd type="none" w="sm" len="sm"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endParaRPr lang="en-US" sz="1350"/>
          </a:p>
        </p:txBody>
      </p:sp>
      <p:sp>
        <p:nvSpPr>
          <p:cNvPr id="24584" name="Rectangle 6"/>
          <p:cNvSpPr>
            <a:spLocks noChangeArrowheads="1"/>
          </p:cNvSpPr>
          <p:nvPr/>
        </p:nvSpPr>
        <p:spPr bwMode="auto">
          <a:xfrm>
            <a:off x="3543300" y="3086100"/>
            <a:ext cx="514350" cy="685800"/>
          </a:xfrm>
          <a:prstGeom prst="rect">
            <a:avLst/>
          </a:prstGeom>
          <a:ln>
            <a:headEnd type="none" w="sm" len="sm"/>
            <a:tailEnd type="none" w="sm" len="sm"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endParaRPr lang="en-US" sz="1350"/>
          </a:p>
        </p:txBody>
      </p:sp>
      <p:sp>
        <p:nvSpPr>
          <p:cNvPr id="24585" name="Rectangle 7"/>
          <p:cNvSpPr>
            <a:spLocks noChangeArrowheads="1"/>
          </p:cNvSpPr>
          <p:nvPr/>
        </p:nvSpPr>
        <p:spPr bwMode="auto">
          <a:xfrm>
            <a:off x="4057650" y="3086100"/>
            <a:ext cx="514350" cy="685800"/>
          </a:xfrm>
          <a:prstGeom prst="rect">
            <a:avLst/>
          </a:prstGeom>
          <a:ln>
            <a:headEnd type="none" w="sm" len="sm"/>
            <a:tailEnd type="none" w="sm" len="sm"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endParaRPr lang="en-US" sz="1350"/>
          </a:p>
        </p:txBody>
      </p:sp>
      <p:sp>
        <p:nvSpPr>
          <p:cNvPr id="24586" name="Rectangle 8"/>
          <p:cNvSpPr>
            <a:spLocks noChangeArrowheads="1"/>
          </p:cNvSpPr>
          <p:nvPr/>
        </p:nvSpPr>
        <p:spPr bwMode="auto">
          <a:xfrm>
            <a:off x="4572000" y="3086100"/>
            <a:ext cx="514350" cy="685800"/>
          </a:xfrm>
          <a:prstGeom prst="rect">
            <a:avLst/>
          </a:prstGeom>
          <a:ln>
            <a:headEnd type="none" w="sm" len="sm"/>
            <a:tailEnd type="none" w="sm" len="sm"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endParaRPr lang="en-US" sz="1350"/>
          </a:p>
        </p:txBody>
      </p:sp>
      <p:sp>
        <p:nvSpPr>
          <p:cNvPr id="24587" name="Rectangle 9"/>
          <p:cNvSpPr>
            <a:spLocks noChangeArrowheads="1"/>
          </p:cNvSpPr>
          <p:nvPr/>
        </p:nvSpPr>
        <p:spPr bwMode="auto">
          <a:xfrm>
            <a:off x="5086350" y="3086100"/>
            <a:ext cx="514350" cy="685800"/>
          </a:xfrm>
          <a:prstGeom prst="rect">
            <a:avLst/>
          </a:prstGeom>
          <a:ln>
            <a:headEnd type="none" w="sm" len="sm"/>
            <a:tailEnd type="none" w="sm" len="sm"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endParaRPr lang="en-US" sz="1350"/>
          </a:p>
        </p:txBody>
      </p:sp>
      <p:sp>
        <p:nvSpPr>
          <p:cNvPr id="24588" name="Rectangle 10"/>
          <p:cNvSpPr>
            <a:spLocks noChangeArrowheads="1"/>
          </p:cNvSpPr>
          <p:nvPr/>
        </p:nvSpPr>
        <p:spPr bwMode="auto">
          <a:xfrm>
            <a:off x="5600700" y="3086100"/>
            <a:ext cx="514350" cy="685800"/>
          </a:xfrm>
          <a:prstGeom prst="rect">
            <a:avLst/>
          </a:prstGeom>
          <a:ln>
            <a:headEnd type="none" w="sm" len="sm"/>
            <a:tailEnd type="none" w="sm" len="sm"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endParaRPr lang="en-US" sz="1350"/>
          </a:p>
        </p:txBody>
      </p:sp>
      <p:sp>
        <p:nvSpPr>
          <p:cNvPr id="24589" name="Rectangle 11"/>
          <p:cNvSpPr>
            <a:spLocks noChangeArrowheads="1"/>
          </p:cNvSpPr>
          <p:nvPr/>
        </p:nvSpPr>
        <p:spPr bwMode="auto">
          <a:xfrm>
            <a:off x="6115050" y="3086100"/>
            <a:ext cx="514350" cy="685800"/>
          </a:xfrm>
          <a:prstGeom prst="rect">
            <a:avLst/>
          </a:prstGeom>
          <a:ln>
            <a:headEnd type="none" w="sm" len="sm"/>
            <a:tailEnd type="none" w="sm" len="sm"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endParaRPr lang="en-US" sz="1350"/>
          </a:p>
        </p:txBody>
      </p:sp>
      <p:grpSp>
        <p:nvGrpSpPr>
          <p:cNvPr id="2" name="Group 16"/>
          <p:cNvGrpSpPr>
            <a:grpSpLocks/>
          </p:cNvGrpSpPr>
          <p:nvPr/>
        </p:nvGrpSpPr>
        <p:grpSpPr bwMode="auto">
          <a:xfrm>
            <a:off x="2228851" y="3829049"/>
            <a:ext cx="917972" cy="757238"/>
            <a:chOff x="912" y="2496"/>
            <a:chExt cx="771" cy="636"/>
          </a:xfrm>
        </p:grpSpPr>
        <p:sp>
          <p:nvSpPr>
            <p:cNvPr id="24598" name="Line 12"/>
            <p:cNvSpPr>
              <a:spLocks noChangeShapeType="1"/>
            </p:cNvSpPr>
            <p:nvPr/>
          </p:nvSpPr>
          <p:spPr bwMode="auto">
            <a:xfrm flipV="1">
              <a:off x="1248" y="2496"/>
              <a:ext cx="0" cy="38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triangle" w="sm" len="sm"/>
            </a:ln>
          </p:spPr>
          <p:txBody>
            <a:bodyPr wrap="none" anchor="ctr"/>
            <a:lstStyle/>
            <a:p>
              <a:endParaRPr lang="en-US" sz="1350"/>
            </a:p>
          </p:txBody>
        </p:sp>
        <p:sp>
          <p:nvSpPr>
            <p:cNvPr id="24599" name="Text Box 13"/>
            <p:cNvSpPr txBox="1">
              <a:spLocks noChangeArrowheads="1"/>
            </p:cNvSpPr>
            <p:nvPr/>
          </p:nvSpPr>
          <p:spPr bwMode="auto">
            <a:xfrm>
              <a:off x="912" y="2880"/>
              <a:ext cx="451" cy="252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 wrap="none">
              <a:spAutoFit/>
            </a:bodyPr>
            <a:lstStyle/>
            <a:p>
              <a:r>
                <a:rPr lang="en-US" sz="1350"/>
                <a:t>head</a:t>
              </a:r>
            </a:p>
          </p:txBody>
        </p:sp>
        <p:sp>
          <p:nvSpPr>
            <p:cNvPr id="24600" name="Text Box 14"/>
            <p:cNvSpPr txBox="1">
              <a:spLocks noChangeArrowheads="1"/>
            </p:cNvSpPr>
            <p:nvPr/>
          </p:nvSpPr>
          <p:spPr bwMode="auto">
            <a:xfrm>
              <a:off x="1344" y="2880"/>
              <a:ext cx="339" cy="252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 wrap="none">
              <a:spAutoFit/>
            </a:bodyPr>
            <a:lstStyle/>
            <a:p>
              <a:r>
                <a:rPr lang="en-US" sz="1350"/>
                <a:t>tail</a:t>
              </a:r>
            </a:p>
          </p:txBody>
        </p:sp>
        <p:sp>
          <p:nvSpPr>
            <p:cNvPr id="24601" name="Line 15"/>
            <p:cNvSpPr>
              <a:spLocks noChangeShapeType="1"/>
            </p:cNvSpPr>
            <p:nvPr/>
          </p:nvSpPr>
          <p:spPr bwMode="auto">
            <a:xfrm flipV="1">
              <a:off x="1440" y="2496"/>
              <a:ext cx="0" cy="38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triangle" w="sm" len="sm"/>
            </a:ln>
          </p:spPr>
          <p:txBody>
            <a:bodyPr wrap="none" anchor="ctr"/>
            <a:lstStyle/>
            <a:p>
              <a:endParaRPr lang="en-US" sz="1350"/>
            </a:p>
          </p:txBody>
        </p:sp>
      </p:grpSp>
      <p:grpSp>
        <p:nvGrpSpPr>
          <p:cNvPr id="3" name="Group 25"/>
          <p:cNvGrpSpPr>
            <a:grpSpLocks/>
          </p:cNvGrpSpPr>
          <p:nvPr/>
        </p:nvGrpSpPr>
        <p:grpSpPr bwMode="auto">
          <a:xfrm>
            <a:off x="2228851" y="3086100"/>
            <a:ext cx="1489472" cy="1500188"/>
            <a:chOff x="912" y="1872"/>
            <a:chExt cx="1251" cy="1260"/>
          </a:xfrm>
        </p:grpSpPr>
        <p:grpSp>
          <p:nvGrpSpPr>
            <p:cNvPr id="24592" name="Group 23"/>
            <p:cNvGrpSpPr>
              <a:grpSpLocks/>
            </p:cNvGrpSpPr>
            <p:nvPr/>
          </p:nvGrpSpPr>
          <p:grpSpPr bwMode="auto">
            <a:xfrm>
              <a:off x="912" y="2496"/>
              <a:ext cx="1251" cy="636"/>
              <a:chOff x="912" y="2496"/>
              <a:chExt cx="1251" cy="636"/>
            </a:xfrm>
          </p:grpSpPr>
          <p:sp>
            <p:nvSpPr>
              <p:cNvPr id="24594" name="Line 18"/>
              <p:cNvSpPr>
                <a:spLocks noChangeShapeType="1"/>
              </p:cNvSpPr>
              <p:nvPr/>
            </p:nvSpPr>
            <p:spPr bwMode="auto">
              <a:xfrm flipV="1">
                <a:off x="1248" y="2496"/>
                <a:ext cx="0" cy="384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triangle" w="sm" len="sm"/>
              </a:ln>
            </p:spPr>
            <p:txBody>
              <a:bodyPr wrap="none" anchor="ctr"/>
              <a:lstStyle/>
              <a:p>
                <a:endParaRPr lang="en-US" sz="1350"/>
              </a:p>
            </p:txBody>
          </p:sp>
          <p:sp>
            <p:nvSpPr>
              <p:cNvPr id="24595" name="Text Box 19"/>
              <p:cNvSpPr txBox="1">
                <a:spLocks noChangeArrowheads="1"/>
              </p:cNvSpPr>
              <p:nvPr/>
            </p:nvSpPr>
            <p:spPr bwMode="auto">
              <a:xfrm>
                <a:off x="912" y="2880"/>
                <a:ext cx="451" cy="252"/>
              </a:xfrm>
              <a:prstGeom prst="rect">
                <a:avLst/>
              </a:prstGeom>
              <a:noFill/>
              <a:ln w="12700">
                <a:noFill/>
                <a:miter lim="800000"/>
                <a:headEnd type="none" w="sm" len="sm"/>
                <a:tailEnd type="none" w="sm" len="sm"/>
              </a:ln>
            </p:spPr>
            <p:txBody>
              <a:bodyPr wrap="none">
                <a:spAutoFit/>
              </a:bodyPr>
              <a:lstStyle/>
              <a:p>
                <a:r>
                  <a:rPr lang="en-US" sz="1350"/>
                  <a:t>head</a:t>
                </a:r>
              </a:p>
            </p:txBody>
          </p:sp>
          <p:sp>
            <p:nvSpPr>
              <p:cNvPr id="24596" name="Text Box 20"/>
              <p:cNvSpPr txBox="1">
                <a:spLocks noChangeArrowheads="1"/>
              </p:cNvSpPr>
              <p:nvPr/>
            </p:nvSpPr>
            <p:spPr bwMode="auto">
              <a:xfrm>
                <a:off x="1824" y="2880"/>
                <a:ext cx="339" cy="252"/>
              </a:xfrm>
              <a:prstGeom prst="rect">
                <a:avLst/>
              </a:prstGeom>
              <a:noFill/>
              <a:ln w="12700">
                <a:noFill/>
                <a:miter lim="800000"/>
                <a:headEnd type="none" w="sm" len="sm"/>
                <a:tailEnd type="none" w="sm" len="sm"/>
              </a:ln>
            </p:spPr>
            <p:txBody>
              <a:bodyPr wrap="none">
                <a:spAutoFit/>
              </a:bodyPr>
              <a:lstStyle/>
              <a:p>
                <a:r>
                  <a:rPr lang="en-US" sz="1350"/>
                  <a:t>tail</a:t>
                </a:r>
              </a:p>
            </p:txBody>
          </p:sp>
          <p:sp>
            <p:nvSpPr>
              <p:cNvPr id="24597" name="Line 21"/>
              <p:cNvSpPr>
                <a:spLocks noChangeShapeType="1"/>
              </p:cNvSpPr>
              <p:nvPr/>
            </p:nvSpPr>
            <p:spPr bwMode="auto">
              <a:xfrm flipV="1">
                <a:off x="1920" y="2496"/>
                <a:ext cx="0" cy="384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 type="none" w="sm" len="sm"/>
                <a:tailEnd type="triangle" w="sm" len="sm"/>
              </a:ln>
            </p:spPr>
            <p:txBody>
              <a:bodyPr wrap="none" anchor="ctr"/>
              <a:lstStyle/>
              <a:p>
                <a:endParaRPr lang="en-US" sz="1350"/>
              </a:p>
            </p:txBody>
          </p:sp>
        </p:grpSp>
        <p:sp>
          <p:nvSpPr>
            <p:cNvPr id="24593" name="Rectangle 22"/>
            <p:cNvSpPr>
              <a:spLocks noChangeArrowheads="1"/>
            </p:cNvSpPr>
            <p:nvPr/>
          </p:nvSpPr>
          <p:spPr bwMode="auto">
            <a:xfrm>
              <a:off x="1152" y="1872"/>
              <a:ext cx="432" cy="576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/>
              <a:r>
                <a:rPr lang="en-US" sz="1350"/>
                <a:t>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84520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Buffer-based input handler</a:t>
            </a:r>
          </a:p>
        </p:txBody>
      </p:sp>
      <p:sp>
        <p:nvSpPr>
          <p:cNvPr id="2560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 typeface="Monotype Sorts" pitchFamily="2" charset="2"/>
              <a:buNone/>
            </a:pPr>
            <a:r>
              <a:rPr lang="en-US" sz="1800" dirty="0">
                <a:latin typeface="Consolas" pitchFamily="49" charset="0"/>
                <a:cs typeface="Consolas" pitchFamily="49" charset="0"/>
              </a:rPr>
              <a:t>void </a:t>
            </a:r>
            <a:r>
              <a:rPr lang="en-US" sz="1800" dirty="0" err="1">
                <a:latin typeface="Consolas" pitchFamily="49" charset="0"/>
                <a:cs typeface="Consolas" pitchFamily="49" charset="0"/>
              </a:rPr>
              <a:t>input_handler</a:t>
            </a:r>
            <a:r>
              <a:rPr lang="en-US" sz="1800" dirty="0">
                <a:latin typeface="Consolas" pitchFamily="49" charset="0"/>
                <a:cs typeface="Consolas" pitchFamily="49" charset="0"/>
              </a:rPr>
              <a:t>() {</a:t>
            </a:r>
          </a:p>
          <a:p>
            <a:pPr>
              <a:buFont typeface="Monotype Sorts" pitchFamily="2" charset="2"/>
              <a:buNone/>
            </a:pPr>
            <a:r>
              <a:rPr lang="en-US" sz="1800" dirty="0">
                <a:latin typeface="Consolas" pitchFamily="49" charset="0"/>
                <a:cs typeface="Consolas" pitchFamily="49" charset="0"/>
              </a:rPr>
              <a:t>	char </a:t>
            </a:r>
            <a:r>
              <a:rPr lang="en-US" sz="1800" dirty="0" err="1">
                <a:latin typeface="Consolas" pitchFamily="49" charset="0"/>
                <a:cs typeface="Consolas" pitchFamily="49" charset="0"/>
              </a:rPr>
              <a:t>achar</a:t>
            </a:r>
            <a:r>
              <a:rPr lang="en-US" sz="1800" dirty="0">
                <a:latin typeface="Consolas" pitchFamily="49" charset="0"/>
                <a:cs typeface="Consolas" pitchFamily="49" charset="0"/>
              </a:rPr>
              <a:t>;</a:t>
            </a:r>
          </a:p>
          <a:p>
            <a:pPr>
              <a:buFont typeface="Monotype Sorts" pitchFamily="2" charset="2"/>
              <a:buNone/>
            </a:pPr>
            <a:r>
              <a:rPr lang="en-US" sz="1800" dirty="0">
                <a:latin typeface="Consolas" pitchFamily="49" charset="0"/>
                <a:cs typeface="Consolas" pitchFamily="49" charset="0"/>
              </a:rPr>
              <a:t>	if (</a:t>
            </a:r>
            <a:r>
              <a:rPr lang="en-US" sz="1800" dirty="0" err="1">
                <a:latin typeface="Consolas" pitchFamily="49" charset="0"/>
                <a:cs typeface="Consolas" pitchFamily="49" charset="0"/>
              </a:rPr>
              <a:t>full_buffer</a:t>
            </a:r>
            <a:r>
              <a:rPr lang="en-US" sz="1800" dirty="0">
                <a:latin typeface="Consolas" pitchFamily="49" charset="0"/>
                <a:cs typeface="Consolas" pitchFamily="49" charset="0"/>
              </a:rPr>
              <a:t>()) error = 1;</a:t>
            </a:r>
          </a:p>
          <a:p>
            <a:pPr>
              <a:buFont typeface="Monotype Sorts" pitchFamily="2" charset="2"/>
              <a:buNone/>
            </a:pPr>
            <a:r>
              <a:rPr lang="en-US" sz="1800" dirty="0">
                <a:latin typeface="Consolas" pitchFamily="49" charset="0"/>
                <a:cs typeface="Consolas" pitchFamily="49" charset="0"/>
              </a:rPr>
              <a:t>	else { </a:t>
            </a:r>
            <a:r>
              <a:rPr lang="en-US" sz="1800" dirty="0" err="1">
                <a:latin typeface="Consolas" pitchFamily="49" charset="0"/>
                <a:cs typeface="Consolas" pitchFamily="49" charset="0"/>
              </a:rPr>
              <a:t>achar</a:t>
            </a:r>
            <a:r>
              <a:rPr lang="en-US" sz="1800" dirty="0">
                <a:latin typeface="Consolas" pitchFamily="49" charset="0"/>
                <a:cs typeface="Consolas" pitchFamily="49" charset="0"/>
              </a:rPr>
              <a:t> = peek(IN_DATA); </a:t>
            </a:r>
            <a:r>
              <a:rPr lang="en-US" sz="1800" dirty="0" err="1">
                <a:latin typeface="Consolas" pitchFamily="49" charset="0"/>
                <a:cs typeface="Consolas" pitchFamily="49" charset="0"/>
              </a:rPr>
              <a:t>add_char</a:t>
            </a:r>
            <a:r>
              <a:rPr lang="en-US" sz="1800" dirty="0">
                <a:latin typeface="Consolas" pitchFamily="49" charset="0"/>
                <a:cs typeface="Consolas" pitchFamily="49" charset="0"/>
              </a:rPr>
              <a:t>(</a:t>
            </a:r>
            <a:r>
              <a:rPr lang="en-US" sz="1800" dirty="0" err="1">
                <a:latin typeface="Consolas" pitchFamily="49" charset="0"/>
                <a:cs typeface="Consolas" pitchFamily="49" charset="0"/>
              </a:rPr>
              <a:t>achar</a:t>
            </a:r>
            <a:r>
              <a:rPr lang="en-US" sz="1800" dirty="0">
                <a:latin typeface="Consolas" pitchFamily="49" charset="0"/>
                <a:cs typeface="Consolas" pitchFamily="49" charset="0"/>
              </a:rPr>
              <a:t>); }</a:t>
            </a:r>
          </a:p>
          <a:p>
            <a:pPr>
              <a:buFont typeface="Monotype Sorts" pitchFamily="2" charset="2"/>
              <a:buNone/>
            </a:pPr>
            <a:r>
              <a:rPr lang="en-US" sz="1800" dirty="0">
                <a:latin typeface="Consolas" pitchFamily="49" charset="0"/>
                <a:cs typeface="Consolas" pitchFamily="49" charset="0"/>
              </a:rPr>
              <a:t>	poke(IN_STATUS,0);</a:t>
            </a:r>
          </a:p>
          <a:p>
            <a:pPr>
              <a:buFont typeface="Monotype Sorts" pitchFamily="2" charset="2"/>
              <a:buNone/>
            </a:pPr>
            <a:r>
              <a:rPr lang="en-US" sz="1800" dirty="0">
                <a:latin typeface="Consolas" pitchFamily="49" charset="0"/>
                <a:cs typeface="Consolas" pitchFamily="49" charset="0"/>
              </a:rPr>
              <a:t>	if (</a:t>
            </a:r>
            <a:r>
              <a:rPr lang="en-US" sz="1800" dirty="0" err="1">
                <a:latin typeface="Consolas" pitchFamily="49" charset="0"/>
                <a:cs typeface="Consolas" pitchFamily="49" charset="0"/>
              </a:rPr>
              <a:t>nchars</a:t>
            </a:r>
            <a:r>
              <a:rPr lang="en-US" sz="1800" dirty="0">
                <a:latin typeface="Consolas" pitchFamily="49" charset="0"/>
                <a:cs typeface="Consolas" pitchFamily="49" charset="0"/>
              </a:rPr>
              <a:t> == 1) </a:t>
            </a:r>
          </a:p>
          <a:p>
            <a:pPr>
              <a:buFont typeface="Monotype Sorts" pitchFamily="2" charset="2"/>
              <a:buNone/>
            </a:pPr>
            <a:r>
              <a:rPr lang="en-US" sz="1800" dirty="0">
                <a:latin typeface="Consolas" pitchFamily="49" charset="0"/>
                <a:cs typeface="Consolas" pitchFamily="49" charset="0"/>
              </a:rPr>
              <a:t>		{ poke(</a:t>
            </a:r>
            <a:r>
              <a:rPr lang="en-US" sz="1800" dirty="0" err="1">
                <a:latin typeface="Consolas" pitchFamily="49" charset="0"/>
                <a:cs typeface="Consolas" pitchFamily="49" charset="0"/>
              </a:rPr>
              <a:t>OUT_DATA,remove_char</a:t>
            </a:r>
            <a:r>
              <a:rPr lang="en-US" sz="1800" dirty="0">
                <a:latin typeface="Consolas" pitchFamily="49" charset="0"/>
                <a:cs typeface="Consolas" pitchFamily="49" charset="0"/>
              </a:rPr>
              <a:t>(); poke(OUT_STATUS,1); }</a:t>
            </a:r>
          </a:p>
          <a:p>
            <a:pPr>
              <a:buFont typeface="Monotype Sorts" pitchFamily="2" charset="2"/>
              <a:buNone/>
            </a:pPr>
            <a:r>
              <a:rPr lang="en-US" sz="1800" dirty="0">
                <a:latin typeface="Consolas" pitchFamily="49" charset="0"/>
                <a:cs typeface="Consolas" pitchFamily="49" charset="0"/>
              </a:rPr>
              <a:t>	}</a:t>
            </a:r>
            <a:endParaRPr lang="en-US" dirty="0">
              <a:latin typeface="Consolas" pitchFamily="49" charset="0"/>
              <a:cs typeface="Consolas" pitchFamily="49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Computers as Components 4e © 2016 Marilyn Wolf</a:t>
            </a:r>
          </a:p>
        </p:txBody>
      </p:sp>
    </p:spTree>
    <p:extLst>
      <p:ext uri="{BB962C8B-B14F-4D97-AF65-F5344CB8AC3E}">
        <p14:creationId xmlns:p14="http://schemas.microsoft.com/office/powerpoint/2010/main" val="69071231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I/O sequence diagram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Computers as Components 4e © 2016 Marilyn Wolf</a:t>
            </a:r>
          </a:p>
        </p:txBody>
      </p:sp>
      <p:sp>
        <p:nvSpPr>
          <p:cNvPr id="26629" name="Rectangle 4"/>
          <p:cNvSpPr>
            <a:spLocks noChangeArrowheads="1"/>
          </p:cNvSpPr>
          <p:nvPr/>
        </p:nvSpPr>
        <p:spPr bwMode="auto">
          <a:xfrm>
            <a:off x="1657350" y="2171700"/>
            <a:ext cx="1085850" cy="400050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en-US" sz="1350"/>
              <a:t>:</a:t>
            </a:r>
            <a:r>
              <a:rPr lang="en-US" sz="1350" u="sng"/>
              <a:t>foreground</a:t>
            </a:r>
            <a:endParaRPr lang="en-US" sz="1350"/>
          </a:p>
        </p:txBody>
      </p:sp>
      <p:sp>
        <p:nvSpPr>
          <p:cNvPr id="26630" name="Line 6"/>
          <p:cNvSpPr>
            <a:spLocks noChangeShapeType="1"/>
          </p:cNvSpPr>
          <p:nvPr/>
        </p:nvSpPr>
        <p:spPr bwMode="auto">
          <a:xfrm>
            <a:off x="2171700" y="2571750"/>
            <a:ext cx="0" cy="291465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triangle" w="sm" len="sm"/>
          </a:ln>
        </p:spPr>
        <p:txBody>
          <a:bodyPr wrap="none" anchor="ctr"/>
          <a:lstStyle/>
          <a:p>
            <a:endParaRPr lang="en-US" sz="1350"/>
          </a:p>
        </p:txBody>
      </p:sp>
      <p:sp>
        <p:nvSpPr>
          <p:cNvPr id="26631" name="Rectangle 7"/>
          <p:cNvSpPr>
            <a:spLocks noChangeArrowheads="1"/>
          </p:cNvSpPr>
          <p:nvPr/>
        </p:nvSpPr>
        <p:spPr bwMode="auto">
          <a:xfrm>
            <a:off x="3143250" y="2171700"/>
            <a:ext cx="1085850" cy="400050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en-US" sz="1350"/>
              <a:t>:</a:t>
            </a:r>
            <a:r>
              <a:rPr lang="en-US" sz="1350" u="sng"/>
              <a:t>input</a:t>
            </a:r>
            <a:endParaRPr lang="en-US" sz="1350"/>
          </a:p>
        </p:txBody>
      </p:sp>
      <p:sp>
        <p:nvSpPr>
          <p:cNvPr id="26632" name="Line 8"/>
          <p:cNvSpPr>
            <a:spLocks noChangeShapeType="1"/>
          </p:cNvSpPr>
          <p:nvPr/>
        </p:nvSpPr>
        <p:spPr bwMode="auto">
          <a:xfrm>
            <a:off x="3657600" y="2571750"/>
            <a:ext cx="0" cy="291465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triangle" w="sm" len="sm"/>
          </a:ln>
        </p:spPr>
        <p:txBody>
          <a:bodyPr wrap="none" anchor="ctr"/>
          <a:lstStyle/>
          <a:p>
            <a:endParaRPr lang="en-US" sz="1350"/>
          </a:p>
        </p:txBody>
      </p:sp>
      <p:sp>
        <p:nvSpPr>
          <p:cNvPr id="26633" name="Rectangle 9"/>
          <p:cNvSpPr>
            <a:spLocks noChangeArrowheads="1"/>
          </p:cNvSpPr>
          <p:nvPr/>
        </p:nvSpPr>
        <p:spPr bwMode="auto">
          <a:xfrm>
            <a:off x="4800600" y="2171700"/>
            <a:ext cx="1085850" cy="400050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en-US" sz="1350"/>
              <a:t>:</a:t>
            </a:r>
            <a:r>
              <a:rPr lang="en-US" sz="1350" u="sng"/>
              <a:t>output</a:t>
            </a:r>
            <a:endParaRPr lang="en-US" sz="1350"/>
          </a:p>
        </p:txBody>
      </p:sp>
      <p:sp>
        <p:nvSpPr>
          <p:cNvPr id="26634" name="Line 10"/>
          <p:cNvSpPr>
            <a:spLocks noChangeShapeType="1"/>
          </p:cNvSpPr>
          <p:nvPr/>
        </p:nvSpPr>
        <p:spPr bwMode="auto">
          <a:xfrm>
            <a:off x="5314950" y="2571750"/>
            <a:ext cx="0" cy="291465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triangle" w="sm" len="sm"/>
          </a:ln>
        </p:spPr>
        <p:txBody>
          <a:bodyPr wrap="none" anchor="ctr"/>
          <a:lstStyle/>
          <a:p>
            <a:endParaRPr lang="en-US" sz="1350"/>
          </a:p>
        </p:txBody>
      </p:sp>
      <p:sp>
        <p:nvSpPr>
          <p:cNvPr id="26635" name="Rectangle 11"/>
          <p:cNvSpPr>
            <a:spLocks noChangeArrowheads="1"/>
          </p:cNvSpPr>
          <p:nvPr/>
        </p:nvSpPr>
        <p:spPr bwMode="auto">
          <a:xfrm>
            <a:off x="6400800" y="2171700"/>
            <a:ext cx="1085850" cy="400050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en-US" sz="1350"/>
              <a:t>:</a:t>
            </a:r>
            <a:r>
              <a:rPr lang="en-US" sz="1350" u="sng"/>
              <a:t>queue</a:t>
            </a:r>
            <a:endParaRPr lang="en-US" sz="1350"/>
          </a:p>
        </p:txBody>
      </p:sp>
      <p:sp>
        <p:nvSpPr>
          <p:cNvPr id="26636" name="Line 12"/>
          <p:cNvSpPr>
            <a:spLocks noChangeShapeType="1"/>
          </p:cNvSpPr>
          <p:nvPr/>
        </p:nvSpPr>
        <p:spPr bwMode="auto">
          <a:xfrm>
            <a:off x="6915150" y="2571750"/>
            <a:ext cx="0" cy="291465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triangle" w="sm" len="sm"/>
          </a:ln>
        </p:spPr>
        <p:txBody>
          <a:bodyPr wrap="none" anchor="ctr"/>
          <a:lstStyle/>
          <a:p>
            <a:endParaRPr lang="en-US" sz="1350"/>
          </a:p>
        </p:txBody>
      </p:sp>
      <p:sp>
        <p:nvSpPr>
          <p:cNvPr id="26637" name="Text Box 13"/>
          <p:cNvSpPr txBox="1">
            <a:spLocks noChangeArrowheads="1"/>
          </p:cNvSpPr>
          <p:nvPr/>
        </p:nvSpPr>
        <p:spPr bwMode="auto">
          <a:xfrm>
            <a:off x="6572251" y="2686050"/>
            <a:ext cx="635943" cy="300082"/>
          </a:xfrm>
          <a:prstGeom prst="rect">
            <a:avLst/>
          </a:prstGeom>
          <a:solidFill>
            <a:schemeClr val="bg1"/>
          </a:solidFill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r>
              <a:rPr lang="en-US" sz="1350"/>
              <a:t>empty</a:t>
            </a:r>
          </a:p>
        </p:txBody>
      </p:sp>
      <p:sp>
        <p:nvSpPr>
          <p:cNvPr id="26638" name="Text Box 14"/>
          <p:cNvSpPr txBox="1">
            <a:spLocks noChangeArrowheads="1"/>
          </p:cNvSpPr>
          <p:nvPr/>
        </p:nvSpPr>
        <p:spPr bwMode="auto">
          <a:xfrm>
            <a:off x="6800850" y="3086100"/>
            <a:ext cx="268022" cy="300082"/>
          </a:xfrm>
          <a:prstGeom prst="rect">
            <a:avLst/>
          </a:prstGeom>
          <a:solidFill>
            <a:schemeClr val="bg1"/>
          </a:solidFill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r>
              <a:rPr lang="en-US" sz="1350"/>
              <a:t>a</a:t>
            </a:r>
          </a:p>
        </p:txBody>
      </p:sp>
      <p:sp>
        <p:nvSpPr>
          <p:cNvPr id="26639" name="Text Box 15"/>
          <p:cNvSpPr txBox="1">
            <a:spLocks noChangeArrowheads="1"/>
          </p:cNvSpPr>
          <p:nvPr/>
        </p:nvSpPr>
        <p:spPr bwMode="auto">
          <a:xfrm>
            <a:off x="6572251" y="3600450"/>
            <a:ext cx="635943" cy="300082"/>
          </a:xfrm>
          <a:prstGeom prst="rect">
            <a:avLst/>
          </a:prstGeom>
          <a:solidFill>
            <a:schemeClr val="bg1"/>
          </a:solidFill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r>
              <a:rPr lang="en-US" sz="1350"/>
              <a:t>empty</a:t>
            </a:r>
          </a:p>
        </p:txBody>
      </p:sp>
      <p:sp>
        <p:nvSpPr>
          <p:cNvPr id="26640" name="Text Box 16"/>
          <p:cNvSpPr txBox="1">
            <a:spLocks noChangeArrowheads="1"/>
          </p:cNvSpPr>
          <p:nvPr/>
        </p:nvSpPr>
        <p:spPr bwMode="auto">
          <a:xfrm>
            <a:off x="6800850" y="4057650"/>
            <a:ext cx="276038" cy="300082"/>
          </a:xfrm>
          <a:prstGeom prst="rect">
            <a:avLst/>
          </a:prstGeom>
          <a:solidFill>
            <a:schemeClr val="bg1"/>
          </a:solidFill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r>
              <a:rPr lang="en-US" sz="1350"/>
              <a:t>b</a:t>
            </a:r>
          </a:p>
        </p:txBody>
      </p:sp>
      <p:sp>
        <p:nvSpPr>
          <p:cNvPr id="26641" name="Text Box 17"/>
          <p:cNvSpPr txBox="1">
            <a:spLocks noChangeArrowheads="1"/>
          </p:cNvSpPr>
          <p:nvPr/>
        </p:nvSpPr>
        <p:spPr bwMode="auto">
          <a:xfrm>
            <a:off x="6743700" y="4514850"/>
            <a:ext cx="349776" cy="300082"/>
          </a:xfrm>
          <a:prstGeom prst="rect">
            <a:avLst/>
          </a:prstGeom>
          <a:solidFill>
            <a:schemeClr val="bg1"/>
          </a:solidFill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r>
              <a:rPr lang="en-US" sz="1350" b="1"/>
              <a:t>bc</a:t>
            </a:r>
          </a:p>
        </p:txBody>
      </p:sp>
      <p:sp>
        <p:nvSpPr>
          <p:cNvPr id="26642" name="Text Box 18"/>
          <p:cNvSpPr txBox="1">
            <a:spLocks noChangeArrowheads="1"/>
          </p:cNvSpPr>
          <p:nvPr/>
        </p:nvSpPr>
        <p:spPr bwMode="auto">
          <a:xfrm>
            <a:off x="6800850" y="5029200"/>
            <a:ext cx="258404" cy="300082"/>
          </a:xfrm>
          <a:prstGeom prst="rect">
            <a:avLst/>
          </a:prstGeom>
          <a:solidFill>
            <a:schemeClr val="bg1"/>
          </a:solidFill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r>
              <a:rPr lang="en-US" sz="1350"/>
              <a:t>c</a:t>
            </a:r>
          </a:p>
        </p:txBody>
      </p:sp>
      <p:sp>
        <p:nvSpPr>
          <p:cNvPr id="26643" name="Rectangle 19"/>
          <p:cNvSpPr>
            <a:spLocks noChangeArrowheads="1"/>
          </p:cNvSpPr>
          <p:nvPr/>
        </p:nvSpPr>
        <p:spPr bwMode="auto">
          <a:xfrm>
            <a:off x="5200650" y="3543300"/>
            <a:ext cx="228600" cy="40005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 sz="1350"/>
          </a:p>
        </p:txBody>
      </p:sp>
      <p:sp>
        <p:nvSpPr>
          <p:cNvPr id="26644" name="Rectangle 20"/>
          <p:cNvSpPr>
            <a:spLocks noChangeArrowheads="1"/>
          </p:cNvSpPr>
          <p:nvPr/>
        </p:nvSpPr>
        <p:spPr bwMode="auto">
          <a:xfrm>
            <a:off x="5200650" y="4972050"/>
            <a:ext cx="228600" cy="40005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 sz="1350"/>
          </a:p>
        </p:txBody>
      </p:sp>
      <p:sp>
        <p:nvSpPr>
          <p:cNvPr id="26645" name="Rectangle 21"/>
          <p:cNvSpPr>
            <a:spLocks noChangeArrowheads="1"/>
          </p:cNvSpPr>
          <p:nvPr/>
        </p:nvSpPr>
        <p:spPr bwMode="auto">
          <a:xfrm>
            <a:off x="3543300" y="3028950"/>
            <a:ext cx="228600" cy="40005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 sz="1350"/>
          </a:p>
        </p:txBody>
      </p:sp>
      <p:sp>
        <p:nvSpPr>
          <p:cNvPr id="26646" name="Rectangle 22"/>
          <p:cNvSpPr>
            <a:spLocks noChangeArrowheads="1"/>
          </p:cNvSpPr>
          <p:nvPr/>
        </p:nvSpPr>
        <p:spPr bwMode="auto">
          <a:xfrm>
            <a:off x="3543300" y="4400550"/>
            <a:ext cx="228600" cy="40005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 sz="1350"/>
          </a:p>
        </p:txBody>
      </p:sp>
      <p:sp>
        <p:nvSpPr>
          <p:cNvPr id="26647" name="Rectangle 23"/>
          <p:cNvSpPr>
            <a:spLocks noChangeArrowheads="1"/>
          </p:cNvSpPr>
          <p:nvPr/>
        </p:nvSpPr>
        <p:spPr bwMode="auto">
          <a:xfrm>
            <a:off x="2057400" y="2571750"/>
            <a:ext cx="228600" cy="40005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 sz="1350"/>
          </a:p>
        </p:txBody>
      </p:sp>
      <p:sp>
        <p:nvSpPr>
          <p:cNvPr id="26648" name="Rectangle 24"/>
          <p:cNvSpPr>
            <a:spLocks noChangeArrowheads="1"/>
          </p:cNvSpPr>
          <p:nvPr/>
        </p:nvSpPr>
        <p:spPr bwMode="auto">
          <a:xfrm>
            <a:off x="2057400" y="3429000"/>
            <a:ext cx="228600" cy="1143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 sz="1350"/>
          </a:p>
        </p:txBody>
      </p:sp>
      <p:sp>
        <p:nvSpPr>
          <p:cNvPr id="26649" name="Rectangle 25"/>
          <p:cNvSpPr>
            <a:spLocks noChangeArrowheads="1"/>
          </p:cNvSpPr>
          <p:nvPr/>
        </p:nvSpPr>
        <p:spPr bwMode="auto">
          <a:xfrm>
            <a:off x="2057400" y="3943350"/>
            <a:ext cx="228600" cy="40005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 sz="1350"/>
          </a:p>
        </p:txBody>
      </p:sp>
      <p:sp>
        <p:nvSpPr>
          <p:cNvPr id="26650" name="Rectangle 27"/>
          <p:cNvSpPr>
            <a:spLocks noChangeArrowheads="1"/>
          </p:cNvSpPr>
          <p:nvPr/>
        </p:nvSpPr>
        <p:spPr bwMode="auto">
          <a:xfrm>
            <a:off x="2057400" y="4800600"/>
            <a:ext cx="228600" cy="1143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95037326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Debugging interrupt code</a:t>
            </a:r>
          </a:p>
        </p:txBody>
      </p:sp>
      <p:sp>
        <p:nvSpPr>
          <p:cNvPr id="2765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What if you forget to change registers?</a:t>
            </a:r>
          </a:p>
          <a:p>
            <a:pPr lvl="1"/>
            <a:r>
              <a:rPr lang="en-US"/>
              <a:t>Foreground program can exhibit mysterious bugs.</a:t>
            </a:r>
          </a:p>
          <a:p>
            <a:pPr lvl="1"/>
            <a:r>
              <a:rPr lang="en-US"/>
              <a:t>Bugs will be hard to repeat---depend on interrupt timing.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Computers as Components 4e © 2016 Marilyn Wolf</a:t>
            </a:r>
          </a:p>
        </p:txBody>
      </p:sp>
    </p:spTree>
    <p:extLst>
      <p:ext uri="{BB962C8B-B14F-4D97-AF65-F5344CB8AC3E}">
        <p14:creationId xmlns:p14="http://schemas.microsoft.com/office/powerpoint/2010/main" val="302696374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Priorities and vectors</a:t>
            </a:r>
          </a:p>
        </p:txBody>
      </p:sp>
      <p:sp>
        <p:nvSpPr>
          <p:cNvPr id="2867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Two mechanisms allow us to make interrupts more specific:</a:t>
            </a:r>
          </a:p>
          <a:p>
            <a:pPr lvl="1"/>
            <a:r>
              <a:rPr lang="en-US">
                <a:solidFill>
                  <a:srgbClr val="FF0033"/>
                </a:solidFill>
              </a:rPr>
              <a:t>Priorities</a:t>
            </a:r>
            <a:r>
              <a:rPr lang="en-US"/>
              <a:t> determine what interrupt gets CPU first.</a:t>
            </a:r>
          </a:p>
          <a:p>
            <a:pPr lvl="1"/>
            <a:r>
              <a:rPr lang="en-US">
                <a:solidFill>
                  <a:srgbClr val="FF0033"/>
                </a:solidFill>
              </a:rPr>
              <a:t>Vectors</a:t>
            </a:r>
            <a:r>
              <a:rPr lang="en-US"/>
              <a:t> determine what code is called for each type of interrupt.</a:t>
            </a:r>
          </a:p>
          <a:p>
            <a:r>
              <a:rPr lang="en-US"/>
              <a:t>Mechanisms are orthogonal: most CPUs provide both.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Computers as Components 4e © 2016 Marilyn Wolf</a:t>
            </a:r>
          </a:p>
        </p:txBody>
      </p:sp>
    </p:spTree>
    <p:extLst>
      <p:ext uri="{BB962C8B-B14F-4D97-AF65-F5344CB8AC3E}">
        <p14:creationId xmlns:p14="http://schemas.microsoft.com/office/powerpoint/2010/main" val="182316263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Prioritized interrupts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Computers as Components 4e © 2016 Marilyn Wolf</a:t>
            </a:r>
          </a:p>
        </p:txBody>
      </p:sp>
      <p:sp>
        <p:nvSpPr>
          <p:cNvPr id="29701" name="Rectangle 4"/>
          <p:cNvSpPr>
            <a:spLocks noChangeArrowheads="1"/>
          </p:cNvSpPr>
          <p:nvPr/>
        </p:nvSpPr>
        <p:spPr bwMode="auto">
          <a:xfrm>
            <a:off x="2628900" y="4000500"/>
            <a:ext cx="1257300" cy="1257300"/>
          </a:xfrm>
          <a:prstGeom prst="rect">
            <a:avLst/>
          </a:prstGeom>
          <a:ln>
            <a:headEnd type="none" w="sm" len="sm"/>
            <a:tailEnd type="none" w="sm" len="sm"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1350">
                <a:solidFill>
                  <a:schemeClr val="bg1"/>
                </a:solidFill>
              </a:rPr>
              <a:t>CPU</a:t>
            </a:r>
            <a:endParaRPr lang="en-US" sz="1350"/>
          </a:p>
        </p:txBody>
      </p:sp>
      <p:sp>
        <p:nvSpPr>
          <p:cNvPr id="29702" name="Rectangle 6"/>
          <p:cNvSpPr>
            <a:spLocks noChangeArrowheads="1"/>
          </p:cNvSpPr>
          <p:nvPr/>
        </p:nvSpPr>
        <p:spPr bwMode="auto">
          <a:xfrm>
            <a:off x="2686050" y="2400300"/>
            <a:ext cx="971550" cy="685800"/>
          </a:xfrm>
          <a:prstGeom prst="rect">
            <a:avLst/>
          </a:prstGeom>
          <a:ln>
            <a:headEnd type="none" w="sm" len="sm"/>
            <a:tailEnd type="none" w="sm" len="sm"/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en-US" sz="1350"/>
              <a:t>device 1</a:t>
            </a:r>
          </a:p>
        </p:txBody>
      </p:sp>
      <p:sp>
        <p:nvSpPr>
          <p:cNvPr id="29703" name="Rectangle 7"/>
          <p:cNvSpPr>
            <a:spLocks noChangeArrowheads="1"/>
          </p:cNvSpPr>
          <p:nvPr/>
        </p:nvSpPr>
        <p:spPr bwMode="auto">
          <a:xfrm>
            <a:off x="3943350" y="2400300"/>
            <a:ext cx="971550" cy="685800"/>
          </a:xfrm>
          <a:prstGeom prst="rect">
            <a:avLst/>
          </a:prstGeom>
          <a:ln>
            <a:headEnd type="none" w="sm" len="sm"/>
            <a:tailEnd type="none" w="sm" len="sm"/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en-US" sz="1350"/>
              <a:t>device 2</a:t>
            </a:r>
          </a:p>
        </p:txBody>
      </p:sp>
      <p:sp>
        <p:nvSpPr>
          <p:cNvPr id="29704" name="Rectangle 8"/>
          <p:cNvSpPr>
            <a:spLocks noChangeArrowheads="1"/>
          </p:cNvSpPr>
          <p:nvPr/>
        </p:nvSpPr>
        <p:spPr bwMode="auto">
          <a:xfrm>
            <a:off x="6286500" y="2400300"/>
            <a:ext cx="971550" cy="685800"/>
          </a:xfrm>
          <a:prstGeom prst="rect">
            <a:avLst/>
          </a:prstGeom>
          <a:ln>
            <a:headEnd type="none" w="sm" len="sm"/>
            <a:tailEnd type="none" w="sm" len="sm"/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en-US" sz="1350"/>
              <a:t>device n</a:t>
            </a:r>
          </a:p>
        </p:txBody>
      </p:sp>
      <p:sp>
        <p:nvSpPr>
          <p:cNvPr id="29705" name="Rectangle 10"/>
          <p:cNvSpPr>
            <a:spLocks noChangeArrowheads="1"/>
          </p:cNvSpPr>
          <p:nvPr/>
        </p:nvSpPr>
        <p:spPr bwMode="auto">
          <a:xfrm>
            <a:off x="2628900" y="4000500"/>
            <a:ext cx="1257300" cy="4572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/>
            <a:r>
              <a:rPr lang="en-US" sz="1350"/>
              <a:t>L1 L2 .. Ln</a:t>
            </a:r>
          </a:p>
        </p:txBody>
      </p:sp>
      <p:cxnSp>
        <p:nvCxnSpPr>
          <p:cNvPr id="29706" name="AutoShape 11"/>
          <p:cNvCxnSpPr>
            <a:cxnSpLocks noChangeShapeType="1"/>
            <a:stCxn id="29701" idx="1"/>
          </p:cNvCxnSpPr>
          <p:nvPr/>
        </p:nvCxnSpPr>
        <p:spPr bwMode="auto">
          <a:xfrm rot="10800000" flipH="1">
            <a:off x="2628900" y="2057400"/>
            <a:ext cx="4229100" cy="2571750"/>
          </a:xfrm>
          <a:prstGeom prst="bentConnector3">
            <a:avLst>
              <a:gd name="adj1" fmla="val -4056"/>
            </a:avLst>
          </a:prstGeom>
          <a:noFill/>
          <a:ln w="12700">
            <a:solidFill>
              <a:schemeClr val="tx1"/>
            </a:solidFill>
            <a:miter lim="800000"/>
            <a:headEnd type="none" w="sm" len="sm"/>
            <a:tailEnd type="triangle" w="sm" len="sm"/>
          </a:ln>
        </p:spPr>
      </p:cxnSp>
      <p:sp>
        <p:nvSpPr>
          <p:cNvPr id="29707" name="Line 12"/>
          <p:cNvSpPr>
            <a:spLocks noChangeShapeType="1"/>
          </p:cNvSpPr>
          <p:nvPr/>
        </p:nvSpPr>
        <p:spPr bwMode="auto">
          <a:xfrm>
            <a:off x="3143250" y="2057400"/>
            <a:ext cx="0" cy="3429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 sz="1350"/>
          </a:p>
        </p:txBody>
      </p:sp>
      <p:sp>
        <p:nvSpPr>
          <p:cNvPr id="29708" name="Line 13"/>
          <p:cNvSpPr>
            <a:spLocks noChangeShapeType="1"/>
          </p:cNvSpPr>
          <p:nvPr/>
        </p:nvSpPr>
        <p:spPr bwMode="auto">
          <a:xfrm>
            <a:off x="4400550" y="2057400"/>
            <a:ext cx="0" cy="3429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 sz="1350"/>
          </a:p>
        </p:txBody>
      </p:sp>
      <p:sp>
        <p:nvSpPr>
          <p:cNvPr id="29709" name="Line 14"/>
          <p:cNvSpPr>
            <a:spLocks noChangeShapeType="1"/>
          </p:cNvSpPr>
          <p:nvPr/>
        </p:nvSpPr>
        <p:spPr bwMode="auto">
          <a:xfrm>
            <a:off x="6629400" y="2057400"/>
            <a:ext cx="0" cy="3429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 sz="1350"/>
          </a:p>
        </p:txBody>
      </p:sp>
      <p:sp>
        <p:nvSpPr>
          <p:cNvPr id="29710" name="Text Box 15"/>
          <p:cNvSpPr txBox="1">
            <a:spLocks noChangeArrowheads="1"/>
          </p:cNvSpPr>
          <p:nvPr/>
        </p:nvSpPr>
        <p:spPr bwMode="auto">
          <a:xfrm>
            <a:off x="1473994" y="3174208"/>
            <a:ext cx="1110689" cy="507831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r>
              <a:rPr lang="en-US" sz="1350"/>
              <a:t>interrupt</a:t>
            </a:r>
          </a:p>
          <a:p>
            <a:r>
              <a:rPr lang="en-US" sz="1350"/>
              <a:t>acknowledge</a:t>
            </a:r>
          </a:p>
        </p:txBody>
      </p:sp>
      <p:sp>
        <p:nvSpPr>
          <p:cNvPr id="29711" name="Line 17"/>
          <p:cNvSpPr>
            <a:spLocks noChangeShapeType="1"/>
          </p:cNvSpPr>
          <p:nvPr/>
        </p:nvSpPr>
        <p:spPr bwMode="auto">
          <a:xfrm flipH="1">
            <a:off x="2857500" y="3086100"/>
            <a:ext cx="285750" cy="9144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 sz="1350"/>
          </a:p>
        </p:txBody>
      </p:sp>
      <p:sp>
        <p:nvSpPr>
          <p:cNvPr id="29712" name="Line 18"/>
          <p:cNvSpPr>
            <a:spLocks noChangeShapeType="1"/>
          </p:cNvSpPr>
          <p:nvPr/>
        </p:nvSpPr>
        <p:spPr bwMode="auto">
          <a:xfrm flipH="1">
            <a:off x="3200400" y="3086100"/>
            <a:ext cx="1200150" cy="9144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 sz="1350"/>
          </a:p>
        </p:txBody>
      </p:sp>
      <p:sp>
        <p:nvSpPr>
          <p:cNvPr id="29713" name="Line 19"/>
          <p:cNvSpPr>
            <a:spLocks noChangeShapeType="1"/>
          </p:cNvSpPr>
          <p:nvPr/>
        </p:nvSpPr>
        <p:spPr bwMode="auto">
          <a:xfrm flipV="1">
            <a:off x="3714750" y="3086100"/>
            <a:ext cx="2914650" cy="9144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401907166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Interrupt prioritization</a:t>
            </a:r>
          </a:p>
        </p:txBody>
      </p:sp>
      <p:sp>
        <p:nvSpPr>
          <p:cNvPr id="3072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>
                <a:solidFill>
                  <a:srgbClr val="FF0033"/>
                </a:solidFill>
              </a:rPr>
              <a:t>Masking</a:t>
            </a:r>
            <a:r>
              <a:rPr lang="en-US"/>
              <a:t>: interrupt with priority lower than current priority is not recognized until pending interrupt is complete.</a:t>
            </a:r>
          </a:p>
          <a:p>
            <a:r>
              <a:rPr lang="en-US">
                <a:solidFill>
                  <a:srgbClr val="FF0033"/>
                </a:solidFill>
              </a:rPr>
              <a:t>Non-maskable interrupt</a:t>
            </a:r>
            <a:r>
              <a:rPr lang="en-US"/>
              <a:t> (</a:t>
            </a:r>
            <a:r>
              <a:rPr lang="en-US">
                <a:solidFill>
                  <a:srgbClr val="FF0033"/>
                </a:solidFill>
              </a:rPr>
              <a:t>NMI</a:t>
            </a:r>
            <a:r>
              <a:rPr lang="en-US"/>
              <a:t>): highest-priority, never masked.</a:t>
            </a:r>
          </a:p>
          <a:p>
            <a:pPr lvl="1"/>
            <a:r>
              <a:rPr lang="en-US"/>
              <a:t>Often used for power-down.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Computers as Components 4e © 2016 Marilyn Wolf</a:t>
            </a:r>
          </a:p>
        </p:txBody>
      </p:sp>
    </p:spTree>
    <p:extLst>
      <p:ext uri="{BB962C8B-B14F-4D97-AF65-F5344CB8AC3E}">
        <p14:creationId xmlns:p14="http://schemas.microsoft.com/office/powerpoint/2010/main" val="213384540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Example: Prioritized I/O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Computers as Components 4e © 2016 Marilyn Wolf</a:t>
            </a:r>
          </a:p>
        </p:txBody>
      </p:sp>
      <p:sp>
        <p:nvSpPr>
          <p:cNvPr id="31749" name="Rectangle 4"/>
          <p:cNvSpPr>
            <a:spLocks noChangeArrowheads="1"/>
          </p:cNvSpPr>
          <p:nvPr/>
        </p:nvSpPr>
        <p:spPr bwMode="auto">
          <a:xfrm>
            <a:off x="1657350" y="2171700"/>
            <a:ext cx="1085850" cy="40005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en-US" sz="1350" dirty="0"/>
              <a:t>:</a:t>
            </a:r>
            <a:r>
              <a:rPr lang="en-US" sz="1350" u="sng" dirty="0"/>
              <a:t>interrupts</a:t>
            </a:r>
            <a:endParaRPr lang="en-US" sz="1350" dirty="0"/>
          </a:p>
        </p:txBody>
      </p:sp>
      <p:sp>
        <p:nvSpPr>
          <p:cNvPr id="31750" name="Line 5"/>
          <p:cNvSpPr>
            <a:spLocks noChangeShapeType="1"/>
          </p:cNvSpPr>
          <p:nvPr/>
        </p:nvSpPr>
        <p:spPr bwMode="auto">
          <a:xfrm>
            <a:off x="2171700" y="2571750"/>
            <a:ext cx="0" cy="291465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triangle" w="sm" len="sm"/>
          </a:ln>
        </p:spPr>
        <p:txBody>
          <a:bodyPr wrap="none" anchor="ctr"/>
          <a:lstStyle/>
          <a:p>
            <a:endParaRPr lang="en-US" sz="1350"/>
          </a:p>
        </p:txBody>
      </p:sp>
      <p:sp>
        <p:nvSpPr>
          <p:cNvPr id="31751" name="Rectangle 8"/>
          <p:cNvSpPr>
            <a:spLocks noChangeArrowheads="1"/>
          </p:cNvSpPr>
          <p:nvPr/>
        </p:nvSpPr>
        <p:spPr bwMode="auto">
          <a:xfrm>
            <a:off x="3028950" y="2171700"/>
            <a:ext cx="1085850" cy="40005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en-US" sz="1350"/>
              <a:t>:</a:t>
            </a:r>
            <a:r>
              <a:rPr lang="en-US" sz="1350" u="sng"/>
              <a:t>foreground</a:t>
            </a:r>
            <a:endParaRPr lang="en-US" sz="1350"/>
          </a:p>
        </p:txBody>
      </p:sp>
      <p:sp>
        <p:nvSpPr>
          <p:cNvPr id="31752" name="Line 9"/>
          <p:cNvSpPr>
            <a:spLocks noChangeShapeType="1"/>
          </p:cNvSpPr>
          <p:nvPr/>
        </p:nvSpPr>
        <p:spPr bwMode="auto">
          <a:xfrm>
            <a:off x="3543300" y="2571750"/>
            <a:ext cx="0" cy="291465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triangle" w="sm" len="sm"/>
          </a:ln>
        </p:spPr>
        <p:txBody>
          <a:bodyPr wrap="none" anchor="ctr"/>
          <a:lstStyle/>
          <a:p>
            <a:endParaRPr lang="en-US" sz="1350"/>
          </a:p>
        </p:txBody>
      </p:sp>
      <p:sp>
        <p:nvSpPr>
          <p:cNvPr id="31753" name="Rectangle 10"/>
          <p:cNvSpPr>
            <a:spLocks noChangeArrowheads="1"/>
          </p:cNvSpPr>
          <p:nvPr/>
        </p:nvSpPr>
        <p:spPr bwMode="auto">
          <a:xfrm>
            <a:off x="4914900" y="2171700"/>
            <a:ext cx="628650" cy="40005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en-US" sz="1350"/>
              <a:t>:</a:t>
            </a:r>
            <a:r>
              <a:rPr lang="en-US" sz="1350" u="sng"/>
              <a:t>A</a:t>
            </a:r>
            <a:endParaRPr lang="en-US" sz="1350"/>
          </a:p>
        </p:txBody>
      </p:sp>
      <p:sp>
        <p:nvSpPr>
          <p:cNvPr id="31754" name="Line 11"/>
          <p:cNvSpPr>
            <a:spLocks noChangeShapeType="1"/>
          </p:cNvSpPr>
          <p:nvPr/>
        </p:nvSpPr>
        <p:spPr bwMode="auto">
          <a:xfrm>
            <a:off x="5200650" y="2571750"/>
            <a:ext cx="0" cy="291465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triangle" w="sm" len="sm"/>
          </a:ln>
        </p:spPr>
        <p:txBody>
          <a:bodyPr wrap="none" anchor="ctr"/>
          <a:lstStyle/>
          <a:p>
            <a:endParaRPr lang="en-US" sz="1350"/>
          </a:p>
        </p:txBody>
      </p:sp>
      <p:sp>
        <p:nvSpPr>
          <p:cNvPr id="31755" name="Rectangle 12"/>
          <p:cNvSpPr>
            <a:spLocks noChangeArrowheads="1"/>
          </p:cNvSpPr>
          <p:nvPr/>
        </p:nvSpPr>
        <p:spPr bwMode="auto">
          <a:xfrm>
            <a:off x="5829300" y="2171700"/>
            <a:ext cx="628650" cy="40005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en-US" sz="1350"/>
              <a:t>:</a:t>
            </a:r>
            <a:r>
              <a:rPr lang="en-US" sz="1350" u="sng"/>
              <a:t>B</a:t>
            </a:r>
            <a:endParaRPr lang="en-US" sz="1350"/>
          </a:p>
        </p:txBody>
      </p:sp>
      <p:sp>
        <p:nvSpPr>
          <p:cNvPr id="31756" name="Line 13"/>
          <p:cNvSpPr>
            <a:spLocks noChangeShapeType="1"/>
          </p:cNvSpPr>
          <p:nvPr/>
        </p:nvSpPr>
        <p:spPr bwMode="auto">
          <a:xfrm>
            <a:off x="6115050" y="2571750"/>
            <a:ext cx="0" cy="291465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triangle" w="sm" len="sm"/>
          </a:ln>
        </p:spPr>
        <p:txBody>
          <a:bodyPr wrap="none" anchor="ctr"/>
          <a:lstStyle/>
          <a:p>
            <a:endParaRPr lang="en-US" sz="1350"/>
          </a:p>
        </p:txBody>
      </p:sp>
      <p:sp>
        <p:nvSpPr>
          <p:cNvPr id="31757" name="Rectangle 14"/>
          <p:cNvSpPr>
            <a:spLocks noChangeArrowheads="1"/>
          </p:cNvSpPr>
          <p:nvPr/>
        </p:nvSpPr>
        <p:spPr bwMode="auto">
          <a:xfrm>
            <a:off x="6743700" y="2171700"/>
            <a:ext cx="628650" cy="40005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en-US" sz="1350"/>
              <a:t>:</a:t>
            </a:r>
            <a:r>
              <a:rPr lang="en-US" sz="1350" u="sng"/>
              <a:t>C</a:t>
            </a:r>
            <a:endParaRPr lang="en-US" sz="1350"/>
          </a:p>
        </p:txBody>
      </p:sp>
      <p:sp>
        <p:nvSpPr>
          <p:cNvPr id="31758" name="Line 15"/>
          <p:cNvSpPr>
            <a:spLocks noChangeShapeType="1"/>
          </p:cNvSpPr>
          <p:nvPr/>
        </p:nvSpPr>
        <p:spPr bwMode="auto">
          <a:xfrm>
            <a:off x="7029450" y="2571750"/>
            <a:ext cx="0" cy="291465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triangle" w="sm" len="sm"/>
          </a:ln>
        </p:spPr>
        <p:txBody>
          <a:bodyPr wrap="none" anchor="ctr"/>
          <a:lstStyle/>
          <a:p>
            <a:endParaRPr lang="en-US" sz="1350"/>
          </a:p>
        </p:txBody>
      </p:sp>
      <p:sp>
        <p:nvSpPr>
          <p:cNvPr id="31759" name="Rectangle 16"/>
          <p:cNvSpPr>
            <a:spLocks noChangeArrowheads="1"/>
          </p:cNvSpPr>
          <p:nvPr/>
        </p:nvSpPr>
        <p:spPr bwMode="auto">
          <a:xfrm>
            <a:off x="3429000" y="2571750"/>
            <a:ext cx="228600" cy="2286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 sz="1350"/>
          </a:p>
        </p:txBody>
      </p:sp>
      <p:sp>
        <p:nvSpPr>
          <p:cNvPr id="31760" name="Rectangle 17"/>
          <p:cNvSpPr>
            <a:spLocks noChangeArrowheads="1"/>
          </p:cNvSpPr>
          <p:nvPr/>
        </p:nvSpPr>
        <p:spPr bwMode="auto">
          <a:xfrm>
            <a:off x="2057400" y="2800350"/>
            <a:ext cx="228600" cy="40005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/>
            <a:r>
              <a:rPr lang="en-US" sz="1350"/>
              <a:t>B</a:t>
            </a:r>
          </a:p>
        </p:txBody>
      </p:sp>
      <p:sp>
        <p:nvSpPr>
          <p:cNvPr id="31761" name="Rectangle 18"/>
          <p:cNvSpPr>
            <a:spLocks noChangeArrowheads="1"/>
          </p:cNvSpPr>
          <p:nvPr/>
        </p:nvSpPr>
        <p:spPr bwMode="auto">
          <a:xfrm>
            <a:off x="1943100" y="4686300"/>
            <a:ext cx="400050" cy="40005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/>
            <a:r>
              <a:rPr lang="en-US" sz="1350"/>
              <a:t>A,B</a:t>
            </a:r>
          </a:p>
        </p:txBody>
      </p:sp>
      <p:sp>
        <p:nvSpPr>
          <p:cNvPr id="31762" name="Rectangle 19"/>
          <p:cNvSpPr>
            <a:spLocks noChangeArrowheads="1"/>
          </p:cNvSpPr>
          <p:nvPr/>
        </p:nvSpPr>
        <p:spPr bwMode="auto">
          <a:xfrm>
            <a:off x="2057400" y="3429000"/>
            <a:ext cx="228600" cy="40005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/>
            <a:r>
              <a:rPr lang="en-US" sz="1350"/>
              <a:t>C</a:t>
            </a:r>
          </a:p>
        </p:txBody>
      </p:sp>
      <p:sp>
        <p:nvSpPr>
          <p:cNvPr id="31763" name="Rectangle 20"/>
          <p:cNvSpPr>
            <a:spLocks noChangeArrowheads="1"/>
          </p:cNvSpPr>
          <p:nvPr/>
        </p:nvSpPr>
        <p:spPr bwMode="auto">
          <a:xfrm>
            <a:off x="2057400" y="4000500"/>
            <a:ext cx="228600" cy="40005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/>
            <a:r>
              <a:rPr lang="en-US" sz="1350"/>
              <a:t>A</a:t>
            </a:r>
          </a:p>
        </p:txBody>
      </p:sp>
      <p:sp>
        <p:nvSpPr>
          <p:cNvPr id="31764" name="Line 21"/>
          <p:cNvSpPr>
            <a:spLocks noChangeShapeType="1"/>
          </p:cNvSpPr>
          <p:nvPr/>
        </p:nvSpPr>
        <p:spPr bwMode="auto">
          <a:xfrm>
            <a:off x="3657600" y="2800350"/>
            <a:ext cx="22860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triangle" w="sm" len="sm"/>
          </a:ln>
        </p:spPr>
        <p:txBody>
          <a:bodyPr wrap="none" anchor="ctr"/>
          <a:lstStyle/>
          <a:p>
            <a:endParaRPr lang="en-US" sz="1350"/>
          </a:p>
        </p:txBody>
      </p:sp>
      <p:sp>
        <p:nvSpPr>
          <p:cNvPr id="31765" name="Rectangle 22"/>
          <p:cNvSpPr>
            <a:spLocks noChangeArrowheads="1"/>
          </p:cNvSpPr>
          <p:nvPr/>
        </p:nvSpPr>
        <p:spPr bwMode="auto">
          <a:xfrm>
            <a:off x="6000750" y="2800350"/>
            <a:ext cx="228600" cy="2286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 sz="1350"/>
          </a:p>
        </p:txBody>
      </p:sp>
      <p:sp>
        <p:nvSpPr>
          <p:cNvPr id="31766" name="Rectangle 23"/>
          <p:cNvSpPr>
            <a:spLocks noChangeArrowheads="1"/>
          </p:cNvSpPr>
          <p:nvPr/>
        </p:nvSpPr>
        <p:spPr bwMode="auto">
          <a:xfrm>
            <a:off x="3429000" y="3028950"/>
            <a:ext cx="228600" cy="2286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 sz="1350"/>
          </a:p>
        </p:txBody>
      </p:sp>
      <p:sp>
        <p:nvSpPr>
          <p:cNvPr id="31767" name="Rectangle 24"/>
          <p:cNvSpPr>
            <a:spLocks noChangeArrowheads="1"/>
          </p:cNvSpPr>
          <p:nvPr/>
        </p:nvSpPr>
        <p:spPr bwMode="auto">
          <a:xfrm>
            <a:off x="6915150" y="3257550"/>
            <a:ext cx="228600" cy="28575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 sz="1350"/>
          </a:p>
        </p:txBody>
      </p:sp>
      <p:sp>
        <p:nvSpPr>
          <p:cNvPr id="31768" name="Line 25"/>
          <p:cNvSpPr>
            <a:spLocks noChangeShapeType="1"/>
          </p:cNvSpPr>
          <p:nvPr/>
        </p:nvSpPr>
        <p:spPr bwMode="auto">
          <a:xfrm>
            <a:off x="3657600" y="3257550"/>
            <a:ext cx="32004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triangle" w="sm" len="sm"/>
          </a:ln>
        </p:spPr>
        <p:txBody>
          <a:bodyPr wrap="none" anchor="ctr"/>
          <a:lstStyle/>
          <a:p>
            <a:endParaRPr lang="en-US" sz="1350"/>
          </a:p>
        </p:txBody>
      </p:sp>
      <p:sp>
        <p:nvSpPr>
          <p:cNvPr id="31769" name="Rectangle 26"/>
          <p:cNvSpPr>
            <a:spLocks noChangeArrowheads="1"/>
          </p:cNvSpPr>
          <p:nvPr/>
        </p:nvSpPr>
        <p:spPr bwMode="auto">
          <a:xfrm>
            <a:off x="5086350" y="4000500"/>
            <a:ext cx="228600" cy="2286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 sz="1350"/>
          </a:p>
        </p:txBody>
      </p:sp>
      <p:sp>
        <p:nvSpPr>
          <p:cNvPr id="31770" name="Rectangle 27"/>
          <p:cNvSpPr>
            <a:spLocks noChangeArrowheads="1"/>
          </p:cNvSpPr>
          <p:nvPr/>
        </p:nvSpPr>
        <p:spPr bwMode="auto">
          <a:xfrm>
            <a:off x="5086350" y="4686300"/>
            <a:ext cx="228600" cy="2286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 sz="1350"/>
          </a:p>
        </p:txBody>
      </p:sp>
      <p:sp>
        <p:nvSpPr>
          <p:cNvPr id="31771" name="Line 28"/>
          <p:cNvSpPr>
            <a:spLocks noChangeShapeType="1"/>
          </p:cNvSpPr>
          <p:nvPr/>
        </p:nvSpPr>
        <p:spPr bwMode="auto">
          <a:xfrm>
            <a:off x="3714750" y="4000500"/>
            <a:ext cx="13716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triangle" w="sm" len="sm"/>
          </a:ln>
        </p:spPr>
        <p:txBody>
          <a:bodyPr wrap="none" anchor="ctr"/>
          <a:lstStyle/>
          <a:p>
            <a:endParaRPr lang="en-US" sz="1350"/>
          </a:p>
        </p:txBody>
      </p:sp>
      <p:sp>
        <p:nvSpPr>
          <p:cNvPr id="31772" name="Line 29"/>
          <p:cNvSpPr>
            <a:spLocks noChangeShapeType="1"/>
          </p:cNvSpPr>
          <p:nvPr/>
        </p:nvSpPr>
        <p:spPr bwMode="auto">
          <a:xfrm>
            <a:off x="3714750" y="4686300"/>
            <a:ext cx="13716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triangle" w="sm" len="sm"/>
          </a:ln>
        </p:spPr>
        <p:txBody>
          <a:bodyPr wrap="none" anchor="ctr"/>
          <a:lstStyle/>
          <a:p>
            <a:endParaRPr lang="en-US" sz="1350"/>
          </a:p>
        </p:txBody>
      </p:sp>
      <p:sp>
        <p:nvSpPr>
          <p:cNvPr id="31773" name="Rectangle 30"/>
          <p:cNvSpPr>
            <a:spLocks noChangeArrowheads="1"/>
          </p:cNvSpPr>
          <p:nvPr/>
        </p:nvSpPr>
        <p:spPr bwMode="auto">
          <a:xfrm>
            <a:off x="6000750" y="4914900"/>
            <a:ext cx="228600" cy="2286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 sz="1350"/>
          </a:p>
        </p:txBody>
      </p:sp>
      <p:sp>
        <p:nvSpPr>
          <p:cNvPr id="31774" name="Line 31"/>
          <p:cNvSpPr>
            <a:spLocks noChangeShapeType="1"/>
          </p:cNvSpPr>
          <p:nvPr/>
        </p:nvSpPr>
        <p:spPr bwMode="auto">
          <a:xfrm>
            <a:off x="5314950" y="4914900"/>
            <a:ext cx="62865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triangle" w="sm" len="sm"/>
          </a:ln>
        </p:spPr>
        <p:txBody>
          <a:bodyPr wrap="none" anchor="ctr"/>
          <a:lstStyle/>
          <a:p>
            <a:endParaRPr lang="en-US" sz="1350"/>
          </a:p>
        </p:txBody>
      </p:sp>
      <p:sp>
        <p:nvSpPr>
          <p:cNvPr id="31775" name="Line 32"/>
          <p:cNvSpPr>
            <a:spLocks noChangeShapeType="1"/>
          </p:cNvSpPr>
          <p:nvPr/>
        </p:nvSpPr>
        <p:spPr bwMode="auto">
          <a:xfrm flipH="1">
            <a:off x="3657600" y="3028950"/>
            <a:ext cx="234315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triangle" w="sm" len="sm"/>
          </a:ln>
        </p:spPr>
        <p:txBody>
          <a:bodyPr wrap="none" anchor="ctr"/>
          <a:lstStyle/>
          <a:p>
            <a:endParaRPr lang="en-US" sz="1350"/>
          </a:p>
        </p:txBody>
      </p:sp>
      <p:sp>
        <p:nvSpPr>
          <p:cNvPr id="31776" name="Line 33"/>
          <p:cNvSpPr>
            <a:spLocks noChangeShapeType="1"/>
          </p:cNvSpPr>
          <p:nvPr/>
        </p:nvSpPr>
        <p:spPr bwMode="auto">
          <a:xfrm flipH="1">
            <a:off x="3657600" y="3543300"/>
            <a:ext cx="32004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triangle" w="sm" len="sm"/>
          </a:ln>
        </p:spPr>
        <p:txBody>
          <a:bodyPr wrap="none" anchor="ctr"/>
          <a:lstStyle/>
          <a:p>
            <a:endParaRPr lang="en-US" sz="1350"/>
          </a:p>
        </p:txBody>
      </p:sp>
      <p:sp>
        <p:nvSpPr>
          <p:cNvPr id="31777" name="Line 34"/>
          <p:cNvSpPr>
            <a:spLocks noChangeShapeType="1"/>
          </p:cNvSpPr>
          <p:nvPr/>
        </p:nvSpPr>
        <p:spPr bwMode="auto">
          <a:xfrm flipH="1">
            <a:off x="3714750" y="4229100"/>
            <a:ext cx="13716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triangle" w="sm" len="sm"/>
          </a:ln>
        </p:spPr>
        <p:txBody>
          <a:bodyPr wrap="none" anchor="ctr"/>
          <a:lstStyle/>
          <a:p>
            <a:endParaRPr lang="en-US" sz="1350"/>
          </a:p>
        </p:txBody>
      </p:sp>
      <p:sp>
        <p:nvSpPr>
          <p:cNvPr id="31778" name="Line 35"/>
          <p:cNvSpPr>
            <a:spLocks noChangeShapeType="1"/>
          </p:cNvSpPr>
          <p:nvPr/>
        </p:nvSpPr>
        <p:spPr bwMode="auto">
          <a:xfrm flipH="1">
            <a:off x="3600450" y="5143500"/>
            <a:ext cx="24003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triangle" w="sm" len="sm"/>
          </a:ln>
        </p:spPr>
        <p:txBody>
          <a:bodyPr wrap="none" anchor="ctr"/>
          <a:lstStyle/>
          <a:p>
            <a:endParaRPr lang="en-US" sz="1350"/>
          </a:p>
        </p:txBody>
      </p:sp>
      <p:sp>
        <p:nvSpPr>
          <p:cNvPr id="31779" name="Rectangle 36"/>
          <p:cNvSpPr>
            <a:spLocks noChangeArrowheads="1"/>
          </p:cNvSpPr>
          <p:nvPr/>
        </p:nvSpPr>
        <p:spPr bwMode="auto">
          <a:xfrm>
            <a:off x="3429000" y="3543300"/>
            <a:ext cx="228600" cy="4572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 sz="1350"/>
          </a:p>
        </p:txBody>
      </p:sp>
      <p:sp>
        <p:nvSpPr>
          <p:cNvPr id="31780" name="Rectangle 37"/>
          <p:cNvSpPr>
            <a:spLocks noChangeArrowheads="1"/>
          </p:cNvSpPr>
          <p:nvPr/>
        </p:nvSpPr>
        <p:spPr bwMode="auto">
          <a:xfrm>
            <a:off x="3429000" y="4229100"/>
            <a:ext cx="228600" cy="4572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 sz="1350"/>
          </a:p>
        </p:txBody>
      </p:sp>
      <p:sp>
        <p:nvSpPr>
          <p:cNvPr id="31781" name="Rectangle 38"/>
          <p:cNvSpPr>
            <a:spLocks noChangeArrowheads="1"/>
          </p:cNvSpPr>
          <p:nvPr/>
        </p:nvSpPr>
        <p:spPr bwMode="auto">
          <a:xfrm>
            <a:off x="3429000" y="5143500"/>
            <a:ext cx="228600" cy="22860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285922041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Interrupt vectors</a:t>
            </a:r>
          </a:p>
        </p:txBody>
      </p:sp>
      <p:sp>
        <p:nvSpPr>
          <p:cNvPr id="32773" name="Rectangle 3"/>
          <p:cNvSpPr>
            <a:spLocks noGrp="1" noChangeArrowheads="1"/>
          </p:cNvSpPr>
          <p:nvPr>
            <p:ph idx="1"/>
          </p:nvPr>
        </p:nvSpPr>
        <p:spPr>
          <a:xfrm>
            <a:off x="1485900" y="2271712"/>
            <a:ext cx="6134100" cy="1328738"/>
          </a:xfrm>
        </p:spPr>
        <p:txBody>
          <a:bodyPr>
            <a:normAutofit fontScale="92500" lnSpcReduction="20000"/>
          </a:bodyPr>
          <a:lstStyle/>
          <a:p>
            <a:r>
              <a:rPr lang="en-US"/>
              <a:t>Allow different devices to be handled by different code.</a:t>
            </a:r>
          </a:p>
          <a:p>
            <a:r>
              <a:rPr lang="en-US"/>
              <a:t>Interrupt vector table: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Computers as Components 4e © 2016 Marilyn Wolf</a:t>
            </a:r>
          </a:p>
        </p:txBody>
      </p:sp>
      <p:sp>
        <p:nvSpPr>
          <p:cNvPr id="32774" name="Rectangle 4"/>
          <p:cNvSpPr>
            <a:spLocks noChangeArrowheads="1"/>
          </p:cNvSpPr>
          <p:nvPr/>
        </p:nvSpPr>
        <p:spPr bwMode="auto">
          <a:xfrm>
            <a:off x="3429000" y="3829050"/>
            <a:ext cx="2286000" cy="342900"/>
          </a:xfrm>
          <a:prstGeom prst="rect">
            <a:avLst/>
          </a:prstGeom>
          <a:ln>
            <a:headEnd type="none" w="sm" len="sm"/>
            <a:tailEnd type="none" w="sm" len="sm"/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en-US" sz="1350"/>
              <a:t>handler 0</a:t>
            </a:r>
          </a:p>
        </p:txBody>
      </p:sp>
      <p:sp>
        <p:nvSpPr>
          <p:cNvPr id="32775" name="Rectangle 5"/>
          <p:cNvSpPr>
            <a:spLocks noChangeArrowheads="1"/>
          </p:cNvSpPr>
          <p:nvPr/>
        </p:nvSpPr>
        <p:spPr bwMode="auto">
          <a:xfrm>
            <a:off x="3429000" y="4171950"/>
            <a:ext cx="2286000" cy="342900"/>
          </a:xfrm>
          <a:prstGeom prst="rect">
            <a:avLst/>
          </a:prstGeom>
          <a:ln>
            <a:headEnd type="none" w="sm" len="sm"/>
            <a:tailEnd type="none" w="sm" len="sm"/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en-US" sz="1350"/>
              <a:t>handler 1</a:t>
            </a:r>
          </a:p>
        </p:txBody>
      </p:sp>
      <p:sp>
        <p:nvSpPr>
          <p:cNvPr id="32776" name="Rectangle 6"/>
          <p:cNvSpPr>
            <a:spLocks noChangeArrowheads="1"/>
          </p:cNvSpPr>
          <p:nvPr/>
        </p:nvSpPr>
        <p:spPr bwMode="auto">
          <a:xfrm>
            <a:off x="3429000" y="4514850"/>
            <a:ext cx="2286000" cy="342900"/>
          </a:xfrm>
          <a:prstGeom prst="rect">
            <a:avLst/>
          </a:prstGeom>
          <a:ln>
            <a:headEnd type="none" w="sm" len="sm"/>
            <a:tailEnd type="none" w="sm" len="sm"/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en-US" sz="1350"/>
              <a:t>handler 2</a:t>
            </a:r>
          </a:p>
        </p:txBody>
      </p:sp>
      <p:sp>
        <p:nvSpPr>
          <p:cNvPr id="32777" name="Rectangle 7"/>
          <p:cNvSpPr>
            <a:spLocks noChangeArrowheads="1"/>
          </p:cNvSpPr>
          <p:nvPr/>
        </p:nvSpPr>
        <p:spPr bwMode="auto">
          <a:xfrm>
            <a:off x="3429000" y="4857750"/>
            <a:ext cx="2286000" cy="342900"/>
          </a:xfrm>
          <a:prstGeom prst="rect">
            <a:avLst/>
          </a:prstGeom>
          <a:ln>
            <a:headEnd type="none" w="sm" len="sm"/>
            <a:tailEnd type="none" w="sm" len="sm"/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en-US" sz="1350"/>
              <a:t>handler 3</a:t>
            </a:r>
          </a:p>
        </p:txBody>
      </p:sp>
      <p:sp>
        <p:nvSpPr>
          <p:cNvPr id="32778" name="Line 8"/>
          <p:cNvSpPr>
            <a:spLocks noChangeShapeType="1"/>
          </p:cNvSpPr>
          <p:nvPr/>
        </p:nvSpPr>
        <p:spPr bwMode="auto">
          <a:xfrm>
            <a:off x="2743200" y="4000500"/>
            <a:ext cx="6858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triangle" w="sm" len="sm"/>
          </a:ln>
        </p:spPr>
        <p:txBody>
          <a:bodyPr wrap="none" anchor="ctr"/>
          <a:lstStyle/>
          <a:p>
            <a:endParaRPr lang="en-US" sz="1350"/>
          </a:p>
        </p:txBody>
      </p:sp>
      <p:sp>
        <p:nvSpPr>
          <p:cNvPr id="32779" name="Text Box 9"/>
          <p:cNvSpPr txBox="1">
            <a:spLocks noChangeArrowheads="1"/>
          </p:cNvSpPr>
          <p:nvPr/>
        </p:nvSpPr>
        <p:spPr bwMode="auto">
          <a:xfrm>
            <a:off x="1793775" y="3771900"/>
            <a:ext cx="932756" cy="715581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algn="r"/>
            <a:r>
              <a:rPr lang="en-US" sz="1350"/>
              <a:t>Interrupt</a:t>
            </a:r>
          </a:p>
          <a:p>
            <a:pPr algn="r"/>
            <a:r>
              <a:rPr lang="en-US" sz="1350"/>
              <a:t>vector</a:t>
            </a:r>
          </a:p>
          <a:p>
            <a:pPr algn="r"/>
            <a:r>
              <a:rPr lang="en-US" sz="1350"/>
              <a:t>table head</a:t>
            </a:r>
          </a:p>
        </p:txBody>
      </p:sp>
    </p:spTree>
    <p:extLst>
      <p:ext uri="{BB962C8B-B14F-4D97-AF65-F5344CB8AC3E}">
        <p14:creationId xmlns:p14="http://schemas.microsoft.com/office/powerpoint/2010/main" val="211010088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Interrupt vector acquisition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Computers as Components 4e © 2016 Marilyn Wolf</a:t>
            </a:r>
          </a:p>
        </p:txBody>
      </p:sp>
      <p:sp>
        <p:nvSpPr>
          <p:cNvPr id="33797" name="Rectangle 4"/>
          <p:cNvSpPr>
            <a:spLocks noChangeArrowheads="1"/>
          </p:cNvSpPr>
          <p:nvPr/>
        </p:nvSpPr>
        <p:spPr bwMode="auto">
          <a:xfrm>
            <a:off x="2800350" y="2228850"/>
            <a:ext cx="1085850" cy="40005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en-US" sz="1350"/>
              <a:t>:</a:t>
            </a:r>
            <a:r>
              <a:rPr lang="en-US" sz="1350" u="sng"/>
              <a:t>CPU</a:t>
            </a:r>
            <a:endParaRPr lang="en-US" sz="1350"/>
          </a:p>
        </p:txBody>
      </p:sp>
      <p:sp>
        <p:nvSpPr>
          <p:cNvPr id="33798" name="Line 5"/>
          <p:cNvSpPr>
            <a:spLocks noChangeShapeType="1"/>
          </p:cNvSpPr>
          <p:nvPr/>
        </p:nvSpPr>
        <p:spPr bwMode="auto">
          <a:xfrm>
            <a:off x="3314700" y="2628900"/>
            <a:ext cx="0" cy="291465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triangle" w="sm" len="sm"/>
          </a:ln>
        </p:spPr>
        <p:txBody>
          <a:bodyPr wrap="none" anchor="ctr"/>
          <a:lstStyle/>
          <a:p>
            <a:endParaRPr lang="en-US" sz="1350"/>
          </a:p>
        </p:txBody>
      </p:sp>
      <p:sp>
        <p:nvSpPr>
          <p:cNvPr id="33799" name="Rectangle 6"/>
          <p:cNvSpPr>
            <a:spLocks noChangeArrowheads="1"/>
          </p:cNvSpPr>
          <p:nvPr/>
        </p:nvSpPr>
        <p:spPr bwMode="auto">
          <a:xfrm>
            <a:off x="5200650" y="2228850"/>
            <a:ext cx="1085850" cy="40005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en-US" sz="1350"/>
              <a:t>:</a:t>
            </a:r>
            <a:r>
              <a:rPr lang="en-US" sz="1350" u="sng"/>
              <a:t>device</a:t>
            </a:r>
            <a:endParaRPr lang="en-US" sz="1350"/>
          </a:p>
        </p:txBody>
      </p:sp>
      <p:sp>
        <p:nvSpPr>
          <p:cNvPr id="33800" name="Line 7"/>
          <p:cNvSpPr>
            <a:spLocks noChangeShapeType="1"/>
          </p:cNvSpPr>
          <p:nvPr/>
        </p:nvSpPr>
        <p:spPr bwMode="auto">
          <a:xfrm>
            <a:off x="5715000" y="2628900"/>
            <a:ext cx="0" cy="291465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triangle" w="sm" len="sm"/>
          </a:ln>
        </p:spPr>
        <p:txBody>
          <a:bodyPr wrap="none" anchor="ctr"/>
          <a:lstStyle/>
          <a:p>
            <a:endParaRPr lang="en-US" sz="1350"/>
          </a:p>
        </p:txBody>
      </p:sp>
      <p:sp>
        <p:nvSpPr>
          <p:cNvPr id="33801" name="Rectangle 8"/>
          <p:cNvSpPr>
            <a:spLocks noChangeArrowheads="1"/>
          </p:cNvSpPr>
          <p:nvPr/>
        </p:nvSpPr>
        <p:spPr bwMode="auto">
          <a:xfrm>
            <a:off x="2743200" y="2971800"/>
            <a:ext cx="1200150" cy="62865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/>
            <a:r>
              <a:rPr lang="en-US" sz="1350"/>
              <a:t>receive</a:t>
            </a:r>
          </a:p>
          <a:p>
            <a:pPr algn="ctr"/>
            <a:r>
              <a:rPr lang="en-US" sz="1350"/>
              <a:t>request</a:t>
            </a:r>
          </a:p>
        </p:txBody>
      </p:sp>
      <p:sp>
        <p:nvSpPr>
          <p:cNvPr id="33802" name="Rectangle 9"/>
          <p:cNvSpPr>
            <a:spLocks noChangeArrowheads="1"/>
          </p:cNvSpPr>
          <p:nvPr/>
        </p:nvSpPr>
        <p:spPr bwMode="auto">
          <a:xfrm>
            <a:off x="5086350" y="3600450"/>
            <a:ext cx="1200150" cy="62865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/>
            <a:r>
              <a:rPr lang="en-US" sz="1350"/>
              <a:t>receive</a:t>
            </a:r>
          </a:p>
          <a:p>
            <a:pPr algn="ctr"/>
            <a:r>
              <a:rPr lang="en-US" sz="1350"/>
              <a:t>ack</a:t>
            </a:r>
          </a:p>
        </p:txBody>
      </p:sp>
      <p:sp>
        <p:nvSpPr>
          <p:cNvPr id="33803" name="Rectangle 10"/>
          <p:cNvSpPr>
            <a:spLocks noChangeArrowheads="1"/>
          </p:cNvSpPr>
          <p:nvPr/>
        </p:nvSpPr>
        <p:spPr bwMode="auto">
          <a:xfrm>
            <a:off x="2743200" y="4229100"/>
            <a:ext cx="1200150" cy="628650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/>
            <a:r>
              <a:rPr lang="en-US" sz="1350"/>
              <a:t>receive</a:t>
            </a:r>
          </a:p>
          <a:p>
            <a:pPr algn="ctr"/>
            <a:r>
              <a:rPr lang="en-US" sz="1350"/>
              <a:t>vector</a:t>
            </a:r>
          </a:p>
        </p:txBody>
      </p:sp>
      <p:sp>
        <p:nvSpPr>
          <p:cNvPr id="33804" name="Line 11"/>
          <p:cNvSpPr>
            <a:spLocks noChangeShapeType="1"/>
          </p:cNvSpPr>
          <p:nvPr/>
        </p:nvSpPr>
        <p:spPr bwMode="auto">
          <a:xfrm>
            <a:off x="3943350" y="3600450"/>
            <a:ext cx="11430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triangle" w="sm" len="sm"/>
          </a:ln>
        </p:spPr>
        <p:txBody>
          <a:bodyPr wrap="none" anchor="ctr"/>
          <a:lstStyle/>
          <a:p>
            <a:endParaRPr lang="en-US" sz="1350"/>
          </a:p>
        </p:txBody>
      </p:sp>
      <p:sp>
        <p:nvSpPr>
          <p:cNvPr id="33805" name="Line 12"/>
          <p:cNvSpPr>
            <a:spLocks noChangeShapeType="1"/>
          </p:cNvSpPr>
          <p:nvPr/>
        </p:nvSpPr>
        <p:spPr bwMode="auto">
          <a:xfrm flipH="1">
            <a:off x="3943350" y="4229100"/>
            <a:ext cx="11430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triangle" w="sm" len="sm"/>
          </a:ln>
        </p:spPr>
        <p:txBody>
          <a:bodyPr wrap="none" anchor="ctr"/>
          <a:lstStyle/>
          <a:p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320231533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Generic interrupt mechanism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Computers as Components 4e © 2016 Marilyn Wolf</a:t>
            </a:r>
          </a:p>
        </p:txBody>
      </p:sp>
      <p:sp>
        <p:nvSpPr>
          <p:cNvPr id="34821" name="AutoShape 4"/>
          <p:cNvSpPr>
            <a:spLocks noChangeArrowheads="1"/>
          </p:cNvSpPr>
          <p:nvPr/>
        </p:nvSpPr>
        <p:spPr bwMode="auto">
          <a:xfrm>
            <a:off x="2795588" y="4450556"/>
            <a:ext cx="857250" cy="457200"/>
          </a:xfrm>
          <a:prstGeom prst="diamond">
            <a:avLst/>
          </a:prstGeom>
          <a:solidFill>
            <a:schemeClr val="bg1"/>
          </a:solidFill>
          <a:ln>
            <a:headEnd type="none" w="sm" len="sm"/>
            <a:tailEnd type="none" w="sm" len="sm"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endParaRPr lang="en-US" sz="1350"/>
          </a:p>
        </p:txBody>
      </p:sp>
      <p:sp>
        <p:nvSpPr>
          <p:cNvPr id="34822" name="AutoShape 5"/>
          <p:cNvSpPr>
            <a:spLocks noChangeArrowheads="1"/>
          </p:cNvSpPr>
          <p:nvPr/>
        </p:nvSpPr>
        <p:spPr bwMode="auto">
          <a:xfrm>
            <a:off x="4052888" y="4450556"/>
            <a:ext cx="800100" cy="457200"/>
          </a:xfrm>
          <a:prstGeom prst="diamond">
            <a:avLst/>
          </a:prstGeom>
          <a:solidFill>
            <a:schemeClr val="bg1"/>
          </a:solidFill>
          <a:ln>
            <a:headEnd type="none" w="sm" len="sm"/>
            <a:tailEnd type="none" w="sm" len="sm"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endParaRPr lang="en-US" sz="1350"/>
          </a:p>
        </p:txBody>
      </p:sp>
      <p:sp>
        <p:nvSpPr>
          <p:cNvPr id="34823" name="AutoShape 6"/>
          <p:cNvSpPr>
            <a:spLocks noChangeArrowheads="1"/>
          </p:cNvSpPr>
          <p:nvPr/>
        </p:nvSpPr>
        <p:spPr bwMode="auto">
          <a:xfrm>
            <a:off x="4110038" y="2107406"/>
            <a:ext cx="571500" cy="457200"/>
          </a:xfrm>
          <a:prstGeom prst="diamond">
            <a:avLst/>
          </a:prstGeom>
          <a:solidFill>
            <a:schemeClr val="bg1"/>
          </a:solidFill>
          <a:ln>
            <a:headEnd type="none" w="sm" len="sm"/>
            <a:tailEnd type="none" w="sm" len="sm"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endParaRPr lang="en-US" sz="1350"/>
          </a:p>
        </p:txBody>
      </p:sp>
      <p:sp>
        <p:nvSpPr>
          <p:cNvPr id="34824" name="Rectangle 7"/>
          <p:cNvSpPr>
            <a:spLocks noChangeArrowheads="1"/>
          </p:cNvSpPr>
          <p:nvPr/>
        </p:nvSpPr>
        <p:spPr bwMode="auto">
          <a:xfrm>
            <a:off x="4188702" y="2221708"/>
            <a:ext cx="434414" cy="215059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lIns="47625" tIns="19050" rIns="47625" bIns="19050">
            <a:spAutoFit/>
          </a:bodyPr>
          <a:lstStyle/>
          <a:p>
            <a:pPr algn="ctr" defTabSz="688181">
              <a:lnSpc>
                <a:spcPct val="85000"/>
              </a:lnSpc>
            </a:pPr>
            <a:r>
              <a:rPr lang="en-US" sz="1350">
                <a:latin typeface="Tahoma" pitchFamily="34" charset="0"/>
              </a:rPr>
              <a:t>intr?</a:t>
            </a:r>
          </a:p>
        </p:txBody>
      </p:sp>
      <p:sp>
        <p:nvSpPr>
          <p:cNvPr id="34825" name="Line 8"/>
          <p:cNvSpPr>
            <a:spLocks noChangeShapeType="1"/>
          </p:cNvSpPr>
          <p:nvPr/>
        </p:nvSpPr>
        <p:spPr bwMode="auto">
          <a:xfrm flipH="1">
            <a:off x="3652838" y="2336006"/>
            <a:ext cx="458391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lg"/>
          </a:ln>
        </p:spPr>
        <p:txBody>
          <a:bodyPr wrap="none" anchor="ctr"/>
          <a:lstStyle/>
          <a:p>
            <a:endParaRPr lang="en-US" sz="1350"/>
          </a:p>
        </p:txBody>
      </p:sp>
      <p:sp>
        <p:nvSpPr>
          <p:cNvPr id="34826" name="Line 9"/>
          <p:cNvSpPr>
            <a:spLocks noChangeShapeType="1"/>
          </p:cNvSpPr>
          <p:nvPr/>
        </p:nvSpPr>
        <p:spPr bwMode="auto">
          <a:xfrm>
            <a:off x="4395788" y="2564606"/>
            <a:ext cx="0" cy="228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lg"/>
          </a:ln>
        </p:spPr>
        <p:txBody>
          <a:bodyPr wrap="none" anchor="ctr"/>
          <a:lstStyle/>
          <a:p>
            <a:endParaRPr lang="en-US" sz="1350"/>
          </a:p>
        </p:txBody>
      </p:sp>
      <p:sp>
        <p:nvSpPr>
          <p:cNvPr id="34827" name="Rectangle 10"/>
          <p:cNvSpPr>
            <a:spLocks noChangeArrowheads="1"/>
          </p:cNvSpPr>
          <p:nvPr/>
        </p:nvSpPr>
        <p:spPr bwMode="auto">
          <a:xfrm>
            <a:off x="3881438" y="2393158"/>
            <a:ext cx="211596" cy="215059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lIns="47625" tIns="19050" rIns="47625" bIns="19050">
            <a:spAutoFit/>
          </a:bodyPr>
          <a:lstStyle/>
          <a:p>
            <a:pPr defTabSz="688181">
              <a:lnSpc>
                <a:spcPct val="85000"/>
              </a:lnSpc>
            </a:pPr>
            <a:r>
              <a:rPr lang="en-US" sz="1350">
                <a:solidFill>
                  <a:srgbClr val="FF0033"/>
                </a:solidFill>
                <a:latin typeface="Tahoma" pitchFamily="34" charset="0"/>
              </a:rPr>
              <a:t>N</a:t>
            </a:r>
            <a:endParaRPr lang="en-US" sz="1350">
              <a:latin typeface="Tahoma" pitchFamily="34" charset="0"/>
            </a:endParaRPr>
          </a:p>
        </p:txBody>
      </p:sp>
      <p:sp>
        <p:nvSpPr>
          <p:cNvPr id="34828" name="Rectangle 11"/>
          <p:cNvSpPr>
            <a:spLocks noChangeArrowheads="1"/>
          </p:cNvSpPr>
          <p:nvPr/>
        </p:nvSpPr>
        <p:spPr bwMode="auto">
          <a:xfrm>
            <a:off x="4452938" y="2564608"/>
            <a:ext cx="195566" cy="215059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lIns="47625" tIns="19050" rIns="47625" bIns="19050">
            <a:spAutoFit/>
          </a:bodyPr>
          <a:lstStyle/>
          <a:p>
            <a:pPr defTabSz="688181">
              <a:lnSpc>
                <a:spcPct val="85000"/>
              </a:lnSpc>
            </a:pPr>
            <a:r>
              <a:rPr lang="en-US" sz="1350">
                <a:solidFill>
                  <a:srgbClr val="FF0033"/>
                </a:solidFill>
                <a:latin typeface="Tahoma" pitchFamily="34" charset="0"/>
              </a:rPr>
              <a:t>Y</a:t>
            </a:r>
            <a:endParaRPr lang="en-US" sz="1350">
              <a:latin typeface="Tahoma" pitchFamily="34" charset="0"/>
            </a:endParaRPr>
          </a:p>
        </p:txBody>
      </p:sp>
      <p:sp>
        <p:nvSpPr>
          <p:cNvPr id="34829" name="Rectangle 12"/>
          <p:cNvSpPr>
            <a:spLocks noChangeArrowheads="1"/>
          </p:cNvSpPr>
          <p:nvPr/>
        </p:nvSpPr>
        <p:spPr bwMode="auto">
          <a:xfrm>
            <a:off x="5429251" y="2343150"/>
            <a:ext cx="2050256" cy="58689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lIns="47625" tIns="19050" rIns="47625" bIns="19050">
            <a:spAutoFit/>
          </a:bodyPr>
          <a:lstStyle/>
          <a:p>
            <a:pPr marL="257175" indent="-257175" defTabSz="688181">
              <a:lnSpc>
                <a:spcPct val="88000"/>
              </a:lnSpc>
              <a:spcBef>
                <a:spcPct val="43000"/>
              </a:spcBef>
            </a:pPr>
            <a:r>
              <a:rPr lang="en-US" sz="1350">
                <a:solidFill>
                  <a:srgbClr val="0099FF"/>
                </a:solidFill>
              </a:rPr>
              <a:t>Assume priority selection is handled before this point.</a:t>
            </a:r>
          </a:p>
        </p:txBody>
      </p:sp>
      <p:sp>
        <p:nvSpPr>
          <p:cNvPr id="34830" name="Line 13"/>
          <p:cNvSpPr>
            <a:spLocks noChangeShapeType="1"/>
          </p:cNvSpPr>
          <p:nvPr/>
        </p:nvSpPr>
        <p:spPr bwMode="auto">
          <a:xfrm flipH="1">
            <a:off x="3367088" y="3193256"/>
            <a:ext cx="457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lg"/>
          </a:ln>
        </p:spPr>
        <p:txBody>
          <a:bodyPr wrap="none" anchor="ctr"/>
          <a:lstStyle/>
          <a:p>
            <a:endParaRPr lang="en-US" sz="1350"/>
          </a:p>
        </p:txBody>
      </p:sp>
      <p:sp>
        <p:nvSpPr>
          <p:cNvPr id="34831" name="Rectangle 14"/>
          <p:cNvSpPr>
            <a:spLocks noChangeArrowheads="1"/>
          </p:cNvSpPr>
          <p:nvPr/>
        </p:nvSpPr>
        <p:spPr bwMode="auto">
          <a:xfrm>
            <a:off x="3538538" y="2907508"/>
            <a:ext cx="211596" cy="215059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lIns="47625" tIns="19050" rIns="47625" bIns="19050">
            <a:spAutoFit/>
          </a:bodyPr>
          <a:lstStyle/>
          <a:p>
            <a:pPr defTabSz="688181">
              <a:lnSpc>
                <a:spcPct val="85000"/>
              </a:lnSpc>
            </a:pPr>
            <a:r>
              <a:rPr lang="en-US" sz="1350">
                <a:solidFill>
                  <a:srgbClr val="FF0033"/>
                </a:solidFill>
                <a:latin typeface="Tahoma" pitchFamily="34" charset="0"/>
              </a:rPr>
              <a:t>N</a:t>
            </a:r>
            <a:endParaRPr lang="en-US" sz="1350">
              <a:latin typeface="Tahoma" pitchFamily="34" charset="0"/>
            </a:endParaRPr>
          </a:p>
        </p:txBody>
      </p:sp>
      <p:sp>
        <p:nvSpPr>
          <p:cNvPr id="34832" name="Rectangle 15"/>
          <p:cNvSpPr>
            <a:spLocks noChangeArrowheads="1"/>
          </p:cNvSpPr>
          <p:nvPr/>
        </p:nvSpPr>
        <p:spPr bwMode="auto">
          <a:xfrm>
            <a:off x="2509838" y="3021806"/>
            <a:ext cx="848916" cy="391716"/>
          </a:xfrm>
          <a:prstGeom prst="rect">
            <a:avLst/>
          </a:prstGeom>
          <a:solidFill>
            <a:schemeClr val="bg1"/>
          </a:solidFill>
          <a:ln>
            <a:headEnd/>
            <a:tailEnd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 lIns="69056" tIns="34529" rIns="69056" bIns="34529" anchor="ctr"/>
          <a:lstStyle/>
          <a:p>
            <a:pPr algn="ctr" defTabSz="688181"/>
            <a:r>
              <a:rPr lang="en-US" sz="1350" dirty="0">
                <a:solidFill>
                  <a:schemeClr val="tx1"/>
                </a:solidFill>
                <a:latin typeface="Tahoma" pitchFamily="34" charset="0"/>
              </a:rPr>
              <a:t>ignore</a:t>
            </a:r>
          </a:p>
        </p:txBody>
      </p:sp>
      <p:sp>
        <p:nvSpPr>
          <p:cNvPr id="34833" name="Line 16"/>
          <p:cNvSpPr>
            <a:spLocks noChangeShapeType="1"/>
          </p:cNvSpPr>
          <p:nvPr/>
        </p:nvSpPr>
        <p:spPr bwMode="auto">
          <a:xfrm>
            <a:off x="4452938" y="3593306"/>
            <a:ext cx="0" cy="229791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lg"/>
          </a:ln>
        </p:spPr>
        <p:txBody>
          <a:bodyPr wrap="none" anchor="ctr"/>
          <a:lstStyle/>
          <a:p>
            <a:endParaRPr lang="en-US" sz="1350"/>
          </a:p>
        </p:txBody>
      </p:sp>
      <p:sp>
        <p:nvSpPr>
          <p:cNvPr id="34834" name="Rectangle 17"/>
          <p:cNvSpPr>
            <a:spLocks noChangeArrowheads="1"/>
          </p:cNvSpPr>
          <p:nvPr/>
        </p:nvSpPr>
        <p:spPr bwMode="auto">
          <a:xfrm>
            <a:off x="4519613" y="3555208"/>
            <a:ext cx="195566" cy="215059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lIns="47625" tIns="19050" rIns="47625" bIns="19050">
            <a:spAutoFit/>
          </a:bodyPr>
          <a:lstStyle/>
          <a:p>
            <a:pPr defTabSz="688181">
              <a:lnSpc>
                <a:spcPct val="85000"/>
              </a:lnSpc>
            </a:pPr>
            <a:r>
              <a:rPr lang="en-US" sz="1350">
                <a:solidFill>
                  <a:srgbClr val="FF0033"/>
                </a:solidFill>
                <a:latin typeface="Tahoma" pitchFamily="34" charset="0"/>
              </a:rPr>
              <a:t>Y</a:t>
            </a:r>
            <a:endParaRPr lang="en-US" sz="1350">
              <a:latin typeface="Tahoma" pitchFamily="34" charset="0"/>
            </a:endParaRPr>
          </a:p>
        </p:txBody>
      </p:sp>
      <p:sp>
        <p:nvSpPr>
          <p:cNvPr id="34835" name="Rectangle 18"/>
          <p:cNvSpPr>
            <a:spLocks noChangeArrowheads="1"/>
          </p:cNvSpPr>
          <p:nvPr/>
        </p:nvSpPr>
        <p:spPr bwMode="auto">
          <a:xfrm>
            <a:off x="4057650" y="3827860"/>
            <a:ext cx="848916" cy="390525"/>
          </a:xfrm>
          <a:prstGeom prst="rect">
            <a:avLst/>
          </a:prstGeom>
          <a:solidFill>
            <a:schemeClr val="bg1"/>
          </a:solidFill>
          <a:ln>
            <a:headEnd/>
            <a:tailEnd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 lIns="69056" tIns="34529" rIns="69056" bIns="34529" anchor="ctr"/>
          <a:lstStyle/>
          <a:p>
            <a:pPr algn="ctr" defTabSz="688181"/>
            <a:r>
              <a:rPr lang="en-US" sz="1350" dirty="0" err="1">
                <a:solidFill>
                  <a:schemeClr val="tx1"/>
                </a:solidFill>
                <a:latin typeface="Tahoma" pitchFamily="34" charset="0"/>
              </a:rPr>
              <a:t>ack</a:t>
            </a:r>
            <a:endParaRPr lang="en-US" sz="1350" dirty="0">
              <a:solidFill>
                <a:schemeClr val="tx1"/>
              </a:solidFill>
              <a:latin typeface="Tahoma" pitchFamily="34" charset="0"/>
            </a:endParaRPr>
          </a:p>
        </p:txBody>
      </p:sp>
      <p:sp>
        <p:nvSpPr>
          <p:cNvPr id="34836" name="Rectangle 19"/>
          <p:cNvSpPr>
            <a:spLocks noChangeArrowheads="1"/>
          </p:cNvSpPr>
          <p:nvPr/>
        </p:nvSpPr>
        <p:spPr bwMode="auto">
          <a:xfrm>
            <a:off x="4113914" y="4586289"/>
            <a:ext cx="649473" cy="215059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lIns="47625" tIns="19050" rIns="47625" bIns="19050">
            <a:spAutoFit/>
          </a:bodyPr>
          <a:lstStyle/>
          <a:p>
            <a:pPr algn="ctr" defTabSz="688181">
              <a:lnSpc>
                <a:spcPct val="85000"/>
              </a:lnSpc>
            </a:pPr>
            <a:r>
              <a:rPr lang="en-US" sz="1350">
                <a:latin typeface="Tahoma" pitchFamily="34" charset="0"/>
              </a:rPr>
              <a:t>vector?</a:t>
            </a:r>
          </a:p>
        </p:txBody>
      </p:sp>
      <p:sp>
        <p:nvSpPr>
          <p:cNvPr id="34837" name="Line 20"/>
          <p:cNvSpPr>
            <a:spLocks noChangeShapeType="1"/>
          </p:cNvSpPr>
          <p:nvPr/>
        </p:nvSpPr>
        <p:spPr bwMode="auto">
          <a:xfrm>
            <a:off x="4452938" y="4852988"/>
            <a:ext cx="0" cy="229791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lg"/>
          </a:ln>
        </p:spPr>
        <p:txBody>
          <a:bodyPr wrap="none" anchor="ctr"/>
          <a:lstStyle/>
          <a:p>
            <a:endParaRPr lang="en-US" sz="1350"/>
          </a:p>
        </p:txBody>
      </p:sp>
      <p:sp>
        <p:nvSpPr>
          <p:cNvPr id="34838" name="Rectangle 21"/>
          <p:cNvSpPr>
            <a:spLocks noChangeArrowheads="1"/>
          </p:cNvSpPr>
          <p:nvPr/>
        </p:nvSpPr>
        <p:spPr bwMode="auto">
          <a:xfrm>
            <a:off x="4519613" y="4814889"/>
            <a:ext cx="195566" cy="215059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lIns="47625" tIns="19050" rIns="47625" bIns="19050">
            <a:spAutoFit/>
          </a:bodyPr>
          <a:lstStyle/>
          <a:p>
            <a:pPr defTabSz="688181">
              <a:lnSpc>
                <a:spcPct val="85000"/>
              </a:lnSpc>
            </a:pPr>
            <a:r>
              <a:rPr lang="en-US" sz="1350">
                <a:solidFill>
                  <a:srgbClr val="FF0033"/>
                </a:solidFill>
                <a:latin typeface="Tahoma" pitchFamily="34" charset="0"/>
              </a:rPr>
              <a:t>Y</a:t>
            </a:r>
            <a:endParaRPr lang="en-US" sz="1350">
              <a:latin typeface="Tahoma" pitchFamily="34" charset="0"/>
            </a:endParaRPr>
          </a:p>
        </p:txBody>
      </p:sp>
      <p:sp>
        <p:nvSpPr>
          <p:cNvPr id="34839" name="Line 22"/>
          <p:cNvSpPr>
            <a:spLocks noChangeShapeType="1"/>
          </p:cNvSpPr>
          <p:nvPr/>
        </p:nvSpPr>
        <p:spPr bwMode="auto">
          <a:xfrm>
            <a:off x="4452938" y="4223149"/>
            <a:ext cx="0" cy="22979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lg"/>
          </a:ln>
        </p:spPr>
        <p:txBody>
          <a:bodyPr wrap="none" anchor="ctr"/>
          <a:lstStyle/>
          <a:p>
            <a:endParaRPr lang="en-US" sz="1350"/>
          </a:p>
        </p:txBody>
      </p:sp>
      <p:sp>
        <p:nvSpPr>
          <p:cNvPr id="34840" name="Rectangle 23"/>
          <p:cNvSpPr>
            <a:spLocks noChangeArrowheads="1"/>
          </p:cNvSpPr>
          <p:nvPr/>
        </p:nvSpPr>
        <p:spPr bwMode="auto">
          <a:xfrm>
            <a:off x="4519613" y="4185048"/>
            <a:ext cx="195566" cy="215059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lIns="47625" tIns="19050" rIns="47625" bIns="19050">
            <a:spAutoFit/>
          </a:bodyPr>
          <a:lstStyle/>
          <a:p>
            <a:pPr defTabSz="688181">
              <a:lnSpc>
                <a:spcPct val="85000"/>
              </a:lnSpc>
            </a:pPr>
            <a:r>
              <a:rPr lang="en-US" sz="1350">
                <a:solidFill>
                  <a:srgbClr val="FF0033"/>
                </a:solidFill>
                <a:latin typeface="Tahoma" pitchFamily="34" charset="0"/>
              </a:rPr>
              <a:t>Y</a:t>
            </a:r>
            <a:endParaRPr lang="en-US" sz="1350">
              <a:latin typeface="Tahoma" pitchFamily="34" charset="0"/>
            </a:endParaRPr>
          </a:p>
        </p:txBody>
      </p:sp>
      <p:sp>
        <p:nvSpPr>
          <p:cNvPr id="34841" name="Line 24"/>
          <p:cNvSpPr>
            <a:spLocks noChangeShapeType="1"/>
          </p:cNvSpPr>
          <p:nvPr/>
        </p:nvSpPr>
        <p:spPr bwMode="auto">
          <a:xfrm flipH="1">
            <a:off x="3594499" y="4681538"/>
            <a:ext cx="45839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lg"/>
          </a:ln>
        </p:spPr>
        <p:txBody>
          <a:bodyPr wrap="none" anchor="ctr"/>
          <a:lstStyle/>
          <a:p>
            <a:endParaRPr lang="en-US" sz="1350"/>
          </a:p>
        </p:txBody>
      </p:sp>
      <p:sp>
        <p:nvSpPr>
          <p:cNvPr id="34842" name="Rectangle 25"/>
          <p:cNvSpPr>
            <a:spLocks noChangeArrowheads="1"/>
          </p:cNvSpPr>
          <p:nvPr/>
        </p:nvSpPr>
        <p:spPr bwMode="auto">
          <a:xfrm>
            <a:off x="3890963" y="4471989"/>
            <a:ext cx="211596" cy="215059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lIns="47625" tIns="19050" rIns="47625" bIns="19050">
            <a:spAutoFit/>
          </a:bodyPr>
          <a:lstStyle/>
          <a:p>
            <a:pPr defTabSz="688181">
              <a:lnSpc>
                <a:spcPct val="85000"/>
              </a:lnSpc>
            </a:pPr>
            <a:r>
              <a:rPr lang="en-US" sz="1350">
                <a:solidFill>
                  <a:srgbClr val="FF0033"/>
                </a:solidFill>
                <a:latin typeface="Tahoma" pitchFamily="34" charset="0"/>
              </a:rPr>
              <a:t>N</a:t>
            </a:r>
            <a:endParaRPr lang="en-US" sz="1350">
              <a:latin typeface="Tahoma" pitchFamily="34" charset="0"/>
            </a:endParaRPr>
          </a:p>
        </p:txBody>
      </p:sp>
      <p:sp>
        <p:nvSpPr>
          <p:cNvPr id="34843" name="Rectangle 26"/>
          <p:cNvSpPr>
            <a:spLocks noChangeArrowheads="1"/>
          </p:cNvSpPr>
          <p:nvPr/>
        </p:nvSpPr>
        <p:spPr bwMode="auto">
          <a:xfrm>
            <a:off x="2850643" y="4586289"/>
            <a:ext cx="761427" cy="215059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lIns="47625" tIns="19050" rIns="47625" bIns="19050">
            <a:spAutoFit/>
          </a:bodyPr>
          <a:lstStyle/>
          <a:p>
            <a:pPr algn="ctr" defTabSz="688181">
              <a:lnSpc>
                <a:spcPct val="85000"/>
              </a:lnSpc>
            </a:pPr>
            <a:r>
              <a:rPr lang="en-US" sz="1350">
                <a:latin typeface="Tahoma" pitchFamily="34" charset="0"/>
              </a:rPr>
              <a:t>timeout?</a:t>
            </a:r>
          </a:p>
        </p:txBody>
      </p:sp>
      <p:sp>
        <p:nvSpPr>
          <p:cNvPr id="34844" name="Line 27"/>
          <p:cNvSpPr>
            <a:spLocks noChangeShapeType="1"/>
          </p:cNvSpPr>
          <p:nvPr/>
        </p:nvSpPr>
        <p:spPr bwMode="auto">
          <a:xfrm flipH="1">
            <a:off x="2393156" y="4681538"/>
            <a:ext cx="457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stealth" w="med" len="lg"/>
          </a:ln>
        </p:spPr>
        <p:txBody>
          <a:bodyPr wrap="none" anchor="ctr"/>
          <a:lstStyle/>
          <a:p>
            <a:endParaRPr lang="en-US" sz="1350"/>
          </a:p>
        </p:txBody>
      </p:sp>
      <p:sp>
        <p:nvSpPr>
          <p:cNvPr id="34845" name="Rectangle 28"/>
          <p:cNvSpPr>
            <a:spLocks noChangeArrowheads="1"/>
          </p:cNvSpPr>
          <p:nvPr/>
        </p:nvSpPr>
        <p:spPr bwMode="auto">
          <a:xfrm>
            <a:off x="2688432" y="4471989"/>
            <a:ext cx="195566" cy="215059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lIns="47625" tIns="19050" rIns="47625" bIns="19050">
            <a:spAutoFit/>
          </a:bodyPr>
          <a:lstStyle/>
          <a:p>
            <a:pPr defTabSz="688181">
              <a:lnSpc>
                <a:spcPct val="85000"/>
              </a:lnSpc>
            </a:pPr>
            <a:r>
              <a:rPr lang="en-US" sz="1350">
                <a:solidFill>
                  <a:srgbClr val="FF0033"/>
                </a:solidFill>
                <a:latin typeface="Tahoma" pitchFamily="34" charset="0"/>
              </a:rPr>
              <a:t>Y</a:t>
            </a:r>
            <a:endParaRPr lang="en-US" sz="1350">
              <a:latin typeface="Tahoma" pitchFamily="34" charset="0"/>
            </a:endParaRPr>
          </a:p>
        </p:txBody>
      </p:sp>
      <p:sp>
        <p:nvSpPr>
          <p:cNvPr id="34846" name="Line 29"/>
          <p:cNvSpPr>
            <a:spLocks noChangeShapeType="1"/>
          </p:cNvSpPr>
          <p:nvPr/>
        </p:nvSpPr>
        <p:spPr bwMode="auto">
          <a:xfrm flipV="1">
            <a:off x="3251597" y="4051699"/>
            <a:ext cx="0" cy="40124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 sz="1350"/>
          </a:p>
        </p:txBody>
      </p:sp>
      <p:sp>
        <p:nvSpPr>
          <p:cNvPr id="34847" name="Line 30"/>
          <p:cNvSpPr>
            <a:spLocks noChangeShapeType="1"/>
          </p:cNvSpPr>
          <p:nvPr/>
        </p:nvSpPr>
        <p:spPr bwMode="auto">
          <a:xfrm>
            <a:off x="3251599" y="4051697"/>
            <a:ext cx="80129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stealth" w="med" len="lg"/>
            <a:tailEnd type="stealth" w="med" len="lg"/>
          </a:ln>
        </p:spPr>
        <p:txBody>
          <a:bodyPr wrap="none" anchor="ctr"/>
          <a:lstStyle/>
          <a:p>
            <a:endParaRPr lang="en-US" sz="1350"/>
          </a:p>
        </p:txBody>
      </p:sp>
      <p:sp>
        <p:nvSpPr>
          <p:cNvPr id="34848" name="Rectangle 31"/>
          <p:cNvSpPr>
            <a:spLocks noChangeArrowheads="1"/>
          </p:cNvSpPr>
          <p:nvPr/>
        </p:nvSpPr>
        <p:spPr bwMode="auto">
          <a:xfrm>
            <a:off x="1539480" y="4514850"/>
            <a:ext cx="848915" cy="390525"/>
          </a:xfrm>
          <a:prstGeom prst="rect">
            <a:avLst/>
          </a:prstGeom>
          <a:solidFill>
            <a:schemeClr val="bg1"/>
          </a:solidFill>
          <a:ln>
            <a:headEnd/>
            <a:tailEnd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 lIns="69056" tIns="34529" rIns="69056" bIns="34529" anchor="ctr"/>
          <a:lstStyle/>
          <a:p>
            <a:pPr algn="ctr" defTabSz="688181"/>
            <a:r>
              <a:rPr lang="en-US" sz="1350" dirty="0">
                <a:solidFill>
                  <a:schemeClr val="tx1"/>
                </a:solidFill>
                <a:latin typeface="Tahoma" pitchFamily="34" charset="0"/>
              </a:rPr>
              <a:t>bus error</a:t>
            </a:r>
          </a:p>
        </p:txBody>
      </p:sp>
      <p:sp>
        <p:nvSpPr>
          <p:cNvPr id="34849" name="Rectangle 32"/>
          <p:cNvSpPr>
            <a:spLocks noChangeArrowheads="1"/>
          </p:cNvSpPr>
          <p:nvPr/>
        </p:nvSpPr>
        <p:spPr bwMode="auto">
          <a:xfrm>
            <a:off x="3713561" y="5087541"/>
            <a:ext cx="1421606" cy="390525"/>
          </a:xfrm>
          <a:prstGeom prst="rect">
            <a:avLst/>
          </a:prstGeom>
          <a:solidFill>
            <a:schemeClr val="bg1"/>
          </a:solidFill>
          <a:ln>
            <a:headEnd/>
            <a:tailEnd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 lIns="69056" tIns="34529" rIns="69056" bIns="34529" anchor="ctr"/>
          <a:lstStyle/>
          <a:p>
            <a:pPr algn="ctr" defTabSz="688181"/>
            <a:r>
              <a:rPr lang="en-US" sz="1350" dirty="0">
                <a:solidFill>
                  <a:schemeClr val="tx1"/>
                </a:solidFill>
                <a:latin typeface="Tahoma" pitchFamily="34" charset="0"/>
              </a:rPr>
              <a:t>call table[vector]</a:t>
            </a:r>
          </a:p>
        </p:txBody>
      </p:sp>
      <p:sp>
        <p:nvSpPr>
          <p:cNvPr id="34850" name="AutoShape 33"/>
          <p:cNvSpPr>
            <a:spLocks noChangeArrowheads="1"/>
          </p:cNvSpPr>
          <p:nvPr/>
        </p:nvSpPr>
        <p:spPr bwMode="auto">
          <a:xfrm>
            <a:off x="3824287" y="2793206"/>
            <a:ext cx="1256867" cy="800100"/>
          </a:xfrm>
          <a:prstGeom prst="diamond">
            <a:avLst/>
          </a:prstGeom>
          <a:solidFill>
            <a:schemeClr val="bg1"/>
          </a:solidFill>
          <a:ln>
            <a:headEnd type="none" w="sm" len="sm"/>
            <a:tailEnd type="none" w="sm" len="sm"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endParaRPr lang="en-US" sz="1350"/>
          </a:p>
        </p:txBody>
      </p:sp>
      <p:sp>
        <p:nvSpPr>
          <p:cNvPr id="34851" name="Rectangle 34"/>
          <p:cNvSpPr>
            <a:spLocks noChangeArrowheads="1"/>
          </p:cNvSpPr>
          <p:nvPr/>
        </p:nvSpPr>
        <p:spPr bwMode="auto">
          <a:xfrm>
            <a:off x="3799880" y="2990717"/>
            <a:ext cx="1364456" cy="39241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lIns="47625" tIns="19050" rIns="47625" bIns="19050">
            <a:spAutoFit/>
          </a:bodyPr>
          <a:lstStyle/>
          <a:p>
            <a:pPr marL="257175" indent="-257175" algn="ctr" defTabSz="688181">
              <a:lnSpc>
                <a:spcPct val="88000"/>
              </a:lnSpc>
              <a:spcBef>
                <a:spcPct val="43000"/>
              </a:spcBef>
            </a:pPr>
            <a:r>
              <a:rPr lang="en-US" sz="1050" dirty="0" err="1">
                <a:latin typeface="Tahoma" pitchFamily="34" charset="0"/>
              </a:rPr>
              <a:t>intr</a:t>
            </a:r>
            <a:r>
              <a:rPr lang="en-US" sz="1050" dirty="0">
                <a:latin typeface="Tahoma" pitchFamily="34" charset="0"/>
              </a:rPr>
              <a:t> priority &gt;</a:t>
            </a:r>
          </a:p>
          <a:p>
            <a:pPr marL="257175" indent="-257175" algn="ctr" defTabSz="688181">
              <a:lnSpc>
                <a:spcPct val="88000"/>
              </a:lnSpc>
              <a:spcBef>
                <a:spcPct val="43000"/>
              </a:spcBef>
            </a:pPr>
            <a:r>
              <a:rPr lang="en-US" sz="1050" dirty="0">
                <a:latin typeface="Tahoma" pitchFamily="34" charset="0"/>
              </a:rPr>
              <a:t>current priority?</a:t>
            </a:r>
          </a:p>
        </p:txBody>
      </p:sp>
      <p:sp>
        <p:nvSpPr>
          <p:cNvPr id="34852" name="Text Box 35"/>
          <p:cNvSpPr txBox="1">
            <a:spLocks noChangeArrowheads="1"/>
          </p:cNvSpPr>
          <p:nvPr/>
        </p:nvSpPr>
        <p:spPr bwMode="auto">
          <a:xfrm>
            <a:off x="2502694" y="2145508"/>
            <a:ext cx="871585" cy="507831"/>
          </a:xfrm>
          <a:prstGeom prst="rect">
            <a:avLst/>
          </a:prstGeom>
          <a:solidFill>
            <a:schemeClr val="bg1"/>
          </a:solidFill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r>
              <a:rPr lang="en-US" sz="1350"/>
              <a:t>continue</a:t>
            </a:r>
          </a:p>
          <a:p>
            <a:r>
              <a:rPr lang="en-US" sz="1350"/>
              <a:t>execution</a:t>
            </a:r>
          </a:p>
        </p:txBody>
      </p:sp>
    </p:spTree>
    <p:extLst>
      <p:ext uri="{BB962C8B-B14F-4D97-AF65-F5344CB8AC3E}">
        <p14:creationId xmlns:p14="http://schemas.microsoft.com/office/powerpoint/2010/main" val="182846362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Interrupt sequence</a:t>
            </a:r>
          </a:p>
        </p:txBody>
      </p:sp>
      <p:sp>
        <p:nvSpPr>
          <p:cNvPr id="3584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CPU acknowledges request.</a:t>
            </a:r>
          </a:p>
          <a:p>
            <a:r>
              <a:rPr lang="en-US"/>
              <a:t>Device sends vector.</a:t>
            </a:r>
          </a:p>
          <a:p>
            <a:r>
              <a:rPr lang="en-US"/>
              <a:t>CPU calls handler.</a:t>
            </a:r>
          </a:p>
          <a:p>
            <a:r>
              <a:rPr lang="en-US"/>
              <a:t>Software processes request.</a:t>
            </a:r>
          </a:p>
          <a:p>
            <a:r>
              <a:rPr lang="en-US"/>
              <a:t>CPU restores state to foreground program.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Computers as Components 4e © 2016 Marilyn Wolf</a:t>
            </a:r>
          </a:p>
        </p:txBody>
      </p:sp>
    </p:spTree>
    <p:extLst>
      <p:ext uri="{BB962C8B-B14F-4D97-AF65-F5344CB8AC3E}">
        <p14:creationId xmlns:p14="http://schemas.microsoft.com/office/powerpoint/2010/main" val="386115809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Sources of interrupt overhead</a:t>
            </a:r>
          </a:p>
        </p:txBody>
      </p:sp>
      <p:sp>
        <p:nvSpPr>
          <p:cNvPr id="3686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Handler execution time.</a:t>
            </a:r>
          </a:p>
          <a:p>
            <a:r>
              <a:rPr lang="en-US"/>
              <a:t>Interrupt mechanism overhead.</a:t>
            </a:r>
          </a:p>
          <a:p>
            <a:r>
              <a:rPr lang="en-US"/>
              <a:t>Register save/restore.</a:t>
            </a:r>
          </a:p>
          <a:p>
            <a:r>
              <a:rPr lang="en-US"/>
              <a:t>Pipeline-related penalties.</a:t>
            </a:r>
          </a:p>
          <a:p>
            <a:r>
              <a:rPr lang="en-US"/>
              <a:t>Cache-related penalties.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Computers as Components 4e © 2016 Marilyn Wolf</a:t>
            </a:r>
          </a:p>
        </p:txBody>
      </p:sp>
    </p:spTree>
    <p:extLst>
      <p:ext uri="{BB962C8B-B14F-4D97-AF65-F5344CB8AC3E}">
        <p14:creationId xmlns:p14="http://schemas.microsoft.com/office/powerpoint/2010/main" val="107283585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ARM interrupts</a:t>
            </a:r>
          </a:p>
        </p:txBody>
      </p:sp>
      <p:sp>
        <p:nvSpPr>
          <p:cNvPr id="3789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ARM7 supports two types of interrupts:</a:t>
            </a:r>
          </a:p>
          <a:p>
            <a:pPr lvl="1"/>
            <a:r>
              <a:rPr lang="en-US"/>
              <a:t>Fast interrupt requests (FIQs).</a:t>
            </a:r>
          </a:p>
          <a:p>
            <a:pPr lvl="1"/>
            <a:r>
              <a:rPr lang="en-US"/>
              <a:t>Interrupt requests (IRQs).</a:t>
            </a:r>
          </a:p>
          <a:p>
            <a:r>
              <a:rPr lang="en-US"/>
              <a:t>Interrupt table starts at location 0.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Computers as Components 4e © 2016 Marilyn Wolf</a:t>
            </a:r>
          </a:p>
        </p:txBody>
      </p:sp>
    </p:spTree>
    <p:extLst>
      <p:ext uri="{BB962C8B-B14F-4D97-AF65-F5344CB8AC3E}">
        <p14:creationId xmlns:p14="http://schemas.microsoft.com/office/powerpoint/2010/main" val="43177037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ARM interrupt procedure</a:t>
            </a:r>
          </a:p>
        </p:txBody>
      </p:sp>
      <p:sp>
        <p:nvSpPr>
          <p:cNvPr id="3891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CPU actions:</a:t>
            </a:r>
          </a:p>
          <a:p>
            <a:pPr lvl="1"/>
            <a:r>
              <a:rPr lang="en-US"/>
              <a:t>Save PC. Copy CPSR to SPSR.</a:t>
            </a:r>
          </a:p>
          <a:p>
            <a:pPr lvl="1"/>
            <a:r>
              <a:rPr lang="en-US"/>
              <a:t>Force bits in CPSR to record interrupt.</a:t>
            </a:r>
          </a:p>
          <a:p>
            <a:pPr lvl="1"/>
            <a:r>
              <a:rPr lang="en-US"/>
              <a:t>Force PC to vector.</a:t>
            </a:r>
          </a:p>
          <a:p>
            <a:r>
              <a:rPr lang="en-US"/>
              <a:t>Handler responsibilities:</a:t>
            </a:r>
          </a:p>
          <a:p>
            <a:pPr lvl="1"/>
            <a:r>
              <a:rPr lang="en-US"/>
              <a:t>Restore proper PC.</a:t>
            </a:r>
          </a:p>
          <a:p>
            <a:pPr lvl="1"/>
            <a:r>
              <a:rPr lang="en-US"/>
              <a:t>Restore CPSR from SPSR.</a:t>
            </a:r>
          </a:p>
          <a:p>
            <a:pPr lvl="1"/>
            <a:r>
              <a:rPr lang="en-US"/>
              <a:t>Clear interrupt disable flags.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Computers as Components 4e © 2016 Marilyn Wolf</a:t>
            </a:r>
          </a:p>
        </p:txBody>
      </p:sp>
    </p:spTree>
    <p:extLst>
      <p:ext uri="{BB962C8B-B14F-4D97-AF65-F5344CB8AC3E}">
        <p14:creationId xmlns:p14="http://schemas.microsoft.com/office/powerpoint/2010/main" val="261285787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ARM interrupt latency</a:t>
            </a:r>
          </a:p>
        </p:txBody>
      </p:sp>
      <p:sp>
        <p:nvSpPr>
          <p:cNvPr id="3994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Worst-case latency to respond to interrupt is 27 cycles:</a:t>
            </a:r>
          </a:p>
          <a:p>
            <a:pPr lvl="1"/>
            <a:r>
              <a:rPr lang="en-US"/>
              <a:t>Two cycles to synchronize external request.</a:t>
            </a:r>
          </a:p>
          <a:p>
            <a:pPr lvl="1"/>
            <a:r>
              <a:rPr lang="en-US"/>
              <a:t>Up to 20 cycles to complete current instruction.</a:t>
            </a:r>
          </a:p>
          <a:p>
            <a:pPr lvl="1"/>
            <a:r>
              <a:rPr lang="en-US"/>
              <a:t>Three cycles for data abort.</a:t>
            </a:r>
          </a:p>
          <a:p>
            <a:pPr lvl="1"/>
            <a:r>
              <a:rPr lang="en-US"/>
              <a:t>Two cycles to enter interrupt handling state.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Computers as Components 4e © 2016 Marilyn Wolf</a:t>
            </a:r>
          </a:p>
        </p:txBody>
      </p:sp>
    </p:spTree>
    <p:extLst>
      <p:ext uri="{BB962C8B-B14F-4D97-AF65-F5344CB8AC3E}">
        <p14:creationId xmlns:p14="http://schemas.microsoft.com/office/powerpoint/2010/main" val="404436345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C55x interrupts</a:t>
            </a:r>
          </a:p>
        </p:txBody>
      </p:sp>
      <p:sp>
        <p:nvSpPr>
          <p:cNvPr id="4096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z="1800"/>
              <a:t>Latency is between 7 and 13 cycles.</a:t>
            </a:r>
          </a:p>
          <a:p>
            <a:r>
              <a:rPr lang="en-US" sz="1800"/>
              <a:t>Maskable interrupt sequence:</a:t>
            </a:r>
          </a:p>
          <a:p>
            <a:pPr lvl="1"/>
            <a:r>
              <a:rPr lang="en-US" sz="1500"/>
              <a:t>Interrupt flag register is set.</a:t>
            </a:r>
          </a:p>
          <a:p>
            <a:pPr lvl="1"/>
            <a:r>
              <a:rPr lang="en-US" sz="1500"/>
              <a:t>Interrupt enable register is checked.</a:t>
            </a:r>
          </a:p>
          <a:p>
            <a:pPr lvl="1"/>
            <a:r>
              <a:rPr lang="en-US" sz="1500"/>
              <a:t>Interrupt mask register is checked.</a:t>
            </a:r>
          </a:p>
          <a:p>
            <a:pPr lvl="1"/>
            <a:r>
              <a:rPr lang="en-US" sz="1500"/>
              <a:t>Interrupt flag register is cleared.</a:t>
            </a:r>
          </a:p>
          <a:p>
            <a:pPr lvl="1"/>
            <a:r>
              <a:rPr lang="en-US" sz="1500"/>
              <a:t>Appropriate registers are saved.</a:t>
            </a:r>
          </a:p>
          <a:p>
            <a:pPr lvl="1"/>
            <a:r>
              <a:rPr lang="en-US" sz="1500"/>
              <a:t>INTM set to 1, DBGM set to 1, EALLOW set to 0.</a:t>
            </a:r>
          </a:p>
          <a:p>
            <a:pPr lvl="1"/>
            <a:r>
              <a:rPr lang="en-US" sz="1500"/>
              <a:t>Branch to ISR.</a:t>
            </a:r>
          </a:p>
          <a:p>
            <a:r>
              <a:rPr lang="en-US" sz="1800"/>
              <a:t>Two styles of return: fast and slow.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Computers as Components 4e © 2016 Marilyn Wolf</a:t>
            </a:r>
          </a:p>
        </p:txBody>
      </p:sp>
    </p:spTree>
    <p:extLst>
      <p:ext uri="{BB962C8B-B14F-4D97-AF65-F5344CB8AC3E}">
        <p14:creationId xmlns:p14="http://schemas.microsoft.com/office/powerpoint/2010/main" val="407334147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PIC16F interrupts</a:t>
            </a:r>
          </a:p>
        </p:txBody>
      </p:sp>
      <p:sp>
        <p:nvSpPr>
          <p:cNvPr id="4198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1350"/>
              <a:t>Synchronous interrupts come from inside CPU.</a:t>
            </a:r>
          </a:p>
          <a:p>
            <a:r>
              <a:rPr lang="en-US" sz="1350"/>
              <a:t>Asynchronous interrupts come from outside CPU.</a:t>
            </a:r>
          </a:p>
          <a:p>
            <a:r>
              <a:rPr lang="en-US" sz="1350"/>
              <a:t>INTCON register holds interrupt control bits.</a:t>
            </a:r>
          </a:p>
          <a:p>
            <a:pPr lvl="1"/>
            <a:r>
              <a:rPr lang="en-US" sz="1350"/>
              <a:t>GIE allows unmasked interrupts.</a:t>
            </a:r>
          </a:p>
          <a:p>
            <a:pPr lvl="1"/>
            <a:r>
              <a:rPr lang="en-US" sz="1350"/>
              <a:t>PIE allows peripheral interrupts.</a:t>
            </a:r>
          </a:p>
          <a:p>
            <a:pPr lvl="1"/>
            <a:r>
              <a:rPr lang="en-US" sz="1350"/>
              <a:t>TMR0 enables timer 0.</a:t>
            </a:r>
          </a:p>
          <a:p>
            <a:pPr lvl="1"/>
            <a:r>
              <a:rPr lang="en-US" sz="1350"/>
              <a:t>INT enables external interrupts.</a:t>
            </a:r>
          </a:p>
          <a:p>
            <a:pPr lvl="1"/>
            <a:r>
              <a:rPr lang="en-US" sz="1350"/>
              <a:t>PIR1/PIR2 control peripheral interrupts.</a:t>
            </a:r>
          </a:p>
          <a:p>
            <a:r>
              <a:rPr lang="en-US" sz="1350"/>
              <a:t>RETFIE used to return from interrupts.</a:t>
            </a:r>
          </a:p>
          <a:p>
            <a:r>
              <a:rPr lang="en-US" sz="1350"/>
              <a:t>Latency:</a:t>
            </a:r>
          </a:p>
          <a:p>
            <a:pPr lvl="1"/>
            <a:r>
              <a:rPr lang="en-US" sz="1350"/>
              <a:t>Synchronous: 3Tcy</a:t>
            </a:r>
          </a:p>
          <a:p>
            <a:pPr lvl="1"/>
            <a:r>
              <a:rPr lang="en-US" sz="1350"/>
              <a:t>Asynchronous: 3 to 3.75 Tcy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Computers as Components 4e © 2016 Marilyn Wolf</a:t>
            </a:r>
          </a:p>
        </p:txBody>
      </p:sp>
    </p:spTree>
    <p:extLst>
      <p:ext uri="{BB962C8B-B14F-4D97-AF65-F5344CB8AC3E}">
        <p14:creationId xmlns:p14="http://schemas.microsoft.com/office/powerpoint/2010/main" val="230373328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Supervisor mode</a:t>
            </a:r>
          </a:p>
        </p:txBody>
      </p:sp>
      <p:sp>
        <p:nvSpPr>
          <p:cNvPr id="4301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May want to provide protective barriers between programs.</a:t>
            </a:r>
          </a:p>
          <a:p>
            <a:pPr lvl="1"/>
            <a:r>
              <a:rPr lang="en-US"/>
              <a:t>Avoid memory corruption.</a:t>
            </a:r>
          </a:p>
          <a:p>
            <a:r>
              <a:rPr lang="en-US"/>
              <a:t>Need </a:t>
            </a:r>
            <a:r>
              <a:rPr lang="en-US">
                <a:solidFill>
                  <a:srgbClr val="FF0033"/>
                </a:solidFill>
              </a:rPr>
              <a:t>supervisor mode</a:t>
            </a:r>
            <a:r>
              <a:rPr lang="en-US"/>
              <a:t> to manage the various programs.</a:t>
            </a:r>
          </a:p>
          <a:p>
            <a:r>
              <a:rPr lang="en-US"/>
              <a:t>SHARC does not have a supervisor mode.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Computers as Components 4e © 2016 Marilyn Wolf</a:t>
            </a:r>
          </a:p>
        </p:txBody>
      </p:sp>
    </p:spTree>
    <p:extLst>
      <p:ext uri="{BB962C8B-B14F-4D97-AF65-F5344CB8AC3E}">
        <p14:creationId xmlns:p14="http://schemas.microsoft.com/office/powerpoint/2010/main" val="60359748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ARM supervisor mode</a:t>
            </a:r>
          </a:p>
        </p:txBody>
      </p:sp>
      <p:sp>
        <p:nvSpPr>
          <p:cNvPr id="4403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Use SWI instruction to enter supervisor mode, similar to subroutine:</a:t>
            </a:r>
          </a:p>
          <a:p>
            <a:pPr lvl="1">
              <a:buFont typeface="Monotype Sorts" pitchFamily="2" charset="2"/>
              <a:buNone/>
            </a:pPr>
            <a:r>
              <a:rPr lang="en-US" dirty="0">
                <a:latin typeface="Consolas" pitchFamily="49" charset="0"/>
                <a:cs typeface="Consolas" pitchFamily="49" charset="0"/>
              </a:rPr>
              <a:t>SWI CODE_1</a:t>
            </a:r>
          </a:p>
          <a:p>
            <a:r>
              <a:rPr lang="en-US" dirty="0"/>
              <a:t>Sets PC to 0x08. </a:t>
            </a:r>
          </a:p>
          <a:p>
            <a:r>
              <a:rPr lang="en-US" dirty="0"/>
              <a:t>Argument to SWI is passed to supervisor mode code.</a:t>
            </a:r>
          </a:p>
          <a:p>
            <a:r>
              <a:rPr lang="en-US" dirty="0"/>
              <a:t>Saves CPSR in SPSR.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Computers as Components 4e © 2016 Marilyn Wolf</a:t>
            </a:r>
          </a:p>
        </p:txBody>
      </p:sp>
    </p:spTree>
    <p:extLst>
      <p:ext uri="{BB962C8B-B14F-4D97-AF65-F5344CB8AC3E}">
        <p14:creationId xmlns:p14="http://schemas.microsoft.com/office/powerpoint/2010/main" val="117936265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Exception</a:t>
            </a:r>
          </a:p>
        </p:txBody>
      </p:sp>
      <p:sp>
        <p:nvSpPr>
          <p:cNvPr id="4506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>
                <a:solidFill>
                  <a:srgbClr val="FF0033"/>
                </a:solidFill>
              </a:rPr>
              <a:t>Exception</a:t>
            </a:r>
            <a:r>
              <a:rPr lang="en-US"/>
              <a:t>: internally detected error.</a:t>
            </a:r>
          </a:p>
          <a:p>
            <a:r>
              <a:rPr lang="en-US"/>
              <a:t>Exceptions are synchronous with instructions but unpredictable.</a:t>
            </a:r>
          </a:p>
          <a:p>
            <a:r>
              <a:rPr lang="en-US"/>
              <a:t>Build exception mechanism on top of interrupt mechanism.</a:t>
            </a:r>
          </a:p>
          <a:p>
            <a:r>
              <a:rPr lang="en-US"/>
              <a:t>Exceptions are usually prioritized and vectorized.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Computers as Components 4e © 2016 Marilyn Wolf</a:t>
            </a:r>
          </a:p>
        </p:txBody>
      </p:sp>
    </p:spTree>
    <p:extLst>
      <p:ext uri="{BB962C8B-B14F-4D97-AF65-F5344CB8AC3E}">
        <p14:creationId xmlns:p14="http://schemas.microsoft.com/office/powerpoint/2010/main" val="23618434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Trap</a:t>
            </a:r>
          </a:p>
        </p:txBody>
      </p:sp>
      <p:sp>
        <p:nvSpPr>
          <p:cNvPr id="4608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>
                <a:solidFill>
                  <a:srgbClr val="FF0033"/>
                </a:solidFill>
              </a:rPr>
              <a:t>Trap</a:t>
            </a:r>
            <a:r>
              <a:rPr lang="en-US"/>
              <a:t> (</a:t>
            </a:r>
            <a:r>
              <a:rPr lang="en-US">
                <a:solidFill>
                  <a:srgbClr val="FF0033"/>
                </a:solidFill>
              </a:rPr>
              <a:t>software interrupt</a:t>
            </a:r>
            <a:r>
              <a:rPr lang="en-US"/>
              <a:t>): an exception generated by an instruction.</a:t>
            </a:r>
          </a:p>
          <a:p>
            <a:pPr lvl="1"/>
            <a:r>
              <a:rPr lang="en-US"/>
              <a:t>Call supervisor mode.</a:t>
            </a:r>
          </a:p>
          <a:p>
            <a:r>
              <a:rPr lang="en-US"/>
              <a:t>ARM uses SWI instruction for traps.</a:t>
            </a:r>
          </a:p>
          <a:p>
            <a:r>
              <a:rPr lang="en-US"/>
              <a:t>SHARC offers three levels of software interrupts.</a:t>
            </a:r>
          </a:p>
          <a:p>
            <a:pPr lvl="1"/>
            <a:r>
              <a:rPr lang="en-US"/>
              <a:t>Called by setting bits in IRPTL register.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Computers as Components 4e © 2016 Marilyn Wolf</a:t>
            </a:r>
          </a:p>
        </p:txBody>
      </p:sp>
    </p:spTree>
    <p:extLst>
      <p:ext uri="{BB962C8B-B14F-4D97-AF65-F5344CB8AC3E}">
        <p14:creationId xmlns:p14="http://schemas.microsoft.com/office/powerpoint/2010/main" val="134197898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Co-processor</a:t>
            </a:r>
          </a:p>
        </p:txBody>
      </p:sp>
      <p:sp>
        <p:nvSpPr>
          <p:cNvPr id="4710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>
                <a:solidFill>
                  <a:srgbClr val="FF0033"/>
                </a:solidFill>
              </a:rPr>
              <a:t>Co-processor</a:t>
            </a:r>
            <a:r>
              <a:rPr lang="en-US"/>
              <a:t>: added function unit that is called by instruction.</a:t>
            </a:r>
          </a:p>
          <a:p>
            <a:pPr lvl="1"/>
            <a:r>
              <a:rPr lang="en-US"/>
              <a:t>Floating-point units are often structured as co-processors.</a:t>
            </a:r>
          </a:p>
          <a:p>
            <a:r>
              <a:rPr lang="en-US"/>
              <a:t>ARM allows up to 16 designer-selected co-processors.</a:t>
            </a:r>
          </a:p>
          <a:p>
            <a:pPr lvl="1"/>
            <a:r>
              <a:rPr lang="en-US"/>
              <a:t>Floating-point co-processor uses units 1, 2.</a:t>
            </a:r>
          </a:p>
          <a:p>
            <a:r>
              <a:rPr lang="en-US"/>
              <a:t>C55x uses co-processors as well.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Computers as Components 4e © 2016 Marilyn Wolf</a:t>
            </a:r>
          </a:p>
        </p:txBody>
      </p:sp>
    </p:spTree>
    <p:extLst>
      <p:ext uri="{BB962C8B-B14F-4D97-AF65-F5344CB8AC3E}">
        <p14:creationId xmlns:p14="http://schemas.microsoft.com/office/powerpoint/2010/main" val="16824975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700"/>
              <a:t>C55x image/video hardware extensions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Available in 5509 and 5510.</a:t>
            </a:r>
          </a:p>
          <a:p>
            <a:pPr lvl="1"/>
            <a:r>
              <a:rPr lang="en-US"/>
              <a:t>Equivalent C-callable functions for other devices.</a:t>
            </a:r>
          </a:p>
          <a:p>
            <a:r>
              <a:rPr lang="en-US"/>
              <a:t>Available extensions:</a:t>
            </a:r>
          </a:p>
          <a:p>
            <a:pPr lvl="1"/>
            <a:r>
              <a:rPr lang="en-US"/>
              <a:t>DCT/IDCT.</a:t>
            </a:r>
          </a:p>
          <a:p>
            <a:pPr lvl="1"/>
            <a:r>
              <a:rPr lang="en-US"/>
              <a:t>Pixel interpolation</a:t>
            </a:r>
          </a:p>
          <a:p>
            <a:pPr lvl="1"/>
            <a:r>
              <a:rPr lang="en-US"/>
              <a:t>Motion estimation.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Computers as Components 4e © 2016 Marilyn Wolf</a:t>
            </a:r>
          </a:p>
        </p:txBody>
      </p:sp>
    </p:spTree>
    <p:extLst>
      <p:ext uri="{BB962C8B-B14F-4D97-AF65-F5344CB8AC3E}">
        <p14:creationId xmlns:p14="http://schemas.microsoft.com/office/powerpoint/2010/main" val="158479603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14"/>
          <p:cNvSpPr>
            <a:spLocks noChangeArrowheads="1"/>
          </p:cNvSpPr>
          <p:nvPr/>
        </p:nvSpPr>
        <p:spPr bwMode="auto">
          <a:xfrm>
            <a:off x="4819650" y="3932124"/>
            <a:ext cx="1314450" cy="3429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 sz="1350"/>
          </a:p>
        </p:txBody>
      </p:sp>
      <p:sp>
        <p:nvSpPr>
          <p:cNvPr id="49155" name="Rectangle 2"/>
          <p:cNvSpPr>
            <a:spLocks noGrp="1" noChangeArrowheads="1"/>
          </p:cNvSpPr>
          <p:nvPr>
            <p:ph type="title"/>
          </p:nvPr>
        </p:nvSpPr>
        <p:spPr>
          <a:xfrm>
            <a:off x="628650" y="1128118"/>
            <a:ext cx="7886700" cy="994172"/>
          </a:xfrm>
        </p:spPr>
        <p:txBody>
          <a:bodyPr/>
          <a:lstStyle/>
          <a:p>
            <a:r>
              <a:rPr lang="en-US"/>
              <a:t>DCT/IDCT</a:t>
            </a:r>
          </a:p>
        </p:txBody>
      </p:sp>
      <p:sp>
        <p:nvSpPr>
          <p:cNvPr id="49156" name="Rectangle 3"/>
          <p:cNvSpPr>
            <a:spLocks noGrp="1" noChangeArrowheads="1"/>
          </p:cNvSpPr>
          <p:nvPr>
            <p:ph idx="1"/>
          </p:nvPr>
        </p:nvSpPr>
        <p:spPr>
          <a:xfrm>
            <a:off x="0" y="1680652"/>
            <a:ext cx="8788893" cy="3128963"/>
          </a:xfrm>
        </p:spPr>
        <p:txBody>
          <a:bodyPr/>
          <a:lstStyle/>
          <a:p>
            <a:r>
              <a:rPr lang="en-US" sz="2400" dirty="0"/>
              <a:t>2-D DCT/IDCT is computed from two 1-D DCT/IDCT.</a:t>
            </a:r>
          </a:p>
          <a:p>
            <a:pPr lvl="1"/>
            <a:r>
              <a:rPr lang="en-US" sz="2400" dirty="0"/>
              <a:t>Put data in different banks to maximize throughput.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Computers as Components 4e © 2016 Marilyn Wolf</a:t>
            </a:r>
          </a:p>
        </p:txBody>
      </p:sp>
      <p:sp>
        <p:nvSpPr>
          <p:cNvPr id="49157" name="Rectangle 4"/>
          <p:cNvSpPr>
            <a:spLocks noChangeArrowheads="1"/>
          </p:cNvSpPr>
          <p:nvPr/>
        </p:nvSpPr>
        <p:spPr bwMode="auto">
          <a:xfrm>
            <a:off x="4876800" y="2674824"/>
            <a:ext cx="1143000" cy="1085850"/>
          </a:xfrm>
          <a:prstGeom prst="rect">
            <a:avLst/>
          </a:prstGeom>
          <a:solidFill>
            <a:schemeClr val="bg1"/>
          </a:solidFill>
          <a:ln>
            <a:headEnd/>
            <a:tailEnd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en-US" sz="1350">
                <a:solidFill>
                  <a:schemeClr val="tx1"/>
                </a:solidFill>
              </a:rPr>
              <a:t>block</a:t>
            </a:r>
          </a:p>
        </p:txBody>
      </p:sp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4762500" y="3817824"/>
            <a:ext cx="1257300" cy="1828800"/>
            <a:chOff x="2688" y="2160"/>
            <a:chExt cx="1056" cy="1536"/>
          </a:xfrm>
          <a:solidFill>
            <a:schemeClr val="bg1"/>
          </a:solidFill>
        </p:grpSpPr>
        <p:sp>
          <p:nvSpPr>
            <p:cNvPr id="49165" name="Text Box 5"/>
            <p:cNvSpPr txBox="1">
              <a:spLocks noChangeArrowheads="1"/>
            </p:cNvSpPr>
            <p:nvPr/>
          </p:nvSpPr>
          <p:spPr bwMode="auto">
            <a:xfrm>
              <a:off x="2688" y="2256"/>
              <a:ext cx="696" cy="427"/>
            </a:xfrm>
            <a:prstGeom prst="rect">
              <a:avLst/>
            </a:prstGeom>
            <a:grpFill/>
            <a:ln>
              <a:noFill/>
              <a:headEnd/>
              <a:tailEnd/>
            </a:ln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wrap="none">
              <a:spAutoFit/>
            </a:bodyPr>
            <a:lstStyle/>
            <a:p>
              <a:r>
                <a:rPr lang="en-US" sz="1350" dirty="0">
                  <a:solidFill>
                    <a:schemeClr val="tx1"/>
                  </a:solidFill>
                </a:rPr>
                <a:t>Column </a:t>
              </a:r>
            </a:p>
            <a:p>
              <a:r>
                <a:rPr lang="en-US" sz="1350" dirty="0">
                  <a:solidFill>
                    <a:schemeClr val="tx1"/>
                  </a:solidFill>
                </a:rPr>
                <a:t>DCT</a:t>
              </a:r>
            </a:p>
          </p:txBody>
        </p:sp>
        <p:sp>
          <p:nvSpPr>
            <p:cNvPr id="49166" name="Rectangle 6"/>
            <p:cNvSpPr>
              <a:spLocks noChangeArrowheads="1"/>
            </p:cNvSpPr>
            <p:nvPr/>
          </p:nvSpPr>
          <p:spPr bwMode="auto">
            <a:xfrm>
              <a:off x="2784" y="2784"/>
              <a:ext cx="960" cy="912"/>
            </a:xfrm>
            <a:prstGeom prst="rect">
              <a:avLst/>
            </a:prstGeom>
            <a:grpFill/>
            <a:ln>
              <a:headEnd/>
              <a:tailEnd/>
            </a:ln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/>
              <a:r>
                <a:rPr lang="en-US" sz="1350">
                  <a:solidFill>
                    <a:schemeClr val="tx1"/>
                  </a:solidFill>
                </a:rPr>
                <a:t>interim</a:t>
              </a:r>
            </a:p>
          </p:txBody>
        </p:sp>
        <p:sp>
          <p:nvSpPr>
            <p:cNvPr id="49167" name="Line 9"/>
            <p:cNvSpPr>
              <a:spLocks noChangeShapeType="1"/>
            </p:cNvSpPr>
            <p:nvPr/>
          </p:nvSpPr>
          <p:spPr bwMode="auto">
            <a:xfrm>
              <a:off x="3264" y="2160"/>
              <a:ext cx="0" cy="624"/>
            </a:xfrm>
            <a:prstGeom prst="line">
              <a:avLst/>
            </a:prstGeom>
            <a:grpFill/>
            <a:ln>
              <a:headEnd/>
              <a:tailEnd type="triangle" w="med" len="med"/>
            </a:ln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sz="1350">
                <a:solidFill>
                  <a:schemeClr val="tx1"/>
                </a:solidFill>
              </a:endParaRPr>
            </a:p>
          </p:txBody>
        </p:sp>
      </p:grpSp>
      <p:grpSp>
        <p:nvGrpSpPr>
          <p:cNvPr id="3" name="Group 12"/>
          <p:cNvGrpSpPr>
            <a:grpSpLocks/>
          </p:cNvGrpSpPr>
          <p:nvPr/>
        </p:nvGrpSpPr>
        <p:grpSpPr bwMode="auto">
          <a:xfrm>
            <a:off x="6019800" y="4560774"/>
            <a:ext cx="2171700" cy="1085850"/>
            <a:chOff x="3744" y="2784"/>
            <a:chExt cx="1824" cy="912"/>
          </a:xfrm>
          <a:solidFill>
            <a:schemeClr val="bg1"/>
          </a:solidFill>
        </p:grpSpPr>
        <p:sp>
          <p:nvSpPr>
            <p:cNvPr id="49162" name="Rectangle 7"/>
            <p:cNvSpPr>
              <a:spLocks noChangeArrowheads="1"/>
            </p:cNvSpPr>
            <p:nvPr/>
          </p:nvSpPr>
          <p:spPr bwMode="auto">
            <a:xfrm>
              <a:off x="4608" y="2784"/>
              <a:ext cx="960" cy="912"/>
            </a:xfrm>
            <a:prstGeom prst="rect">
              <a:avLst/>
            </a:prstGeom>
            <a:grpFill/>
            <a:ln>
              <a:headEnd/>
              <a:tailEnd/>
            </a:ln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/>
              <a:r>
                <a:rPr lang="en-US" sz="1350">
                  <a:solidFill>
                    <a:schemeClr val="tx1"/>
                  </a:solidFill>
                </a:rPr>
                <a:t>DCT</a:t>
              </a:r>
            </a:p>
          </p:txBody>
        </p:sp>
        <p:sp>
          <p:nvSpPr>
            <p:cNvPr id="49163" name="Text Box 8"/>
            <p:cNvSpPr txBox="1">
              <a:spLocks noChangeArrowheads="1"/>
            </p:cNvSpPr>
            <p:nvPr/>
          </p:nvSpPr>
          <p:spPr bwMode="auto">
            <a:xfrm>
              <a:off x="3961" y="2896"/>
              <a:ext cx="478" cy="427"/>
            </a:xfrm>
            <a:prstGeom prst="rect">
              <a:avLst/>
            </a:prstGeom>
            <a:grpFill/>
            <a:ln>
              <a:noFill/>
              <a:headEnd/>
              <a:tailEnd/>
            </a:ln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wrap="square">
              <a:spAutoFit/>
            </a:bodyPr>
            <a:lstStyle/>
            <a:p>
              <a:r>
                <a:rPr lang="en-US" sz="1350" dirty="0">
                  <a:solidFill>
                    <a:schemeClr val="tx1"/>
                  </a:solidFill>
                </a:rPr>
                <a:t>Row</a:t>
              </a:r>
              <a:br>
                <a:rPr lang="en-US" sz="1350" dirty="0">
                  <a:solidFill>
                    <a:schemeClr val="tx1"/>
                  </a:solidFill>
                </a:rPr>
              </a:br>
              <a:r>
                <a:rPr lang="en-US" sz="1350" dirty="0">
                  <a:solidFill>
                    <a:schemeClr val="tx1"/>
                  </a:solidFill>
                </a:rPr>
                <a:t>DCT</a:t>
              </a:r>
            </a:p>
          </p:txBody>
        </p:sp>
        <p:sp>
          <p:nvSpPr>
            <p:cNvPr id="49164" name="Line 10"/>
            <p:cNvSpPr>
              <a:spLocks noChangeShapeType="1"/>
            </p:cNvSpPr>
            <p:nvPr/>
          </p:nvSpPr>
          <p:spPr bwMode="auto">
            <a:xfrm>
              <a:off x="3744" y="3264"/>
              <a:ext cx="912" cy="0"/>
            </a:xfrm>
            <a:prstGeom prst="line">
              <a:avLst/>
            </a:prstGeom>
            <a:grpFill/>
            <a:ln>
              <a:headEnd/>
              <a:tailEnd type="triangle" w="med" len="med"/>
            </a:ln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 sz="135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36697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700"/>
              <a:t>C55 DCT/IDCT coprocessor extensions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Load, compute, transfer to accumulators:</a:t>
            </a:r>
          </a:p>
          <a:p>
            <a:pPr lvl="1"/>
            <a:r>
              <a:rPr lang="en-US"/>
              <a:t>ACy=copr(k8,ACx,Xmem,Ymem)</a:t>
            </a:r>
          </a:p>
          <a:p>
            <a:r>
              <a:rPr lang="en-US"/>
              <a:t>Compute, transfer, mem write:</a:t>
            </a:r>
          </a:p>
          <a:p>
            <a:pPr lvl="1"/>
            <a:r>
              <a:rPr lang="en-US"/>
              <a:t>ACy=copr(k8,ACx,ACy), Lmem=ACz</a:t>
            </a:r>
          </a:p>
          <a:p>
            <a:r>
              <a:rPr lang="en-US"/>
              <a:t>Special:</a:t>
            </a:r>
          </a:p>
          <a:p>
            <a:pPr lvl="1"/>
            <a:r>
              <a:rPr lang="en-US"/>
              <a:t>ACy=copr(k8,ACx,ACy)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Computers as Components 4e © 2016 Marilyn Wolf</a:t>
            </a:r>
          </a:p>
        </p:txBody>
      </p:sp>
    </p:spTree>
    <p:extLst>
      <p:ext uri="{BB962C8B-B14F-4D97-AF65-F5344CB8AC3E}">
        <p14:creationId xmlns:p14="http://schemas.microsoft.com/office/powerpoint/2010/main" val="193959497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700"/>
              <a:t>Software pipelined load/compute/store for DCT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Computers as Components 4e © 2016 Marilyn Wolf</a:t>
            </a:r>
          </a:p>
        </p:txBody>
      </p:sp>
      <p:sp>
        <p:nvSpPr>
          <p:cNvPr id="51203" name="Text Box 4"/>
          <p:cNvSpPr txBox="1">
            <a:spLocks noChangeArrowheads="1"/>
          </p:cNvSpPr>
          <p:nvPr/>
        </p:nvSpPr>
        <p:spPr bwMode="auto">
          <a:xfrm>
            <a:off x="1497807" y="2026444"/>
            <a:ext cx="1009635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350"/>
              <a:t>Iteration i-1</a:t>
            </a:r>
          </a:p>
        </p:txBody>
      </p:sp>
      <p:sp>
        <p:nvSpPr>
          <p:cNvPr id="51204" name="Rectangle 5"/>
          <p:cNvSpPr>
            <a:spLocks noChangeArrowheads="1"/>
          </p:cNvSpPr>
          <p:nvPr/>
        </p:nvSpPr>
        <p:spPr bwMode="auto">
          <a:xfrm>
            <a:off x="1509713" y="2509838"/>
            <a:ext cx="1200150" cy="2857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350"/>
              <a:t>Dual_load</a:t>
            </a:r>
          </a:p>
        </p:txBody>
      </p:sp>
      <p:sp>
        <p:nvSpPr>
          <p:cNvPr id="51205" name="Rectangle 7"/>
          <p:cNvSpPr>
            <a:spLocks noChangeArrowheads="1"/>
          </p:cNvSpPr>
          <p:nvPr/>
        </p:nvSpPr>
        <p:spPr bwMode="auto">
          <a:xfrm>
            <a:off x="1509713" y="3938588"/>
            <a:ext cx="1200150" cy="800100"/>
          </a:xfrm>
          <a:prstGeom prst="rect">
            <a:avLst/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350">
                <a:solidFill>
                  <a:schemeClr val="bg1"/>
                </a:solidFill>
              </a:rPr>
              <a:t>8</a:t>
            </a:r>
          </a:p>
          <a:p>
            <a:pPr algn="ctr"/>
            <a:r>
              <a:rPr lang="en-US" sz="1350">
                <a:solidFill>
                  <a:schemeClr val="bg1"/>
                </a:solidFill>
              </a:rPr>
              <a:t>compute</a:t>
            </a:r>
          </a:p>
        </p:txBody>
      </p:sp>
      <p:sp>
        <p:nvSpPr>
          <p:cNvPr id="51206" name="Rectangle 8"/>
          <p:cNvSpPr>
            <a:spLocks noChangeArrowheads="1"/>
          </p:cNvSpPr>
          <p:nvPr/>
        </p:nvSpPr>
        <p:spPr bwMode="auto">
          <a:xfrm>
            <a:off x="1509713" y="5024438"/>
            <a:ext cx="1200150" cy="742950"/>
          </a:xfrm>
          <a:prstGeom prst="rect">
            <a:avLst/>
          </a:prstGeom>
          <a:solidFill>
            <a:srgbClr val="00CC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350"/>
              <a:t>4</a:t>
            </a:r>
          </a:p>
          <a:p>
            <a:pPr algn="ctr"/>
            <a:r>
              <a:rPr lang="en-US" sz="1350"/>
              <a:t>Long_store</a:t>
            </a:r>
          </a:p>
        </p:txBody>
      </p:sp>
      <p:sp>
        <p:nvSpPr>
          <p:cNvPr id="51207" name="Rectangle 9"/>
          <p:cNvSpPr>
            <a:spLocks noChangeArrowheads="1"/>
          </p:cNvSpPr>
          <p:nvPr/>
        </p:nvSpPr>
        <p:spPr bwMode="auto">
          <a:xfrm>
            <a:off x="1509713" y="2795588"/>
            <a:ext cx="1200150" cy="5715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350"/>
              <a:t>4 empty</a:t>
            </a:r>
          </a:p>
        </p:txBody>
      </p:sp>
      <p:sp>
        <p:nvSpPr>
          <p:cNvPr id="51208" name="Rectangle 12"/>
          <p:cNvSpPr>
            <a:spLocks noChangeArrowheads="1"/>
          </p:cNvSpPr>
          <p:nvPr/>
        </p:nvSpPr>
        <p:spPr bwMode="auto">
          <a:xfrm>
            <a:off x="1509713" y="3367088"/>
            <a:ext cx="1200150" cy="5715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350"/>
              <a:t>3</a:t>
            </a:r>
          </a:p>
          <a:p>
            <a:pPr algn="ctr"/>
            <a:r>
              <a:rPr lang="en-US" sz="1350"/>
              <a:t>Dual_load</a:t>
            </a:r>
          </a:p>
        </p:txBody>
      </p:sp>
      <p:sp>
        <p:nvSpPr>
          <p:cNvPr id="51209" name="Rectangle 13"/>
          <p:cNvSpPr>
            <a:spLocks noChangeArrowheads="1"/>
          </p:cNvSpPr>
          <p:nvPr/>
        </p:nvSpPr>
        <p:spPr bwMode="auto">
          <a:xfrm>
            <a:off x="1509713" y="4738688"/>
            <a:ext cx="1200150" cy="2857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350"/>
              <a:t>empty</a:t>
            </a:r>
          </a:p>
        </p:txBody>
      </p:sp>
      <p:grpSp>
        <p:nvGrpSpPr>
          <p:cNvPr id="2" name="Group 38"/>
          <p:cNvGrpSpPr>
            <a:grpSpLocks/>
          </p:cNvGrpSpPr>
          <p:nvPr/>
        </p:nvGrpSpPr>
        <p:grpSpPr bwMode="auto">
          <a:xfrm>
            <a:off x="2743200" y="2031207"/>
            <a:ext cx="1543050" cy="3740944"/>
            <a:chOff x="1344" y="986"/>
            <a:chExt cx="1296" cy="3142"/>
          </a:xfrm>
        </p:grpSpPr>
        <p:sp>
          <p:nvSpPr>
            <p:cNvPr id="51229" name="Text Box 14"/>
            <p:cNvSpPr txBox="1">
              <a:spLocks noChangeArrowheads="1"/>
            </p:cNvSpPr>
            <p:nvPr/>
          </p:nvSpPr>
          <p:spPr bwMode="auto">
            <a:xfrm>
              <a:off x="1718" y="986"/>
              <a:ext cx="730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1350"/>
                <a:t>Iteration i</a:t>
              </a:r>
            </a:p>
          </p:txBody>
        </p:sp>
        <p:sp>
          <p:nvSpPr>
            <p:cNvPr id="51230" name="Rectangle 15"/>
            <p:cNvSpPr>
              <a:spLocks noChangeArrowheads="1"/>
            </p:cNvSpPr>
            <p:nvPr/>
          </p:nvSpPr>
          <p:spPr bwMode="auto">
            <a:xfrm>
              <a:off x="1632" y="1392"/>
              <a:ext cx="1008" cy="24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1350"/>
                <a:t>Dual_load</a:t>
              </a:r>
            </a:p>
          </p:txBody>
        </p:sp>
        <p:sp>
          <p:nvSpPr>
            <p:cNvPr id="51231" name="Rectangle 16"/>
            <p:cNvSpPr>
              <a:spLocks noChangeArrowheads="1"/>
            </p:cNvSpPr>
            <p:nvPr/>
          </p:nvSpPr>
          <p:spPr bwMode="auto">
            <a:xfrm>
              <a:off x="1632" y="2592"/>
              <a:ext cx="1008" cy="672"/>
            </a:xfrm>
            <a:prstGeom prst="rect">
              <a:avLst/>
            </a:prstGeom>
            <a:solidFill>
              <a:srgbClr val="FF33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1350">
                  <a:solidFill>
                    <a:schemeClr val="bg1"/>
                  </a:solidFill>
                </a:rPr>
                <a:t>8</a:t>
              </a:r>
            </a:p>
            <a:p>
              <a:pPr algn="ctr"/>
              <a:r>
                <a:rPr lang="en-US" sz="1350">
                  <a:solidFill>
                    <a:schemeClr val="bg1"/>
                  </a:solidFill>
                </a:rPr>
                <a:t>compute</a:t>
              </a:r>
            </a:p>
          </p:txBody>
        </p:sp>
        <p:sp>
          <p:nvSpPr>
            <p:cNvPr id="51232" name="Rectangle 17"/>
            <p:cNvSpPr>
              <a:spLocks noChangeArrowheads="1"/>
            </p:cNvSpPr>
            <p:nvPr/>
          </p:nvSpPr>
          <p:spPr bwMode="auto">
            <a:xfrm>
              <a:off x="1632" y="3504"/>
              <a:ext cx="1008" cy="624"/>
            </a:xfrm>
            <a:prstGeom prst="rect">
              <a:avLst/>
            </a:prstGeom>
            <a:solidFill>
              <a:srgbClr val="00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1350"/>
                <a:t>4</a:t>
              </a:r>
            </a:p>
            <a:p>
              <a:pPr algn="ctr"/>
              <a:r>
                <a:rPr lang="en-US" sz="1350"/>
                <a:t>Long_store</a:t>
              </a:r>
            </a:p>
          </p:txBody>
        </p:sp>
        <p:sp>
          <p:nvSpPr>
            <p:cNvPr id="51233" name="Rectangle 18"/>
            <p:cNvSpPr>
              <a:spLocks noChangeArrowheads="1"/>
            </p:cNvSpPr>
            <p:nvPr/>
          </p:nvSpPr>
          <p:spPr bwMode="auto">
            <a:xfrm>
              <a:off x="1632" y="1632"/>
              <a:ext cx="1008" cy="48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1350"/>
                <a:t>4 empty</a:t>
              </a:r>
            </a:p>
          </p:txBody>
        </p:sp>
        <p:sp>
          <p:nvSpPr>
            <p:cNvPr id="51234" name="Rectangle 19"/>
            <p:cNvSpPr>
              <a:spLocks noChangeArrowheads="1"/>
            </p:cNvSpPr>
            <p:nvPr/>
          </p:nvSpPr>
          <p:spPr bwMode="auto">
            <a:xfrm>
              <a:off x="1632" y="2112"/>
              <a:ext cx="1008" cy="48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1350"/>
                <a:t>3</a:t>
              </a:r>
            </a:p>
            <a:p>
              <a:pPr algn="ctr"/>
              <a:r>
                <a:rPr lang="en-US" sz="1350"/>
                <a:t>Dual_load</a:t>
              </a:r>
            </a:p>
          </p:txBody>
        </p:sp>
        <p:sp>
          <p:nvSpPr>
            <p:cNvPr id="51235" name="Rectangle 20"/>
            <p:cNvSpPr>
              <a:spLocks noChangeArrowheads="1"/>
            </p:cNvSpPr>
            <p:nvPr/>
          </p:nvSpPr>
          <p:spPr bwMode="auto">
            <a:xfrm>
              <a:off x="1632" y="3264"/>
              <a:ext cx="1008" cy="24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1350"/>
                <a:t>empty</a:t>
              </a:r>
            </a:p>
          </p:txBody>
        </p:sp>
        <p:sp>
          <p:nvSpPr>
            <p:cNvPr id="51236" name="Line 29"/>
            <p:cNvSpPr>
              <a:spLocks noChangeShapeType="1"/>
            </p:cNvSpPr>
            <p:nvPr/>
          </p:nvSpPr>
          <p:spPr bwMode="auto">
            <a:xfrm flipV="1">
              <a:off x="1344" y="1440"/>
              <a:ext cx="288" cy="12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en-US" sz="1350"/>
            </a:p>
          </p:txBody>
        </p:sp>
      </p:grpSp>
      <p:grpSp>
        <p:nvGrpSpPr>
          <p:cNvPr id="3" name="Group 37"/>
          <p:cNvGrpSpPr>
            <a:grpSpLocks/>
          </p:cNvGrpSpPr>
          <p:nvPr/>
        </p:nvGrpSpPr>
        <p:grpSpPr bwMode="auto">
          <a:xfrm>
            <a:off x="4286250" y="2031207"/>
            <a:ext cx="1600200" cy="3740944"/>
            <a:chOff x="2640" y="986"/>
            <a:chExt cx="1344" cy="3142"/>
          </a:xfrm>
        </p:grpSpPr>
        <p:sp>
          <p:nvSpPr>
            <p:cNvPr id="51221" name="Text Box 21"/>
            <p:cNvSpPr txBox="1">
              <a:spLocks noChangeArrowheads="1"/>
            </p:cNvSpPr>
            <p:nvPr/>
          </p:nvSpPr>
          <p:spPr bwMode="auto">
            <a:xfrm>
              <a:off x="2966" y="986"/>
              <a:ext cx="876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1350"/>
                <a:t>Iteration i+1</a:t>
              </a:r>
            </a:p>
          </p:txBody>
        </p:sp>
        <p:sp>
          <p:nvSpPr>
            <p:cNvPr id="51222" name="Rectangle 22"/>
            <p:cNvSpPr>
              <a:spLocks noChangeArrowheads="1"/>
            </p:cNvSpPr>
            <p:nvPr/>
          </p:nvSpPr>
          <p:spPr bwMode="auto">
            <a:xfrm>
              <a:off x="2976" y="1392"/>
              <a:ext cx="1008" cy="24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1350"/>
                <a:t>Dual_load</a:t>
              </a:r>
            </a:p>
          </p:txBody>
        </p:sp>
        <p:sp>
          <p:nvSpPr>
            <p:cNvPr id="51223" name="Rectangle 23"/>
            <p:cNvSpPr>
              <a:spLocks noChangeArrowheads="1"/>
            </p:cNvSpPr>
            <p:nvPr/>
          </p:nvSpPr>
          <p:spPr bwMode="auto">
            <a:xfrm>
              <a:off x="2976" y="2592"/>
              <a:ext cx="1008" cy="672"/>
            </a:xfrm>
            <a:prstGeom prst="rect">
              <a:avLst/>
            </a:prstGeom>
            <a:solidFill>
              <a:srgbClr val="FF33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1350">
                  <a:solidFill>
                    <a:schemeClr val="bg1"/>
                  </a:solidFill>
                </a:rPr>
                <a:t>8</a:t>
              </a:r>
            </a:p>
            <a:p>
              <a:pPr algn="ctr"/>
              <a:r>
                <a:rPr lang="en-US" sz="1350">
                  <a:solidFill>
                    <a:schemeClr val="bg1"/>
                  </a:solidFill>
                </a:rPr>
                <a:t>compute</a:t>
              </a:r>
            </a:p>
          </p:txBody>
        </p:sp>
        <p:sp>
          <p:nvSpPr>
            <p:cNvPr id="51224" name="Rectangle 24"/>
            <p:cNvSpPr>
              <a:spLocks noChangeArrowheads="1"/>
            </p:cNvSpPr>
            <p:nvPr/>
          </p:nvSpPr>
          <p:spPr bwMode="auto">
            <a:xfrm>
              <a:off x="2976" y="3504"/>
              <a:ext cx="1008" cy="624"/>
            </a:xfrm>
            <a:prstGeom prst="rect">
              <a:avLst/>
            </a:prstGeom>
            <a:solidFill>
              <a:srgbClr val="00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1350"/>
                <a:t>4</a:t>
              </a:r>
            </a:p>
            <a:p>
              <a:pPr algn="ctr"/>
              <a:r>
                <a:rPr lang="en-US" sz="1350"/>
                <a:t>Long_store</a:t>
              </a:r>
            </a:p>
          </p:txBody>
        </p:sp>
        <p:sp>
          <p:nvSpPr>
            <p:cNvPr id="51225" name="Rectangle 25"/>
            <p:cNvSpPr>
              <a:spLocks noChangeArrowheads="1"/>
            </p:cNvSpPr>
            <p:nvPr/>
          </p:nvSpPr>
          <p:spPr bwMode="auto">
            <a:xfrm>
              <a:off x="2976" y="1632"/>
              <a:ext cx="1008" cy="48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1350"/>
                <a:t>4 empty</a:t>
              </a:r>
            </a:p>
          </p:txBody>
        </p:sp>
        <p:sp>
          <p:nvSpPr>
            <p:cNvPr id="51226" name="Rectangle 26"/>
            <p:cNvSpPr>
              <a:spLocks noChangeArrowheads="1"/>
            </p:cNvSpPr>
            <p:nvPr/>
          </p:nvSpPr>
          <p:spPr bwMode="auto">
            <a:xfrm>
              <a:off x="2976" y="2112"/>
              <a:ext cx="1008" cy="48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1350"/>
                <a:t>3</a:t>
              </a:r>
            </a:p>
            <a:p>
              <a:pPr algn="ctr"/>
              <a:r>
                <a:rPr lang="en-US" sz="1350"/>
                <a:t>Dual_load</a:t>
              </a:r>
            </a:p>
          </p:txBody>
        </p:sp>
        <p:sp>
          <p:nvSpPr>
            <p:cNvPr id="51227" name="Rectangle 27"/>
            <p:cNvSpPr>
              <a:spLocks noChangeArrowheads="1"/>
            </p:cNvSpPr>
            <p:nvPr/>
          </p:nvSpPr>
          <p:spPr bwMode="auto">
            <a:xfrm>
              <a:off x="2976" y="3264"/>
              <a:ext cx="1008" cy="24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1350"/>
                <a:t>empty</a:t>
              </a:r>
            </a:p>
          </p:txBody>
        </p:sp>
        <p:sp>
          <p:nvSpPr>
            <p:cNvPr id="51228" name="Line 30"/>
            <p:cNvSpPr>
              <a:spLocks noChangeShapeType="1"/>
            </p:cNvSpPr>
            <p:nvPr/>
          </p:nvSpPr>
          <p:spPr bwMode="auto">
            <a:xfrm flipV="1">
              <a:off x="2640" y="1536"/>
              <a:ext cx="336" cy="115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en-US" sz="1350"/>
            </a:p>
          </p:txBody>
        </p:sp>
      </p:grpSp>
      <p:grpSp>
        <p:nvGrpSpPr>
          <p:cNvPr id="4" name="Group 39"/>
          <p:cNvGrpSpPr>
            <a:grpSpLocks/>
          </p:cNvGrpSpPr>
          <p:nvPr/>
        </p:nvGrpSpPr>
        <p:grpSpPr bwMode="auto">
          <a:xfrm>
            <a:off x="6000750" y="2494360"/>
            <a:ext cx="1887142" cy="1716882"/>
            <a:chOff x="4080" y="1375"/>
            <a:chExt cx="1585" cy="1442"/>
          </a:xfrm>
        </p:grpSpPr>
        <p:sp>
          <p:nvSpPr>
            <p:cNvPr id="51215" name="Text Box 28"/>
            <p:cNvSpPr txBox="1">
              <a:spLocks noChangeArrowheads="1"/>
            </p:cNvSpPr>
            <p:nvPr/>
          </p:nvSpPr>
          <p:spPr bwMode="auto">
            <a:xfrm>
              <a:off x="4080" y="1375"/>
              <a:ext cx="1566" cy="2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1500"/>
                <a:t>op_i(0), load_i+1(0,1)</a:t>
              </a:r>
            </a:p>
          </p:txBody>
        </p:sp>
        <p:sp>
          <p:nvSpPr>
            <p:cNvPr id="51216" name="Text Box 31"/>
            <p:cNvSpPr txBox="1">
              <a:spLocks noChangeArrowheads="1"/>
            </p:cNvSpPr>
            <p:nvPr/>
          </p:nvSpPr>
          <p:spPr bwMode="auto">
            <a:xfrm>
              <a:off x="4080" y="1584"/>
              <a:ext cx="1585" cy="2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1500"/>
                <a:t>op_i(1), store_i-1(0,1)</a:t>
              </a:r>
            </a:p>
          </p:txBody>
        </p:sp>
        <p:sp>
          <p:nvSpPr>
            <p:cNvPr id="51217" name="Text Box 32"/>
            <p:cNvSpPr txBox="1">
              <a:spLocks noChangeArrowheads="1"/>
            </p:cNvSpPr>
            <p:nvPr/>
          </p:nvSpPr>
          <p:spPr bwMode="auto">
            <a:xfrm>
              <a:off x="4080" y="1776"/>
              <a:ext cx="1585" cy="2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1500"/>
                <a:t>op_i(2), store_i-1(2,3)</a:t>
              </a:r>
            </a:p>
          </p:txBody>
        </p:sp>
        <p:sp>
          <p:nvSpPr>
            <p:cNvPr id="51218" name="Text Box 33"/>
            <p:cNvSpPr txBox="1">
              <a:spLocks noChangeArrowheads="1"/>
            </p:cNvSpPr>
            <p:nvPr/>
          </p:nvSpPr>
          <p:spPr bwMode="auto">
            <a:xfrm>
              <a:off x="4080" y="1968"/>
              <a:ext cx="1585" cy="2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1500"/>
                <a:t>op_i(2), store_i-1(4,5)</a:t>
              </a:r>
            </a:p>
          </p:txBody>
        </p:sp>
        <p:sp>
          <p:nvSpPr>
            <p:cNvPr id="51219" name="Text Box 34"/>
            <p:cNvSpPr txBox="1">
              <a:spLocks noChangeArrowheads="1"/>
            </p:cNvSpPr>
            <p:nvPr/>
          </p:nvSpPr>
          <p:spPr bwMode="auto">
            <a:xfrm>
              <a:off x="4080" y="2160"/>
              <a:ext cx="1585" cy="2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1500"/>
                <a:t>op_i(2), store_i-1(6,7)</a:t>
              </a:r>
            </a:p>
          </p:txBody>
        </p:sp>
        <p:sp>
          <p:nvSpPr>
            <p:cNvPr id="51220" name="Text Box 35"/>
            <p:cNvSpPr txBox="1">
              <a:spLocks noChangeArrowheads="1"/>
            </p:cNvSpPr>
            <p:nvPr/>
          </p:nvSpPr>
          <p:spPr bwMode="auto">
            <a:xfrm>
              <a:off x="4080" y="2352"/>
              <a:ext cx="1566" cy="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1500"/>
                <a:t>op_i(2), load_i+1(2,3)</a:t>
              </a:r>
            </a:p>
            <a:p>
              <a:r>
                <a:rPr lang="en-US" sz="1500"/>
                <a:t>…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39056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C55 motion estimation</a:t>
            </a:r>
          </a:p>
        </p:txBody>
      </p:sp>
      <p:sp>
        <p:nvSpPr>
          <p:cNvPr id="5222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US"/>
              <a:t>Search strategy:</a:t>
            </a:r>
          </a:p>
          <a:p>
            <a:pPr lvl="1">
              <a:lnSpc>
                <a:spcPct val="80000"/>
              </a:lnSpc>
            </a:pPr>
            <a:r>
              <a:rPr lang="en-US"/>
              <a:t>Full vs. non-full.</a:t>
            </a:r>
          </a:p>
          <a:p>
            <a:pPr>
              <a:lnSpc>
                <a:spcPct val="80000"/>
              </a:lnSpc>
            </a:pPr>
            <a:r>
              <a:rPr lang="en-US"/>
              <a:t>Accuracy:</a:t>
            </a:r>
          </a:p>
          <a:p>
            <a:pPr lvl="1">
              <a:lnSpc>
                <a:spcPct val="80000"/>
              </a:lnSpc>
            </a:pPr>
            <a:r>
              <a:rPr lang="en-US"/>
              <a:t>Full-pixel vs. half-pixel.</a:t>
            </a:r>
          </a:p>
          <a:p>
            <a:pPr>
              <a:lnSpc>
                <a:spcPct val="80000"/>
              </a:lnSpc>
            </a:pPr>
            <a:r>
              <a:rPr lang="en-US"/>
              <a:t>Number of returned motion vectors:</a:t>
            </a:r>
          </a:p>
          <a:p>
            <a:pPr lvl="1">
              <a:lnSpc>
                <a:spcPct val="80000"/>
              </a:lnSpc>
            </a:pPr>
            <a:r>
              <a:rPr lang="en-US"/>
              <a:t>1 (one 16x16) vs. 4 (four 8x8).</a:t>
            </a:r>
          </a:p>
          <a:p>
            <a:pPr>
              <a:lnSpc>
                <a:spcPct val="80000"/>
              </a:lnSpc>
            </a:pPr>
            <a:r>
              <a:rPr lang="en-US"/>
              <a:t>Algorithms:</a:t>
            </a:r>
          </a:p>
          <a:p>
            <a:pPr lvl="1">
              <a:lnSpc>
                <a:spcPct val="80000"/>
              </a:lnSpc>
            </a:pPr>
            <a:r>
              <a:rPr lang="en-US"/>
              <a:t>3-step algorithm (distance 4,2,1).</a:t>
            </a:r>
          </a:p>
          <a:p>
            <a:pPr lvl="1">
              <a:lnSpc>
                <a:spcPct val="80000"/>
              </a:lnSpc>
            </a:pPr>
            <a:r>
              <a:rPr lang="en-US"/>
              <a:t>4-step algorithm (distance 8,4,2,1).</a:t>
            </a:r>
          </a:p>
          <a:p>
            <a:pPr lvl="1">
              <a:lnSpc>
                <a:spcPct val="80000"/>
              </a:lnSpc>
            </a:pPr>
            <a:r>
              <a:rPr lang="en-US"/>
              <a:t>4-step with half-pixel refinement.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Computers as Components 4e © 2016 Marilyn Wolf</a:t>
            </a:r>
          </a:p>
        </p:txBody>
      </p:sp>
    </p:spTree>
    <p:extLst>
      <p:ext uri="{BB962C8B-B14F-4D97-AF65-F5344CB8AC3E}">
        <p14:creationId xmlns:p14="http://schemas.microsoft.com/office/powerpoint/2010/main" val="258435690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700"/>
              <a:t>Four-step motion estimation breakdown</a:t>
            </a:r>
          </a:p>
        </p:txBody>
      </p:sp>
      <p:sp>
        <p:nvSpPr>
          <p:cNvPr id="53251" name="Rectangle 3"/>
          <p:cNvSpPr>
            <a:spLocks noGrp="1" noChangeArrowheads="1"/>
          </p:cNvSpPr>
          <p:nvPr>
            <p:ph idx="1"/>
          </p:nvPr>
        </p:nvSpPr>
        <p:spPr>
          <a:xfrm>
            <a:off x="1485900" y="2271712"/>
            <a:ext cx="2971800" cy="3128963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1500">
                <a:latin typeface="Arial Unicode MS" pitchFamily="34" charset="-128"/>
              </a:rPr>
              <a:t>d = {8,4,2,1};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1500">
                <a:latin typeface="Arial Unicode MS" pitchFamily="34" charset="-128"/>
              </a:rPr>
              <a:t>for (i=0; i&lt;4; i++) {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1500">
                <a:latin typeface="Arial Unicode MS" pitchFamily="34" charset="-128"/>
              </a:rPr>
              <a:t>	compute 3 upper differences for d[i];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1500">
                <a:latin typeface="Arial Unicode MS" pitchFamily="34" charset="-128"/>
              </a:rPr>
              <a:t>	compute 3 middle differences for d[i];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1500">
                <a:latin typeface="Arial Unicode MS" pitchFamily="34" charset="-128"/>
              </a:rPr>
              <a:t>	compute 3 lower differences for d[i];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1500">
                <a:latin typeface="Arial Unicode MS" pitchFamily="34" charset="-128"/>
              </a:rPr>
              <a:t>	compute minimum value;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1500">
                <a:latin typeface="Arial Unicode MS" pitchFamily="34" charset="-128"/>
              </a:rPr>
              <a:t>	move to next d;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sz="1500">
                <a:latin typeface="Arial Unicode MS" pitchFamily="34" charset="-128"/>
              </a:rPr>
              <a:t>}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Computers as Components 4e © 2016 Marilyn Wolf</a:t>
            </a:r>
          </a:p>
        </p:txBody>
      </p:sp>
      <p:sp>
        <p:nvSpPr>
          <p:cNvPr id="53252" name="Text Box 4"/>
          <p:cNvSpPr txBox="1">
            <a:spLocks noChangeArrowheads="1"/>
          </p:cNvSpPr>
          <p:nvPr/>
        </p:nvSpPr>
        <p:spPr bwMode="auto">
          <a:xfrm>
            <a:off x="6160294" y="3745706"/>
            <a:ext cx="274434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350">
                <a:solidFill>
                  <a:srgbClr val="FF3300"/>
                </a:solidFill>
              </a:rPr>
              <a:t>X</a:t>
            </a:r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5314950" y="2971800"/>
            <a:ext cx="1943100" cy="228600"/>
            <a:chOff x="3504" y="1776"/>
            <a:chExt cx="1632" cy="192"/>
          </a:xfrm>
        </p:grpSpPr>
        <p:sp>
          <p:nvSpPr>
            <p:cNvPr id="53264" name="Oval 5"/>
            <p:cNvSpPr>
              <a:spLocks noChangeArrowheads="1"/>
            </p:cNvSpPr>
            <p:nvPr/>
          </p:nvSpPr>
          <p:spPr bwMode="auto">
            <a:xfrm>
              <a:off x="3504" y="1776"/>
              <a:ext cx="192" cy="192"/>
            </a:xfrm>
            <a:prstGeom prst="ellipse">
              <a:avLst/>
            </a:prstGeom>
            <a:solidFill>
              <a:srgbClr val="0099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sz="1350"/>
            </a:p>
          </p:txBody>
        </p:sp>
        <p:sp>
          <p:nvSpPr>
            <p:cNvPr id="53265" name="Oval 6"/>
            <p:cNvSpPr>
              <a:spLocks noChangeArrowheads="1"/>
            </p:cNvSpPr>
            <p:nvPr/>
          </p:nvSpPr>
          <p:spPr bwMode="auto">
            <a:xfrm>
              <a:off x="4224" y="1776"/>
              <a:ext cx="192" cy="192"/>
            </a:xfrm>
            <a:prstGeom prst="ellipse">
              <a:avLst/>
            </a:prstGeom>
            <a:solidFill>
              <a:srgbClr val="0099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sz="1350"/>
            </a:p>
          </p:txBody>
        </p:sp>
        <p:sp>
          <p:nvSpPr>
            <p:cNvPr id="53266" name="Oval 7"/>
            <p:cNvSpPr>
              <a:spLocks noChangeArrowheads="1"/>
            </p:cNvSpPr>
            <p:nvPr/>
          </p:nvSpPr>
          <p:spPr bwMode="auto">
            <a:xfrm>
              <a:off x="4944" y="1776"/>
              <a:ext cx="192" cy="192"/>
            </a:xfrm>
            <a:prstGeom prst="ellipse">
              <a:avLst/>
            </a:prstGeom>
            <a:solidFill>
              <a:srgbClr val="0099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sz="1350"/>
            </a:p>
          </p:txBody>
        </p:sp>
      </p:grp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5314950" y="3829050"/>
            <a:ext cx="1943100" cy="228600"/>
            <a:chOff x="3504" y="1776"/>
            <a:chExt cx="1632" cy="192"/>
          </a:xfrm>
        </p:grpSpPr>
        <p:sp>
          <p:nvSpPr>
            <p:cNvPr id="53261" name="Oval 10"/>
            <p:cNvSpPr>
              <a:spLocks noChangeArrowheads="1"/>
            </p:cNvSpPr>
            <p:nvPr/>
          </p:nvSpPr>
          <p:spPr bwMode="auto">
            <a:xfrm>
              <a:off x="3504" y="1776"/>
              <a:ext cx="192" cy="192"/>
            </a:xfrm>
            <a:prstGeom prst="ellipse">
              <a:avLst/>
            </a:prstGeom>
            <a:solidFill>
              <a:srgbClr val="0099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sz="1350"/>
            </a:p>
          </p:txBody>
        </p:sp>
        <p:sp>
          <p:nvSpPr>
            <p:cNvPr id="53262" name="Oval 11"/>
            <p:cNvSpPr>
              <a:spLocks noChangeArrowheads="1"/>
            </p:cNvSpPr>
            <p:nvPr/>
          </p:nvSpPr>
          <p:spPr bwMode="auto">
            <a:xfrm>
              <a:off x="4224" y="1776"/>
              <a:ext cx="192" cy="192"/>
            </a:xfrm>
            <a:prstGeom prst="ellipse">
              <a:avLst/>
            </a:prstGeom>
            <a:solidFill>
              <a:srgbClr val="0099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sz="1350"/>
            </a:p>
          </p:txBody>
        </p:sp>
        <p:sp>
          <p:nvSpPr>
            <p:cNvPr id="53263" name="Oval 12"/>
            <p:cNvSpPr>
              <a:spLocks noChangeArrowheads="1"/>
            </p:cNvSpPr>
            <p:nvPr/>
          </p:nvSpPr>
          <p:spPr bwMode="auto">
            <a:xfrm>
              <a:off x="4944" y="1776"/>
              <a:ext cx="192" cy="192"/>
            </a:xfrm>
            <a:prstGeom prst="ellipse">
              <a:avLst/>
            </a:prstGeom>
            <a:solidFill>
              <a:srgbClr val="0099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sz="1350"/>
            </a:p>
          </p:txBody>
        </p:sp>
      </p:grpSp>
      <p:grpSp>
        <p:nvGrpSpPr>
          <p:cNvPr id="4" name="Group 13"/>
          <p:cNvGrpSpPr>
            <a:grpSpLocks/>
          </p:cNvGrpSpPr>
          <p:nvPr/>
        </p:nvGrpSpPr>
        <p:grpSpPr bwMode="auto">
          <a:xfrm>
            <a:off x="5314950" y="4743450"/>
            <a:ext cx="1943100" cy="228600"/>
            <a:chOff x="3504" y="1776"/>
            <a:chExt cx="1632" cy="192"/>
          </a:xfrm>
        </p:grpSpPr>
        <p:sp>
          <p:nvSpPr>
            <p:cNvPr id="53258" name="Oval 14"/>
            <p:cNvSpPr>
              <a:spLocks noChangeArrowheads="1"/>
            </p:cNvSpPr>
            <p:nvPr/>
          </p:nvSpPr>
          <p:spPr bwMode="auto">
            <a:xfrm>
              <a:off x="3504" y="1776"/>
              <a:ext cx="192" cy="192"/>
            </a:xfrm>
            <a:prstGeom prst="ellipse">
              <a:avLst/>
            </a:prstGeom>
            <a:solidFill>
              <a:srgbClr val="0099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sz="1350"/>
            </a:p>
          </p:txBody>
        </p:sp>
        <p:sp>
          <p:nvSpPr>
            <p:cNvPr id="53259" name="Oval 15"/>
            <p:cNvSpPr>
              <a:spLocks noChangeArrowheads="1"/>
            </p:cNvSpPr>
            <p:nvPr/>
          </p:nvSpPr>
          <p:spPr bwMode="auto">
            <a:xfrm>
              <a:off x="4224" y="1776"/>
              <a:ext cx="192" cy="192"/>
            </a:xfrm>
            <a:prstGeom prst="ellipse">
              <a:avLst/>
            </a:prstGeom>
            <a:solidFill>
              <a:srgbClr val="0099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sz="1350"/>
            </a:p>
          </p:txBody>
        </p:sp>
        <p:sp>
          <p:nvSpPr>
            <p:cNvPr id="53260" name="Oval 16"/>
            <p:cNvSpPr>
              <a:spLocks noChangeArrowheads="1"/>
            </p:cNvSpPr>
            <p:nvPr/>
          </p:nvSpPr>
          <p:spPr bwMode="auto">
            <a:xfrm>
              <a:off x="4944" y="1776"/>
              <a:ext cx="192" cy="192"/>
            </a:xfrm>
            <a:prstGeom prst="ellipse">
              <a:avLst/>
            </a:prstGeom>
            <a:solidFill>
              <a:srgbClr val="0099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sz="1350"/>
            </a:p>
          </p:txBody>
        </p:sp>
      </p:grpSp>
    </p:spTree>
    <p:extLst>
      <p:ext uri="{BB962C8B-B14F-4D97-AF65-F5344CB8AC3E}">
        <p14:creationId xmlns:p14="http://schemas.microsoft.com/office/powerpoint/2010/main" val="1403548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700"/>
              <a:t>C55 motion estimation accelerator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/>
              <a:t>Includes 3 16-bit pixel data paths, 3 16-bit absolute differences (ADs).</a:t>
            </a:r>
          </a:p>
          <a:p>
            <a:r>
              <a:rPr lang="en-US" sz="2400" dirty="0"/>
              <a:t>Basic operation:</a:t>
            </a:r>
          </a:p>
          <a:p>
            <a:pPr lvl="1"/>
            <a:r>
              <a:rPr lang="en-US" sz="2400" dirty="0"/>
              <a:t>[</a:t>
            </a:r>
            <a:r>
              <a:rPr lang="en-US" sz="2400" dirty="0" err="1"/>
              <a:t>ACx,ACy</a:t>
            </a:r>
            <a:r>
              <a:rPr lang="en-US" sz="2400" dirty="0"/>
              <a:t>] = </a:t>
            </a:r>
            <a:r>
              <a:rPr lang="en-US" sz="2400" dirty="0" err="1"/>
              <a:t>copr</a:t>
            </a:r>
            <a:r>
              <a:rPr lang="en-US" sz="2400" dirty="0"/>
              <a:t>(k8,ACx,ACy,Xmem,Ymem,Coeff)</a:t>
            </a:r>
          </a:p>
          <a:p>
            <a:pPr lvl="1"/>
            <a:r>
              <a:rPr lang="en-US" sz="2400" dirty="0"/>
              <a:t>K8 = control bits (enable AD units, etc.)</a:t>
            </a:r>
          </a:p>
          <a:p>
            <a:pPr lvl="1"/>
            <a:r>
              <a:rPr lang="en-US" sz="2400" dirty="0" err="1"/>
              <a:t>ACx</a:t>
            </a:r>
            <a:r>
              <a:rPr lang="en-US" sz="2400" dirty="0"/>
              <a:t>, </a:t>
            </a:r>
            <a:r>
              <a:rPr lang="en-US" sz="2400" dirty="0" err="1"/>
              <a:t>ACy</a:t>
            </a:r>
            <a:r>
              <a:rPr lang="en-US" sz="2400" dirty="0"/>
              <a:t> = accumulated absolute differences</a:t>
            </a:r>
          </a:p>
          <a:p>
            <a:pPr lvl="1"/>
            <a:r>
              <a:rPr lang="en-US" sz="2400" dirty="0" err="1"/>
              <a:t>Xmem</a:t>
            </a:r>
            <a:r>
              <a:rPr lang="en-US" sz="2400" dirty="0"/>
              <a:t>, </a:t>
            </a:r>
            <a:r>
              <a:rPr lang="en-US" sz="2400" dirty="0" err="1"/>
              <a:t>Ymem</a:t>
            </a:r>
            <a:r>
              <a:rPr lang="en-US" sz="2400" dirty="0"/>
              <a:t> = pointers to odd, even lines of the search window</a:t>
            </a:r>
          </a:p>
          <a:p>
            <a:pPr lvl="1"/>
            <a:r>
              <a:rPr lang="en-US" sz="2400" dirty="0"/>
              <a:t>Pointer to two adjacent pixels from reference window</a:t>
            </a:r>
          </a:p>
          <a:p>
            <a:pPr lvl="1"/>
            <a:endParaRPr lang="en-US" sz="2400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Computers as Components 4e © 2016 Marilyn Wolf</a:t>
            </a:r>
          </a:p>
        </p:txBody>
      </p:sp>
    </p:spTree>
    <p:extLst>
      <p:ext uri="{BB962C8B-B14F-4D97-AF65-F5344CB8AC3E}">
        <p14:creationId xmlns:p14="http://schemas.microsoft.com/office/powerpoint/2010/main" val="310119809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C55 pixel interpolation</a:t>
            </a:r>
          </a:p>
        </p:txBody>
      </p:sp>
      <p:sp>
        <p:nvSpPr>
          <p:cNvPr id="55299" name="Rectangle 3"/>
          <p:cNvSpPr>
            <a:spLocks noGrp="1" noChangeArrowheads="1"/>
          </p:cNvSpPr>
          <p:nvPr>
            <p:ph idx="1"/>
          </p:nvPr>
        </p:nvSpPr>
        <p:spPr>
          <a:xfrm>
            <a:off x="1485900" y="2271712"/>
            <a:ext cx="6134100" cy="700088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80000"/>
              </a:lnSpc>
            </a:pPr>
            <a:r>
              <a:rPr lang="en-US"/>
              <a:t>Given four pixels A, B, C, D, interpolate three half-pixels: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Computers as Components 4e © 2016 Marilyn Wolf</a:t>
            </a:r>
          </a:p>
        </p:txBody>
      </p:sp>
      <p:sp>
        <p:nvSpPr>
          <p:cNvPr id="55300" name="Oval 4"/>
          <p:cNvSpPr>
            <a:spLocks noChangeArrowheads="1"/>
          </p:cNvSpPr>
          <p:nvPr/>
        </p:nvSpPr>
        <p:spPr bwMode="auto">
          <a:xfrm>
            <a:off x="3600450" y="3429000"/>
            <a:ext cx="457200" cy="457200"/>
          </a:xfrm>
          <a:prstGeom prst="ellipse">
            <a:avLst/>
          </a:prstGeom>
          <a:solidFill>
            <a:srgbClr val="00CC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350"/>
              <a:t>A</a:t>
            </a:r>
          </a:p>
        </p:txBody>
      </p:sp>
      <p:sp>
        <p:nvSpPr>
          <p:cNvPr id="55301" name="Oval 5"/>
          <p:cNvSpPr>
            <a:spLocks noChangeArrowheads="1"/>
          </p:cNvSpPr>
          <p:nvPr/>
        </p:nvSpPr>
        <p:spPr bwMode="auto">
          <a:xfrm>
            <a:off x="5029200" y="3429000"/>
            <a:ext cx="457200" cy="457200"/>
          </a:xfrm>
          <a:prstGeom prst="ellipse">
            <a:avLst/>
          </a:prstGeom>
          <a:solidFill>
            <a:srgbClr val="00CC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350"/>
              <a:t>B</a:t>
            </a:r>
          </a:p>
        </p:txBody>
      </p:sp>
      <p:sp>
        <p:nvSpPr>
          <p:cNvPr id="55302" name="Oval 6"/>
          <p:cNvSpPr>
            <a:spLocks noChangeArrowheads="1"/>
          </p:cNvSpPr>
          <p:nvPr/>
        </p:nvSpPr>
        <p:spPr bwMode="auto">
          <a:xfrm>
            <a:off x="3600450" y="4686300"/>
            <a:ext cx="457200" cy="457200"/>
          </a:xfrm>
          <a:prstGeom prst="ellipse">
            <a:avLst/>
          </a:prstGeom>
          <a:solidFill>
            <a:srgbClr val="00CC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350"/>
              <a:t>C</a:t>
            </a:r>
          </a:p>
        </p:txBody>
      </p:sp>
      <p:sp>
        <p:nvSpPr>
          <p:cNvPr id="55303" name="Oval 7"/>
          <p:cNvSpPr>
            <a:spLocks noChangeArrowheads="1"/>
          </p:cNvSpPr>
          <p:nvPr/>
        </p:nvSpPr>
        <p:spPr bwMode="auto">
          <a:xfrm>
            <a:off x="5029200" y="4686300"/>
            <a:ext cx="457200" cy="457200"/>
          </a:xfrm>
          <a:prstGeom prst="ellipse">
            <a:avLst/>
          </a:prstGeom>
          <a:solidFill>
            <a:srgbClr val="00CC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350"/>
              <a:t>D</a:t>
            </a:r>
          </a:p>
        </p:txBody>
      </p:sp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4343400" y="3429000"/>
            <a:ext cx="1085850" cy="1028700"/>
            <a:chOff x="2688" y="2160"/>
            <a:chExt cx="912" cy="864"/>
          </a:xfrm>
        </p:grpSpPr>
        <p:sp>
          <p:nvSpPr>
            <p:cNvPr id="55307" name="Rectangle 8"/>
            <p:cNvSpPr>
              <a:spLocks noChangeArrowheads="1"/>
            </p:cNvSpPr>
            <p:nvPr/>
          </p:nvSpPr>
          <p:spPr bwMode="auto">
            <a:xfrm>
              <a:off x="2688" y="2160"/>
              <a:ext cx="288" cy="288"/>
            </a:xfrm>
            <a:prstGeom prst="rect">
              <a:avLst/>
            </a:prstGeom>
            <a:solidFill>
              <a:srgbClr val="FF33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1350">
                  <a:solidFill>
                    <a:schemeClr val="bg1"/>
                  </a:solidFill>
                </a:rPr>
                <a:t>U</a:t>
              </a:r>
            </a:p>
          </p:txBody>
        </p:sp>
        <p:sp>
          <p:nvSpPr>
            <p:cNvPr id="55308" name="Rectangle 9"/>
            <p:cNvSpPr>
              <a:spLocks noChangeArrowheads="1"/>
            </p:cNvSpPr>
            <p:nvPr/>
          </p:nvSpPr>
          <p:spPr bwMode="auto">
            <a:xfrm>
              <a:off x="2688" y="2736"/>
              <a:ext cx="288" cy="288"/>
            </a:xfrm>
            <a:prstGeom prst="rect">
              <a:avLst/>
            </a:prstGeom>
            <a:solidFill>
              <a:srgbClr val="FF33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1350">
                  <a:solidFill>
                    <a:schemeClr val="bg1"/>
                  </a:solidFill>
                </a:rPr>
                <a:t>M</a:t>
              </a:r>
            </a:p>
          </p:txBody>
        </p:sp>
        <p:sp>
          <p:nvSpPr>
            <p:cNvPr id="55309" name="Rectangle 10"/>
            <p:cNvSpPr>
              <a:spLocks noChangeArrowheads="1"/>
            </p:cNvSpPr>
            <p:nvPr/>
          </p:nvSpPr>
          <p:spPr bwMode="auto">
            <a:xfrm>
              <a:off x="3312" y="2736"/>
              <a:ext cx="288" cy="288"/>
            </a:xfrm>
            <a:prstGeom prst="rect">
              <a:avLst/>
            </a:prstGeom>
            <a:solidFill>
              <a:srgbClr val="FF33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1350">
                  <a:solidFill>
                    <a:schemeClr val="bg1"/>
                  </a:solidFill>
                </a:rPr>
                <a:t>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36873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700"/>
              <a:t>Pixel interpolation coprocessor operations</a:t>
            </a:r>
          </a:p>
        </p:txBody>
      </p:sp>
      <p:sp>
        <p:nvSpPr>
          <p:cNvPr id="563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Load pixels and compute:</a:t>
            </a:r>
          </a:p>
          <a:p>
            <a:pPr lvl="1"/>
            <a:r>
              <a:rPr lang="en-US"/>
              <a:t>ACy=copr(k8,AC,Lmem)</a:t>
            </a:r>
          </a:p>
          <a:p>
            <a:r>
              <a:rPr lang="en-US"/>
              <a:t>Load pixels, compute, and store:</a:t>
            </a:r>
          </a:p>
          <a:p>
            <a:pPr lvl="1"/>
            <a:r>
              <a:rPr lang="en-US"/>
              <a:t>ACy=copr(k8,AACx,Lmem) || Lmem=ACz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Computers as Components 4e © 2016 Marilyn Wolf</a:t>
            </a:r>
          </a:p>
        </p:txBody>
      </p:sp>
    </p:spTree>
    <p:extLst>
      <p:ext uri="{BB962C8B-B14F-4D97-AF65-F5344CB8AC3E}">
        <p14:creationId xmlns:p14="http://schemas.microsoft.com/office/powerpoint/2010/main" val="1587578810"/>
      </p:ext>
    </p:extLst>
  </p:cSld>
  <p:clrMapOvr>
    <a:masterClrMapping/>
  </p:clrMapOvr>
</p:sld>
</file>

<file path=ppt/theme/theme1.xml><?xml version="1.0" encoding="utf-8"?>
<a:theme xmlns:a="http://schemas.openxmlformats.org/drawingml/2006/main" name="Edge">
  <a:themeElements>
    <a:clrScheme name="Custom 35">
      <a:dk1>
        <a:srgbClr val="000000"/>
      </a:dk1>
      <a:lt1>
        <a:srgbClr val="FFFFFF"/>
      </a:lt1>
      <a:dk2>
        <a:srgbClr val="C00000"/>
      </a:dk2>
      <a:lt2>
        <a:srgbClr val="5F5F5F"/>
      </a:lt2>
      <a:accent1>
        <a:srgbClr val="800000"/>
      </a:accent1>
      <a:accent2>
        <a:srgbClr val="800000"/>
      </a:accent2>
      <a:accent3>
        <a:srgbClr val="FFFFFF"/>
      </a:accent3>
      <a:accent4>
        <a:srgbClr val="000000"/>
      </a:accent4>
      <a:accent5>
        <a:srgbClr val="E2CAAA"/>
      </a:accent5>
      <a:accent6>
        <a:srgbClr val="35742A"/>
      </a:accent6>
      <a:hlink>
        <a:srgbClr val="996600"/>
      </a:hlink>
      <a:folHlink>
        <a:srgbClr val="AFBF39"/>
      </a:folHlink>
    </a:clrScheme>
    <a:fontScheme name="Edge">
      <a:majorFont>
        <a:latin typeface="Garamond"/>
        <a:ea typeface="新細明體"/>
        <a:cs typeface=""/>
      </a:majorFont>
      <a:minorFont>
        <a:latin typeface="Arial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新細明體" pitchFamily="18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新細明體" pitchFamily="18" charset="-120"/>
          </a:defRPr>
        </a:defPPr>
      </a:lstStyle>
    </a:lnDef>
    <a:txDef>
      <a:spPr>
        <a:solidFill>
          <a:srgbClr val="C00000"/>
        </a:solidFill>
        <a:ln>
          <a:solidFill>
            <a:srgbClr val="C00000"/>
          </a:solidFill>
        </a:ln>
      </a:spPr>
      <a:bodyPr wrap="square" rtlCol="0">
        <a:spAutoFit/>
      </a:bodyPr>
      <a:lstStyle>
        <a:defPPr algn="ctr">
          <a:defRPr sz="1400" dirty="0" smtClean="0">
            <a:ln w="10160">
              <a:solidFill>
                <a:schemeClr val="accent5"/>
              </a:solidFill>
              <a:prstDash val="solid"/>
            </a:ln>
            <a:solidFill>
              <a:srgbClr val="FFFFFF"/>
            </a:solidFill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  <a:latin typeface="Times New Roman" panose="02020603050405020304" pitchFamily="18" charset="0"/>
            <a:cs typeface="Times New Roman" panose="02020603050405020304" pitchFamily="18" charset="0"/>
          </a:defRPr>
        </a:defPPr>
      </a:lstStyle>
    </a:txDef>
  </a:objectDefaults>
  <a:extraClrSchemeLst>
    <a:extraClrScheme>
      <a:clrScheme name="Edge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theme-2-12-2017" id="{6F1378EF-2BC4-4487-892C-506658AE3DB3}" vid="{6DA95FE4-A9B6-4BA0-9B93-2FE173A606E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theme-2-12-2017.potx</Template>
  <TotalTime>141</TotalTime>
  <Words>2694</Words>
  <Application>Microsoft Office PowerPoint</Application>
  <PresentationFormat>On-screen Show (4:3)</PresentationFormat>
  <Paragraphs>520</Paragraphs>
  <Slides>53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53</vt:i4>
      </vt:variant>
    </vt:vector>
  </HeadingPairs>
  <TitlesOfParts>
    <vt:vector size="63" baseType="lpstr">
      <vt:lpstr>Arial</vt:lpstr>
      <vt:lpstr>Arial Unicode MS</vt:lpstr>
      <vt:lpstr>Calibri</vt:lpstr>
      <vt:lpstr>Consolas</vt:lpstr>
      <vt:lpstr>Garamond</vt:lpstr>
      <vt:lpstr>Monotype Sorts</vt:lpstr>
      <vt:lpstr>Tahoma</vt:lpstr>
      <vt:lpstr>Times New Roman</vt:lpstr>
      <vt:lpstr>Wingdings</vt:lpstr>
      <vt:lpstr>Edge</vt:lpstr>
      <vt:lpstr>CPUs</vt:lpstr>
      <vt:lpstr>I/O devices</vt:lpstr>
      <vt:lpstr>Application: 8251 UART</vt:lpstr>
      <vt:lpstr>Serial communication</vt:lpstr>
      <vt:lpstr>Serial communication parameters</vt:lpstr>
      <vt:lpstr>8251 CPU interface</vt:lpstr>
      <vt:lpstr>Serial port mode bits</vt:lpstr>
      <vt:lpstr>Serial port command register</vt:lpstr>
      <vt:lpstr>Serial port status register</vt:lpstr>
      <vt:lpstr>Programming I/O</vt:lpstr>
      <vt:lpstr>ARM memory-mapped I/O</vt:lpstr>
      <vt:lpstr>SHARC memory mapped I/O</vt:lpstr>
      <vt:lpstr>Peek and poke</vt:lpstr>
      <vt:lpstr>Busy/wait output</vt:lpstr>
      <vt:lpstr>Simultaneous busy/wait input and output</vt:lpstr>
      <vt:lpstr>Interrupt I/O</vt:lpstr>
      <vt:lpstr>Interrupt interface</vt:lpstr>
      <vt:lpstr>Interrupt behavior</vt:lpstr>
      <vt:lpstr>Interrupt physical interface</vt:lpstr>
      <vt:lpstr>Example: character I/O handlers</vt:lpstr>
      <vt:lpstr>Example: interrupt-driven main program</vt:lpstr>
      <vt:lpstr>Example: interrupt I/O with buffers</vt:lpstr>
      <vt:lpstr>Buffer-based input handler</vt:lpstr>
      <vt:lpstr>I/O sequence diagram</vt:lpstr>
      <vt:lpstr>Debugging interrupt code</vt:lpstr>
      <vt:lpstr>Priorities and vectors</vt:lpstr>
      <vt:lpstr>Prioritized interrupts</vt:lpstr>
      <vt:lpstr>Interrupt prioritization</vt:lpstr>
      <vt:lpstr>Example: Prioritized I/O</vt:lpstr>
      <vt:lpstr>Interrupt vectors</vt:lpstr>
      <vt:lpstr>Interrupt vector acquisition</vt:lpstr>
      <vt:lpstr>Generic interrupt mechanism</vt:lpstr>
      <vt:lpstr>Interrupt sequence</vt:lpstr>
      <vt:lpstr>Sources of interrupt overhead</vt:lpstr>
      <vt:lpstr>ARM interrupts</vt:lpstr>
      <vt:lpstr>ARM interrupt procedure</vt:lpstr>
      <vt:lpstr>ARM interrupt latency</vt:lpstr>
      <vt:lpstr>C55x interrupts</vt:lpstr>
      <vt:lpstr>PIC16F interrupts</vt:lpstr>
      <vt:lpstr>Supervisor mode</vt:lpstr>
      <vt:lpstr>ARM supervisor mode</vt:lpstr>
      <vt:lpstr>Exception</vt:lpstr>
      <vt:lpstr>Trap</vt:lpstr>
      <vt:lpstr>Co-processor</vt:lpstr>
      <vt:lpstr>C55x image/video hardware extensions</vt:lpstr>
      <vt:lpstr>DCT/IDCT</vt:lpstr>
      <vt:lpstr>C55 DCT/IDCT coprocessor extensions</vt:lpstr>
      <vt:lpstr>Software pipelined load/compute/store for DCT</vt:lpstr>
      <vt:lpstr>C55 motion estimation</vt:lpstr>
      <vt:lpstr>Four-step motion estimation breakdown</vt:lpstr>
      <vt:lpstr>C55 motion estimation accelerator</vt:lpstr>
      <vt:lpstr>C55 pixel interpolation</vt:lpstr>
      <vt:lpstr>Pixel interpolation coprocessor operations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CPUs</dc:title>
  <dc:creator>Marilyn</dc:creator>
  <cp:lastModifiedBy>VINH</cp:lastModifiedBy>
  <cp:revision>15</cp:revision>
  <dcterms:created xsi:type="dcterms:W3CDTF">2015-09-18T01:17:20Z</dcterms:created>
  <dcterms:modified xsi:type="dcterms:W3CDTF">2020-04-15T01:51:57Z</dcterms:modified>
</cp:coreProperties>
</file>