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6" roundtripDataSignature="AMtx7migM7wmuQPQbr45pokQE+gGaXwf/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sz="1200">
                <a:solidFill>
                  <a:schemeClr val="dk1"/>
                </a:solidFill>
                <a:latin typeface="Calibri"/>
                <a:ea typeface="Calibri"/>
                <a:cs typeface="Calibri"/>
                <a:sym typeface="Calibri"/>
              </a:rPr>
              <a:t>Kiến thức</a:t>
            </a:r>
            <a:endParaRPr/>
          </a:p>
        </p:txBody>
      </p:sp>
      <p:sp>
        <p:nvSpPr>
          <p:cNvPr id="105" name="Google Shape;105;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 name="Google Shape;110;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sz="1200">
                <a:solidFill>
                  <a:schemeClr val="dk1"/>
                </a:solidFill>
                <a:latin typeface="Calibri"/>
                <a:ea typeface="Calibri"/>
                <a:cs typeface="Calibri"/>
                <a:sym typeface="Calibri"/>
              </a:rPr>
              <a:t>Kiến thức</a:t>
            </a:r>
            <a:endParaRPr/>
          </a:p>
        </p:txBody>
      </p:sp>
      <p:sp>
        <p:nvSpPr>
          <p:cNvPr id="111" name="Google Shape;111;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6" name="Google Shape;116;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117" name="Google Shape;117;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3" name="Google Shape;123;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124" name="Google Shape;124;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0" name="Google Shape;130;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131" name="Google Shape;131;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7" name="Google Shape;137;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138" name="Google Shape;138;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4" name="Google Shape;144;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145" name="Google Shape;145;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1" name="Google Shape;151;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152" name="Google Shape;152;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8" name="Google Shape;158;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159" name="Google Shape;159;p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166" name="Google Shape;166;p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 name="Google Shape;172;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173" name="Google Shape;173;p1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9" name="Google Shape;179;p1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180" name="Google Shape;180;p1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p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187" name="Google Shape;187;p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3" name="Google Shape;193;p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194" name="Google Shape;194;p1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0" name="Google Shape;200;p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201" name="Google Shape;201;p1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p1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208" name="Google Shape;208;p1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4" name="Google Shape;214;p1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215" name="Google Shape;215;p1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1" name="Google Shape;221;p1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222" name="Google Shape;222;p1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8" name="Google Shape;228;p1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Assurance: Sự đảm bảo</a:t>
            </a:r>
            <a:endParaRPr sz="1200">
              <a:solidFill>
                <a:schemeClr val="dk1"/>
              </a:solidFill>
              <a:latin typeface="Calibri"/>
              <a:ea typeface="Calibri"/>
              <a:cs typeface="Calibri"/>
              <a:sym typeface="Calibri"/>
            </a:endParaRPr>
          </a:p>
        </p:txBody>
      </p:sp>
      <p:sp>
        <p:nvSpPr>
          <p:cNvPr id="229" name="Google Shape;229;p1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p2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236" name="Google Shape;236;p2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2" name="Google Shape;242;p2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243" name="Google Shape;243;p2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p2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Software Engineering Institue: Viện kỹ thuật phần mềm</a:t>
            </a:r>
            <a:endParaRPr sz="1200">
              <a:solidFill>
                <a:srgbClr val="002060"/>
              </a:solidFill>
              <a:latin typeface="Times New Roman"/>
              <a:ea typeface="Times New Roman"/>
              <a:cs typeface="Times New Roman"/>
              <a:sym typeface="Times New Roman"/>
            </a:endParaRPr>
          </a:p>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Capability maturity model: Mô hình hoàn thành đúng kỳ hạn</a:t>
            </a:r>
            <a:endParaRPr sz="1200">
              <a:solidFill>
                <a:schemeClr val="dk1"/>
              </a:solidFill>
              <a:latin typeface="Calibri"/>
              <a:ea typeface="Calibri"/>
              <a:cs typeface="Calibri"/>
              <a:sym typeface="Calibri"/>
            </a:endParaRPr>
          </a:p>
        </p:txBody>
      </p:sp>
      <p:sp>
        <p:nvSpPr>
          <p:cNvPr id="250" name="Google Shape;250;p2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6" name="Google Shape;256;p2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systems engineering: Kỹ thuật hệ thống</a:t>
            </a:r>
            <a:endParaRPr sz="1200">
              <a:solidFill>
                <a:srgbClr val="002060"/>
              </a:solidFill>
              <a:latin typeface="Times New Roman"/>
              <a:ea typeface="Times New Roman"/>
              <a:cs typeface="Times New Roman"/>
              <a:sym typeface="Times New Roman"/>
            </a:endParaRPr>
          </a:p>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integrated product development: phát triển sản phẩm hoàn chỉnh (tích hợp)</a:t>
            </a:r>
            <a:endParaRPr/>
          </a:p>
          <a:p>
            <a:pPr indent="0" lvl="0" marL="0" rtl="0" algn="l">
              <a:spcBef>
                <a:spcPts val="0"/>
              </a:spcBef>
              <a:spcAft>
                <a:spcPts val="0"/>
              </a:spcAft>
              <a:buNone/>
            </a:pPr>
            <a:r>
              <a:rPr lang="en-US" sz="1200">
                <a:solidFill>
                  <a:srgbClr val="002060"/>
                </a:solidFill>
                <a:latin typeface="Times New Roman"/>
                <a:ea typeface="Times New Roman"/>
                <a:cs typeface="Times New Roman"/>
                <a:sym typeface="Times New Roman"/>
              </a:rPr>
              <a:t>software acquisition: mua lại, thu hồi phần mềm</a:t>
            </a:r>
            <a:endParaRPr sz="1200">
              <a:solidFill>
                <a:srgbClr val="002060"/>
              </a:solidFill>
              <a:latin typeface="Times New Roman"/>
              <a:ea typeface="Times New Roman"/>
              <a:cs typeface="Times New Roman"/>
              <a:sym typeface="Times New Roman"/>
            </a:endParaRPr>
          </a:p>
          <a:p>
            <a:pPr indent="0" lvl="0" marL="0" rtl="0" algn="l">
              <a:spcBef>
                <a:spcPts val="0"/>
              </a:spcBef>
              <a:spcAft>
                <a:spcPts val="0"/>
              </a:spcAft>
              <a:buNone/>
            </a:pPr>
            <a:r>
              <a:rPr lang="en-US">
                <a:solidFill>
                  <a:srgbClr val="002060"/>
                </a:solidFill>
                <a:latin typeface="Times New Roman"/>
                <a:ea typeface="Times New Roman"/>
                <a:cs typeface="Times New Roman"/>
                <a:sym typeface="Times New Roman"/>
              </a:rPr>
              <a:t>Capability maturity model integration: Khả năng hoàn thành mô hình đúng kỳ hạn</a:t>
            </a:r>
            <a:endParaRPr sz="1200">
              <a:solidFill>
                <a:schemeClr val="dk1"/>
              </a:solidFill>
              <a:latin typeface="Calibri"/>
              <a:ea typeface="Calibri"/>
              <a:cs typeface="Calibri"/>
              <a:sym typeface="Calibri"/>
            </a:endParaRPr>
          </a:p>
        </p:txBody>
      </p:sp>
      <p:sp>
        <p:nvSpPr>
          <p:cNvPr id="257" name="Google Shape;257;p2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3" name="Google Shape;263;p2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Chiến lược để cải thiện tiến trình phần mềm</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Đặt ra trong năm 1986 của SEI</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Ý tưởng cơ bản:</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Cải thiện tiến trình phần mềm dẫn đến</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Cải thiện chất lượng phần mềm</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Giao hàng đúng thời hạn, trong ngân sách</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Cải thiện quản lý dẫn đến</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Cải thiện kỹ thuật</a:t>
            </a:r>
            <a:endParaRPr sz="1200">
              <a:solidFill>
                <a:schemeClr val="dk1"/>
              </a:solidFill>
              <a:latin typeface="Calibri"/>
              <a:ea typeface="Calibri"/>
              <a:cs typeface="Calibri"/>
              <a:sym typeface="Calibri"/>
            </a:endParaRPr>
          </a:p>
        </p:txBody>
      </p:sp>
      <p:sp>
        <p:nvSpPr>
          <p:cNvPr id="264" name="Google Shape;264;p2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0" name="Google Shape;270;p2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5 mức độ "trưởng thành/hoàn thành/kỳ hạn" được định nghĩa</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Tổ chức mở rộng theo từng bước từ cấp đến cấp.</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Level 1: Cấp đầu tiên, phê chuẩn</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Cách tiếp cận</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Toàn bộ quá trình là không thể đoán trước</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Quản lý bao gồm các phản ứng/đối phó/đương đầu với khủng hoảng</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Hầu hết các tổ chức trên toàn thế giới đang ở mức 1.</a:t>
            </a:r>
            <a:endParaRPr sz="1200">
              <a:solidFill>
                <a:schemeClr val="dk1"/>
              </a:solidFill>
              <a:latin typeface="Calibri"/>
              <a:ea typeface="Calibri"/>
              <a:cs typeface="Calibri"/>
              <a:sym typeface="Calibri"/>
            </a:endParaRPr>
          </a:p>
        </p:txBody>
      </p:sp>
      <p:sp>
        <p:nvSpPr>
          <p:cNvPr id="271" name="Google Shape;271;p2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7" name="Google Shape;277;p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Level 2: Lặp lại </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Quản lý phần mềm cơ bản</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Quyết định quản lý phải được thực hiện trên cơ sở kinh nghiệm trước đó với các sản phẩm tương tự.</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Đo ("số liệu") được thực hiện.</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Đây có thể được sử dụng để làm chi phí và thời gian dự đoán trong các dự án tiếp theo.</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Vấn đề được xác định, hành động khắc phục ngay lập tức được thực hiện.</a:t>
            </a:r>
            <a:endParaRPr sz="1200">
              <a:solidFill>
                <a:schemeClr val="dk1"/>
              </a:solidFill>
              <a:latin typeface="Calibri"/>
              <a:ea typeface="Calibri"/>
              <a:cs typeface="Calibri"/>
              <a:sym typeface="Calibri"/>
            </a:endParaRPr>
          </a:p>
        </p:txBody>
      </p:sp>
      <p:sp>
        <p:nvSpPr>
          <p:cNvPr id="278" name="Google Shape;278;p2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4" name="Google Shape;284;p2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Level 3: Xác định</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Tiến trình phần mềm được lưu giữ đầy đủ</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Các khía cạnh quản lý và kỹ thuật được xác định rõ ràng</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Những nỗ lực liên tục được thực hiện để nâng cao chất lượng, năng suất</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Đánh giá được thực hiện để cải thiện chất lượng phần mềm</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Công cụ CASE được áp dụng hiện nay (và không phải ở cấp độ 1 hoặc 2)</a:t>
            </a:r>
            <a:endParaRPr sz="1200">
              <a:solidFill>
                <a:schemeClr val="dk1"/>
              </a:solidFill>
              <a:latin typeface="Calibri"/>
              <a:ea typeface="Calibri"/>
              <a:cs typeface="Calibri"/>
              <a:sym typeface="Calibri"/>
            </a:endParaRPr>
          </a:p>
        </p:txBody>
      </p:sp>
      <p:sp>
        <p:nvSpPr>
          <p:cNvPr id="285" name="Google Shape;285;p2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1" name="Google Shape;291;p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Level 4: Quản lý</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Mục tiêu chất lượng và năng suất được thiết lập cho từng dự án</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Chất lượng, năng suất liên tục theo dõi</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Việc Kiểm soát chất lượng được thống kê rõ ràng</a:t>
            </a:r>
            <a:endParaRPr sz="1200">
              <a:solidFill>
                <a:schemeClr val="dk1"/>
              </a:solidFill>
              <a:latin typeface="Calibri"/>
              <a:ea typeface="Calibri"/>
              <a:cs typeface="Calibri"/>
              <a:sym typeface="Calibri"/>
            </a:endParaRPr>
          </a:p>
        </p:txBody>
      </p:sp>
      <p:sp>
        <p:nvSpPr>
          <p:cNvPr id="292" name="Google Shape;292;p2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8" name="Google Shape;298;p2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Level 5: Tối ưu hóa</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Cải tiến tiến trình liên tục</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Thống kê chất lượng và tiến trình kiểm soát.</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Thông tin phản hồi về kiến thức của từng dự án kế tiếp.</a:t>
            </a:r>
            <a:endParaRPr sz="1200">
              <a:solidFill>
                <a:schemeClr val="dk1"/>
              </a:solidFill>
              <a:latin typeface="Calibri"/>
              <a:ea typeface="Calibri"/>
              <a:cs typeface="Calibri"/>
              <a:sym typeface="Calibri"/>
            </a:endParaRPr>
          </a:p>
        </p:txBody>
      </p:sp>
      <p:sp>
        <p:nvSpPr>
          <p:cNvPr id="299" name="Google Shape;299;p2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5" name="Google Shape;305;p3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306" name="Google Shape;306;p3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32"/>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1" name="Google Shape;21;p3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4" name="Google Shape;24;p3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5" name="Shape 25"/>
        <p:cNvGrpSpPr/>
        <p:nvPr/>
      </p:nvGrpSpPr>
      <p:grpSpPr>
        <a:xfrm>
          <a:off x="0" y="0"/>
          <a:ext cx="0" cy="0"/>
          <a:chOff x="0" y="0"/>
          <a:chExt cx="0" cy="0"/>
        </a:xfrm>
      </p:grpSpPr>
      <p:sp>
        <p:nvSpPr>
          <p:cNvPr id="26" name="Google Shape;26;p33"/>
          <p:cNvSpPr/>
          <p:nvPr/>
        </p:nvSpPr>
        <p:spPr>
          <a:xfrm>
            <a:off x="-2" y="4664147"/>
            <a:ext cx="9151089"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27" name="Google Shape;27;p33"/>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2"/>
              </a:buClr>
              <a:buSzPts val="4800"/>
              <a:buFont typeface="Lucida Sans"/>
              <a:buNone/>
              <a:defRPr b="1" sz="48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3"/>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normAutofit/>
          </a:bodyPr>
          <a:lstStyle>
            <a:lvl1pPr lvl="0" marR="64008" algn="r">
              <a:spcBef>
                <a:spcPts val="400"/>
              </a:spcBef>
              <a:spcAft>
                <a:spcPts val="0"/>
              </a:spcAft>
              <a:buSzPts val="1836"/>
              <a:buNone/>
              <a:defRPr>
                <a:solidFill>
                  <a:schemeClr val="dk2"/>
                </a:solidFill>
              </a:defRPr>
            </a:lvl1pPr>
            <a:lvl2pPr lvl="1" algn="ctr">
              <a:spcBef>
                <a:spcPts val="324"/>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grpSp>
        <p:nvGrpSpPr>
          <p:cNvPr id="29" name="Google Shape;29;p33"/>
          <p:cNvGrpSpPr/>
          <p:nvPr/>
        </p:nvGrpSpPr>
        <p:grpSpPr>
          <a:xfrm>
            <a:off x="-3765" y="4953000"/>
            <a:ext cx="9147765" cy="1912088"/>
            <a:chOff x="-3765" y="4832896"/>
            <a:chExt cx="9147765" cy="2032192"/>
          </a:xfrm>
        </p:grpSpPr>
        <p:sp>
          <p:nvSpPr>
            <p:cNvPr id="30" name="Google Shape;30;p33"/>
            <p:cNvSpPr/>
            <p:nvPr/>
          </p:nvSpPr>
          <p:spPr>
            <a:xfrm>
              <a:off x="1687513" y="4832896"/>
              <a:ext cx="7456487" cy="51881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31" name="Google Shape;31;p33"/>
            <p:cNvSpPr/>
            <p:nvPr/>
          </p:nvSpPr>
          <p:spPr>
            <a:xfrm>
              <a:off x="35443" y="5135526"/>
              <a:ext cx="9108557" cy="838200"/>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32" name="Google Shape;32;p33"/>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33" name="Google Shape;33;p33"/>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34" name="Google Shape;34;p33"/>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3"/>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3"/>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rgbClr val="FFFFFF"/>
                </a:solidFill>
                <a:latin typeface="Lucida Sans"/>
                <a:ea typeface="Lucida Sans"/>
                <a:cs typeface="Lucida Sans"/>
                <a:sym typeface="Lucida Sans"/>
              </a:defRPr>
            </a:lvl1pPr>
            <a:lvl2pPr indent="0" lvl="1" marL="0" algn="r">
              <a:spcBef>
                <a:spcPts val="0"/>
              </a:spcBef>
              <a:buNone/>
              <a:defRPr b="0" sz="1000">
                <a:solidFill>
                  <a:srgbClr val="FFFFFF"/>
                </a:solidFill>
                <a:latin typeface="Lucida Sans"/>
                <a:ea typeface="Lucida Sans"/>
                <a:cs typeface="Lucida Sans"/>
                <a:sym typeface="Lucida Sans"/>
              </a:defRPr>
            </a:lvl2pPr>
            <a:lvl3pPr indent="0" lvl="2" marL="0" algn="r">
              <a:spcBef>
                <a:spcPts val="0"/>
              </a:spcBef>
              <a:buNone/>
              <a:defRPr b="0" sz="1000">
                <a:solidFill>
                  <a:srgbClr val="FFFFFF"/>
                </a:solidFill>
                <a:latin typeface="Lucida Sans"/>
                <a:ea typeface="Lucida Sans"/>
                <a:cs typeface="Lucida Sans"/>
                <a:sym typeface="Lucida Sans"/>
              </a:defRPr>
            </a:lvl3pPr>
            <a:lvl4pPr indent="0" lvl="3" marL="0" algn="r">
              <a:spcBef>
                <a:spcPts val="0"/>
              </a:spcBef>
              <a:buNone/>
              <a:defRPr b="0" sz="1000">
                <a:solidFill>
                  <a:srgbClr val="FFFFFF"/>
                </a:solidFill>
                <a:latin typeface="Lucida Sans"/>
                <a:ea typeface="Lucida Sans"/>
                <a:cs typeface="Lucida Sans"/>
                <a:sym typeface="Lucida Sans"/>
              </a:defRPr>
            </a:lvl4pPr>
            <a:lvl5pPr indent="0" lvl="4" marL="0" algn="r">
              <a:spcBef>
                <a:spcPts val="0"/>
              </a:spcBef>
              <a:buNone/>
              <a:defRPr b="0" sz="1000">
                <a:solidFill>
                  <a:srgbClr val="FFFFFF"/>
                </a:solidFill>
                <a:latin typeface="Lucida Sans"/>
                <a:ea typeface="Lucida Sans"/>
                <a:cs typeface="Lucida Sans"/>
                <a:sym typeface="Lucida Sans"/>
              </a:defRPr>
            </a:lvl5pPr>
            <a:lvl6pPr indent="0" lvl="5" marL="0" algn="r">
              <a:spcBef>
                <a:spcPts val="0"/>
              </a:spcBef>
              <a:buNone/>
              <a:defRPr b="0" sz="1000">
                <a:solidFill>
                  <a:srgbClr val="FFFFFF"/>
                </a:solidFill>
                <a:latin typeface="Lucida Sans"/>
                <a:ea typeface="Lucida Sans"/>
                <a:cs typeface="Lucida Sans"/>
                <a:sym typeface="Lucida Sans"/>
              </a:defRPr>
            </a:lvl6pPr>
            <a:lvl7pPr indent="0" lvl="6" marL="0" algn="r">
              <a:spcBef>
                <a:spcPts val="0"/>
              </a:spcBef>
              <a:buNone/>
              <a:defRPr b="0" sz="1000">
                <a:solidFill>
                  <a:srgbClr val="FFFFFF"/>
                </a:solidFill>
                <a:latin typeface="Lucida Sans"/>
                <a:ea typeface="Lucida Sans"/>
                <a:cs typeface="Lucida Sans"/>
                <a:sym typeface="Lucida Sans"/>
              </a:defRPr>
            </a:lvl7pPr>
            <a:lvl8pPr indent="0" lvl="7" marL="0" algn="r">
              <a:spcBef>
                <a:spcPts val="0"/>
              </a:spcBef>
              <a:buNone/>
              <a:defRPr b="0" sz="1000">
                <a:solidFill>
                  <a:srgbClr val="FFFFFF"/>
                </a:solidFill>
                <a:latin typeface="Lucida Sans"/>
                <a:ea typeface="Lucida Sans"/>
                <a:cs typeface="Lucida Sans"/>
                <a:sym typeface="Lucida Sans"/>
              </a:defRPr>
            </a:lvl8pPr>
            <a:lvl9pPr indent="0" lvl="8" marL="0" algn="r">
              <a:spcBef>
                <a:spcPts val="0"/>
              </a:spcBef>
              <a:buNone/>
              <a:defRPr b="0"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gradFill>
          <a:gsLst>
            <a:gs pos="0">
              <a:srgbClr val="B1B1B1"/>
            </a:gs>
            <a:gs pos="40000">
              <a:srgbClr val="9E9E9E"/>
            </a:gs>
            <a:gs pos="100000">
              <a:schemeClr val="dk1"/>
            </a:gs>
          </a:gsLst>
          <a:path path="circle">
            <a:fillToRect b="100%" l="100%"/>
          </a:path>
          <a:tileRect r="-100%" t="-100%"/>
        </a:gradFill>
      </p:bgPr>
    </p:bg>
    <p:spTree>
      <p:nvGrpSpPr>
        <p:cNvPr id="37" name="Shape 37"/>
        <p:cNvGrpSpPr/>
        <p:nvPr/>
      </p:nvGrpSpPr>
      <p:grpSpPr>
        <a:xfrm>
          <a:off x="0" y="0"/>
          <a:ext cx="0" cy="0"/>
          <a:chOff x="0" y="0"/>
          <a:chExt cx="0" cy="0"/>
        </a:xfrm>
      </p:grpSpPr>
      <p:sp>
        <p:nvSpPr>
          <p:cNvPr id="38" name="Google Shape;38;p34"/>
          <p:cNvSpPr txBox="1"/>
          <p:nvPr>
            <p:ph type="title"/>
          </p:nvPr>
        </p:nvSpPr>
        <p:spPr>
          <a:xfrm>
            <a:off x="722376" y="1059712"/>
            <a:ext cx="7772400" cy="182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lt2"/>
              </a:buClr>
              <a:buSzPts val="4800"/>
              <a:buFont typeface="Lucida Sans"/>
              <a:buNone/>
              <a:defRPr b="1"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4"/>
          <p:cNvSpPr txBox="1"/>
          <p:nvPr>
            <p:ph idx="1" type="body"/>
          </p:nvPr>
        </p:nvSpPr>
        <p:spPr>
          <a:xfrm>
            <a:off x="3922713" y="2931712"/>
            <a:ext cx="4572000" cy="1454888"/>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1564"/>
              <a:buNone/>
              <a:defRPr sz="2300">
                <a:solidFill>
                  <a:schemeClr val="lt1"/>
                </a:solidFill>
              </a:defRPr>
            </a:lvl1pPr>
            <a:lvl2pPr indent="-228600" lvl="1" marL="914400" algn="l">
              <a:spcBef>
                <a:spcPts val="324"/>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0" name="Google Shape;40;p34"/>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4"/>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4"/>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3" name="Google Shape;43;p34"/>
          <p:cNvSpPr/>
          <p:nvPr/>
        </p:nvSpPr>
        <p:spPr>
          <a:xfrm>
            <a:off x="3636680"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44" name="Google Shape;44;p34"/>
          <p:cNvSpPr/>
          <p:nvPr/>
        </p:nvSpPr>
        <p:spPr>
          <a:xfrm>
            <a:off x="3450264"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bg>
      <p:bgPr>
        <a:gradFill>
          <a:gsLst>
            <a:gs pos="0">
              <a:srgbClr val="B1B1B1"/>
            </a:gs>
            <a:gs pos="40000">
              <a:srgbClr val="9E9E9E"/>
            </a:gs>
            <a:gs pos="100000">
              <a:schemeClr val="dk1"/>
            </a:gs>
          </a:gsLst>
          <a:path path="circle">
            <a:fillToRect b="100%" l="100%"/>
          </a:path>
          <a:tileRect r="-100%" t="-100%"/>
        </a:gradFill>
      </p:bgPr>
    </p:bg>
    <p:spTree>
      <p:nvGrpSpPr>
        <p:cNvPr id="45" name="Shape 45"/>
        <p:cNvGrpSpPr/>
        <p:nvPr/>
      </p:nvGrpSpPr>
      <p:grpSpPr>
        <a:xfrm>
          <a:off x="0" y="0"/>
          <a:ext cx="0" cy="0"/>
          <a:chOff x="0" y="0"/>
          <a:chExt cx="0" cy="0"/>
        </a:xfrm>
      </p:grpSpPr>
      <p:sp>
        <p:nvSpPr>
          <p:cNvPr id="46" name="Google Shape;46;p35"/>
          <p:cNvSpPr txBox="1"/>
          <p:nvPr>
            <p:ph idx="1" type="body"/>
          </p:nvPr>
        </p:nvSpPr>
        <p:spPr>
          <a:xfrm>
            <a:off x="457200" y="1481328"/>
            <a:ext cx="4038600" cy="4525963"/>
          </a:xfrm>
          <a:prstGeom prst="rect">
            <a:avLst/>
          </a:prstGeom>
          <a:noFill/>
          <a:ln>
            <a:noFill/>
          </a:ln>
        </p:spPr>
        <p:txBody>
          <a:bodyPr anchorCtr="0" anchor="t" bIns="45700" lIns="91425" spcFirstLastPara="1" rIns="91425" wrap="square" tIns="45700">
            <a:normAutofit/>
          </a:bodyPr>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7" name="Google Shape;47;p35"/>
          <p:cNvSpPr txBox="1"/>
          <p:nvPr>
            <p:ph idx="2" type="body"/>
          </p:nvPr>
        </p:nvSpPr>
        <p:spPr>
          <a:xfrm>
            <a:off x="4648200" y="1481328"/>
            <a:ext cx="4038600" cy="4525963"/>
          </a:xfrm>
          <a:prstGeom prst="rect">
            <a:avLst/>
          </a:prstGeom>
          <a:noFill/>
          <a:ln>
            <a:noFill/>
          </a:ln>
        </p:spPr>
        <p:txBody>
          <a:bodyPr anchorCtr="0" anchor="t" bIns="45700" lIns="91425" spcFirstLastPara="1" rIns="91425" wrap="square" tIns="45700">
            <a:normAutofit/>
          </a:bodyPr>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8" name="Google Shape;48;p35"/>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5"/>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5"/>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1" name="Google Shape;51;p3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bg>
      <p:bgPr>
        <a:blipFill rotWithShape="1">
          <a:blip r:embed="rId2">
            <a:alphaModFix/>
          </a:blip>
          <a:tile algn="tl" flip="none" tx="0" sx="50000" ty="0" sy="50000"/>
        </a:blipFill>
      </p:bgPr>
    </p:bg>
    <p:spTree>
      <p:nvGrpSpPr>
        <p:cNvPr id="52" name="Shape 52"/>
        <p:cNvGrpSpPr/>
        <p:nvPr/>
      </p:nvGrpSpPr>
      <p:grpSpPr>
        <a:xfrm>
          <a:off x="0" y="0"/>
          <a:ext cx="0" cy="0"/>
          <a:chOff x="0" y="0"/>
          <a:chExt cx="0" cy="0"/>
        </a:xfrm>
      </p:grpSpPr>
      <p:sp>
        <p:nvSpPr>
          <p:cNvPr id="53" name="Google Shape;53;p36"/>
          <p:cNvSpPr txBox="1"/>
          <p:nvPr>
            <p:ph type="title"/>
          </p:nvPr>
        </p:nvSpPr>
        <p:spPr>
          <a:xfrm>
            <a:off x="457200" y="273050"/>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100"/>
              <a:buFont typeface="Lucida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36"/>
          <p:cNvSpPr txBox="1"/>
          <p:nvPr>
            <p:ph idx="1" type="body"/>
          </p:nvPr>
        </p:nvSpPr>
        <p:spPr>
          <a:xfrm>
            <a:off x="457200" y="5410200"/>
            <a:ext cx="4040188"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rm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5" name="Google Shape;55;p36"/>
          <p:cNvSpPr txBox="1"/>
          <p:nvPr>
            <p:ph idx="2" type="body"/>
          </p:nvPr>
        </p:nvSpPr>
        <p:spPr>
          <a:xfrm>
            <a:off x="4645026" y="5410200"/>
            <a:ext cx="4041775"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rm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6" name="Google Shape;56;p36"/>
          <p:cNvSpPr txBox="1"/>
          <p:nvPr>
            <p:ph idx="3" type="body"/>
          </p:nvPr>
        </p:nvSpPr>
        <p:spPr>
          <a:xfrm>
            <a:off x="457200" y="1444294"/>
            <a:ext cx="4040188" cy="3941763"/>
          </a:xfrm>
          <a:prstGeom prst="rect">
            <a:avLst/>
          </a:prstGeom>
          <a:noFill/>
          <a:ln>
            <a:noFill/>
          </a:ln>
        </p:spPr>
        <p:txBody>
          <a:bodyPr anchorCtr="0" anchor="t" bIns="45700" lIns="91425" spcFirstLastPara="1" rIns="91425" wrap="square" tIns="45700">
            <a:normAutofit/>
          </a:bodyPr>
          <a:lstStyle>
            <a:lvl1pPr indent="-332232" lvl="0" marL="457200" algn="l">
              <a:spcBef>
                <a:spcPts val="40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7" name="Google Shape;57;p36"/>
          <p:cNvSpPr txBox="1"/>
          <p:nvPr>
            <p:ph idx="4" type="body"/>
          </p:nvPr>
        </p:nvSpPr>
        <p:spPr>
          <a:xfrm>
            <a:off x="4645025" y="1444294"/>
            <a:ext cx="4041775" cy="3941763"/>
          </a:xfrm>
          <a:prstGeom prst="rect">
            <a:avLst/>
          </a:prstGeom>
          <a:noFill/>
          <a:ln>
            <a:noFill/>
          </a:ln>
        </p:spPr>
        <p:txBody>
          <a:bodyPr anchorCtr="0" anchor="t" bIns="45700" lIns="91425" spcFirstLastPara="1" rIns="91425" wrap="square" tIns="45700">
            <a:normAutofit/>
          </a:bodyPr>
          <a:lstStyle>
            <a:lvl1pPr indent="-332232" lvl="0" marL="457200" algn="l">
              <a:spcBef>
                <a:spcPts val="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8" name="Google Shape;58;p36"/>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6"/>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6"/>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gradFill>
          <a:gsLst>
            <a:gs pos="0">
              <a:srgbClr val="B1B1B1"/>
            </a:gs>
            <a:gs pos="40000">
              <a:srgbClr val="9E9E9E"/>
            </a:gs>
            <a:gs pos="100000">
              <a:schemeClr val="dk1"/>
            </a:gs>
          </a:gsLst>
          <a:path path="circle">
            <a:fillToRect b="100%" l="100%"/>
          </a:path>
          <a:tileRect r="-100%" t="-100%"/>
        </a:gradFill>
      </p:bgPr>
    </p:bg>
    <p:spTree>
      <p:nvGrpSpPr>
        <p:cNvPr id="61" name="Shape 61"/>
        <p:cNvGrpSpPr/>
        <p:nvPr/>
      </p:nvGrpSpPr>
      <p:grpSpPr>
        <a:xfrm>
          <a:off x="0" y="0"/>
          <a:ext cx="0" cy="0"/>
          <a:chOff x="0" y="0"/>
          <a:chExt cx="0" cy="0"/>
        </a:xfrm>
      </p:grpSpPr>
      <p:sp>
        <p:nvSpPr>
          <p:cNvPr id="62" name="Google Shape;62;p37"/>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7"/>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7"/>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5" name="Google Shape;65;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6" name="Shape 66"/>
        <p:cNvGrpSpPr/>
        <p:nvPr/>
      </p:nvGrpSpPr>
      <p:grpSpPr>
        <a:xfrm>
          <a:off x="0" y="0"/>
          <a:ext cx="0" cy="0"/>
          <a:chOff x="0" y="0"/>
          <a:chExt cx="0" cy="0"/>
        </a:xfrm>
      </p:grpSpPr>
      <p:sp>
        <p:nvSpPr>
          <p:cNvPr id="67" name="Google Shape;67;p38"/>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38"/>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38"/>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bg>
      <p:bgPr>
        <a:blipFill rotWithShape="1">
          <a:blip r:embed="rId2">
            <a:alphaModFix/>
          </a:blip>
          <a:tile algn="tl" flip="none" tx="0" sx="50000" ty="0" sy="50000"/>
        </a:blipFill>
      </p:bgPr>
    </p:bg>
    <p:spTree>
      <p:nvGrpSpPr>
        <p:cNvPr id="70" name="Shape 70"/>
        <p:cNvGrpSpPr/>
        <p:nvPr/>
      </p:nvGrpSpPr>
      <p:grpSpPr>
        <a:xfrm>
          <a:off x="0" y="0"/>
          <a:ext cx="0" cy="0"/>
          <a:chOff x="0" y="0"/>
          <a:chExt cx="0" cy="0"/>
        </a:xfrm>
      </p:grpSpPr>
      <p:sp>
        <p:nvSpPr>
          <p:cNvPr id="71" name="Google Shape;71;p39"/>
          <p:cNvSpPr txBox="1"/>
          <p:nvPr>
            <p:ph type="title"/>
          </p:nvPr>
        </p:nvSpPr>
        <p:spPr>
          <a:xfrm>
            <a:off x="914400" y="4876800"/>
            <a:ext cx="7481776" cy="457200"/>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Clr>
                <a:schemeClr val="accent1"/>
              </a:buClr>
              <a:buSzPts val="2500"/>
              <a:buFont typeface="Lucida Sans"/>
              <a:buNone/>
              <a:defRPr b="0" sz="25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39"/>
          <p:cNvSpPr txBox="1"/>
          <p:nvPr>
            <p:ph idx="1" type="body"/>
          </p:nvPr>
        </p:nvSpPr>
        <p:spPr>
          <a:xfrm>
            <a:off x="4419600" y="5355102"/>
            <a:ext cx="3974592" cy="914400"/>
          </a:xfrm>
          <a:prstGeom prst="rect">
            <a:avLst/>
          </a:prstGeom>
          <a:noFill/>
          <a:ln>
            <a:noFill/>
          </a:ln>
        </p:spPr>
        <p:txBody>
          <a:bodyPr anchorCtr="0" anchor="t" bIns="45700" lIns="91425" spcFirstLastPara="1" rIns="91425" wrap="square" tIns="45700">
            <a:normAutofit/>
          </a:bodyPr>
          <a:lstStyle>
            <a:lvl1pPr indent="-228600" lvl="0" marL="457200" algn="r">
              <a:spcBef>
                <a:spcPts val="400"/>
              </a:spcBef>
              <a:spcAft>
                <a:spcPts val="0"/>
              </a:spcAft>
              <a:buSzPts val="1088"/>
              <a:buNone/>
              <a:defRPr sz="1600"/>
            </a:lvl1pPr>
            <a:lvl2pPr indent="-228600" lvl="1" marL="914400" algn="l">
              <a:spcBef>
                <a:spcPts val="324"/>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3" name="Google Shape;73;p39"/>
          <p:cNvSpPr txBox="1"/>
          <p:nvPr>
            <p:ph idx="2" type="body"/>
          </p:nvPr>
        </p:nvSpPr>
        <p:spPr>
          <a:xfrm>
            <a:off x="914400" y="274320"/>
            <a:ext cx="7479792" cy="4572000"/>
          </a:xfrm>
          <a:prstGeom prst="rect">
            <a:avLst/>
          </a:prstGeom>
          <a:noFill/>
          <a:ln>
            <a:noFill/>
          </a:ln>
        </p:spPr>
        <p:txBody>
          <a:bodyPr anchorCtr="0" anchor="t" bIns="45700" lIns="91425" spcFirstLastPara="1" rIns="91425" wrap="square" tIns="45700">
            <a:normAutofit/>
          </a:bodyPr>
          <a:lstStyle>
            <a:lvl1pPr indent="-366776" lvl="0" marL="457200" algn="l">
              <a:spcBef>
                <a:spcPts val="400"/>
              </a:spcBef>
              <a:spcAft>
                <a:spcPts val="0"/>
              </a:spcAft>
              <a:buSzPts val="2176"/>
              <a:buChar char="🞂"/>
              <a:defRPr sz="3200"/>
            </a:lvl1pPr>
            <a:lvl2pPr indent="-406400" lvl="1" marL="914400" algn="l">
              <a:spcBef>
                <a:spcPts val="324"/>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4" name="Google Shape;74;p39"/>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39"/>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9"/>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bg>
      <p:bgPr>
        <a:gradFill>
          <a:gsLst>
            <a:gs pos="0">
              <a:srgbClr val="B1B1B1"/>
            </a:gs>
            <a:gs pos="40000">
              <a:srgbClr val="9E9E9E"/>
            </a:gs>
            <a:gs pos="100000">
              <a:schemeClr val="dk1"/>
            </a:gs>
          </a:gsLst>
          <a:path path="circle">
            <a:fillToRect b="100%" l="100%"/>
          </a:path>
          <a:tileRect r="-100%" t="-100%"/>
        </a:gradFill>
      </p:bgPr>
    </p:bg>
    <p:spTree>
      <p:nvGrpSpPr>
        <p:cNvPr id="77" name="Shape 77"/>
        <p:cNvGrpSpPr/>
        <p:nvPr/>
      </p:nvGrpSpPr>
      <p:grpSpPr>
        <a:xfrm>
          <a:off x="0" y="0"/>
          <a:ext cx="0" cy="0"/>
          <a:chOff x="0" y="0"/>
          <a:chExt cx="0" cy="0"/>
        </a:xfrm>
      </p:grpSpPr>
      <p:sp>
        <p:nvSpPr>
          <p:cNvPr id="78" name="Google Shape;78;p40"/>
          <p:cNvSpPr txBox="1"/>
          <p:nvPr>
            <p:ph idx="1" type="body"/>
          </p:nvPr>
        </p:nvSpPr>
        <p:spPr>
          <a:xfrm>
            <a:off x="1141232" y="5443402"/>
            <a:ext cx="7162800" cy="648232"/>
          </a:xfrm>
          <a:prstGeom prst="rect">
            <a:avLst/>
          </a:prstGeom>
          <a:noFill/>
          <a:ln>
            <a:noFill/>
          </a:ln>
        </p:spPr>
        <p:txBody>
          <a:bodyPr anchorCtr="0" anchor="t" bIns="45700" lIns="91425" spcFirstLastPara="1" rIns="91425" wrap="square" tIns="0">
            <a:normAutofit/>
          </a:bodyPr>
          <a:lstStyle>
            <a:lvl1pPr indent="-228600" lvl="0" marL="457200" marR="18288" algn="r">
              <a:spcBef>
                <a:spcPts val="400"/>
              </a:spcBef>
              <a:spcAft>
                <a:spcPts val="0"/>
              </a:spcAft>
              <a:buSzPts val="952"/>
              <a:buNone/>
              <a:defRPr sz="1400"/>
            </a:lvl1pPr>
            <a:lvl2pPr indent="-304800" lvl="1" marL="914400" algn="l">
              <a:spcBef>
                <a:spcPts val="324"/>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9" name="Google Shape;79;p40"/>
          <p:cNvSpPr/>
          <p:nvPr>
            <p:ph idx="2" type="pic"/>
          </p:nvPr>
        </p:nvSpPr>
        <p:spPr>
          <a:xfrm>
            <a:off x="228600" y="189968"/>
            <a:ext cx="8686800" cy="4389120"/>
          </a:xfrm>
          <a:prstGeom prst="rect">
            <a:avLst/>
          </a:prstGeom>
          <a:solidFill>
            <a:schemeClr val="dk2"/>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lvl1pPr lvl="0" marR="0" rtl="0" algn="l">
              <a:spcBef>
                <a:spcPts val="400"/>
              </a:spcBef>
              <a:spcAft>
                <a:spcPts val="0"/>
              </a:spcAft>
              <a:buClr>
                <a:schemeClr val="accent1"/>
              </a:buClr>
              <a:buSzPts val="2176"/>
              <a:buFont typeface="Noto Sans Symbols"/>
              <a:buNone/>
              <a:defRPr b="0" i="0" sz="3200" u="none" cap="none" strike="noStrike">
                <a:solidFill>
                  <a:schemeClr val="lt1"/>
                </a:solidFill>
                <a:latin typeface="Lucida Sans"/>
                <a:ea typeface="Lucida Sans"/>
                <a:cs typeface="Lucida Sans"/>
                <a:sym typeface="Lucida Sans"/>
              </a:defRPr>
            </a:lvl1pPr>
            <a:lvl2pPr lvl="1" marR="0" rtl="0" algn="l">
              <a:spcBef>
                <a:spcPts val="324"/>
              </a:spcBef>
              <a:spcAft>
                <a:spcPts val="0"/>
              </a:spcAft>
              <a:buClr>
                <a:schemeClr val="accent1"/>
              </a:buClr>
              <a:buSzPts val="2300"/>
              <a:buFont typeface="Verdana"/>
              <a:buChar char="◦"/>
              <a:defRPr b="0" i="0" sz="2300" u="none" cap="none" strike="noStrike">
                <a:solidFill>
                  <a:schemeClr val="lt1"/>
                </a:solidFill>
                <a:latin typeface="Lucida Sans"/>
                <a:ea typeface="Lucida Sans"/>
                <a:cs typeface="Lucida Sans"/>
                <a:sym typeface="Lucida Sans"/>
              </a:defRPr>
            </a:lvl2pPr>
            <a:lvl3pPr lvl="2" marR="0" rtl="0" algn="l">
              <a:spcBef>
                <a:spcPts val="350"/>
              </a:spcBef>
              <a:spcAft>
                <a:spcPts val="0"/>
              </a:spcAft>
              <a:buClr>
                <a:schemeClr val="accent2"/>
              </a:buClr>
              <a:buSzPts val="2100"/>
              <a:buFont typeface="Noto Sans Symbols"/>
              <a:buChar char="●"/>
              <a:defRPr b="0" i="0" sz="2100" u="none" cap="none" strike="noStrike">
                <a:solidFill>
                  <a:schemeClr val="lt1"/>
                </a:solidFill>
                <a:latin typeface="Lucida Sans"/>
                <a:ea typeface="Lucida Sans"/>
                <a:cs typeface="Lucida Sans"/>
                <a:sym typeface="Lucida Sans"/>
              </a:defRPr>
            </a:lvl3pPr>
            <a:lvl4pPr lvl="3" marR="0" rtl="0" algn="l">
              <a:spcBef>
                <a:spcPts val="350"/>
              </a:spcBef>
              <a:spcAft>
                <a:spcPts val="0"/>
              </a:spcAft>
              <a:buClr>
                <a:schemeClr val="accent2"/>
              </a:buClr>
              <a:buSzPts val="1900"/>
              <a:buFont typeface="Noto Sans Symbols"/>
              <a:buChar char="●"/>
              <a:defRPr b="0" i="0" sz="1900" u="none" cap="none" strike="noStrike">
                <a:solidFill>
                  <a:schemeClr val="lt1"/>
                </a:solidFill>
                <a:latin typeface="Lucida Sans"/>
                <a:ea typeface="Lucida Sans"/>
                <a:cs typeface="Lucida Sans"/>
                <a:sym typeface="Lucida Sans"/>
              </a:defRPr>
            </a:lvl4pPr>
            <a:lvl5pPr lvl="4" marR="0" rtl="0" algn="l">
              <a:spcBef>
                <a:spcPts val="350"/>
              </a:spcBef>
              <a:spcAft>
                <a:spcPts val="0"/>
              </a:spcAft>
              <a:buClr>
                <a:schemeClr val="accent2"/>
              </a:buClr>
              <a:buSzPts val="1800"/>
              <a:buFont typeface="Noto Sans Symbols"/>
              <a:buChar char="●"/>
              <a:defRPr b="0" i="0" sz="1800" u="none" cap="none" strike="noStrike">
                <a:solidFill>
                  <a:schemeClr val="lt1"/>
                </a:solidFill>
                <a:latin typeface="Lucida Sans"/>
                <a:ea typeface="Lucida Sans"/>
                <a:cs typeface="Lucida Sans"/>
                <a:sym typeface="Lucida Sans"/>
              </a:defRPr>
            </a:lvl5pPr>
            <a:lvl6pPr lvl="5" marR="0" rtl="0" algn="l">
              <a:spcBef>
                <a:spcPts val="350"/>
              </a:spcBef>
              <a:spcAft>
                <a:spcPts val="0"/>
              </a:spcAft>
              <a:buClr>
                <a:schemeClr val="accent3"/>
              </a:buClr>
              <a:buSzPts val="1800"/>
              <a:buFont typeface="Noto Sans Symbols"/>
              <a:buChar char="■"/>
              <a:defRPr b="0" i="0" sz="1800" u="none" cap="none" strike="noStrike">
                <a:solidFill>
                  <a:schemeClr val="lt1"/>
                </a:solidFill>
                <a:latin typeface="Lucida Sans"/>
                <a:ea typeface="Lucida Sans"/>
                <a:cs typeface="Lucida Sans"/>
                <a:sym typeface="Lucida Sans"/>
              </a:defRPr>
            </a:lvl6pPr>
            <a:lvl7pPr lvl="6"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7pPr>
            <a:lvl8pPr lvl="7"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8pPr>
            <a:lvl9pPr lvl="8"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9pPr>
          </a:lstStyle>
          <a:p/>
        </p:txBody>
      </p:sp>
      <p:sp>
        <p:nvSpPr>
          <p:cNvPr id="80" name="Google Shape;80;p40"/>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0"/>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0"/>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chemeClr val="lt1"/>
                </a:solidFill>
                <a:latin typeface="Lucida Sans"/>
                <a:ea typeface="Lucida Sans"/>
                <a:cs typeface="Lucida Sans"/>
                <a:sym typeface="Lucida Sans"/>
              </a:defRPr>
            </a:lvl1pPr>
            <a:lvl2pPr indent="0" lvl="1" marL="0" algn="r">
              <a:spcBef>
                <a:spcPts val="0"/>
              </a:spcBef>
              <a:buNone/>
              <a:defRPr b="0" sz="1000">
                <a:solidFill>
                  <a:schemeClr val="lt1"/>
                </a:solidFill>
                <a:latin typeface="Lucida Sans"/>
                <a:ea typeface="Lucida Sans"/>
                <a:cs typeface="Lucida Sans"/>
                <a:sym typeface="Lucida Sans"/>
              </a:defRPr>
            </a:lvl2pPr>
            <a:lvl3pPr indent="0" lvl="2" marL="0" algn="r">
              <a:spcBef>
                <a:spcPts val="0"/>
              </a:spcBef>
              <a:buNone/>
              <a:defRPr b="0" sz="1000">
                <a:solidFill>
                  <a:schemeClr val="lt1"/>
                </a:solidFill>
                <a:latin typeface="Lucida Sans"/>
                <a:ea typeface="Lucida Sans"/>
                <a:cs typeface="Lucida Sans"/>
                <a:sym typeface="Lucida Sans"/>
              </a:defRPr>
            </a:lvl3pPr>
            <a:lvl4pPr indent="0" lvl="3" marL="0" algn="r">
              <a:spcBef>
                <a:spcPts val="0"/>
              </a:spcBef>
              <a:buNone/>
              <a:defRPr b="0" sz="1000">
                <a:solidFill>
                  <a:schemeClr val="lt1"/>
                </a:solidFill>
                <a:latin typeface="Lucida Sans"/>
                <a:ea typeface="Lucida Sans"/>
                <a:cs typeface="Lucida Sans"/>
                <a:sym typeface="Lucida Sans"/>
              </a:defRPr>
            </a:lvl4pPr>
            <a:lvl5pPr indent="0" lvl="4" marL="0" algn="r">
              <a:spcBef>
                <a:spcPts val="0"/>
              </a:spcBef>
              <a:buNone/>
              <a:defRPr b="0" sz="1000">
                <a:solidFill>
                  <a:schemeClr val="lt1"/>
                </a:solidFill>
                <a:latin typeface="Lucida Sans"/>
                <a:ea typeface="Lucida Sans"/>
                <a:cs typeface="Lucida Sans"/>
                <a:sym typeface="Lucida Sans"/>
              </a:defRPr>
            </a:lvl5pPr>
            <a:lvl6pPr indent="0" lvl="5" marL="0" algn="r">
              <a:spcBef>
                <a:spcPts val="0"/>
              </a:spcBef>
              <a:buNone/>
              <a:defRPr b="0" sz="1000">
                <a:solidFill>
                  <a:schemeClr val="lt1"/>
                </a:solidFill>
                <a:latin typeface="Lucida Sans"/>
                <a:ea typeface="Lucida Sans"/>
                <a:cs typeface="Lucida Sans"/>
                <a:sym typeface="Lucida Sans"/>
              </a:defRPr>
            </a:lvl6pPr>
            <a:lvl7pPr indent="0" lvl="6" marL="0" algn="r">
              <a:spcBef>
                <a:spcPts val="0"/>
              </a:spcBef>
              <a:buNone/>
              <a:defRPr b="0" sz="1000">
                <a:solidFill>
                  <a:schemeClr val="lt1"/>
                </a:solidFill>
                <a:latin typeface="Lucida Sans"/>
                <a:ea typeface="Lucida Sans"/>
                <a:cs typeface="Lucida Sans"/>
                <a:sym typeface="Lucida Sans"/>
              </a:defRPr>
            </a:lvl7pPr>
            <a:lvl8pPr indent="0" lvl="7" marL="0" algn="r">
              <a:spcBef>
                <a:spcPts val="0"/>
              </a:spcBef>
              <a:buNone/>
              <a:defRPr b="0" sz="1000">
                <a:solidFill>
                  <a:schemeClr val="lt1"/>
                </a:solidFill>
                <a:latin typeface="Lucida Sans"/>
                <a:ea typeface="Lucida Sans"/>
                <a:cs typeface="Lucida Sans"/>
                <a:sym typeface="Lucida Sans"/>
              </a:defRPr>
            </a:lvl8pPr>
            <a:lvl9pPr indent="0" lvl="8" marL="0" algn="r">
              <a:spcBef>
                <a:spcPts val="0"/>
              </a:spcBef>
              <a:buNone/>
              <a:defRPr b="0" sz="1000">
                <a:solidFill>
                  <a:schemeClr val="lt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
        <p:nvSpPr>
          <p:cNvPr id="83" name="Google Shape;83;p40"/>
          <p:cNvSpPr txBox="1"/>
          <p:nvPr>
            <p:ph type="title"/>
          </p:nvPr>
        </p:nvSpPr>
        <p:spPr>
          <a:xfrm>
            <a:off x="228600" y="4865122"/>
            <a:ext cx="8075432" cy="562672"/>
          </a:xfrm>
          <a:prstGeom prst="rect">
            <a:avLst/>
          </a:prstGeom>
          <a:noFill/>
          <a:ln>
            <a:noFill/>
          </a:ln>
        </p:spPr>
        <p:txBody>
          <a:bodyPr anchorCtr="0" anchor="t" bIns="45700" lIns="91425" spcFirstLastPara="1" rIns="91425" wrap="square" tIns="45700">
            <a:normAutofit/>
          </a:bodyPr>
          <a:lstStyle>
            <a:lvl1pPr lvl="0" marR="0" algn="r">
              <a:spcBef>
                <a:spcPts val="0"/>
              </a:spcBef>
              <a:spcAft>
                <a:spcPts val="0"/>
              </a:spcAft>
              <a:buClr>
                <a:schemeClr val="accent1"/>
              </a:buClr>
              <a:buSzPts val="3000"/>
              <a:buFont typeface="Lucida Sans"/>
              <a:buNone/>
              <a:defRPr b="0" sz="30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0"/>
          <p:cNvSpPr/>
          <p:nvPr/>
        </p:nvSpPr>
        <p:spPr>
          <a:xfrm>
            <a:off x="499273" y="5944936"/>
            <a:ext cx="4940624" cy="921076"/>
          </a:xfrm>
          <a:custGeom>
            <a:rect b="b" l="l" r="r" t="t"/>
            <a:pathLst>
              <a:path extrusionOk="0" h="337" w="7485">
                <a:moveTo>
                  <a:pt x="0" y="2"/>
                </a:moveTo>
                <a:lnTo>
                  <a:pt x="7485" y="337"/>
                </a:lnTo>
                <a:lnTo>
                  <a:pt x="5558" y="337"/>
                </a:lnTo>
                <a:lnTo>
                  <a:pt x="1" y="0"/>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5" name="Google Shape;85;p40"/>
          <p:cNvSpPr/>
          <p:nvPr/>
        </p:nvSpPr>
        <p:spPr>
          <a:xfrm>
            <a:off x="485717" y="5939011"/>
            <a:ext cx="3690451" cy="933450"/>
          </a:xfrm>
          <a:custGeom>
            <a:rect b="b" l="l" r="r" t="t"/>
            <a:pathLst>
              <a:path extrusionOk="0" h="588" w="5591">
                <a:moveTo>
                  <a:pt x="0" y="0"/>
                </a:moveTo>
                <a:lnTo>
                  <a:pt x="5591" y="585"/>
                </a:lnTo>
                <a:lnTo>
                  <a:pt x="4415" y="588"/>
                </a:lnTo>
                <a:lnTo>
                  <a:pt x="12" y="4"/>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6" name="Google Shape;86;p40"/>
          <p:cNvSpPr/>
          <p:nvPr/>
        </p:nvSpPr>
        <p:spPr>
          <a:xfrm>
            <a:off x="-6042" y="5791253"/>
            <a:ext cx="3402314" cy="1080868"/>
          </a:xfrm>
          <a:prstGeom prst="rtTriangle">
            <a:avLst/>
          </a:pr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87" name="Google Shape;87;p40"/>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88" name="Google Shape;88;p40"/>
          <p:cNvSpPr/>
          <p:nvPr/>
        </p:nvSpPr>
        <p:spPr>
          <a:xfrm>
            <a:off x="8664112"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9" name="Google Shape;89;p40"/>
          <p:cNvSpPr/>
          <p:nvPr/>
        </p:nvSpPr>
        <p:spPr>
          <a:xfrm>
            <a:off x="8477696"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0" name="Shape 90"/>
        <p:cNvGrpSpPr/>
        <p:nvPr/>
      </p:nvGrpSpPr>
      <p:grpSpPr>
        <a:xfrm>
          <a:off x="0" y="0"/>
          <a:ext cx="0" cy="0"/>
          <a:chOff x="0" y="0"/>
          <a:chExt cx="0" cy="0"/>
        </a:xfrm>
      </p:grpSpPr>
      <p:sp>
        <p:nvSpPr>
          <p:cNvPr id="91" name="Google Shape;91;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41"/>
          <p:cNvSpPr txBox="1"/>
          <p:nvPr>
            <p:ph idx="1" type="body"/>
          </p:nvPr>
        </p:nvSpPr>
        <p:spPr>
          <a:xfrm rot="5400000">
            <a:off x="2378964" y="-440436"/>
            <a:ext cx="4386071" cy="8229600"/>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3" name="Google Shape;93;p4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6" name="Shape 96"/>
        <p:cNvGrpSpPr/>
        <p:nvPr/>
      </p:nvGrpSpPr>
      <p:grpSpPr>
        <a:xfrm>
          <a:off x="0" y="0"/>
          <a:ext cx="0" cy="0"/>
          <a:chOff x="0" y="0"/>
          <a:chExt cx="0" cy="0"/>
        </a:xfrm>
      </p:grpSpPr>
      <p:sp>
        <p:nvSpPr>
          <p:cNvPr id="97" name="Google Shape;97;p42"/>
          <p:cNvSpPr txBox="1"/>
          <p:nvPr>
            <p:ph type="title"/>
          </p:nvPr>
        </p:nvSpPr>
        <p:spPr>
          <a:xfrm rot="5400000">
            <a:off x="4936367" y="2182285"/>
            <a:ext cx="5592761" cy="177747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42"/>
          <p:cNvSpPr txBox="1"/>
          <p:nvPr>
            <p:ph idx="1" type="body"/>
          </p:nvPr>
        </p:nvSpPr>
        <p:spPr>
          <a:xfrm rot="5400000">
            <a:off x="823120" y="-91279"/>
            <a:ext cx="5592760" cy="6324600"/>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9" name="Google Shape;99;p4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2.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p:nvPr/>
        </p:nvSpPr>
        <p:spPr>
          <a:xfrm>
            <a:off x="499273" y="5944936"/>
            <a:ext cx="4940624" cy="921076"/>
          </a:xfrm>
          <a:custGeom>
            <a:rect b="b" l="l" r="r" t="t"/>
            <a:pathLst>
              <a:path extrusionOk="0" h="337" w="7485">
                <a:moveTo>
                  <a:pt x="0" y="2"/>
                </a:moveTo>
                <a:lnTo>
                  <a:pt x="7485" y="337"/>
                </a:lnTo>
                <a:lnTo>
                  <a:pt x="5558" y="337"/>
                </a:lnTo>
                <a:lnTo>
                  <a:pt x="1" y="0"/>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11" name="Google Shape;11;p31"/>
          <p:cNvSpPr/>
          <p:nvPr/>
        </p:nvSpPr>
        <p:spPr>
          <a:xfrm>
            <a:off x="485717" y="5939011"/>
            <a:ext cx="3690451" cy="933450"/>
          </a:xfrm>
          <a:custGeom>
            <a:rect b="b" l="l" r="r" t="t"/>
            <a:pathLst>
              <a:path extrusionOk="0" h="588" w="5591">
                <a:moveTo>
                  <a:pt x="0" y="0"/>
                </a:moveTo>
                <a:lnTo>
                  <a:pt x="5591" y="585"/>
                </a:lnTo>
                <a:lnTo>
                  <a:pt x="4415" y="588"/>
                </a:lnTo>
                <a:lnTo>
                  <a:pt x="12" y="4"/>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12" name="Google Shape;12;p31"/>
          <p:cNvSpPr/>
          <p:nvPr/>
        </p:nvSpPr>
        <p:spPr>
          <a:xfrm>
            <a:off x="-6042" y="5791253"/>
            <a:ext cx="3402314"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13" name="Google Shape;13;p31"/>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14" name="Google Shape;14;p3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100"/>
              <a:buFont typeface="Lucida Sans"/>
              <a:buNone/>
              <a:defRPr b="1" i="0" sz="4100" u="none" cap="none" strike="noStrike">
                <a:solidFill>
                  <a:schemeClr val="dk2"/>
                </a:solidFill>
                <a:latin typeface="Lucida Sans"/>
                <a:ea typeface="Lucida Sans"/>
                <a:cs typeface="Lucida Sans"/>
                <a:sym typeface="Lucida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5" name="Google Shape;15;p31"/>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spcBef>
                <a:spcPts val="324"/>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16" name="Google Shape;16;p3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7" name="Google Shape;17;p3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8" name="Google Shape;18;p3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sz="1000" u="none">
                <a:solidFill>
                  <a:schemeClr val="dk1"/>
                </a:solidFill>
                <a:latin typeface="Lucida Sans"/>
                <a:ea typeface="Lucida Sans"/>
                <a:cs typeface="Lucida Sans"/>
                <a:sym typeface="Lucida Sans"/>
              </a:defRPr>
            </a:lvl1pPr>
            <a:lvl2pPr indent="0" lvl="1" marL="0" marR="0" rtl="0" algn="r">
              <a:spcBef>
                <a:spcPts val="0"/>
              </a:spcBef>
              <a:buNone/>
              <a:defRPr b="0" sz="1000" u="none">
                <a:solidFill>
                  <a:schemeClr val="dk1"/>
                </a:solidFill>
                <a:latin typeface="Lucida Sans"/>
                <a:ea typeface="Lucida Sans"/>
                <a:cs typeface="Lucida Sans"/>
                <a:sym typeface="Lucida Sans"/>
              </a:defRPr>
            </a:lvl2pPr>
            <a:lvl3pPr indent="0" lvl="2" marL="0" marR="0" rtl="0" algn="r">
              <a:spcBef>
                <a:spcPts val="0"/>
              </a:spcBef>
              <a:buNone/>
              <a:defRPr b="0" sz="1000" u="none">
                <a:solidFill>
                  <a:schemeClr val="dk1"/>
                </a:solidFill>
                <a:latin typeface="Lucida Sans"/>
                <a:ea typeface="Lucida Sans"/>
                <a:cs typeface="Lucida Sans"/>
                <a:sym typeface="Lucida Sans"/>
              </a:defRPr>
            </a:lvl3pPr>
            <a:lvl4pPr indent="0" lvl="3" marL="0" marR="0" rtl="0" algn="r">
              <a:spcBef>
                <a:spcPts val="0"/>
              </a:spcBef>
              <a:buNone/>
              <a:defRPr b="0" sz="1000" u="none">
                <a:solidFill>
                  <a:schemeClr val="dk1"/>
                </a:solidFill>
                <a:latin typeface="Lucida Sans"/>
                <a:ea typeface="Lucida Sans"/>
                <a:cs typeface="Lucida Sans"/>
                <a:sym typeface="Lucida Sans"/>
              </a:defRPr>
            </a:lvl4pPr>
            <a:lvl5pPr indent="0" lvl="4" marL="0" marR="0" rtl="0" algn="r">
              <a:spcBef>
                <a:spcPts val="0"/>
              </a:spcBef>
              <a:buNone/>
              <a:defRPr b="0" sz="1000" u="none">
                <a:solidFill>
                  <a:schemeClr val="dk1"/>
                </a:solidFill>
                <a:latin typeface="Lucida Sans"/>
                <a:ea typeface="Lucida Sans"/>
                <a:cs typeface="Lucida Sans"/>
                <a:sym typeface="Lucida Sans"/>
              </a:defRPr>
            </a:lvl5pPr>
            <a:lvl6pPr indent="0" lvl="5" marL="0" marR="0" rtl="0" algn="r">
              <a:spcBef>
                <a:spcPts val="0"/>
              </a:spcBef>
              <a:buNone/>
              <a:defRPr b="0" sz="1000" u="none">
                <a:solidFill>
                  <a:schemeClr val="dk1"/>
                </a:solidFill>
                <a:latin typeface="Lucida Sans"/>
                <a:ea typeface="Lucida Sans"/>
                <a:cs typeface="Lucida Sans"/>
                <a:sym typeface="Lucida Sans"/>
              </a:defRPr>
            </a:lvl6pPr>
            <a:lvl7pPr indent="0" lvl="6" marL="0" marR="0" rtl="0" algn="r">
              <a:spcBef>
                <a:spcPts val="0"/>
              </a:spcBef>
              <a:buNone/>
              <a:defRPr b="0" sz="1000" u="none">
                <a:solidFill>
                  <a:schemeClr val="dk1"/>
                </a:solidFill>
                <a:latin typeface="Lucida Sans"/>
                <a:ea typeface="Lucida Sans"/>
                <a:cs typeface="Lucida Sans"/>
                <a:sym typeface="Lucida Sans"/>
              </a:defRPr>
            </a:lvl7pPr>
            <a:lvl8pPr indent="0" lvl="7" marL="0" marR="0" rtl="0" algn="r">
              <a:spcBef>
                <a:spcPts val="0"/>
              </a:spcBef>
              <a:buNone/>
              <a:defRPr b="0" sz="1000" u="none">
                <a:solidFill>
                  <a:schemeClr val="dk1"/>
                </a:solidFill>
                <a:latin typeface="Lucida Sans"/>
                <a:ea typeface="Lucida Sans"/>
                <a:cs typeface="Lucida Sans"/>
                <a:sym typeface="Lucida Sans"/>
              </a:defRPr>
            </a:lvl8pPr>
            <a:lvl9pPr indent="0" lvl="8" marL="0" marR="0" rtl="0" algn="r">
              <a:spcBef>
                <a:spcPts val="0"/>
              </a:spcBef>
              <a:buNone/>
              <a:defRPr b="0" sz="1000" u="non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
          <p:cNvSpPr txBox="1"/>
          <p:nvPr/>
        </p:nvSpPr>
        <p:spPr>
          <a:xfrm>
            <a:off x="685800" y="1828800"/>
            <a:ext cx="7772400" cy="1470025"/>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Clr>
                <a:srgbClr val="FF0000"/>
              </a:buClr>
              <a:buSzPts val="3800"/>
              <a:buFont typeface="Times New Roman"/>
              <a:buNone/>
            </a:pPr>
            <a:r>
              <a:rPr b="1" lang="en-US" sz="3800">
                <a:solidFill>
                  <a:srgbClr val="FF0000"/>
                </a:solidFill>
                <a:latin typeface="Times New Roman"/>
                <a:ea typeface="Times New Roman"/>
                <a:cs typeface="Times New Roman"/>
                <a:sym typeface="Times New Roman"/>
              </a:rPr>
              <a:t>NHẬP MÔN CÔNG NGHỆ </a:t>
            </a:r>
            <a:br>
              <a:rPr b="1" lang="en-US" sz="3800">
                <a:solidFill>
                  <a:srgbClr val="FF0000"/>
                </a:solidFill>
                <a:latin typeface="Times New Roman"/>
                <a:ea typeface="Times New Roman"/>
                <a:cs typeface="Times New Roman"/>
                <a:sym typeface="Times New Roman"/>
              </a:rPr>
            </a:br>
            <a:r>
              <a:rPr b="1" lang="en-US" sz="3800">
                <a:solidFill>
                  <a:srgbClr val="FF0000"/>
                </a:solidFill>
                <a:latin typeface="Times New Roman"/>
                <a:ea typeface="Times New Roman"/>
                <a:cs typeface="Times New Roman"/>
                <a:sym typeface="Times New Roman"/>
              </a:rPr>
              <a:t>PHẦN MỀM</a:t>
            </a:r>
            <a:endParaRPr b="1" sz="3800">
              <a:solidFill>
                <a:srgbClr val="FF0000"/>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
          <p:cNvSpPr txBox="1"/>
          <p:nvPr/>
        </p:nvSpPr>
        <p:spPr>
          <a:xfrm>
            <a:off x="685800" y="1828800"/>
            <a:ext cx="7772400" cy="1470025"/>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Clr>
                <a:srgbClr val="FF0000"/>
              </a:buClr>
              <a:buSzPts val="3800"/>
              <a:buFont typeface="Times New Roman"/>
              <a:buNone/>
            </a:pPr>
            <a:r>
              <a:rPr b="1" lang="en-US" sz="3800">
                <a:solidFill>
                  <a:srgbClr val="FF0000"/>
                </a:solidFill>
                <a:latin typeface="Times New Roman"/>
                <a:ea typeface="Times New Roman"/>
                <a:cs typeface="Times New Roman"/>
                <a:sym typeface="Times New Roman"/>
              </a:rPr>
              <a:t>CHƯƠNG 2: CÁC PHA </a:t>
            </a:r>
            <a:endParaRPr b="1" sz="3800">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Clr>
                <a:srgbClr val="FF0000"/>
              </a:buClr>
              <a:buSzPts val="3800"/>
              <a:buFont typeface="Times New Roman"/>
              <a:buNone/>
            </a:pPr>
            <a:r>
              <a:rPr b="1" lang="en-US" sz="3800">
                <a:solidFill>
                  <a:srgbClr val="FF0000"/>
                </a:solidFill>
                <a:latin typeface="Times New Roman"/>
                <a:ea typeface="Times New Roman"/>
                <a:cs typeface="Times New Roman"/>
                <a:sym typeface="Times New Roman"/>
              </a:rPr>
              <a:t>PHÁT TRIỂN PHẦN MỀM</a:t>
            </a:r>
            <a:endParaRPr b="1" sz="3800">
              <a:solidFill>
                <a:srgbClr val="FF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457200" lvl="0" marL="45720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Tiến trình phần mềm là “phương cách” sản xuất ra phần mềm. Tiến trình phần mềm nghiên cứu các cách kết hợp: </a:t>
            </a:r>
            <a:endParaRPr sz="2800">
              <a:solidFill>
                <a:srgbClr val="002060"/>
              </a:solidFill>
              <a:latin typeface="Times New Roman"/>
              <a:ea typeface="Times New Roman"/>
              <a:cs typeface="Times New Roman"/>
              <a:sym typeface="Times New Roman"/>
            </a:endParaRPr>
          </a:p>
          <a:p>
            <a:pPr indent="-342900" lvl="2" marL="859536" rtl="0" algn="just">
              <a:spcBef>
                <a:spcPts val="1200"/>
              </a:spcBef>
              <a:spcAft>
                <a:spcPts val="0"/>
              </a:spcAft>
              <a:buClr>
                <a:srgbClr val="C00000"/>
              </a:buClr>
              <a:buSzPts val="2100"/>
              <a:buFont typeface="Times New Roman"/>
              <a:buChar char="-"/>
            </a:pPr>
            <a:r>
              <a:rPr lang="en-US">
                <a:solidFill>
                  <a:srgbClr val="002060"/>
                </a:solidFill>
                <a:latin typeface="Times New Roman"/>
                <a:ea typeface="Times New Roman"/>
                <a:cs typeface="Times New Roman"/>
                <a:sym typeface="Times New Roman"/>
              </a:rPr>
              <a:t>Mô hình vòng đời </a:t>
            </a:r>
            <a:endParaRPr>
              <a:solidFill>
                <a:srgbClr val="002060"/>
              </a:solidFill>
              <a:latin typeface="Times New Roman"/>
              <a:ea typeface="Times New Roman"/>
              <a:cs typeface="Times New Roman"/>
              <a:sym typeface="Times New Roman"/>
            </a:endParaRPr>
          </a:p>
          <a:p>
            <a:pPr indent="-342900" lvl="2" marL="859536" rtl="0" algn="just">
              <a:spcBef>
                <a:spcPts val="1200"/>
              </a:spcBef>
              <a:spcAft>
                <a:spcPts val="0"/>
              </a:spcAft>
              <a:buClr>
                <a:srgbClr val="C00000"/>
              </a:buClr>
              <a:buSzPts val="2100"/>
              <a:buFont typeface="Times New Roman"/>
              <a:buChar char="-"/>
            </a:pPr>
            <a:r>
              <a:rPr lang="en-US">
                <a:solidFill>
                  <a:srgbClr val="002060"/>
                </a:solidFill>
                <a:latin typeface="Times New Roman"/>
                <a:ea typeface="Times New Roman"/>
                <a:cs typeface="Times New Roman"/>
                <a:sym typeface="Times New Roman"/>
              </a:rPr>
              <a:t>Các công cụ CASE </a:t>
            </a:r>
            <a:endParaRPr>
              <a:solidFill>
                <a:srgbClr val="002060"/>
              </a:solidFill>
              <a:latin typeface="Times New Roman"/>
              <a:ea typeface="Times New Roman"/>
              <a:cs typeface="Times New Roman"/>
              <a:sym typeface="Times New Roman"/>
            </a:endParaRPr>
          </a:p>
          <a:p>
            <a:pPr indent="-342900" lvl="2" marL="859536" rtl="0" algn="just">
              <a:spcBef>
                <a:spcPts val="1200"/>
              </a:spcBef>
              <a:spcAft>
                <a:spcPts val="0"/>
              </a:spcAft>
              <a:buClr>
                <a:srgbClr val="C00000"/>
              </a:buClr>
              <a:buSzPts val="2100"/>
              <a:buFont typeface="Times New Roman"/>
              <a:buChar char="-"/>
            </a:pPr>
            <a:r>
              <a:rPr lang="en-US">
                <a:solidFill>
                  <a:srgbClr val="002060"/>
                </a:solidFill>
                <a:latin typeface="Times New Roman"/>
                <a:ea typeface="Times New Roman"/>
                <a:cs typeface="Times New Roman"/>
                <a:sym typeface="Times New Roman"/>
              </a:rPr>
              <a:t>Các cá nhân xây dựng phần mềm </a:t>
            </a:r>
            <a:endParaRPr>
              <a:solidFill>
                <a:srgbClr val="002060"/>
              </a:solidFill>
              <a:latin typeface="Times New Roman"/>
              <a:ea typeface="Times New Roman"/>
              <a:cs typeface="Times New Roman"/>
              <a:sym typeface="Times New Roman"/>
            </a:endParaRPr>
          </a:p>
          <a:p>
            <a:pPr indent="-342900" lvl="2" marL="859536" rtl="0" algn="just">
              <a:spcBef>
                <a:spcPts val="1200"/>
              </a:spcBef>
              <a:spcAft>
                <a:spcPts val="0"/>
              </a:spcAft>
              <a:buClr>
                <a:srgbClr val="C00000"/>
              </a:buClr>
              <a:buSzPts val="2100"/>
              <a:buFont typeface="Times New Roman"/>
              <a:buChar char="-"/>
            </a:pPr>
            <a:r>
              <a:rPr lang="en-US">
                <a:solidFill>
                  <a:srgbClr val="002060"/>
                </a:solidFill>
                <a:latin typeface="Times New Roman"/>
                <a:ea typeface="Times New Roman"/>
                <a:cs typeface="Times New Roman"/>
                <a:sym typeface="Times New Roman"/>
              </a:rPr>
              <a:t>Các công nghệ </a:t>
            </a:r>
            <a:endParaRPr>
              <a:solidFill>
                <a:srgbClr val="002060"/>
              </a:solidFill>
              <a:latin typeface="Times New Roman"/>
              <a:ea typeface="Times New Roman"/>
              <a:cs typeface="Times New Roman"/>
              <a:sym typeface="Times New Roman"/>
            </a:endParaRPr>
          </a:p>
          <a:p>
            <a:pPr indent="0" lvl="2" marL="800100" rtl="0" algn="just">
              <a:spcBef>
                <a:spcPts val="1200"/>
              </a:spcBef>
              <a:spcAft>
                <a:spcPts val="0"/>
              </a:spcAft>
              <a:buClr>
                <a:srgbClr val="C00000"/>
              </a:buClr>
              <a:buSzPts val="2800"/>
              <a:buNone/>
            </a:pPr>
            <a:r>
              <a:rPr b="1" lang="en-US" sz="2800">
                <a:solidFill>
                  <a:srgbClr val="002060"/>
                </a:solidFill>
                <a:latin typeface="Times New Roman"/>
                <a:ea typeface="Times New Roman"/>
                <a:cs typeface="Times New Roman"/>
                <a:sym typeface="Times New Roman"/>
              </a:rPr>
              <a:t>Tiến trình phần mềm = Khía cạnh kỹ thuật + Khía cạnh quản lý </a:t>
            </a:r>
            <a:endParaRPr b="1" sz="2800">
              <a:solidFill>
                <a:srgbClr val="002060"/>
              </a:solidFill>
              <a:latin typeface="Times New Roman"/>
              <a:ea typeface="Times New Roman"/>
              <a:cs typeface="Times New Roman"/>
              <a:sym typeface="Times New Roman"/>
            </a:endParaRPr>
          </a:p>
        </p:txBody>
      </p:sp>
      <p:sp>
        <p:nvSpPr>
          <p:cNvPr id="120" name="Google Shape;120;p3"/>
          <p:cNvSpPr txBox="1"/>
          <p:nvPr>
            <p:ph type="title"/>
          </p:nvPr>
        </p:nvSpPr>
        <p:spPr>
          <a:xfrm>
            <a:off x="10668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0000"/>
              </a:buClr>
              <a:buSzPts val="3690"/>
              <a:buFont typeface="Times New Roman"/>
              <a:buNone/>
            </a:pPr>
            <a:r>
              <a:rPr b="1" lang="en-US" sz="3690">
                <a:solidFill>
                  <a:srgbClr val="FF0000"/>
                </a:solidFill>
                <a:latin typeface="Times New Roman"/>
                <a:ea typeface="Times New Roman"/>
                <a:cs typeface="Times New Roman"/>
                <a:sym typeface="Times New Roman"/>
              </a:rPr>
              <a:t>2.1 TIẾN TRÌNH THÀNH PHẦN</a:t>
            </a:r>
            <a:br>
              <a:rPr b="1" lang="en-US" sz="3690">
                <a:solidFill>
                  <a:srgbClr val="FF0000"/>
                </a:solidFill>
                <a:latin typeface="Times New Roman"/>
                <a:ea typeface="Times New Roman"/>
                <a:cs typeface="Times New Roman"/>
                <a:sym typeface="Times New Roman"/>
              </a:rPr>
            </a:br>
            <a:endParaRPr sz="369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4"/>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457200" lvl="0" marL="45720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Các tổ chức khác nhau có những tiến trình phần mềm khác nhau. </a:t>
            </a:r>
            <a:endParaRPr sz="2800">
              <a:solidFill>
                <a:srgbClr val="002060"/>
              </a:solidFill>
              <a:latin typeface="Times New Roman"/>
              <a:ea typeface="Times New Roman"/>
              <a:cs typeface="Times New Roman"/>
              <a:sym typeface="Times New Roman"/>
            </a:endParaRPr>
          </a:p>
          <a:p>
            <a:pPr indent="-3429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Khâu viết tài liệu (quan trọng/không quan trọng) </a:t>
            </a:r>
            <a:endParaRPr sz="2400">
              <a:solidFill>
                <a:srgbClr val="002060"/>
              </a:solidFill>
              <a:latin typeface="Times New Roman"/>
              <a:ea typeface="Times New Roman"/>
              <a:cs typeface="Times New Roman"/>
              <a:sym typeface="Times New Roman"/>
            </a:endParaRPr>
          </a:p>
          <a:p>
            <a:pPr indent="-3429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Chi phí dành cho kiểm thử (1/2 chi phí/không quan trọng) </a:t>
            </a:r>
            <a:endParaRPr sz="2400">
              <a:solidFill>
                <a:srgbClr val="002060"/>
              </a:solidFill>
              <a:latin typeface="Times New Roman"/>
              <a:ea typeface="Times New Roman"/>
              <a:cs typeface="Times New Roman"/>
              <a:sym typeface="Times New Roman"/>
            </a:endParaRPr>
          </a:p>
          <a:p>
            <a:pPr indent="-3429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Tập trung khâu nghiên cứu, phát triển phần mềm. Khâu bảo trì dành cho người khác.</a:t>
            </a:r>
            <a:endParaRPr sz="2400">
              <a:solidFill>
                <a:srgbClr val="002060"/>
              </a:solidFill>
              <a:latin typeface="Times New Roman"/>
              <a:ea typeface="Times New Roman"/>
              <a:cs typeface="Times New Roman"/>
              <a:sym typeface="Times New Roman"/>
            </a:endParaRPr>
          </a:p>
        </p:txBody>
      </p:sp>
      <p:sp>
        <p:nvSpPr>
          <p:cNvPr id="127" name="Google Shape;127;p4"/>
          <p:cNvSpPr txBox="1"/>
          <p:nvPr>
            <p:ph type="title"/>
          </p:nvPr>
        </p:nvSpPr>
        <p:spPr>
          <a:xfrm>
            <a:off x="10668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0000"/>
              </a:buClr>
              <a:buSzPts val="3690"/>
              <a:buFont typeface="Times New Roman"/>
              <a:buNone/>
            </a:pPr>
            <a:r>
              <a:rPr b="1" lang="en-US" sz="3690">
                <a:solidFill>
                  <a:srgbClr val="FF0000"/>
                </a:solidFill>
                <a:latin typeface="Times New Roman"/>
                <a:ea typeface="Times New Roman"/>
                <a:cs typeface="Times New Roman"/>
                <a:sym typeface="Times New Roman"/>
              </a:rPr>
              <a:t>2.1 TIẾN TRÌNH THÀNH PHẦN</a:t>
            </a:r>
            <a:br>
              <a:rPr b="1" lang="en-US" sz="3690">
                <a:solidFill>
                  <a:srgbClr val="FF0000"/>
                </a:solidFill>
                <a:latin typeface="Times New Roman"/>
                <a:ea typeface="Times New Roman"/>
                <a:cs typeface="Times New Roman"/>
                <a:sym typeface="Times New Roman"/>
              </a:rPr>
            </a:br>
            <a:endParaRPr sz="369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5"/>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457200" lvl="0" marL="45720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Vì sao như vậy?</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Thiếu kỹ năng về kỹ nghệ phần mềm.</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Nhiều người quản lý phần mềm thiếu kiến thức về bảo trì và phát triển phần mềm (do đó trễ hạn!)</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Quan điểm về quản lý (giao đúng hạn hay kiểm tra kỹ trước khi giao).</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Phụ thuộc vào cá nhân.</a:t>
            </a:r>
            <a:endParaRPr sz="2400">
              <a:solidFill>
                <a:srgbClr val="002060"/>
              </a:solidFill>
              <a:latin typeface="Times New Roman"/>
              <a:ea typeface="Times New Roman"/>
              <a:cs typeface="Times New Roman"/>
              <a:sym typeface="Times New Roman"/>
            </a:endParaRPr>
          </a:p>
        </p:txBody>
      </p:sp>
      <p:sp>
        <p:nvSpPr>
          <p:cNvPr id="134" name="Google Shape;134;p5"/>
          <p:cNvSpPr txBox="1"/>
          <p:nvPr>
            <p:ph type="title"/>
          </p:nvPr>
        </p:nvSpPr>
        <p:spPr>
          <a:xfrm>
            <a:off x="10668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0000"/>
              </a:buClr>
              <a:buSzPts val="3690"/>
              <a:buFont typeface="Times New Roman"/>
              <a:buNone/>
            </a:pPr>
            <a:r>
              <a:rPr b="1" lang="en-US" sz="3690">
                <a:solidFill>
                  <a:srgbClr val="FF0000"/>
                </a:solidFill>
                <a:latin typeface="Times New Roman"/>
                <a:ea typeface="Times New Roman"/>
                <a:cs typeface="Times New Roman"/>
                <a:sym typeface="Times New Roman"/>
              </a:rPr>
              <a:t>2.1 TIẾN TRÌNH THÀNH PHẦN</a:t>
            </a:r>
            <a:br>
              <a:rPr b="1" lang="en-US" sz="3690">
                <a:solidFill>
                  <a:srgbClr val="FF0000"/>
                </a:solidFill>
                <a:latin typeface="Times New Roman"/>
                <a:ea typeface="Times New Roman"/>
                <a:cs typeface="Times New Roman"/>
                <a:sym typeface="Times New Roman"/>
              </a:rPr>
            </a:br>
            <a:endParaRPr sz="369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6"/>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457200" lvl="0" marL="457200" rtl="0" algn="just">
              <a:spcBef>
                <a:spcPts val="0"/>
              </a:spcBef>
              <a:spcAft>
                <a:spcPts val="0"/>
              </a:spcAft>
              <a:buClr>
                <a:srgbClr val="C00000"/>
              </a:buClr>
              <a:buSzPts val="1904"/>
              <a:buFont typeface="Noto Sans Symbols"/>
              <a:buChar char="✔"/>
            </a:pPr>
            <a:r>
              <a:rPr b="1" lang="en-US" sz="2800">
                <a:solidFill>
                  <a:srgbClr val="002060"/>
                </a:solidFill>
                <a:latin typeface="Times New Roman"/>
                <a:ea typeface="Times New Roman"/>
                <a:cs typeface="Times New Roman"/>
                <a:sym typeface="Times New Roman"/>
              </a:rPr>
              <a:t>Có pha kiểm thử không?</a:t>
            </a:r>
            <a:endParaRPr b="1"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KHÔNG có pha kiểm thử. Vì sao? Kiểm thử là hoạt động thực hiện trong mọi pha của sản xuất phần mềm.</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Check = test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Testing: Thường được hiểu sau khi coding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Kiểm tra (Varification): Thực hiện vào cuối mỗi pha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Kiểm chứng (Validation): Thực hiện trước khi giao sản phẩm cho khách hàng</a:t>
            </a:r>
            <a:endParaRPr sz="2000">
              <a:solidFill>
                <a:srgbClr val="002060"/>
              </a:solidFill>
              <a:latin typeface="Times New Roman"/>
              <a:ea typeface="Times New Roman"/>
              <a:cs typeface="Times New Roman"/>
              <a:sym typeface="Times New Roman"/>
            </a:endParaRPr>
          </a:p>
        </p:txBody>
      </p:sp>
      <p:sp>
        <p:nvSpPr>
          <p:cNvPr id="141" name="Google Shape;141;p6"/>
          <p:cNvSpPr txBox="1"/>
          <p:nvPr>
            <p:ph type="title"/>
          </p:nvPr>
        </p:nvSpPr>
        <p:spPr>
          <a:xfrm>
            <a:off x="10668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0000"/>
              </a:buClr>
              <a:buSzPts val="3690"/>
              <a:buFont typeface="Times New Roman"/>
              <a:buNone/>
            </a:pPr>
            <a:r>
              <a:rPr b="1" lang="en-US" sz="3690">
                <a:solidFill>
                  <a:srgbClr val="FF0000"/>
                </a:solidFill>
                <a:latin typeface="Times New Roman"/>
                <a:ea typeface="Times New Roman"/>
                <a:cs typeface="Times New Roman"/>
                <a:sym typeface="Times New Roman"/>
              </a:rPr>
              <a:t>2.1 TIẾN TRÌNH THÀNH PHẦN</a:t>
            </a:r>
            <a:br>
              <a:rPr b="1" lang="en-US" sz="3690">
                <a:solidFill>
                  <a:srgbClr val="FF0000"/>
                </a:solidFill>
                <a:latin typeface="Times New Roman"/>
                <a:ea typeface="Times New Roman"/>
                <a:cs typeface="Times New Roman"/>
                <a:sym typeface="Times New Roman"/>
              </a:rPr>
            </a:br>
            <a:endParaRPr sz="369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7"/>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457200" lvl="0" marL="457200" rtl="0" algn="just">
              <a:spcBef>
                <a:spcPts val="0"/>
              </a:spcBef>
              <a:spcAft>
                <a:spcPts val="0"/>
              </a:spcAft>
              <a:buClr>
                <a:srgbClr val="C00000"/>
              </a:buClr>
              <a:buSzPts val="1904"/>
              <a:buFont typeface="Noto Sans Symbols"/>
              <a:buChar char="✔"/>
            </a:pPr>
            <a:r>
              <a:rPr b="1" lang="en-US" sz="2800">
                <a:solidFill>
                  <a:srgbClr val="002060"/>
                </a:solidFill>
                <a:latin typeface="Times New Roman"/>
                <a:ea typeface="Times New Roman"/>
                <a:cs typeface="Times New Roman"/>
                <a:sym typeface="Times New Roman"/>
              </a:rPr>
              <a:t>Có pha viết tài liệu không? </a:t>
            </a:r>
            <a:endParaRPr b="1"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KHÔNG có pha viết tài liệu.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Mọi pha phải được viết tài liệu trước khi khởi đầu một pha mới.</a:t>
            </a:r>
            <a:endParaRPr sz="2400">
              <a:solidFill>
                <a:srgbClr val="002060"/>
              </a:solidFill>
              <a:latin typeface="Times New Roman"/>
              <a:ea typeface="Times New Roman"/>
              <a:cs typeface="Times New Roman"/>
              <a:sym typeface="Times New Roman"/>
            </a:endParaRPr>
          </a:p>
        </p:txBody>
      </p:sp>
      <p:sp>
        <p:nvSpPr>
          <p:cNvPr id="148" name="Google Shape;148;p7"/>
          <p:cNvSpPr txBox="1"/>
          <p:nvPr>
            <p:ph type="title"/>
          </p:nvPr>
        </p:nvSpPr>
        <p:spPr>
          <a:xfrm>
            <a:off x="10668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0000"/>
              </a:buClr>
              <a:buSzPts val="3690"/>
              <a:buFont typeface="Times New Roman"/>
              <a:buNone/>
            </a:pPr>
            <a:r>
              <a:rPr b="1" lang="en-US" sz="3690">
                <a:solidFill>
                  <a:srgbClr val="FF0000"/>
                </a:solidFill>
                <a:latin typeface="Times New Roman"/>
                <a:ea typeface="Times New Roman"/>
                <a:cs typeface="Times New Roman"/>
                <a:sym typeface="Times New Roman"/>
              </a:rPr>
              <a:t>2.1 TIẾN TRÌNH THÀNH PHẦN</a:t>
            </a:r>
            <a:br>
              <a:rPr b="1" lang="en-US" sz="3690">
                <a:solidFill>
                  <a:srgbClr val="FF0000"/>
                </a:solidFill>
                <a:latin typeface="Times New Roman"/>
                <a:ea typeface="Times New Roman"/>
                <a:cs typeface="Times New Roman"/>
                <a:sym typeface="Times New Roman"/>
              </a:rPr>
            </a:br>
            <a:endParaRPr sz="369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8"/>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457200" lvl="0" marL="457200" rtl="0" algn="just">
              <a:spcBef>
                <a:spcPts val="0"/>
              </a:spcBef>
              <a:spcAft>
                <a:spcPts val="0"/>
              </a:spcAft>
              <a:buClr>
                <a:srgbClr val="C00000"/>
              </a:buClr>
              <a:buSzPts val="1904"/>
              <a:buFont typeface="Noto Sans Symbols"/>
              <a:buChar char="✔"/>
            </a:pPr>
            <a:r>
              <a:rPr b="1" lang="en-US" sz="2800">
                <a:solidFill>
                  <a:srgbClr val="002060"/>
                </a:solidFill>
                <a:latin typeface="Times New Roman"/>
                <a:ea typeface="Times New Roman"/>
                <a:cs typeface="Times New Roman"/>
                <a:sym typeface="Times New Roman"/>
              </a:rPr>
              <a:t>Một số lý do vì sao không có pha viết tài liệu:</a:t>
            </a:r>
            <a:r>
              <a:rPr lang="en-US" sz="2400">
                <a:solidFill>
                  <a:srgbClr val="002060"/>
                </a:solidFill>
                <a:latin typeface="Times New Roman"/>
                <a:ea typeface="Times New Roman"/>
                <a:cs typeface="Times New Roman"/>
                <a:sym typeface="Times New Roman"/>
              </a:rPr>
              <a:t>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Tài liệu bị hoãn lại thì sẽ không bao giờ hoàn thành.</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Cá nhân chịu trách nhiệm trong pha trước có thể đã chuyển sang bộ phận khác.</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Sản phẩm thường xuyên thay đổi trong khi phát triển vì thế ta cần tài liệu để ghi lại điều này. Ví dụ, thiết kế thường phải sửa đổi trong khi cài đặt. Việc sửa đổi như vậy chỉ có thể thực hiện được khi có tài liệu của nhóm thiết kế. </a:t>
            </a:r>
            <a:endParaRPr sz="2400">
              <a:solidFill>
                <a:srgbClr val="002060"/>
              </a:solidFill>
              <a:latin typeface="Times New Roman"/>
              <a:ea typeface="Times New Roman"/>
              <a:cs typeface="Times New Roman"/>
              <a:sym typeface="Times New Roman"/>
            </a:endParaRPr>
          </a:p>
          <a:p>
            <a:pPr indent="0" lvl="1" marL="457200" rtl="0" algn="just">
              <a:spcBef>
                <a:spcPts val="1200"/>
              </a:spcBef>
              <a:spcAft>
                <a:spcPts val="0"/>
              </a:spcAft>
              <a:buClr>
                <a:srgbClr val="C00000"/>
              </a:buClr>
              <a:buSzPts val="2300"/>
              <a:buNone/>
            </a:pPr>
            <a:r>
              <a:rPr b="1" lang="en-US">
                <a:solidFill>
                  <a:srgbClr val="FF0000"/>
                </a:solidFill>
                <a:latin typeface="Times New Roman"/>
                <a:ea typeface="Times New Roman"/>
                <a:cs typeface="Times New Roman"/>
                <a:sym typeface="Times New Roman"/>
              </a:rPr>
              <a:t>=&gt;</a:t>
            </a:r>
            <a:r>
              <a:rPr b="1" lang="en-US">
                <a:solidFill>
                  <a:srgbClr val="002060"/>
                </a:solidFill>
                <a:latin typeface="Times New Roman"/>
                <a:ea typeface="Times New Roman"/>
                <a:cs typeface="Times New Roman"/>
                <a:sym typeface="Times New Roman"/>
              </a:rPr>
              <a:t> Kiểm thử và viết tài liệu được tiến hành trong mọi pha của tiến trình phần mềm.</a:t>
            </a:r>
            <a:endParaRPr b="1">
              <a:solidFill>
                <a:srgbClr val="002060"/>
              </a:solidFill>
              <a:latin typeface="Times New Roman"/>
              <a:ea typeface="Times New Roman"/>
              <a:cs typeface="Times New Roman"/>
              <a:sym typeface="Times New Roman"/>
            </a:endParaRPr>
          </a:p>
        </p:txBody>
      </p:sp>
      <p:sp>
        <p:nvSpPr>
          <p:cNvPr id="155" name="Google Shape;155;p8"/>
          <p:cNvSpPr txBox="1"/>
          <p:nvPr>
            <p:ph type="title"/>
          </p:nvPr>
        </p:nvSpPr>
        <p:spPr>
          <a:xfrm>
            <a:off x="10668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0000"/>
              </a:buClr>
              <a:buSzPts val="3690"/>
              <a:buFont typeface="Times New Roman"/>
              <a:buNone/>
            </a:pPr>
            <a:r>
              <a:rPr b="1" lang="en-US" sz="3690">
                <a:solidFill>
                  <a:srgbClr val="FF0000"/>
                </a:solidFill>
                <a:latin typeface="Times New Roman"/>
                <a:ea typeface="Times New Roman"/>
                <a:cs typeface="Times New Roman"/>
                <a:sym typeface="Times New Roman"/>
              </a:rPr>
              <a:t>2.1 TIẾN TRÌNH THÀNH PHẦN</a:t>
            </a:r>
            <a:br>
              <a:rPr b="1" lang="en-US" sz="3690">
                <a:solidFill>
                  <a:srgbClr val="FF0000"/>
                </a:solidFill>
                <a:latin typeface="Times New Roman"/>
                <a:ea typeface="Times New Roman"/>
                <a:cs typeface="Times New Roman"/>
                <a:sym typeface="Times New Roman"/>
              </a:rPr>
            </a:br>
            <a:endParaRPr sz="369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9"/>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Nhóm đảm bảo chất lượng phần mềm (SQA: Software quality assurance):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Có trách nhiệm đảm bảo sản phẩm được xây dựng đúng (theo đặc tả) và theo đơn đặt hàng.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Nhóm SQA phải đóng đúng vai trò ngay từ đầu của tiến trình và hoạt động trong mọi pha của tiến trình phần mềm.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SQA kiểm tra với khách hàng xem phiên bản cuối cùng thỏa mãn hoàn toàn chưa.</a:t>
            </a:r>
            <a:endParaRPr sz="2400">
              <a:solidFill>
                <a:srgbClr val="002060"/>
              </a:solidFill>
              <a:latin typeface="Times New Roman"/>
              <a:ea typeface="Times New Roman"/>
              <a:cs typeface="Times New Roman"/>
              <a:sym typeface="Times New Roman"/>
            </a:endParaRPr>
          </a:p>
        </p:txBody>
      </p:sp>
      <p:sp>
        <p:nvSpPr>
          <p:cNvPr id="162" name="Google Shape;162;p9"/>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2.2 SQA LÀ GÌ?</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0"/>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Tiến trình phát triển phần mềm bắt đầu khi khách hàng tiếp xúc với công ty phần mềm và cho rằng: Phần mềm có khả năng thích hợp với khách hàng và giá thành hợp lý.</a:t>
            </a:r>
            <a:endParaRPr sz="2400">
              <a:solidFill>
                <a:srgbClr val="002060"/>
              </a:solidFill>
              <a:latin typeface="Times New Roman"/>
              <a:ea typeface="Times New Roman"/>
              <a:cs typeface="Times New Roman"/>
              <a:sym typeface="Times New Roman"/>
            </a:endParaRPr>
          </a:p>
        </p:txBody>
      </p:sp>
      <p:sp>
        <p:nvSpPr>
          <p:cNvPr id="169" name="Google Shape;169;p10"/>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2.3 PHA YÊU CẦU</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1"/>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Khám phá khái niệm:</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Trong lần gặp đầu tiên, khách hàng phát họa sản phẩm mà họ hình dung. Theo quan điểm của người phát triển, mô tả này không rõ ràng, không hợp lý, mâu thuẫn hay không thể xây dựng phần mềm như thế được.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Người phát triển xác định nhu cầu và ràng buộc của khách hàng.</a:t>
            </a:r>
            <a:endParaRPr/>
          </a:p>
        </p:txBody>
      </p:sp>
      <p:sp>
        <p:nvSpPr>
          <p:cNvPr id="176" name="Google Shape;176;p11"/>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2.3 PHA YÊU CẦU</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2"/>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b="1" lang="en-US" sz="2800">
                <a:solidFill>
                  <a:srgbClr val="002060"/>
                </a:solidFill>
                <a:latin typeface="Times New Roman"/>
                <a:ea typeface="Times New Roman"/>
                <a:cs typeface="Times New Roman"/>
                <a:sym typeface="Times New Roman"/>
              </a:rPr>
              <a:t>Kiểm thử pha yêu cầu:</a:t>
            </a:r>
            <a:endParaRPr b="1"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Làm bản mẫu nhanh: là mẫu phần mềm kết hợp nhiều chức năng của sản phẩm cuối cùng nhưng bỏ qua những khía cạnh mà khách hàng không thấy được như cập nhật file hay xử lý lỗi.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Bản mẫu nhanh phải được kiểm tra bởi khách hàng và người sử dụng.</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Bản mẫu nhanh có thể thay đổi cho đến khi khách hàng và người sử dụng cho rằng nó có những chức năng mà họ mong muốn.</a:t>
            </a:r>
            <a:endParaRPr sz="2400">
              <a:solidFill>
                <a:srgbClr val="002060"/>
              </a:solidFill>
              <a:latin typeface="Times New Roman"/>
              <a:ea typeface="Times New Roman"/>
              <a:cs typeface="Times New Roman"/>
              <a:sym typeface="Times New Roman"/>
            </a:endParaRPr>
          </a:p>
        </p:txBody>
      </p:sp>
      <p:sp>
        <p:nvSpPr>
          <p:cNvPr id="183" name="Google Shape;183;p12"/>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2.3 PHA YÊU CẦU</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3"/>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b="1" lang="en-US" sz="2800">
                <a:solidFill>
                  <a:srgbClr val="002060"/>
                </a:solidFill>
                <a:latin typeface="Times New Roman"/>
                <a:ea typeface="Times New Roman"/>
                <a:cs typeface="Times New Roman"/>
                <a:sym typeface="Times New Roman"/>
              </a:rPr>
              <a:t>Viết tài liệu pha yêu cầu:</a:t>
            </a:r>
            <a:endParaRPr b="1"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Có bản mẫu: Bản mẫu nhanh. Bản ghi thỏa thuận với khách hàng và người sử dụng về cơ sở xây dựng và sửa đổi bản mẫu. </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Không có bản mẫu (nhóm quyết định không xây dựng bản mẫu): Mô tả nhu cầu khách hàng. Tài liệu này phải được khách hàng, người sử dụng và nhóm phát triển kiểm tra trước khi nhóm SQA xem xét.</a:t>
            </a:r>
            <a:endParaRPr sz="2400">
              <a:solidFill>
                <a:srgbClr val="002060"/>
              </a:solidFill>
              <a:latin typeface="Times New Roman"/>
              <a:ea typeface="Times New Roman"/>
              <a:cs typeface="Times New Roman"/>
              <a:sym typeface="Times New Roman"/>
            </a:endParaRPr>
          </a:p>
        </p:txBody>
      </p:sp>
      <p:sp>
        <p:nvSpPr>
          <p:cNvPr id="190" name="Google Shape;190;p13"/>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2.3 PHA YÊU CẦU</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4"/>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Khi khách hàng cho rằng nhóm phát triển hiểu được yêu cầu, nhóm đặc tả viết tài liệu đặc tả để mô tả chức năng của sản phẩm (những gì sản phẩm cần có + ràng buộc). </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Đặc tả bao gồm những input của sản phẩm và output được yêu cầu.</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Ví dụ: Khách hàng cần tính bảng lương thì input bao gồm mức trả cho mỗi nhân viên, thông tin từ hồ sơ cá nhân để tính thuế… và output là số lương thuế, chi bảo hiểm,…</a:t>
            </a:r>
            <a:endParaRPr sz="2800">
              <a:solidFill>
                <a:srgbClr val="002060"/>
              </a:solidFill>
              <a:latin typeface="Times New Roman"/>
              <a:ea typeface="Times New Roman"/>
              <a:cs typeface="Times New Roman"/>
              <a:sym typeface="Times New Roman"/>
            </a:endParaRPr>
          </a:p>
        </p:txBody>
      </p:sp>
      <p:sp>
        <p:nvSpPr>
          <p:cNvPr id="197" name="Google Shape;197;p14"/>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2.4 PHA ĐẶC TẢ</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5"/>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b="1" lang="en-US" sz="2800">
                <a:solidFill>
                  <a:srgbClr val="002060"/>
                </a:solidFill>
                <a:latin typeface="Times New Roman"/>
                <a:ea typeface="Times New Roman"/>
                <a:cs typeface="Times New Roman"/>
                <a:sym typeface="Times New Roman"/>
              </a:rPr>
              <a:t>Yêu cầu của đặc tả:</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Không nhập nhằng: Không sử dụng thuật ngữ như tiện lợi, đầy đủ chức năng, nhanh, 98%...</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Đầy đủ: Thể hiện mọi yêu cầu của khách hàng.</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Phi mâu thuẫn: Không chứa mâu thuẫn.</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Theo dõi được (Traceability): Có thể lần theo phán đoán trong đặc tả trở lại phán đoán đưa ra bởi khách hàng trong pha yêu cầu. Nếu đặc tả được trình bày đúng phương pháp, có đánh chỉ số,… thì nhóm SQA sẽ ít gặp khó khăn. Nếu có bản mẫu thì phán đoán liên quan của đặc tả phải theo dõi được đến bản mẫu.</a:t>
            </a:r>
            <a:endParaRPr sz="2400">
              <a:solidFill>
                <a:srgbClr val="002060"/>
              </a:solidFill>
              <a:latin typeface="Times New Roman"/>
              <a:ea typeface="Times New Roman"/>
              <a:cs typeface="Times New Roman"/>
              <a:sym typeface="Times New Roman"/>
            </a:endParaRPr>
          </a:p>
        </p:txBody>
      </p:sp>
      <p:sp>
        <p:nvSpPr>
          <p:cNvPr id="204" name="Google Shape;204;p15"/>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2.4 PHA ĐẶC TẢ</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6"/>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Môt khi đặc tả được hoàn thành và đã thông qua thì hình thành kế hoạch quản lý quá trình sản xuất phần mềm (SPMP: The software product management plan).</a:t>
            </a:r>
            <a:endParaRPr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Yêu cầu kế hoạch:</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SPMP cần nêu lên thời gian thực hiện, chi phí cho từng pha, gán trách nhiệm cá nhân cho từng pha, thời hạn hoàn thành cho mỗi pha.</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Mô hình vòng đời nào sẽ sử dụng, cấu trúc tổ chức, kỹ thuật và CASE sử dụng, lịch tình, chi phí…</a:t>
            </a:r>
            <a:endParaRPr sz="2400">
              <a:solidFill>
                <a:srgbClr val="002060"/>
              </a:solidFill>
              <a:latin typeface="Times New Roman"/>
              <a:ea typeface="Times New Roman"/>
              <a:cs typeface="Times New Roman"/>
              <a:sym typeface="Times New Roman"/>
            </a:endParaRPr>
          </a:p>
        </p:txBody>
      </p:sp>
      <p:sp>
        <p:nvSpPr>
          <p:cNvPr id="211" name="Google Shape;211;p16"/>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2.4 PHA ĐẶC TẢ</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7"/>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b="1" lang="en-US" sz="2800">
                <a:solidFill>
                  <a:srgbClr val="002060"/>
                </a:solidFill>
                <a:latin typeface="Times New Roman"/>
                <a:ea typeface="Times New Roman"/>
                <a:cs typeface="Times New Roman"/>
                <a:sym typeface="Times New Roman"/>
              </a:rPr>
              <a:t>Kiểm thử pha đặc tả:</a:t>
            </a:r>
            <a:endParaRPr b="1"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Nguồn gốc chính của lỗi trong các phần mềm đã phân phối đến nay là những lỗi trong tài liệu đặc tả và những lỗi này chỉ được phát hiện khi tổ chức khách hàng sử dụng nó.</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Duyệt xét lại (Review): Là cách tốt nhất để kiểm tra đặc tả. Mục đích là xác định đặc tả có đúng không. Nhóm SQA chủ trì cuộc họp với đại diện nhóm đặc tả và khách hàng.</a:t>
            </a:r>
            <a:endParaRPr sz="2400">
              <a:solidFill>
                <a:srgbClr val="002060"/>
              </a:solidFill>
              <a:latin typeface="Times New Roman"/>
              <a:ea typeface="Times New Roman"/>
              <a:cs typeface="Times New Roman"/>
              <a:sym typeface="Times New Roman"/>
            </a:endParaRPr>
          </a:p>
        </p:txBody>
      </p:sp>
      <p:sp>
        <p:nvSpPr>
          <p:cNvPr id="218" name="Google Shape;218;p17"/>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2.4 PHA ĐẶC TẢ</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8"/>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Đặc tả - What </a:t>
            </a:r>
            <a:endParaRPr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Thiết kế - How</a:t>
            </a:r>
            <a:endParaRPr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Giữ lại quyết định thiết kế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Thời điểm kết thúc</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Cho nhóm bảo trì</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Thiết kế nên mở (open-ended)</a:t>
            </a:r>
            <a:endParaRPr sz="24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Thiết kế kiến trúc: Phân rã sản phẩm thành mô đun.</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Thiết kế chi tiết: Thiết kế các mô đun: Cấu trúc dữ liệu, thuật toán.</a:t>
            </a:r>
            <a:endParaRPr/>
          </a:p>
        </p:txBody>
      </p:sp>
      <p:sp>
        <p:nvSpPr>
          <p:cNvPr id="225" name="Google Shape;225;p18"/>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2.5 PHA THIẾT KẾ</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9"/>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b="1" lang="en-US" sz="2800">
                <a:solidFill>
                  <a:srgbClr val="002060"/>
                </a:solidFill>
                <a:latin typeface="Times New Roman"/>
                <a:ea typeface="Times New Roman"/>
                <a:cs typeface="Times New Roman"/>
                <a:sym typeface="Times New Roman"/>
              </a:rPr>
              <a:t>Kiểm thử pha thiết kế:</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Tài liệu viết sao cho dễ theo dõi.</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Duyệt tài liệu.</a:t>
            </a:r>
            <a:endParaRPr/>
          </a:p>
        </p:txBody>
      </p:sp>
      <p:sp>
        <p:nvSpPr>
          <p:cNvPr id="232" name="Google Shape;232;p19"/>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2.5 PHA THIẾT KẾ</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0"/>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Cài đặt thiết kế chi tiết thành chương trình.</a:t>
            </a:r>
            <a:endParaRPr/>
          </a:p>
          <a:p>
            <a:pPr indent="0" lvl="0" marL="0" rtl="0" algn="just">
              <a:spcBef>
                <a:spcPts val="120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Kiểm thử pha cài đặt: </a:t>
            </a:r>
            <a:endParaRPr b="1"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Rà soát</a:t>
            </a:r>
            <a:endParaRPr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Các test case</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Test không hình thức (desk checking)</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Test hình thức (Formal testing) do nhóm SQA.</a:t>
            </a:r>
            <a:endParaRPr/>
          </a:p>
        </p:txBody>
      </p:sp>
      <p:sp>
        <p:nvSpPr>
          <p:cNvPr id="239" name="Google Shape;239;p20"/>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2.6 PHA CÀI ĐẶT</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1"/>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Kết hợp các mô đun và kiểm thử toàn bộ sản phẩm.</a:t>
            </a:r>
            <a:endParaRPr/>
          </a:p>
          <a:p>
            <a:pPr indent="0" lvl="0" marL="0" rtl="0" algn="just">
              <a:spcBef>
                <a:spcPts val="120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Tài liệu pha tích hợp: </a:t>
            </a:r>
            <a:endParaRPr b="1"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Mã nguồn có chú thích</a:t>
            </a:r>
            <a:endParaRPr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Các test cases</a:t>
            </a:r>
            <a:endParaRPr sz="2800">
              <a:solidFill>
                <a:srgbClr val="002060"/>
              </a:solidFill>
              <a:latin typeface="Times New Roman"/>
              <a:ea typeface="Times New Roman"/>
              <a:cs typeface="Times New Roman"/>
              <a:sym typeface="Times New Roman"/>
            </a:endParaRPr>
          </a:p>
        </p:txBody>
      </p:sp>
      <p:sp>
        <p:nvSpPr>
          <p:cNvPr id="246" name="Google Shape;246;p21"/>
          <p:cNvSpPr txBox="1"/>
          <p:nvPr>
            <p:ph type="title"/>
          </p:nvPr>
        </p:nvSpPr>
        <p:spPr>
          <a:xfrm>
            <a:off x="990600" y="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2.7 TÍCH HỢP/KIỂM THỬ</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2"/>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Bắt đầu từ Bộ Quốc Phòng Mỹ</a:t>
            </a:r>
            <a:endParaRPr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Software Engineering Institue (SEI)</a:t>
            </a:r>
            <a:endParaRPr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Vấn đề: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Quản lý tiến trình phần mềm kém.</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Cải tiến tiến trình phần mềm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Capability maturity model (CMM)</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ISO 9000-Series</a:t>
            </a:r>
            <a:endParaRPr sz="24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ISO/IEC 15504</a:t>
            </a:r>
            <a:endParaRPr sz="2400">
              <a:solidFill>
                <a:srgbClr val="002060"/>
              </a:solidFill>
              <a:latin typeface="Times New Roman"/>
              <a:ea typeface="Times New Roman"/>
              <a:cs typeface="Times New Roman"/>
              <a:sym typeface="Times New Roman"/>
            </a:endParaRPr>
          </a:p>
        </p:txBody>
      </p:sp>
      <p:sp>
        <p:nvSpPr>
          <p:cNvPr id="253" name="Google Shape;253;p22"/>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3"/>
          <p:cNvSpPr txBox="1"/>
          <p:nvPr>
            <p:ph idx="1" type="body"/>
          </p:nvPr>
        </p:nvSpPr>
        <p:spPr>
          <a:xfrm>
            <a:off x="457200" y="1219200"/>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CMM: Capability Maturity Model</a:t>
            </a:r>
            <a:endParaRPr b="1"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Không phải mô hình vòng đời.</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Tập các chiến lược cải tiến tiến tình phần mềm:</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SW-CMM for software.</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P-CMM for human resource (“people”).</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SE-CMM for systems engineering.</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IPD-CMM for integrated product development.</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SA-for software acquisition.</a:t>
            </a:r>
            <a:endParaRPr/>
          </a:p>
          <a:p>
            <a:pPr indent="0" lvl="0" marL="0" rtl="0" algn="just">
              <a:spcBef>
                <a:spcPts val="1200"/>
              </a:spcBef>
              <a:spcAft>
                <a:spcPts val="0"/>
              </a:spcAft>
              <a:buClr>
                <a:srgbClr val="C00000"/>
              </a:buClr>
              <a:buSzPts val="1904"/>
              <a:buNone/>
            </a:pPr>
            <a:r>
              <a:rPr b="1" lang="en-US" sz="2800">
                <a:solidFill>
                  <a:srgbClr val="FF0000"/>
                </a:solidFill>
                <a:latin typeface="Times New Roman"/>
                <a:ea typeface="Times New Roman"/>
                <a:cs typeface="Times New Roman"/>
                <a:sym typeface="Times New Roman"/>
              </a:rPr>
              <a:t>=&gt; </a:t>
            </a:r>
            <a:r>
              <a:rPr lang="en-US" sz="2800">
                <a:solidFill>
                  <a:srgbClr val="002060"/>
                </a:solidFill>
                <a:latin typeface="Times New Roman"/>
                <a:ea typeface="Times New Roman"/>
                <a:cs typeface="Times New Roman"/>
                <a:sym typeface="Times New Roman"/>
              </a:rPr>
              <a:t>Các chiến lược được thống nhất thành CMMI (Capability maturity model integration) SW-CMM</a:t>
            </a:r>
            <a:endParaRPr sz="2800">
              <a:solidFill>
                <a:srgbClr val="002060"/>
              </a:solidFill>
              <a:latin typeface="Times New Roman"/>
              <a:ea typeface="Times New Roman"/>
              <a:cs typeface="Times New Roman"/>
              <a:sym typeface="Times New Roman"/>
            </a:endParaRPr>
          </a:p>
          <a:p>
            <a:pPr indent="-76200" lvl="1" marL="621792" rtl="0" algn="just">
              <a:spcBef>
                <a:spcPts val="1200"/>
              </a:spcBef>
              <a:spcAft>
                <a:spcPts val="0"/>
              </a:spcAft>
              <a:buClr>
                <a:srgbClr val="C00000"/>
              </a:buClr>
              <a:buSzPts val="2400"/>
              <a:buFont typeface="Times New Roman"/>
              <a:buNone/>
            </a:pPr>
            <a:r>
              <a:t/>
            </a:r>
            <a:endParaRPr sz="2400">
              <a:solidFill>
                <a:srgbClr val="002060"/>
              </a:solidFill>
              <a:latin typeface="Times New Roman"/>
              <a:ea typeface="Times New Roman"/>
              <a:cs typeface="Times New Roman"/>
              <a:sym typeface="Times New Roman"/>
            </a:endParaRPr>
          </a:p>
        </p:txBody>
      </p:sp>
      <p:sp>
        <p:nvSpPr>
          <p:cNvPr id="260" name="Google Shape;260;p23"/>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4"/>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A strategy for improving the software process</a:t>
            </a:r>
            <a:r>
              <a:rPr lang="en-US" sz="2800">
                <a:solidFill>
                  <a:srgbClr val="002060"/>
                </a:solidFill>
                <a:latin typeface="Times New Roman"/>
                <a:ea typeface="Times New Roman"/>
                <a:cs typeface="Times New Roman"/>
                <a:sym typeface="Times New Roman"/>
              </a:rPr>
              <a:t> </a:t>
            </a:r>
            <a:endParaRPr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Put forward in 1986 by the SEI</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Fundamental idea:</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Improving the software process leads to</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Improved software quality </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Delivery on time, within budget </a:t>
            </a:r>
            <a:endParaRPr sz="24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Improved management leads to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Improved techniques</a:t>
            </a:r>
            <a:endParaRPr sz="2400">
              <a:solidFill>
                <a:srgbClr val="002060"/>
              </a:solidFill>
              <a:latin typeface="Times New Roman"/>
              <a:ea typeface="Times New Roman"/>
              <a:cs typeface="Times New Roman"/>
              <a:sym typeface="Times New Roman"/>
            </a:endParaRPr>
          </a:p>
        </p:txBody>
      </p:sp>
      <p:sp>
        <p:nvSpPr>
          <p:cNvPr id="267" name="Google Shape;267;p24"/>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25"/>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Five levels of “maturity” are defined</a:t>
            </a:r>
            <a:r>
              <a:rPr lang="en-US" sz="2800">
                <a:solidFill>
                  <a:srgbClr val="002060"/>
                </a:solidFill>
                <a:latin typeface="Times New Roman"/>
                <a:ea typeface="Times New Roman"/>
                <a:cs typeface="Times New Roman"/>
                <a:sym typeface="Times New Roman"/>
              </a:rPr>
              <a:t> </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Organization advances stepwise from level to level.</a:t>
            </a:r>
            <a:endParaRPr/>
          </a:p>
          <a:p>
            <a:pPr indent="0" lvl="0" marL="0" rtl="0" algn="just">
              <a:spcBef>
                <a:spcPts val="120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Level 1: Initial Level</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Ad hoc approach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Entire process is unpredictable</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Management consists of responses to crises</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Most organizations world-wide are at level 1.</a:t>
            </a:r>
            <a:endParaRPr/>
          </a:p>
        </p:txBody>
      </p:sp>
      <p:sp>
        <p:nvSpPr>
          <p:cNvPr id="274" name="Google Shape;274;p25"/>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6"/>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Level 2: Repeatable Level</a:t>
            </a:r>
            <a:endParaRPr b="1"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Basic software management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Management decisions should be made on the basis of previous experience with similar products.</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Measurements (“metrics”) are made.</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These can be used for making cost and duration predictions in the next project.</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Problems are identified, immediate corrective action is taken.</a:t>
            </a:r>
            <a:endParaRPr/>
          </a:p>
        </p:txBody>
      </p:sp>
      <p:sp>
        <p:nvSpPr>
          <p:cNvPr id="281" name="Google Shape;281;p26"/>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7"/>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Level 3: Defined Level</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The software process is fully documented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Managerial and technical aspects are clearly defined</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Continual efforts are made to improve quality, productivity</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Reviews are performed to improve software quality</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CASE tools are applicable now (and not at levels 1 or 2) </a:t>
            </a:r>
            <a:endParaRPr sz="2400">
              <a:solidFill>
                <a:srgbClr val="002060"/>
              </a:solidFill>
              <a:latin typeface="Times New Roman"/>
              <a:ea typeface="Times New Roman"/>
              <a:cs typeface="Times New Roman"/>
              <a:sym typeface="Times New Roman"/>
            </a:endParaRPr>
          </a:p>
        </p:txBody>
      </p:sp>
      <p:sp>
        <p:nvSpPr>
          <p:cNvPr id="288" name="Google Shape;288;p27"/>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8"/>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Level 4: Managed Level</a:t>
            </a:r>
            <a:endParaRPr b="1" sz="2800">
              <a:solidFill>
                <a:srgbClr val="002060"/>
              </a:solidFill>
              <a:latin typeface="Times New Roman"/>
              <a:ea typeface="Times New Roman"/>
              <a:cs typeface="Times New Roman"/>
              <a:sym typeface="Times New Roman"/>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Quality and productivity goals are set for each  project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Quality, productivity are continually monitored</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Statistical quality controls are in place </a:t>
            </a:r>
            <a:endParaRPr/>
          </a:p>
        </p:txBody>
      </p:sp>
      <p:sp>
        <p:nvSpPr>
          <p:cNvPr id="295" name="Google Shape;295;p28"/>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9"/>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Level 5: Optimizing level</a:t>
            </a:r>
            <a:endParaRPr/>
          </a:p>
          <a:p>
            <a:pPr indent="-256032" lvl="0" marL="365760" rtl="0" algn="just">
              <a:spcBef>
                <a:spcPts val="1200"/>
              </a:spcBef>
              <a:spcAft>
                <a:spcPts val="0"/>
              </a:spcAft>
              <a:buClr>
                <a:srgbClr val="C00000"/>
              </a:buClr>
              <a:buSzPts val="1904"/>
              <a:buFont typeface="Noto Sans Symbols"/>
              <a:buChar char="✔"/>
            </a:pPr>
            <a:r>
              <a:rPr lang="en-US" sz="2800">
                <a:solidFill>
                  <a:srgbClr val="002060"/>
                </a:solidFill>
                <a:latin typeface="Times New Roman"/>
                <a:ea typeface="Times New Roman"/>
                <a:cs typeface="Times New Roman"/>
                <a:sym typeface="Times New Roman"/>
              </a:rPr>
              <a:t>Continuous process improvement </a:t>
            </a:r>
            <a:endParaRPr sz="2800">
              <a:solidFill>
                <a:srgbClr val="002060"/>
              </a:solidFill>
              <a:latin typeface="Times New Roman"/>
              <a:ea typeface="Times New Roman"/>
              <a:cs typeface="Times New Roman"/>
              <a:sym typeface="Times New Roman"/>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Statistical quality and process controls.</a:t>
            </a:r>
            <a:endParaRPr/>
          </a:p>
          <a:p>
            <a:pPr indent="-228600" lvl="1" marL="621792" rtl="0" algn="just">
              <a:spcBef>
                <a:spcPts val="1200"/>
              </a:spcBef>
              <a:spcAft>
                <a:spcPts val="0"/>
              </a:spcAft>
              <a:buClr>
                <a:srgbClr val="C00000"/>
              </a:buClr>
              <a:buSzPts val="2400"/>
              <a:buFont typeface="Times New Roman"/>
              <a:buChar char="-"/>
            </a:pPr>
            <a:r>
              <a:rPr lang="en-US" sz="2400">
                <a:solidFill>
                  <a:srgbClr val="002060"/>
                </a:solidFill>
                <a:latin typeface="Times New Roman"/>
                <a:ea typeface="Times New Roman"/>
                <a:cs typeface="Times New Roman"/>
                <a:sym typeface="Times New Roman"/>
              </a:rPr>
              <a:t>Feedback of knowledge from each project to the next.</a:t>
            </a:r>
            <a:endParaRPr/>
          </a:p>
        </p:txBody>
      </p:sp>
      <p:sp>
        <p:nvSpPr>
          <p:cNvPr id="302" name="Google Shape;302;p29"/>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30"/>
          <p:cNvSpPr txBox="1"/>
          <p:nvPr>
            <p:ph idx="1" type="body"/>
          </p:nvPr>
        </p:nvSpPr>
        <p:spPr>
          <a:xfrm>
            <a:off x="457200" y="1493837"/>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C00000"/>
              </a:buClr>
              <a:buSzPts val="1904"/>
              <a:buNone/>
            </a:pPr>
            <a:r>
              <a:rPr b="1" lang="en-US" sz="2800">
                <a:solidFill>
                  <a:srgbClr val="002060"/>
                </a:solidFill>
                <a:latin typeface="Times New Roman"/>
                <a:ea typeface="Times New Roman"/>
                <a:cs typeface="Times New Roman"/>
                <a:sym typeface="Times New Roman"/>
              </a:rPr>
              <a:t>Kết luận:</a:t>
            </a:r>
            <a:endParaRPr/>
          </a:p>
        </p:txBody>
      </p:sp>
      <p:sp>
        <p:nvSpPr>
          <p:cNvPr id="309" name="Google Shape;309;p30"/>
          <p:cNvSpPr txBox="1"/>
          <p:nvPr>
            <p:ph type="title"/>
          </p:nvPr>
        </p:nvSpPr>
        <p:spPr>
          <a:xfrm>
            <a:off x="457200" y="76200"/>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000"/>
              <a:buFont typeface="Times New Roman"/>
              <a:buNone/>
            </a:pPr>
            <a:r>
              <a:rPr b="1" lang="en-US" sz="4000">
                <a:solidFill>
                  <a:srgbClr val="FF0000"/>
                </a:solidFill>
                <a:latin typeface="Times New Roman"/>
                <a:ea typeface="Times New Roman"/>
                <a:cs typeface="Times New Roman"/>
                <a:sym typeface="Times New Roman"/>
              </a:rPr>
              <a:t>2.8 CẢI TIẾN TIẾN TRÌNH </a:t>
            </a:r>
            <a:br>
              <a:rPr b="1" lang="en-US" sz="4000">
                <a:solidFill>
                  <a:srgbClr val="FF0000"/>
                </a:solidFill>
                <a:latin typeface="Times New Roman"/>
                <a:ea typeface="Times New Roman"/>
                <a:cs typeface="Times New Roman"/>
                <a:sym typeface="Times New Roman"/>
              </a:rPr>
            </a:br>
            <a:r>
              <a:rPr b="1" lang="en-US" sz="4000">
                <a:solidFill>
                  <a:srgbClr val="FF0000"/>
                </a:solidFill>
                <a:latin typeface="Times New Roman"/>
                <a:ea typeface="Times New Roman"/>
                <a:cs typeface="Times New Roman"/>
                <a:sym typeface="Times New Roman"/>
              </a:rPr>
              <a:t>PHẦN MỀM</a:t>
            </a:r>
            <a:endParaRPr b="1" sz="4000">
              <a:solidFill>
                <a:srgbClr val="FF0000"/>
              </a:solidFill>
              <a:latin typeface="Times New Roman"/>
              <a:ea typeface="Times New Roman"/>
              <a:cs typeface="Times New Roman"/>
              <a:sym typeface="Times New Roman"/>
            </a:endParaRPr>
          </a:p>
        </p:txBody>
      </p:sp>
      <p:pic>
        <p:nvPicPr>
          <p:cNvPr id="310" name="Google Shape;310;p30"/>
          <p:cNvPicPr preferRelativeResize="0"/>
          <p:nvPr/>
        </p:nvPicPr>
        <p:blipFill rotWithShape="1">
          <a:blip r:embed="rId3">
            <a:alphaModFix/>
          </a:blip>
          <a:srcRect b="0" l="0" r="0" t="0"/>
          <a:stretch/>
        </p:blipFill>
        <p:spPr>
          <a:xfrm>
            <a:off x="0" y="2362200"/>
            <a:ext cx="9144000" cy="263471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2014-07-30T09:14:26Z</dcterms:created>
  <dc:creator>Charlie PHAM</dc:creator>
</cp:coreProperties>
</file>