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3"/>
  </p:notesMasterIdLst>
  <p:sldIdLst>
    <p:sldId id="259" r:id="rId2"/>
    <p:sldId id="322" r:id="rId3"/>
    <p:sldId id="293" r:id="rId4"/>
    <p:sldId id="324" r:id="rId5"/>
    <p:sldId id="323" r:id="rId6"/>
    <p:sldId id="325" r:id="rId7"/>
    <p:sldId id="326" r:id="rId8"/>
    <p:sldId id="327" r:id="rId9"/>
    <p:sldId id="328" r:id="rId10"/>
    <p:sldId id="329" r:id="rId11"/>
    <p:sldId id="330" r:id="rId12"/>
    <p:sldId id="331" r:id="rId13"/>
    <p:sldId id="332" r:id="rId14"/>
    <p:sldId id="333" r:id="rId15"/>
    <p:sldId id="334" r:id="rId16"/>
    <p:sldId id="335" r:id="rId17"/>
    <p:sldId id="336" r:id="rId18"/>
    <p:sldId id="337" r:id="rId19"/>
    <p:sldId id="338" r:id="rId20"/>
    <p:sldId id="339" r:id="rId21"/>
    <p:sldId id="340" r:id="rId22"/>
    <p:sldId id="341" r:id="rId23"/>
    <p:sldId id="342" r:id="rId24"/>
    <p:sldId id="343" r:id="rId25"/>
    <p:sldId id="345" r:id="rId26"/>
    <p:sldId id="346" r:id="rId27"/>
    <p:sldId id="347" r:id="rId28"/>
    <p:sldId id="348" r:id="rId29"/>
    <p:sldId id="349" r:id="rId30"/>
    <p:sldId id="350" r:id="rId31"/>
    <p:sldId id="351" r:id="rId32"/>
    <p:sldId id="352" r:id="rId33"/>
    <p:sldId id="353" r:id="rId34"/>
    <p:sldId id="354" r:id="rId35"/>
    <p:sldId id="355" r:id="rId36"/>
    <p:sldId id="356" r:id="rId37"/>
    <p:sldId id="357" r:id="rId38"/>
    <p:sldId id="358" r:id="rId39"/>
    <p:sldId id="359" r:id="rId40"/>
    <p:sldId id="360" r:id="rId41"/>
    <p:sldId id="361" r:id="rId42"/>
    <p:sldId id="362" r:id="rId43"/>
    <p:sldId id="363" r:id="rId44"/>
    <p:sldId id="364" r:id="rId45"/>
    <p:sldId id="365" r:id="rId46"/>
    <p:sldId id="366" r:id="rId47"/>
    <p:sldId id="367" r:id="rId48"/>
    <p:sldId id="368" r:id="rId49"/>
    <p:sldId id="369" r:id="rId50"/>
    <p:sldId id="370" r:id="rId51"/>
    <p:sldId id="371" r:id="rId52"/>
    <p:sldId id="372" r:id="rId53"/>
    <p:sldId id="373" r:id="rId54"/>
    <p:sldId id="374" r:id="rId55"/>
    <p:sldId id="375" r:id="rId56"/>
    <p:sldId id="376" r:id="rId57"/>
    <p:sldId id="377" r:id="rId58"/>
    <p:sldId id="378" r:id="rId59"/>
    <p:sldId id="379" r:id="rId60"/>
    <p:sldId id="380" r:id="rId61"/>
    <p:sldId id="344" r:id="rId6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971" autoAdjust="0"/>
  </p:normalViewPr>
  <p:slideViewPr>
    <p:cSldViewPr>
      <p:cViewPr varScale="1">
        <p:scale>
          <a:sx n="65" d="100"/>
          <a:sy n="65" d="100"/>
        </p:scale>
        <p:origin x="153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07FF86-22BB-4144-9EEC-A552BBEF3436}" type="datetimeFigureOut">
              <a:rPr lang="en-US" smtClean="0"/>
              <a:t>3/2/2018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6F8280-745D-486F-BC4B-3CCB8395E9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4499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Kiến</a:t>
            </a:r>
            <a:r>
              <a:rPr lang="en-US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thức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81691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Kiến</a:t>
            </a:r>
            <a:r>
              <a:rPr lang="en-US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thức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81691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buFontTx/>
              <a:buNone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65716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r>
              <a:rPr lang="en-US" sz="1200" baseline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1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ược</a:t>
            </a:r>
            <a:r>
              <a:rPr lang="en-US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phối</a:t>
            </a:r>
            <a:r>
              <a:rPr lang="en-US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bên</a:t>
            </a:r>
            <a:r>
              <a:rPr lang="en-US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nó</a:t>
            </a:r>
            <a:r>
              <a:rPr lang="en-US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vai</a:t>
            </a:r>
            <a:r>
              <a:rPr lang="en-US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171450" lvl="0" indent="-171450">
              <a:buFontTx/>
              <a:buChar char="-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Ở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bước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này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trưởng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nhóm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kế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người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phân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tích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thống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phải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biết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người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đặt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hàng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muốn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gì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4498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40772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26418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96759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40695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328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23006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13821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22016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8386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Người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dùng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cuối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xuất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hạn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thống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Phân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quyền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cập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từng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cấp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người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sử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dụng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171450" indent="-171450">
              <a:buFontTx/>
              <a:buChar char="-"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Phải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“login”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kiểm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soát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tài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nguyên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chia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sẻ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như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tập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tin,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dịch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vụ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thống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sở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dữ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liệu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171450" indent="-171450">
              <a:buFontTx/>
              <a:buChar char="-"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Nếu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sẵn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chế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bảo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mật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điều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chỉnh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phù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hợp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chế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Nếu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đang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thống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bảo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mật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hay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một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thống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cần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phải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phân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tích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thống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thống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1509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Nút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thắt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CPU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nhanh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cũng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cải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gì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mấy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nếu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phải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chờ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dữ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liệu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từ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một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ổ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cứng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chậm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hợp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này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ổ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cứng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nút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thắt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toàn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bộ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thống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tăng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trừ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nút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thắt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nhận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biết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bởi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vì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chỉ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cải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nút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thắt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mới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nâng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1587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1135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1774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39635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405155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57284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342463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654829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638185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029211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340911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39498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06375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320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852138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78014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Lương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nhân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thuộc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bộ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phận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sản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xuất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tính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thức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Tiền_Lương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=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Số_Sản_Phẩm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*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Đơn_Giá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Biết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rằng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một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sản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phẩm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phải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trải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qua 3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đoạn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sản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xuất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đoạn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1: 200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đồng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sản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phẩm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đoạn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2: 400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đồng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sản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phẩm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đoạn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3: 300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đồng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sản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phẩm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669830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661792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624643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509122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445340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50217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67407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01590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087590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046409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phần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mềm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quản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bán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hàng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việc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phân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chia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năng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cập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dữ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liệu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nhập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xuất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từng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nhóm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người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tránh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việc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điều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chỉnh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liệu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thuộc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phạm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vi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quản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người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như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nhân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ngân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chỉ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phép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lập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điều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chỉnh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hóa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đơn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bán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hàng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việc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trưởng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bộ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phận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quản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quầy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khảo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lượng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hàng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tồn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nhưng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phép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điều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chỉnh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lượng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hàng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nhập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khảo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vốn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hàng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xuất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doanh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…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9928532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2686820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668672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577718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7975651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2000886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4873151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343179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1804515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182142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927455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365604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9232867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2749600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2860824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810086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diễn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vị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việc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bộ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phận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chọn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khảo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sát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chi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người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khảo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sát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cần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lập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danh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sách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việc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bộ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phận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này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phụ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trách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tìm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hiểu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tin chi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từng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việc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tin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mô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yêu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cầu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phần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mềm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).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1864848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643386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hành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chuyên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môn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đề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xuất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chuyên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tin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xem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xét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lại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Tx/>
              <a:buChar char="-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=&gt;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Xem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từ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trang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44 </a:t>
            </a:r>
            <a:r>
              <a:rPr lang="en-US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đến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57 </a:t>
            </a:r>
            <a:r>
              <a:rPr lang="en-US" sz="1200" kern="1200" baseline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file “Giáo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trình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nhập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môn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nghệ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phần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mềm.docx”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9646960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Chuyên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tin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chuyên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môn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cùng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đề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xuất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cùng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xem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xét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yêu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cầu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4124585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F8280-745D-486F-BC4B-3CCB8395E995}" type="slidenum">
              <a:rPr lang="en-US" smtClean="0"/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65486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8DDB821-C36F-4FAC-A081-735C79D040F8}" type="datetimeFigureOut">
              <a:rPr lang="en-US" smtClean="0"/>
              <a:t>3/2/2018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10AA8C8-4B32-4730-B9EF-C213DECE05B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DDB821-C36F-4FAC-A081-735C79D040F8}" type="datetimeFigureOut">
              <a:rPr lang="en-US" smtClean="0"/>
              <a:t>3/2/2018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0AA8C8-4B32-4730-B9EF-C213DECE05BC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DDB821-C36F-4FAC-A081-735C79D040F8}" type="datetimeFigureOut">
              <a:rPr lang="en-US" smtClean="0"/>
              <a:t>3/2/2018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0AA8C8-4B32-4730-B9EF-C213DECE05BC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DDB821-C36F-4FAC-A081-735C79D040F8}" type="datetimeFigureOut">
              <a:rPr lang="en-US" smtClean="0"/>
              <a:t>3/2/2018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0AA8C8-4B32-4730-B9EF-C213DECE05B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DDB821-C36F-4FAC-A081-735C79D040F8}" type="datetimeFigureOut">
              <a:rPr lang="en-US" smtClean="0"/>
              <a:t>3/2/2018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0AA8C8-4B32-4730-B9EF-C213DECE05BC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DDB821-C36F-4FAC-A081-735C79D040F8}" type="datetimeFigureOut">
              <a:rPr lang="en-US" smtClean="0"/>
              <a:t>3/2/2018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0AA8C8-4B32-4730-B9EF-C213DECE05BC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DDB821-C36F-4FAC-A081-735C79D040F8}" type="datetimeFigureOut">
              <a:rPr lang="en-US" smtClean="0"/>
              <a:t>3/2/2018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0AA8C8-4B32-4730-B9EF-C213DECE05B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8DDB821-C36F-4FAC-A081-735C79D040F8}" type="datetimeFigureOut">
              <a:rPr lang="en-US" smtClean="0"/>
              <a:t>3/2/2018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0AA8C8-4B32-4730-B9EF-C213DECE05BC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8DDB821-C36F-4FAC-A081-735C79D040F8}" type="datetimeFigureOut">
              <a:rPr lang="en-US" smtClean="0"/>
              <a:t>3/2/2018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10AA8C8-4B32-4730-B9EF-C213DECE05BC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DDB821-C36F-4FAC-A081-735C79D040F8}" type="datetimeFigureOut">
              <a:rPr lang="en-US" smtClean="0"/>
              <a:t>3/2/2018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0AA8C8-4B32-4730-B9EF-C213DECE05B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DDB821-C36F-4FAC-A081-735C79D040F8}" type="datetimeFigureOut">
              <a:rPr lang="en-US" smtClean="0"/>
              <a:t>3/2/2018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0AA8C8-4B32-4730-B9EF-C213DECE05B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8DDB821-C36F-4FAC-A081-735C79D040F8}" type="datetimeFigureOut">
              <a:rPr lang="en-US" smtClean="0"/>
              <a:t>3/2/2018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10AA8C8-4B32-4730-B9EF-C213DECE05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wmf"/><Relationship Id="rId4" Type="http://schemas.openxmlformats.org/officeDocument/2006/relationships/oleObject" Target="../embeddings/oleObject1.bin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85800" y="182880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NHẬP MÔN CÔNG NGHỆ </a:t>
            </a:r>
            <a:br>
              <a:rPr lang="en-US" sz="3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PHẦN MỀM</a:t>
            </a:r>
            <a:endParaRPr lang="en-US" sz="3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0115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85800" y="182880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vi-VN" sz="3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3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sz="3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 TÍCH VÀ</a:t>
            </a:r>
          </a:p>
          <a:p>
            <a:r>
              <a:rPr lang="en-US" sz="3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ĐẶC TẢ YÊU CẦU</a:t>
            </a:r>
            <a:endParaRPr lang="en-US" sz="3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8230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Autofit/>
          </a:bodyPr>
          <a:lstStyle/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+mj-lt"/>
              <a:buAutoNum type="arabicPeriod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+mj-lt"/>
              <a:buAutoNum type="arabicPeriod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+mj-lt"/>
              <a:buAutoNum type="arabicPeriod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NỘI DUNG</a:t>
            </a:r>
            <a:b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8045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 lnSpcReduction="10000"/>
          </a:bodyPr>
          <a:lstStyle/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khâu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nhỏ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nghiên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tả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thẩm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toán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đầy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chiều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ngang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dọc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sâu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cụ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yếu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(Flowchart),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dữ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(Data Flow diagram DFD),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thể-quan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(Entity- Relationship Network),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trúc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(Structural hierarchical schemes),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ngữ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(Semantic Network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TỔNG QUAN</a:t>
            </a:r>
            <a:b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7790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 fontScale="92500" lnSpcReduction="20000"/>
          </a:bodyPr>
          <a:lstStyle/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phạm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dự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mật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tốc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độ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sẵn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tố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tiễn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tồn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tại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mô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QUÁ TRÌNH PHÂN TÍCH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3651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/>
          </a:bodyPr>
          <a:lstStyle/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tả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13232" lvl="1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Khảo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sát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trạng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13232" lvl="1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danh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XÁC ĐỊNH YÊU CẦU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9333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1"/>
            <a:ext cx="8229600" cy="5181599"/>
          </a:xfrm>
        </p:spPr>
        <p:txBody>
          <a:bodyPr>
            <a:normAutofit/>
          </a:bodyPr>
          <a:lstStyle/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rã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mẫu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protoype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Sơ đồ luồng dữ liệu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Mô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hình hướng đối tượng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sang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MÔ HÌNH HÓA YÊU CẦU </a:t>
            </a:r>
            <a:b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HỆ THỐNG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0585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 fontScale="92500" lnSpcReduction="10000"/>
          </a:bodyPr>
          <a:lstStyle/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hạm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dự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nhiệm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Chia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nhiệm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nhiệm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con. =&gt;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nhiêu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đun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nhiêu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vùng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(chi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nhánh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Ước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duy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trì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Cuối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đợi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dự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khai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1.1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 TÍCH PHẠM VI DỰ ÁN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0041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/>
          </a:bodyPr>
          <a:lstStyle/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Cân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nhắc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dự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ràng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buộc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ngân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dự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tiền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bạc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lựa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tiền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phạm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dự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xuống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tất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huống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giai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đoạn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dự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dự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1.1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 TÍCH PHẠM VI DỰ ÁN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0348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1"/>
            <a:ext cx="8229600" cy="5181599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1200"/>
              </a:spcBef>
              <a:buClr>
                <a:srgbClr val="C00000"/>
              </a:buClr>
              <a:buNone/>
              <a:defRPr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dự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tả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nhiệm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cụ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kể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kiểm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đúng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đắn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nó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1.2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 TÍCH MỞ RỘNG</a:t>
            </a:r>
            <a:b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YÊU CẦU NGHIỆP VỤ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0177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1"/>
            <a:ext cx="8229600" cy="5181599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1200"/>
              </a:spcBef>
              <a:buClr>
                <a:srgbClr val="C00000"/>
              </a:buClr>
              <a:buNone/>
              <a:defRPr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dự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mật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phụ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thuộc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dễ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hay bug-free.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1.2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 TÍCH MỞ RỘNG</a:t>
            </a:r>
            <a:b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YÊU CẦU NGHIỆP VỤ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480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1"/>
            <a:ext cx="8229600" cy="5181599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1200"/>
              </a:spcBef>
              <a:buClr>
                <a:srgbClr val="C00000"/>
              </a:buClr>
              <a:buNone/>
              <a:defRPr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hạ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tầng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tầng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1.2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 TÍCH MỞ RỘNG</a:t>
            </a:r>
            <a:b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YÊU CẦU NGHIỆP VỤ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1071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1"/>
            <a:ext cx="8229600" cy="5181599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1200"/>
              </a:spcBef>
              <a:buClr>
                <a:srgbClr val="C00000"/>
              </a:buClr>
              <a:buNone/>
              <a:defRPr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hưởng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thuật</a:t>
            </a:r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cải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thiện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cũ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dễ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dàng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thủ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tục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dữ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cũ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sang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phép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nghiệm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thủ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tục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lỗi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chắc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chắn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mọi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gần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1.2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 TÍCH MỞ RỘNG</a:t>
            </a:r>
            <a:b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YÊU CẦU NGHIỆP VỤ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5221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1"/>
            <a:ext cx="8229600" cy="5181599"/>
          </a:xfrm>
        </p:spPr>
        <p:txBody>
          <a:bodyPr>
            <a:normAutofit fontScale="92500" lnSpcReduction="10000"/>
          </a:bodyPr>
          <a:lstStyle/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trữ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truy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dữ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thẻ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riêng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biện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an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dữ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mật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hưởng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mật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kiểm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soát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nhập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mật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soát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mật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tại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 TÍCH YÊU CẦU</a:t>
            </a:r>
            <a:b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BẢO MẬT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2566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1"/>
            <a:ext cx="8229600" cy="5181599"/>
          </a:xfrm>
        </p:spPr>
        <p:txBody>
          <a:bodyPr>
            <a:normAutofit/>
          </a:bodyPr>
          <a:lstStyle/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tốc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bắt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qui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tốc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dựa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713232" lvl="1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phút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phút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(TPM)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đo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tốc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dữ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713232" lvl="1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Băng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13232" lvl="1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chứa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13232" lvl="1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Nút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thắt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1.4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 TÍCH YÊU CẦU TỐC ĐỘ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8121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1"/>
            <a:ext cx="8229600" cy="5181599"/>
          </a:xfrm>
        </p:spPr>
        <p:txBody>
          <a:bodyPr>
            <a:normAutofit/>
          </a:bodyPr>
          <a:lstStyle/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bớt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chi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713232" lvl="1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ảm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kiểm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thử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chạy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debug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đưa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khai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13232" lvl="1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phối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tuyến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thủ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tục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cài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đặt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qui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13232" lvl="1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Huấn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luyện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chấp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bên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cung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chi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lâu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dài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đòi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đón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cứng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1.5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 TÍCH YÊU 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b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VẬN HÀNH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9003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1"/>
            <a:ext cx="8229600" cy="5181599"/>
          </a:xfrm>
        </p:spPr>
        <p:txBody>
          <a:bodyPr>
            <a:normAutofit/>
          </a:bodyPr>
          <a:lstStyle/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đặt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sửa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cứng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nền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theo.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nó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uyển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cải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thiện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1.6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 TÍCH 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KHẢ NĂNG</a:t>
            </a:r>
            <a:b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MỞ RỘNG YÊU CẦU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501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1"/>
            <a:ext cx="8229600" cy="5181599"/>
          </a:xfrm>
        </p:spPr>
        <p:txBody>
          <a:bodyPr>
            <a:normAutofit/>
          </a:bodyPr>
          <a:lstStyle/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tán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chạy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Nó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vậy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sẵn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sàng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tránh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trì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sửa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chữa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1.7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 TÍCH 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NHỮNG YÊU CẦU SẴN CÓ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0935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1"/>
            <a:ext cx="8229600" cy="5181599"/>
          </a:xfrm>
        </p:spPr>
        <p:txBody>
          <a:bodyPr>
            <a:normAutofit/>
          </a:bodyPr>
          <a:lstStyle/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giám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bởi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yếu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tố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1.8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 TÍCH 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YẾU TỐ CON NGƯỜI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5405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1"/>
            <a:ext cx="8229600" cy="5181599"/>
          </a:xfrm>
        </p:spPr>
        <p:txBody>
          <a:bodyPr>
            <a:normAutofit/>
          </a:bodyPr>
          <a:lstStyle/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thừa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truy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CSDL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tồn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hay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dữ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cũ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sang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khuôn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cũ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1.9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 TÍCH 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YÊU CẦU </a:t>
            </a:r>
            <a:b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TÍCH HỢP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913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1"/>
            <a:ext cx="8229600" cy="5181599"/>
          </a:xfrm>
        </p:spPr>
        <p:txBody>
          <a:bodyPr>
            <a:normAutofit/>
          </a:bodyPr>
          <a:lstStyle/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tránh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sót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thậm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lệ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dưới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ngăn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gây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lỗi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ngây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ngô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1.10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 TÍCH 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THỰC TIỄN NGHIỆP VỤ TỒN TẠI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9113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1"/>
            <a:ext cx="8229600" cy="5181599"/>
          </a:xfrm>
        </p:spPr>
        <p:txBody>
          <a:bodyPr>
            <a:normAutofit/>
          </a:bodyPr>
          <a:lstStyle/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nó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hỗ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trợ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phép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1.11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 TÍCH 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YÊU CẦU</a:t>
            </a:r>
            <a:b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KHẢ NĂNG QUY MÔ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5746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/>
          </a:bodyPr>
          <a:lstStyle/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tả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13232" lvl="1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Khảo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sát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trạng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13232" lvl="1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danh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XÁC ĐỊNH YÊU CẦU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1635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1200"/>
              </a:spcBef>
              <a:buClr>
                <a:srgbClr val="C00000"/>
              </a:buClr>
              <a:buNone/>
              <a:defRPr/>
            </a:pP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thật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đầy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đặt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1200"/>
              </a:spcBef>
              <a:buClr>
                <a:srgbClr val="C00000"/>
              </a:buClr>
              <a:buNone/>
              <a:defRPr/>
            </a:pP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giai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đoạn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Danh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tả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chi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tiết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v"/>
              <a:defRPr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quát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XÁC ĐỊNH YÊU CẦU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3510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/>
          </a:bodyPr>
          <a:lstStyle/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(hay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muốn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thuần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túy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tả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tả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đầy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tả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nghiệm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2.1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YÊU CẦU VÀ MÔ TẢ YÊU CẦU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6420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/>
          </a:bodyPr>
          <a:lstStyle/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713232" lvl="1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13232" lvl="1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phận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13232" lvl="1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13232" lvl="1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13232" lvl="1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2.1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YÊU CẦU VÀ MÔ TẢ YÊU CẦU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379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1200"/>
              </a:spcBef>
              <a:buClr>
                <a:srgbClr val="C00000"/>
              </a:buClr>
              <a:buNone/>
              <a:defRPr/>
            </a:pP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cụ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tránh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chung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chung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độc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chung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chung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cụ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mượn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hạn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thẻ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độc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trả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sách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chung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chung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cụ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mượn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trả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thanh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2.1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YÊU CẦU VÀ MÔ TẢ YÊU CẦU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1772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 lnSpcReduction="10000"/>
          </a:bodyPr>
          <a:lstStyle/>
          <a:p>
            <a:pPr marL="0" indent="0" algn="just">
              <a:spcBef>
                <a:spcPts val="1200"/>
              </a:spcBef>
              <a:buClr>
                <a:srgbClr val="C00000"/>
              </a:buClr>
              <a:buNone/>
              <a:defRPr/>
            </a:pP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phận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gọi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phận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ngược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2.1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YÊU CẦU VÀ MÔ TẢ YÊU CẦU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3504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1200"/>
              </a:spcBef>
              <a:buClr>
                <a:srgbClr val="C00000"/>
              </a:buClr>
              <a:buNone/>
              <a:defRPr/>
            </a:pP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thù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2.1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YÊU CẦU VÀ MÔ TẢ YÊU CẦU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0653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 fontScale="92500"/>
          </a:bodyPr>
          <a:lstStyle/>
          <a:p>
            <a:pPr marL="0" indent="0" algn="just">
              <a:spcBef>
                <a:spcPts val="1200"/>
              </a:spcBef>
              <a:buClr>
                <a:srgbClr val="C00000"/>
              </a:buClr>
              <a:buNone/>
              <a:defRPr/>
            </a:pP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yếu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tả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yếu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tố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713232" lvl="1" indent="-457200" algn="just">
              <a:spcBef>
                <a:spcPts val="1200"/>
              </a:spcBef>
              <a:buClr>
                <a:srgbClr val="C00000"/>
              </a:buClr>
              <a:buFont typeface="+mj-lt"/>
              <a:buAutoNum type="arabicPeriod"/>
              <a:defRPr/>
            </a:pP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kiểm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ghi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tin</a:t>
            </a:r>
          </a:p>
          <a:p>
            <a:pPr marL="713232" lvl="1" indent="-45720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mượn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độc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mượn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mượn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độc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thẻ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độc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hạn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mượn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mượn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hạn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713232" lvl="1" indent="-45720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lệ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ghi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mẫu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0.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2.1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YÊU CẦU VÀ MÔ TẢ YÊU CẦU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228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spcBef>
                <a:spcPts val="1200"/>
              </a:spcBef>
              <a:buClr>
                <a:srgbClr val="C00000"/>
              </a:buClr>
              <a:buNone/>
              <a:defRPr/>
            </a:pP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713232" lvl="1" indent="-457200" algn="just">
              <a:spcBef>
                <a:spcPts val="1200"/>
              </a:spcBef>
              <a:buClr>
                <a:srgbClr val="C00000"/>
              </a:buClr>
              <a:buFont typeface="+mj-lt"/>
              <a:buAutoNum type="arabicPeriod" startAt="2"/>
              <a:defRPr/>
            </a:pP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toán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toán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13232" lvl="1" indent="-45720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tiền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phạt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trả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trễ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trả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trả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trễ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phạt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1500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trả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trễ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10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trở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phạt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5000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hồi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thẻ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độc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tuần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713232" lvl="1" indent="-45720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tiền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lương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lương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ty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13232" lvl="1" indent="-45720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Lương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thuộc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phận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Tiền_Lương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= (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Số_Ngày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*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Mức_Lương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)/22 +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Tiền_Thưởng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Tiền_Phạt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13232" lvl="1" indent="-45720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thưởng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30.000,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nghỉ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phạt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50.000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2.1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YÊU CẦU VÀ MÔ TẢ YÊU CẦU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9318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/>
          </a:bodyPr>
          <a:lstStyle/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cây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 LOẠI YÊU CẦU</a:t>
            </a:r>
            <a:endParaRPr lang="en-US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36372376"/>
              </p:ext>
            </p:extLst>
          </p:nvPr>
        </p:nvGraphicFramePr>
        <p:xfrm>
          <a:off x="1517947" y="1752600"/>
          <a:ext cx="6108106" cy="48752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1" name="Image" r:id="rId4" imgW="8431560" imgH="6729840" progId="Photoshop.Image.13">
                  <p:embed/>
                </p:oleObj>
              </mc:Choice>
              <mc:Fallback>
                <p:oleObj name="Image" r:id="rId4" imgW="8431560" imgH="6729840" progId="Photoshop.Image.1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17947" y="1752600"/>
                        <a:ext cx="6108106" cy="487521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260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/>
          </a:bodyPr>
          <a:lstStyle/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+mj-lt"/>
              <a:buAutoNum type="arabicParenR"/>
              <a:defRPr/>
            </a:pP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danh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tả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+mj-lt"/>
              <a:buAutoNum type="arabicParenR"/>
              <a:defRPr/>
            </a:pP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phi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ràng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buộc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 LOẠI YÊU CẦU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9895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/>
          </a:bodyPr>
          <a:lstStyle/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+mj-lt"/>
              <a:buAutoNum type="arabicParenR" startAt="3"/>
              <a:defRPr/>
            </a:pP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thật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+mj-lt"/>
              <a:buAutoNum type="arabicParenR" startAt="3"/>
              <a:defRPr/>
            </a:pP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bất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 LOẠI YÊU CẦU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3157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/>
          </a:bodyPr>
          <a:lstStyle/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+mj-lt"/>
              <a:buAutoNum type="arabicParenR" startAt="7"/>
              <a:defRPr/>
            </a:pP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trữ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ghi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chép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sổ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kèm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ghi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chép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Ghi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mượn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thư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mượn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Ghi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đương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phép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,…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 LOẠI YÊU CẦU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3504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/>
          </a:bodyPr>
          <a:lstStyle/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+mj-lt"/>
              <a:buAutoNum type="arabicParenR" startAt="8"/>
              <a:defRPr/>
            </a:pP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kiếm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dõi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xem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khoản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xem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gửi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rút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xem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sách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xem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tồn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thuyết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bất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xem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 LOẠI YÊU CẦU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7267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 lnSpcReduction="10000"/>
          </a:bodyPr>
          <a:lstStyle/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+mj-lt"/>
              <a:buAutoNum type="arabicParenR" startAt="9"/>
              <a:defRPr/>
            </a:pP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toán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toán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đợt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kiểm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lượt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đấu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ban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tiền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phạt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trả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trễ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phạt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thư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nghiệm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bậc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bậc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 LOẠI YÊU CẦU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4302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/>
          </a:bodyPr>
          <a:lstStyle/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+mj-lt"/>
              <a:buAutoNum type="arabicParenR" startAt="10"/>
              <a:defRPr/>
            </a:pP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báo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mẫu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lượt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đấu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báo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kê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lượt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mượn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báo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kê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tỷ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lệ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khối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 LOẠI YÊU CẦU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3418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/>
          </a:bodyPr>
          <a:lstStyle/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+mj-lt"/>
              <a:buAutoNum type="arabicParenR" startAt="11"/>
              <a:defRPr/>
            </a:pP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giờ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in,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khổ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niên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khóa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+mj-lt"/>
              <a:buAutoNum type="arabicParenR" startAt="12"/>
              <a:defRPr/>
            </a:pP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phỏng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phỏng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phỏng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tai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nạn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bay,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ô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tô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trận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đất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 LOẠI YÊU CẦU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8540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/>
          </a:bodyPr>
          <a:lstStyle/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+mj-lt"/>
              <a:buAutoNum type="arabicParenR" startAt="13"/>
              <a:defRPr/>
            </a:pP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báo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nhắc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nhở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Nhắc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nhở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thủ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thư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gửi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báo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đòi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độc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mượn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hạn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Báo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thiếu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nợ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lâu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tiền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nợ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 LOẠI YÊU CẦU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0173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/>
          </a:bodyPr>
          <a:lstStyle/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+mj-lt"/>
              <a:buAutoNum type="arabicParenR" startAt="14"/>
              <a:defRPr/>
            </a:pP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thư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tất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Thủ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thư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mượn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trả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Độc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 LOẠI YÊU CẦU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1887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/>
          </a:bodyPr>
          <a:lstStyle/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+mj-lt"/>
              <a:buAutoNum type="arabicParenR" startAt="15"/>
              <a:defRPr/>
            </a:pP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Sao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hồi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dữ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liệ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Sao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hồi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 LOẠI YÊU CẦU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527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 lnSpcReduction="10000"/>
          </a:bodyPr>
          <a:lstStyle/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+mj-lt"/>
              <a:buAutoNum type="arabicParenR" startAt="16"/>
              <a:defRPr/>
            </a:pP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phép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tả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toán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mẫu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đòi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dự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dữ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xử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Cho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phép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mượn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hay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phạt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trả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trễ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Cho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phép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 LOẠI YÊU CẦU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8746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/>
          </a:bodyPr>
          <a:lstStyle/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+mj-lt"/>
              <a:buAutoNum type="arabicParenR" startAt="17"/>
              <a:defRPr/>
            </a:pP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diện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ở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nhiên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dễ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dễ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đầy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tin,...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diện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form,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ô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báo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lỗi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tồn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âm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 LOẠI YÊU CẦU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9019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/>
          </a:bodyPr>
          <a:lstStyle/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+mj-lt"/>
              <a:buAutoNum type="arabicParenR" startAt="18"/>
              <a:defRPr/>
            </a:pP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dung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trữ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chi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thao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...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độc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10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giây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 LOẠI YÊU CẦU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430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/>
          </a:bodyPr>
          <a:lstStyle/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+mj-lt"/>
              <a:buAutoNum type="arabicParenR" startAt="19"/>
              <a:defRPr/>
            </a:pP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dữ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quán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màn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Cho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phép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tất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báo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sang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file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Excel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Cho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phép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tin Excel hay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đọc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mã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Cho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phép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giọng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 LOẠI YÊU CẦU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4684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/>
          </a:bodyPr>
          <a:lstStyle/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+mj-lt"/>
              <a:buAutoNum type="arabicParenR" startAt="20"/>
              <a:defRPr/>
            </a:pP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tái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(do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+mj-lt"/>
              <a:buAutoNum type="arabicParenR" startAt="20"/>
              <a:defRPr/>
            </a:pP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trì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(do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phép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hưởng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 LOẠI YÊU CẦU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6648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1200"/>
              </a:spcBef>
              <a:buClr>
                <a:srgbClr val="C00000"/>
              </a:buClr>
              <a:buNone/>
              <a:defRPr/>
            </a:pP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 LOẠI YÊU CẦU</a:t>
            </a:r>
            <a:endParaRPr lang="en-US" dirty="0"/>
          </a:p>
        </p:txBody>
      </p:sp>
      <p:pic>
        <p:nvPicPr>
          <p:cNvPr id="4" name="image22.jpe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43000" y="1066800"/>
            <a:ext cx="68580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469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1200"/>
              </a:spcBef>
              <a:buClr>
                <a:srgbClr val="C00000"/>
              </a:buClr>
              <a:buNone/>
              <a:defRPr/>
            </a:pP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 LOẠI YÊU CẦU</a:t>
            </a:r>
            <a:endParaRPr lang="en-US" dirty="0"/>
          </a:p>
        </p:txBody>
      </p:sp>
      <p:pic>
        <p:nvPicPr>
          <p:cNvPr id="5" name="image23.jpe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19200" y="1295402"/>
            <a:ext cx="6705600" cy="5333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122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1200"/>
              </a:spcBef>
              <a:buClr>
                <a:srgbClr val="C00000"/>
              </a:buClr>
              <a:buNone/>
              <a:defRPr/>
            </a:pP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1: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Khảo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báo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2: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danh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danh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5344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BƯỚC XÁC ĐỊNH YÊU CẦU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7275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 lnSpcReduction="10000"/>
          </a:bodyPr>
          <a:lstStyle/>
          <a:p>
            <a:pPr marL="0" indent="0" algn="just">
              <a:spcBef>
                <a:spcPts val="1200"/>
              </a:spcBef>
              <a:buClr>
                <a:srgbClr val="C00000"/>
              </a:buClr>
              <a:buNone/>
              <a:defRPr/>
            </a:pP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rõ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thật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chi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tiết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nhằm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tránh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nhầm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rõ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mình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lắng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nghe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ý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chi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phối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thật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chặt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chẽ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đầy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5344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BƯỚC XÁC ĐỊNH YÊU CẦU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6553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/>
          </a:bodyPr>
          <a:lstStyle/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+mj-lt"/>
              <a:buAutoNum type="arabicParenR"/>
              <a:defRPr/>
            </a:pP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phổ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dõi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diễn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ghi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âm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ghi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huống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phức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tạp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Ghi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ngân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ngân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X.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thao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mượn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thủ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thư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thư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Y.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534400" cy="9144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2.3.1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KHẢO SÁT HIỆN TRẠNG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2822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/>
          </a:bodyPr>
          <a:lstStyle/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+mj-lt"/>
              <a:buAutoNum type="arabicParenR"/>
              <a:defRPr/>
            </a:pP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phổ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Phỏng</a:t>
            </a:r>
            <a:r>
              <a:rPr lang="en-US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phỏng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bắt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lãnh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dần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xuống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534400" cy="9144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2.3.1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KHẢO SÁT HIỆN TRẠNG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9317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/>
          </a:bodyPr>
          <a:lstStyle/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+mj-lt"/>
              <a:buAutoNum type="arabicParenR"/>
              <a:defRPr/>
            </a:pP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phổ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Thu </a:t>
            </a: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tin, </a:t>
            </a: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toán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mẫu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tờ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ít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Mẫu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cửa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Y.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Phiếu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mượn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thư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Z.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534400" cy="9144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2.3.1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KHẢO SÁT HIỆN TRẠNG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4146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/>
          </a:bodyPr>
          <a:lstStyle/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+mj-lt"/>
              <a:buAutoNum type="arabicParenR" startAt="2"/>
              <a:defRPr/>
            </a:pP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70382" lvl="1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770382" lvl="1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534400" cy="9144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2.3.1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KHẢO SÁT HIỆN TRẠNG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8266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 lnSpcReduction="10000"/>
          </a:bodyPr>
          <a:lstStyle/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+mj-lt"/>
              <a:buAutoNum type="arabicParenR" startAt="2"/>
              <a:defRPr/>
            </a:pP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70382" lvl="1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khảo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sát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rõ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phận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yếu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tố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trách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nhiệm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hạn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rõ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phận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hoạch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tục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khảo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sát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chi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tiết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phận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770382" lvl="1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1008126" lvl="2" indent="-514350" algn="just">
              <a:spcBef>
                <a:spcPts val="1200"/>
              </a:spcBef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1008126" lvl="2" indent="-514350" algn="just">
              <a:spcBef>
                <a:spcPts val="1200"/>
              </a:spcBef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ngoại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1008126" lvl="2" indent="-514350" algn="just">
              <a:spcBef>
                <a:spcPts val="1200"/>
              </a:spcBef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danh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thủ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thư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…).</a:t>
            </a:r>
            <a:endParaRPr lang="en-US" sz="2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534400" cy="9144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2.3.1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KHẢO SÁT HIỆN TRẠNG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2173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 fontScale="92500" lnSpcReduction="10000"/>
          </a:bodyPr>
          <a:lstStyle/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+mj-lt"/>
              <a:buAutoNum type="arabicParenR" startAt="2"/>
              <a:defRPr/>
            </a:pP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70382" lvl="1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dựa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1008126" lvl="2" indent="-514350" algn="just">
              <a:spcBef>
                <a:spcPts val="1200"/>
              </a:spcBef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tin </a:t>
            </a: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1008126" lvl="2" indent="-514350" algn="just">
              <a:spcBef>
                <a:spcPts val="1200"/>
              </a:spcBef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xử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1008126" lvl="2" indent="-514350" algn="just">
              <a:spcBef>
                <a:spcPts val="1200"/>
              </a:spcBef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tin </a:t>
            </a: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770382" lvl="1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008126" lvl="2" indent="-514350" algn="just">
              <a:spcBef>
                <a:spcPts val="1200"/>
              </a:spcBef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trữ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1008126" lvl="2" indent="-514350" algn="just">
              <a:spcBef>
                <a:spcPts val="1200"/>
              </a:spcBef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1008126" lvl="2" indent="-514350" algn="just">
              <a:spcBef>
                <a:spcPts val="1200"/>
              </a:spcBef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toán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1008126" lvl="2" indent="-514350" algn="just">
              <a:spcBef>
                <a:spcPts val="1200"/>
              </a:spcBef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kê</a:t>
            </a:r>
            <a:endParaRPr lang="en-US" sz="2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534400" cy="9144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2.3.1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KHẢO SÁT HIỆN TRẠNG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1908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/>
          </a:bodyPr>
          <a:lstStyle/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danh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đầy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danh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770382" lvl="1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70382" lvl="1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70382" lvl="1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phi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5344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2.3.2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LẬP DANH SÁCH CÁC </a:t>
            </a:r>
            <a:b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YÊU CẦU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6595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/>
          </a:bodyPr>
          <a:lstStyle/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+mj-lt"/>
              <a:buAutoNum type="arabicParenR"/>
              <a:defRPr/>
            </a:pP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1: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phận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2: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770382" lvl="1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trữ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70382" lvl="1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cứu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70382" lvl="1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toán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70382" lvl="1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xuất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5344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2.3.2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LẬP DANH SÁCH CÁC </a:t>
            </a:r>
            <a:b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YÊU CẦU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9738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5181599"/>
          </a:xfrm>
        </p:spPr>
        <p:txBody>
          <a:bodyPr>
            <a:normAutofit fontScale="77500" lnSpcReduction="20000"/>
          </a:bodyPr>
          <a:lstStyle/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+mj-lt"/>
              <a:buAutoNum type="arabicParenR"/>
              <a:defRPr/>
            </a:pP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1: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Xem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):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hồi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…</a:t>
            </a: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2: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Xem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3: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Xem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770382" lvl="1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70382" lvl="1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70382" lvl="1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quả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70382" lvl="1" indent="-514350" algn="just">
              <a:spcBef>
                <a:spcPts val="1200"/>
              </a:spcBef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thích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5344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2.3.2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LẬP DANH SÁCH CÁC </a:t>
            </a:r>
            <a:b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YÊU CẦU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562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1"/>
            <a:ext cx="8229600" cy="5181599"/>
          </a:xfrm>
        </p:spPr>
        <p:txBody>
          <a:bodyPr>
            <a:normAutofit/>
          </a:bodyPr>
          <a:lstStyle/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rã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mẫu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protoype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Sơ đồ luồng dữ liệu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Mô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hình hướng đối tượng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spcBef>
                <a:spcPts val="1200"/>
              </a:spcBef>
              <a:buClr>
                <a:srgbClr val="C00000"/>
              </a:buClr>
              <a:buFont typeface="Wingdings" pitchFamily="2" charset="2"/>
              <a:buChar char="ü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sang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MÔ HÌNH HÓA YÊU CẦU </a:t>
            </a:r>
            <a:b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HỆ THỐNG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6435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3080</TotalTime>
  <Words>4957</Words>
  <Application>Microsoft Office PowerPoint</Application>
  <PresentationFormat>On-screen Show (4:3)</PresentationFormat>
  <Paragraphs>382</Paragraphs>
  <Slides>61</Slides>
  <Notes>61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61</vt:i4>
      </vt:variant>
    </vt:vector>
  </HeadingPairs>
  <TitlesOfParts>
    <vt:vector size="71" baseType="lpstr">
      <vt:lpstr>Arial</vt:lpstr>
      <vt:lpstr>Calibri</vt:lpstr>
      <vt:lpstr>Lucida Sans Unicode</vt:lpstr>
      <vt:lpstr>Times New Roman</vt:lpstr>
      <vt:lpstr>Verdana</vt:lpstr>
      <vt:lpstr>Wingdings</vt:lpstr>
      <vt:lpstr>Wingdings 2</vt:lpstr>
      <vt:lpstr>Wingdings 3</vt:lpstr>
      <vt:lpstr>Concourse</vt:lpstr>
      <vt:lpstr>Adobe Photoshop Image</vt:lpstr>
      <vt:lpstr>PowerPoint Presentation</vt:lpstr>
      <vt:lpstr>PowerPoint Presentation</vt:lpstr>
      <vt:lpstr>NỘI DUNG </vt:lpstr>
      <vt:lpstr>TỔNG QUAN </vt:lpstr>
      <vt:lpstr>3.1 QUÁ TRÌNH PHÂN TÍCH</vt:lpstr>
      <vt:lpstr>3.2 XÁC ĐỊNH YÊU CẦU</vt:lpstr>
      <vt:lpstr>3.3 MÔ HÌNH HÓA YÊU CẦU  HỆ THỐNG</vt:lpstr>
      <vt:lpstr>3.1.1 PHÂN TÍCH PHẠM VI DỰ ÁN</vt:lpstr>
      <vt:lpstr>3.1.1 PHÂN TÍCH PHẠM VI DỰ ÁN</vt:lpstr>
      <vt:lpstr>3.1.2 PHÂN TÍCH MỞ RỘNG YÊU CẦU NGHIỆP VỤ</vt:lpstr>
      <vt:lpstr>3.1.2 PHÂN TÍCH MỞ RỘNG YÊU CẦU NGHIỆP VỤ</vt:lpstr>
      <vt:lpstr>3.1.2 PHÂN TÍCH MỞ RỘNG YÊU CẦU NGHIỆP VỤ</vt:lpstr>
      <vt:lpstr>3.1.2 PHÂN TÍCH MỞ RỘNG YÊU CẦU NGHIỆP VỤ</vt:lpstr>
      <vt:lpstr>3.1.3 PHÂN TÍCH YÊU CẦU BẢO MẬT</vt:lpstr>
      <vt:lpstr>3.1.4 PHÂN TÍCH YÊU CẦU TỐC ĐỘ</vt:lpstr>
      <vt:lpstr>3.1.5 PHÂN TÍCH YÊU CẦU VẬN HÀNH</vt:lpstr>
      <vt:lpstr>3.1.6 PHÂN TÍCH KHẢ NĂNG MỞ RỘNG YÊU CẦU</vt:lpstr>
      <vt:lpstr>3.1.7 PHÂN TÍCH NHỮNG YÊU CẦU SẴN CÓ</vt:lpstr>
      <vt:lpstr>3.1.8 PHÂN TÍCH YẾU TỐ CON NGƯỜI</vt:lpstr>
      <vt:lpstr>3.1.9 PHÂN TÍCH YÊU CẦU  TÍCH HỢP</vt:lpstr>
      <vt:lpstr>3.1.10 PHÂN TÍCH THỰC TIỄN NGHIỆP VỤ TỒN TẠI</vt:lpstr>
      <vt:lpstr>3.1.11 PHÂN TÍCH YÊU CẦU KHẢ NĂNG QUY MÔ</vt:lpstr>
      <vt:lpstr>3.2 XÁC ĐỊNH YÊU CẦU</vt:lpstr>
      <vt:lpstr>3.2 XÁC ĐỊNH YÊU CẦU</vt:lpstr>
      <vt:lpstr>3.2.1 YÊU CẦU VÀ MÔ TẢ YÊU CẦU</vt:lpstr>
      <vt:lpstr>3.2.1 YÊU CẦU VÀ MÔ TẢ YÊU CẦU</vt:lpstr>
      <vt:lpstr>3.2.1 YÊU CẦU VÀ MÔ TẢ YÊU CẦU</vt:lpstr>
      <vt:lpstr>3.2.1 YÊU CẦU VÀ MÔ TẢ YÊU CẦU</vt:lpstr>
      <vt:lpstr>3.2.1 YÊU CẦU VÀ MÔ TẢ YÊU CẦU</vt:lpstr>
      <vt:lpstr>3.2.1 YÊU CẦU VÀ MÔ TẢ YÊU CẦU</vt:lpstr>
      <vt:lpstr>3.2.1 YÊU CẦU VÀ MÔ TẢ YÊU CẦU</vt:lpstr>
      <vt:lpstr>3.2.2 PHÂN LOẠI YÊU CẦU</vt:lpstr>
      <vt:lpstr>3.2.2 PHÂN LOẠI YÊU CẦU</vt:lpstr>
      <vt:lpstr>3.2.2 PHÂN LOẠI YÊU CẦU</vt:lpstr>
      <vt:lpstr>3.2.2 PHÂN LOẠI YÊU CẦU</vt:lpstr>
      <vt:lpstr>3.2.2 PHÂN LOẠI YÊU CẦU</vt:lpstr>
      <vt:lpstr>3.2.2 PHÂN LOẠI YÊU CẦU</vt:lpstr>
      <vt:lpstr>3.2.2 PHÂN LOẠI YÊU CẦU</vt:lpstr>
      <vt:lpstr>3.2.2 PHÂN LOẠI YÊU CẦU</vt:lpstr>
      <vt:lpstr>3.2.2 PHÂN LOẠI YÊU CẦU</vt:lpstr>
      <vt:lpstr>3.2.2 PHÂN LOẠI YÊU CẦU</vt:lpstr>
      <vt:lpstr>3.2.2 PHÂN LOẠI YÊU CẦU</vt:lpstr>
      <vt:lpstr>3.2.2 PHÂN LOẠI YÊU CẦU</vt:lpstr>
      <vt:lpstr>3.2.2 PHÂN LOẠI YÊU CẦU</vt:lpstr>
      <vt:lpstr>3.2.2 PHÂN LOẠI YÊU CẦU</vt:lpstr>
      <vt:lpstr>3.2.2 PHÂN LOẠI YÊU CẦU</vt:lpstr>
      <vt:lpstr>3.2.2 PHÂN LOẠI YÊU CẦU</vt:lpstr>
      <vt:lpstr>3.2.2 PHÂN LOẠI YÊU CẦU</vt:lpstr>
      <vt:lpstr>3.2.2 PHÂN LOẠI YÊU CẦU</vt:lpstr>
      <vt:lpstr>3.2.3 CÁC BƯỚC XÁC ĐỊNH YÊU CẦU</vt:lpstr>
      <vt:lpstr>3.2.3 CÁC BƯỚC XÁC ĐỊNH YÊU CẦU</vt:lpstr>
      <vt:lpstr>3.2.3.1 KHẢO SÁT HIỆN TRẠNG</vt:lpstr>
      <vt:lpstr>3.2.3.1 KHẢO SÁT HIỆN TRẠNG</vt:lpstr>
      <vt:lpstr>3.2.3.1 KHẢO SÁT HIỆN TRẠNG</vt:lpstr>
      <vt:lpstr>3.2.3.1 KHẢO SÁT HIỆN TRẠNG</vt:lpstr>
      <vt:lpstr>3.2.3.1 KHẢO SÁT HIỆN TRẠNG</vt:lpstr>
      <vt:lpstr>3.2.3.1 KHẢO SÁT HIỆN TRẠNG</vt:lpstr>
      <vt:lpstr>3.2.3.2 LẬP DANH SÁCH CÁC  YÊU CẦU</vt:lpstr>
      <vt:lpstr>3.2.3.2 LẬP DANH SÁCH CÁC  YÊU CẦU</vt:lpstr>
      <vt:lpstr>3.2.3.2 LẬP DANH SÁCH CÁC  YÊU CẦU</vt:lpstr>
      <vt:lpstr>3.3 MÔ HÌNH HÓA YÊU CẦU  HỆ THỐNG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Charlie PHAM</dc:creator>
  <cp:lastModifiedBy>Windows User</cp:lastModifiedBy>
  <cp:revision>386</cp:revision>
  <dcterms:created xsi:type="dcterms:W3CDTF">2014-07-30T09:14:26Z</dcterms:created>
  <dcterms:modified xsi:type="dcterms:W3CDTF">2018-03-02T19:37:06Z</dcterms:modified>
</cp:coreProperties>
</file>