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41"/>
  </p:notesMasterIdLst>
  <p:sldIdLst>
    <p:sldId id="369" r:id="rId2"/>
    <p:sldId id="285" r:id="rId3"/>
    <p:sldId id="371" r:id="rId4"/>
    <p:sldId id="372" r:id="rId5"/>
    <p:sldId id="373" r:id="rId6"/>
    <p:sldId id="374" r:id="rId7"/>
    <p:sldId id="375" r:id="rId8"/>
    <p:sldId id="376" r:id="rId9"/>
    <p:sldId id="377" r:id="rId10"/>
    <p:sldId id="378" r:id="rId11"/>
    <p:sldId id="379" r:id="rId12"/>
    <p:sldId id="380" r:id="rId13"/>
    <p:sldId id="381" r:id="rId14"/>
    <p:sldId id="382" r:id="rId15"/>
    <p:sldId id="383" r:id="rId16"/>
    <p:sldId id="384" r:id="rId17"/>
    <p:sldId id="385" r:id="rId18"/>
    <p:sldId id="386" r:id="rId19"/>
    <p:sldId id="387" r:id="rId20"/>
    <p:sldId id="388" r:id="rId21"/>
    <p:sldId id="389" r:id="rId22"/>
    <p:sldId id="390" r:id="rId23"/>
    <p:sldId id="391" r:id="rId24"/>
    <p:sldId id="392" r:id="rId25"/>
    <p:sldId id="393" r:id="rId26"/>
    <p:sldId id="394" r:id="rId27"/>
    <p:sldId id="395" r:id="rId28"/>
    <p:sldId id="396" r:id="rId29"/>
    <p:sldId id="398" r:id="rId30"/>
    <p:sldId id="397" r:id="rId31"/>
    <p:sldId id="399" r:id="rId32"/>
    <p:sldId id="400" r:id="rId33"/>
    <p:sldId id="401" r:id="rId34"/>
    <p:sldId id="402" r:id="rId35"/>
    <p:sldId id="403" r:id="rId36"/>
    <p:sldId id="404" r:id="rId37"/>
    <p:sldId id="405" r:id="rId38"/>
    <p:sldId id="406" r:id="rId39"/>
    <p:sldId id="407"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907" autoAdjust="0"/>
  </p:normalViewPr>
  <p:slideViewPr>
    <p:cSldViewPr>
      <p:cViewPr>
        <p:scale>
          <a:sx n="76" d="100"/>
          <a:sy n="76" d="100"/>
        </p:scale>
        <p:origin x="-1194"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7FF86-22BB-4144-9EEC-A552BBEF3436}" type="datetimeFigureOut">
              <a:rPr lang="en-US" smtClean="0"/>
              <a:t>10/04/2017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6F8280-745D-486F-BC4B-3CCB8395E995}" type="slidenum">
              <a:rPr lang="en-US" smtClean="0"/>
              <a:t>‹#›</a:t>
            </a:fld>
            <a:endParaRPr lang="en-US"/>
          </a:p>
        </p:txBody>
      </p:sp>
    </p:spTree>
    <p:extLst>
      <p:ext uri="{BB962C8B-B14F-4D97-AF65-F5344CB8AC3E}">
        <p14:creationId xmlns:p14="http://schemas.microsoft.com/office/powerpoint/2010/main" val="138144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2</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Với màn hình có biểu mẫu liên quan, tốt nhất là trình bày đúng với biểu mẫu tương ứng hoặc trình bày đúng như yêu cầu của khách hàng. Tuy nhiên cần lưu ý trong trường hợp biểu mẫu liên quan chỉ là kết quả cuối cùng cần ghi nhận trước khi đạt đến kết quả đó cần phải  thực hiện một số công việc trung gian không có biểu mẫu rõ ràng. Với những trường hợp này cần bổ sung, sáng tạo hình thức trình bày các màn hình trung gian thể hiện các công việc  trung gian.</a:t>
            </a:r>
          </a:p>
          <a:p>
            <a:r>
              <a:rPr lang="en-US" sz="1200" kern="1200" smtClean="0">
                <a:solidFill>
                  <a:schemeClr val="tx1"/>
                </a:solidFill>
                <a:effectLst/>
                <a:latin typeface="+mn-lt"/>
                <a:ea typeface="+mn-ea"/>
                <a:cs typeface="+mn-cs"/>
              </a:rPr>
              <a:t>Với màn hình không có biểu mẫu liên quan hình thức trình bày màn hình hoàn toàn là sự sáng tạo khi thiết kế.</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11</a:t>
            </a:fld>
            <a:endParaRPr lang="en-US"/>
          </a:p>
        </p:txBody>
      </p:sp>
    </p:spTree>
    <p:extLst>
      <p:ext uri="{BB962C8B-B14F-4D97-AF65-F5344CB8AC3E}">
        <p14:creationId xmlns:p14="http://schemas.microsoft.com/office/powerpoint/2010/main" val="2169620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Một màn hình giao diện có thể thuộc một trong các loại trên hay cũng có thể tích hợp từ nhiều màn hình cơ sở thuộc vào các loại trên tùy theo bản chất công việc liên quan.</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15</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16</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17</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18</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Đây là thiết kế cho ứng dụng chạy độc lập có thể hiển thị tất cả danh sách các màn hình, còn đối với ứng dụng lập trình mạng web có thể tùy theo quyền hạn sử dụng màn hình chính hạn chế bởi các màn hình tương tác cho người sử dụng đó.</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19</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20</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21</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22</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23</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24</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25</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26</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27</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28</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29</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30</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31</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Tổ chức: Sân, Trọng tài, Loại thẻ phạt, Loại bàn thắng, Qui chế tổ chức. </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Kế hoạch: Đăng ký đội bóng, Xếp lịch thi đấu, Phân trọng tài</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Thi đấu: Ghi nhận kết quả, tra cứu cầu thủ, xếp loại tạm thời </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Tổng kết: Xếp hạng chính thức, Lập báo cáo tổng kết</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32</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33</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34</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35</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36</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37</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38</a:t>
            </a:fld>
            <a:endParaRPr lang="en-US"/>
          </a:p>
        </p:txBody>
      </p:sp>
    </p:spTree>
    <p:extLst>
      <p:ext uri="{BB962C8B-B14F-4D97-AF65-F5344CB8AC3E}">
        <p14:creationId xmlns:p14="http://schemas.microsoft.com/office/powerpoint/2010/main" val="30042494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39</a:t>
            </a:fld>
            <a:endParaRPr lang="en-US"/>
          </a:p>
        </p:txBody>
      </p:sp>
    </p:spTree>
    <p:extLst>
      <p:ext uri="{BB962C8B-B14F-4D97-AF65-F5344CB8AC3E}">
        <p14:creationId xmlns:p14="http://schemas.microsoft.com/office/powerpoint/2010/main" val="3004249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8DDB821-C36F-4FAC-A081-735C79D040F8}" type="datetimeFigureOut">
              <a:rPr lang="en-US" smtClean="0"/>
              <a:t>10/04/2017</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0AA8C8-4B32-4730-B9EF-C213DECE05B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8DDB821-C36F-4FAC-A081-735C79D040F8}" type="datetimeFigureOut">
              <a:rPr lang="en-US" smtClean="0"/>
              <a:t>10/04/2017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8DDB821-C36F-4FAC-A081-735C79D040F8}" type="datetimeFigureOut">
              <a:rPr lang="en-US" smtClean="0"/>
              <a:t>10/04/2017</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0AA8C8-4B32-4730-B9EF-C213DECE05BC}"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10/04/2017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8DDB821-C36F-4FAC-A081-735C79D040F8}" type="datetimeFigureOut">
              <a:rPr lang="en-US" smtClean="0"/>
              <a:t>10/04/2017</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0AA8C8-4B32-4730-B9EF-C213DECE05B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4081272"/>
          </a:xfrm>
        </p:spPr>
        <p:txBody>
          <a:bodyPr>
            <a:normAutofit/>
          </a:bodyPr>
          <a:lstStyle/>
          <a:p>
            <a:pPr marL="0" lvl="0" indent="0" algn="ctr">
              <a:buNone/>
            </a:pPr>
            <a:r>
              <a:rPr lang="en-US" sz="4000" b="1" smtClean="0">
                <a:solidFill>
                  <a:srgbClr val="FF0000"/>
                </a:solidFill>
                <a:latin typeface="Times New Roman" pitchFamily="18" charset="0"/>
                <a:cs typeface="Times New Roman" pitchFamily="18" charset="0"/>
              </a:rPr>
              <a:t>NHẬP </a:t>
            </a:r>
            <a:r>
              <a:rPr lang="en-US" sz="4000" b="1">
                <a:solidFill>
                  <a:srgbClr val="FF0000"/>
                </a:solidFill>
                <a:latin typeface="Times New Roman" pitchFamily="18" charset="0"/>
                <a:cs typeface="Times New Roman" pitchFamily="18" charset="0"/>
              </a:rPr>
              <a:t>MÔN </a:t>
            </a:r>
          </a:p>
          <a:p>
            <a:pPr marL="0" lvl="0" indent="0" algn="ctr">
              <a:buNone/>
            </a:pPr>
            <a:r>
              <a:rPr lang="en-US" sz="4000" b="1">
                <a:solidFill>
                  <a:srgbClr val="FF0000"/>
                </a:solidFill>
                <a:latin typeface="Times New Roman" pitchFamily="18" charset="0"/>
                <a:cs typeface="Times New Roman" pitchFamily="18" charset="0"/>
              </a:rPr>
              <a:t>CÔNG NGHỆ PHẦN MỀM</a:t>
            </a:r>
            <a:endParaRPr lang="en-US" sz="4000" b="1" dirty="0">
              <a:solidFill>
                <a:srgbClr val="FF0000"/>
              </a:solidFill>
              <a:latin typeface="Times New Roman" pitchFamily="18" charset="0"/>
              <a:cs typeface="Times New Roman" pitchFamily="18" charset="0"/>
            </a:endParaRPr>
          </a:p>
          <a:p>
            <a:pPr marL="0" indent="0">
              <a:buNone/>
            </a:pPr>
            <a:endParaRPr lang="en-US" sz="2800" dirty="0" smtClean="0">
              <a:solidFill>
                <a:srgbClr val="002060"/>
              </a:solidFill>
              <a:latin typeface="Times New Roman" pitchFamily="18" charset="0"/>
              <a:cs typeface="Times New Roman" pitchFamily="18" charset="0"/>
            </a:endParaRPr>
          </a:p>
          <a:p>
            <a:pPr marL="0" indent="0" algn="ctr">
              <a:buNone/>
            </a:pPr>
            <a:r>
              <a:rPr lang="en-US" sz="3200" b="1" smtClean="0">
                <a:solidFill>
                  <a:srgbClr val="002060"/>
                </a:solidFill>
                <a:latin typeface="Times New Roman" pitchFamily="18" charset="0"/>
                <a:cs typeface="Times New Roman" pitchFamily="18" charset="0"/>
              </a:rPr>
              <a:t>Chương </a:t>
            </a:r>
            <a:r>
              <a:rPr lang="en-US" sz="3200" b="1">
                <a:solidFill>
                  <a:srgbClr val="002060"/>
                </a:solidFill>
                <a:latin typeface="Times New Roman" pitchFamily="18" charset="0"/>
                <a:cs typeface="Times New Roman" pitchFamily="18" charset="0"/>
              </a:rPr>
              <a:t>VII: Thiết kế phần mềm</a:t>
            </a:r>
            <a:endParaRPr lang="en-US" sz="3200" b="1" dirty="0">
              <a:solidFill>
                <a:srgbClr val="002060"/>
              </a:solidFill>
              <a:latin typeface="Times New Roman" pitchFamily="18" charset="0"/>
              <a:cs typeface="Times New Roman" pitchFamily="18" charset="0"/>
            </a:endParaRPr>
          </a:p>
        </p:txBody>
      </p:sp>
      <p:sp>
        <p:nvSpPr>
          <p:cNvPr id="5" name="Title 1"/>
          <p:cNvSpPr>
            <a:spLocks noGrp="1"/>
          </p:cNvSpPr>
          <p:nvPr>
            <p:ph type="title"/>
          </p:nvPr>
        </p:nvSpPr>
        <p:spPr>
          <a:xfrm>
            <a:off x="228600" y="152400"/>
            <a:ext cx="8229600" cy="1143000"/>
          </a:xfrm>
        </p:spPr>
        <p:txBody>
          <a:bodyPr>
            <a:normAutofit/>
          </a:bodyPr>
          <a:lstStyle/>
          <a:p>
            <a:r>
              <a:rPr lang="en-US" sz="1800">
                <a:solidFill>
                  <a:srgbClr val="002060"/>
                </a:solidFill>
                <a:effectLst/>
                <a:latin typeface="Times New Roman" pitchFamily="18" charset="0"/>
                <a:cs typeface="Times New Roman" pitchFamily="18" charset="0"/>
              </a:rPr>
              <a:t>Học viện Công nghệ Bưu chính Viễn thông</a:t>
            </a:r>
            <a:br>
              <a:rPr lang="en-US" sz="1800">
                <a:solidFill>
                  <a:srgbClr val="002060"/>
                </a:solidFill>
                <a:effectLst/>
                <a:latin typeface="Times New Roman" pitchFamily="18" charset="0"/>
                <a:cs typeface="Times New Roman" pitchFamily="18" charset="0"/>
              </a:rPr>
            </a:br>
            <a:r>
              <a:rPr lang="en-US" sz="1800">
                <a:solidFill>
                  <a:srgbClr val="002060"/>
                </a:solidFill>
                <a:effectLst/>
                <a:latin typeface="Times New Roman" pitchFamily="18" charset="0"/>
                <a:cs typeface="Times New Roman" pitchFamily="18" charset="0"/>
              </a:rPr>
              <a:t>Khoa Công nghệ thông </a:t>
            </a:r>
            <a:r>
              <a:rPr lang="en-US" sz="1800" smtClean="0">
                <a:solidFill>
                  <a:srgbClr val="002060"/>
                </a:solidFill>
                <a:effectLst/>
                <a:latin typeface="Times New Roman" pitchFamily="18" charset="0"/>
                <a:cs typeface="Times New Roman" pitchFamily="18" charset="0"/>
              </a:rPr>
              <a:t>tin</a:t>
            </a:r>
            <a:r>
              <a:rPr lang="vi-VN" sz="1800" b="0" dirty="0">
                <a:solidFill>
                  <a:srgbClr val="FF0000"/>
                </a:solidFill>
                <a:effectLst/>
                <a:latin typeface="Times New Roman" pitchFamily="18" charset="0"/>
                <a:cs typeface="Times New Roman" pitchFamily="18" charset="0"/>
              </a:rPr>
              <a:t/>
            </a:r>
            <a:br>
              <a:rPr lang="vi-VN" sz="1800" b="0" dirty="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
        <p:nvSpPr>
          <p:cNvPr id="6" name="Title 1"/>
          <p:cNvSpPr txBox="1">
            <a:spLocks/>
          </p:cNvSpPr>
          <p:nvPr/>
        </p:nvSpPr>
        <p:spPr>
          <a:xfrm>
            <a:off x="6172200" y="5791200"/>
            <a:ext cx="3048000" cy="838200"/>
          </a:xfrm>
          <a:prstGeom prst="rect">
            <a:avLst/>
          </a:prstGeom>
        </p:spPr>
        <p:txBody>
          <a:bodyPr vert="horz" rtlCol="0" anchor="ctr">
            <a:normAutofit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1800" smtClean="0">
                <a:solidFill>
                  <a:srgbClr val="002060"/>
                </a:solidFill>
                <a:effectLst/>
                <a:latin typeface="Times New Roman" pitchFamily="18" charset="0"/>
                <a:cs typeface="Times New Roman" pitchFamily="18" charset="0"/>
              </a:rPr>
              <a:t>Nguyễn Thị Bích Nguyên</a:t>
            </a:r>
          </a:p>
          <a:p>
            <a:r>
              <a:rPr lang="en-US" sz="1800" b="0" smtClean="0">
                <a:solidFill>
                  <a:srgbClr val="002060"/>
                </a:solidFill>
                <a:effectLst/>
                <a:latin typeface="Times New Roman" pitchFamily="18" charset="0"/>
                <a:cs typeface="Times New Roman" pitchFamily="18" charset="0"/>
              </a:rPr>
              <a:t>ntbichnguyen@gmail.com</a:t>
            </a:r>
            <a:r>
              <a:rPr lang="vi-VN" sz="1800" b="0" smtClean="0">
                <a:solidFill>
                  <a:srgbClr val="FF0000"/>
                </a:solidFill>
                <a:effectLst/>
                <a:latin typeface="Times New Roman" pitchFamily="18" charset="0"/>
                <a:cs typeface="Times New Roman" pitchFamily="18" charset="0"/>
              </a:rPr>
              <a:t/>
            </a:r>
            <a:br>
              <a:rPr lang="vi-VN" sz="1800" b="0" smtClean="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336046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err="1" smtClean="0">
                <a:solidFill>
                  <a:srgbClr val="002060"/>
                </a:solidFill>
                <a:latin typeface="Times New Roman" pitchFamily="18" charset="0"/>
                <a:cs typeface="Times New Roman" pitchFamily="18" charset="0"/>
              </a:rPr>
              <a:t>Chương</a:t>
            </a:r>
            <a:r>
              <a:rPr lang="en-US" sz="2700" b="1" smtClean="0">
                <a:solidFill>
                  <a:srgbClr val="002060"/>
                </a:solidFill>
                <a:latin typeface="Times New Roman" pitchFamily="18" charset="0"/>
                <a:cs typeface="Times New Roman" pitchFamily="18" charset="0"/>
              </a:rPr>
              <a:t> 7: </a:t>
            </a:r>
            <a:r>
              <a:rPr lang="en-US" b="1" smtClean="0">
                <a:solidFill>
                  <a:srgbClr val="002060"/>
                </a:solidFill>
                <a:latin typeface="Times New Roman" pitchFamily="18" charset="0"/>
                <a:cs typeface="Times New Roman" pitchFamily="18" charset="0"/>
              </a:rPr>
              <a:t>Thiết kế phần </a:t>
            </a:r>
            <a:r>
              <a:rPr lang="en-US" b="1" smtClean="0">
                <a:solidFill>
                  <a:srgbClr val="002060"/>
                </a:solidFill>
                <a:latin typeface="Times New Roman" pitchFamily="18" charset="0"/>
                <a:cs typeface="Times New Roman" pitchFamily="18" charset="0"/>
              </a:rPr>
              <a:t>mềm (phần giao diện) </a:t>
            </a:r>
            <a:endParaRPr lang="en-US" b="1" dirty="0">
              <a:solidFill>
                <a:srgbClr val="002060"/>
              </a:solidFill>
              <a:latin typeface="Times New Roman" pitchFamily="18" charset="0"/>
              <a:cs typeface="Times New Roman" pitchFamily="18" charset="0"/>
            </a:endParaRPr>
          </a:p>
          <a:p>
            <a:pPr lvl="0" algn="just">
              <a:buFontTx/>
              <a:buChar char="-"/>
            </a:pPr>
            <a:r>
              <a:rPr lang="en-US" smtClean="0">
                <a:solidFill>
                  <a:srgbClr val="002060"/>
                </a:solidFill>
                <a:latin typeface="Times New Roman" pitchFamily="18" charset="0"/>
                <a:cs typeface="Times New Roman" pitchFamily="18" charset="0"/>
              </a:rPr>
              <a:t>Tổng </a:t>
            </a:r>
            <a:r>
              <a:rPr lang="en-US">
                <a:solidFill>
                  <a:srgbClr val="002060"/>
                </a:solidFill>
                <a:latin typeface="Times New Roman" pitchFamily="18" charset="0"/>
                <a:cs typeface="Times New Roman" pitchFamily="18" charset="0"/>
              </a:rPr>
              <a:t>quan về thiết </a:t>
            </a:r>
            <a:r>
              <a:rPr lang="en-US" smtClean="0">
                <a:solidFill>
                  <a:srgbClr val="002060"/>
                </a:solidFill>
                <a:latin typeface="Times New Roman" pitchFamily="18" charset="0"/>
                <a:cs typeface="Times New Roman" pitchFamily="18" charset="0"/>
              </a:rPr>
              <a:t>kế giao diện</a:t>
            </a:r>
            <a:endParaRPr lang="en-US">
              <a:solidFill>
                <a:srgbClr val="002060"/>
              </a:solidFill>
              <a:latin typeface="Times New Roman" pitchFamily="18" charset="0"/>
              <a:cs typeface="Times New Roman" pitchFamily="18" charset="0"/>
            </a:endParaRPr>
          </a:p>
          <a:p>
            <a:pPr lvl="1" algn="just">
              <a:buFontTx/>
              <a:buChar char="-"/>
            </a:pPr>
            <a:r>
              <a:rPr lang="en-US" smtClean="0">
                <a:solidFill>
                  <a:srgbClr val="002060"/>
                </a:solidFill>
                <a:latin typeface="Times New Roman" pitchFamily="18" charset="0"/>
                <a:cs typeface="Times New Roman" pitchFamily="18" charset="0"/>
              </a:rPr>
              <a:t>Kết quả </a:t>
            </a:r>
            <a:r>
              <a:rPr lang="en-US">
                <a:solidFill>
                  <a:srgbClr val="002060"/>
                </a:solidFill>
                <a:latin typeface="Times New Roman" pitchFamily="18" charset="0"/>
                <a:cs typeface="Times New Roman" pitchFamily="18" charset="0"/>
              </a:rPr>
              <a:t>thiết kế</a:t>
            </a:r>
          </a:p>
          <a:p>
            <a:pPr lvl="1" algn="just">
              <a:buFontTx/>
              <a:buChar char="-"/>
            </a:pPr>
            <a:r>
              <a:rPr lang="en-US" smtClean="0">
                <a:solidFill>
                  <a:srgbClr val="002060"/>
                </a:solidFill>
                <a:latin typeface="Times New Roman" pitchFamily="18" charset="0"/>
                <a:cs typeface="Times New Roman" pitchFamily="18" charset="0"/>
              </a:rPr>
              <a:t>Phân loại màn hình giao diện</a:t>
            </a:r>
            <a:endParaRPr lang="en-US">
              <a:solidFill>
                <a:srgbClr val="002060"/>
              </a:solidFill>
              <a:latin typeface="Times New Roman" pitchFamily="18" charset="0"/>
              <a:cs typeface="Times New Roman" pitchFamily="18" charset="0"/>
            </a:endParaRPr>
          </a:p>
          <a:p>
            <a:pPr lvl="1" algn="just">
              <a:buFontTx/>
              <a:buChar char="-"/>
            </a:pPr>
            <a:r>
              <a:rPr lang="en-US" smtClean="0">
                <a:solidFill>
                  <a:srgbClr val="002060"/>
                </a:solidFill>
                <a:latin typeface="Times New Roman" pitchFamily="18" charset="0"/>
                <a:cs typeface="Times New Roman" pitchFamily="18" charset="0"/>
              </a:rPr>
              <a:t>Quá trình thiết kế</a:t>
            </a:r>
            <a:endParaRPr lang="en-US">
              <a:solidFill>
                <a:srgbClr val="002060"/>
              </a:solidFill>
              <a:latin typeface="Times New Roman" pitchFamily="18" charset="0"/>
              <a:cs typeface="Times New Roman" pitchFamily="18" charset="0"/>
            </a:endParaRPr>
          </a:p>
          <a:p>
            <a:pPr lvl="0" algn="just">
              <a:buFontTx/>
              <a:buChar char="-"/>
            </a:pPr>
            <a:r>
              <a:rPr lang="en-US" smtClean="0">
                <a:solidFill>
                  <a:srgbClr val="002060"/>
                </a:solidFill>
                <a:latin typeface="Times New Roman" pitchFamily="18" charset="0"/>
                <a:cs typeface="Times New Roman" pitchFamily="18" charset="0"/>
              </a:rPr>
              <a:t>Thiết kế màn hình chính</a:t>
            </a:r>
            <a:endParaRPr lang="en-US">
              <a:solidFill>
                <a:srgbClr val="002060"/>
              </a:solidFill>
              <a:latin typeface="Times New Roman" pitchFamily="18" charset="0"/>
              <a:cs typeface="Times New Roman" pitchFamily="18" charset="0"/>
            </a:endParaRPr>
          </a:p>
          <a:p>
            <a:pPr lvl="0" algn="just">
              <a:buFontTx/>
              <a:buChar char="-"/>
            </a:pPr>
            <a:r>
              <a:rPr lang="en-US">
                <a:solidFill>
                  <a:srgbClr val="002060"/>
                </a:solidFill>
                <a:latin typeface="Times New Roman" pitchFamily="18" charset="0"/>
                <a:cs typeface="Times New Roman" pitchFamily="18" charset="0"/>
              </a:rPr>
              <a:t>Thiết kế </a:t>
            </a:r>
            <a:r>
              <a:rPr lang="en-US">
                <a:solidFill>
                  <a:srgbClr val="002060"/>
                </a:solidFill>
                <a:latin typeface="Times New Roman" pitchFamily="18" charset="0"/>
                <a:cs typeface="Times New Roman" pitchFamily="18" charset="0"/>
              </a:rPr>
              <a:t>màn </a:t>
            </a:r>
            <a:r>
              <a:rPr lang="en-US" smtClean="0">
                <a:solidFill>
                  <a:srgbClr val="002060"/>
                </a:solidFill>
                <a:latin typeface="Times New Roman" pitchFamily="18" charset="0"/>
                <a:cs typeface="Times New Roman" pitchFamily="18" charset="0"/>
              </a:rPr>
              <a:t>hình tra cứu</a:t>
            </a:r>
          </a:p>
          <a:p>
            <a:pPr lvl="0" algn="just">
              <a:buFontTx/>
              <a:buChar char="-"/>
            </a:pPr>
            <a:r>
              <a:rPr lang="en-US">
                <a:solidFill>
                  <a:srgbClr val="002060"/>
                </a:solidFill>
                <a:latin typeface="Times New Roman" pitchFamily="18" charset="0"/>
                <a:cs typeface="Times New Roman" pitchFamily="18" charset="0"/>
              </a:rPr>
              <a:t>Thiết kế </a:t>
            </a:r>
            <a:r>
              <a:rPr lang="en-US">
                <a:solidFill>
                  <a:srgbClr val="002060"/>
                </a:solidFill>
                <a:latin typeface="Times New Roman" pitchFamily="18" charset="0"/>
                <a:cs typeface="Times New Roman" pitchFamily="18" charset="0"/>
              </a:rPr>
              <a:t>màn </a:t>
            </a:r>
            <a:r>
              <a:rPr lang="en-US" smtClean="0">
                <a:solidFill>
                  <a:srgbClr val="002060"/>
                </a:solidFill>
                <a:latin typeface="Times New Roman" pitchFamily="18" charset="0"/>
                <a:cs typeface="Times New Roman" pitchFamily="18" charset="0"/>
              </a:rPr>
              <a:t>hình nhập liệu</a:t>
            </a:r>
            <a:endParaRPr lang="en-US"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b="1" smtClean="0">
                <a:solidFill>
                  <a:srgbClr val="FF0000"/>
                </a:solidFill>
                <a:latin typeface="Times New Roman" pitchFamily="18" charset="0"/>
                <a:cs typeface="Times New Roman" pitchFamily="18" charset="0"/>
              </a:rPr>
              <a:t>NỘI DUNG</a:t>
            </a:r>
            <a:endParaRPr lang="en-US" dirty="0"/>
          </a:p>
        </p:txBody>
      </p:sp>
    </p:spTree>
    <p:extLst>
      <p:ext uri="{BB962C8B-B14F-4D97-AF65-F5344CB8AC3E}">
        <p14:creationId xmlns:p14="http://schemas.microsoft.com/office/powerpoint/2010/main" val="2340362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000" smtClean="0">
                <a:solidFill>
                  <a:srgbClr val="002060"/>
                </a:solidFill>
                <a:latin typeface="Times New Roman" pitchFamily="18" charset="0"/>
                <a:cs typeface="Times New Roman" pitchFamily="18" charset="0"/>
              </a:rPr>
              <a:t>Thiết </a:t>
            </a:r>
            <a:r>
              <a:rPr lang="en-US" sz="3000">
                <a:solidFill>
                  <a:srgbClr val="002060"/>
                </a:solidFill>
                <a:latin typeface="Times New Roman" pitchFamily="18" charset="0"/>
                <a:cs typeface="Times New Roman" pitchFamily="18" charset="0"/>
              </a:rPr>
              <a:t>kế giao diện phải nắm bắt các điều chính yếu sau:</a:t>
            </a:r>
          </a:p>
          <a:p>
            <a:pPr lvl="1" algn="just">
              <a:lnSpc>
                <a:spcPct val="120000"/>
              </a:lnSpc>
            </a:pPr>
            <a:r>
              <a:rPr lang="en-US" sz="2600">
                <a:solidFill>
                  <a:srgbClr val="002060"/>
                </a:solidFill>
                <a:latin typeface="Times New Roman" pitchFamily="18" charset="0"/>
                <a:cs typeface="Times New Roman" pitchFamily="18" charset="0"/>
              </a:rPr>
              <a:t>Hồ sơ cá nhân người dùng: Biết họ là ai, mục đích của người dùng là gì, Kỹ năng và kinh nghiệm của người dùng, nhu cầu của </a:t>
            </a:r>
            <a:r>
              <a:rPr lang="en-US" sz="2600" smtClean="0">
                <a:solidFill>
                  <a:srgbClr val="002060"/>
                </a:solidFill>
                <a:latin typeface="Times New Roman" pitchFamily="18" charset="0"/>
                <a:cs typeface="Times New Roman" pitchFamily="18" charset="0"/>
              </a:rPr>
              <a:t>họ.</a:t>
            </a:r>
            <a:endParaRPr lang="en-US" sz="2600">
              <a:solidFill>
                <a:srgbClr val="002060"/>
              </a:solidFill>
              <a:latin typeface="Times New Roman" pitchFamily="18" charset="0"/>
              <a:cs typeface="Times New Roman" pitchFamily="18" charset="0"/>
            </a:endParaRPr>
          </a:p>
          <a:p>
            <a:pPr lvl="1" algn="just">
              <a:lnSpc>
                <a:spcPct val="120000"/>
              </a:lnSpc>
            </a:pPr>
            <a:r>
              <a:rPr lang="en-US" sz="2600">
                <a:solidFill>
                  <a:srgbClr val="002060"/>
                </a:solidFill>
                <a:latin typeface="Times New Roman" pitchFamily="18" charset="0"/>
                <a:cs typeface="Times New Roman" pitchFamily="18" charset="0"/>
              </a:rPr>
              <a:t>Mượn những ứng xử từ những hệ thống quen thuộc đối với người dùng.</a:t>
            </a:r>
          </a:p>
          <a:p>
            <a:pPr lvl="1" algn="just">
              <a:lnSpc>
                <a:spcPct val="120000"/>
              </a:lnSpc>
            </a:pPr>
            <a:r>
              <a:rPr lang="en-US" sz="2600">
                <a:solidFill>
                  <a:srgbClr val="002060"/>
                </a:solidFill>
                <a:latin typeface="Times New Roman" pitchFamily="18" charset="0"/>
                <a:cs typeface="Times New Roman" pitchFamily="18" charset="0"/>
              </a:rPr>
              <a:t>Cho người dùng thấy rõ các chức năng một cách sẵn </a:t>
            </a:r>
            <a:r>
              <a:rPr lang="en-US" sz="2600" smtClean="0">
                <a:solidFill>
                  <a:srgbClr val="002060"/>
                </a:solidFill>
                <a:latin typeface="Times New Roman" pitchFamily="18" charset="0"/>
                <a:cs typeface="Times New Roman" pitchFamily="18" charset="0"/>
              </a:rPr>
              <a:t>sàng.</a:t>
            </a:r>
            <a:endParaRPr lang="en-US" sz="2600">
              <a:solidFill>
                <a:srgbClr val="002060"/>
              </a:solidFill>
              <a:latin typeface="Times New Roman" pitchFamily="18" charset="0"/>
              <a:cs typeface="Times New Roman" pitchFamily="18" charset="0"/>
            </a:endParaRPr>
          </a:p>
          <a:p>
            <a:pPr lvl="1" algn="just">
              <a:lnSpc>
                <a:spcPct val="120000"/>
              </a:lnSpc>
            </a:pPr>
            <a:r>
              <a:rPr lang="en-US" sz="2600" smtClean="0">
                <a:solidFill>
                  <a:srgbClr val="002060"/>
                </a:solidFill>
                <a:latin typeface="Times New Roman" pitchFamily="18" charset="0"/>
                <a:cs typeface="Times New Roman" pitchFamily="18" charset="0"/>
              </a:rPr>
              <a:t>Ứng </a:t>
            </a:r>
            <a:r>
              <a:rPr lang="en-US" sz="2600">
                <a:solidFill>
                  <a:srgbClr val="002060"/>
                </a:solidFill>
                <a:latin typeface="Times New Roman" pitchFamily="18" charset="0"/>
                <a:cs typeface="Times New Roman" pitchFamily="18" charset="0"/>
              </a:rPr>
              <a:t>xử của chương trình từ trong ra ngoài phải kết dính, gắn </a:t>
            </a:r>
            <a:r>
              <a:rPr lang="en-US" sz="2600" smtClean="0">
                <a:solidFill>
                  <a:srgbClr val="002060"/>
                </a:solidFill>
                <a:latin typeface="Times New Roman" pitchFamily="18" charset="0"/>
                <a:cs typeface="Times New Roman" pitchFamily="18" charset="0"/>
              </a:rPr>
              <a:t>kết.</a:t>
            </a:r>
            <a:endParaRPr lang="en-US" sz="26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a:t>
            </a:r>
            <a:r>
              <a:rPr lang="en-US">
                <a:solidFill>
                  <a:srgbClr val="FF0000"/>
                </a:solidFill>
                <a:latin typeface="Times New Roman" pitchFamily="18" charset="0"/>
                <a:cs typeface="Times New Roman" pitchFamily="18" charset="0"/>
              </a:rPr>
              <a:t>ĐÍCH CỦA THIẾT KẾ</a:t>
            </a:r>
          </a:p>
        </p:txBody>
      </p:sp>
    </p:spTree>
    <p:extLst>
      <p:ext uri="{BB962C8B-B14F-4D97-AF65-F5344CB8AC3E}">
        <p14:creationId xmlns:p14="http://schemas.microsoft.com/office/powerpoint/2010/main" val="1386618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algn="just">
              <a:lnSpc>
                <a:spcPct val="120000"/>
              </a:lnSpc>
            </a:pPr>
            <a:r>
              <a:rPr lang="en-US" sz="3000" smtClean="0">
                <a:solidFill>
                  <a:srgbClr val="002060"/>
                </a:solidFill>
                <a:latin typeface="Times New Roman" pitchFamily="18" charset="0"/>
                <a:cs typeface="Times New Roman" pitchFamily="18" charset="0"/>
              </a:rPr>
              <a:t>Thiết </a:t>
            </a:r>
            <a:r>
              <a:rPr lang="en-US" sz="3000">
                <a:solidFill>
                  <a:srgbClr val="002060"/>
                </a:solidFill>
                <a:latin typeface="Times New Roman" pitchFamily="18" charset="0"/>
                <a:cs typeface="Times New Roman" pitchFamily="18" charset="0"/>
              </a:rPr>
              <a:t>kế giao diện phải nắm bắt các điều chính yếu sau</a:t>
            </a:r>
            <a:r>
              <a:rPr lang="en-US" sz="3000" smtClean="0">
                <a:solidFill>
                  <a:srgbClr val="002060"/>
                </a:solidFill>
                <a:latin typeface="Times New Roman" pitchFamily="18" charset="0"/>
                <a:cs typeface="Times New Roman" pitchFamily="18" charset="0"/>
              </a:rPr>
              <a:t>:</a:t>
            </a:r>
            <a:endParaRPr lang="en-US" sz="3000">
              <a:solidFill>
                <a:srgbClr val="002060"/>
              </a:solidFill>
              <a:latin typeface="Times New Roman" pitchFamily="18" charset="0"/>
              <a:cs typeface="Times New Roman" pitchFamily="18" charset="0"/>
            </a:endParaRPr>
          </a:p>
          <a:p>
            <a:pPr lvl="1" algn="just">
              <a:lnSpc>
                <a:spcPct val="120000"/>
              </a:lnSpc>
            </a:pPr>
            <a:r>
              <a:rPr lang="en-US" sz="2600">
                <a:solidFill>
                  <a:srgbClr val="002060"/>
                </a:solidFill>
                <a:latin typeface="Times New Roman" pitchFamily="18" charset="0"/>
                <a:cs typeface="Times New Roman" pitchFamily="18" charset="0"/>
              </a:rPr>
              <a:t>Thay đổi trong ứng xử nên tương phản với diện mạo của chương trình</a:t>
            </a:r>
          </a:p>
          <a:p>
            <a:pPr lvl="1" algn="just">
              <a:lnSpc>
                <a:spcPct val="120000"/>
              </a:lnSpc>
            </a:pPr>
            <a:r>
              <a:rPr lang="en-US" sz="2600">
                <a:solidFill>
                  <a:srgbClr val="002060"/>
                </a:solidFill>
                <a:latin typeface="Times New Roman" pitchFamily="18" charset="0"/>
                <a:cs typeface="Times New Roman" pitchFamily="18" charset="0"/>
              </a:rPr>
              <a:t>Shortcut: Cung cấp cả cách thức cụ thể và tóm tắt tác vụ được làm</a:t>
            </a:r>
          </a:p>
          <a:p>
            <a:pPr lvl="1" algn="just">
              <a:lnSpc>
                <a:spcPct val="120000"/>
              </a:lnSpc>
            </a:pPr>
            <a:r>
              <a:rPr lang="en-US" sz="2600">
                <a:solidFill>
                  <a:srgbClr val="002060"/>
                </a:solidFill>
                <a:latin typeface="Times New Roman" pitchFamily="18" charset="0"/>
                <a:cs typeface="Times New Roman" pitchFamily="18" charset="0"/>
              </a:rPr>
              <a:t>Tính tập trung: Một số giao diện GUI được tập trung chú ý nhiều hơn</a:t>
            </a:r>
          </a:p>
          <a:p>
            <a:pPr lvl="1" algn="just">
              <a:lnSpc>
                <a:spcPct val="120000"/>
              </a:lnSpc>
            </a:pPr>
            <a:r>
              <a:rPr lang="en-US" sz="2600">
                <a:solidFill>
                  <a:srgbClr val="002060"/>
                </a:solidFill>
                <a:latin typeface="Times New Roman" pitchFamily="18" charset="0"/>
                <a:cs typeface="Times New Roman" pitchFamily="18" charset="0"/>
              </a:rPr>
              <a:t>Ngữ pháp: </a:t>
            </a:r>
            <a:r>
              <a:rPr lang="en-US" sz="2600" smtClean="0">
                <a:solidFill>
                  <a:srgbClr val="002060"/>
                </a:solidFill>
                <a:latin typeface="Times New Roman" pitchFamily="18" charset="0"/>
                <a:cs typeface="Times New Roman" pitchFamily="18" charset="0"/>
              </a:rPr>
              <a:t>Thông </a:t>
            </a:r>
            <a:r>
              <a:rPr lang="en-US" sz="2600">
                <a:solidFill>
                  <a:srgbClr val="002060"/>
                </a:solidFill>
                <a:latin typeface="Times New Roman" pitchFamily="18" charset="0"/>
                <a:cs typeface="Times New Roman" pitchFamily="18" charset="0"/>
              </a:rPr>
              <a:t>qua giao diện biết số luật thao tác</a:t>
            </a:r>
          </a:p>
          <a:p>
            <a:pPr lvl="1" algn="just">
              <a:lnSpc>
                <a:spcPct val="120000"/>
              </a:lnSpc>
            </a:pPr>
            <a:r>
              <a:rPr lang="en-US" sz="2600">
                <a:solidFill>
                  <a:srgbClr val="002060"/>
                </a:solidFill>
                <a:latin typeface="Times New Roman" pitchFamily="18" charset="0"/>
                <a:cs typeface="Times New Roman" pitchFamily="18" charset="0"/>
              </a:rPr>
              <a:t>Trợ giúp, độ an toàn, hạn chế ngữ cảnh người dùng, giao diện đẹp,…</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a:t>
            </a:r>
            <a:r>
              <a:rPr lang="en-US">
                <a:solidFill>
                  <a:srgbClr val="FF0000"/>
                </a:solidFill>
                <a:latin typeface="Times New Roman" pitchFamily="18" charset="0"/>
                <a:cs typeface="Times New Roman" pitchFamily="18" charset="0"/>
              </a:rPr>
              <a:t>ĐÍCH CỦA THIẾT KẾ</a:t>
            </a:r>
          </a:p>
        </p:txBody>
      </p:sp>
    </p:spTree>
    <p:extLst>
      <p:ext uri="{BB962C8B-B14F-4D97-AF65-F5344CB8AC3E}">
        <p14:creationId xmlns:p14="http://schemas.microsoft.com/office/powerpoint/2010/main" val="38686411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Màn </a:t>
            </a:r>
            <a:r>
              <a:rPr lang="en-US" sz="3000">
                <a:solidFill>
                  <a:srgbClr val="002060"/>
                </a:solidFill>
                <a:latin typeface="Times New Roman" pitchFamily="18" charset="0"/>
                <a:cs typeface="Times New Roman" pitchFamily="18" charset="0"/>
              </a:rPr>
              <a:t>hình giao diện là một trong các hình thức giao tiếp giữa người sử dụng và phần mềm khi họ thực hiện các công việc của mình trên máy </a:t>
            </a:r>
            <a:r>
              <a:rPr lang="en-US" sz="3000" smtClean="0">
                <a:solidFill>
                  <a:srgbClr val="002060"/>
                </a:solidFill>
                <a:latin typeface="Times New Roman" pitchFamily="18" charset="0"/>
                <a:cs typeface="Times New Roman" pitchFamily="18" charset="0"/>
              </a:rPr>
              <a:t>tính.</a:t>
            </a:r>
          </a:p>
          <a:p>
            <a:pPr algn="just">
              <a:lnSpc>
                <a:spcPct val="120000"/>
              </a:lnSpc>
            </a:pPr>
            <a:r>
              <a:rPr lang="en-US" sz="3000" smtClean="0">
                <a:solidFill>
                  <a:srgbClr val="002060"/>
                </a:solidFill>
                <a:latin typeface="Times New Roman" pitchFamily="18" charset="0"/>
                <a:cs typeface="Times New Roman" pitchFamily="18" charset="0"/>
              </a:rPr>
              <a:t>Mục </a:t>
            </a:r>
            <a:r>
              <a:rPr lang="en-US" sz="3000">
                <a:solidFill>
                  <a:srgbClr val="002060"/>
                </a:solidFill>
                <a:latin typeface="Times New Roman" pitchFamily="18" charset="0"/>
                <a:cs typeface="Times New Roman" pitchFamily="18" charset="0"/>
              </a:rPr>
              <a:t>tiêu chính của thiết kế giao diện là mô tả hệ thống các màn hình giao diện </a:t>
            </a:r>
            <a:r>
              <a:rPr lang="en-US" sz="3000" smtClean="0">
                <a:solidFill>
                  <a:srgbClr val="002060"/>
                </a:solidFill>
                <a:latin typeface="Times New Roman" pitchFamily="18" charset="0"/>
                <a:cs typeface="Times New Roman" pitchFamily="18" charset="0"/>
              </a:rPr>
              <a:t>này.</a:t>
            </a: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004861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Kết </a:t>
            </a:r>
            <a:r>
              <a:rPr lang="en-US" sz="3000">
                <a:solidFill>
                  <a:srgbClr val="002060"/>
                </a:solidFill>
                <a:latin typeface="Times New Roman" pitchFamily="18" charset="0"/>
                <a:cs typeface="Times New Roman" pitchFamily="18" charset="0"/>
              </a:rPr>
              <a:t>quả thiết kế giao diện: bao gồm 2 phần</a:t>
            </a:r>
          </a:p>
          <a:p>
            <a:pPr lvl="1" algn="just">
              <a:lnSpc>
                <a:spcPct val="120000"/>
              </a:lnSpc>
            </a:pPr>
            <a:r>
              <a:rPr lang="en-US" sz="2600">
                <a:solidFill>
                  <a:srgbClr val="002060"/>
                </a:solidFill>
                <a:latin typeface="Times New Roman" pitchFamily="18" charset="0"/>
                <a:cs typeface="Times New Roman" pitchFamily="18" charset="0"/>
              </a:rPr>
              <a:t>Sơ đồ màn hình: Mô tả các thông tin tổng quát về hệ thống các màn hình cùng với quan hệ về việc chuyển điều khiển giữa </a:t>
            </a:r>
            <a:r>
              <a:rPr lang="en-US" sz="2600" smtClean="0">
                <a:solidFill>
                  <a:srgbClr val="002060"/>
                </a:solidFill>
                <a:latin typeface="Times New Roman" pitchFamily="18" charset="0"/>
                <a:cs typeface="Times New Roman" pitchFamily="18" charset="0"/>
              </a:rPr>
              <a:t>chúng.</a:t>
            </a:r>
            <a:endParaRPr lang="en-US" sz="2600">
              <a:solidFill>
                <a:srgbClr val="002060"/>
              </a:solidFill>
              <a:latin typeface="Times New Roman" pitchFamily="18" charset="0"/>
              <a:cs typeface="Times New Roman" pitchFamily="18" charset="0"/>
            </a:endParaRPr>
          </a:p>
          <a:p>
            <a:pPr lvl="1" algn="just">
              <a:lnSpc>
                <a:spcPct val="120000"/>
              </a:lnSpc>
            </a:pPr>
            <a:r>
              <a:rPr lang="en-US" sz="2600">
                <a:solidFill>
                  <a:srgbClr val="002060"/>
                </a:solidFill>
                <a:latin typeface="Times New Roman" pitchFamily="18" charset="0"/>
                <a:cs typeface="Times New Roman" pitchFamily="18" charset="0"/>
              </a:rPr>
              <a:t>Mô tả chi tiết từng màn hình: Mô tả chi tiết nội dung, hình thức trình bày và các thao tác mà người dùng có thể thực hiện trên từng màn </a:t>
            </a:r>
            <a:r>
              <a:rPr lang="en-US" sz="2600" smtClean="0">
                <a:solidFill>
                  <a:srgbClr val="002060"/>
                </a:solidFill>
                <a:latin typeface="Times New Roman" pitchFamily="18" charset="0"/>
                <a:cs typeface="Times New Roman" pitchFamily="18" charset="0"/>
              </a:rPr>
              <a:t>hình.</a:t>
            </a:r>
            <a:endParaRPr lang="en-US" sz="26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5857910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Danh </a:t>
            </a:r>
            <a:r>
              <a:rPr lang="en-US" sz="3000">
                <a:solidFill>
                  <a:srgbClr val="002060"/>
                </a:solidFill>
                <a:latin typeface="Times New Roman" pitchFamily="18" charset="0"/>
                <a:cs typeface="Times New Roman" pitchFamily="18" charset="0"/>
              </a:rPr>
              <a:t>sách các thao tác có thể thực </a:t>
            </a:r>
            <a:r>
              <a:rPr lang="en-US" sz="3000" smtClean="0">
                <a:solidFill>
                  <a:srgbClr val="002060"/>
                </a:solidFill>
                <a:latin typeface="Times New Roman" pitchFamily="18" charset="0"/>
                <a:cs typeface="Times New Roman" pitchFamily="18" charset="0"/>
              </a:rPr>
              <a:t>hiện:</a:t>
            </a: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08858737"/>
              </p:ext>
            </p:extLst>
          </p:nvPr>
        </p:nvGraphicFramePr>
        <p:xfrm>
          <a:off x="1600199" y="2438401"/>
          <a:ext cx="5638800" cy="1752600"/>
        </p:xfrm>
        <a:graphic>
          <a:graphicData uri="http://schemas.openxmlformats.org/drawingml/2006/table">
            <a:tbl>
              <a:tblPr firstRow="1" firstCol="1" lastRow="1" lastCol="1" bandRow="1" bandCol="1">
                <a:tableStyleId>{5C22544A-7EE6-4342-B048-85BDC9FD1C3A}</a:tableStyleId>
              </a:tblPr>
              <a:tblGrid>
                <a:gridCol w="592540"/>
                <a:gridCol w="1143610"/>
                <a:gridCol w="1305798"/>
                <a:gridCol w="1594235"/>
                <a:gridCol w="1002617"/>
              </a:tblGrid>
              <a:tr h="671236">
                <a:tc>
                  <a:txBody>
                    <a:bodyPr/>
                    <a:lstStyle/>
                    <a:p>
                      <a:pPr marL="65405" algn="ctr">
                        <a:lnSpc>
                          <a:spcPts val="1335"/>
                        </a:lnSpc>
                        <a:spcAft>
                          <a:spcPts val="0"/>
                        </a:spcAft>
                      </a:pPr>
                      <a:r>
                        <a:rPr lang="en-US" sz="1200">
                          <a:effectLst/>
                        </a:rPr>
                        <a:t>STT</a:t>
                      </a:r>
                      <a:endParaRPr lang="en-US" sz="1100">
                        <a:effectLst/>
                        <a:latin typeface="Times New Roman"/>
                        <a:ea typeface="Times New Roman"/>
                      </a:endParaRPr>
                    </a:p>
                  </a:txBody>
                  <a:tcPr marL="0" marR="0" marT="0" marB="0" anchor="ctr"/>
                </a:tc>
                <a:tc>
                  <a:txBody>
                    <a:bodyPr/>
                    <a:lstStyle/>
                    <a:p>
                      <a:pPr marL="64770" algn="ctr">
                        <a:lnSpc>
                          <a:spcPts val="1335"/>
                        </a:lnSpc>
                        <a:spcAft>
                          <a:spcPts val="0"/>
                        </a:spcAft>
                      </a:pPr>
                      <a:r>
                        <a:rPr lang="en-US" sz="1200">
                          <a:effectLst/>
                        </a:rPr>
                        <a:t>Thao tác</a:t>
                      </a:r>
                      <a:endParaRPr lang="en-US" sz="1100">
                        <a:effectLst/>
                        <a:latin typeface="Times New Roman"/>
                        <a:ea typeface="Times New Roman"/>
                      </a:endParaRPr>
                    </a:p>
                  </a:txBody>
                  <a:tcPr marL="0" marR="0" marT="0" marB="0" anchor="ctr"/>
                </a:tc>
                <a:tc>
                  <a:txBody>
                    <a:bodyPr/>
                    <a:lstStyle/>
                    <a:p>
                      <a:pPr marL="64770" algn="ctr">
                        <a:lnSpc>
                          <a:spcPts val="1335"/>
                        </a:lnSpc>
                        <a:spcAft>
                          <a:spcPts val="0"/>
                        </a:spcAft>
                      </a:pPr>
                      <a:r>
                        <a:rPr lang="en-US" sz="1200">
                          <a:effectLst/>
                        </a:rPr>
                        <a:t>Ý nghĩa</a:t>
                      </a:r>
                      <a:endParaRPr lang="en-US" sz="1100">
                        <a:effectLst/>
                        <a:latin typeface="Times New Roman"/>
                        <a:ea typeface="Times New Roman"/>
                      </a:endParaRPr>
                    </a:p>
                  </a:txBody>
                  <a:tcPr marL="0" marR="0" marT="0" marB="0" anchor="ctr"/>
                </a:tc>
                <a:tc>
                  <a:txBody>
                    <a:bodyPr/>
                    <a:lstStyle/>
                    <a:p>
                      <a:pPr marL="65405" algn="ctr">
                        <a:lnSpc>
                          <a:spcPts val="1335"/>
                        </a:lnSpc>
                        <a:spcAft>
                          <a:spcPts val="0"/>
                        </a:spcAft>
                      </a:pPr>
                      <a:r>
                        <a:rPr lang="en-US" sz="1200">
                          <a:effectLst/>
                        </a:rPr>
                        <a:t>Xử lý liên quan</a:t>
                      </a:r>
                      <a:endParaRPr lang="en-US" sz="1100">
                        <a:effectLst/>
                        <a:latin typeface="Times New Roman"/>
                        <a:ea typeface="Times New Roman"/>
                      </a:endParaRPr>
                    </a:p>
                  </a:txBody>
                  <a:tcPr marL="0" marR="0" marT="0" marB="0" anchor="ctr"/>
                </a:tc>
                <a:tc>
                  <a:txBody>
                    <a:bodyPr/>
                    <a:lstStyle/>
                    <a:p>
                      <a:pPr marL="64770" algn="ctr">
                        <a:lnSpc>
                          <a:spcPts val="1335"/>
                        </a:lnSpc>
                        <a:spcAft>
                          <a:spcPts val="0"/>
                        </a:spcAft>
                      </a:pPr>
                      <a:r>
                        <a:rPr lang="en-US" sz="1200">
                          <a:effectLst/>
                        </a:rPr>
                        <a:t>Ghi chú</a:t>
                      </a:r>
                      <a:endParaRPr lang="en-US" sz="1100">
                        <a:effectLst/>
                        <a:latin typeface="Times New Roman"/>
                        <a:ea typeface="Times New Roman"/>
                      </a:endParaRPr>
                    </a:p>
                  </a:txBody>
                  <a:tcPr marL="0" marR="0" marT="0" marB="0" anchor="ctr"/>
                </a:tc>
              </a:tr>
              <a:tr h="541319">
                <a:tc>
                  <a:txBody>
                    <a:bodyPr/>
                    <a:lstStyle/>
                    <a:p>
                      <a:pPr marL="65405" algn="ctr">
                        <a:lnSpc>
                          <a:spcPts val="1335"/>
                        </a:lnSpc>
                        <a:spcAft>
                          <a:spcPts val="0"/>
                        </a:spcAft>
                      </a:pPr>
                      <a:r>
                        <a:rPr lang="en-US" sz="1200">
                          <a:effectLst/>
                        </a:rPr>
                        <a:t>1</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r>
              <a:tr h="540045">
                <a:tc>
                  <a:txBody>
                    <a:bodyPr/>
                    <a:lstStyle/>
                    <a:p>
                      <a:pPr marL="65405" algn="ctr">
                        <a:lnSpc>
                          <a:spcPts val="1335"/>
                        </a:lnSpc>
                        <a:spcAft>
                          <a:spcPts val="0"/>
                        </a:spcAft>
                      </a:pPr>
                      <a:r>
                        <a:rPr lang="en-US" sz="1200">
                          <a:effectLst/>
                        </a:rPr>
                        <a:t>2</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c>
                  <a:txBody>
                    <a:bodyPr/>
                    <a:lstStyle/>
                    <a:p>
                      <a:pPr algn="ctr">
                        <a:spcAft>
                          <a:spcPts val="0"/>
                        </a:spcAft>
                      </a:pPr>
                      <a:r>
                        <a:rPr lang="en-US" sz="1100">
                          <a:effectLst/>
                        </a:rPr>
                        <a:t> </a:t>
                      </a:r>
                      <a:endParaRPr lang="en-US" sz="1100">
                        <a:effectLst/>
                        <a:latin typeface="Times New Roman"/>
                        <a:ea typeface="Times New Roman"/>
                      </a:endParaRPr>
                    </a:p>
                  </a:txBody>
                  <a:tcPr marL="0" marR="0" marT="0" marB="0" anchor="ctr"/>
                </a:tc>
              </a:tr>
            </a:tbl>
          </a:graphicData>
        </a:graphic>
      </p:graphicFrame>
    </p:spTree>
    <p:extLst>
      <p:ext uri="{BB962C8B-B14F-4D97-AF65-F5344CB8AC3E}">
        <p14:creationId xmlns:p14="http://schemas.microsoft.com/office/powerpoint/2010/main" val="37429339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000" smtClean="0">
                <a:solidFill>
                  <a:srgbClr val="002060"/>
                </a:solidFill>
                <a:latin typeface="Times New Roman" pitchFamily="18" charset="0"/>
                <a:cs typeface="Times New Roman" pitchFamily="18" charset="0"/>
              </a:rPr>
              <a:t>Sơ </a:t>
            </a:r>
            <a:r>
              <a:rPr lang="en-US" sz="3000">
                <a:solidFill>
                  <a:srgbClr val="002060"/>
                </a:solidFill>
                <a:latin typeface="Times New Roman" pitchFamily="18" charset="0"/>
                <a:cs typeface="Times New Roman" pitchFamily="18" charset="0"/>
              </a:rPr>
              <a:t>đồ màn </a:t>
            </a:r>
            <a:r>
              <a:rPr lang="en-US" sz="3000" smtClean="0">
                <a:solidFill>
                  <a:srgbClr val="002060"/>
                </a:solidFill>
                <a:latin typeface="Times New Roman" pitchFamily="18" charset="0"/>
                <a:cs typeface="Times New Roman" pitchFamily="18" charset="0"/>
              </a:rPr>
              <a:t>hình:</a:t>
            </a: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1085" y="1981200"/>
            <a:ext cx="644183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6691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Mô </a:t>
            </a:r>
            <a:r>
              <a:rPr lang="en-US" sz="3100">
                <a:solidFill>
                  <a:srgbClr val="002060"/>
                </a:solidFill>
                <a:latin typeface="Times New Roman" pitchFamily="18" charset="0"/>
                <a:cs typeface="Times New Roman" pitchFamily="18" charset="0"/>
              </a:rPr>
              <a:t>tả màn hình giao diện:</a:t>
            </a:r>
          </a:p>
          <a:p>
            <a:pPr algn="just">
              <a:lnSpc>
                <a:spcPct val="120000"/>
              </a:lnSpc>
            </a:pPr>
            <a:r>
              <a:rPr lang="en-US" sz="3100" smtClean="0">
                <a:solidFill>
                  <a:srgbClr val="002060"/>
                </a:solidFill>
                <a:latin typeface="Times New Roman" pitchFamily="18" charset="0"/>
                <a:cs typeface="Times New Roman" pitchFamily="18" charset="0"/>
              </a:rPr>
              <a:t>Tên </a:t>
            </a:r>
            <a:r>
              <a:rPr lang="en-US" sz="3100">
                <a:solidFill>
                  <a:srgbClr val="002060"/>
                </a:solidFill>
                <a:latin typeface="Times New Roman" pitchFamily="18" charset="0"/>
                <a:cs typeface="Times New Roman" pitchFamily="18" charset="0"/>
              </a:rPr>
              <a:t>màn hình:</a:t>
            </a:r>
          </a:p>
          <a:p>
            <a:pPr lvl="1" algn="just">
              <a:lnSpc>
                <a:spcPct val="120000"/>
              </a:lnSpc>
            </a:pPr>
            <a:r>
              <a:rPr lang="en-US">
                <a:solidFill>
                  <a:srgbClr val="002060"/>
                </a:solidFill>
                <a:latin typeface="Times New Roman" pitchFamily="18" charset="0"/>
                <a:cs typeface="Times New Roman" pitchFamily="18" charset="0"/>
              </a:rPr>
              <a:t>Tên của công việc tương ứng muốn thực hiện trên máy tính.</a:t>
            </a:r>
          </a:p>
          <a:p>
            <a:pPr algn="just">
              <a:lnSpc>
                <a:spcPct val="120000"/>
              </a:lnSpc>
            </a:pPr>
            <a:r>
              <a:rPr lang="en-US" sz="3100">
                <a:solidFill>
                  <a:srgbClr val="002060"/>
                </a:solidFill>
                <a:latin typeface="Times New Roman" pitchFamily="18" charset="0"/>
                <a:cs typeface="Times New Roman" pitchFamily="18" charset="0"/>
              </a:rPr>
              <a:t>Nội dung:</a:t>
            </a:r>
          </a:p>
          <a:p>
            <a:pPr lvl="1" algn="just">
              <a:lnSpc>
                <a:spcPct val="120000"/>
              </a:lnSpc>
            </a:pPr>
            <a:r>
              <a:rPr lang="en-US">
                <a:solidFill>
                  <a:srgbClr val="002060"/>
                </a:solidFill>
                <a:latin typeface="Times New Roman" pitchFamily="18" charset="0"/>
                <a:cs typeface="Times New Roman" pitchFamily="18" charset="0"/>
              </a:rPr>
              <a:t>Cấu trúc các thành phần bên trong màn hình. Các thành phần này có thể chia làm 2 loại: Thanh phần dữ liệu, thành phần xử lý.</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633461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FF0000"/>
                </a:solidFill>
                <a:latin typeface="Times New Roman" pitchFamily="18" charset="0"/>
                <a:cs typeface="Times New Roman" pitchFamily="18" charset="0"/>
              </a:rPr>
              <a:t>Thành </a:t>
            </a:r>
            <a:r>
              <a:rPr lang="en-US" sz="3100">
                <a:solidFill>
                  <a:srgbClr val="FF0000"/>
                </a:solidFill>
                <a:latin typeface="Times New Roman" pitchFamily="18" charset="0"/>
                <a:cs typeface="Times New Roman" pitchFamily="18" charset="0"/>
              </a:rPr>
              <a:t>phần dữ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lvl="1" algn="just">
              <a:lnSpc>
                <a:spcPct val="120000"/>
              </a:lnSpc>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nhập liệu</a:t>
            </a:r>
            <a:r>
              <a:rPr lang="en-US" smtClean="0">
                <a:solidFill>
                  <a:srgbClr val="002060"/>
                </a:solidFill>
                <a:latin typeface="Times New Roman" pitchFamily="18" charset="0"/>
                <a:cs typeface="Times New Roman" pitchFamily="18" charset="0"/>
              </a:rPr>
              <a:t>: Loại </a:t>
            </a:r>
            <a:r>
              <a:rPr lang="en-US">
                <a:solidFill>
                  <a:srgbClr val="002060"/>
                </a:solidFill>
                <a:latin typeface="Times New Roman" pitchFamily="18" charset="0"/>
                <a:cs typeface="Times New Roman" pitchFamily="18" charset="0"/>
              </a:rPr>
              <a:t>thông tin người dùng chịu trách nhiệm cung cấp giá trị (ngày lập, hóa đơn, hàng bán,..) có thể là nhập liệu trực tiếp, nhập liệu với giá trị định </a:t>
            </a:r>
            <a:r>
              <a:rPr lang="en-US" smtClean="0">
                <a:solidFill>
                  <a:srgbClr val="002060"/>
                </a:solidFill>
                <a:latin typeface="Times New Roman" pitchFamily="18" charset="0"/>
                <a:cs typeface="Times New Roman" pitchFamily="18" charset="0"/>
              </a:rPr>
              <a:t>sẵn (</a:t>
            </a:r>
            <a:r>
              <a:rPr lang="en-US">
                <a:solidFill>
                  <a:srgbClr val="002060"/>
                </a:solidFill>
                <a:latin typeface="Times New Roman" pitchFamily="18" charset="0"/>
                <a:cs typeface="Times New Roman" pitchFamily="18" charset="0"/>
              </a:rPr>
              <a:t>có thể sửa nếu muốn) hoặc chọn trong danh sách có trước.</a:t>
            </a:r>
          </a:p>
          <a:p>
            <a:pPr lvl="1" algn="just">
              <a:lnSpc>
                <a:spcPct val="120000"/>
              </a:lnSpc>
            </a:pPr>
            <a:r>
              <a:rPr lang="en-US">
                <a:solidFill>
                  <a:srgbClr val="002060"/>
                </a:solidFill>
                <a:latin typeface="Times New Roman" pitchFamily="18" charset="0"/>
                <a:cs typeface="Times New Roman" pitchFamily="18" charset="0"/>
              </a:rPr>
              <a:t>Thông tin kết xuất: </a:t>
            </a:r>
            <a:r>
              <a:rPr lang="en-US" smtClean="0">
                <a:solidFill>
                  <a:srgbClr val="002060"/>
                </a:solidFill>
                <a:latin typeface="Times New Roman" pitchFamily="18" charset="0"/>
                <a:cs typeface="Times New Roman" pitchFamily="18" charset="0"/>
              </a:rPr>
              <a:t>Loại </a:t>
            </a:r>
            <a:r>
              <a:rPr lang="en-US">
                <a:solidFill>
                  <a:srgbClr val="002060"/>
                </a:solidFill>
                <a:latin typeface="Times New Roman" pitchFamily="18" charset="0"/>
                <a:cs typeface="Times New Roman" pitchFamily="18" charset="0"/>
              </a:rPr>
              <a:t>thông tin này phần mềm chịu trách nhiệm cung cấp giá trị (ví dụ lượng </a:t>
            </a:r>
            <a:r>
              <a:rPr lang="en-US" smtClean="0">
                <a:solidFill>
                  <a:srgbClr val="002060"/>
                </a:solidFill>
                <a:latin typeface="Times New Roman" pitchFamily="18" charset="0"/>
                <a:cs typeface="Times New Roman" pitchFamily="18" charset="0"/>
              </a:rPr>
              <a:t>hàng </a:t>
            </a:r>
            <a:r>
              <a:rPr lang="en-US">
                <a:solidFill>
                  <a:srgbClr val="002060"/>
                </a:solidFill>
                <a:latin typeface="Times New Roman" pitchFamily="18" charset="0"/>
                <a:cs typeface="Times New Roman" pitchFamily="18" charset="0"/>
              </a:rPr>
              <a:t>tồn hiện nay, tổng tiền trả,…).</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983383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FF0000"/>
                </a:solidFill>
                <a:latin typeface="Times New Roman" pitchFamily="18" charset="0"/>
                <a:cs typeface="Times New Roman" pitchFamily="18" charset="0"/>
              </a:rPr>
              <a:t>Thành </a:t>
            </a:r>
            <a:r>
              <a:rPr lang="en-US" sz="3100">
                <a:solidFill>
                  <a:srgbClr val="FF0000"/>
                </a:solidFill>
                <a:latin typeface="Times New Roman" pitchFamily="18" charset="0"/>
                <a:cs typeface="Times New Roman" pitchFamily="18" charset="0"/>
              </a:rPr>
              <a:t>phần xử lý:</a:t>
            </a:r>
          </a:p>
          <a:p>
            <a:pPr lvl="1" algn="just">
              <a:lnSpc>
                <a:spcPct val="120000"/>
              </a:lnSpc>
            </a:pPr>
            <a:r>
              <a:rPr lang="en-US">
                <a:solidFill>
                  <a:srgbClr val="002060"/>
                </a:solidFill>
                <a:latin typeface="Times New Roman" pitchFamily="18" charset="0"/>
                <a:cs typeface="Times New Roman" pitchFamily="18" charset="0"/>
              </a:rPr>
              <a:t>Các nút điều khiển cho phép người dùng yêu cầu phần mềm thực hiện một xử lý nào </a:t>
            </a:r>
            <a:r>
              <a:rPr lang="en-US" smtClean="0">
                <a:solidFill>
                  <a:srgbClr val="002060"/>
                </a:solidFill>
                <a:latin typeface="Times New Roman" pitchFamily="18" charset="0"/>
                <a:cs typeface="Times New Roman" pitchFamily="18" charset="0"/>
              </a:rPr>
              <a:t>đó.</a:t>
            </a:r>
          </a:p>
          <a:p>
            <a:pPr algn="just">
              <a:lnSpc>
                <a:spcPct val="120000"/>
              </a:lnSpc>
            </a:pPr>
            <a:r>
              <a:rPr lang="en-US" sz="3100">
                <a:solidFill>
                  <a:srgbClr val="FF0000"/>
                </a:solidFill>
                <a:latin typeface="Times New Roman" pitchFamily="18" charset="0"/>
                <a:cs typeface="Times New Roman" pitchFamily="18" charset="0"/>
              </a:rPr>
              <a:t>Hình thức trình bày:</a:t>
            </a:r>
          </a:p>
          <a:p>
            <a:pPr lvl="1" algn="just">
              <a:lnSpc>
                <a:spcPct val="120000"/>
              </a:lnSpc>
            </a:pPr>
            <a:r>
              <a:rPr lang="en-US">
                <a:solidFill>
                  <a:srgbClr val="002060"/>
                </a:solidFill>
                <a:latin typeface="Times New Roman" pitchFamily="18" charset="0"/>
                <a:cs typeface="Times New Roman" pitchFamily="18" charset="0"/>
              </a:rPr>
              <a:t>Cách thức bố trí sắp xếp các thành phần trong màn hình (ví trí, màu sắc, kích thước,…)</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715796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algn="just">
              <a:lnSpc>
                <a:spcPct val="120000"/>
              </a:lnSpc>
            </a:pPr>
            <a:r>
              <a:rPr lang="en-US" sz="3100" smtClean="0">
                <a:solidFill>
                  <a:srgbClr val="FF0000"/>
                </a:solidFill>
                <a:latin typeface="Times New Roman" pitchFamily="18" charset="0"/>
                <a:cs typeface="Times New Roman" pitchFamily="18" charset="0"/>
              </a:rPr>
              <a:t>Các </a:t>
            </a:r>
            <a:r>
              <a:rPr lang="en-US" sz="3100">
                <a:solidFill>
                  <a:srgbClr val="FF0000"/>
                </a:solidFill>
                <a:latin typeface="Times New Roman" pitchFamily="18" charset="0"/>
                <a:cs typeface="Times New Roman" pitchFamily="18" charset="0"/>
              </a:rPr>
              <a:t>thao tác có thể thực </a:t>
            </a:r>
            <a:r>
              <a:rPr lang="en-US" sz="3100" smtClean="0">
                <a:solidFill>
                  <a:srgbClr val="FF0000"/>
                </a:solidFill>
                <a:latin typeface="Times New Roman" pitchFamily="18" charset="0"/>
                <a:cs typeface="Times New Roman" pitchFamily="18" charset="0"/>
              </a:rPr>
              <a:t>hiện:</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Mô tả hệ thống các thao tác mà người dùng có thể thực hiện trên màn hình cùng với ý nghĩa của </a:t>
            </a:r>
            <a:r>
              <a:rPr lang="en-US" sz="3100" smtClean="0">
                <a:solidFill>
                  <a:srgbClr val="002060"/>
                </a:solidFill>
                <a:latin typeface="Times New Roman" pitchFamily="18" charset="0"/>
                <a:cs typeface="Times New Roman" pitchFamily="18" charset="0"/>
              </a:rPr>
              <a:t>chúng.</a:t>
            </a:r>
          </a:p>
          <a:p>
            <a:pPr algn="just">
              <a:lnSpc>
                <a:spcPct val="120000"/>
              </a:lnSpc>
            </a:pPr>
            <a:r>
              <a:rPr lang="en-US" sz="3100" smtClean="0">
                <a:solidFill>
                  <a:srgbClr val="002060"/>
                </a:solidFill>
                <a:latin typeface="Times New Roman" pitchFamily="18" charset="0"/>
                <a:cs typeface="Times New Roman" pitchFamily="18" charset="0"/>
              </a:rPr>
              <a:t>Có </a:t>
            </a:r>
            <a:r>
              <a:rPr lang="en-US" sz="3100">
                <a:solidFill>
                  <a:srgbClr val="002060"/>
                </a:solidFill>
                <a:latin typeface="Times New Roman" pitchFamily="18" charset="0"/>
                <a:cs typeface="Times New Roman" pitchFamily="18" charset="0"/>
              </a:rPr>
              <a:t>rất nhiều loại thao tác khác nhau có thể cung cấp cho người dùng trên một màn hình giao diện, tuy nhiên giáo trình này chỉ giới hạn xem xét việc mô tả thao tác khi người dùng nhấn vào nút điều khiển hay nút lệnh hoặc kết thúc việc nhập liệu tại một thành phần nhập liệu nào đó.</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243035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Chọn </a:t>
            </a:r>
            <a:r>
              <a:rPr lang="en-US" sz="3100">
                <a:solidFill>
                  <a:srgbClr val="002060"/>
                </a:solidFill>
                <a:latin typeface="Times New Roman" pitchFamily="18" charset="0"/>
                <a:cs typeface="Times New Roman" pitchFamily="18" charset="0"/>
              </a:rPr>
              <a:t>công việc muốn thực hiện trên máy tính.</a:t>
            </a:r>
          </a:p>
          <a:p>
            <a:pPr algn="just">
              <a:lnSpc>
                <a:spcPct val="120000"/>
              </a:lnSpc>
            </a:pPr>
            <a:r>
              <a:rPr lang="en-US" sz="3100">
                <a:solidFill>
                  <a:srgbClr val="002060"/>
                </a:solidFill>
                <a:latin typeface="Times New Roman" pitchFamily="18" charset="0"/>
                <a:cs typeface="Times New Roman" pitchFamily="18" charset="0"/>
              </a:rPr>
              <a:t>Cung cấp các thông tin cần thiết tương ứng với công việc đã chọn.</a:t>
            </a:r>
          </a:p>
          <a:p>
            <a:pPr algn="just">
              <a:lnSpc>
                <a:spcPct val="120000"/>
              </a:lnSpc>
            </a:pPr>
            <a:r>
              <a:rPr lang="en-US" sz="3100">
                <a:solidFill>
                  <a:srgbClr val="002060"/>
                </a:solidFill>
                <a:latin typeface="Times New Roman" pitchFamily="18" charset="0"/>
                <a:cs typeface="Times New Roman" pitchFamily="18" charset="0"/>
              </a:rPr>
              <a:t>Yêu cầu phần mềm thực hiện.</a:t>
            </a:r>
          </a:p>
          <a:p>
            <a:pPr algn="just">
              <a:lnSpc>
                <a:spcPct val="120000"/>
              </a:lnSpc>
            </a:pPr>
            <a:r>
              <a:rPr lang="en-US" sz="3100">
                <a:solidFill>
                  <a:srgbClr val="002060"/>
                </a:solidFill>
                <a:latin typeface="Times New Roman" pitchFamily="18" charset="0"/>
                <a:cs typeface="Times New Roman" pitchFamily="18" charset="0"/>
              </a:rPr>
              <a:t>Xem xét kết quả thực hiện.</a:t>
            </a:r>
          </a:p>
          <a:p>
            <a:pPr marL="109728" indent="0" algn="just">
              <a:lnSpc>
                <a:spcPct val="120000"/>
              </a:lnSpc>
              <a:buNone/>
            </a:pPr>
            <a:r>
              <a:rPr lang="en-US" sz="3100" b="1">
                <a:solidFill>
                  <a:srgbClr val="002060"/>
                </a:solidFill>
                <a:latin typeface="Times New Roman" pitchFamily="18" charset="0"/>
                <a:cs typeface="Times New Roman" pitchFamily="18" charset="0"/>
              </a:rPr>
              <a:t>Dựa </a:t>
            </a:r>
            <a:r>
              <a:rPr lang="en-US" sz="3100" b="1" smtClean="0">
                <a:solidFill>
                  <a:srgbClr val="002060"/>
                </a:solidFill>
                <a:latin typeface="Times New Roman" pitchFamily="18" charset="0"/>
                <a:cs typeface="Times New Roman" pitchFamily="18" charset="0"/>
              </a:rPr>
              <a:t>vào quá </a:t>
            </a:r>
            <a:r>
              <a:rPr lang="en-US" sz="3100" b="1">
                <a:solidFill>
                  <a:srgbClr val="002060"/>
                </a:solidFill>
                <a:latin typeface="Times New Roman" pitchFamily="18" charset="0"/>
                <a:cs typeface="Times New Roman" pitchFamily="18" charset="0"/>
              </a:rPr>
              <a:t>trình </a:t>
            </a:r>
            <a:r>
              <a:rPr lang="en-US" sz="3100" b="1" smtClean="0">
                <a:solidFill>
                  <a:srgbClr val="002060"/>
                </a:solidFill>
                <a:latin typeface="Times New Roman" pitchFamily="18" charset="0"/>
                <a:cs typeface="Times New Roman" pitchFamily="18" charset="0"/>
              </a:rPr>
              <a:t>trên, </a:t>
            </a:r>
            <a:r>
              <a:rPr lang="en-US" sz="3100" b="1">
                <a:solidFill>
                  <a:srgbClr val="002060"/>
                </a:solidFill>
                <a:latin typeface="Times New Roman" pitchFamily="18" charset="0"/>
                <a:cs typeface="Times New Roman" pitchFamily="18" charset="0"/>
              </a:rPr>
              <a:t>các màn hình giao diện có thể được chia thành nhiều loại tùy theo ý nghĩa sử dụng.</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QUÁ TRÌNH SỬ DỤNG PHẦN MỀM</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991089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100" b="1" smtClean="0">
                <a:solidFill>
                  <a:srgbClr val="002060"/>
                </a:solidFill>
                <a:latin typeface="Times New Roman" pitchFamily="18" charset="0"/>
                <a:cs typeface="Times New Roman" pitchFamily="18" charset="0"/>
              </a:rPr>
              <a:t>Màn </a:t>
            </a:r>
            <a:r>
              <a:rPr lang="en-US" sz="3100" b="1">
                <a:solidFill>
                  <a:srgbClr val="002060"/>
                </a:solidFill>
                <a:latin typeface="Times New Roman" pitchFamily="18" charset="0"/>
                <a:cs typeface="Times New Roman" pitchFamily="18" charset="0"/>
              </a:rPr>
              <a:t>hình chính</a:t>
            </a:r>
            <a:r>
              <a:rPr lang="en-US" sz="3100">
                <a:solidFill>
                  <a:srgbClr val="002060"/>
                </a:solidFill>
                <a:latin typeface="Times New Roman" pitchFamily="18" charset="0"/>
                <a:cs typeface="Times New Roman" pitchFamily="18" charset="0"/>
              </a:rPr>
              <a:t>: Cho phép người dùng sử dụng chọn lựa công việc mong muốn thực hiện trên máy tính từ danh sách các công </a:t>
            </a:r>
            <a:r>
              <a:rPr lang="en-US" sz="3100" smtClean="0">
                <a:solidFill>
                  <a:srgbClr val="002060"/>
                </a:solidFill>
                <a:latin typeface="Times New Roman" pitchFamily="18" charset="0"/>
                <a:cs typeface="Times New Roman" pitchFamily="18" charset="0"/>
              </a:rPr>
              <a:t>việc.</a:t>
            </a:r>
            <a:endParaRPr lang="en-US" sz="3100">
              <a:solidFill>
                <a:srgbClr val="002060"/>
              </a:solidFill>
              <a:latin typeface="Times New Roman" pitchFamily="18" charset="0"/>
              <a:cs typeface="Times New Roman" pitchFamily="18" charset="0"/>
            </a:endParaRPr>
          </a:p>
          <a:p>
            <a:pPr algn="just">
              <a:lnSpc>
                <a:spcPct val="120000"/>
              </a:lnSpc>
            </a:pPr>
            <a:r>
              <a:rPr lang="en-US" sz="3100" b="1">
                <a:solidFill>
                  <a:srgbClr val="002060"/>
                </a:solidFill>
                <a:latin typeface="Times New Roman" pitchFamily="18" charset="0"/>
                <a:cs typeface="Times New Roman" pitchFamily="18" charset="0"/>
              </a:rPr>
              <a:t>Màn hình nhập liệu lưu trữ</a:t>
            </a:r>
            <a:r>
              <a:rPr lang="en-US" sz="3100">
                <a:solidFill>
                  <a:srgbClr val="002060"/>
                </a:solidFill>
                <a:latin typeface="Times New Roman" pitchFamily="18" charset="0"/>
                <a:cs typeface="Times New Roman" pitchFamily="18" charset="0"/>
              </a:rPr>
              <a:t>: Cho phép người dùng thực hiện lưu trữ các thông tin được phát sinh trong thế giới thực.</a:t>
            </a:r>
          </a:p>
          <a:p>
            <a:pPr algn="just">
              <a:lnSpc>
                <a:spcPct val="120000"/>
              </a:lnSpc>
            </a:pPr>
            <a:r>
              <a:rPr lang="en-US" sz="3100" b="1">
                <a:solidFill>
                  <a:srgbClr val="002060"/>
                </a:solidFill>
                <a:latin typeface="Times New Roman" pitchFamily="18" charset="0"/>
                <a:cs typeface="Times New Roman" pitchFamily="18" charset="0"/>
              </a:rPr>
              <a:t>Màn hình nhập liệu xử lý</a:t>
            </a:r>
            <a:r>
              <a:rPr lang="en-US" sz="3100">
                <a:solidFill>
                  <a:srgbClr val="002060"/>
                </a:solidFill>
                <a:latin typeface="Times New Roman" pitchFamily="18" charset="0"/>
                <a:cs typeface="Times New Roman" pitchFamily="18" charset="0"/>
              </a:rPr>
              <a:t>: Cho phép người sử dụng cung cấp các thông tin cần thiết cho việc thực hiện một công việc nào </a:t>
            </a:r>
            <a:r>
              <a:rPr lang="en-US" sz="3100" smtClean="0">
                <a:solidFill>
                  <a:srgbClr val="002060"/>
                </a:solidFill>
                <a:latin typeface="Times New Roman" pitchFamily="18" charset="0"/>
                <a:cs typeface="Times New Roman" pitchFamily="18" charset="0"/>
              </a:rPr>
              <a:t>đó.</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4582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PHÂN LOẠI 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712073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algn="just">
              <a:lnSpc>
                <a:spcPct val="120000"/>
              </a:lnSpc>
            </a:pPr>
            <a:r>
              <a:rPr lang="en-US" sz="3100" b="1" smtClean="0">
                <a:solidFill>
                  <a:srgbClr val="002060"/>
                </a:solidFill>
                <a:latin typeface="Times New Roman" pitchFamily="18" charset="0"/>
                <a:cs typeface="Times New Roman" pitchFamily="18" charset="0"/>
              </a:rPr>
              <a:t>Màn </a:t>
            </a:r>
            <a:r>
              <a:rPr lang="en-US" sz="3100" b="1">
                <a:solidFill>
                  <a:srgbClr val="002060"/>
                </a:solidFill>
                <a:latin typeface="Times New Roman" pitchFamily="18" charset="0"/>
                <a:cs typeface="Times New Roman" pitchFamily="18" charset="0"/>
              </a:rPr>
              <a:t>hình kết quả</a:t>
            </a:r>
            <a:r>
              <a:rPr lang="en-US" sz="3100">
                <a:solidFill>
                  <a:srgbClr val="002060"/>
                </a:solidFill>
                <a:latin typeface="Times New Roman" pitchFamily="18" charset="0"/>
                <a:cs typeface="Times New Roman" pitchFamily="18" charset="0"/>
              </a:rPr>
              <a:t>: Trình bày cho người sử dụng các kết quả việc thực hiện của một công việc nào </a:t>
            </a:r>
            <a:r>
              <a:rPr lang="en-US" sz="3100" smtClean="0">
                <a:solidFill>
                  <a:srgbClr val="002060"/>
                </a:solidFill>
                <a:latin typeface="Times New Roman" pitchFamily="18" charset="0"/>
                <a:cs typeface="Times New Roman" pitchFamily="18" charset="0"/>
              </a:rPr>
              <a:t>đó.</a:t>
            </a:r>
            <a:endParaRPr lang="en-US" sz="3100">
              <a:solidFill>
                <a:srgbClr val="002060"/>
              </a:solidFill>
              <a:latin typeface="Times New Roman" pitchFamily="18" charset="0"/>
              <a:cs typeface="Times New Roman" pitchFamily="18" charset="0"/>
            </a:endParaRPr>
          </a:p>
          <a:p>
            <a:pPr algn="just">
              <a:lnSpc>
                <a:spcPct val="120000"/>
              </a:lnSpc>
            </a:pPr>
            <a:r>
              <a:rPr lang="en-US" sz="3100" b="1">
                <a:solidFill>
                  <a:srgbClr val="002060"/>
                </a:solidFill>
                <a:latin typeface="Times New Roman" pitchFamily="18" charset="0"/>
                <a:cs typeface="Times New Roman" pitchFamily="18" charset="0"/>
              </a:rPr>
              <a:t>Màn hình thông báo</a:t>
            </a:r>
            <a:r>
              <a:rPr lang="en-US" sz="3100">
                <a:solidFill>
                  <a:srgbClr val="002060"/>
                </a:solidFill>
                <a:latin typeface="Times New Roman" pitchFamily="18" charset="0"/>
                <a:cs typeface="Times New Roman" pitchFamily="18" charset="0"/>
              </a:rPr>
              <a:t>: Thông báo, nhắc nhở người sử dụng trong quá trình thực hiện một công việc nào </a:t>
            </a:r>
            <a:r>
              <a:rPr lang="en-US" sz="3100" smtClean="0">
                <a:solidFill>
                  <a:srgbClr val="002060"/>
                </a:solidFill>
                <a:latin typeface="Times New Roman" pitchFamily="18" charset="0"/>
                <a:cs typeface="Times New Roman" pitchFamily="18" charset="0"/>
              </a:rPr>
              <a:t>đó.</a:t>
            </a:r>
            <a:endParaRPr lang="en-US" sz="3100">
              <a:solidFill>
                <a:srgbClr val="002060"/>
              </a:solidFill>
              <a:latin typeface="Times New Roman" pitchFamily="18" charset="0"/>
              <a:cs typeface="Times New Roman" pitchFamily="18" charset="0"/>
            </a:endParaRPr>
          </a:p>
          <a:p>
            <a:pPr algn="just">
              <a:lnSpc>
                <a:spcPct val="120000"/>
              </a:lnSpc>
            </a:pPr>
            <a:r>
              <a:rPr lang="en-US" sz="3100" b="1">
                <a:solidFill>
                  <a:srgbClr val="002060"/>
                </a:solidFill>
                <a:latin typeface="Times New Roman" pitchFamily="18" charset="0"/>
                <a:cs typeface="Times New Roman" pitchFamily="18" charset="0"/>
              </a:rPr>
              <a:t>Màn hình tra cứu</a:t>
            </a:r>
            <a:r>
              <a:rPr lang="en-US" sz="3100">
                <a:solidFill>
                  <a:srgbClr val="002060"/>
                </a:solidFill>
                <a:latin typeface="Times New Roman" pitchFamily="18" charset="0"/>
                <a:cs typeface="Times New Roman" pitchFamily="18" charset="0"/>
              </a:rPr>
              <a:t>: Cho phép tìm kiếm thông tin đã được lưu trữ với các tiêu chuẩn tìm </a:t>
            </a:r>
            <a:r>
              <a:rPr lang="en-US" sz="3100" smtClean="0">
                <a:solidFill>
                  <a:srgbClr val="002060"/>
                </a:solidFill>
                <a:latin typeface="Times New Roman" pitchFamily="18" charset="0"/>
                <a:cs typeface="Times New Roman" pitchFamily="18" charset="0"/>
              </a:rPr>
              <a:t>kiếm.</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4582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PHÂN LOẠI MÀN HÌNH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183709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Qui </a:t>
            </a:r>
            <a:r>
              <a:rPr lang="en-US" sz="3100">
                <a:solidFill>
                  <a:srgbClr val="002060"/>
                </a:solidFill>
                <a:latin typeface="Times New Roman" pitchFamily="18" charset="0"/>
                <a:cs typeface="Times New Roman" pitchFamily="18" charset="0"/>
              </a:rPr>
              <a:t>trình chung: Dựa trên yêu cầu chức năng, đầu tiên người thiết kế sẽ xem xét thiết kế các giao diện từ tính đúng đắn, đến tính tiện </a:t>
            </a:r>
            <a:r>
              <a:rPr lang="en-US" sz="3100" smtClean="0">
                <a:solidFill>
                  <a:srgbClr val="002060"/>
                </a:solidFill>
                <a:latin typeface="Times New Roman" pitchFamily="18" charset="0"/>
                <a:cs typeface="Times New Roman" pitchFamily="18" charset="0"/>
              </a:rPr>
              <a:t>dụng, </a:t>
            </a:r>
            <a:r>
              <a:rPr lang="en-US" sz="3100">
                <a:solidFill>
                  <a:srgbClr val="002060"/>
                </a:solidFill>
                <a:latin typeface="Times New Roman" pitchFamily="18" charset="0"/>
                <a:cs typeface="Times New Roman" pitchFamily="18" charset="0"/>
              </a:rPr>
              <a:t>và xét đến tính hiệu quả nếu yêu cầu về hiệu quả được đưa ra và một số thiết kế theo yêu cầu khác, v.v</a:t>
            </a:r>
          </a:p>
        </p:txBody>
      </p:sp>
      <p:sp>
        <p:nvSpPr>
          <p:cNvPr id="2" name="Title 1"/>
          <p:cNvSpPr>
            <a:spLocks noGrp="1"/>
          </p:cNvSpPr>
          <p:nvPr>
            <p:ph type="title"/>
          </p:nvPr>
        </p:nvSpPr>
        <p:spPr>
          <a:xfrm>
            <a:off x="457200" y="274638"/>
            <a:ext cx="84582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QUÁ TRÌNH THIẾT KẾ GIAO DIỆN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0969824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FF0000"/>
                </a:solidFill>
                <a:latin typeface="Times New Roman" pitchFamily="18" charset="0"/>
                <a:cs typeface="Times New Roman" pitchFamily="18" charset="0"/>
              </a:rPr>
              <a:t>Sơ  </a:t>
            </a:r>
            <a:r>
              <a:rPr lang="en-US" sz="3100">
                <a:solidFill>
                  <a:srgbClr val="FF0000"/>
                </a:solidFill>
                <a:latin typeface="Times New Roman" pitchFamily="18" charset="0"/>
                <a:cs typeface="Times New Roman" pitchFamily="18" charset="0"/>
              </a:rPr>
              <a:t>đồ màn </a:t>
            </a:r>
            <a:r>
              <a:rPr lang="en-US" sz="3100" smtClean="0">
                <a:solidFill>
                  <a:srgbClr val="FF0000"/>
                </a:solidFill>
                <a:latin typeface="Times New Roman" pitchFamily="18" charset="0"/>
                <a:cs typeface="Times New Roman" pitchFamily="18" charset="0"/>
              </a:rPr>
              <a:t>hình:</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Giả sử cần thực hiện n công việc trên máy tính, sơ đồ màn hình trong trường hợp này chỉ bao gồm n+1 màn hình sau:</a:t>
            </a:r>
          </a:p>
          <a:p>
            <a:pPr algn="just">
              <a:lnSpc>
                <a:spcPct val="120000"/>
              </a:lnSpc>
            </a:pPr>
            <a:r>
              <a:rPr lang="en-US" sz="3100" smtClean="0">
                <a:solidFill>
                  <a:srgbClr val="002060"/>
                </a:solidFill>
                <a:latin typeface="Times New Roman" pitchFamily="18" charset="0"/>
                <a:cs typeface="Times New Roman" pitchFamily="18" charset="0"/>
              </a:rPr>
              <a:t>Một </a:t>
            </a:r>
            <a:r>
              <a:rPr lang="en-US" sz="3100">
                <a:solidFill>
                  <a:srgbClr val="002060"/>
                </a:solidFill>
                <a:latin typeface="Times New Roman" pitchFamily="18" charset="0"/>
                <a:cs typeface="Times New Roman" pitchFamily="18" charset="0"/>
              </a:rPr>
              <a:t>màn hình chính cho phép chọn công việc</a:t>
            </a:r>
          </a:p>
          <a:p>
            <a:pPr algn="just">
              <a:lnSpc>
                <a:spcPct val="120000"/>
              </a:lnSpc>
            </a:pPr>
            <a:r>
              <a:rPr lang="en-US" sz="3100" smtClean="0">
                <a:solidFill>
                  <a:srgbClr val="002060"/>
                </a:solidFill>
                <a:latin typeface="Times New Roman" pitchFamily="18" charset="0"/>
                <a:cs typeface="Times New Roman" pitchFamily="18" charset="0"/>
              </a:rPr>
              <a:t>n </a:t>
            </a:r>
            <a:r>
              <a:rPr lang="en-US" sz="3100">
                <a:solidFill>
                  <a:srgbClr val="002060"/>
                </a:solidFill>
                <a:latin typeface="Times New Roman" pitchFamily="18" charset="0"/>
                <a:cs typeface="Times New Roman" pitchFamily="18" charset="0"/>
              </a:rPr>
              <a:t>màn hình liên quan trực tiếp </a:t>
            </a:r>
            <a:r>
              <a:rPr lang="en-US" sz="3100" smtClean="0">
                <a:solidFill>
                  <a:srgbClr val="002060"/>
                </a:solidFill>
                <a:latin typeface="Times New Roman" pitchFamily="18" charset="0"/>
                <a:cs typeface="Times New Roman" pitchFamily="18" charset="0"/>
              </a:rPr>
              <a:t>đến </a:t>
            </a:r>
            <a:r>
              <a:rPr lang="en-US" sz="3100">
                <a:solidFill>
                  <a:srgbClr val="002060"/>
                </a:solidFill>
                <a:latin typeface="Times New Roman" pitchFamily="18" charset="0"/>
                <a:cs typeface="Times New Roman" pitchFamily="18" charset="0"/>
              </a:rPr>
              <a:t>n công việc muốn thực hiện.</a:t>
            </a: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933552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chính:</a:t>
            </a:r>
          </a:p>
          <a:p>
            <a:pPr lvl="1" algn="just">
              <a:lnSpc>
                <a:spcPct val="120000"/>
              </a:lnSpc>
            </a:pPr>
            <a:r>
              <a:rPr lang="en-US">
                <a:solidFill>
                  <a:srgbClr val="002060"/>
                </a:solidFill>
                <a:latin typeface="Times New Roman" pitchFamily="18" charset="0"/>
                <a:cs typeface="Times New Roman" pitchFamily="18" charset="0"/>
              </a:rPr>
              <a:t>Xác định chính xác nội dung dựa trên danh sách các công việc được yêu cầu và chọn hình thức trình bày đơn giản nhất.</a:t>
            </a: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853842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Ví dụ: Phần mềm quản lý thư viện:</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sp>
        <p:nvSpPr>
          <p:cNvPr id="4" name="Rectangle 2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134" name="Picture 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066400"/>
            <a:ext cx="5486400" cy="471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4408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Ví dụ: Phần </a:t>
            </a:r>
            <a:r>
              <a:rPr lang="en-US" sz="3100">
                <a:solidFill>
                  <a:srgbClr val="002060"/>
                </a:solidFill>
                <a:latin typeface="Times New Roman" pitchFamily="18" charset="0"/>
                <a:cs typeface="Times New Roman" pitchFamily="18" charset="0"/>
              </a:rPr>
              <a:t>mềm quản lý học sinh cấp 3:</a:t>
            </a: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30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0285" y="2057400"/>
            <a:ext cx="490343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786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Ví dụ: Phần </a:t>
            </a:r>
            <a:r>
              <a:rPr lang="en-US" sz="3100">
                <a:solidFill>
                  <a:srgbClr val="002060"/>
                </a:solidFill>
                <a:latin typeface="Times New Roman" pitchFamily="18" charset="0"/>
                <a:cs typeface="Times New Roman" pitchFamily="18" charset="0"/>
              </a:rPr>
              <a:t>mềm quản lý </a:t>
            </a:r>
            <a:r>
              <a:rPr lang="en-US" sz="3100" smtClean="0">
                <a:solidFill>
                  <a:srgbClr val="002060"/>
                </a:solidFill>
                <a:latin typeface="Times New Roman" pitchFamily="18" charset="0"/>
                <a:cs typeface="Times New Roman" pitchFamily="18" charset="0"/>
              </a:rPr>
              <a:t>giải bóng đá:</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308" y="2057400"/>
            <a:ext cx="4753384"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0748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lvl="1" algn="just">
              <a:lnSpc>
                <a:spcPct val="120000"/>
              </a:lnSpc>
            </a:pPr>
            <a:r>
              <a:rPr lang="en-US">
                <a:solidFill>
                  <a:srgbClr val="002060"/>
                </a:solidFill>
                <a:latin typeface="Times New Roman" pitchFamily="18" charset="0"/>
                <a:cs typeface="Times New Roman" pitchFamily="18" charset="0"/>
              </a:rPr>
              <a:t>Chọn tiêu chuẩn tra cứu đơn giản nhất (chỉ có mã số) và kết quả tìm kiếm đơn giản (cho biết có hay không có mã số trên).</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2256168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1: Tra cứu sách với phần mềm quản lý thư viện</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47.png"/>
          <p:cNvPicPr/>
          <p:nvPr/>
        </p:nvPicPr>
        <p:blipFill>
          <a:blip r:embed="rId3" cstate="print"/>
          <a:stretch>
            <a:fillRect/>
          </a:stretch>
        </p:blipFill>
        <p:spPr>
          <a:xfrm>
            <a:off x="1415441" y="3347720"/>
            <a:ext cx="6248400" cy="3053080"/>
          </a:xfrm>
          <a:prstGeom prst="rect">
            <a:avLst/>
          </a:prstGeom>
        </p:spPr>
      </p:pic>
    </p:spTree>
    <p:extLst>
      <p:ext uri="{BB962C8B-B14F-4D97-AF65-F5344CB8AC3E}">
        <p14:creationId xmlns:p14="http://schemas.microsoft.com/office/powerpoint/2010/main" val="25837134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2: Tra cứu học sinh với phần mềm quản lý học sinh</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48.png"/>
          <p:cNvPicPr/>
          <p:nvPr/>
        </p:nvPicPr>
        <p:blipFill>
          <a:blip r:embed="rId3" cstate="print"/>
          <a:stretch>
            <a:fillRect/>
          </a:stretch>
        </p:blipFill>
        <p:spPr>
          <a:xfrm>
            <a:off x="1743206" y="3281680"/>
            <a:ext cx="5724394" cy="3195320"/>
          </a:xfrm>
          <a:prstGeom prst="rect">
            <a:avLst/>
          </a:prstGeom>
        </p:spPr>
      </p:pic>
    </p:spTree>
    <p:extLst>
      <p:ext uri="{BB962C8B-B14F-4D97-AF65-F5344CB8AC3E}">
        <p14:creationId xmlns:p14="http://schemas.microsoft.com/office/powerpoint/2010/main" val="31973491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3: Tra cứu cầu thủ với phần mềm quản lý giải bóng đá</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49.png"/>
          <p:cNvPicPr/>
          <p:nvPr/>
        </p:nvPicPr>
        <p:blipFill>
          <a:blip r:embed="rId3" cstate="print"/>
          <a:stretch>
            <a:fillRect/>
          </a:stretch>
        </p:blipFill>
        <p:spPr>
          <a:xfrm>
            <a:off x="1421766" y="3349250"/>
            <a:ext cx="6350634" cy="3356350"/>
          </a:xfrm>
          <a:prstGeom prst="rect">
            <a:avLst/>
          </a:prstGeom>
        </p:spPr>
      </p:pic>
    </p:spTree>
    <p:extLst>
      <p:ext uri="{BB962C8B-B14F-4D97-AF65-F5344CB8AC3E}">
        <p14:creationId xmlns:p14="http://schemas.microsoft.com/office/powerpoint/2010/main" val="39086826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nhập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Xác định chính xác nội dung dựa trên biểu mẫu hoặc thông tin liên quan đến công việc tương ứng và chọn hình thức trình bày đơn giản nhất có thể có (liệt kê tuần tự các nội dung</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514845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nhập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Nhập sách, mượn sách với quản lý thư viện</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50.png"/>
          <p:cNvPicPr/>
          <p:nvPr/>
        </p:nvPicPr>
        <p:blipFill>
          <a:blip r:embed="rId3" cstate="print"/>
          <a:stretch>
            <a:fillRect/>
          </a:stretch>
        </p:blipFill>
        <p:spPr>
          <a:xfrm>
            <a:off x="2389337" y="2748280"/>
            <a:ext cx="4240064" cy="2128520"/>
          </a:xfrm>
          <a:prstGeom prst="rect">
            <a:avLst/>
          </a:prstGeom>
        </p:spPr>
      </p:pic>
      <p:pic>
        <p:nvPicPr>
          <p:cNvPr id="5" name="image51.png"/>
          <p:cNvPicPr/>
          <p:nvPr/>
        </p:nvPicPr>
        <p:blipFill>
          <a:blip r:embed="rId4" cstate="print"/>
          <a:stretch>
            <a:fillRect/>
          </a:stretch>
        </p:blipFill>
        <p:spPr>
          <a:xfrm>
            <a:off x="2362199" y="4953000"/>
            <a:ext cx="4419602" cy="1818640"/>
          </a:xfrm>
          <a:prstGeom prst="rect">
            <a:avLst/>
          </a:prstGeom>
        </p:spPr>
      </p:pic>
    </p:spTree>
    <p:extLst>
      <p:ext uri="{BB962C8B-B14F-4D97-AF65-F5344CB8AC3E}">
        <p14:creationId xmlns:p14="http://schemas.microsoft.com/office/powerpoint/2010/main" val="48855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nhập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Nhập học sinh, điểm số với phần mềm quản lý học sinh</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52.png"/>
          <p:cNvPicPr/>
          <p:nvPr/>
        </p:nvPicPr>
        <p:blipFill>
          <a:blip r:embed="rId3" cstate="print"/>
          <a:stretch>
            <a:fillRect/>
          </a:stretch>
        </p:blipFill>
        <p:spPr>
          <a:xfrm>
            <a:off x="2707005" y="3200400"/>
            <a:ext cx="3922395" cy="1938020"/>
          </a:xfrm>
          <a:prstGeom prst="rect">
            <a:avLst/>
          </a:prstGeom>
        </p:spPr>
      </p:pic>
      <p:pic>
        <p:nvPicPr>
          <p:cNvPr id="5" name="image53.png"/>
          <p:cNvPicPr/>
          <p:nvPr/>
        </p:nvPicPr>
        <p:blipFill>
          <a:blip r:embed="rId4" cstate="print"/>
          <a:stretch>
            <a:fillRect/>
          </a:stretch>
        </p:blipFill>
        <p:spPr>
          <a:xfrm>
            <a:off x="2667000" y="5257800"/>
            <a:ext cx="3922395" cy="1553845"/>
          </a:xfrm>
          <a:prstGeom prst="rect">
            <a:avLst/>
          </a:prstGeom>
        </p:spPr>
      </p:pic>
    </p:spTree>
    <p:extLst>
      <p:ext uri="{BB962C8B-B14F-4D97-AF65-F5344CB8AC3E}">
        <p14:creationId xmlns:p14="http://schemas.microsoft.com/office/powerpoint/2010/main" val="21112975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nhập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Đăng ký cầu thủ với phần mềm quản lý giải bóng đá</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ĐÚNG ĐẮN</a:t>
            </a:r>
            <a:endParaRPr lang="en-US">
              <a:solidFill>
                <a:srgbClr val="FF0000"/>
              </a:solidFill>
              <a:latin typeface="Times New Roman" pitchFamily="18" charset="0"/>
              <a:cs typeface="Times New Roman" pitchFamily="18" charset="0"/>
            </a:endParaRPr>
          </a:p>
        </p:txBody>
      </p:sp>
      <p:pic>
        <p:nvPicPr>
          <p:cNvPr id="4" name="image54.png"/>
          <p:cNvPicPr/>
          <p:nvPr/>
        </p:nvPicPr>
        <p:blipFill>
          <a:blip r:embed="rId3" cstate="print"/>
          <a:stretch>
            <a:fillRect/>
          </a:stretch>
        </p:blipFill>
        <p:spPr>
          <a:xfrm>
            <a:off x="2019300" y="3284856"/>
            <a:ext cx="4914900" cy="3115944"/>
          </a:xfrm>
          <a:prstGeom prst="rect">
            <a:avLst/>
          </a:prstGeom>
        </p:spPr>
      </p:pic>
    </p:spTree>
    <p:extLst>
      <p:ext uri="{BB962C8B-B14F-4D97-AF65-F5344CB8AC3E}">
        <p14:creationId xmlns:p14="http://schemas.microsoft.com/office/powerpoint/2010/main" val="27533364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Sơ  </a:t>
            </a:r>
            <a:r>
              <a:rPr lang="en-US" sz="3100">
                <a:solidFill>
                  <a:srgbClr val="FF0000"/>
                </a:solidFill>
                <a:latin typeface="Times New Roman" pitchFamily="18" charset="0"/>
                <a:cs typeface="Times New Roman" pitchFamily="18" charset="0"/>
              </a:rPr>
              <a:t>đồ màn </a:t>
            </a:r>
            <a:r>
              <a:rPr lang="en-US" sz="3100" smtClean="0">
                <a:solidFill>
                  <a:srgbClr val="FF0000"/>
                </a:solidFill>
                <a:latin typeface="Times New Roman" pitchFamily="18" charset="0"/>
                <a:cs typeface="Times New Roman" pitchFamily="18" charset="0"/>
              </a:rPr>
              <a:t>hình:</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Bổ sung vào sơ đồ các màn hình công việc trung gian giúp cho việc sử dụng các màn hình công việc chính dễ dàng hơn, tự nhiên hơn.</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510179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a:t>
            </a:r>
            <a:r>
              <a:rPr lang="en-US" sz="3100" smtClean="0">
                <a:solidFill>
                  <a:srgbClr val="FF0000"/>
                </a:solidFill>
                <a:latin typeface="Times New Roman" pitchFamily="18" charset="0"/>
                <a:cs typeface="Times New Roman" pitchFamily="18" charset="0"/>
              </a:rPr>
              <a:t>chính:</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Phân chia các công việc theo từng nhóm tùy theo ý nghĩa và chọn hình thức trình bày tự nhiên nhất có thể có (menu, sơ đồ</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770102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a:t>
            </a:r>
            <a:r>
              <a:rPr lang="en-US" sz="3100" smtClean="0">
                <a:solidFill>
                  <a:srgbClr val="FF0000"/>
                </a:solidFill>
                <a:latin typeface="Times New Roman" pitchFamily="18" charset="0"/>
                <a:cs typeface="Times New Roman" pitchFamily="18" charset="0"/>
              </a:rPr>
              <a:t>chính:</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1: </a:t>
            </a:r>
            <a:r>
              <a:rPr lang="en-US" sz="3100" smtClean="0">
                <a:solidFill>
                  <a:srgbClr val="002060"/>
                </a:solidFill>
                <a:latin typeface="Times New Roman" pitchFamily="18" charset="0"/>
                <a:cs typeface="Times New Roman" pitchFamily="18" charset="0"/>
              </a:rPr>
              <a:t>Màn </a:t>
            </a:r>
            <a:r>
              <a:rPr lang="en-US" sz="3100">
                <a:solidFill>
                  <a:srgbClr val="002060"/>
                </a:solidFill>
                <a:latin typeface="Times New Roman" pitchFamily="18" charset="0"/>
                <a:cs typeface="Times New Roman" pitchFamily="18" charset="0"/>
              </a:rPr>
              <a:t>hình chính phần mềm quản lý giải bóng đá. Có các nút điều khiển sau:</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pic>
        <p:nvPicPr>
          <p:cNvPr id="4" name="image55.png"/>
          <p:cNvPicPr/>
          <p:nvPr/>
        </p:nvPicPr>
        <p:blipFill>
          <a:blip r:embed="rId3" cstate="print"/>
          <a:stretch>
            <a:fillRect/>
          </a:stretch>
        </p:blipFill>
        <p:spPr>
          <a:xfrm>
            <a:off x="2165957" y="3343274"/>
            <a:ext cx="4768244" cy="2981326"/>
          </a:xfrm>
          <a:prstGeom prst="rect">
            <a:avLst/>
          </a:prstGeom>
        </p:spPr>
      </p:pic>
    </p:spTree>
    <p:extLst>
      <p:ext uri="{BB962C8B-B14F-4D97-AF65-F5344CB8AC3E}">
        <p14:creationId xmlns:p14="http://schemas.microsoft.com/office/powerpoint/2010/main" val="8532672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a:t>
            </a:r>
            <a:r>
              <a:rPr lang="en-US" sz="3100" smtClean="0">
                <a:solidFill>
                  <a:srgbClr val="FF0000"/>
                </a:solidFill>
                <a:latin typeface="Times New Roman" pitchFamily="18" charset="0"/>
                <a:cs typeface="Times New Roman" pitchFamily="18" charset="0"/>
              </a:rPr>
              <a:t>chính:</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Tổ </a:t>
            </a:r>
            <a:r>
              <a:rPr lang="en-US" sz="3100">
                <a:solidFill>
                  <a:srgbClr val="002060"/>
                </a:solidFill>
                <a:latin typeface="Times New Roman" pitchFamily="18" charset="0"/>
                <a:cs typeface="Times New Roman" pitchFamily="18" charset="0"/>
              </a:rPr>
              <a:t>chức: Sân, Trọng tài, Loại thẻ phạt, Loại bàn thắng, Qui chế tổ chức.</a:t>
            </a:r>
          </a:p>
          <a:p>
            <a:pPr algn="just">
              <a:lnSpc>
                <a:spcPct val="120000"/>
              </a:lnSpc>
            </a:pPr>
            <a:r>
              <a:rPr lang="en-US" sz="3100">
                <a:solidFill>
                  <a:srgbClr val="002060"/>
                </a:solidFill>
                <a:latin typeface="Times New Roman" pitchFamily="18" charset="0"/>
                <a:cs typeface="Times New Roman" pitchFamily="18" charset="0"/>
              </a:rPr>
              <a:t>Kế hoạch: Đăng ký đội bóng, Xếp lịch thi đấu, Phân trọng </a:t>
            </a:r>
            <a:r>
              <a:rPr lang="en-US" sz="3100" smtClean="0">
                <a:solidFill>
                  <a:srgbClr val="002060"/>
                </a:solidFill>
                <a:latin typeface="Times New Roman" pitchFamily="18" charset="0"/>
                <a:cs typeface="Times New Roman" pitchFamily="18" charset="0"/>
              </a:rPr>
              <a:t>tài.</a:t>
            </a:r>
            <a:endParaRPr lang="en-US" sz="3100">
              <a:solidFill>
                <a:srgbClr val="00206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Thi đấu: Ghi nhận kết quả, </a:t>
            </a:r>
            <a:r>
              <a:rPr lang="en-US" sz="3100" smtClean="0">
                <a:solidFill>
                  <a:srgbClr val="002060"/>
                </a:solidFill>
                <a:latin typeface="Times New Roman" pitchFamily="18" charset="0"/>
                <a:cs typeface="Times New Roman" pitchFamily="18" charset="0"/>
              </a:rPr>
              <a:t>Tra </a:t>
            </a:r>
            <a:r>
              <a:rPr lang="en-US" sz="3100">
                <a:solidFill>
                  <a:srgbClr val="002060"/>
                </a:solidFill>
                <a:latin typeface="Times New Roman" pitchFamily="18" charset="0"/>
                <a:cs typeface="Times New Roman" pitchFamily="18" charset="0"/>
              </a:rPr>
              <a:t>cứu cầu thủ, </a:t>
            </a:r>
            <a:r>
              <a:rPr lang="en-US" sz="3100" smtClean="0">
                <a:solidFill>
                  <a:srgbClr val="002060"/>
                </a:solidFill>
                <a:latin typeface="Times New Roman" pitchFamily="18" charset="0"/>
                <a:cs typeface="Times New Roman" pitchFamily="18" charset="0"/>
              </a:rPr>
              <a:t>Xếp </a:t>
            </a:r>
            <a:r>
              <a:rPr lang="en-US" sz="3100">
                <a:solidFill>
                  <a:srgbClr val="002060"/>
                </a:solidFill>
                <a:latin typeface="Times New Roman" pitchFamily="18" charset="0"/>
                <a:cs typeface="Times New Roman" pitchFamily="18" charset="0"/>
              </a:rPr>
              <a:t>loại tạm </a:t>
            </a:r>
            <a:r>
              <a:rPr lang="en-US" sz="3100" smtClean="0">
                <a:solidFill>
                  <a:srgbClr val="002060"/>
                </a:solidFill>
                <a:latin typeface="Times New Roman" pitchFamily="18" charset="0"/>
                <a:cs typeface="Times New Roman" pitchFamily="18" charset="0"/>
              </a:rPr>
              <a:t>thời.</a:t>
            </a:r>
            <a:endParaRPr lang="en-US" sz="3100">
              <a:solidFill>
                <a:srgbClr val="00206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Tổng kết: Xếp hạng chính thức, Lập báo cáo tổng </a:t>
            </a:r>
            <a:r>
              <a:rPr lang="en-US" sz="3100" smtClean="0">
                <a:solidFill>
                  <a:srgbClr val="002060"/>
                </a:solidFill>
                <a:latin typeface="Times New Roman" pitchFamily="18" charset="0"/>
                <a:cs typeface="Times New Roman" pitchFamily="18" charset="0"/>
              </a:rPr>
              <a:t>kết.</a:t>
            </a:r>
            <a:endParaRPr lang="en-US" sz="3100">
              <a:solidFill>
                <a:srgbClr val="002060"/>
              </a:solidFill>
              <a:latin typeface="Times New Roman" pitchFamily="18" charset="0"/>
              <a:cs typeface="Times New Roman" pitchFamily="18" charset="0"/>
            </a:endParaRP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814122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a:t>
            </a:r>
            <a:r>
              <a:rPr lang="en-US" sz="3100" smtClean="0">
                <a:solidFill>
                  <a:srgbClr val="FF0000"/>
                </a:solidFill>
                <a:latin typeface="Times New Roman" pitchFamily="18" charset="0"/>
                <a:cs typeface="Times New Roman" pitchFamily="18" charset="0"/>
              </a:rPr>
              <a:t>chính:</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dụ 2: Màn </a:t>
            </a:r>
            <a:r>
              <a:rPr lang="en-US" sz="3100">
                <a:solidFill>
                  <a:srgbClr val="002060"/>
                </a:solidFill>
                <a:latin typeface="Times New Roman" pitchFamily="18" charset="0"/>
                <a:cs typeface="Times New Roman" pitchFamily="18" charset="0"/>
              </a:rPr>
              <a:t>hình quản lý học sinh. Có các nút điều khiển </a:t>
            </a:r>
            <a:r>
              <a:rPr lang="en-US" sz="3100" smtClean="0">
                <a:solidFill>
                  <a:srgbClr val="002060"/>
                </a:solidFill>
                <a:latin typeface="Times New Roman" pitchFamily="18" charset="0"/>
                <a:cs typeface="Times New Roman" pitchFamily="18" charset="0"/>
              </a:rPr>
              <a:t>sau:</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pic>
        <p:nvPicPr>
          <p:cNvPr id="4" name="image56.png"/>
          <p:cNvPicPr/>
          <p:nvPr/>
        </p:nvPicPr>
        <p:blipFill>
          <a:blip r:embed="rId3" cstate="print"/>
          <a:stretch>
            <a:fillRect/>
          </a:stretch>
        </p:blipFill>
        <p:spPr>
          <a:xfrm>
            <a:off x="2432135" y="3276600"/>
            <a:ext cx="4273466" cy="2658746"/>
          </a:xfrm>
          <a:prstGeom prst="rect">
            <a:avLst/>
          </a:prstGeom>
        </p:spPr>
      </p:pic>
    </p:spTree>
    <p:extLst>
      <p:ext uri="{BB962C8B-B14F-4D97-AF65-F5344CB8AC3E}">
        <p14:creationId xmlns:p14="http://schemas.microsoft.com/office/powerpoint/2010/main" val="30989495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a:t>
            </a:r>
            <a:r>
              <a:rPr lang="en-US" sz="3100" smtClean="0">
                <a:solidFill>
                  <a:srgbClr val="FF0000"/>
                </a:solidFill>
                <a:latin typeface="Times New Roman" pitchFamily="18" charset="0"/>
                <a:cs typeface="Times New Roman" pitchFamily="18" charset="0"/>
              </a:rPr>
              <a:t>chính:</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Tổ </a:t>
            </a:r>
            <a:r>
              <a:rPr lang="en-US" sz="3100">
                <a:solidFill>
                  <a:srgbClr val="002060"/>
                </a:solidFill>
                <a:latin typeface="Times New Roman" pitchFamily="18" charset="0"/>
                <a:cs typeface="Times New Roman" pitchFamily="18" charset="0"/>
              </a:rPr>
              <a:t>chức: Học kỳ, Lớp, Môn học, </a:t>
            </a:r>
            <a:r>
              <a:rPr lang="en-US" sz="3100" smtClean="0">
                <a:solidFill>
                  <a:srgbClr val="002060"/>
                </a:solidFill>
                <a:latin typeface="Times New Roman" pitchFamily="18" charset="0"/>
                <a:cs typeface="Times New Roman" pitchFamily="18" charset="0"/>
              </a:rPr>
              <a:t>Hình </a:t>
            </a:r>
            <a:r>
              <a:rPr lang="en-US" sz="3100">
                <a:solidFill>
                  <a:srgbClr val="002060"/>
                </a:solidFill>
                <a:latin typeface="Times New Roman" pitchFamily="18" charset="0"/>
                <a:cs typeface="Times New Roman" pitchFamily="18" charset="0"/>
              </a:rPr>
              <a:t>thức kiểm tra, </a:t>
            </a:r>
            <a:r>
              <a:rPr lang="en-US" sz="3100" smtClean="0">
                <a:solidFill>
                  <a:srgbClr val="002060"/>
                </a:solidFill>
                <a:latin typeface="Times New Roman" pitchFamily="18" charset="0"/>
                <a:cs typeface="Times New Roman" pitchFamily="18" charset="0"/>
              </a:rPr>
              <a:t>Danh </a:t>
            </a:r>
            <a:r>
              <a:rPr lang="en-US" sz="3100">
                <a:solidFill>
                  <a:srgbClr val="002060"/>
                </a:solidFill>
                <a:latin typeface="Times New Roman" pitchFamily="18" charset="0"/>
                <a:cs typeface="Times New Roman" pitchFamily="18" charset="0"/>
              </a:rPr>
              <a:t>hiệu, </a:t>
            </a:r>
            <a:r>
              <a:rPr lang="en-US" sz="3100" smtClean="0">
                <a:solidFill>
                  <a:srgbClr val="002060"/>
                </a:solidFill>
                <a:latin typeface="Times New Roman" pitchFamily="18" charset="0"/>
                <a:cs typeface="Times New Roman" pitchFamily="18" charset="0"/>
              </a:rPr>
              <a:t>Qui </a:t>
            </a:r>
            <a:r>
              <a:rPr lang="en-US" sz="3100">
                <a:solidFill>
                  <a:srgbClr val="002060"/>
                </a:solidFill>
                <a:latin typeface="Times New Roman" pitchFamily="18" charset="0"/>
                <a:cs typeface="Times New Roman" pitchFamily="18" charset="0"/>
              </a:rPr>
              <a:t>định chung, </a:t>
            </a:r>
            <a:r>
              <a:rPr lang="en-US" sz="3100" smtClean="0">
                <a:solidFill>
                  <a:srgbClr val="002060"/>
                </a:solidFill>
                <a:latin typeface="Times New Roman" pitchFamily="18" charset="0"/>
                <a:cs typeface="Times New Roman" pitchFamily="18" charset="0"/>
              </a:rPr>
              <a:t>Thoát</a:t>
            </a:r>
          </a:p>
          <a:p>
            <a:pPr algn="just">
              <a:lnSpc>
                <a:spcPct val="120000"/>
              </a:lnSpc>
            </a:pPr>
            <a:r>
              <a:rPr lang="en-US" sz="3100" smtClean="0">
                <a:solidFill>
                  <a:srgbClr val="002060"/>
                </a:solidFill>
                <a:latin typeface="Times New Roman" pitchFamily="18" charset="0"/>
                <a:cs typeface="Times New Roman" pitchFamily="18" charset="0"/>
              </a:rPr>
              <a:t>Khai </a:t>
            </a:r>
            <a:r>
              <a:rPr lang="en-US" sz="3100">
                <a:solidFill>
                  <a:srgbClr val="002060"/>
                </a:solidFill>
                <a:latin typeface="Times New Roman" pitchFamily="18" charset="0"/>
                <a:cs typeface="Times New Roman" pitchFamily="18" charset="0"/>
              </a:rPr>
              <a:t>giảng: Tiếp nhận hồ sơ, Xếp lớp</a:t>
            </a:r>
          </a:p>
          <a:p>
            <a:pPr algn="just">
              <a:lnSpc>
                <a:spcPct val="120000"/>
              </a:lnSpc>
            </a:pPr>
            <a:r>
              <a:rPr lang="en-US" sz="3100">
                <a:solidFill>
                  <a:srgbClr val="002060"/>
                </a:solidFill>
                <a:latin typeface="Times New Roman" pitchFamily="18" charset="0"/>
                <a:cs typeface="Times New Roman" pitchFamily="18" charset="0"/>
              </a:rPr>
              <a:t>Học tập: Điểm danh, Bảng điểm, </a:t>
            </a:r>
            <a:r>
              <a:rPr lang="en-US" sz="3100" smtClean="0">
                <a:solidFill>
                  <a:srgbClr val="002060"/>
                </a:solidFill>
                <a:latin typeface="Times New Roman" pitchFamily="18" charset="0"/>
                <a:cs typeface="Times New Roman" pitchFamily="18" charset="0"/>
              </a:rPr>
              <a:t>Tra </a:t>
            </a:r>
            <a:r>
              <a:rPr lang="en-US" sz="3100">
                <a:solidFill>
                  <a:srgbClr val="002060"/>
                </a:solidFill>
                <a:latin typeface="Times New Roman" pitchFamily="18" charset="0"/>
                <a:cs typeface="Times New Roman" pitchFamily="18" charset="0"/>
              </a:rPr>
              <a:t>cứu học </a:t>
            </a:r>
            <a:r>
              <a:rPr lang="en-US" sz="3100" smtClean="0">
                <a:solidFill>
                  <a:srgbClr val="002060"/>
                </a:solidFill>
                <a:latin typeface="Times New Roman" pitchFamily="18" charset="0"/>
                <a:cs typeface="Times New Roman" pitchFamily="18" charset="0"/>
              </a:rPr>
              <a:t>sinh</a:t>
            </a:r>
          </a:p>
          <a:p>
            <a:pPr algn="just">
              <a:lnSpc>
                <a:spcPct val="120000"/>
              </a:lnSpc>
            </a:pPr>
            <a:r>
              <a:rPr lang="en-US" sz="3100" smtClean="0">
                <a:solidFill>
                  <a:srgbClr val="002060"/>
                </a:solidFill>
                <a:latin typeface="Times New Roman" pitchFamily="18" charset="0"/>
                <a:cs typeface="Times New Roman" pitchFamily="18" charset="0"/>
              </a:rPr>
              <a:t>Tổng </a:t>
            </a:r>
            <a:r>
              <a:rPr lang="en-US" sz="3100">
                <a:solidFill>
                  <a:srgbClr val="002060"/>
                </a:solidFill>
                <a:latin typeface="Times New Roman" pitchFamily="18" charset="0"/>
                <a:cs typeface="Times New Roman" pitchFamily="18" charset="0"/>
              </a:rPr>
              <a:t>kết: Xếp loại học sinh, Báo cáo tổng </a:t>
            </a:r>
            <a:r>
              <a:rPr lang="en-US" sz="3100" smtClean="0">
                <a:solidFill>
                  <a:srgbClr val="002060"/>
                </a:solidFill>
                <a:latin typeface="Times New Roman" pitchFamily="18" charset="0"/>
                <a:cs typeface="Times New Roman" pitchFamily="18" charset="0"/>
              </a:rPr>
              <a:t>hợp.</a:t>
            </a:r>
            <a:endParaRPr lang="en-US" sz="3100">
              <a:solidFill>
                <a:srgbClr val="002060"/>
              </a:solidFill>
              <a:latin typeface="Times New Roman" pitchFamily="18" charset="0"/>
              <a:cs typeface="Times New Roman" pitchFamily="18" charset="0"/>
            </a:endParaRP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375713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Mở rộng các tiêu chuẩn tra cứu (các thông tin khác về đối tượng cần tìm</a:t>
            </a:r>
            <a:r>
              <a:rPr lang="en-US" sz="3100" smtClean="0">
                <a:solidFill>
                  <a:srgbClr val="002060"/>
                </a:solidFill>
                <a:latin typeface="Times New Roman" pitchFamily="18" charset="0"/>
                <a:cs typeface="Times New Roman" pitchFamily="18" charset="0"/>
              </a:rPr>
              <a:t>).</a:t>
            </a:r>
          </a:p>
          <a:p>
            <a:pPr algn="just">
              <a:lnSpc>
                <a:spcPct val="120000"/>
              </a:lnSpc>
            </a:pPr>
            <a:r>
              <a:rPr lang="en-US" sz="3100" smtClean="0">
                <a:solidFill>
                  <a:srgbClr val="002060"/>
                </a:solidFill>
                <a:latin typeface="Times New Roman" pitchFamily="18" charset="0"/>
                <a:cs typeface="Times New Roman" pitchFamily="18" charset="0"/>
              </a:rPr>
              <a:t>Mở </a:t>
            </a:r>
            <a:r>
              <a:rPr lang="en-US" sz="3100">
                <a:solidFill>
                  <a:srgbClr val="002060"/>
                </a:solidFill>
                <a:latin typeface="Times New Roman" pitchFamily="18" charset="0"/>
                <a:cs typeface="Times New Roman" pitchFamily="18" charset="0"/>
              </a:rPr>
              <a:t>rộng kết quả tìm kiếm (các thông tin liên quan đến đối tượng khi tìm thấy ). Cho phép người </a:t>
            </a:r>
            <a:r>
              <a:rPr lang="en-US" sz="3100" smtClean="0">
                <a:solidFill>
                  <a:srgbClr val="002060"/>
                </a:solidFill>
                <a:latin typeface="Times New Roman" pitchFamily="18" charset="0"/>
                <a:cs typeface="Times New Roman" pitchFamily="18" charset="0"/>
              </a:rPr>
              <a:t>dùng xem </a:t>
            </a:r>
            <a:r>
              <a:rPr lang="en-US" sz="3100">
                <a:solidFill>
                  <a:srgbClr val="002060"/>
                </a:solidFill>
                <a:latin typeface="Times New Roman" pitchFamily="18" charset="0"/>
                <a:cs typeface="Times New Roman" pitchFamily="18" charset="0"/>
              </a:rPr>
              <a:t>các kết quả tra cứu dưới nhiều hình thức trình bày khác nhau </a:t>
            </a:r>
            <a:r>
              <a:rPr lang="en-US" sz="3100" smtClean="0">
                <a:solidFill>
                  <a:srgbClr val="002060"/>
                </a:solidFill>
                <a:latin typeface="Times New Roman" pitchFamily="18" charset="0"/>
                <a:cs typeface="Times New Roman" pitchFamily="18" charset="0"/>
              </a:rPr>
              <a:t>(các </a:t>
            </a:r>
            <a:r>
              <a:rPr lang="en-US" sz="3100">
                <a:solidFill>
                  <a:srgbClr val="002060"/>
                </a:solidFill>
                <a:latin typeface="Times New Roman" pitchFamily="18" charset="0"/>
                <a:cs typeface="Times New Roman" pitchFamily="18" charset="0"/>
              </a:rPr>
              <a:t>thứ tự khác nhau với một danh sách, các dạng thể hiện biểu đồ, hình ảnh, v.v</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6008147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1: Tra cứu học </a:t>
            </a:r>
            <a:r>
              <a:rPr lang="en-US" sz="3100" smtClean="0">
                <a:solidFill>
                  <a:srgbClr val="002060"/>
                </a:solidFill>
                <a:latin typeface="Times New Roman" pitchFamily="18" charset="0"/>
                <a:cs typeface="Times New Roman" pitchFamily="18" charset="0"/>
              </a:rPr>
              <a:t>sinh</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pic>
        <p:nvPicPr>
          <p:cNvPr id="4" name="image57.png"/>
          <p:cNvPicPr/>
          <p:nvPr/>
        </p:nvPicPr>
        <p:blipFill>
          <a:blip r:embed="rId3" cstate="print"/>
          <a:stretch>
            <a:fillRect/>
          </a:stretch>
        </p:blipFill>
        <p:spPr>
          <a:xfrm>
            <a:off x="2514600" y="2667000"/>
            <a:ext cx="4114800" cy="4148456"/>
          </a:xfrm>
          <a:prstGeom prst="rect">
            <a:avLst/>
          </a:prstGeom>
        </p:spPr>
      </p:pic>
    </p:spTree>
    <p:extLst>
      <p:ext uri="{BB962C8B-B14F-4D97-AF65-F5344CB8AC3E}">
        <p14:creationId xmlns:p14="http://schemas.microsoft.com/office/powerpoint/2010/main" val="42206601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tra </a:t>
            </a:r>
            <a:r>
              <a:rPr lang="en-US" sz="3100" smtClean="0">
                <a:solidFill>
                  <a:srgbClr val="FF0000"/>
                </a:solidFill>
                <a:latin typeface="Times New Roman" pitchFamily="18" charset="0"/>
                <a:cs typeface="Times New Roman" pitchFamily="18" charset="0"/>
              </a:rPr>
              <a:t>cứu:</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a:t>
            </a:r>
            <a:r>
              <a:rPr lang="en-US" sz="3100" smtClean="0">
                <a:solidFill>
                  <a:srgbClr val="002060"/>
                </a:solidFill>
                <a:latin typeface="Times New Roman" pitchFamily="18" charset="0"/>
                <a:cs typeface="Times New Roman" pitchFamily="18" charset="0"/>
              </a:rPr>
              <a:t>2: </a:t>
            </a:r>
            <a:r>
              <a:rPr lang="en-US" sz="3100">
                <a:solidFill>
                  <a:srgbClr val="002060"/>
                </a:solidFill>
                <a:latin typeface="Times New Roman" pitchFamily="18" charset="0"/>
                <a:cs typeface="Times New Roman" pitchFamily="18" charset="0"/>
              </a:rPr>
              <a:t>Tra </a:t>
            </a:r>
            <a:r>
              <a:rPr lang="en-US" sz="3100" smtClean="0">
                <a:solidFill>
                  <a:srgbClr val="002060"/>
                </a:solidFill>
                <a:latin typeface="Times New Roman" pitchFamily="18" charset="0"/>
                <a:cs typeface="Times New Roman" pitchFamily="18" charset="0"/>
              </a:rPr>
              <a:t>cứu cầu thủ</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pic>
        <p:nvPicPr>
          <p:cNvPr id="4" name="image58.png"/>
          <p:cNvPicPr/>
          <p:nvPr/>
        </p:nvPicPr>
        <p:blipFill>
          <a:blip r:embed="rId3" cstate="print"/>
          <a:stretch>
            <a:fillRect/>
          </a:stretch>
        </p:blipFill>
        <p:spPr>
          <a:xfrm>
            <a:off x="2438399" y="2670810"/>
            <a:ext cx="4267202" cy="4187190"/>
          </a:xfrm>
          <a:prstGeom prst="rect">
            <a:avLst/>
          </a:prstGeom>
        </p:spPr>
      </p:pic>
    </p:spTree>
    <p:extLst>
      <p:ext uri="{BB962C8B-B14F-4D97-AF65-F5344CB8AC3E}">
        <p14:creationId xmlns:p14="http://schemas.microsoft.com/office/powerpoint/2010/main" val="426846216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Màn </a:t>
            </a:r>
            <a:r>
              <a:rPr lang="en-US" sz="3100">
                <a:solidFill>
                  <a:srgbClr val="FF0000"/>
                </a:solidFill>
                <a:latin typeface="Times New Roman" pitchFamily="18" charset="0"/>
                <a:cs typeface="Times New Roman" pitchFamily="18" charset="0"/>
              </a:rPr>
              <a:t>hình nhập </a:t>
            </a:r>
            <a:r>
              <a:rPr lang="en-US" sz="3100" smtClean="0">
                <a:solidFill>
                  <a:srgbClr val="FF0000"/>
                </a:solidFill>
                <a:latin typeface="Times New Roman" pitchFamily="18" charset="0"/>
                <a:cs typeface="Times New Roman" pitchFamily="18" charset="0"/>
              </a:rPr>
              <a:t>liệu:</a:t>
            </a:r>
            <a:endParaRPr lang="en-US" sz="3100">
              <a:solidFill>
                <a:srgbClr val="FF000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Chọn dạng trình bày là biểu mẫu liên quan (nếu có) và bổ sung vào đó các thông tin  giúp việc sử dụng thuận tiện </a:t>
            </a:r>
            <a:r>
              <a:rPr lang="en-US" sz="3100" smtClean="0">
                <a:solidFill>
                  <a:srgbClr val="002060"/>
                </a:solidFill>
                <a:latin typeface="Times New Roman" pitchFamily="18" charset="0"/>
                <a:cs typeface="Times New Roman" pitchFamily="18" charset="0"/>
              </a:rPr>
              <a:t>hơn.</a:t>
            </a:r>
          </a:p>
          <a:p>
            <a:pPr algn="just">
              <a:lnSpc>
                <a:spcPct val="120000"/>
              </a:lnSpc>
            </a:pPr>
            <a:r>
              <a:rPr lang="en-US" sz="3100" smtClean="0">
                <a:solidFill>
                  <a:srgbClr val="002060"/>
                </a:solidFill>
                <a:latin typeface="Times New Roman" pitchFamily="18" charset="0"/>
                <a:cs typeface="Times New Roman" pitchFamily="18" charset="0"/>
              </a:rPr>
              <a:t>Nếu </a:t>
            </a:r>
            <a:r>
              <a:rPr lang="en-US" sz="3100">
                <a:solidFill>
                  <a:srgbClr val="002060"/>
                </a:solidFill>
                <a:latin typeface="Times New Roman" pitchFamily="18" charset="0"/>
                <a:cs typeface="Times New Roman" pitchFamily="18" charset="0"/>
              </a:rPr>
              <a:t>không có biểu mẫu liên quan, cố gắng thiết kế hình thức trình bày tự nhiên nhất có thể có.</a:t>
            </a:r>
          </a:p>
          <a:p>
            <a:pPr algn="just">
              <a:lnSpc>
                <a:spcPct val="120000"/>
              </a:lnSpc>
            </a:pP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22960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GIAO DIỆN VỚI </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TÍNH TIỆN DỤNG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6926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3646</TotalTime>
  <Words>2233</Words>
  <Application>Microsoft Office PowerPoint</Application>
  <PresentationFormat>On-screen Show (4:3)</PresentationFormat>
  <Paragraphs>205</Paragraphs>
  <Slides>39</Slides>
  <Notes>28</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Concourse</vt:lpstr>
      <vt:lpstr>Học viện Công nghệ Bưu chính Viễn thông Khoa Công nghệ thông tin </vt:lpstr>
      <vt:lpstr>NỘI DUNG</vt:lpstr>
      <vt:lpstr>MỤC ĐÍCH CỦA THIẾT KẾ</vt:lpstr>
      <vt:lpstr>MỤC ĐÍCH CỦA THIẾT KẾ</vt:lpstr>
      <vt:lpstr>MÀN HÌNH GIAO DIỆN</vt:lpstr>
      <vt:lpstr>MÀN HÌNH GIAO DIỆN</vt:lpstr>
      <vt:lpstr>MÀN HÌNH GIAO DIỆN</vt:lpstr>
      <vt:lpstr>MÀN HÌNH GIAO DIỆN</vt:lpstr>
      <vt:lpstr>MÀN HÌNH GIAO DIỆN</vt:lpstr>
      <vt:lpstr>MÀN HÌNH GIAO DIỆN</vt:lpstr>
      <vt:lpstr>MÀN HÌNH GIAO DIỆN</vt:lpstr>
      <vt:lpstr>MÀN HÌNH GIAO DIỆN</vt:lpstr>
      <vt:lpstr>QUÁ TRÌNH SỬ DỤNG PHẦN MỀM</vt:lpstr>
      <vt:lpstr>PHÂN LOẠI MÀN HÌNH GIAO DIỆN</vt:lpstr>
      <vt:lpstr>PHÂN LOẠI MÀN HÌNH GIAO DIỆN</vt:lpstr>
      <vt:lpstr>QUÁ TRÌNH THIẾT KẾ GIAO DIỆN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ĐÚNG ĐẮN</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lpstr>THIẾT KẾ GIAO DIỆN VỚI  TÍNH TIỆN DỤNG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NguyenThiBichNguyen</dc:creator>
  <cp:lastModifiedBy>Windows User</cp:lastModifiedBy>
  <cp:revision>810</cp:revision>
  <dcterms:created xsi:type="dcterms:W3CDTF">2014-07-30T09:14:26Z</dcterms:created>
  <dcterms:modified xsi:type="dcterms:W3CDTF">2017-04-10T03:55:57Z</dcterms:modified>
</cp:coreProperties>
</file>