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59"/>
  </p:notesMasterIdLst>
  <p:sldIdLst>
    <p:sldId id="369" r:id="rId2"/>
    <p:sldId id="285" r:id="rId3"/>
    <p:sldId id="371" r:id="rId4"/>
    <p:sldId id="372" r:id="rId5"/>
    <p:sldId id="373" r:id="rId6"/>
    <p:sldId id="374" r:id="rId7"/>
    <p:sldId id="375" r:id="rId8"/>
    <p:sldId id="376" r:id="rId9"/>
    <p:sldId id="377" r:id="rId10"/>
    <p:sldId id="378" r:id="rId11"/>
    <p:sldId id="379" r:id="rId12"/>
    <p:sldId id="380" r:id="rId13"/>
    <p:sldId id="381" r:id="rId14"/>
    <p:sldId id="382" r:id="rId15"/>
    <p:sldId id="383" r:id="rId16"/>
    <p:sldId id="384" r:id="rId17"/>
    <p:sldId id="385" r:id="rId18"/>
    <p:sldId id="386" r:id="rId19"/>
    <p:sldId id="387" r:id="rId20"/>
    <p:sldId id="388" r:id="rId21"/>
    <p:sldId id="389" r:id="rId22"/>
    <p:sldId id="390" r:id="rId23"/>
    <p:sldId id="391" r:id="rId24"/>
    <p:sldId id="392" r:id="rId25"/>
    <p:sldId id="393" r:id="rId26"/>
    <p:sldId id="394" r:id="rId27"/>
    <p:sldId id="395" r:id="rId28"/>
    <p:sldId id="396" r:id="rId29"/>
    <p:sldId id="397" r:id="rId30"/>
    <p:sldId id="398" r:id="rId31"/>
    <p:sldId id="399" r:id="rId32"/>
    <p:sldId id="400" r:id="rId33"/>
    <p:sldId id="401" r:id="rId34"/>
    <p:sldId id="402" r:id="rId35"/>
    <p:sldId id="403" r:id="rId36"/>
    <p:sldId id="404" r:id="rId37"/>
    <p:sldId id="405" r:id="rId38"/>
    <p:sldId id="406" r:id="rId39"/>
    <p:sldId id="407" r:id="rId40"/>
    <p:sldId id="408" r:id="rId41"/>
    <p:sldId id="409" r:id="rId42"/>
    <p:sldId id="410" r:id="rId43"/>
    <p:sldId id="411" r:id="rId44"/>
    <p:sldId id="412" r:id="rId45"/>
    <p:sldId id="413" r:id="rId46"/>
    <p:sldId id="414" r:id="rId47"/>
    <p:sldId id="415" r:id="rId48"/>
    <p:sldId id="416" r:id="rId49"/>
    <p:sldId id="417" r:id="rId50"/>
    <p:sldId id="418" r:id="rId51"/>
    <p:sldId id="419" r:id="rId52"/>
    <p:sldId id="420" r:id="rId53"/>
    <p:sldId id="421" r:id="rId54"/>
    <p:sldId id="422" r:id="rId55"/>
    <p:sldId id="423" r:id="rId56"/>
    <p:sldId id="424" r:id="rId57"/>
    <p:sldId id="425"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367" autoAdjust="0"/>
  </p:normalViewPr>
  <p:slideViewPr>
    <p:cSldViewPr>
      <p:cViewPr>
        <p:scale>
          <a:sx n="76" d="100"/>
          <a:sy n="76" d="100"/>
        </p:scale>
        <p:origin x="-1194" y="13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07FF86-22BB-4144-9EEC-A552BBEF3436}" type="datetimeFigureOut">
              <a:rPr lang="en-US" smtClean="0"/>
              <a:t>08/04/2017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6F8280-745D-486F-BC4B-3CCB8395E995}" type="slidenum">
              <a:rPr lang="en-US" smtClean="0"/>
              <a:t>‹#›</a:t>
            </a:fld>
            <a:endParaRPr lang="en-US"/>
          </a:p>
        </p:txBody>
      </p:sp>
    </p:spTree>
    <p:extLst>
      <p:ext uri="{BB962C8B-B14F-4D97-AF65-F5344CB8AC3E}">
        <p14:creationId xmlns:p14="http://schemas.microsoft.com/office/powerpoint/2010/main" val="1381449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1</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2</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200" smtClean="0">
                <a:solidFill>
                  <a:srgbClr val="002060"/>
                </a:solidFill>
                <a:latin typeface="Times New Roman" pitchFamily="18" charset="0"/>
                <a:cs typeface="Times New Roman" pitchFamily="18" charset="0"/>
              </a:rPr>
              <a:t>Điều này sẽ có ích trong các trường hợp khi mà không thể tiến hành sự phân rã giữa các kết quả thu được từ nắm bắt các yêu cầu hoặc phân tích.</a:t>
            </a:r>
          </a:p>
          <a:p>
            <a:pPr marL="228600" indent="-228600">
              <a:buAutoNum type="arabicPeriod"/>
            </a:pPr>
            <a:endParaRPr lang="en-US" sz="1200" smtClean="0">
              <a:solidFill>
                <a:srgbClr val="002060"/>
              </a:solidFill>
              <a:latin typeface="Times New Roman" pitchFamily="18" charset="0"/>
              <a:cs typeface="Times New Roman" pitchFamily="18" charset="0"/>
            </a:endParaRPr>
          </a:p>
          <a:p>
            <a:pPr marL="228600" indent="-228600">
              <a:buAutoNum type="arabicPeriod"/>
            </a:pPr>
            <a:r>
              <a:rPr lang="en-US" sz="1200" smtClean="0">
                <a:solidFill>
                  <a:srgbClr val="002060"/>
                </a:solidFill>
                <a:latin typeface="Times New Roman" pitchFamily="18" charset="0"/>
                <a:cs typeface="Times New Roman" pitchFamily="18" charset="0"/>
              </a:rPr>
              <a:t>Điều này sẽ có ích khi chúng ta suy luận về kiến trúc và khi chúng ta sử dụng các giao diện như những công cụ đồng bộ các đội phát triển khác nhau.</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4</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5</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6</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7</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8</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9</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10</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11</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12</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13</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14</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15</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16</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200" kern="1200" smtClean="0">
                <a:solidFill>
                  <a:schemeClr val="tx1"/>
                </a:solidFill>
                <a:effectLst/>
                <a:latin typeface="+mn-lt"/>
                <a:ea typeface="+mn-ea"/>
                <a:cs typeface="+mn-cs"/>
              </a:rPr>
              <a:t>Có nhiều mức chi tiết khác nhau. Có nhiều biến thể mở rộng khác nhau</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17</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Tác nhân ngoài: đối tượng bên ngoài hệ thống, nguồn phát sinh hay thu nhận dữ liệu</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Tiến trình: Thao tác đối với thông tin hay khối dữ liệu</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Luồng dữ liệu: luồng thông tin di chuyển trong hệ thống </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Kho dữ liệu:nơi lưu trữ dữ liệu</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18</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19</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20</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21</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22</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23</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24</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25</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26</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Quá trình thực hiện:</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27</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Đánh</a:t>
            </a:r>
            <a:r>
              <a:rPr lang="en-US" baseline="0" smtClean="0"/>
              <a:t> giá:</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28</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Quá trình thực hiện:</a:t>
            </a:r>
          </a:p>
          <a:p>
            <a:endParaRPr lang="en-US" sz="1200" kern="120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smtClean="0">
                <a:solidFill>
                  <a:srgbClr val="002060"/>
                </a:solidFill>
                <a:latin typeface="Times New Roman" pitchFamily="18" charset="0"/>
                <a:cs typeface="Times New Roman" pitchFamily="18" charset="0"/>
              </a:rPr>
              <a:t>Lập sơ đồ luồng dữ liệu ở mức cao nhất. Các sơ đồ này sẽ không được tiến hành phân rã thành các sơ đồ có cấp lớn hơn (thông thường đây là sơ đồ ứng với một công việc cụ thể của một người dùng nào đó trong thế giới thực).</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29</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Đánh</a:t>
            </a:r>
            <a:r>
              <a:rPr lang="en-US" sz="1200" kern="1200" baseline="0" smtClean="0">
                <a:solidFill>
                  <a:schemeClr val="tx1"/>
                </a:solidFill>
                <a:effectLst/>
                <a:latin typeface="+mn-lt"/>
                <a:ea typeface="+mn-ea"/>
                <a:cs typeface="+mn-cs"/>
              </a:rPr>
              <a:t> giá:</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30</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Quá trình thực hiện:</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31</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Đán</a:t>
            </a:r>
            <a:r>
              <a:rPr lang="en-US" sz="1200" kern="1200" baseline="0" smtClean="0">
                <a:solidFill>
                  <a:schemeClr val="tx1"/>
                </a:solidFill>
                <a:effectLst/>
                <a:latin typeface="+mn-lt"/>
                <a:ea typeface="+mn-ea"/>
                <a:cs typeface="+mn-cs"/>
              </a:rPr>
              <a:t>h giá</a:t>
            </a:r>
            <a:r>
              <a:rPr lang="en-US" sz="1200" kern="1200" smtClean="0">
                <a:solidFill>
                  <a:schemeClr val="tx1"/>
                </a:solidFill>
                <a:effectLst/>
                <a:latin typeface="+mn-lt"/>
                <a:ea typeface="+mn-ea"/>
                <a:cs typeface="+mn-cs"/>
              </a:rPr>
              <a:t>:</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32</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Do các giới hạn đã nêu phía trên việc lập các sơ đồ luồng dữ liệu toàn bộ phần mềm chỉ qui về lập sơ đồ luồng dữ liệu cho từng công việc (sau đó chỉ thực hiện đơn giản một bước tích hợp để có sơ đồ cấp 0)</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33</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34</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35</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mtClean="0">
                <a:solidFill>
                  <a:srgbClr val="002060"/>
                </a:solidFill>
                <a:latin typeface="Times New Roman" pitchFamily="18" charset="0"/>
                <a:cs typeface="Times New Roman" pitchFamily="18" charset="0"/>
              </a:rPr>
              <a:t>Để cải tiến chất lượng phần mềm (đặc biệt tính tiến hóa) có thể đọc thêm các tham số phục vụ cho việc xử lý từ bộ nhớ phụ (bảng qui định đơn giá phạt khi trả sách trễ hạn, bảng định mức và đơn giá tiền điện, v,v). Tuy nhiên trong giai đoạn này chỉ nên tập trung vào tính đúng đắn (các chất lượng khác sẽ được xem xét chi tiết trong giai đoạn thiết kế).</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36</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37</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38</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39</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Mô tả quá trình sử dụng dữ liệu nhập D1, D2, D3 để tạo ra các dữ liệu xuất D4, D5, D6 với các lưu ý sau:</a:t>
            </a:r>
          </a:p>
          <a:p>
            <a:endParaRPr lang="en-US" sz="1200" kern="1200" smtClean="0">
              <a:solidFill>
                <a:schemeClr val="tx1"/>
              </a:solidFill>
              <a:effectLst/>
              <a:latin typeface="+mn-lt"/>
              <a:ea typeface="+mn-ea"/>
              <a:cs typeface="+mn-cs"/>
            </a:endParaRPr>
          </a:p>
          <a:p>
            <a:pPr lvl="0"/>
            <a:r>
              <a:rPr lang="en-US" sz="1200" kern="1200" smtClean="0">
                <a:solidFill>
                  <a:schemeClr val="tx1"/>
                </a:solidFill>
                <a:effectLst/>
                <a:latin typeface="+mn-lt"/>
                <a:ea typeface="+mn-ea"/>
                <a:cs typeface="+mn-cs"/>
              </a:rPr>
              <a:t>Chỉ mô tả xử lý mà không cần lưu ý đến cách thực hiện nhập xuất (hình thức nhập, tổ chức lưu trữ trên bộ nhớ phụ, câu lệnh cụ thể để đọc, ghi).</a:t>
            </a:r>
          </a:p>
          <a:p>
            <a:pPr lvl="0"/>
            <a:endParaRPr lang="en-US" sz="1200" kern="120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smtClean="0">
                <a:solidFill>
                  <a:srgbClr val="002060"/>
                </a:solidFill>
                <a:latin typeface="Times New Roman" pitchFamily="18" charset="0"/>
                <a:cs typeface="Times New Roman" pitchFamily="18" charset="0"/>
              </a:rPr>
              <a:t>Mô tả chi tiết cách sử dụng dữ liệu nhập để tạo dữ liệu xuất (mô tả càng chi tiết thì việc thiết kế xử lý càng dễ dàng).</a:t>
            </a:r>
          </a:p>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40</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41</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smtClean="0">
                <a:solidFill>
                  <a:schemeClr val="tx1"/>
                </a:solidFill>
                <a:effectLst/>
                <a:latin typeface="+mn-lt"/>
                <a:ea typeface="+mn-ea"/>
                <a:cs typeface="+mn-cs"/>
              </a:rPr>
              <a:t>Với giáo trình này chỉ dừng lại giới thiệu khái niệm, mô hình được học ở các giáo trình Phân tích Thiết kế hệ thống thông tin</a:t>
            </a:r>
          </a:p>
        </p:txBody>
      </p:sp>
      <p:sp>
        <p:nvSpPr>
          <p:cNvPr id="4" name="Slide Number Placeholder 3"/>
          <p:cNvSpPr>
            <a:spLocks noGrp="1"/>
          </p:cNvSpPr>
          <p:nvPr>
            <p:ph type="sldNum" sz="quarter" idx="10"/>
          </p:nvPr>
        </p:nvSpPr>
        <p:spPr/>
        <p:txBody>
          <a:bodyPr/>
          <a:lstStyle/>
          <a:p>
            <a:fld id="{4E6F8280-745D-486F-BC4B-3CCB8395E995}" type="slidenum">
              <a:rPr lang="en-US" smtClean="0"/>
              <a:t>42</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43</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smtClean="0">
                <a:solidFill>
                  <a:schemeClr val="tx1"/>
                </a:solidFill>
                <a:effectLst/>
                <a:latin typeface="+mn-lt"/>
                <a:ea typeface="+mn-ea"/>
                <a:cs typeface="+mn-cs"/>
              </a:rPr>
              <a:t>Khi thiết kế một phần mềm cụ thể, người kỹ sư tin học phải chọn lựa và  ra quyết định về các “vật liệu” được dùng trong các thành phần. Sau khi đã quyết định xong, kết quả sẽ được mô tả lại hay đặc tả dưới dạng các bản vẽ phần mềm, mô</a:t>
            </a:r>
            <a:r>
              <a:rPr lang="en-US" sz="1200" kern="1200" baseline="0" smtClean="0">
                <a:solidFill>
                  <a:schemeClr val="tx1"/>
                </a:solidFill>
                <a:effectLst/>
                <a:latin typeface="+mn-lt"/>
                <a:ea typeface="+mn-ea"/>
                <a:cs typeface="+mn-cs"/>
              </a:rPr>
              <a:t> hình phần mềm</a:t>
            </a:r>
            <a:r>
              <a:rPr lang="en-US" sz="1200" kern="1200" smtClean="0">
                <a:solidFill>
                  <a:schemeClr val="tx1"/>
                </a:solidFill>
                <a:effectLst/>
                <a:latin typeface="+mn-lt"/>
                <a:ea typeface="+mn-ea"/>
                <a:cs typeface="+mn-cs"/>
              </a:rPr>
              <a:t>, dưới dạng sưu liệu.</a:t>
            </a:r>
          </a:p>
          <a:p>
            <a:pPr lvl="0"/>
            <a:endParaRPr lang="en-US" sz="1200" kern="1200" smtClean="0">
              <a:solidFill>
                <a:schemeClr val="tx1"/>
              </a:solidFill>
              <a:effectLst/>
              <a:latin typeface="+mn-lt"/>
              <a:ea typeface="+mn-ea"/>
              <a:cs typeface="+mn-cs"/>
            </a:endParaRPr>
          </a:p>
          <a:p>
            <a:pPr lvl="0"/>
            <a:r>
              <a:rPr lang="en-US" sz="1200" kern="1200" smtClean="0">
                <a:solidFill>
                  <a:schemeClr val="tx1"/>
                </a:solidFill>
                <a:effectLst/>
                <a:latin typeface="+mn-lt"/>
                <a:ea typeface="+mn-ea"/>
                <a:cs typeface="+mn-cs"/>
              </a:rPr>
              <a:t>Thành phần giao diện: Nội dung và hình thức trình bày các màn hình giao tiếp của phần mềm. Hệ thống các thao tác mà người dùng có thể thực hiện trên màn hình giao tiếp và xử lý tương ứng của phần mềm.</a:t>
            </a:r>
          </a:p>
          <a:p>
            <a:pPr lvl="0"/>
            <a:endParaRPr lang="en-US" sz="1200" kern="120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Thành phần xử lý: Hệ thống các kiểu dữ liệu được sử dụng trong phần mềm. Hệ thống các hàm được sử dụng trong phần mềm. Các hàm này sẽ thể hiện tương ứng việc thực hiện một công việc nào đó của thế giới thực trên máy tính (kiểm tra tính hợp lệ việc cho mượn sách, ghi vào sổ việc cho mượn sách…v.v)</a:t>
            </a:r>
          </a:p>
          <a:p>
            <a:pPr lvl="0"/>
            <a:endParaRPr lang="en-US" sz="1200" kern="1200" smtClean="0">
              <a:solidFill>
                <a:schemeClr val="tx1"/>
              </a:solidFill>
              <a:effectLst/>
              <a:latin typeface="+mn-lt"/>
              <a:ea typeface="+mn-ea"/>
              <a:cs typeface="+mn-cs"/>
            </a:endParaRPr>
          </a:p>
          <a:p>
            <a:pPr lvl="0"/>
            <a:r>
              <a:rPr lang="en-US" sz="1200" kern="1200" smtClean="0">
                <a:solidFill>
                  <a:schemeClr val="tx1"/>
                </a:solidFill>
                <a:effectLst/>
                <a:latin typeface="+mn-lt"/>
                <a:ea typeface="+mn-ea"/>
                <a:cs typeface="+mn-cs"/>
              </a:rPr>
              <a:t>Thành phần dữ liệu: thông tin liên quan đến cách thức tổ chức lưu trữ các dữ liệu,</a:t>
            </a:r>
            <a:r>
              <a:rPr lang="en-US" sz="1200" kern="1200" baseline="0" smtClean="0">
                <a:solidFill>
                  <a:schemeClr val="tx1"/>
                </a:solidFill>
                <a:effectLst/>
                <a:latin typeface="+mn-lt"/>
                <a:ea typeface="+mn-ea"/>
                <a:cs typeface="+mn-cs"/>
              </a:rPr>
              <a:t> </a:t>
            </a:r>
            <a:r>
              <a:rPr lang="en-US" sz="1200" kern="1200" smtClean="0">
                <a:solidFill>
                  <a:schemeClr val="tx1"/>
                </a:solidFill>
                <a:effectLst/>
                <a:latin typeface="+mn-lt"/>
                <a:ea typeface="+mn-ea"/>
                <a:cs typeface="+mn-cs"/>
              </a:rPr>
              <a:t>dạng lưu trữ.</a:t>
            </a:r>
          </a:p>
        </p:txBody>
      </p:sp>
      <p:sp>
        <p:nvSpPr>
          <p:cNvPr id="4" name="Slide Number Placeholder 3"/>
          <p:cNvSpPr>
            <a:spLocks noGrp="1"/>
          </p:cNvSpPr>
          <p:nvPr>
            <p:ph type="sldNum" sz="quarter" idx="10"/>
          </p:nvPr>
        </p:nvSpPr>
        <p:spPr/>
        <p:txBody>
          <a:bodyPr/>
          <a:lstStyle/>
          <a:p>
            <a:fld id="{4E6F8280-745D-486F-BC4B-3CCB8395E995}" type="slidenum">
              <a:rPr lang="en-US" smtClean="0"/>
              <a:t>44</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45</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46</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47</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48</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49</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50</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51</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52</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53</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54</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55</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56</a:t>
            </a:fld>
            <a:endParaRPr lang="en-US"/>
          </a:p>
        </p:txBody>
      </p:sp>
    </p:spTree>
    <p:extLst>
      <p:ext uri="{BB962C8B-B14F-4D97-AF65-F5344CB8AC3E}">
        <p14:creationId xmlns:p14="http://schemas.microsoft.com/office/powerpoint/2010/main" val="2879675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57</a:t>
            </a:fld>
            <a:endParaRPr lang="en-US"/>
          </a:p>
        </p:txBody>
      </p:sp>
    </p:spTree>
    <p:extLst>
      <p:ext uri="{BB962C8B-B14F-4D97-AF65-F5344CB8AC3E}">
        <p14:creationId xmlns:p14="http://schemas.microsoft.com/office/powerpoint/2010/main" val="28796759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8DDB821-C36F-4FAC-A081-735C79D040F8}" type="datetimeFigureOut">
              <a:rPr lang="en-US" smtClean="0"/>
              <a:t>08/04/2017</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10AA8C8-4B32-4730-B9EF-C213DECE05B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8DDB821-C36F-4FAC-A081-735C79D040F8}" type="datetimeFigureOut">
              <a:rPr lang="en-US" smtClean="0"/>
              <a:t>08/04/2017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8DDB821-C36F-4FAC-A081-735C79D040F8}" type="datetimeFigureOut">
              <a:rPr lang="en-US" smtClean="0"/>
              <a:t>08/04/2017</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10AA8C8-4B32-4730-B9EF-C213DECE05BC}"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08/04/2017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8DDB821-C36F-4FAC-A081-735C79D040F8}" type="datetimeFigureOut">
              <a:rPr lang="en-US" smtClean="0"/>
              <a:t>08/04/2017</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0AA8C8-4B32-4730-B9EF-C213DECE05B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9"/>
            <a:ext cx="8229600" cy="4081272"/>
          </a:xfrm>
        </p:spPr>
        <p:txBody>
          <a:bodyPr>
            <a:normAutofit/>
          </a:bodyPr>
          <a:lstStyle/>
          <a:p>
            <a:pPr marL="0" lvl="0" indent="0" algn="ctr">
              <a:buNone/>
            </a:pPr>
            <a:r>
              <a:rPr lang="en-US" sz="4000" b="1" smtClean="0">
                <a:solidFill>
                  <a:srgbClr val="FF0000"/>
                </a:solidFill>
                <a:latin typeface="Times New Roman" pitchFamily="18" charset="0"/>
                <a:cs typeface="Times New Roman" pitchFamily="18" charset="0"/>
              </a:rPr>
              <a:t>NHẬP </a:t>
            </a:r>
            <a:r>
              <a:rPr lang="en-US" sz="4000" b="1">
                <a:solidFill>
                  <a:srgbClr val="FF0000"/>
                </a:solidFill>
                <a:latin typeface="Times New Roman" pitchFamily="18" charset="0"/>
                <a:cs typeface="Times New Roman" pitchFamily="18" charset="0"/>
              </a:rPr>
              <a:t>MÔN </a:t>
            </a:r>
          </a:p>
          <a:p>
            <a:pPr marL="0" lvl="0" indent="0" algn="ctr">
              <a:buNone/>
            </a:pPr>
            <a:r>
              <a:rPr lang="en-US" sz="4000" b="1">
                <a:solidFill>
                  <a:srgbClr val="FF0000"/>
                </a:solidFill>
                <a:latin typeface="Times New Roman" pitchFamily="18" charset="0"/>
                <a:cs typeface="Times New Roman" pitchFamily="18" charset="0"/>
              </a:rPr>
              <a:t>CÔNG NGHỆ PHẦN MỀM</a:t>
            </a:r>
            <a:endParaRPr lang="en-US" sz="4000" b="1" dirty="0">
              <a:solidFill>
                <a:srgbClr val="FF0000"/>
              </a:solidFill>
              <a:latin typeface="Times New Roman" pitchFamily="18" charset="0"/>
              <a:cs typeface="Times New Roman" pitchFamily="18" charset="0"/>
            </a:endParaRPr>
          </a:p>
          <a:p>
            <a:pPr marL="0" indent="0">
              <a:buNone/>
            </a:pPr>
            <a:endParaRPr lang="en-US" sz="2800" dirty="0" smtClean="0">
              <a:solidFill>
                <a:srgbClr val="002060"/>
              </a:solidFill>
              <a:latin typeface="Times New Roman" pitchFamily="18" charset="0"/>
              <a:cs typeface="Times New Roman" pitchFamily="18" charset="0"/>
            </a:endParaRPr>
          </a:p>
          <a:p>
            <a:pPr marL="0" indent="0" algn="ctr">
              <a:buNone/>
            </a:pPr>
            <a:r>
              <a:rPr lang="en-US" sz="3200" b="1" smtClean="0">
                <a:solidFill>
                  <a:srgbClr val="002060"/>
                </a:solidFill>
                <a:latin typeface="Times New Roman" pitchFamily="18" charset="0"/>
                <a:cs typeface="Times New Roman" pitchFamily="18" charset="0"/>
              </a:rPr>
              <a:t>Chương </a:t>
            </a:r>
            <a:r>
              <a:rPr lang="en-US" sz="3200" b="1">
                <a:solidFill>
                  <a:srgbClr val="002060"/>
                </a:solidFill>
                <a:latin typeface="Times New Roman" pitchFamily="18" charset="0"/>
                <a:cs typeface="Times New Roman" pitchFamily="18" charset="0"/>
              </a:rPr>
              <a:t>VII: Thiết kế phần mềm</a:t>
            </a:r>
            <a:endParaRPr lang="en-US" sz="3200" b="1" dirty="0">
              <a:solidFill>
                <a:srgbClr val="002060"/>
              </a:solidFill>
              <a:latin typeface="Times New Roman" pitchFamily="18" charset="0"/>
              <a:cs typeface="Times New Roman" pitchFamily="18" charset="0"/>
            </a:endParaRPr>
          </a:p>
        </p:txBody>
      </p:sp>
      <p:sp>
        <p:nvSpPr>
          <p:cNvPr id="5" name="Title 1"/>
          <p:cNvSpPr>
            <a:spLocks noGrp="1"/>
          </p:cNvSpPr>
          <p:nvPr>
            <p:ph type="title"/>
          </p:nvPr>
        </p:nvSpPr>
        <p:spPr>
          <a:xfrm>
            <a:off x="228600" y="152400"/>
            <a:ext cx="8229600" cy="1143000"/>
          </a:xfrm>
        </p:spPr>
        <p:txBody>
          <a:bodyPr>
            <a:normAutofit/>
          </a:bodyPr>
          <a:lstStyle/>
          <a:p>
            <a:r>
              <a:rPr lang="en-US" sz="1800">
                <a:solidFill>
                  <a:srgbClr val="002060"/>
                </a:solidFill>
                <a:effectLst/>
                <a:latin typeface="Times New Roman" pitchFamily="18" charset="0"/>
                <a:cs typeface="Times New Roman" pitchFamily="18" charset="0"/>
              </a:rPr>
              <a:t>Học viện Công nghệ Bưu chính Viễn thông</a:t>
            </a:r>
            <a:br>
              <a:rPr lang="en-US" sz="1800">
                <a:solidFill>
                  <a:srgbClr val="002060"/>
                </a:solidFill>
                <a:effectLst/>
                <a:latin typeface="Times New Roman" pitchFamily="18" charset="0"/>
                <a:cs typeface="Times New Roman" pitchFamily="18" charset="0"/>
              </a:rPr>
            </a:br>
            <a:r>
              <a:rPr lang="en-US" sz="1800">
                <a:solidFill>
                  <a:srgbClr val="002060"/>
                </a:solidFill>
                <a:effectLst/>
                <a:latin typeface="Times New Roman" pitchFamily="18" charset="0"/>
                <a:cs typeface="Times New Roman" pitchFamily="18" charset="0"/>
              </a:rPr>
              <a:t>Khoa Công nghệ thông </a:t>
            </a:r>
            <a:r>
              <a:rPr lang="en-US" sz="1800" smtClean="0">
                <a:solidFill>
                  <a:srgbClr val="002060"/>
                </a:solidFill>
                <a:effectLst/>
                <a:latin typeface="Times New Roman" pitchFamily="18" charset="0"/>
                <a:cs typeface="Times New Roman" pitchFamily="18" charset="0"/>
              </a:rPr>
              <a:t>tin</a:t>
            </a:r>
            <a:r>
              <a:rPr lang="vi-VN" sz="1800" b="0" dirty="0">
                <a:solidFill>
                  <a:srgbClr val="FF0000"/>
                </a:solidFill>
                <a:effectLst/>
                <a:latin typeface="Times New Roman" pitchFamily="18" charset="0"/>
                <a:cs typeface="Times New Roman" pitchFamily="18" charset="0"/>
              </a:rPr>
              <a:t/>
            </a:r>
            <a:br>
              <a:rPr lang="vi-VN" sz="1800" b="0" dirty="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
        <p:nvSpPr>
          <p:cNvPr id="6" name="Title 1"/>
          <p:cNvSpPr txBox="1">
            <a:spLocks/>
          </p:cNvSpPr>
          <p:nvPr/>
        </p:nvSpPr>
        <p:spPr>
          <a:xfrm>
            <a:off x="6172200" y="5791200"/>
            <a:ext cx="3048000" cy="838200"/>
          </a:xfrm>
          <a:prstGeom prst="rect">
            <a:avLst/>
          </a:prstGeom>
        </p:spPr>
        <p:txBody>
          <a:bodyPr vert="horz" rtlCol="0" anchor="ctr">
            <a:normAutofit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US" sz="1800" smtClean="0">
                <a:solidFill>
                  <a:srgbClr val="002060"/>
                </a:solidFill>
                <a:effectLst/>
                <a:latin typeface="Times New Roman" pitchFamily="18" charset="0"/>
                <a:cs typeface="Times New Roman" pitchFamily="18" charset="0"/>
              </a:rPr>
              <a:t>Nguyễn Thị Bích Nguyên</a:t>
            </a:r>
          </a:p>
          <a:p>
            <a:r>
              <a:rPr lang="en-US" sz="1800" b="0" smtClean="0">
                <a:solidFill>
                  <a:srgbClr val="002060"/>
                </a:solidFill>
                <a:effectLst/>
                <a:latin typeface="Times New Roman" pitchFamily="18" charset="0"/>
                <a:cs typeface="Times New Roman" pitchFamily="18" charset="0"/>
              </a:rPr>
              <a:t>ntbichnguyen@gmail.com</a:t>
            </a:r>
            <a:r>
              <a:rPr lang="vi-VN" sz="1800" b="0" smtClean="0">
                <a:solidFill>
                  <a:srgbClr val="FF0000"/>
                </a:solidFill>
                <a:effectLst/>
                <a:latin typeface="Times New Roman" pitchFamily="18" charset="0"/>
                <a:cs typeface="Times New Roman" pitchFamily="18" charset="0"/>
              </a:rPr>
              <a:t/>
            </a:r>
            <a:br>
              <a:rPr lang="vi-VN" sz="1800" b="0" smtClean="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3360469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lvl="0" algn="just"/>
            <a:r>
              <a:rPr lang="en-US" sz="2700" b="1" err="1" smtClean="0">
                <a:solidFill>
                  <a:srgbClr val="002060"/>
                </a:solidFill>
                <a:latin typeface="Times New Roman" pitchFamily="18" charset="0"/>
                <a:cs typeface="Times New Roman" pitchFamily="18" charset="0"/>
              </a:rPr>
              <a:t>Chương</a:t>
            </a:r>
            <a:r>
              <a:rPr lang="en-US" sz="2700" b="1" smtClean="0">
                <a:solidFill>
                  <a:srgbClr val="002060"/>
                </a:solidFill>
                <a:latin typeface="Times New Roman" pitchFamily="18" charset="0"/>
                <a:cs typeface="Times New Roman" pitchFamily="18" charset="0"/>
              </a:rPr>
              <a:t> </a:t>
            </a:r>
            <a:r>
              <a:rPr lang="en-US" sz="2700" b="1" smtClean="0">
                <a:solidFill>
                  <a:srgbClr val="002060"/>
                </a:solidFill>
                <a:latin typeface="Times New Roman" pitchFamily="18" charset="0"/>
                <a:cs typeface="Times New Roman" pitchFamily="18" charset="0"/>
              </a:rPr>
              <a:t>7: </a:t>
            </a:r>
            <a:r>
              <a:rPr lang="en-US" b="1" smtClean="0">
                <a:solidFill>
                  <a:srgbClr val="002060"/>
                </a:solidFill>
                <a:latin typeface="Times New Roman" pitchFamily="18" charset="0"/>
                <a:cs typeface="Times New Roman" pitchFamily="18" charset="0"/>
              </a:rPr>
              <a:t>Thiết kế phần mềm </a:t>
            </a:r>
            <a:endParaRPr lang="en-US" b="1" dirty="0">
              <a:solidFill>
                <a:srgbClr val="002060"/>
              </a:solidFill>
              <a:latin typeface="Times New Roman" pitchFamily="18" charset="0"/>
              <a:cs typeface="Times New Roman" pitchFamily="18" charset="0"/>
            </a:endParaRPr>
          </a:p>
          <a:p>
            <a:pPr lvl="0" algn="just">
              <a:buFontTx/>
              <a:buChar char="-"/>
            </a:pPr>
            <a:r>
              <a:rPr lang="en-US" smtClean="0">
                <a:solidFill>
                  <a:srgbClr val="002060"/>
                </a:solidFill>
                <a:latin typeface="Times New Roman" pitchFamily="18" charset="0"/>
                <a:cs typeface="Times New Roman" pitchFamily="18" charset="0"/>
              </a:rPr>
              <a:t>Tổng </a:t>
            </a:r>
            <a:r>
              <a:rPr lang="en-US">
                <a:solidFill>
                  <a:srgbClr val="002060"/>
                </a:solidFill>
                <a:latin typeface="Times New Roman" pitchFamily="18" charset="0"/>
                <a:cs typeface="Times New Roman" pitchFamily="18" charset="0"/>
              </a:rPr>
              <a:t>quan về thiết kế</a:t>
            </a:r>
          </a:p>
          <a:p>
            <a:pPr lvl="1" algn="just">
              <a:buFontTx/>
              <a:buChar char="-"/>
            </a:pPr>
            <a:r>
              <a:rPr lang="en-US">
                <a:solidFill>
                  <a:srgbClr val="002060"/>
                </a:solidFill>
                <a:latin typeface="Times New Roman" pitchFamily="18" charset="0"/>
                <a:cs typeface="Times New Roman" pitchFamily="18" charset="0"/>
              </a:rPr>
              <a:t>Kỹ thuật thiết kế</a:t>
            </a:r>
          </a:p>
          <a:p>
            <a:pPr lvl="2" algn="just">
              <a:buFontTx/>
              <a:buChar char="-"/>
            </a:pPr>
            <a:r>
              <a:rPr lang="en-US">
                <a:solidFill>
                  <a:srgbClr val="002060"/>
                </a:solidFill>
                <a:latin typeface="Times New Roman" pitchFamily="18" charset="0"/>
                <a:cs typeface="Times New Roman" pitchFamily="18" charset="0"/>
              </a:rPr>
              <a:t>Thiết kế trên xuống (Top-down)</a:t>
            </a:r>
          </a:p>
          <a:p>
            <a:pPr lvl="2" algn="just">
              <a:buFontTx/>
              <a:buChar char="-"/>
            </a:pPr>
            <a:r>
              <a:rPr lang="en-US">
                <a:solidFill>
                  <a:srgbClr val="002060"/>
                </a:solidFill>
                <a:latin typeface="Times New Roman" pitchFamily="18" charset="0"/>
                <a:cs typeface="Times New Roman" pitchFamily="18" charset="0"/>
              </a:rPr>
              <a:t>Thiết kế từ dưới lên (Bottom–up)</a:t>
            </a:r>
          </a:p>
          <a:p>
            <a:pPr lvl="2" algn="just">
              <a:buFontTx/>
              <a:buChar char="-"/>
            </a:pPr>
            <a:r>
              <a:rPr lang="en-US">
                <a:solidFill>
                  <a:srgbClr val="002060"/>
                </a:solidFill>
                <a:latin typeface="Times New Roman" pitchFamily="18" charset="0"/>
                <a:cs typeface="Times New Roman" pitchFamily="18" charset="0"/>
              </a:rPr>
              <a:t>Thiết kế hệ thống</a:t>
            </a:r>
          </a:p>
          <a:p>
            <a:pPr lvl="2" algn="just">
              <a:buFontTx/>
              <a:buChar char="-"/>
            </a:pPr>
            <a:r>
              <a:rPr lang="en-US">
                <a:solidFill>
                  <a:srgbClr val="002060"/>
                </a:solidFill>
                <a:latin typeface="Times New Roman" pitchFamily="18" charset="0"/>
                <a:cs typeface="Times New Roman" pitchFamily="18" charset="0"/>
              </a:rPr>
              <a:t>Thiết kế bản mẫu (prototype)</a:t>
            </a:r>
          </a:p>
          <a:p>
            <a:pPr lvl="1" algn="just">
              <a:buFontTx/>
              <a:buChar char="-"/>
            </a:pPr>
            <a:r>
              <a:rPr lang="en-US">
                <a:solidFill>
                  <a:srgbClr val="002060"/>
                </a:solidFill>
                <a:latin typeface="Times New Roman" pitchFamily="18" charset="0"/>
                <a:cs typeface="Times New Roman" pitchFamily="18" charset="0"/>
              </a:rPr>
              <a:t>Phân rã thiết kế</a:t>
            </a:r>
          </a:p>
          <a:p>
            <a:pPr lvl="2" algn="just">
              <a:buFontTx/>
              <a:buChar char="-"/>
            </a:pPr>
            <a:r>
              <a:rPr lang="en-US">
                <a:solidFill>
                  <a:srgbClr val="002060"/>
                </a:solidFill>
                <a:latin typeface="Times New Roman" pitchFamily="18" charset="0"/>
                <a:cs typeface="Times New Roman" pitchFamily="18" charset="0"/>
              </a:rPr>
              <a:t>Phân rã hướng chức năng</a:t>
            </a:r>
          </a:p>
          <a:p>
            <a:pPr lvl="2" algn="just">
              <a:buFontTx/>
              <a:buChar char="-"/>
            </a:pPr>
            <a:r>
              <a:rPr lang="en-US">
                <a:solidFill>
                  <a:srgbClr val="002060"/>
                </a:solidFill>
                <a:latin typeface="Times New Roman" pitchFamily="18" charset="0"/>
                <a:cs typeface="Times New Roman" pitchFamily="18" charset="0"/>
              </a:rPr>
              <a:t>Phân rã hướng dữ liệu</a:t>
            </a:r>
          </a:p>
          <a:p>
            <a:pPr lvl="2" algn="just">
              <a:buFontTx/>
              <a:buChar char="-"/>
            </a:pPr>
            <a:r>
              <a:rPr lang="en-US">
                <a:solidFill>
                  <a:srgbClr val="002060"/>
                </a:solidFill>
                <a:latin typeface="Times New Roman" pitchFamily="18" charset="0"/>
                <a:cs typeface="Times New Roman" pitchFamily="18" charset="0"/>
              </a:rPr>
              <a:t>Phân rã hướng đối tượng</a:t>
            </a:r>
          </a:p>
          <a:p>
            <a:pPr lvl="1" algn="just">
              <a:buFontTx/>
              <a:buChar char="-"/>
            </a:pPr>
            <a:r>
              <a:rPr lang="en-US">
                <a:solidFill>
                  <a:srgbClr val="002060"/>
                </a:solidFill>
                <a:latin typeface="Times New Roman" pitchFamily="18" charset="0"/>
                <a:cs typeface="Times New Roman" pitchFamily="18" charset="0"/>
              </a:rPr>
              <a:t>Thiết kế giao diện người dùng</a:t>
            </a:r>
          </a:p>
          <a:p>
            <a:pPr lvl="1" algn="just">
              <a:buFontTx/>
              <a:buChar char="-"/>
            </a:pPr>
            <a:r>
              <a:rPr lang="en-US">
                <a:solidFill>
                  <a:srgbClr val="002060"/>
                </a:solidFill>
                <a:latin typeface="Times New Roman" pitchFamily="18" charset="0"/>
                <a:cs typeface="Times New Roman" pitchFamily="18" charset="0"/>
              </a:rPr>
              <a:t>Cửa sổ hội thoại (dialog window):</a:t>
            </a:r>
          </a:p>
          <a:p>
            <a:pPr lvl="1" algn="just">
              <a:buFontTx/>
              <a:buChar char="-"/>
            </a:pPr>
            <a:r>
              <a:rPr lang="en-US" smtClean="0">
                <a:solidFill>
                  <a:srgbClr val="002060"/>
                </a:solidFill>
                <a:latin typeface="Times New Roman" pitchFamily="18" charset="0"/>
                <a:cs typeface="Times New Roman" pitchFamily="18" charset="0"/>
              </a:rPr>
              <a:t>Thiết </a:t>
            </a:r>
            <a:r>
              <a:rPr lang="en-US">
                <a:solidFill>
                  <a:srgbClr val="002060"/>
                </a:solidFill>
                <a:latin typeface="Times New Roman" pitchFamily="18" charset="0"/>
                <a:cs typeface="Times New Roman" pitchFamily="18" charset="0"/>
              </a:rPr>
              <a:t>kế hướng chức năng</a:t>
            </a:r>
          </a:p>
          <a:p>
            <a:pPr lvl="1" algn="just">
              <a:buFontTx/>
              <a:buChar char="-"/>
            </a:pPr>
            <a:r>
              <a:rPr lang="en-US" smtClean="0">
                <a:solidFill>
                  <a:srgbClr val="002060"/>
                </a:solidFill>
                <a:latin typeface="Times New Roman" pitchFamily="18" charset="0"/>
                <a:cs typeface="Times New Roman" pitchFamily="18" charset="0"/>
              </a:rPr>
              <a:t>Thiết </a:t>
            </a:r>
            <a:r>
              <a:rPr lang="en-US">
                <a:solidFill>
                  <a:srgbClr val="002060"/>
                </a:solidFill>
                <a:latin typeface="Times New Roman" pitchFamily="18" charset="0"/>
                <a:cs typeface="Times New Roman" pitchFamily="18" charset="0"/>
              </a:rPr>
              <a:t>kế hướng đối tượng</a:t>
            </a:r>
          </a:p>
          <a:p>
            <a:pPr lvl="0" algn="just">
              <a:buFontTx/>
              <a:buChar char="-"/>
            </a:pPr>
            <a:r>
              <a:rPr lang="en-US">
                <a:solidFill>
                  <a:srgbClr val="002060"/>
                </a:solidFill>
                <a:latin typeface="Times New Roman" pitchFamily="18" charset="0"/>
                <a:cs typeface="Times New Roman" pitchFamily="18" charset="0"/>
              </a:rPr>
              <a:t>Kiến trúc phần mềm</a:t>
            </a:r>
          </a:p>
          <a:p>
            <a:pPr lvl="0" algn="just">
              <a:buFontTx/>
              <a:buChar char="-"/>
            </a:pPr>
            <a:r>
              <a:rPr lang="en-US">
                <a:solidFill>
                  <a:srgbClr val="002060"/>
                </a:solidFill>
                <a:latin typeface="Times New Roman" pitchFamily="18" charset="0"/>
                <a:cs typeface="Times New Roman" pitchFamily="18" charset="0"/>
              </a:rPr>
              <a:t>Phương pháp thiết kế phần mềm</a:t>
            </a:r>
            <a:endParaRPr lang="en-US"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p:txBody>
          <a:bodyPr>
            <a:normAutofit/>
          </a:bodyPr>
          <a:lstStyle/>
          <a:p>
            <a:pPr algn="ctr"/>
            <a:r>
              <a:rPr lang="en-US" b="1" smtClean="0">
                <a:solidFill>
                  <a:srgbClr val="FF0000"/>
                </a:solidFill>
                <a:latin typeface="Times New Roman" pitchFamily="18" charset="0"/>
                <a:cs typeface="Times New Roman" pitchFamily="18" charset="0"/>
              </a:rPr>
              <a:t>NỘI DUNG</a:t>
            </a:r>
            <a:endParaRPr lang="en-US" dirty="0"/>
          </a:p>
        </p:txBody>
      </p:sp>
    </p:spTree>
    <p:extLst>
      <p:ext uri="{BB962C8B-B14F-4D97-AF65-F5344CB8AC3E}">
        <p14:creationId xmlns:p14="http://schemas.microsoft.com/office/powerpoint/2010/main" val="2340362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20000"/>
          </a:bodyPr>
          <a:lstStyle/>
          <a:p>
            <a:pPr algn="just">
              <a:lnSpc>
                <a:spcPct val="120000"/>
              </a:lnSpc>
              <a:buClr>
                <a:srgbClr val="FF0000"/>
              </a:buClr>
            </a:pPr>
            <a:r>
              <a:rPr lang="en-US" sz="3100" smtClean="0">
                <a:solidFill>
                  <a:srgbClr val="002060"/>
                </a:solidFill>
                <a:latin typeface="Times New Roman" pitchFamily="18" charset="0"/>
                <a:cs typeface="Times New Roman" pitchFamily="18" charset="0"/>
              </a:rPr>
              <a:t>Thu </a:t>
            </a:r>
            <a:r>
              <a:rPr lang="en-US" sz="3100">
                <a:solidFill>
                  <a:srgbClr val="002060"/>
                </a:solidFill>
                <a:latin typeface="Times New Roman" pitchFamily="18" charset="0"/>
                <a:cs typeface="Times New Roman" pitchFamily="18" charset="0"/>
              </a:rPr>
              <a:t>được sự hiểu biết sâu về các yêu cầu phi chức năng và các ràng buộc có liên quan tới ngôn ngữ lập trình, sử dụng lại thành phần, các hệ điều hành, các công nghệ phân tán, các công nghệ cơ sở dữ liệu, các công nghệ giao diện người dùng, các công nghệ quản lý các giao dịch.</a:t>
            </a:r>
          </a:p>
          <a:p>
            <a:pPr algn="just">
              <a:lnSpc>
                <a:spcPct val="120000"/>
              </a:lnSpc>
              <a:buClr>
                <a:srgbClr val="FF0000"/>
              </a:buClr>
            </a:pPr>
            <a:r>
              <a:rPr lang="en-US" sz="3100">
                <a:solidFill>
                  <a:srgbClr val="002060"/>
                </a:solidFill>
                <a:latin typeface="Times New Roman" pitchFamily="18" charset="0"/>
                <a:cs typeface="Times New Roman" pitchFamily="18" charset="0"/>
              </a:rPr>
              <a:t>Tạo ra một đầu vào thích hợp và xuất phát điểm cho các hoạt động cài đặt tiếp </a:t>
            </a:r>
            <a:r>
              <a:rPr lang="en-US" sz="3100" smtClean="0">
                <a:solidFill>
                  <a:srgbClr val="002060"/>
                </a:solidFill>
                <a:latin typeface="Times New Roman" pitchFamily="18" charset="0"/>
                <a:cs typeface="Times New Roman" pitchFamily="18" charset="0"/>
              </a:rPr>
              <a:t>theo </a:t>
            </a:r>
            <a:r>
              <a:rPr lang="en-US" sz="3100">
                <a:solidFill>
                  <a:srgbClr val="002060"/>
                </a:solidFill>
                <a:latin typeface="Times New Roman" pitchFamily="18" charset="0"/>
                <a:cs typeface="Times New Roman" pitchFamily="18" charset="0"/>
              </a:rPr>
              <a:t>bằng cách nắm bắt các yêu cầu về mỗi hệ thống cụ thể, các giao diện, và các lớp.</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MỤC </a:t>
            </a:r>
            <a:r>
              <a:rPr lang="en-US">
                <a:solidFill>
                  <a:srgbClr val="FF0000"/>
                </a:solidFill>
                <a:latin typeface="Times New Roman" pitchFamily="18" charset="0"/>
                <a:cs typeface="Times New Roman" pitchFamily="18" charset="0"/>
              </a:rPr>
              <a:t>ĐÍCH CỦA THIẾT KẾ</a:t>
            </a:r>
          </a:p>
        </p:txBody>
      </p:sp>
    </p:spTree>
    <p:extLst>
      <p:ext uri="{BB962C8B-B14F-4D97-AF65-F5344CB8AC3E}">
        <p14:creationId xmlns:p14="http://schemas.microsoft.com/office/powerpoint/2010/main" val="13866189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spcBef>
                <a:spcPts val="1200"/>
              </a:spcBef>
              <a:buClr>
                <a:srgbClr val="FF0000"/>
              </a:buClr>
            </a:pPr>
            <a:r>
              <a:rPr lang="en-US" sz="3100" smtClean="0">
                <a:solidFill>
                  <a:srgbClr val="002060"/>
                </a:solidFill>
                <a:latin typeface="Times New Roman" pitchFamily="18" charset="0"/>
                <a:cs typeface="Times New Roman" pitchFamily="18" charset="0"/>
              </a:rPr>
              <a:t>Có </a:t>
            </a:r>
            <a:r>
              <a:rPr lang="en-US" sz="3100">
                <a:solidFill>
                  <a:srgbClr val="002060"/>
                </a:solidFill>
                <a:latin typeface="Times New Roman" pitchFamily="18" charset="0"/>
                <a:cs typeface="Times New Roman" pitchFamily="18" charset="0"/>
              </a:rPr>
              <a:t>khả năng phân rã việc cài đặt thành các mẩu nhỏ dễ quản lý hơn được nhiều đội phát triển khác nhau xử lý và có thể tiến hành đồng thời</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a:p>
            <a:pPr algn="just">
              <a:lnSpc>
                <a:spcPct val="120000"/>
              </a:lnSpc>
              <a:spcBef>
                <a:spcPts val="1200"/>
              </a:spcBef>
              <a:buClr>
                <a:srgbClr val="FF0000"/>
              </a:buClr>
            </a:pPr>
            <a:r>
              <a:rPr lang="en-US" sz="3100">
                <a:solidFill>
                  <a:srgbClr val="002060"/>
                </a:solidFill>
                <a:latin typeface="Times New Roman" pitchFamily="18" charset="0"/>
                <a:cs typeface="Times New Roman" pitchFamily="18" charset="0"/>
              </a:rPr>
              <a:t>Nắm bắt sớm các giao diện chủ yếu giữa các hệ thống con trong vòng đời của phần mềm</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MỤC </a:t>
            </a:r>
            <a:r>
              <a:rPr lang="en-US">
                <a:solidFill>
                  <a:srgbClr val="FF0000"/>
                </a:solidFill>
                <a:latin typeface="Times New Roman" pitchFamily="18" charset="0"/>
                <a:cs typeface="Times New Roman" pitchFamily="18" charset="0"/>
              </a:rPr>
              <a:t>ĐÍCH CỦA THIẾT KẾ</a:t>
            </a:r>
          </a:p>
        </p:txBody>
      </p:sp>
    </p:spTree>
    <p:extLst>
      <p:ext uri="{BB962C8B-B14F-4D97-AF65-F5344CB8AC3E}">
        <p14:creationId xmlns:p14="http://schemas.microsoft.com/office/powerpoint/2010/main" val="5329566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spcBef>
                <a:spcPts val="1200"/>
              </a:spcBef>
              <a:buClr>
                <a:srgbClr val="FF0000"/>
              </a:buClr>
            </a:pPr>
            <a:r>
              <a:rPr lang="en-US" sz="3100" smtClean="0">
                <a:solidFill>
                  <a:srgbClr val="002060"/>
                </a:solidFill>
                <a:latin typeface="Times New Roman" pitchFamily="18" charset="0"/>
                <a:cs typeface="Times New Roman" pitchFamily="18" charset="0"/>
              </a:rPr>
              <a:t>Trực </a:t>
            </a:r>
            <a:r>
              <a:rPr lang="en-US" sz="3100">
                <a:solidFill>
                  <a:srgbClr val="002060"/>
                </a:solidFill>
                <a:latin typeface="Times New Roman" pitchFamily="18" charset="0"/>
                <a:cs typeface="Times New Roman" pitchFamily="18" charset="0"/>
              </a:rPr>
              <a:t>quan hóa và suy luận thiết kế bằng cách sử dụng một hệ thống các ký pháp chung.</a:t>
            </a:r>
          </a:p>
          <a:p>
            <a:pPr algn="just">
              <a:lnSpc>
                <a:spcPct val="120000"/>
              </a:lnSpc>
              <a:spcBef>
                <a:spcPts val="1200"/>
              </a:spcBef>
              <a:buClr>
                <a:srgbClr val="FF0000"/>
              </a:buClr>
            </a:pPr>
            <a:r>
              <a:rPr lang="en-US" sz="3100">
                <a:solidFill>
                  <a:srgbClr val="002060"/>
                </a:solidFill>
                <a:latin typeface="Times New Roman" pitchFamily="18" charset="0"/>
                <a:cs typeface="Times New Roman" pitchFamily="18" charset="0"/>
              </a:rPr>
              <a:t>Tạo ra một sự trừu tượng hóa liên tục của việc cài đặt của hệ thống, tức là cài đặt sự làm mịn dần thiết kế bằng cách đắp “thịt” vào khung xương nhưng không thay đổi cấu trúc của nó.</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MỤC </a:t>
            </a:r>
            <a:r>
              <a:rPr lang="en-US">
                <a:solidFill>
                  <a:srgbClr val="FF0000"/>
                </a:solidFill>
                <a:latin typeface="Times New Roman" pitchFamily="18" charset="0"/>
                <a:cs typeface="Times New Roman" pitchFamily="18" charset="0"/>
              </a:rPr>
              <a:t>ĐÍCH CỦA THIẾT KẾ</a:t>
            </a:r>
          </a:p>
        </p:txBody>
      </p:sp>
    </p:spTree>
    <p:extLst>
      <p:ext uri="{BB962C8B-B14F-4D97-AF65-F5344CB8AC3E}">
        <p14:creationId xmlns:p14="http://schemas.microsoft.com/office/powerpoint/2010/main" val="2061139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85000" lnSpcReduction="10000"/>
          </a:bodyPr>
          <a:lstStyle/>
          <a:p>
            <a:pPr algn="just">
              <a:lnSpc>
                <a:spcPct val="120000"/>
              </a:lnSpc>
              <a:spcBef>
                <a:spcPts val="1200"/>
              </a:spcBef>
              <a:buClr>
                <a:srgbClr val="FF0000"/>
              </a:buClr>
            </a:pPr>
            <a:r>
              <a:rPr lang="en-US" sz="3100" smtClean="0">
                <a:solidFill>
                  <a:srgbClr val="002060"/>
                </a:solidFill>
                <a:latin typeface="Times New Roman" pitchFamily="18" charset="0"/>
                <a:cs typeface="Times New Roman" pitchFamily="18" charset="0"/>
              </a:rPr>
              <a:t>Thiết </a:t>
            </a:r>
            <a:r>
              <a:rPr lang="en-US" sz="3100">
                <a:solidFill>
                  <a:srgbClr val="002060"/>
                </a:solidFill>
                <a:latin typeface="Times New Roman" pitchFamily="18" charset="0"/>
                <a:cs typeface="Times New Roman" pitchFamily="18" charset="0"/>
              </a:rPr>
              <a:t>kế </a:t>
            </a:r>
            <a:r>
              <a:rPr lang="en-US" sz="3100" smtClean="0">
                <a:solidFill>
                  <a:srgbClr val="002060"/>
                </a:solidFill>
                <a:latin typeface="Times New Roman" pitchFamily="18" charset="0"/>
                <a:cs typeface="Times New Roman" pitchFamily="18" charset="0"/>
              </a:rPr>
              <a:t>là </a:t>
            </a:r>
            <a:r>
              <a:rPr lang="en-US" sz="3100">
                <a:solidFill>
                  <a:srgbClr val="002060"/>
                </a:solidFill>
                <a:latin typeface="Times New Roman" pitchFamily="18" charset="0"/>
                <a:cs typeface="Times New Roman" pitchFamily="18" charset="0"/>
              </a:rPr>
              <a:t>kỹ thuật cốt lõi của tiến trình </a:t>
            </a:r>
            <a:r>
              <a:rPr lang="en-US" sz="3100" smtClean="0">
                <a:solidFill>
                  <a:srgbClr val="002060"/>
                </a:solidFill>
                <a:latin typeface="Times New Roman" pitchFamily="18" charset="0"/>
                <a:cs typeface="Times New Roman" pitchFamily="18" charset="0"/>
              </a:rPr>
              <a:t>công </a:t>
            </a:r>
            <a:r>
              <a:rPr lang="en-US" sz="3100">
                <a:solidFill>
                  <a:srgbClr val="002060"/>
                </a:solidFill>
                <a:latin typeface="Times New Roman" pitchFamily="18" charset="0"/>
                <a:cs typeface="Times New Roman" pitchFamily="18" charset="0"/>
              </a:rPr>
              <a:t>nghệ phần mềm.</a:t>
            </a:r>
          </a:p>
          <a:p>
            <a:pPr algn="just">
              <a:lnSpc>
                <a:spcPct val="120000"/>
              </a:lnSpc>
              <a:spcBef>
                <a:spcPts val="1200"/>
              </a:spcBef>
              <a:buClr>
                <a:srgbClr val="FF0000"/>
              </a:buClr>
            </a:pPr>
            <a:r>
              <a:rPr lang="en-US" sz="3100">
                <a:solidFill>
                  <a:srgbClr val="002060"/>
                </a:solidFill>
                <a:latin typeface="Times New Roman" pitchFamily="18" charset="0"/>
                <a:cs typeface="Times New Roman" pitchFamily="18" charset="0"/>
              </a:rPr>
              <a:t>Thiết kế </a:t>
            </a:r>
            <a:r>
              <a:rPr lang="en-US" sz="3100" smtClean="0">
                <a:solidFill>
                  <a:srgbClr val="002060"/>
                </a:solidFill>
                <a:latin typeface="Times New Roman" pitchFamily="18" charset="0"/>
                <a:cs typeface="Times New Roman" pitchFamily="18" charset="0"/>
              </a:rPr>
              <a:t>sẽ </a:t>
            </a:r>
            <a:r>
              <a:rPr lang="en-US" sz="3100">
                <a:solidFill>
                  <a:srgbClr val="002060"/>
                </a:solidFill>
                <a:latin typeface="Times New Roman" pitchFamily="18" charset="0"/>
                <a:cs typeface="Times New Roman" pitchFamily="18" charset="0"/>
              </a:rPr>
              <a:t>cung cấp </a:t>
            </a:r>
            <a:r>
              <a:rPr lang="en-US" sz="3100" smtClean="0">
                <a:solidFill>
                  <a:srgbClr val="002060"/>
                </a:solidFill>
                <a:latin typeface="Times New Roman" pitchFamily="18" charset="0"/>
                <a:cs typeface="Times New Roman" pitchFamily="18" charset="0"/>
              </a:rPr>
              <a:t>những </a:t>
            </a:r>
            <a:r>
              <a:rPr lang="en-US" sz="3100">
                <a:solidFill>
                  <a:srgbClr val="002060"/>
                </a:solidFill>
                <a:latin typeface="Times New Roman" pitchFamily="18" charset="0"/>
                <a:cs typeface="Times New Roman" pitchFamily="18" charset="0"/>
              </a:rPr>
              <a:t>mô </a:t>
            </a:r>
            <a:r>
              <a:rPr lang="en-US" sz="3100" smtClean="0">
                <a:solidFill>
                  <a:srgbClr val="002060"/>
                </a:solidFill>
                <a:latin typeface="Times New Roman" pitchFamily="18" charset="0"/>
                <a:cs typeface="Times New Roman" pitchFamily="18" charset="0"/>
              </a:rPr>
              <a:t>hình để sử dụng trong tiến </a:t>
            </a:r>
            <a:r>
              <a:rPr lang="en-US" sz="3100">
                <a:solidFill>
                  <a:srgbClr val="002060"/>
                </a:solidFill>
                <a:latin typeface="Times New Roman" pitchFamily="18" charset="0"/>
                <a:cs typeface="Times New Roman" pitchFamily="18" charset="0"/>
              </a:rPr>
              <a:t>trình phần </a:t>
            </a:r>
            <a:r>
              <a:rPr lang="en-US" sz="3100" smtClean="0">
                <a:solidFill>
                  <a:srgbClr val="002060"/>
                </a:solidFill>
                <a:latin typeface="Times New Roman" pitchFamily="18" charset="0"/>
                <a:cs typeface="Times New Roman" pitchFamily="18" charset="0"/>
              </a:rPr>
              <a:t>mềm.</a:t>
            </a:r>
            <a:endParaRPr lang="en-US" sz="3100">
              <a:solidFill>
                <a:srgbClr val="002060"/>
              </a:solidFill>
              <a:latin typeface="Times New Roman" pitchFamily="18" charset="0"/>
              <a:cs typeface="Times New Roman" pitchFamily="18" charset="0"/>
            </a:endParaRPr>
          </a:p>
          <a:p>
            <a:pPr algn="just">
              <a:lnSpc>
                <a:spcPct val="120000"/>
              </a:lnSpc>
              <a:spcBef>
                <a:spcPts val="1200"/>
              </a:spcBef>
              <a:buClr>
                <a:srgbClr val="FF0000"/>
              </a:buClr>
            </a:pPr>
            <a:r>
              <a:rPr lang="en-US" sz="3100">
                <a:solidFill>
                  <a:srgbClr val="002060"/>
                </a:solidFill>
                <a:latin typeface="Times New Roman" pitchFamily="18" charset="0"/>
                <a:cs typeface="Times New Roman" pitchFamily="18" charset="0"/>
              </a:rPr>
              <a:t>Thiết kế phần mềm là bước đầu tiên trong ba hoạt động kỹ thuật trong xây dựng và phát triển phần mềm </a:t>
            </a:r>
            <a:r>
              <a:rPr lang="en-US" sz="3100" smtClean="0">
                <a:solidFill>
                  <a:srgbClr val="002060"/>
                </a:solidFill>
                <a:latin typeface="Times New Roman" pitchFamily="18" charset="0"/>
                <a:cs typeface="Times New Roman" pitchFamily="18" charset="0"/>
              </a:rPr>
              <a:t>- </a:t>
            </a:r>
            <a:r>
              <a:rPr lang="en-US" sz="3100">
                <a:solidFill>
                  <a:srgbClr val="002060"/>
                </a:solidFill>
                <a:latin typeface="Times New Roman" pitchFamily="18" charset="0"/>
                <a:cs typeface="Times New Roman" pitchFamily="18" charset="0"/>
              </a:rPr>
              <a:t>thiết kế, phát sinh mã nguồn, và thử </a:t>
            </a:r>
            <a:r>
              <a:rPr lang="en-US" sz="3100" smtClean="0">
                <a:solidFill>
                  <a:srgbClr val="002060"/>
                </a:solidFill>
                <a:latin typeface="Times New Roman" pitchFamily="18" charset="0"/>
                <a:cs typeface="Times New Roman" pitchFamily="18" charset="0"/>
              </a:rPr>
              <a:t>nghiệm.</a:t>
            </a:r>
          </a:p>
          <a:p>
            <a:pPr algn="just">
              <a:lnSpc>
                <a:spcPct val="120000"/>
              </a:lnSpc>
              <a:spcBef>
                <a:spcPts val="1200"/>
              </a:spcBef>
              <a:buClr>
                <a:srgbClr val="FF0000"/>
              </a:buClr>
            </a:pPr>
            <a:r>
              <a:rPr lang="en-US" sz="3100" smtClean="0">
                <a:solidFill>
                  <a:srgbClr val="002060"/>
                </a:solidFill>
                <a:latin typeface="Times New Roman" pitchFamily="18" charset="0"/>
                <a:cs typeface="Times New Roman" pitchFamily="18" charset="0"/>
              </a:rPr>
              <a:t>Có </a:t>
            </a:r>
            <a:r>
              <a:rPr lang="en-US" sz="3100">
                <a:solidFill>
                  <a:srgbClr val="002060"/>
                </a:solidFill>
                <a:latin typeface="Times New Roman" pitchFamily="18" charset="0"/>
                <a:cs typeface="Times New Roman" pitchFamily="18" charset="0"/>
              </a:rPr>
              <a:t>hai phương pháp chính: </a:t>
            </a:r>
            <a:r>
              <a:rPr lang="en-US" sz="3100" smtClean="0">
                <a:solidFill>
                  <a:srgbClr val="002060"/>
                </a:solidFill>
                <a:latin typeface="Times New Roman" pitchFamily="18" charset="0"/>
                <a:cs typeface="Times New Roman" pitchFamily="18" charset="0"/>
              </a:rPr>
              <a:t>Thiết </a:t>
            </a:r>
            <a:r>
              <a:rPr lang="en-US" sz="3100">
                <a:solidFill>
                  <a:srgbClr val="002060"/>
                </a:solidFill>
                <a:latin typeface="Times New Roman" pitchFamily="18" charset="0"/>
                <a:cs typeface="Times New Roman" pitchFamily="18" charset="0"/>
              </a:rPr>
              <a:t>kế Top-down và thiết kế </a:t>
            </a:r>
            <a:r>
              <a:rPr lang="en-US" sz="3100" smtClean="0">
                <a:solidFill>
                  <a:srgbClr val="002060"/>
                </a:solidFill>
                <a:latin typeface="Times New Roman" pitchFamily="18" charset="0"/>
                <a:cs typeface="Times New Roman" pitchFamily="18" charset="0"/>
              </a:rPr>
              <a:t>bottom-up.</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KỸ THUẬT THIẾT </a:t>
            </a:r>
            <a:r>
              <a:rPr lang="en-US">
                <a:solidFill>
                  <a:srgbClr val="FF0000"/>
                </a:solidFill>
                <a:latin typeface="Times New Roman" pitchFamily="18" charset="0"/>
                <a:cs typeface="Times New Roman" pitchFamily="18" charset="0"/>
              </a:rPr>
              <a:t>KẾ</a:t>
            </a:r>
          </a:p>
        </p:txBody>
      </p:sp>
    </p:spTree>
    <p:extLst>
      <p:ext uri="{BB962C8B-B14F-4D97-AF65-F5344CB8AC3E}">
        <p14:creationId xmlns:p14="http://schemas.microsoft.com/office/powerpoint/2010/main" val="2116088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Thiết </a:t>
            </a:r>
            <a:r>
              <a:rPr lang="en-US" sz="3100">
                <a:solidFill>
                  <a:srgbClr val="002060"/>
                </a:solidFill>
                <a:latin typeface="Times New Roman" pitchFamily="18" charset="0"/>
                <a:cs typeface="Times New Roman" pitchFamily="18" charset="0"/>
              </a:rPr>
              <a:t>kế bắt đầu với việc phân tích những định nghĩa yêu cầu và không nên xem xét việc thực hiện chi tiết đầu tiên.</a:t>
            </a:r>
          </a:p>
          <a:p>
            <a:pPr algn="just">
              <a:spcBef>
                <a:spcPts val="1200"/>
              </a:spcBef>
            </a:pPr>
            <a:r>
              <a:rPr lang="en-US" sz="3100" smtClean="0">
                <a:solidFill>
                  <a:srgbClr val="002060"/>
                </a:solidFill>
                <a:latin typeface="Times New Roman" pitchFamily="18" charset="0"/>
                <a:cs typeface="Times New Roman" pitchFamily="18" charset="0"/>
              </a:rPr>
              <a:t>Một </a:t>
            </a:r>
            <a:r>
              <a:rPr lang="en-US" sz="3100">
                <a:solidFill>
                  <a:srgbClr val="002060"/>
                </a:solidFill>
                <a:latin typeface="Times New Roman" pitchFamily="18" charset="0"/>
                <a:cs typeface="Times New Roman" pitchFamily="18" charset="0"/>
              </a:rPr>
              <a:t>dự án được triển khai thành những dự án nhỏ, thủ tục này phải được lặp lại cho đến khi những nhiệm vụ con trở nên đơn giản sao cho một thuật toán được tính toán và giải quyết.</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TỪ TRÊN XUỐNG</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(TOP-DOWN)</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227647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Ý tưởng: </a:t>
            </a:r>
            <a:r>
              <a:rPr lang="en-US" sz="3100">
                <a:solidFill>
                  <a:srgbClr val="002060"/>
                </a:solidFill>
                <a:latin typeface="Times New Roman" pitchFamily="18" charset="0"/>
                <a:cs typeface="Times New Roman" pitchFamily="18" charset="0"/>
              </a:rPr>
              <a:t>Hiểu được phần cứng và tầng trên của nó như một cơ chế trừu tượng.</a:t>
            </a:r>
          </a:p>
          <a:p>
            <a:pPr algn="just">
              <a:spcBef>
                <a:spcPts val="1200"/>
              </a:spcBef>
            </a:pPr>
            <a:r>
              <a:rPr lang="en-US" sz="3100">
                <a:solidFill>
                  <a:srgbClr val="002060"/>
                </a:solidFill>
                <a:latin typeface="Times New Roman" pitchFamily="18" charset="0"/>
                <a:cs typeface="Times New Roman" pitchFamily="18" charset="0"/>
              </a:rPr>
              <a:t>Kỹ thuật: Thiết kế từ dưới </a:t>
            </a:r>
            <a:r>
              <a:rPr lang="en-US" sz="3100" smtClean="0">
                <a:solidFill>
                  <a:srgbClr val="002060"/>
                </a:solidFill>
                <a:latin typeface="Times New Roman" pitchFamily="18" charset="0"/>
                <a:cs typeface="Times New Roman" pitchFamily="18" charset="0"/>
              </a:rPr>
              <a:t>lên, </a:t>
            </a:r>
            <a:r>
              <a:rPr lang="en-US" sz="3100">
                <a:solidFill>
                  <a:srgbClr val="002060"/>
                </a:solidFill>
                <a:latin typeface="Times New Roman" pitchFamily="18" charset="0"/>
                <a:cs typeface="Times New Roman" pitchFamily="18" charset="0"/>
              </a:rPr>
              <a:t>bắt đầu </a:t>
            </a:r>
            <a:r>
              <a:rPr lang="en-US" sz="3100" smtClean="0">
                <a:solidFill>
                  <a:srgbClr val="002060"/>
                </a:solidFill>
                <a:latin typeface="Times New Roman" pitchFamily="18" charset="0"/>
                <a:cs typeface="Times New Roman" pitchFamily="18" charset="0"/>
              </a:rPr>
              <a:t>từ </a:t>
            </a:r>
            <a:r>
              <a:rPr lang="en-US" sz="3100">
                <a:solidFill>
                  <a:srgbClr val="002060"/>
                </a:solidFill>
                <a:latin typeface="Times New Roman" pitchFamily="18" charset="0"/>
                <a:cs typeface="Times New Roman" pitchFamily="18" charset="0"/>
              </a:rPr>
              <a:t>cụ </a:t>
            </a:r>
            <a:r>
              <a:rPr lang="en-US" sz="3100" smtClean="0">
                <a:solidFill>
                  <a:srgbClr val="002060"/>
                </a:solidFill>
                <a:latin typeface="Times New Roman" pitchFamily="18" charset="0"/>
                <a:cs typeface="Times New Roman" pitchFamily="18" charset="0"/>
              </a:rPr>
              <a:t>thể phát </a:t>
            </a:r>
            <a:r>
              <a:rPr lang="en-US" sz="3100">
                <a:solidFill>
                  <a:srgbClr val="002060"/>
                </a:solidFill>
                <a:latin typeface="Times New Roman" pitchFamily="18" charset="0"/>
                <a:cs typeface="Times New Roman" pitchFamily="18" charset="0"/>
              </a:rPr>
              <a:t>triển </a:t>
            </a:r>
            <a:r>
              <a:rPr lang="en-US" sz="3100" smtClean="0">
                <a:solidFill>
                  <a:srgbClr val="002060"/>
                </a:solidFill>
                <a:latin typeface="Times New Roman" pitchFamily="18" charset="0"/>
                <a:cs typeface="Times New Roman" pitchFamily="18" charset="0"/>
              </a:rPr>
              <a:t>thành </a:t>
            </a:r>
            <a:r>
              <a:rPr lang="en-US" sz="3100">
                <a:solidFill>
                  <a:srgbClr val="002060"/>
                </a:solidFill>
                <a:latin typeface="Times New Roman" pitchFamily="18" charset="0"/>
                <a:cs typeface="Times New Roman" pitchFamily="18" charset="0"/>
              </a:rPr>
              <a:t>trừu tượng sau khi </a:t>
            </a:r>
            <a:r>
              <a:rPr lang="en-US" sz="3100" smtClean="0">
                <a:solidFill>
                  <a:srgbClr val="002060"/>
                </a:solidFill>
                <a:latin typeface="Times New Roman" pitchFamily="18" charset="0"/>
                <a:cs typeface="Times New Roman" pitchFamily="18" charset="0"/>
              </a:rPr>
              <a:t>thêm </a:t>
            </a:r>
            <a:r>
              <a:rPr lang="en-US" sz="3100">
                <a:solidFill>
                  <a:srgbClr val="002060"/>
                </a:solidFill>
                <a:latin typeface="Times New Roman" pitchFamily="18" charset="0"/>
                <a:cs typeface="Times New Roman" pitchFamily="18" charset="0"/>
              </a:rPr>
              <a:t>vào những thuộc tính cần </a:t>
            </a:r>
            <a:r>
              <a:rPr lang="en-US" sz="3100" smtClean="0">
                <a:solidFill>
                  <a:srgbClr val="002060"/>
                </a:solidFill>
                <a:latin typeface="Times New Roman" pitchFamily="18" charset="0"/>
                <a:cs typeface="Times New Roman" pitchFamily="18" charset="0"/>
              </a:rPr>
              <a:t>thiết </a:t>
            </a:r>
            <a:r>
              <a:rPr lang="en-US" sz="3100">
                <a:solidFill>
                  <a:srgbClr val="002060"/>
                </a:solidFill>
                <a:latin typeface="Times New Roman" pitchFamily="18" charset="0"/>
                <a:cs typeface="Times New Roman" pitchFamily="18" charset="0"/>
              </a:rPr>
              <a:t>cho đến khi </a:t>
            </a:r>
            <a:r>
              <a:rPr lang="en-US" sz="3100" smtClean="0">
                <a:solidFill>
                  <a:srgbClr val="002060"/>
                </a:solidFill>
                <a:latin typeface="Times New Roman" pitchFamily="18" charset="0"/>
                <a:cs typeface="Times New Roman" pitchFamily="18" charset="0"/>
              </a:rPr>
              <a:t>đạt </a:t>
            </a:r>
            <a:r>
              <a:rPr lang="en-US" sz="3100">
                <a:solidFill>
                  <a:srgbClr val="002060"/>
                </a:solidFill>
                <a:latin typeface="Times New Roman" pitchFamily="18" charset="0"/>
                <a:cs typeface="Times New Roman" pitchFamily="18" charset="0"/>
              </a:rPr>
              <a:t>được </a:t>
            </a:r>
            <a:r>
              <a:rPr lang="en-US" sz="3100" smtClean="0">
                <a:solidFill>
                  <a:srgbClr val="002060"/>
                </a:solidFill>
                <a:latin typeface="Times New Roman" pitchFamily="18" charset="0"/>
                <a:cs typeface="Times New Roman" pitchFamily="18" charset="0"/>
              </a:rPr>
              <a:t>toàn bộ những </a:t>
            </a:r>
            <a:r>
              <a:rPr lang="en-US" sz="3100">
                <a:solidFill>
                  <a:srgbClr val="002060"/>
                </a:solidFill>
                <a:latin typeface="Times New Roman" pitchFamily="18" charset="0"/>
                <a:cs typeface="Times New Roman" pitchFamily="18" charset="0"/>
              </a:rPr>
              <a:t>chức năng </a:t>
            </a:r>
            <a:r>
              <a:rPr lang="en-US" sz="3100" smtClean="0">
                <a:solidFill>
                  <a:srgbClr val="002060"/>
                </a:solidFill>
                <a:latin typeface="Times New Roman" pitchFamily="18" charset="0"/>
                <a:cs typeface="Times New Roman" pitchFamily="18" charset="0"/>
              </a:rPr>
              <a:t>mà người dùng yêu cầu.</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THIẾT KẾ TỪ DƯỚI LÊN</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(BOTTOM-UP)</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7689375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Trong </a:t>
            </a:r>
            <a:r>
              <a:rPr lang="en-US" sz="3100">
                <a:solidFill>
                  <a:srgbClr val="002060"/>
                </a:solidFill>
                <a:latin typeface="Times New Roman" pitchFamily="18" charset="0"/>
                <a:cs typeface="Times New Roman" pitchFamily="18" charset="0"/>
              </a:rPr>
              <a:t>hệ thống lớn, tiến trình thiết kế bao gồm </a:t>
            </a:r>
            <a:r>
              <a:rPr lang="en-US" sz="3100" smtClean="0">
                <a:solidFill>
                  <a:srgbClr val="002060"/>
                </a:solidFill>
                <a:latin typeface="Times New Roman" pitchFamily="18" charset="0"/>
                <a:cs typeface="Times New Roman" pitchFamily="18" charset="0"/>
              </a:rPr>
              <a:t>thiết </a:t>
            </a:r>
            <a:r>
              <a:rPr lang="en-US" sz="3100">
                <a:solidFill>
                  <a:srgbClr val="002060"/>
                </a:solidFill>
                <a:latin typeface="Times New Roman" pitchFamily="18" charset="0"/>
                <a:cs typeface="Times New Roman" pitchFamily="18" charset="0"/>
              </a:rPr>
              <a:t>kế </a:t>
            </a:r>
            <a:r>
              <a:rPr lang="en-US" sz="3100" smtClean="0">
                <a:solidFill>
                  <a:srgbClr val="002060"/>
                </a:solidFill>
                <a:latin typeface="Times New Roman" pitchFamily="18" charset="0"/>
                <a:cs typeface="Times New Roman" pitchFamily="18" charset="0"/>
              </a:rPr>
              <a:t>những </a:t>
            </a:r>
            <a:r>
              <a:rPr lang="en-US" sz="3100">
                <a:solidFill>
                  <a:srgbClr val="002060"/>
                </a:solidFill>
                <a:latin typeface="Times New Roman" pitchFamily="18" charset="0"/>
                <a:cs typeface="Times New Roman" pitchFamily="18" charset="0"/>
              </a:rPr>
              <a:t>chức năng phần mềm và phần cứng.</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THIẾT KẾ HỆ THỐNG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065508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Là </a:t>
            </a:r>
            <a:r>
              <a:rPr lang="en-US" sz="3100">
                <a:solidFill>
                  <a:srgbClr val="002060"/>
                </a:solidFill>
                <a:latin typeface="Times New Roman" pitchFamily="18" charset="0"/>
                <a:cs typeface="Times New Roman" pitchFamily="18" charset="0"/>
              </a:rPr>
              <a:t>đưa ra các màn hình giao diện sơ bộ, hay các bản thiết kế </a:t>
            </a:r>
            <a:r>
              <a:rPr lang="en-US" sz="3100" smtClean="0">
                <a:solidFill>
                  <a:srgbClr val="002060"/>
                </a:solidFill>
                <a:latin typeface="Times New Roman" pitchFamily="18" charset="0"/>
                <a:cs typeface="Times New Roman" pitchFamily="18" charset="0"/>
              </a:rPr>
              <a:t>phác </a:t>
            </a:r>
            <a:r>
              <a:rPr lang="en-US" sz="3100">
                <a:solidFill>
                  <a:srgbClr val="002060"/>
                </a:solidFill>
                <a:latin typeface="Times New Roman" pitchFamily="18" charset="0"/>
                <a:cs typeface="Times New Roman" pitchFamily="18" charset="0"/>
              </a:rPr>
              <a:t>thảo nháp cho người dùng tham khảo trước khi đi vào thiết kế chi tiết, hay chức năng cụ </a:t>
            </a:r>
            <a:r>
              <a:rPr lang="en-US" sz="3100" smtClean="0">
                <a:solidFill>
                  <a:srgbClr val="002060"/>
                </a:solidFill>
                <a:latin typeface="Times New Roman" pitchFamily="18" charset="0"/>
                <a:cs typeface="Times New Roman" pitchFamily="18" charset="0"/>
              </a:rPr>
              <a:t>thể.</a:t>
            </a:r>
          </a:p>
          <a:p>
            <a:pPr algn="just">
              <a:spcBef>
                <a:spcPts val="1200"/>
              </a:spcBef>
            </a:pPr>
            <a:r>
              <a:rPr lang="en-US" sz="3100" smtClean="0">
                <a:solidFill>
                  <a:srgbClr val="002060"/>
                </a:solidFill>
                <a:latin typeface="Times New Roman" pitchFamily="18" charset="0"/>
                <a:cs typeface="Times New Roman" pitchFamily="18" charset="0"/>
              </a:rPr>
              <a:t>Đây </a:t>
            </a:r>
            <a:r>
              <a:rPr lang="en-US" sz="3100">
                <a:solidFill>
                  <a:srgbClr val="002060"/>
                </a:solidFill>
                <a:latin typeface="Times New Roman" pitchFamily="18" charset="0"/>
                <a:cs typeface="Times New Roman" pitchFamily="18" charset="0"/>
              </a:rPr>
              <a:t>cũng có thể coi là bước đệm cơ bản trước khi đi vào cài đặt chi tiết cho từng chương trình con hay môđun con v.v.</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THIẾT KẾ BẢN MẪU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7264366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Các </a:t>
            </a:r>
            <a:r>
              <a:rPr lang="en-US" sz="3100">
                <a:solidFill>
                  <a:srgbClr val="002060"/>
                </a:solidFill>
                <a:latin typeface="Times New Roman" pitchFamily="18" charset="0"/>
                <a:cs typeface="Times New Roman" pitchFamily="18" charset="0"/>
              </a:rPr>
              <a:t>bản thiết kế này được soạn thảo dưới dạng sưu liệu hoặc một số phần mềm có khả năng thiết kế nhanh giao </a:t>
            </a:r>
            <a:r>
              <a:rPr lang="en-US" sz="3100" smtClean="0">
                <a:solidFill>
                  <a:srgbClr val="002060"/>
                </a:solidFill>
                <a:latin typeface="Times New Roman" pitchFamily="18" charset="0"/>
                <a:cs typeface="Times New Roman" pitchFamily="18" charset="0"/>
              </a:rPr>
              <a:t>diện.</a:t>
            </a:r>
          </a:p>
          <a:p>
            <a:pPr algn="just">
              <a:spcBef>
                <a:spcPts val="1200"/>
              </a:spcBef>
            </a:pPr>
            <a:r>
              <a:rPr lang="en-US" sz="3100" smtClean="0">
                <a:solidFill>
                  <a:srgbClr val="002060"/>
                </a:solidFill>
                <a:latin typeface="Times New Roman" pitchFamily="18" charset="0"/>
                <a:cs typeface="Times New Roman" pitchFamily="18" charset="0"/>
              </a:rPr>
              <a:t>Ví dụ: Một </a:t>
            </a:r>
            <a:r>
              <a:rPr lang="en-US" sz="3100">
                <a:solidFill>
                  <a:srgbClr val="002060"/>
                </a:solidFill>
                <a:latin typeface="Times New Roman" pitchFamily="18" charset="0"/>
                <a:cs typeface="Times New Roman" pitchFamily="18" charset="0"/>
              </a:rPr>
              <a:t>số phần mềm chuyên dụng để soạn thảo nhanh như MS Visual Basic, Visual C++, MS Visual Studio … với trang web thì có thể dùng Front Page, MS Visual Interdev chỉ với những đoạn chương trình đơn giản được cài </a:t>
            </a:r>
            <a:r>
              <a:rPr lang="en-US" sz="3100" smtClean="0">
                <a:solidFill>
                  <a:srgbClr val="002060"/>
                </a:solidFill>
                <a:latin typeface="Times New Roman" pitchFamily="18" charset="0"/>
                <a:cs typeface="Times New Roman" pitchFamily="18" charset="0"/>
              </a:rPr>
              <a:t>đặt.</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THIẾT KẾ BẢN MẪU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51713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Tiến </a:t>
            </a:r>
            <a:r>
              <a:rPr lang="en-US" sz="3100">
                <a:solidFill>
                  <a:srgbClr val="002060"/>
                </a:solidFill>
                <a:latin typeface="Times New Roman" pitchFamily="18" charset="0"/>
                <a:cs typeface="Times New Roman" pitchFamily="18" charset="0"/>
              </a:rPr>
              <a:t>trình thiết kế không chỉ ảnh hưởng đến phương pháp thiết kế mà còn ảnh hướng đến tiêu chuẩn được sử dụng để phân rã hệ </a:t>
            </a:r>
            <a:r>
              <a:rPr lang="en-US" sz="3100" smtClean="0">
                <a:solidFill>
                  <a:srgbClr val="002060"/>
                </a:solidFill>
                <a:latin typeface="Times New Roman" pitchFamily="18" charset="0"/>
                <a:cs typeface="Times New Roman" pitchFamily="18" charset="0"/>
              </a:rPr>
              <a:t>thống.</a:t>
            </a:r>
          </a:p>
          <a:p>
            <a:pPr algn="just">
              <a:spcBef>
                <a:spcPts val="1200"/>
              </a:spcBef>
            </a:pPr>
            <a:r>
              <a:rPr lang="en-US" sz="3100" smtClean="0">
                <a:solidFill>
                  <a:srgbClr val="002060"/>
                </a:solidFill>
                <a:latin typeface="Times New Roman" pitchFamily="18" charset="0"/>
                <a:cs typeface="Times New Roman" pitchFamily="18" charset="0"/>
              </a:rPr>
              <a:t>Phân loại:</a:t>
            </a:r>
          </a:p>
          <a:p>
            <a:pPr lvl="1" algn="just">
              <a:spcBef>
                <a:spcPts val="1200"/>
              </a:spcBef>
            </a:pPr>
            <a:r>
              <a:rPr lang="en-US">
                <a:solidFill>
                  <a:srgbClr val="002060"/>
                </a:solidFill>
                <a:latin typeface="Times New Roman" pitchFamily="18" charset="0"/>
                <a:cs typeface="Times New Roman" pitchFamily="18" charset="0"/>
              </a:rPr>
              <a:t>Phân rã hướng chức năng</a:t>
            </a:r>
          </a:p>
          <a:p>
            <a:pPr lvl="1" algn="just">
              <a:spcBef>
                <a:spcPts val="1200"/>
              </a:spcBef>
            </a:pPr>
            <a:r>
              <a:rPr lang="en-US">
                <a:solidFill>
                  <a:srgbClr val="002060"/>
                </a:solidFill>
                <a:latin typeface="Times New Roman" pitchFamily="18" charset="0"/>
                <a:cs typeface="Times New Roman" pitchFamily="18" charset="0"/>
              </a:rPr>
              <a:t>Phân rã hướng dữ liệu</a:t>
            </a:r>
          </a:p>
          <a:p>
            <a:pPr lvl="1" algn="just">
              <a:spcBef>
                <a:spcPts val="1200"/>
              </a:spcBef>
            </a:pPr>
            <a:r>
              <a:rPr lang="en-US">
                <a:solidFill>
                  <a:srgbClr val="002060"/>
                </a:solidFill>
                <a:latin typeface="Times New Roman" pitchFamily="18" charset="0"/>
                <a:cs typeface="Times New Roman" pitchFamily="18" charset="0"/>
              </a:rPr>
              <a:t>Phân rã hướng đối tượng</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THIẾT KẾ</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798263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Khía </a:t>
            </a:r>
            <a:r>
              <a:rPr lang="en-US" sz="3100">
                <a:solidFill>
                  <a:srgbClr val="002060"/>
                </a:solidFill>
                <a:latin typeface="Times New Roman" pitchFamily="18" charset="0"/>
                <a:cs typeface="Times New Roman" pitchFamily="18" charset="0"/>
              </a:rPr>
              <a:t>cạnh của hệ thống hướng chức năng tạo nên cốt lõi của thiết kế</a:t>
            </a:r>
          </a:p>
          <a:p>
            <a:pPr algn="just">
              <a:spcBef>
                <a:spcPts val="1200"/>
              </a:spcBef>
            </a:pPr>
            <a:r>
              <a:rPr lang="en-US" sz="3100">
                <a:solidFill>
                  <a:srgbClr val="002060"/>
                </a:solidFill>
                <a:latin typeface="Times New Roman" pitchFamily="18" charset="0"/>
                <a:cs typeface="Times New Roman" pitchFamily="18" charset="0"/>
              </a:rPr>
              <a:t>Dựa trên những yêu cầu chức năng chứa trong những định nghĩa yêu cầu, phân rã hướng đến tác nhiệm của toàn bộ hệ thống được tổ </a:t>
            </a:r>
            <a:r>
              <a:rPr lang="en-US" sz="3100" smtClean="0">
                <a:solidFill>
                  <a:srgbClr val="002060"/>
                </a:solidFill>
                <a:latin typeface="Times New Roman" pitchFamily="18" charset="0"/>
                <a:cs typeface="Times New Roman" pitchFamily="18" charset="0"/>
              </a:rPr>
              <a:t>chức.</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CHỨC NĂNG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698487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Sơ </a:t>
            </a:r>
            <a:r>
              <a:rPr lang="en-US" sz="3100">
                <a:solidFill>
                  <a:srgbClr val="002060"/>
                </a:solidFill>
                <a:latin typeface="Times New Roman" pitchFamily="18" charset="0"/>
                <a:cs typeface="Times New Roman" pitchFamily="18" charset="0"/>
              </a:rPr>
              <a:t>đồ phân rã chức năng - Function Decomposition Diagram - FDD: Nêu lên các chức năng thông qua việc mô tả các tính chất của đầu vào và đầu </a:t>
            </a:r>
            <a:r>
              <a:rPr lang="en-US" sz="3100" smtClean="0">
                <a:solidFill>
                  <a:srgbClr val="002060"/>
                </a:solidFill>
                <a:latin typeface="Times New Roman" pitchFamily="18" charset="0"/>
                <a:cs typeface="Times New Roman" pitchFamily="18" charset="0"/>
              </a:rPr>
              <a:t>ra:</a:t>
            </a:r>
            <a:endParaRPr lang="en-US" sz="3100">
              <a:solidFill>
                <a:srgbClr val="002060"/>
              </a:solidFill>
              <a:latin typeface="Times New Roman" pitchFamily="18" charset="0"/>
              <a:cs typeface="Times New Roman" pitchFamily="18" charset="0"/>
            </a:endParaRPr>
          </a:p>
          <a:p>
            <a:pPr lvl="1" algn="just">
              <a:spcBef>
                <a:spcPts val="1200"/>
              </a:spcBef>
            </a:pPr>
            <a:r>
              <a:rPr lang="en-US">
                <a:solidFill>
                  <a:srgbClr val="002060"/>
                </a:solidFill>
                <a:latin typeface="Times New Roman" pitchFamily="18" charset="0"/>
                <a:cs typeface="Times New Roman" pitchFamily="18" charset="0"/>
              </a:rPr>
              <a:t>Xác định phạm vi của hệ thống</a:t>
            </a:r>
          </a:p>
          <a:p>
            <a:pPr lvl="1" algn="just">
              <a:spcBef>
                <a:spcPts val="1200"/>
              </a:spcBef>
            </a:pPr>
            <a:r>
              <a:rPr lang="en-US">
                <a:solidFill>
                  <a:srgbClr val="002060"/>
                </a:solidFill>
                <a:latin typeface="Times New Roman" pitchFamily="18" charset="0"/>
                <a:cs typeface="Times New Roman" pitchFamily="18" charset="0"/>
              </a:rPr>
              <a:t>Phân hoạch chức năng</a:t>
            </a:r>
          </a:p>
          <a:p>
            <a:pPr lvl="1" algn="just">
              <a:spcBef>
                <a:spcPts val="1200"/>
              </a:spcBef>
            </a:pPr>
            <a:r>
              <a:rPr lang="en-US">
                <a:solidFill>
                  <a:srgbClr val="002060"/>
                </a:solidFill>
                <a:latin typeface="Times New Roman" pitchFamily="18" charset="0"/>
                <a:cs typeface="Times New Roman" pitchFamily="18" charset="0"/>
              </a:rPr>
              <a:t>Tạo nền tảng cho thiết kế kiến trúc hệ thống</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CHỨC NĂNG</a:t>
            </a:r>
            <a:endParaRPr lang="en-US">
              <a:solidFill>
                <a:srgbClr val="FF0000"/>
              </a:solidFill>
              <a:latin typeface="Times New Roman" pitchFamily="18" charset="0"/>
              <a:cs typeface="Times New Roman" pitchFamily="18" charset="0"/>
            </a:endParaRPr>
          </a:p>
        </p:txBody>
      </p:sp>
      <p:pic>
        <p:nvPicPr>
          <p:cNvPr id="4" name="image26.png"/>
          <p:cNvPicPr/>
          <p:nvPr/>
        </p:nvPicPr>
        <p:blipFill>
          <a:blip r:embed="rId3" cstate="print"/>
          <a:stretch>
            <a:fillRect/>
          </a:stretch>
        </p:blipFill>
        <p:spPr>
          <a:xfrm>
            <a:off x="2438400" y="4876800"/>
            <a:ext cx="4419600" cy="1645920"/>
          </a:xfrm>
          <a:prstGeom prst="rect">
            <a:avLst/>
          </a:prstGeom>
        </p:spPr>
      </p:pic>
    </p:spTree>
    <p:extLst>
      <p:ext uri="{BB962C8B-B14F-4D97-AF65-F5344CB8AC3E}">
        <p14:creationId xmlns:p14="http://schemas.microsoft.com/office/powerpoint/2010/main" val="1740301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Ví dụ sơ đồ phân rã chức năng:</a:t>
            </a:r>
            <a:endParaRPr lang="en-US">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CHỨC NĂNG</a:t>
            </a:r>
            <a:endParaRPr lang="en-US">
              <a:solidFill>
                <a:srgbClr val="FF0000"/>
              </a:solidFill>
              <a:latin typeface="Times New Roman" pitchFamily="18" charset="0"/>
              <a:cs typeface="Times New Roman" pitchFamily="18" charset="0"/>
            </a:endParaRPr>
          </a:p>
        </p:txBody>
      </p:sp>
      <p:pic>
        <p:nvPicPr>
          <p:cNvPr id="6" name="image24.png"/>
          <p:cNvPicPr/>
          <p:nvPr/>
        </p:nvPicPr>
        <p:blipFill>
          <a:blip r:embed="rId3" cstate="print"/>
          <a:stretch>
            <a:fillRect/>
          </a:stretch>
        </p:blipFill>
        <p:spPr>
          <a:xfrm>
            <a:off x="1905000" y="2057398"/>
            <a:ext cx="5334000" cy="3200402"/>
          </a:xfrm>
          <a:prstGeom prst="rect">
            <a:avLst/>
          </a:prstGeom>
        </p:spPr>
      </p:pic>
    </p:spTree>
    <p:extLst>
      <p:ext uri="{BB962C8B-B14F-4D97-AF65-F5344CB8AC3E}">
        <p14:creationId xmlns:p14="http://schemas.microsoft.com/office/powerpoint/2010/main" val="21825673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Tiến </a:t>
            </a:r>
            <a:r>
              <a:rPr lang="en-US" sz="3100">
                <a:solidFill>
                  <a:srgbClr val="002060"/>
                </a:solidFill>
                <a:latin typeface="Times New Roman" pitchFamily="18" charset="0"/>
                <a:cs typeface="Times New Roman" pitchFamily="18" charset="0"/>
              </a:rPr>
              <a:t>trình thiết kế tập trung trên khía cạnh hệ thống hướng đến dữ </a:t>
            </a:r>
            <a:r>
              <a:rPr lang="en-US" sz="3100" smtClean="0">
                <a:solidFill>
                  <a:srgbClr val="002060"/>
                </a:solidFill>
                <a:latin typeface="Times New Roman" pitchFamily="18" charset="0"/>
                <a:cs typeface="Times New Roman" pitchFamily="18" charset="0"/>
              </a:rPr>
              <a:t>liệu. Chiến </a:t>
            </a:r>
            <a:r>
              <a:rPr lang="en-US" sz="3100">
                <a:solidFill>
                  <a:srgbClr val="002060"/>
                </a:solidFill>
                <a:latin typeface="Times New Roman" pitchFamily="18" charset="0"/>
                <a:cs typeface="Times New Roman" pitchFamily="18" charset="0"/>
              </a:rPr>
              <a:t>lược thiết kế hướng đến chính dữ liệu đựơc thực </a:t>
            </a:r>
            <a:r>
              <a:rPr lang="en-US" sz="3100" smtClean="0">
                <a:solidFill>
                  <a:srgbClr val="002060"/>
                </a:solidFill>
                <a:latin typeface="Times New Roman" pitchFamily="18" charset="0"/>
                <a:cs typeface="Times New Roman" pitchFamily="18" charset="0"/>
              </a:rPr>
              <a:t>hiện.</a:t>
            </a:r>
          </a:p>
          <a:p>
            <a:pPr algn="just">
              <a:spcBef>
                <a:spcPts val="1200"/>
              </a:spcBef>
            </a:pPr>
            <a:r>
              <a:rPr lang="en-US" sz="3100" smtClean="0">
                <a:solidFill>
                  <a:srgbClr val="002060"/>
                </a:solidFill>
                <a:latin typeface="Times New Roman" pitchFamily="18" charset="0"/>
                <a:cs typeface="Times New Roman" pitchFamily="18" charset="0"/>
              </a:rPr>
              <a:t>Phân </a:t>
            </a:r>
            <a:r>
              <a:rPr lang="en-US" sz="3100">
                <a:solidFill>
                  <a:srgbClr val="002060"/>
                </a:solidFill>
                <a:latin typeface="Times New Roman" pitchFamily="18" charset="0"/>
                <a:cs typeface="Times New Roman" pitchFamily="18" charset="0"/>
              </a:rPr>
              <a:t>rã những bộ phận hệ thống từ việc phân tích dữ </a:t>
            </a:r>
            <a:r>
              <a:rPr lang="en-US" sz="3100" smtClean="0">
                <a:solidFill>
                  <a:srgbClr val="002060"/>
                </a:solidFill>
                <a:latin typeface="Times New Roman" pitchFamily="18" charset="0"/>
                <a:cs typeface="Times New Roman" pitchFamily="18" charset="0"/>
              </a:rPr>
              <a:t>liệu.</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396208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Sơ </a:t>
            </a:r>
            <a:r>
              <a:rPr lang="en-US" sz="3100" b="1">
                <a:solidFill>
                  <a:srgbClr val="0070C0"/>
                </a:solidFill>
                <a:latin typeface="Times New Roman" pitchFamily="18" charset="0"/>
                <a:cs typeface="Times New Roman" pitchFamily="18" charset="0"/>
              </a:rPr>
              <a:t>đồ luồng dữ </a:t>
            </a:r>
            <a:r>
              <a:rPr lang="en-US" sz="3100" b="1" smtClean="0">
                <a:solidFill>
                  <a:srgbClr val="0070C0"/>
                </a:solidFill>
                <a:latin typeface="Times New Roman" pitchFamily="18" charset="0"/>
                <a:cs typeface="Times New Roman" pitchFamily="18" charset="0"/>
              </a:rPr>
              <a:t>liệu:</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Sơ đồ luồng dữ liệu - Data Flow Diagram – DFD</a:t>
            </a:r>
          </a:p>
          <a:p>
            <a:pPr algn="just">
              <a:spcBef>
                <a:spcPts val="1200"/>
              </a:spcBef>
            </a:pPr>
            <a:r>
              <a:rPr lang="en-US" sz="3100" smtClean="0">
                <a:solidFill>
                  <a:srgbClr val="002060"/>
                </a:solidFill>
                <a:latin typeface="Times New Roman" pitchFamily="18" charset="0"/>
                <a:cs typeface="Times New Roman" pitchFamily="18" charset="0"/>
              </a:rPr>
              <a:t>Cho </a:t>
            </a:r>
            <a:r>
              <a:rPr lang="en-US" sz="3100">
                <a:solidFill>
                  <a:srgbClr val="002060"/>
                </a:solidFill>
                <a:latin typeface="Times New Roman" pitchFamily="18" charset="0"/>
                <a:cs typeface="Times New Roman" pitchFamily="18" charset="0"/>
              </a:rPr>
              <a:t>phép xem toàn bộ sơ đồ luồng dữ liệu bên trong hệ thống. Cách thức dữ liệu được xử lý bên trong hệ thống</a:t>
            </a:r>
            <a:r>
              <a:rPr lang="en-US" sz="3100" smtClean="0">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274238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Sơ </a:t>
            </a:r>
            <a:r>
              <a:rPr lang="en-US" sz="3100" b="1">
                <a:solidFill>
                  <a:srgbClr val="0070C0"/>
                </a:solidFill>
                <a:latin typeface="Times New Roman" pitchFamily="18" charset="0"/>
                <a:cs typeface="Times New Roman" pitchFamily="18" charset="0"/>
              </a:rPr>
              <a:t>đồ luồng dữ </a:t>
            </a:r>
            <a:r>
              <a:rPr lang="en-US" sz="3100" b="1" smtClean="0">
                <a:solidFill>
                  <a:srgbClr val="0070C0"/>
                </a:solidFill>
                <a:latin typeface="Times New Roman" pitchFamily="18" charset="0"/>
                <a:cs typeface="Times New Roman" pitchFamily="18" charset="0"/>
              </a:rPr>
              <a:t>liệu:</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Các ký hiệu:</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pic>
        <p:nvPicPr>
          <p:cNvPr id="4" name="image27.png"/>
          <p:cNvPicPr/>
          <p:nvPr/>
        </p:nvPicPr>
        <p:blipFill>
          <a:blip r:embed="rId3" cstate="print"/>
          <a:stretch>
            <a:fillRect/>
          </a:stretch>
        </p:blipFill>
        <p:spPr>
          <a:xfrm>
            <a:off x="2286000" y="2819400"/>
            <a:ext cx="4648201" cy="2667000"/>
          </a:xfrm>
          <a:prstGeom prst="rect">
            <a:avLst/>
          </a:prstGeom>
        </p:spPr>
      </p:pic>
    </p:spTree>
    <p:extLst>
      <p:ext uri="{BB962C8B-B14F-4D97-AF65-F5344CB8AC3E}">
        <p14:creationId xmlns:p14="http://schemas.microsoft.com/office/powerpoint/2010/main" val="31695531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Các </a:t>
            </a:r>
            <a:r>
              <a:rPr lang="en-US" sz="3100" b="1">
                <a:solidFill>
                  <a:srgbClr val="0070C0"/>
                </a:solidFill>
                <a:latin typeface="Times New Roman" pitchFamily="18" charset="0"/>
                <a:cs typeface="Times New Roman" pitchFamily="18" charset="0"/>
              </a:rPr>
              <a:t>nguyên tắc và bước xây dựng mô hình </a:t>
            </a:r>
            <a:r>
              <a:rPr lang="en-US" sz="3100" b="1" smtClean="0">
                <a:solidFill>
                  <a:srgbClr val="0070C0"/>
                </a:solidFill>
                <a:latin typeface="Times New Roman" pitchFamily="18" charset="0"/>
                <a:cs typeface="Times New Roman" pitchFamily="18" charset="0"/>
              </a:rPr>
              <a:t>DFD:</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Các </a:t>
            </a:r>
            <a:r>
              <a:rPr lang="en-US" sz="3100">
                <a:solidFill>
                  <a:srgbClr val="002060"/>
                </a:solidFill>
                <a:latin typeface="Times New Roman" pitchFamily="18" charset="0"/>
                <a:cs typeface="Times New Roman" pitchFamily="18" charset="0"/>
              </a:rPr>
              <a:t>bước xây dựng DFD:</a:t>
            </a:r>
          </a:p>
          <a:p>
            <a:pPr lvl="1" algn="just">
              <a:spcBef>
                <a:spcPts val="1200"/>
              </a:spcBef>
            </a:pPr>
            <a:r>
              <a:rPr lang="en-US">
                <a:solidFill>
                  <a:srgbClr val="002060"/>
                </a:solidFill>
                <a:latin typeface="Times New Roman" pitchFamily="18" charset="0"/>
                <a:cs typeface="Times New Roman" pitchFamily="18" charset="0"/>
              </a:rPr>
              <a:t>Phân rã chức năng hệ thống</a:t>
            </a:r>
          </a:p>
          <a:p>
            <a:pPr lvl="1" algn="just">
              <a:spcBef>
                <a:spcPts val="1200"/>
              </a:spcBef>
            </a:pPr>
            <a:r>
              <a:rPr lang="en-US">
                <a:solidFill>
                  <a:srgbClr val="002060"/>
                </a:solidFill>
                <a:latin typeface="Times New Roman" pitchFamily="18" charset="0"/>
                <a:cs typeface="Times New Roman" pitchFamily="18" charset="0"/>
              </a:rPr>
              <a:t>Liệt kê các tác nhân, các khoản mục dữ liệu</a:t>
            </a:r>
          </a:p>
          <a:p>
            <a:pPr lvl="1" algn="just">
              <a:spcBef>
                <a:spcPts val="1200"/>
              </a:spcBef>
            </a:pPr>
            <a:r>
              <a:rPr lang="en-US">
                <a:solidFill>
                  <a:srgbClr val="002060"/>
                </a:solidFill>
                <a:latin typeface="Times New Roman" pitchFamily="18" charset="0"/>
                <a:cs typeface="Times New Roman" pitchFamily="18" charset="0"/>
              </a:rPr>
              <a:t>Vẽ DFD cho các </a:t>
            </a:r>
            <a:r>
              <a:rPr lang="en-US" smtClean="0">
                <a:solidFill>
                  <a:srgbClr val="002060"/>
                </a:solidFill>
                <a:latin typeface="Times New Roman" pitchFamily="18" charset="0"/>
                <a:cs typeface="Times New Roman" pitchFamily="18" charset="0"/>
              </a:rPr>
              <a:t>mức.</a:t>
            </a:r>
            <a:endParaRPr lang="en-US">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949183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Các </a:t>
            </a:r>
            <a:r>
              <a:rPr lang="en-US" sz="3100" b="1">
                <a:solidFill>
                  <a:srgbClr val="0070C0"/>
                </a:solidFill>
                <a:latin typeface="Times New Roman" pitchFamily="18" charset="0"/>
                <a:cs typeface="Times New Roman" pitchFamily="18" charset="0"/>
              </a:rPr>
              <a:t>nguyên tắc và bước xây dựng mô hình </a:t>
            </a:r>
            <a:r>
              <a:rPr lang="en-US" sz="3100" b="1" smtClean="0">
                <a:solidFill>
                  <a:srgbClr val="0070C0"/>
                </a:solidFill>
                <a:latin typeface="Times New Roman" pitchFamily="18" charset="0"/>
                <a:cs typeface="Times New Roman" pitchFamily="18" charset="0"/>
              </a:rPr>
              <a:t>DFD:</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Nguyên </a:t>
            </a:r>
            <a:r>
              <a:rPr lang="en-US" sz="3100">
                <a:solidFill>
                  <a:srgbClr val="002060"/>
                </a:solidFill>
                <a:latin typeface="Times New Roman" pitchFamily="18" charset="0"/>
                <a:cs typeface="Times New Roman" pitchFamily="18" charset="0"/>
              </a:rPr>
              <a:t>tắc:</a:t>
            </a:r>
          </a:p>
          <a:p>
            <a:pPr lvl="1" algn="just">
              <a:spcBef>
                <a:spcPts val="1200"/>
              </a:spcBef>
            </a:pPr>
            <a:r>
              <a:rPr lang="en-US">
                <a:solidFill>
                  <a:srgbClr val="002060"/>
                </a:solidFill>
                <a:latin typeface="Times New Roman" pitchFamily="18" charset="0"/>
                <a:cs typeface="Times New Roman" pitchFamily="18" charset="0"/>
              </a:rPr>
              <a:t>Các tiến trình phải có luồng </a:t>
            </a:r>
            <a:r>
              <a:rPr lang="en-US" smtClean="0">
                <a:solidFill>
                  <a:srgbClr val="002060"/>
                </a:solidFill>
                <a:latin typeface="Times New Roman" pitchFamily="18" charset="0"/>
                <a:cs typeface="Times New Roman" pitchFamily="18" charset="0"/>
              </a:rPr>
              <a:t>vào, </a:t>
            </a:r>
            <a:r>
              <a:rPr lang="en-US">
                <a:solidFill>
                  <a:srgbClr val="002060"/>
                </a:solidFill>
                <a:latin typeface="Times New Roman" pitchFamily="18" charset="0"/>
                <a:cs typeface="Times New Roman" pitchFamily="18" charset="0"/>
              </a:rPr>
              <a:t>luồng ra</a:t>
            </a:r>
          </a:p>
          <a:p>
            <a:pPr lvl="1" algn="just">
              <a:spcBef>
                <a:spcPts val="1200"/>
              </a:spcBef>
            </a:pPr>
            <a:r>
              <a:rPr lang="en-US">
                <a:solidFill>
                  <a:srgbClr val="002060"/>
                </a:solidFill>
                <a:latin typeface="Times New Roman" pitchFamily="18" charset="0"/>
                <a:cs typeface="Times New Roman" pitchFamily="18" charset="0"/>
              </a:rPr>
              <a:t>Không có luồng dữ liệu trực tiếp giữa các tác nhân với tác nhân và kho dữ liệu</a:t>
            </a:r>
          </a:p>
          <a:p>
            <a:pPr lvl="1" algn="just">
              <a:spcBef>
                <a:spcPts val="1200"/>
              </a:spcBef>
            </a:pPr>
            <a:r>
              <a:rPr lang="en-US">
                <a:solidFill>
                  <a:srgbClr val="002060"/>
                </a:solidFill>
                <a:latin typeface="Times New Roman" pitchFamily="18" charset="0"/>
                <a:cs typeface="Times New Roman" pitchFamily="18" charset="0"/>
              </a:rPr>
              <a:t>Luồng dữ liệu không quay lại nơi xuất phát</a:t>
            </a:r>
          </a:p>
          <a:p>
            <a:pPr lvl="1" algn="just">
              <a:spcBef>
                <a:spcPts val="1200"/>
              </a:spcBef>
            </a:pPr>
            <a:r>
              <a:rPr lang="en-US">
                <a:solidFill>
                  <a:srgbClr val="002060"/>
                </a:solidFill>
                <a:latin typeface="Times New Roman" pitchFamily="18" charset="0"/>
                <a:cs typeface="Times New Roman" pitchFamily="18" charset="0"/>
              </a:rPr>
              <a:t>Bắt đầu bằng DFD mức 0, liệt kê các tác nhân ngoài ở mức 0.</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794232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Các </a:t>
            </a:r>
            <a:r>
              <a:rPr lang="en-US" sz="3100" b="1">
                <a:solidFill>
                  <a:srgbClr val="0070C0"/>
                </a:solidFill>
                <a:latin typeface="Times New Roman" pitchFamily="18" charset="0"/>
                <a:cs typeface="Times New Roman" pitchFamily="18" charset="0"/>
              </a:rPr>
              <a:t>nguyên tắc và bước xây dựng mô hình </a:t>
            </a:r>
            <a:r>
              <a:rPr lang="en-US" sz="3100" b="1" smtClean="0">
                <a:solidFill>
                  <a:srgbClr val="0070C0"/>
                </a:solidFill>
                <a:latin typeface="Times New Roman" pitchFamily="18" charset="0"/>
                <a:cs typeface="Times New Roman" pitchFamily="18" charset="0"/>
              </a:rPr>
              <a:t>DFD:</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Các mức (</a:t>
            </a:r>
            <a:r>
              <a:rPr lang="en-US" sz="3100">
                <a:solidFill>
                  <a:srgbClr val="002060"/>
                </a:solidFill>
                <a:latin typeface="Times New Roman" pitchFamily="18" charset="0"/>
                <a:cs typeface="Times New Roman" pitchFamily="18" charset="0"/>
              </a:rPr>
              <a:t>cấp) sơ đồ:</a:t>
            </a:r>
          </a:p>
          <a:p>
            <a:pPr lvl="1" algn="just">
              <a:spcBef>
                <a:spcPts val="1200"/>
              </a:spcBef>
            </a:pPr>
            <a:r>
              <a:rPr lang="en-US" smtClean="0">
                <a:solidFill>
                  <a:srgbClr val="002060"/>
                </a:solidFill>
                <a:latin typeface="Times New Roman" pitchFamily="18" charset="0"/>
                <a:cs typeface="Times New Roman" pitchFamily="18" charset="0"/>
              </a:rPr>
              <a:t>Mức </a:t>
            </a:r>
            <a:r>
              <a:rPr lang="en-US">
                <a:solidFill>
                  <a:srgbClr val="002060"/>
                </a:solidFill>
                <a:latin typeface="Times New Roman" pitchFamily="18" charset="0"/>
                <a:cs typeface="Times New Roman" pitchFamily="18" charset="0"/>
              </a:rPr>
              <a:t>0: Toàn bộ phần mềm là khối xử lý</a:t>
            </a:r>
          </a:p>
          <a:p>
            <a:pPr lvl="1" algn="just">
              <a:spcBef>
                <a:spcPts val="1200"/>
              </a:spcBef>
            </a:pPr>
            <a:r>
              <a:rPr lang="en-US" smtClean="0">
                <a:solidFill>
                  <a:srgbClr val="002060"/>
                </a:solidFill>
                <a:latin typeface="Times New Roman" pitchFamily="18" charset="0"/>
                <a:cs typeface="Times New Roman" pitchFamily="18" charset="0"/>
              </a:rPr>
              <a:t>Mức </a:t>
            </a:r>
            <a:r>
              <a:rPr lang="en-US">
                <a:solidFill>
                  <a:srgbClr val="002060"/>
                </a:solidFill>
                <a:latin typeface="Times New Roman" pitchFamily="18" charset="0"/>
                <a:cs typeface="Times New Roman" pitchFamily="18" charset="0"/>
              </a:rPr>
              <a:t>1: Sơ đồ mức 0 có thể phân rã thành nhiều sơ đồ mức 1, các sơ đồ mức </a:t>
            </a:r>
            <a:r>
              <a:rPr lang="en-US" smtClean="0">
                <a:solidFill>
                  <a:srgbClr val="002060"/>
                </a:solidFill>
                <a:latin typeface="Times New Roman" pitchFamily="18" charset="0"/>
                <a:cs typeface="Times New Roman" pitchFamily="18" charset="0"/>
              </a:rPr>
              <a:t>1 này </a:t>
            </a:r>
            <a:r>
              <a:rPr lang="en-US">
                <a:solidFill>
                  <a:srgbClr val="002060"/>
                </a:solidFill>
                <a:latin typeface="Times New Roman" pitchFamily="18" charset="0"/>
                <a:cs typeface="Times New Roman" pitchFamily="18" charset="0"/>
              </a:rPr>
              <a:t>phải đảm bảo thể hiện đầy đủ ý nghĩa sơ đồ mức 0 (tác nhân, thiết bị, luồng dữ liệu, xử lý, bộ nhớ phụ)</a:t>
            </a:r>
          </a:p>
          <a:p>
            <a:pPr lvl="1" algn="just">
              <a:spcBef>
                <a:spcPts val="1200"/>
              </a:spcBef>
            </a:pPr>
            <a:r>
              <a:rPr lang="en-US" smtClean="0">
                <a:solidFill>
                  <a:srgbClr val="002060"/>
                </a:solidFill>
                <a:latin typeface="Times New Roman" pitchFamily="18" charset="0"/>
                <a:cs typeface="Times New Roman" pitchFamily="18" charset="0"/>
              </a:rPr>
              <a:t>Mức </a:t>
            </a:r>
            <a:r>
              <a:rPr lang="en-US">
                <a:solidFill>
                  <a:srgbClr val="002060"/>
                </a:solidFill>
                <a:latin typeface="Times New Roman" pitchFamily="18" charset="0"/>
                <a:cs typeface="Times New Roman" pitchFamily="18" charset="0"/>
              </a:rPr>
              <a:t>2: Mỗi sơ đồ mức 1 có thể phân rã thành nhiều sơ đồ mức 2 tương ứng như việc phân rã của sơ đồ mức </a:t>
            </a:r>
            <a:r>
              <a:rPr lang="en-US" smtClean="0">
                <a:solidFill>
                  <a:srgbClr val="002060"/>
                </a:solidFill>
                <a:latin typeface="Times New Roman" pitchFamily="18" charset="0"/>
                <a:cs typeface="Times New Roman" pitchFamily="18" charset="0"/>
              </a:rPr>
              <a:t>0.</a:t>
            </a:r>
            <a:endParaRPr lang="en-US">
              <a:solidFill>
                <a:srgbClr val="002060"/>
              </a:solidFill>
              <a:latin typeface="Times New Roman" pitchFamily="18" charset="0"/>
              <a:cs typeface="Times New Roman" pitchFamily="18" charset="0"/>
            </a:endParaRPr>
          </a:p>
          <a:p>
            <a:pPr lvl="1" algn="just">
              <a:spcBef>
                <a:spcPts val="1200"/>
              </a:spcBef>
            </a:pPr>
            <a:r>
              <a:rPr lang="en-US">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169874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Các </a:t>
            </a:r>
            <a:r>
              <a:rPr lang="en-US" sz="3100" b="1">
                <a:solidFill>
                  <a:srgbClr val="0070C0"/>
                </a:solidFill>
                <a:latin typeface="Times New Roman" pitchFamily="18" charset="0"/>
                <a:cs typeface="Times New Roman" pitchFamily="18" charset="0"/>
              </a:rPr>
              <a:t>nguyên tắc và bước xây dựng mô hình </a:t>
            </a:r>
            <a:r>
              <a:rPr lang="en-US" sz="3100" b="1" smtClean="0">
                <a:solidFill>
                  <a:srgbClr val="0070C0"/>
                </a:solidFill>
                <a:latin typeface="Times New Roman" pitchFamily="18" charset="0"/>
                <a:cs typeface="Times New Roman" pitchFamily="18" charset="0"/>
              </a:rPr>
              <a:t>DFD:</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Trình </a:t>
            </a:r>
            <a:r>
              <a:rPr lang="en-US" sz="3100">
                <a:solidFill>
                  <a:srgbClr val="002060"/>
                </a:solidFill>
                <a:latin typeface="Times New Roman" pitchFamily="18" charset="0"/>
                <a:cs typeface="Times New Roman" pitchFamily="18" charset="0"/>
              </a:rPr>
              <a:t>bày sơ đồ: Trong mỗi cấp có 2 hình thức trình </a:t>
            </a:r>
            <a:r>
              <a:rPr lang="en-US" sz="3100" smtClean="0">
                <a:solidFill>
                  <a:srgbClr val="002060"/>
                </a:solidFill>
                <a:latin typeface="Times New Roman" pitchFamily="18" charset="0"/>
                <a:cs typeface="Times New Roman" pitchFamily="18" charset="0"/>
              </a:rPr>
              <a:t>bày.</a:t>
            </a:r>
            <a:endParaRPr lang="en-US" sz="3100">
              <a:solidFill>
                <a:srgbClr val="002060"/>
              </a:solidFill>
              <a:latin typeface="Times New Roman" pitchFamily="18" charset="0"/>
              <a:cs typeface="Times New Roman" pitchFamily="18" charset="0"/>
            </a:endParaRPr>
          </a:p>
          <a:p>
            <a:pPr lvl="1" algn="just">
              <a:spcBef>
                <a:spcPts val="1200"/>
              </a:spcBef>
            </a:pPr>
            <a:r>
              <a:rPr lang="en-US">
                <a:solidFill>
                  <a:srgbClr val="002060"/>
                </a:solidFill>
                <a:latin typeface="Times New Roman" pitchFamily="18" charset="0"/>
                <a:cs typeface="Times New Roman" pitchFamily="18" charset="0"/>
              </a:rPr>
              <a:t>Dạng tổng </a:t>
            </a:r>
            <a:r>
              <a:rPr lang="en-US" smtClean="0">
                <a:solidFill>
                  <a:srgbClr val="002060"/>
                </a:solidFill>
                <a:latin typeface="Times New Roman" pitchFamily="18" charset="0"/>
                <a:cs typeface="Times New Roman" pitchFamily="18" charset="0"/>
              </a:rPr>
              <a:t>hợp: </a:t>
            </a:r>
            <a:r>
              <a:rPr lang="en-US">
                <a:solidFill>
                  <a:srgbClr val="002060"/>
                </a:solidFill>
                <a:latin typeface="Times New Roman" pitchFamily="18" charset="0"/>
                <a:cs typeface="Times New Roman" pitchFamily="18" charset="0"/>
              </a:rPr>
              <a:t>Chỉ có một khối xử lý chung, tất cả các luồng dữ liệu chỉ tập trung liên quan đến khối xử lý chung </a:t>
            </a:r>
            <a:r>
              <a:rPr lang="en-US" smtClean="0">
                <a:solidFill>
                  <a:srgbClr val="002060"/>
                </a:solidFill>
                <a:latin typeface="Times New Roman" pitchFamily="18" charset="0"/>
                <a:cs typeface="Times New Roman" pitchFamily="18" charset="0"/>
              </a:rPr>
              <a:t>này.</a:t>
            </a:r>
            <a:endParaRPr lang="en-US">
              <a:solidFill>
                <a:srgbClr val="002060"/>
              </a:solidFill>
              <a:latin typeface="Times New Roman" pitchFamily="18" charset="0"/>
              <a:cs typeface="Times New Roman" pitchFamily="18" charset="0"/>
            </a:endParaRPr>
          </a:p>
          <a:p>
            <a:pPr lvl="1" algn="just">
              <a:spcBef>
                <a:spcPts val="1200"/>
              </a:spcBef>
            </a:pPr>
            <a:r>
              <a:rPr lang="en-US">
                <a:solidFill>
                  <a:srgbClr val="002060"/>
                </a:solidFill>
                <a:latin typeface="Times New Roman" pitchFamily="18" charset="0"/>
                <a:cs typeface="Times New Roman" pitchFamily="18" charset="0"/>
              </a:rPr>
              <a:t>Dạng chi tiết: Bao gồm nhiều khối xử lý với luồng dữ liệu riêng biệt cho từng khối xử lý.</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879291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Các </a:t>
            </a:r>
            <a:r>
              <a:rPr lang="en-US" sz="3100" b="1">
                <a:solidFill>
                  <a:srgbClr val="0070C0"/>
                </a:solidFill>
                <a:latin typeface="Times New Roman" pitchFamily="18" charset="0"/>
                <a:cs typeface="Times New Roman" pitchFamily="18" charset="0"/>
              </a:rPr>
              <a:t>nguyên tắc và bước xây dựng mô hình </a:t>
            </a:r>
            <a:r>
              <a:rPr lang="en-US" sz="3100" b="1" smtClean="0">
                <a:solidFill>
                  <a:srgbClr val="0070C0"/>
                </a:solidFill>
                <a:latin typeface="Times New Roman" pitchFamily="18" charset="0"/>
                <a:cs typeface="Times New Roman" pitchFamily="18" charset="0"/>
              </a:rPr>
              <a:t>DFD:</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a:t>
            </a:r>
            <a:r>
              <a:rPr lang="en-US" sz="3100" smtClean="0">
                <a:solidFill>
                  <a:srgbClr val="002060"/>
                </a:solidFill>
                <a:latin typeface="Times New Roman" pitchFamily="18" charset="0"/>
                <a:cs typeface="Times New Roman" pitchFamily="18" charset="0"/>
              </a:rPr>
              <a:t>Biểu </a:t>
            </a:r>
            <a:r>
              <a:rPr lang="en-US" sz="3100">
                <a:solidFill>
                  <a:srgbClr val="002060"/>
                </a:solidFill>
                <a:latin typeface="Times New Roman" pitchFamily="18" charset="0"/>
                <a:cs typeface="Times New Roman" pitchFamily="18" charset="0"/>
              </a:rPr>
              <a:t>diễn các mức của DFD</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pic>
        <p:nvPicPr>
          <p:cNvPr id="4" name="image28.png"/>
          <p:cNvPicPr/>
          <p:nvPr/>
        </p:nvPicPr>
        <p:blipFill>
          <a:blip r:embed="rId3" cstate="print"/>
          <a:stretch>
            <a:fillRect/>
          </a:stretch>
        </p:blipFill>
        <p:spPr>
          <a:xfrm>
            <a:off x="2058035" y="3124200"/>
            <a:ext cx="4723766" cy="3276600"/>
          </a:xfrm>
          <a:prstGeom prst="rect">
            <a:avLst/>
          </a:prstGeom>
        </p:spPr>
      </p:pic>
    </p:spTree>
    <p:extLst>
      <p:ext uri="{BB962C8B-B14F-4D97-AF65-F5344CB8AC3E}">
        <p14:creationId xmlns:p14="http://schemas.microsoft.com/office/powerpoint/2010/main" val="19411095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Các </a:t>
            </a:r>
            <a:r>
              <a:rPr lang="en-US" sz="3100" b="1">
                <a:solidFill>
                  <a:srgbClr val="0070C0"/>
                </a:solidFill>
                <a:latin typeface="Times New Roman" pitchFamily="18" charset="0"/>
                <a:cs typeface="Times New Roman" pitchFamily="18" charset="0"/>
              </a:rPr>
              <a:t>nguyên tắc và bước xây dựng mô hình </a:t>
            </a:r>
            <a:r>
              <a:rPr lang="en-US" sz="3100" b="1" smtClean="0">
                <a:solidFill>
                  <a:srgbClr val="0070C0"/>
                </a:solidFill>
                <a:latin typeface="Times New Roman" pitchFamily="18" charset="0"/>
                <a:cs typeface="Times New Roman" pitchFamily="18" charset="0"/>
              </a:rPr>
              <a:t>DFD:</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DFD hệ thống bán </a:t>
            </a:r>
            <a:r>
              <a:rPr lang="en-US" sz="3100" smtClean="0">
                <a:solidFill>
                  <a:srgbClr val="002060"/>
                </a:solidFill>
                <a:latin typeface="Times New Roman" pitchFamily="18" charset="0"/>
                <a:cs typeface="Times New Roman" pitchFamily="18" charset="0"/>
              </a:rPr>
              <a:t>vé:</a:t>
            </a:r>
          </a:p>
          <a:p>
            <a:pPr algn="just">
              <a:spcBef>
                <a:spcPts val="1200"/>
              </a:spcBef>
            </a:pPr>
            <a:r>
              <a:rPr lang="en-US" sz="3100">
                <a:solidFill>
                  <a:srgbClr val="002060"/>
                </a:solidFill>
                <a:latin typeface="Times New Roman" pitchFamily="18" charset="0"/>
                <a:cs typeface="Times New Roman" pitchFamily="18" charset="0"/>
              </a:rPr>
              <a:t>M</a:t>
            </a:r>
            <a:r>
              <a:rPr lang="en-US" sz="3100" smtClean="0">
                <a:solidFill>
                  <a:srgbClr val="002060"/>
                </a:solidFill>
                <a:latin typeface="Times New Roman" pitchFamily="18" charset="0"/>
                <a:cs typeface="Times New Roman" pitchFamily="18" charset="0"/>
              </a:rPr>
              <a:t>ức </a:t>
            </a:r>
            <a:r>
              <a:rPr lang="en-US" sz="3100">
                <a:solidFill>
                  <a:srgbClr val="002060"/>
                </a:solidFill>
                <a:latin typeface="Times New Roman" pitchFamily="18" charset="0"/>
                <a:cs typeface="Times New Roman" pitchFamily="18" charset="0"/>
              </a:rPr>
              <a:t>0:</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pic>
        <p:nvPicPr>
          <p:cNvPr id="5" name="image29.png"/>
          <p:cNvPicPr/>
          <p:nvPr/>
        </p:nvPicPr>
        <p:blipFill>
          <a:blip r:embed="rId3" cstate="print"/>
          <a:stretch>
            <a:fillRect/>
          </a:stretch>
        </p:blipFill>
        <p:spPr>
          <a:xfrm>
            <a:off x="2217106" y="3429000"/>
            <a:ext cx="4640894" cy="1845310"/>
          </a:xfrm>
          <a:prstGeom prst="rect">
            <a:avLst/>
          </a:prstGeom>
        </p:spPr>
      </p:pic>
    </p:spTree>
    <p:extLst>
      <p:ext uri="{BB962C8B-B14F-4D97-AF65-F5344CB8AC3E}">
        <p14:creationId xmlns:p14="http://schemas.microsoft.com/office/powerpoint/2010/main" val="17980572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b="1" smtClean="0">
                <a:solidFill>
                  <a:srgbClr val="0070C0"/>
                </a:solidFill>
                <a:latin typeface="Times New Roman" pitchFamily="18" charset="0"/>
                <a:cs typeface="Times New Roman" pitchFamily="18" charset="0"/>
              </a:rPr>
              <a:t>Các </a:t>
            </a:r>
            <a:r>
              <a:rPr lang="en-US" sz="3100" b="1">
                <a:solidFill>
                  <a:srgbClr val="0070C0"/>
                </a:solidFill>
                <a:latin typeface="Times New Roman" pitchFamily="18" charset="0"/>
                <a:cs typeface="Times New Roman" pitchFamily="18" charset="0"/>
              </a:rPr>
              <a:t>nguyên tắc và bước xây dựng mô hình </a:t>
            </a:r>
            <a:r>
              <a:rPr lang="en-US" sz="3100" b="1" smtClean="0">
                <a:solidFill>
                  <a:srgbClr val="0070C0"/>
                </a:solidFill>
                <a:latin typeface="Times New Roman" pitchFamily="18" charset="0"/>
                <a:cs typeface="Times New Roman" pitchFamily="18" charset="0"/>
              </a:rPr>
              <a:t>DFD:</a:t>
            </a:r>
            <a:endParaRPr lang="en-US" sz="3100" b="1">
              <a:solidFill>
                <a:srgbClr val="0070C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Ví </a:t>
            </a:r>
            <a:r>
              <a:rPr lang="en-US" sz="3100">
                <a:solidFill>
                  <a:srgbClr val="002060"/>
                </a:solidFill>
                <a:latin typeface="Times New Roman" pitchFamily="18" charset="0"/>
                <a:cs typeface="Times New Roman" pitchFamily="18" charset="0"/>
              </a:rPr>
              <a:t>dụ DFD hệ thống bán </a:t>
            </a:r>
            <a:r>
              <a:rPr lang="en-US" sz="3100" smtClean="0">
                <a:solidFill>
                  <a:srgbClr val="002060"/>
                </a:solidFill>
                <a:latin typeface="Times New Roman" pitchFamily="18" charset="0"/>
                <a:cs typeface="Times New Roman" pitchFamily="18" charset="0"/>
              </a:rPr>
              <a:t>vé:</a:t>
            </a:r>
          </a:p>
          <a:p>
            <a:pPr algn="just">
              <a:spcBef>
                <a:spcPts val="1200"/>
              </a:spcBef>
            </a:pPr>
            <a:r>
              <a:rPr lang="en-US" sz="3100">
                <a:solidFill>
                  <a:srgbClr val="002060"/>
                </a:solidFill>
                <a:latin typeface="Times New Roman" pitchFamily="18" charset="0"/>
                <a:cs typeface="Times New Roman" pitchFamily="18" charset="0"/>
              </a:rPr>
              <a:t>M</a:t>
            </a:r>
            <a:r>
              <a:rPr lang="en-US" sz="3100" smtClean="0">
                <a:solidFill>
                  <a:srgbClr val="002060"/>
                </a:solidFill>
                <a:latin typeface="Times New Roman" pitchFamily="18" charset="0"/>
                <a:cs typeface="Times New Roman" pitchFamily="18" charset="0"/>
              </a:rPr>
              <a:t>ức 1:</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DỮ LIỆU</a:t>
            </a:r>
            <a:endParaRPr lang="en-US">
              <a:solidFill>
                <a:srgbClr val="FF0000"/>
              </a:solidFill>
              <a:latin typeface="Times New Roman" pitchFamily="18" charset="0"/>
              <a:cs typeface="Times New Roman" pitchFamily="18" charset="0"/>
            </a:endParaRPr>
          </a:p>
        </p:txBody>
      </p:sp>
      <p:pic>
        <p:nvPicPr>
          <p:cNvPr id="6" name="image30.png"/>
          <p:cNvPicPr/>
          <p:nvPr/>
        </p:nvPicPr>
        <p:blipFill>
          <a:blip r:embed="rId3" cstate="print"/>
          <a:stretch>
            <a:fillRect/>
          </a:stretch>
        </p:blipFill>
        <p:spPr>
          <a:xfrm>
            <a:off x="2286000" y="3158490"/>
            <a:ext cx="5105400" cy="3623310"/>
          </a:xfrm>
          <a:prstGeom prst="rect">
            <a:avLst/>
          </a:prstGeom>
        </p:spPr>
      </p:pic>
    </p:spTree>
    <p:extLst>
      <p:ext uri="{BB962C8B-B14F-4D97-AF65-F5344CB8AC3E}">
        <p14:creationId xmlns:p14="http://schemas.microsoft.com/office/powerpoint/2010/main" val="15285834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Có </a:t>
            </a:r>
            <a:r>
              <a:rPr lang="en-US" sz="3100">
                <a:solidFill>
                  <a:srgbClr val="002060"/>
                </a:solidFill>
                <a:latin typeface="Times New Roman" pitchFamily="18" charset="0"/>
                <a:cs typeface="Times New Roman" pitchFamily="18" charset="0"/>
              </a:rPr>
              <a:t>nhiều hướng tiếp cận để tạo lập các sơ đồ luồng dữ liệu. </a:t>
            </a:r>
            <a:r>
              <a:rPr lang="en-US" sz="3100" smtClean="0">
                <a:solidFill>
                  <a:srgbClr val="002060"/>
                </a:solidFill>
                <a:latin typeface="Times New Roman" pitchFamily="18" charset="0"/>
                <a:cs typeface="Times New Roman" pitchFamily="18" charset="0"/>
              </a:rPr>
              <a:t>3 </a:t>
            </a:r>
            <a:r>
              <a:rPr lang="en-US" sz="3100">
                <a:solidFill>
                  <a:srgbClr val="002060"/>
                </a:solidFill>
                <a:latin typeface="Times New Roman" pitchFamily="18" charset="0"/>
                <a:cs typeface="Times New Roman" pitchFamily="18" charset="0"/>
              </a:rPr>
              <a:t>cách tiếp cận </a:t>
            </a:r>
            <a:r>
              <a:rPr lang="en-US" sz="3100" smtClean="0">
                <a:solidFill>
                  <a:srgbClr val="002060"/>
                </a:solidFill>
                <a:latin typeface="Times New Roman" pitchFamily="18" charset="0"/>
                <a:cs typeface="Times New Roman" pitchFamily="18" charset="0"/>
              </a:rPr>
              <a:t>chính là:</a:t>
            </a:r>
            <a:endParaRPr lang="en-US" sz="3100">
              <a:solidFill>
                <a:srgbClr val="002060"/>
              </a:solidFill>
              <a:latin typeface="Times New Roman" pitchFamily="18" charset="0"/>
              <a:cs typeface="Times New Roman" pitchFamily="18" charset="0"/>
            </a:endParaRPr>
          </a:p>
          <a:p>
            <a:pPr lvl="1" algn="just">
              <a:spcBef>
                <a:spcPts val="1200"/>
              </a:spcBef>
            </a:pPr>
            <a:r>
              <a:rPr lang="en-US" smtClean="0">
                <a:solidFill>
                  <a:srgbClr val="002060"/>
                </a:solidFill>
                <a:latin typeface="Times New Roman" pitchFamily="18" charset="0"/>
                <a:cs typeface="Times New Roman" pitchFamily="18" charset="0"/>
              </a:rPr>
              <a:t>Hướng </a:t>
            </a:r>
            <a:r>
              <a:rPr lang="en-US">
                <a:solidFill>
                  <a:srgbClr val="002060"/>
                </a:solidFill>
                <a:latin typeface="Times New Roman" pitchFamily="18" charset="0"/>
                <a:cs typeface="Times New Roman" pitchFamily="18" charset="0"/>
              </a:rPr>
              <a:t>tiếp cận từ trên xuống dưới (topdown)</a:t>
            </a:r>
          </a:p>
          <a:p>
            <a:pPr lvl="1" algn="just">
              <a:spcBef>
                <a:spcPts val="1200"/>
              </a:spcBef>
            </a:pPr>
            <a:r>
              <a:rPr lang="en-US" smtClean="0">
                <a:solidFill>
                  <a:srgbClr val="002060"/>
                </a:solidFill>
                <a:latin typeface="Times New Roman" pitchFamily="18" charset="0"/>
                <a:cs typeface="Times New Roman" pitchFamily="18" charset="0"/>
              </a:rPr>
              <a:t>Hướng </a:t>
            </a:r>
            <a:r>
              <a:rPr lang="en-US">
                <a:solidFill>
                  <a:srgbClr val="002060"/>
                </a:solidFill>
                <a:latin typeface="Times New Roman" pitchFamily="18" charset="0"/>
                <a:cs typeface="Times New Roman" pitchFamily="18" charset="0"/>
              </a:rPr>
              <a:t>tiếp cận từ dưới lên trên (bottomup)</a:t>
            </a:r>
          </a:p>
          <a:p>
            <a:pPr lvl="1" algn="just">
              <a:spcBef>
                <a:spcPts val="1200"/>
              </a:spcBef>
            </a:pPr>
            <a:r>
              <a:rPr lang="en-US" smtClean="0">
                <a:solidFill>
                  <a:srgbClr val="002060"/>
                </a:solidFill>
                <a:latin typeface="Times New Roman" pitchFamily="18" charset="0"/>
                <a:cs typeface="Times New Roman" pitchFamily="18" charset="0"/>
              </a:rPr>
              <a:t>Hướng </a:t>
            </a:r>
            <a:r>
              <a:rPr lang="en-US">
                <a:solidFill>
                  <a:srgbClr val="002060"/>
                </a:solidFill>
                <a:latin typeface="Times New Roman" pitchFamily="18" charset="0"/>
                <a:cs typeface="Times New Roman" pitchFamily="18" charset="0"/>
              </a:rPr>
              <a:t>tiếp cận phối </a:t>
            </a:r>
            <a:r>
              <a:rPr lang="en-US" smtClean="0">
                <a:solidFill>
                  <a:srgbClr val="002060"/>
                </a:solidFill>
                <a:latin typeface="Times New Roman" pitchFamily="18" charset="0"/>
                <a:cs typeface="Times New Roman" pitchFamily="18" charset="0"/>
              </a:rPr>
              <a:t>hợp.</a:t>
            </a:r>
            <a:endParaRPr lang="en-US">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HƯỚNG TIẾP CẬN LẬP SƠ ĐỒ LUỒNG DỮ LIỆU (DFD)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2047777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77500" lnSpcReduction="2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Tiếp </a:t>
            </a:r>
            <a:r>
              <a:rPr lang="en-US" sz="3000" b="1">
                <a:solidFill>
                  <a:srgbClr val="0070C0"/>
                </a:solidFill>
                <a:latin typeface="Times New Roman" pitchFamily="18" charset="0"/>
                <a:cs typeface="Times New Roman" pitchFamily="18" charset="0"/>
              </a:rPr>
              <a:t>cận từ trên xuống:</a:t>
            </a:r>
          </a:p>
          <a:p>
            <a:pPr algn="just">
              <a:spcBef>
                <a:spcPts val="1200"/>
              </a:spcBef>
            </a:pPr>
            <a:r>
              <a:rPr lang="en-US" sz="3000" smtClean="0">
                <a:solidFill>
                  <a:srgbClr val="002060"/>
                </a:solidFill>
                <a:latin typeface="Times New Roman" pitchFamily="18" charset="0"/>
                <a:cs typeface="Times New Roman" pitchFamily="18" charset="0"/>
              </a:rPr>
              <a:t>Lập </a:t>
            </a:r>
            <a:r>
              <a:rPr lang="en-US" sz="3000">
                <a:solidFill>
                  <a:srgbClr val="002060"/>
                </a:solidFill>
                <a:latin typeface="Times New Roman" pitchFamily="18" charset="0"/>
                <a:cs typeface="Times New Roman" pitchFamily="18" charset="0"/>
              </a:rPr>
              <a:t>sơ đồ luồng dữ liệu cấp 0 (xem xét tất cả các luồng dữ liệu nhập xuất, tất cả các yêu cầu xử lý của phần </a:t>
            </a:r>
            <a:r>
              <a:rPr lang="en-US" sz="3000" smtClean="0">
                <a:solidFill>
                  <a:srgbClr val="002060"/>
                </a:solidFill>
                <a:latin typeface="Times New Roman" pitchFamily="18" charset="0"/>
                <a:cs typeface="Times New Roman" pitchFamily="18" charset="0"/>
              </a:rPr>
              <a:t>mềm)</a:t>
            </a:r>
            <a:endParaRPr lang="en-US" sz="3000">
              <a:solidFill>
                <a:srgbClr val="002060"/>
              </a:solidFill>
              <a:latin typeface="Times New Roman" pitchFamily="18" charset="0"/>
              <a:cs typeface="Times New Roman" pitchFamily="18" charset="0"/>
            </a:endParaRPr>
          </a:p>
          <a:p>
            <a:pPr algn="just">
              <a:spcBef>
                <a:spcPts val="1200"/>
              </a:spcBef>
            </a:pPr>
            <a:r>
              <a:rPr lang="en-US" sz="3000">
                <a:solidFill>
                  <a:srgbClr val="002060"/>
                </a:solidFill>
                <a:latin typeface="Times New Roman" pitchFamily="18" charset="0"/>
                <a:cs typeface="Times New Roman" pitchFamily="18" charset="0"/>
              </a:rPr>
              <a:t>Phân rã sơ đồ luồng dữ liệu cấp 0 thành nhiều sơ đồ luồng dữ liệu cấp 1. Có 2 cách phân rã:</a:t>
            </a:r>
          </a:p>
          <a:p>
            <a:pPr lvl="1" algn="just">
              <a:spcBef>
                <a:spcPts val="1200"/>
              </a:spcBef>
            </a:pPr>
            <a:r>
              <a:rPr lang="en-US" sz="2600" smtClean="0">
                <a:solidFill>
                  <a:srgbClr val="002060"/>
                </a:solidFill>
                <a:latin typeface="Times New Roman" pitchFamily="18" charset="0"/>
                <a:cs typeface="Times New Roman" pitchFamily="18" charset="0"/>
              </a:rPr>
              <a:t>Phân </a:t>
            </a:r>
            <a:r>
              <a:rPr lang="en-US" sz="2600">
                <a:solidFill>
                  <a:srgbClr val="002060"/>
                </a:solidFill>
                <a:latin typeface="Times New Roman" pitchFamily="18" charset="0"/>
                <a:cs typeface="Times New Roman" pitchFamily="18" charset="0"/>
              </a:rPr>
              <a:t>rã các xử lý của phần mềm thành nhiều xử lý con và quyết định các luồng dữ liệu tương ứng trên các xử lý con này.</a:t>
            </a:r>
          </a:p>
          <a:p>
            <a:pPr lvl="1" algn="just">
              <a:spcBef>
                <a:spcPts val="1200"/>
              </a:spcBef>
            </a:pPr>
            <a:r>
              <a:rPr lang="en-US" sz="2600" smtClean="0">
                <a:solidFill>
                  <a:srgbClr val="002060"/>
                </a:solidFill>
                <a:latin typeface="Times New Roman" pitchFamily="18" charset="0"/>
                <a:cs typeface="Times New Roman" pitchFamily="18" charset="0"/>
              </a:rPr>
              <a:t>Phân </a:t>
            </a:r>
            <a:r>
              <a:rPr lang="en-US" sz="2600">
                <a:solidFill>
                  <a:srgbClr val="002060"/>
                </a:solidFill>
                <a:latin typeface="Times New Roman" pitchFamily="18" charset="0"/>
                <a:cs typeface="Times New Roman" pitchFamily="18" charset="0"/>
              </a:rPr>
              <a:t>rã các luồng dữ liệu nhập xuất thành nhiều luồng dữ liệu con và quyết định các xử lý tương ứng với các luồng dữ liệu con này.</a:t>
            </a:r>
          </a:p>
          <a:p>
            <a:pPr algn="just">
              <a:spcBef>
                <a:spcPts val="1200"/>
              </a:spcBef>
            </a:pPr>
            <a:r>
              <a:rPr lang="en-US" sz="3000">
                <a:solidFill>
                  <a:srgbClr val="002060"/>
                </a:solidFill>
                <a:latin typeface="Times New Roman" pitchFamily="18" charset="0"/>
                <a:cs typeface="Times New Roman" pitchFamily="18" charset="0"/>
              </a:rPr>
              <a:t>Quá trình kết thúc khi đạt đến các sơ đồ không thể tiếp tục phân rã được (sơ đồ lá). Thông thường đây là sơ đồ tương ứng với công việc cụ thể của một nhà chuyên môn trong thế giới thực.</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HƯỚNG TIẾP CẬN LẬP SƠ ĐỒ LUỒNG DỮ LIỆU (DFD)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3560699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Tiếp </a:t>
            </a:r>
            <a:r>
              <a:rPr lang="en-US" sz="3000" b="1">
                <a:solidFill>
                  <a:srgbClr val="0070C0"/>
                </a:solidFill>
                <a:latin typeface="Times New Roman" pitchFamily="18" charset="0"/>
                <a:cs typeface="Times New Roman" pitchFamily="18" charset="0"/>
              </a:rPr>
              <a:t>cận từ trên xuống:</a:t>
            </a:r>
          </a:p>
          <a:p>
            <a:pPr algn="just">
              <a:spcBef>
                <a:spcPts val="1200"/>
              </a:spcBef>
            </a:pPr>
            <a:r>
              <a:rPr lang="en-US" sz="3100" smtClean="0">
                <a:solidFill>
                  <a:srgbClr val="002060"/>
                </a:solidFill>
                <a:latin typeface="Times New Roman" pitchFamily="18" charset="0"/>
                <a:cs typeface="Times New Roman" pitchFamily="18" charset="0"/>
              </a:rPr>
              <a:t>Tiếp </a:t>
            </a:r>
            <a:r>
              <a:rPr lang="en-US" sz="3100">
                <a:solidFill>
                  <a:srgbClr val="002060"/>
                </a:solidFill>
                <a:latin typeface="Times New Roman" pitchFamily="18" charset="0"/>
                <a:cs typeface="Times New Roman" pitchFamily="18" charset="0"/>
              </a:rPr>
              <a:t>cận này thích hợp với các phần mềm có số lượng người dùng, số lượng các yêu cầu ít (nếu ngược lại sơ đồ cấp 0 sẽ rất phức tạp và khó lập chính xác).</a:t>
            </a:r>
          </a:p>
          <a:p>
            <a:pPr algn="just">
              <a:spcBef>
                <a:spcPts val="1200"/>
              </a:spcBef>
            </a:pPr>
            <a:r>
              <a:rPr lang="en-US" sz="3100">
                <a:solidFill>
                  <a:srgbClr val="002060"/>
                </a:solidFill>
                <a:latin typeface="Times New Roman" pitchFamily="18" charset="0"/>
                <a:cs typeface="Times New Roman" pitchFamily="18" charset="0"/>
              </a:rPr>
              <a:t>Tiếp cận này đặc biệt thích hợp với các loại phần mềm mà vì lý do nào đó các hệ </a:t>
            </a:r>
            <a:r>
              <a:rPr lang="en-US" sz="3100" smtClean="0">
                <a:solidFill>
                  <a:srgbClr val="002060"/>
                </a:solidFill>
                <a:latin typeface="Times New Roman" pitchFamily="18" charset="0"/>
                <a:cs typeface="Times New Roman" pitchFamily="18" charset="0"/>
              </a:rPr>
              <a:t>thống </a:t>
            </a:r>
            <a:r>
              <a:rPr lang="en-US" sz="3100">
                <a:solidFill>
                  <a:srgbClr val="002060"/>
                </a:solidFill>
                <a:latin typeface="Times New Roman" pitchFamily="18" charset="0"/>
                <a:cs typeface="Times New Roman" pitchFamily="18" charset="0"/>
              </a:rPr>
              <a:t>yêu cầu chưa được xác định rõ ngay từ đầu (ví dụ các phần mềm hệ thống).</a:t>
            </a:r>
          </a:p>
          <a:p>
            <a:pPr algn="just">
              <a:spcBef>
                <a:spcPts val="1200"/>
              </a:spcBef>
            </a:pPr>
            <a:r>
              <a:rPr lang="en-US" sz="3100">
                <a:solidFill>
                  <a:srgbClr val="002060"/>
                </a:solidFill>
                <a:latin typeface="Times New Roman" pitchFamily="18" charset="0"/>
                <a:cs typeface="Times New Roman" pitchFamily="18" charset="0"/>
              </a:rPr>
              <a:t>Thông thường cách tiếp cận này ít </a:t>
            </a:r>
            <a:r>
              <a:rPr lang="en-US" sz="3100" smtClean="0">
                <a:solidFill>
                  <a:srgbClr val="002060"/>
                </a:solidFill>
                <a:latin typeface="Times New Roman" pitchFamily="18" charset="0"/>
                <a:cs typeface="Times New Roman" pitchFamily="18" charset="0"/>
              </a:rPr>
              <a:t>được </a:t>
            </a:r>
            <a:r>
              <a:rPr lang="en-US" sz="3100">
                <a:solidFill>
                  <a:srgbClr val="002060"/>
                </a:solidFill>
                <a:latin typeface="Times New Roman" pitchFamily="18" charset="0"/>
                <a:cs typeface="Times New Roman" pitchFamily="18" charset="0"/>
              </a:rPr>
              <a:t>sử dụng.</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HƯỚNG TIẾP CẬN LẬP SƠ ĐỒ LUỒNG DỮ LIỆU (DFD)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7224764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77500" lnSpcReduction="2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Tiếp </a:t>
            </a:r>
            <a:r>
              <a:rPr lang="en-US" sz="3000" b="1">
                <a:solidFill>
                  <a:srgbClr val="0070C0"/>
                </a:solidFill>
                <a:latin typeface="Times New Roman" pitchFamily="18" charset="0"/>
                <a:cs typeface="Times New Roman" pitchFamily="18" charset="0"/>
              </a:rPr>
              <a:t>cận từ </a:t>
            </a:r>
            <a:r>
              <a:rPr lang="en-US" sz="3000" b="1" smtClean="0">
                <a:solidFill>
                  <a:srgbClr val="0070C0"/>
                </a:solidFill>
                <a:latin typeface="Times New Roman" pitchFamily="18" charset="0"/>
                <a:cs typeface="Times New Roman" pitchFamily="18" charset="0"/>
              </a:rPr>
              <a:t>dưới lên:</a:t>
            </a:r>
            <a:endParaRPr lang="en-US" sz="3000" b="1">
              <a:solidFill>
                <a:srgbClr val="0070C0"/>
              </a:solidFill>
              <a:latin typeface="Times New Roman" pitchFamily="18" charset="0"/>
              <a:cs typeface="Times New Roman" pitchFamily="18" charset="0"/>
            </a:endParaRPr>
          </a:p>
          <a:p>
            <a:pPr algn="just">
              <a:spcBef>
                <a:spcPts val="1200"/>
              </a:spcBef>
            </a:pPr>
            <a:r>
              <a:rPr lang="en-US" sz="3000" smtClean="0">
                <a:solidFill>
                  <a:srgbClr val="002060"/>
                </a:solidFill>
                <a:latin typeface="Times New Roman" pitchFamily="18" charset="0"/>
                <a:cs typeface="Times New Roman" pitchFamily="18" charset="0"/>
              </a:rPr>
              <a:t>Lập </a:t>
            </a:r>
            <a:r>
              <a:rPr lang="en-US" sz="3000">
                <a:solidFill>
                  <a:srgbClr val="002060"/>
                </a:solidFill>
                <a:latin typeface="Times New Roman" pitchFamily="18" charset="0"/>
                <a:cs typeface="Times New Roman" pitchFamily="18" charset="0"/>
              </a:rPr>
              <a:t>sơ đồ luồng dữ liệu ở mức cao nhất. Các sơ đồ này sẽ không được tiến hành phân rã thành các sơ đồ có cấp lớn </a:t>
            </a:r>
            <a:r>
              <a:rPr lang="en-US" sz="3000" smtClean="0">
                <a:solidFill>
                  <a:srgbClr val="002060"/>
                </a:solidFill>
                <a:latin typeface="Times New Roman" pitchFamily="18" charset="0"/>
                <a:cs typeface="Times New Roman" pitchFamily="18" charset="0"/>
              </a:rPr>
              <a:t>hơn.</a:t>
            </a:r>
            <a:endParaRPr lang="en-US" sz="3000">
              <a:solidFill>
                <a:srgbClr val="002060"/>
              </a:solidFill>
              <a:latin typeface="Times New Roman" pitchFamily="18" charset="0"/>
              <a:cs typeface="Times New Roman" pitchFamily="18" charset="0"/>
            </a:endParaRPr>
          </a:p>
          <a:p>
            <a:pPr algn="just">
              <a:spcBef>
                <a:spcPts val="1200"/>
              </a:spcBef>
            </a:pPr>
            <a:r>
              <a:rPr lang="en-US" sz="3000" smtClean="0">
                <a:solidFill>
                  <a:srgbClr val="002060"/>
                </a:solidFill>
                <a:latin typeface="Times New Roman" pitchFamily="18" charset="0"/>
                <a:cs typeface="Times New Roman" pitchFamily="18" charset="0"/>
              </a:rPr>
              <a:t>Tích </a:t>
            </a:r>
            <a:r>
              <a:rPr lang="en-US" sz="3000">
                <a:solidFill>
                  <a:srgbClr val="002060"/>
                </a:solidFill>
                <a:latin typeface="Times New Roman" pitchFamily="18" charset="0"/>
                <a:cs typeface="Times New Roman" pitchFamily="18" charset="0"/>
              </a:rPr>
              <a:t>hợp các sơ đồ này để tạo lập các sơ đồ có cấp nhỏ hơn (thông thường các sơ đồ được chọn tích hợp theo một tiêu chí cụ thể: </a:t>
            </a:r>
            <a:r>
              <a:rPr lang="en-US" sz="3000" smtClean="0">
                <a:solidFill>
                  <a:srgbClr val="002060"/>
                </a:solidFill>
                <a:latin typeface="Times New Roman" pitchFamily="18" charset="0"/>
                <a:cs typeface="Times New Roman" pitchFamily="18" charset="0"/>
              </a:rPr>
              <a:t>Cùng </a:t>
            </a:r>
            <a:r>
              <a:rPr lang="en-US" sz="3000">
                <a:solidFill>
                  <a:srgbClr val="002060"/>
                </a:solidFill>
                <a:latin typeface="Times New Roman" pitchFamily="18" charset="0"/>
                <a:cs typeface="Times New Roman" pitchFamily="18" charset="0"/>
              </a:rPr>
              <a:t>một người sử dụng, cùng một loại yêu cầu, v.v). Có 2 cách tích hợp:</a:t>
            </a:r>
          </a:p>
          <a:p>
            <a:pPr lvl="1" algn="just">
              <a:spcBef>
                <a:spcPts val="1200"/>
              </a:spcBef>
            </a:pPr>
            <a:r>
              <a:rPr lang="en-US" sz="2600" smtClean="0">
                <a:solidFill>
                  <a:srgbClr val="002060"/>
                </a:solidFill>
                <a:latin typeface="Times New Roman" pitchFamily="18" charset="0"/>
                <a:cs typeface="Times New Roman" pitchFamily="18" charset="0"/>
              </a:rPr>
              <a:t>Tích </a:t>
            </a:r>
            <a:r>
              <a:rPr lang="en-US" sz="2600">
                <a:solidFill>
                  <a:srgbClr val="002060"/>
                </a:solidFill>
                <a:latin typeface="Times New Roman" pitchFamily="18" charset="0"/>
                <a:cs typeface="Times New Roman" pitchFamily="18" charset="0"/>
              </a:rPr>
              <a:t>hợp các xử lý của các sơ đồ cấp k vào sơ đồ cấp k-1 và giữ nguyên các luồng dữ liệu của các sơ đồ cấp k</a:t>
            </a:r>
          </a:p>
          <a:p>
            <a:pPr lvl="1" algn="just">
              <a:spcBef>
                <a:spcPts val="1200"/>
              </a:spcBef>
            </a:pPr>
            <a:r>
              <a:rPr lang="en-US" sz="2600" smtClean="0">
                <a:solidFill>
                  <a:srgbClr val="002060"/>
                </a:solidFill>
                <a:latin typeface="Times New Roman" pitchFamily="18" charset="0"/>
                <a:cs typeface="Times New Roman" pitchFamily="18" charset="0"/>
              </a:rPr>
              <a:t>Tích </a:t>
            </a:r>
            <a:r>
              <a:rPr lang="en-US" sz="2600">
                <a:solidFill>
                  <a:srgbClr val="002060"/>
                </a:solidFill>
                <a:latin typeface="Times New Roman" pitchFamily="18" charset="0"/>
                <a:cs typeface="Times New Roman" pitchFamily="18" charset="0"/>
              </a:rPr>
              <a:t>hợp đồng thời các xử lý và các luồng dữ liệu của các sơ đồ cấp k để tạo lập sơ đồ cấp k-1.</a:t>
            </a:r>
          </a:p>
          <a:p>
            <a:pPr algn="just">
              <a:spcBef>
                <a:spcPts val="1200"/>
              </a:spcBef>
            </a:pPr>
            <a:r>
              <a:rPr lang="en-US" sz="3000">
                <a:solidFill>
                  <a:srgbClr val="002060"/>
                </a:solidFill>
                <a:latin typeface="Times New Roman" pitchFamily="18" charset="0"/>
                <a:cs typeface="Times New Roman" pitchFamily="18" charset="0"/>
              </a:rPr>
              <a:t>Quá trình kết thúc khi đạt đến các sơ đồ cấp </a:t>
            </a:r>
            <a:r>
              <a:rPr lang="en-US" sz="3000" smtClean="0">
                <a:solidFill>
                  <a:srgbClr val="002060"/>
                </a:solidFill>
                <a:latin typeface="Times New Roman" pitchFamily="18" charset="0"/>
                <a:cs typeface="Times New Roman" pitchFamily="18" charset="0"/>
              </a:rPr>
              <a:t>0.</a:t>
            </a: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HƯỚNG TIẾP CẬN LẬP SƠ ĐỒ LUỒNG DỮ LIỆU (DFD)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361196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Tiếp </a:t>
            </a:r>
            <a:r>
              <a:rPr lang="en-US" sz="3000" b="1">
                <a:solidFill>
                  <a:srgbClr val="0070C0"/>
                </a:solidFill>
                <a:latin typeface="Times New Roman" pitchFamily="18" charset="0"/>
                <a:cs typeface="Times New Roman" pitchFamily="18" charset="0"/>
              </a:rPr>
              <a:t>cận từ </a:t>
            </a:r>
            <a:r>
              <a:rPr lang="en-US" sz="3000" b="1" smtClean="0">
                <a:solidFill>
                  <a:srgbClr val="0070C0"/>
                </a:solidFill>
                <a:latin typeface="Times New Roman" pitchFamily="18" charset="0"/>
                <a:cs typeface="Times New Roman" pitchFamily="18" charset="0"/>
              </a:rPr>
              <a:t>dưới lên:</a:t>
            </a:r>
            <a:endParaRPr lang="en-US" sz="3000" b="1">
              <a:solidFill>
                <a:srgbClr val="0070C0"/>
              </a:solidFill>
              <a:latin typeface="Times New Roman" pitchFamily="18" charset="0"/>
              <a:cs typeface="Times New Roman" pitchFamily="18" charset="0"/>
            </a:endParaRPr>
          </a:p>
          <a:p>
            <a:pPr algn="just">
              <a:spcBef>
                <a:spcPts val="1200"/>
              </a:spcBef>
            </a:pPr>
            <a:r>
              <a:rPr lang="en-US" sz="3000" smtClean="0">
                <a:solidFill>
                  <a:srgbClr val="002060"/>
                </a:solidFill>
                <a:latin typeface="Times New Roman" pitchFamily="18" charset="0"/>
                <a:cs typeface="Times New Roman" pitchFamily="18" charset="0"/>
              </a:rPr>
              <a:t>Tiếp </a:t>
            </a:r>
            <a:r>
              <a:rPr lang="en-US" sz="3000">
                <a:solidFill>
                  <a:srgbClr val="002060"/>
                </a:solidFill>
                <a:latin typeface="Times New Roman" pitchFamily="18" charset="0"/>
                <a:cs typeface="Times New Roman" pitchFamily="18" charset="0"/>
              </a:rPr>
              <a:t>cận này rất thích hợp với các phần mềm có hệ thống yêu cầu chi tiết, cụ thể và có qui mô yêu cầu (số lượng người dùng, số lượng yêu cầu) thuộc mức trung </a:t>
            </a:r>
            <a:r>
              <a:rPr lang="en-US" sz="3000" smtClean="0">
                <a:solidFill>
                  <a:srgbClr val="002060"/>
                </a:solidFill>
                <a:latin typeface="Times New Roman" pitchFamily="18" charset="0"/>
                <a:cs typeface="Times New Roman" pitchFamily="18" charset="0"/>
              </a:rPr>
              <a:t>bình.</a:t>
            </a:r>
            <a:endParaRPr lang="en-US" sz="3000">
              <a:solidFill>
                <a:srgbClr val="002060"/>
              </a:solidFill>
              <a:latin typeface="Times New Roman" pitchFamily="18" charset="0"/>
              <a:cs typeface="Times New Roman" pitchFamily="18" charset="0"/>
            </a:endParaRPr>
          </a:p>
          <a:p>
            <a:pPr algn="just">
              <a:spcBef>
                <a:spcPts val="1200"/>
              </a:spcBef>
            </a:pPr>
            <a:r>
              <a:rPr lang="en-US" sz="3000">
                <a:solidFill>
                  <a:srgbClr val="002060"/>
                </a:solidFill>
                <a:latin typeface="Times New Roman" pitchFamily="18" charset="0"/>
                <a:cs typeface="Times New Roman" pitchFamily="18" charset="0"/>
              </a:rPr>
              <a:t>Tiếp cận này sẽ khó khăn nếu qui mô yêu cầu lớn và chưa thật rõ ràng chi </a:t>
            </a:r>
            <a:r>
              <a:rPr lang="en-US" sz="3000" smtClean="0">
                <a:solidFill>
                  <a:srgbClr val="002060"/>
                </a:solidFill>
                <a:latin typeface="Times New Roman" pitchFamily="18" charset="0"/>
                <a:cs typeface="Times New Roman" pitchFamily="18" charset="0"/>
              </a:rPr>
              <a:t>tiết.</a:t>
            </a:r>
            <a:endParaRPr lang="en-US" sz="3000">
              <a:solidFill>
                <a:srgbClr val="002060"/>
              </a:solidFill>
              <a:latin typeface="Times New Roman" pitchFamily="18" charset="0"/>
              <a:cs typeface="Times New Roman" pitchFamily="18" charset="0"/>
            </a:endParaRPr>
          </a:p>
          <a:p>
            <a:pPr algn="just">
              <a:spcBef>
                <a:spcPts val="1200"/>
              </a:spcBef>
            </a:pPr>
            <a:r>
              <a:rPr lang="en-US" sz="3000">
                <a:solidFill>
                  <a:srgbClr val="002060"/>
                </a:solidFill>
                <a:latin typeface="Times New Roman" pitchFamily="18" charset="0"/>
                <a:cs typeface="Times New Roman" pitchFamily="18" charset="0"/>
              </a:rPr>
              <a:t>Cách tiếp cận này sẽ được sử dụng trong giáo trình với các đồ án môn học và các ví dụ minh họa.</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HƯỚNG TIẾP CẬN LẬP SƠ ĐỒ LUỒNG DỮ LIỆU (DFD)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1654207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Hướng </a:t>
            </a:r>
            <a:r>
              <a:rPr lang="en-US" sz="3000" b="1">
                <a:solidFill>
                  <a:srgbClr val="0070C0"/>
                </a:solidFill>
                <a:latin typeface="Times New Roman" pitchFamily="18" charset="0"/>
                <a:cs typeface="Times New Roman" pitchFamily="18" charset="0"/>
              </a:rPr>
              <a:t>tiếp cận phối hợp:</a:t>
            </a:r>
          </a:p>
          <a:p>
            <a:pPr algn="just">
              <a:spcBef>
                <a:spcPts val="1200"/>
              </a:spcBef>
            </a:pPr>
            <a:r>
              <a:rPr lang="en-US" sz="3000" smtClean="0">
                <a:solidFill>
                  <a:srgbClr val="002060"/>
                </a:solidFill>
                <a:latin typeface="Times New Roman" pitchFamily="18" charset="0"/>
                <a:cs typeface="Times New Roman" pitchFamily="18" charset="0"/>
              </a:rPr>
              <a:t>Lập </a:t>
            </a:r>
            <a:r>
              <a:rPr lang="en-US" sz="3000">
                <a:solidFill>
                  <a:srgbClr val="002060"/>
                </a:solidFill>
                <a:latin typeface="Times New Roman" pitchFamily="18" charset="0"/>
                <a:cs typeface="Times New Roman" pitchFamily="18" charset="0"/>
              </a:rPr>
              <a:t>sơ đồ luồng dữ liệu cấp k theo một tiêu chí xác định (sơ đồ cho từng người dùng, sơ đồ cho một bộ phận, sơ đồ cho một loại yêu cầu, v.v)</a:t>
            </a:r>
          </a:p>
          <a:p>
            <a:pPr algn="just">
              <a:spcBef>
                <a:spcPts val="1200"/>
              </a:spcBef>
            </a:pPr>
            <a:r>
              <a:rPr lang="en-US" sz="3000">
                <a:solidFill>
                  <a:srgbClr val="002060"/>
                </a:solidFill>
                <a:latin typeface="Times New Roman" pitchFamily="18" charset="0"/>
                <a:cs typeface="Times New Roman" pitchFamily="18" charset="0"/>
              </a:rPr>
              <a:t>Phân rã sơ đồ cấp k thành nhiều sơ đồ cấp </a:t>
            </a:r>
            <a:r>
              <a:rPr lang="en-US" sz="3000" smtClean="0">
                <a:solidFill>
                  <a:srgbClr val="002060"/>
                </a:solidFill>
                <a:latin typeface="Times New Roman" pitchFamily="18" charset="0"/>
                <a:cs typeface="Times New Roman" pitchFamily="18" charset="0"/>
              </a:rPr>
              <a:t>k+1, </a:t>
            </a:r>
            <a:r>
              <a:rPr lang="en-US" sz="3000">
                <a:solidFill>
                  <a:srgbClr val="002060"/>
                </a:solidFill>
                <a:latin typeface="Times New Roman" pitchFamily="18" charset="0"/>
                <a:cs typeface="Times New Roman" pitchFamily="18" charset="0"/>
              </a:rPr>
              <a:t>tiếp tục cho đến khi đạt được các sơ đồ </a:t>
            </a:r>
            <a:r>
              <a:rPr lang="en-US" sz="3000" smtClean="0">
                <a:solidFill>
                  <a:srgbClr val="002060"/>
                </a:solidFill>
                <a:latin typeface="Times New Roman" pitchFamily="18" charset="0"/>
                <a:cs typeface="Times New Roman" pitchFamily="18" charset="0"/>
              </a:rPr>
              <a:t>lá.</a:t>
            </a:r>
            <a:endParaRPr lang="en-US" sz="3000">
              <a:solidFill>
                <a:srgbClr val="002060"/>
              </a:solidFill>
              <a:latin typeface="Times New Roman" pitchFamily="18" charset="0"/>
              <a:cs typeface="Times New Roman" pitchFamily="18" charset="0"/>
            </a:endParaRPr>
          </a:p>
          <a:p>
            <a:pPr algn="just">
              <a:spcBef>
                <a:spcPts val="1200"/>
              </a:spcBef>
            </a:pPr>
            <a:r>
              <a:rPr lang="en-US" sz="3000">
                <a:solidFill>
                  <a:srgbClr val="002060"/>
                </a:solidFill>
                <a:latin typeface="Times New Roman" pitchFamily="18" charset="0"/>
                <a:cs typeface="Times New Roman" pitchFamily="18" charset="0"/>
              </a:rPr>
              <a:t>Tích hợp các sơ đồ cấp k thành các sơ đồ cấp </a:t>
            </a:r>
            <a:r>
              <a:rPr lang="en-US" sz="3000" smtClean="0">
                <a:solidFill>
                  <a:srgbClr val="002060"/>
                </a:solidFill>
                <a:latin typeface="Times New Roman" pitchFamily="18" charset="0"/>
                <a:cs typeface="Times New Roman" pitchFamily="18" charset="0"/>
              </a:rPr>
              <a:t>k-1 </a:t>
            </a:r>
            <a:r>
              <a:rPr lang="en-US" sz="3000">
                <a:solidFill>
                  <a:srgbClr val="002060"/>
                </a:solidFill>
                <a:latin typeface="Times New Roman" pitchFamily="18" charset="0"/>
                <a:cs typeface="Times New Roman" pitchFamily="18" charset="0"/>
              </a:rPr>
              <a:t>tiếp tục cho đến khi đạt được sơ đồ cấp 0.</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HƯỚNG TIẾP CẬN LẬP SƠ ĐỒ LUỒNG DỮ LIỆU (DFD)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3684223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Hướng </a:t>
            </a:r>
            <a:r>
              <a:rPr lang="en-US" sz="3000" b="1">
                <a:solidFill>
                  <a:srgbClr val="0070C0"/>
                </a:solidFill>
                <a:latin typeface="Times New Roman" pitchFamily="18" charset="0"/>
                <a:cs typeface="Times New Roman" pitchFamily="18" charset="0"/>
              </a:rPr>
              <a:t>tiếp cận phối hợp:</a:t>
            </a:r>
          </a:p>
          <a:p>
            <a:pPr algn="just">
              <a:spcBef>
                <a:spcPts val="1200"/>
              </a:spcBef>
            </a:pPr>
            <a:r>
              <a:rPr lang="en-US" sz="3000" smtClean="0">
                <a:solidFill>
                  <a:srgbClr val="002060"/>
                </a:solidFill>
                <a:latin typeface="Times New Roman" pitchFamily="18" charset="0"/>
                <a:cs typeface="Times New Roman" pitchFamily="18" charset="0"/>
              </a:rPr>
              <a:t>Tiếp </a:t>
            </a:r>
            <a:r>
              <a:rPr lang="en-US" sz="3000">
                <a:solidFill>
                  <a:srgbClr val="002060"/>
                </a:solidFill>
                <a:latin typeface="Times New Roman" pitchFamily="18" charset="0"/>
                <a:cs typeface="Times New Roman" pitchFamily="18" charset="0"/>
              </a:rPr>
              <a:t>cận này thích hợp cho các phần mềm có qui mô yêu cầu lớn, phức </a:t>
            </a:r>
            <a:r>
              <a:rPr lang="en-US" sz="3000" smtClean="0">
                <a:solidFill>
                  <a:srgbClr val="002060"/>
                </a:solidFill>
                <a:latin typeface="Times New Roman" pitchFamily="18" charset="0"/>
                <a:cs typeface="Times New Roman" pitchFamily="18" charset="0"/>
              </a:rPr>
              <a:t>tạp.</a:t>
            </a:r>
            <a:endParaRPr lang="en-US" sz="3000">
              <a:solidFill>
                <a:srgbClr val="002060"/>
              </a:solidFill>
              <a:latin typeface="Times New Roman" pitchFamily="18" charset="0"/>
              <a:cs typeface="Times New Roman" pitchFamily="18" charset="0"/>
            </a:endParaRPr>
          </a:p>
          <a:p>
            <a:r>
              <a:rPr lang="en-US" sz="3000">
                <a:solidFill>
                  <a:srgbClr val="002060"/>
                </a:solidFill>
                <a:latin typeface="Times New Roman" pitchFamily="18" charset="0"/>
                <a:cs typeface="Times New Roman" pitchFamily="18" charset="0"/>
              </a:rPr>
              <a:t>Tiếp cận này được sử dụng rất thường </a:t>
            </a:r>
            <a:r>
              <a:rPr lang="en-US" sz="3000" smtClean="0">
                <a:solidFill>
                  <a:srgbClr val="002060"/>
                </a:solidFill>
                <a:latin typeface="Times New Roman" pitchFamily="18" charset="0"/>
                <a:cs typeface="Times New Roman" pitchFamily="18" charset="0"/>
              </a:rPr>
              <a:t>xuyên trong </a:t>
            </a:r>
            <a:r>
              <a:rPr lang="en-US" sz="3000">
                <a:solidFill>
                  <a:srgbClr val="002060"/>
                </a:solidFill>
                <a:latin typeface="Times New Roman" pitchFamily="18" charset="0"/>
                <a:cs typeface="Times New Roman" pitchFamily="18" charset="0"/>
              </a:rPr>
              <a:t>thực tế.</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HƯỚNG TIẾP CẬN LẬP SƠ ĐỒ LUỒNG DỮ LIỆU (DFD)</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505053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000" smtClean="0">
                <a:solidFill>
                  <a:srgbClr val="002060"/>
                </a:solidFill>
                <a:latin typeface="Times New Roman" pitchFamily="18" charset="0"/>
                <a:cs typeface="Times New Roman" pitchFamily="18" charset="0"/>
              </a:rPr>
              <a:t>Quá </a:t>
            </a:r>
            <a:r>
              <a:rPr lang="en-US" sz="3000">
                <a:solidFill>
                  <a:srgbClr val="002060"/>
                </a:solidFill>
                <a:latin typeface="Times New Roman" pitchFamily="18" charset="0"/>
                <a:cs typeface="Times New Roman" pitchFamily="18" charset="0"/>
              </a:rPr>
              <a:t>trình lập sơ đồ luồng dữ liệu cho một công việc được tiến hành qua các bước như </a:t>
            </a:r>
            <a:r>
              <a:rPr lang="en-US" sz="3000" smtClean="0">
                <a:solidFill>
                  <a:srgbClr val="002060"/>
                </a:solidFill>
                <a:latin typeface="Times New Roman" pitchFamily="18" charset="0"/>
                <a:cs typeface="Times New Roman" pitchFamily="18" charset="0"/>
              </a:rPr>
              <a:t>sau:</a:t>
            </a:r>
            <a:endParaRPr lang="en-US" sz="3000">
              <a:solidFill>
                <a:srgbClr val="002060"/>
              </a:solidFill>
              <a:latin typeface="Times New Roman" pitchFamily="18" charset="0"/>
              <a:cs typeface="Times New Roman" pitchFamily="18" charset="0"/>
            </a:endParaRPr>
          </a:p>
          <a:p>
            <a:pPr lvl="1" algn="just">
              <a:spcBef>
                <a:spcPts val="1200"/>
              </a:spcBef>
            </a:pPr>
            <a:r>
              <a:rPr lang="en-US" sz="2600">
                <a:solidFill>
                  <a:srgbClr val="002060"/>
                </a:solidFill>
                <a:latin typeface="Times New Roman" pitchFamily="18" charset="0"/>
                <a:cs typeface="Times New Roman" pitchFamily="18" charset="0"/>
              </a:rPr>
              <a:t>Bước 1: Xác định dữ liệu nhập</a:t>
            </a:r>
          </a:p>
          <a:p>
            <a:pPr lvl="1" algn="just">
              <a:spcBef>
                <a:spcPts val="1200"/>
              </a:spcBef>
            </a:pPr>
            <a:r>
              <a:rPr lang="en-US" sz="2600">
                <a:solidFill>
                  <a:srgbClr val="002060"/>
                </a:solidFill>
                <a:latin typeface="Times New Roman" pitchFamily="18" charset="0"/>
                <a:cs typeface="Times New Roman" pitchFamily="18" charset="0"/>
              </a:rPr>
              <a:t>Bước 2: </a:t>
            </a:r>
            <a:r>
              <a:rPr lang="en-US" sz="2600" smtClean="0">
                <a:solidFill>
                  <a:srgbClr val="002060"/>
                </a:solidFill>
                <a:latin typeface="Times New Roman" pitchFamily="18" charset="0"/>
                <a:cs typeface="Times New Roman" pitchFamily="18" charset="0"/>
              </a:rPr>
              <a:t>Xác </a:t>
            </a:r>
            <a:r>
              <a:rPr lang="en-US" sz="2600">
                <a:solidFill>
                  <a:srgbClr val="002060"/>
                </a:solidFill>
                <a:latin typeface="Times New Roman" pitchFamily="18" charset="0"/>
                <a:cs typeface="Times New Roman" pitchFamily="18" charset="0"/>
              </a:rPr>
              <a:t>định dữ liệu xuất</a:t>
            </a:r>
          </a:p>
          <a:p>
            <a:pPr lvl="1" algn="just">
              <a:spcBef>
                <a:spcPts val="1200"/>
              </a:spcBef>
            </a:pPr>
            <a:r>
              <a:rPr lang="en-US" sz="2600">
                <a:solidFill>
                  <a:srgbClr val="002060"/>
                </a:solidFill>
                <a:latin typeface="Times New Roman" pitchFamily="18" charset="0"/>
                <a:cs typeface="Times New Roman" pitchFamily="18" charset="0"/>
              </a:rPr>
              <a:t>Bước 3: Mô tả xử </a:t>
            </a:r>
            <a:r>
              <a:rPr lang="en-US" sz="2600" smtClean="0">
                <a:solidFill>
                  <a:srgbClr val="002060"/>
                </a:solidFill>
                <a:latin typeface="Times New Roman" pitchFamily="18" charset="0"/>
                <a:cs typeface="Times New Roman" pitchFamily="18" charset="0"/>
              </a:rPr>
              <a:t>lý.</a:t>
            </a:r>
            <a:endParaRPr lang="en-US" sz="26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3664210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Bước </a:t>
            </a:r>
            <a:r>
              <a:rPr lang="en-US" sz="3000" b="1">
                <a:solidFill>
                  <a:srgbClr val="0070C0"/>
                </a:solidFill>
                <a:latin typeface="Times New Roman" pitchFamily="18" charset="0"/>
                <a:cs typeface="Times New Roman" pitchFamily="18" charset="0"/>
              </a:rPr>
              <a:t>1: Xác định dữ liệu nhập</a:t>
            </a:r>
          </a:p>
          <a:p>
            <a:pPr algn="just">
              <a:spcBef>
                <a:spcPts val="1200"/>
              </a:spcBef>
            </a:pPr>
            <a:r>
              <a:rPr lang="en-US" sz="3000">
                <a:solidFill>
                  <a:srgbClr val="002060"/>
                </a:solidFill>
                <a:latin typeface="Times New Roman" pitchFamily="18" charset="0"/>
                <a:cs typeface="Times New Roman" pitchFamily="18" charset="0"/>
              </a:rPr>
              <a:t>Dữ liệu nhập từ người dùng sử dụng </a:t>
            </a:r>
            <a:r>
              <a:rPr lang="en-US" sz="3000" smtClean="0">
                <a:solidFill>
                  <a:srgbClr val="002060"/>
                </a:solidFill>
                <a:latin typeface="Times New Roman" pitchFamily="18" charset="0"/>
                <a:cs typeface="Times New Roman" pitchFamily="18" charset="0"/>
              </a:rPr>
              <a:t>được </a:t>
            </a:r>
            <a:r>
              <a:rPr lang="en-US" sz="3000">
                <a:solidFill>
                  <a:srgbClr val="002060"/>
                </a:solidFill>
                <a:latin typeface="Times New Roman" pitchFamily="18" charset="0"/>
                <a:cs typeface="Times New Roman" pitchFamily="18" charset="0"/>
              </a:rPr>
              <a:t>xác định dựa vào biểu mẫu có liên </a:t>
            </a:r>
            <a:r>
              <a:rPr lang="en-US" sz="3000" smtClean="0">
                <a:solidFill>
                  <a:srgbClr val="002060"/>
                </a:solidFill>
                <a:latin typeface="Times New Roman" pitchFamily="18" charset="0"/>
                <a:cs typeface="Times New Roman" pitchFamily="18" charset="0"/>
              </a:rPr>
              <a:t>quan, </a:t>
            </a:r>
            <a:r>
              <a:rPr lang="en-US" sz="3000">
                <a:solidFill>
                  <a:srgbClr val="002060"/>
                </a:solidFill>
                <a:latin typeface="Times New Roman" pitchFamily="18" charset="0"/>
                <a:cs typeface="Times New Roman" pitchFamily="18" charset="0"/>
              </a:rPr>
              <a:t>với các lưu ý sau:</a:t>
            </a:r>
          </a:p>
          <a:p>
            <a:pPr lvl="1" algn="just">
              <a:spcBef>
                <a:spcPts val="1200"/>
              </a:spcBef>
            </a:pPr>
            <a:r>
              <a:rPr lang="en-US" sz="2600" smtClean="0">
                <a:solidFill>
                  <a:srgbClr val="002060"/>
                </a:solidFill>
                <a:latin typeface="Times New Roman" pitchFamily="18" charset="0"/>
                <a:cs typeface="Times New Roman" pitchFamily="18" charset="0"/>
              </a:rPr>
              <a:t>Không </a:t>
            </a:r>
            <a:r>
              <a:rPr lang="en-US" sz="2600">
                <a:solidFill>
                  <a:srgbClr val="002060"/>
                </a:solidFill>
                <a:latin typeface="Times New Roman" pitchFamily="18" charset="0"/>
                <a:cs typeface="Times New Roman" pitchFamily="18" charset="0"/>
              </a:rPr>
              <a:t>nhập vào các dữ liệu có thể tính </a:t>
            </a:r>
            <a:r>
              <a:rPr lang="en-US" sz="2600" smtClean="0">
                <a:solidFill>
                  <a:srgbClr val="002060"/>
                </a:solidFill>
                <a:latin typeface="Times New Roman" pitchFamily="18" charset="0"/>
                <a:cs typeface="Times New Roman" pitchFamily="18" charset="0"/>
              </a:rPr>
              <a:t>toán </a:t>
            </a:r>
            <a:r>
              <a:rPr lang="en-US" sz="2600">
                <a:solidFill>
                  <a:srgbClr val="002060"/>
                </a:solidFill>
                <a:latin typeface="Times New Roman" pitchFamily="18" charset="0"/>
                <a:cs typeface="Times New Roman" pitchFamily="18" charset="0"/>
              </a:rPr>
              <a:t>được dựa trên qui định hay </a:t>
            </a:r>
            <a:r>
              <a:rPr lang="en-US" sz="2600" smtClean="0">
                <a:solidFill>
                  <a:srgbClr val="002060"/>
                </a:solidFill>
                <a:latin typeface="Times New Roman" pitchFamily="18" charset="0"/>
                <a:cs typeface="Times New Roman" pitchFamily="18" charset="0"/>
              </a:rPr>
              <a:t>công </a:t>
            </a:r>
            <a:r>
              <a:rPr lang="en-US" sz="2600">
                <a:solidFill>
                  <a:srgbClr val="002060"/>
                </a:solidFill>
                <a:latin typeface="Times New Roman" pitchFamily="18" charset="0"/>
                <a:cs typeface="Times New Roman" pitchFamily="18" charset="0"/>
              </a:rPr>
              <a:t>thức đã có.</a:t>
            </a:r>
          </a:p>
          <a:p>
            <a:pPr lvl="1" algn="just">
              <a:spcBef>
                <a:spcPts val="1200"/>
              </a:spcBef>
            </a:pPr>
            <a:r>
              <a:rPr lang="en-US" sz="2600" smtClean="0">
                <a:solidFill>
                  <a:srgbClr val="002060"/>
                </a:solidFill>
                <a:latin typeface="Times New Roman" pitchFamily="18" charset="0"/>
                <a:cs typeface="Times New Roman" pitchFamily="18" charset="0"/>
              </a:rPr>
              <a:t>Không </a:t>
            </a:r>
            <a:r>
              <a:rPr lang="en-US" sz="2600">
                <a:solidFill>
                  <a:srgbClr val="002060"/>
                </a:solidFill>
                <a:latin typeface="Times New Roman" pitchFamily="18" charset="0"/>
                <a:cs typeface="Times New Roman" pitchFamily="18" charset="0"/>
              </a:rPr>
              <a:t>nhập vào các dữ liệu đã được lưu trữ trước đó (qua một công việc khác).</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547466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Bước </a:t>
            </a:r>
            <a:r>
              <a:rPr lang="en-US" sz="3000" b="1">
                <a:solidFill>
                  <a:srgbClr val="0070C0"/>
                </a:solidFill>
                <a:latin typeface="Times New Roman" pitchFamily="18" charset="0"/>
                <a:cs typeface="Times New Roman" pitchFamily="18" charset="0"/>
              </a:rPr>
              <a:t>1: Xác định dữ liệu nhập</a:t>
            </a:r>
          </a:p>
          <a:p>
            <a:pPr algn="just">
              <a:spcBef>
                <a:spcPts val="1200"/>
              </a:spcBef>
            </a:pPr>
            <a:r>
              <a:rPr lang="en-US" sz="3000" smtClean="0">
                <a:solidFill>
                  <a:srgbClr val="002060"/>
                </a:solidFill>
                <a:latin typeface="Times New Roman" pitchFamily="18" charset="0"/>
                <a:cs typeface="Times New Roman" pitchFamily="18" charset="0"/>
              </a:rPr>
              <a:t>Dữ </a:t>
            </a:r>
            <a:r>
              <a:rPr lang="en-US" sz="3000">
                <a:solidFill>
                  <a:srgbClr val="002060"/>
                </a:solidFill>
                <a:latin typeface="Times New Roman" pitchFamily="18" charset="0"/>
                <a:cs typeface="Times New Roman" pitchFamily="18" charset="0"/>
              </a:rPr>
              <a:t>liệu nhập từ thiết bị nhập (khác bàn phím) chỉ được xem xét khi có yêu cầu </a:t>
            </a:r>
            <a:r>
              <a:rPr lang="en-US" sz="3000" smtClean="0">
                <a:solidFill>
                  <a:srgbClr val="002060"/>
                </a:solidFill>
                <a:latin typeface="Times New Roman" pitchFamily="18" charset="0"/>
                <a:cs typeface="Times New Roman" pitchFamily="18" charset="0"/>
              </a:rPr>
              <a:t>đặc </a:t>
            </a:r>
            <a:r>
              <a:rPr lang="en-US" sz="3000">
                <a:solidFill>
                  <a:srgbClr val="002060"/>
                </a:solidFill>
                <a:latin typeface="Times New Roman" pitchFamily="18" charset="0"/>
                <a:cs typeface="Times New Roman" pitchFamily="18" charset="0"/>
              </a:rPr>
              <a:t>biệt trong một số ứng dụng đặc biệt (hệ thống thời gian thực, hệ thống bản đồ, nhập thông qua sử dụng điện thoại tổng đài điện thoại trong quản lý </a:t>
            </a:r>
            <a:r>
              <a:rPr lang="en-US" sz="3000" smtClean="0">
                <a:solidFill>
                  <a:srgbClr val="002060"/>
                </a:solidFill>
                <a:latin typeface="Times New Roman" pitchFamily="18" charset="0"/>
                <a:cs typeface="Times New Roman" pitchFamily="18" charset="0"/>
              </a:rPr>
              <a:t>khách </a:t>
            </a:r>
            <a:r>
              <a:rPr lang="en-US" sz="3000">
                <a:solidFill>
                  <a:srgbClr val="002060"/>
                </a:solidFill>
                <a:latin typeface="Times New Roman" pitchFamily="18" charset="0"/>
                <a:cs typeface="Times New Roman" pitchFamily="18" charset="0"/>
              </a:rPr>
              <a:t>sạn, v.v).</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156384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Bước </a:t>
            </a:r>
            <a:r>
              <a:rPr lang="en-US" sz="3000" b="1">
                <a:solidFill>
                  <a:srgbClr val="0070C0"/>
                </a:solidFill>
                <a:latin typeface="Times New Roman" pitchFamily="18" charset="0"/>
                <a:cs typeface="Times New Roman" pitchFamily="18" charset="0"/>
              </a:rPr>
              <a:t>1: Xác định dữ liệu nhập</a:t>
            </a:r>
          </a:p>
          <a:p>
            <a:pPr algn="just">
              <a:spcBef>
                <a:spcPts val="1200"/>
              </a:spcBef>
            </a:pPr>
            <a:r>
              <a:rPr lang="en-US" sz="3000" smtClean="0">
                <a:solidFill>
                  <a:srgbClr val="002060"/>
                </a:solidFill>
                <a:latin typeface="Times New Roman" pitchFamily="18" charset="0"/>
                <a:cs typeface="Times New Roman" pitchFamily="18" charset="0"/>
              </a:rPr>
              <a:t>Dữ </a:t>
            </a:r>
            <a:r>
              <a:rPr lang="en-US" sz="3000">
                <a:solidFill>
                  <a:srgbClr val="002060"/>
                </a:solidFill>
                <a:latin typeface="Times New Roman" pitchFamily="18" charset="0"/>
                <a:cs typeface="Times New Roman" pitchFamily="18" charset="0"/>
              </a:rPr>
              <a:t>liệu nhập (đọc) từ bộ nhớ phụ được xác định dựa trên các qui định công thức liên </a:t>
            </a:r>
            <a:r>
              <a:rPr lang="en-US" sz="3000" smtClean="0">
                <a:solidFill>
                  <a:srgbClr val="002060"/>
                </a:solidFill>
                <a:latin typeface="Times New Roman" pitchFamily="18" charset="0"/>
                <a:cs typeface="Times New Roman" pitchFamily="18" charset="0"/>
              </a:rPr>
              <a:t>quan, </a:t>
            </a:r>
            <a:r>
              <a:rPr lang="en-US" sz="3000">
                <a:solidFill>
                  <a:srgbClr val="002060"/>
                </a:solidFill>
                <a:latin typeface="Times New Roman" pitchFamily="18" charset="0"/>
                <a:cs typeface="Times New Roman" pitchFamily="18" charset="0"/>
              </a:rPr>
              <a:t>với một số lưu ý:</a:t>
            </a:r>
          </a:p>
          <a:p>
            <a:pPr lvl="1" algn="just">
              <a:spcBef>
                <a:spcPts val="1200"/>
              </a:spcBef>
            </a:pPr>
            <a:r>
              <a:rPr lang="en-US" sz="2600" smtClean="0">
                <a:solidFill>
                  <a:srgbClr val="002060"/>
                </a:solidFill>
                <a:latin typeface="Times New Roman" pitchFamily="18" charset="0"/>
                <a:cs typeface="Times New Roman" pitchFamily="18" charset="0"/>
              </a:rPr>
              <a:t>Chỉ </a:t>
            </a:r>
            <a:r>
              <a:rPr lang="en-US" sz="2600">
                <a:solidFill>
                  <a:srgbClr val="002060"/>
                </a:solidFill>
                <a:latin typeface="Times New Roman" pitchFamily="18" charset="0"/>
                <a:cs typeface="Times New Roman" pitchFamily="18" charset="0"/>
              </a:rPr>
              <a:t>đọc dữ liệu thật sự cần thiết cho việc thực hiện xử lý tương ứng (thông tin nhập chưa đủ để xử lý).</a:t>
            </a:r>
          </a:p>
          <a:p>
            <a:pPr lvl="1" algn="just">
              <a:spcBef>
                <a:spcPts val="1200"/>
              </a:spcBef>
            </a:pPr>
            <a:r>
              <a:rPr lang="en-US" sz="2600" smtClean="0">
                <a:solidFill>
                  <a:srgbClr val="002060"/>
                </a:solidFill>
                <a:latin typeface="Times New Roman" pitchFamily="18" charset="0"/>
                <a:cs typeface="Times New Roman" pitchFamily="18" charset="0"/>
              </a:rPr>
              <a:t>Để </a:t>
            </a:r>
            <a:r>
              <a:rPr lang="en-US" sz="2600">
                <a:solidFill>
                  <a:srgbClr val="002060"/>
                </a:solidFill>
                <a:latin typeface="Times New Roman" pitchFamily="18" charset="0"/>
                <a:cs typeface="Times New Roman" pitchFamily="18" charset="0"/>
              </a:rPr>
              <a:t>cải tiến chất lượng phần </a:t>
            </a:r>
            <a:r>
              <a:rPr lang="en-US" sz="2600" smtClean="0">
                <a:solidFill>
                  <a:srgbClr val="002060"/>
                </a:solidFill>
                <a:latin typeface="Times New Roman" pitchFamily="18" charset="0"/>
                <a:cs typeface="Times New Roman" pitchFamily="18" charset="0"/>
              </a:rPr>
              <a:t>mềm (đặc </a:t>
            </a:r>
            <a:r>
              <a:rPr lang="en-US" sz="2600">
                <a:solidFill>
                  <a:srgbClr val="002060"/>
                </a:solidFill>
                <a:latin typeface="Times New Roman" pitchFamily="18" charset="0"/>
                <a:cs typeface="Times New Roman" pitchFamily="18" charset="0"/>
              </a:rPr>
              <a:t>biệt tính tiến hóa) có thể đọc thêm các tham </a:t>
            </a:r>
            <a:r>
              <a:rPr lang="en-US" sz="2600" smtClean="0">
                <a:solidFill>
                  <a:srgbClr val="002060"/>
                </a:solidFill>
                <a:latin typeface="Times New Roman" pitchFamily="18" charset="0"/>
                <a:cs typeface="Times New Roman" pitchFamily="18" charset="0"/>
              </a:rPr>
              <a:t>số </a:t>
            </a:r>
            <a:r>
              <a:rPr lang="en-US" sz="2600">
                <a:solidFill>
                  <a:srgbClr val="002060"/>
                </a:solidFill>
                <a:latin typeface="Times New Roman" pitchFamily="18" charset="0"/>
                <a:cs typeface="Times New Roman" pitchFamily="18" charset="0"/>
              </a:rPr>
              <a:t>phục vụ cho việc xử lý từ bộ nhớ phụ (bảng qui định đơn giá phạt khi trả sách trễ hạn, bảng định mức và đơn giá tiền điện, v,v</a:t>
            </a:r>
            <a:r>
              <a:rPr lang="en-US" sz="2600" smtClean="0">
                <a:solidFill>
                  <a:srgbClr val="002060"/>
                </a:solidFill>
                <a:latin typeface="Times New Roman" pitchFamily="18" charset="0"/>
                <a:cs typeface="Times New Roman" pitchFamily="18" charset="0"/>
              </a:rPr>
              <a:t>).</a:t>
            </a:r>
            <a:endParaRPr lang="en-US" sz="26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54748660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2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Bước </a:t>
            </a:r>
            <a:r>
              <a:rPr lang="en-US" sz="3000" b="1">
                <a:solidFill>
                  <a:srgbClr val="0070C0"/>
                </a:solidFill>
                <a:latin typeface="Times New Roman" pitchFamily="18" charset="0"/>
                <a:cs typeface="Times New Roman" pitchFamily="18" charset="0"/>
              </a:rPr>
              <a:t>2: Xác định dữ liệu xuất</a:t>
            </a:r>
          </a:p>
          <a:p>
            <a:pPr algn="just">
              <a:spcBef>
                <a:spcPts val="1200"/>
              </a:spcBef>
            </a:pPr>
            <a:r>
              <a:rPr lang="en-US" sz="3000">
                <a:solidFill>
                  <a:srgbClr val="002060"/>
                </a:solidFill>
                <a:latin typeface="Times New Roman" pitchFamily="18" charset="0"/>
                <a:cs typeface="Times New Roman" pitchFamily="18" charset="0"/>
              </a:rPr>
              <a:t>Dữ liệu xuất cho người dùng được xác định dựa trên biểu mẫu liên </a:t>
            </a:r>
            <a:r>
              <a:rPr lang="en-US" sz="3000" smtClean="0">
                <a:solidFill>
                  <a:srgbClr val="002060"/>
                </a:solidFill>
                <a:latin typeface="Times New Roman" pitchFamily="18" charset="0"/>
                <a:cs typeface="Times New Roman" pitchFamily="18" charset="0"/>
              </a:rPr>
              <a:t>quan, </a:t>
            </a:r>
            <a:r>
              <a:rPr lang="en-US" sz="3000">
                <a:solidFill>
                  <a:srgbClr val="002060"/>
                </a:solidFill>
                <a:latin typeface="Times New Roman" pitchFamily="18" charset="0"/>
                <a:cs typeface="Times New Roman" pitchFamily="18" charset="0"/>
              </a:rPr>
              <a:t>với một số  lưu ý như </a:t>
            </a:r>
            <a:r>
              <a:rPr lang="en-US" sz="3000" smtClean="0">
                <a:solidFill>
                  <a:srgbClr val="002060"/>
                </a:solidFill>
                <a:latin typeface="Times New Roman" pitchFamily="18" charset="0"/>
                <a:cs typeface="Times New Roman" pitchFamily="18" charset="0"/>
              </a:rPr>
              <a:t>sau:</a:t>
            </a:r>
            <a:endParaRPr lang="en-US" sz="3000">
              <a:solidFill>
                <a:srgbClr val="002060"/>
              </a:solidFill>
              <a:latin typeface="Times New Roman" pitchFamily="18" charset="0"/>
              <a:cs typeface="Times New Roman" pitchFamily="18" charset="0"/>
            </a:endParaRPr>
          </a:p>
          <a:p>
            <a:pPr lvl="1" algn="just">
              <a:spcBef>
                <a:spcPts val="1200"/>
              </a:spcBef>
            </a:pPr>
            <a:r>
              <a:rPr lang="en-US" sz="2600" smtClean="0">
                <a:solidFill>
                  <a:srgbClr val="002060"/>
                </a:solidFill>
                <a:latin typeface="Times New Roman" pitchFamily="18" charset="0"/>
                <a:cs typeface="Times New Roman" pitchFamily="18" charset="0"/>
              </a:rPr>
              <a:t>Các </a:t>
            </a:r>
            <a:r>
              <a:rPr lang="en-US" sz="2600">
                <a:solidFill>
                  <a:srgbClr val="002060"/>
                </a:solidFill>
                <a:latin typeface="Times New Roman" pitchFamily="18" charset="0"/>
                <a:cs typeface="Times New Roman" pitchFamily="18" charset="0"/>
              </a:rPr>
              <a:t>thông báo về việc xử lý có thực hiện được hay không là luôn luôn phải có và không cần thiết thể hiện trên sơ đồ (thông báo việc mượn sách là không hợp lệ, thông báo lỗi khi tính điểm trung bình mà có môn chưa có điểm, v.v)</a:t>
            </a:r>
          </a:p>
          <a:p>
            <a:pPr lvl="1" algn="just">
              <a:spcBef>
                <a:spcPts val="1200"/>
              </a:spcBef>
            </a:pPr>
            <a:r>
              <a:rPr lang="en-US" sz="2600" smtClean="0">
                <a:solidFill>
                  <a:srgbClr val="002060"/>
                </a:solidFill>
                <a:latin typeface="Times New Roman" pitchFamily="18" charset="0"/>
                <a:cs typeface="Times New Roman" pitchFamily="18" charset="0"/>
              </a:rPr>
              <a:t>Để </a:t>
            </a:r>
            <a:r>
              <a:rPr lang="en-US" sz="2600">
                <a:solidFill>
                  <a:srgbClr val="002060"/>
                </a:solidFill>
                <a:latin typeface="Times New Roman" pitchFamily="18" charset="0"/>
                <a:cs typeface="Times New Roman" pitchFamily="18" charset="0"/>
              </a:rPr>
              <a:t>tăng tính tiện dụng, trong tất cả các xử lý đều phải xuất cho người dùng nhiều thông tin (kể cả xử lý lưu trữ, xử lý tính toán). Tuy nhiên vấn đề này chỉ xem xét và thực hiện trong các giai đoạn sau, nếu chú ý quá sớm đến vấn đề này sẽ làm phức tạp sơ đồ và dễ phạm các sai lầm trong tính đúng đắn.</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050685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Bước </a:t>
            </a:r>
            <a:r>
              <a:rPr lang="en-US" sz="3000" b="1">
                <a:solidFill>
                  <a:srgbClr val="0070C0"/>
                </a:solidFill>
                <a:latin typeface="Times New Roman" pitchFamily="18" charset="0"/>
                <a:cs typeface="Times New Roman" pitchFamily="18" charset="0"/>
              </a:rPr>
              <a:t>2: Xác định dữ liệu xuất</a:t>
            </a:r>
          </a:p>
          <a:p>
            <a:pPr algn="just">
              <a:spcBef>
                <a:spcPts val="1200"/>
              </a:spcBef>
            </a:pPr>
            <a:r>
              <a:rPr lang="en-US" sz="3000" smtClean="0">
                <a:solidFill>
                  <a:srgbClr val="002060"/>
                </a:solidFill>
                <a:latin typeface="Times New Roman" pitchFamily="18" charset="0"/>
                <a:cs typeface="Times New Roman" pitchFamily="18" charset="0"/>
              </a:rPr>
              <a:t>Dữ </a:t>
            </a:r>
            <a:r>
              <a:rPr lang="en-US" sz="3000">
                <a:solidFill>
                  <a:srgbClr val="002060"/>
                </a:solidFill>
                <a:latin typeface="Times New Roman" pitchFamily="18" charset="0"/>
                <a:cs typeface="Times New Roman" pitchFamily="18" charset="0"/>
              </a:rPr>
              <a:t>liệu xuất ra thiết bị xuất (khác màn hình) thông thường là máy in, </a:t>
            </a:r>
            <a:r>
              <a:rPr lang="en-US" sz="3000" smtClean="0">
                <a:solidFill>
                  <a:srgbClr val="002060"/>
                </a:solidFill>
                <a:latin typeface="Times New Roman" pitchFamily="18" charset="0"/>
                <a:cs typeface="Times New Roman" pitchFamily="18" charset="0"/>
              </a:rPr>
              <a:t>để tăng tính tiện dụng có </a:t>
            </a:r>
            <a:r>
              <a:rPr lang="en-US" sz="3000">
                <a:solidFill>
                  <a:srgbClr val="002060"/>
                </a:solidFill>
                <a:latin typeface="Times New Roman" pitchFamily="18" charset="0"/>
                <a:cs typeface="Times New Roman" pitchFamily="18" charset="0"/>
              </a:rPr>
              <a:t>thể tuân theo nguyên tắc </a:t>
            </a:r>
            <a:r>
              <a:rPr lang="en-US" sz="3000" smtClean="0">
                <a:solidFill>
                  <a:srgbClr val="002060"/>
                </a:solidFill>
                <a:latin typeface="Times New Roman" pitchFamily="18" charset="0"/>
                <a:cs typeface="Times New Roman" pitchFamily="18" charset="0"/>
              </a:rPr>
              <a:t>sau:</a:t>
            </a:r>
          </a:p>
          <a:p>
            <a:pPr lvl="1" algn="just">
              <a:spcBef>
                <a:spcPts val="1200"/>
              </a:spcBef>
            </a:pPr>
            <a:r>
              <a:rPr lang="en-US" sz="2600" smtClean="0">
                <a:solidFill>
                  <a:srgbClr val="002060"/>
                </a:solidFill>
                <a:latin typeface="Times New Roman" pitchFamily="18" charset="0"/>
                <a:cs typeface="Times New Roman" pitchFamily="18" charset="0"/>
              </a:rPr>
              <a:t>“</a:t>
            </a:r>
            <a:r>
              <a:rPr lang="en-US" sz="2600">
                <a:solidFill>
                  <a:srgbClr val="002060"/>
                </a:solidFill>
                <a:latin typeface="Times New Roman" pitchFamily="18" charset="0"/>
                <a:cs typeface="Times New Roman" pitchFamily="18" charset="0"/>
              </a:rPr>
              <a:t>Tất cả dữ liệu xuất ra màn hình đều cho phép người dùng xuất ra máy in (có thể với cách trình bày khác). Tuy nhiên vấn đề này cũng có thể dời lại xem xét chi tiết trong giai đoạn thiết </a:t>
            </a:r>
            <a:r>
              <a:rPr lang="en-US" sz="2600" smtClean="0">
                <a:solidFill>
                  <a:srgbClr val="002060"/>
                </a:solidFill>
                <a:latin typeface="Times New Roman" pitchFamily="18" charset="0"/>
                <a:cs typeface="Times New Roman" pitchFamily="18" charset="0"/>
              </a:rPr>
              <a:t>kế.</a:t>
            </a:r>
          </a:p>
          <a:p>
            <a:pPr lvl="1" algn="just">
              <a:spcBef>
                <a:spcPts val="1200"/>
              </a:spcBef>
            </a:pPr>
            <a:r>
              <a:rPr lang="en-US" sz="2600" smtClean="0">
                <a:solidFill>
                  <a:srgbClr val="002060"/>
                </a:solidFill>
                <a:latin typeface="Times New Roman" pitchFamily="18" charset="0"/>
                <a:cs typeface="Times New Roman" pitchFamily="18" charset="0"/>
              </a:rPr>
              <a:t>Các </a:t>
            </a:r>
            <a:r>
              <a:rPr lang="en-US" sz="2600">
                <a:solidFill>
                  <a:srgbClr val="002060"/>
                </a:solidFill>
                <a:latin typeface="Times New Roman" pitchFamily="18" charset="0"/>
                <a:cs typeface="Times New Roman" pitchFamily="18" charset="0"/>
              </a:rPr>
              <a:t>loại thiết bị xuất khác chỉ có trong các loại ứng dụng đặc biệt hoặc do yêu cầu tính tương thích.</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77973071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Bước </a:t>
            </a:r>
            <a:r>
              <a:rPr lang="en-US" sz="3000" b="1">
                <a:solidFill>
                  <a:srgbClr val="0070C0"/>
                </a:solidFill>
                <a:latin typeface="Times New Roman" pitchFamily="18" charset="0"/>
                <a:cs typeface="Times New Roman" pitchFamily="18" charset="0"/>
              </a:rPr>
              <a:t>2: Xác định dữ liệu xuất</a:t>
            </a:r>
          </a:p>
          <a:p>
            <a:pPr algn="just">
              <a:spcBef>
                <a:spcPts val="1200"/>
              </a:spcBef>
            </a:pPr>
            <a:r>
              <a:rPr lang="en-US" sz="3000" smtClean="0">
                <a:solidFill>
                  <a:srgbClr val="002060"/>
                </a:solidFill>
                <a:latin typeface="Times New Roman" pitchFamily="18" charset="0"/>
                <a:cs typeface="Times New Roman" pitchFamily="18" charset="0"/>
              </a:rPr>
              <a:t>Dữ </a:t>
            </a:r>
            <a:r>
              <a:rPr lang="en-US" sz="3000">
                <a:solidFill>
                  <a:srgbClr val="002060"/>
                </a:solidFill>
                <a:latin typeface="Times New Roman" pitchFamily="18" charset="0"/>
                <a:cs typeface="Times New Roman" pitchFamily="18" charset="0"/>
              </a:rPr>
              <a:t>liệu xuất (ghi) vào bộ nhớ phụ được xác định dựa trên biểu mẫu liên </a:t>
            </a:r>
            <a:r>
              <a:rPr lang="en-US" sz="3000" smtClean="0">
                <a:solidFill>
                  <a:srgbClr val="002060"/>
                </a:solidFill>
                <a:latin typeface="Times New Roman" pitchFamily="18" charset="0"/>
                <a:cs typeface="Times New Roman" pitchFamily="18" charset="0"/>
              </a:rPr>
              <a:t>quan, </a:t>
            </a:r>
            <a:r>
              <a:rPr lang="en-US" sz="3000">
                <a:solidFill>
                  <a:srgbClr val="002060"/>
                </a:solidFill>
                <a:latin typeface="Times New Roman" pitchFamily="18" charset="0"/>
                <a:cs typeface="Times New Roman" pitchFamily="18" charset="0"/>
              </a:rPr>
              <a:t>với một số lưu ý như sau:</a:t>
            </a:r>
          </a:p>
          <a:p>
            <a:pPr lvl="1" algn="just">
              <a:spcBef>
                <a:spcPts val="1200"/>
              </a:spcBef>
            </a:pPr>
            <a:r>
              <a:rPr lang="en-US" sz="2600" smtClean="0">
                <a:solidFill>
                  <a:srgbClr val="002060"/>
                </a:solidFill>
                <a:latin typeface="Times New Roman" pitchFamily="18" charset="0"/>
                <a:cs typeface="Times New Roman" pitchFamily="18" charset="0"/>
              </a:rPr>
              <a:t>Ghi </a:t>
            </a:r>
            <a:r>
              <a:rPr lang="en-US" sz="2600">
                <a:solidFill>
                  <a:srgbClr val="002060"/>
                </a:solidFill>
                <a:latin typeface="Times New Roman" pitchFamily="18" charset="0"/>
                <a:cs typeface="Times New Roman" pitchFamily="18" charset="0"/>
              </a:rPr>
              <a:t>các dữ liệu kết quả mới tạo lập hoặc các dữ liệu đã có nhưng bị thay đổi trong quá trình thực hiện xử lý.</a:t>
            </a:r>
          </a:p>
          <a:p>
            <a:pPr lvl="1" algn="just">
              <a:spcBef>
                <a:spcPts val="1200"/>
              </a:spcBef>
            </a:pPr>
            <a:r>
              <a:rPr lang="en-US" sz="2600" smtClean="0">
                <a:solidFill>
                  <a:srgbClr val="002060"/>
                </a:solidFill>
                <a:latin typeface="Times New Roman" pitchFamily="18" charset="0"/>
                <a:cs typeface="Times New Roman" pitchFamily="18" charset="0"/>
              </a:rPr>
              <a:t>Để </a:t>
            </a:r>
            <a:r>
              <a:rPr lang="en-US" sz="2600">
                <a:solidFill>
                  <a:srgbClr val="002060"/>
                </a:solidFill>
                <a:latin typeface="Times New Roman" pitchFamily="18" charset="0"/>
                <a:cs typeface="Times New Roman" pitchFamily="18" charset="0"/>
              </a:rPr>
              <a:t>tăng tính hiệu quả có thể ghi các thông tin bổ sung có liên quan đến các yêu cầu khác. Tuy nhiên tốt nhất vấn </a:t>
            </a:r>
            <a:r>
              <a:rPr lang="en-US" sz="2600" smtClean="0">
                <a:solidFill>
                  <a:srgbClr val="002060"/>
                </a:solidFill>
                <a:latin typeface="Times New Roman" pitchFamily="18" charset="0"/>
                <a:cs typeface="Times New Roman" pitchFamily="18" charset="0"/>
              </a:rPr>
              <a:t>đề </a:t>
            </a:r>
            <a:r>
              <a:rPr lang="en-US" sz="2600">
                <a:solidFill>
                  <a:srgbClr val="002060"/>
                </a:solidFill>
                <a:latin typeface="Times New Roman" pitchFamily="18" charset="0"/>
                <a:cs typeface="Times New Roman" pitchFamily="18" charset="0"/>
              </a:rPr>
              <a:t>này được xem xét chi tiết trong giai đoạn thiết kế.</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257822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a:bodyPr>
          <a:lstStyle/>
          <a:p>
            <a:pPr marL="109728" indent="0" algn="just">
              <a:spcBef>
                <a:spcPts val="1200"/>
              </a:spcBef>
              <a:buNone/>
            </a:pPr>
            <a:r>
              <a:rPr lang="en-US" sz="3000" b="1" smtClean="0">
                <a:solidFill>
                  <a:srgbClr val="0070C0"/>
                </a:solidFill>
                <a:latin typeface="Times New Roman" pitchFamily="18" charset="0"/>
                <a:cs typeface="Times New Roman" pitchFamily="18" charset="0"/>
              </a:rPr>
              <a:t>Bước </a:t>
            </a:r>
            <a:r>
              <a:rPr lang="en-US" sz="3000" b="1">
                <a:solidFill>
                  <a:srgbClr val="0070C0"/>
                </a:solidFill>
                <a:latin typeface="Times New Roman" pitchFamily="18" charset="0"/>
                <a:cs typeface="Times New Roman" pitchFamily="18" charset="0"/>
              </a:rPr>
              <a:t>3: Mô tả </a:t>
            </a:r>
            <a:r>
              <a:rPr lang="en-US" sz="3000" b="1" smtClean="0">
                <a:solidFill>
                  <a:srgbClr val="0070C0"/>
                </a:solidFill>
                <a:latin typeface="Times New Roman" pitchFamily="18" charset="0"/>
                <a:cs typeface="Times New Roman" pitchFamily="18" charset="0"/>
              </a:rPr>
              <a:t>xử </a:t>
            </a:r>
            <a:r>
              <a:rPr lang="en-US" sz="3000" b="1">
                <a:solidFill>
                  <a:srgbClr val="0070C0"/>
                </a:solidFill>
                <a:latin typeface="Times New Roman" pitchFamily="18" charset="0"/>
                <a:cs typeface="Times New Roman" pitchFamily="18" charset="0"/>
              </a:rPr>
              <a:t>lý</a:t>
            </a:r>
          </a:p>
          <a:p>
            <a:pPr algn="just">
              <a:spcBef>
                <a:spcPts val="1200"/>
              </a:spcBef>
            </a:pPr>
            <a:r>
              <a:rPr lang="en-US" sz="3100" smtClean="0">
                <a:solidFill>
                  <a:srgbClr val="002060"/>
                </a:solidFill>
                <a:latin typeface="Times New Roman" pitchFamily="18" charset="0"/>
                <a:cs typeface="Times New Roman" pitchFamily="18" charset="0"/>
              </a:rPr>
              <a:t>Chỉ </a:t>
            </a:r>
            <a:r>
              <a:rPr lang="en-US" sz="3100">
                <a:solidFill>
                  <a:srgbClr val="002060"/>
                </a:solidFill>
                <a:latin typeface="Times New Roman" pitchFamily="18" charset="0"/>
                <a:cs typeface="Times New Roman" pitchFamily="18" charset="0"/>
              </a:rPr>
              <a:t>mô tả xử lý mà không cần lưu ý đến cách thực hiện nhập </a:t>
            </a:r>
            <a:r>
              <a:rPr lang="en-US" sz="3100" smtClean="0">
                <a:solidFill>
                  <a:srgbClr val="002060"/>
                </a:solidFill>
                <a:latin typeface="Times New Roman" pitchFamily="18" charset="0"/>
                <a:cs typeface="Times New Roman" pitchFamily="18" charset="0"/>
              </a:rPr>
              <a:t>xuất.</a:t>
            </a:r>
            <a:endParaRPr lang="en-US" sz="3100">
              <a:solidFill>
                <a:srgbClr val="002060"/>
              </a:solidFill>
              <a:latin typeface="Times New Roman" pitchFamily="18" charset="0"/>
              <a:cs typeface="Times New Roman" pitchFamily="18" charset="0"/>
            </a:endParaRPr>
          </a:p>
          <a:p>
            <a:pPr algn="just">
              <a:spcBef>
                <a:spcPts val="1200"/>
              </a:spcBef>
            </a:pPr>
            <a:r>
              <a:rPr lang="en-US" sz="3100">
                <a:solidFill>
                  <a:srgbClr val="002060"/>
                </a:solidFill>
                <a:latin typeface="Times New Roman" pitchFamily="18" charset="0"/>
                <a:cs typeface="Times New Roman" pitchFamily="18" charset="0"/>
              </a:rPr>
              <a:t>Mô tả chi tiết cách sử dụng dữ liệu nhập để tạo dữ liệu </a:t>
            </a:r>
            <a:r>
              <a:rPr lang="en-US" sz="3100" smtClean="0">
                <a:solidFill>
                  <a:srgbClr val="002060"/>
                </a:solidFill>
                <a:latin typeface="Times New Roman" pitchFamily="18" charset="0"/>
                <a:cs typeface="Times New Roman" pitchFamily="18" charset="0"/>
              </a:rPr>
              <a:t>xuất.</a:t>
            </a:r>
            <a:endParaRPr lang="en-US" sz="3100">
              <a:solidFill>
                <a:srgbClr val="002060"/>
              </a:solidFill>
              <a:latin typeface="Times New Roman" pitchFamily="18" charset="0"/>
              <a:cs typeface="Times New Roman" pitchFamily="18" charset="0"/>
            </a:endParaRPr>
          </a:p>
          <a:p>
            <a:pPr algn="just">
              <a:spcBef>
                <a:spcPts val="1200"/>
              </a:spcBef>
            </a:pPr>
            <a:r>
              <a:rPr lang="en-US" sz="3100">
                <a:solidFill>
                  <a:srgbClr val="002060"/>
                </a:solidFill>
                <a:latin typeface="Times New Roman" pitchFamily="18" charset="0"/>
                <a:cs typeface="Times New Roman" pitchFamily="18" charset="0"/>
              </a:rPr>
              <a:t>Chỉ chú trọng đến tính đúng đắn mà không nên xem xét quá sớm các yêu cầu chất lượng khác.</a:t>
            </a:r>
          </a:p>
          <a:p>
            <a:pPr algn="just">
              <a:spcBef>
                <a:spcPts val="1200"/>
              </a:spcBef>
            </a:pPr>
            <a:r>
              <a:rPr lang="en-US" sz="3100">
                <a:solidFill>
                  <a:srgbClr val="002060"/>
                </a:solidFill>
                <a:latin typeface="Times New Roman" pitchFamily="18" charset="0"/>
                <a:cs typeface="Times New Roman" pitchFamily="18" charset="0"/>
              </a:rPr>
              <a:t>Mô tả chính xác thứ tự nhập và xuất (trong một vài trường hợp có thể xuất trước và sau đó mới nhập).</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LẬP SƠ ĐỒ LUỒNG DỮ LIỆU (DFD) CHO TỪNG CÔNG VIỆC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2096725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Thực </a:t>
            </a:r>
            <a:r>
              <a:rPr lang="en-US" sz="3100">
                <a:solidFill>
                  <a:srgbClr val="002060"/>
                </a:solidFill>
                <a:latin typeface="Times New Roman" pitchFamily="18" charset="0"/>
                <a:cs typeface="Times New Roman" pitchFamily="18" charset="0"/>
              </a:rPr>
              <a:t>thể là đối tượng thế giới thực mà chúng ta muốn xử lý, có thể là đối tượng thực hay trừu </a:t>
            </a:r>
            <a:r>
              <a:rPr lang="en-US" sz="3100" smtClean="0">
                <a:solidFill>
                  <a:srgbClr val="002060"/>
                </a:solidFill>
                <a:latin typeface="Times New Roman" pitchFamily="18" charset="0"/>
                <a:cs typeface="Times New Roman" pitchFamily="18" charset="0"/>
              </a:rPr>
              <a:t>tượng.</a:t>
            </a:r>
            <a:endParaRPr lang="en-US" sz="3100">
              <a:solidFill>
                <a:srgbClr val="002060"/>
              </a:solidFill>
              <a:latin typeface="Times New Roman" pitchFamily="18" charset="0"/>
              <a:cs typeface="Times New Roman" pitchFamily="18" charset="0"/>
            </a:endParaRPr>
          </a:p>
          <a:p>
            <a:pPr algn="just">
              <a:spcBef>
                <a:spcPts val="1200"/>
              </a:spcBef>
            </a:pPr>
            <a:r>
              <a:rPr lang="en-US" sz="3100">
                <a:solidFill>
                  <a:srgbClr val="002060"/>
                </a:solidFill>
                <a:latin typeface="Times New Roman" pitchFamily="18" charset="0"/>
                <a:cs typeface="Times New Roman" pitchFamily="18" charset="0"/>
              </a:rPr>
              <a:t>Thuộc tính: Đ</a:t>
            </a:r>
            <a:r>
              <a:rPr lang="en-US" sz="3100" smtClean="0">
                <a:solidFill>
                  <a:srgbClr val="002060"/>
                </a:solidFill>
                <a:latin typeface="Times New Roman" pitchFamily="18" charset="0"/>
                <a:cs typeface="Times New Roman" pitchFamily="18" charset="0"/>
              </a:rPr>
              <a:t>ặc </a:t>
            </a:r>
            <a:r>
              <a:rPr lang="en-US" sz="3100">
                <a:solidFill>
                  <a:srgbClr val="002060"/>
                </a:solidFill>
                <a:latin typeface="Times New Roman" pitchFamily="18" charset="0"/>
                <a:cs typeface="Times New Roman" pitchFamily="18" charset="0"/>
              </a:rPr>
              <a:t>điểm của thực thể</a:t>
            </a:r>
          </a:p>
          <a:p>
            <a:pPr algn="just">
              <a:spcBef>
                <a:spcPts val="1200"/>
              </a:spcBef>
            </a:pPr>
            <a:r>
              <a:rPr lang="en-US" sz="3100">
                <a:solidFill>
                  <a:srgbClr val="002060"/>
                </a:solidFill>
                <a:latin typeface="Times New Roman" pitchFamily="18" charset="0"/>
                <a:cs typeface="Times New Roman" pitchFamily="18" charset="0"/>
              </a:rPr>
              <a:t>Quan hệ: L</a:t>
            </a:r>
            <a:r>
              <a:rPr lang="en-US" sz="3100" smtClean="0">
                <a:solidFill>
                  <a:srgbClr val="002060"/>
                </a:solidFill>
                <a:latin typeface="Times New Roman" pitchFamily="18" charset="0"/>
                <a:cs typeface="Times New Roman" pitchFamily="18" charset="0"/>
              </a:rPr>
              <a:t>à </a:t>
            </a:r>
            <a:r>
              <a:rPr lang="en-US" sz="3100">
                <a:solidFill>
                  <a:srgbClr val="002060"/>
                </a:solidFill>
                <a:latin typeface="Times New Roman" pitchFamily="18" charset="0"/>
                <a:cs typeface="Times New Roman" pitchFamily="18" charset="0"/>
              </a:rPr>
              <a:t>mối liên hệ giữa các thực thể, là thông tin cần lưu </a:t>
            </a:r>
            <a:r>
              <a:rPr lang="en-US" sz="3100" smtClean="0">
                <a:solidFill>
                  <a:srgbClr val="002060"/>
                </a:solidFill>
                <a:latin typeface="Times New Roman" pitchFamily="18" charset="0"/>
                <a:cs typeface="Times New Roman" pitchFamily="18" charset="0"/>
              </a:rPr>
              <a:t>trữ/ </a:t>
            </a:r>
            <a:r>
              <a:rPr lang="en-US" sz="3100">
                <a:solidFill>
                  <a:srgbClr val="002060"/>
                </a:solidFill>
                <a:latin typeface="Times New Roman" pitchFamily="18" charset="0"/>
                <a:cs typeface="Times New Roman" pitchFamily="18" charset="0"/>
              </a:rPr>
              <a:t>xử </a:t>
            </a:r>
            <a:r>
              <a:rPr lang="en-US" sz="3100" smtClean="0">
                <a:solidFill>
                  <a:srgbClr val="002060"/>
                </a:solidFill>
                <a:latin typeface="Times New Roman" pitchFamily="18" charset="0"/>
                <a:cs typeface="Times New Roman" pitchFamily="18" charset="0"/>
              </a:rPr>
              <a:t>lý.</a:t>
            </a:r>
          </a:p>
          <a:p>
            <a:pPr algn="just">
              <a:spcBef>
                <a:spcPts val="1200"/>
              </a:spcBef>
            </a:pPr>
            <a:r>
              <a:rPr lang="en-US" sz="3100" smtClean="0">
                <a:solidFill>
                  <a:srgbClr val="002060"/>
                </a:solidFill>
                <a:latin typeface="Times New Roman" pitchFamily="18" charset="0"/>
                <a:cs typeface="Times New Roman" pitchFamily="18" charset="0"/>
              </a:rPr>
              <a:t>Kế </a:t>
            </a:r>
            <a:r>
              <a:rPr lang="en-US" sz="3100">
                <a:solidFill>
                  <a:srgbClr val="002060"/>
                </a:solidFill>
                <a:latin typeface="Times New Roman" pitchFamily="18" charset="0"/>
                <a:cs typeface="Times New Roman" pitchFamily="18" charset="0"/>
              </a:rPr>
              <a:t>thừa: </a:t>
            </a:r>
            <a:r>
              <a:rPr lang="en-US" sz="3100" smtClean="0">
                <a:solidFill>
                  <a:srgbClr val="002060"/>
                </a:solidFill>
                <a:latin typeface="Times New Roman" pitchFamily="18" charset="0"/>
                <a:cs typeface="Times New Roman" pitchFamily="18" charset="0"/>
              </a:rPr>
              <a:t>Là </a:t>
            </a:r>
            <a:r>
              <a:rPr lang="en-US" sz="3100">
                <a:solidFill>
                  <a:srgbClr val="002060"/>
                </a:solidFill>
                <a:latin typeface="Times New Roman" pitchFamily="18" charset="0"/>
                <a:cs typeface="Times New Roman" pitchFamily="18" charset="0"/>
              </a:rPr>
              <a:t>quan hệ kế thừa </a:t>
            </a:r>
            <a:r>
              <a:rPr lang="en-US" sz="3100" smtClean="0">
                <a:solidFill>
                  <a:srgbClr val="002060"/>
                </a:solidFill>
                <a:latin typeface="Times New Roman" pitchFamily="18" charset="0"/>
                <a:cs typeface="Times New Roman" pitchFamily="18" charset="0"/>
              </a:rPr>
              <a:t>giữa </a:t>
            </a:r>
            <a:r>
              <a:rPr lang="en-US" sz="3100">
                <a:solidFill>
                  <a:srgbClr val="002060"/>
                </a:solidFill>
                <a:latin typeface="Times New Roman" pitchFamily="18" charset="0"/>
                <a:cs typeface="Times New Roman" pitchFamily="18" charset="0"/>
              </a:rPr>
              <a:t>các thực thể.</a:t>
            </a: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MÔ HÌNH THỰC THỂ QUAN HỆ</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(ENTITY RELATION DIAGRAM)</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352459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Ký hiệu:</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MÔ HÌNH THỰC THỂ QUAN HỆ</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(ENTITY RELATION DIAGRAM)</a:t>
            </a:r>
            <a:endParaRPr lang="en-US">
              <a:solidFill>
                <a:srgbClr val="FF0000"/>
              </a:solidFill>
              <a:latin typeface="Times New Roman" pitchFamily="18" charset="0"/>
              <a:cs typeface="Times New Roman" pitchFamily="18" charset="0"/>
            </a:endParaRPr>
          </a:p>
        </p:txBody>
      </p:sp>
      <p:pic>
        <p:nvPicPr>
          <p:cNvPr id="4" name="image31.png"/>
          <p:cNvPicPr/>
          <p:nvPr/>
        </p:nvPicPr>
        <p:blipFill>
          <a:blip r:embed="rId3" cstate="print"/>
          <a:stretch>
            <a:fillRect/>
          </a:stretch>
        </p:blipFill>
        <p:spPr>
          <a:xfrm>
            <a:off x="1828800" y="2133600"/>
            <a:ext cx="5486400" cy="2590800"/>
          </a:xfrm>
          <a:prstGeom prst="rect">
            <a:avLst/>
          </a:prstGeom>
        </p:spPr>
      </p:pic>
    </p:spTree>
    <p:extLst>
      <p:ext uri="{BB962C8B-B14F-4D97-AF65-F5344CB8AC3E}">
        <p14:creationId xmlns:p14="http://schemas.microsoft.com/office/powerpoint/2010/main" val="68848265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Hệ </a:t>
            </a:r>
            <a:r>
              <a:rPr lang="en-US" sz="3100">
                <a:solidFill>
                  <a:srgbClr val="002060"/>
                </a:solidFill>
                <a:latin typeface="Times New Roman" pitchFamily="18" charset="0"/>
                <a:cs typeface="Times New Roman" pitchFamily="18" charset="0"/>
              </a:rPr>
              <a:t>thống phần mềm được xem </a:t>
            </a:r>
            <a:r>
              <a:rPr lang="en-US" sz="3100" smtClean="0">
                <a:solidFill>
                  <a:srgbClr val="002060"/>
                </a:solidFill>
                <a:latin typeface="Times New Roman" pitchFamily="18" charset="0"/>
                <a:cs typeface="Times New Roman" pitchFamily="18" charset="0"/>
              </a:rPr>
              <a:t>như là </a:t>
            </a:r>
            <a:r>
              <a:rPr lang="en-US" sz="3100">
                <a:solidFill>
                  <a:srgbClr val="002060"/>
                </a:solidFill>
                <a:latin typeface="Times New Roman" pitchFamily="18" charset="0"/>
                <a:cs typeface="Times New Roman" pitchFamily="18" charset="0"/>
              </a:rPr>
              <a:t>tập hợp các đối tượng thông tin với nhau. Mỗi đối tượng có cấu trúc dữ liệu mà không được nhìn thấy từ bên ngoài và thao tác của chúng có thể được thực hiện trên cấu trúc này.</a:t>
            </a:r>
          </a:p>
          <a:p>
            <a:pPr algn="just">
              <a:spcBef>
                <a:spcPts val="1200"/>
              </a:spcBef>
            </a:pPr>
            <a:r>
              <a:rPr lang="en-US" sz="3100">
                <a:solidFill>
                  <a:srgbClr val="002060"/>
                </a:solidFill>
                <a:latin typeface="Times New Roman" pitchFamily="18" charset="0"/>
                <a:cs typeface="Times New Roman" pitchFamily="18" charset="0"/>
              </a:rPr>
              <a:t>Những điểm cơ bản của phân rã </a:t>
            </a:r>
            <a:r>
              <a:rPr lang="en-US" sz="3100" smtClean="0">
                <a:solidFill>
                  <a:srgbClr val="002060"/>
                </a:solidFill>
                <a:latin typeface="Times New Roman" pitchFamily="18" charset="0"/>
                <a:cs typeface="Times New Roman" pitchFamily="18" charset="0"/>
              </a:rPr>
              <a:t>hướng đối tượng </a:t>
            </a:r>
            <a:r>
              <a:rPr lang="en-US" sz="3100">
                <a:solidFill>
                  <a:srgbClr val="002060"/>
                </a:solidFill>
                <a:latin typeface="Times New Roman" pitchFamily="18" charset="0"/>
                <a:cs typeface="Times New Roman" pitchFamily="18" charset="0"/>
              </a:rPr>
              <a:t>chính </a:t>
            </a:r>
            <a:r>
              <a:rPr lang="en-US" sz="3100" smtClean="0">
                <a:solidFill>
                  <a:srgbClr val="002060"/>
                </a:solidFill>
                <a:latin typeface="Times New Roman" pitchFamily="18" charset="0"/>
                <a:cs typeface="Times New Roman" pitchFamily="18" charset="0"/>
              </a:rPr>
              <a:t>là sự </a:t>
            </a:r>
            <a:r>
              <a:rPr lang="en-US" sz="3100">
                <a:solidFill>
                  <a:srgbClr val="002060"/>
                </a:solidFill>
                <a:latin typeface="Times New Roman" pitchFamily="18" charset="0"/>
                <a:cs typeface="Times New Roman" pitchFamily="18" charset="0"/>
              </a:rPr>
              <a:t>che dấu </a:t>
            </a:r>
            <a:r>
              <a:rPr lang="en-US" sz="3100" smtClean="0">
                <a:solidFill>
                  <a:srgbClr val="002060"/>
                </a:solidFill>
                <a:latin typeface="Times New Roman" pitchFamily="18" charset="0"/>
                <a:cs typeface="Times New Roman" pitchFamily="18" charset="0"/>
              </a:rPr>
              <a:t>thông </a:t>
            </a:r>
            <a:r>
              <a:rPr lang="en-US" sz="3100">
                <a:solidFill>
                  <a:srgbClr val="002060"/>
                </a:solidFill>
                <a:latin typeface="Times New Roman" pitchFamily="18" charset="0"/>
                <a:cs typeface="Times New Roman" pitchFamily="18" charset="0"/>
              </a:rPr>
              <a:t>tin và dẫn xuất kế thừa.</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PHÂN RÃ HƯỚNG ĐỐI TƯỢNG</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422249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Kiến </a:t>
            </a:r>
            <a:r>
              <a:rPr lang="en-US" sz="3100">
                <a:solidFill>
                  <a:srgbClr val="002060"/>
                </a:solidFill>
                <a:latin typeface="Times New Roman" pitchFamily="18" charset="0"/>
                <a:cs typeface="Times New Roman" pitchFamily="18" charset="0"/>
              </a:rPr>
              <a:t>trúc phần mềm bao gồm các thành phần cơ </a:t>
            </a:r>
            <a:r>
              <a:rPr lang="en-US" sz="3100" smtClean="0">
                <a:solidFill>
                  <a:srgbClr val="002060"/>
                </a:solidFill>
                <a:latin typeface="Times New Roman" pitchFamily="18" charset="0"/>
                <a:cs typeface="Times New Roman" pitchFamily="18" charset="0"/>
              </a:rPr>
              <a:t>bản:</a:t>
            </a:r>
          </a:p>
          <a:p>
            <a:pPr lvl="1" algn="just">
              <a:spcBef>
                <a:spcPts val="1200"/>
              </a:spcBef>
            </a:pPr>
            <a:r>
              <a:rPr lang="en-US" smtClean="0">
                <a:solidFill>
                  <a:srgbClr val="002060"/>
                </a:solidFill>
                <a:latin typeface="Times New Roman" pitchFamily="18" charset="0"/>
                <a:cs typeface="Times New Roman" pitchFamily="18" charset="0"/>
              </a:rPr>
              <a:t>Thành </a:t>
            </a:r>
            <a:r>
              <a:rPr lang="en-US">
                <a:solidFill>
                  <a:srgbClr val="002060"/>
                </a:solidFill>
                <a:latin typeface="Times New Roman" pitchFamily="18" charset="0"/>
                <a:cs typeface="Times New Roman" pitchFamily="18" charset="0"/>
              </a:rPr>
              <a:t>phần giao </a:t>
            </a:r>
            <a:r>
              <a:rPr lang="en-US" smtClean="0">
                <a:solidFill>
                  <a:srgbClr val="002060"/>
                </a:solidFill>
                <a:latin typeface="Times New Roman" pitchFamily="18" charset="0"/>
                <a:cs typeface="Times New Roman" pitchFamily="18" charset="0"/>
              </a:rPr>
              <a:t>diện</a:t>
            </a:r>
          </a:p>
          <a:p>
            <a:pPr lvl="1" algn="just">
              <a:spcBef>
                <a:spcPts val="1200"/>
              </a:spcBef>
            </a:pPr>
            <a:r>
              <a:rPr lang="en-US" smtClean="0">
                <a:solidFill>
                  <a:srgbClr val="002060"/>
                </a:solidFill>
                <a:latin typeface="Times New Roman" pitchFamily="18" charset="0"/>
                <a:cs typeface="Times New Roman" pitchFamily="18" charset="0"/>
              </a:rPr>
              <a:t>Thành </a:t>
            </a:r>
            <a:r>
              <a:rPr lang="en-US">
                <a:solidFill>
                  <a:srgbClr val="002060"/>
                </a:solidFill>
                <a:latin typeface="Times New Roman" pitchFamily="18" charset="0"/>
                <a:cs typeface="Times New Roman" pitchFamily="18" charset="0"/>
              </a:rPr>
              <a:t>phần xử </a:t>
            </a:r>
            <a:r>
              <a:rPr lang="en-US" smtClean="0">
                <a:solidFill>
                  <a:srgbClr val="002060"/>
                </a:solidFill>
                <a:latin typeface="Times New Roman" pitchFamily="18" charset="0"/>
                <a:cs typeface="Times New Roman" pitchFamily="18" charset="0"/>
              </a:rPr>
              <a:t>lý</a:t>
            </a:r>
          </a:p>
          <a:p>
            <a:pPr lvl="1" algn="just">
              <a:spcBef>
                <a:spcPts val="1200"/>
              </a:spcBef>
            </a:pPr>
            <a:r>
              <a:rPr lang="en-US" smtClean="0">
                <a:solidFill>
                  <a:srgbClr val="002060"/>
                </a:solidFill>
                <a:latin typeface="Times New Roman" pitchFamily="18" charset="0"/>
                <a:cs typeface="Times New Roman" pitchFamily="18" charset="0"/>
              </a:rPr>
              <a:t>Thành </a:t>
            </a:r>
            <a:r>
              <a:rPr lang="en-US">
                <a:solidFill>
                  <a:srgbClr val="002060"/>
                </a:solidFill>
                <a:latin typeface="Times New Roman" pitchFamily="18" charset="0"/>
                <a:cs typeface="Times New Roman" pitchFamily="18" charset="0"/>
              </a:rPr>
              <a:t>phần dữ liệu</a:t>
            </a:r>
            <a:r>
              <a:rPr lang="en-US" smtClean="0">
                <a:solidFill>
                  <a:srgbClr val="002060"/>
                </a:solidFill>
                <a:latin typeface="Times New Roman" pitchFamily="18" charset="0"/>
                <a:cs typeface="Times New Roman" pitchFamily="18" charset="0"/>
              </a:rPr>
              <a:t>.</a:t>
            </a:r>
            <a:endParaRPr lang="en-US">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KIẾN TRÚC PHẦN MỀM</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72393250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Tùy </a:t>
            </a:r>
            <a:r>
              <a:rPr lang="en-US" sz="3100">
                <a:solidFill>
                  <a:srgbClr val="002060"/>
                </a:solidFill>
                <a:latin typeface="Times New Roman" pitchFamily="18" charset="0"/>
                <a:cs typeface="Times New Roman" pitchFamily="18" charset="0"/>
              </a:rPr>
              <a:t>thuộc vào qui trình được chọn khi thực hiện phần mềm, việc thiết kế có thể được tiến hành theo 2 phương pháp chính:</a:t>
            </a:r>
          </a:p>
          <a:p>
            <a:pPr lvl="1" algn="just">
              <a:spcBef>
                <a:spcPts val="1200"/>
              </a:spcBef>
            </a:pPr>
            <a:r>
              <a:rPr lang="en-US">
                <a:solidFill>
                  <a:srgbClr val="002060"/>
                </a:solidFill>
                <a:latin typeface="Times New Roman" pitchFamily="18" charset="0"/>
                <a:cs typeface="Times New Roman" pitchFamily="18" charset="0"/>
              </a:rPr>
              <a:t>Phương pháp trực tiếp</a:t>
            </a:r>
          </a:p>
          <a:p>
            <a:pPr lvl="1" algn="just">
              <a:spcBef>
                <a:spcPts val="1200"/>
              </a:spcBef>
            </a:pPr>
            <a:r>
              <a:rPr lang="en-US">
                <a:solidFill>
                  <a:srgbClr val="002060"/>
                </a:solidFill>
                <a:latin typeface="Times New Roman" pitchFamily="18" charset="0"/>
                <a:cs typeface="Times New Roman" pitchFamily="18" charset="0"/>
              </a:rPr>
              <a:t>Phương pháp gián </a:t>
            </a:r>
            <a:r>
              <a:rPr lang="en-US" smtClean="0">
                <a:solidFill>
                  <a:srgbClr val="002060"/>
                </a:solidFill>
                <a:latin typeface="Times New Roman" pitchFamily="18" charset="0"/>
                <a:cs typeface="Times New Roman" pitchFamily="18" charset="0"/>
              </a:rPr>
              <a:t>tiếp.</a:t>
            </a:r>
            <a:endParaRPr lang="en-US">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PHƯƠNG PHÁP THIẾT KẾ</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PHẦN MỀM</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99551540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Ví dụ: </a:t>
            </a:r>
            <a:r>
              <a:rPr lang="en-US" sz="3100">
                <a:solidFill>
                  <a:srgbClr val="002060"/>
                </a:solidFill>
                <a:latin typeface="Times New Roman" pitchFamily="18" charset="0"/>
                <a:cs typeface="Times New Roman" pitchFamily="18" charset="0"/>
              </a:rPr>
              <a:t>Xét phần mềm quản lý thư viện với 4 yêu </a:t>
            </a:r>
            <a:r>
              <a:rPr lang="en-US" sz="3100" smtClean="0">
                <a:solidFill>
                  <a:srgbClr val="002060"/>
                </a:solidFill>
                <a:latin typeface="Times New Roman" pitchFamily="18" charset="0"/>
                <a:cs typeface="Times New Roman" pitchFamily="18" charset="0"/>
              </a:rPr>
              <a:t>cầu:</a:t>
            </a:r>
            <a:endParaRPr lang="en-US" sz="3100">
              <a:solidFill>
                <a:srgbClr val="002060"/>
              </a:solidFill>
              <a:latin typeface="Times New Roman" pitchFamily="18" charset="0"/>
              <a:cs typeface="Times New Roman" pitchFamily="18" charset="0"/>
            </a:endParaRPr>
          </a:p>
          <a:p>
            <a:pPr lvl="1" algn="just">
              <a:spcBef>
                <a:spcPts val="1200"/>
              </a:spcBef>
            </a:pPr>
            <a:r>
              <a:rPr lang="en-US">
                <a:solidFill>
                  <a:srgbClr val="002060"/>
                </a:solidFill>
                <a:latin typeface="Times New Roman" pitchFamily="18" charset="0"/>
                <a:cs typeface="Times New Roman" pitchFamily="18" charset="0"/>
              </a:rPr>
              <a:t>1. Lập thẻ đọc giả</a:t>
            </a:r>
          </a:p>
          <a:p>
            <a:pPr lvl="1" algn="just">
              <a:spcBef>
                <a:spcPts val="1200"/>
              </a:spcBef>
            </a:pPr>
            <a:r>
              <a:rPr lang="en-US">
                <a:solidFill>
                  <a:srgbClr val="002060"/>
                </a:solidFill>
                <a:latin typeface="Times New Roman" pitchFamily="18" charset="0"/>
                <a:cs typeface="Times New Roman" pitchFamily="18" charset="0"/>
              </a:rPr>
              <a:t>2. Nhận sách</a:t>
            </a:r>
          </a:p>
          <a:p>
            <a:pPr lvl="1" algn="just">
              <a:spcBef>
                <a:spcPts val="1200"/>
              </a:spcBef>
            </a:pPr>
            <a:r>
              <a:rPr lang="en-US">
                <a:solidFill>
                  <a:srgbClr val="002060"/>
                </a:solidFill>
                <a:latin typeface="Times New Roman" pitchFamily="18" charset="0"/>
                <a:cs typeface="Times New Roman" pitchFamily="18" charset="0"/>
              </a:rPr>
              <a:t>3. Cho mượn sách</a:t>
            </a:r>
          </a:p>
          <a:p>
            <a:pPr lvl="1" algn="just">
              <a:spcBef>
                <a:spcPts val="1200"/>
              </a:spcBef>
            </a:pPr>
            <a:r>
              <a:rPr lang="en-US">
                <a:solidFill>
                  <a:srgbClr val="002060"/>
                </a:solidFill>
                <a:latin typeface="Times New Roman" pitchFamily="18" charset="0"/>
                <a:cs typeface="Times New Roman" pitchFamily="18" charset="0"/>
              </a:rPr>
              <a:t>4. Trả sách</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5477853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spcBef>
                <a:spcPts val="1200"/>
              </a:spcBef>
            </a:pPr>
            <a:r>
              <a:rPr lang="en-US" sz="3100" smtClean="0">
                <a:solidFill>
                  <a:srgbClr val="002060"/>
                </a:solidFill>
                <a:latin typeface="Times New Roman" pitchFamily="18" charset="0"/>
                <a:cs typeface="Times New Roman" pitchFamily="18" charset="0"/>
              </a:rPr>
              <a:t>Mô </a:t>
            </a:r>
            <a:r>
              <a:rPr lang="en-US" sz="3100">
                <a:solidFill>
                  <a:srgbClr val="002060"/>
                </a:solidFill>
                <a:latin typeface="Times New Roman" pitchFamily="18" charset="0"/>
                <a:cs typeface="Times New Roman" pitchFamily="18" charset="0"/>
              </a:rPr>
              <a:t>hình hóa các yêu </a:t>
            </a:r>
            <a:r>
              <a:rPr lang="en-US" sz="3100" smtClean="0">
                <a:solidFill>
                  <a:srgbClr val="002060"/>
                </a:solidFill>
                <a:latin typeface="Times New Roman" pitchFamily="18" charset="0"/>
                <a:cs typeface="Times New Roman" pitchFamily="18" charset="0"/>
              </a:rPr>
              <a:t>cầu:</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828" y="2057400"/>
            <a:ext cx="6594344" cy="353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464293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màn hình giao </a:t>
            </a:r>
            <a:r>
              <a:rPr lang="en-US" sz="3100" smtClean="0">
                <a:solidFill>
                  <a:srgbClr val="FF0000"/>
                </a:solidFill>
                <a:latin typeface="Times New Roman" pitchFamily="18" charset="0"/>
                <a:cs typeface="Times New Roman" pitchFamily="18" charset="0"/>
              </a:rPr>
              <a:t>diện:</a:t>
            </a:r>
            <a:endParaRPr lang="en-US" sz="3100">
              <a:solidFill>
                <a:srgbClr val="FF0000"/>
              </a:solidFill>
              <a:latin typeface="Times New Roman" pitchFamily="18" charset="0"/>
              <a:cs typeface="Times New Roman" pitchFamily="18" charset="0"/>
            </a:endParaRPr>
          </a:p>
          <a:p>
            <a:pPr algn="just">
              <a:spcBef>
                <a:spcPts val="1200"/>
              </a:spcBef>
            </a:pPr>
            <a:r>
              <a:rPr lang="en-US" sz="3100">
                <a:solidFill>
                  <a:srgbClr val="002060"/>
                </a:solidFill>
                <a:latin typeface="Times New Roman" pitchFamily="18" charset="0"/>
                <a:cs typeface="Times New Roman" pitchFamily="18" charset="0"/>
              </a:rPr>
              <a:t>Màn hình chính:</a:t>
            </a:r>
          </a:p>
          <a:p>
            <a:pPr lvl="1" algn="just">
              <a:spcBef>
                <a:spcPts val="1200"/>
              </a:spcBef>
            </a:pPr>
            <a:r>
              <a:rPr lang="en-US" smtClean="0">
                <a:solidFill>
                  <a:srgbClr val="002060"/>
                </a:solidFill>
                <a:latin typeface="Times New Roman" pitchFamily="18" charset="0"/>
                <a:cs typeface="Times New Roman" pitchFamily="18" charset="0"/>
              </a:rPr>
              <a:t>Nội dung</a:t>
            </a:r>
            <a:r>
              <a:rPr lang="en-US">
                <a:solidFill>
                  <a:srgbClr val="002060"/>
                </a:solidFill>
                <a:latin typeface="Times New Roman" pitchFamily="18" charset="0"/>
                <a:cs typeface="Times New Roman" pitchFamily="18" charset="0"/>
              </a:rPr>
              <a:t>:</a:t>
            </a:r>
          </a:p>
          <a:p>
            <a:pPr lvl="2" algn="just">
              <a:spcBef>
                <a:spcPts val="1200"/>
              </a:spcBef>
            </a:pPr>
            <a:r>
              <a:rPr lang="en-US" smtClean="0">
                <a:solidFill>
                  <a:srgbClr val="002060"/>
                </a:solidFill>
                <a:latin typeface="Times New Roman" pitchFamily="18" charset="0"/>
                <a:cs typeface="Times New Roman" pitchFamily="18" charset="0"/>
              </a:rPr>
              <a:t>Thông </a:t>
            </a:r>
            <a:r>
              <a:rPr lang="en-US">
                <a:solidFill>
                  <a:srgbClr val="002060"/>
                </a:solidFill>
                <a:latin typeface="Times New Roman" pitchFamily="18" charset="0"/>
                <a:cs typeface="Times New Roman" pitchFamily="18" charset="0"/>
              </a:rPr>
              <a:t>tin về thư viện</a:t>
            </a:r>
          </a:p>
          <a:p>
            <a:pPr lvl="2" algn="just">
              <a:spcBef>
                <a:spcPts val="1200"/>
              </a:spcBef>
            </a:pPr>
            <a:r>
              <a:rPr lang="en-US" smtClean="0">
                <a:solidFill>
                  <a:srgbClr val="002060"/>
                </a:solidFill>
                <a:latin typeface="Times New Roman" pitchFamily="18" charset="0"/>
                <a:cs typeface="Times New Roman" pitchFamily="18" charset="0"/>
              </a:rPr>
              <a:t>Thông </a:t>
            </a:r>
            <a:r>
              <a:rPr lang="en-US">
                <a:solidFill>
                  <a:srgbClr val="002060"/>
                </a:solidFill>
                <a:latin typeface="Times New Roman" pitchFamily="18" charset="0"/>
                <a:cs typeface="Times New Roman" pitchFamily="18" charset="0"/>
              </a:rPr>
              <a:t>tin về các độc giả trong thư viện</a:t>
            </a:r>
          </a:p>
          <a:p>
            <a:pPr lvl="2" algn="just">
              <a:spcBef>
                <a:spcPts val="1200"/>
              </a:spcBef>
            </a:pPr>
            <a:r>
              <a:rPr lang="en-US" smtClean="0">
                <a:solidFill>
                  <a:srgbClr val="002060"/>
                </a:solidFill>
                <a:latin typeface="Times New Roman" pitchFamily="18" charset="0"/>
                <a:cs typeface="Times New Roman" pitchFamily="18" charset="0"/>
              </a:rPr>
              <a:t>Thông </a:t>
            </a:r>
            <a:r>
              <a:rPr lang="en-US">
                <a:solidFill>
                  <a:srgbClr val="002060"/>
                </a:solidFill>
                <a:latin typeface="Times New Roman" pitchFamily="18" charset="0"/>
                <a:cs typeface="Times New Roman" pitchFamily="18" charset="0"/>
              </a:rPr>
              <a:t>tin về các sách trong thư viện</a:t>
            </a:r>
          </a:p>
          <a:p>
            <a:pPr lvl="1" algn="just">
              <a:spcBef>
                <a:spcPts val="1200"/>
              </a:spcBef>
            </a:pPr>
            <a:r>
              <a:rPr lang="en-US">
                <a:solidFill>
                  <a:srgbClr val="002060"/>
                </a:solidFill>
                <a:latin typeface="Times New Roman" pitchFamily="18" charset="0"/>
                <a:cs typeface="Times New Roman" pitchFamily="18" charset="0"/>
              </a:rPr>
              <a:t>Thao tác người dùng</a:t>
            </a:r>
          </a:p>
          <a:p>
            <a:pPr lvl="2" algn="just">
              <a:spcBef>
                <a:spcPts val="1200"/>
              </a:spcBef>
            </a:pPr>
            <a:r>
              <a:rPr lang="en-US" smtClean="0">
                <a:solidFill>
                  <a:srgbClr val="002060"/>
                </a:solidFill>
                <a:latin typeface="Times New Roman" pitchFamily="18" charset="0"/>
                <a:cs typeface="Times New Roman" pitchFamily="18" charset="0"/>
              </a:rPr>
              <a:t>Tra </a:t>
            </a:r>
            <a:r>
              <a:rPr lang="en-US">
                <a:solidFill>
                  <a:srgbClr val="002060"/>
                </a:solidFill>
                <a:latin typeface="Times New Roman" pitchFamily="18" charset="0"/>
                <a:cs typeface="Times New Roman" pitchFamily="18" charset="0"/>
              </a:rPr>
              <a:t>cứu và chọn độc giả</a:t>
            </a:r>
          </a:p>
          <a:p>
            <a:pPr lvl="2" algn="just">
              <a:spcBef>
                <a:spcPts val="1200"/>
              </a:spcBef>
            </a:pPr>
            <a:r>
              <a:rPr lang="en-US" smtClean="0">
                <a:solidFill>
                  <a:srgbClr val="002060"/>
                </a:solidFill>
                <a:latin typeface="Times New Roman" pitchFamily="18" charset="0"/>
                <a:cs typeface="Times New Roman" pitchFamily="18" charset="0"/>
              </a:rPr>
              <a:t>Tra </a:t>
            </a:r>
            <a:r>
              <a:rPr lang="en-US">
                <a:solidFill>
                  <a:srgbClr val="002060"/>
                </a:solidFill>
                <a:latin typeface="Times New Roman" pitchFamily="18" charset="0"/>
                <a:cs typeface="Times New Roman" pitchFamily="18" charset="0"/>
              </a:rPr>
              <a:t>cứu và chọn sách</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2904562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màn hình giao </a:t>
            </a:r>
            <a:r>
              <a:rPr lang="en-US" sz="3100" smtClean="0">
                <a:solidFill>
                  <a:srgbClr val="FF0000"/>
                </a:solidFill>
                <a:latin typeface="Times New Roman" pitchFamily="18" charset="0"/>
                <a:cs typeface="Times New Roman" pitchFamily="18" charset="0"/>
              </a:rPr>
              <a:t>diện:</a:t>
            </a:r>
            <a:endParaRPr lang="en-US" sz="3100">
              <a:solidFill>
                <a:srgbClr val="FF000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Màn </a:t>
            </a:r>
            <a:r>
              <a:rPr lang="en-US" sz="3100">
                <a:solidFill>
                  <a:srgbClr val="002060"/>
                </a:solidFill>
                <a:latin typeface="Times New Roman" pitchFamily="18" charset="0"/>
                <a:cs typeface="Times New Roman" pitchFamily="18" charset="0"/>
              </a:rPr>
              <a:t>hình Lập thẻ</a:t>
            </a:r>
          </a:p>
          <a:p>
            <a:pPr lvl="1" algn="just">
              <a:spcBef>
                <a:spcPts val="1200"/>
              </a:spcBef>
            </a:pPr>
            <a:r>
              <a:rPr lang="en-US" smtClean="0">
                <a:solidFill>
                  <a:srgbClr val="002060"/>
                </a:solidFill>
                <a:latin typeface="Times New Roman" pitchFamily="18" charset="0"/>
                <a:cs typeface="Times New Roman" pitchFamily="18" charset="0"/>
              </a:rPr>
              <a:t>Nội dung</a:t>
            </a:r>
            <a:r>
              <a:rPr lang="en-US">
                <a:solidFill>
                  <a:srgbClr val="002060"/>
                </a:solidFill>
                <a:latin typeface="Times New Roman" pitchFamily="18" charset="0"/>
                <a:cs typeface="Times New Roman" pitchFamily="18" charset="0"/>
              </a:rPr>
              <a:t>:</a:t>
            </a:r>
          </a:p>
          <a:p>
            <a:pPr lvl="2" algn="just">
              <a:spcBef>
                <a:spcPts val="1200"/>
              </a:spcBef>
            </a:pPr>
            <a:r>
              <a:rPr lang="en-US" smtClean="0">
                <a:solidFill>
                  <a:srgbClr val="002060"/>
                </a:solidFill>
                <a:latin typeface="Times New Roman" pitchFamily="18" charset="0"/>
                <a:cs typeface="Times New Roman" pitchFamily="18" charset="0"/>
              </a:rPr>
              <a:t>Thông </a:t>
            </a:r>
            <a:r>
              <a:rPr lang="en-US">
                <a:solidFill>
                  <a:srgbClr val="002060"/>
                </a:solidFill>
                <a:latin typeface="Times New Roman" pitchFamily="18" charset="0"/>
                <a:cs typeface="Times New Roman" pitchFamily="18" charset="0"/>
              </a:rPr>
              <a:t>tin về thẻ độc giả</a:t>
            </a:r>
          </a:p>
          <a:p>
            <a:pPr lvl="1" algn="just">
              <a:spcBef>
                <a:spcPts val="1200"/>
              </a:spcBef>
            </a:pPr>
            <a:r>
              <a:rPr lang="en-US">
                <a:solidFill>
                  <a:srgbClr val="002060"/>
                </a:solidFill>
                <a:latin typeface="Times New Roman" pitchFamily="18" charset="0"/>
                <a:cs typeface="Times New Roman" pitchFamily="18" charset="0"/>
              </a:rPr>
              <a:t>Thao tác người dùng</a:t>
            </a:r>
          </a:p>
          <a:p>
            <a:pPr lvl="2" algn="just">
              <a:spcBef>
                <a:spcPts val="1200"/>
              </a:spcBef>
            </a:pPr>
            <a:r>
              <a:rPr lang="en-US" smtClean="0">
                <a:solidFill>
                  <a:srgbClr val="002060"/>
                </a:solidFill>
                <a:latin typeface="Times New Roman" pitchFamily="18" charset="0"/>
                <a:cs typeface="Times New Roman" pitchFamily="18" charset="0"/>
              </a:rPr>
              <a:t>Nhập </a:t>
            </a:r>
            <a:r>
              <a:rPr lang="en-US">
                <a:solidFill>
                  <a:srgbClr val="002060"/>
                </a:solidFill>
                <a:latin typeface="Times New Roman" pitchFamily="18" charset="0"/>
                <a:cs typeface="Times New Roman" pitchFamily="18" charset="0"/>
              </a:rPr>
              <a:t>thông tin về thẻ</a:t>
            </a:r>
          </a:p>
          <a:p>
            <a:pPr lvl="2" algn="just">
              <a:spcBef>
                <a:spcPts val="1200"/>
              </a:spcBef>
            </a:pPr>
            <a:r>
              <a:rPr lang="en-US" smtClean="0">
                <a:solidFill>
                  <a:srgbClr val="002060"/>
                </a:solidFill>
                <a:latin typeface="Times New Roman" pitchFamily="18" charset="0"/>
                <a:cs typeface="Times New Roman" pitchFamily="18" charset="0"/>
              </a:rPr>
              <a:t>Yêu </a:t>
            </a:r>
            <a:r>
              <a:rPr lang="en-US">
                <a:solidFill>
                  <a:srgbClr val="002060"/>
                </a:solidFill>
                <a:latin typeface="Times New Roman" pitchFamily="18" charset="0"/>
                <a:cs typeface="Times New Roman" pitchFamily="18" charset="0"/>
              </a:rPr>
              <a:t>cầu lập thẻ</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5217007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màn hình giao </a:t>
            </a:r>
            <a:r>
              <a:rPr lang="en-US" sz="3100" smtClean="0">
                <a:solidFill>
                  <a:srgbClr val="FF0000"/>
                </a:solidFill>
                <a:latin typeface="Times New Roman" pitchFamily="18" charset="0"/>
                <a:cs typeface="Times New Roman" pitchFamily="18" charset="0"/>
              </a:rPr>
              <a:t>diện:</a:t>
            </a:r>
            <a:endParaRPr lang="en-US" sz="3100">
              <a:solidFill>
                <a:srgbClr val="FF000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Màn </a:t>
            </a:r>
            <a:r>
              <a:rPr lang="en-US" sz="3100">
                <a:solidFill>
                  <a:srgbClr val="002060"/>
                </a:solidFill>
                <a:latin typeface="Times New Roman" pitchFamily="18" charset="0"/>
                <a:cs typeface="Times New Roman" pitchFamily="18" charset="0"/>
              </a:rPr>
              <a:t>hình Cho mượn sách:</a:t>
            </a:r>
          </a:p>
          <a:p>
            <a:pPr lvl="1" algn="just">
              <a:spcBef>
                <a:spcPts val="1200"/>
              </a:spcBef>
            </a:pPr>
            <a:r>
              <a:rPr lang="en-US" smtClean="0">
                <a:solidFill>
                  <a:srgbClr val="002060"/>
                </a:solidFill>
                <a:latin typeface="Times New Roman" pitchFamily="18" charset="0"/>
                <a:cs typeface="Times New Roman" pitchFamily="18" charset="0"/>
              </a:rPr>
              <a:t>Nội dung</a:t>
            </a:r>
            <a:r>
              <a:rPr lang="en-US">
                <a:solidFill>
                  <a:srgbClr val="002060"/>
                </a:solidFill>
                <a:latin typeface="Times New Roman" pitchFamily="18" charset="0"/>
                <a:cs typeface="Times New Roman" pitchFamily="18" charset="0"/>
              </a:rPr>
              <a:t>:</a:t>
            </a:r>
          </a:p>
          <a:p>
            <a:pPr lvl="2" algn="just">
              <a:spcBef>
                <a:spcPts val="1200"/>
              </a:spcBef>
            </a:pPr>
            <a:r>
              <a:rPr lang="en-US" smtClean="0">
                <a:solidFill>
                  <a:srgbClr val="002060"/>
                </a:solidFill>
                <a:latin typeface="Times New Roman" pitchFamily="18" charset="0"/>
                <a:cs typeface="Times New Roman" pitchFamily="18" charset="0"/>
              </a:rPr>
              <a:t>Thông </a:t>
            </a:r>
            <a:r>
              <a:rPr lang="en-US">
                <a:solidFill>
                  <a:srgbClr val="002060"/>
                </a:solidFill>
                <a:latin typeface="Times New Roman" pitchFamily="18" charset="0"/>
                <a:cs typeface="Times New Roman" pitchFamily="18" charset="0"/>
              </a:rPr>
              <a:t>tin về thẻ độc giả</a:t>
            </a:r>
          </a:p>
          <a:p>
            <a:pPr lvl="2" algn="just">
              <a:spcBef>
                <a:spcPts val="1200"/>
              </a:spcBef>
            </a:pPr>
            <a:r>
              <a:rPr lang="en-US">
                <a:solidFill>
                  <a:srgbClr val="002060"/>
                </a:solidFill>
                <a:latin typeface="Times New Roman" pitchFamily="18" charset="0"/>
                <a:cs typeface="Times New Roman" pitchFamily="18" charset="0"/>
              </a:rPr>
              <a:t>Ngày mượn sách</a:t>
            </a:r>
          </a:p>
          <a:p>
            <a:pPr lvl="2" algn="just">
              <a:spcBef>
                <a:spcPts val="1200"/>
              </a:spcBef>
            </a:pPr>
            <a:r>
              <a:rPr lang="en-US" smtClean="0">
                <a:solidFill>
                  <a:srgbClr val="002060"/>
                </a:solidFill>
                <a:latin typeface="Times New Roman" pitchFamily="18" charset="0"/>
                <a:cs typeface="Times New Roman" pitchFamily="18" charset="0"/>
              </a:rPr>
              <a:t>Danh </a:t>
            </a:r>
            <a:r>
              <a:rPr lang="en-US">
                <a:solidFill>
                  <a:srgbClr val="002060"/>
                </a:solidFill>
                <a:latin typeface="Times New Roman" pitchFamily="18" charset="0"/>
                <a:cs typeface="Times New Roman" pitchFamily="18" charset="0"/>
              </a:rPr>
              <a:t>sách các sách muốn mượn</a:t>
            </a:r>
          </a:p>
          <a:p>
            <a:pPr lvl="1" algn="just">
              <a:spcBef>
                <a:spcPts val="1200"/>
              </a:spcBef>
            </a:pPr>
            <a:r>
              <a:rPr lang="en-US">
                <a:solidFill>
                  <a:srgbClr val="002060"/>
                </a:solidFill>
                <a:latin typeface="Times New Roman" pitchFamily="18" charset="0"/>
                <a:cs typeface="Times New Roman" pitchFamily="18" charset="0"/>
              </a:rPr>
              <a:t>Thao tác người dùng</a:t>
            </a:r>
          </a:p>
          <a:p>
            <a:pPr lvl="2" algn="just">
              <a:spcBef>
                <a:spcPts val="1200"/>
              </a:spcBef>
            </a:pPr>
            <a:r>
              <a:rPr lang="en-US" smtClean="0">
                <a:solidFill>
                  <a:srgbClr val="002060"/>
                </a:solidFill>
                <a:latin typeface="Times New Roman" pitchFamily="18" charset="0"/>
                <a:cs typeface="Times New Roman" pitchFamily="18" charset="0"/>
              </a:rPr>
              <a:t>Nhập </a:t>
            </a:r>
            <a:r>
              <a:rPr lang="en-US">
                <a:solidFill>
                  <a:srgbClr val="002060"/>
                </a:solidFill>
                <a:latin typeface="Times New Roman" pitchFamily="18" charset="0"/>
                <a:cs typeface="Times New Roman" pitchFamily="18" charset="0"/>
              </a:rPr>
              <a:t>thông tin về việc cho mượn sách</a:t>
            </a:r>
          </a:p>
          <a:p>
            <a:pPr lvl="2" algn="just">
              <a:spcBef>
                <a:spcPts val="1200"/>
              </a:spcBef>
            </a:pPr>
            <a:r>
              <a:rPr lang="en-US" smtClean="0">
                <a:solidFill>
                  <a:srgbClr val="002060"/>
                </a:solidFill>
                <a:latin typeface="Times New Roman" pitchFamily="18" charset="0"/>
                <a:cs typeface="Times New Roman" pitchFamily="18" charset="0"/>
              </a:rPr>
              <a:t>Yêu </a:t>
            </a:r>
            <a:r>
              <a:rPr lang="en-US">
                <a:solidFill>
                  <a:srgbClr val="002060"/>
                </a:solidFill>
                <a:latin typeface="Times New Roman" pitchFamily="18" charset="0"/>
                <a:cs typeface="Times New Roman" pitchFamily="18" charset="0"/>
              </a:rPr>
              <a:t>cầu cho mượn sách</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6288711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màn hình giao </a:t>
            </a:r>
            <a:r>
              <a:rPr lang="en-US" sz="3100" smtClean="0">
                <a:solidFill>
                  <a:srgbClr val="FF0000"/>
                </a:solidFill>
                <a:latin typeface="Times New Roman" pitchFamily="18" charset="0"/>
                <a:cs typeface="Times New Roman" pitchFamily="18" charset="0"/>
              </a:rPr>
              <a:t>diện:</a:t>
            </a:r>
            <a:endParaRPr lang="en-US" sz="3100">
              <a:solidFill>
                <a:srgbClr val="FF000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Màn </a:t>
            </a:r>
            <a:r>
              <a:rPr lang="en-US" sz="3100">
                <a:solidFill>
                  <a:srgbClr val="002060"/>
                </a:solidFill>
                <a:latin typeface="Times New Roman" pitchFamily="18" charset="0"/>
                <a:cs typeface="Times New Roman" pitchFamily="18" charset="0"/>
              </a:rPr>
              <a:t>hình Nhận sách:</a:t>
            </a:r>
          </a:p>
          <a:p>
            <a:pPr lvl="1" algn="just">
              <a:spcBef>
                <a:spcPts val="1200"/>
              </a:spcBef>
            </a:pPr>
            <a:r>
              <a:rPr lang="en-US" smtClean="0">
                <a:solidFill>
                  <a:srgbClr val="002060"/>
                </a:solidFill>
                <a:latin typeface="Times New Roman" pitchFamily="18" charset="0"/>
                <a:cs typeface="Times New Roman" pitchFamily="18" charset="0"/>
              </a:rPr>
              <a:t>Nội dung</a:t>
            </a:r>
            <a:r>
              <a:rPr lang="en-US">
                <a:solidFill>
                  <a:srgbClr val="002060"/>
                </a:solidFill>
                <a:latin typeface="Times New Roman" pitchFamily="18" charset="0"/>
                <a:cs typeface="Times New Roman" pitchFamily="18" charset="0"/>
              </a:rPr>
              <a:t>:</a:t>
            </a:r>
          </a:p>
          <a:p>
            <a:pPr lvl="2" algn="just">
              <a:spcBef>
                <a:spcPts val="1200"/>
              </a:spcBef>
            </a:pPr>
            <a:r>
              <a:rPr lang="en-US" smtClean="0">
                <a:solidFill>
                  <a:srgbClr val="002060"/>
                </a:solidFill>
                <a:latin typeface="Times New Roman" pitchFamily="18" charset="0"/>
                <a:cs typeface="Times New Roman" pitchFamily="18" charset="0"/>
              </a:rPr>
              <a:t>Ngày </a:t>
            </a:r>
            <a:r>
              <a:rPr lang="en-US">
                <a:solidFill>
                  <a:srgbClr val="002060"/>
                </a:solidFill>
                <a:latin typeface="Times New Roman" pitchFamily="18" charset="0"/>
                <a:cs typeface="Times New Roman" pitchFamily="18" charset="0"/>
              </a:rPr>
              <a:t>nhận sách</a:t>
            </a:r>
          </a:p>
          <a:p>
            <a:pPr lvl="2" algn="just">
              <a:spcBef>
                <a:spcPts val="1200"/>
              </a:spcBef>
            </a:pPr>
            <a:r>
              <a:rPr lang="en-US" smtClean="0">
                <a:solidFill>
                  <a:srgbClr val="002060"/>
                </a:solidFill>
                <a:latin typeface="Times New Roman" pitchFamily="18" charset="0"/>
                <a:cs typeface="Times New Roman" pitchFamily="18" charset="0"/>
              </a:rPr>
              <a:t>Danh </a:t>
            </a:r>
            <a:r>
              <a:rPr lang="en-US">
                <a:solidFill>
                  <a:srgbClr val="002060"/>
                </a:solidFill>
                <a:latin typeface="Times New Roman" pitchFamily="18" charset="0"/>
                <a:cs typeface="Times New Roman" pitchFamily="18" charset="0"/>
              </a:rPr>
              <a:t>sách các sách nhận cùng thông tin liên quan</a:t>
            </a:r>
          </a:p>
          <a:p>
            <a:pPr lvl="1" algn="just">
              <a:spcBef>
                <a:spcPts val="1200"/>
              </a:spcBef>
            </a:pPr>
            <a:r>
              <a:rPr lang="en-US">
                <a:solidFill>
                  <a:srgbClr val="002060"/>
                </a:solidFill>
                <a:latin typeface="Times New Roman" pitchFamily="18" charset="0"/>
                <a:cs typeface="Times New Roman" pitchFamily="18" charset="0"/>
              </a:rPr>
              <a:t>Thao tác người dùng</a:t>
            </a:r>
          </a:p>
          <a:p>
            <a:pPr lvl="2" algn="just">
              <a:spcBef>
                <a:spcPts val="1200"/>
              </a:spcBef>
            </a:pPr>
            <a:r>
              <a:rPr lang="en-US" smtClean="0">
                <a:solidFill>
                  <a:srgbClr val="002060"/>
                </a:solidFill>
                <a:latin typeface="Times New Roman" pitchFamily="18" charset="0"/>
                <a:cs typeface="Times New Roman" pitchFamily="18" charset="0"/>
              </a:rPr>
              <a:t>Nhập </a:t>
            </a:r>
            <a:r>
              <a:rPr lang="en-US">
                <a:solidFill>
                  <a:srgbClr val="002060"/>
                </a:solidFill>
                <a:latin typeface="Times New Roman" pitchFamily="18" charset="0"/>
                <a:cs typeface="Times New Roman" pitchFamily="18" charset="0"/>
              </a:rPr>
              <a:t>thông tin về việc cho nhận sách</a:t>
            </a:r>
          </a:p>
          <a:p>
            <a:pPr lvl="2" algn="just">
              <a:spcBef>
                <a:spcPts val="1200"/>
              </a:spcBef>
            </a:pPr>
            <a:r>
              <a:rPr lang="en-US" smtClean="0">
                <a:solidFill>
                  <a:srgbClr val="002060"/>
                </a:solidFill>
                <a:latin typeface="Times New Roman" pitchFamily="18" charset="0"/>
                <a:cs typeface="Times New Roman" pitchFamily="18" charset="0"/>
              </a:rPr>
              <a:t>Yêu </a:t>
            </a:r>
            <a:r>
              <a:rPr lang="en-US">
                <a:solidFill>
                  <a:srgbClr val="002060"/>
                </a:solidFill>
                <a:latin typeface="Times New Roman" pitchFamily="18" charset="0"/>
                <a:cs typeface="Times New Roman" pitchFamily="18" charset="0"/>
              </a:rPr>
              <a:t>cầu cho nhận sách</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2729117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màn hình giao </a:t>
            </a:r>
            <a:r>
              <a:rPr lang="en-US" sz="3100" smtClean="0">
                <a:solidFill>
                  <a:srgbClr val="FF0000"/>
                </a:solidFill>
                <a:latin typeface="Times New Roman" pitchFamily="18" charset="0"/>
                <a:cs typeface="Times New Roman" pitchFamily="18" charset="0"/>
              </a:rPr>
              <a:t>diện:</a:t>
            </a:r>
            <a:endParaRPr lang="en-US" sz="3100">
              <a:solidFill>
                <a:srgbClr val="FF000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Màn </a:t>
            </a:r>
            <a:r>
              <a:rPr lang="en-US" sz="3100">
                <a:solidFill>
                  <a:srgbClr val="002060"/>
                </a:solidFill>
                <a:latin typeface="Times New Roman" pitchFamily="18" charset="0"/>
                <a:cs typeface="Times New Roman" pitchFamily="18" charset="0"/>
              </a:rPr>
              <a:t>hình Trả sách:</a:t>
            </a:r>
          </a:p>
          <a:p>
            <a:pPr lvl="1" algn="just">
              <a:spcBef>
                <a:spcPts val="1200"/>
              </a:spcBef>
            </a:pPr>
            <a:r>
              <a:rPr lang="en-US" smtClean="0">
                <a:solidFill>
                  <a:srgbClr val="002060"/>
                </a:solidFill>
                <a:latin typeface="Times New Roman" pitchFamily="18" charset="0"/>
                <a:cs typeface="Times New Roman" pitchFamily="18" charset="0"/>
              </a:rPr>
              <a:t>Nội dung</a:t>
            </a:r>
            <a:r>
              <a:rPr lang="en-US">
                <a:solidFill>
                  <a:srgbClr val="002060"/>
                </a:solidFill>
                <a:latin typeface="Times New Roman" pitchFamily="18" charset="0"/>
                <a:cs typeface="Times New Roman" pitchFamily="18" charset="0"/>
              </a:rPr>
              <a:t>:</a:t>
            </a:r>
          </a:p>
          <a:p>
            <a:pPr lvl="2" algn="just">
              <a:spcBef>
                <a:spcPts val="1200"/>
              </a:spcBef>
            </a:pPr>
            <a:r>
              <a:rPr lang="en-US" smtClean="0">
                <a:solidFill>
                  <a:srgbClr val="002060"/>
                </a:solidFill>
                <a:latin typeface="Times New Roman" pitchFamily="18" charset="0"/>
                <a:cs typeface="Times New Roman" pitchFamily="18" charset="0"/>
              </a:rPr>
              <a:t>Ngày </a:t>
            </a:r>
            <a:r>
              <a:rPr lang="en-US">
                <a:solidFill>
                  <a:srgbClr val="002060"/>
                </a:solidFill>
                <a:latin typeface="Times New Roman" pitchFamily="18" charset="0"/>
                <a:cs typeface="Times New Roman" pitchFamily="18" charset="0"/>
              </a:rPr>
              <a:t>trả sách</a:t>
            </a:r>
          </a:p>
          <a:p>
            <a:pPr lvl="2" algn="just">
              <a:spcBef>
                <a:spcPts val="1200"/>
              </a:spcBef>
            </a:pPr>
            <a:r>
              <a:rPr lang="en-US" smtClean="0">
                <a:solidFill>
                  <a:srgbClr val="002060"/>
                </a:solidFill>
                <a:latin typeface="Times New Roman" pitchFamily="18" charset="0"/>
                <a:cs typeface="Times New Roman" pitchFamily="18" charset="0"/>
              </a:rPr>
              <a:t>Thông </a:t>
            </a:r>
            <a:r>
              <a:rPr lang="en-US">
                <a:solidFill>
                  <a:srgbClr val="002060"/>
                </a:solidFill>
                <a:latin typeface="Times New Roman" pitchFamily="18" charset="0"/>
                <a:cs typeface="Times New Roman" pitchFamily="18" charset="0"/>
              </a:rPr>
              <a:t>tin về việc trả sách</a:t>
            </a:r>
          </a:p>
          <a:p>
            <a:pPr lvl="1" algn="just">
              <a:spcBef>
                <a:spcPts val="1200"/>
              </a:spcBef>
            </a:pPr>
            <a:r>
              <a:rPr lang="en-US">
                <a:solidFill>
                  <a:srgbClr val="002060"/>
                </a:solidFill>
                <a:latin typeface="Times New Roman" pitchFamily="18" charset="0"/>
                <a:cs typeface="Times New Roman" pitchFamily="18" charset="0"/>
              </a:rPr>
              <a:t>Thao tác người dùng</a:t>
            </a:r>
          </a:p>
          <a:p>
            <a:pPr lvl="2" algn="just">
              <a:spcBef>
                <a:spcPts val="1200"/>
              </a:spcBef>
            </a:pPr>
            <a:r>
              <a:rPr lang="en-US" smtClean="0">
                <a:solidFill>
                  <a:srgbClr val="002060"/>
                </a:solidFill>
                <a:latin typeface="Times New Roman" pitchFamily="18" charset="0"/>
                <a:cs typeface="Times New Roman" pitchFamily="18" charset="0"/>
              </a:rPr>
              <a:t>Nhập </a:t>
            </a:r>
            <a:r>
              <a:rPr lang="en-US">
                <a:solidFill>
                  <a:srgbClr val="002060"/>
                </a:solidFill>
                <a:latin typeface="Times New Roman" pitchFamily="18" charset="0"/>
                <a:cs typeface="Times New Roman" pitchFamily="18" charset="0"/>
              </a:rPr>
              <a:t>thông tin về việc trả sách</a:t>
            </a:r>
          </a:p>
          <a:p>
            <a:pPr lvl="2" algn="just">
              <a:spcBef>
                <a:spcPts val="1200"/>
              </a:spcBef>
            </a:pPr>
            <a:r>
              <a:rPr lang="en-US" smtClean="0">
                <a:solidFill>
                  <a:srgbClr val="002060"/>
                </a:solidFill>
                <a:latin typeface="Times New Roman" pitchFamily="18" charset="0"/>
                <a:cs typeface="Times New Roman" pitchFamily="18" charset="0"/>
              </a:rPr>
              <a:t>Yêu </a:t>
            </a:r>
            <a:r>
              <a:rPr lang="en-US">
                <a:solidFill>
                  <a:srgbClr val="002060"/>
                </a:solidFill>
                <a:latin typeface="Times New Roman" pitchFamily="18" charset="0"/>
                <a:cs typeface="Times New Roman" pitchFamily="18" charset="0"/>
              </a:rPr>
              <a:t>cầu trả sách</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3692621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hàm xử lý:</a:t>
            </a:r>
          </a:p>
          <a:p>
            <a:pPr algn="just">
              <a:spcBef>
                <a:spcPts val="1200"/>
              </a:spcBef>
            </a:pPr>
            <a:r>
              <a:rPr lang="en-US" sz="3100" smtClean="0">
                <a:solidFill>
                  <a:srgbClr val="002060"/>
                </a:solidFill>
                <a:latin typeface="Times New Roman" pitchFamily="18" charset="0"/>
                <a:cs typeface="Times New Roman" pitchFamily="18" charset="0"/>
              </a:rPr>
              <a:t>Hàm </a:t>
            </a:r>
            <a:r>
              <a:rPr lang="en-US" sz="3100">
                <a:solidFill>
                  <a:srgbClr val="002060"/>
                </a:solidFill>
                <a:latin typeface="Times New Roman" pitchFamily="18" charset="0"/>
                <a:cs typeface="Times New Roman" pitchFamily="18" charset="0"/>
              </a:rPr>
              <a:t>Lập thẻ: Kiểm tra tính hợp lệ và ghi nhận thẻ trên bộ nhớ phụ</a:t>
            </a:r>
          </a:p>
          <a:p>
            <a:pPr algn="just">
              <a:spcBef>
                <a:spcPts val="1200"/>
              </a:spcBef>
            </a:pPr>
            <a:r>
              <a:rPr lang="en-US" sz="3100">
                <a:solidFill>
                  <a:srgbClr val="002060"/>
                </a:solidFill>
                <a:latin typeface="Times New Roman" pitchFamily="18" charset="0"/>
                <a:cs typeface="Times New Roman" pitchFamily="18" charset="0"/>
              </a:rPr>
              <a:t>Hàm Tra cứu độc giả: Tìm thẻ độc giả theo các tiêu chuẩn khác nhau để cho phép cập nhật hay xóa thẻ</a:t>
            </a:r>
          </a:p>
          <a:p>
            <a:pPr algn="just">
              <a:spcBef>
                <a:spcPts val="1200"/>
              </a:spcBef>
            </a:pPr>
            <a:r>
              <a:rPr lang="en-US" sz="3100">
                <a:solidFill>
                  <a:srgbClr val="002060"/>
                </a:solidFill>
                <a:latin typeface="Times New Roman" pitchFamily="18" charset="0"/>
                <a:cs typeface="Times New Roman" pitchFamily="18" charset="0"/>
              </a:rPr>
              <a:t>Hàm Xóa thẻ: Xóa thẻ trên bộ nhớ phụ</a:t>
            </a:r>
          </a:p>
          <a:p>
            <a:pPr algn="just">
              <a:spcBef>
                <a:spcPts val="1200"/>
              </a:spcBef>
            </a:pPr>
            <a:r>
              <a:rPr lang="en-US" sz="3100">
                <a:solidFill>
                  <a:srgbClr val="002060"/>
                </a:solidFill>
                <a:latin typeface="Times New Roman" pitchFamily="18" charset="0"/>
                <a:cs typeface="Times New Roman" pitchFamily="18" charset="0"/>
              </a:rPr>
              <a:t>Hàm Nhập sách: Kiểm tra tính hợp lệ của sách và ghi nhận sách trên bộ nhớ phụ</a:t>
            </a:r>
          </a:p>
          <a:p>
            <a:pPr algn="just">
              <a:spcBef>
                <a:spcPts val="1200"/>
              </a:spcBef>
            </a:pPr>
            <a:r>
              <a:rPr lang="en-US" sz="3100">
                <a:solidFill>
                  <a:srgbClr val="002060"/>
                </a:solidFill>
                <a:latin typeface="Times New Roman" pitchFamily="18" charset="0"/>
                <a:cs typeface="Times New Roman" pitchFamily="18" charset="0"/>
              </a:rPr>
              <a:t>Hàm Xóa sách: Xóa sách trên bộ nhớ phụ</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094450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hàm xử lý:</a:t>
            </a:r>
          </a:p>
          <a:p>
            <a:pPr algn="just">
              <a:spcBef>
                <a:spcPts val="1200"/>
              </a:spcBef>
            </a:pPr>
            <a:r>
              <a:rPr lang="en-US" sz="3100" smtClean="0">
                <a:solidFill>
                  <a:srgbClr val="002060"/>
                </a:solidFill>
                <a:latin typeface="Times New Roman" pitchFamily="18" charset="0"/>
                <a:cs typeface="Times New Roman" pitchFamily="18" charset="0"/>
              </a:rPr>
              <a:t>Hàm </a:t>
            </a:r>
            <a:r>
              <a:rPr lang="en-US" sz="3100">
                <a:solidFill>
                  <a:srgbClr val="002060"/>
                </a:solidFill>
                <a:latin typeface="Times New Roman" pitchFamily="18" charset="0"/>
                <a:cs typeface="Times New Roman" pitchFamily="18" charset="0"/>
              </a:rPr>
              <a:t>Cho mượn sách: Kiểm tra tính hợp lệ của việc cho mượn sách và ghi nhận các thông tin cho mượn sách trên bộ nhớ phụ</a:t>
            </a:r>
          </a:p>
          <a:p>
            <a:pPr algn="just">
              <a:spcBef>
                <a:spcPts val="1200"/>
              </a:spcBef>
            </a:pPr>
            <a:r>
              <a:rPr lang="en-US" sz="3100">
                <a:solidFill>
                  <a:srgbClr val="002060"/>
                </a:solidFill>
                <a:latin typeface="Times New Roman" pitchFamily="18" charset="0"/>
                <a:cs typeface="Times New Roman" pitchFamily="18" charset="0"/>
              </a:rPr>
              <a:t>Hàm Tra cứu sách: Tìm sách theo các tiêu chuẩn khác nhau để cho phép cập nhật hay xóa sách</a:t>
            </a:r>
          </a:p>
          <a:p>
            <a:pPr algn="just">
              <a:spcBef>
                <a:spcPts val="1200"/>
              </a:spcBef>
            </a:pPr>
            <a:r>
              <a:rPr lang="en-US" sz="3100">
                <a:solidFill>
                  <a:srgbClr val="002060"/>
                </a:solidFill>
                <a:latin typeface="Times New Roman" pitchFamily="18" charset="0"/>
                <a:cs typeface="Times New Roman" pitchFamily="18" charset="0"/>
              </a:rPr>
              <a:t>Hàm Tính số sách độc giả đang mượng: Tính số lượng sách độc giả đang mượn và chưa </a:t>
            </a:r>
            <a:r>
              <a:rPr lang="en-US" sz="3100" smtClean="0">
                <a:solidFill>
                  <a:srgbClr val="002060"/>
                </a:solidFill>
                <a:latin typeface="Times New Roman" pitchFamily="18" charset="0"/>
                <a:cs typeface="Times New Roman" pitchFamily="18" charset="0"/>
              </a:rPr>
              <a:t>trả.</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8492629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hàm xử lý:</a:t>
            </a:r>
          </a:p>
          <a:p>
            <a:pPr algn="just">
              <a:spcBef>
                <a:spcPts val="1200"/>
              </a:spcBef>
            </a:pPr>
            <a:r>
              <a:rPr lang="en-US" sz="3100" smtClean="0">
                <a:solidFill>
                  <a:srgbClr val="002060"/>
                </a:solidFill>
                <a:latin typeface="Times New Roman" pitchFamily="18" charset="0"/>
                <a:cs typeface="Times New Roman" pitchFamily="18" charset="0"/>
              </a:rPr>
              <a:t>Hàm </a:t>
            </a:r>
            <a:r>
              <a:rPr lang="en-US" sz="3100">
                <a:solidFill>
                  <a:srgbClr val="002060"/>
                </a:solidFill>
                <a:latin typeface="Times New Roman" pitchFamily="18" charset="0"/>
                <a:cs typeface="Times New Roman" pitchFamily="18" charset="0"/>
              </a:rPr>
              <a:t>Kiểm tra độc giả có sách mượn quá hạn: Kiểm tra độc giả có sách mượn quá hạn và trả về 1 nếu đúng, 0 nếu sai</a:t>
            </a:r>
          </a:p>
          <a:p>
            <a:pPr algn="just">
              <a:spcBef>
                <a:spcPts val="1200"/>
              </a:spcBef>
            </a:pPr>
            <a:r>
              <a:rPr lang="en-US" sz="3100">
                <a:solidFill>
                  <a:srgbClr val="002060"/>
                </a:solidFill>
                <a:latin typeface="Times New Roman" pitchFamily="18" charset="0"/>
                <a:cs typeface="Times New Roman" pitchFamily="18" charset="0"/>
              </a:rPr>
              <a:t>Hàm Kiểm tra tình trạng sách: Kiểm tra sách đang được mượn trả về 1 nếu đúng , 0 nếu sai</a:t>
            </a:r>
          </a:p>
          <a:p>
            <a:pPr algn="just">
              <a:spcBef>
                <a:spcPts val="1200"/>
              </a:spcBef>
            </a:pPr>
            <a:r>
              <a:rPr lang="en-US" sz="3100">
                <a:solidFill>
                  <a:srgbClr val="002060"/>
                </a:solidFill>
                <a:latin typeface="Times New Roman" pitchFamily="18" charset="0"/>
                <a:cs typeface="Times New Roman" pitchFamily="18" charset="0"/>
              </a:rPr>
              <a:t>Hàm Tra cứu phiếu cho mượn sách: Tra cứu các phiếu mượn sách theo nhiều tiêu chuẩn để cập nhật hay </a:t>
            </a:r>
            <a:r>
              <a:rPr lang="en-US" sz="3100" smtClean="0">
                <a:solidFill>
                  <a:srgbClr val="002060"/>
                </a:solidFill>
                <a:latin typeface="Times New Roman" pitchFamily="18" charset="0"/>
                <a:cs typeface="Times New Roman" pitchFamily="18" charset="0"/>
              </a:rPr>
              <a:t>xóa </a:t>
            </a:r>
            <a:r>
              <a:rPr lang="en-US" sz="3100">
                <a:solidFill>
                  <a:srgbClr val="002060"/>
                </a:solidFill>
                <a:latin typeface="Times New Roman" pitchFamily="18" charset="0"/>
                <a:cs typeface="Times New Roman" pitchFamily="18" charset="0"/>
              </a:rPr>
              <a:t>phiếu cho mượn.</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7252703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hàm xử lý:</a:t>
            </a:r>
          </a:p>
          <a:p>
            <a:pPr algn="just">
              <a:spcBef>
                <a:spcPts val="1200"/>
              </a:spcBef>
            </a:pPr>
            <a:r>
              <a:rPr lang="en-US" sz="3100" smtClean="0">
                <a:solidFill>
                  <a:srgbClr val="002060"/>
                </a:solidFill>
                <a:latin typeface="Times New Roman" pitchFamily="18" charset="0"/>
                <a:cs typeface="Times New Roman" pitchFamily="18" charset="0"/>
              </a:rPr>
              <a:t>Hàm </a:t>
            </a:r>
            <a:r>
              <a:rPr lang="en-US" sz="3100">
                <a:solidFill>
                  <a:srgbClr val="002060"/>
                </a:solidFill>
                <a:latin typeface="Times New Roman" pitchFamily="18" charset="0"/>
                <a:cs typeface="Times New Roman" pitchFamily="18" charset="0"/>
              </a:rPr>
              <a:t>Xóa phiếu cho mượn sách: Xóa thông tin về việc cho mượn sách trên bộ nhớ phụ</a:t>
            </a:r>
          </a:p>
          <a:p>
            <a:pPr algn="just">
              <a:spcBef>
                <a:spcPts val="1200"/>
              </a:spcBef>
            </a:pPr>
            <a:r>
              <a:rPr lang="en-US" sz="3100">
                <a:solidFill>
                  <a:srgbClr val="002060"/>
                </a:solidFill>
                <a:latin typeface="Times New Roman" pitchFamily="18" charset="0"/>
                <a:cs typeface="Times New Roman" pitchFamily="18" charset="0"/>
              </a:rPr>
              <a:t>Hàm Trả sách: Ghi nhận việc trả sách trên bộ nhớ phụ</a:t>
            </a:r>
          </a:p>
          <a:p>
            <a:pPr algn="just">
              <a:spcBef>
                <a:spcPts val="1200"/>
              </a:spcBef>
            </a:pPr>
            <a:r>
              <a:rPr lang="en-US" sz="3100">
                <a:solidFill>
                  <a:srgbClr val="002060"/>
                </a:solidFill>
                <a:latin typeface="Times New Roman" pitchFamily="18" charset="0"/>
                <a:cs typeface="Times New Roman" pitchFamily="18" charset="0"/>
              </a:rPr>
              <a:t>Hàm Tính tiền phạt: Tính tiền phạt khi độc giả trả sách trễ hạn.</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03809509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spcBef>
                <a:spcPts val="1200"/>
              </a:spcBef>
              <a:buNone/>
            </a:pPr>
            <a:r>
              <a:rPr lang="en-US" sz="3100" smtClean="0">
                <a:solidFill>
                  <a:srgbClr val="FF0000"/>
                </a:solidFill>
                <a:latin typeface="Times New Roman" pitchFamily="18" charset="0"/>
                <a:cs typeface="Times New Roman" pitchFamily="18" charset="0"/>
              </a:rPr>
              <a:t>Hệ </a:t>
            </a:r>
            <a:r>
              <a:rPr lang="en-US" sz="3100">
                <a:solidFill>
                  <a:srgbClr val="FF0000"/>
                </a:solidFill>
                <a:latin typeface="Times New Roman" pitchFamily="18" charset="0"/>
                <a:cs typeface="Times New Roman" pitchFamily="18" charset="0"/>
              </a:rPr>
              <a:t>thống các bảng dữ liệu</a:t>
            </a:r>
            <a:r>
              <a:rPr lang="en-US" sz="3100" smtClean="0">
                <a:solidFill>
                  <a:srgbClr val="FF0000"/>
                </a:solidFill>
                <a:latin typeface="Times New Roman" pitchFamily="18" charset="0"/>
                <a:cs typeface="Times New Roman" pitchFamily="18" charset="0"/>
              </a:rPr>
              <a:t>:</a:t>
            </a:r>
            <a:endParaRPr lang="en-US" sz="3100">
              <a:solidFill>
                <a:srgbClr val="FF0000"/>
              </a:solidFill>
              <a:latin typeface="Times New Roman" pitchFamily="18" charset="0"/>
              <a:cs typeface="Times New Roman" pitchFamily="18" charset="0"/>
            </a:endParaRPr>
          </a:p>
          <a:p>
            <a:pPr algn="just">
              <a:spcBef>
                <a:spcPts val="1200"/>
              </a:spcBef>
            </a:pPr>
            <a:r>
              <a:rPr lang="en-US" sz="3100" smtClean="0">
                <a:solidFill>
                  <a:srgbClr val="002060"/>
                </a:solidFill>
                <a:latin typeface="Times New Roman" pitchFamily="18" charset="0"/>
                <a:cs typeface="Times New Roman" pitchFamily="18" charset="0"/>
              </a:rPr>
              <a:t>Bảng </a:t>
            </a:r>
            <a:r>
              <a:rPr lang="en-US" sz="3100">
                <a:solidFill>
                  <a:srgbClr val="002060"/>
                </a:solidFill>
                <a:latin typeface="Times New Roman" pitchFamily="18" charset="0"/>
                <a:cs typeface="Times New Roman" pitchFamily="18" charset="0"/>
              </a:rPr>
              <a:t>THU_VIEN: các thông tin về thư viện</a:t>
            </a:r>
          </a:p>
          <a:p>
            <a:pPr algn="just">
              <a:spcBef>
                <a:spcPts val="1200"/>
              </a:spcBef>
            </a:pPr>
            <a:r>
              <a:rPr lang="en-US" sz="3100">
                <a:solidFill>
                  <a:srgbClr val="002060"/>
                </a:solidFill>
                <a:latin typeface="Times New Roman" pitchFamily="18" charset="0"/>
                <a:cs typeface="Times New Roman" pitchFamily="18" charset="0"/>
              </a:rPr>
              <a:t>Bảng DOC_GIA: Các thông tin về độc giả</a:t>
            </a:r>
          </a:p>
          <a:p>
            <a:pPr algn="just">
              <a:spcBef>
                <a:spcPts val="1200"/>
              </a:spcBef>
            </a:pPr>
            <a:r>
              <a:rPr lang="en-US" sz="3100">
                <a:solidFill>
                  <a:srgbClr val="002060"/>
                </a:solidFill>
                <a:latin typeface="Times New Roman" pitchFamily="18" charset="0"/>
                <a:cs typeface="Times New Roman" pitchFamily="18" charset="0"/>
              </a:rPr>
              <a:t>Bảng SACH: Các thông tin về sách</a:t>
            </a:r>
          </a:p>
          <a:p>
            <a:pPr algn="just">
              <a:spcBef>
                <a:spcPts val="1200"/>
              </a:spcBef>
            </a:pPr>
            <a:r>
              <a:rPr lang="en-US" sz="3100">
                <a:solidFill>
                  <a:srgbClr val="002060"/>
                </a:solidFill>
                <a:latin typeface="Times New Roman" pitchFamily="18" charset="0"/>
                <a:cs typeface="Times New Roman" pitchFamily="18" charset="0"/>
              </a:rPr>
              <a:t>Bảng MUON_SACH: Các thông tin về mượn trả sách.</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4762500"/>
            <a:ext cx="5029200" cy="171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649313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3530</TotalTime>
  <Words>4716</Words>
  <Application>Microsoft Office PowerPoint</Application>
  <PresentationFormat>On-screen Show (4:3)</PresentationFormat>
  <Paragraphs>383</Paragraphs>
  <Slides>57</Slides>
  <Notes>56</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Concourse</vt:lpstr>
      <vt:lpstr>Học viện Công nghệ Bưu chính Viễn thông Khoa Công nghệ thông tin </vt:lpstr>
      <vt:lpstr>NỘI DUNG</vt:lpstr>
      <vt:lpstr>MỤC ĐÍCH CỦA THIẾT KẾ</vt:lpstr>
      <vt:lpstr>MỤC ĐÍCH CỦA THIẾT KẾ</vt:lpstr>
      <vt:lpstr>MỤC ĐÍCH CỦA THIẾT KẾ</vt:lpstr>
      <vt:lpstr>KỸ THUẬT THIẾT KẾ</vt:lpstr>
      <vt:lpstr>THIẾT KẾ TỪ TRÊN XUỐNG (TOP-DOWN)</vt:lpstr>
      <vt:lpstr>THIẾT KẾ TỪ DƯỚI LÊN (BOTTOM-UP)</vt:lpstr>
      <vt:lpstr>THIẾT KẾ HỆ THỐNG</vt:lpstr>
      <vt:lpstr>THIẾT KẾ BẢN MẪU</vt:lpstr>
      <vt:lpstr>THIẾT KẾ BẢN MẪU</vt:lpstr>
      <vt:lpstr>PHÂN RÃ THIẾT KẾ</vt:lpstr>
      <vt:lpstr>PHÂN RÃ HƯỚNG CHỨC NĂNG</vt:lpstr>
      <vt:lpstr>PHÂN RÃ HƯỚNG CHỨC NĂNG</vt:lpstr>
      <vt:lpstr>PHÂN RÃ HƯỚNG CHỨC NĂNG</vt:lpstr>
      <vt:lpstr>PHÂN RÃ HƯỚNG DỮ LIỆU</vt:lpstr>
      <vt:lpstr>PHÂN RÃ HƯỚNG DỮ LIỆU</vt:lpstr>
      <vt:lpstr>PHÂN RÃ HƯỚNG DỮ LIỆU</vt:lpstr>
      <vt:lpstr>PHÂN RÃ HƯỚNG DỮ LIỆU</vt:lpstr>
      <vt:lpstr>PHÂN RÃ HƯỚNG DỮ LIỆU</vt:lpstr>
      <vt:lpstr>PHÂN RÃ HƯỚNG DỮ LIỆU</vt:lpstr>
      <vt:lpstr>PHÂN RÃ HƯỚNG DỮ LIỆU</vt:lpstr>
      <vt:lpstr>PHÂN RÃ HƯỚNG DỮ LIỆU</vt:lpstr>
      <vt:lpstr>PHÂN RÃ HƯỚNG DỮ LIỆU</vt:lpstr>
      <vt:lpstr>PHÂN RÃ HƯỚNG DỮ LIỆU</vt:lpstr>
      <vt:lpstr>HƯỚNG TIẾP CẬN LẬP SƠ ĐỒ LUỒNG DỮ LIỆU (DFD)</vt:lpstr>
      <vt:lpstr>HƯỚNG TIẾP CẬN LẬP SƠ ĐỒ LUỒNG DỮ LIỆU (DFD)</vt:lpstr>
      <vt:lpstr>HƯỚNG TIẾP CẬN LẬP SƠ ĐỒ LUỒNG DỮ LIỆU (DFD)</vt:lpstr>
      <vt:lpstr>HƯỚNG TIẾP CẬN LẬP SƠ ĐỒ LUỒNG DỮ LIỆU (DFD)</vt:lpstr>
      <vt:lpstr>HƯỚNG TIẾP CẬN LẬP SƠ ĐỒ LUỒNG DỮ LIỆU (DFD)</vt:lpstr>
      <vt:lpstr>HƯỚNG TIẾP CẬN LẬP SƠ ĐỒ LUỒNG DỮ LIỆU (DFD)</vt:lpstr>
      <vt:lpstr>HƯỚNG TIẾP CẬN LẬP SƠ ĐỒ LUỒNG DỮ LIỆU (DFD)</vt:lpstr>
      <vt:lpstr>LẬP SƠ ĐỒ LUỒNG DỮ LIỆU (DFD) CHO TỪNG CÔNG VIỆC</vt:lpstr>
      <vt:lpstr>LẬP SƠ ĐỒ LUỒNG DỮ LIỆU (DFD) CHO TỪNG CÔNG VIỆC</vt:lpstr>
      <vt:lpstr>LẬP SƠ ĐỒ LUỒNG DỮ LIỆU (DFD) CHO TỪNG CÔNG VIỆC</vt:lpstr>
      <vt:lpstr>LẬP SƠ ĐỒ LUỒNG DỮ LIỆU (DFD) CHO TỪNG CÔNG VIỆC</vt:lpstr>
      <vt:lpstr>LẬP SƠ ĐỒ LUỒNG DỮ LIỆU (DFD) CHO TỪNG CÔNG VIỆC</vt:lpstr>
      <vt:lpstr>LẬP SƠ ĐỒ LUỒNG DỮ LIỆU (DFD) CHO TỪNG CÔNG VIỆC</vt:lpstr>
      <vt:lpstr>LẬP SƠ ĐỒ LUỒNG DỮ LIỆU (DFD) CHO TỪNG CÔNG VIỆC</vt:lpstr>
      <vt:lpstr>LẬP SƠ ĐỒ LUỒNG DỮ LIỆU (DFD) CHO TỪNG CÔNG VIỆC</vt:lpstr>
      <vt:lpstr>MÔ HÌNH THỰC THỂ QUAN HỆ (ENTITY RELATION DIAGRAM)</vt:lpstr>
      <vt:lpstr>MÔ HÌNH THỰC THỂ QUAN HỆ (ENTITY RELATION DIAGRAM)</vt:lpstr>
      <vt:lpstr>PHÂN RÃ HƯỚNG ĐỐI TƯỢNG</vt:lpstr>
      <vt:lpstr>KIẾN TRÚC PHẦN MỀM</vt:lpstr>
      <vt:lpstr>PHƯƠNG PHÁP THIẾT KẾ PHẦN MỀM</vt:lpstr>
      <vt:lpstr>VÍ DỤ</vt:lpstr>
      <vt:lpstr>VÍ DỤ</vt:lpstr>
      <vt:lpstr>VÍ DỤ</vt:lpstr>
      <vt:lpstr>VÍ DỤ</vt:lpstr>
      <vt:lpstr>VÍ DỤ</vt:lpstr>
      <vt:lpstr>VÍ DỤ</vt:lpstr>
      <vt:lpstr>VÍ DỤ</vt:lpstr>
      <vt:lpstr>VÍ DỤ</vt:lpstr>
      <vt:lpstr>VÍ DỤ</vt:lpstr>
      <vt:lpstr>VÍ DỤ</vt:lpstr>
      <vt:lpstr>VÍ DỤ</vt:lpstr>
      <vt:lpstr>VÍ DỤ</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NguyenThiBichNguyen</dc:creator>
  <cp:lastModifiedBy>Windows User</cp:lastModifiedBy>
  <cp:revision>724</cp:revision>
  <dcterms:created xsi:type="dcterms:W3CDTF">2014-07-30T09:14:26Z</dcterms:created>
  <dcterms:modified xsi:type="dcterms:W3CDTF">2017-04-07T17:32:28Z</dcterms:modified>
</cp:coreProperties>
</file>