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1"/>
  </p:notesMasterIdLst>
  <p:sldIdLst>
    <p:sldId id="259" r:id="rId2"/>
    <p:sldId id="321" r:id="rId3"/>
    <p:sldId id="284" r:id="rId4"/>
    <p:sldId id="285" r:id="rId5"/>
    <p:sldId id="286" r:id="rId6"/>
    <p:sldId id="287" r:id="rId7"/>
    <p:sldId id="288" r:id="rId8"/>
    <p:sldId id="289" r:id="rId9"/>
    <p:sldId id="290" r:id="rId10"/>
    <p:sldId id="291" r:id="rId11"/>
    <p:sldId id="292" r:id="rId12"/>
    <p:sldId id="261" r:id="rId13"/>
    <p:sldId id="293" r:id="rId14"/>
    <p:sldId id="322" r:id="rId15"/>
    <p:sldId id="323" r:id="rId16"/>
    <p:sldId id="324" r:id="rId17"/>
    <p:sldId id="325" r:id="rId18"/>
    <p:sldId id="326" r:id="rId19"/>
    <p:sldId id="294" r:id="rId20"/>
    <p:sldId id="331" r:id="rId21"/>
    <p:sldId id="332" r:id="rId22"/>
    <p:sldId id="295" r:id="rId23"/>
    <p:sldId id="296" r:id="rId24"/>
    <p:sldId id="297" r:id="rId25"/>
    <p:sldId id="298" r:id="rId26"/>
    <p:sldId id="299" r:id="rId27"/>
    <p:sldId id="300" r:id="rId28"/>
    <p:sldId id="301" r:id="rId29"/>
    <p:sldId id="302" r:id="rId30"/>
    <p:sldId id="303" r:id="rId31"/>
    <p:sldId id="304" r:id="rId32"/>
    <p:sldId id="310" r:id="rId33"/>
    <p:sldId id="307" r:id="rId34"/>
    <p:sldId id="308" r:id="rId35"/>
    <p:sldId id="306" r:id="rId36"/>
    <p:sldId id="327" r:id="rId37"/>
    <p:sldId id="329" r:id="rId38"/>
    <p:sldId id="328" r:id="rId39"/>
    <p:sldId id="330" r:id="rId40"/>
    <p:sldId id="311" r:id="rId41"/>
    <p:sldId id="312" r:id="rId42"/>
    <p:sldId id="313" r:id="rId43"/>
    <p:sldId id="314" r:id="rId44"/>
    <p:sldId id="316" r:id="rId45"/>
    <p:sldId id="317" r:id="rId46"/>
    <p:sldId id="318" r:id="rId47"/>
    <p:sldId id="319" r:id="rId48"/>
    <p:sldId id="320" r:id="rId49"/>
    <p:sldId id="315" r:id="rId5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537" autoAdjust="0"/>
  </p:normalViewPr>
  <p:slideViewPr>
    <p:cSldViewPr>
      <p:cViewPr varScale="1">
        <p:scale>
          <a:sx n="70" d="100"/>
          <a:sy n="70" d="100"/>
        </p:scale>
        <p:origin x="1386" y="4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C07FF86-22BB-4144-9EEC-A552BBEF3436}" type="datetimeFigureOut">
              <a:rPr lang="en-US" smtClean="0"/>
              <a:t>1/27/2018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E6F8280-745D-486F-BC4B-3CCB8395E995}" type="slidenum">
              <a:rPr lang="en-US" smtClean="0"/>
              <a:t>‹#›</a:t>
            </a:fld>
            <a:endParaRPr lang="en-US"/>
          </a:p>
        </p:txBody>
      </p:sp>
    </p:spTree>
    <p:extLst>
      <p:ext uri="{BB962C8B-B14F-4D97-AF65-F5344CB8AC3E}">
        <p14:creationId xmlns:p14="http://schemas.microsoft.com/office/powerpoint/2010/main" val="13814499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err="1" smtClean="0">
                <a:solidFill>
                  <a:schemeClr val="tx1"/>
                </a:solidFill>
                <a:effectLst/>
                <a:latin typeface="+mn-lt"/>
                <a:ea typeface="+mn-ea"/>
                <a:cs typeface="+mn-cs"/>
              </a:rPr>
              <a:t>Kiến</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thức</a:t>
            </a:r>
            <a:endParaRPr lang="en-US" dirty="0"/>
          </a:p>
        </p:txBody>
      </p:sp>
      <p:sp>
        <p:nvSpPr>
          <p:cNvPr id="4" name="Slide Number Placeholder 3"/>
          <p:cNvSpPr>
            <a:spLocks noGrp="1"/>
          </p:cNvSpPr>
          <p:nvPr>
            <p:ph type="sldNum" sz="quarter" idx="10"/>
          </p:nvPr>
        </p:nvSpPr>
        <p:spPr/>
        <p:txBody>
          <a:bodyPr/>
          <a:lstStyle/>
          <a:p>
            <a:fld id="{4E6F8280-745D-486F-BC4B-3CCB8395E995}" type="slidenum">
              <a:rPr lang="en-US" smtClean="0"/>
              <a:t>1</a:t>
            </a:fld>
            <a:endParaRPr lang="en-US"/>
          </a:p>
        </p:txBody>
      </p:sp>
    </p:spTree>
    <p:extLst>
      <p:ext uri="{BB962C8B-B14F-4D97-AF65-F5344CB8AC3E}">
        <p14:creationId xmlns:p14="http://schemas.microsoft.com/office/powerpoint/2010/main" val="14781691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err="1" smtClean="0">
                <a:solidFill>
                  <a:schemeClr val="tx1"/>
                </a:solidFill>
                <a:effectLst/>
                <a:latin typeface="+mn-lt"/>
                <a:ea typeface="+mn-ea"/>
                <a:cs typeface="+mn-cs"/>
              </a:rPr>
              <a:t>Kiến</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thức</a:t>
            </a:r>
            <a:endParaRPr lang="en-US" dirty="0"/>
          </a:p>
        </p:txBody>
      </p:sp>
      <p:sp>
        <p:nvSpPr>
          <p:cNvPr id="4" name="Slide Number Placeholder 3"/>
          <p:cNvSpPr>
            <a:spLocks noGrp="1"/>
          </p:cNvSpPr>
          <p:nvPr>
            <p:ph type="sldNum" sz="quarter" idx="10"/>
          </p:nvPr>
        </p:nvSpPr>
        <p:spPr/>
        <p:txBody>
          <a:bodyPr/>
          <a:lstStyle/>
          <a:p>
            <a:fld id="{4E6F8280-745D-486F-BC4B-3CCB8395E995}" type="slidenum">
              <a:rPr lang="en-US" smtClean="0"/>
              <a:t>2</a:t>
            </a:fld>
            <a:endParaRPr lang="en-US"/>
          </a:p>
        </p:txBody>
      </p:sp>
    </p:spTree>
    <p:extLst>
      <p:ext uri="{BB962C8B-B14F-4D97-AF65-F5344CB8AC3E}">
        <p14:creationId xmlns:p14="http://schemas.microsoft.com/office/powerpoint/2010/main" val="14781691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err="1" smtClean="0">
                <a:solidFill>
                  <a:schemeClr val="tx1"/>
                </a:solidFill>
                <a:effectLst/>
                <a:latin typeface="+mn-lt"/>
                <a:ea typeface="+mn-ea"/>
                <a:cs typeface="+mn-cs"/>
              </a:rPr>
              <a:t>Về</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kỹ</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năng</a:t>
            </a:r>
            <a:endParaRPr lang="en-US" dirty="0"/>
          </a:p>
        </p:txBody>
      </p:sp>
      <p:sp>
        <p:nvSpPr>
          <p:cNvPr id="4" name="Slide Number Placeholder 3"/>
          <p:cNvSpPr>
            <a:spLocks noGrp="1"/>
          </p:cNvSpPr>
          <p:nvPr>
            <p:ph type="sldNum" sz="quarter" idx="10"/>
          </p:nvPr>
        </p:nvSpPr>
        <p:spPr/>
        <p:txBody>
          <a:bodyPr/>
          <a:lstStyle/>
          <a:p>
            <a:fld id="{4E6F8280-745D-486F-BC4B-3CCB8395E995}" type="slidenum">
              <a:rPr lang="en-US" smtClean="0"/>
              <a:t>3</a:t>
            </a:fld>
            <a:endParaRPr lang="en-US"/>
          </a:p>
        </p:txBody>
      </p:sp>
    </p:spTree>
    <p:extLst>
      <p:ext uri="{BB962C8B-B14F-4D97-AF65-F5344CB8AC3E}">
        <p14:creationId xmlns:p14="http://schemas.microsoft.com/office/powerpoint/2010/main" val="14781691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smtClean="0"/>
              <a:t>1.1. </a:t>
            </a:r>
            <a:r>
              <a:rPr lang="en-US" sz="1200" dirty="0" err="1" smtClean="0"/>
              <a:t>Các</a:t>
            </a:r>
            <a:r>
              <a:rPr lang="en-US" sz="1200" dirty="0" smtClean="0"/>
              <a:t> </a:t>
            </a:r>
            <a:r>
              <a:rPr lang="en-US" sz="1200" dirty="0" err="1" smtClean="0"/>
              <a:t>khái</a:t>
            </a:r>
            <a:r>
              <a:rPr lang="en-US" sz="1200" dirty="0" smtClean="0"/>
              <a:t> </a:t>
            </a:r>
            <a:r>
              <a:rPr lang="en-US" sz="1200" dirty="0" err="1" smtClean="0"/>
              <a:t>niệm</a:t>
            </a:r>
            <a:r>
              <a:rPr lang="en-US" sz="1200" dirty="0" smtClean="0"/>
              <a:t> </a:t>
            </a:r>
            <a:r>
              <a:rPr lang="en-US" sz="1200" dirty="0" err="1" smtClean="0"/>
              <a:t>cơ</a:t>
            </a:r>
            <a:r>
              <a:rPr lang="en-US" sz="1200" dirty="0" smtClean="0"/>
              <a:t> </a:t>
            </a:r>
            <a:r>
              <a:rPr lang="en-US" sz="1200" dirty="0" err="1" smtClean="0"/>
              <a:t>bản</a:t>
            </a:r>
            <a:endParaRPr lang="en-US" sz="1200" dirty="0" smtClean="0"/>
          </a:p>
          <a:p>
            <a:r>
              <a:rPr lang="en-US" sz="1200" dirty="0" smtClean="0"/>
              <a:t>1.1.1. </a:t>
            </a:r>
            <a:r>
              <a:rPr lang="en-US" sz="1200" dirty="0" err="1" smtClean="0"/>
              <a:t>Phần</a:t>
            </a:r>
            <a:r>
              <a:rPr lang="en-US" sz="1200" dirty="0" smtClean="0"/>
              <a:t> </a:t>
            </a:r>
            <a:r>
              <a:rPr lang="en-US" sz="1200" dirty="0" err="1" smtClean="0"/>
              <a:t>mềm</a:t>
            </a:r>
            <a:endParaRPr lang="en-US" sz="1200" dirty="0" smtClean="0"/>
          </a:p>
          <a:p>
            <a:r>
              <a:rPr lang="en-US" sz="1200" dirty="0" smtClean="0"/>
              <a:t>1.1.2. </a:t>
            </a:r>
            <a:r>
              <a:rPr lang="en-US" sz="1200" dirty="0" err="1" smtClean="0"/>
              <a:t>Công</a:t>
            </a:r>
            <a:r>
              <a:rPr lang="en-US" sz="1200" dirty="0" smtClean="0"/>
              <a:t> </a:t>
            </a:r>
            <a:r>
              <a:rPr lang="en-US" sz="1200" dirty="0" err="1" smtClean="0"/>
              <a:t>nghệ</a:t>
            </a:r>
            <a:r>
              <a:rPr lang="en-US" sz="1200" dirty="0" smtClean="0"/>
              <a:t> </a:t>
            </a:r>
            <a:r>
              <a:rPr lang="en-US" sz="1200" dirty="0" err="1" smtClean="0"/>
              <a:t>phần</a:t>
            </a:r>
            <a:r>
              <a:rPr lang="en-US" sz="1200" dirty="0" smtClean="0"/>
              <a:t> </a:t>
            </a:r>
            <a:r>
              <a:rPr lang="en-US" sz="1200" dirty="0" err="1" smtClean="0"/>
              <a:t>mềm</a:t>
            </a:r>
            <a:endParaRPr lang="en-US" sz="1200" dirty="0" smtClean="0"/>
          </a:p>
          <a:p>
            <a:r>
              <a:rPr lang="en-US" sz="1200" dirty="0" smtClean="0"/>
              <a:t>1.1.3. </a:t>
            </a:r>
            <a:r>
              <a:rPr lang="en-US" sz="1200" dirty="0" err="1" smtClean="0"/>
              <a:t>Phát</a:t>
            </a:r>
            <a:r>
              <a:rPr lang="en-US" sz="1200" dirty="0" smtClean="0"/>
              <a:t> </a:t>
            </a:r>
            <a:r>
              <a:rPr lang="en-US" sz="1200" dirty="0" err="1" smtClean="0"/>
              <a:t>triển</a:t>
            </a:r>
            <a:r>
              <a:rPr lang="en-US" sz="1200" dirty="0" smtClean="0"/>
              <a:t> </a:t>
            </a:r>
            <a:r>
              <a:rPr lang="en-US" sz="1200" dirty="0" err="1" smtClean="0"/>
              <a:t>phần</a:t>
            </a:r>
            <a:r>
              <a:rPr lang="en-US" sz="1200" dirty="0" smtClean="0"/>
              <a:t> </a:t>
            </a:r>
            <a:r>
              <a:rPr lang="en-US" sz="1200" dirty="0" err="1" smtClean="0"/>
              <a:t>mềm</a:t>
            </a:r>
            <a:endParaRPr lang="en-US" sz="1200" dirty="0" smtClean="0"/>
          </a:p>
          <a:p>
            <a:r>
              <a:rPr lang="en-US" sz="1200" dirty="0" smtClean="0"/>
              <a:t>	</a:t>
            </a:r>
          </a:p>
          <a:p>
            <a:r>
              <a:rPr lang="en-US" sz="1200" dirty="0" smtClean="0"/>
              <a:t>1.2. </a:t>
            </a:r>
            <a:r>
              <a:rPr lang="en-US" sz="1200" dirty="0" err="1" smtClean="0"/>
              <a:t>Sự</a:t>
            </a:r>
            <a:r>
              <a:rPr lang="en-US" sz="1200" dirty="0" smtClean="0"/>
              <a:t> </a:t>
            </a:r>
            <a:r>
              <a:rPr lang="en-US" sz="1200" dirty="0" err="1" smtClean="0"/>
              <a:t>cần</a:t>
            </a:r>
            <a:r>
              <a:rPr lang="en-US" sz="1200" dirty="0" smtClean="0"/>
              <a:t> </a:t>
            </a:r>
            <a:r>
              <a:rPr lang="en-US" sz="1200" dirty="0" err="1" smtClean="0"/>
              <a:t>thiết</a:t>
            </a:r>
            <a:r>
              <a:rPr lang="en-US" sz="1200" dirty="0" smtClean="0"/>
              <a:t> </a:t>
            </a:r>
            <a:r>
              <a:rPr lang="en-US" sz="1200" dirty="0" err="1" smtClean="0"/>
              <a:t>của</a:t>
            </a:r>
            <a:r>
              <a:rPr lang="en-US" sz="1200" dirty="0" smtClean="0"/>
              <a:t> </a:t>
            </a:r>
            <a:r>
              <a:rPr lang="en-US" sz="1200" dirty="0" err="1" smtClean="0"/>
              <a:t>công</a:t>
            </a:r>
            <a:r>
              <a:rPr lang="en-US" sz="1200" dirty="0" smtClean="0"/>
              <a:t> </a:t>
            </a:r>
            <a:r>
              <a:rPr lang="en-US" sz="1200" dirty="0" err="1" smtClean="0"/>
              <a:t>nghệ</a:t>
            </a:r>
            <a:r>
              <a:rPr lang="en-US" sz="1200" dirty="0" smtClean="0"/>
              <a:t> </a:t>
            </a:r>
            <a:r>
              <a:rPr lang="en-US" sz="1200" dirty="0" err="1" smtClean="0"/>
              <a:t>phần</a:t>
            </a:r>
            <a:r>
              <a:rPr lang="en-US" sz="1200" dirty="0" smtClean="0"/>
              <a:t> </a:t>
            </a:r>
            <a:r>
              <a:rPr lang="en-US" sz="1200" dirty="0" err="1" smtClean="0"/>
              <a:t>mềm</a:t>
            </a:r>
            <a:endParaRPr lang="en-US" sz="1200" dirty="0" smtClean="0"/>
          </a:p>
          <a:p>
            <a:r>
              <a:rPr lang="en-US" sz="1200" dirty="0" smtClean="0"/>
              <a:t>1.2.1. </a:t>
            </a:r>
            <a:r>
              <a:rPr lang="en-US" sz="1200" dirty="0" err="1" smtClean="0"/>
              <a:t>Khía</a:t>
            </a:r>
            <a:r>
              <a:rPr lang="en-US" sz="1200" dirty="0" smtClean="0"/>
              <a:t> </a:t>
            </a:r>
            <a:r>
              <a:rPr lang="en-US" sz="1200" dirty="0" err="1" smtClean="0"/>
              <a:t>cạnh</a:t>
            </a:r>
            <a:r>
              <a:rPr lang="en-US" sz="1200" dirty="0" smtClean="0"/>
              <a:t> </a:t>
            </a:r>
            <a:r>
              <a:rPr lang="en-US" sz="1200" dirty="0" err="1" smtClean="0"/>
              <a:t>kinh</a:t>
            </a:r>
            <a:r>
              <a:rPr lang="en-US" sz="1200" dirty="0" smtClean="0"/>
              <a:t> </a:t>
            </a:r>
            <a:r>
              <a:rPr lang="en-US" sz="1200" dirty="0" err="1" smtClean="0"/>
              <a:t>tế</a:t>
            </a:r>
            <a:endParaRPr lang="en-US" sz="1200" dirty="0" smtClean="0"/>
          </a:p>
          <a:p>
            <a:r>
              <a:rPr lang="en-US" sz="1200" dirty="0" smtClean="0"/>
              <a:t>1.2.2. </a:t>
            </a:r>
            <a:r>
              <a:rPr lang="en-US" sz="1200" dirty="0" err="1" smtClean="0"/>
              <a:t>Khía</a:t>
            </a:r>
            <a:r>
              <a:rPr lang="en-US" sz="1200" dirty="0" smtClean="0"/>
              <a:t> </a:t>
            </a:r>
            <a:r>
              <a:rPr lang="en-US" sz="1200" dirty="0" err="1" smtClean="0"/>
              <a:t>cạnh</a:t>
            </a:r>
            <a:r>
              <a:rPr lang="en-US" sz="1200" dirty="0" smtClean="0"/>
              <a:t> </a:t>
            </a:r>
            <a:r>
              <a:rPr lang="en-US" sz="1200" dirty="0" err="1" smtClean="0"/>
              <a:t>công</a:t>
            </a:r>
            <a:r>
              <a:rPr lang="en-US" sz="1200" dirty="0" smtClean="0"/>
              <a:t> </a:t>
            </a:r>
            <a:r>
              <a:rPr lang="en-US" sz="1200" dirty="0" err="1" smtClean="0"/>
              <a:t>nghệ</a:t>
            </a:r>
            <a:endParaRPr lang="en-US" sz="1200" dirty="0" smtClean="0"/>
          </a:p>
          <a:p>
            <a:r>
              <a:rPr lang="en-US" sz="1200" dirty="0" smtClean="0"/>
              <a:t>1.2.3. </a:t>
            </a:r>
            <a:r>
              <a:rPr lang="en-US" sz="1200" dirty="0" err="1" smtClean="0"/>
              <a:t>Khía</a:t>
            </a:r>
            <a:r>
              <a:rPr lang="en-US" sz="1200" dirty="0" smtClean="0"/>
              <a:t> </a:t>
            </a:r>
            <a:r>
              <a:rPr lang="en-US" sz="1200" dirty="0" err="1" smtClean="0"/>
              <a:t>cạnh</a:t>
            </a:r>
            <a:r>
              <a:rPr lang="en-US" sz="1200" dirty="0" smtClean="0"/>
              <a:t> </a:t>
            </a:r>
            <a:r>
              <a:rPr lang="en-US" sz="1200" dirty="0" err="1" smtClean="0"/>
              <a:t>bảo</a:t>
            </a:r>
            <a:r>
              <a:rPr lang="en-US" sz="1200" dirty="0" smtClean="0"/>
              <a:t> </a:t>
            </a:r>
            <a:r>
              <a:rPr lang="en-US" sz="1200" dirty="0" err="1" smtClean="0"/>
              <a:t>trì</a:t>
            </a:r>
            <a:endParaRPr lang="en-US" sz="1200" dirty="0" smtClean="0"/>
          </a:p>
          <a:p>
            <a:endParaRPr lang="en-US" sz="1200" dirty="0" smtClean="0"/>
          </a:p>
          <a:p>
            <a:r>
              <a:rPr lang="en-US" sz="1200" dirty="0" smtClean="0"/>
              <a:t>1.3. </a:t>
            </a:r>
            <a:r>
              <a:rPr lang="en-US" sz="1200" dirty="0" err="1" smtClean="0"/>
              <a:t>Các</a:t>
            </a:r>
            <a:r>
              <a:rPr lang="en-US" sz="1200" dirty="0" smtClean="0"/>
              <a:t> </a:t>
            </a:r>
            <a:r>
              <a:rPr lang="en-US" sz="1200" dirty="0" err="1" smtClean="0"/>
              <a:t>vấn</a:t>
            </a:r>
            <a:r>
              <a:rPr lang="en-US" sz="1200" dirty="0" smtClean="0"/>
              <a:t> </a:t>
            </a:r>
            <a:r>
              <a:rPr lang="en-US" sz="1200" dirty="0" err="1" smtClean="0"/>
              <a:t>đề</a:t>
            </a:r>
            <a:r>
              <a:rPr lang="en-US" sz="1200" dirty="0" smtClean="0"/>
              <a:t> </a:t>
            </a:r>
            <a:r>
              <a:rPr lang="en-US" sz="1200" dirty="0" err="1" smtClean="0"/>
              <a:t>thường</a:t>
            </a:r>
            <a:r>
              <a:rPr lang="en-US" sz="1200" dirty="0" smtClean="0"/>
              <a:t> </a:t>
            </a:r>
            <a:r>
              <a:rPr lang="en-US" sz="1200" dirty="0" err="1" smtClean="0"/>
              <a:t>gặp</a:t>
            </a:r>
            <a:r>
              <a:rPr lang="en-US" sz="1200" dirty="0" smtClean="0"/>
              <a:t> </a:t>
            </a:r>
            <a:r>
              <a:rPr lang="en-US" sz="1200" dirty="0" err="1" smtClean="0"/>
              <a:t>khi</a:t>
            </a:r>
            <a:r>
              <a:rPr lang="en-US" sz="1200" dirty="0" smtClean="0"/>
              <a:t> </a:t>
            </a:r>
            <a:r>
              <a:rPr lang="en-US" sz="1200" dirty="0" err="1" smtClean="0"/>
              <a:t>phát</a:t>
            </a:r>
            <a:r>
              <a:rPr lang="en-US" sz="1200" dirty="0" smtClean="0"/>
              <a:t> </a:t>
            </a:r>
            <a:r>
              <a:rPr lang="en-US" sz="1200" dirty="0" err="1" smtClean="0"/>
              <a:t>triển</a:t>
            </a:r>
            <a:r>
              <a:rPr lang="en-US" sz="1200" dirty="0" smtClean="0"/>
              <a:t> </a:t>
            </a:r>
            <a:r>
              <a:rPr lang="en-US" sz="1200" dirty="0" err="1" smtClean="0"/>
              <a:t>phần</a:t>
            </a:r>
            <a:r>
              <a:rPr lang="en-US" sz="1200" dirty="0" smtClean="0"/>
              <a:t> </a:t>
            </a:r>
            <a:r>
              <a:rPr lang="en-US" sz="1200" dirty="0" err="1" smtClean="0"/>
              <a:t>mềm</a:t>
            </a:r>
            <a:endParaRPr lang="en-US" sz="1200" dirty="0" smtClean="0"/>
          </a:p>
          <a:p>
            <a:r>
              <a:rPr lang="en-US" sz="1200" dirty="0" smtClean="0"/>
              <a:t>1.3.1. </a:t>
            </a:r>
            <a:r>
              <a:rPr lang="en-US" sz="1200" dirty="0" err="1" smtClean="0"/>
              <a:t>Vấn</a:t>
            </a:r>
            <a:r>
              <a:rPr lang="en-US" sz="1200" dirty="0" smtClean="0"/>
              <a:t> </a:t>
            </a:r>
            <a:r>
              <a:rPr lang="en-US" sz="1200" dirty="0" err="1" smtClean="0"/>
              <a:t>đề</a:t>
            </a:r>
            <a:r>
              <a:rPr lang="en-US" sz="1200" dirty="0" smtClean="0"/>
              <a:t> </a:t>
            </a:r>
            <a:r>
              <a:rPr lang="en-US" sz="1200" dirty="0" err="1" smtClean="0"/>
              <a:t>vượt</a:t>
            </a:r>
            <a:r>
              <a:rPr lang="en-US" sz="1200" dirty="0" smtClean="0"/>
              <a:t> chi </a:t>
            </a:r>
            <a:r>
              <a:rPr lang="en-US" sz="1200" dirty="0" err="1" smtClean="0"/>
              <a:t>phí</a:t>
            </a:r>
            <a:endParaRPr lang="en-US" sz="1200" dirty="0" smtClean="0"/>
          </a:p>
          <a:p>
            <a:r>
              <a:rPr lang="en-US" sz="1200" dirty="0" smtClean="0"/>
              <a:t>1.3.2. </a:t>
            </a:r>
            <a:r>
              <a:rPr lang="en-US" sz="1200" dirty="0" err="1" smtClean="0"/>
              <a:t>Vấn</a:t>
            </a:r>
            <a:r>
              <a:rPr lang="en-US" sz="1200" dirty="0" smtClean="0"/>
              <a:t> </a:t>
            </a:r>
            <a:r>
              <a:rPr lang="en-US" sz="1200" dirty="0" err="1" smtClean="0"/>
              <a:t>đề</a:t>
            </a:r>
            <a:r>
              <a:rPr lang="en-US" sz="1200" dirty="0" smtClean="0"/>
              <a:t> </a:t>
            </a:r>
            <a:r>
              <a:rPr lang="en-US" sz="1200" dirty="0" err="1" smtClean="0"/>
              <a:t>trễ</a:t>
            </a:r>
            <a:r>
              <a:rPr lang="en-US" sz="1200" dirty="0" smtClean="0"/>
              <a:t> </a:t>
            </a:r>
            <a:r>
              <a:rPr lang="en-US" sz="1200" dirty="0" err="1" smtClean="0"/>
              <a:t>thời</a:t>
            </a:r>
            <a:r>
              <a:rPr lang="en-US" sz="1200" dirty="0" smtClean="0"/>
              <a:t> </a:t>
            </a:r>
            <a:r>
              <a:rPr lang="en-US" sz="1200" dirty="0" err="1" smtClean="0"/>
              <a:t>hạn</a:t>
            </a:r>
            <a:endParaRPr lang="en-US" sz="1200" dirty="0" smtClean="0"/>
          </a:p>
          <a:p>
            <a:r>
              <a:rPr lang="en-US" sz="1200" dirty="0" smtClean="0"/>
              <a:t>1.3.3. </a:t>
            </a:r>
            <a:r>
              <a:rPr lang="en-US" sz="1200" dirty="0" err="1" smtClean="0"/>
              <a:t>Vấn</a:t>
            </a:r>
            <a:r>
              <a:rPr lang="en-US" sz="1200" dirty="0" smtClean="0"/>
              <a:t> </a:t>
            </a:r>
            <a:r>
              <a:rPr lang="en-US" sz="1200" dirty="0" err="1" smtClean="0"/>
              <a:t>đề</a:t>
            </a:r>
            <a:r>
              <a:rPr lang="en-US" sz="1200" dirty="0" smtClean="0"/>
              <a:t> </a:t>
            </a:r>
            <a:r>
              <a:rPr lang="en-US" sz="1200" dirty="0" err="1" smtClean="0"/>
              <a:t>phần</a:t>
            </a:r>
            <a:r>
              <a:rPr lang="en-US" sz="1200" dirty="0" smtClean="0"/>
              <a:t> </a:t>
            </a:r>
            <a:r>
              <a:rPr lang="en-US" sz="1200" dirty="0" err="1" smtClean="0"/>
              <a:t>mềm</a:t>
            </a:r>
            <a:r>
              <a:rPr lang="en-US" sz="1200" dirty="0" smtClean="0"/>
              <a:t> </a:t>
            </a:r>
            <a:r>
              <a:rPr lang="en-US" sz="1200" dirty="0" err="1" smtClean="0"/>
              <a:t>vẫn</a:t>
            </a:r>
            <a:r>
              <a:rPr lang="en-US" sz="1200" dirty="0" smtClean="0"/>
              <a:t> </a:t>
            </a:r>
            <a:r>
              <a:rPr lang="en-US" sz="1200" dirty="0" err="1" smtClean="0"/>
              <a:t>còn</a:t>
            </a:r>
            <a:r>
              <a:rPr lang="en-US" sz="1200" dirty="0" smtClean="0"/>
              <a:t> </a:t>
            </a:r>
            <a:r>
              <a:rPr lang="en-US" sz="1200" dirty="0" err="1" smtClean="0"/>
              <a:t>lỗi</a:t>
            </a:r>
            <a:r>
              <a:rPr lang="en-US" sz="1200" dirty="0" smtClean="0"/>
              <a:t> </a:t>
            </a:r>
            <a:r>
              <a:rPr lang="en-US" sz="1200" dirty="0" err="1" smtClean="0"/>
              <a:t>sau</a:t>
            </a:r>
            <a:r>
              <a:rPr lang="en-US" sz="1200" dirty="0" smtClean="0"/>
              <a:t> </a:t>
            </a:r>
            <a:r>
              <a:rPr lang="en-US" sz="1200" dirty="0" err="1" smtClean="0"/>
              <a:t>khi</a:t>
            </a:r>
            <a:r>
              <a:rPr lang="en-US" sz="1200" dirty="0" smtClean="0"/>
              <a:t> </a:t>
            </a:r>
            <a:r>
              <a:rPr lang="en-US" sz="1200" dirty="0" err="1" smtClean="0"/>
              <a:t>bàn</a:t>
            </a:r>
            <a:r>
              <a:rPr lang="en-US" sz="1200" dirty="0" smtClean="0"/>
              <a:t> </a:t>
            </a:r>
            <a:r>
              <a:rPr lang="en-US" sz="1200" dirty="0" err="1" smtClean="0"/>
              <a:t>giao</a:t>
            </a:r>
            <a:endParaRPr lang="en-US" sz="1200" dirty="0" smtClean="0"/>
          </a:p>
          <a:p>
            <a:endParaRPr lang="en-US" sz="1200" dirty="0" smtClean="0"/>
          </a:p>
          <a:p>
            <a:r>
              <a:rPr lang="en-US" sz="1200" dirty="0" smtClean="0"/>
              <a:t>1.4. Case study: </a:t>
            </a:r>
            <a:r>
              <a:rPr lang="en-US" sz="1200" dirty="0" err="1" smtClean="0"/>
              <a:t>Các</a:t>
            </a:r>
            <a:r>
              <a:rPr lang="en-US" sz="1200" dirty="0" smtClean="0"/>
              <a:t> </a:t>
            </a:r>
            <a:r>
              <a:rPr lang="en-US" sz="1200" dirty="0" err="1" smtClean="0"/>
              <a:t>nhóm</a:t>
            </a:r>
            <a:r>
              <a:rPr lang="en-US" sz="1200" dirty="0" smtClean="0"/>
              <a:t> (3-5sv) </a:t>
            </a:r>
            <a:r>
              <a:rPr lang="en-US" sz="1200" dirty="0" err="1" smtClean="0"/>
              <a:t>đọc</a:t>
            </a:r>
            <a:r>
              <a:rPr lang="en-US" sz="1200" dirty="0" smtClean="0"/>
              <a:t> </a:t>
            </a:r>
            <a:r>
              <a:rPr lang="en-US" sz="1200" dirty="0" err="1" smtClean="0"/>
              <a:t>tài</a:t>
            </a:r>
            <a:r>
              <a:rPr lang="en-US" sz="1200" dirty="0" smtClean="0"/>
              <a:t> </a:t>
            </a:r>
            <a:r>
              <a:rPr lang="en-US" sz="1200" dirty="0" err="1" smtClean="0"/>
              <a:t>liệu</a:t>
            </a:r>
            <a:r>
              <a:rPr lang="en-US" sz="1200" dirty="0" smtClean="0"/>
              <a:t> </a:t>
            </a:r>
            <a:r>
              <a:rPr lang="en-US" sz="1200" dirty="0" err="1" smtClean="0"/>
              <a:t>và</a:t>
            </a:r>
            <a:r>
              <a:rPr lang="en-US" sz="1200" dirty="0" smtClean="0"/>
              <a:t> </a:t>
            </a:r>
            <a:r>
              <a:rPr lang="en-US" sz="1200" dirty="0" err="1" smtClean="0"/>
              <a:t>báo</a:t>
            </a:r>
            <a:r>
              <a:rPr lang="en-US" sz="1200" dirty="0" smtClean="0"/>
              <a:t> </a:t>
            </a:r>
            <a:r>
              <a:rPr lang="en-US" sz="1200" dirty="0" err="1" smtClean="0"/>
              <a:t>cáo</a:t>
            </a:r>
            <a:r>
              <a:rPr lang="en-US" sz="1200" dirty="0" smtClean="0"/>
              <a:t> </a:t>
            </a:r>
            <a:r>
              <a:rPr lang="en-US" sz="1200" dirty="0" err="1" smtClean="0"/>
              <a:t>về</a:t>
            </a:r>
            <a:r>
              <a:rPr lang="en-US" sz="1200" dirty="0" smtClean="0"/>
              <a:t> </a:t>
            </a:r>
            <a:r>
              <a:rPr lang="en-US" sz="1200" dirty="0" err="1" smtClean="0"/>
              <a:t>phạm</a:t>
            </a:r>
            <a:r>
              <a:rPr lang="en-US" sz="1200" dirty="0" smtClean="0"/>
              <a:t> vi </a:t>
            </a:r>
            <a:r>
              <a:rPr lang="en-US" sz="1200" dirty="0" err="1" smtClean="0"/>
              <a:t>của</a:t>
            </a:r>
            <a:r>
              <a:rPr lang="en-US" sz="1200" dirty="0" smtClean="0"/>
              <a:t> </a:t>
            </a:r>
            <a:r>
              <a:rPr lang="en-US" sz="1200" dirty="0" err="1" smtClean="0"/>
              <a:t>công</a:t>
            </a:r>
            <a:r>
              <a:rPr lang="en-US" sz="1200" dirty="0" smtClean="0"/>
              <a:t> </a:t>
            </a:r>
            <a:r>
              <a:rPr lang="en-US" sz="1200" dirty="0" err="1" smtClean="0"/>
              <a:t>nghệ</a:t>
            </a:r>
            <a:r>
              <a:rPr lang="en-US" sz="1200" dirty="0" smtClean="0"/>
              <a:t> </a:t>
            </a:r>
            <a:r>
              <a:rPr lang="en-US" sz="1200" dirty="0" err="1" smtClean="0"/>
              <a:t>phần</a:t>
            </a:r>
            <a:r>
              <a:rPr lang="en-US" sz="1200" dirty="0" smtClean="0"/>
              <a:t> </a:t>
            </a:r>
            <a:r>
              <a:rPr lang="en-US" sz="1200" dirty="0" err="1" smtClean="0"/>
              <a:t>mềm</a:t>
            </a:r>
            <a:endParaRPr lang="en-US" dirty="0"/>
          </a:p>
        </p:txBody>
      </p:sp>
      <p:sp>
        <p:nvSpPr>
          <p:cNvPr id="4" name="Slide Number Placeholder 3"/>
          <p:cNvSpPr>
            <a:spLocks noGrp="1"/>
          </p:cNvSpPr>
          <p:nvPr>
            <p:ph type="sldNum" sz="quarter" idx="10"/>
          </p:nvPr>
        </p:nvSpPr>
        <p:spPr/>
        <p:txBody>
          <a:bodyPr/>
          <a:lstStyle/>
          <a:p>
            <a:fld id="{4E6F8280-745D-486F-BC4B-3CCB8395E995}" type="slidenum">
              <a:rPr lang="en-US" smtClean="0"/>
              <a:t>4</a:t>
            </a:fld>
            <a:endParaRPr lang="en-US"/>
          </a:p>
        </p:txBody>
      </p:sp>
    </p:spTree>
    <p:extLst>
      <p:ext uri="{BB962C8B-B14F-4D97-AF65-F5344CB8AC3E}">
        <p14:creationId xmlns:p14="http://schemas.microsoft.com/office/powerpoint/2010/main" val="14781691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err="1" smtClean="0">
                <a:solidFill>
                  <a:schemeClr val="tx1"/>
                </a:solidFill>
                <a:effectLst/>
                <a:latin typeface="+mn-lt"/>
                <a:ea typeface="+mn-ea"/>
                <a:cs typeface="+mn-cs"/>
              </a:rPr>
              <a:t>Chương</a:t>
            </a:r>
            <a:r>
              <a:rPr lang="en-US" sz="1200" b="1" kern="1200" dirty="0" smtClean="0">
                <a:solidFill>
                  <a:schemeClr val="tx1"/>
                </a:solidFill>
                <a:effectLst/>
                <a:latin typeface="+mn-lt"/>
                <a:ea typeface="+mn-ea"/>
                <a:cs typeface="+mn-cs"/>
              </a:rPr>
              <a:t> 2 </a:t>
            </a:r>
            <a:r>
              <a:rPr lang="en-US" sz="1200" b="1" kern="1200" dirty="0" err="1" smtClean="0">
                <a:solidFill>
                  <a:schemeClr val="tx1"/>
                </a:solidFill>
                <a:effectLst/>
                <a:latin typeface="+mn-lt"/>
                <a:ea typeface="+mn-ea"/>
                <a:cs typeface="+mn-cs"/>
              </a:rPr>
              <a:t>Tiến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trình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phần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mềm</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2.1.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workflow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tiến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phần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mềm</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2.1.1. Workflow </a:t>
            </a:r>
            <a:r>
              <a:rPr lang="en-US" sz="1200" kern="1200" dirty="0" err="1" smtClean="0">
                <a:solidFill>
                  <a:schemeClr val="tx1"/>
                </a:solidFill>
                <a:effectLst/>
                <a:latin typeface="+mn-lt"/>
                <a:ea typeface="+mn-ea"/>
                <a:cs typeface="+mn-cs"/>
              </a:rPr>
              <a:t>lấy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yêu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cầu</a:t>
            </a:r>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2.1.2. Workflow </a:t>
            </a:r>
            <a:r>
              <a:rPr lang="en-US" sz="1200" kern="1200" dirty="0" err="1" smtClean="0">
                <a:solidFill>
                  <a:schemeClr val="tx1"/>
                </a:solidFill>
                <a:effectLst/>
                <a:latin typeface="+mn-lt"/>
                <a:ea typeface="+mn-ea"/>
                <a:cs typeface="+mn-cs"/>
              </a:rPr>
              <a:t>phân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tích</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2.1.3. Workflow </a:t>
            </a:r>
            <a:r>
              <a:rPr lang="en-US" sz="1200" kern="1200" dirty="0" err="1" smtClean="0">
                <a:solidFill>
                  <a:schemeClr val="tx1"/>
                </a:solidFill>
                <a:effectLst/>
                <a:latin typeface="+mn-lt"/>
                <a:ea typeface="+mn-ea"/>
                <a:cs typeface="+mn-cs"/>
              </a:rPr>
              <a:t>thiết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kế</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2.1.4. Workflow </a:t>
            </a:r>
            <a:r>
              <a:rPr lang="en-US" sz="1200" kern="1200" dirty="0" err="1" smtClean="0">
                <a:solidFill>
                  <a:schemeClr val="tx1"/>
                </a:solidFill>
                <a:effectLst/>
                <a:latin typeface="+mn-lt"/>
                <a:ea typeface="+mn-ea"/>
                <a:cs typeface="+mn-cs"/>
              </a:rPr>
              <a:t>cài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đặt</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2.1.5. Workflow </a:t>
            </a:r>
            <a:r>
              <a:rPr lang="en-US" sz="1200" kern="1200" dirty="0" err="1" smtClean="0">
                <a:solidFill>
                  <a:schemeClr val="tx1"/>
                </a:solidFill>
                <a:effectLst/>
                <a:latin typeface="+mn-lt"/>
                <a:ea typeface="+mn-ea"/>
                <a:cs typeface="+mn-cs"/>
              </a:rPr>
              <a:t>kiểm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thử</a:t>
            </a:r>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2.2. </a:t>
            </a:r>
            <a:r>
              <a:rPr lang="en-US" sz="1200" kern="1200" dirty="0" err="1" smtClean="0">
                <a:solidFill>
                  <a:schemeClr val="tx1"/>
                </a:solidFill>
                <a:effectLst/>
                <a:latin typeface="+mn-lt"/>
                <a:ea typeface="+mn-ea"/>
                <a:cs typeface="+mn-cs"/>
              </a:rPr>
              <a:t>Tiến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thống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nhất</a:t>
            </a:r>
            <a:r>
              <a:rPr lang="en-US" sz="1200" kern="1200" dirty="0" smtClean="0">
                <a:solidFill>
                  <a:schemeClr val="tx1"/>
                </a:solidFill>
                <a:effectLst/>
                <a:latin typeface="+mn-lt"/>
                <a:ea typeface="+mn-ea"/>
                <a:cs typeface="+mn-cs"/>
              </a:rPr>
              <a:t> (unified process)</a:t>
            </a:r>
          </a:p>
          <a:p>
            <a:r>
              <a:rPr lang="en-US" sz="1200" kern="1200" dirty="0" smtClean="0">
                <a:solidFill>
                  <a:schemeClr val="tx1"/>
                </a:solidFill>
                <a:effectLst/>
                <a:latin typeface="+mn-lt"/>
                <a:ea typeface="+mn-ea"/>
                <a:cs typeface="+mn-cs"/>
              </a:rPr>
              <a:t>2.2.1.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tiến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thống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nhất</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2.2.2. </a:t>
            </a:r>
            <a:r>
              <a:rPr lang="en-US" sz="1200" kern="1200" dirty="0" err="1" smtClean="0">
                <a:solidFill>
                  <a:schemeClr val="tx1"/>
                </a:solidFill>
                <a:effectLst/>
                <a:latin typeface="+mn-lt"/>
                <a:ea typeface="+mn-ea"/>
                <a:cs typeface="+mn-cs"/>
              </a:rPr>
              <a:t>Quan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hệ</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giữa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workflow</a:t>
            </a:r>
          </a:p>
          <a:p>
            <a:r>
              <a:rPr lang="en-US" sz="1200" kern="1200" dirty="0" smtClean="0">
                <a:solidFill>
                  <a:schemeClr val="tx1"/>
                </a:solidFill>
                <a:effectLst/>
                <a:latin typeface="+mn-lt"/>
                <a:ea typeface="+mn-ea"/>
                <a:cs typeface="+mn-cs"/>
              </a:rPr>
              <a:t>2.3.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mô</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chuẩn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chất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lượng</a:t>
            </a:r>
            <a:r>
              <a:rPr lang="en-US" sz="1200" kern="1200" dirty="0" smtClean="0">
                <a:solidFill>
                  <a:schemeClr val="tx1"/>
                </a:solidFill>
                <a:effectLst/>
                <a:latin typeface="+mn-lt"/>
                <a:ea typeface="+mn-ea"/>
                <a:cs typeface="+mn-cs"/>
              </a:rPr>
              <a:t> CMM</a:t>
            </a:r>
          </a:p>
          <a:p>
            <a:r>
              <a:rPr lang="en-US" sz="1200" kern="1200" dirty="0" smtClean="0">
                <a:solidFill>
                  <a:schemeClr val="tx1"/>
                </a:solidFill>
                <a:effectLst/>
                <a:latin typeface="+mn-lt"/>
                <a:ea typeface="+mn-ea"/>
                <a:cs typeface="+mn-cs"/>
              </a:rPr>
              <a:t>2.3.1. CMM </a:t>
            </a:r>
            <a:r>
              <a:rPr lang="en-US" sz="1200" kern="1200" dirty="0" err="1" smtClean="0">
                <a:solidFill>
                  <a:schemeClr val="tx1"/>
                </a:solidFill>
                <a:effectLst/>
                <a:latin typeface="+mn-lt"/>
                <a:ea typeface="+mn-ea"/>
                <a:cs typeface="+mn-cs"/>
              </a:rPr>
              <a:t>mức</a:t>
            </a:r>
            <a:r>
              <a:rPr lang="en-US" sz="1200" kern="1200" dirty="0" smtClean="0">
                <a:solidFill>
                  <a:schemeClr val="tx1"/>
                </a:solidFill>
                <a:effectLst/>
                <a:latin typeface="+mn-lt"/>
                <a:ea typeface="+mn-ea"/>
                <a:cs typeface="+mn-cs"/>
              </a:rPr>
              <a:t> 1</a:t>
            </a:r>
          </a:p>
          <a:p>
            <a:r>
              <a:rPr lang="en-US" sz="1200" kern="1200" dirty="0" smtClean="0">
                <a:solidFill>
                  <a:schemeClr val="tx1"/>
                </a:solidFill>
                <a:effectLst/>
                <a:latin typeface="+mn-lt"/>
                <a:ea typeface="+mn-ea"/>
                <a:cs typeface="+mn-cs"/>
              </a:rPr>
              <a:t>2.3.2. CMM </a:t>
            </a:r>
            <a:r>
              <a:rPr lang="en-US" sz="1200" kern="1200" dirty="0" err="1" smtClean="0">
                <a:solidFill>
                  <a:schemeClr val="tx1"/>
                </a:solidFill>
                <a:effectLst/>
                <a:latin typeface="+mn-lt"/>
                <a:ea typeface="+mn-ea"/>
                <a:cs typeface="+mn-cs"/>
              </a:rPr>
              <a:t>mức</a:t>
            </a:r>
            <a:r>
              <a:rPr lang="en-US" sz="1200" kern="1200" dirty="0" smtClean="0">
                <a:solidFill>
                  <a:schemeClr val="tx1"/>
                </a:solidFill>
                <a:effectLst/>
                <a:latin typeface="+mn-lt"/>
                <a:ea typeface="+mn-ea"/>
                <a:cs typeface="+mn-cs"/>
              </a:rPr>
              <a:t> 2</a:t>
            </a:r>
          </a:p>
          <a:p>
            <a:r>
              <a:rPr lang="en-US" sz="1200" kern="1200" dirty="0" smtClean="0">
                <a:solidFill>
                  <a:schemeClr val="tx1"/>
                </a:solidFill>
                <a:effectLst/>
                <a:latin typeface="+mn-lt"/>
                <a:ea typeface="+mn-ea"/>
                <a:cs typeface="+mn-cs"/>
              </a:rPr>
              <a:t>2.3.3. CMM </a:t>
            </a:r>
            <a:r>
              <a:rPr lang="en-US" sz="1200" kern="1200" dirty="0" err="1" smtClean="0">
                <a:solidFill>
                  <a:schemeClr val="tx1"/>
                </a:solidFill>
                <a:effectLst/>
                <a:latin typeface="+mn-lt"/>
                <a:ea typeface="+mn-ea"/>
                <a:cs typeface="+mn-cs"/>
              </a:rPr>
              <a:t>mức</a:t>
            </a:r>
            <a:r>
              <a:rPr lang="en-US" sz="1200" kern="1200" dirty="0" smtClean="0">
                <a:solidFill>
                  <a:schemeClr val="tx1"/>
                </a:solidFill>
                <a:effectLst/>
                <a:latin typeface="+mn-lt"/>
                <a:ea typeface="+mn-ea"/>
                <a:cs typeface="+mn-cs"/>
              </a:rPr>
              <a:t> 3</a:t>
            </a:r>
          </a:p>
          <a:p>
            <a:r>
              <a:rPr lang="en-US" sz="1200" kern="1200" dirty="0" smtClean="0">
                <a:solidFill>
                  <a:schemeClr val="tx1"/>
                </a:solidFill>
                <a:effectLst/>
                <a:latin typeface="+mn-lt"/>
                <a:ea typeface="+mn-ea"/>
                <a:cs typeface="+mn-cs"/>
              </a:rPr>
              <a:t>2.3.4. CMM </a:t>
            </a:r>
            <a:r>
              <a:rPr lang="en-US" sz="1200" kern="1200" dirty="0" err="1" smtClean="0">
                <a:solidFill>
                  <a:schemeClr val="tx1"/>
                </a:solidFill>
                <a:effectLst/>
                <a:latin typeface="+mn-lt"/>
                <a:ea typeface="+mn-ea"/>
                <a:cs typeface="+mn-cs"/>
              </a:rPr>
              <a:t>mức</a:t>
            </a:r>
            <a:r>
              <a:rPr lang="en-US" sz="1200" kern="1200" dirty="0" smtClean="0">
                <a:solidFill>
                  <a:schemeClr val="tx1"/>
                </a:solidFill>
                <a:effectLst/>
                <a:latin typeface="+mn-lt"/>
                <a:ea typeface="+mn-ea"/>
                <a:cs typeface="+mn-cs"/>
              </a:rPr>
              <a:t> 4</a:t>
            </a:r>
          </a:p>
          <a:p>
            <a:r>
              <a:rPr lang="en-US" sz="1200" kern="1200" dirty="0" smtClean="0">
                <a:solidFill>
                  <a:schemeClr val="tx1"/>
                </a:solidFill>
                <a:effectLst/>
                <a:latin typeface="+mn-lt"/>
                <a:ea typeface="+mn-ea"/>
                <a:cs typeface="+mn-cs"/>
              </a:rPr>
              <a:t>2.3.5. CMM </a:t>
            </a:r>
            <a:r>
              <a:rPr lang="en-US" sz="1200" kern="1200" dirty="0" err="1" smtClean="0">
                <a:solidFill>
                  <a:schemeClr val="tx1"/>
                </a:solidFill>
                <a:effectLst/>
                <a:latin typeface="+mn-lt"/>
                <a:ea typeface="+mn-ea"/>
                <a:cs typeface="+mn-cs"/>
              </a:rPr>
              <a:t>mức</a:t>
            </a:r>
            <a:r>
              <a:rPr lang="en-US" sz="1200" kern="1200" dirty="0" smtClean="0">
                <a:solidFill>
                  <a:schemeClr val="tx1"/>
                </a:solidFill>
                <a:effectLst/>
                <a:latin typeface="+mn-lt"/>
                <a:ea typeface="+mn-ea"/>
                <a:cs typeface="+mn-cs"/>
              </a:rPr>
              <a:t> 5</a:t>
            </a:r>
          </a:p>
          <a:p>
            <a:r>
              <a:rPr lang="en-US" sz="1200" kern="1200" dirty="0" smtClean="0">
                <a:solidFill>
                  <a:schemeClr val="tx1"/>
                </a:solidFill>
                <a:effectLst/>
                <a:latin typeface="+mn-lt"/>
                <a:ea typeface="+mn-ea"/>
                <a:cs typeface="+mn-cs"/>
              </a:rPr>
              <a:t>2.4. Case study: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nhóm</a:t>
            </a:r>
            <a:r>
              <a:rPr lang="en-US" sz="1200" kern="1200" dirty="0" smtClean="0">
                <a:solidFill>
                  <a:schemeClr val="tx1"/>
                </a:solidFill>
                <a:effectLst/>
                <a:latin typeface="+mn-lt"/>
                <a:ea typeface="+mn-ea"/>
                <a:cs typeface="+mn-cs"/>
              </a:rPr>
              <a:t> (3-5sv) </a:t>
            </a:r>
            <a:r>
              <a:rPr lang="en-US" sz="1200" kern="1200" dirty="0" err="1" smtClean="0">
                <a:solidFill>
                  <a:schemeClr val="tx1"/>
                </a:solidFill>
                <a:effectLst/>
                <a:latin typeface="+mn-lt"/>
                <a:ea typeface="+mn-ea"/>
                <a:cs typeface="+mn-cs"/>
              </a:rPr>
              <a:t>đọc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liệu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báo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về</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tiến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phần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mềm</a:t>
            </a:r>
            <a:endParaRPr lang="en-US" dirty="0"/>
          </a:p>
        </p:txBody>
      </p:sp>
      <p:sp>
        <p:nvSpPr>
          <p:cNvPr id="4" name="Slide Number Placeholder 3"/>
          <p:cNvSpPr>
            <a:spLocks noGrp="1"/>
          </p:cNvSpPr>
          <p:nvPr>
            <p:ph type="sldNum" sz="quarter" idx="10"/>
          </p:nvPr>
        </p:nvSpPr>
        <p:spPr/>
        <p:txBody>
          <a:bodyPr/>
          <a:lstStyle/>
          <a:p>
            <a:fld id="{4E6F8280-745D-486F-BC4B-3CCB8395E995}" type="slidenum">
              <a:rPr lang="en-US" smtClean="0"/>
              <a:t>5</a:t>
            </a:fld>
            <a:endParaRPr lang="en-US"/>
          </a:p>
        </p:txBody>
      </p:sp>
    </p:spTree>
    <p:extLst>
      <p:ext uri="{BB962C8B-B14F-4D97-AF65-F5344CB8AC3E}">
        <p14:creationId xmlns:p14="http://schemas.microsoft.com/office/powerpoint/2010/main" val="14781691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err="1" smtClean="0">
                <a:solidFill>
                  <a:schemeClr val="tx1"/>
                </a:solidFill>
                <a:effectLst/>
                <a:latin typeface="+mn-lt"/>
                <a:ea typeface="+mn-ea"/>
                <a:cs typeface="+mn-cs"/>
              </a:rPr>
              <a:t>Chương</a:t>
            </a:r>
            <a:r>
              <a:rPr lang="en-US" sz="1200" b="1" kern="1200" dirty="0" smtClean="0">
                <a:solidFill>
                  <a:schemeClr val="tx1"/>
                </a:solidFill>
                <a:effectLst/>
                <a:latin typeface="+mn-lt"/>
                <a:ea typeface="+mn-ea"/>
                <a:cs typeface="+mn-cs"/>
              </a:rPr>
              <a:t> 3 </a:t>
            </a:r>
            <a:r>
              <a:rPr lang="en-US" sz="1200" b="1" kern="1200" dirty="0" err="1" smtClean="0">
                <a:solidFill>
                  <a:schemeClr val="tx1"/>
                </a:solidFill>
                <a:effectLst/>
                <a:latin typeface="+mn-lt"/>
                <a:ea typeface="+mn-ea"/>
                <a:cs typeface="+mn-cs"/>
              </a:rPr>
              <a:t>Một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số</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mô</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hình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vòng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đời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phát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triển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phần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mềm</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3.1. </a:t>
            </a:r>
            <a:r>
              <a:rPr lang="en-US" sz="1200" kern="1200" dirty="0" err="1" smtClean="0">
                <a:solidFill>
                  <a:schemeClr val="tx1"/>
                </a:solidFill>
                <a:effectLst/>
                <a:latin typeface="+mn-lt"/>
                <a:ea typeface="+mn-ea"/>
                <a:cs typeface="+mn-cs"/>
              </a:rPr>
              <a:t>Mô</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lí</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thuyết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vòng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triển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phần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mềm</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3.1.1. </a:t>
            </a:r>
            <a:r>
              <a:rPr lang="en-US" sz="1200" kern="1200" dirty="0" err="1" smtClean="0">
                <a:solidFill>
                  <a:schemeClr val="tx1"/>
                </a:solidFill>
                <a:effectLst/>
                <a:latin typeface="+mn-lt"/>
                <a:ea typeface="+mn-ea"/>
                <a:cs typeface="+mn-cs"/>
              </a:rPr>
              <a:t>Pha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lấy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yêu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cầu</a:t>
            </a:r>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3.1.2. </a:t>
            </a:r>
            <a:r>
              <a:rPr lang="en-US" sz="1200" kern="1200" dirty="0" err="1" smtClean="0">
                <a:solidFill>
                  <a:schemeClr val="tx1"/>
                </a:solidFill>
                <a:effectLst/>
                <a:latin typeface="+mn-lt"/>
                <a:ea typeface="+mn-ea"/>
                <a:cs typeface="+mn-cs"/>
              </a:rPr>
              <a:t>Pha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phân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tích</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3.1.3. </a:t>
            </a:r>
            <a:r>
              <a:rPr lang="en-US" sz="1200" kern="1200" dirty="0" err="1" smtClean="0">
                <a:solidFill>
                  <a:schemeClr val="tx1"/>
                </a:solidFill>
                <a:effectLst/>
                <a:latin typeface="+mn-lt"/>
                <a:ea typeface="+mn-ea"/>
                <a:cs typeface="+mn-cs"/>
              </a:rPr>
              <a:t>Pha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thiết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kế</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3.1.4. </a:t>
            </a:r>
            <a:r>
              <a:rPr lang="en-US" sz="1200" kern="1200" dirty="0" err="1" smtClean="0">
                <a:solidFill>
                  <a:schemeClr val="tx1"/>
                </a:solidFill>
                <a:effectLst/>
                <a:latin typeface="+mn-lt"/>
                <a:ea typeface="+mn-ea"/>
                <a:cs typeface="+mn-cs"/>
              </a:rPr>
              <a:t>Pha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cài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đặt</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3.1.5. </a:t>
            </a:r>
            <a:r>
              <a:rPr lang="en-US" sz="1200" kern="1200" dirty="0" err="1" smtClean="0">
                <a:solidFill>
                  <a:schemeClr val="tx1"/>
                </a:solidFill>
                <a:effectLst/>
                <a:latin typeface="+mn-lt"/>
                <a:ea typeface="+mn-ea"/>
                <a:cs typeface="+mn-cs"/>
              </a:rPr>
              <a:t>Pha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bảo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trì</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3.1.6. </a:t>
            </a:r>
            <a:r>
              <a:rPr lang="en-US" sz="1200" kern="1200" dirty="0" err="1" smtClean="0">
                <a:solidFill>
                  <a:schemeClr val="tx1"/>
                </a:solidFill>
                <a:effectLst/>
                <a:latin typeface="+mn-lt"/>
                <a:ea typeface="+mn-ea"/>
                <a:cs typeface="+mn-cs"/>
              </a:rPr>
              <a:t>Pha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thể</a:t>
            </a:r>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3.2. </a:t>
            </a:r>
            <a:r>
              <a:rPr lang="en-US" sz="1200" kern="1200" dirty="0" err="1" smtClean="0">
                <a:solidFill>
                  <a:schemeClr val="tx1"/>
                </a:solidFill>
                <a:effectLst/>
                <a:latin typeface="+mn-lt"/>
                <a:ea typeface="+mn-ea"/>
                <a:cs typeface="+mn-cs"/>
              </a:rPr>
              <a:t>Một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số</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mô</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vòng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triển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phần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mềm</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3.2.1. </a:t>
            </a:r>
            <a:r>
              <a:rPr lang="en-US" sz="1200" kern="1200" dirty="0" err="1" smtClean="0">
                <a:solidFill>
                  <a:schemeClr val="tx1"/>
                </a:solidFill>
                <a:effectLst/>
                <a:latin typeface="+mn-lt"/>
                <a:ea typeface="+mn-ea"/>
                <a:cs typeface="+mn-cs"/>
              </a:rPr>
              <a:t>Mô</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xây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sửa</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3.2.2. </a:t>
            </a:r>
            <a:r>
              <a:rPr lang="en-US" sz="1200" kern="1200" dirty="0" err="1" smtClean="0">
                <a:solidFill>
                  <a:schemeClr val="tx1"/>
                </a:solidFill>
                <a:effectLst/>
                <a:latin typeface="+mn-lt"/>
                <a:ea typeface="+mn-ea"/>
                <a:cs typeface="+mn-cs"/>
              </a:rPr>
              <a:t>Mô</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lặp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tăng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trưởng</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3.2.3. </a:t>
            </a:r>
            <a:r>
              <a:rPr lang="en-US" sz="1200" kern="1200" dirty="0" err="1" smtClean="0">
                <a:solidFill>
                  <a:schemeClr val="tx1"/>
                </a:solidFill>
                <a:effectLst/>
                <a:latin typeface="+mn-lt"/>
                <a:ea typeface="+mn-ea"/>
                <a:cs typeface="+mn-cs"/>
              </a:rPr>
              <a:t>Mô</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nước</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3.2.4. </a:t>
            </a:r>
            <a:r>
              <a:rPr lang="en-US" sz="1200" kern="1200" dirty="0" err="1" smtClean="0">
                <a:solidFill>
                  <a:schemeClr val="tx1"/>
                </a:solidFill>
                <a:effectLst/>
                <a:latin typeface="+mn-lt"/>
                <a:ea typeface="+mn-ea"/>
                <a:cs typeface="+mn-cs"/>
              </a:rPr>
              <a:t>Mô</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mẫu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nhanh</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3.2.5. </a:t>
            </a:r>
            <a:r>
              <a:rPr lang="en-US" sz="1200" kern="1200" dirty="0" err="1" smtClean="0">
                <a:solidFill>
                  <a:schemeClr val="tx1"/>
                </a:solidFill>
                <a:effectLst/>
                <a:latin typeface="+mn-lt"/>
                <a:ea typeface="+mn-ea"/>
                <a:cs typeface="+mn-cs"/>
              </a:rPr>
              <a:t>Mô</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ổn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định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đồng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bộ</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3.2.6. </a:t>
            </a:r>
            <a:r>
              <a:rPr lang="en-US" sz="1200" kern="1200" dirty="0" err="1" smtClean="0">
                <a:solidFill>
                  <a:schemeClr val="tx1"/>
                </a:solidFill>
                <a:effectLst/>
                <a:latin typeface="+mn-lt"/>
                <a:ea typeface="+mn-ea"/>
                <a:cs typeface="+mn-cs"/>
              </a:rPr>
              <a:t>Mô</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nguồn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mở</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3.2.7. </a:t>
            </a:r>
            <a:r>
              <a:rPr lang="en-US" sz="1200" kern="1200" dirty="0" err="1" smtClean="0">
                <a:solidFill>
                  <a:schemeClr val="tx1"/>
                </a:solidFill>
                <a:effectLst/>
                <a:latin typeface="+mn-lt"/>
                <a:ea typeface="+mn-ea"/>
                <a:cs typeface="+mn-cs"/>
              </a:rPr>
              <a:t>Mô</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tiến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linh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hoạt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lập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theo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cặp</a:t>
            </a:r>
            <a:r>
              <a:rPr lang="en-US" sz="1200" kern="1200" dirty="0" smtClean="0">
                <a:solidFill>
                  <a:schemeClr val="tx1"/>
                </a:solidFill>
                <a:effectLst/>
                <a:latin typeface="+mn-lt"/>
                <a:ea typeface="+mn-ea"/>
                <a:cs typeface="+mn-cs"/>
              </a:rPr>
              <a:t>)</a:t>
            </a:r>
          </a:p>
          <a:p>
            <a:r>
              <a:rPr lang="en-US" sz="1200" kern="1200" dirty="0" smtClean="0">
                <a:solidFill>
                  <a:schemeClr val="tx1"/>
                </a:solidFill>
                <a:effectLst/>
                <a:latin typeface="+mn-lt"/>
                <a:ea typeface="+mn-ea"/>
                <a:cs typeface="+mn-cs"/>
              </a:rPr>
              <a:t>3.2.8. </a:t>
            </a:r>
            <a:r>
              <a:rPr lang="en-US" sz="1200" kern="1200" dirty="0" err="1" smtClean="0">
                <a:solidFill>
                  <a:schemeClr val="tx1"/>
                </a:solidFill>
                <a:effectLst/>
                <a:latin typeface="+mn-lt"/>
                <a:ea typeface="+mn-ea"/>
                <a:cs typeface="+mn-cs"/>
              </a:rPr>
              <a:t>Mô</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xoắn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ốc</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3.3. Case study: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nhóm</a:t>
            </a:r>
            <a:r>
              <a:rPr lang="en-US" sz="1200" kern="1200" dirty="0" smtClean="0">
                <a:solidFill>
                  <a:schemeClr val="tx1"/>
                </a:solidFill>
                <a:effectLst/>
                <a:latin typeface="+mn-lt"/>
                <a:ea typeface="+mn-ea"/>
                <a:cs typeface="+mn-cs"/>
              </a:rPr>
              <a:t> (3-5sv) </a:t>
            </a:r>
            <a:r>
              <a:rPr lang="en-US" sz="1200" kern="1200" dirty="0" err="1" smtClean="0">
                <a:solidFill>
                  <a:schemeClr val="tx1"/>
                </a:solidFill>
                <a:effectLst/>
                <a:latin typeface="+mn-lt"/>
                <a:ea typeface="+mn-ea"/>
                <a:cs typeface="+mn-cs"/>
              </a:rPr>
              <a:t>đọc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về</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mô</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vòng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triển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phần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mềm</a:t>
            </a:r>
            <a:endParaRPr lang="en-US" dirty="0"/>
          </a:p>
        </p:txBody>
      </p:sp>
      <p:sp>
        <p:nvSpPr>
          <p:cNvPr id="4" name="Slide Number Placeholder 3"/>
          <p:cNvSpPr>
            <a:spLocks noGrp="1"/>
          </p:cNvSpPr>
          <p:nvPr>
            <p:ph type="sldNum" sz="quarter" idx="10"/>
          </p:nvPr>
        </p:nvSpPr>
        <p:spPr/>
        <p:txBody>
          <a:bodyPr/>
          <a:lstStyle/>
          <a:p>
            <a:fld id="{4E6F8280-745D-486F-BC4B-3CCB8395E995}" type="slidenum">
              <a:rPr lang="en-US" smtClean="0"/>
              <a:t>6</a:t>
            </a:fld>
            <a:endParaRPr lang="en-US"/>
          </a:p>
        </p:txBody>
      </p:sp>
    </p:spTree>
    <p:extLst>
      <p:ext uri="{BB962C8B-B14F-4D97-AF65-F5344CB8AC3E}">
        <p14:creationId xmlns:p14="http://schemas.microsoft.com/office/powerpoint/2010/main" val="14781691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err="1" smtClean="0">
                <a:solidFill>
                  <a:schemeClr val="tx1"/>
                </a:solidFill>
                <a:effectLst/>
                <a:latin typeface="+mn-lt"/>
                <a:ea typeface="+mn-ea"/>
                <a:cs typeface="+mn-cs"/>
              </a:rPr>
              <a:t>Chương</a:t>
            </a:r>
            <a:r>
              <a:rPr lang="en-US" sz="1200" b="1" kern="1200" dirty="0" smtClean="0">
                <a:solidFill>
                  <a:schemeClr val="tx1"/>
                </a:solidFill>
                <a:effectLst/>
                <a:latin typeface="+mn-lt"/>
                <a:ea typeface="+mn-ea"/>
                <a:cs typeface="+mn-cs"/>
              </a:rPr>
              <a:t> 4 </a:t>
            </a:r>
            <a:r>
              <a:rPr lang="en-US" sz="1200" b="1" kern="1200" dirty="0" err="1" smtClean="0">
                <a:solidFill>
                  <a:schemeClr val="tx1"/>
                </a:solidFill>
                <a:effectLst/>
                <a:latin typeface="+mn-lt"/>
                <a:ea typeface="+mn-ea"/>
                <a:cs typeface="+mn-cs"/>
              </a:rPr>
              <a:t>Vấn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đề</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kiểm</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thử</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lập</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kế</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hoạch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làm</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tài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liệu</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4.1. </a:t>
            </a:r>
            <a:r>
              <a:rPr lang="en-US" sz="1200" kern="1200" dirty="0" err="1" smtClean="0">
                <a:solidFill>
                  <a:schemeClr val="tx1"/>
                </a:solidFill>
                <a:effectLst/>
                <a:latin typeface="+mn-lt"/>
                <a:ea typeface="+mn-ea"/>
                <a:cs typeface="+mn-cs"/>
              </a:rPr>
              <a:t>Kiểm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thử</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4.1.1. </a:t>
            </a:r>
            <a:r>
              <a:rPr lang="en-US" sz="1200" kern="1200" dirty="0" err="1" smtClean="0">
                <a:solidFill>
                  <a:schemeClr val="tx1"/>
                </a:solidFill>
                <a:effectLst/>
                <a:latin typeface="+mn-lt"/>
                <a:ea typeface="+mn-ea"/>
                <a:cs typeface="+mn-cs"/>
              </a:rPr>
              <a:t>Hoạt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động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kiểm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thử</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tiến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triển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phần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mềm</a:t>
            </a:r>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4.1.2. </a:t>
            </a:r>
            <a:r>
              <a:rPr lang="en-US" sz="1200" kern="1200" dirty="0" err="1" smtClean="0">
                <a:solidFill>
                  <a:schemeClr val="tx1"/>
                </a:solidFill>
                <a:effectLst/>
                <a:latin typeface="+mn-lt"/>
                <a:ea typeface="+mn-ea"/>
                <a:cs typeface="+mn-cs"/>
              </a:rPr>
              <a:t>Nhóm</a:t>
            </a:r>
            <a:r>
              <a:rPr lang="en-US" sz="1200" kern="1200" dirty="0" smtClean="0">
                <a:solidFill>
                  <a:schemeClr val="tx1"/>
                </a:solidFill>
                <a:effectLst/>
                <a:latin typeface="+mn-lt"/>
                <a:ea typeface="+mn-ea"/>
                <a:cs typeface="+mn-cs"/>
              </a:rPr>
              <a:t> SQA</a:t>
            </a:r>
          </a:p>
          <a:p>
            <a:r>
              <a:rPr lang="en-US" sz="1200" kern="1200" dirty="0" smtClean="0">
                <a:solidFill>
                  <a:schemeClr val="tx1"/>
                </a:solidFill>
                <a:effectLst/>
                <a:latin typeface="+mn-lt"/>
                <a:ea typeface="+mn-ea"/>
                <a:cs typeface="+mn-cs"/>
              </a:rPr>
              <a:t>4.1.3. </a:t>
            </a:r>
            <a:r>
              <a:rPr lang="en-US" sz="1200" kern="1200" dirty="0" err="1" smtClean="0">
                <a:solidFill>
                  <a:schemeClr val="tx1"/>
                </a:solidFill>
                <a:effectLst/>
                <a:latin typeface="+mn-lt"/>
                <a:ea typeface="+mn-ea"/>
                <a:cs typeface="+mn-cs"/>
              </a:rPr>
              <a:t>Kiểm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thử</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phẩm</a:t>
            </a:r>
            <a:r>
              <a:rPr lang="en-US" sz="1200" kern="1200" dirty="0" smtClean="0">
                <a:solidFill>
                  <a:schemeClr val="tx1"/>
                </a:solidFill>
                <a:effectLst/>
                <a:latin typeface="+mn-lt"/>
                <a:ea typeface="+mn-ea"/>
                <a:cs typeface="+mn-cs"/>
              </a:rPr>
              <a:t> phi </a:t>
            </a:r>
            <a:r>
              <a:rPr lang="en-US" sz="1200" kern="1200" dirty="0" err="1" smtClean="0">
                <a:solidFill>
                  <a:schemeClr val="tx1"/>
                </a:solidFill>
                <a:effectLst/>
                <a:latin typeface="+mn-lt"/>
                <a:ea typeface="+mn-ea"/>
                <a:cs typeface="+mn-cs"/>
              </a:rPr>
              <a:t>thực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thi</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4.1.4. </a:t>
            </a:r>
            <a:r>
              <a:rPr lang="en-US" sz="1200" kern="1200" dirty="0" err="1" smtClean="0">
                <a:solidFill>
                  <a:schemeClr val="tx1"/>
                </a:solidFill>
                <a:effectLst/>
                <a:latin typeface="+mn-lt"/>
                <a:ea typeface="+mn-ea"/>
                <a:cs typeface="+mn-cs"/>
              </a:rPr>
              <a:t>Kiểm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thử</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phẩm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thực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thi</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4.2. </a:t>
            </a:r>
            <a:r>
              <a:rPr lang="en-US" sz="1200" kern="1200" dirty="0" err="1" smtClean="0">
                <a:solidFill>
                  <a:schemeClr val="tx1"/>
                </a:solidFill>
                <a:effectLst/>
                <a:latin typeface="+mn-lt"/>
                <a:ea typeface="+mn-ea"/>
                <a:cs typeface="+mn-cs"/>
              </a:rPr>
              <a:t>Lập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hoạch</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4.2.1. </a:t>
            </a:r>
            <a:r>
              <a:rPr lang="en-US" sz="1200" kern="1200" dirty="0" err="1" smtClean="0">
                <a:solidFill>
                  <a:schemeClr val="tx1"/>
                </a:solidFill>
                <a:effectLst/>
                <a:latin typeface="+mn-lt"/>
                <a:ea typeface="+mn-ea"/>
                <a:cs typeface="+mn-cs"/>
              </a:rPr>
              <a:t>Hoạt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động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lập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hoạch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tiến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triển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phần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mềm</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4.2.2. </a:t>
            </a:r>
            <a:r>
              <a:rPr lang="en-US" sz="1200" kern="1200" dirty="0" err="1" smtClean="0">
                <a:solidFill>
                  <a:schemeClr val="tx1"/>
                </a:solidFill>
                <a:effectLst/>
                <a:latin typeface="+mn-lt"/>
                <a:ea typeface="+mn-ea"/>
                <a:cs typeface="+mn-cs"/>
              </a:rPr>
              <a:t>Lập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hoạch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triển</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4.3. </a:t>
            </a:r>
            <a:r>
              <a:rPr lang="en-US" sz="1200" kern="1200" dirty="0" err="1" smtClean="0">
                <a:solidFill>
                  <a:schemeClr val="tx1"/>
                </a:solidFill>
                <a:effectLst/>
                <a:latin typeface="+mn-lt"/>
                <a:ea typeface="+mn-ea"/>
                <a:cs typeface="+mn-cs"/>
              </a:rPr>
              <a:t>Làm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liệu</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4.3.1. </a:t>
            </a:r>
            <a:r>
              <a:rPr lang="en-US" sz="1200" kern="1200" dirty="0" err="1" smtClean="0">
                <a:solidFill>
                  <a:schemeClr val="tx1"/>
                </a:solidFill>
                <a:effectLst/>
                <a:latin typeface="+mn-lt"/>
                <a:ea typeface="+mn-ea"/>
                <a:cs typeface="+mn-cs"/>
              </a:rPr>
              <a:t>Hoạt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động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liệu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tiến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triển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phần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mềm</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4.3.2. </a:t>
            </a:r>
            <a:r>
              <a:rPr lang="en-US" sz="1200" kern="1200" dirty="0" err="1" smtClean="0">
                <a:solidFill>
                  <a:schemeClr val="tx1"/>
                </a:solidFill>
                <a:effectLst/>
                <a:latin typeface="+mn-lt"/>
                <a:ea typeface="+mn-ea"/>
                <a:cs typeface="+mn-cs"/>
              </a:rPr>
              <a:t>Làm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liệu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mỗi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triển</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4.3.4. </a:t>
            </a:r>
            <a:r>
              <a:rPr lang="en-US" sz="1200" kern="1200" dirty="0" err="1" smtClean="0">
                <a:solidFill>
                  <a:schemeClr val="tx1"/>
                </a:solidFill>
                <a:effectLst/>
                <a:latin typeface="+mn-lt"/>
                <a:ea typeface="+mn-ea"/>
                <a:cs typeface="+mn-cs"/>
              </a:rPr>
              <a:t>Quản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lí</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phiên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liệu</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4.4. Case study: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nhóm</a:t>
            </a:r>
            <a:r>
              <a:rPr lang="en-US" sz="1200" kern="1200" dirty="0" smtClean="0">
                <a:solidFill>
                  <a:schemeClr val="tx1"/>
                </a:solidFill>
                <a:effectLst/>
                <a:latin typeface="+mn-lt"/>
                <a:ea typeface="+mn-ea"/>
                <a:cs typeface="+mn-cs"/>
              </a:rPr>
              <a:t> (3-5sv) </a:t>
            </a:r>
            <a:r>
              <a:rPr lang="en-US" sz="1200" kern="1200" dirty="0" err="1" smtClean="0">
                <a:solidFill>
                  <a:schemeClr val="tx1"/>
                </a:solidFill>
                <a:effectLst/>
                <a:latin typeface="+mn-lt"/>
                <a:ea typeface="+mn-ea"/>
                <a:cs typeface="+mn-cs"/>
              </a:rPr>
              <a:t>đọc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liệu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về</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nhóm</a:t>
            </a:r>
            <a:r>
              <a:rPr lang="en-US" sz="1200" kern="1200" dirty="0" smtClean="0">
                <a:solidFill>
                  <a:schemeClr val="tx1"/>
                </a:solidFill>
                <a:effectLst/>
                <a:latin typeface="+mn-lt"/>
                <a:ea typeface="+mn-ea"/>
                <a:cs typeface="+mn-cs"/>
              </a:rPr>
              <a:t> SQA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liệu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kiểm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thử</a:t>
            </a:r>
            <a:endParaRPr lang="en-US" dirty="0"/>
          </a:p>
        </p:txBody>
      </p:sp>
      <p:sp>
        <p:nvSpPr>
          <p:cNvPr id="4" name="Slide Number Placeholder 3"/>
          <p:cNvSpPr>
            <a:spLocks noGrp="1"/>
          </p:cNvSpPr>
          <p:nvPr>
            <p:ph type="sldNum" sz="quarter" idx="10"/>
          </p:nvPr>
        </p:nvSpPr>
        <p:spPr/>
        <p:txBody>
          <a:bodyPr/>
          <a:lstStyle/>
          <a:p>
            <a:fld id="{4E6F8280-745D-486F-BC4B-3CCB8395E995}" type="slidenum">
              <a:rPr lang="en-US" smtClean="0"/>
              <a:t>7</a:t>
            </a:fld>
            <a:endParaRPr lang="en-US"/>
          </a:p>
        </p:txBody>
      </p:sp>
    </p:spTree>
    <p:extLst>
      <p:ext uri="{BB962C8B-B14F-4D97-AF65-F5344CB8AC3E}">
        <p14:creationId xmlns:p14="http://schemas.microsoft.com/office/powerpoint/2010/main" val="14781691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err="1" smtClean="0">
                <a:solidFill>
                  <a:schemeClr val="tx1"/>
                </a:solidFill>
                <a:effectLst/>
                <a:latin typeface="+mn-lt"/>
                <a:ea typeface="+mn-ea"/>
                <a:cs typeface="+mn-cs"/>
              </a:rPr>
              <a:t>Chương</a:t>
            </a:r>
            <a:r>
              <a:rPr lang="en-US" sz="1200" b="1" kern="1200" dirty="0" smtClean="0">
                <a:solidFill>
                  <a:schemeClr val="tx1"/>
                </a:solidFill>
                <a:effectLst/>
                <a:latin typeface="+mn-lt"/>
                <a:ea typeface="+mn-ea"/>
                <a:cs typeface="+mn-cs"/>
              </a:rPr>
              <a:t> 5 </a:t>
            </a:r>
            <a:r>
              <a:rPr lang="en-US" sz="1200" b="1" kern="1200" dirty="0" err="1" smtClean="0">
                <a:solidFill>
                  <a:schemeClr val="tx1"/>
                </a:solidFill>
                <a:effectLst/>
                <a:latin typeface="+mn-lt"/>
                <a:ea typeface="+mn-ea"/>
                <a:cs typeface="+mn-cs"/>
              </a:rPr>
              <a:t>Lấy</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yêu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cầu</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5.1. </a:t>
            </a:r>
            <a:r>
              <a:rPr lang="en-US" sz="1200" kern="1200" dirty="0" err="1" smtClean="0">
                <a:solidFill>
                  <a:schemeClr val="tx1"/>
                </a:solidFill>
                <a:effectLst/>
                <a:latin typeface="+mn-lt"/>
                <a:ea typeface="+mn-ea"/>
                <a:cs typeface="+mn-cs"/>
              </a:rPr>
              <a:t>Xác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định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khách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cần</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5.1.1. </a:t>
            </a:r>
            <a:r>
              <a:rPr lang="en-US" sz="1200" kern="1200" dirty="0" err="1" smtClean="0">
                <a:solidFill>
                  <a:schemeClr val="tx1"/>
                </a:solidFill>
                <a:effectLst/>
                <a:latin typeface="+mn-lt"/>
                <a:ea typeface="+mn-ea"/>
                <a:cs typeface="+mn-cs"/>
              </a:rPr>
              <a:t>Kĩ</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thuật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phỏng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vấn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khách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5.1.2. </a:t>
            </a:r>
            <a:r>
              <a:rPr lang="en-US" sz="1200" kern="1200" dirty="0" err="1" smtClean="0">
                <a:solidFill>
                  <a:schemeClr val="tx1"/>
                </a:solidFill>
                <a:effectLst/>
                <a:latin typeface="+mn-lt"/>
                <a:ea typeface="+mn-ea"/>
                <a:cs typeface="+mn-cs"/>
              </a:rPr>
              <a:t>Tổng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hợp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quả</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5.1.3. </a:t>
            </a:r>
            <a:r>
              <a:rPr lang="en-US" sz="1200" kern="1200" dirty="0" err="1" smtClean="0">
                <a:solidFill>
                  <a:schemeClr val="tx1"/>
                </a:solidFill>
                <a:effectLst/>
                <a:latin typeface="+mn-lt"/>
                <a:ea typeface="+mn-ea"/>
                <a:cs typeface="+mn-cs"/>
              </a:rPr>
              <a:t>Mô</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yêu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cầu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khách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theo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ngôn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ngữ</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tự</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nhiên</a:t>
            </a:r>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5.2. </a:t>
            </a:r>
            <a:r>
              <a:rPr lang="en-US" sz="1200" kern="1200" dirty="0" err="1" smtClean="0">
                <a:solidFill>
                  <a:schemeClr val="tx1"/>
                </a:solidFill>
                <a:effectLst/>
                <a:latin typeface="+mn-lt"/>
                <a:ea typeface="+mn-ea"/>
                <a:cs typeface="+mn-cs"/>
              </a:rPr>
              <a:t>Tìm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hiểu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lĩnh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vực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ứng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dụng</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5.2.1. </a:t>
            </a:r>
            <a:r>
              <a:rPr lang="en-US" sz="1200" kern="1200" dirty="0" err="1" smtClean="0">
                <a:solidFill>
                  <a:schemeClr val="tx1"/>
                </a:solidFill>
                <a:effectLst/>
                <a:latin typeface="+mn-lt"/>
                <a:ea typeface="+mn-ea"/>
                <a:cs typeface="+mn-cs"/>
              </a:rPr>
              <a:t>Xây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dựng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sách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từ</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khóa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chuyên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môn</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5.2.2. </a:t>
            </a:r>
            <a:r>
              <a:rPr lang="en-US" sz="1200" kern="1200" dirty="0" err="1" smtClean="0">
                <a:solidFill>
                  <a:schemeClr val="tx1"/>
                </a:solidFill>
                <a:effectLst/>
                <a:latin typeface="+mn-lt"/>
                <a:ea typeface="+mn-ea"/>
                <a:cs typeface="+mn-cs"/>
              </a:rPr>
              <a:t>Thống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nhất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với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khách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5.3. </a:t>
            </a:r>
            <a:r>
              <a:rPr lang="en-US" sz="1200" kern="1200" dirty="0" err="1" smtClean="0">
                <a:solidFill>
                  <a:schemeClr val="tx1"/>
                </a:solidFill>
                <a:effectLst/>
                <a:latin typeface="+mn-lt"/>
                <a:ea typeface="+mn-ea"/>
                <a:cs typeface="+mn-cs"/>
              </a:rPr>
              <a:t>Xây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dựng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mô</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nghiệp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vụ</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5.3.1. </a:t>
            </a:r>
            <a:r>
              <a:rPr lang="en-US" sz="1200" kern="1200" dirty="0" err="1" smtClean="0">
                <a:solidFill>
                  <a:schemeClr val="tx1"/>
                </a:solidFill>
                <a:effectLst/>
                <a:latin typeface="+mn-lt"/>
                <a:ea typeface="+mn-ea"/>
                <a:cs typeface="+mn-cs"/>
              </a:rPr>
              <a:t>Trích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use case</a:t>
            </a:r>
          </a:p>
          <a:p>
            <a:r>
              <a:rPr lang="en-US" sz="1200" kern="1200" dirty="0" smtClean="0">
                <a:solidFill>
                  <a:schemeClr val="tx1"/>
                </a:solidFill>
                <a:effectLst/>
                <a:latin typeface="+mn-lt"/>
                <a:ea typeface="+mn-ea"/>
                <a:cs typeface="+mn-cs"/>
              </a:rPr>
              <a:t>5.3.2. </a:t>
            </a:r>
            <a:r>
              <a:rPr lang="en-US" sz="1200" kern="1200" dirty="0" err="1" smtClean="0">
                <a:solidFill>
                  <a:schemeClr val="tx1"/>
                </a:solidFill>
                <a:effectLst/>
                <a:latin typeface="+mn-lt"/>
                <a:ea typeface="+mn-ea"/>
                <a:cs typeface="+mn-cs"/>
              </a:rPr>
              <a:t>Mô</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tả</a:t>
            </a:r>
            <a:r>
              <a:rPr lang="en-US" sz="1200" kern="1200" dirty="0" smtClean="0">
                <a:solidFill>
                  <a:schemeClr val="tx1"/>
                </a:solidFill>
                <a:effectLst/>
                <a:latin typeface="+mn-lt"/>
                <a:ea typeface="+mn-ea"/>
                <a:cs typeface="+mn-cs"/>
              </a:rPr>
              <a:t> chi </a:t>
            </a:r>
            <a:r>
              <a:rPr lang="en-US" sz="1200" kern="1200" dirty="0" err="1" smtClean="0">
                <a:solidFill>
                  <a:schemeClr val="tx1"/>
                </a:solidFill>
                <a:effectLst/>
                <a:latin typeface="+mn-lt"/>
                <a:ea typeface="+mn-ea"/>
                <a:cs typeface="+mn-cs"/>
              </a:rPr>
              <a:t>tiết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nghiệp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vụ</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từng</a:t>
            </a:r>
            <a:r>
              <a:rPr lang="en-US" sz="1200" kern="1200" dirty="0" smtClean="0">
                <a:solidFill>
                  <a:schemeClr val="tx1"/>
                </a:solidFill>
                <a:effectLst/>
                <a:latin typeface="+mn-lt"/>
                <a:ea typeface="+mn-ea"/>
                <a:cs typeface="+mn-cs"/>
              </a:rPr>
              <a:t> use case</a:t>
            </a:r>
          </a:p>
          <a:p>
            <a:r>
              <a:rPr lang="en-US" sz="1200" kern="1200" dirty="0" smtClean="0">
                <a:solidFill>
                  <a:schemeClr val="tx1"/>
                </a:solidFill>
                <a:effectLst/>
                <a:latin typeface="+mn-lt"/>
                <a:ea typeface="+mn-ea"/>
                <a:cs typeface="+mn-cs"/>
              </a:rPr>
              <a:t>5.3.3. </a:t>
            </a:r>
            <a:r>
              <a:rPr lang="en-US" sz="1200" kern="1200" dirty="0" err="1" smtClean="0">
                <a:solidFill>
                  <a:schemeClr val="tx1"/>
                </a:solidFill>
                <a:effectLst/>
                <a:latin typeface="+mn-lt"/>
                <a:ea typeface="+mn-ea"/>
                <a:cs typeface="+mn-cs"/>
              </a:rPr>
              <a:t>Mô</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hệ</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giữa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use case</a:t>
            </a:r>
          </a:p>
          <a:p>
            <a:r>
              <a:rPr lang="en-US" sz="1200" kern="1200" dirty="0" smtClean="0">
                <a:solidFill>
                  <a:schemeClr val="tx1"/>
                </a:solidFill>
                <a:effectLst/>
                <a:latin typeface="+mn-lt"/>
                <a:ea typeface="+mn-ea"/>
                <a:cs typeface="+mn-cs"/>
              </a:rPr>
              <a:t>5.3.4. </a:t>
            </a:r>
            <a:r>
              <a:rPr lang="en-US" sz="1200" kern="1200" dirty="0" err="1" smtClean="0">
                <a:solidFill>
                  <a:schemeClr val="tx1"/>
                </a:solidFill>
                <a:effectLst/>
                <a:latin typeface="+mn-lt"/>
                <a:ea typeface="+mn-ea"/>
                <a:cs typeface="+mn-cs"/>
              </a:rPr>
              <a:t>Một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số</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lưu</a:t>
            </a:r>
            <a:r>
              <a:rPr lang="en-US" sz="1200" kern="1200" dirty="0" smtClean="0">
                <a:solidFill>
                  <a:schemeClr val="tx1"/>
                </a:solidFill>
                <a:effectLst/>
                <a:latin typeface="+mn-lt"/>
                <a:ea typeface="+mn-ea"/>
                <a:cs typeface="+mn-cs"/>
              </a:rPr>
              <a:t> ý </a:t>
            </a:r>
            <a:r>
              <a:rPr lang="en-US" sz="1200" kern="1200" dirty="0" err="1" smtClean="0">
                <a:solidFill>
                  <a:schemeClr val="tx1"/>
                </a:solidFill>
                <a:effectLst/>
                <a:latin typeface="+mn-lt"/>
                <a:ea typeface="+mn-ea"/>
                <a:cs typeface="+mn-cs"/>
              </a:rPr>
              <a:t>khi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trích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use case</a:t>
            </a:r>
          </a:p>
          <a:p>
            <a:r>
              <a:rPr lang="en-US" sz="1200" kern="1200" dirty="0" smtClean="0">
                <a:solidFill>
                  <a:schemeClr val="tx1"/>
                </a:solidFill>
                <a:effectLst/>
                <a:latin typeface="+mn-lt"/>
                <a:ea typeface="+mn-ea"/>
                <a:cs typeface="+mn-cs"/>
              </a:rPr>
              <a:t>5.4. Case study</a:t>
            </a:r>
          </a:p>
          <a:p>
            <a:r>
              <a:rPr lang="en-US" sz="1200" kern="1200" dirty="0" smtClean="0">
                <a:solidFill>
                  <a:schemeClr val="tx1"/>
                </a:solidFill>
                <a:effectLst/>
                <a:latin typeface="+mn-lt"/>
                <a:ea typeface="+mn-ea"/>
                <a:cs typeface="+mn-cs"/>
              </a:rPr>
              <a:t>	5.4.1. </a:t>
            </a:r>
            <a:r>
              <a:rPr lang="en-US" sz="1200" kern="1200" dirty="0" err="1" smtClean="0">
                <a:solidFill>
                  <a:schemeClr val="tx1"/>
                </a:solidFill>
                <a:effectLst/>
                <a:latin typeface="+mn-lt"/>
                <a:ea typeface="+mn-ea"/>
                <a:cs typeface="+mn-cs"/>
              </a:rPr>
              <a:t>Xây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dựng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sách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từ</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khóa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chuyên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môn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ứng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dụng</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5.4.2. </a:t>
            </a:r>
            <a:r>
              <a:rPr lang="en-US" sz="1200" kern="1200" dirty="0" err="1" smtClean="0">
                <a:solidFill>
                  <a:schemeClr val="tx1"/>
                </a:solidFill>
                <a:effectLst/>
                <a:latin typeface="+mn-lt"/>
                <a:ea typeface="+mn-ea"/>
                <a:cs typeface="+mn-cs"/>
              </a:rPr>
              <a:t>Trích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use case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ứng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dụng</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5.4.3. </a:t>
            </a:r>
            <a:r>
              <a:rPr lang="en-US" sz="1200" kern="1200" dirty="0" err="1" smtClean="0">
                <a:solidFill>
                  <a:schemeClr val="tx1"/>
                </a:solidFill>
                <a:effectLst/>
                <a:latin typeface="+mn-lt"/>
                <a:ea typeface="+mn-ea"/>
                <a:cs typeface="+mn-cs"/>
              </a:rPr>
              <a:t>Mô</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tả</a:t>
            </a:r>
            <a:r>
              <a:rPr lang="en-US" sz="1200" kern="1200" dirty="0" smtClean="0">
                <a:solidFill>
                  <a:schemeClr val="tx1"/>
                </a:solidFill>
                <a:effectLst/>
                <a:latin typeface="+mn-lt"/>
                <a:ea typeface="+mn-ea"/>
                <a:cs typeface="+mn-cs"/>
              </a:rPr>
              <a:t> chi </a:t>
            </a:r>
            <a:r>
              <a:rPr lang="en-US" sz="1200" kern="1200" dirty="0" err="1" smtClean="0">
                <a:solidFill>
                  <a:schemeClr val="tx1"/>
                </a:solidFill>
                <a:effectLst/>
                <a:latin typeface="+mn-lt"/>
                <a:ea typeface="+mn-ea"/>
                <a:cs typeface="+mn-cs"/>
              </a:rPr>
              <a:t>tiết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từng</a:t>
            </a:r>
            <a:r>
              <a:rPr lang="en-US" sz="1200" kern="1200" dirty="0" smtClean="0">
                <a:solidFill>
                  <a:schemeClr val="tx1"/>
                </a:solidFill>
                <a:effectLst/>
                <a:latin typeface="+mn-lt"/>
                <a:ea typeface="+mn-ea"/>
                <a:cs typeface="+mn-cs"/>
              </a:rPr>
              <a:t> use case</a:t>
            </a:r>
          </a:p>
          <a:p>
            <a:r>
              <a:rPr lang="en-US" sz="1200" kern="1200" dirty="0" smtClean="0">
                <a:solidFill>
                  <a:schemeClr val="tx1"/>
                </a:solidFill>
                <a:effectLst/>
                <a:latin typeface="+mn-lt"/>
                <a:ea typeface="+mn-ea"/>
                <a:cs typeface="+mn-cs"/>
              </a:rPr>
              <a:t>	5.4.4. </a:t>
            </a:r>
            <a:r>
              <a:rPr lang="en-US" sz="1200" kern="1200" dirty="0" err="1" smtClean="0">
                <a:solidFill>
                  <a:schemeClr val="tx1"/>
                </a:solidFill>
                <a:effectLst/>
                <a:latin typeface="+mn-lt"/>
                <a:ea typeface="+mn-ea"/>
                <a:cs typeface="+mn-cs"/>
              </a:rPr>
              <a:t>Mô</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hệ</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giữa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use case</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8</a:t>
            </a:fld>
            <a:endParaRPr lang="en-US"/>
          </a:p>
        </p:txBody>
      </p:sp>
    </p:spTree>
    <p:extLst>
      <p:ext uri="{BB962C8B-B14F-4D97-AF65-F5344CB8AC3E}">
        <p14:creationId xmlns:p14="http://schemas.microsoft.com/office/powerpoint/2010/main" val="14781691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err="1" smtClean="0">
                <a:solidFill>
                  <a:schemeClr val="tx1"/>
                </a:solidFill>
                <a:effectLst/>
                <a:latin typeface="+mn-lt"/>
                <a:ea typeface="+mn-ea"/>
                <a:cs typeface="+mn-cs"/>
              </a:rPr>
              <a:t>Chương</a:t>
            </a:r>
            <a:r>
              <a:rPr lang="en-US" sz="1200" b="1" kern="1200" dirty="0" smtClean="0">
                <a:solidFill>
                  <a:schemeClr val="tx1"/>
                </a:solidFill>
                <a:effectLst/>
                <a:latin typeface="+mn-lt"/>
                <a:ea typeface="+mn-ea"/>
                <a:cs typeface="+mn-cs"/>
              </a:rPr>
              <a:t> 6 </a:t>
            </a:r>
            <a:r>
              <a:rPr lang="en-US" sz="1200" b="1" kern="1200" dirty="0" err="1" smtClean="0">
                <a:solidFill>
                  <a:schemeClr val="tx1"/>
                </a:solidFill>
                <a:effectLst/>
                <a:latin typeface="+mn-lt"/>
                <a:ea typeface="+mn-ea"/>
                <a:cs typeface="+mn-cs"/>
              </a:rPr>
              <a:t>Phân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tích</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6.1. </a:t>
            </a:r>
            <a:r>
              <a:rPr lang="en-US" sz="1200" kern="1200" dirty="0" err="1" smtClean="0">
                <a:solidFill>
                  <a:schemeClr val="tx1"/>
                </a:solidFill>
                <a:effectLst/>
                <a:latin typeface="+mn-lt"/>
                <a:ea typeface="+mn-ea"/>
                <a:cs typeface="+mn-cs"/>
              </a:rPr>
              <a:t>Phân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loại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lớp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hệ</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thống</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6.1.1. </a:t>
            </a:r>
            <a:r>
              <a:rPr lang="en-US" sz="1200" kern="1200" dirty="0" err="1" smtClean="0">
                <a:solidFill>
                  <a:schemeClr val="tx1"/>
                </a:solidFill>
                <a:effectLst/>
                <a:latin typeface="+mn-lt"/>
                <a:ea typeface="+mn-ea"/>
                <a:cs typeface="+mn-cs"/>
              </a:rPr>
              <a:t>Lớp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thực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thể</a:t>
            </a:r>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6.1.2. </a:t>
            </a:r>
            <a:r>
              <a:rPr lang="en-US" sz="1200" kern="1200" dirty="0" err="1" smtClean="0">
                <a:solidFill>
                  <a:schemeClr val="tx1"/>
                </a:solidFill>
                <a:effectLst/>
                <a:latin typeface="+mn-lt"/>
                <a:ea typeface="+mn-ea"/>
                <a:cs typeface="+mn-cs"/>
              </a:rPr>
              <a:t>Lớp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điều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khiển</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6.1.3. </a:t>
            </a:r>
            <a:r>
              <a:rPr lang="en-US" sz="1200" kern="1200" dirty="0" err="1" smtClean="0">
                <a:solidFill>
                  <a:schemeClr val="tx1"/>
                </a:solidFill>
                <a:effectLst/>
                <a:latin typeface="+mn-lt"/>
                <a:ea typeface="+mn-ea"/>
                <a:cs typeface="+mn-cs"/>
              </a:rPr>
              <a:t>Lớp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biên</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6.1.4. </a:t>
            </a:r>
            <a:r>
              <a:rPr lang="en-US" sz="1200" kern="1200" dirty="0" err="1" smtClean="0">
                <a:solidFill>
                  <a:schemeClr val="tx1"/>
                </a:solidFill>
                <a:effectLst/>
                <a:latin typeface="+mn-lt"/>
                <a:ea typeface="+mn-ea"/>
                <a:cs typeface="+mn-cs"/>
              </a:rPr>
              <a:t>Quan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hệ</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với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lớp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mô</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hình</a:t>
            </a:r>
            <a:r>
              <a:rPr lang="en-US" sz="1200" kern="1200" dirty="0" smtClean="0">
                <a:solidFill>
                  <a:schemeClr val="tx1"/>
                </a:solidFill>
                <a:effectLst/>
                <a:latin typeface="+mn-lt"/>
                <a:ea typeface="+mn-ea"/>
                <a:cs typeface="+mn-cs"/>
              </a:rPr>
              <a:t> MVC (Model - View - Control)	</a:t>
            </a:r>
          </a:p>
          <a:p>
            <a:r>
              <a:rPr lang="en-US" sz="1200" kern="1200" dirty="0" smtClean="0">
                <a:solidFill>
                  <a:schemeClr val="tx1"/>
                </a:solidFill>
                <a:effectLst/>
                <a:latin typeface="+mn-lt"/>
                <a:ea typeface="+mn-ea"/>
                <a:cs typeface="+mn-cs"/>
              </a:rPr>
              <a:t>6.2. </a:t>
            </a:r>
            <a:r>
              <a:rPr lang="en-US" sz="1200" kern="1200" dirty="0" err="1" smtClean="0">
                <a:solidFill>
                  <a:schemeClr val="tx1"/>
                </a:solidFill>
                <a:effectLst/>
                <a:latin typeface="+mn-lt"/>
                <a:ea typeface="+mn-ea"/>
                <a:cs typeface="+mn-cs"/>
              </a:rPr>
              <a:t>Viết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kịch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sử</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dụng</a:t>
            </a:r>
            <a:r>
              <a:rPr lang="en-US" sz="1200" kern="1200" dirty="0" smtClean="0">
                <a:solidFill>
                  <a:schemeClr val="tx1"/>
                </a:solidFill>
                <a:effectLst/>
                <a:latin typeface="+mn-lt"/>
                <a:ea typeface="+mn-ea"/>
                <a:cs typeface="+mn-cs"/>
              </a:rPr>
              <a:t> (scenario)</a:t>
            </a:r>
          </a:p>
          <a:p>
            <a:r>
              <a:rPr lang="en-US" sz="1200" kern="1200" dirty="0" smtClean="0">
                <a:solidFill>
                  <a:schemeClr val="tx1"/>
                </a:solidFill>
                <a:effectLst/>
                <a:latin typeface="+mn-lt"/>
                <a:ea typeface="+mn-ea"/>
                <a:cs typeface="+mn-cs"/>
              </a:rPr>
              <a:t>	6.2.1. </a:t>
            </a:r>
            <a:r>
              <a:rPr lang="en-US" sz="1200" kern="1200" dirty="0" err="1" smtClean="0">
                <a:solidFill>
                  <a:schemeClr val="tx1"/>
                </a:solidFill>
                <a:effectLst/>
                <a:latin typeface="+mn-lt"/>
                <a:ea typeface="+mn-ea"/>
                <a:cs typeface="+mn-cs"/>
              </a:rPr>
              <a:t>Khái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niệm</a:t>
            </a:r>
            <a:r>
              <a:rPr lang="en-US" sz="1200" kern="1200" dirty="0" smtClean="0">
                <a:solidFill>
                  <a:schemeClr val="tx1"/>
                </a:solidFill>
                <a:effectLst/>
                <a:latin typeface="+mn-lt"/>
                <a:ea typeface="+mn-ea"/>
                <a:cs typeface="+mn-cs"/>
              </a:rPr>
              <a:t> scenario</a:t>
            </a:r>
          </a:p>
          <a:p>
            <a:r>
              <a:rPr lang="en-US" sz="1200" kern="1200" dirty="0" smtClean="0">
                <a:solidFill>
                  <a:schemeClr val="tx1"/>
                </a:solidFill>
                <a:effectLst/>
                <a:latin typeface="+mn-lt"/>
                <a:ea typeface="+mn-ea"/>
                <a:cs typeface="+mn-cs"/>
              </a:rPr>
              <a:t>	6.2.2. </a:t>
            </a:r>
            <a:r>
              <a:rPr lang="en-US" sz="1200" kern="1200" dirty="0" err="1" smtClean="0">
                <a:solidFill>
                  <a:schemeClr val="tx1"/>
                </a:solidFill>
                <a:effectLst/>
                <a:latin typeface="+mn-lt"/>
                <a:ea typeface="+mn-ea"/>
                <a:cs typeface="+mn-cs"/>
              </a:rPr>
              <a:t>Viết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scenario </a:t>
            </a:r>
            <a:r>
              <a:rPr lang="en-US" sz="1200" kern="1200" dirty="0" err="1" smtClean="0">
                <a:solidFill>
                  <a:schemeClr val="tx1"/>
                </a:solidFill>
                <a:effectLst/>
                <a:latin typeface="+mn-lt"/>
                <a:ea typeface="+mn-ea"/>
                <a:cs typeface="+mn-cs"/>
              </a:rPr>
              <a:t>chuẩn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scenario </a:t>
            </a:r>
            <a:r>
              <a:rPr lang="en-US" sz="1200" kern="1200" dirty="0" err="1" smtClean="0">
                <a:solidFill>
                  <a:schemeClr val="tx1"/>
                </a:solidFill>
                <a:effectLst/>
                <a:latin typeface="+mn-lt"/>
                <a:ea typeface="+mn-ea"/>
                <a:cs typeface="+mn-cs"/>
              </a:rPr>
              <a:t>ngoại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lệ</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từng</a:t>
            </a:r>
            <a:r>
              <a:rPr lang="en-US" sz="1200" kern="1200" dirty="0" smtClean="0">
                <a:solidFill>
                  <a:schemeClr val="tx1"/>
                </a:solidFill>
                <a:effectLst/>
                <a:latin typeface="+mn-lt"/>
                <a:ea typeface="+mn-ea"/>
                <a:cs typeface="+mn-cs"/>
              </a:rPr>
              <a:t> use case</a:t>
            </a:r>
          </a:p>
          <a:p>
            <a:r>
              <a:rPr lang="en-US" sz="1200" kern="1200" dirty="0" smtClean="0">
                <a:solidFill>
                  <a:schemeClr val="tx1"/>
                </a:solidFill>
                <a:effectLst/>
                <a:latin typeface="+mn-lt"/>
                <a:ea typeface="+mn-ea"/>
                <a:cs typeface="+mn-cs"/>
              </a:rPr>
              <a:t>6.3. </a:t>
            </a:r>
            <a:r>
              <a:rPr lang="en-US" sz="1200" kern="1200" dirty="0" err="1" smtClean="0">
                <a:solidFill>
                  <a:schemeClr val="tx1"/>
                </a:solidFill>
                <a:effectLst/>
                <a:latin typeface="+mn-lt"/>
                <a:ea typeface="+mn-ea"/>
                <a:cs typeface="+mn-cs"/>
              </a:rPr>
              <a:t>Trích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lớp</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6.3.1. </a:t>
            </a:r>
            <a:r>
              <a:rPr lang="en-US" sz="1200" kern="1200" dirty="0" err="1" smtClean="0">
                <a:solidFill>
                  <a:schemeClr val="tx1"/>
                </a:solidFill>
                <a:effectLst/>
                <a:latin typeface="+mn-lt"/>
                <a:ea typeface="+mn-ea"/>
                <a:cs typeface="+mn-cs"/>
              </a:rPr>
              <a:t>Trích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lớp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biên</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6.3.2. </a:t>
            </a:r>
            <a:r>
              <a:rPr lang="en-US" sz="1200" kern="1200" dirty="0" err="1" smtClean="0">
                <a:solidFill>
                  <a:schemeClr val="tx1"/>
                </a:solidFill>
                <a:effectLst/>
                <a:latin typeface="+mn-lt"/>
                <a:ea typeface="+mn-ea"/>
                <a:cs typeface="+mn-cs"/>
              </a:rPr>
              <a:t>Đề</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xuất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lớp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điều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khiển</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6.3.3. </a:t>
            </a:r>
            <a:r>
              <a:rPr lang="en-US" sz="1200" kern="1200" dirty="0" err="1" smtClean="0">
                <a:solidFill>
                  <a:schemeClr val="tx1"/>
                </a:solidFill>
                <a:effectLst/>
                <a:latin typeface="+mn-lt"/>
                <a:ea typeface="+mn-ea"/>
                <a:cs typeface="+mn-cs"/>
              </a:rPr>
              <a:t>Đề</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xuất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lớp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biên</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6.4. </a:t>
            </a:r>
            <a:r>
              <a:rPr lang="en-US" sz="1200" kern="1200" dirty="0" err="1" smtClean="0">
                <a:solidFill>
                  <a:schemeClr val="tx1"/>
                </a:solidFill>
                <a:effectLst/>
                <a:latin typeface="+mn-lt"/>
                <a:ea typeface="+mn-ea"/>
                <a:cs typeface="+mn-cs"/>
              </a:rPr>
              <a:t>Xây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dựng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đồ</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lớp</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6.4.1. </a:t>
            </a:r>
            <a:r>
              <a:rPr lang="en-US" sz="1200" kern="1200" dirty="0" err="1" smtClean="0">
                <a:solidFill>
                  <a:schemeClr val="tx1"/>
                </a:solidFill>
                <a:effectLst/>
                <a:latin typeface="+mn-lt"/>
                <a:ea typeface="+mn-ea"/>
                <a:cs typeface="+mn-cs"/>
              </a:rPr>
              <a:t>Khái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niệm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đồ</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lớp</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6.4.2. </a:t>
            </a:r>
            <a:r>
              <a:rPr lang="en-US" sz="1200" kern="1200" dirty="0" err="1" smtClean="0">
                <a:solidFill>
                  <a:schemeClr val="tx1"/>
                </a:solidFill>
                <a:effectLst/>
                <a:latin typeface="+mn-lt"/>
                <a:ea typeface="+mn-ea"/>
                <a:cs typeface="+mn-cs"/>
              </a:rPr>
              <a:t>Xây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dựng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đồ</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hệ</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giữa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lớp</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6.5. </a:t>
            </a:r>
            <a:r>
              <a:rPr lang="en-US" sz="1200" kern="1200" dirty="0" err="1" smtClean="0">
                <a:solidFill>
                  <a:schemeClr val="tx1"/>
                </a:solidFill>
                <a:effectLst/>
                <a:latin typeface="+mn-lt"/>
                <a:ea typeface="+mn-ea"/>
                <a:cs typeface="+mn-cs"/>
              </a:rPr>
              <a:t>Xây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dựng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đồ</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tuần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tự</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cộng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tác</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6.5.1. </a:t>
            </a:r>
            <a:r>
              <a:rPr lang="en-US" sz="1200" kern="1200" dirty="0" err="1" smtClean="0">
                <a:solidFill>
                  <a:schemeClr val="tx1"/>
                </a:solidFill>
                <a:effectLst/>
                <a:latin typeface="+mn-lt"/>
                <a:ea typeface="+mn-ea"/>
                <a:cs typeface="+mn-cs"/>
              </a:rPr>
              <a:t>Khái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niệm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đồ</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tuần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tự</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cộng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tác</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6.5.2. </a:t>
            </a:r>
            <a:r>
              <a:rPr lang="en-US" sz="1200" kern="1200" dirty="0" err="1" smtClean="0">
                <a:solidFill>
                  <a:schemeClr val="tx1"/>
                </a:solidFill>
                <a:effectLst/>
                <a:latin typeface="+mn-lt"/>
                <a:ea typeface="+mn-ea"/>
                <a:cs typeface="+mn-cs"/>
              </a:rPr>
              <a:t>Viết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lại</a:t>
            </a:r>
            <a:r>
              <a:rPr lang="en-US" sz="1200" kern="1200" dirty="0" smtClean="0">
                <a:solidFill>
                  <a:schemeClr val="tx1"/>
                </a:solidFill>
                <a:effectLst/>
                <a:latin typeface="+mn-lt"/>
                <a:ea typeface="+mn-ea"/>
                <a:cs typeface="+mn-cs"/>
              </a:rPr>
              <a:t> scenario </a:t>
            </a:r>
            <a:r>
              <a:rPr lang="en-US" sz="1200" kern="1200" dirty="0" err="1" smtClean="0">
                <a:solidFill>
                  <a:schemeClr val="tx1"/>
                </a:solidFill>
                <a:effectLst/>
                <a:latin typeface="+mn-lt"/>
                <a:ea typeface="+mn-ea"/>
                <a:cs typeface="+mn-cs"/>
              </a:rPr>
              <a:t>phiên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bản</a:t>
            </a:r>
            <a:r>
              <a:rPr lang="en-US" sz="1200" kern="1200" dirty="0" smtClean="0">
                <a:solidFill>
                  <a:schemeClr val="tx1"/>
                </a:solidFill>
                <a:effectLst/>
                <a:latin typeface="+mn-lt"/>
                <a:ea typeface="+mn-ea"/>
                <a:cs typeface="+mn-cs"/>
              </a:rPr>
              <a:t> 2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use case</a:t>
            </a:r>
          </a:p>
          <a:p>
            <a:r>
              <a:rPr lang="en-US" sz="1200" kern="1200" dirty="0" smtClean="0">
                <a:solidFill>
                  <a:schemeClr val="tx1"/>
                </a:solidFill>
                <a:effectLst/>
                <a:latin typeface="+mn-lt"/>
                <a:ea typeface="+mn-ea"/>
                <a:cs typeface="+mn-cs"/>
              </a:rPr>
              <a:t>	6.5.3. </a:t>
            </a:r>
            <a:r>
              <a:rPr lang="en-US" sz="1200" kern="1200" dirty="0" err="1" smtClean="0">
                <a:solidFill>
                  <a:schemeClr val="tx1"/>
                </a:solidFill>
                <a:effectLst/>
                <a:latin typeface="+mn-lt"/>
                <a:ea typeface="+mn-ea"/>
                <a:cs typeface="+mn-cs"/>
              </a:rPr>
              <a:t>Vẽ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đồ</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tuần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tự</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cộng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tương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ứng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với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scenario</a:t>
            </a:r>
          </a:p>
          <a:p>
            <a:r>
              <a:rPr lang="en-US" sz="1200" kern="1200" dirty="0" smtClean="0">
                <a:solidFill>
                  <a:schemeClr val="tx1"/>
                </a:solidFill>
                <a:effectLst/>
                <a:latin typeface="+mn-lt"/>
                <a:ea typeface="+mn-ea"/>
                <a:cs typeface="+mn-cs"/>
              </a:rPr>
              <a:t>6.6. Case study</a:t>
            </a:r>
          </a:p>
          <a:p>
            <a:r>
              <a:rPr lang="en-US" sz="1200" kern="1200" dirty="0" smtClean="0">
                <a:solidFill>
                  <a:schemeClr val="tx1"/>
                </a:solidFill>
                <a:effectLst/>
                <a:latin typeface="+mn-lt"/>
                <a:ea typeface="+mn-ea"/>
                <a:cs typeface="+mn-cs"/>
              </a:rPr>
              <a:t>	6.6.1. </a:t>
            </a:r>
            <a:r>
              <a:rPr lang="en-US" sz="1200" kern="1200" dirty="0" err="1" smtClean="0">
                <a:solidFill>
                  <a:schemeClr val="tx1"/>
                </a:solidFill>
                <a:effectLst/>
                <a:latin typeface="+mn-lt"/>
                <a:ea typeface="+mn-ea"/>
                <a:cs typeface="+mn-cs"/>
              </a:rPr>
              <a:t>Viết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scenario </a:t>
            </a:r>
            <a:r>
              <a:rPr lang="en-US" sz="1200" kern="1200" dirty="0" err="1" smtClean="0">
                <a:solidFill>
                  <a:schemeClr val="tx1"/>
                </a:solidFill>
                <a:effectLst/>
                <a:latin typeface="+mn-lt"/>
                <a:ea typeface="+mn-ea"/>
                <a:cs typeface="+mn-cs"/>
              </a:rPr>
              <a:t>phiên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bản</a:t>
            </a:r>
            <a:r>
              <a:rPr lang="en-US" sz="1200" kern="1200" dirty="0" smtClean="0">
                <a:solidFill>
                  <a:schemeClr val="tx1"/>
                </a:solidFill>
                <a:effectLst/>
                <a:latin typeface="+mn-lt"/>
                <a:ea typeface="+mn-ea"/>
                <a:cs typeface="+mn-cs"/>
              </a:rPr>
              <a:t> 1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từng</a:t>
            </a:r>
            <a:r>
              <a:rPr lang="en-US" sz="1200" kern="1200" dirty="0" smtClean="0">
                <a:solidFill>
                  <a:schemeClr val="tx1"/>
                </a:solidFill>
                <a:effectLst/>
                <a:latin typeface="+mn-lt"/>
                <a:ea typeface="+mn-ea"/>
                <a:cs typeface="+mn-cs"/>
              </a:rPr>
              <a:t> use case</a:t>
            </a:r>
          </a:p>
          <a:p>
            <a:r>
              <a:rPr lang="en-US" sz="1200" kern="1200" dirty="0" smtClean="0">
                <a:solidFill>
                  <a:schemeClr val="tx1"/>
                </a:solidFill>
                <a:effectLst/>
                <a:latin typeface="+mn-lt"/>
                <a:ea typeface="+mn-ea"/>
                <a:cs typeface="+mn-cs"/>
              </a:rPr>
              <a:t>	6.6.2. </a:t>
            </a:r>
            <a:r>
              <a:rPr lang="en-US" sz="1200" kern="1200" dirty="0" err="1" smtClean="0">
                <a:solidFill>
                  <a:schemeClr val="tx1"/>
                </a:solidFill>
                <a:effectLst/>
                <a:latin typeface="+mn-lt"/>
                <a:ea typeface="+mn-ea"/>
                <a:cs typeface="+mn-cs"/>
              </a:rPr>
              <a:t>Trích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lớp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hệ</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thống</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6.6.3. </a:t>
            </a:r>
            <a:r>
              <a:rPr lang="en-US" sz="1200" kern="1200" dirty="0" err="1" smtClean="0">
                <a:solidFill>
                  <a:schemeClr val="tx1"/>
                </a:solidFill>
                <a:effectLst/>
                <a:latin typeface="+mn-lt"/>
                <a:ea typeface="+mn-ea"/>
                <a:cs typeface="+mn-cs"/>
              </a:rPr>
              <a:t>Xây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dựng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đồ</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lớp</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6.6.4. </a:t>
            </a:r>
            <a:r>
              <a:rPr lang="en-US" sz="1200" kern="1200" dirty="0" err="1" smtClean="0">
                <a:solidFill>
                  <a:schemeClr val="tx1"/>
                </a:solidFill>
                <a:effectLst/>
                <a:latin typeface="+mn-lt"/>
                <a:ea typeface="+mn-ea"/>
                <a:cs typeface="+mn-cs"/>
              </a:rPr>
              <a:t>Viết</a:t>
            </a:r>
            <a:r>
              <a:rPr lang="en-US" sz="1200" kern="1200" dirty="0" smtClean="0">
                <a:solidFill>
                  <a:schemeClr val="tx1"/>
                </a:solidFill>
                <a:effectLst/>
                <a:latin typeface="+mn-lt"/>
                <a:ea typeface="+mn-ea"/>
                <a:cs typeface="+mn-cs"/>
              </a:rPr>
              <a:t> scenario </a:t>
            </a:r>
            <a:r>
              <a:rPr lang="en-US" sz="1200" kern="1200" dirty="0" err="1" smtClean="0">
                <a:solidFill>
                  <a:schemeClr val="tx1"/>
                </a:solidFill>
                <a:effectLst/>
                <a:latin typeface="+mn-lt"/>
                <a:ea typeface="+mn-ea"/>
                <a:cs typeface="+mn-cs"/>
              </a:rPr>
              <a:t>phiên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bản</a:t>
            </a:r>
            <a:r>
              <a:rPr lang="en-US" sz="1200" kern="1200" dirty="0" smtClean="0">
                <a:solidFill>
                  <a:schemeClr val="tx1"/>
                </a:solidFill>
                <a:effectLst/>
                <a:latin typeface="+mn-lt"/>
                <a:ea typeface="+mn-ea"/>
                <a:cs typeface="+mn-cs"/>
              </a:rPr>
              <a:t> 2</a:t>
            </a:r>
          </a:p>
          <a:p>
            <a:r>
              <a:rPr lang="en-US" sz="1200" kern="1200" dirty="0" smtClean="0">
                <a:solidFill>
                  <a:schemeClr val="tx1"/>
                </a:solidFill>
                <a:effectLst/>
                <a:latin typeface="+mn-lt"/>
                <a:ea typeface="+mn-ea"/>
                <a:cs typeface="+mn-cs"/>
              </a:rPr>
              <a:t>	6.6.5. </a:t>
            </a:r>
            <a:r>
              <a:rPr lang="en-US" sz="1200" kern="1200" dirty="0" err="1" smtClean="0">
                <a:solidFill>
                  <a:schemeClr val="tx1"/>
                </a:solidFill>
                <a:effectLst/>
                <a:latin typeface="+mn-lt"/>
                <a:ea typeface="+mn-ea"/>
                <a:cs typeface="+mn-cs"/>
              </a:rPr>
              <a:t>Xây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dựng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đồ</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tuàn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tự</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cộng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từng</a:t>
            </a:r>
            <a:r>
              <a:rPr lang="en-US" sz="1200" kern="1200" dirty="0" smtClean="0">
                <a:solidFill>
                  <a:schemeClr val="tx1"/>
                </a:solidFill>
                <a:effectLst/>
                <a:latin typeface="+mn-lt"/>
                <a:ea typeface="+mn-ea"/>
                <a:cs typeface="+mn-cs"/>
              </a:rPr>
              <a:t> use case</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9</a:t>
            </a:fld>
            <a:endParaRPr lang="en-US"/>
          </a:p>
        </p:txBody>
      </p:sp>
    </p:spTree>
    <p:extLst>
      <p:ext uri="{BB962C8B-B14F-4D97-AF65-F5344CB8AC3E}">
        <p14:creationId xmlns:p14="http://schemas.microsoft.com/office/powerpoint/2010/main" val="14781691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err="1" smtClean="0">
                <a:solidFill>
                  <a:schemeClr val="tx1"/>
                </a:solidFill>
                <a:effectLst/>
                <a:latin typeface="+mn-lt"/>
                <a:ea typeface="+mn-ea"/>
                <a:cs typeface="+mn-cs"/>
              </a:rPr>
              <a:t>Chương</a:t>
            </a:r>
            <a:r>
              <a:rPr lang="en-US" sz="1200" b="1" kern="1200" dirty="0" smtClean="0">
                <a:solidFill>
                  <a:schemeClr val="tx1"/>
                </a:solidFill>
                <a:effectLst/>
                <a:latin typeface="+mn-lt"/>
                <a:ea typeface="+mn-ea"/>
                <a:cs typeface="+mn-cs"/>
              </a:rPr>
              <a:t> 7 </a:t>
            </a:r>
            <a:r>
              <a:rPr lang="en-US" sz="1200" b="1" kern="1200" dirty="0" err="1" smtClean="0">
                <a:solidFill>
                  <a:schemeClr val="tx1"/>
                </a:solidFill>
                <a:effectLst/>
                <a:latin typeface="+mn-lt"/>
                <a:ea typeface="+mn-ea"/>
                <a:cs typeface="+mn-cs"/>
              </a:rPr>
              <a:t>Thiết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kế</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7.1. </a:t>
            </a:r>
            <a:r>
              <a:rPr lang="en-US" sz="1200" kern="1200" dirty="0" err="1" smtClean="0">
                <a:solidFill>
                  <a:schemeClr val="tx1"/>
                </a:solidFill>
                <a:effectLst/>
                <a:latin typeface="+mn-lt"/>
                <a:ea typeface="+mn-ea"/>
                <a:cs typeface="+mn-cs"/>
              </a:rPr>
              <a:t>Thiết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thuộc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tính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lớp</a:t>
            </a:r>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7.2. </a:t>
            </a:r>
            <a:r>
              <a:rPr lang="en-US" sz="1200" kern="1200" dirty="0" err="1" smtClean="0">
                <a:solidFill>
                  <a:schemeClr val="tx1"/>
                </a:solidFill>
                <a:effectLst/>
                <a:latin typeface="+mn-lt"/>
                <a:ea typeface="+mn-ea"/>
                <a:cs typeface="+mn-cs"/>
              </a:rPr>
              <a:t>Thiết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phương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thức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lớp</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7.2.1. </a:t>
            </a:r>
            <a:r>
              <a:rPr lang="en-US" sz="1200" kern="1200" dirty="0" err="1" smtClean="0">
                <a:solidFill>
                  <a:schemeClr val="tx1"/>
                </a:solidFill>
                <a:effectLst/>
                <a:latin typeface="+mn-lt"/>
                <a:ea typeface="+mn-ea"/>
                <a:cs typeface="+mn-cs"/>
              </a:rPr>
              <a:t>Nguyên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lí</a:t>
            </a:r>
            <a:r>
              <a:rPr lang="en-US" sz="1200" kern="1200" dirty="0" smtClean="0">
                <a:solidFill>
                  <a:schemeClr val="tx1"/>
                </a:solidFill>
                <a:effectLst/>
                <a:latin typeface="+mn-lt"/>
                <a:ea typeface="+mn-ea"/>
                <a:cs typeface="+mn-cs"/>
              </a:rPr>
              <a:t> A - </a:t>
            </a:r>
            <a:r>
              <a:rPr lang="en-US" sz="1200" kern="1200" dirty="0" err="1" smtClean="0">
                <a:solidFill>
                  <a:schemeClr val="tx1"/>
                </a:solidFill>
                <a:effectLst/>
                <a:latin typeface="+mn-lt"/>
                <a:ea typeface="+mn-ea"/>
                <a:cs typeface="+mn-cs"/>
              </a:rPr>
              <a:t>Đóng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gói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dữ</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liệu</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7.2.2. </a:t>
            </a:r>
            <a:r>
              <a:rPr lang="en-US" sz="1200" kern="1200" dirty="0" err="1" smtClean="0">
                <a:solidFill>
                  <a:schemeClr val="tx1"/>
                </a:solidFill>
                <a:effectLst/>
                <a:latin typeface="+mn-lt"/>
                <a:ea typeface="+mn-ea"/>
                <a:cs typeface="+mn-cs"/>
              </a:rPr>
              <a:t>Nguyên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lí</a:t>
            </a:r>
            <a:r>
              <a:rPr lang="en-US" sz="1200" kern="1200" dirty="0" smtClean="0">
                <a:solidFill>
                  <a:schemeClr val="tx1"/>
                </a:solidFill>
                <a:effectLst/>
                <a:latin typeface="+mn-lt"/>
                <a:ea typeface="+mn-ea"/>
                <a:cs typeface="+mn-cs"/>
              </a:rPr>
              <a:t> B - </a:t>
            </a:r>
            <a:r>
              <a:rPr lang="en-US" sz="1200" kern="1200" dirty="0" err="1" smtClean="0">
                <a:solidFill>
                  <a:schemeClr val="tx1"/>
                </a:solidFill>
                <a:effectLst/>
                <a:latin typeface="+mn-lt"/>
                <a:ea typeface="+mn-ea"/>
                <a:cs typeface="+mn-cs"/>
              </a:rPr>
              <a:t>Thực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gọi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nhiều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lần</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7.2.3. </a:t>
            </a:r>
            <a:r>
              <a:rPr lang="en-US" sz="1200" kern="1200" dirty="0" err="1" smtClean="0">
                <a:solidFill>
                  <a:schemeClr val="tx1"/>
                </a:solidFill>
                <a:effectLst/>
                <a:latin typeface="+mn-lt"/>
                <a:ea typeface="+mn-ea"/>
                <a:cs typeface="+mn-cs"/>
              </a:rPr>
              <a:t>Nguyên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lí</a:t>
            </a:r>
            <a:r>
              <a:rPr lang="en-US" sz="1200" kern="1200" dirty="0" smtClean="0">
                <a:solidFill>
                  <a:schemeClr val="tx1"/>
                </a:solidFill>
                <a:effectLst/>
                <a:latin typeface="+mn-lt"/>
                <a:ea typeface="+mn-ea"/>
                <a:cs typeface="+mn-cs"/>
              </a:rPr>
              <a:t> C - </a:t>
            </a:r>
            <a:r>
              <a:rPr lang="en-US" sz="1200" kern="1200" dirty="0" err="1" smtClean="0">
                <a:solidFill>
                  <a:schemeClr val="tx1"/>
                </a:solidFill>
                <a:effectLst/>
                <a:latin typeface="+mn-lt"/>
                <a:ea typeface="+mn-ea"/>
                <a:cs typeface="+mn-cs"/>
              </a:rPr>
              <a:t>Hướng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trách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nhiệm</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7.3. </a:t>
            </a:r>
            <a:r>
              <a:rPr lang="en-US" sz="1200" kern="1200" dirty="0" err="1" smtClean="0">
                <a:solidFill>
                  <a:schemeClr val="tx1"/>
                </a:solidFill>
                <a:effectLst/>
                <a:latin typeface="+mn-lt"/>
                <a:ea typeface="+mn-ea"/>
                <a:cs typeface="+mn-cs"/>
              </a:rPr>
              <a:t>Xây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dựng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thẻ</a:t>
            </a:r>
            <a:r>
              <a:rPr lang="en-US" sz="1200" kern="1200" dirty="0" smtClean="0">
                <a:solidFill>
                  <a:schemeClr val="tx1"/>
                </a:solidFill>
                <a:effectLst/>
                <a:latin typeface="+mn-lt"/>
                <a:ea typeface="+mn-ea"/>
                <a:cs typeface="+mn-cs"/>
              </a:rPr>
              <a:t> CRC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lớp</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7.3.1. </a:t>
            </a:r>
            <a:r>
              <a:rPr lang="en-US" sz="1200" kern="1200" dirty="0" err="1" smtClean="0">
                <a:solidFill>
                  <a:schemeClr val="tx1"/>
                </a:solidFill>
                <a:effectLst/>
                <a:latin typeface="+mn-lt"/>
                <a:ea typeface="+mn-ea"/>
                <a:cs typeface="+mn-cs"/>
              </a:rPr>
              <a:t>Khái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niệm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thẻ</a:t>
            </a:r>
            <a:r>
              <a:rPr lang="en-US" sz="1200" kern="1200" dirty="0" smtClean="0">
                <a:solidFill>
                  <a:schemeClr val="tx1"/>
                </a:solidFill>
                <a:effectLst/>
                <a:latin typeface="+mn-lt"/>
                <a:ea typeface="+mn-ea"/>
                <a:cs typeface="+mn-cs"/>
              </a:rPr>
              <a:t> CRC (Class - Responsibility - Collaboration)</a:t>
            </a:r>
          </a:p>
          <a:p>
            <a:r>
              <a:rPr lang="en-US" sz="1200" kern="1200" dirty="0" smtClean="0">
                <a:solidFill>
                  <a:schemeClr val="tx1"/>
                </a:solidFill>
                <a:effectLst/>
                <a:latin typeface="+mn-lt"/>
                <a:ea typeface="+mn-ea"/>
                <a:cs typeface="+mn-cs"/>
              </a:rPr>
              <a:t>7.3.2. </a:t>
            </a:r>
            <a:r>
              <a:rPr lang="en-US" sz="1200" kern="1200" dirty="0" err="1" smtClean="0">
                <a:solidFill>
                  <a:schemeClr val="tx1"/>
                </a:solidFill>
                <a:effectLst/>
                <a:latin typeface="+mn-lt"/>
                <a:ea typeface="+mn-ea"/>
                <a:cs typeface="+mn-cs"/>
              </a:rPr>
              <a:t>Xây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dựng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thẻ</a:t>
            </a:r>
            <a:r>
              <a:rPr lang="en-US" sz="1200" kern="1200" dirty="0" smtClean="0">
                <a:solidFill>
                  <a:schemeClr val="tx1"/>
                </a:solidFill>
                <a:effectLst/>
                <a:latin typeface="+mn-lt"/>
                <a:ea typeface="+mn-ea"/>
                <a:cs typeface="+mn-cs"/>
              </a:rPr>
              <a:t> CRC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lớp</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7.4. </a:t>
            </a:r>
            <a:r>
              <a:rPr lang="en-US" sz="1200" kern="1200" dirty="0" err="1" smtClean="0">
                <a:solidFill>
                  <a:schemeClr val="tx1"/>
                </a:solidFill>
                <a:effectLst/>
                <a:latin typeface="+mn-lt"/>
                <a:ea typeface="+mn-ea"/>
                <a:cs typeface="+mn-cs"/>
              </a:rPr>
              <a:t>Thiết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đồ</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thuật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toán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phương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thức</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7.4.1. </a:t>
            </a:r>
            <a:r>
              <a:rPr lang="en-US" sz="1200" kern="1200" dirty="0" err="1" smtClean="0">
                <a:solidFill>
                  <a:schemeClr val="tx1"/>
                </a:solidFill>
                <a:effectLst/>
                <a:latin typeface="+mn-lt"/>
                <a:ea typeface="+mn-ea"/>
                <a:cs typeface="+mn-cs"/>
              </a:rPr>
              <a:t>Khái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niệm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đồ</a:t>
            </a:r>
            <a:r>
              <a:rPr lang="en-US" sz="1200" kern="1200" dirty="0" smtClean="0">
                <a:solidFill>
                  <a:schemeClr val="tx1"/>
                </a:solidFill>
                <a:effectLst/>
                <a:latin typeface="+mn-lt"/>
                <a:ea typeface="+mn-ea"/>
                <a:cs typeface="+mn-cs"/>
              </a:rPr>
              <a:t> FSM (Finite States Machine) - </a:t>
            </a:r>
            <a:r>
              <a:rPr lang="en-US" sz="1200" kern="1200" dirty="0" err="1" smtClean="0">
                <a:solidFill>
                  <a:schemeClr val="tx1"/>
                </a:solidFill>
                <a:effectLst/>
                <a:latin typeface="+mn-lt"/>
                <a:ea typeface="+mn-ea"/>
                <a:cs typeface="+mn-cs"/>
              </a:rPr>
              <a:t>statechart</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7.4.2. </a:t>
            </a:r>
            <a:r>
              <a:rPr lang="en-US" sz="1200" kern="1200" dirty="0" err="1" smtClean="0">
                <a:solidFill>
                  <a:schemeClr val="tx1"/>
                </a:solidFill>
                <a:effectLst/>
                <a:latin typeface="+mn-lt"/>
                <a:ea typeface="+mn-ea"/>
                <a:cs typeface="+mn-cs"/>
              </a:rPr>
              <a:t>Xây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dựng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đồ</a:t>
            </a:r>
            <a:r>
              <a:rPr lang="en-US" sz="1200" kern="1200" dirty="0" smtClean="0">
                <a:solidFill>
                  <a:schemeClr val="tx1"/>
                </a:solidFill>
                <a:effectLst/>
                <a:latin typeface="+mn-lt"/>
                <a:ea typeface="+mn-ea"/>
                <a:cs typeface="+mn-cs"/>
              </a:rPr>
              <a:t> FSM – </a:t>
            </a:r>
            <a:r>
              <a:rPr lang="en-US" sz="1200" kern="1200" dirty="0" err="1" smtClean="0">
                <a:solidFill>
                  <a:schemeClr val="tx1"/>
                </a:solidFill>
                <a:effectLst/>
                <a:latin typeface="+mn-lt"/>
                <a:ea typeface="+mn-ea"/>
                <a:cs typeface="+mn-cs"/>
              </a:rPr>
              <a:t>statechart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mỗi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lớp</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7.5. </a:t>
            </a:r>
            <a:r>
              <a:rPr lang="en-US" sz="1200" kern="1200" dirty="0" err="1" smtClean="0">
                <a:solidFill>
                  <a:schemeClr val="tx1"/>
                </a:solidFill>
                <a:effectLst/>
                <a:latin typeface="+mn-lt"/>
                <a:ea typeface="+mn-ea"/>
                <a:cs typeface="+mn-cs"/>
              </a:rPr>
              <a:t>Hoàn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đồ</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lớp</a:t>
            </a:r>
            <a:r>
              <a:rPr lang="en-US" sz="1200" kern="1200" dirty="0" smtClean="0">
                <a:solidFill>
                  <a:schemeClr val="tx1"/>
                </a:solidFill>
                <a:effectLst/>
                <a:latin typeface="+mn-lt"/>
                <a:ea typeface="+mn-ea"/>
                <a:cs typeface="+mn-cs"/>
              </a:rPr>
              <a:t> chi </a:t>
            </a:r>
            <a:r>
              <a:rPr lang="en-US" sz="1200" kern="1200" dirty="0" err="1" smtClean="0">
                <a:solidFill>
                  <a:schemeClr val="tx1"/>
                </a:solidFill>
                <a:effectLst/>
                <a:latin typeface="+mn-lt"/>
                <a:ea typeface="+mn-ea"/>
                <a:cs typeface="+mn-cs"/>
              </a:rPr>
              <a:t>tiết</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7.5.1. </a:t>
            </a:r>
            <a:r>
              <a:rPr lang="en-US" sz="1200" kern="1200" dirty="0" err="1" smtClean="0">
                <a:solidFill>
                  <a:schemeClr val="tx1"/>
                </a:solidFill>
                <a:effectLst/>
                <a:latin typeface="+mn-lt"/>
                <a:ea typeface="+mn-ea"/>
                <a:cs typeface="+mn-cs"/>
              </a:rPr>
              <a:t>Hoàn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thuộc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tính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lớp</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7.5.2. </a:t>
            </a:r>
            <a:r>
              <a:rPr lang="en-US" sz="1200" kern="1200" dirty="0" err="1" smtClean="0">
                <a:solidFill>
                  <a:schemeClr val="tx1"/>
                </a:solidFill>
                <a:effectLst/>
                <a:latin typeface="+mn-lt"/>
                <a:ea typeface="+mn-ea"/>
                <a:cs typeface="+mn-cs"/>
              </a:rPr>
              <a:t>Hoàn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phương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thức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lớp</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7.5.3. </a:t>
            </a:r>
            <a:r>
              <a:rPr lang="en-US" sz="1200" kern="1200" dirty="0" err="1" smtClean="0">
                <a:solidFill>
                  <a:schemeClr val="tx1"/>
                </a:solidFill>
                <a:effectLst/>
                <a:latin typeface="+mn-lt"/>
                <a:ea typeface="+mn-ea"/>
                <a:cs typeface="+mn-cs"/>
              </a:rPr>
              <a:t>Vẽ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đồ</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lớp</a:t>
            </a:r>
            <a:r>
              <a:rPr lang="en-US" sz="1200" kern="1200" dirty="0" smtClean="0">
                <a:solidFill>
                  <a:schemeClr val="tx1"/>
                </a:solidFill>
                <a:effectLst/>
                <a:latin typeface="+mn-lt"/>
                <a:ea typeface="+mn-ea"/>
                <a:cs typeface="+mn-cs"/>
              </a:rPr>
              <a:t> chi </a:t>
            </a:r>
            <a:r>
              <a:rPr lang="en-US" sz="1200" kern="1200" dirty="0" err="1" smtClean="0">
                <a:solidFill>
                  <a:schemeClr val="tx1"/>
                </a:solidFill>
                <a:effectLst/>
                <a:latin typeface="+mn-lt"/>
                <a:ea typeface="+mn-ea"/>
                <a:cs typeface="+mn-cs"/>
              </a:rPr>
              <a:t>tiết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hệ</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thống</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7.6. </a:t>
            </a:r>
            <a:r>
              <a:rPr lang="en-US" sz="1200" kern="1200" dirty="0" err="1" smtClean="0">
                <a:solidFill>
                  <a:schemeClr val="tx1"/>
                </a:solidFill>
                <a:effectLst/>
                <a:latin typeface="+mn-lt"/>
                <a:ea typeface="+mn-ea"/>
                <a:cs typeface="+mn-cs"/>
              </a:rPr>
              <a:t>Thiết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sở</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dữ</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liệu</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7.6.1. </a:t>
            </a:r>
            <a:r>
              <a:rPr lang="en-US" sz="1200" kern="1200" dirty="0" err="1" smtClean="0">
                <a:solidFill>
                  <a:schemeClr val="tx1"/>
                </a:solidFill>
                <a:effectLst/>
                <a:latin typeface="+mn-lt"/>
                <a:ea typeface="+mn-ea"/>
                <a:cs typeface="+mn-cs"/>
              </a:rPr>
              <a:t>Xây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dựng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bảng</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7.6.2. </a:t>
            </a:r>
            <a:r>
              <a:rPr lang="en-US" sz="1200" kern="1200" dirty="0" err="1" smtClean="0">
                <a:solidFill>
                  <a:schemeClr val="tx1"/>
                </a:solidFill>
                <a:effectLst/>
                <a:latin typeface="+mn-lt"/>
                <a:ea typeface="+mn-ea"/>
                <a:cs typeface="+mn-cs"/>
              </a:rPr>
              <a:t>Chuẩn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hóa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hệ</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giữa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về</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dạng</a:t>
            </a:r>
            <a:r>
              <a:rPr lang="en-US" sz="1200" kern="1200" dirty="0" smtClean="0">
                <a:solidFill>
                  <a:schemeClr val="tx1"/>
                </a:solidFill>
                <a:effectLst/>
                <a:latin typeface="+mn-lt"/>
                <a:ea typeface="+mn-ea"/>
                <a:cs typeface="+mn-cs"/>
              </a:rPr>
              <a:t> 3-NF</a:t>
            </a:r>
          </a:p>
          <a:p>
            <a:r>
              <a:rPr lang="en-US" sz="1200" kern="1200" dirty="0" smtClean="0">
                <a:solidFill>
                  <a:schemeClr val="tx1"/>
                </a:solidFill>
                <a:effectLst/>
                <a:latin typeface="+mn-lt"/>
                <a:ea typeface="+mn-ea"/>
                <a:cs typeface="+mn-cs"/>
              </a:rPr>
              <a:t>7.7. Case study</a:t>
            </a:r>
          </a:p>
          <a:p>
            <a:r>
              <a:rPr lang="en-US" sz="1200" kern="1200" dirty="0" smtClean="0">
                <a:solidFill>
                  <a:schemeClr val="tx1"/>
                </a:solidFill>
                <a:effectLst/>
                <a:latin typeface="+mn-lt"/>
                <a:ea typeface="+mn-ea"/>
                <a:cs typeface="+mn-cs"/>
              </a:rPr>
              <a:t>	7.7.1. </a:t>
            </a:r>
            <a:r>
              <a:rPr lang="en-US" sz="1200" kern="1200" dirty="0" err="1" smtClean="0">
                <a:solidFill>
                  <a:schemeClr val="tx1"/>
                </a:solidFill>
                <a:effectLst/>
                <a:latin typeface="+mn-lt"/>
                <a:ea typeface="+mn-ea"/>
                <a:cs typeface="+mn-cs"/>
              </a:rPr>
              <a:t>Thiết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thuộc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tính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lớp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hệ</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thống</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7.7.2. </a:t>
            </a:r>
            <a:r>
              <a:rPr lang="en-US" sz="1200" kern="1200" dirty="0" err="1" smtClean="0">
                <a:solidFill>
                  <a:schemeClr val="tx1"/>
                </a:solidFill>
                <a:effectLst/>
                <a:latin typeface="+mn-lt"/>
                <a:ea typeface="+mn-ea"/>
                <a:cs typeface="+mn-cs"/>
              </a:rPr>
              <a:t>Thiết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phương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thức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lớp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hệ</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thống</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7.7.3. </a:t>
            </a:r>
            <a:r>
              <a:rPr lang="en-US" sz="1200" kern="1200" dirty="0" err="1" smtClean="0">
                <a:solidFill>
                  <a:schemeClr val="tx1"/>
                </a:solidFill>
                <a:effectLst/>
                <a:latin typeface="+mn-lt"/>
                <a:ea typeface="+mn-ea"/>
                <a:cs typeface="+mn-cs"/>
              </a:rPr>
              <a:t>Thiết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kế</a:t>
            </a:r>
            <a:r>
              <a:rPr lang="en-US" sz="1200" kern="1200" dirty="0" smtClean="0">
                <a:solidFill>
                  <a:schemeClr val="tx1"/>
                </a:solidFill>
                <a:effectLst/>
                <a:latin typeface="+mn-lt"/>
                <a:ea typeface="+mn-ea"/>
                <a:cs typeface="+mn-cs"/>
              </a:rPr>
              <a:t> CSDL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hệ</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thống</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7.7.4. </a:t>
            </a:r>
            <a:r>
              <a:rPr lang="en-US" sz="1200" kern="1200" dirty="0" err="1" smtClean="0">
                <a:solidFill>
                  <a:schemeClr val="tx1"/>
                </a:solidFill>
                <a:effectLst/>
                <a:latin typeface="+mn-lt"/>
                <a:ea typeface="+mn-ea"/>
                <a:cs typeface="+mn-cs"/>
              </a:rPr>
              <a:t>Hoàn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đồ</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lớp</a:t>
            </a:r>
            <a:r>
              <a:rPr lang="en-US" sz="1200" kern="1200" dirty="0" smtClean="0">
                <a:solidFill>
                  <a:schemeClr val="tx1"/>
                </a:solidFill>
                <a:effectLst/>
                <a:latin typeface="+mn-lt"/>
                <a:ea typeface="+mn-ea"/>
                <a:cs typeface="+mn-cs"/>
              </a:rPr>
              <a:t> chi </a:t>
            </a:r>
            <a:r>
              <a:rPr lang="en-US" sz="1200" kern="1200" dirty="0" err="1" smtClean="0">
                <a:solidFill>
                  <a:schemeClr val="tx1"/>
                </a:solidFill>
                <a:effectLst/>
                <a:latin typeface="+mn-lt"/>
                <a:ea typeface="+mn-ea"/>
                <a:cs typeface="+mn-cs"/>
              </a:rPr>
              <a:t>tiết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hệ</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thống</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10</a:t>
            </a:fld>
            <a:endParaRPr lang="en-US"/>
          </a:p>
        </p:txBody>
      </p:sp>
    </p:spTree>
    <p:extLst>
      <p:ext uri="{BB962C8B-B14F-4D97-AF65-F5344CB8AC3E}">
        <p14:creationId xmlns:p14="http://schemas.microsoft.com/office/powerpoint/2010/main" val="14781691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err="1" smtClean="0">
                <a:solidFill>
                  <a:schemeClr val="tx1"/>
                </a:solidFill>
                <a:effectLst/>
                <a:latin typeface="+mn-lt"/>
                <a:ea typeface="+mn-ea"/>
                <a:cs typeface="+mn-cs"/>
              </a:rPr>
              <a:t>Chương</a:t>
            </a:r>
            <a:r>
              <a:rPr lang="en-US" sz="1200" b="1" kern="1200" dirty="0" smtClean="0">
                <a:solidFill>
                  <a:schemeClr val="tx1"/>
                </a:solidFill>
                <a:effectLst/>
                <a:latin typeface="+mn-lt"/>
                <a:ea typeface="+mn-ea"/>
                <a:cs typeface="+mn-cs"/>
              </a:rPr>
              <a:t> 8 </a:t>
            </a:r>
            <a:r>
              <a:rPr lang="en-US" sz="1200" b="1" kern="1200" dirty="0" err="1" smtClean="0">
                <a:solidFill>
                  <a:schemeClr val="tx1"/>
                </a:solidFill>
                <a:effectLst/>
                <a:latin typeface="+mn-lt"/>
                <a:ea typeface="+mn-ea"/>
                <a:cs typeface="+mn-cs"/>
              </a:rPr>
              <a:t>Cài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đặt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kiểm</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thử</a:t>
            </a:r>
            <a:endParaRPr lang="en-US" sz="1200" kern="1200" dirty="0" smtClean="0">
              <a:solidFill>
                <a:schemeClr val="tx1"/>
              </a:solidFill>
              <a:effectLst/>
              <a:latin typeface="+mn-lt"/>
              <a:ea typeface="+mn-ea"/>
              <a:cs typeface="+mn-cs"/>
            </a:endParaRPr>
          </a:p>
          <a:p>
            <a:r>
              <a:rPr lang="fr-FR" sz="1200" kern="1200" dirty="0" smtClean="0">
                <a:solidFill>
                  <a:schemeClr val="tx1"/>
                </a:solidFill>
                <a:effectLst/>
                <a:latin typeface="+mn-lt"/>
                <a:ea typeface="+mn-ea"/>
                <a:cs typeface="+mn-cs"/>
              </a:rPr>
              <a:t>8.1. Code convention</a:t>
            </a:r>
            <a:endParaRPr lang="en-US" sz="1200" kern="1200" dirty="0" smtClean="0">
              <a:solidFill>
                <a:schemeClr val="tx1"/>
              </a:solidFill>
              <a:effectLst/>
              <a:latin typeface="+mn-lt"/>
              <a:ea typeface="+mn-ea"/>
              <a:cs typeface="+mn-cs"/>
            </a:endParaRPr>
          </a:p>
          <a:p>
            <a:r>
              <a:rPr lang="fr-FR" sz="1200" kern="1200" dirty="0" smtClean="0">
                <a:solidFill>
                  <a:schemeClr val="tx1"/>
                </a:solidFill>
                <a:effectLst/>
                <a:latin typeface="+mn-lt"/>
                <a:ea typeface="+mn-ea"/>
                <a:cs typeface="+mn-cs"/>
              </a:rPr>
              <a:t>8.1.1. </a:t>
            </a:r>
            <a:r>
              <a:rPr lang="fr-FR" sz="1200" kern="1200" dirty="0" err="1" smtClean="0">
                <a:solidFill>
                  <a:schemeClr val="tx1"/>
                </a:solidFill>
                <a:effectLst/>
                <a:latin typeface="+mn-lt"/>
                <a:ea typeface="+mn-ea"/>
                <a:cs typeface="+mn-cs"/>
              </a:rPr>
              <a:t>Cách</a:t>
            </a:r>
            <a:r>
              <a:rPr lang="fr-FR" sz="1200" kern="1200" dirty="0" smtClean="0">
                <a:solidFill>
                  <a:schemeClr val="tx1"/>
                </a:solidFill>
                <a:effectLst/>
                <a:latin typeface="+mn-lt"/>
                <a:ea typeface="+mn-ea"/>
                <a:cs typeface="+mn-cs"/>
              </a:rPr>
              <a:t> </a:t>
            </a:r>
            <a:r>
              <a:rPr lang="fr-FR" sz="1200" kern="1200" dirty="0" err="1" smtClean="0">
                <a:solidFill>
                  <a:schemeClr val="tx1"/>
                </a:solidFill>
                <a:effectLst/>
                <a:latin typeface="+mn-lt"/>
                <a:ea typeface="+mn-ea"/>
                <a:cs typeface="+mn-cs"/>
              </a:rPr>
              <a:t>chú</a:t>
            </a:r>
            <a:r>
              <a:rPr lang="fr-FR" sz="1200" kern="1200" dirty="0" smtClean="0">
                <a:solidFill>
                  <a:schemeClr val="tx1"/>
                </a:solidFill>
                <a:effectLst/>
                <a:latin typeface="+mn-lt"/>
                <a:ea typeface="+mn-ea"/>
                <a:cs typeface="+mn-cs"/>
              </a:rPr>
              <a:t> </a:t>
            </a:r>
            <a:r>
              <a:rPr lang="fr-FR" sz="1200" kern="1200" dirty="0" err="1" smtClean="0">
                <a:solidFill>
                  <a:schemeClr val="tx1"/>
                </a:solidFill>
                <a:effectLst/>
                <a:latin typeface="+mn-lt"/>
                <a:ea typeface="+mn-ea"/>
                <a:cs typeface="+mn-cs"/>
              </a:rPr>
              <a:t>thích</a:t>
            </a:r>
            <a:r>
              <a:rPr lang="fr-FR" sz="1200"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r>
              <a:rPr lang="fr-FR" sz="1200" kern="1200" dirty="0" smtClean="0">
                <a:solidFill>
                  <a:schemeClr val="tx1"/>
                </a:solidFill>
                <a:effectLst/>
                <a:latin typeface="+mn-lt"/>
                <a:ea typeface="+mn-ea"/>
                <a:cs typeface="+mn-cs"/>
              </a:rPr>
              <a:t>8.1.2. </a:t>
            </a:r>
            <a:r>
              <a:rPr lang="fr-FR" sz="1200" kern="1200" dirty="0" err="1" smtClean="0">
                <a:solidFill>
                  <a:schemeClr val="tx1"/>
                </a:solidFill>
                <a:effectLst/>
                <a:latin typeface="+mn-lt"/>
                <a:ea typeface="+mn-ea"/>
                <a:cs typeface="+mn-cs"/>
              </a:rPr>
              <a:t>Tên</a:t>
            </a:r>
            <a:r>
              <a:rPr lang="fr-FR" sz="1200" kern="1200" dirty="0" smtClean="0">
                <a:solidFill>
                  <a:schemeClr val="tx1"/>
                </a:solidFill>
                <a:effectLst/>
                <a:latin typeface="+mn-lt"/>
                <a:ea typeface="+mn-ea"/>
                <a:cs typeface="+mn-cs"/>
              </a:rPr>
              <a:t> </a:t>
            </a:r>
            <a:r>
              <a:rPr lang="fr-FR" sz="1200" kern="1200" dirty="0" err="1" smtClean="0">
                <a:solidFill>
                  <a:schemeClr val="tx1"/>
                </a:solidFill>
                <a:effectLst/>
                <a:latin typeface="+mn-lt"/>
                <a:ea typeface="+mn-ea"/>
                <a:cs typeface="+mn-cs"/>
              </a:rPr>
              <a:t>hàm</a:t>
            </a:r>
            <a:r>
              <a:rPr lang="fr-FR" sz="1200" kern="1200" dirty="0" smtClean="0">
                <a:solidFill>
                  <a:schemeClr val="tx1"/>
                </a:solidFill>
                <a:effectLst/>
                <a:latin typeface="+mn-lt"/>
                <a:ea typeface="+mn-ea"/>
                <a:cs typeface="+mn-cs"/>
              </a:rPr>
              <a:t>, </a:t>
            </a:r>
            <a:r>
              <a:rPr lang="fr-FR" sz="1200" kern="1200" dirty="0" err="1" smtClean="0">
                <a:solidFill>
                  <a:schemeClr val="tx1"/>
                </a:solidFill>
                <a:effectLst/>
                <a:latin typeface="+mn-lt"/>
                <a:ea typeface="+mn-ea"/>
                <a:cs typeface="+mn-cs"/>
              </a:rPr>
              <a:t>tên</a:t>
            </a:r>
            <a:r>
              <a:rPr lang="fr-FR" sz="1200" kern="1200" dirty="0" smtClean="0">
                <a:solidFill>
                  <a:schemeClr val="tx1"/>
                </a:solidFill>
                <a:effectLst/>
                <a:latin typeface="+mn-lt"/>
                <a:ea typeface="+mn-ea"/>
                <a:cs typeface="+mn-cs"/>
              </a:rPr>
              <a:t> </a:t>
            </a:r>
            <a:r>
              <a:rPr lang="fr-FR" sz="1200" kern="1200" dirty="0" err="1" smtClean="0">
                <a:solidFill>
                  <a:schemeClr val="tx1"/>
                </a:solidFill>
                <a:effectLst/>
                <a:latin typeface="+mn-lt"/>
                <a:ea typeface="+mn-ea"/>
                <a:cs typeface="+mn-cs"/>
              </a:rPr>
              <a:t>biến</a:t>
            </a:r>
            <a:endParaRPr lang="en-US" sz="1200" kern="1200" dirty="0" smtClean="0">
              <a:solidFill>
                <a:schemeClr val="tx1"/>
              </a:solidFill>
              <a:effectLst/>
              <a:latin typeface="+mn-lt"/>
              <a:ea typeface="+mn-ea"/>
              <a:cs typeface="+mn-cs"/>
            </a:endParaRPr>
          </a:p>
          <a:p>
            <a:r>
              <a:rPr lang="fr-FR" sz="1200" kern="1200" dirty="0" smtClean="0">
                <a:solidFill>
                  <a:schemeClr val="tx1"/>
                </a:solidFill>
                <a:effectLst/>
                <a:latin typeface="+mn-lt"/>
                <a:ea typeface="+mn-ea"/>
                <a:cs typeface="+mn-cs"/>
              </a:rPr>
              <a:t>	8.1.3. </a:t>
            </a:r>
            <a:r>
              <a:rPr lang="fr-FR" sz="1200" kern="1200" dirty="0" err="1" smtClean="0">
                <a:solidFill>
                  <a:schemeClr val="tx1"/>
                </a:solidFill>
                <a:effectLst/>
                <a:latin typeface="+mn-lt"/>
                <a:ea typeface="+mn-ea"/>
                <a:cs typeface="+mn-cs"/>
              </a:rPr>
              <a:t>Bố</a:t>
            </a:r>
            <a:r>
              <a:rPr lang="fr-FR" sz="1200" kern="1200" dirty="0" smtClean="0">
                <a:solidFill>
                  <a:schemeClr val="tx1"/>
                </a:solidFill>
                <a:effectLst/>
                <a:latin typeface="+mn-lt"/>
                <a:ea typeface="+mn-ea"/>
                <a:cs typeface="+mn-cs"/>
              </a:rPr>
              <a:t> </a:t>
            </a:r>
            <a:r>
              <a:rPr lang="fr-FR" sz="1200" kern="1200" dirty="0" err="1" smtClean="0">
                <a:solidFill>
                  <a:schemeClr val="tx1"/>
                </a:solidFill>
                <a:effectLst/>
                <a:latin typeface="+mn-lt"/>
                <a:ea typeface="+mn-ea"/>
                <a:cs typeface="+mn-cs"/>
              </a:rPr>
              <a:t>trí</a:t>
            </a:r>
            <a:r>
              <a:rPr lang="fr-FR" sz="1200" kern="1200" dirty="0" smtClean="0">
                <a:solidFill>
                  <a:schemeClr val="tx1"/>
                </a:solidFill>
                <a:effectLst/>
                <a:latin typeface="+mn-lt"/>
                <a:ea typeface="+mn-ea"/>
                <a:cs typeface="+mn-cs"/>
              </a:rPr>
              <a:t> block code</a:t>
            </a:r>
            <a:endParaRPr lang="en-US" sz="1200" kern="1200" dirty="0" smtClean="0">
              <a:solidFill>
                <a:schemeClr val="tx1"/>
              </a:solidFill>
              <a:effectLst/>
              <a:latin typeface="+mn-lt"/>
              <a:ea typeface="+mn-ea"/>
              <a:cs typeface="+mn-cs"/>
            </a:endParaRPr>
          </a:p>
          <a:p>
            <a:r>
              <a:rPr lang="fr-FR" sz="1200" kern="1200" dirty="0" smtClean="0">
                <a:solidFill>
                  <a:schemeClr val="tx1"/>
                </a:solidFill>
                <a:effectLst/>
                <a:latin typeface="+mn-lt"/>
                <a:ea typeface="+mn-ea"/>
                <a:cs typeface="+mn-cs"/>
              </a:rPr>
              <a:t>	8.1.4. </a:t>
            </a:r>
            <a:r>
              <a:rPr lang="fr-FR" sz="1200" kern="1200" dirty="0" err="1" smtClean="0">
                <a:solidFill>
                  <a:schemeClr val="tx1"/>
                </a:solidFill>
                <a:effectLst/>
                <a:latin typeface="+mn-lt"/>
                <a:ea typeface="+mn-ea"/>
                <a:cs typeface="+mn-cs"/>
              </a:rPr>
              <a:t>Các</a:t>
            </a:r>
            <a:r>
              <a:rPr lang="fr-FR" sz="1200" kern="1200" dirty="0" smtClean="0">
                <a:solidFill>
                  <a:schemeClr val="tx1"/>
                </a:solidFill>
                <a:effectLst/>
                <a:latin typeface="+mn-lt"/>
                <a:ea typeface="+mn-ea"/>
                <a:cs typeface="+mn-cs"/>
              </a:rPr>
              <a:t> </a:t>
            </a:r>
            <a:r>
              <a:rPr lang="fr-FR" sz="1200" kern="1200" dirty="0" err="1" smtClean="0">
                <a:solidFill>
                  <a:schemeClr val="tx1"/>
                </a:solidFill>
                <a:effectLst/>
                <a:latin typeface="+mn-lt"/>
                <a:ea typeface="+mn-ea"/>
                <a:cs typeface="+mn-cs"/>
              </a:rPr>
              <a:t>lệnh</a:t>
            </a:r>
            <a:r>
              <a:rPr lang="fr-FR" sz="1200" kern="1200" dirty="0" smtClean="0">
                <a:solidFill>
                  <a:schemeClr val="tx1"/>
                </a:solidFill>
                <a:effectLst/>
                <a:latin typeface="+mn-lt"/>
                <a:ea typeface="+mn-ea"/>
                <a:cs typeface="+mn-cs"/>
              </a:rPr>
              <a:t> </a:t>
            </a:r>
            <a:r>
              <a:rPr lang="fr-FR" sz="1200" kern="1200" dirty="0" err="1" smtClean="0">
                <a:solidFill>
                  <a:schemeClr val="tx1"/>
                </a:solidFill>
                <a:effectLst/>
                <a:latin typeface="+mn-lt"/>
                <a:ea typeface="+mn-ea"/>
                <a:cs typeface="+mn-cs"/>
              </a:rPr>
              <a:t>điều</a:t>
            </a:r>
            <a:r>
              <a:rPr lang="fr-FR" sz="1200" kern="1200" dirty="0" smtClean="0">
                <a:solidFill>
                  <a:schemeClr val="tx1"/>
                </a:solidFill>
                <a:effectLst/>
                <a:latin typeface="+mn-lt"/>
                <a:ea typeface="+mn-ea"/>
                <a:cs typeface="+mn-cs"/>
              </a:rPr>
              <a:t> </a:t>
            </a:r>
            <a:r>
              <a:rPr lang="fr-FR" sz="1200" kern="1200" dirty="0" err="1" smtClean="0">
                <a:solidFill>
                  <a:schemeClr val="tx1"/>
                </a:solidFill>
                <a:effectLst/>
                <a:latin typeface="+mn-lt"/>
                <a:ea typeface="+mn-ea"/>
                <a:cs typeface="+mn-cs"/>
              </a:rPr>
              <a:t>khiển</a:t>
            </a:r>
            <a:endParaRPr lang="en-US" sz="1200" kern="1200" dirty="0" smtClean="0">
              <a:solidFill>
                <a:schemeClr val="tx1"/>
              </a:solidFill>
              <a:effectLst/>
              <a:latin typeface="+mn-lt"/>
              <a:ea typeface="+mn-ea"/>
              <a:cs typeface="+mn-cs"/>
            </a:endParaRPr>
          </a:p>
          <a:p>
            <a:r>
              <a:rPr lang="fr-FR" sz="1200" kern="120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8.1.5. </a:t>
            </a:r>
            <a:r>
              <a:rPr lang="en-GB" sz="1200" kern="1200" dirty="0" err="1" smtClean="0">
                <a:solidFill>
                  <a:schemeClr val="tx1"/>
                </a:solidFill>
                <a:effectLst/>
                <a:latin typeface="+mn-lt"/>
                <a:ea typeface="+mn-ea"/>
                <a:cs typeface="+mn-cs"/>
              </a:rPr>
              <a:t>Phân</a:t>
            </a:r>
            <a:r>
              <a:rPr lang="en-GB" sz="1200" kern="1200" dirty="0" smtClean="0">
                <a:solidFill>
                  <a:schemeClr val="tx1"/>
                </a:solidFill>
                <a:effectLst/>
                <a:latin typeface="+mn-lt"/>
                <a:ea typeface="+mn-ea"/>
                <a:cs typeface="+mn-cs"/>
              </a:rPr>
              <a:t> </a:t>
            </a:r>
            <a:r>
              <a:rPr lang="en-GB" sz="1200" kern="1200" dirty="0" err="1" smtClean="0">
                <a:solidFill>
                  <a:schemeClr val="tx1"/>
                </a:solidFill>
                <a:effectLst/>
                <a:latin typeface="+mn-lt"/>
                <a:ea typeface="+mn-ea"/>
                <a:cs typeface="+mn-cs"/>
              </a:rPr>
              <a:t>rã</a:t>
            </a:r>
            <a:r>
              <a:rPr lang="en-GB" sz="1200" kern="1200" dirty="0" smtClean="0">
                <a:solidFill>
                  <a:schemeClr val="tx1"/>
                </a:solidFill>
                <a:effectLst/>
                <a:latin typeface="+mn-lt"/>
                <a:ea typeface="+mn-ea"/>
                <a:cs typeface="+mn-cs"/>
              </a:rPr>
              <a:t> </a:t>
            </a:r>
            <a:r>
              <a:rPr lang="en-GB" sz="1200" kern="1200" dirty="0" err="1" smtClean="0">
                <a:solidFill>
                  <a:schemeClr val="tx1"/>
                </a:solidFill>
                <a:effectLst/>
                <a:latin typeface="+mn-lt"/>
                <a:ea typeface="+mn-ea"/>
                <a:cs typeface="+mn-cs"/>
              </a:rPr>
              <a:t>modul</a:t>
            </a:r>
            <a:r>
              <a:rPr lang="en-GB" sz="1200"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8.2. Test unit</a:t>
            </a:r>
          </a:p>
          <a:p>
            <a:r>
              <a:rPr lang="en-US" sz="1200" kern="1200" dirty="0" smtClean="0">
                <a:solidFill>
                  <a:schemeClr val="tx1"/>
                </a:solidFill>
                <a:effectLst/>
                <a:latin typeface="+mn-lt"/>
                <a:ea typeface="+mn-ea"/>
                <a:cs typeface="+mn-cs"/>
              </a:rPr>
              <a:t>8.2.1. </a:t>
            </a:r>
            <a:r>
              <a:rPr lang="en-US" sz="1200" kern="1200" dirty="0" err="1" smtClean="0">
                <a:solidFill>
                  <a:schemeClr val="tx1"/>
                </a:solidFill>
                <a:effectLst/>
                <a:latin typeface="+mn-lt"/>
                <a:ea typeface="+mn-ea"/>
                <a:cs typeface="+mn-cs"/>
              </a:rPr>
              <a:t>Thế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một</a:t>
            </a:r>
            <a:r>
              <a:rPr lang="en-US" sz="1200" kern="1200" dirty="0" smtClean="0">
                <a:solidFill>
                  <a:schemeClr val="tx1"/>
                </a:solidFill>
                <a:effectLst/>
                <a:latin typeface="+mn-lt"/>
                <a:ea typeface="+mn-ea"/>
                <a:cs typeface="+mn-cs"/>
              </a:rPr>
              <a:t> test unit</a:t>
            </a:r>
          </a:p>
          <a:p>
            <a:r>
              <a:rPr lang="en-US" sz="1200" kern="1200" dirty="0" smtClean="0">
                <a:solidFill>
                  <a:schemeClr val="tx1"/>
                </a:solidFill>
                <a:effectLst/>
                <a:latin typeface="+mn-lt"/>
                <a:ea typeface="+mn-ea"/>
                <a:cs typeface="+mn-cs"/>
              </a:rPr>
              <a:t>8.2.2. </a:t>
            </a:r>
            <a:r>
              <a:rPr lang="en-US" sz="1200" kern="1200" dirty="0" err="1" smtClean="0">
                <a:solidFill>
                  <a:schemeClr val="tx1"/>
                </a:solidFill>
                <a:effectLst/>
                <a:latin typeface="+mn-lt"/>
                <a:ea typeface="+mn-ea"/>
                <a:cs typeface="+mn-cs"/>
              </a:rPr>
              <a:t>Kĩ</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thuật</a:t>
            </a:r>
            <a:r>
              <a:rPr lang="en-US" sz="1200" kern="1200" dirty="0" smtClean="0">
                <a:solidFill>
                  <a:schemeClr val="tx1"/>
                </a:solidFill>
                <a:effectLst/>
                <a:latin typeface="+mn-lt"/>
                <a:ea typeface="+mn-ea"/>
                <a:cs typeface="+mn-cs"/>
              </a:rPr>
              <a:t> test </a:t>
            </a:r>
            <a:r>
              <a:rPr lang="en-US" sz="1200" kern="1200" dirty="0" err="1" smtClean="0">
                <a:solidFill>
                  <a:schemeClr val="tx1"/>
                </a:solidFill>
                <a:effectLst/>
                <a:latin typeface="+mn-lt"/>
                <a:ea typeface="+mn-ea"/>
                <a:cs typeface="+mn-cs"/>
              </a:rPr>
              <a:t>biên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dữ</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liệu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vào</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8.2.3. </a:t>
            </a:r>
            <a:r>
              <a:rPr lang="en-US" sz="1200" kern="1200" dirty="0" err="1" smtClean="0">
                <a:solidFill>
                  <a:schemeClr val="tx1"/>
                </a:solidFill>
                <a:effectLst/>
                <a:latin typeface="+mn-lt"/>
                <a:ea typeface="+mn-ea"/>
                <a:cs typeface="+mn-cs"/>
              </a:rPr>
              <a:t>Viết</a:t>
            </a:r>
            <a:r>
              <a:rPr lang="en-US" sz="1200" kern="1200" dirty="0" smtClean="0">
                <a:solidFill>
                  <a:schemeClr val="tx1"/>
                </a:solidFill>
                <a:effectLst/>
                <a:latin typeface="+mn-lt"/>
                <a:ea typeface="+mn-ea"/>
                <a:cs typeface="+mn-cs"/>
              </a:rPr>
              <a:t> test unit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từng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chức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năng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phương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thức</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8.3. </a:t>
            </a:r>
            <a:r>
              <a:rPr lang="en-US" sz="1200" kern="1200" dirty="0" err="1" smtClean="0">
                <a:solidFill>
                  <a:schemeClr val="tx1"/>
                </a:solidFill>
                <a:effectLst/>
                <a:latin typeface="+mn-lt"/>
                <a:ea typeface="+mn-ea"/>
                <a:cs typeface="+mn-cs"/>
              </a:rPr>
              <a:t>Tích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hợp</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8.3.1. </a:t>
            </a:r>
            <a:r>
              <a:rPr lang="en-US" sz="1200" kern="1200" dirty="0" err="1" smtClean="0">
                <a:solidFill>
                  <a:schemeClr val="tx1"/>
                </a:solidFill>
                <a:effectLst/>
                <a:latin typeface="+mn-lt"/>
                <a:ea typeface="+mn-ea"/>
                <a:cs typeface="+mn-cs"/>
              </a:rPr>
              <a:t>Kĩ</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thuật</a:t>
            </a:r>
            <a:r>
              <a:rPr lang="en-US" sz="1200" kern="1200" dirty="0" smtClean="0">
                <a:solidFill>
                  <a:schemeClr val="tx1"/>
                </a:solidFill>
                <a:effectLst/>
                <a:latin typeface="+mn-lt"/>
                <a:ea typeface="+mn-ea"/>
                <a:cs typeface="+mn-cs"/>
              </a:rPr>
              <a:t> top-down</a:t>
            </a:r>
          </a:p>
          <a:p>
            <a:r>
              <a:rPr lang="en-US" sz="1200" kern="1200" dirty="0" smtClean="0">
                <a:solidFill>
                  <a:schemeClr val="tx1"/>
                </a:solidFill>
                <a:effectLst/>
                <a:latin typeface="+mn-lt"/>
                <a:ea typeface="+mn-ea"/>
                <a:cs typeface="+mn-cs"/>
              </a:rPr>
              <a:t>8.3.2. </a:t>
            </a:r>
            <a:r>
              <a:rPr lang="en-US" sz="1200" kern="1200" dirty="0" err="1" smtClean="0">
                <a:solidFill>
                  <a:schemeClr val="tx1"/>
                </a:solidFill>
                <a:effectLst/>
                <a:latin typeface="+mn-lt"/>
                <a:ea typeface="+mn-ea"/>
                <a:cs typeface="+mn-cs"/>
              </a:rPr>
              <a:t>Kỹ</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thuật</a:t>
            </a:r>
            <a:r>
              <a:rPr lang="en-US" sz="1200" kern="1200" dirty="0" smtClean="0">
                <a:solidFill>
                  <a:schemeClr val="tx1"/>
                </a:solidFill>
                <a:effectLst/>
                <a:latin typeface="+mn-lt"/>
                <a:ea typeface="+mn-ea"/>
                <a:cs typeface="+mn-cs"/>
              </a:rPr>
              <a:t> bottom-up</a:t>
            </a:r>
          </a:p>
          <a:p>
            <a:r>
              <a:rPr lang="en-US" sz="1200" kern="1200" dirty="0" smtClean="0">
                <a:solidFill>
                  <a:schemeClr val="tx1"/>
                </a:solidFill>
                <a:effectLst/>
                <a:latin typeface="+mn-lt"/>
                <a:ea typeface="+mn-ea"/>
                <a:cs typeface="+mn-cs"/>
              </a:rPr>
              <a:t>8.3.3. </a:t>
            </a:r>
            <a:r>
              <a:rPr lang="en-US" sz="1200" kern="1200" dirty="0" err="1" smtClean="0">
                <a:solidFill>
                  <a:schemeClr val="tx1"/>
                </a:solidFill>
                <a:effectLst/>
                <a:latin typeface="+mn-lt"/>
                <a:ea typeface="+mn-ea"/>
                <a:cs typeface="+mn-cs"/>
              </a:rPr>
              <a:t>Kỹ</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thuật</a:t>
            </a:r>
            <a:r>
              <a:rPr lang="en-US" sz="1200" kern="1200" dirty="0" smtClean="0">
                <a:solidFill>
                  <a:schemeClr val="tx1"/>
                </a:solidFill>
                <a:effectLst/>
                <a:latin typeface="+mn-lt"/>
                <a:ea typeface="+mn-ea"/>
                <a:cs typeface="+mn-cs"/>
              </a:rPr>
              <a:t> Sandwich</a:t>
            </a:r>
          </a:p>
          <a:p>
            <a:r>
              <a:rPr lang="en-US" sz="1200" kern="1200" dirty="0" smtClean="0">
                <a:solidFill>
                  <a:schemeClr val="tx1"/>
                </a:solidFill>
                <a:effectLst/>
                <a:latin typeface="+mn-lt"/>
                <a:ea typeface="+mn-ea"/>
                <a:cs typeface="+mn-cs"/>
              </a:rPr>
              <a:t>8.4. Test case</a:t>
            </a:r>
          </a:p>
          <a:p>
            <a:r>
              <a:rPr lang="en-US" sz="1200" kern="1200" dirty="0" smtClean="0">
                <a:solidFill>
                  <a:schemeClr val="tx1"/>
                </a:solidFill>
                <a:effectLst/>
                <a:latin typeface="+mn-lt"/>
                <a:ea typeface="+mn-ea"/>
                <a:cs typeface="+mn-cs"/>
              </a:rPr>
              <a:t>8.4.1.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thành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phần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bắt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buộc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một</a:t>
            </a:r>
            <a:r>
              <a:rPr lang="en-US" sz="1200" kern="1200" dirty="0" smtClean="0">
                <a:solidFill>
                  <a:schemeClr val="tx1"/>
                </a:solidFill>
                <a:effectLst/>
                <a:latin typeface="+mn-lt"/>
                <a:ea typeface="+mn-ea"/>
                <a:cs typeface="+mn-cs"/>
              </a:rPr>
              <a:t> test case</a:t>
            </a:r>
          </a:p>
          <a:p>
            <a:r>
              <a:rPr lang="en-US" sz="1200" kern="1200" dirty="0" smtClean="0">
                <a:solidFill>
                  <a:schemeClr val="tx1"/>
                </a:solidFill>
                <a:effectLst/>
                <a:latin typeface="+mn-lt"/>
                <a:ea typeface="+mn-ea"/>
                <a:cs typeface="+mn-cs"/>
              </a:rPr>
              <a:t>8.4.2. </a:t>
            </a:r>
            <a:r>
              <a:rPr lang="en-US" sz="1200" kern="1200" dirty="0" err="1" smtClean="0">
                <a:solidFill>
                  <a:schemeClr val="tx1"/>
                </a:solidFill>
                <a:effectLst/>
                <a:latin typeface="+mn-lt"/>
                <a:ea typeface="+mn-ea"/>
                <a:cs typeface="+mn-cs"/>
              </a:rPr>
              <a:t>Khảo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trường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hợp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viết</a:t>
            </a:r>
            <a:r>
              <a:rPr lang="en-US" sz="1200" kern="1200" dirty="0" smtClean="0">
                <a:solidFill>
                  <a:schemeClr val="tx1"/>
                </a:solidFill>
                <a:effectLst/>
                <a:latin typeface="+mn-lt"/>
                <a:ea typeface="+mn-ea"/>
                <a:cs typeface="+mn-cs"/>
              </a:rPr>
              <a:t> test case</a:t>
            </a:r>
          </a:p>
          <a:p>
            <a:r>
              <a:rPr lang="en-US" sz="1200" kern="1200" dirty="0" smtClean="0">
                <a:solidFill>
                  <a:schemeClr val="tx1"/>
                </a:solidFill>
                <a:effectLst/>
                <a:latin typeface="+mn-lt"/>
                <a:ea typeface="+mn-ea"/>
                <a:cs typeface="+mn-cs"/>
              </a:rPr>
              <a:t>8.4.3. </a:t>
            </a:r>
            <a:r>
              <a:rPr lang="en-US" sz="1200" kern="1200" dirty="0" err="1" smtClean="0">
                <a:solidFill>
                  <a:schemeClr val="tx1"/>
                </a:solidFill>
                <a:effectLst/>
                <a:latin typeface="+mn-lt"/>
                <a:ea typeface="+mn-ea"/>
                <a:cs typeface="+mn-cs"/>
              </a:rPr>
              <a:t>Viết</a:t>
            </a:r>
            <a:r>
              <a:rPr lang="en-US" sz="1200" kern="1200" dirty="0" smtClean="0">
                <a:solidFill>
                  <a:schemeClr val="tx1"/>
                </a:solidFill>
                <a:effectLst/>
                <a:latin typeface="+mn-lt"/>
                <a:ea typeface="+mn-ea"/>
                <a:cs typeface="+mn-cs"/>
              </a:rPr>
              <a:t> test case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mỗi</a:t>
            </a:r>
            <a:r>
              <a:rPr lang="en-US" sz="1200" kern="1200" dirty="0" smtClean="0">
                <a:solidFill>
                  <a:schemeClr val="tx1"/>
                </a:solidFill>
                <a:effectLst/>
                <a:latin typeface="+mn-lt"/>
                <a:ea typeface="+mn-ea"/>
                <a:cs typeface="+mn-cs"/>
              </a:rPr>
              <a:t> use case</a:t>
            </a:r>
          </a:p>
          <a:p>
            <a:r>
              <a:rPr lang="en-US" sz="1200" kern="1200" dirty="0" smtClean="0">
                <a:solidFill>
                  <a:schemeClr val="tx1"/>
                </a:solidFill>
                <a:effectLst/>
                <a:latin typeface="+mn-lt"/>
                <a:ea typeface="+mn-ea"/>
                <a:cs typeface="+mn-cs"/>
              </a:rPr>
              <a:t>8.5. Case study</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11</a:t>
            </a:fld>
            <a:endParaRPr lang="en-US"/>
          </a:p>
        </p:txBody>
      </p:sp>
    </p:spTree>
    <p:extLst>
      <p:ext uri="{BB962C8B-B14F-4D97-AF65-F5344CB8AC3E}">
        <p14:creationId xmlns:p14="http://schemas.microsoft.com/office/powerpoint/2010/main" val="14781691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6F8280-745D-486F-BC4B-3CCB8395E995}" type="slidenum">
              <a:rPr lang="en-US" smtClean="0"/>
              <a:t>12</a:t>
            </a:fld>
            <a:endParaRPr lang="en-US"/>
          </a:p>
        </p:txBody>
      </p:sp>
    </p:spTree>
    <p:extLst>
      <p:ext uri="{BB962C8B-B14F-4D97-AF65-F5344CB8AC3E}">
        <p14:creationId xmlns:p14="http://schemas.microsoft.com/office/powerpoint/2010/main" val="11365716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13</a:t>
            </a:fld>
            <a:endParaRPr lang="en-US"/>
          </a:p>
        </p:txBody>
      </p:sp>
    </p:spTree>
    <p:extLst>
      <p:ext uri="{BB962C8B-B14F-4D97-AF65-F5344CB8AC3E}">
        <p14:creationId xmlns:p14="http://schemas.microsoft.com/office/powerpoint/2010/main" val="11365716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err="1" smtClean="0">
                <a:solidFill>
                  <a:schemeClr val="tx1"/>
                </a:solidFill>
                <a:effectLst/>
                <a:latin typeface="+mn-lt"/>
                <a:ea typeface="+mn-ea"/>
                <a:cs typeface="+mn-cs"/>
              </a:rPr>
              <a:t>Hoạt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động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mọi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phần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mềm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sự</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mô</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phỏng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họat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động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giới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thực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một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góc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độ</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hẹp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máy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tính</a:t>
            </a:r>
            <a:r>
              <a:rPr lang="en-US" sz="1200" kern="1200" dirty="0" smtClean="0">
                <a:solidFill>
                  <a:schemeClr val="tx1"/>
                </a:solidFill>
                <a:effectLst/>
                <a:latin typeface="+mn-lt"/>
                <a:ea typeface="+mn-ea"/>
                <a:cs typeface="+mn-cs"/>
              </a:rPr>
              <a:t>.</a:t>
            </a:r>
          </a:p>
          <a:p>
            <a:pPr lvl="0"/>
            <a:r>
              <a:rPr lang="en-US" sz="1200" kern="1200" dirty="0" err="1" smtClean="0">
                <a:solidFill>
                  <a:schemeClr val="tx1"/>
                </a:solidFill>
                <a:effectLst/>
                <a:latin typeface="+mn-lt"/>
                <a:ea typeface="+mn-ea"/>
                <a:cs typeface="+mn-cs"/>
              </a:rPr>
              <a:t>Quá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sử</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dụng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một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phần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mềm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chính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dùng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thực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việc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máy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tính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hoàn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tất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một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việc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tương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đương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giới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thực</a:t>
            </a:r>
            <a:r>
              <a:rPr lang="en-US" sz="1200" kern="1200" dirty="0" smtClean="0">
                <a:solidFill>
                  <a:schemeClr val="tx1"/>
                </a:solidFill>
                <a:effectLst/>
                <a:latin typeface="+mn-lt"/>
                <a:ea typeface="+mn-ea"/>
                <a:cs typeface="+mn-cs"/>
              </a:rPr>
              <a:t>.</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14</a:t>
            </a:fld>
            <a:endParaRPr lang="en-US"/>
          </a:p>
        </p:txBody>
      </p:sp>
    </p:spTree>
    <p:extLst>
      <p:ext uri="{BB962C8B-B14F-4D97-AF65-F5344CB8AC3E}">
        <p14:creationId xmlns:p14="http://schemas.microsoft.com/office/powerpoint/2010/main" val="11365716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15</a:t>
            </a:fld>
            <a:endParaRPr lang="en-US"/>
          </a:p>
        </p:txBody>
      </p:sp>
    </p:spTree>
    <p:extLst>
      <p:ext uri="{BB962C8B-B14F-4D97-AF65-F5344CB8AC3E}">
        <p14:creationId xmlns:p14="http://schemas.microsoft.com/office/powerpoint/2010/main" val="11365716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16</a:t>
            </a:fld>
            <a:endParaRPr lang="en-US"/>
          </a:p>
        </p:txBody>
      </p:sp>
    </p:spTree>
    <p:extLst>
      <p:ext uri="{BB962C8B-B14F-4D97-AF65-F5344CB8AC3E}">
        <p14:creationId xmlns:p14="http://schemas.microsoft.com/office/powerpoint/2010/main" val="11365716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17</a:t>
            </a:fld>
            <a:endParaRPr lang="en-US"/>
          </a:p>
        </p:txBody>
      </p:sp>
    </p:spTree>
    <p:extLst>
      <p:ext uri="{BB962C8B-B14F-4D97-AF65-F5344CB8AC3E}">
        <p14:creationId xmlns:p14="http://schemas.microsoft.com/office/powerpoint/2010/main" val="11365716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18</a:t>
            </a:fld>
            <a:endParaRPr lang="en-US"/>
          </a:p>
        </p:txBody>
      </p:sp>
    </p:spTree>
    <p:extLst>
      <p:ext uri="{BB962C8B-B14F-4D97-AF65-F5344CB8AC3E}">
        <p14:creationId xmlns:p14="http://schemas.microsoft.com/office/powerpoint/2010/main" val="11365716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19</a:t>
            </a:fld>
            <a:endParaRPr lang="en-US"/>
          </a:p>
        </p:txBody>
      </p:sp>
    </p:spTree>
    <p:extLst>
      <p:ext uri="{BB962C8B-B14F-4D97-AF65-F5344CB8AC3E}">
        <p14:creationId xmlns:p14="http://schemas.microsoft.com/office/powerpoint/2010/main" val="11365716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20</a:t>
            </a:fld>
            <a:endParaRPr lang="en-US"/>
          </a:p>
        </p:txBody>
      </p:sp>
    </p:spTree>
    <p:extLst>
      <p:ext uri="{BB962C8B-B14F-4D97-AF65-F5344CB8AC3E}">
        <p14:creationId xmlns:p14="http://schemas.microsoft.com/office/powerpoint/2010/main" val="43516200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21</a:t>
            </a:fld>
            <a:endParaRPr lang="en-US"/>
          </a:p>
        </p:txBody>
      </p:sp>
    </p:spTree>
    <p:extLst>
      <p:ext uri="{BB962C8B-B14F-4D97-AF65-F5344CB8AC3E}">
        <p14:creationId xmlns:p14="http://schemas.microsoft.com/office/powerpoint/2010/main" val="32645756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22</a:t>
            </a:fld>
            <a:endParaRPr lang="en-US"/>
          </a:p>
        </p:txBody>
      </p:sp>
    </p:spTree>
    <p:extLst>
      <p:ext uri="{BB962C8B-B14F-4D97-AF65-F5344CB8AC3E}">
        <p14:creationId xmlns:p14="http://schemas.microsoft.com/office/powerpoint/2010/main" val="11365716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23</a:t>
            </a:fld>
            <a:endParaRPr lang="en-US"/>
          </a:p>
        </p:txBody>
      </p:sp>
    </p:spTree>
    <p:extLst>
      <p:ext uri="{BB962C8B-B14F-4D97-AF65-F5344CB8AC3E}">
        <p14:creationId xmlns:p14="http://schemas.microsoft.com/office/powerpoint/2010/main" val="113657162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24</a:t>
            </a:fld>
            <a:endParaRPr lang="en-US"/>
          </a:p>
        </p:txBody>
      </p:sp>
    </p:spTree>
    <p:extLst>
      <p:ext uri="{BB962C8B-B14F-4D97-AF65-F5344CB8AC3E}">
        <p14:creationId xmlns:p14="http://schemas.microsoft.com/office/powerpoint/2010/main" val="113657162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25</a:t>
            </a:fld>
            <a:endParaRPr lang="en-US"/>
          </a:p>
        </p:txBody>
      </p:sp>
    </p:spTree>
    <p:extLst>
      <p:ext uri="{BB962C8B-B14F-4D97-AF65-F5344CB8AC3E}">
        <p14:creationId xmlns:p14="http://schemas.microsoft.com/office/powerpoint/2010/main" val="113657162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26</a:t>
            </a:fld>
            <a:endParaRPr lang="en-US"/>
          </a:p>
        </p:txBody>
      </p:sp>
    </p:spTree>
    <p:extLst>
      <p:ext uri="{BB962C8B-B14F-4D97-AF65-F5344CB8AC3E}">
        <p14:creationId xmlns:p14="http://schemas.microsoft.com/office/powerpoint/2010/main" val="113657162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27</a:t>
            </a:fld>
            <a:endParaRPr lang="en-US"/>
          </a:p>
        </p:txBody>
      </p:sp>
    </p:spTree>
    <p:extLst>
      <p:ext uri="{BB962C8B-B14F-4D97-AF65-F5344CB8AC3E}">
        <p14:creationId xmlns:p14="http://schemas.microsoft.com/office/powerpoint/2010/main" val="113657162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28</a:t>
            </a:fld>
            <a:endParaRPr lang="en-US"/>
          </a:p>
        </p:txBody>
      </p:sp>
    </p:spTree>
    <p:extLst>
      <p:ext uri="{BB962C8B-B14F-4D97-AF65-F5344CB8AC3E}">
        <p14:creationId xmlns:p14="http://schemas.microsoft.com/office/powerpoint/2010/main" val="113657162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29</a:t>
            </a:fld>
            <a:endParaRPr lang="en-US"/>
          </a:p>
        </p:txBody>
      </p:sp>
    </p:spTree>
    <p:extLst>
      <p:ext uri="{BB962C8B-B14F-4D97-AF65-F5344CB8AC3E}">
        <p14:creationId xmlns:p14="http://schemas.microsoft.com/office/powerpoint/2010/main" val="113657162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30</a:t>
            </a:fld>
            <a:endParaRPr lang="en-US"/>
          </a:p>
        </p:txBody>
      </p:sp>
    </p:spTree>
    <p:extLst>
      <p:ext uri="{BB962C8B-B14F-4D97-AF65-F5344CB8AC3E}">
        <p14:creationId xmlns:p14="http://schemas.microsoft.com/office/powerpoint/2010/main" val="113657162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31</a:t>
            </a:fld>
            <a:endParaRPr lang="en-US"/>
          </a:p>
        </p:txBody>
      </p:sp>
    </p:spTree>
    <p:extLst>
      <p:ext uri="{BB962C8B-B14F-4D97-AF65-F5344CB8AC3E}">
        <p14:creationId xmlns:p14="http://schemas.microsoft.com/office/powerpoint/2010/main" val="113657162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32</a:t>
            </a:fld>
            <a:endParaRPr lang="en-US"/>
          </a:p>
        </p:txBody>
      </p:sp>
    </p:spTree>
    <p:extLst>
      <p:ext uri="{BB962C8B-B14F-4D97-AF65-F5344CB8AC3E}">
        <p14:creationId xmlns:p14="http://schemas.microsoft.com/office/powerpoint/2010/main" val="113657162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33</a:t>
            </a:fld>
            <a:endParaRPr lang="en-US"/>
          </a:p>
        </p:txBody>
      </p:sp>
    </p:spTree>
    <p:extLst>
      <p:ext uri="{BB962C8B-B14F-4D97-AF65-F5344CB8AC3E}">
        <p14:creationId xmlns:p14="http://schemas.microsoft.com/office/powerpoint/2010/main" val="113657162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34</a:t>
            </a:fld>
            <a:endParaRPr lang="en-US"/>
          </a:p>
        </p:txBody>
      </p:sp>
    </p:spTree>
    <p:extLst>
      <p:ext uri="{BB962C8B-B14F-4D97-AF65-F5344CB8AC3E}">
        <p14:creationId xmlns:p14="http://schemas.microsoft.com/office/powerpoint/2010/main" val="113657162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35</a:t>
            </a:fld>
            <a:endParaRPr lang="en-US"/>
          </a:p>
        </p:txBody>
      </p:sp>
    </p:spTree>
    <p:extLst>
      <p:ext uri="{BB962C8B-B14F-4D97-AF65-F5344CB8AC3E}">
        <p14:creationId xmlns:p14="http://schemas.microsoft.com/office/powerpoint/2010/main" val="113657162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lgn="just">
              <a:spcBef>
                <a:spcPts val="1200"/>
              </a:spcBef>
              <a:buClr>
                <a:srgbClr val="C00000"/>
              </a:buClr>
              <a:buFont typeface="Arial" pitchFamily="34" charset="0"/>
              <a:buChar char="•"/>
              <a:defRPr/>
            </a:pPr>
            <a:r>
              <a:rPr lang="en-US" sz="2400" dirty="0" err="1" smtClean="0">
                <a:solidFill>
                  <a:srgbClr val="002060"/>
                </a:solidFill>
                <a:latin typeface="Times New Roman" pitchFamily="18" charset="0"/>
                <a:cs typeface="Times New Roman" pitchFamily="18" charset="0"/>
              </a:rPr>
              <a:t>Tính</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đúng</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đắn</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của</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chương</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trình</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có</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thể</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được</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chứng</a:t>
            </a:r>
            <a:r>
              <a:rPr lang="en-US" sz="2400" dirty="0" smtClean="0">
                <a:solidFill>
                  <a:srgbClr val="002060"/>
                </a:solidFill>
                <a:latin typeface="Times New Roman" pitchFamily="18" charset="0"/>
                <a:cs typeface="Times New Roman" pitchFamily="18" charset="0"/>
              </a:rPr>
              <a:t> minh </a:t>
            </a:r>
            <a:r>
              <a:rPr lang="en-US" sz="2400" dirty="0" err="1" smtClean="0">
                <a:solidFill>
                  <a:srgbClr val="002060"/>
                </a:solidFill>
                <a:latin typeface="Times New Roman" pitchFamily="18" charset="0"/>
                <a:cs typeface="Times New Roman" pitchFamily="18" charset="0"/>
              </a:rPr>
              <a:t>trực</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tiếp</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trong</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văn</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bản</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của</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chương</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trình</a:t>
            </a:r>
            <a:r>
              <a:rPr lang="en-US" sz="2400" dirty="0" smtClean="0">
                <a:solidFill>
                  <a:srgbClr val="002060"/>
                </a:solidFill>
                <a:latin typeface="Times New Roman" pitchFamily="18" charset="0"/>
                <a:cs typeface="Times New Roman" pitchFamily="18" charset="0"/>
              </a:rPr>
              <a:t>.</a:t>
            </a:r>
          </a:p>
          <a:p>
            <a:pPr lvl="1" algn="just">
              <a:spcBef>
                <a:spcPts val="1200"/>
              </a:spcBef>
              <a:buClr>
                <a:srgbClr val="C00000"/>
              </a:buClr>
              <a:buFont typeface="Arial" pitchFamily="34" charset="0"/>
              <a:buChar char="•"/>
              <a:defRPr/>
            </a:pPr>
            <a:r>
              <a:rPr lang="en-US" sz="2400" dirty="0" err="1" smtClean="0">
                <a:solidFill>
                  <a:srgbClr val="002060"/>
                </a:solidFill>
                <a:latin typeface="Times New Roman" pitchFamily="18" charset="0"/>
                <a:cs typeface="Times New Roman" pitchFamily="18" charset="0"/>
              </a:rPr>
              <a:t>Tính</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đúng</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đắn</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cũng</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có</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thể</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được</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khẳng</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định</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dần</a:t>
            </a:r>
            <a:r>
              <a:rPr lang="en-US" sz="2400" dirty="0" smtClean="0">
                <a:solidFill>
                  <a:srgbClr val="002060"/>
                </a:solidFill>
                <a:latin typeface="Times New Roman" pitchFamily="18" charset="0"/>
                <a:cs typeface="Times New Roman" pitchFamily="18" charset="0"/>
              </a:rPr>
              <a:t> qua </a:t>
            </a:r>
            <a:r>
              <a:rPr lang="en-US" sz="2400" dirty="0" err="1" smtClean="0">
                <a:solidFill>
                  <a:srgbClr val="002060"/>
                </a:solidFill>
                <a:latin typeface="Times New Roman" pitchFamily="18" charset="0"/>
                <a:cs typeface="Times New Roman" pitchFamily="18" charset="0"/>
              </a:rPr>
              <a:t>việc</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kiểm</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thử</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việc</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áp</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dụng</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chương</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trình</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trong</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một</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khoảng</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thời</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gian</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dài</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trên</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diện</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rộng</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và</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với</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tần</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suất</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sử</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dụng</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cao</a:t>
            </a:r>
            <a:r>
              <a:rPr lang="en-US" sz="2400" dirty="0" smtClean="0">
                <a:solidFill>
                  <a:srgbClr val="002060"/>
                </a:solidFill>
                <a:latin typeface="Times New Roman" pitchFamily="18" charset="0"/>
                <a:cs typeface="Times New Roman" pitchFamily="18" charset="0"/>
              </a:rPr>
              <a:t>.</a:t>
            </a:r>
          </a:p>
        </p:txBody>
      </p:sp>
      <p:sp>
        <p:nvSpPr>
          <p:cNvPr id="4" name="Slide Number Placeholder 3"/>
          <p:cNvSpPr>
            <a:spLocks noGrp="1"/>
          </p:cNvSpPr>
          <p:nvPr>
            <p:ph type="sldNum" sz="quarter" idx="10"/>
          </p:nvPr>
        </p:nvSpPr>
        <p:spPr/>
        <p:txBody>
          <a:bodyPr/>
          <a:lstStyle/>
          <a:p>
            <a:fld id="{4E6F8280-745D-486F-BC4B-3CCB8395E995}" type="slidenum">
              <a:rPr lang="en-US" smtClean="0"/>
              <a:t>36</a:t>
            </a:fld>
            <a:endParaRPr lang="en-US"/>
          </a:p>
        </p:txBody>
      </p:sp>
    </p:spTree>
    <p:extLst>
      <p:ext uri="{BB962C8B-B14F-4D97-AF65-F5344CB8AC3E}">
        <p14:creationId xmlns:p14="http://schemas.microsoft.com/office/powerpoint/2010/main" val="113657162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err="1" smtClean="0">
                <a:solidFill>
                  <a:schemeClr val="tx1"/>
                </a:solidFill>
                <a:effectLst/>
                <a:latin typeface="+mn-lt"/>
                <a:ea typeface="+mn-ea"/>
                <a:cs typeface="+mn-cs"/>
              </a:rPr>
              <a:t>Tốc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độ</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xử</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phần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mềm</a:t>
            </a:r>
            <a:r>
              <a:rPr lang="en-US" sz="1200" kern="1200" dirty="0" smtClean="0">
                <a:solidFill>
                  <a:schemeClr val="tx1"/>
                </a:solidFill>
                <a:effectLst/>
                <a:latin typeface="+mn-lt"/>
                <a:ea typeface="+mn-ea"/>
                <a:cs typeface="+mn-cs"/>
              </a:rPr>
              <a:t> (v) </a:t>
            </a:r>
            <a:r>
              <a:rPr lang="en-US" sz="1200" kern="1200" dirty="0" err="1" smtClean="0">
                <a:solidFill>
                  <a:schemeClr val="tx1"/>
                </a:solidFill>
                <a:effectLst/>
                <a:latin typeface="+mn-lt"/>
                <a:ea typeface="+mn-ea"/>
                <a:cs typeface="+mn-cs"/>
              </a:rPr>
              <a:t>tính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bằng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tỉ</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lệ</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giữa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lượng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tượng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cần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xử</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lý</a:t>
            </a:r>
            <a:r>
              <a:rPr lang="en-US" sz="1200" kern="1200" dirty="0" smtClean="0">
                <a:solidFill>
                  <a:schemeClr val="tx1"/>
                </a:solidFill>
                <a:effectLst/>
                <a:latin typeface="+mn-lt"/>
                <a:ea typeface="+mn-ea"/>
                <a:cs typeface="+mn-cs"/>
              </a:rPr>
              <a:t> (m)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tổng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gian</a:t>
            </a:r>
            <a:r>
              <a:rPr lang="en-US" sz="1200" kern="1200" dirty="0" smtClean="0">
                <a:solidFill>
                  <a:schemeClr val="tx1"/>
                </a:solidFill>
                <a:effectLst/>
                <a:latin typeface="+mn-lt"/>
                <a:ea typeface="+mn-ea"/>
                <a:cs typeface="+mn-cs"/>
              </a:rPr>
              <a:t> (t) </a:t>
            </a:r>
            <a:r>
              <a:rPr lang="en-US" sz="1200" kern="1200" dirty="0" err="1" smtClean="0">
                <a:solidFill>
                  <a:schemeClr val="tx1"/>
                </a:solidFill>
                <a:effectLst/>
                <a:latin typeface="+mn-lt"/>
                <a:ea typeface="+mn-ea"/>
                <a:cs typeface="+mn-cs"/>
              </a:rPr>
              <a:t>cần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thiết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xử</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tượng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đó</a:t>
            </a:r>
            <a:r>
              <a:rPr lang="en-US" sz="1200" kern="1200" dirty="0" smtClean="0">
                <a:solidFill>
                  <a:schemeClr val="tx1"/>
                </a:solidFill>
                <a:effectLst/>
                <a:latin typeface="+mn-lt"/>
                <a:ea typeface="+mn-ea"/>
                <a:cs typeface="+mn-cs"/>
              </a:rPr>
              <a:t>.</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37</a:t>
            </a:fld>
            <a:endParaRPr lang="en-US"/>
          </a:p>
        </p:txBody>
      </p:sp>
    </p:spTree>
    <p:extLst>
      <p:ext uri="{BB962C8B-B14F-4D97-AF65-F5344CB8AC3E}">
        <p14:creationId xmlns:p14="http://schemas.microsoft.com/office/powerpoint/2010/main" val="373501086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Trao</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đổi</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dữ</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liệu</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với</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các</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phần</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mềm</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khác</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có</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liên</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quan</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nhận</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danh</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mục</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sách</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từ</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tập</a:t>
            </a:r>
            <a:r>
              <a:rPr lang="en-US" sz="1200" dirty="0" smtClean="0">
                <a:solidFill>
                  <a:srgbClr val="002060"/>
                </a:solidFill>
                <a:latin typeface="Times New Roman" pitchFamily="18" charset="0"/>
                <a:cs typeface="Times New Roman" pitchFamily="18" charset="0"/>
              </a:rPr>
              <a:t> tin Excel, </a:t>
            </a:r>
            <a:r>
              <a:rPr lang="en-US" sz="1200" dirty="0" err="1" smtClean="0">
                <a:solidFill>
                  <a:srgbClr val="002060"/>
                </a:solidFill>
                <a:latin typeface="Times New Roman" pitchFamily="18" charset="0"/>
                <a:cs typeface="Times New Roman" pitchFamily="18" charset="0"/>
              </a:rPr>
              <a:t>gửi</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báo</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cáo</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tổng</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kết</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năm</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học</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đến</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phần</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mềm</a:t>
            </a:r>
            <a:r>
              <a:rPr lang="en-US" sz="1200" dirty="0" smtClean="0">
                <a:solidFill>
                  <a:srgbClr val="002060"/>
                </a:solidFill>
                <a:latin typeface="Times New Roman" pitchFamily="18" charset="0"/>
                <a:cs typeface="Times New Roman" pitchFamily="18" charset="0"/>
              </a:rPr>
              <a:t> WinFax, …)</a:t>
            </a:r>
          </a:p>
          <a:p>
            <a:pPr lvl="0"/>
            <a:r>
              <a:rPr lang="en-US" sz="1200" kern="1200" dirty="0" smtClean="0">
                <a:solidFill>
                  <a:srgbClr val="002060"/>
                </a:solidFill>
                <a:effectLst/>
                <a:latin typeface="Times New Roman" pitchFamily="18" charset="0"/>
                <a:ea typeface="+mn-ea"/>
                <a:cs typeface="Times New Roman" pitchFamily="18" charset="0"/>
              </a:rPr>
              <a:t>- </a:t>
            </a:r>
            <a:r>
              <a:rPr lang="en-US" sz="1200" dirty="0" smtClean="0">
                <a:solidFill>
                  <a:srgbClr val="002060"/>
                </a:solidFill>
                <a:latin typeface="Times New Roman" pitchFamily="18" charset="0"/>
                <a:cs typeface="Times New Roman" pitchFamily="18" charset="0"/>
              </a:rPr>
              <a:t>Cho </a:t>
            </a:r>
            <a:r>
              <a:rPr lang="en-US" sz="1200" dirty="0" err="1" smtClean="0">
                <a:solidFill>
                  <a:srgbClr val="002060"/>
                </a:solidFill>
                <a:latin typeface="Times New Roman" pitchFamily="18" charset="0"/>
                <a:cs typeface="Times New Roman" pitchFamily="18" charset="0"/>
              </a:rPr>
              <a:t>phép</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người</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dùng</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có</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thể</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khai</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báo</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các</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thay</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đổi</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về</a:t>
            </a:r>
            <a:r>
              <a:rPr lang="en-US" sz="1200" dirty="0" smtClean="0">
                <a:solidFill>
                  <a:srgbClr val="002060"/>
                </a:solidFill>
                <a:latin typeface="Times New Roman" pitchFamily="18" charset="0"/>
                <a:cs typeface="Times New Roman" pitchFamily="18" charset="0"/>
              </a:rPr>
              <a:t> qui </a:t>
            </a:r>
            <a:r>
              <a:rPr lang="en-US" sz="1200" dirty="0" err="1" smtClean="0">
                <a:solidFill>
                  <a:srgbClr val="002060"/>
                </a:solidFill>
                <a:latin typeface="Times New Roman" pitchFamily="18" charset="0"/>
                <a:cs typeface="Times New Roman" pitchFamily="18" charset="0"/>
              </a:rPr>
              <a:t>định</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với</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phần</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mềm</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tùy</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theo</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các</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thay</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đổi</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trong</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thế</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giới</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thực</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liên</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quan</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thay</a:t>
            </a:r>
            <a:r>
              <a:rPr lang="en-US" sz="1200" dirty="0" smtClean="0">
                <a:solidFill>
                  <a:srgbClr val="002060"/>
                </a:solidFill>
                <a:latin typeface="Times New Roman" pitchFamily="18" charset="0"/>
                <a:cs typeface="Times New Roman" pitchFamily="18" charset="0"/>
              </a:rPr>
              <a:t> qui </a:t>
            </a:r>
            <a:r>
              <a:rPr lang="en-US" sz="1200" dirty="0" err="1" smtClean="0">
                <a:solidFill>
                  <a:srgbClr val="002060"/>
                </a:solidFill>
                <a:latin typeface="Times New Roman" pitchFamily="18" charset="0"/>
                <a:cs typeface="Times New Roman" pitchFamily="18" charset="0"/>
              </a:rPr>
              <a:t>định</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về</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số</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sách</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mượn</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tối</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đa</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công</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thức</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tính</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tiền</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phạt</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công</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thức</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tính</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tiền</a:t>
            </a:r>
            <a:r>
              <a:rPr lang="en-US" sz="1200" dirty="0" smtClean="0">
                <a:solidFill>
                  <a:srgbClr val="002060"/>
                </a:solidFill>
                <a:latin typeface="Times New Roman" pitchFamily="18" charset="0"/>
                <a:cs typeface="Times New Roman" pitchFamily="18" charset="0"/>
              </a:rPr>
              <a:t> </a:t>
            </a:r>
            <a:r>
              <a:rPr lang="en-US" sz="1200" dirty="0" err="1" smtClean="0">
                <a:solidFill>
                  <a:srgbClr val="002060"/>
                </a:solidFill>
                <a:latin typeface="Times New Roman" pitchFamily="18" charset="0"/>
                <a:cs typeface="Times New Roman" pitchFamily="18" charset="0"/>
              </a:rPr>
              <a:t>điện</a:t>
            </a:r>
            <a:r>
              <a:rPr lang="en-US" sz="1200" dirty="0" smtClean="0">
                <a:solidFill>
                  <a:srgbClr val="002060"/>
                </a:solidFill>
                <a:latin typeface="Times New Roman" pitchFamily="18" charset="0"/>
                <a:cs typeface="Times New Roman" pitchFamily="18" charset="0"/>
              </a:rPr>
              <a:t>…)</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38</a:t>
            </a:fld>
            <a:endParaRPr lang="en-US"/>
          </a:p>
        </p:txBody>
      </p:sp>
    </p:spTree>
    <p:extLst>
      <p:ext uri="{BB962C8B-B14F-4D97-AF65-F5344CB8AC3E}">
        <p14:creationId xmlns:p14="http://schemas.microsoft.com/office/powerpoint/2010/main" val="113657162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39</a:t>
            </a:fld>
            <a:endParaRPr lang="en-US"/>
          </a:p>
        </p:txBody>
      </p:sp>
    </p:spTree>
    <p:extLst>
      <p:ext uri="{BB962C8B-B14F-4D97-AF65-F5344CB8AC3E}">
        <p14:creationId xmlns:p14="http://schemas.microsoft.com/office/powerpoint/2010/main" val="126294916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40</a:t>
            </a:fld>
            <a:endParaRPr lang="en-US"/>
          </a:p>
        </p:txBody>
      </p:sp>
    </p:spTree>
    <p:extLst>
      <p:ext uri="{BB962C8B-B14F-4D97-AF65-F5344CB8AC3E}">
        <p14:creationId xmlns:p14="http://schemas.microsoft.com/office/powerpoint/2010/main" val="113657162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41</a:t>
            </a:fld>
            <a:endParaRPr lang="en-US"/>
          </a:p>
        </p:txBody>
      </p:sp>
    </p:spTree>
    <p:extLst>
      <p:ext uri="{BB962C8B-B14F-4D97-AF65-F5344CB8AC3E}">
        <p14:creationId xmlns:p14="http://schemas.microsoft.com/office/powerpoint/2010/main" val="113657162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42</a:t>
            </a:fld>
            <a:endParaRPr lang="en-US"/>
          </a:p>
        </p:txBody>
      </p:sp>
    </p:spTree>
    <p:extLst>
      <p:ext uri="{BB962C8B-B14F-4D97-AF65-F5344CB8AC3E}">
        <p14:creationId xmlns:p14="http://schemas.microsoft.com/office/powerpoint/2010/main" val="113657162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43</a:t>
            </a:fld>
            <a:endParaRPr lang="en-US"/>
          </a:p>
        </p:txBody>
      </p:sp>
    </p:spTree>
    <p:extLst>
      <p:ext uri="{BB962C8B-B14F-4D97-AF65-F5344CB8AC3E}">
        <p14:creationId xmlns:p14="http://schemas.microsoft.com/office/powerpoint/2010/main" val="113657162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44</a:t>
            </a:fld>
            <a:endParaRPr lang="en-US"/>
          </a:p>
        </p:txBody>
      </p:sp>
    </p:spTree>
    <p:extLst>
      <p:ext uri="{BB962C8B-B14F-4D97-AF65-F5344CB8AC3E}">
        <p14:creationId xmlns:p14="http://schemas.microsoft.com/office/powerpoint/2010/main" val="113657162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45</a:t>
            </a:fld>
            <a:endParaRPr lang="en-US"/>
          </a:p>
        </p:txBody>
      </p:sp>
    </p:spTree>
    <p:extLst>
      <p:ext uri="{BB962C8B-B14F-4D97-AF65-F5344CB8AC3E}">
        <p14:creationId xmlns:p14="http://schemas.microsoft.com/office/powerpoint/2010/main" val="113657162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46</a:t>
            </a:fld>
            <a:endParaRPr lang="en-US"/>
          </a:p>
        </p:txBody>
      </p:sp>
    </p:spTree>
    <p:extLst>
      <p:ext uri="{BB962C8B-B14F-4D97-AF65-F5344CB8AC3E}">
        <p14:creationId xmlns:p14="http://schemas.microsoft.com/office/powerpoint/2010/main" val="113657162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47</a:t>
            </a:fld>
            <a:endParaRPr lang="en-US"/>
          </a:p>
        </p:txBody>
      </p:sp>
    </p:spTree>
    <p:extLst>
      <p:ext uri="{BB962C8B-B14F-4D97-AF65-F5344CB8AC3E}">
        <p14:creationId xmlns:p14="http://schemas.microsoft.com/office/powerpoint/2010/main" val="113657162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48</a:t>
            </a:fld>
            <a:endParaRPr lang="en-US"/>
          </a:p>
        </p:txBody>
      </p:sp>
    </p:spTree>
    <p:extLst>
      <p:ext uri="{BB962C8B-B14F-4D97-AF65-F5344CB8AC3E}">
        <p14:creationId xmlns:p14="http://schemas.microsoft.com/office/powerpoint/2010/main" val="113657162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E6F8280-745D-486F-BC4B-3CCB8395E995}" type="slidenum">
              <a:rPr lang="en-US" smtClean="0"/>
              <a:t>49</a:t>
            </a:fld>
            <a:endParaRPr lang="en-US"/>
          </a:p>
        </p:txBody>
      </p:sp>
    </p:spTree>
    <p:extLst>
      <p:ext uri="{BB962C8B-B14F-4D97-AF65-F5344CB8AC3E}">
        <p14:creationId xmlns:p14="http://schemas.microsoft.com/office/powerpoint/2010/main" val="113657162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78DDB821-C36F-4FAC-A081-735C79D040F8}" type="datetimeFigureOut">
              <a:rPr lang="en-US" smtClean="0"/>
              <a:t>1/27/2018</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B10AA8C8-4B32-4730-B9EF-C213DECE05BC}"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8DDB821-C36F-4FAC-A081-735C79D040F8}" type="datetimeFigureOut">
              <a:rPr lang="en-US" smtClean="0"/>
              <a:t>1/27/2018</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10AA8C8-4B32-4730-B9EF-C213DECE05BC}" type="slidenum">
              <a:rPr lang="en-US" smtClean="0"/>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78DDB821-C36F-4FAC-A081-735C79D040F8}" type="datetimeFigureOut">
              <a:rPr lang="en-US" smtClean="0"/>
              <a:t>1/27/2018</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10AA8C8-4B32-4730-B9EF-C213DECE05BC}" type="slidenum">
              <a:rPr lang="en-US" smtClean="0"/>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78DDB821-C36F-4FAC-A081-735C79D040F8}" type="datetimeFigureOut">
              <a:rPr lang="en-US" smtClean="0"/>
              <a:t>1/27/2018</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10AA8C8-4B32-4730-B9EF-C213DECE05BC}" type="slidenum">
              <a:rPr lang="en-US" smtClean="0"/>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78DDB821-C36F-4FAC-A081-735C79D040F8}" type="datetimeFigureOut">
              <a:rPr lang="en-US" smtClean="0"/>
              <a:t>1/27/2018</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10AA8C8-4B32-4730-B9EF-C213DECE05BC}"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78DDB821-C36F-4FAC-A081-735C79D040F8}" type="datetimeFigureOut">
              <a:rPr lang="en-US" smtClean="0"/>
              <a:t>1/27/2018</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10AA8C8-4B32-4730-B9EF-C213DECE05BC}" type="slidenum">
              <a:rPr lang="en-US" smtClean="0"/>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78DDB821-C36F-4FAC-A081-735C79D040F8}" type="datetimeFigureOut">
              <a:rPr lang="en-US" smtClean="0"/>
              <a:t>1/27/2018</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10AA8C8-4B32-4730-B9EF-C213DECE05BC}"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78DDB821-C36F-4FAC-A081-735C79D040F8}" type="datetimeFigureOut">
              <a:rPr lang="en-US" smtClean="0"/>
              <a:t>1/27/2018</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10AA8C8-4B32-4730-B9EF-C213DECE05BC}"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78DDB821-C36F-4FAC-A081-735C79D040F8}" type="datetimeFigureOut">
              <a:rPr lang="en-US" smtClean="0"/>
              <a:t>1/27/2018</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B10AA8C8-4B32-4730-B9EF-C213DECE05BC}" type="slidenum">
              <a:rPr lang="en-US" smtClean="0"/>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8DDB821-C36F-4FAC-A081-735C79D040F8}" type="datetimeFigureOut">
              <a:rPr lang="en-US" smtClean="0"/>
              <a:t>1/27/2018</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10AA8C8-4B32-4730-B9EF-C213DECE05BC}"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8DDB821-C36F-4FAC-A081-735C79D040F8}" type="datetimeFigureOut">
              <a:rPr lang="en-US" smtClean="0"/>
              <a:t>1/27/2018</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10AA8C8-4B32-4730-B9EF-C213DECE05BC}"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78DDB821-C36F-4FAC-A081-735C79D040F8}" type="datetimeFigureOut">
              <a:rPr lang="en-US" smtClean="0"/>
              <a:t>1/27/2018</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B10AA8C8-4B32-4730-B9EF-C213DECE05BC}"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685800" y="1828800"/>
            <a:ext cx="7772400" cy="147002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800" b="1" dirty="0" smtClean="0">
                <a:solidFill>
                  <a:srgbClr val="FF0000"/>
                </a:solidFill>
                <a:latin typeface="Times New Roman" pitchFamily="18" charset="0"/>
                <a:cs typeface="Times New Roman" pitchFamily="18" charset="0"/>
              </a:rPr>
              <a:t>NHẬP MÔN CÔNG NGHỆ </a:t>
            </a:r>
            <a:br>
              <a:rPr lang="en-US" sz="3800" b="1" dirty="0" smtClean="0">
                <a:solidFill>
                  <a:srgbClr val="FF0000"/>
                </a:solidFill>
                <a:latin typeface="Times New Roman" pitchFamily="18" charset="0"/>
                <a:cs typeface="Times New Roman" pitchFamily="18" charset="0"/>
              </a:rPr>
            </a:br>
            <a:r>
              <a:rPr lang="en-US" sz="3800" b="1" dirty="0" smtClean="0">
                <a:solidFill>
                  <a:srgbClr val="FF0000"/>
                </a:solidFill>
                <a:latin typeface="Times New Roman" pitchFamily="18" charset="0"/>
                <a:cs typeface="Times New Roman" pitchFamily="18" charset="0"/>
              </a:rPr>
              <a:t>PHẦN MỀM</a:t>
            </a:r>
            <a:endParaRPr lang="en-US" sz="38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05011505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lvl="0" algn="just"/>
            <a:r>
              <a:rPr lang="en-US" sz="2800" b="1" dirty="0" err="1">
                <a:solidFill>
                  <a:srgbClr val="002060"/>
                </a:solidFill>
                <a:latin typeface="Times New Roman" pitchFamily="18" charset="0"/>
                <a:cs typeface="Times New Roman" pitchFamily="18" charset="0"/>
              </a:rPr>
              <a:t>Mục</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tiêu</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môn</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học</a:t>
            </a:r>
            <a:r>
              <a:rPr lang="en-US" sz="2800" b="1" dirty="0">
                <a:solidFill>
                  <a:srgbClr val="002060"/>
                </a:solidFill>
                <a:latin typeface="Times New Roman" pitchFamily="18" charset="0"/>
                <a:cs typeface="Times New Roman" pitchFamily="18" charset="0"/>
              </a:rPr>
              <a:t>: </a:t>
            </a:r>
          </a:p>
          <a:p>
            <a:pPr lvl="0" algn="just">
              <a:buFontTx/>
              <a:buChar char="-"/>
            </a:pPr>
            <a:r>
              <a:rPr lang="fr-FR" sz="2800" dirty="0" err="1" smtClean="0">
                <a:solidFill>
                  <a:srgbClr val="002060"/>
                </a:solidFill>
                <a:latin typeface="Times New Roman" pitchFamily="18" charset="0"/>
                <a:cs typeface="Times New Roman" pitchFamily="18" charset="0"/>
              </a:rPr>
              <a:t>Hiểu</a:t>
            </a:r>
            <a:r>
              <a:rPr lang="fr-FR" sz="2800" dirty="0" smtClean="0">
                <a:solidFill>
                  <a:srgbClr val="002060"/>
                </a:solidFill>
                <a:latin typeface="Times New Roman" pitchFamily="18" charset="0"/>
                <a:cs typeface="Times New Roman" pitchFamily="18" charset="0"/>
              </a:rPr>
              <a:t> </a:t>
            </a:r>
            <a:r>
              <a:rPr lang="fr-FR" sz="2800" dirty="0" err="1" smtClean="0">
                <a:solidFill>
                  <a:srgbClr val="002060"/>
                </a:solidFill>
                <a:latin typeface="Times New Roman" pitchFamily="18" charset="0"/>
                <a:cs typeface="Times New Roman" pitchFamily="18" charset="0"/>
              </a:rPr>
              <a:t>được</a:t>
            </a:r>
            <a:r>
              <a:rPr lang="fr-FR" sz="2800" dirty="0" smtClean="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các</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khái</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niệm</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và</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phương</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pháp</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kĩ</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thuật</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liên</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quan</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đến</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tiến</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trình</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phát</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triển</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phần</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mềm</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bắt</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đầu</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từ</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lấy</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yêu</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cầu</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phân</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tích</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thiết</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kế</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cài</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đặt</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kiểm</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thử</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triển</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khai</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và</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bảo</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trì</a:t>
            </a:r>
            <a:r>
              <a:rPr lang="fr-FR" sz="2800" dirty="0">
                <a:solidFill>
                  <a:srgbClr val="002060"/>
                </a:solidFill>
                <a:latin typeface="Times New Roman" pitchFamily="18" charset="0"/>
                <a:cs typeface="Times New Roman" pitchFamily="18" charset="0"/>
              </a:rPr>
              <a:t>. </a:t>
            </a:r>
            <a:endParaRPr lang="fr-FR" sz="2800" dirty="0" smtClean="0">
              <a:solidFill>
                <a:srgbClr val="002060"/>
              </a:solidFill>
              <a:latin typeface="Times New Roman" pitchFamily="18" charset="0"/>
              <a:cs typeface="Times New Roman" pitchFamily="18" charset="0"/>
            </a:endParaRPr>
          </a:p>
          <a:p>
            <a:pPr lvl="0" algn="just">
              <a:buFontTx/>
              <a:buChar char="-"/>
            </a:pPr>
            <a:r>
              <a:rPr lang="fr-FR" sz="2800" dirty="0" err="1" smtClean="0">
                <a:solidFill>
                  <a:srgbClr val="002060"/>
                </a:solidFill>
                <a:latin typeface="Times New Roman" pitchFamily="18" charset="0"/>
                <a:cs typeface="Times New Roman" pitchFamily="18" charset="0"/>
              </a:rPr>
              <a:t>Ngoài</a:t>
            </a:r>
            <a:r>
              <a:rPr lang="fr-FR" sz="2800" dirty="0" smtClean="0">
                <a:solidFill>
                  <a:srgbClr val="002060"/>
                </a:solidFill>
                <a:latin typeface="Times New Roman" pitchFamily="18" charset="0"/>
                <a:cs typeface="Times New Roman" pitchFamily="18" charset="0"/>
              </a:rPr>
              <a:t> </a:t>
            </a:r>
            <a:r>
              <a:rPr lang="fr-FR" sz="2800" dirty="0">
                <a:solidFill>
                  <a:srgbClr val="002060"/>
                </a:solidFill>
                <a:latin typeface="Times New Roman" pitchFamily="18" charset="0"/>
                <a:cs typeface="Times New Roman" pitchFamily="18" charset="0"/>
              </a:rPr>
              <a:t>ra </a:t>
            </a:r>
            <a:r>
              <a:rPr lang="fr-FR" sz="2800" dirty="0" err="1">
                <a:solidFill>
                  <a:srgbClr val="002060"/>
                </a:solidFill>
                <a:latin typeface="Times New Roman" pitchFamily="18" charset="0"/>
                <a:cs typeface="Times New Roman" pitchFamily="18" charset="0"/>
              </a:rPr>
              <a:t>còn</a:t>
            </a:r>
            <a:r>
              <a:rPr lang="fr-FR" sz="2800" dirty="0">
                <a:solidFill>
                  <a:srgbClr val="002060"/>
                </a:solidFill>
                <a:latin typeface="Times New Roman" pitchFamily="18" charset="0"/>
                <a:cs typeface="Times New Roman" pitchFamily="18" charset="0"/>
              </a:rPr>
              <a:t> </a:t>
            </a:r>
            <a:r>
              <a:rPr lang="fr-FR" sz="2800" dirty="0" err="1" smtClean="0">
                <a:solidFill>
                  <a:srgbClr val="002060"/>
                </a:solidFill>
                <a:latin typeface="Times New Roman" pitchFamily="18" charset="0"/>
                <a:cs typeface="Times New Roman" pitchFamily="18" charset="0"/>
              </a:rPr>
              <a:t>nắm</a:t>
            </a:r>
            <a:r>
              <a:rPr lang="fr-FR" sz="2800" dirty="0" smtClean="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được</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các</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vấn</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đề</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liên</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quan</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trong</a:t>
            </a:r>
            <a:r>
              <a:rPr lang="fr-FR" sz="2800" dirty="0">
                <a:solidFill>
                  <a:srgbClr val="002060"/>
                </a:solidFill>
                <a:latin typeface="Times New Roman" pitchFamily="18" charset="0"/>
                <a:cs typeface="Times New Roman" pitchFamily="18" charset="0"/>
              </a:rPr>
              <a:t> </a:t>
            </a:r>
            <a:r>
              <a:rPr lang="fr-FR" sz="2800" dirty="0" err="1" smtClean="0">
                <a:solidFill>
                  <a:srgbClr val="002060"/>
                </a:solidFill>
                <a:latin typeface="Times New Roman" pitchFamily="18" charset="0"/>
                <a:cs typeface="Times New Roman" pitchFamily="18" charset="0"/>
              </a:rPr>
              <a:t>phát</a:t>
            </a:r>
            <a:r>
              <a:rPr lang="fr-FR" sz="2800" dirty="0" smtClean="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triển</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phần</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mềm</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như</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khía</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cạnh</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kinh</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tế</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công</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nghệ</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và</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sử</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dụng</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tài</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nguyên</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nhân</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lực</a:t>
            </a:r>
            <a:r>
              <a:rPr lang="fr-FR" sz="2800" dirty="0">
                <a:solidFill>
                  <a:srgbClr val="002060"/>
                </a:solidFill>
                <a:latin typeface="Times New Roman" pitchFamily="18" charset="0"/>
                <a:cs typeface="Times New Roman" pitchFamily="18" charset="0"/>
              </a:rPr>
              <a:t>…</a:t>
            </a:r>
            <a:endParaRPr lang="en-US" sz="2800" dirty="0">
              <a:solidFill>
                <a:srgbClr val="002060"/>
              </a:solidFill>
              <a:latin typeface="Times New Roman" pitchFamily="18" charset="0"/>
              <a:cs typeface="Times New Roman" pitchFamily="18" charset="0"/>
            </a:endParaRPr>
          </a:p>
          <a:p>
            <a:pPr algn="just"/>
            <a:endParaRPr lang="en-US" dirty="0"/>
          </a:p>
        </p:txBody>
      </p:sp>
      <p:sp>
        <p:nvSpPr>
          <p:cNvPr id="2" name="Title 1"/>
          <p:cNvSpPr>
            <a:spLocks noGrp="1"/>
          </p:cNvSpPr>
          <p:nvPr>
            <p:ph type="title"/>
          </p:nvPr>
        </p:nvSpPr>
        <p:spPr/>
        <p:txBody>
          <a:bodyPr>
            <a:normAutofit fontScale="90000"/>
          </a:bodyPr>
          <a:lstStyle/>
          <a:p>
            <a:r>
              <a:rPr lang="en-US" b="1" dirty="0">
                <a:solidFill>
                  <a:srgbClr val="FF0000"/>
                </a:solidFill>
                <a:latin typeface="Times New Roman" pitchFamily="18" charset="0"/>
                <a:cs typeface="Times New Roman" pitchFamily="18" charset="0"/>
              </a:rPr>
              <a:t>I</a:t>
            </a:r>
            <a:r>
              <a:rPr lang="vi-VN" b="1" dirty="0" smtClean="0">
                <a:solidFill>
                  <a:srgbClr val="FF0000"/>
                </a:solidFill>
                <a:latin typeface="Times New Roman" pitchFamily="18" charset="0"/>
                <a:cs typeface="Times New Roman" pitchFamily="18" charset="0"/>
              </a:rPr>
              <a:t>.  </a:t>
            </a:r>
            <a:r>
              <a:rPr lang="en-US" b="1" dirty="0" smtClean="0">
                <a:solidFill>
                  <a:srgbClr val="FF0000"/>
                </a:solidFill>
                <a:latin typeface="Times New Roman" pitchFamily="18" charset="0"/>
                <a:cs typeface="Times New Roman" pitchFamily="18" charset="0"/>
              </a:rPr>
              <a:t>GIỚI THIỆU MÔN HỌC</a:t>
            </a:r>
            <a:r>
              <a:rPr lang="vi-VN" b="1" dirty="0">
                <a:solidFill>
                  <a:srgbClr val="FF0000"/>
                </a:solidFill>
                <a:latin typeface="Times New Roman" pitchFamily="18" charset="0"/>
                <a:cs typeface="Times New Roman" pitchFamily="18" charset="0"/>
              </a:rPr>
              <a:t/>
            </a:r>
            <a:br>
              <a:rPr lang="vi-VN" b="1" dirty="0">
                <a:solidFill>
                  <a:srgbClr val="FF0000"/>
                </a:solidFill>
                <a:latin typeface="Times New Roman" pitchFamily="18" charset="0"/>
                <a:cs typeface="Times New Roman" pitchFamily="18" charset="0"/>
              </a:rPr>
            </a:br>
            <a:endParaRPr lang="en-US" dirty="0"/>
          </a:p>
        </p:txBody>
      </p:sp>
    </p:spTree>
    <p:extLst>
      <p:ext uri="{BB962C8B-B14F-4D97-AF65-F5344CB8AC3E}">
        <p14:creationId xmlns:p14="http://schemas.microsoft.com/office/powerpoint/2010/main" val="373609454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lvl="0" algn="just"/>
            <a:r>
              <a:rPr lang="en-US" sz="2800" b="1" dirty="0" err="1">
                <a:solidFill>
                  <a:srgbClr val="002060"/>
                </a:solidFill>
                <a:latin typeface="Times New Roman" pitchFamily="18" charset="0"/>
                <a:cs typeface="Times New Roman" pitchFamily="18" charset="0"/>
              </a:rPr>
              <a:t>Mục</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tiêu</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môn</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học</a:t>
            </a:r>
            <a:r>
              <a:rPr lang="en-US" sz="2800" b="1" dirty="0">
                <a:solidFill>
                  <a:srgbClr val="002060"/>
                </a:solidFill>
                <a:latin typeface="Times New Roman" pitchFamily="18" charset="0"/>
                <a:cs typeface="Times New Roman" pitchFamily="18" charset="0"/>
              </a:rPr>
              <a:t>: </a:t>
            </a:r>
          </a:p>
          <a:p>
            <a:pPr lvl="0" algn="just">
              <a:buFontTx/>
              <a:buChar char="-"/>
            </a:pPr>
            <a:r>
              <a:rPr lang="en-US" sz="2800" dirty="0" err="1" smtClean="0">
                <a:solidFill>
                  <a:srgbClr val="002060"/>
                </a:solidFill>
                <a:latin typeface="Times New Roman" pitchFamily="18" charset="0"/>
                <a:cs typeface="Times New Roman" pitchFamily="18" charset="0"/>
              </a:rPr>
              <a:t>Áp</a:t>
            </a:r>
            <a:r>
              <a:rPr lang="en-US" sz="2800" dirty="0" smtClean="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dụng</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các</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phương</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pháp</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kĩ</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thuật</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trong</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các</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pha</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phát</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triển</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vào</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phát</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triển</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một</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phần</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mềm</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thực</a:t>
            </a:r>
            <a:r>
              <a:rPr lang="en-US" sz="2800" dirty="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tế</a:t>
            </a:r>
            <a:r>
              <a:rPr lang="en-US" sz="2800" dirty="0" smtClean="0">
                <a:solidFill>
                  <a:srgbClr val="002060"/>
                </a:solidFill>
                <a:latin typeface="Times New Roman" pitchFamily="18" charset="0"/>
                <a:cs typeface="Times New Roman" pitchFamily="18" charset="0"/>
              </a:rPr>
              <a:t>.</a:t>
            </a:r>
          </a:p>
          <a:p>
            <a:pPr lvl="0" algn="just">
              <a:buFontTx/>
              <a:buChar char="-"/>
            </a:pPr>
            <a:r>
              <a:rPr lang="fr-FR" sz="2800" dirty="0" err="1" smtClean="0">
                <a:solidFill>
                  <a:srgbClr val="002060"/>
                </a:solidFill>
                <a:latin typeface="Times New Roman" pitchFamily="18" charset="0"/>
                <a:cs typeface="Times New Roman" pitchFamily="18" charset="0"/>
              </a:rPr>
              <a:t>Có</a:t>
            </a:r>
            <a:r>
              <a:rPr lang="fr-FR" sz="2800" dirty="0" smtClean="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khả</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năng</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sử</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dụng</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các</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công</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cụ</a:t>
            </a:r>
            <a:r>
              <a:rPr lang="fr-FR" sz="2800" dirty="0">
                <a:solidFill>
                  <a:srgbClr val="002060"/>
                </a:solidFill>
                <a:latin typeface="Times New Roman" pitchFamily="18" charset="0"/>
                <a:cs typeface="Times New Roman" pitchFamily="18" charset="0"/>
              </a:rPr>
              <a:t> UML </a:t>
            </a:r>
            <a:r>
              <a:rPr lang="fr-FR" sz="2800" dirty="0" err="1">
                <a:solidFill>
                  <a:srgbClr val="002060"/>
                </a:solidFill>
                <a:latin typeface="Times New Roman" pitchFamily="18" charset="0"/>
                <a:cs typeface="Times New Roman" pitchFamily="18" charset="0"/>
              </a:rPr>
              <a:t>để</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vẽ</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các</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sơ</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đồ</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biểu</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đồ</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tương</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ứng</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với</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các</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pha</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phát</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triển</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Đồng</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thời</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đọc</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hiểu</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được</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tài</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liệu</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kĩ</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thuật</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phát</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triển</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phần</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mềm</a:t>
            </a:r>
            <a:r>
              <a:rPr lang="fr-FR" sz="2800" dirty="0">
                <a:solidFill>
                  <a:srgbClr val="002060"/>
                </a:solidFill>
                <a:latin typeface="Times New Roman" pitchFamily="18" charset="0"/>
                <a:cs typeface="Times New Roman" pitchFamily="18" charset="0"/>
              </a:rPr>
              <a:t> do </a:t>
            </a:r>
            <a:r>
              <a:rPr lang="fr-FR" sz="2800" dirty="0" err="1">
                <a:solidFill>
                  <a:srgbClr val="002060"/>
                </a:solidFill>
                <a:latin typeface="Times New Roman" pitchFamily="18" charset="0"/>
                <a:cs typeface="Times New Roman" pitchFamily="18" charset="0"/>
              </a:rPr>
              <a:t>người</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khác</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đã</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viết</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theo</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chuẩn</a:t>
            </a:r>
            <a:r>
              <a:rPr lang="fr-FR" sz="2800" dirty="0">
                <a:solidFill>
                  <a:srgbClr val="002060"/>
                </a:solidFill>
                <a:latin typeface="Times New Roman" pitchFamily="18" charset="0"/>
                <a:cs typeface="Times New Roman" pitchFamily="18" charset="0"/>
              </a:rPr>
              <a:t> </a:t>
            </a:r>
            <a:r>
              <a:rPr lang="fr-FR" sz="2800" dirty="0" smtClean="0">
                <a:solidFill>
                  <a:srgbClr val="002060"/>
                </a:solidFill>
                <a:latin typeface="Times New Roman" pitchFamily="18" charset="0"/>
                <a:cs typeface="Times New Roman" pitchFamily="18" charset="0"/>
              </a:rPr>
              <a:t>UML.</a:t>
            </a:r>
            <a:endParaRPr lang="en-US" sz="2800" dirty="0">
              <a:solidFill>
                <a:srgbClr val="002060"/>
              </a:solidFill>
              <a:latin typeface="Times New Roman" pitchFamily="18" charset="0"/>
              <a:cs typeface="Times New Roman" pitchFamily="18" charset="0"/>
            </a:endParaRPr>
          </a:p>
          <a:p>
            <a:pPr lvl="0" algn="just">
              <a:buFontTx/>
              <a:buChar char="-"/>
            </a:pPr>
            <a:r>
              <a:rPr lang="fr-FR" sz="2800" dirty="0" err="1" smtClean="0">
                <a:solidFill>
                  <a:srgbClr val="002060"/>
                </a:solidFill>
                <a:latin typeface="Times New Roman" pitchFamily="18" charset="0"/>
                <a:cs typeface="Times New Roman" pitchFamily="18" charset="0"/>
              </a:rPr>
              <a:t>Khả</a:t>
            </a:r>
            <a:r>
              <a:rPr lang="fr-FR" sz="2800" dirty="0" smtClean="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năng</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phối</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hợp</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nhóm</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giữa</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các</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pha</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và</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giữa</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các</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phần</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công</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việc</a:t>
            </a:r>
            <a:r>
              <a:rPr lang="fr-FR" sz="2800" dirty="0">
                <a:solidFill>
                  <a:srgbClr val="002060"/>
                </a:solidFill>
                <a:latin typeface="Times New Roman" pitchFamily="18" charset="0"/>
                <a:cs typeface="Times New Roman" pitchFamily="18" charset="0"/>
              </a:rPr>
              <a:t> </a:t>
            </a:r>
            <a:r>
              <a:rPr lang="fr-FR" sz="2800" dirty="0" err="1">
                <a:solidFill>
                  <a:srgbClr val="002060"/>
                </a:solidFill>
                <a:latin typeface="Times New Roman" pitchFamily="18" charset="0"/>
                <a:cs typeface="Times New Roman" pitchFamily="18" charset="0"/>
              </a:rPr>
              <a:t>khác</a:t>
            </a:r>
            <a:r>
              <a:rPr lang="fr-FR" sz="2800" dirty="0">
                <a:solidFill>
                  <a:srgbClr val="002060"/>
                </a:solidFill>
                <a:latin typeface="Times New Roman" pitchFamily="18" charset="0"/>
                <a:cs typeface="Times New Roman" pitchFamily="18" charset="0"/>
              </a:rPr>
              <a:t> </a:t>
            </a:r>
            <a:r>
              <a:rPr lang="fr-FR" sz="2800" dirty="0" err="1" smtClean="0">
                <a:solidFill>
                  <a:srgbClr val="002060"/>
                </a:solidFill>
                <a:latin typeface="Times New Roman" pitchFamily="18" charset="0"/>
                <a:cs typeface="Times New Roman" pitchFamily="18" charset="0"/>
              </a:rPr>
              <a:t>nhau</a:t>
            </a:r>
            <a:r>
              <a:rPr lang="fr-FR" sz="2800" dirty="0" smtClean="0">
                <a:solidFill>
                  <a:srgbClr val="002060"/>
                </a:solidFill>
                <a:latin typeface="Times New Roman" pitchFamily="18" charset="0"/>
                <a:cs typeface="Times New Roman" pitchFamily="18" charset="0"/>
              </a:rPr>
              <a:t>.</a:t>
            </a:r>
            <a:endParaRPr lang="en-US" sz="2800" dirty="0">
              <a:solidFill>
                <a:srgbClr val="002060"/>
              </a:solidFill>
              <a:latin typeface="Times New Roman" pitchFamily="18" charset="0"/>
              <a:cs typeface="Times New Roman" pitchFamily="18" charset="0"/>
            </a:endParaRPr>
          </a:p>
          <a:p>
            <a:pPr algn="just"/>
            <a:endParaRPr lang="en-US" dirty="0"/>
          </a:p>
        </p:txBody>
      </p:sp>
      <p:sp>
        <p:nvSpPr>
          <p:cNvPr id="2" name="Title 1"/>
          <p:cNvSpPr>
            <a:spLocks noGrp="1"/>
          </p:cNvSpPr>
          <p:nvPr>
            <p:ph type="title"/>
          </p:nvPr>
        </p:nvSpPr>
        <p:spPr/>
        <p:txBody>
          <a:bodyPr>
            <a:normAutofit fontScale="90000"/>
          </a:bodyPr>
          <a:lstStyle/>
          <a:p>
            <a:r>
              <a:rPr lang="en-US" b="1" dirty="0">
                <a:solidFill>
                  <a:srgbClr val="FF0000"/>
                </a:solidFill>
                <a:latin typeface="Times New Roman" pitchFamily="18" charset="0"/>
                <a:cs typeface="Times New Roman" pitchFamily="18" charset="0"/>
              </a:rPr>
              <a:t>I</a:t>
            </a:r>
            <a:r>
              <a:rPr lang="vi-VN" b="1" dirty="0" smtClean="0">
                <a:solidFill>
                  <a:srgbClr val="FF0000"/>
                </a:solidFill>
                <a:latin typeface="Times New Roman" pitchFamily="18" charset="0"/>
                <a:cs typeface="Times New Roman" pitchFamily="18" charset="0"/>
              </a:rPr>
              <a:t>.  </a:t>
            </a:r>
            <a:r>
              <a:rPr lang="en-US" b="1" dirty="0" smtClean="0">
                <a:solidFill>
                  <a:srgbClr val="FF0000"/>
                </a:solidFill>
                <a:latin typeface="Times New Roman" pitchFamily="18" charset="0"/>
                <a:cs typeface="Times New Roman" pitchFamily="18" charset="0"/>
              </a:rPr>
              <a:t>GIỚI THIỆU MÔN HỌC</a:t>
            </a:r>
            <a:r>
              <a:rPr lang="vi-VN" b="1" dirty="0">
                <a:solidFill>
                  <a:srgbClr val="FF0000"/>
                </a:solidFill>
                <a:latin typeface="Times New Roman" pitchFamily="18" charset="0"/>
                <a:cs typeface="Times New Roman" pitchFamily="18" charset="0"/>
              </a:rPr>
              <a:t/>
            </a:r>
            <a:br>
              <a:rPr lang="vi-VN" b="1" dirty="0">
                <a:solidFill>
                  <a:srgbClr val="FF0000"/>
                </a:solidFill>
                <a:latin typeface="Times New Roman" pitchFamily="18" charset="0"/>
                <a:cs typeface="Times New Roman" pitchFamily="18" charset="0"/>
              </a:rPr>
            </a:br>
            <a:endParaRPr lang="en-US" dirty="0"/>
          </a:p>
        </p:txBody>
      </p:sp>
    </p:spTree>
    <p:extLst>
      <p:ext uri="{BB962C8B-B14F-4D97-AF65-F5344CB8AC3E}">
        <p14:creationId xmlns:p14="http://schemas.microsoft.com/office/powerpoint/2010/main" val="335504370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lvl="0" algn="just"/>
            <a:r>
              <a:rPr lang="en-US" sz="2700" b="1" dirty="0" err="1" smtClean="0">
                <a:solidFill>
                  <a:srgbClr val="002060"/>
                </a:solidFill>
                <a:latin typeface="Times New Roman" pitchFamily="18" charset="0"/>
                <a:cs typeface="Times New Roman" pitchFamily="18" charset="0"/>
              </a:rPr>
              <a:t>Chương</a:t>
            </a:r>
            <a:r>
              <a:rPr lang="en-US" sz="2700" b="1" dirty="0" smtClean="0">
                <a:solidFill>
                  <a:srgbClr val="002060"/>
                </a:solidFill>
                <a:latin typeface="Times New Roman" pitchFamily="18" charset="0"/>
                <a:cs typeface="Times New Roman" pitchFamily="18" charset="0"/>
              </a:rPr>
              <a:t> 1: </a:t>
            </a:r>
            <a:r>
              <a:rPr lang="en-US" sz="2700" b="1" dirty="0" err="1">
                <a:solidFill>
                  <a:srgbClr val="002060"/>
                </a:solidFill>
                <a:latin typeface="Times New Roman" pitchFamily="18" charset="0"/>
                <a:cs typeface="Times New Roman" pitchFamily="18" charset="0"/>
              </a:rPr>
              <a:t>Phạm</a:t>
            </a:r>
            <a:r>
              <a:rPr lang="en-US" sz="2700" b="1" dirty="0">
                <a:solidFill>
                  <a:srgbClr val="002060"/>
                </a:solidFill>
                <a:latin typeface="Times New Roman" pitchFamily="18" charset="0"/>
                <a:cs typeface="Times New Roman" pitchFamily="18" charset="0"/>
              </a:rPr>
              <a:t> vi </a:t>
            </a:r>
            <a:r>
              <a:rPr lang="en-US" sz="2700" b="1" dirty="0" err="1">
                <a:solidFill>
                  <a:srgbClr val="002060"/>
                </a:solidFill>
                <a:latin typeface="Times New Roman" pitchFamily="18" charset="0"/>
                <a:cs typeface="Times New Roman" pitchFamily="18" charset="0"/>
              </a:rPr>
              <a:t>của</a:t>
            </a:r>
            <a:r>
              <a:rPr lang="en-US" sz="2700" b="1" dirty="0">
                <a:solidFill>
                  <a:srgbClr val="002060"/>
                </a:solidFill>
                <a:latin typeface="Times New Roman" pitchFamily="18" charset="0"/>
                <a:cs typeface="Times New Roman" pitchFamily="18" charset="0"/>
              </a:rPr>
              <a:t> </a:t>
            </a:r>
            <a:r>
              <a:rPr lang="en-US" sz="2700" b="1" dirty="0" err="1">
                <a:solidFill>
                  <a:srgbClr val="002060"/>
                </a:solidFill>
                <a:latin typeface="Times New Roman" pitchFamily="18" charset="0"/>
                <a:cs typeface="Times New Roman" pitchFamily="18" charset="0"/>
              </a:rPr>
              <a:t>công</a:t>
            </a:r>
            <a:r>
              <a:rPr lang="en-US" sz="2700" b="1" dirty="0">
                <a:solidFill>
                  <a:srgbClr val="002060"/>
                </a:solidFill>
                <a:latin typeface="Times New Roman" pitchFamily="18" charset="0"/>
                <a:cs typeface="Times New Roman" pitchFamily="18" charset="0"/>
              </a:rPr>
              <a:t> </a:t>
            </a:r>
            <a:r>
              <a:rPr lang="en-US" sz="2700" b="1" dirty="0" err="1">
                <a:solidFill>
                  <a:srgbClr val="002060"/>
                </a:solidFill>
                <a:latin typeface="Times New Roman" pitchFamily="18" charset="0"/>
                <a:cs typeface="Times New Roman" pitchFamily="18" charset="0"/>
              </a:rPr>
              <a:t>nghệ</a:t>
            </a:r>
            <a:r>
              <a:rPr lang="en-US" sz="2700" b="1" dirty="0">
                <a:solidFill>
                  <a:srgbClr val="002060"/>
                </a:solidFill>
                <a:latin typeface="Times New Roman" pitchFamily="18" charset="0"/>
                <a:cs typeface="Times New Roman" pitchFamily="18" charset="0"/>
              </a:rPr>
              <a:t> </a:t>
            </a:r>
            <a:r>
              <a:rPr lang="en-US" sz="2700" b="1" dirty="0" err="1">
                <a:solidFill>
                  <a:srgbClr val="002060"/>
                </a:solidFill>
                <a:latin typeface="Times New Roman" pitchFamily="18" charset="0"/>
                <a:cs typeface="Times New Roman" pitchFamily="18" charset="0"/>
              </a:rPr>
              <a:t>phần</a:t>
            </a:r>
            <a:r>
              <a:rPr lang="en-US" sz="2700" b="1" dirty="0">
                <a:solidFill>
                  <a:srgbClr val="002060"/>
                </a:solidFill>
                <a:latin typeface="Times New Roman" pitchFamily="18" charset="0"/>
                <a:cs typeface="Times New Roman" pitchFamily="18" charset="0"/>
              </a:rPr>
              <a:t> </a:t>
            </a:r>
            <a:r>
              <a:rPr lang="en-US" sz="2700" b="1" dirty="0" err="1" smtClean="0">
                <a:solidFill>
                  <a:srgbClr val="002060"/>
                </a:solidFill>
                <a:latin typeface="Times New Roman" pitchFamily="18" charset="0"/>
                <a:cs typeface="Times New Roman" pitchFamily="18" charset="0"/>
              </a:rPr>
              <a:t>mềm</a:t>
            </a:r>
            <a:r>
              <a:rPr lang="en-US" sz="2700" b="1" dirty="0" smtClean="0">
                <a:solidFill>
                  <a:srgbClr val="002060"/>
                </a:solidFill>
                <a:latin typeface="Times New Roman" pitchFamily="18" charset="0"/>
                <a:cs typeface="Times New Roman" pitchFamily="18" charset="0"/>
              </a:rPr>
              <a:t> </a:t>
            </a:r>
            <a:endParaRPr lang="en-US" sz="2700" b="1" dirty="0">
              <a:solidFill>
                <a:srgbClr val="002060"/>
              </a:solidFill>
              <a:latin typeface="Times New Roman" pitchFamily="18" charset="0"/>
              <a:cs typeface="Times New Roman" pitchFamily="18" charset="0"/>
            </a:endParaRPr>
          </a:p>
          <a:p>
            <a:pPr lvl="0" algn="just">
              <a:buFontTx/>
              <a:buChar char="-"/>
            </a:pPr>
            <a:r>
              <a:rPr lang="en-US" sz="2800" dirty="0" smtClean="0">
                <a:solidFill>
                  <a:srgbClr val="002060"/>
                </a:solidFill>
                <a:latin typeface="Times New Roman" pitchFamily="18" charset="0"/>
                <a:cs typeface="Times New Roman" pitchFamily="18" charset="0"/>
              </a:rPr>
              <a:t>1.1</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Các</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khái</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niệm</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cơ</a:t>
            </a:r>
            <a:r>
              <a:rPr lang="en-US" sz="2800" dirty="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bản</a:t>
            </a:r>
            <a:endParaRPr lang="en-US" sz="2800" dirty="0">
              <a:solidFill>
                <a:srgbClr val="002060"/>
              </a:solidFill>
              <a:latin typeface="Times New Roman" pitchFamily="18" charset="0"/>
              <a:cs typeface="Times New Roman" pitchFamily="18" charset="0"/>
            </a:endParaRPr>
          </a:p>
          <a:p>
            <a:pPr lvl="0" algn="just">
              <a:buFontTx/>
              <a:buChar char="-"/>
            </a:pPr>
            <a:r>
              <a:rPr lang="en-US" sz="2800" dirty="0" smtClean="0">
                <a:solidFill>
                  <a:srgbClr val="002060"/>
                </a:solidFill>
                <a:latin typeface="Times New Roman" pitchFamily="18" charset="0"/>
                <a:cs typeface="Times New Roman" pitchFamily="18" charset="0"/>
              </a:rPr>
              <a:t>1.2</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Sự</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cần</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thiết</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của</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công</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nghệ</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phần</a:t>
            </a:r>
            <a:r>
              <a:rPr lang="en-US" sz="2800" dirty="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mềm</a:t>
            </a:r>
            <a:endParaRPr lang="en-US" sz="2800" dirty="0">
              <a:solidFill>
                <a:srgbClr val="002060"/>
              </a:solidFill>
              <a:latin typeface="Times New Roman" pitchFamily="18" charset="0"/>
              <a:cs typeface="Times New Roman" pitchFamily="18" charset="0"/>
            </a:endParaRPr>
          </a:p>
          <a:p>
            <a:pPr lvl="0" algn="just">
              <a:buFontTx/>
              <a:buChar char="-"/>
            </a:pPr>
            <a:r>
              <a:rPr lang="en-US" sz="2800" dirty="0" smtClean="0">
                <a:solidFill>
                  <a:srgbClr val="002060"/>
                </a:solidFill>
                <a:latin typeface="Times New Roman" pitchFamily="18" charset="0"/>
                <a:cs typeface="Times New Roman" pitchFamily="18" charset="0"/>
              </a:rPr>
              <a:t>1.3</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Các</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vấn</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đề</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thường</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gặp</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khi</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phát</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triển</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phần</a:t>
            </a:r>
            <a:r>
              <a:rPr lang="en-US" sz="2800" dirty="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mềm</a:t>
            </a:r>
            <a:endParaRPr lang="en-US" sz="2800" dirty="0">
              <a:solidFill>
                <a:srgbClr val="002060"/>
              </a:solidFill>
              <a:latin typeface="Times New Roman" pitchFamily="18" charset="0"/>
              <a:cs typeface="Times New Roman" pitchFamily="18" charset="0"/>
            </a:endParaRPr>
          </a:p>
          <a:p>
            <a:pPr lvl="0" algn="just">
              <a:buFontTx/>
              <a:buChar char="-"/>
            </a:pPr>
            <a:r>
              <a:rPr lang="en-US" sz="2800" dirty="0" smtClean="0">
                <a:solidFill>
                  <a:srgbClr val="002060"/>
                </a:solidFill>
                <a:latin typeface="Times New Roman" pitchFamily="18" charset="0"/>
                <a:cs typeface="Times New Roman" pitchFamily="18" charset="0"/>
              </a:rPr>
              <a:t>1.4</a:t>
            </a:r>
            <a:r>
              <a:rPr lang="en-US" sz="2800" dirty="0">
                <a:solidFill>
                  <a:srgbClr val="002060"/>
                </a:solidFill>
                <a:latin typeface="Times New Roman" pitchFamily="18" charset="0"/>
                <a:cs typeface="Times New Roman" pitchFamily="18" charset="0"/>
              </a:rPr>
              <a:t>. Case study: </a:t>
            </a:r>
            <a:r>
              <a:rPr lang="en-US" sz="2800" dirty="0" err="1">
                <a:solidFill>
                  <a:srgbClr val="002060"/>
                </a:solidFill>
                <a:latin typeface="Times New Roman" pitchFamily="18" charset="0"/>
                <a:cs typeface="Times New Roman" pitchFamily="18" charset="0"/>
              </a:rPr>
              <a:t>Các</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nhóm</a:t>
            </a:r>
            <a:r>
              <a:rPr lang="en-US" sz="2800" dirty="0">
                <a:solidFill>
                  <a:srgbClr val="002060"/>
                </a:solidFill>
                <a:latin typeface="Times New Roman" pitchFamily="18" charset="0"/>
                <a:cs typeface="Times New Roman" pitchFamily="18" charset="0"/>
              </a:rPr>
              <a:t> (3-5sv) </a:t>
            </a:r>
            <a:r>
              <a:rPr lang="en-US" sz="2800" dirty="0" err="1">
                <a:solidFill>
                  <a:srgbClr val="002060"/>
                </a:solidFill>
                <a:latin typeface="Times New Roman" pitchFamily="18" charset="0"/>
                <a:cs typeface="Times New Roman" pitchFamily="18" charset="0"/>
              </a:rPr>
              <a:t>đọc</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tài</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liệu</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và</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báo</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cáo</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về</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phạm</a:t>
            </a:r>
            <a:r>
              <a:rPr lang="en-US" sz="2800" dirty="0">
                <a:solidFill>
                  <a:srgbClr val="002060"/>
                </a:solidFill>
                <a:latin typeface="Times New Roman" pitchFamily="18" charset="0"/>
                <a:cs typeface="Times New Roman" pitchFamily="18" charset="0"/>
              </a:rPr>
              <a:t> vi </a:t>
            </a:r>
            <a:r>
              <a:rPr lang="en-US" sz="2800" dirty="0" err="1">
                <a:solidFill>
                  <a:srgbClr val="002060"/>
                </a:solidFill>
                <a:latin typeface="Times New Roman" pitchFamily="18" charset="0"/>
                <a:cs typeface="Times New Roman" pitchFamily="18" charset="0"/>
              </a:rPr>
              <a:t>của</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công</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nghệ</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phần</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mềm</a:t>
            </a:r>
            <a:endParaRPr lang="en-US" sz="2800" dirty="0">
              <a:solidFill>
                <a:srgbClr val="002060"/>
              </a:solidFill>
              <a:latin typeface="Times New Roman" pitchFamily="18" charset="0"/>
              <a:cs typeface="Times New Roman" pitchFamily="18" charset="0"/>
            </a:endParaRPr>
          </a:p>
          <a:p>
            <a:pPr algn="just"/>
            <a:endParaRPr lang="en-US" dirty="0"/>
          </a:p>
        </p:txBody>
      </p:sp>
      <p:sp>
        <p:nvSpPr>
          <p:cNvPr id="2" name="Title 1"/>
          <p:cNvSpPr>
            <a:spLocks noGrp="1"/>
          </p:cNvSpPr>
          <p:nvPr>
            <p:ph type="title"/>
          </p:nvPr>
        </p:nvSpPr>
        <p:spPr/>
        <p:txBody>
          <a:bodyPr>
            <a:normAutofit fontScale="90000"/>
          </a:bodyPr>
          <a:lstStyle/>
          <a:p>
            <a:r>
              <a:rPr lang="en-US" b="1" dirty="0" smtClean="0">
                <a:solidFill>
                  <a:srgbClr val="FF0000"/>
                </a:solidFill>
                <a:latin typeface="Times New Roman" pitchFamily="18" charset="0"/>
                <a:cs typeface="Times New Roman" pitchFamily="18" charset="0"/>
              </a:rPr>
              <a:t>II</a:t>
            </a:r>
            <a:r>
              <a:rPr lang="vi-VN" b="1" dirty="0" smtClean="0">
                <a:solidFill>
                  <a:srgbClr val="FF0000"/>
                </a:solidFill>
                <a:latin typeface="Times New Roman" pitchFamily="18" charset="0"/>
                <a:cs typeface="Times New Roman" pitchFamily="18" charset="0"/>
              </a:rPr>
              <a:t>.  </a:t>
            </a:r>
            <a:r>
              <a:rPr lang="en-US" b="1" dirty="0" smtClean="0">
                <a:solidFill>
                  <a:srgbClr val="FF0000"/>
                </a:solidFill>
                <a:latin typeface="Times New Roman" pitchFamily="18" charset="0"/>
                <a:cs typeface="Times New Roman" pitchFamily="18" charset="0"/>
              </a:rPr>
              <a:t>NỘI DUNG CHI TIẾT</a:t>
            </a:r>
            <a:r>
              <a:rPr lang="vi-VN" b="1" dirty="0">
                <a:solidFill>
                  <a:srgbClr val="FF0000"/>
                </a:solidFill>
                <a:latin typeface="Times New Roman" pitchFamily="18" charset="0"/>
                <a:cs typeface="Times New Roman" pitchFamily="18" charset="0"/>
              </a:rPr>
              <a:t/>
            </a:r>
            <a:br>
              <a:rPr lang="vi-VN" b="1" dirty="0">
                <a:solidFill>
                  <a:srgbClr val="FF0000"/>
                </a:solidFill>
                <a:latin typeface="Times New Roman" pitchFamily="18" charset="0"/>
                <a:cs typeface="Times New Roman" pitchFamily="18" charset="0"/>
              </a:rPr>
            </a:br>
            <a:endParaRPr lang="en-US" dirty="0"/>
          </a:p>
        </p:txBody>
      </p:sp>
    </p:spTree>
    <p:extLst>
      <p:ext uri="{BB962C8B-B14F-4D97-AF65-F5344CB8AC3E}">
        <p14:creationId xmlns:p14="http://schemas.microsoft.com/office/powerpoint/2010/main" val="234036258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lvl="0" algn="just"/>
            <a:r>
              <a:rPr lang="en-US" sz="2700" b="1" dirty="0" err="1">
                <a:solidFill>
                  <a:srgbClr val="002060"/>
                </a:solidFill>
                <a:latin typeface="Times New Roman" pitchFamily="18" charset="0"/>
                <a:cs typeface="Times New Roman" pitchFamily="18" charset="0"/>
              </a:rPr>
              <a:t>Chương</a:t>
            </a:r>
            <a:r>
              <a:rPr lang="en-US" sz="2700" b="1" dirty="0">
                <a:solidFill>
                  <a:srgbClr val="002060"/>
                </a:solidFill>
                <a:latin typeface="Times New Roman" pitchFamily="18" charset="0"/>
                <a:cs typeface="Times New Roman" pitchFamily="18" charset="0"/>
              </a:rPr>
              <a:t> </a:t>
            </a:r>
            <a:r>
              <a:rPr lang="en-US" sz="2700" b="1" dirty="0" smtClean="0">
                <a:solidFill>
                  <a:srgbClr val="002060"/>
                </a:solidFill>
                <a:latin typeface="Times New Roman" pitchFamily="18" charset="0"/>
                <a:cs typeface="Times New Roman" pitchFamily="18" charset="0"/>
              </a:rPr>
              <a:t>2: </a:t>
            </a:r>
            <a:r>
              <a:rPr lang="en-US" sz="2700" b="1" dirty="0" err="1">
                <a:solidFill>
                  <a:srgbClr val="002060"/>
                </a:solidFill>
                <a:latin typeface="Times New Roman" pitchFamily="18" charset="0"/>
                <a:cs typeface="Times New Roman" pitchFamily="18" charset="0"/>
              </a:rPr>
              <a:t>Tiến</a:t>
            </a:r>
            <a:r>
              <a:rPr lang="en-US" sz="2700" b="1" dirty="0">
                <a:solidFill>
                  <a:srgbClr val="002060"/>
                </a:solidFill>
                <a:latin typeface="Times New Roman" pitchFamily="18" charset="0"/>
                <a:cs typeface="Times New Roman" pitchFamily="18" charset="0"/>
              </a:rPr>
              <a:t> </a:t>
            </a:r>
            <a:r>
              <a:rPr lang="en-US" sz="2700" b="1" dirty="0" err="1">
                <a:solidFill>
                  <a:srgbClr val="002060"/>
                </a:solidFill>
                <a:latin typeface="Times New Roman" pitchFamily="18" charset="0"/>
                <a:cs typeface="Times New Roman" pitchFamily="18" charset="0"/>
              </a:rPr>
              <a:t>trình</a:t>
            </a:r>
            <a:r>
              <a:rPr lang="en-US" sz="2700" b="1" dirty="0">
                <a:solidFill>
                  <a:srgbClr val="002060"/>
                </a:solidFill>
                <a:latin typeface="Times New Roman" pitchFamily="18" charset="0"/>
                <a:cs typeface="Times New Roman" pitchFamily="18" charset="0"/>
              </a:rPr>
              <a:t> </a:t>
            </a:r>
            <a:r>
              <a:rPr lang="en-US" sz="2700" b="1" dirty="0" err="1">
                <a:solidFill>
                  <a:srgbClr val="002060"/>
                </a:solidFill>
                <a:latin typeface="Times New Roman" pitchFamily="18" charset="0"/>
                <a:cs typeface="Times New Roman" pitchFamily="18" charset="0"/>
              </a:rPr>
              <a:t>phần</a:t>
            </a:r>
            <a:r>
              <a:rPr lang="en-US" sz="2700" b="1" dirty="0">
                <a:solidFill>
                  <a:srgbClr val="002060"/>
                </a:solidFill>
                <a:latin typeface="Times New Roman" pitchFamily="18" charset="0"/>
                <a:cs typeface="Times New Roman" pitchFamily="18" charset="0"/>
              </a:rPr>
              <a:t> </a:t>
            </a:r>
            <a:r>
              <a:rPr lang="en-US" sz="2700" b="1" dirty="0" err="1">
                <a:solidFill>
                  <a:srgbClr val="002060"/>
                </a:solidFill>
                <a:latin typeface="Times New Roman" pitchFamily="18" charset="0"/>
                <a:cs typeface="Times New Roman" pitchFamily="18" charset="0"/>
              </a:rPr>
              <a:t>mềm</a:t>
            </a:r>
            <a:r>
              <a:rPr lang="en-US" sz="2700" b="1" dirty="0">
                <a:solidFill>
                  <a:srgbClr val="002060"/>
                </a:solidFill>
                <a:latin typeface="Times New Roman" pitchFamily="18" charset="0"/>
                <a:cs typeface="Times New Roman" pitchFamily="18" charset="0"/>
              </a:rPr>
              <a:t> </a:t>
            </a:r>
          </a:p>
          <a:p>
            <a:pPr lvl="0" algn="just">
              <a:buFontTx/>
              <a:buChar char="-"/>
            </a:pPr>
            <a:r>
              <a:rPr lang="en-US" sz="2800" dirty="0" smtClean="0">
                <a:solidFill>
                  <a:srgbClr val="002060"/>
                </a:solidFill>
                <a:latin typeface="Times New Roman" pitchFamily="18" charset="0"/>
                <a:cs typeface="Times New Roman" pitchFamily="18" charset="0"/>
              </a:rPr>
              <a:t>2.1</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Các</a:t>
            </a:r>
            <a:r>
              <a:rPr lang="en-US" sz="2800" dirty="0">
                <a:solidFill>
                  <a:srgbClr val="002060"/>
                </a:solidFill>
                <a:latin typeface="Times New Roman" pitchFamily="18" charset="0"/>
                <a:cs typeface="Times New Roman" pitchFamily="18" charset="0"/>
              </a:rPr>
              <a:t> workflow </a:t>
            </a:r>
            <a:r>
              <a:rPr lang="en-US" sz="2800" dirty="0" err="1">
                <a:solidFill>
                  <a:srgbClr val="002060"/>
                </a:solidFill>
                <a:latin typeface="Times New Roman" pitchFamily="18" charset="0"/>
                <a:cs typeface="Times New Roman" pitchFamily="18" charset="0"/>
              </a:rPr>
              <a:t>trong</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tiến</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trình</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phần</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mềm</a:t>
            </a:r>
            <a:endParaRPr lang="en-US" sz="2800" dirty="0">
              <a:solidFill>
                <a:srgbClr val="002060"/>
              </a:solidFill>
              <a:latin typeface="Times New Roman" pitchFamily="18" charset="0"/>
              <a:cs typeface="Times New Roman" pitchFamily="18" charset="0"/>
            </a:endParaRPr>
          </a:p>
          <a:p>
            <a:pPr lvl="0" algn="just">
              <a:buFontTx/>
              <a:buChar char="-"/>
            </a:pPr>
            <a:r>
              <a:rPr lang="en-US" sz="2800" dirty="0">
                <a:solidFill>
                  <a:srgbClr val="002060"/>
                </a:solidFill>
                <a:latin typeface="Times New Roman" pitchFamily="18" charset="0"/>
                <a:cs typeface="Times New Roman" pitchFamily="18" charset="0"/>
              </a:rPr>
              <a:t>2.2. </a:t>
            </a:r>
            <a:r>
              <a:rPr lang="en-US" sz="2800" dirty="0" err="1">
                <a:solidFill>
                  <a:srgbClr val="002060"/>
                </a:solidFill>
                <a:latin typeface="Times New Roman" pitchFamily="18" charset="0"/>
                <a:cs typeface="Times New Roman" pitchFamily="18" charset="0"/>
              </a:rPr>
              <a:t>Tiến</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trình</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thống</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nhất</a:t>
            </a:r>
            <a:r>
              <a:rPr lang="en-US" sz="2800" dirty="0">
                <a:solidFill>
                  <a:srgbClr val="002060"/>
                </a:solidFill>
                <a:latin typeface="Times New Roman" pitchFamily="18" charset="0"/>
                <a:cs typeface="Times New Roman" pitchFamily="18" charset="0"/>
              </a:rPr>
              <a:t> (unified process)</a:t>
            </a:r>
          </a:p>
          <a:p>
            <a:pPr lvl="0" algn="just">
              <a:buFontTx/>
              <a:buChar char="-"/>
            </a:pPr>
            <a:r>
              <a:rPr lang="en-US" sz="2800" dirty="0">
                <a:solidFill>
                  <a:srgbClr val="002060"/>
                </a:solidFill>
                <a:latin typeface="Times New Roman" pitchFamily="18" charset="0"/>
                <a:cs typeface="Times New Roman" pitchFamily="18" charset="0"/>
              </a:rPr>
              <a:t>2.3. </a:t>
            </a:r>
            <a:r>
              <a:rPr lang="en-US" sz="2800" dirty="0" err="1">
                <a:solidFill>
                  <a:srgbClr val="002060"/>
                </a:solidFill>
                <a:latin typeface="Times New Roman" pitchFamily="18" charset="0"/>
                <a:cs typeface="Times New Roman" pitchFamily="18" charset="0"/>
              </a:rPr>
              <a:t>Các</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mô</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hình</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quy</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chuẩn</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chất</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lượng</a:t>
            </a:r>
            <a:r>
              <a:rPr lang="en-US" sz="2800" dirty="0">
                <a:solidFill>
                  <a:srgbClr val="002060"/>
                </a:solidFill>
                <a:latin typeface="Times New Roman" pitchFamily="18" charset="0"/>
                <a:cs typeface="Times New Roman" pitchFamily="18" charset="0"/>
              </a:rPr>
              <a:t> CMM</a:t>
            </a:r>
          </a:p>
          <a:p>
            <a:pPr lvl="0" algn="just">
              <a:buFontTx/>
              <a:buChar char="-"/>
            </a:pPr>
            <a:r>
              <a:rPr lang="en-US" sz="2800" dirty="0">
                <a:solidFill>
                  <a:srgbClr val="002060"/>
                </a:solidFill>
                <a:latin typeface="Times New Roman" pitchFamily="18" charset="0"/>
                <a:cs typeface="Times New Roman" pitchFamily="18" charset="0"/>
              </a:rPr>
              <a:t>2.4. Case study: </a:t>
            </a:r>
            <a:r>
              <a:rPr lang="en-US" sz="2800" dirty="0" err="1">
                <a:solidFill>
                  <a:srgbClr val="002060"/>
                </a:solidFill>
                <a:latin typeface="Times New Roman" pitchFamily="18" charset="0"/>
                <a:cs typeface="Times New Roman" pitchFamily="18" charset="0"/>
              </a:rPr>
              <a:t>Các</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nhóm</a:t>
            </a:r>
            <a:r>
              <a:rPr lang="en-US" sz="2800" dirty="0">
                <a:solidFill>
                  <a:srgbClr val="002060"/>
                </a:solidFill>
                <a:latin typeface="Times New Roman" pitchFamily="18" charset="0"/>
                <a:cs typeface="Times New Roman" pitchFamily="18" charset="0"/>
              </a:rPr>
              <a:t> (3-5sv) </a:t>
            </a:r>
            <a:r>
              <a:rPr lang="en-US" sz="2800" dirty="0" err="1">
                <a:solidFill>
                  <a:srgbClr val="002060"/>
                </a:solidFill>
                <a:latin typeface="Times New Roman" pitchFamily="18" charset="0"/>
                <a:cs typeface="Times New Roman" pitchFamily="18" charset="0"/>
              </a:rPr>
              <a:t>đọc</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tài</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liệu</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và</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báo</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cáo</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về</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tiến</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trình</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phần</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mềm</a:t>
            </a:r>
            <a:endParaRPr lang="en-US" sz="2800" dirty="0">
              <a:solidFill>
                <a:srgbClr val="002060"/>
              </a:solidFill>
              <a:latin typeface="Times New Roman" pitchFamily="18" charset="0"/>
              <a:cs typeface="Times New Roman" pitchFamily="18" charset="0"/>
            </a:endParaRPr>
          </a:p>
          <a:p>
            <a:pPr algn="just"/>
            <a:endParaRPr lang="en-US" dirty="0"/>
          </a:p>
        </p:txBody>
      </p:sp>
      <p:sp>
        <p:nvSpPr>
          <p:cNvPr id="2" name="Title 1"/>
          <p:cNvSpPr>
            <a:spLocks noGrp="1"/>
          </p:cNvSpPr>
          <p:nvPr>
            <p:ph type="title"/>
          </p:nvPr>
        </p:nvSpPr>
        <p:spPr/>
        <p:txBody>
          <a:bodyPr>
            <a:normAutofit fontScale="90000"/>
          </a:bodyPr>
          <a:lstStyle/>
          <a:p>
            <a:r>
              <a:rPr lang="en-US" b="1" dirty="0" smtClean="0">
                <a:solidFill>
                  <a:srgbClr val="FF0000"/>
                </a:solidFill>
                <a:latin typeface="Times New Roman" pitchFamily="18" charset="0"/>
                <a:cs typeface="Times New Roman" pitchFamily="18" charset="0"/>
              </a:rPr>
              <a:t>II</a:t>
            </a:r>
            <a:r>
              <a:rPr lang="vi-VN" b="1" dirty="0" smtClean="0">
                <a:solidFill>
                  <a:srgbClr val="FF0000"/>
                </a:solidFill>
                <a:latin typeface="Times New Roman" pitchFamily="18" charset="0"/>
                <a:cs typeface="Times New Roman" pitchFamily="18" charset="0"/>
              </a:rPr>
              <a:t>.  </a:t>
            </a:r>
            <a:r>
              <a:rPr lang="en-US" b="1" dirty="0" smtClean="0">
                <a:solidFill>
                  <a:srgbClr val="FF0000"/>
                </a:solidFill>
                <a:latin typeface="Times New Roman" pitchFamily="18" charset="0"/>
                <a:cs typeface="Times New Roman" pitchFamily="18" charset="0"/>
              </a:rPr>
              <a:t>NỘI DUNG CHI TIẾT</a:t>
            </a:r>
            <a:r>
              <a:rPr lang="vi-VN" b="1" dirty="0">
                <a:solidFill>
                  <a:srgbClr val="FF0000"/>
                </a:solidFill>
                <a:latin typeface="Times New Roman" pitchFamily="18" charset="0"/>
                <a:cs typeface="Times New Roman" pitchFamily="18" charset="0"/>
              </a:rPr>
              <a:t/>
            </a:r>
            <a:br>
              <a:rPr lang="vi-VN" b="1" dirty="0">
                <a:solidFill>
                  <a:srgbClr val="FF0000"/>
                </a:solidFill>
                <a:latin typeface="Times New Roman" pitchFamily="18" charset="0"/>
                <a:cs typeface="Times New Roman" pitchFamily="18" charset="0"/>
              </a:rPr>
            </a:br>
            <a:endParaRPr lang="en-US" dirty="0"/>
          </a:p>
        </p:txBody>
      </p:sp>
    </p:spTree>
    <p:extLst>
      <p:ext uri="{BB962C8B-B14F-4D97-AF65-F5344CB8AC3E}">
        <p14:creationId xmlns:p14="http://schemas.microsoft.com/office/powerpoint/2010/main" val="365402062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lvl="0" algn="just"/>
            <a:r>
              <a:rPr lang="en-US" sz="2700" b="1" dirty="0" err="1">
                <a:solidFill>
                  <a:srgbClr val="002060"/>
                </a:solidFill>
                <a:latin typeface="Times New Roman" pitchFamily="18" charset="0"/>
                <a:cs typeface="Times New Roman" pitchFamily="18" charset="0"/>
              </a:rPr>
              <a:t>Chương</a:t>
            </a:r>
            <a:r>
              <a:rPr lang="en-US" sz="2700" b="1" dirty="0">
                <a:solidFill>
                  <a:srgbClr val="002060"/>
                </a:solidFill>
                <a:latin typeface="Times New Roman" pitchFamily="18" charset="0"/>
                <a:cs typeface="Times New Roman" pitchFamily="18" charset="0"/>
              </a:rPr>
              <a:t> 3: </a:t>
            </a:r>
            <a:r>
              <a:rPr lang="en-US" sz="2700" b="1" dirty="0" err="1">
                <a:solidFill>
                  <a:srgbClr val="002060"/>
                </a:solidFill>
                <a:latin typeface="Times New Roman" pitchFamily="18" charset="0"/>
                <a:cs typeface="Times New Roman" pitchFamily="18" charset="0"/>
              </a:rPr>
              <a:t>Một</a:t>
            </a:r>
            <a:r>
              <a:rPr lang="en-US" sz="2700" b="1" dirty="0">
                <a:solidFill>
                  <a:srgbClr val="002060"/>
                </a:solidFill>
                <a:latin typeface="Times New Roman" pitchFamily="18" charset="0"/>
                <a:cs typeface="Times New Roman" pitchFamily="18" charset="0"/>
              </a:rPr>
              <a:t> </a:t>
            </a:r>
            <a:r>
              <a:rPr lang="en-US" sz="2700" b="1" dirty="0" err="1">
                <a:solidFill>
                  <a:srgbClr val="002060"/>
                </a:solidFill>
                <a:latin typeface="Times New Roman" pitchFamily="18" charset="0"/>
                <a:cs typeface="Times New Roman" pitchFamily="18" charset="0"/>
              </a:rPr>
              <a:t>số</a:t>
            </a:r>
            <a:r>
              <a:rPr lang="en-US" sz="2700" b="1" dirty="0">
                <a:solidFill>
                  <a:srgbClr val="002060"/>
                </a:solidFill>
                <a:latin typeface="Times New Roman" pitchFamily="18" charset="0"/>
                <a:cs typeface="Times New Roman" pitchFamily="18" charset="0"/>
              </a:rPr>
              <a:t> </a:t>
            </a:r>
            <a:r>
              <a:rPr lang="en-US" sz="2700" b="1" dirty="0" err="1">
                <a:solidFill>
                  <a:srgbClr val="002060"/>
                </a:solidFill>
                <a:latin typeface="Times New Roman" pitchFamily="18" charset="0"/>
                <a:cs typeface="Times New Roman" pitchFamily="18" charset="0"/>
              </a:rPr>
              <a:t>mô</a:t>
            </a:r>
            <a:r>
              <a:rPr lang="en-US" sz="2700" b="1" dirty="0">
                <a:solidFill>
                  <a:srgbClr val="002060"/>
                </a:solidFill>
                <a:latin typeface="Times New Roman" pitchFamily="18" charset="0"/>
                <a:cs typeface="Times New Roman" pitchFamily="18" charset="0"/>
              </a:rPr>
              <a:t> </a:t>
            </a:r>
            <a:r>
              <a:rPr lang="en-US" sz="2700" b="1" dirty="0" err="1">
                <a:solidFill>
                  <a:srgbClr val="002060"/>
                </a:solidFill>
                <a:latin typeface="Times New Roman" pitchFamily="18" charset="0"/>
                <a:cs typeface="Times New Roman" pitchFamily="18" charset="0"/>
              </a:rPr>
              <a:t>hình</a:t>
            </a:r>
            <a:r>
              <a:rPr lang="en-US" sz="2700" b="1" dirty="0">
                <a:solidFill>
                  <a:srgbClr val="002060"/>
                </a:solidFill>
                <a:latin typeface="Times New Roman" pitchFamily="18" charset="0"/>
                <a:cs typeface="Times New Roman" pitchFamily="18" charset="0"/>
              </a:rPr>
              <a:t> </a:t>
            </a:r>
            <a:r>
              <a:rPr lang="en-US" sz="2700" b="1" dirty="0" err="1">
                <a:solidFill>
                  <a:srgbClr val="002060"/>
                </a:solidFill>
                <a:latin typeface="Times New Roman" pitchFamily="18" charset="0"/>
                <a:cs typeface="Times New Roman" pitchFamily="18" charset="0"/>
              </a:rPr>
              <a:t>vòng</a:t>
            </a:r>
            <a:r>
              <a:rPr lang="en-US" sz="2700" b="1" dirty="0">
                <a:solidFill>
                  <a:srgbClr val="002060"/>
                </a:solidFill>
                <a:latin typeface="Times New Roman" pitchFamily="18" charset="0"/>
                <a:cs typeface="Times New Roman" pitchFamily="18" charset="0"/>
              </a:rPr>
              <a:t> </a:t>
            </a:r>
            <a:r>
              <a:rPr lang="en-US" sz="2700" b="1" dirty="0" err="1">
                <a:solidFill>
                  <a:srgbClr val="002060"/>
                </a:solidFill>
                <a:latin typeface="Times New Roman" pitchFamily="18" charset="0"/>
                <a:cs typeface="Times New Roman" pitchFamily="18" charset="0"/>
              </a:rPr>
              <a:t>đời</a:t>
            </a:r>
            <a:r>
              <a:rPr lang="en-US" sz="2700" b="1" dirty="0">
                <a:solidFill>
                  <a:srgbClr val="002060"/>
                </a:solidFill>
                <a:latin typeface="Times New Roman" pitchFamily="18" charset="0"/>
                <a:cs typeface="Times New Roman" pitchFamily="18" charset="0"/>
              </a:rPr>
              <a:t> </a:t>
            </a:r>
            <a:r>
              <a:rPr lang="en-US" sz="2700" b="1" dirty="0" err="1">
                <a:solidFill>
                  <a:srgbClr val="002060"/>
                </a:solidFill>
                <a:latin typeface="Times New Roman" pitchFamily="18" charset="0"/>
                <a:cs typeface="Times New Roman" pitchFamily="18" charset="0"/>
              </a:rPr>
              <a:t>phát</a:t>
            </a:r>
            <a:r>
              <a:rPr lang="en-US" sz="2700" b="1" dirty="0">
                <a:solidFill>
                  <a:srgbClr val="002060"/>
                </a:solidFill>
                <a:latin typeface="Times New Roman" pitchFamily="18" charset="0"/>
                <a:cs typeface="Times New Roman" pitchFamily="18" charset="0"/>
              </a:rPr>
              <a:t> </a:t>
            </a:r>
            <a:r>
              <a:rPr lang="en-US" sz="2700" b="1" dirty="0" err="1">
                <a:solidFill>
                  <a:srgbClr val="002060"/>
                </a:solidFill>
                <a:latin typeface="Times New Roman" pitchFamily="18" charset="0"/>
                <a:cs typeface="Times New Roman" pitchFamily="18" charset="0"/>
              </a:rPr>
              <a:t>triển</a:t>
            </a:r>
            <a:r>
              <a:rPr lang="en-US" sz="2700" b="1" dirty="0">
                <a:solidFill>
                  <a:srgbClr val="002060"/>
                </a:solidFill>
                <a:latin typeface="Times New Roman" pitchFamily="18" charset="0"/>
                <a:cs typeface="Times New Roman" pitchFamily="18" charset="0"/>
              </a:rPr>
              <a:t> </a:t>
            </a:r>
            <a:endParaRPr lang="en-US" sz="2700" b="1" dirty="0" smtClean="0">
              <a:solidFill>
                <a:srgbClr val="002060"/>
              </a:solidFill>
              <a:latin typeface="Times New Roman" pitchFamily="18" charset="0"/>
              <a:cs typeface="Times New Roman" pitchFamily="18" charset="0"/>
            </a:endParaRPr>
          </a:p>
          <a:p>
            <a:pPr marL="0" lvl="0" indent="0" algn="just">
              <a:buNone/>
            </a:pPr>
            <a:r>
              <a:rPr lang="en-US" sz="2700" b="1" dirty="0" err="1" smtClean="0">
                <a:solidFill>
                  <a:srgbClr val="002060"/>
                </a:solidFill>
                <a:latin typeface="Times New Roman" pitchFamily="18" charset="0"/>
                <a:cs typeface="Times New Roman" pitchFamily="18" charset="0"/>
              </a:rPr>
              <a:t>phần</a:t>
            </a:r>
            <a:r>
              <a:rPr lang="en-US" sz="2700" b="1" dirty="0" smtClean="0">
                <a:solidFill>
                  <a:srgbClr val="002060"/>
                </a:solidFill>
                <a:latin typeface="Times New Roman" pitchFamily="18" charset="0"/>
                <a:cs typeface="Times New Roman" pitchFamily="18" charset="0"/>
              </a:rPr>
              <a:t> </a:t>
            </a:r>
            <a:r>
              <a:rPr lang="en-US" sz="2700" b="1" dirty="0" err="1">
                <a:solidFill>
                  <a:srgbClr val="002060"/>
                </a:solidFill>
                <a:latin typeface="Times New Roman" pitchFamily="18" charset="0"/>
                <a:cs typeface="Times New Roman" pitchFamily="18" charset="0"/>
              </a:rPr>
              <a:t>mềm</a:t>
            </a:r>
            <a:r>
              <a:rPr lang="en-US" sz="2700" b="1" dirty="0">
                <a:solidFill>
                  <a:srgbClr val="002060"/>
                </a:solidFill>
                <a:latin typeface="Times New Roman" pitchFamily="18" charset="0"/>
                <a:cs typeface="Times New Roman" pitchFamily="18" charset="0"/>
              </a:rPr>
              <a:t> </a:t>
            </a:r>
          </a:p>
          <a:p>
            <a:pPr lvl="0" algn="just">
              <a:buFontTx/>
              <a:buChar char="-"/>
            </a:pPr>
            <a:r>
              <a:rPr lang="en-US" sz="2800" dirty="0" smtClean="0">
                <a:solidFill>
                  <a:srgbClr val="002060"/>
                </a:solidFill>
                <a:latin typeface="Times New Roman" pitchFamily="18" charset="0"/>
                <a:cs typeface="Times New Roman" pitchFamily="18" charset="0"/>
              </a:rPr>
              <a:t>3.1</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Mô</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hình</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lí</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thuyết</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vòng</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đời</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phát</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triển</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phần</a:t>
            </a:r>
            <a:r>
              <a:rPr lang="en-US" sz="2800" dirty="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mềm</a:t>
            </a:r>
            <a:endParaRPr lang="en-US" sz="2800" dirty="0" smtClean="0">
              <a:solidFill>
                <a:srgbClr val="002060"/>
              </a:solidFill>
              <a:latin typeface="Times New Roman" pitchFamily="18" charset="0"/>
              <a:cs typeface="Times New Roman" pitchFamily="18" charset="0"/>
            </a:endParaRPr>
          </a:p>
          <a:p>
            <a:pPr algn="just">
              <a:buFontTx/>
              <a:buChar char="-"/>
            </a:pPr>
            <a:r>
              <a:rPr lang="en-US" sz="2800" dirty="0">
                <a:solidFill>
                  <a:srgbClr val="002060"/>
                </a:solidFill>
                <a:latin typeface="Times New Roman" pitchFamily="18" charset="0"/>
                <a:cs typeface="Times New Roman" pitchFamily="18" charset="0"/>
              </a:rPr>
              <a:t>3.2. </a:t>
            </a:r>
            <a:r>
              <a:rPr lang="en-US" sz="2800" dirty="0" err="1">
                <a:solidFill>
                  <a:srgbClr val="002060"/>
                </a:solidFill>
                <a:latin typeface="Times New Roman" pitchFamily="18" charset="0"/>
                <a:cs typeface="Times New Roman" pitchFamily="18" charset="0"/>
              </a:rPr>
              <a:t>Một</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số</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mô</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hình</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vòng</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đời</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phát</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triển</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phần</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mềm</a:t>
            </a:r>
            <a:endParaRPr lang="en-US" sz="2800" dirty="0">
              <a:solidFill>
                <a:srgbClr val="002060"/>
              </a:solidFill>
              <a:latin typeface="Times New Roman" pitchFamily="18" charset="0"/>
              <a:cs typeface="Times New Roman" pitchFamily="18" charset="0"/>
            </a:endParaRPr>
          </a:p>
          <a:p>
            <a:pPr lvl="0" algn="just">
              <a:buFontTx/>
              <a:buChar char="-"/>
            </a:pPr>
            <a:r>
              <a:rPr lang="en-US" sz="2800" dirty="0">
                <a:solidFill>
                  <a:srgbClr val="002060"/>
                </a:solidFill>
                <a:latin typeface="Times New Roman" pitchFamily="18" charset="0"/>
                <a:cs typeface="Times New Roman" pitchFamily="18" charset="0"/>
              </a:rPr>
              <a:t>3.3. Case study: </a:t>
            </a:r>
            <a:r>
              <a:rPr lang="en-US" sz="2800" dirty="0" err="1">
                <a:solidFill>
                  <a:srgbClr val="002060"/>
                </a:solidFill>
                <a:latin typeface="Times New Roman" pitchFamily="18" charset="0"/>
                <a:cs typeface="Times New Roman" pitchFamily="18" charset="0"/>
              </a:rPr>
              <a:t>Các</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nhóm</a:t>
            </a:r>
            <a:r>
              <a:rPr lang="en-US" sz="2800" dirty="0">
                <a:solidFill>
                  <a:srgbClr val="002060"/>
                </a:solidFill>
                <a:latin typeface="Times New Roman" pitchFamily="18" charset="0"/>
                <a:cs typeface="Times New Roman" pitchFamily="18" charset="0"/>
              </a:rPr>
              <a:t> (3-5sv) </a:t>
            </a:r>
            <a:r>
              <a:rPr lang="en-US" sz="2800" dirty="0" err="1">
                <a:solidFill>
                  <a:srgbClr val="002060"/>
                </a:solidFill>
                <a:latin typeface="Times New Roman" pitchFamily="18" charset="0"/>
                <a:cs typeface="Times New Roman" pitchFamily="18" charset="0"/>
              </a:rPr>
              <a:t>đọc</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và</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trình</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bày</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về</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các</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mô</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hình</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vòng</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đời</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phát</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triển</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phần</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mềm</a:t>
            </a:r>
            <a:endParaRPr lang="en-US" sz="2800" dirty="0">
              <a:solidFill>
                <a:srgbClr val="002060"/>
              </a:solidFill>
              <a:latin typeface="Times New Roman" pitchFamily="18" charset="0"/>
              <a:cs typeface="Times New Roman" pitchFamily="18" charset="0"/>
            </a:endParaRPr>
          </a:p>
          <a:p>
            <a:pPr algn="just"/>
            <a:endParaRPr lang="en-US" dirty="0"/>
          </a:p>
        </p:txBody>
      </p:sp>
      <p:sp>
        <p:nvSpPr>
          <p:cNvPr id="2" name="Title 1"/>
          <p:cNvSpPr>
            <a:spLocks noGrp="1"/>
          </p:cNvSpPr>
          <p:nvPr>
            <p:ph type="title"/>
          </p:nvPr>
        </p:nvSpPr>
        <p:spPr/>
        <p:txBody>
          <a:bodyPr>
            <a:normAutofit fontScale="90000"/>
          </a:bodyPr>
          <a:lstStyle/>
          <a:p>
            <a:r>
              <a:rPr lang="en-US" b="1" dirty="0" smtClean="0">
                <a:solidFill>
                  <a:srgbClr val="FF0000"/>
                </a:solidFill>
                <a:latin typeface="Times New Roman" pitchFamily="18" charset="0"/>
                <a:cs typeface="Times New Roman" pitchFamily="18" charset="0"/>
              </a:rPr>
              <a:t>II</a:t>
            </a:r>
            <a:r>
              <a:rPr lang="vi-VN" b="1" dirty="0" smtClean="0">
                <a:solidFill>
                  <a:srgbClr val="FF0000"/>
                </a:solidFill>
                <a:latin typeface="Times New Roman" pitchFamily="18" charset="0"/>
                <a:cs typeface="Times New Roman" pitchFamily="18" charset="0"/>
              </a:rPr>
              <a:t>.  </a:t>
            </a:r>
            <a:r>
              <a:rPr lang="en-US" b="1" dirty="0" smtClean="0">
                <a:solidFill>
                  <a:srgbClr val="FF0000"/>
                </a:solidFill>
                <a:latin typeface="Times New Roman" pitchFamily="18" charset="0"/>
                <a:cs typeface="Times New Roman" pitchFamily="18" charset="0"/>
              </a:rPr>
              <a:t>NỘI DUNG CHI TIẾT</a:t>
            </a:r>
            <a:r>
              <a:rPr lang="vi-VN" b="1" dirty="0">
                <a:solidFill>
                  <a:srgbClr val="FF0000"/>
                </a:solidFill>
                <a:latin typeface="Times New Roman" pitchFamily="18" charset="0"/>
                <a:cs typeface="Times New Roman" pitchFamily="18" charset="0"/>
              </a:rPr>
              <a:t/>
            </a:r>
            <a:br>
              <a:rPr lang="vi-VN" b="1" dirty="0">
                <a:solidFill>
                  <a:srgbClr val="FF0000"/>
                </a:solidFill>
                <a:latin typeface="Times New Roman" pitchFamily="18" charset="0"/>
                <a:cs typeface="Times New Roman" pitchFamily="18" charset="0"/>
              </a:rPr>
            </a:br>
            <a:endParaRPr lang="en-US" dirty="0"/>
          </a:p>
        </p:txBody>
      </p:sp>
    </p:spTree>
    <p:extLst>
      <p:ext uri="{BB962C8B-B14F-4D97-AF65-F5344CB8AC3E}">
        <p14:creationId xmlns:p14="http://schemas.microsoft.com/office/powerpoint/2010/main" val="328861111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lvl="0" algn="just"/>
            <a:r>
              <a:rPr lang="en-US" sz="2700" b="1" dirty="0" err="1">
                <a:solidFill>
                  <a:srgbClr val="002060"/>
                </a:solidFill>
                <a:latin typeface="Times New Roman" pitchFamily="18" charset="0"/>
                <a:cs typeface="Times New Roman" pitchFamily="18" charset="0"/>
              </a:rPr>
              <a:t>Chương</a:t>
            </a:r>
            <a:r>
              <a:rPr lang="en-US" sz="2700" b="1" dirty="0">
                <a:solidFill>
                  <a:srgbClr val="002060"/>
                </a:solidFill>
                <a:latin typeface="Times New Roman" pitchFamily="18" charset="0"/>
                <a:cs typeface="Times New Roman" pitchFamily="18" charset="0"/>
              </a:rPr>
              <a:t> 4: </a:t>
            </a:r>
            <a:r>
              <a:rPr lang="en-US" sz="2700" b="1" dirty="0" err="1">
                <a:solidFill>
                  <a:srgbClr val="002060"/>
                </a:solidFill>
                <a:latin typeface="Times New Roman" pitchFamily="18" charset="0"/>
                <a:cs typeface="Times New Roman" pitchFamily="18" charset="0"/>
              </a:rPr>
              <a:t>Vấn</a:t>
            </a:r>
            <a:r>
              <a:rPr lang="en-US" sz="2700" b="1" dirty="0">
                <a:solidFill>
                  <a:srgbClr val="002060"/>
                </a:solidFill>
                <a:latin typeface="Times New Roman" pitchFamily="18" charset="0"/>
                <a:cs typeface="Times New Roman" pitchFamily="18" charset="0"/>
              </a:rPr>
              <a:t> </a:t>
            </a:r>
            <a:r>
              <a:rPr lang="en-US" sz="2700" b="1" dirty="0" err="1">
                <a:solidFill>
                  <a:srgbClr val="002060"/>
                </a:solidFill>
                <a:latin typeface="Times New Roman" pitchFamily="18" charset="0"/>
                <a:cs typeface="Times New Roman" pitchFamily="18" charset="0"/>
              </a:rPr>
              <a:t>đề</a:t>
            </a:r>
            <a:r>
              <a:rPr lang="en-US" sz="2700" b="1" dirty="0">
                <a:solidFill>
                  <a:srgbClr val="002060"/>
                </a:solidFill>
                <a:latin typeface="Times New Roman" pitchFamily="18" charset="0"/>
                <a:cs typeface="Times New Roman" pitchFamily="18" charset="0"/>
              </a:rPr>
              <a:t> </a:t>
            </a:r>
            <a:r>
              <a:rPr lang="en-US" sz="2700" b="1" dirty="0" err="1">
                <a:solidFill>
                  <a:srgbClr val="002060"/>
                </a:solidFill>
                <a:latin typeface="Times New Roman" pitchFamily="18" charset="0"/>
                <a:cs typeface="Times New Roman" pitchFamily="18" charset="0"/>
              </a:rPr>
              <a:t>kiểm</a:t>
            </a:r>
            <a:r>
              <a:rPr lang="en-US" sz="2700" b="1" dirty="0">
                <a:solidFill>
                  <a:srgbClr val="002060"/>
                </a:solidFill>
                <a:latin typeface="Times New Roman" pitchFamily="18" charset="0"/>
                <a:cs typeface="Times New Roman" pitchFamily="18" charset="0"/>
              </a:rPr>
              <a:t> </a:t>
            </a:r>
            <a:r>
              <a:rPr lang="en-US" sz="2700" b="1" dirty="0" err="1">
                <a:solidFill>
                  <a:srgbClr val="002060"/>
                </a:solidFill>
                <a:latin typeface="Times New Roman" pitchFamily="18" charset="0"/>
                <a:cs typeface="Times New Roman" pitchFamily="18" charset="0"/>
              </a:rPr>
              <a:t>thử</a:t>
            </a:r>
            <a:r>
              <a:rPr lang="en-US" sz="2700" b="1" dirty="0">
                <a:solidFill>
                  <a:srgbClr val="002060"/>
                </a:solidFill>
                <a:latin typeface="Times New Roman" pitchFamily="18" charset="0"/>
                <a:cs typeface="Times New Roman" pitchFamily="18" charset="0"/>
              </a:rPr>
              <a:t>, </a:t>
            </a:r>
            <a:r>
              <a:rPr lang="en-US" sz="2700" b="1" dirty="0" err="1">
                <a:solidFill>
                  <a:srgbClr val="002060"/>
                </a:solidFill>
                <a:latin typeface="Times New Roman" pitchFamily="18" charset="0"/>
                <a:cs typeface="Times New Roman" pitchFamily="18" charset="0"/>
              </a:rPr>
              <a:t>lập</a:t>
            </a:r>
            <a:r>
              <a:rPr lang="en-US" sz="2700" b="1" dirty="0">
                <a:solidFill>
                  <a:srgbClr val="002060"/>
                </a:solidFill>
                <a:latin typeface="Times New Roman" pitchFamily="18" charset="0"/>
                <a:cs typeface="Times New Roman" pitchFamily="18" charset="0"/>
              </a:rPr>
              <a:t> </a:t>
            </a:r>
            <a:r>
              <a:rPr lang="en-US" sz="2700" b="1" dirty="0" err="1">
                <a:solidFill>
                  <a:srgbClr val="002060"/>
                </a:solidFill>
                <a:latin typeface="Times New Roman" pitchFamily="18" charset="0"/>
                <a:cs typeface="Times New Roman" pitchFamily="18" charset="0"/>
              </a:rPr>
              <a:t>kế</a:t>
            </a:r>
            <a:r>
              <a:rPr lang="en-US" sz="2700" b="1" dirty="0">
                <a:solidFill>
                  <a:srgbClr val="002060"/>
                </a:solidFill>
                <a:latin typeface="Times New Roman" pitchFamily="18" charset="0"/>
                <a:cs typeface="Times New Roman" pitchFamily="18" charset="0"/>
              </a:rPr>
              <a:t> </a:t>
            </a:r>
            <a:r>
              <a:rPr lang="en-US" sz="2700" b="1" dirty="0" err="1">
                <a:solidFill>
                  <a:srgbClr val="002060"/>
                </a:solidFill>
                <a:latin typeface="Times New Roman" pitchFamily="18" charset="0"/>
                <a:cs typeface="Times New Roman" pitchFamily="18" charset="0"/>
              </a:rPr>
              <a:t>hoạch</a:t>
            </a:r>
            <a:r>
              <a:rPr lang="en-US" sz="2700" b="1" dirty="0">
                <a:solidFill>
                  <a:srgbClr val="002060"/>
                </a:solidFill>
                <a:latin typeface="Times New Roman" pitchFamily="18" charset="0"/>
                <a:cs typeface="Times New Roman" pitchFamily="18" charset="0"/>
              </a:rPr>
              <a:t> </a:t>
            </a:r>
            <a:r>
              <a:rPr lang="en-US" sz="2700" b="1" dirty="0" err="1">
                <a:solidFill>
                  <a:srgbClr val="002060"/>
                </a:solidFill>
                <a:latin typeface="Times New Roman" pitchFamily="18" charset="0"/>
                <a:cs typeface="Times New Roman" pitchFamily="18" charset="0"/>
              </a:rPr>
              <a:t>và</a:t>
            </a:r>
            <a:r>
              <a:rPr lang="en-US" sz="2700" b="1" dirty="0">
                <a:solidFill>
                  <a:srgbClr val="002060"/>
                </a:solidFill>
                <a:latin typeface="Times New Roman" pitchFamily="18" charset="0"/>
                <a:cs typeface="Times New Roman" pitchFamily="18" charset="0"/>
              </a:rPr>
              <a:t> </a:t>
            </a:r>
            <a:endParaRPr lang="en-US" sz="2700" b="1" dirty="0" smtClean="0">
              <a:solidFill>
                <a:srgbClr val="002060"/>
              </a:solidFill>
              <a:latin typeface="Times New Roman" pitchFamily="18" charset="0"/>
              <a:cs typeface="Times New Roman" pitchFamily="18" charset="0"/>
            </a:endParaRPr>
          </a:p>
          <a:p>
            <a:pPr marL="0" lvl="0" indent="0" algn="just">
              <a:buNone/>
            </a:pPr>
            <a:r>
              <a:rPr lang="en-US" sz="2700" b="1" dirty="0" err="1" smtClean="0">
                <a:solidFill>
                  <a:srgbClr val="002060"/>
                </a:solidFill>
                <a:latin typeface="Times New Roman" pitchFamily="18" charset="0"/>
                <a:cs typeface="Times New Roman" pitchFamily="18" charset="0"/>
              </a:rPr>
              <a:t>làm</a:t>
            </a:r>
            <a:r>
              <a:rPr lang="en-US" sz="2700" b="1" dirty="0" smtClean="0">
                <a:solidFill>
                  <a:srgbClr val="002060"/>
                </a:solidFill>
                <a:latin typeface="Times New Roman" pitchFamily="18" charset="0"/>
                <a:cs typeface="Times New Roman" pitchFamily="18" charset="0"/>
              </a:rPr>
              <a:t> </a:t>
            </a:r>
            <a:r>
              <a:rPr lang="en-US" sz="2700" b="1" dirty="0" err="1">
                <a:solidFill>
                  <a:srgbClr val="002060"/>
                </a:solidFill>
                <a:latin typeface="Times New Roman" pitchFamily="18" charset="0"/>
                <a:cs typeface="Times New Roman" pitchFamily="18" charset="0"/>
              </a:rPr>
              <a:t>tài</a:t>
            </a:r>
            <a:r>
              <a:rPr lang="en-US" sz="2700" b="1" dirty="0">
                <a:solidFill>
                  <a:srgbClr val="002060"/>
                </a:solidFill>
                <a:latin typeface="Times New Roman" pitchFamily="18" charset="0"/>
                <a:cs typeface="Times New Roman" pitchFamily="18" charset="0"/>
              </a:rPr>
              <a:t> </a:t>
            </a:r>
            <a:r>
              <a:rPr lang="en-US" sz="2700" b="1" dirty="0" err="1">
                <a:solidFill>
                  <a:srgbClr val="002060"/>
                </a:solidFill>
                <a:latin typeface="Times New Roman" pitchFamily="18" charset="0"/>
                <a:cs typeface="Times New Roman" pitchFamily="18" charset="0"/>
              </a:rPr>
              <a:t>liệu</a:t>
            </a:r>
            <a:r>
              <a:rPr lang="en-US" sz="2700" b="1" dirty="0">
                <a:solidFill>
                  <a:srgbClr val="002060"/>
                </a:solidFill>
                <a:latin typeface="Times New Roman" pitchFamily="18" charset="0"/>
                <a:cs typeface="Times New Roman" pitchFamily="18" charset="0"/>
              </a:rPr>
              <a:t> </a:t>
            </a:r>
          </a:p>
          <a:p>
            <a:pPr lvl="0" algn="just">
              <a:buFontTx/>
              <a:buChar char="-"/>
            </a:pPr>
            <a:r>
              <a:rPr lang="en-US" sz="2800" dirty="0" smtClean="0">
                <a:solidFill>
                  <a:srgbClr val="002060"/>
                </a:solidFill>
                <a:latin typeface="Times New Roman" pitchFamily="18" charset="0"/>
                <a:cs typeface="Times New Roman" pitchFamily="18" charset="0"/>
              </a:rPr>
              <a:t>4.1</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Kiểm</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thử</a:t>
            </a:r>
            <a:endParaRPr lang="en-US" sz="2800" dirty="0">
              <a:solidFill>
                <a:srgbClr val="002060"/>
              </a:solidFill>
              <a:latin typeface="Times New Roman" pitchFamily="18" charset="0"/>
              <a:cs typeface="Times New Roman" pitchFamily="18" charset="0"/>
            </a:endParaRPr>
          </a:p>
          <a:p>
            <a:pPr lvl="0" algn="just">
              <a:buFontTx/>
              <a:buChar char="-"/>
            </a:pPr>
            <a:r>
              <a:rPr lang="en-US" sz="2800" dirty="0">
                <a:solidFill>
                  <a:srgbClr val="002060"/>
                </a:solidFill>
                <a:latin typeface="Times New Roman" pitchFamily="18" charset="0"/>
                <a:cs typeface="Times New Roman" pitchFamily="18" charset="0"/>
              </a:rPr>
              <a:t>4.2. </a:t>
            </a:r>
            <a:r>
              <a:rPr lang="en-US" sz="2800" dirty="0" err="1">
                <a:solidFill>
                  <a:srgbClr val="002060"/>
                </a:solidFill>
                <a:latin typeface="Times New Roman" pitchFamily="18" charset="0"/>
                <a:cs typeface="Times New Roman" pitchFamily="18" charset="0"/>
              </a:rPr>
              <a:t>Lập</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kế</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hoạch</a:t>
            </a:r>
            <a:endParaRPr lang="en-US" sz="2800" dirty="0">
              <a:solidFill>
                <a:srgbClr val="002060"/>
              </a:solidFill>
              <a:latin typeface="Times New Roman" pitchFamily="18" charset="0"/>
              <a:cs typeface="Times New Roman" pitchFamily="18" charset="0"/>
            </a:endParaRPr>
          </a:p>
          <a:p>
            <a:pPr lvl="0" algn="just">
              <a:buFontTx/>
              <a:buChar char="-"/>
            </a:pPr>
            <a:r>
              <a:rPr lang="en-US" sz="2800" dirty="0">
                <a:solidFill>
                  <a:srgbClr val="002060"/>
                </a:solidFill>
                <a:latin typeface="Times New Roman" pitchFamily="18" charset="0"/>
                <a:cs typeface="Times New Roman" pitchFamily="18" charset="0"/>
              </a:rPr>
              <a:t>4.3. </a:t>
            </a:r>
            <a:r>
              <a:rPr lang="en-US" sz="2800" dirty="0" err="1">
                <a:solidFill>
                  <a:srgbClr val="002060"/>
                </a:solidFill>
                <a:latin typeface="Times New Roman" pitchFamily="18" charset="0"/>
                <a:cs typeface="Times New Roman" pitchFamily="18" charset="0"/>
              </a:rPr>
              <a:t>Làm</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tài</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liệu</a:t>
            </a:r>
            <a:endParaRPr lang="en-US" sz="2800" dirty="0">
              <a:solidFill>
                <a:srgbClr val="002060"/>
              </a:solidFill>
              <a:latin typeface="Times New Roman" pitchFamily="18" charset="0"/>
              <a:cs typeface="Times New Roman" pitchFamily="18" charset="0"/>
            </a:endParaRPr>
          </a:p>
          <a:p>
            <a:pPr lvl="0" algn="just">
              <a:buFontTx/>
              <a:buChar char="-"/>
            </a:pPr>
            <a:r>
              <a:rPr lang="en-US" sz="2800" dirty="0">
                <a:solidFill>
                  <a:srgbClr val="002060"/>
                </a:solidFill>
                <a:latin typeface="Times New Roman" pitchFamily="18" charset="0"/>
                <a:cs typeface="Times New Roman" pitchFamily="18" charset="0"/>
              </a:rPr>
              <a:t>4.4. Case study: </a:t>
            </a:r>
            <a:r>
              <a:rPr lang="en-US" sz="2800" dirty="0" err="1">
                <a:solidFill>
                  <a:srgbClr val="002060"/>
                </a:solidFill>
                <a:latin typeface="Times New Roman" pitchFamily="18" charset="0"/>
                <a:cs typeface="Times New Roman" pitchFamily="18" charset="0"/>
              </a:rPr>
              <a:t>Các</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nhóm</a:t>
            </a:r>
            <a:r>
              <a:rPr lang="en-US" sz="2800" dirty="0">
                <a:solidFill>
                  <a:srgbClr val="002060"/>
                </a:solidFill>
                <a:latin typeface="Times New Roman" pitchFamily="18" charset="0"/>
                <a:cs typeface="Times New Roman" pitchFamily="18" charset="0"/>
              </a:rPr>
              <a:t> (3-5sv) </a:t>
            </a:r>
            <a:r>
              <a:rPr lang="en-US" sz="2800" dirty="0" err="1">
                <a:solidFill>
                  <a:srgbClr val="002060"/>
                </a:solidFill>
                <a:latin typeface="Times New Roman" pitchFamily="18" charset="0"/>
                <a:cs typeface="Times New Roman" pitchFamily="18" charset="0"/>
              </a:rPr>
              <a:t>đọc</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tài</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liệu</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và</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trình</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bày</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về</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nhóm</a:t>
            </a:r>
            <a:r>
              <a:rPr lang="en-US" sz="2800" dirty="0">
                <a:solidFill>
                  <a:srgbClr val="002060"/>
                </a:solidFill>
                <a:latin typeface="Times New Roman" pitchFamily="18" charset="0"/>
                <a:cs typeface="Times New Roman" pitchFamily="18" charset="0"/>
              </a:rPr>
              <a:t> SQA </a:t>
            </a:r>
            <a:r>
              <a:rPr lang="en-US" sz="2800" dirty="0" err="1">
                <a:solidFill>
                  <a:srgbClr val="002060"/>
                </a:solidFill>
                <a:latin typeface="Times New Roman" pitchFamily="18" charset="0"/>
                <a:cs typeface="Times New Roman" pitchFamily="18" charset="0"/>
              </a:rPr>
              <a:t>và</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làm</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tài</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liệu</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kiểm</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thử</a:t>
            </a:r>
            <a:endParaRPr lang="en-US" sz="2800" dirty="0">
              <a:solidFill>
                <a:srgbClr val="002060"/>
              </a:solidFill>
              <a:latin typeface="Times New Roman" pitchFamily="18" charset="0"/>
              <a:cs typeface="Times New Roman" pitchFamily="18" charset="0"/>
            </a:endParaRPr>
          </a:p>
          <a:p>
            <a:pPr algn="just"/>
            <a:endParaRPr lang="en-US" dirty="0"/>
          </a:p>
        </p:txBody>
      </p:sp>
      <p:sp>
        <p:nvSpPr>
          <p:cNvPr id="2" name="Title 1"/>
          <p:cNvSpPr>
            <a:spLocks noGrp="1"/>
          </p:cNvSpPr>
          <p:nvPr>
            <p:ph type="title"/>
          </p:nvPr>
        </p:nvSpPr>
        <p:spPr/>
        <p:txBody>
          <a:bodyPr>
            <a:normAutofit fontScale="90000"/>
          </a:bodyPr>
          <a:lstStyle/>
          <a:p>
            <a:r>
              <a:rPr lang="en-US" b="1" dirty="0" smtClean="0">
                <a:solidFill>
                  <a:srgbClr val="FF0000"/>
                </a:solidFill>
                <a:latin typeface="Times New Roman" pitchFamily="18" charset="0"/>
                <a:cs typeface="Times New Roman" pitchFamily="18" charset="0"/>
              </a:rPr>
              <a:t>II</a:t>
            </a:r>
            <a:r>
              <a:rPr lang="vi-VN" b="1" dirty="0" smtClean="0">
                <a:solidFill>
                  <a:srgbClr val="FF0000"/>
                </a:solidFill>
                <a:latin typeface="Times New Roman" pitchFamily="18" charset="0"/>
                <a:cs typeface="Times New Roman" pitchFamily="18" charset="0"/>
              </a:rPr>
              <a:t>.  </a:t>
            </a:r>
            <a:r>
              <a:rPr lang="en-US" b="1" dirty="0" smtClean="0">
                <a:solidFill>
                  <a:srgbClr val="FF0000"/>
                </a:solidFill>
                <a:latin typeface="Times New Roman" pitchFamily="18" charset="0"/>
                <a:cs typeface="Times New Roman" pitchFamily="18" charset="0"/>
              </a:rPr>
              <a:t>NỘI DUNG CHI TIẾT</a:t>
            </a:r>
            <a:r>
              <a:rPr lang="vi-VN" b="1" dirty="0">
                <a:solidFill>
                  <a:srgbClr val="FF0000"/>
                </a:solidFill>
                <a:latin typeface="Times New Roman" pitchFamily="18" charset="0"/>
                <a:cs typeface="Times New Roman" pitchFamily="18" charset="0"/>
              </a:rPr>
              <a:t/>
            </a:r>
            <a:br>
              <a:rPr lang="vi-VN" b="1" dirty="0">
                <a:solidFill>
                  <a:srgbClr val="FF0000"/>
                </a:solidFill>
                <a:latin typeface="Times New Roman" pitchFamily="18" charset="0"/>
                <a:cs typeface="Times New Roman" pitchFamily="18" charset="0"/>
              </a:rPr>
            </a:br>
            <a:endParaRPr lang="en-US" dirty="0"/>
          </a:p>
        </p:txBody>
      </p:sp>
    </p:spTree>
    <p:extLst>
      <p:ext uri="{BB962C8B-B14F-4D97-AF65-F5344CB8AC3E}">
        <p14:creationId xmlns:p14="http://schemas.microsoft.com/office/powerpoint/2010/main" val="10517098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lvl="0" algn="just"/>
            <a:r>
              <a:rPr lang="en-US" sz="2700" b="1" dirty="0" err="1">
                <a:solidFill>
                  <a:srgbClr val="002060"/>
                </a:solidFill>
                <a:latin typeface="Times New Roman" pitchFamily="18" charset="0"/>
                <a:cs typeface="Times New Roman" pitchFamily="18" charset="0"/>
              </a:rPr>
              <a:t>Chương</a:t>
            </a:r>
            <a:r>
              <a:rPr lang="en-US" sz="2700" b="1" dirty="0">
                <a:solidFill>
                  <a:srgbClr val="002060"/>
                </a:solidFill>
                <a:latin typeface="Times New Roman" pitchFamily="18" charset="0"/>
                <a:cs typeface="Times New Roman" pitchFamily="18" charset="0"/>
              </a:rPr>
              <a:t> </a:t>
            </a:r>
            <a:r>
              <a:rPr lang="en-US" sz="2700" b="1" dirty="0" smtClean="0">
                <a:solidFill>
                  <a:srgbClr val="002060"/>
                </a:solidFill>
                <a:latin typeface="Times New Roman" pitchFamily="18" charset="0"/>
                <a:cs typeface="Times New Roman" pitchFamily="18" charset="0"/>
              </a:rPr>
              <a:t>5: </a:t>
            </a:r>
            <a:r>
              <a:rPr lang="en-US" sz="2700" b="1" dirty="0" err="1">
                <a:solidFill>
                  <a:srgbClr val="002060"/>
                </a:solidFill>
                <a:latin typeface="Times New Roman" pitchFamily="18" charset="0"/>
                <a:cs typeface="Times New Roman" pitchFamily="18" charset="0"/>
              </a:rPr>
              <a:t>Lấy</a:t>
            </a:r>
            <a:r>
              <a:rPr lang="en-US" sz="2700" b="1" dirty="0">
                <a:solidFill>
                  <a:srgbClr val="002060"/>
                </a:solidFill>
                <a:latin typeface="Times New Roman" pitchFamily="18" charset="0"/>
                <a:cs typeface="Times New Roman" pitchFamily="18" charset="0"/>
              </a:rPr>
              <a:t> </a:t>
            </a:r>
            <a:r>
              <a:rPr lang="en-US" sz="2700" b="1" dirty="0" err="1">
                <a:solidFill>
                  <a:srgbClr val="002060"/>
                </a:solidFill>
                <a:latin typeface="Times New Roman" pitchFamily="18" charset="0"/>
                <a:cs typeface="Times New Roman" pitchFamily="18" charset="0"/>
              </a:rPr>
              <a:t>yêu</a:t>
            </a:r>
            <a:r>
              <a:rPr lang="en-US" sz="2700" b="1" dirty="0">
                <a:solidFill>
                  <a:srgbClr val="002060"/>
                </a:solidFill>
                <a:latin typeface="Times New Roman" pitchFamily="18" charset="0"/>
                <a:cs typeface="Times New Roman" pitchFamily="18" charset="0"/>
              </a:rPr>
              <a:t> </a:t>
            </a:r>
            <a:r>
              <a:rPr lang="en-US" sz="2700" b="1" dirty="0" err="1">
                <a:solidFill>
                  <a:srgbClr val="002060"/>
                </a:solidFill>
                <a:latin typeface="Times New Roman" pitchFamily="18" charset="0"/>
                <a:cs typeface="Times New Roman" pitchFamily="18" charset="0"/>
              </a:rPr>
              <a:t>cầu</a:t>
            </a:r>
            <a:endParaRPr lang="en-US" sz="2700" b="1" dirty="0">
              <a:solidFill>
                <a:srgbClr val="002060"/>
              </a:solidFill>
              <a:latin typeface="Times New Roman" pitchFamily="18" charset="0"/>
              <a:cs typeface="Times New Roman" pitchFamily="18" charset="0"/>
            </a:endParaRPr>
          </a:p>
          <a:p>
            <a:pPr lvl="0" algn="just">
              <a:buFontTx/>
              <a:buChar char="-"/>
            </a:pPr>
            <a:r>
              <a:rPr lang="en-US" sz="2800" dirty="0" smtClean="0">
                <a:solidFill>
                  <a:srgbClr val="002060"/>
                </a:solidFill>
                <a:latin typeface="Times New Roman" pitchFamily="18" charset="0"/>
                <a:cs typeface="Times New Roman" pitchFamily="18" charset="0"/>
              </a:rPr>
              <a:t>5.1</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Xác</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định</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cái</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khách</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hàng</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cần</a:t>
            </a:r>
            <a:endParaRPr lang="en-US" sz="2800" dirty="0">
              <a:solidFill>
                <a:srgbClr val="002060"/>
              </a:solidFill>
              <a:latin typeface="Times New Roman" pitchFamily="18" charset="0"/>
              <a:cs typeface="Times New Roman" pitchFamily="18" charset="0"/>
            </a:endParaRPr>
          </a:p>
          <a:p>
            <a:pPr lvl="0" algn="just">
              <a:buFontTx/>
              <a:buChar char="-"/>
            </a:pPr>
            <a:r>
              <a:rPr lang="en-US" sz="2800" dirty="0">
                <a:solidFill>
                  <a:srgbClr val="002060"/>
                </a:solidFill>
                <a:latin typeface="Times New Roman" pitchFamily="18" charset="0"/>
                <a:cs typeface="Times New Roman" pitchFamily="18" charset="0"/>
              </a:rPr>
              <a:t>5.2. </a:t>
            </a:r>
            <a:r>
              <a:rPr lang="en-US" sz="2800" dirty="0" err="1">
                <a:solidFill>
                  <a:srgbClr val="002060"/>
                </a:solidFill>
                <a:latin typeface="Times New Roman" pitchFamily="18" charset="0"/>
                <a:cs typeface="Times New Roman" pitchFamily="18" charset="0"/>
              </a:rPr>
              <a:t>Tìm</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hiểu</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lĩnh</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vực</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của</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ứng</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dụng</a:t>
            </a:r>
            <a:endParaRPr lang="en-US" sz="2800" dirty="0">
              <a:solidFill>
                <a:srgbClr val="002060"/>
              </a:solidFill>
              <a:latin typeface="Times New Roman" pitchFamily="18" charset="0"/>
              <a:cs typeface="Times New Roman" pitchFamily="18" charset="0"/>
            </a:endParaRPr>
          </a:p>
          <a:p>
            <a:pPr lvl="0" algn="just">
              <a:buFontTx/>
              <a:buChar char="-"/>
            </a:pPr>
            <a:r>
              <a:rPr lang="en-US" sz="2800" dirty="0">
                <a:solidFill>
                  <a:srgbClr val="002060"/>
                </a:solidFill>
                <a:latin typeface="Times New Roman" pitchFamily="18" charset="0"/>
                <a:cs typeface="Times New Roman" pitchFamily="18" charset="0"/>
              </a:rPr>
              <a:t>5.3. </a:t>
            </a:r>
            <a:r>
              <a:rPr lang="en-US" sz="2800" dirty="0" err="1">
                <a:solidFill>
                  <a:srgbClr val="002060"/>
                </a:solidFill>
                <a:latin typeface="Times New Roman" pitchFamily="18" charset="0"/>
                <a:cs typeface="Times New Roman" pitchFamily="18" charset="0"/>
              </a:rPr>
              <a:t>Xây</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dựng</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mô</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hình</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nghiệp</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vụ</a:t>
            </a:r>
            <a:endParaRPr lang="en-US" sz="2800" dirty="0">
              <a:solidFill>
                <a:srgbClr val="002060"/>
              </a:solidFill>
              <a:latin typeface="Times New Roman" pitchFamily="18" charset="0"/>
              <a:cs typeface="Times New Roman" pitchFamily="18" charset="0"/>
            </a:endParaRPr>
          </a:p>
          <a:p>
            <a:pPr lvl="0" algn="just">
              <a:buFontTx/>
              <a:buChar char="-"/>
            </a:pPr>
            <a:r>
              <a:rPr lang="en-US" sz="2800" dirty="0">
                <a:solidFill>
                  <a:srgbClr val="002060"/>
                </a:solidFill>
                <a:latin typeface="Times New Roman" pitchFamily="18" charset="0"/>
                <a:cs typeface="Times New Roman" pitchFamily="18" charset="0"/>
              </a:rPr>
              <a:t>5.4. Case study</a:t>
            </a:r>
          </a:p>
          <a:p>
            <a:pPr marL="0" lvl="0" indent="0" algn="just">
              <a:buNone/>
            </a:pPr>
            <a:endParaRPr lang="en-US" sz="2800" dirty="0">
              <a:solidFill>
                <a:srgbClr val="002060"/>
              </a:solidFill>
              <a:latin typeface="Times New Roman" pitchFamily="18" charset="0"/>
              <a:cs typeface="Times New Roman" pitchFamily="18" charset="0"/>
            </a:endParaRPr>
          </a:p>
          <a:p>
            <a:pPr algn="just"/>
            <a:endParaRPr lang="en-US" dirty="0"/>
          </a:p>
        </p:txBody>
      </p:sp>
      <p:sp>
        <p:nvSpPr>
          <p:cNvPr id="2" name="Title 1"/>
          <p:cNvSpPr>
            <a:spLocks noGrp="1"/>
          </p:cNvSpPr>
          <p:nvPr>
            <p:ph type="title"/>
          </p:nvPr>
        </p:nvSpPr>
        <p:spPr/>
        <p:txBody>
          <a:bodyPr>
            <a:normAutofit fontScale="90000"/>
          </a:bodyPr>
          <a:lstStyle/>
          <a:p>
            <a:r>
              <a:rPr lang="en-US" b="1" dirty="0" smtClean="0">
                <a:solidFill>
                  <a:srgbClr val="FF0000"/>
                </a:solidFill>
                <a:latin typeface="Times New Roman" pitchFamily="18" charset="0"/>
                <a:cs typeface="Times New Roman" pitchFamily="18" charset="0"/>
              </a:rPr>
              <a:t>II</a:t>
            </a:r>
            <a:r>
              <a:rPr lang="vi-VN" b="1" dirty="0" smtClean="0">
                <a:solidFill>
                  <a:srgbClr val="FF0000"/>
                </a:solidFill>
                <a:latin typeface="Times New Roman" pitchFamily="18" charset="0"/>
                <a:cs typeface="Times New Roman" pitchFamily="18" charset="0"/>
              </a:rPr>
              <a:t>.  </a:t>
            </a:r>
            <a:r>
              <a:rPr lang="en-US" b="1" dirty="0" smtClean="0">
                <a:solidFill>
                  <a:srgbClr val="FF0000"/>
                </a:solidFill>
                <a:latin typeface="Times New Roman" pitchFamily="18" charset="0"/>
                <a:cs typeface="Times New Roman" pitchFamily="18" charset="0"/>
              </a:rPr>
              <a:t>NỘI DUNG CHI TIẾT</a:t>
            </a:r>
            <a:r>
              <a:rPr lang="vi-VN" b="1" dirty="0">
                <a:solidFill>
                  <a:srgbClr val="FF0000"/>
                </a:solidFill>
                <a:latin typeface="Times New Roman" pitchFamily="18" charset="0"/>
                <a:cs typeface="Times New Roman" pitchFamily="18" charset="0"/>
              </a:rPr>
              <a:t/>
            </a:r>
            <a:br>
              <a:rPr lang="vi-VN" b="1" dirty="0">
                <a:solidFill>
                  <a:srgbClr val="FF0000"/>
                </a:solidFill>
                <a:latin typeface="Times New Roman" pitchFamily="18" charset="0"/>
                <a:cs typeface="Times New Roman" pitchFamily="18" charset="0"/>
              </a:rPr>
            </a:br>
            <a:endParaRPr lang="en-US" dirty="0"/>
          </a:p>
        </p:txBody>
      </p:sp>
    </p:spTree>
    <p:extLst>
      <p:ext uri="{BB962C8B-B14F-4D97-AF65-F5344CB8AC3E}">
        <p14:creationId xmlns:p14="http://schemas.microsoft.com/office/powerpoint/2010/main" val="410352288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lvl="0" algn="just"/>
            <a:r>
              <a:rPr lang="en-US" sz="2700" b="1" dirty="0" err="1">
                <a:solidFill>
                  <a:srgbClr val="002060"/>
                </a:solidFill>
                <a:latin typeface="Times New Roman" pitchFamily="18" charset="0"/>
                <a:cs typeface="Times New Roman" pitchFamily="18" charset="0"/>
              </a:rPr>
              <a:t>Chương</a:t>
            </a:r>
            <a:r>
              <a:rPr lang="en-US" sz="2700" b="1" dirty="0">
                <a:solidFill>
                  <a:srgbClr val="002060"/>
                </a:solidFill>
                <a:latin typeface="Times New Roman" pitchFamily="18" charset="0"/>
                <a:cs typeface="Times New Roman" pitchFamily="18" charset="0"/>
              </a:rPr>
              <a:t> </a:t>
            </a:r>
            <a:r>
              <a:rPr lang="en-US" sz="2700" b="1" dirty="0" smtClean="0">
                <a:solidFill>
                  <a:srgbClr val="002060"/>
                </a:solidFill>
                <a:latin typeface="Times New Roman" pitchFamily="18" charset="0"/>
                <a:cs typeface="Times New Roman" pitchFamily="18" charset="0"/>
              </a:rPr>
              <a:t>6: </a:t>
            </a:r>
            <a:r>
              <a:rPr lang="en-US" sz="2700" b="1" dirty="0" err="1">
                <a:solidFill>
                  <a:srgbClr val="002060"/>
                </a:solidFill>
                <a:latin typeface="Times New Roman" pitchFamily="18" charset="0"/>
                <a:cs typeface="Times New Roman" pitchFamily="18" charset="0"/>
              </a:rPr>
              <a:t>Phân</a:t>
            </a:r>
            <a:r>
              <a:rPr lang="en-US" sz="2700" b="1" dirty="0">
                <a:solidFill>
                  <a:srgbClr val="002060"/>
                </a:solidFill>
                <a:latin typeface="Times New Roman" pitchFamily="18" charset="0"/>
                <a:cs typeface="Times New Roman" pitchFamily="18" charset="0"/>
              </a:rPr>
              <a:t> </a:t>
            </a:r>
            <a:r>
              <a:rPr lang="en-US" sz="2700" b="1" dirty="0" err="1">
                <a:solidFill>
                  <a:srgbClr val="002060"/>
                </a:solidFill>
                <a:latin typeface="Times New Roman" pitchFamily="18" charset="0"/>
                <a:cs typeface="Times New Roman" pitchFamily="18" charset="0"/>
              </a:rPr>
              <a:t>tích</a:t>
            </a:r>
            <a:endParaRPr lang="en-US" sz="2700" b="1" dirty="0">
              <a:solidFill>
                <a:srgbClr val="002060"/>
              </a:solidFill>
              <a:latin typeface="Times New Roman" pitchFamily="18" charset="0"/>
              <a:cs typeface="Times New Roman" pitchFamily="18" charset="0"/>
            </a:endParaRPr>
          </a:p>
          <a:p>
            <a:pPr lvl="0" algn="just">
              <a:buFontTx/>
              <a:buChar char="-"/>
            </a:pPr>
            <a:r>
              <a:rPr lang="en-US" sz="2800" dirty="0" smtClean="0">
                <a:solidFill>
                  <a:srgbClr val="002060"/>
                </a:solidFill>
                <a:latin typeface="Times New Roman" pitchFamily="18" charset="0"/>
                <a:cs typeface="Times New Roman" pitchFamily="18" charset="0"/>
              </a:rPr>
              <a:t>6.1</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Phân</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loại</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các</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lớp</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trong</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hệ</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thống</a:t>
            </a:r>
            <a:endParaRPr lang="en-US" sz="2800" dirty="0">
              <a:solidFill>
                <a:srgbClr val="002060"/>
              </a:solidFill>
              <a:latin typeface="Times New Roman" pitchFamily="18" charset="0"/>
              <a:cs typeface="Times New Roman" pitchFamily="18" charset="0"/>
            </a:endParaRPr>
          </a:p>
          <a:p>
            <a:pPr lvl="0" algn="just">
              <a:buFontTx/>
              <a:buChar char="-"/>
            </a:pPr>
            <a:r>
              <a:rPr lang="en-US" sz="2800" dirty="0">
                <a:solidFill>
                  <a:srgbClr val="002060"/>
                </a:solidFill>
                <a:latin typeface="Times New Roman" pitchFamily="18" charset="0"/>
                <a:cs typeface="Times New Roman" pitchFamily="18" charset="0"/>
              </a:rPr>
              <a:t>6.2. </a:t>
            </a:r>
            <a:r>
              <a:rPr lang="en-US" sz="2800" dirty="0" err="1">
                <a:solidFill>
                  <a:srgbClr val="002060"/>
                </a:solidFill>
                <a:latin typeface="Times New Roman" pitchFamily="18" charset="0"/>
                <a:cs typeface="Times New Roman" pitchFamily="18" charset="0"/>
              </a:rPr>
              <a:t>Viết</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các</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kịch</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bản</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sử</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dụng</a:t>
            </a:r>
            <a:r>
              <a:rPr lang="en-US" sz="2800" dirty="0">
                <a:solidFill>
                  <a:srgbClr val="002060"/>
                </a:solidFill>
                <a:latin typeface="Times New Roman" pitchFamily="18" charset="0"/>
                <a:cs typeface="Times New Roman" pitchFamily="18" charset="0"/>
              </a:rPr>
              <a:t> (scenario)</a:t>
            </a:r>
          </a:p>
          <a:p>
            <a:pPr lvl="0" algn="just">
              <a:buFontTx/>
              <a:buChar char="-"/>
            </a:pPr>
            <a:r>
              <a:rPr lang="en-US" sz="2800" dirty="0">
                <a:solidFill>
                  <a:srgbClr val="002060"/>
                </a:solidFill>
                <a:latin typeface="Times New Roman" pitchFamily="18" charset="0"/>
                <a:cs typeface="Times New Roman" pitchFamily="18" charset="0"/>
              </a:rPr>
              <a:t>6.3. </a:t>
            </a:r>
            <a:r>
              <a:rPr lang="en-US" sz="2800" dirty="0" err="1">
                <a:solidFill>
                  <a:srgbClr val="002060"/>
                </a:solidFill>
                <a:latin typeface="Times New Roman" pitchFamily="18" charset="0"/>
                <a:cs typeface="Times New Roman" pitchFamily="18" charset="0"/>
              </a:rPr>
              <a:t>Trích</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các</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lớp</a:t>
            </a:r>
            <a:endParaRPr lang="en-US" sz="2800" dirty="0">
              <a:solidFill>
                <a:srgbClr val="002060"/>
              </a:solidFill>
              <a:latin typeface="Times New Roman" pitchFamily="18" charset="0"/>
              <a:cs typeface="Times New Roman" pitchFamily="18" charset="0"/>
            </a:endParaRPr>
          </a:p>
          <a:p>
            <a:pPr lvl="0" algn="just">
              <a:buFontTx/>
              <a:buChar char="-"/>
            </a:pPr>
            <a:r>
              <a:rPr lang="en-US" sz="2800" dirty="0">
                <a:solidFill>
                  <a:srgbClr val="002060"/>
                </a:solidFill>
                <a:latin typeface="Times New Roman" pitchFamily="18" charset="0"/>
                <a:cs typeface="Times New Roman" pitchFamily="18" charset="0"/>
              </a:rPr>
              <a:t>6.4. </a:t>
            </a:r>
            <a:r>
              <a:rPr lang="en-US" sz="2800" dirty="0" err="1">
                <a:solidFill>
                  <a:srgbClr val="002060"/>
                </a:solidFill>
                <a:latin typeface="Times New Roman" pitchFamily="18" charset="0"/>
                <a:cs typeface="Times New Roman" pitchFamily="18" charset="0"/>
              </a:rPr>
              <a:t>Xây</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dựng</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sơ</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đồ</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lớp</a:t>
            </a:r>
            <a:endParaRPr lang="en-US" sz="2800" dirty="0">
              <a:solidFill>
                <a:srgbClr val="002060"/>
              </a:solidFill>
              <a:latin typeface="Times New Roman" pitchFamily="18" charset="0"/>
              <a:cs typeface="Times New Roman" pitchFamily="18" charset="0"/>
            </a:endParaRPr>
          </a:p>
          <a:p>
            <a:pPr lvl="0" algn="just">
              <a:buFontTx/>
              <a:buChar char="-"/>
            </a:pPr>
            <a:r>
              <a:rPr lang="en-US" sz="2800" dirty="0">
                <a:solidFill>
                  <a:srgbClr val="002060"/>
                </a:solidFill>
                <a:latin typeface="Times New Roman" pitchFamily="18" charset="0"/>
                <a:cs typeface="Times New Roman" pitchFamily="18" charset="0"/>
              </a:rPr>
              <a:t>6.5. </a:t>
            </a:r>
            <a:r>
              <a:rPr lang="en-US" sz="2800" dirty="0" err="1">
                <a:solidFill>
                  <a:srgbClr val="002060"/>
                </a:solidFill>
                <a:latin typeface="Times New Roman" pitchFamily="18" charset="0"/>
                <a:cs typeface="Times New Roman" pitchFamily="18" charset="0"/>
              </a:rPr>
              <a:t>Xây</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dựng</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sơ</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đồ</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tuần</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tự</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cộng</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tác</a:t>
            </a:r>
            <a:endParaRPr lang="en-US" sz="2800" dirty="0">
              <a:solidFill>
                <a:srgbClr val="002060"/>
              </a:solidFill>
              <a:latin typeface="Times New Roman" pitchFamily="18" charset="0"/>
              <a:cs typeface="Times New Roman" pitchFamily="18" charset="0"/>
            </a:endParaRPr>
          </a:p>
          <a:p>
            <a:pPr lvl="0" algn="just">
              <a:buFontTx/>
              <a:buChar char="-"/>
            </a:pPr>
            <a:r>
              <a:rPr lang="en-US" sz="2800" dirty="0">
                <a:solidFill>
                  <a:srgbClr val="002060"/>
                </a:solidFill>
                <a:latin typeface="Times New Roman" pitchFamily="18" charset="0"/>
                <a:cs typeface="Times New Roman" pitchFamily="18" charset="0"/>
              </a:rPr>
              <a:t>6.6. Case </a:t>
            </a:r>
            <a:r>
              <a:rPr lang="en-US" sz="2800" dirty="0" smtClean="0">
                <a:solidFill>
                  <a:srgbClr val="002060"/>
                </a:solidFill>
                <a:latin typeface="Times New Roman" pitchFamily="18" charset="0"/>
                <a:cs typeface="Times New Roman" pitchFamily="18" charset="0"/>
              </a:rPr>
              <a:t>study</a:t>
            </a:r>
            <a:endParaRPr lang="en-US" sz="2800" dirty="0">
              <a:solidFill>
                <a:srgbClr val="002060"/>
              </a:solidFill>
              <a:latin typeface="Times New Roman" pitchFamily="18" charset="0"/>
              <a:cs typeface="Times New Roman" pitchFamily="18" charset="0"/>
            </a:endParaRPr>
          </a:p>
          <a:p>
            <a:pPr algn="just"/>
            <a:endParaRPr lang="en-US" dirty="0"/>
          </a:p>
        </p:txBody>
      </p:sp>
      <p:sp>
        <p:nvSpPr>
          <p:cNvPr id="2" name="Title 1"/>
          <p:cNvSpPr>
            <a:spLocks noGrp="1"/>
          </p:cNvSpPr>
          <p:nvPr>
            <p:ph type="title"/>
          </p:nvPr>
        </p:nvSpPr>
        <p:spPr/>
        <p:txBody>
          <a:bodyPr>
            <a:normAutofit fontScale="90000"/>
          </a:bodyPr>
          <a:lstStyle/>
          <a:p>
            <a:r>
              <a:rPr lang="en-US" b="1" dirty="0" smtClean="0">
                <a:solidFill>
                  <a:srgbClr val="FF0000"/>
                </a:solidFill>
                <a:latin typeface="Times New Roman" pitchFamily="18" charset="0"/>
                <a:cs typeface="Times New Roman" pitchFamily="18" charset="0"/>
              </a:rPr>
              <a:t>II</a:t>
            </a:r>
            <a:r>
              <a:rPr lang="vi-VN" b="1" dirty="0" smtClean="0">
                <a:solidFill>
                  <a:srgbClr val="FF0000"/>
                </a:solidFill>
                <a:latin typeface="Times New Roman" pitchFamily="18" charset="0"/>
                <a:cs typeface="Times New Roman" pitchFamily="18" charset="0"/>
              </a:rPr>
              <a:t>.  </a:t>
            </a:r>
            <a:r>
              <a:rPr lang="en-US" b="1" dirty="0" smtClean="0">
                <a:solidFill>
                  <a:srgbClr val="FF0000"/>
                </a:solidFill>
                <a:latin typeface="Times New Roman" pitchFamily="18" charset="0"/>
                <a:cs typeface="Times New Roman" pitchFamily="18" charset="0"/>
              </a:rPr>
              <a:t>NỘI DUNG CHI TIẾT</a:t>
            </a:r>
            <a:r>
              <a:rPr lang="vi-VN" b="1" dirty="0">
                <a:solidFill>
                  <a:srgbClr val="FF0000"/>
                </a:solidFill>
                <a:latin typeface="Times New Roman" pitchFamily="18" charset="0"/>
                <a:cs typeface="Times New Roman" pitchFamily="18" charset="0"/>
              </a:rPr>
              <a:t/>
            </a:r>
            <a:br>
              <a:rPr lang="vi-VN" b="1" dirty="0">
                <a:solidFill>
                  <a:srgbClr val="FF0000"/>
                </a:solidFill>
                <a:latin typeface="Times New Roman" pitchFamily="18" charset="0"/>
                <a:cs typeface="Times New Roman" pitchFamily="18" charset="0"/>
              </a:rPr>
            </a:br>
            <a:endParaRPr lang="en-US" dirty="0"/>
          </a:p>
        </p:txBody>
      </p:sp>
    </p:spTree>
    <p:extLst>
      <p:ext uri="{BB962C8B-B14F-4D97-AF65-F5344CB8AC3E}">
        <p14:creationId xmlns:p14="http://schemas.microsoft.com/office/powerpoint/2010/main" val="135754572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lvl="0" algn="just"/>
            <a:r>
              <a:rPr lang="en-US" sz="2700" b="1" dirty="0" err="1">
                <a:solidFill>
                  <a:srgbClr val="002060"/>
                </a:solidFill>
                <a:latin typeface="Times New Roman" pitchFamily="18" charset="0"/>
                <a:cs typeface="Times New Roman" pitchFamily="18" charset="0"/>
              </a:rPr>
              <a:t>Chương</a:t>
            </a:r>
            <a:r>
              <a:rPr lang="en-US" sz="2700" b="1" dirty="0">
                <a:solidFill>
                  <a:srgbClr val="002060"/>
                </a:solidFill>
                <a:latin typeface="Times New Roman" pitchFamily="18" charset="0"/>
                <a:cs typeface="Times New Roman" pitchFamily="18" charset="0"/>
              </a:rPr>
              <a:t> </a:t>
            </a:r>
            <a:r>
              <a:rPr lang="en-US" sz="2700" b="1" dirty="0" smtClean="0">
                <a:solidFill>
                  <a:srgbClr val="002060"/>
                </a:solidFill>
                <a:latin typeface="Times New Roman" pitchFamily="18" charset="0"/>
                <a:cs typeface="Times New Roman" pitchFamily="18" charset="0"/>
              </a:rPr>
              <a:t>7: </a:t>
            </a:r>
            <a:r>
              <a:rPr lang="en-US" sz="2700" b="1" dirty="0" err="1">
                <a:solidFill>
                  <a:srgbClr val="002060"/>
                </a:solidFill>
                <a:latin typeface="Times New Roman" pitchFamily="18" charset="0"/>
                <a:cs typeface="Times New Roman" pitchFamily="18" charset="0"/>
              </a:rPr>
              <a:t>Thiết</a:t>
            </a:r>
            <a:r>
              <a:rPr lang="en-US" sz="2700" b="1" dirty="0">
                <a:solidFill>
                  <a:srgbClr val="002060"/>
                </a:solidFill>
                <a:latin typeface="Times New Roman" pitchFamily="18" charset="0"/>
                <a:cs typeface="Times New Roman" pitchFamily="18" charset="0"/>
              </a:rPr>
              <a:t> </a:t>
            </a:r>
            <a:r>
              <a:rPr lang="en-US" sz="2700" b="1" dirty="0" err="1">
                <a:solidFill>
                  <a:srgbClr val="002060"/>
                </a:solidFill>
                <a:latin typeface="Times New Roman" pitchFamily="18" charset="0"/>
                <a:cs typeface="Times New Roman" pitchFamily="18" charset="0"/>
              </a:rPr>
              <a:t>kế</a:t>
            </a:r>
            <a:endParaRPr lang="en-US" sz="2700" b="1" dirty="0">
              <a:solidFill>
                <a:srgbClr val="002060"/>
              </a:solidFill>
              <a:latin typeface="Times New Roman" pitchFamily="18" charset="0"/>
              <a:cs typeface="Times New Roman" pitchFamily="18" charset="0"/>
            </a:endParaRPr>
          </a:p>
          <a:p>
            <a:pPr lvl="0" algn="just">
              <a:buFontTx/>
              <a:buChar char="-"/>
            </a:pPr>
            <a:r>
              <a:rPr lang="en-US" sz="2800" dirty="0" smtClean="0">
                <a:solidFill>
                  <a:srgbClr val="002060"/>
                </a:solidFill>
                <a:latin typeface="Times New Roman" pitchFamily="18" charset="0"/>
                <a:cs typeface="Times New Roman" pitchFamily="18" charset="0"/>
              </a:rPr>
              <a:t>7.1</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Thiết</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kế</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thuộc</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tính</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cho</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lớp</a:t>
            </a:r>
            <a:endParaRPr lang="en-US" sz="2800" dirty="0">
              <a:solidFill>
                <a:srgbClr val="002060"/>
              </a:solidFill>
              <a:latin typeface="Times New Roman" pitchFamily="18" charset="0"/>
              <a:cs typeface="Times New Roman" pitchFamily="18" charset="0"/>
            </a:endParaRPr>
          </a:p>
          <a:p>
            <a:pPr lvl="0" algn="just">
              <a:buFontTx/>
              <a:buChar char="-"/>
            </a:pPr>
            <a:r>
              <a:rPr lang="en-US" sz="2800" dirty="0">
                <a:solidFill>
                  <a:srgbClr val="002060"/>
                </a:solidFill>
                <a:latin typeface="Times New Roman" pitchFamily="18" charset="0"/>
                <a:cs typeface="Times New Roman" pitchFamily="18" charset="0"/>
              </a:rPr>
              <a:t>7.2. </a:t>
            </a:r>
            <a:r>
              <a:rPr lang="en-US" sz="2800" dirty="0" err="1">
                <a:solidFill>
                  <a:srgbClr val="002060"/>
                </a:solidFill>
                <a:latin typeface="Times New Roman" pitchFamily="18" charset="0"/>
                <a:cs typeface="Times New Roman" pitchFamily="18" charset="0"/>
              </a:rPr>
              <a:t>Thiết</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kế</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phương</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thức</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cho</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các</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lớp</a:t>
            </a:r>
            <a:endParaRPr lang="en-US" sz="2800" dirty="0">
              <a:solidFill>
                <a:srgbClr val="002060"/>
              </a:solidFill>
              <a:latin typeface="Times New Roman" pitchFamily="18" charset="0"/>
              <a:cs typeface="Times New Roman" pitchFamily="18" charset="0"/>
            </a:endParaRPr>
          </a:p>
          <a:p>
            <a:pPr lvl="0" algn="just">
              <a:buFontTx/>
              <a:buChar char="-"/>
            </a:pPr>
            <a:r>
              <a:rPr lang="en-US" sz="2800" dirty="0">
                <a:solidFill>
                  <a:srgbClr val="002060"/>
                </a:solidFill>
                <a:latin typeface="Times New Roman" pitchFamily="18" charset="0"/>
                <a:cs typeface="Times New Roman" pitchFamily="18" charset="0"/>
              </a:rPr>
              <a:t>7.3. </a:t>
            </a:r>
            <a:r>
              <a:rPr lang="en-US" sz="2800" dirty="0" err="1">
                <a:solidFill>
                  <a:srgbClr val="002060"/>
                </a:solidFill>
                <a:latin typeface="Times New Roman" pitchFamily="18" charset="0"/>
                <a:cs typeface="Times New Roman" pitchFamily="18" charset="0"/>
              </a:rPr>
              <a:t>Xây</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dựng</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thẻ</a:t>
            </a:r>
            <a:r>
              <a:rPr lang="en-US" sz="2800" dirty="0">
                <a:solidFill>
                  <a:srgbClr val="002060"/>
                </a:solidFill>
                <a:latin typeface="Times New Roman" pitchFamily="18" charset="0"/>
                <a:cs typeface="Times New Roman" pitchFamily="18" charset="0"/>
              </a:rPr>
              <a:t> CRC </a:t>
            </a:r>
            <a:r>
              <a:rPr lang="en-US" sz="2800" dirty="0" err="1">
                <a:solidFill>
                  <a:srgbClr val="002060"/>
                </a:solidFill>
                <a:latin typeface="Times New Roman" pitchFamily="18" charset="0"/>
                <a:cs typeface="Times New Roman" pitchFamily="18" charset="0"/>
              </a:rPr>
              <a:t>cho</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các</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lớp</a:t>
            </a:r>
            <a:endParaRPr lang="en-US" sz="2800" dirty="0">
              <a:solidFill>
                <a:srgbClr val="002060"/>
              </a:solidFill>
              <a:latin typeface="Times New Roman" pitchFamily="18" charset="0"/>
              <a:cs typeface="Times New Roman" pitchFamily="18" charset="0"/>
            </a:endParaRPr>
          </a:p>
          <a:p>
            <a:pPr lvl="0" algn="just">
              <a:buFontTx/>
              <a:buChar char="-"/>
            </a:pPr>
            <a:r>
              <a:rPr lang="en-US" sz="2800" dirty="0">
                <a:solidFill>
                  <a:srgbClr val="002060"/>
                </a:solidFill>
                <a:latin typeface="Times New Roman" pitchFamily="18" charset="0"/>
                <a:cs typeface="Times New Roman" pitchFamily="18" charset="0"/>
              </a:rPr>
              <a:t>7.4. </a:t>
            </a:r>
            <a:r>
              <a:rPr lang="en-US" sz="2800" dirty="0" err="1">
                <a:solidFill>
                  <a:srgbClr val="002060"/>
                </a:solidFill>
                <a:latin typeface="Times New Roman" pitchFamily="18" charset="0"/>
                <a:cs typeface="Times New Roman" pitchFamily="18" charset="0"/>
              </a:rPr>
              <a:t>Thiết</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kế</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sơ</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đồ</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thuật</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toán</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cho</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các</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phương</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thức</a:t>
            </a:r>
            <a:endParaRPr lang="en-US" sz="2800" dirty="0">
              <a:solidFill>
                <a:srgbClr val="002060"/>
              </a:solidFill>
              <a:latin typeface="Times New Roman" pitchFamily="18" charset="0"/>
              <a:cs typeface="Times New Roman" pitchFamily="18" charset="0"/>
            </a:endParaRPr>
          </a:p>
          <a:p>
            <a:pPr lvl="0" algn="just">
              <a:buFontTx/>
              <a:buChar char="-"/>
            </a:pPr>
            <a:r>
              <a:rPr lang="en-US" sz="2800" dirty="0">
                <a:solidFill>
                  <a:srgbClr val="002060"/>
                </a:solidFill>
                <a:latin typeface="Times New Roman" pitchFamily="18" charset="0"/>
                <a:cs typeface="Times New Roman" pitchFamily="18" charset="0"/>
              </a:rPr>
              <a:t>7.5. </a:t>
            </a:r>
            <a:r>
              <a:rPr lang="en-US" sz="2800" dirty="0" err="1">
                <a:solidFill>
                  <a:srgbClr val="002060"/>
                </a:solidFill>
                <a:latin typeface="Times New Roman" pitchFamily="18" charset="0"/>
                <a:cs typeface="Times New Roman" pitchFamily="18" charset="0"/>
              </a:rPr>
              <a:t>Hoàn</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thiện</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sơ</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đồ</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lớp</a:t>
            </a:r>
            <a:r>
              <a:rPr lang="en-US" sz="2800" dirty="0">
                <a:solidFill>
                  <a:srgbClr val="002060"/>
                </a:solidFill>
                <a:latin typeface="Times New Roman" pitchFamily="18" charset="0"/>
                <a:cs typeface="Times New Roman" pitchFamily="18" charset="0"/>
              </a:rPr>
              <a:t> chi </a:t>
            </a:r>
            <a:r>
              <a:rPr lang="en-US" sz="2800" dirty="0" err="1">
                <a:solidFill>
                  <a:srgbClr val="002060"/>
                </a:solidFill>
                <a:latin typeface="Times New Roman" pitchFamily="18" charset="0"/>
                <a:cs typeface="Times New Roman" pitchFamily="18" charset="0"/>
              </a:rPr>
              <a:t>tiết</a:t>
            </a:r>
            <a:endParaRPr lang="en-US" sz="2800" dirty="0">
              <a:solidFill>
                <a:srgbClr val="002060"/>
              </a:solidFill>
              <a:latin typeface="Times New Roman" pitchFamily="18" charset="0"/>
              <a:cs typeface="Times New Roman" pitchFamily="18" charset="0"/>
            </a:endParaRPr>
          </a:p>
          <a:p>
            <a:pPr lvl="0" algn="just">
              <a:buFontTx/>
              <a:buChar char="-"/>
            </a:pPr>
            <a:r>
              <a:rPr lang="en-US" sz="2800" dirty="0">
                <a:solidFill>
                  <a:srgbClr val="002060"/>
                </a:solidFill>
                <a:latin typeface="Times New Roman" pitchFamily="18" charset="0"/>
                <a:cs typeface="Times New Roman" pitchFamily="18" charset="0"/>
              </a:rPr>
              <a:t>7.6. </a:t>
            </a:r>
            <a:r>
              <a:rPr lang="en-US" sz="2800" dirty="0" err="1">
                <a:solidFill>
                  <a:srgbClr val="002060"/>
                </a:solidFill>
                <a:latin typeface="Times New Roman" pitchFamily="18" charset="0"/>
                <a:cs typeface="Times New Roman" pitchFamily="18" charset="0"/>
              </a:rPr>
              <a:t>Thiết</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kế</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cơ</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sở</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dữ</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liệu</a:t>
            </a:r>
            <a:endParaRPr lang="en-US" sz="2800" dirty="0">
              <a:solidFill>
                <a:srgbClr val="002060"/>
              </a:solidFill>
              <a:latin typeface="Times New Roman" pitchFamily="18" charset="0"/>
              <a:cs typeface="Times New Roman" pitchFamily="18" charset="0"/>
            </a:endParaRPr>
          </a:p>
          <a:p>
            <a:pPr lvl="0" algn="just">
              <a:buFontTx/>
              <a:buChar char="-"/>
            </a:pPr>
            <a:r>
              <a:rPr lang="en-US" sz="2800" dirty="0">
                <a:solidFill>
                  <a:srgbClr val="002060"/>
                </a:solidFill>
                <a:latin typeface="Times New Roman" pitchFamily="18" charset="0"/>
                <a:cs typeface="Times New Roman" pitchFamily="18" charset="0"/>
              </a:rPr>
              <a:t>7.7. Case study</a:t>
            </a:r>
          </a:p>
          <a:p>
            <a:pPr marL="0" lvl="0" indent="0" algn="just">
              <a:buNone/>
            </a:pPr>
            <a:endParaRPr lang="en-US" sz="2800" dirty="0">
              <a:solidFill>
                <a:srgbClr val="002060"/>
              </a:solidFill>
              <a:latin typeface="Times New Roman" pitchFamily="18" charset="0"/>
              <a:cs typeface="Times New Roman" pitchFamily="18" charset="0"/>
            </a:endParaRPr>
          </a:p>
          <a:p>
            <a:pPr algn="just"/>
            <a:endParaRPr lang="en-US" dirty="0"/>
          </a:p>
        </p:txBody>
      </p:sp>
      <p:sp>
        <p:nvSpPr>
          <p:cNvPr id="2" name="Title 1"/>
          <p:cNvSpPr>
            <a:spLocks noGrp="1"/>
          </p:cNvSpPr>
          <p:nvPr>
            <p:ph type="title"/>
          </p:nvPr>
        </p:nvSpPr>
        <p:spPr/>
        <p:txBody>
          <a:bodyPr>
            <a:normAutofit fontScale="90000"/>
          </a:bodyPr>
          <a:lstStyle/>
          <a:p>
            <a:r>
              <a:rPr lang="en-US" b="1" dirty="0" smtClean="0">
                <a:solidFill>
                  <a:srgbClr val="FF0000"/>
                </a:solidFill>
                <a:latin typeface="Times New Roman" pitchFamily="18" charset="0"/>
                <a:cs typeface="Times New Roman" pitchFamily="18" charset="0"/>
              </a:rPr>
              <a:t>II</a:t>
            </a:r>
            <a:r>
              <a:rPr lang="vi-VN" b="1" dirty="0" smtClean="0">
                <a:solidFill>
                  <a:srgbClr val="FF0000"/>
                </a:solidFill>
                <a:latin typeface="Times New Roman" pitchFamily="18" charset="0"/>
                <a:cs typeface="Times New Roman" pitchFamily="18" charset="0"/>
              </a:rPr>
              <a:t>.  </a:t>
            </a:r>
            <a:r>
              <a:rPr lang="en-US" b="1" dirty="0" smtClean="0">
                <a:solidFill>
                  <a:srgbClr val="FF0000"/>
                </a:solidFill>
                <a:latin typeface="Times New Roman" pitchFamily="18" charset="0"/>
                <a:cs typeface="Times New Roman" pitchFamily="18" charset="0"/>
              </a:rPr>
              <a:t>NỘI DUNG CHI TIẾT</a:t>
            </a:r>
            <a:r>
              <a:rPr lang="vi-VN" b="1" dirty="0">
                <a:solidFill>
                  <a:srgbClr val="FF0000"/>
                </a:solidFill>
                <a:latin typeface="Times New Roman" pitchFamily="18" charset="0"/>
                <a:cs typeface="Times New Roman" pitchFamily="18" charset="0"/>
              </a:rPr>
              <a:t/>
            </a:r>
            <a:br>
              <a:rPr lang="vi-VN" b="1" dirty="0">
                <a:solidFill>
                  <a:srgbClr val="FF0000"/>
                </a:solidFill>
                <a:latin typeface="Times New Roman" pitchFamily="18" charset="0"/>
                <a:cs typeface="Times New Roman" pitchFamily="18" charset="0"/>
              </a:rPr>
            </a:br>
            <a:endParaRPr lang="en-US" dirty="0"/>
          </a:p>
        </p:txBody>
      </p:sp>
    </p:spTree>
    <p:extLst>
      <p:ext uri="{BB962C8B-B14F-4D97-AF65-F5344CB8AC3E}">
        <p14:creationId xmlns:p14="http://schemas.microsoft.com/office/powerpoint/2010/main" val="411908803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lvl="0" algn="just"/>
            <a:r>
              <a:rPr lang="en-US" sz="2700" b="1" dirty="0" err="1">
                <a:solidFill>
                  <a:srgbClr val="002060"/>
                </a:solidFill>
                <a:latin typeface="Times New Roman" pitchFamily="18" charset="0"/>
                <a:cs typeface="Times New Roman" pitchFamily="18" charset="0"/>
              </a:rPr>
              <a:t>Chương</a:t>
            </a:r>
            <a:r>
              <a:rPr lang="en-US" sz="2700" b="1" dirty="0">
                <a:solidFill>
                  <a:srgbClr val="002060"/>
                </a:solidFill>
                <a:latin typeface="Times New Roman" pitchFamily="18" charset="0"/>
                <a:cs typeface="Times New Roman" pitchFamily="18" charset="0"/>
              </a:rPr>
              <a:t> 8: </a:t>
            </a:r>
            <a:r>
              <a:rPr lang="en-US" sz="2700" b="1" dirty="0" err="1">
                <a:solidFill>
                  <a:srgbClr val="002060"/>
                </a:solidFill>
                <a:latin typeface="Times New Roman" pitchFamily="18" charset="0"/>
                <a:cs typeface="Times New Roman" pitchFamily="18" charset="0"/>
              </a:rPr>
              <a:t>Cài</a:t>
            </a:r>
            <a:r>
              <a:rPr lang="en-US" sz="2700" b="1" dirty="0">
                <a:solidFill>
                  <a:srgbClr val="002060"/>
                </a:solidFill>
                <a:latin typeface="Times New Roman" pitchFamily="18" charset="0"/>
                <a:cs typeface="Times New Roman" pitchFamily="18" charset="0"/>
              </a:rPr>
              <a:t> </a:t>
            </a:r>
            <a:r>
              <a:rPr lang="en-US" sz="2700" b="1" dirty="0" err="1">
                <a:solidFill>
                  <a:srgbClr val="002060"/>
                </a:solidFill>
                <a:latin typeface="Times New Roman" pitchFamily="18" charset="0"/>
                <a:cs typeface="Times New Roman" pitchFamily="18" charset="0"/>
              </a:rPr>
              <a:t>đặt</a:t>
            </a:r>
            <a:r>
              <a:rPr lang="en-US" sz="2700" b="1" dirty="0">
                <a:solidFill>
                  <a:srgbClr val="002060"/>
                </a:solidFill>
                <a:latin typeface="Times New Roman" pitchFamily="18" charset="0"/>
                <a:cs typeface="Times New Roman" pitchFamily="18" charset="0"/>
              </a:rPr>
              <a:t> </a:t>
            </a:r>
            <a:r>
              <a:rPr lang="en-US" sz="2700" b="1" dirty="0" err="1">
                <a:solidFill>
                  <a:srgbClr val="002060"/>
                </a:solidFill>
                <a:latin typeface="Times New Roman" pitchFamily="18" charset="0"/>
                <a:cs typeface="Times New Roman" pitchFamily="18" charset="0"/>
              </a:rPr>
              <a:t>và</a:t>
            </a:r>
            <a:r>
              <a:rPr lang="en-US" sz="2700" b="1" dirty="0">
                <a:solidFill>
                  <a:srgbClr val="002060"/>
                </a:solidFill>
                <a:latin typeface="Times New Roman" pitchFamily="18" charset="0"/>
                <a:cs typeface="Times New Roman" pitchFamily="18" charset="0"/>
              </a:rPr>
              <a:t> </a:t>
            </a:r>
            <a:r>
              <a:rPr lang="en-US" sz="2700" b="1" dirty="0" err="1">
                <a:solidFill>
                  <a:srgbClr val="002060"/>
                </a:solidFill>
                <a:latin typeface="Times New Roman" pitchFamily="18" charset="0"/>
                <a:cs typeface="Times New Roman" pitchFamily="18" charset="0"/>
              </a:rPr>
              <a:t>kiểm</a:t>
            </a:r>
            <a:r>
              <a:rPr lang="en-US" sz="2700" b="1" dirty="0">
                <a:solidFill>
                  <a:srgbClr val="002060"/>
                </a:solidFill>
                <a:latin typeface="Times New Roman" pitchFamily="18" charset="0"/>
                <a:cs typeface="Times New Roman" pitchFamily="18" charset="0"/>
              </a:rPr>
              <a:t> </a:t>
            </a:r>
            <a:r>
              <a:rPr lang="en-US" sz="2700" b="1" dirty="0" err="1">
                <a:solidFill>
                  <a:srgbClr val="002060"/>
                </a:solidFill>
                <a:latin typeface="Times New Roman" pitchFamily="18" charset="0"/>
                <a:cs typeface="Times New Roman" pitchFamily="18" charset="0"/>
              </a:rPr>
              <a:t>thử</a:t>
            </a:r>
            <a:endParaRPr lang="en-US" sz="2700" b="1" dirty="0">
              <a:solidFill>
                <a:srgbClr val="002060"/>
              </a:solidFill>
              <a:latin typeface="Times New Roman" pitchFamily="18" charset="0"/>
              <a:cs typeface="Times New Roman" pitchFamily="18" charset="0"/>
            </a:endParaRPr>
          </a:p>
          <a:p>
            <a:pPr lvl="0" algn="just">
              <a:buFontTx/>
              <a:buChar char="-"/>
            </a:pPr>
            <a:r>
              <a:rPr lang="fr-FR" sz="2800" dirty="0" smtClean="0">
                <a:solidFill>
                  <a:srgbClr val="002060"/>
                </a:solidFill>
                <a:latin typeface="Times New Roman" pitchFamily="18" charset="0"/>
                <a:cs typeface="Times New Roman" pitchFamily="18" charset="0"/>
              </a:rPr>
              <a:t>8.1</a:t>
            </a:r>
            <a:r>
              <a:rPr lang="fr-FR" sz="2800" dirty="0">
                <a:solidFill>
                  <a:srgbClr val="002060"/>
                </a:solidFill>
                <a:latin typeface="Times New Roman" pitchFamily="18" charset="0"/>
                <a:cs typeface="Times New Roman" pitchFamily="18" charset="0"/>
              </a:rPr>
              <a:t>. Code convention</a:t>
            </a:r>
            <a:endParaRPr lang="en-US" sz="2800" dirty="0">
              <a:solidFill>
                <a:srgbClr val="002060"/>
              </a:solidFill>
              <a:latin typeface="Times New Roman" pitchFamily="18" charset="0"/>
              <a:cs typeface="Times New Roman" pitchFamily="18" charset="0"/>
            </a:endParaRPr>
          </a:p>
          <a:p>
            <a:pPr lvl="0" algn="just">
              <a:buFontTx/>
              <a:buChar char="-"/>
            </a:pPr>
            <a:r>
              <a:rPr lang="en-US" sz="2800" dirty="0">
                <a:solidFill>
                  <a:srgbClr val="002060"/>
                </a:solidFill>
                <a:latin typeface="Times New Roman" pitchFamily="18" charset="0"/>
                <a:cs typeface="Times New Roman" pitchFamily="18" charset="0"/>
              </a:rPr>
              <a:t>8.2. Test unit</a:t>
            </a:r>
          </a:p>
          <a:p>
            <a:pPr lvl="0" algn="just">
              <a:buFontTx/>
              <a:buChar char="-"/>
            </a:pPr>
            <a:r>
              <a:rPr lang="en-US" sz="2800" dirty="0">
                <a:solidFill>
                  <a:srgbClr val="002060"/>
                </a:solidFill>
                <a:latin typeface="Times New Roman" pitchFamily="18" charset="0"/>
                <a:cs typeface="Times New Roman" pitchFamily="18" charset="0"/>
              </a:rPr>
              <a:t>8.3. </a:t>
            </a:r>
            <a:r>
              <a:rPr lang="en-US" sz="2800" dirty="0" err="1">
                <a:solidFill>
                  <a:srgbClr val="002060"/>
                </a:solidFill>
                <a:latin typeface="Times New Roman" pitchFamily="18" charset="0"/>
                <a:cs typeface="Times New Roman" pitchFamily="18" charset="0"/>
              </a:rPr>
              <a:t>Tích</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hợp</a:t>
            </a:r>
            <a:endParaRPr lang="en-US" sz="2800" dirty="0">
              <a:solidFill>
                <a:srgbClr val="002060"/>
              </a:solidFill>
              <a:latin typeface="Times New Roman" pitchFamily="18" charset="0"/>
              <a:cs typeface="Times New Roman" pitchFamily="18" charset="0"/>
            </a:endParaRPr>
          </a:p>
          <a:p>
            <a:pPr lvl="0" algn="just">
              <a:buFontTx/>
              <a:buChar char="-"/>
            </a:pPr>
            <a:r>
              <a:rPr lang="en-US" sz="2800" dirty="0">
                <a:solidFill>
                  <a:srgbClr val="002060"/>
                </a:solidFill>
                <a:latin typeface="Times New Roman" pitchFamily="18" charset="0"/>
                <a:cs typeface="Times New Roman" pitchFamily="18" charset="0"/>
              </a:rPr>
              <a:t>8.4. Test case</a:t>
            </a:r>
          </a:p>
          <a:p>
            <a:pPr lvl="0" algn="just">
              <a:buFontTx/>
              <a:buChar char="-"/>
            </a:pPr>
            <a:r>
              <a:rPr lang="en-US" sz="2800" dirty="0">
                <a:solidFill>
                  <a:srgbClr val="002060"/>
                </a:solidFill>
                <a:latin typeface="Times New Roman" pitchFamily="18" charset="0"/>
                <a:cs typeface="Times New Roman" pitchFamily="18" charset="0"/>
              </a:rPr>
              <a:t>8.5. Case study</a:t>
            </a:r>
          </a:p>
          <a:p>
            <a:pPr marL="0" lvl="0" indent="0" algn="just">
              <a:buNone/>
            </a:pPr>
            <a:endParaRPr lang="en-US" sz="2800" dirty="0">
              <a:solidFill>
                <a:srgbClr val="002060"/>
              </a:solidFill>
              <a:latin typeface="Times New Roman" pitchFamily="18" charset="0"/>
              <a:cs typeface="Times New Roman" pitchFamily="18" charset="0"/>
            </a:endParaRPr>
          </a:p>
          <a:p>
            <a:pPr algn="just"/>
            <a:endParaRPr lang="en-US" dirty="0"/>
          </a:p>
        </p:txBody>
      </p:sp>
      <p:sp>
        <p:nvSpPr>
          <p:cNvPr id="2" name="Title 1"/>
          <p:cNvSpPr>
            <a:spLocks noGrp="1"/>
          </p:cNvSpPr>
          <p:nvPr>
            <p:ph type="title"/>
          </p:nvPr>
        </p:nvSpPr>
        <p:spPr/>
        <p:txBody>
          <a:bodyPr>
            <a:normAutofit fontScale="90000"/>
          </a:bodyPr>
          <a:lstStyle/>
          <a:p>
            <a:r>
              <a:rPr lang="en-US" b="1" dirty="0" smtClean="0">
                <a:solidFill>
                  <a:srgbClr val="FF0000"/>
                </a:solidFill>
                <a:latin typeface="Times New Roman" pitchFamily="18" charset="0"/>
                <a:cs typeface="Times New Roman" pitchFamily="18" charset="0"/>
              </a:rPr>
              <a:t>II</a:t>
            </a:r>
            <a:r>
              <a:rPr lang="vi-VN" b="1" dirty="0" smtClean="0">
                <a:solidFill>
                  <a:srgbClr val="FF0000"/>
                </a:solidFill>
                <a:latin typeface="Times New Roman" pitchFamily="18" charset="0"/>
                <a:cs typeface="Times New Roman" pitchFamily="18" charset="0"/>
              </a:rPr>
              <a:t>.  </a:t>
            </a:r>
            <a:r>
              <a:rPr lang="en-US" b="1" dirty="0" smtClean="0">
                <a:solidFill>
                  <a:srgbClr val="FF0000"/>
                </a:solidFill>
                <a:latin typeface="Times New Roman" pitchFamily="18" charset="0"/>
                <a:cs typeface="Times New Roman" pitchFamily="18" charset="0"/>
              </a:rPr>
              <a:t>NỘI DUNG CHI TIẾT</a:t>
            </a:r>
            <a:r>
              <a:rPr lang="vi-VN" b="1" dirty="0">
                <a:solidFill>
                  <a:srgbClr val="FF0000"/>
                </a:solidFill>
                <a:latin typeface="Times New Roman" pitchFamily="18" charset="0"/>
                <a:cs typeface="Times New Roman" pitchFamily="18" charset="0"/>
              </a:rPr>
              <a:t/>
            </a:r>
            <a:br>
              <a:rPr lang="vi-VN" b="1" dirty="0">
                <a:solidFill>
                  <a:srgbClr val="FF0000"/>
                </a:solidFill>
                <a:latin typeface="Times New Roman" pitchFamily="18" charset="0"/>
                <a:cs typeface="Times New Roman" pitchFamily="18" charset="0"/>
              </a:rPr>
            </a:br>
            <a:endParaRPr lang="en-US" dirty="0"/>
          </a:p>
        </p:txBody>
      </p:sp>
    </p:spTree>
    <p:extLst>
      <p:ext uri="{BB962C8B-B14F-4D97-AF65-F5344CB8AC3E}">
        <p14:creationId xmlns:p14="http://schemas.microsoft.com/office/powerpoint/2010/main" val="5352948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93837"/>
            <a:ext cx="8229600" cy="4525963"/>
          </a:xfrm>
        </p:spPr>
        <p:txBody>
          <a:bodyPr>
            <a:noAutofit/>
          </a:bodyPr>
          <a:lstStyle/>
          <a:p>
            <a:pPr marL="457200" indent="-457200" algn="just">
              <a:spcBef>
                <a:spcPts val="1200"/>
              </a:spcBef>
              <a:buClr>
                <a:srgbClr val="C00000"/>
              </a:buClr>
              <a:buFont typeface="Wingdings" pitchFamily="2" charset="2"/>
              <a:buChar char="ü"/>
              <a:defRPr/>
            </a:pPr>
            <a:r>
              <a:rPr lang="vi-VN" sz="2800" dirty="0" smtClean="0">
                <a:solidFill>
                  <a:srgbClr val="002060"/>
                </a:solidFill>
                <a:latin typeface="Times New Roman" pitchFamily="18" charset="0"/>
                <a:cs typeface="Times New Roman" pitchFamily="18" charset="0"/>
              </a:rPr>
              <a:t>[</a:t>
            </a:r>
            <a:r>
              <a:rPr lang="vi-VN" sz="2800" dirty="0">
                <a:solidFill>
                  <a:srgbClr val="002060"/>
                </a:solidFill>
                <a:latin typeface="Times New Roman" pitchFamily="18" charset="0"/>
                <a:cs typeface="Times New Roman" pitchFamily="18" charset="0"/>
              </a:rPr>
              <a:t>1] Object-Oriented and Classical Software Engineering, Stephen R. Schach, </a:t>
            </a:r>
            <a:r>
              <a:rPr lang="en-US" sz="2800" dirty="0" smtClean="0">
                <a:solidFill>
                  <a:srgbClr val="002060"/>
                </a:solidFill>
                <a:latin typeface="Times New Roman" pitchFamily="18" charset="0"/>
                <a:cs typeface="Times New Roman" pitchFamily="18" charset="0"/>
              </a:rPr>
              <a:t>8</a:t>
            </a:r>
            <a:r>
              <a:rPr lang="en-US" sz="2800" baseline="30000" dirty="0" smtClean="0">
                <a:solidFill>
                  <a:srgbClr val="002060"/>
                </a:solidFill>
                <a:latin typeface="Times New Roman" pitchFamily="18" charset="0"/>
                <a:cs typeface="Times New Roman" pitchFamily="18" charset="0"/>
              </a:rPr>
              <a:t>TH</a:t>
            </a:r>
            <a:r>
              <a:rPr lang="en-US" sz="2800" dirty="0" smtClean="0">
                <a:solidFill>
                  <a:srgbClr val="002060"/>
                </a:solidFill>
                <a:latin typeface="Times New Roman" pitchFamily="18" charset="0"/>
                <a:cs typeface="Times New Roman" pitchFamily="18" charset="0"/>
              </a:rPr>
              <a:t> </a:t>
            </a:r>
            <a:r>
              <a:rPr lang="vi-VN" sz="2800" dirty="0" smtClean="0">
                <a:solidFill>
                  <a:srgbClr val="002060"/>
                </a:solidFill>
                <a:latin typeface="Times New Roman" pitchFamily="18" charset="0"/>
                <a:cs typeface="Times New Roman" pitchFamily="18" charset="0"/>
              </a:rPr>
              <a:t>Edition</a:t>
            </a:r>
            <a:r>
              <a:rPr lang="vi-VN" sz="2800" dirty="0">
                <a:solidFill>
                  <a:srgbClr val="002060"/>
                </a:solidFill>
                <a:latin typeface="Times New Roman" pitchFamily="18" charset="0"/>
                <a:cs typeface="Times New Roman" pitchFamily="18" charset="0"/>
              </a:rPr>
              <a:t>, Mc Graw Hill, </a:t>
            </a:r>
            <a:r>
              <a:rPr lang="vi-VN" sz="2800" dirty="0" smtClean="0">
                <a:solidFill>
                  <a:srgbClr val="002060"/>
                </a:solidFill>
                <a:latin typeface="Times New Roman" pitchFamily="18" charset="0"/>
                <a:cs typeface="Times New Roman" pitchFamily="18" charset="0"/>
              </a:rPr>
              <a:t>20</a:t>
            </a:r>
            <a:r>
              <a:rPr lang="en-US" sz="2800" dirty="0" smtClean="0">
                <a:solidFill>
                  <a:srgbClr val="002060"/>
                </a:solidFill>
                <a:latin typeface="Times New Roman" pitchFamily="18" charset="0"/>
                <a:cs typeface="Times New Roman" pitchFamily="18" charset="0"/>
              </a:rPr>
              <a:t>10</a:t>
            </a:r>
            <a:r>
              <a:rPr lang="vi-VN" sz="2800" dirty="0" smtClean="0">
                <a:solidFill>
                  <a:srgbClr val="002060"/>
                </a:solidFill>
                <a:latin typeface="Times New Roman" pitchFamily="18" charset="0"/>
                <a:cs typeface="Times New Roman" pitchFamily="18" charset="0"/>
              </a:rPr>
              <a:t>. </a:t>
            </a:r>
            <a:endParaRPr lang="en-US" sz="2800" dirty="0" smtClean="0">
              <a:solidFill>
                <a:srgbClr val="002060"/>
              </a:solidFill>
              <a:latin typeface="Times New Roman" pitchFamily="18" charset="0"/>
              <a:cs typeface="Times New Roman" pitchFamily="18" charset="0"/>
            </a:endParaRPr>
          </a:p>
          <a:p>
            <a:pPr marL="457200" indent="-457200" algn="just">
              <a:spcBef>
                <a:spcPts val="1200"/>
              </a:spcBef>
              <a:buClr>
                <a:srgbClr val="C00000"/>
              </a:buClr>
              <a:buFont typeface="Wingdings" pitchFamily="2" charset="2"/>
              <a:buChar char="ü"/>
              <a:defRPr/>
            </a:pPr>
            <a:r>
              <a:rPr lang="vi-VN" sz="2800" dirty="0" smtClean="0">
                <a:solidFill>
                  <a:srgbClr val="002060"/>
                </a:solidFill>
                <a:latin typeface="Times New Roman" pitchFamily="18" charset="0"/>
                <a:cs typeface="Times New Roman" pitchFamily="18" charset="0"/>
              </a:rPr>
              <a:t>[</a:t>
            </a:r>
            <a:r>
              <a:rPr lang="vi-VN" sz="2800" dirty="0">
                <a:solidFill>
                  <a:srgbClr val="002060"/>
                </a:solidFill>
                <a:latin typeface="Times New Roman" pitchFamily="18" charset="0"/>
                <a:cs typeface="Times New Roman" pitchFamily="18" charset="0"/>
              </a:rPr>
              <a:t>2]  Giáo trình nhập môn UML, Huỳnh Văn Đức, Đoàn Thiện Ngân, NXB Lao động Xã hội,  2003.</a:t>
            </a:r>
            <a:endParaRPr lang="en-US" sz="2800" dirty="0" smtClean="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p:txBody>
          <a:bodyPr>
            <a:normAutofit fontScale="90000"/>
          </a:bodyPr>
          <a:lstStyle/>
          <a:p>
            <a:r>
              <a:rPr lang="en-US" b="1" dirty="0" smtClean="0">
                <a:solidFill>
                  <a:srgbClr val="FF0000"/>
                </a:solidFill>
                <a:latin typeface="Times New Roman" pitchFamily="18" charset="0"/>
                <a:cs typeface="Times New Roman" pitchFamily="18" charset="0"/>
              </a:rPr>
              <a:t>III</a:t>
            </a:r>
            <a:r>
              <a:rPr lang="vi-VN" b="1" dirty="0" smtClean="0">
                <a:solidFill>
                  <a:srgbClr val="FF0000"/>
                </a:solidFill>
                <a:latin typeface="Times New Roman" pitchFamily="18" charset="0"/>
                <a:cs typeface="Times New Roman" pitchFamily="18" charset="0"/>
              </a:rPr>
              <a:t>.  </a:t>
            </a:r>
            <a:r>
              <a:rPr lang="en-US" b="1" dirty="0" smtClean="0">
                <a:solidFill>
                  <a:srgbClr val="FF0000"/>
                </a:solidFill>
                <a:latin typeface="Times New Roman" pitchFamily="18" charset="0"/>
                <a:cs typeface="Times New Roman" pitchFamily="18" charset="0"/>
              </a:rPr>
              <a:t>TÀI LIỆU THAM KHẢO</a:t>
            </a:r>
            <a:br>
              <a:rPr lang="en-US" b="1" dirty="0" smtClean="0">
                <a:solidFill>
                  <a:srgbClr val="FF0000"/>
                </a:solidFill>
                <a:latin typeface="Times New Roman" pitchFamily="18" charset="0"/>
                <a:cs typeface="Times New Roman" pitchFamily="18" charset="0"/>
              </a:rPr>
            </a:br>
            <a:endParaRPr lang="en-US" dirty="0"/>
          </a:p>
        </p:txBody>
      </p:sp>
    </p:spTree>
    <p:extLst>
      <p:ext uri="{BB962C8B-B14F-4D97-AF65-F5344CB8AC3E}">
        <p14:creationId xmlns:p14="http://schemas.microsoft.com/office/powerpoint/2010/main" val="76387471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93837"/>
            <a:ext cx="8229600" cy="4525963"/>
          </a:xfrm>
        </p:spPr>
        <p:txBody>
          <a:bodyPr>
            <a:noAutofit/>
          </a:bodyPr>
          <a:lstStyle/>
          <a:p>
            <a:pPr marL="457200" indent="-457200" algn="just">
              <a:spcBef>
                <a:spcPts val="1200"/>
              </a:spcBef>
              <a:buClr>
                <a:srgbClr val="C00000"/>
              </a:buClr>
              <a:buFont typeface="Wingdings" pitchFamily="2" charset="2"/>
              <a:buChar char="ü"/>
              <a:defRPr/>
            </a:pPr>
            <a:r>
              <a:rPr lang="vi-VN" sz="2800" dirty="0" smtClean="0">
                <a:solidFill>
                  <a:srgbClr val="002060"/>
                </a:solidFill>
                <a:latin typeface="Times New Roman" pitchFamily="18" charset="0"/>
                <a:cs typeface="Times New Roman" pitchFamily="18" charset="0"/>
              </a:rPr>
              <a:t>Vắng quá 2 buổi không được đánh giá kết quả</a:t>
            </a:r>
            <a:r>
              <a:rPr lang="en-US" sz="2800" dirty="0" smtClean="0">
                <a:solidFill>
                  <a:srgbClr val="002060"/>
                </a:solidFill>
                <a:latin typeface="Times New Roman" pitchFamily="18" charset="0"/>
                <a:cs typeface="Times New Roman" pitchFamily="18" charset="0"/>
              </a:rPr>
              <a:t>.</a:t>
            </a:r>
            <a:r>
              <a:rPr lang="vi-VN" sz="2800" dirty="0" smtClean="0">
                <a:solidFill>
                  <a:srgbClr val="002060"/>
                </a:solidFill>
                <a:latin typeface="Times New Roman" pitchFamily="18" charset="0"/>
                <a:cs typeface="Times New Roman" pitchFamily="18" charset="0"/>
              </a:rPr>
              <a:t> </a:t>
            </a:r>
            <a:endParaRPr lang="en-US" sz="2800" dirty="0" smtClean="0">
              <a:solidFill>
                <a:srgbClr val="002060"/>
              </a:solidFill>
              <a:latin typeface="Times New Roman" pitchFamily="18" charset="0"/>
              <a:cs typeface="Times New Roman" pitchFamily="18" charset="0"/>
            </a:endParaRPr>
          </a:p>
          <a:p>
            <a:pPr marL="457200" indent="-457200" algn="just">
              <a:spcBef>
                <a:spcPts val="1200"/>
              </a:spcBef>
              <a:buClr>
                <a:srgbClr val="C00000"/>
              </a:buClr>
              <a:buFont typeface="Wingdings" pitchFamily="2" charset="2"/>
              <a:buChar char="ü"/>
              <a:defRPr/>
            </a:pPr>
            <a:r>
              <a:rPr lang="vi-VN" sz="2800" dirty="0" smtClean="0">
                <a:solidFill>
                  <a:srgbClr val="002060"/>
                </a:solidFill>
                <a:latin typeface="Times New Roman" pitchFamily="18" charset="0"/>
                <a:cs typeface="Times New Roman" pitchFamily="18" charset="0"/>
              </a:rPr>
              <a:t>Gồm </a:t>
            </a:r>
            <a:r>
              <a:rPr lang="vi-VN" sz="2800" dirty="0">
                <a:solidFill>
                  <a:srgbClr val="002060"/>
                </a:solidFill>
                <a:latin typeface="Times New Roman" pitchFamily="18" charset="0"/>
                <a:cs typeface="Times New Roman" pitchFamily="18" charset="0"/>
              </a:rPr>
              <a:t>3 </a:t>
            </a:r>
            <a:r>
              <a:rPr lang="vi-VN" sz="2800" dirty="0" smtClean="0">
                <a:solidFill>
                  <a:srgbClr val="002060"/>
                </a:solidFill>
                <a:latin typeface="Times New Roman" pitchFamily="18" charset="0"/>
                <a:cs typeface="Times New Roman" pitchFamily="18" charset="0"/>
              </a:rPr>
              <a:t>phần: </a:t>
            </a:r>
            <a:endParaRPr lang="en-US" sz="2800" dirty="0" smtClean="0">
              <a:solidFill>
                <a:srgbClr val="002060"/>
              </a:solidFill>
              <a:latin typeface="Times New Roman" pitchFamily="18" charset="0"/>
              <a:cs typeface="Times New Roman" pitchFamily="18" charset="0"/>
            </a:endParaRPr>
          </a:p>
          <a:p>
            <a:pPr marL="400050" lvl="1" indent="0" algn="just">
              <a:spcBef>
                <a:spcPts val="1200"/>
              </a:spcBef>
              <a:buClr>
                <a:srgbClr val="C00000"/>
              </a:buClr>
              <a:buNone/>
              <a:defRPr/>
            </a:pPr>
            <a:r>
              <a:rPr lang="vi-VN" sz="2400" dirty="0" smtClean="0">
                <a:solidFill>
                  <a:srgbClr val="002060"/>
                </a:solidFill>
                <a:latin typeface="Times New Roman" pitchFamily="18" charset="0"/>
                <a:cs typeface="Times New Roman" pitchFamily="18" charset="0"/>
              </a:rPr>
              <a:t>a</a:t>
            </a:r>
            <a:r>
              <a:rPr lang="vi-VN" sz="2400" dirty="0">
                <a:solidFill>
                  <a:srgbClr val="002060"/>
                </a:solidFill>
                <a:latin typeface="Times New Roman" pitchFamily="18" charset="0"/>
                <a:cs typeface="Times New Roman" pitchFamily="18" charset="0"/>
              </a:rPr>
              <a:t>. Kiểm tra giữa </a:t>
            </a:r>
            <a:r>
              <a:rPr lang="vi-VN" sz="2400" dirty="0" smtClean="0">
                <a:solidFill>
                  <a:srgbClr val="002060"/>
                </a:solidFill>
                <a:latin typeface="Times New Roman" pitchFamily="18" charset="0"/>
                <a:cs typeface="Times New Roman" pitchFamily="18" charset="0"/>
              </a:rPr>
              <a:t>kỳ</a:t>
            </a:r>
            <a:r>
              <a:rPr lang="en-US" sz="2400" dirty="0" smtClean="0">
                <a:solidFill>
                  <a:srgbClr val="002060"/>
                </a:solidFill>
                <a:latin typeface="Times New Roman" pitchFamily="18" charset="0"/>
                <a:cs typeface="Times New Roman" pitchFamily="18" charset="0"/>
              </a:rPr>
              <a:t>:</a:t>
            </a:r>
            <a:r>
              <a:rPr lang="vi-VN" sz="2400" dirty="0" smtClean="0">
                <a:solidFill>
                  <a:srgbClr val="002060"/>
                </a:solidFill>
                <a:latin typeface="Times New Roman" pitchFamily="18" charset="0"/>
                <a:cs typeface="Times New Roman" pitchFamily="18" charset="0"/>
              </a:rPr>
              <a:t> </a:t>
            </a:r>
            <a:r>
              <a:rPr lang="en-US" sz="2400" dirty="0" smtClean="0">
                <a:solidFill>
                  <a:srgbClr val="002060"/>
                </a:solidFill>
                <a:latin typeface="Times New Roman" pitchFamily="18" charset="0"/>
                <a:cs typeface="Times New Roman" pitchFamily="18" charset="0"/>
              </a:rPr>
              <a:t>30%</a:t>
            </a:r>
          </a:p>
          <a:p>
            <a:pPr marL="400050" lvl="1" indent="0" algn="just">
              <a:spcBef>
                <a:spcPts val="1200"/>
              </a:spcBef>
              <a:buClr>
                <a:srgbClr val="C00000"/>
              </a:buClr>
              <a:buNone/>
              <a:defRPr/>
            </a:pPr>
            <a:r>
              <a:rPr lang="vi-VN" sz="2400" dirty="0" smtClean="0">
                <a:solidFill>
                  <a:srgbClr val="002060"/>
                </a:solidFill>
                <a:latin typeface="Times New Roman" pitchFamily="18" charset="0"/>
                <a:cs typeface="Times New Roman" pitchFamily="18" charset="0"/>
              </a:rPr>
              <a:t>b</a:t>
            </a:r>
            <a:r>
              <a:rPr lang="vi-VN" sz="2400" dirty="0">
                <a:solidFill>
                  <a:srgbClr val="002060"/>
                </a:solidFill>
                <a:latin typeface="Times New Roman" pitchFamily="18" charset="0"/>
                <a:cs typeface="Times New Roman" pitchFamily="18" charset="0"/>
              </a:rPr>
              <a:t>. Kiểm tra cuối </a:t>
            </a:r>
            <a:r>
              <a:rPr lang="vi-VN" sz="2400" dirty="0" smtClean="0">
                <a:solidFill>
                  <a:srgbClr val="002060"/>
                </a:solidFill>
                <a:latin typeface="Times New Roman" pitchFamily="18" charset="0"/>
                <a:cs typeface="Times New Roman" pitchFamily="18" charset="0"/>
              </a:rPr>
              <a:t>kỳ</a:t>
            </a:r>
            <a:r>
              <a:rPr lang="en-US" sz="2400" dirty="0" smtClean="0">
                <a:solidFill>
                  <a:srgbClr val="002060"/>
                </a:solidFill>
                <a:latin typeface="Times New Roman" pitchFamily="18" charset="0"/>
                <a:cs typeface="Times New Roman" pitchFamily="18" charset="0"/>
              </a:rPr>
              <a:t>: 60%</a:t>
            </a:r>
          </a:p>
          <a:p>
            <a:pPr marL="400050" lvl="1" indent="0" algn="just">
              <a:spcBef>
                <a:spcPts val="1200"/>
              </a:spcBef>
              <a:buClr>
                <a:srgbClr val="C00000"/>
              </a:buClr>
              <a:buNone/>
              <a:defRPr/>
            </a:pPr>
            <a:r>
              <a:rPr lang="vi-VN" sz="2400" dirty="0" smtClean="0">
                <a:solidFill>
                  <a:srgbClr val="002060"/>
                </a:solidFill>
                <a:latin typeface="Times New Roman" pitchFamily="18" charset="0"/>
                <a:cs typeface="Times New Roman" pitchFamily="18" charset="0"/>
              </a:rPr>
              <a:t>c</a:t>
            </a:r>
            <a:r>
              <a:rPr lang="vi-VN" sz="2400" dirty="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Điểm</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danh</a:t>
            </a:r>
            <a:r>
              <a:rPr lang="en-US" sz="2400" dirty="0" smtClean="0">
                <a:solidFill>
                  <a:srgbClr val="002060"/>
                </a:solidFill>
                <a:latin typeface="Times New Roman" pitchFamily="18" charset="0"/>
                <a:cs typeface="Times New Roman" pitchFamily="18" charset="0"/>
              </a:rPr>
              <a:t>/</a:t>
            </a:r>
            <a:r>
              <a:rPr lang="en-US" sz="2400" dirty="0" err="1" smtClean="0">
                <a:solidFill>
                  <a:srgbClr val="002060"/>
                </a:solidFill>
                <a:latin typeface="Times New Roman" pitchFamily="18" charset="0"/>
                <a:cs typeface="Times New Roman" pitchFamily="18" charset="0"/>
              </a:rPr>
              <a:t>Làm</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bài</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tập</a:t>
            </a:r>
            <a:r>
              <a:rPr lang="en-US" sz="2400" dirty="0" smtClean="0">
                <a:solidFill>
                  <a:srgbClr val="002060"/>
                </a:solidFill>
                <a:latin typeface="Times New Roman" pitchFamily="18" charset="0"/>
                <a:cs typeface="Times New Roman" pitchFamily="18" charset="0"/>
              </a:rPr>
              <a:t> ở </a:t>
            </a:r>
            <a:r>
              <a:rPr lang="en-US" sz="2400" dirty="0" err="1" smtClean="0">
                <a:solidFill>
                  <a:srgbClr val="002060"/>
                </a:solidFill>
                <a:latin typeface="Times New Roman" pitchFamily="18" charset="0"/>
                <a:cs typeface="Times New Roman" pitchFamily="18" charset="0"/>
              </a:rPr>
              <a:t>lớp</a:t>
            </a:r>
            <a:r>
              <a:rPr lang="en-US" sz="2400" dirty="0" smtClean="0">
                <a:solidFill>
                  <a:srgbClr val="002060"/>
                </a:solidFill>
                <a:latin typeface="Times New Roman" pitchFamily="18" charset="0"/>
                <a:cs typeface="Times New Roman" pitchFamily="18" charset="0"/>
              </a:rPr>
              <a:t>/</a:t>
            </a:r>
            <a:r>
              <a:rPr lang="en-US" sz="2400" dirty="0" err="1" smtClean="0">
                <a:solidFill>
                  <a:srgbClr val="002060"/>
                </a:solidFill>
                <a:latin typeface="Times New Roman" pitchFamily="18" charset="0"/>
                <a:cs typeface="Times New Roman" pitchFamily="18" charset="0"/>
              </a:rPr>
              <a:t>Thảo</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luận</a:t>
            </a:r>
            <a:r>
              <a:rPr lang="en-US" sz="2400" dirty="0" smtClean="0">
                <a:solidFill>
                  <a:srgbClr val="002060"/>
                </a:solidFill>
                <a:latin typeface="Times New Roman" pitchFamily="18" charset="0"/>
                <a:cs typeface="Times New Roman" pitchFamily="18" charset="0"/>
              </a:rPr>
              <a:t>: 10%</a:t>
            </a:r>
          </a:p>
        </p:txBody>
      </p:sp>
      <p:sp>
        <p:nvSpPr>
          <p:cNvPr id="2" name="Title 1"/>
          <p:cNvSpPr>
            <a:spLocks noGrp="1"/>
          </p:cNvSpPr>
          <p:nvPr>
            <p:ph type="title"/>
          </p:nvPr>
        </p:nvSpPr>
        <p:spPr/>
        <p:txBody>
          <a:bodyPr>
            <a:normAutofit fontScale="90000"/>
          </a:bodyPr>
          <a:lstStyle/>
          <a:p>
            <a:r>
              <a:rPr lang="en-US" b="1" dirty="0" smtClean="0">
                <a:solidFill>
                  <a:srgbClr val="FF0000"/>
                </a:solidFill>
                <a:latin typeface="Times New Roman" pitchFamily="18" charset="0"/>
                <a:cs typeface="Times New Roman" pitchFamily="18" charset="0"/>
              </a:rPr>
              <a:t>IV</a:t>
            </a:r>
            <a:r>
              <a:rPr lang="vi-VN" b="1" dirty="0" smtClean="0">
                <a:solidFill>
                  <a:srgbClr val="FF0000"/>
                </a:solidFill>
                <a:latin typeface="Times New Roman" pitchFamily="18" charset="0"/>
                <a:cs typeface="Times New Roman" pitchFamily="18" charset="0"/>
              </a:rPr>
              <a:t>.  </a:t>
            </a:r>
            <a:r>
              <a:rPr lang="en-US" b="1" dirty="0" smtClean="0">
                <a:solidFill>
                  <a:srgbClr val="FF0000"/>
                </a:solidFill>
                <a:latin typeface="Times New Roman" pitchFamily="18" charset="0"/>
                <a:cs typeface="Times New Roman" pitchFamily="18" charset="0"/>
              </a:rPr>
              <a:t>KIỂM TRA ĐÁNH GIÁ</a:t>
            </a:r>
            <a:br>
              <a:rPr lang="en-US" b="1" dirty="0" smtClean="0">
                <a:solidFill>
                  <a:srgbClr val="FF0000"/>
                </a:solidFill>
                <a:latin typeface="Times New Roman" pitchFamily="18" charset="0"/>
                <a:cs typeface="Times New Roman" pitchFamily="18" charset="0"/>
              </a:rPr>
            </a:br>
            <a:endParaRPr lang="en-US" dirty="0"/>
          </a:p>
        </p:txBody>
      </p:sp>
    </p:spTree>
    <p:extLst>
      <p:ext uri="{BB962C8B-B14F-4D97-AF65-F5344CB8AC3E}">
        <p14:creationId xmlns:p14="http://schemas.microsoft.com/office/powerpoint/2010/main" val="414804586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93837"/>
            <a:ext cx="8229600" cy="4525963"/>
          </a:xfrm>
        </p:spPr>
        <p:txBody>
          <a:bodyPr>
            <a:noAutofit/>
          </a:bodyPr>
          <a:lstStyle/>
          <a:p>
            <a:pPr marL="457200" indent="-457200" algn="just">
              <a:spcBef>
                <a:spcPts val="1200"/>
              </a:spcBef>
              <a:buClr>
                <a:srgbClr val="C00000"/>
              </a:buClr>
              <a:buFont typeface="Wingdings" pitchFamily="2" charset="2"/>
              <a:buChar char="ü"/>
              <a:defRPr/>
            </a:pPr>
            <a:r>
              <a:rPr lang="vi-VN" sz="2800" dirty="0" smtClean="0">
                <a:solidFill>
                  <a:srgbClr val="002060"/>
                </a:solidFill>
                <a:latin typeface="Times New Roman" pitchFamily="18" charset="0"/>
                <a:cs typeface="Times New Roman" pitchFamily="18" charset="0"/>
              </a:rPr>
              <a:t>Phần </a:t>
            </a:r>
            <a:r>
              <a:rPr lang="vi-VN" sz="2800" dirty="0">
                <a:solidFill>
                  <a:srgbClr val="002060"/>
                </a:solidFill>
                <a:latin typeface="Times New Roman" pitchFamily="18" charset="0"/>
                <a:cs typeface="Times New Roman" pitchFamily="18" charset="0"/>
              </a:rPr>
              <a:t>mềm dưới góc nhìn của người sử dụng</a:t>
            </a:r>
            <a:r>
              <a:rPr lang="vi-VN" sz="2800" dirty="0" smtClean="0">
                <a:solidFill>
                  <a:srgbClr val="002060"/>
                </a:solidFill>
                <a:latin typeface="Times New Roman" pitchFamily="18" charset="0"/>
                <a:cs typeface="Times New Roman" pitchFamily="18" charset="0"/>
              </a:rPr>
              <a:t>:</a:t>
            </a:r>
            <a:endParaRPr lang="en-US" sz="2800" dirty="0" smtClean="0">
              <a:solidFill>
                <a:srgbClr val="002060"/>
              </a:solidFill>
              <a:latin typeface="Times New Roman" pitchFamily="18" charset="0"/>
              <a:cs typeface="Times New Roman" pitchFamily="18" charset="0"/>
            </a:endParaRPr>
          </a:p>
          <a:p>
            <a:pPr marL="713232" lvl="1" indent="-457200" algn="just">
              <a:spcBef>
                <a:spcPts val="1200"/>
              </a:spcBef>
              <a:buClr>
                <a:srgbClr val="C00000"/>
              </a:buClr>
              <a:buFont typeface="Arial" pitchFamily="34" charset="0"/>
              <a:buChar char="•"/>
              <a:defRPr/>
            </a:pPr>
            <a:r>
              <a:rPr lang="vi-VN" sz="2400" dirty="0">
                <a:solidFill>
                  <a:srgbClr val="002060"/>
                </a:solidFill>
                <a:latin typeface="Times New Roman" pitchFamily="18" charset="0"/>
                <a:cs typeface="Times New Roman" pitchFamily="18" charset="0"/>
              </a:rPr>
              <a:t>Chương trình thực thi được trên máy </a:t>
            </a:r>
            <a:r>
              <a:rPr lang="vi-VN" sz="2400" dirty="0" smtClean="0">
                <a:solidFill>
                  <a:srgbClr val="002060"/>
                </a:solidFill>
                <a:latin typeface="Times New Roman" pitchFamily="18" charset="0"/>
                <a:cs typeface="Times New Roman" pitchFamily="18" charset="0"/>
              </a:rPr>
              <a:t>tính</a:t>
            </a:r>
            <a:r>
              <a:rPr lang="en-US" sz="2400" dirty="0" smtClean="0">
                <a:solidFill>
                  <a:srgbClr val="002060"/>
                </a:solidFill>
                <a:latin typeface="Times New Roman" pitchFamily="18" charset="0"/>
                <a:cs typeface="Times New Roman" pitchFamily="18" charset="0"/>
              </a:rPr>
              <a:t> </a:t>
            </a:r>
            <a:r>
              <a:rPr lang="vi-VN" sz="2400" dirty="0" smtClean="0">
                <a:solidFill>
                  <a:srgbClr val="002060"/>
                </a:solidFill>
                <a:latin typeface="Times New Roman" pitchFamily="18" charset="0"/>
                <a:cs typeface="Times New Roman" pitchFamily="18" charset="0"/>
              </a:rPr>
              <a:t>hoặc </a:t>
            </a:r>
            <a:r>
              <a:rPr lang="vi-VN" sz="2400" dirty="0">
                <a:solidFill>
                  <a:srgbClr val="002060"/>
                </a:solidFill>
                <a:latin typeface="Times New Roman" pitchFamily="18" charset="0"/>
                <a:cs typeface="Times New Roman" pitchFamily="18" charset="0"/>
              </a:rPr>
              <a:t>các thiết bị chuyên dụng khác, nhằm </a:t>
            </a:r>
            <a:r>
              <a:rPr lang="vi-VN" sz="2400" dirty="0" smtClean="0">
                <a:solidFill>
                  <a:srgbClr val="002060"/>
                </a:solidFill>
                <a:latin typeface="Times New Roman" pitchFamily="18" charset="0"/>
                <a:cs typeface="Times New Roman" pitchFamily="18" charset="0"/>
              </a:rPr>
              <a:t>hỗ</a:t>
            </a:r>
            <a:r>
              <a:rPr lang="en-US" sz="2400" dirty="0" smtClean="0">
                <a:solidFill>
                  <a:srgbClr val="002060"/>
                </a:solidFill>
                <a:latin typeface="Times New Roman" pitchFamily="18" charset="0"/>
                <a:cs typeface="Times New Roman" pitchFamily="18" charset="0"/>
              </a:rPr>
              <a:t> </a:t>
            </a:r>
            <a:r>
              <a:rPr lang="vi-VN" sz="2400" dirty="0" smtClean="0">
                <a:solidFill>
                  <a:srgbClr val="002060"/>
                </a:solidFill>
                <a:latin typeface="Times New Roman" pitchFamily="18" charset="0"/>
                <a:cs typeface="Times New Roman" pitchFamily="18" charset="0"/>
              </a:rPr>
              <a:t>trợ </a:t>
            </a:r>
            <a:r>
              <a:rPr lang="vi-VN" sz="2400" dirty="0">
                <a:solidFill>
                  <a:srgbClr val="002060"/>
                </a:solidFill>
                <a:latin typeface="Times New Roman" pitchFamily="18" charset="0"/>
                <a:cs typeface="Times New Roman" pitchFamily="18" charset="0"/>
              </a:rPr>
              <a:t>cho các nhà chuyên môn trong từng </a:t>
            </a:r>
            <a:r>
              <a:rPr lang="vi-VN" sz="2400" dirty="0" smtClean="0">
                <a:solidFill>
                  <a:srgbClr val="002060"/>
                </a:solidFill>
                <a:latin typeface="Times New Roman" pitchFamily="18" charset="0"/>
                <a:cs typeface="Times New Roman" pitchFamily="18" charset="0"/>
              </a:rPr>
              <a:t>lĩnh</a:t>
            </a:r>
            <a:r>
              <a:rPr lang="en-US" sz="2400" dirty="0" smtClean="0">
                <a:solidFill>
                  <a:srgbClr val="002060"/>
                </a:solidFill>
                <a:latin typeface="Times New Roman" pitchFamily="18" charset="0"/>
                <a:cs typeface="Times New Roman" pitchFamily="18" charset="0"/>
              </a:rPr>
              <a:t> </a:t>
            </a:r>
            <a:r>
              <a:rPr lang="vi-VN" sz="2400" dirty="0" smtClean="0">
                <a:solidFill>
                  <a:srgbClr val="002060"/>
                </a:solidFill>
                <a:latin typeface="Times New Roman" pitchFamily="18" charset="0"/>
                <a:cs typeface="Times New Roman" pitchFamily="18" charset="0"/>
              </a:rPr>
              <a:t>vực </a:t>
            </a:r>
            <a:r>
              <a:rPr lang="vi-VN" sz="2400" dirty="0">
                <a:solidFill>
                  <a:srgbClr val="002060"/>
                </a:solidFill>
                <a:latin typeface="Times New Roman" pitchFamily="18" charset="0"/>
                <a:cs typeface="Times New Roman" pitchFamily="18" charset="0"/>
              </a:rPr>
              <a:t>chuyên ngành thực hiện tốt hơn các </a:t>
            </a:r>
            <a:r>
              <a:rPr lang="vi-VN" sz="2400" dirty="0" smtClean="0">
                <a:solidFill>
                  <a:srgbClr val="002060"/>
                </a:solidFill>
                <a:latin typeface="Times New Roman" pitchFamily="18" charset="0"/>
                <a:cs typeface="Times New Roman" pitchFamily="18" charset="0"/>
              </a:rPr>
              <a:t>thao</a:t>
            </a:r>
            <a:r>
              <a:rPr lang="en-US" sz="2400" dirty="0" smtClean="0">
                <a:solidFill>
                  <a:srgbClr val="002060"/>
                </a:solidFill>
                <a:latin typeface="Times New Roman" pitchFamily="18" charset="0"/>
                <a:cs typeface="Times New Roman" pitchFamily="18" charset="0"/>
              </a:rPr>
              <a:t> </a:t>
            </a:r>
            <a:r>
              <a:rPr lang="vi-VN" sz="2400" dirty="0" smtClean="0">
                <a:solidFill>
                  <a:srgbClr val="002060"/>
                </a:solidFill>
                <a:latin typeface="Times New Roman" pitchFamily="18" charset="0"/>
                <a:cs typeface="Times New Roman" pitchFamily="18" charset="0"/>
              </a:rPr>
              <a:t>tác </a:t>
            </a:r>
            <a:r>
              <a:rPr lang="vi-VN" sz="2400" dirty="0">
                <a:solidFill>
                  <a:srgbClr val="002060"/>
                </a:solidFill>
                <a:latin typeface="Times New Roman" pitchFamily="18" charset="0"/>
                <a:cs typeface="Times New Roman" pitchFamily="18" charset="0"/>
              </a:rPr>
              <a:t>nghiệp vụ của mình</a:t>
            </a:r>
            <a:r>
              <a:rPr lang="vi-VN" sz="2400" dirty="0" smtClean="0">
                <a:solidFill>
                  <a:srgbClr val="002060"/>
                </a:solidFill>
                <a:latin typeface="Times New Roman" pitchFamily="18" charset="0"/>
                <a:cs typeface="Times New Roman" pitchFamily="18" charset="0"/>
              </a:rPr>
              <a:t>.</a:t>
            </a:r>
            <a:endParaRPr lang="en-US" sz="2400" dirty="0" smtClean="0">
              <a:solidFill>
                <a:srgbClr val="002060"/>
              </a:solidFill>
              <a:latin typeface="Times New Roman" pitchFamily="18" charset="0"/>
              <a:cs typeface="Times New Roman" pitchFamily="18" charset="0"/>
            </a:endParaRPr>
          </a:p>
          <a:p>
            <a:pPr marL="713232" lvl="1" indent="-457200" algn="just">
              <a:spcBef>
                <a:spcPts val="1200"/>
              </a:spcBef>
              <a:buClr>
                <a:srgbClr val="C00000"/>
              </a:buClr>
              <a:buFont typeface="Arial" pitchFamily="34" charset="0"/>
              <a:buChar char="•"/>
              <a:defRPr/>
            </a:pPr>
            <a:r>
              <a:rPr lang="en-US" sz="2400" dirty="0" err="1">
                <a:solidFill>
                  <a:srgbClr val="002060"/>
                </a:solidFill>
                <a:latin typeface="Times New Roman" pitchFamily="18" charset="0"/>
                <a:cs typeface="Times New Roman" pitchFamily="18" charset="0"/>
              </a:rPr>
              <a:t>Nhiệm</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vụ</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chính</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yếu</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của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phần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mềm</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là</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cho</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phép</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các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nhà</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chuyên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môn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thực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hiện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các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công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việc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của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họ</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trên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máy</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tính</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dễ</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dàng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và</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nhanh</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chóng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hơn</a:t>
            </a:r>
            <a:r>
              <a:rPr lang="en-US" sz="2400" dirty="0">
                <a:solidFill>
                  <a:srgbClr val="002060"/>
                </a:solidFill>
                <a:latin typeface="Times New Roman" pitchFamily="18" charset="0"/>
                <a:cs typeface="Times New Roman" pitchFamily="18" charset="0"/>
              </a:rPr>
              <a:t> so </a:t>
            </a:r>
            <a:r>
              <a:rPr lang="en-US" sz="2400" dirty="0" err="1">
                <a:solidFill>
                  <a:srgbClr val="002060"/>
                </a:solidFill>
                <a:latin typeface="Times New Roman" pitchFamily="18" charset="0"/>
                <a:cs typeface="Times New Roman" pitchFamily="18" charset="0"/>
              </a:rPr>
              <a:t>với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khi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thực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hiện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cùng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công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việc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đó</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trong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thế</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giới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thực</a:t>
            </a:r>
            <a:r>
              <a:rPr lang="en-US" sz="2400" dirty="0">
                <a:solidFill>
                  <a:srgbClr val="002060"/>
                </a:solidFill>
                <a:latin typeface="Times New Roman" pitchFamily="18" charset="0"/>
                <a:cs typeface="Times New Roman" pitchFamily="18" charset="0"/>
              </a:rPr>
              <a:t>.</a:t>
            </a:r>
          </a:p>
        </p:txBody>
      </p:sp>
      <p:sp>
        <p:nvSpPr>
          <p:cNvPr id="2" name="Title 1"/>
          <p:cNvSpPr>
            <a:spLocks noGrp="1"/>
          </p:cNvSpPr>
          <p:nvPr>
            <p:ph type="title"/>
          </p:nvPr>
        </p:nvSpPr>
        <p:spPr/>
        <p:txBody>
          <a:bodyPr>
            <a:normAutofit/>
          </a:bodyPr>
          <a:lstStyle/>
          <a:p>
            <a:pPr algn="ctr"/>
            <a:r>
              <a:rPr lang="en-US" dirty="0" smtClean="0">
                <a:solidFill>
                  <a:srgbClr val="FF0000"/>
                </a:solidFill>
                <a:latin typeface="Times New Roman" pitchFamily="18" charset="0"/>
                <a:cs typeface="Times New Roman" pitchFamily="18" charset="0"/>
              </a:rPr>
              <a:t>KHÁI </a:t>
            </a:r>
            <a:r>
              <a:rPr lang="en-US" dirty="0">
                <a:solidFill>
                  <a:srgbClr val="FF0000"/>
                </a:solidFill>
                <a:latin typeface="Times New Roman" pitchFamily="18" charset="0"/>
                <a:cs typeface="Times New Roman" pitchFamily="18" charset="0"/>
              </a:rPr>
              <a:t>NIỆM VỀ PHẦN MỀM</a:t>
            </a:r>
          </a:p>
        </p:txBody>
      </p:sp>
    </p:spTree>
    <p:extLst>
      <p:ext uri="{BB962C8B-B14F-4D97-AF65-F5344CB8AC3E}">
        <p14:creationId xmlns:p14="http://schemas.microsoft.com/office/powerpoint/2010/main" val="340658708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93837"/>
            <a:ext cx="8229600" cy="4525963"/>
          </a:xfrm>
        </p:spPr>
        <p:txBody>
          <a:bodyPr>
            <a:noAutofit/>
          </a:bodyPr>
          <a:lstStyle/>
          <a:p>
            <a:pPr marL="457200" indent="-457200" algn="just">
              <a:spcBef>
                <a:spcPts val="1200"/>
              </a:spcBef>
              <a:buClr>
                <a:srgbClr val="C00000"/>
              </a:buClr>
              <a:buFont typeface="Wingdings" pitchFamily="2" charset="2"/>
              <a:buChar char="ü"/>
              <a:defRPr/>
            </a:pPr>
            <a:r>
              <a:rPr lang="vi-VN" sz="2800" smtClean="0">
                <a:solidFill>
                  <a:srgbClr val="002060"/>
                </a:solidFill>
                <a:latin typeface="Times New Roman" pitchFamily="18" charset="0"/>
                <a:cs typeface="Times New Roman" pitchFamily="18" charset="0"/>
              </a:rPr>
              <a:t>Môi </a:t>
            </a:r>
            <a:r>
              <a:rPr lang="vi-VN" sz="2800">
                <a:solidFill>
                  <a:srgbClr val="002060"/>
                </a:solidFill>
                <a:latin typeface="Times New Roman" pitchFamily="18" charset="0"/>
                <a:cs typeface="Times New Roman" pitchFamily="18" charset="0"/>
              </a:rPr>
              <a:t>trường triển khai phần </a:t>
            </a:r>
            <a:r>
              <a:rPr lang="vi-VN" sz="2800" smtClean="0">
                <a:solidFill>
                  <a:srgbClr val="002060"/>
                </a:solidFill>
                <a:latin typeface="Times New Roman" pitchFamily="18" charset="0"/>
                <a:cs typeface="Times New Roman" pitchFamily="18" charset="0"/>
              </a:rPr>
              <a:t>mềm</a:t>
            </a:r>
            <a:endParaRPr lang="en-US" sz="2800" smtClean="0">
              <a:solidFill>
                <a:srgbClr val="002060"/>
              </a:solidFill>
              <a:latin typeface="Times New Roman" pitchFamily="18" charset="0"/>
              <a:cs typeface="Times New Roman" pitchFamily="18" charset="0"/>
            </a:endParaRPr>
          </a:p>
          <a:p>
            <a:pPr marL="713232" lvl="1" indent="-457200" algn="just">
              <a:spcBef>
                <a:spcPts val="1200"/>
              </a:spcBef>
              <a:buClr>
                <a:srgbClr val="C00000"/>
              </a:buClr>
              <a:buFont typeface="Arial" pitchFamily="34" charset="0"/>
              <a:buChar char="•"/>
              <a:defRPr/>
            </a:pPr>
            <a:r>
              <a:rPr lang="vi-VN" sz="2400" smtClean="0">
                <a:solidFill>
                  <a:srgbClr val="002060"/>
                </a:solidFill>
                <a:latin typeface="Times New Roman" pitchFamily="18" charset="0"/>
                <a:cs typeface="Times New Roman" pitchFamily="18" charset="0"/>
              </a:rPr>
              <a:t>Máy </a:t>
            </a:r>
            <a:r>
              <a:rPr lang="vi-VN" sz="2400">
                <a:solidFill>
                  <a:srgbClr val="002060"/>
                </a:solidFill>
                <a:latin typeface="Times New Roman" pitchFamily="18" charset="0"/>
                <a:cs typeface="Times New Roman" pitchFamily="18" charset="0"/>
              </a:rPr>
              <a:t>tính: Desktop, Laptop</a:t>
            </a:r>
            <a:r>
              <a:rPr lang="vi-VN" sz="2400" smtClean="0">
                <a:solidFill>
                  <a:srgbClr val="002060"/>
                </a:solidFill>
                <a:latin typeface="Times New Roman" pitchFamily="18" charset="0"/>
                <a:cs typeface="Times New Roman" pitchFamily="18" charset="0"/>
              </a:rPr>
              <a:t>,</a:t>
            </a:r>
            <a:r>
              <a:rPr lang="en-US" sz="2400" smtClean="0">
                <a:solidFill>
                  <a:srgbClr val="002060"/>
                </a:solidFill>
                <a:latin typeface="Times New Roman" pitchFamily="18" charset="0"/>
                <a:cs typeface="Times New Roman" pitchFamily="18" charset="0"/>
              </a:rPr>
              <a:t>…</a:t>
            </a:r>
          </a:p>
          <a:p>
            <a:pPr marL="713232" lvl="1" indent="-457200" algn="just">
              <a:spcBef>
                <a:spcPts val="1200"/>
              </a:spcBef>
              <a:buClr>
                <a:srgbClr val="C00000"/>
              </a:buClr>
              <a:buFont typeface="Arial" pitchFamily="34" charset="0"/>
              <a:buChar char="•"/>
              <a:defRPr/>
            </a:pPr>
            <a:r>
              <a:rPr lang="vi-VN" sz="2400" smtClean="0">
                <a:solidFill>
                  <a:srgbClr val="002060"/>
                </a:solidFill>
                <a:latin typeface="Times New Roman" pitchFamily="18" charset="0"/>
                <a:cs typeface="Times New Roman" pitchFamily="18" charset="0"/>
              </a:rPr>
              <a:t>Thiết </a:t>
            </a:r>
            <a:r>
              <a:rPr lang="vi-VN" sz="2400">
                <a:solidFill>
                  <a:srgbClr val="002060"/>
                </a:solidFill>
                <a:latin typeface="Times New Roman" pitchFamily="18" charset="0"/>
                <a:cs typeface="Times New Roman" pitchFamily="18" charset="0"/>
              </a:rPr>
              <a:t>bị chuyên dụng</a:t>
            </a:r>
            <a:r>
              <a:rPr lang="vi-VN" sz="2400" smtClean="0">
                <a:solidFill>
                  <a:srgbClr val="002060"/>
                </a:solidFill>
                <a:latin typeface="Times New Roman" pitchFamily="18" charset="0"/>
                <a:cs typeface="Times New Roman" pitchFamily="18" charset="0"/>
              </a:rPr>
              <a:t>:</a:t>
            </a:r>
            <a:endParaRPr lang="en-US" sz="2400" smtClean="0">
              <a:solidFill>
                <a:srgbClr val="002060"/>
              </a:solidFill>
              <a:latin typeface="Times New Roman" pitchFamily="18" charset="0"/>
              <a:cs typeface="Times New Roman" pitchFamily="18" charset="0"/>
            </a:endParaRPr>
          </a:p>
          <a:p>
            <a:pPr marL="836676" lvl="2" indent="-342900" algn="just">
              <a:spcBef>
                <a:spcPts val="1200"/>
              </a:spcBef>
              <a:buClr>
                <a:srgbClr val="C00000"/>
              </a:buClr>
              <a:defRPr/>
            </a:pPr>
            <a:r>
              <a:rPr lang="vi-VN" sz="2200" smtClean="0">
                <a:solidFill>
                  <a:srgbClr val="002060"/>
                </a:solidFill>
                <a:latin typeface="Times New Roman" pitchFamily="18" charset="0"/>
                <a:cs typeface="Times New Roman" pitchFamily="18" charset="0"/>
              </a:rPr>
              <a:t>Thiết </a:t>
            </a:r>
            <a:r>
              <a:rPr lang="vi-VN" sz="2200">
                <a:solidFill>
                  <a:srgbClr val="002060"/>
                </a:solidFill>
                <a:latin typeface="Times New Roman" pitchFamily="18" charset="0"/>
                <a:cs typeface="Times New Roman" pitchFamily="18" charset="0"/>
              </a:rPr>
              <a:t>bị di động: PDA, Pocket PC, Điện thoại di động</a:t>
            </a:r>
            <a:r>
              <a:rPr lang="vi-VN" sz="2200" smtClean="0">
                <a:solidFill>
                  <a:srgbClr val="002060"/>
                </a:solidFill>
                <a:latin typeface="Times New Roman" pitchFamily="18" charset="0"/>
                <a:cs typeface="Times New Roman" pitchFamily="18" charset="0"/>
              </a:rPr>
              <a:t>…</a:t>
            </a:r>
            <a:endParaRPr lang="en-US" sz="2200" smtClean="0">
              <a:solidFill>
                <a:srgbClr val="002060"/>
              </a:solidFill>
              <a:latin typeface="Times New Roman" pitchFamily="18" charset="0"/>
              <a:cs typeface="Times New Roman" pitchFamily="18" charset="0"/>
            </a:endParaRPr>
          </a:p>
          <a:p>
            <a:pPr marL="836676" lvl="2" indent="-342900" algn="just">
              <a:spcBef>
                <a:spcPts val="1200"/>
              </a:spcBef>
              <a:buClr>
                <a:srgbClr val="C00000"/>
              </a:buClr>
              <a:defRPr/>
            </a:pPr>
            <a:r>
              <a:rPr lang="vi-VN" sz="2200" smtClean="0">
                <a:solidFill>
                  <a:srgbClr val="002060"/>
                </a:solidFill>
                <a:latin typeface="Times New Roman" pitchFamily="18" charset="0"/>
                <a:cs typeface="Times New Roman" pitchFamily="18" charset="0"/>
              </a:rPr>
              <a:t>Các </a:t>
            </a:r>
            <a:r>
              <a:rPr lang="vi-VN" sz="2200">
                <a:solidFill>
                  <a:srgbClr val="002060"/>
                </a:solidFill>
                <a:latin typeface="Times New Roman" pitchFamily="18" charset="0"/>
                <a:cs typeface="Times New Roman" pitchFamily="18" charset="0"/>
              </a:rPr>
              <a:t>thiết bị chuyên dụng khác: set-top box, router, </a:t>
            </a:r>
            <a:r>
              <a:rPr lang="vi-VN" sz="2200" smtClean="0">
                <a:solidFill>
                  <a:srgbClr val="002060"/>
                </a:solidFill>
                <a:latin typeface="Times New Roman" pitchFamily="18" charset="0"/>
                <a:cs typeface="Times New Roman" pitchFamily="18" charset="0"/>
              </a:rPr>
              <a:t>firewall</a:t>
            </a:r>
            <a:r>
              <a:rPr lang="en-US" sz="2200" smtClean="0">
                <a:solidFill>
                  <a:srgbClr val="002060"/>
                </a:solidFill>
                <a:latin typeface="Times New Roman" pitchFamily="18" charset="0"/>
                <a:cs typeface="Times New Roman" pitchFamily="18" charset="0"/>
              </a:rPr>
              <a:t> </a:t>
            </a:r>
            <a:r>
              <a:rPr lang="vi-VN" sz="2200" smtClean="0">
                <a:solidFill>
                  <a:srgbClr val="002060"/>
                </a:solidFill>
                <a:latin typeface="Times New Roman" pitchFamily="18" charset="0"/>
                <a:cs typeface="Times New Roman" pitchFamily="18" charset="0"/>
              </a:rPr>
              <a:t>(phần </a:t>
            </a:r>
            <a:r>
              <a:rPr lang="vi-VN" sz="2200">
                <a:solidFill>
                  <a:srgbClr val="002060"/>
                </a:solidFill>
                <a:latin typeface="Times New Roman" pitchFamily="18" charset="0"/>
                <a:cs typeface="Times New Roman" pitchFamily="18" charset="0"/>
              </a:rPr>
              <a:t>cứng</a:t>
            </a:r>
            <a:r>
              <a:rPr lang="vi-VN" sz="2200" smtClean="0">
                <a:solidFill>
                  <a:srgbClr val="002060"/>
                </a:solidFill>
                <a:latin typeface="Times New Roman" pitchFamily="18" charset="0"/>
                <a:cs typeface="Times New Roman" pitchFamily="18" charset="0"/>
              </a:rPr>
              <a:t>…)</a:t>
            </a:r>
            <a:r>
              <a:rPr lang="en-US" sz="2800" smtClean="0">
                <a:solidFill>
                  <a:srgbClr val="002060"/>
                </a:solidFill>
                <a:latin typeface="Times New Roman" pitchFamily="18" charset="0"/>
                <a:cs typeface="Times New Roman" pitchFamily="18" charset="0"/>
              </a:rPr>
              <a:t>.</a:t>
            </a:r>
            <a:endParaRPr lang="en-US" sz="2200" smtClean="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p:txBody>
          <a:bodyPr>
            <a:normAutofit/>
          </a:bodyPr>
          <a:lstStyle/>
          <a:p>
            <a:pPr algn="ctr"/>
            <a:r>
              <a:rPr lang="en-US" dirty="0" smtClean="0">
                <a:solidFill>
                  <a:srgbClr val="FF0000"/>
                </a:solidFill>
                <a:latin typeface="Times New Roman" pitchFamily="18" charset="0"/>
                <a:cs typeface="Times New Roman" pitchFamily="18" charset="0"/>
              </a:rPr>
              <a:t>KHÁI </a:t>
            </a:r>
            <a:r>
              <a:rPr lang="en-US" dirty="0">
                <a:solidFill>
                  <a:srgbClr val="FF0000"/>
                </a:solidFill>
                <a:latin typeface="Times New Roman" pitchFamily="18" charset="0"/>
                <a:cs typeface="Times New Roman" pitchFamily="18" charset="0"/>
              </a:rPr>
              <a:t>NIỆM VỀ PHẦN MỀM</a:t>
            </a:r>
          </a:p>
        </p:txBody>
      </p:sp>
    </p:spTree>
    <p:extLst>
      <p:ext uri="{BB962C8B-B14F-4D97-AF65-F5344CB8AC3E}">
        <p14:creationId xmlns:p14="http://schemas.microsoft.com/office/powerpoint/2010/main" val="59605194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93837"/>
            <a:ext cx="8229600" cy="4525963"/>
          </a:xfrm>
        </p:spPr>
        <p:txBody>
          <a:bodyPr>
            <a:noAutofit/>
          </a:bodyPr>
          <a:lstStyle/>
          <a:p>
            <a:pPr marL="457200" indent="-457200" algn="just">
              <a:spcBef>
                <a:spcPts val="1200"/>
              </a:spcBef>
              <a:buClr>
                <a:srgbClr val="C00000"/>
              </a:buClr>
              <a:buFont typeface="Wingdings" pitchFamily="2" charset="2"/>
              <a:buChar char="ü"/>
              <a:defRPr/>
            </a:pPr>
            <a:r>
              <a:rPr lang="vi-VN" sz="2800" smtClean="0">
                <a:solidFill>
                  <a:srgbClr val="002060"/>
                </a:solidFill>
                <a:latin typeface="Times New Roman" pitchFamily="18" charset="0"/>
                <a:cs typeface="Times New Roman" pitchFamily="18" charset="0"/>
              </a:rPr>
              <a:t>Hỗ </a:t>
            </a:r>
            <a:r>
              <a:rPr lang="vi-VN" sz="2800">
                <a:solidFill>
                  <a:srgbClr val="002060"/>
                </a:solidFill>
                <a:latin typeface="Times New Roman" pitchFamily="18" charset="0"/>
                <a:cs typeface="Times New Roman" pitchFamily="18" charset="0"/>
              </a:rPr>
              <a:t>trợ làm tốt hơn các thao tác nghiệp vụ</a:t>
            </a:r>
            <a:r>
              <a:rPr lang="vi-VN" sz="2800" smtClean="0">
                <a:solidFill>
                  <a:srgbClr val="002060"/>
                </a:solidFill>
                <a:latin typeface="Times New Roman" pitchFamily="18" charset="0"/>
                <a:cs typeface="Times New Roman" pitchFamily="18" charset="0"/>
              </a:rPr>
              <a:t>:</a:t>
            </a:r>
            <a:endParaRPr lang="en-US" sz="2800" smtClean="0">
              <a:solidFill>
                <a:srgbClr val="002060"/>
              </a:solidFill>
              <a:latin typeface="Times New Roman" pitchFamily="18" charset="0"/>
              <a:cs typeface="Times New Roman" pitchFamily="18" charset="0"/>
            </a:endParaRPr>
          </a:p>
          <a:p>
            <a:pPr marL="713232" lvl="1" indent="-457200" algn="just">
              <a:spcBef>
                <a:spcPts val="1200"/>
              </a:spcBef>
              <a:buClr>
                <a:srgbClr val="C00000"/>
              </a:buClr>
              <a:buFont typeface="Arial" pitchFamily="34" charset="0"/>
              <a:buChar char="•"/>
              <a:defRPr/>
            </a:pPr>
            <a:r>
              <a:rPr lang="vi-VN" sz="2400" smtClean="0">
                <a:solidFill>
                  <a:srgbClr val="002060"/>
                </a:solidFill>
                <a:latin typeface="Times New Roman" pitchFamily="18" charset="0"/>
                <a:cs typeface="Times New Roman" pitchFamily="18" charset="0"/>
              </a:rPr>
              <a:t>Tin </a:t>
            </a:r>
            <a:r>
              <a:rPr lang="vi-VN" sz="2400">
                <a:solidFill>
                  <a:srgbClr val="002060"/>
                </a:solidFill>
                <a:latin typeface="Times New Roman" pitchFamily="18" charset="0"/>
                <a:cs typeface="Times New Roman" pitchFamily="18" charset="0"/>
              </a:rPr>
              <a:t>học hóa nghiệp vụ hiện đang làm thủ </a:t>
            </a:r>
            <a:r>
              <a:rPr lang="vi-VN" sz="2400" smtClean="0">
                <a:solidFill>
                  <a:srgbClr val="002060"/>
                </a:solidFill>
                <a:latin typeface="Times New Roman" pitchFamily="18" charset="0"/>
                <a:cs typeface="Times New Roman" pitchFamily="18" charset="0"/>
              </a:rPr>
              <a:t>công</a:t>
            </a:r>
            <a:r>
              <a:rPr lang="en-US" sz="2400" smtClean="0">
                <a:solidFill>
                  <a:srgbClr val="002060"/>
                </a:solidFill>
                <a:latin typeface="Times New Roman" pitchFamily="18" charset="0"/>
                <a:cs typeface="Times New Roman" pitchFamily="18" charset="0"/>
              </a:rPr>
              <a:t>.</a:t>
            </a:r>
          </a:p>
          <a:p>
            <a:pPr marL="713232" lvl="1" indent="-457200" algn="just">
              <a:spcBef>
                <a:spcPts val="1200"/>
              </a:spcBef>
              <a:buClr>
                <a:srgbClr val="C00000"/>
              </a:buClr>
              <a:buFont typeface="Arial" pitchFamily="34" charset="0"/>
              <a:buChar char="•"/>
              <a:defRPr/>
            </a:pPr>
            <a:r>
              <a:rPr lang="vi-VN" sz="2400" smtClean="0">
                <a:solidFill>
                  <a:srgbClr val="002060"/>
                </a:solidFill>
                <a:latin typeface="Times New Roman" pitchFamily="18" charset="0"/>
                <a:cs typeface="Times New Roman" pitchFamily="18" charset="0"/>
              </a:rPr>
              <a:t>Cải </a:t>
            </a:r>
            <a:r>
              <a:rPr lang="vi-VN" sz="2400">
                <a:solidFill>
                  <a:srgbClr val="002060"/>
                </a:solidFill>
                <a:latin typeface="Times New Roman" pitchFamily="18" charset="0"/>
                <a:cs typeface="Times New Roman" pitchFamily="18" charset="0"/>
              </a:rPr>
              <a:t>tiến chức năng nghiệp vụ hiện đang được thực hiện </a:t>
            </a:r>
            <a:r>
              <a:rPr lang="vi-VN" sz="2400" smtClean="0">
                <a:solidFill>
                  <a:srgbClr val="002060"/>
                </a:solidFill>
                <a:latin typeface="Times New Roman" pitchFamily="18" charset="0"/>
                <a:cs typeface="Times New Roman" pitchFamily="18" charset="0"/>
              </a:rPr>
              <a:t>trên</a:t>
            </a:r>
            <a:r>
              <a:rPr lang="en-US" sz="2400" smtClean="0">
                <a:solidFill>
                  <a:srgbClr val="002060"/>
                </a:solidFill>
                <a:latin typeface="Times New Roman" pitchFamily="18" charset="0"/>
                <a:cs typeface="Times New Roman" pitchFamily="18" charset="0"/>
              </a:rPr>
              <a:t> </a:t>
            </a:r>
            <a:r>
              <a:rPr lang="vi-VN" sz="2400" smtClean="0">
                <a:solidFill>
                  <a:srgbClr val="002060"/>
                </a:solidFill>
                <a:latin typeface="Times New Roman" pitchFamily="18" charset="0"/>
                <a:cs typeface="Times New Roman" pitchFamily="18" charset="0"/>
              </a:rPr>
              <a:t>máy tính</a:t>
            </a:r>
            <a:r>
              <a:rPr lang="en-US" sz="2400" smtClean="0">
                <a:solidFill>
                  <a:srgbClr val="002060"/>
                </a:solidFill>
                <a:latin typeface="Times New Roman" pitchFamily="18" charset="0"/>
                <a:cs typeface="Times New Roman" pitchFamily="18" charset="0"/>
              </a:rPr>
              <a:t>.</a:t>
            </a:r>
          </a:p>
          <a:p>
            <a:pPr marL="713232" lvl="1" indent="-457200" algn="just">
              <a:spcBef>
                <a:spcPts val="1200"/>
              </a:spcBef>
              <a:buClr>
                <a:srgbClr val="C00000"/>
              </a:buClr>
              <a:buFont typeface="Arial" pitchFamily="34" charset="0"/>
              <a:buChar char="•"/>
              <a:defRPr/>
            </a:pPr>
            <a:r>
              <a:rPr lang="vi-VN" sz="2400" smtClean="0">
                <a:solidFill>
                  <a:srgbClr val="002060"/>
                </a:solidFill>
                <a:latin typeface="Times New Roman" pitchFamily="18" charset="0"/>
                <a:cs typeface="Times New Roman" pitchFamily="18" charset="0"/>
              </a:rPr>
              <a:t>Đề </a:t>
            </a:r>
            <a:r>
              <a:rPr lang="vi-VN" sz="2400">
                <a:solidFill>
                  <a:srgbClr val="002060"/>
                </a:solidFill>
                <a:latin typeface="Times New Roman" pitchFamily="18" charset="0"/>
                <a:cs typeface="Times New Roman" pitchFamily="18" charset="0"/>
              </a:rPr>
              <a:t>ra, xây dựng và triển khai chức năng nghiệp vụ </a:t>
            </a:r>
            <a:r>
              <a:rPr lang="vi-VN" sz="2400" smtClean="0">
                <a:solidFill>
                  <a:srgbClr val="002060"/>
                </a:solidFill>
                <a:latin typeface="Times New Roman" pitchFamily="18" charset="0"/>
                <a:cs typeface="Times New Roman" pitchFamily="18" charset="0"/>
              </a:rPr>
              <a:t>mới</a:t>
            </a:r>
            <a:r>
              <a:rPr lang="en-US" sz="2400" smtClean="0">
                <a:solidFill>
                  <a:srgbClr val="002060"/>
                </a:solidFill>
                <a:latin typeface="Times New Roman" pitchFamily="18" charset="0"/>
                <a:cs typeface="Times New Roman" pitchFamily="18" charset="0"/>
              </a:rPr>
              <a:t>.</a:t>
            </a:r>
            <a:endParaRPr lang="en-US" sz="24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p:txBody>
          <a:bodyPr>
            <a:normAutofit/>
          </a:bodyPr>
          <a:lstStyle/>
          <a:p>
            <a:pPr algn="ctr"/>
            <a:r>
              <a:rPr lang="en-US" dirty="0" smtClean="0">
                <a:solidFill>
                  <a:srgbClr val="FF0000"/>
                </a:solidFill>
                <a:latin typeface="Times New Roman" pitchFamily="18" charset="0"/>
                <a:cs typeface="Times New Roman" pitchFamily="18" charset="0"/>
              </a:rPr>
              <a:t>KHÁI </a:t>
            </a:r>
            <a:r>
              <a:rPr lang="en-US" dirty="0">
                <a:solidFill>
                  <a:srgbClr val="FF0000"/>
                </a:solidFill>
                <a:latin typeface="Times New Roman" pitchFamily="18" charset="0"/>
                <a:cs typeface="Times New Roman" pitchFamily="18" charset="0"/>
              </a:rPr>
              <a:t>NIỆM VỀ PHẦN MỀM</a:t>
            </a:r>
          </a:p>
        </p:txBody>
      </p:sp>
    </p:spTree>
    <p:extLst>
      <p:ext uri="{BB962C8B-B14F-4D97-AF65-F5344CB8AC3E}">
        <p14:creationId xmlns:p14="http://schemas.microsoft.com/office/powerpoint/2010/main" val="333858968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93837"/>
            <a:ext cx="8229600" cy="4525963"/>
          </a:xfrm>
        </p:spPr>
        <p:txBody>
          <a:bodyPr>
            <a:noAutofit/>
          </a:bodyPr>
          <a:lstStyle/>
          <a:p>
            <a:pPr marL="457200" indent="-457200" algn="just">
              <a:spcBef>
                <a:spcPts val="1200"/>
              </a:spcBef>
              <a:buClr>
                <a:srgbClr val="C00000"/>
              </a:buClr>
              <a:buFont typeface="Wingdings" pitchFamily="2" charset="2"/>
              <a:buChar char="ü"/>
              <a:defRPr/>
            </a:pPr>
            <a:r>
              <a:rPr lang="vi-VN" sz="2800" dirty="0" smtClean="0">
                <a:solidFill>
                  <a:srgbClr val="002060"/>
                </a:solidFill>
                <a:latin typeface="Times New Roman" pitchFamily="18" charset="0"/>
                <a:cs typeface="Times New Roman" pitchFamily="18" charset="0"/>
              </a:rPr>
              <a:t>Phần </a:t>
            </a:r>
            <a:r>
              <a:rPr lang="vi-VN" sz="2800" dirty="0">
                <a:solidFill>
                  <a:srgbClr val="002060"/>
                </a:solidFill>
                <a:latin typeface="Times New Roman" pitchFamily="18" charset="0"/>
                <a:cs typeface="Times New Roman" pitchFamily="18" charset="0"/>
              </a:rPr>
              <a:t>mềm dưới góc nhìn của chuyên viên</a:t>
            </a:r>
            <a:br>
              <a:rPr lang="vi-VN" sz="2800" dirty="0">
                <a:solidFill>
                  <a:srgbClr val="002060"/>
                </a:solidFill>
                <a:latin typeface="Times New Roman" pitchFamily="18" charset="0"/>
                <a:cs typeface="Times New Roman" pitchFamily="18" charset="0"/>
              </a:rPr>
            </a:br>
            <a:r>
              <a:rPr lang="vi-VN" sz="2800" dirty="0">
                <a:solidFill>
                  <a:srgbClr val="002060"/>
                </a:solidFill>
                <a:latin typeface="Times New Roman" pitchFamily="18" charset="0"/>
                <a:cs typeface="Times New Roman" pitchFamily="18" charset="0"/>
              </a:rPr>
              <a:t>Tin học</a:t>
            </a:r>
            <a:r>
              <a:rPr lang="vi-VN" sz="2800" dirty="0" smtClean="0">
                <a:solidFill>
                  <a:srgbClr val="002060"/>
                </a:solidFill>
                <a:latin typeface="Times New Roman" pitchFamily="18" charset="0"/>
                <a:cs typeface="Times New Roman" pitchFamily="18" charset="0"/>
              </a:rPr>
              <a:t>:</a:t>
            </a:r>
            <a:endParaRPr lang="en-US" sz="2800" dirty="0" smtClean="0">
              <a:solidFill>
                <a:srgbClr val="002060"/>
              </a:solidFill>
              <a:latin typeface="Times New Roman" pitchFamily="18" charset="0"/>
              <a:cs typeface="Times New Roman" pitchFamily="18" charset="0"/>
            </a:endParaRPr>
          </a:p>
          <a:p>
            <a:pPr marL="713232" lvl="1" indent="-457200" algn="just">
              <a:spcBef>
                <a:spcPts val="1200"/>
              </a:spcBef>
              <a:buClr>
                <a:srgbClr val="C00000"/>
              </a:buClr>
              <a:buFont typeface="Arial" pitchFamily="34" charset="0"/>
              <a:buChar char="•"/>
              <a:defRPr/>
            </a:pPr>
            <a:r>
              <a:rPr lang="vi-VN" sz="2400" dirty="0" smtClean="0">
                <a:solidFill>
                  <a:srgbClr val="002060"/>
                </a:solidFill>
                <a:latin typeface="Times New Roman" pitchFamily="18" charset="0"/>
                <a:cs typeface="Times New Roman" pitchFamily="18" charset="0"/>
              </a:rPr>
              <a:t>Đây </a:t>
            </a:r>
            <a:r>
              <a:rPr lang="vi-VN" sz="2400" dirty="0">
                <a:solidFill>
                  <a:srgbClr val="002060"/>
                </a:solidFill>
                <a:latin typeface="Times New Roman" pitchFamily="18" charset="0"/>
                <a:cs typeface="Times New Roman" pitchFamily="18" charset="0"/>
              </a:rPr>
              <a:t>là một hệ thống bao gồm 3 thành phần</a:t>
            </a:r>
            <a:br>
              <a:rPr lang="vi-VN" sz="2400" dirty="0">
                <a:solidFill>
                  <a:srgbClr val="002060"/>
                </a:solidFill>
                <a:latin typeface="Times New Roman" pitchFamily="18" charset="0"/>
                <a:cs typeface="Times New Roman" pitchFamily="18" charset="0"/>
              </a:rPr>
            </a:br>
            <a:r>
              <a:rPr lang="vi-VN" sz="2400" dirty="0">
                <a:solidFill>
                  <a:srgbClr val="002060"/>
                </a:solidFill>
                <a:latin typeface="Times New Roman" pitchFamily="18" charset="0"/>
                <a:cs typeface="Times New Roman" pitchFamily="18" charset="0"/>
              </a:rPr>
              <a:t>cơ bản</a:t>
            </a:r>
            <a:r>
              <a:rPr lang="vi-VN" sz="2400" dirty="0" smtClean="0">
                <a:solidFill>
                  <a:srgbClr val="002060"/>
                </a:solidFill>
                <a:latin typeface="Times New Roman" pitchFamily="18" charset="0"/>
                <a:cs typeface="Times New Roman" pitchFamily="18" charset="0"/>
              </a:rPr>
              <a:t>:</a:t>
            </a:r>
            <a:endParaRPr lang="en-US" sz="2400" dirty="0" smtClean="0">
              <a:solidFill>
                <a:srgbClr val="002060"/>
              </a:solidFill>
              <a:latin typeface="Times New Roman" pitchFamily="18" charset="0"/>
              <a:cs typeface="Times New Roman" pitchFamily="18" charset="0"/>
            </a:endParaRPr>
          </a:p>
          <a:p>
            <a:pPr marL="950976" lvl="2" indent="-457200" algn="just">
              <a:spcBef>
                <a:spcPts val="1200"/>
              </a:spcBef>
              <a:buClr>
                <a:srgbClr val="C00000"/>
              </a:buClr>
              <a:buFont typeface="Wingdings" pitchFamily="2" charset="2"/>
              <a:buChar char="§"/>
              <a:defRPr/>
            </a:pPr>
            <a:r>
              <a:rPr lang="vi-VN" sz="2200" dirty="0" smtClean="0">
                <a:solidFill>
                  <a:srgbClr val="0070C0"/>
                </a:solidFill>
                <a:latin typeface="Times New Roman" pitchFamily="18" charset="0"/>
                <a:cs typeface="Times New Roman" pitchFamily="18" charset="0"/>
              </a:rPr>
              <a:t>Thành </a:t>
            </a:r>
            <a:r>
              <a:rPr lang="vi-VN" sz="2200" dirty="0">
                <a:solidFill>
                  <a:srgbClr val="0070C0"/>
                </a:solidFill>
                <a:latin typeface="Times New Roman" pitchFamily="18" charset="0"/>
                <a:cs typeface="Times New Roman" pitchFamily="18" charset="0"/>
              </a:rPr>
              <a:t>phần giao </a:t>
            </a:r>
            <a:r>
              <a:rPr lang="vi-VN" sz="2200" dirty="0" smtClean="0">
                <a:solidFill>
                  <a:srgbClr val="0070C0"/>
                </a:solidFill>
                <a:latin typeface="Times New Roman" pitchFamily="18" charset="0"/>
                <a:cs typeface="Times New Roman" pitchFamily="18" charset="0"/>
              </a:rPr>
              <a:t>tiếp</a:t>
            </a:r>
            <a:r>
              <a:rPr lang="en-US" sz="2200" dirty="0" smtClean="0">
                <a:solidFill>
                  <a:srgbClr val="0070C0"/>
                </a:solidFill>
                <a:latin typeface="Times New Roman" pitchFamily="18" charset="0"/>
                <a:cs typeface="Times New Roman" pitchFamily="18" charset="0"/>
              </a:rPr>
              <a:t> (</a:t>
            </a:r>
            <a:r>
              <a:rPr lang="en-US" sz="2200" dirty="0" err="1" smtClean="0">
                <a:solidFill>
                  <a:srgbClr val="0070C0"/>
                </a:solidFill>
                <a:latin typeface="Times New Roman" pitchFamily="18" charset="0"/>
                <a:cs typeface="Times New Roman" pitchFamily="18" charset="0"/>
              </a:rPr>
              <a:t>giao</a:t>
            </a:r>
            <a:r>
              <a:rPr lang="en-US" sz="2200" dirty="0" smtClean="0">
                <a:solidFill>
                  <a:srgbClr val="0070C0"/>
                </a:solidFill>
                <a:latin typeface="Times New Roman" pitchFamily="18" charset="0"/>
                <a:cs typeface="Times New Roman" pitchFamily="18" charset="0"/>
              </a:rPr>
              <a:t> </a:t>
            </a:r>
            <a:r>
              <a:rPr lang="en-US" sz="2200" dirty="0" err="1" smtClean="0">
                <a:solidFill>
                  <a:srgbClr val="0070C0"/>
                </a:solidFill>
                <a:latin typeface="Times New Roman" pitchFamily="18" charset="0"/>
                <a:cs typeface="Times New Roman" pitchFamily="18" charset="0"/>
              </a:rPr>
              <a:t>diện</a:t>
            </a:r>
            <a:r>
              <a:rPr lang="en-US" sz="2200" dirty="0" smtClean="0">
                <a:solidFill>
                  <a:srgbClr val="0070C0"/>
                </a:solidFill>
                <a:latin typeface="Times New Roman" pitchFamily="18" charset="0"/>
                <a:cs typeface="Times New Roman" pitchFamily="18" charset="0"/>
              </a:rPr>
              <a:t>)</a:t>
            </a:r>
          </a:p>
          <a:p>
            <a:pPr marL="950976" lvl="2" indent="-457200" algn="just">
              <a:spcBef>
                <a:spcPts val="1200"/>
              </a:spcBef>
              <a:buClr>
                <a:srgbClr val="C00000"/>
              </a:buClr>
              <a:buFont typeface="Wingdings" pitchFamily="2" charset="2"/>
              <a:buChar char="§"/>
              <a:defRPr/>
            </a:pPr>
            <a:r>
              <a:rPr lang="vi-VN" sz="2200" dirty="0" smtClean="0">
                <a:solidFill>
                  <a:srgbClr val="0070C0"/>
                </a:solidFill>
                <a:latin typeface="Times New Roman" pitchFamily="18" charset="0"/>
                <a:cs typeface="Times New Roman" pitchFamily="18" charset="0"/>
              </a:rPr>
              <a:t>Thành </a:t>
            </a:r>
            <a:r>
              <a:rPr lang="vi-VN" sz="2200" dirty="0">
                <a:solidFill>
                  <a:srgbClr val="0070C0"/>
                </a:solidFill>
                <a:latin typeface="Times New Roman" pitchFamily="18" charset="0"/>
                <a:cs typeface="Times New Roman" pitchFamily="18" charset="0"/>
              </a:rPr>
              <a:t>phần xử </a:t>
            </a:r>
            <a:r>
              <a:rPr lang="vi-VN" sz="2200" dirty="0" smtClean="0">
                <a:solidFill>
                  <a:srgbClr val="0070C0"/>
                </a:solidFill>
                <a:latin typeface="Times New Roman" pitchFamily="18" charset="0"/>
                <a:cs typeface="Times New Roman" pitchFamily="18" charset="0"/>
              </a:rPr>
              <a:t>lý</a:t>
            </a:r>
            <a:endParaRPr lang="en-US" sz="2200" dirty="0" smtClean="0">
              <a:solidFill>
                <a:srgbClr val="0070C0"/>
              </a:solidFill>
              <a:latin typeface="Times New Roman" pitchFamily="18" charset="0"/>
              <a:cs typeface="Times New Roman" pitchFamily="18" charset="0"/>
            </a:endParaRPr>
          </a:p>
          <a:p>
            <a:pPr marL="950976" lvl="2" indent="-457200" algn="just">
              <a:spcBef>
                <a:spcPts val="1200"/>
              </a:spcBef>
              <a:buClr>
                <a:srgbClr val="C00000"/>
              </a:buClr>
              <a:buFont typeface="Wingdings" pitchFamily="2" charset="2"/>
              <a:buChar char="§"/>
              <a:defRPr/>
            </a:pPr>
            <a:r>
              <a:rPr lang="vi-VN" sz="2200" dirty="0" smtClean="0">
                <a:solidFill>
                  <a:srgbClr val="0070C0"/>
                </a:solidFill>
                <a:latin typeface="Times New Roman" pitchFamily="18" charset="0"/>
                <a:cs typeface="Times New Roman" pitchFamily="18" charset="0"/>
              </a:rPr>
              <a:t>Thành </a:t>
            </a:r>
            <a:r>
              <a:rPr lang="vi-VN" sz="2200" dirty="0">
                <a:solidFill>
                  <a:srgbClr val="0070C0"/>
                </a:solidFill>
                <a:latin typeface="Times New Roman" pitchFamily="18" charset="0"/>
                <a:cs typeface="Times New Roman" pitchFamily="18" charset="0"/>
              </a:rPr>
              <a:t>phần lưu </a:t>
            </a:r>
            <a:r>
              <a:rPr lang="vi-VN" sz="2200" dirty="0" smtClean="0">
                <a:solidFill>
                  <a:srgbClr val="0070C0"/>
                </a:solidFill>
                <a:latin typeface="Times New Roman" pitchFamily="18" charset="0"/>
                <a:cs typeface="Times New Roman" pitchFamily="18" charset="0"/>
              </a:rPr>
              <a:t>trữ</a:t>
            </a:r>
            <a:r>
              <a:rPr lang="en-US" sz="2200" dirty="0" smtClean="0">
                <a:solidFill>
                  <a:srgbClr val="0070C0"/>
                </a:solidFill>
                <a:latin typeface="Times New Roman" pitchFamily="18" charset="0"/>
                <a:cs typeface="Times New Roman" pitchFamily="18" charset="0"/>
              </a:rPr>
              <a:t> (</a:t>
            </a:r>
            <a:r>
              <a:rPr lang="en-US" sz="2200" dirty="0" err="1" smtClean="0">
                <a:solidFill>
                  <a:srgbClr val="0070C0"/>
                </a:solidFill>
                <a:latin typeface="Times New Roman" pitchFamily="18" charset="0"/>
                <a:cs typeface="Times New Roman" pitchFamily="18" charset="0"/>
              </a:rPr>
              <a:t>dữ</a:t>
            </a:r>
            <a:r>
              <a:rPr lang="en-US" sz="2200" dirty="0" smtClean="0">
                <a:solidFill>
                  <a:srgbClr val="0070C0"/>
                </a:solidFill>
                <a:latin typeface="Times New Roman" pitchFamily="18" charset="0"/>
                <a:cs typeface="Times New Roman" pitchFamily="18" charset="0"/>
              </a:rPr>
              <a:t> </a:t>
            </a:r>
            <a:r>
              <a:rPr lang="en-US" sz="2200" dirty="0" err="1" smtClean="0">
                <a:solidFill>
                  <a:srgbClr val="0070C0"/>
                </a:solidFill>
                <a:latin typeface="Times New Roman" pitchFamily="18" charset="0"/>
                <a:cs typeface="Times New Roman" pitchFamily="18" charset="0"/>
              </a:rPr>
              <a:t>liệu</a:t>
            </a:r>
            <a:r>
              <a:rPr lang="en-US" sz="2200" dirty="0" smtClean="0">
                <a:solidFill>
                  <a:srgbClr val="0070C0"/>
                </a:solidFill>
                <a:latin typeface="Times New Roman" pitchFamily="18" charset="0"/>
                <a:cs typeface="Times New Roman" pitchFamily="18" charset="0"/>
              </a:rPr>
              <a:t>)</a:t>
            </a:r>
          </a:p>
          <a:p>
            <a:pPr marL="713232" lvl="1" indent="-457200" algn="just">
              <a:spcBef>
                <a:spcPts val="1200"/>
              </a:spcBef>
              <a:buClr>
                <a:srgbClr val="C00000"/>
              </a:buClr>
              <a:buFont typeface="Arial" pitchFamily="34" charset="0"/>
              <a:buChar char="•"/>
              <a:defRPr/>
            </a:pPr>
            <a:r>
              <a:rPr lang="en-US" sz="2400" dirty="0">
                <a:solidFill>
                  <a:srgbClr val="002060"/>
                </a:solidFill>
                <a:latin typeface="Times New Roman" pitchFamily="18" charset="0"/>
                <a:cs typeface="Times New Roman" pitchFamily="18" charset="0"/>
              </a:rPr>
              <a:t>C</a:t>
            </a:r>
            <a:r>
              <a:rPr lang="vi-VN" sz="2400" dirty="0" smtClean="0">
                <a:solidFill>
                  <a:srgbClr val="002060"/>
                </a:solidFill>
                <a:latin typeface="Times New Roman" pitchFamily="18" charset="0"/>
                <a:cs typeface="Times New Roman" pitchFamily="18" charset="0"/>
              </a:rPr>
              <a:t>ần </a:t>
            </a:r>
            <a:r>
              <a:rPr lang="vi-VN" sz="2400" dirty="0">
                <a:solidFill>
                  <a:srgbClr val="002060"/>
                </a:solidFill>
                <a:latin typeface="Times New Roman" pitchFamily="18" charset="0"/>
                <a:cs typeface="Times New Roman" pitchFamily="18" charset="0"/>
              </a:rPr>
              <a:t>được xây dựng để thực hiện theo yêu </a:t>
            </a:r>
            <a:r>
              <a:rPr lang="vi-VN" sz="2400" dirty="0" smtClean="0">
                <a:solidFill>
                  <a:srgbClr val="002060"/>
                </a:solidFill>
                <a:latin typeface="Times New Roman" pitchFamily="18" charset="0"/>
                <a:cs typeface="Times New Roman" pitchFamily="18" charset="0"/>
              </a:rPr>
              <a:t>cầu</a:t>
            </a:r>
            <a:r>
              <a:rPr lang="en-US" sz="2400" dirty="0" smtClean="0">
                <a:solidFill>
                  <a:srgbClr val="002060"/>
                </a:solidFill>
                <a:latin typeface="Times New Roman" pitchFamily="18" charset="0"/>
                <a:cs typeface="Times New Roman" pitchFamily="18" charset="0"/>
              </a:rPr>
              <a:t> </a:t>
            </a:r>
            <a:r>
              <a:rPr lang="vi-VN" sz="2400" dirty="0" smtClean="0">
                <a:solidFill>
                  <a:srgbClr val="002060"/>
                </a:solidFill>
                <a:latin typeface="Times New Roman" pitchFamily="18" charset="0"/>
                <a:cs typeface="Times New Roman" pitchFamily="18" charset="0"/>
              </a:rPr>
              <a:t>của </a:t>
            </a:r>
            <a:r>
              <a:rPr lang="vi-VN" sz="2400" dirty="0">
                <a:solidFill>
                  <a:srgbClr val="002060"/>
                </a:solidFill>
                <a:latin typeface="Times New Roman" pitchFamily="18" charset="0"/>
                <a:cs typeface="Times New Roman" pitchFamily="18" charset="0"/>
              </a:rPr>
              <a:t>người sử </a:t>
            </a:r>
            <a:r>
              <a:rPr lang="vi-VN" sz="2400" dirty="0" smtClean="0">
                <a:solidFill>
                  <a:srgbClr val="002060"/>
                </a:solidFill>
                <a:latin typeface="Times New Roman" pitchFamily="18" charset="0"/>
                <a:cs typeface="Times New Roman" pitchFamily="18" charset="0"/>
              </a:rPr>
              <a:t>dụng</a:t>
            </a:r>
            <a:r>
              <a:rPr lang="en-US" sz="2400" dirty="0" smtClean="0">
                <a:solidFill>
                  <a:srgbClr val="002060"/>
                </a:solidFill>
                <a:latin typeface="Times New Roman" pitchFamily="18" charset="0"/>
                <a:cs typeface="Times New Roman" pitchFamily="18" charset="0"/>
              </a:rPr>
              <a:t>.</a:t>
            </a:r>
            <a:endParaRPr lang="en-US" sz="2400" dirty="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p:txBody>
          <a:bodyPr>
            <a:normAutofit/>
          </a:bodyPr>
          <a:lstStyle/>
          <a:p>
            <a:pPr algn="ctr"/>
            <a:r>
              <a:rPr lang="en-US" dirty="0" smtClean="0">
                <a:solidFill>
                  <a:srgbClr val="FF0000"/>
                </a:solidFill>
                <a:latin typeface="Times New Roman" pitchFamily="18" charset="0"/>
                <a:cs typeface="Times New Roman" pitchFamily="18" charset="0"/>
              </a:rPr>
              <a:t>KHÁI </a:t>
            </a:r>
            <a:r>
              <a:rPr lang="en-US" dirty="0">
                <a:solidFill>
                  <a:srgbClr val="FF0000"/>
                </a:solidFill>
                <a:latin typeface="Times New Roman" pitchFamily="18" charset="0"/>
                <a:cs typeface="Times New Roman" pitchFamily="18" charset="0"/>
              </a:rPr>
              <a:t>NIỆM VỀ PHẦN MỀM</a:t>
            </a:r>
          </a:p>
        </p:txBody>
      </p:sp>
    </p:spTree>
    <p:extLst>
      <p:ext uri="{BB962C8B-B14F-4D97-AF65-F5344CB8AC3E}">
        <p14:creationId xmlns:p14="http://schemas.microsoft.com/office/powerpoint/2010/main" val="299854131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93837"/>
            <a:ext cx="8229600" cy="4525963"/>
          </a:xfrm>
        </p:spPr>
        <p:txBody>
          <a:bodyPr>
            <a:noAutofit/>
          </a:bodyPr>
          <a:lstStyle/>
          <a:p>
            <a:pPr marL="457200" indent="-457200" algn="just">
              <a:spcBef>
                <a:spcPts val="1200"/>
              </a:spcBef>
              <a:buClr>
                <a:srgbClr val="C00000"/>
              </a:buClr>
              <a:buFont typeface="Wingdings" pitchFamily="2" charset="2"/>
              <a:buChar char="ü"/>
              <a:defRPr/>
            </a:pPr>
            <a:r>
              <a:rPr lang="vi-VN" sz="2800" dirty="0" smtClean="0">
                <a:solidFill>
                  <a:srgbClr val="002060"/>
                </a:solidFill>
                <a:latin typeface="Times New Roman" pitchFamily="18" charset="0"/>
                <a:cs typeface="Times New Roman" pitchFamily="18" charset="0"/>
              </a:rPr>
              <a:t>Lớp </a:t>
            </a:r>
            <a:r>
              <a:rPr lang="vi-VN" sz="2800" dirty="0">
                <a:solidFill>
                  <a:srgbClr val="002060"/>
                </a:solidFill>
                <a:latin typeface="Times New Roman" pitchFamily="18" charset="0"/>
                <a:cs typeface="Times New Roman" pitchFamily="18" charset="0"/>
              </a:rPr>
              <a:t>phần </a:t>
            </a:r>
            <a:r>
              <a:rPr lang="vi-VN" sz="2800" dirty="0" smtClean="0">
                <a:solidFill>
                  <a:srgbClr val="002060"/>
                </a:solidFill>
                <a:latin typeface="Times New Roman" pitchFamily="18" charset="0"/>
                <a:cs typeface="Times New Roman" pitchFamily="18" charset="0"/>
              </a:rPr>
              <a:t>mềm:</a:t>
            </a:r>
            <a:endParaRPr lang="en-US" sz="2800" dirty="0">
              <a:solidFill>
                <a:srgbClr val="002060"/>
              </a:solidFill>
              <a:latin typeface="Times New Roman" pitchFamily="18" charset="0"/>
              <a:cs typeface="Times New Roman" pitchFamily="18" charset="0"/>
            </a:endParaRPr>
          </a:p>
          <a:p>
            <a:pPr marL="598932" lvl="1" indent="-342900" algn="just">
              <a:spcBef>
                <a:spcPts val="1200"/>
              </a:spcBef>
              <a:buClr>
                <a:srgbClr val="C00000"/>
              </a:buClr>
              <a:buFont typeface="Arial" pitchFamily="34" charset="0"/>
              <a:buChar char="•"/>
              <a:defRPr/>
            </a:pPr>
            <a:r>
              <a:rPr lang="vi-VN" sz="2400" dirty="0" smtClean="0">
                <a:solidFill>
                  <a:srgbClr val="002060"/>
                </a:solidFill>
                <a:latin typeface="Times New Roman" pitchFamily="18" charset="0"/>
                <a:cs typeface="Times New Roman" pitchFamily="18" charset="0"/>
              </a:rPr>
              <a:t>Lớp </a:t>
            </a:r>
            <a:r>
              <a:rPr lang="vi-VN" sz="2400" dirty="0">
                <a:solidFill>
                  <a:srgbClr val="002060"/>
                </a:solidFill>
                <a:latin typeface="Times New Roman" pitchFamily="18" charset="0"/>
                <a:cs typeface="Times New Roman" pitchFamily="18" charset="0"/>
              </a:rPr>
              <a:t>phần mềm là hệ thống các phần mềm trên </a:t>
            </a:r>
            <a:r>
              <a:rPr lang="vi-VN" sz="2400" dirty="0" smtClean="0">
                <a:solidFill>
                  <a:srgbClr val="002060"/>
                </a:solidFill>
                <a:latin typeface="Times New Roman" pitchFamily="18" charset="0"/>
                <a:cs typeface="Times New Roman" pitchFamily="18" charset="0"/>
              </a:rPr>
              <a:t>cùng</a:t>
            </a:r>
            <a:r>
              <a:rPr lang="en-US" sz="2400" dirty="0" smtClean="0">
                <a:solidFill>
                  <a:srgbClr val="002060"/>
                </a:solidFill>
                <a:latin typeface="Times New Roman" pitchFamily="18" charset="0"/>
                <a:cs typeface="Times New Roman" pitchFamily="18" charset="0"/>
              </a:rPr>
              <a:t> </a:t>
            </a:r>
            <a:r>
              <a:rPr lang="vi-VN" sz="2400" dirty="0" smtClean="0">
                <a:solidFill>
                  <a:srgbClr val="002060"/>
                </a:solidFill>
                <a:latin typeface="Times New Roman" pitchFamily="18" charset="0"/>
                <a:cs typeface="Times New Roman" pitchFamily="18" charset="0"/>
              </a:rPr>
              <a:t>một </a:t>
            </a:r>
            <a:r>
              <a:rPr lang="vi-VN" sz="2400" dirty="0">
                <a:solidFill>
                  <a:srgbClr val="002060"/>
                </a:solidFill>
                <a:latin typeface="Times New Roman" pitchFamily="18" charset="0"/>
                <a:cs typeface="Times New Roman" pitchFamily="18" charset="0"/>
              </a:rPr>
              <a:t>lĩnh vực hoạt động nào </a:t>
            </a:r>
            <a:r>
              <a:rPr lang="vi-VN" sz="2400" dirty="0" smtClean="0">
                <a:solidFill>
                  <a:srgbClr val="002060"/>
                </a:solidFill>
                <a:latin typeface="Times New Roman" pitchFamily="18" charset="0"/>
                <a:cs typeface="Times New Roman" pitchFamily="18" charset="0"/>
              </a:rPr>
              <a:t>đó</a:t>
            </a:r>
            <a:endParaRPr lang="en-US" sz="2400" dirty="0">
              <a:solidFill>
                <a:srgbClr val="002060"/>
              </a:solidFill>
              <a:latin typeface="Times New Roman" pitchFamily="18" charset="0"/>
              <a:cs typeface="Times New Roman" pitchFamily="18" charset="0"/>
            </a:endParaRPr>
          </a:p>
          <a:p>
            <a:pPr marL="598932" lvl="1" indent="-342900" algn="just">
              <a:spcBef>
                <a:spcPts val="1200"/>
              </a:spcBef>
              <a:buClr>
                <a:srgbClr val="C00000"/>
              </a:buClr>
              <a:buFont typeface="Arial" pitchFamily="34" charset="0"/>
              <a:buChar char="•"/>
              <a:defRPr/>
            </a:pPr>
            <a:r>
              <a:rPr lang="vi-VN" sz="2400" dirty="0" smtClean="0">
                <a:solidFill>
                  <a:srgbClr val="002060"/>
                </a:solidFill>
                <a:latin typeface="Times New Roman" pitchFamily="18" charset="0"/>
                <a:cs typeface="Times New Roman" pitchFamily="18" charset="0"/>
              </a:rPr>
              <a:t>Do </a:t>
            </a:r>
            <a:r>
              <a:rPr lang="vi-VN" sz="2400" dirty="0">
                <a:solidFill>
                  <a:srgbClr val="002060"/>
                </a:solidFill>
                <a:latin typeface="Times New Roman" pitchFamily="18" charset="0"/>
                <a:cs typeface="Times New Roman" pitchFamily="18" charset="0"/>
              </a:rPr>
              <a:t>cùng lĩnh vực hoạt động nên các phần mềm cùng</a:t>
            </a:r>
            <a:br>
              <a:rPr lang="vi-VN" sz="2400" dirty="0">
                <a:solidFill>
                  <a:srgbClr val="002060"/>
                </a:solidFill>
                <a:latin typeface="Times New Roman" pitchFamily="18" charset="0"/>
                <a:cs typeface="Times New Roman" pitchFamily="18" charset="0"/>
              </a:rPr>
            </a:br>
            <a:r>
              <a:rPr lang="vi-VN" sz="2400" dirty="0">
                <a:solidFill>
                  <a:srgbClr val="002060"/>
                </a:solidFill>
                <a:latin typeface="Times New Roman" pitchFamily="18" charset="0"/>
                <a:cs typeface="Times New Roman" pitchFamily="18" charset="0"/>
              </a:rPr>
              <a:t>lớp thường có cấu trúc và chức năng tương tự </a:t>
            </a:r>
            <a:r>
              <a:rPr lang="vi-VN" sz="2400" dirty="0" smtClean="0">
                <a:solidFill>
                  <a:srgbClr val="002060"/>
                </a:solidFill>
                <a:latin typeface="Times New Roman" pitchFamily="18" charset="0"/>
                <a:cs typeface="Times New Roman" pitchFamily="18" charset="0"/>
              </a:rPr>
              <a:t>nhau</a:t>
            </a:r>
            <a:endParaRPr lang="en-US" sz="2400" dirty="0">
              <a:solidFill>
                <a:srgbClr val="002060"/>
              </a:solidFill>
              <a:latin typeface="Times New Roman" pitchFamily="18" charset="0"/>
              <a:cs typeface="Times New Roman" pitchFamily="18" charset="0"/>
            </a:endParaRPr>
          </a:p>
          <a:p>
            <a:pPr marL="457200" indent="-457200" algn="just">
              <a:spcBef>
                <a:spcPts val="1200"/>
              </a:spcBef>
              <a:buClr>
                <a:srgbClr val="C00000"/>
              </a:buClr>
              <a:buFont typeface="Wingdings" pitchFamily="2" charset="2"/>
              <a:buChar char="ü"/>
              <a:defRPr/>
            </a:pPr>
            <a:r>
              <a:rPr lang="vi-VN" sz="2800" dirty="0" smtClean="0">
                <a:solidFill>
                  <a:srgbClr val="002060"/>
                </a:solidFill>
                <a:latin typeface="Times New Roman" pitchFamily="18" charset="0"/>
                <a:cs typeface="Times New Roman" pitchFamily="18" charset="0"/>
              </a:rPr>
              <a:t>Mục </a:t>
            </a:r>
            <a:r>
              <a:rPr lang="vi-VN" sz="2800" dirty="0">
                <a:solidFill>
                  <a:srgbClr val="002060"/>
                </a:solidFill>
                <a:latin typeface="Times New Roman" pitchFamily="18" charset="0"/>
                <a:cs typeface="Times New Roman" pitchFamily="18" charset="0"/>
              </a:rPr>
              <a:t>tiêu của ngành Công nghệ Phần </a:t>
            </a:r>
            <a:r>
              <a:rPr lang="vi-VN" sz="2800" dirty="0" smtClean="0">
                <a:solidFill>
                  <a:srgbClr val="002060"/>
                </a:solidFill>
                <a:latin typeface="Times New Roman" pitchFamily="18" charset="0"/>
                <a:cs typeface="Times New Roman" pitchFamily="18" charset="0"/>
              </a:rPr>
              <a:t>mềm</a:t>
            </a:r>
            <a:r>
              <a:rPr lang="en-US" sz="2800" dirty="0" smtClean="0">
                <a:solidFill>
                  <a:srgbClr val="002060"/>
                </a:solidFill>
                <a:latin typeface="Times New Roman" pitchFamily="18" charset="0"/>
                <a:cs typeface="Times New Roman" pitchFamily="18" charset="0"/>
              </a:rPr>
              <a:t>:</a:t>
            </a:r>
            <a:endParaRPr lang="en-US" sz="2800" dirty="0">
              <a:solidFill>
                <a:srgbClr val="002060"/>
              </a:solidFill>
              <a:latin typeface="Times New Roman" pitchFamily="18" charset="0"/>
              <a:cs typeface="Times New Roman" pitchFamily="18" charset="0"/>
            </a:endParaRPr>
          </a:p>
          <a:p>
            <a:pPr marL="713232" lvl="1" indent="-457200" algn="just">
              <a:spcBef>
                <a:spcPts val="1200"/>
              </a:spcBef>
              <a:buClr>
                <a:srgbClr val="C00000"/>
              </a:buClr>
              <a:buFont typeface="Arial" pitchFamily="34" charset="0"/>
              <a:buChar char="•"/>
              <a:defRPr/>
            </a:pPr>
            <a:r>
              <a:rPr lang="vi-VN" sz="2400" dirty="0" smtClean="0">
                <a:solidFill>
                  <a:srgbClr val="002060"/>
                </a:solidFill>
                <a:latin typeface="Times New Roman" pitchFamily="18" charset="0"/>
                <a:cs typeface="Times New Roman" pitchFamily="18" charset="0"/>
              </a:rPr>
              <a:t>Xây </a:t>
            </a:r>
            <a:r>
              <a:rPr lang="vi-VN" sz="2400" dirty="0">
                <a:solidFill>
                  <a:srgbClr val="002060"/>
                </a:solidFill>
                <a:latin typeface="Times New Roman" pitchFamily="18" charset="0"/>
                <a:cs typeface="Times New Roman" pitchFamily="18" charset="0"/>
              </a:rPr>
              <a:t>dựng được phần mềm có chất </a:t>
            </a:r>
            <a:r>
              <a:rPr lang="vi-VN" sz="2400" dirty="0" smtClean="0">
                <a:solidFill>
                  <a:srgbClr val="002060"/>
                </a:solidFill>
                <a:latin typeface="Times New Roman" pitchFamily="18" charset="0"/>
                <a:cs typeface="Times New Roman" pitchFamily="18" charset="0"/>
              </a:rPr>
              <a:t>lượng</a:t>
            </a:r>
            <a:r>
              <a:rPr lang="en-US" sz="2400" dirty="0" smtClean="0">
                <a:solidFill>
                  <a:srgbClr val="002060"/>
                </a:solidFill>
                <a:latin typeface="Times New Roman" pitchFamily="18" charset="0"/>
                <a:cs typeface="Times New Roman" pitchFamily="18" charset="0"/>
              </a:rPr>
              <a:t>.</a:t>
            </a:r>
            <a:endParaRPr lang="en-US" sz="2400" dirty="0">
              <a:solidFill>
                <a:srgbClr val="002060"/>
              </a:solidFill>
              <a:latin typeface="Times New Roman" pitchFamily="18" charset="0"/>
              <a:cs typeface="Times New Roman" pitchFamily="18" charset="0"/>
            </a:endParaRPr>
          </a:p>
          <a:p>
            <a:pPr marL="713232" lvl="1" indent="-457200" algn="just">
              <a:spcBef>
                <a:spcPts val="1200"/>
              </a:spcBef>
              <a:buClr>
                <a:srgbClr val="C00000"/>
              </a:buClr>
              <a:buFont typeface="Arial" pitchFamily="34" charset="0"/>
              <a:buChar char="•"/>
              <a:defRPr/>
            </a:pPr>
            <a:r>
              <a:rPr lang="vi-VN" sz="2400" dirty="0" smtClean="0">
                <a:solidFill>
                  <a:srgbClr val="002060"/>
                </a:solidFill>
                <a:latin typeface="Times New Roman" pitchFamily="18" charset="0"/>
                <a:cs typeface="Times New Roman" pitchFamily="18" charset="0"/>
              </a:rPr>
              <a:t>Dễ </a:t>
            </a:r>
            <a:r>
              <a:rPr lang="vi-VN" sz="2400" dirty="0">
                <a:solidFill>
                  <a:srgbClr val="002060"/>
                </a:solidFill>
                <a:latin typeface="Times New Roman" pitchFamily="18" charset="0"/>
                <a:cs typeface="Times New Roman" pitchFamily="18" charset="0"/>
              </a:rPr>
              <a:t>dàng xây dựng phần mềm mới từ các phần mềm</a:t>
            </a:r>
            <a:br>
              <a:rPr lang="vi-VN" sz="2400" dirty="0">
                <a:solidFill>
                  <a:srgbClr val="002060"/>
                </a:solidFill>
                <a:latin typeface="Times New Roman" pitchFamily="18" charset="0"/>
                <a:cs typeface="Times New Roman" pitchFamily="18" charset="0"/>
              </a:rPr>
            </a:br>
            <a:r>
              <a:rPr lang="vi-VN" sz="2400" dirty="0">
                <a:solidFill>
                  <a:srgbClr val="002060"/>
                </a:solidFill>
                <a:latin typeface="Times New Roman" pitchFamily="18" charset="0"/>
                <a:cs typeface="Times New Roman" pitchFamily="18" charset="0"/>
              </a:rPr>
              <a:t>có sẵn cùng lớp</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thậm</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chí</a:t>
            </a:r>
            <a:r>
              <a:rPr lang="en-US" sz="2400" dirty="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khác</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lớp</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khác</a:t>
            </a:r>
            <a:r>
              <a:rPr lang="en-US" sz="2400" dirty="0" smtClean="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lĩnh</a:t>
            </a:r>
            <a:r>
              <a:rPr lang="en-US" sz="2400" dirty="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vực</a:t>
            </a:r>
            <a:r>
              <a:rPr lang="en-US" sz="2400" dirty="0" smtClean="0">
                <a:solidFill>
                  <a:srgbClr val="002060"/>
                </a:solidFill>
                <a:latin typeface="Times New Roman" pitchFamily="18" charset="0"/>
                <a:cs typeface="Times New Roman" pitchFamily="18" charset="0"/>
              </a:rPr>
              <a:t>).</a:t>
            </a:r>
            <a:endParaRPr lang="en-US" sz="2400" dirty="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p:txBody>
          <a:bodyPr>
            <a:normAutofit/>
          </a:bodyPr>
          <a:lstStyle/>
          <a:p>
            <a:pPr algn="ctr"/>
            <a:r>
              <a:rPr lang="en-US" dirty="0" smtClean="0">
                <a:solidFill>
                  <a:srgbClr val="FF0000"/>
                </a:solidFill>
                <a:latin typeface="Times New Roman" pitchFamily="18" charset="0"/>
                <a:cs typeface="Times New Roman" pitchFamily="18" charset="0"/>
              </a:rPr>
              <a:t>KHÁI </a:t>
            </a:r>
            <a:r>
              <a:rPr lang="en-US" dirty="0">
                <a:solidFill>
                  <a:srgbClr val="FF0000"/>
                </a:solidFill>
                <a:latin typeface="Times New Roman" pitchFamily="18" charset="0"/>
                <a:cs typeface="Times New Roman" pitchFamily="18" charset="0"/>
              </a:rPr>
              <a:t>NIỆM </a:t>
            </a:r>
            <a:r>
              <a:rPr lang="en-US" dirty="0" smtClean="0">
                <a:solidFill>
                  <a:srgbClr val="FF0000"/>
                </a:solidFill>
                <a:latin typeface="Times New Roman" pitchFamily="18" charset="0"/>
                <a:cs typeface="Times New Roman" pitchFamily="18" charset="0"/>
              </a:rPr>
              <a:t>LỚP </a:t>
            </a:r>
            <a:r>
              <a:rPr lang="en-US" dirty="0">
                <a:solidFill>
                  <a:srgbClr val="FF0000"/>
                </a:solidFill>
                <a:latin typeface="Times New Roman" pitchFamily="18" charset="0"/>
                <a:cs typeface="Times New Roman" pitchFamily="18" charset="0"/>
              </a:rPr>
              <a:t>PHẦN MỀM</a:t>
            </a:r>
          </a:p>
        </p:txBody>
      </p:sp>
    </p:spTree>
    <p:extLst>
      <p:ext uri="{BB962C8B-B14F-4D97-AF65-F5344CB8AC3E}">
        <p14:creationId xmlns:p14="http://schemas.microsoft.com/office/powerpoint/2010/main" val="110990392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93837"/>
            <a:ext cx="8229600" cy="4525963"/>
          </a:xfrm>
        </p:spPr>
        <p:txBody>
          <a:bodyPr>
            <a:noAutofit/>
          </a:bodyPr>
          <a:lstStyle/>
          <a:p>
            <a:pPr algn="just">
              <a:spcBef>
                <a:spcPts val="1200"/>
              </a:spcBef>
              <a:buClr>
                <a:srgbClr val="C00000"/>
              </a:buClr>
              <a:buFont typeface="Wingdings" pitchFamily="2" charset="2"/>
              <a:buChar char="ü"/>
              <a:defRPr/>
            </a:pPr>
            <a:r>
              <a:rPr lang="en-US" sz="2800" dirty="0" smtClean="0">
                <a:solidFill>
                  <a:srgbClr val="002060"/>
                </a:solidFill>
                <a:latin typeface="Times New Roman" pitchFamily="18" charset="0"/>
                <a:cs typeface="Times New Roman" pitchFamily="18" charset="0"/>
              </a:rPr>
              <a:t>K</a:t>
            </a:r>
            <a:r>
              <a:rPr lang="vi-VN" sz="2800" smtClean="0">
                <a:solidFill>
                  <a:srgbClr val="002060"/>
                </a:solidFill>
                <a:latin typeface="Times New Roman" pitchFamily="18" charset="0"/>
                <a:cs typeface="Times New Roman" pitchFamily="18" charset="0"/>
              </a:rPr>
              <a:t>hông mòn</a:t>
            </a:r>
            <a:r>
              <a:rPr lang="en-US" sz="2800" smtClean="0">
                <a:solidFill>
                  <a:srgbClr val="002060"/>
                </a:solidFill>
                <a:latin typeface="Times New Roman" pitchFamily="18" charset="0"/>
                <a:cs typeface="Times New Roman" pitchFamily="18" charset="0"/>
              </a:rPr>
              <a:t>.</a:t>
            </a:r>
            <a:endParaRPr lang="en-US" sz="2800" dirty="0" smtClean="0">
              <a:solidFill>
                <a:srgbClr val="002060"/>
              </a:solidFill>
              <a:latin typeface="Times New Roman" pitchFamily="18" charset="0"/>
              <a:cs typeface="Times New Roman" pitchFamily="18" charset="0"/>
            </a:endParaRPr>
          </a:p>
          <a:p>
            <a:pPr algn="just">
              <a:spcBef>
                <a:spcPts val="1200"/>
              </a:spcBef>
              <a:buClr>
                <a:srgbClr val="C00000"/>
              </a:buClr>
              <a:buFont typeface="Wingdings" pitchFamily="2" charset="2"/>
              <a:buChar char="ü"/>
              <a:defRPr/>
            </a:pPr>
            <a:r>
              <a:rPr lang="en-US" sz="2800" dirty="0" smtClean="0">
                <a:solidFill>
                  <a:srgbClr val="002060"/>
                </a:solidFill>
                <a:latin typeface="Times New Roman" pitchFamily="18" charset="0"/>
                <a:cs typeface="Times New Roman" pitchFamily="18" charset="0"/>
              </a:rPr>
              <a:t>Đ</a:t>
            </a:r>
            <a:r>
              <a:rPr lang="vi-VN" sz="2800" dirty="0" smtClean="0">
                <a:solidFill>
                  <a:srgbClr val="002060"/>
                </a:solidFill>
                <a:latin typeface="Times New Roman" pitchFamily="18" charset="0"/>
                <a:cs typeface="Times New Roman" pitchFamily="18" charset="0"/>
              </a:rPr>
              <a:t>ược </a:t>
            </a:r>
            <a:r>
              <a:rPr lang="vi-VN" sz="2800" dirty="0">
                <a:solidFill>
                  <a:srgbClr val="002060"/>
                </a:solidFill>
                <a:latin typeface="Times New Roman" pitchFamily="18" charset="0"/>
                <a:cs typeface="Times New Roman" pitchFamily="18" charset="0"/>
              </a:rPr>
              <a:t>phát triển mà không được sản xuất theo nghĩa </a:t>
            </a:r>
            <a:r>
              <a:rPr lang="vi-VN" sz="2800">
                <a:solidFill>
                  <a:srgbClr val="002060"/>
                </a:solidFill>
                <a:latin typeface="Times New Roman" pitchFamily="18" charset="0"/>
                <a:cs typeface="Times New Roman" pitchFamily="18" charset="0"/>
              </a:rPr>
              <a:t>thông </a:t>
            </a:r>
            <a:r>
              <a:rPr lang="vi-VN" sz="2800" smtClean="0">
                <a:solidFill>
                  <a:srgbClr val="002060"/>
                </a:solidFill>
                <a:latin typeface="Times New Roman" pitchFamily="18" charset="0"/>
                <a:cs typeface="Times New Roman" pitchFamily="18" charset="0"/>
              </a:rPr>
              <a:t>thường</a:t>
            </a:r>
            <a:r>
              <a:rPr lang="en-US" sz="2800" smtClean="0">
                <a:solidFill>
                  <a:srgbClr val="002060"/>
                </a:solidFill>
                <a:latin typeface="Times New Roman" pitchFamily="18" charset="0"/>
                <a:cs typeface="Times New Roman" pitchFamily="18" charset="0"/>
              </a:rPr>
              <a:t>.</a:t>
            </a:r>
            <a:endParaRPr lang="en-US" sz="2800" dirty="0" smtClean="0">
              <a:solidFill>
                <a:srgbClr val="002060"/>
              </a:solidFill>
              <a:latin typeface="Times New Roman" pitchFamily="18" charset="0"/>
              <a:cs typeface="Times New Roman" pitchFamily="18" charset="0"/>
            </a:endParaRPr>
          </a:p>
          <a:p>
            <a:pPr algn="just">
              <a:spcBef>
                <a:spcPts val="1200"/>
              </a:spcBef>
              <a:buClr>
                <a:srgbClr val="C00000"/>
              </a:buClr>
              <a:buFont typeface="Wingdings" pitchFamily="2" charset="2"/>
              <a:buChar char="ü"/>
              <a:defRPr/>
            </a:pPr>
            <a:r>
              <a:rPr lang="vi-VN" sz="2800" dirty="0" smtClean="0">
                <a:solidFill>
                  <a:srgbClr val="002060"/>
                </a:solidFill>
                <a:latin typeface="Times New Roman" pitchFamily="18" charset="0"/>
                <a:cs typeface="Times New Roman" pitchFamily="18" charset="0"/>
              </a:rPr>
              <a:t>Mặc </a:t>
            </a:r>
            <a:r>
              <a:rPr lang="vi-VN" sz="2800" dirty="0">
                <a:solidFill>
                  <a:srgbClr val="002060"/>
                </a:solidFill>
                <a:latin typeface="Times New Roman" pitchFamily="18" charset="0"/>
                <a:cs typeface="Times New Roman" pitchFamily="18" charset="0"/>
              </a:rPr>
              <a:t>dù công nghiệp </a:t>
            </a:r>
            <a:r>
              <a:rPr lang="en-US" sz="2800" dirty="0" smtClean="0">
                <a:solidFill>
                  <a:srgbClr val="002060"/>
                </a:solidFill>
                <a:latin typeface="Times New Roman" pitchFamily="18" charset="0"/>
                <a:cs typeface="Times New Roman" pitchFamily="18" charset="0"/>
              </a:rPr>
              <a:t>PM</a:t>
            </a:r>
            <a:r>
              <a:rPr lang="vi-VN" sz="2800" dirty="0" smtClean="0">
                <a:solidFill>
                  <a:srgbClr val="002060"/>
                </a:solidFill>
                <a:latin typeface="Times New Roman" pitchFamily="18" charset="0"/>
                <a:cs typeface="Times New Roman" pitchFamily="18" charset="0"/>
              </a:rPr>
              <a:t> </a:t>
            </a:r>
            <a:r>
              <a:rPr lang="vi-VN" sz="2800" dirty="0">
                <a:solidFill>
                  <a:srgbClr val="002060"/>
                </a:solidFill>
                <a:latin typeface="Times New Roman" pitchFamily="18" charset="0"/>
                <a:cs typeface="Times New Roman" pitchFamily="18" charset="0"/>
              </a:rPr>
              <a:t>đang hướng đến phát triển dựa trên thành phần nhưng phần lớn </a:t>
            </a:r>
            <a:r>
              <a:rPr lang="en-US" sz="2800" dirty="0" smtClean="0">
                <a:solidFill>
                  <a:srgbClr val="002060"/>
                </a:solidFill>
                <a:latin typeface="Times New Roman" pitchFamily="18" charset="0"/>
                <a:cs typeface="Times New Roman" pitchFamily="18" charset="0"/>
              </a:rPr>
              <a:t>PM</a:t>
            </a:r>
            <a:r>
              <a:rPr lang="vi-VN" sz="2800" dirty="0" smtClean="0">
                <a:solidFill>
                  <a:srgbClr val="002060"/>
                </a:solidFill>
                <a:latin typeface="Times New Roman" pitchFamily="18" charset="0"/>
                <a:cs typeface="Times New Roman" pitchFamily="18" charset="0"/>
              </a:rPr>
              <a:t> </a:t>
            </a:r>
            <a:r>
              <a:rPr lang="vi-VN" sz="2800" dirty="0">
                <a:solidFill>
                  <a:srgbClr val="002060"/>
                </a:solidFill>
                <a:latin typeface="Times New Roman" pitchFamily="18" charset="0"/>
                <a:cs typeface="Times New Roman" pitchFamily="18" charset="0"/>
              </a:rPr>
              <a:t>phát triển dựa theo yêu cầu của khách </a:t>
            </a:r>
            <a:r>
              <a:rPr lang="vi-VN" sz="2800">
                <a:solidFill>
                  <a:srgbClr val="002060"/>
                </a:solidFill>
                <a:latin typeface="Times New Roman" pitchFamily="18" charset="0"/>
                <a:cs typeface="Times New Roman" pitchFamily="18" charset="0"/>
              </a:rPr>
              <a:t>hàng</a:t>
            </a:r>
            <a:r>
              <a:rPr lang="vi-VN" sz="2800" smtClean="0">
                <a:solidFill>
                  <a:srgbClr val="002060"/>
                </a:solidFill>
                <a:latin typeface="Times New Roman" pitchFamily="18" charset="0"/>
                <a:cs typeface="Times New Roman" pitchFamily="18" charset="0"/>
              </a:rPr>
              <a:t>.</a:t>
            </a:r>
            <a:endParaRPr lang="en-US" sz="2800" dirty="0" smtClean="0">
              <a:solidFill>
                <a:srgbClr val="002060"/>
              </a:solidFill>
              <a:latin typeface="Times New Roman" pitchFamily="18" charset="0"/>
              <a:cs typeface="Times New Roman" pitchFamily="18" charset="0"/>
            </a:endParaRPr>
          </a:p>
          <a:p>
            <a:pPr algn="just">
              <a:spcBef>
                <a:spcPts val="1200"/>
              </a:spcBef>
              <a:buClr>
                <a:srgbClr val="C00000"/>
              </a:buClr>
              <a:buFont typeface="Wingdings" pitchFamily="2" charset="2"/>
              <a:buChar char="ü"/>
              <a:defRPr/>
            </a:pPr>
            <a:r>
              <a:rPr lang="vi-VN" sz="2800" dirty="0" smtClean="0">
                <a:solidFill>
                  <a:srgbClr val="002060"/>
                </a:solidFill>
                <a:latin typeface="Times New Roman" pitchFamily="18" charset="0"/>
                <a:cs typeface="Times New Roman" pitchFamily="18" charset="0"/>
              </a:rPr>
              <a:t>Cho </a:t>
            </a:r>
            <a:r>
              <a:rPr lang="vi-VN" sz="2800" dirty="0">
                <a:solidFill>
                  <a:srgbClr val="002060"/>
                </a:solidFill>
                <a:latin typeface="Times New Roman" pitchFamily="18" charset="0"/>
                <a:cs typeface="Times New Roman" pitchFamily="18" charset="0"/>
              </a:rPr>
              <a:t>đến nay những đặc trưng của </a:t>
            </a:r>
            <a:r>
              <a:rPr lang="en-US" sz="2800" dirty="0" smtClean="0">
                <a:solidFill>
                  <a:srgbClr val="002060"/>
                </a:solidFill>
                <a:latin typeface="Times New Roman" pitchFamily="18" charset="0"/>
                <a:cs typeface="Times New Roman" pitchFamily="18" charset="0"/>
              </a:rPr>
              <a:t>PM</a:t>
            </a:r>
            <a:r>
              <a:rPr lang="vi-VN" sz="2800" dirty="0" smtClean="0">
                <a:solidFill>
                  <a:srgbClr val="002060"/>
                </a:solidFill>
                <a:latin typeface="Times New Roman" pitchFamily="18" charset="0"/>
                <a:cs typeface="Times New Roman" pitchFamily="18" charset="0"/>
              </a:rPr>
              <a:t> </a:t>
            </a:r>
            <a:r>
              <a:rPr lang="vi-VN" sz="2800" dirty="0">
                <a:solidFill>
                  <a:srgbClr val="002060"/>
                </a:solidFill>
                <a:latin typeface="Times New Roman" pitchFamily="18" charset="0"/>
                <a:cs typeface="Times New Roman" pitchFamily="18" charset="0"/>
              </a:rPr>
              <a:t>vẫn còn là vấn đề tranh cãi. Chính điều này thể hiện sự chưa trưởng thành của ngành học CÔNG NGHỆ PHẦN MỀM.</a:t>
            </a:r>
            <a:endParaRPr lang="en-US" sz="2800" dirty="0" smtClean="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152400"/>
            <a:ext cx="8229600" cy="1143000"/>
          </a:xfrm>
        </p:spPr>
        <p:txBody>
          <a:bodyPr>
            <a:noAutofit/>
          </a:bodyPr>
          <a:lstStyle/>
          <a:p>
            <a:pPr algn="ctr"/>
            <a:r>
              <a:rPr lang="en-US" sz="4000" b="1" dirty="0" smtClean="0">
                <a:solidFill>
                  <a:srgbClr val="FF0000"/>
                </a:solidFill>
                <a:latin typeface="Times New Roman" pitchFamily="18" charset="0"/>
                <a:cs typeface="Times New Roman" pitchFamily="18" charset="0"/>
              </a:rPr>
              <a:t>1.1 </a:t>
            </a:r>
            <a:r>
              <a:rPr lang="vi-VN" sz="4000" b="1" dirty="0">
                <a:solidFill>
                  <a:srgbClr val="FF0000"/>
                </a:solidFill>
                <a:latin typeface="Times New Roman" pitchFamily="18" charset="0"/>
                <a:cs typeface="Times New Roman" pitchFamily="18" charset="0"/>
              </a:rPr>
              <a:t>ĐẶC TRƯNG CỦA PHẦN MỀM</a:t>
            </a:r>
            <a:r>
              <a:rPr lang="en-US" sz="4000" b="1" dirty="0">
                <a:solidFill>
                  <a:srgbClr val="FF0000"/>
                </a:solidFill>
                <a:latin typeface="Times New Roman" pitchFamily="18" charset="0"/>
                <a:cs typeface="Times New Roman" pitchFamily="18" charset="0"/>
              </a:rPr>
              <a:t> (PM)</a:t>
            </a:r>
          </a:p>
        </p:txBody>
      </p:sp>
    </p:spTree>
    <p:extLst>
      <p:ext uri="{BB962C8B-B14F-4D97-AF65-F5344CB8AC3E}">
        <p14:creationId xmlns:p14="http://schemas.microsoft.com/office/powerpoint/2010/main" val="245435935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93837"/>
            <a:ext cx="8229600" cy="4525963"/>
          </a:xfrm>
        </p:spPr>
        <p:txBody>
          <a:bodyPr>
            <a:noAutofit/>
          </a:bodyPr>
          <a:lstStyle/>
          <a:p>
            <a:pPr algn="just">
              <a:spcBef>
                <a:spcPts val="1200"/>
              </a:spcBef>
              <a:buClr>
                <a:srgbClr val="C00000"/>
              </a:buClr>
              <a:buFont typeface="Wingdings" pitchFamily="2" charset="2"/>
              <a:buChar char="ü"/>
              <a:defRPr/>
            </a:pPr>
            <a:r>
              <a:rPr lang="vi-VN" sz="2800" b="1" dirty="0" smtClean="0">
                <a:solidFill>
                  <a:srgbClr val="002060"/>
                </a:solidFill>
                <a:latin typeface="Times New Roman" pitchFamily="18" charset="0"/>
                <a:cs typeface="Times New Roman" pitchFamily="18" charset="0"/>
              </a:rPr>
              <a:t>Phần </a:t>
            </a:r>
            <a:r>
              <a:rPr lang="vi-VN" sz="2800" b="1" dirty="0">
                <a:solidFill>
                  <a:srgbClr val="002060"/>
                </a:solidFill>
                <a:latin typeface="Times New Roman" pitchFamily="18" charset="0"/>
                <a:cs typeface="Times New Roman" pitchFamily="18" charset="0"/>
              </a:rPr>
              <a:t>mềm hệ </a:t>
            </a:r>
            <a:r>
              <a:rPr lang="vi-VN" sz="2800" b="1" dirty="0" smtClean="0">
                <a:solidFill>
                  <a:srgbClr val="002060"/>
                </a:solidFill>
                <a:latin typeface="Times New Roman" pitchFamily="18" charset="0"/>
                <a:cs typeface="Times New Roman" pitchFamily="18" charset="0"/>
              </a:rPr>
              <a:t>thống:</a:t>
            </a:r>
            <a:r>
              <a:rPr lang="en-US" sz="2800" b="1"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Là</a:t>
            </a:r>
            <a:r>
              <a:rPr lang="en-US" sz="2800" dirty="0" smtClean="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những</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phần</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mềm</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đảm</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nhận</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công</a:t>
            </a:r>
            <a:r>
              <a:rPr lang="en-US" sz="2800" dirty="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việc</a:t>
            </a:r>
            <a:r>
              <a:rPr lang="en-US" sz="2800" dirty="0" smtClean="0">
                <a:solidFill>
                  <a:srgbClr val="002060"/>
                </a:solidFill>
                <a:latin typeface="Times New Roman" pitchFamily="18" charset="0"/>
                <a:cs typeface="Times New Roman" pitchFamily="18" charset="0"/>
              </a:rPr>
              <a:t>:</a:t>
            </a:r>
          </a:p>
          <a:p>
            <a:pPr lvl="1" algn="just">
              <a:spcBef>
                <a:spcPts val="1200"/>
              </a:spcBef>
              <a:buClr>
                <a:srgbClr val="C00000"/>
              </a:buClr>
              <a:buFont typeface="Arial" panose="020B0604020202020204" pitchFamily="34" charset="0"/>
              <a:buChar char="•"/>
              <a:defRPr/>
            </a:pPr>
            <a:r>
              <a:rPr lang="en-US" sz="2400" dirty="0" err="1" smtClean="0">
                <a:solidFill>
                  <a:srgbClr val="002060"/>
                </a:solidFill>
                <a:latin typeface="Times New Roman" pitchFamily="18" charset="0"/>
                <a:cs typeface="Times New Roman" pitchFamily="18" charset="0"/>
              </a:rPr>
              <a:t>Tích</a:t>
            </a:r>
            <a:r>
              <a:rPr lang="en-US" sz="2400" dirty="0" smtClean="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hợp</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và</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điều</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khiển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các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thiết</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bị</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phần</a:t>
            </a:r>
            <a:r>
              <a:rPr lang="en-US" sz="2400" dirty="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cứng</a:t>
            </a:r>
            <a:endParaRPr lang="en-US" sz="2400" dirty="0" smtClean="0">
              <a:solidFill>
                <a:srgbClr val="002060"/>
              </a:solidFill>
              <a:latin typeface="Times New Roman" pitchFamily="18" charset="0"/>
              <a:cs typeface="Times New Roman" pitchFamily="18" charset="0"/>
            </a:endParaRPr>
          </a:p>
          <a:p>
            <a:pPr lvl="1" algn="just">
              <a:spcBef>
                <a:spcPts val="1200"/>
              </a:spcBef>
              <a:buClr>
                <a:srgbClr val="C00000"/>
              </a:buClr>
              <a:buFont typeface="Arial" panose="020B0604020202020204" pitchFamily="34" charset="0"/>
              <a:buChar char="•"/>
              <a:defRPr/>
            </a:pPr>
            <a:r>
              <a:rPr lang="en-US" sz="2400" dirty="0" err="1">
                <a:solidFill>
                  <a:srgbClr val="002060"/>
                </a:solidFill>
                <a:latin typeface="Times New Roman" pitchFamily="18" charset="0"/>
                <a:cs typeface="Times New Roman" pitchFamily="18" charset="0"/>
              </a:rPr>
              <a:t>Đ</a:t>
            </a:r>
            <a:r>
              <a:rPr lang="en-US" sz="2400" dirty="0" err="1" smtClean="0">
                <a:solidFill>
                  <a:srgbClr val="002060"/>
                </a:solidFill>
                <a:latin typeface="Times New Roman" pitchFamily="18" charset="0"/>
                <a:cs typeface="Times New Roman" pitchFamily="18" charset="0"/>
              </a:rPr>
              <a:t>ồng</a:t>
            </a:r>
            <a:r>
              <a:rPr lang="en-US" sz="2400" dirty="0" smtClean="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thời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tạo</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ra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môi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trường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thuận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lợi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để</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các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phần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mềm</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khác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và</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người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sử</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dụng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có</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thể</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thao</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tác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trên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đó</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như</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một</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khối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thống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nhất</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mà</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không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cần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phải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quan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tâm</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đến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những</a:t>
            </a:r>
            <a:r>
              <a:rPr lang="en-US" sz="2400" dirty="0">
                <a:solidFill>
                  <a:srgbClr val="002060"/>
                </a:solidFill>
                <a:latin typeface="Times New Roman" pitchFamily="18" charset="0"/>
                <a:cs typeface="Times New Roman" pitchFamily="18" charset="0"/>
              </a:rPr>
              <a:t> chi </a:t>
            </a:r>
            <a:r>
              <a:rPr lang="en-US" sz="2400" dirty="0" err="1">
                <a:solidFill>
                  <a:srgbClr val="002060"/>
                </a:solidFill>
                <a:latin typeface="Times New Roman" pitchFamily="18" charset="0"/>
                <a:cs typeface="Times New Roman" pitchFamily="18" charset="0"/>
              </a:rPr>
              <a:t>tiết</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kỹ</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thuật</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phức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tạp</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bên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dưới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như</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cách</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thức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trao</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đổi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dữ</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liệu</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giữa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bộ</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nhớ</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chính</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và</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đĩa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cách</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hiển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thị</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văn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bản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lên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màn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hình</a:t>
            </a:r>
            <a:r>
              <a:rPr lang="en-US" sz="2400" dirty="0">
                <a:solidFill>
                  <a:srgbClr val="002060"/>
                </a:solidFill>
                <a:latin typeface="Times New Roman" pitchFamily="18" charset="0"/>
                <a:cs typeface="Times New Roman" pitchFamily="18" charset="0"/>
              </a:rPr>
              <a:t>, </a:t>
            </a:r>
            <a:r>
              <a:rPr lang="en-US" sz="2400" dirty="0" smtClean="0">
                <a:solidFill>
                  <a:srgbClr val="002060"/>
                </a:solidFill>
                <a:latin typeface="Times New Roman" pitchFamily="18" charset="0"/>
                <a:cs typeface="Times New Roman" pitchFamily="18" charset="0"/>
              </a:rPr>
              <a:t>... </a:t>
            </a:r>
            <a:r>
              <a:rPr lang="vi-VN" sz="2400" dirty="0">
                <a:solidFill>
                  <a:srgbClr val="002060"/>
                </a:solidFill>
                <a:latin typeface="Times New Roman" pitchFamily="18" charset="0"/>
                <a:cs typeface="Times New Roman" pitchFamily="18" charset="0"/>
              </a:rPr>
              <a:t>(ví dụ, biên dịch, trình soạn thảo, HĐH…)</a:t>
            </a:r>
            <a:endParaRPr lang="en-US" sz="2400" dirty="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152400"/>
            <a:ext cx="8229600" cy="1143000"/>
          </a:xfrm>
        </p:spPr>
        <p:txBody>
          <a:bodyPr>
            <a:normAutofit/>
          </a:bodyPr>
          <a:lstStyle/>
          <a:p>
            <a:pPr algn="ctr"/>
            <a:r>
              <a:rPr lang="en-US" sz="4000" b="1" dirty="0" smtClean="0">
                <a:solidFill>
                  <a:srgbClr val="FF0000"/>
                </a:solidFill>
                <a:latin typeface="Times New Roman" pitchFamily="18" charset="0"/>
                <a:cs typeface="Times New Roman" pitchFamily="18" charset="0"/>
              </a:rPr>
              <a:t>1.2 </a:t>
            </a:r>
            <a:r>
              <a:rPr lang="vi-VN" sz="4000" b="1" dirty="0">
                <a:solidFill>
                  <a:srgbClr val="FF0000"/>
                </a:solidFill>
                <a:latin typeface="Times New Roman" pitchFamily="18" charset="0"/>
                <a:cs typeface="Times New Roman" pitchFamily="18" charset="0"/>
              </a:rPr>
              <a:t>CÁC KIỂU PHẦN MỀM</a:t>
            </a:r>
            <a:endParaRPr lang="en-US" sz="40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7305020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93837"/>
            <a:ext cx="8229600" cy="4525963"/>
          </a:xfrm>
        </p:spPr>
        <p:txBody>
          <a:bodyPr>
            <a:noAutofit/>
          </a:bodyPr>
          <a:lstStyle/>
          <a:p>
            <a:pPr algn="just">
              <a:spcBef>
                <a:spcPts val="1200"/>
              </a:spcBef>
              <a:buClr>
                <a:srgbClr val="C00000"/>
              </a:buClr>
              <a:buFont typeface="Wingdings" pitchFamily="2" charset="2"/>
              <a:buChar char="ü"/>
              <a:defRPr/>
            </a:pPr>
            <a:r>
              <a:rPr lang="en-US" sz="2800" b="1" dirty="0" err="1" smtClean="0">
                <a:solidFill>
                  <a:srgbClr val="002060"/>
                </a:solidFill>
                <a:latin typeface="Times New Roman" pitchFamily="18" charset="0"/>
                <a:cs typeface="Times New Roman" pitchFamily="18" charset="0"/>
              </a:rPr>
              <a:t>Phần</a:t>
            </a:r>
            <a:r>
              <a:rPr lang="en-US" sz="2800" b="1" dirty="0" smtClean="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mềm</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ứng</a:t>
            </a:r>
            <a:r>
              <a:rPr lang="en-US" sz="2800" b="1" dirty="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dụng</a:t>
            </a:r>
            <a:r>
              <a:rPr lang="en-US" sz="2800" b="1" dirty="0" smtClean="0">
                <a:solidFill>
                  <a:srgbClr val="002060"/>
                </a:solidFill>
                <a:latin typeface="Times New Roman" pitchFamily="18" charset="0"/>
                <a:cs typeface="Times New Roman" pitchFamily="18" charset="0"/>
              </a:rPr>
              <a:t>:</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Là</a:t>
            </a:r>
            <a:r>
              <a:rPr lang="en-US" sz="2800" dirty="0" smtClean="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những</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phần</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mềm</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được</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dùng</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để</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thực</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hiện</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một</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công</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việc</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xác</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định</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nào</a:t>
            </a:r>
            <a:r>
              <a:rPr lang="en-US" sz="2800" dirty="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đó</a:t>
            </a:r>
            <a:r>
              <a:rPr lang="en-US" sz="2800" dirty="0" smtClean="0">
                <a:solidFill>
                  <a:srgbClr val="002060"/>
                </a:solidFill>
                <a:latin typeface="Times New Roman" pitchFamily="18" charset="0"/>
                <a:cs typeface="Times New Roman" pitchFamily="18" charset="0"/>
              </a:rPr>
              <a:t>.</a:t>
            </a:r>
          </a:p>
          <a:p>
            <a:pPr algn="just">
              <a:spcBef>
                <a:spcPts val="1200"/>
              </a:spcBef>
              <a:buClr>
                <a:srgbClr val="C00000"/>
              </a:buClr>
              <a:buFont typeface="Wingdings" pitchFamily="2" charset="2"/>
              <a:buChar char="ü"/>
              <a:defRPr/>
            </a:pPr>
            <a:r>
              <a:rPr lang="en-US" sz="2800" dirty="0" err="1" smtClean="0">
                <a:solidFill>
                  <a:srgbClr val="002060"/>
                </a:solidFill>
                <a:latin typeface="Times New Roman" pitchFamily="18" charset="0"/>
                <a:cs typeface="Times New Roman" pitchFamily="18" charset="0"/>
              </a:rPr>
              <a:t>Phần</a:t>
            </a:r>
            <a:r>
              <a:rPr lang="en-US" sz="2800" dirty="0" smtClean="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mềm</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ứng</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dụng</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có</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thể</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chỉ</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gồm</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một</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chương</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trình</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đơn</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giản</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như</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chương</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trình</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xem</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ảnh</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hoặc</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một</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nhóm</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các</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chương</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trình</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cùng</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tương</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tác</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với</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nhau</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để</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thực</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hiện</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một</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công</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vịệc</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nào</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đó</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như</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chương</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trình</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xử</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lý</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bản</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tính</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chương</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trình</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xử</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lý</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văn</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bản</a:t>
            </a:r>
            <a:r>
              <a:rPr lang="en-US" sz="2800" dirty="0">
                <a:solidFill>
                  <a:srgbClr val="002060"/>
                </a:solidFill>
                <a:latin typeface="Times New Roman" pitchFamily="18" charset="0"/>
                <a:cs typeface="Times New Roman" pitchFamily="18" charset="0"/>
              </a:rPr>
              <a:t>, ...</a:t>
            </a:r>
          </a:p>
        </p:txBody>
      </p:sp>
      <p:sp>
        <p:nvSpPr>
          <p:cNvPr id="2" name="Title 1"/>
          <p:cNvSpPr>
            <a:spLocks noGrp="1"/>
          </p:cNvSpPr>
          <p:nvPr>
            <p:ph type="title"/>
          </p:nvPr>
        </p:nvSpPr>
        <p:spPr>
          <a:xfrm>
            <a:off x="457200" y="152400"/>
            <a:ext cx="8229600" cy="1143000"/>
          </a:xfrm>
        </p:spPr>
        <p:txBody>
          <a:bodyPr>
            <a:normAutofit/>
          </a:bodyPr>
          <a:lstStyle/>
          <a:p>
            <a:pPr algn="ctr"/>
            <a:r>
              <a:rPr lang="en-US" sz="4000" b="1" dirty="0" smtClean="0">
                <a:solidFill>
                  <a:srgbClr val="FF0000"/>
                </a:solidFill>
                <a:latin typeface="Times New Roman" pitchFamily="18" charset="0"/>
                <a:cs typeface="Times New Roman" pitchFamily="18" charset="0"/>
              </a:rPr>
              <a:t>1.2 </a:t>
            </a:r>
            <a:r>
              <a:rPr lang="vi-VN" sz="4000" b="1" dirty="0">
                <a:solidFill>
                  <a:srgbClr val="FF0000"/>
                </a:solidFill>
                <a:latin typeface="Times New Roman" pitchFamily="18" charset="0"/>
                <a:cs typeface="Times New Roman" pitchFamily="18" charset="0"/>
              </a:rPr>
              <a:t>CÁC KIỂU PHẦN MỀM</a:t>
            </a:r>
            <a:endParaRPr lang="en-US" sz="40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63861232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93837"/>
            <a:ext cx="8229600" cy="4525963"/>
          </a:xfrm>
        </p:spPr>
        <p:txBody>
          <a:bodyPr>
            <a:noAutofit/>
          </a:bodyPr>
          <a:lstStyle/>
          <a:p>
            <a:pPr algn="just">
              <a:spcBef>
                <a:spcPts val="1200"/>
              </a:spcBef>
              <a:buClr>
                <a:srgbClr val="C00000"/>
              </a:buClr>
              <a:buFont typeface="Wingdings" pitchFamily="2" charset="2"/>
              <a:buChar char="ü"/>
              <a:defRPr/>
            </a:pPr>
            <a:r>
              <a:rPr lang="vi-VN" sz="2800" b="1" dirty="0" smtClean="0">
                <a:solidFill>
                  <a:srgbClr val="002060"/>
                </a:solidFill>
                <a:latin typeface="Times New Roman" pitchFamily="18" charset="0"/>
                <a:cs typeface="Times New Roman" pitchFamily="18" charset="0"/>
              </a:rPr>
              <a:t>Phần </a:t>
            </a:r>
            <a:r>
              <a:rPr lang="vi-VN" sz="2800" b="1" dirty="0">
                <a:solidFill>
                  <a:srgbClr val="002060"/>
                </a:solidFill>
                <a:latin typeface="Times New Roman" pitchFamily="18" charset="0"/>
                <a:cs typeface="Times New Roman" pitchFamily="18" charset="0"/>
              </a:rPr>
              <a:t>mềm hệ thống:</a:t>
            </a:r>
            <a:r>
              <a:rPr lang="vi-VN" sz="2800" dirty="0">
                <a:solidFill>
                  <a:srgbClr val="002060"/>
                </a:solidFill>
                <a:latin typeface="Times New Roman" pitchFamily="18" charset="0"/>
                <a:cs typeface="Times New Roman" pitchFamily="18" charset="0"/>
              </a:rPr>
              <a:t> Tập hợn các Chương trình được viết để phục vụ các chương trình khác, tương tác với phần cứng (ví dụ, biên dịch, trình soạn thảo, HĐH…) </a:t>
            </a:r>
            <a:endParaRPr lang="en-US" sz="2800" dirty="0" smtClean="0">
              <a:solidFill>
                <a:srgbClr val="002060"/>
              </a:solidFill>
              <a:latin typeface="Times New Roman" pitchFamily="18" charset="0"/>
              <a:cs typeface="Times New Roman" pitchFamily="18" charset="0"/>
            </a:endParaRPr>
          </a:p>
          <a:p>
            <a:pPr algn="just">
              <a:spcBef>
                <a:spcPts val="1200"/>
              </a:spcBef>
              <a:buClr>
                <a:srgbClr val="C00000"/>
              </a:buClr>
              <a:buFont typeface="Wingdings" pitchFamily="2" charset="2"/>
              <a:buChar char="ü"/>
              <a:defRPr/>
            </a:pPr>
            <a:r>
              <a:rPr lang="vi-VN" sz="2800" b="1" dirty="0" smtClean="0">
                <a:solidFill>
                  <a:srgbClr val="002060"/>
                </a:solidFill>
                <a:latin typeface="Times New Roman" pitchFamily="18" charset="0"/>
                <a:cs typeface="Times New Roman" pitchFamily="18" charset="0"/>
              </a:rPr>
              <a:t>Phần </a:t>
            </a:r>
            <a:r>
              <a:rPr lang="vi-VN" sz="2800" b="1" dirty="0">
                <a:solidFill>
                  <a:srgbClr val="002060"/>
                </a:solidFill>
                <a:latin typeface="Times New Roman" pitchFamily="18" charset="0"/>
                <a:cs typeface="Times New Roman" pitchFamily="18" charset="0"/>
              </a:rPr>
              <a:t>mềm thời gian thực:</a:t>
            </a:r>
            <a:r>
              <a:rPr lang="vi-VN" sz="2800" dirty="0">
                <a:solidFill>
                  <a:srgbClr val="002060"/>
                </a:solidFill>
                <a:latin typeface="Times New Roman" pitchFamily="18" charset="0"/>
                <a:cs typeface="Times New Roman" pitchFamily="18" charset="0"/>
              </a:rPr>
              <a:t> Phần mềm điều phối/phân tích kiểm soát, đáp ứng thời gian </a:t>
            </a:r>
            <a:endParaRPr lang="en-US" sz="2800" dirty="0" smtClean="0">
              <a:solidFill>
                <a:srgbClr val="002060"/>
              </a:solidFill>
              <a:latin typeface="Times New Roman" pitchFamily="18" charset="0"/>
              <a:cs typeface="Times New Roman" pitchFamily="18" charset="0"/>
            </a:endParaRPr>
          </a:p>
          <a:p>
            <a:pPr algn="just">
              <a:spcBef>
                <a:spcPts val="1200"/>
              </a:spcBef>
              <a:buClr>
                <a:srgbClr val="C00000"/>
              </a:buClr>
              <a:buFont typeface="Wingdings" pitchFamily="2" charset="2"/>
              <a:buChar char="ü"/>
              <a:defRPr/>
            </a:pPr>
            <a:r>
              <a:rPr lang="vi-VN" sz="2800" b="1" dirty="0" smtClean="0">
                <a:solidFill>
                  <a:srgbClr val="002060"/>
                </a:solidFill>
                <a:latin typeface="Times New Roman" pitchFamily="18" charset="0"/>
                <a:cs typeface="Times New Roman" pitchFamily="18" charset="0"/>
              </a:rPr>
              <a:t>Phần </a:t>
            </a:r>
            <a:r>
              <a:rPr lang="vi-VN" sz="2800" b="1" dirty="0">
                <a:solidFill>
                  <a:srgbClr val="002060"/>
                </a:solidFill>
                <a:latin typeface="Times New Roman" pitchFamily="18" charset="0"/>
                <a:cs typeface="Times New Roman" pitchFamily="18" charset="0"/>
              </a:rPr>
              <a:t>mềm nghiệp vụ:</a:t>
            </a:r>
            <a:r>
              <a:rPr lang="vi-VN" sz="2800" dirty="0">
                <a:solidFill>
                  <a:srgbClr val="002060"/>
                </a:solidFill>
                <a:latin typeface="Times New Roman" pitchFamily="18" charset="0"/>
                <a:cs typeface="Times New Roman" pitchFamily="18" charset="0"/>
              </a:rPr>
              <a:t> Các phần mềm tính lương, kế toán, quản lý kho</a:t>
            </a:r>
            <a:r>
              <a:rPr lang="vi-VN" sz="2800" dirty="0" smtClean="0">
                <a:solidFill>
                  <a:srgbClr val="002060"/>
                </a:solidFill>
                <a:latin typeface="Times New Roman" pitchFamily="18" charset="0"/>
                <a:cs typeface="Times New Roman" pitchFamily="18" charset="0"/>
              </a:rPr>
              <a:t>…</a:t>
            </a:r>
            <a:endParaRPr lang="en-US" sz="2800" dirty="0" smtClean="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152400"/>
            <a:ext cx="8229600" cy="1143000"/>
          </a:xfrm>
        </p:spPr>
        <p:txBody>
          <a:bodyPr>
            <a:normAutofit/>
          </a:bodyPr>
          <a:lstStyle/>
          <a:p>
            <a:pPr algn="ctr"/>
            <a:r>
              <a:rPr lang="en-US" sz="4000" b="1" dirty="0" smtClean="0">
                <a:solidFill>
                  <a:srgbClr val="FF0000"/>
                </a:solidFill>
                <a:latin typeface="Times New Roman" pitchFamily="18" charset="0"/>
                <a:cs typeface="Times New Roman" pitchFamily="18" charset="0"/>
              </a:rPr>
              <a:t>1.2 </a:t>
            </a:r>
            <a:r>
              <a:rPr lang="vi-VN" sz="4000" b="1" dirty="0">
                <a:solidFill>
                  <a:srgbClr val="FF0000"/>
                </a:solidFill>
                <a:latin typeface="Times New Roman" pitchFamily="18" charset="0"/>
                <a:cs typeface="Times New Roman" pitchFamily="18" charset="0"/>
              </a:rPr>
              <a:t>CÁC KIỂU PHẦN MỀM</a:t>
            </a:r>
            <a:endParaRPr lang="en-US" sz="40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27820103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93837"/>
            <a:ext cx="8229600" cy="4525963"/>
          </a:xfrm>
        </p:spPr>
        <p:txBody>
          <a:bodyPr>
            <a:noAutofit/>
          </a:bodyPr>
          <a:lstStyle/>
          <a:p>
            <a:pPr algn="just">
              <a:spcBef>
                <a:spcPts val="1200"/>
              </a:spcBef>
              <a:buClr>
                <a:srgbClr val="C00000"/>
              </a:buClr>
              <a:buFont typeface="Wingdings" pitchFamily="2" charset="2"/>
              <a:buChar char="ü"/>
              <a:defRPr/>
            </a:pPr>
            <a:r>
              <a:rPr lang="vi-VN" sz="2800" b="1" dirty="0" smtClean="0">
                <a:solidFill>
                  <a:srgbClr val="002060"/>
                </a:solidFill>
                <a:latin typeface="Times New Roman" pitchFamily="18" charset="0"/>
                <a:cs typeface="Times New Roman" pitchFamily="18" charset="0"/>
              </a:rPr>
              <a:t>Phần </a:t>
            </a:r>
            <a:r>
              <a:rPr lang="vi-VN" sz="2800" b="1" dirty="0">
                <a:solidFill>
                  <a:srgbClr val="002060"/>
                </a:solidFill>
                <a:latin typeface="Times New Roman" pitchFamily="18" charset="0"/>
                <a:cs typeface="Times New Roman" pitchFamily="18" charset="0"/>
              </a:rPr>
              <a:t>mềm khoa học và công nghệ:</a:t>
            </a:r>
            <a:r>
              <a:rPr lang="vi-VN" sz="2800" dirty="0">
                <a:solidFill>
                  <a:srgbClr val="002060"/>
                </a:solidFill>
                <a:latin typeface="Times New Roman" pitchFamily="18" charset="0"/>
                <a:cs typeface="Times New Roman" pitchFamily="18" charset="0"/>
              </a:rPr>
              <a:t> Các ứng dụng trong thiên văn, sinh học phân tử, điều khiển tàu con thoi</a:t>
            </a:r>
            <a:r>
              <a:rPr lang="vi-VN" sz="2800" dirty="0" smtClean="0">
                <a:solidFill>
                  <a:srgbClr val="002060"/>
                </a:solidFill>
                <a:latin typeface="Times New Roman" pitchFamily="18" charset="0"/>
                <a:cs typeface="Times New Roman" pitchFamily="18" charset="0"/>
              </a:rPr>
              <a:t>,…</a:t>
            </a:r>
            <a:endParaRPr lang="en-US" sz="2800" dirty="0" smtClean="0">
              <a:solidFill>
                <a:srgbClr val="002060"/>
              </a:solidFill>
              <a:latin typeface="Times New Roman" pitchFamily="18" charset="0"/>
              <a:cs typeface="Times New Roman" pitchFamily="18" charset="0"/>
            </a:endParaRPr>
          </a:p>
          <a:p>
            <a:pPr algn="just">
              <a:spcBef>
                <a:spcPts val="1200"/>
              </a:spcBef>
              <a:buClr>
                <a:srgbClr val="C00000"/>
              </a:buClr>
              <a:buFont typeface="Wingdings" pitchFamily="2" charset="2"/>
              <a:buChar char="ü"/>
              <a:defRPr/>
            </a:pPr>
            <a:r>
              <a:rPr lang="vi-VN" sz="2800" b="1" dirty="0" smtClean="0">
                <a:solidFill>
                  <a:srgbClr val="002060"/>
                </a:solidFill>
                <a:latin typeface="Times New Roman" pitchFamily="18" charset="0"/>
                <a:cs typeface="Times New Roman" pitchFamily="18" charset="0"/>
              </a:rPr>
              <a:t>Phần </a:t>
            </a:r>
            <a:r>
              <a:rPr lang="vi-VN" sz="2800" b="1" dirty="0">
                <a:solidFill>
                  <a:srgbClr val="002060"/>
                </a:solidFill>
                <a:latin typeface="Times New Roman" pitchFamily="18" charset="0"/>
                <a:cs typeface="Times New Roman" pitchFamily="18" charset="0"/>
              </a:rPr>
              <a:t>mềm nhúng:</a:t>
            </a:r>
            <a:r>
              <a:rPr lang="vi-VN" sz="2800" dirty="0">
                <a:solidFill>
                  <a:srgbClr val="002060"/>
                </a:solidFill>
                <a:latin typeface="Times New Roman" pitchFamily="18" charset="0"/>
                <a:cs typeface="Times New Roman" pitchFamily="18" charset="0"/>
              </a:rPr>
              <a:t> Nằm trong bộ nhớ chỉ đọc điều khiển các sản phẩm và hệ thống </a:t>
            </a:r>
            <a:endParaRPr lang="en-US" sz="2800" dirty="0" smtClean="0">
              <a:solidFill>
                <a:srgbClr val="002060"/>
              </a:solidFill>
              <a:latin typeface="Times New Roman" pitchFamily="18" charset="0"/>
              <a:cs typeface="Times New Roman" pitchFamily="18" charset="0"/>
            </a:endParaRPr>
          </a:p>
          <a:p>
            <a:pPr algn="just">
              <a:spcBef>
                <a:spcPts val="1200"/>
              </a:spcBef>
              <a:buClr>
                <a:srgbClr val="C00000"/>
              </a:buClr>
              <a:buFont typeface="Wingdings" pitchFamily="2" charset="2"/>
              <a:buChar char="ü"/>
              <a:defRPr/>
            </a:pPr>
            <a:r>
              <a:rPr lang="vi-VN" sz="2800" b="1" dirty="0" smtClean="0">
                <a:solidFill>
                  <a:srgbClr val="002060"/>
                </a:solidFill>
                <a:latin typeface="Times New Roman" pitchFamily="18" charset="0"/>
                <a:cs typeface="Times New Roman" pitchFamily="18" charset="0"/>
              </a:rPr>
              <a:t>Phần </a:t>
            </a:r>
            <a:r>
              <a:rPr lang="vi-VN" sz="2800" b="1" dirty="0">
                <a:solidFill>
                  <a:srgbClr val="002060"/>
                </a:solidFill>
                <a:latin typeface="Times New Roman" pitchFamily="18" charset="0"/>
                <a:cs typeface="Times New Roman" pitchFamily="18" charset="0"/>
              </a:rPr>
              <a:t>mềm máy tính cá nhân:</a:t>
            </a:r>
            <a:r>
              <a:rPr lang="vi-VN" sz="2800" dirty="0">
                <a:solidFill>
                  <a:srgbClr val="002060"/>
                </a:solidFill>
                <a:latin typeface="Times New Roman" pitchFamily="18" charset="0"/>
                <a:cs typeface="Times New Roman" pitchFamily="18" charset="0"/>
              </a:rPr>
              <a:t> Xử lý văn bản, đồ họa máy tính… </a:t>
            </a:r>
            <a:endParaRPr lang="en-US" sz="2800" dirty="0" smtClean="0">
              <a:solidFill>
                <a:srgbClr val="002060"/>
              </a:solidFill>
              <a:latin typeface="Times New Roman" pitchFamily="18" charset="0"/>
              <a:cs typeface="Times New Roman" pitchFamily="18" charset="0"/>
            </a:endParaRPr>
          </a:p>
        </p:txBody>
      </p:sp>
      <p:sp>
        <p:nvSpPr>
          <p:cNvPr id="5" name="Title 1"/>
          <p:cNvSpPr>
            <a:spLocks noGrp="1"/>
          </p:cNvSpPr>
          <p:nvPr>
            <p:ph type="title"/>
          </p:nvPr>
        </p:nvSpPr>
        <p:spPr>
          <a:xfrm>
            <a:off x="457200" y="152400"/>
            <a:ext cx="8229600" cy="1143000"/>
          </a:xfrm>
        </p:spPr>
        <p:txBody>
          <a:bodyPr>
            <a:normAutofit/>
          </a:bodyPr>
          <a:lstStyle/>
          <a:p>
            <a:pPr algn="ctr"/>
            <a:r>
              <a:rPr lang="en-US" sz="4000" b="1" dirty="0" smtClean="0">
                <a:solidFill>
                  <a:srgbClr val="FF0000"/>
                </a:solidFill>
                <a:latin typeface="Times New Roman" pitchFamily="18" charset="0"/>
                <a:cs typeface="Times New Roman" pitchFamily="18" charset="0"/>
              </a:rPr>
              <a:t>1.2 </a:t>
            </a:r>
            <a:r>
              <a:rPr lang="vi-VN" sz="4000" b="1" dirty="0">
                <a:solidFill>
                  <a:srgbClr val="FF0000"/>
                </a:solidFill>
                <a:latin typeface="Times New Roman" pitchFamily="18" charset="0"/>
                <a:cs typeface="Times New Roman" pitchFamily="18" charset="0"/>
              </a:rPr>
              <a:t>CÁC KIỂU PHẦN MỀM</a:t>
            </a:r>
            <a:endParaRPr lang="en-US" sz="40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3183233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93837"/>
            <a:ext cx="8229600" cy="4525963"/>
          </a:xfrm>
        </p:spPr>
        <p:txBody>
          <a:bodyPr>
            <a:noAutofit/>
          </a:bodyPr>
          <a:lstStyle/>
          <a:p>
            <a:pPr algn="just">
              <a:spcBef>
                <a:spcPts val="1200"/>
              </a:spcBef>
              <a:buClr>
                <a:srgbClr val="C00000"/>
              </a:buClr>
              <a:buFont typeface="Wingdings" pitchFamily="2" charset="2"/>
              <a:buChar char="ü"/>
              <a:defRPr/>
            </a:pPr>
            <a:r>
              <a:rPr lang="vi-VN" sz="2800" b="1" dirty="0" smtClean="0">
                <a:solidFill>
                  <a:srgbClr val="002060"/>
                </a:solidFill>
                <a:latin typeface="Times New Roman" pitchFamily="18" charset="0"/>
                <a:cs typeface="Times New Roman" pitchFamily="18" charset="0"/>
              </a:rPr>
              <a:t>Phần </a:t>
            </a:r>
            <a:r>
              <a:rPr lang="vi-VN" sz="2800" b="1" dirty="0">
                <a:solidFill>
                  <a:srgbClr val="002060"/>
                </a:solidFill>
                <a:latin typeface="Times New Roman" pitchFamily="18" charset="0"/>
                <a:cs typeface="Times New Roman" pitchFamily="18" charset="0"/>
              </a:rPr>
              <a:t>mềm trên Web </a:t>
            </a:r>
            <a:endParaRPr lang="en-US" sz="2800" b="1" dirty="0" smtClean="0">
              <a:solidFill>
                <a:srgbClr val="002060"/>
              </a:solidFill>
              <a:latin typeface="Times New Roman" pitchFamily="18" charset="0"/>
              <a:cs typeface="Times New Roman" pitchFamily="18" charset="0"/>
            </a:endParaRPr>
          </a:p>
          <a:p>
            <a:pPr algn="just">
              <a:spcBef>
                <a:spcPts val="1200"/>
              </a:spcBef>
              <a:buClr>
                <a:srgbClr val="C00000"/>
              </a:buClr>
              <a:buFont typeface="Wingdings" pitchFamily="2" charset="2"/>
              <a:buChar char="ü"/>
              <a:defRPr/>
            </a:pPr>
            <a:r>
              <a:rPr lang="vi-VN" sz="2800" b="1" dirty="0" smtClean="0">
                <a:solidFill>
                  <a:srgbClr val="002060"/>
                </a:solidFill>
                <a:latin typeface="Times New Roman" pitchFamily="18" charset="0"/>
                <a:cs typeface="Times New Roman" pitchFamily="18" charset="0"/>
              </a:rPr>
              <a:t>Phần </a:t>
            </a:r>
            <a:r>
              <a:rPr lang="vi-VN" sz="2800" b="1" dirty="0">
                <a:solidFill>
                  <a:srgbClr val="002060"/>
                </a:solidFill>
                <a:latin typeface="Times New Roman" pitchFamily="18" charset="0"/>
                <a:cs typeface="Times New Roman" pitchFamily="18" charset="0"/>
              </a:rPr>
              <a:t>mềm trí tuệ nhân tạo: </a:t>
            </a:r>
            <a:r>
              <a:rPr lang="vi-VN" sz="2800" dirty="0">
                <a:solidFill>
                  <a:srgbClr val="002060"/>
                </a:solidFill>
                <a:latin typeface="Times New Roman" pitchFamily="18" charset="0"/>
                <a:cs typeface="Times New Roman" pitchFamily="18" charset="0"/>
              </a:rPr>
              <a:t>Dựa trên những kỹ thuật của Trí tuệ nhân tạo như hệ chuyên gia. </a:t>
            </a:r>
            <a:endParaRPr lang="en-US" sz="2800" dirty="0" smtClean="0">
              <a:solidFill>
                <a:srgbClr val="002060"/>
              </a:solidFill>
              <a:latin typeface="Times New Roman" pitchFamily="18" charset="0"/>
              <a:cs typeface="Times New Roman" pitchFamily="18" charset="0"/>
            </a:endParaRPr>
          </a:p>
          <a:p>
            <a:pPr marL="0" indent="0" algn="just">
              <a:spcBef>
                <a:spcPts val="1200"/>
              </a:spcBef>
              <a:buClr>
                <a:srgbClr val="C00000"/>
              </a:buClr>
              <a:buNone/>
              <a:defRPr/>
            </a:pPr>
            <a:r>
              <a:rPr lang="vi-VN" sz="2800" b="1" dirty="0" smtClean="0">
                <a:solidFill>
                  <a:srgbClr val="002060"/>
                </a:solidFill>
                <a:latin typeface="Times New Roman" pitchFamily="18" charset="0"/>
                <a:cs typeface="Times New Roman" pitchFamily="18" charset="0"/>
              </a:rPr>
              <a:t>Nhận </a:t>
            </a:r>
            <a:r>
              <a:rPr lang="vi-VN" sz="2800" b="1" dirty="0">
                <a:solidFill>
                  <a:srgbClr val="002060"/>
                </a:solidFill>
                <a:latin typeface="Times New Roman" pitchFamily="18" charset="0"/>
                <a:cs typeface="Times New Roman" pitchFamily="18" charset="0"/>
              </a:rPr>
              <a:t>xét: </a:t>
            </a:r>
            <a:r>
              <a:rPr lang="vi-VN" sz="2800" dirty="0">
                <a:solidFill>
                  <a:srgbClr val="002060"/>
                </a:solidFill>
                <a:latin typeface="Times New Roman" pitchFamily="18" charset="0"/>
                <a:cs typeface="Times New Roman" pitchFamily="18" charset="0"/>
              </a:rPr>
              <a:t>Hiện nay web được xem là môi trường phổ biến để xây dựng giao diện với người sử dụng cho nhiều hệ thống phần mềm trên mạng.</a:t>
            </a:r>
            <a:endParaRPr lang="en-US" sz="2800" dirty="0" smtClean="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152400"/>
            <a:ext cx="8229600" cy="1143000"/>
          </a:xfrm>
        </p:spPr>
        <p:txBody>
          <a:bodyPr>
            <a:normAutofit/>
          </a:bodyPr>
          <a:lstStyle/>
          <a:p>
            <a:pPr algn="ctr"/>
            <a:r>
              <a:rPr lang="en-US" sz="4000" b="1" dirty="0" smtClean="0">
                <a:solidFill>
                  <a:srgbClr val="FF0000"/>
                </a:solidFill>
                <a:latin typeface="Times New Roman" pitchFamily="18" charset="0"/>
                <a:cs typeface="Times New Roman" pitchFamily="18" charset="0"/>
              </a:rPr>
              <a:t>1.2 </a:t>
            </a:r>
            <a:r>
              <a:rPr lang="vi-VN" sz="4000" b="1" dirty="0">
                <a:solidFill>
                  <a:srgbClr val="FF0000"/>
                </a:solidFill>
                <a:latin typeface="Times New Roman" pitchFamily="18" charset="0"/>
                <a:cs typeface="Times New Roman" pitchFamily="18" charset="0"/>
              </a:rPr>
              <a:t>CÁC KIỂU PHẦN MỀM</a:t>
            </a:r>
            <a:endParaRPr lang="en-US" sz="40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56012145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93837"/>
            <a:ext cx="8229600" cy="4525963"/>
          </a:xfrm>
        </p:spPr>
        <p:txBody>
          <a:bodyPr>
            <a:noAutofit/>
          </a:bodyPr>
          <a:lstStyle/>
          <a:p>
            <a:pPr algn="just">
              <a:spcBef>
                <a:spcPts val="1200"/>
              </a:spcBef>
              <a:buClr>
                <a:srgbClr val="C00000"/>
              </a:buClr>
              <a:buFont typeface="Wingdings" pitchFamily="2" charset="2"/>
              <a:buChar char="ü"/>
              <a:defRPr/>
            </a:pPr>
            <a:r>
              <a:rPr lang="vi-VN" sz="2800" dirty="0" smtClean="0">
                <a:solidFill>
                  <a:srgbClr val="002060"/>
                </a:solidFill>
                <a:latin typeface="Times New Roman" pitchFamily="18" charset="0"/>
                <a:cs typeface="Times New Roman" pitchFamily="18" charset="0"/>
              </a:rPr>
              <a:t>Năm </a:t>
            </a:r>
            <a:r>
              <a:rPr lang="vi-VN" sz="2800" dirty="0">
                <a:solidFill>
                  <a:srgbClr val="002060"/>
                </a:solidFill>
                <a:latin typeface="Times New Roman" pitchFamily="18" charset="0"/>
                <a:cs typeface="Times New Roman" pitchFamily="18" charset="0"/>
              </a:rPr>
              <a:t>1967 nhóm NATO đưa ra thuật ngữ Công nghệ phần mềm (Software Engineering). </a:t>
            </a:r>
            <a:endParaRPr lang="en-US" sz="2800" dirty="0" smtClean="0">
              <a:solidFill>
                <a:srgbClr val="002060"/>
              </a:solidFill>
              <a:latin typeface="Times New Roman" pitchFamily="18" charset="0"/>
              <a:cs typeface="Times New Roman" pitchFamily="18" charset="0"/>
            </a:endParaRPr>
          </a:p>
          <a:p>
            <a:pPr algn="just">
              <a:spcBef>
                <a:spcPts val="1200"/>
              </a:spcBef>
              <a:buClr>
                <a:srgbClr val="C00000"/>
              </a:buClr>
              <a:buFont typeface="Wingdings" pitchFamily="2" charset="2"/>
              <a:buChar char="ü"/>
              <a:defRPr/>
            </a:pPr>
            <a:r>
              <a:rPr lang="vi-VN" sz="2800" dirty="0" smtClean="0">
                <a:solidFill>
                  <a:srgbClr val="002060"/>
                </a:solidFill>
                <a:latin typeface="Times New Roman" pitchFamily="18" charset="0"/>
                <a:cs typeface="Times New Roman" pitchFamily="18" charset="0"/>
              </a:rPr>
              <a:t>Năm </a:t>
            </a:r>
            <a:r>
              <a:rPr lang="vi-VN" sz="2800" dirty="0">
                <a:solidFill>
                  <a:srgbClr val="002060"/>
                </a:solidFill>
                <a:latin typeface="Times New Roman" pitchFamily="18" charset="0"/>
                <a:cs typeface="Times New Roman" pitchFamily="18" charset="0"/>
              </a:rPr>
              <a:t>1968 Hội nghị Software Engineering ở Garmisch, Đức đưa ra mục đích là giải quyết “Cuộc khủng hoảng phần mềm”:  </a:t>
            </a:r>
            <a:endParaRPr lang="en-US" sz="2800" dirty="0" smtClean="0">
              <a:solidFill>
                <a:srgbClr val="002060"/>
              </a:solidFill>
              <a:latin typeface="Times New Roman" pitchFamily="18" charset="0"/>
              <a:cs typeface="Times New Roman" pitchFamily="18" charset="0"/>
            </a:endParaRPr>
          </a:p>
          <a:p>
            <a:pPr lvl="1" algn="just">
              <a:spcBef>
                <a:spcPts val="1200"/>
              </a:spcBef>
              <a:buClr>
                <a:srgbClr val="C00000"/>
              </a:buClr>
              <a:buFontTx/>
              <a:buChar char="-"/>
              <a:defRPr/>
            </a:pPr>
            <a:r>
              <a:rPr lang="vi-VN" sz="2400" dirty="0" smtClean="0">
                <a:solidFill>
                  <a:srgbClr val="002060"/>
                </a:solidFill>
                <a:latin typeface="Times New Roman" pitchFamily="18" charset="0"/>
                <a:cs typeface="Times New Roman" pitchFamily="18" charset="0"/>
              </a:rPr>
              <a:t>Phần </a:t>
            </a:r>
            <a:r>
              <a:rPr lang="vi-VN" sz="2400" dirty="0">
                <a:solidFill>
                  <a:srgbClr val="002060"/>
                </a:solidFill>
                <a:latin typeface="Times New Roman" pitchFamily="18" charset="0"/>
                <a:cs typeface="Times New Roman" pitchFamily="18" charset="0"/>
              </a:rPr>
              <a:t>mềm hoàn thành không đúng thời hạn </a:t>
            </a:r>
            <a:endParaRPr lang="en-US" sz="2400" dirty="0" smtClean="0">
              <a:solidFill>
                <a:srgbClr val="002060"/>
              </a:solidFill>
              <a:latin typeface="Times New Roman" pitchFamily="18" charset="0"/>
              <a:cs typeface="Times New Roman" pitchFamily="18" charset="0"/>
            </a:endParaRPr>
          </a:p>
          <a:p>
            <a:pPr lvl="1" algn="just">
              <a:spcBef>
                <a:spcPts val="1200"/>
              </a:spcBef>
              <a:buClr>
                <a:srgbClr val="C00000"/>
              </a:buClr>
              <a:buFontTx/>
              <a:buChar char="-"/>
              <a:defRPr/>
            </a:pPr>
            <a:r>
              <a:rPr lang="vi-VN" sz="2400" dirty="0" smtClean="0">
                <a:solidFill>
                  <a:srgbClr val="002060"/>
                </a:solidFill>
                <a:latin typeface="Times New Roman" pitchFamily="18" charset="0"/>
                <a:cs typeface="Times New Roman" pitchFamily="18" charset="0"/>
              </a:rPr>
              <a:t>Chi </a:t>
            </a:r>
            <a:r>
              <a:rPr lang="vi-VN" sz="2400" dirty="0">
                <a:solidFill>
                  <a:srgbClr val="002060"/>
                </a:solidFill>
                <a:latin typeface="Times New Roman" pitchFamily="18" charset="0"/>
                <a:cs typeface="Times New Roman" pitchFamily="18" charset="0"/>
              </a:rPr>
              <a:t>phí vượt dự toán ban đầu </a:t>
            </a:r>
            <a:endParaRPr lang="en-US" sz="2400" dirty="0" smtClean="0">
              <a:solidFill>
                <a:srgbClr val="002060"/>
              </a:solidFill>
              <a:latin typeface="Times New Roman" pitchFamily="18" charset="0"/>
              <a:cs typeface="Times New Roman" pitchFamily="18" charset="0"/>
            </a:endParaRPr>
          </a:p>
          <a:p>
            <a:pPr lvl="1" algn="just">
              <a:spcBef>
                <a:spcPts val="1200"/>
              </a:spcBef>
              <a:buClr>
                <a:srgbClr val="C00000"/>
              </a:buClr>
              <a:buFontTx/>
              <a:buChar char="-"/>
              <a:defRPr/>
            </a:pPr>
            <a:r>
              <a:rPr lang="vi-VN" sz="2400" dirty="0" smtClean="0">
                <a:solidFill>
                  <a:srgbClr val="002060"/>
                </a:solidFill>
                <a:latin typeface="Times New Roman" pitchFamily="18" charset="0"/>
                <a:cs typeface="Times New Roman" pitchFamily="18" charset="0"/>
              </a:rPr>
              <a:t>Phần </a:t>
            </a:r>
            <a:r>
              <a:rPr lang="vi-VN" sz="2400" dirty="0">
                <a:solidFill>
                  <a:srgbClr val="002060"/>
                </a:solidFill>
                <a:latin typeface="Times New Roman" pitchFamily="18" charset="0"/>
                <a:cs typeface="Times New Roman" pitchFamily="18" charset="0"/>
              </a:rPr>
              <a:t>mềm còn nhiều </a:t>
            </a:r>
            <a:r>
              <a:rPr lang="vi-VN" sz="2400" dirty="0" smtClean="0">
                <a:solidFill>
                  <a:srgbClr val="002060"/>
                </a:solidFill>
                <a:latin typeface="Times New Roman" pitchFamily="18" charset="0"/>
                <a:cs typeface="Times New Roman" pitchFamily="18" charset="0"/>
              </a:rPr>
              <a:t>lỗi</a:t>
            </a:r>
            <a:endParaRPr lang="vi-VN" sz="2400" dirty="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152400"/>
            <a:ext cx="8229600" cy="1143000"/>
          </a:xfrm>
        </p:spPr>
        <p:txBody>
          <a:bodyPr>
            <a:normAutofit/>
          </a:bodyPr>
          <a:lstStyle/>
          <a:p>
            <a:pPr algn="ctr"/>
            <a:r>
              <a:rPr lang="en-US" sz="4000" b="1" dirty="0" smtClean="0">
                <a:solidFill>
                  <a:srgbClr val="FF0000"/>
                </a:solidFill>
                <a:latin typeface="Times New Roman" pitchFamily="18" charset="0"/>
                <a:cs typeface="Times New Roman" pitchFamily="18" charset="0"/>
              </a:rPr>
              <a:t>1.3 </a:t>
            </a:r>
            <a:r>
              <a:rPr lang="vi-VN" sz="4000" b="1" dirty="0">
                <a:solidFill>
                  <a:srgbClr val="FF0000"/>
                </a:solidFill>
                <a:latin typeface="Times New Roman" pitchFamily="18" charset="0"/>
                <a:cs typeface="Times New Roman" pitchFamily="18" charset="0"/>
              </a:rPr>
              <a:t>KHÍA CẠNH LỊCH SỬ</a:t>
            </a:r>
            <a:endParaRPr lang="en-US" sz="40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64709930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93837"/>
            <a:ext cx="8229600" cy="4525963"/>
          </a:xfrm>
        </p:spPr>
        <p:txBody>
          <a:bodyPr>
            <a:noAutofit/>
          </a:bodyPr>
          <a:lstStyle/>
          <a:p>
            <a:pPr algn="just">
              <a:spcBef>
                <a:spcPts val="1200"/>
              </a:spcBef>
              <a:buClr>
                <a:srgbClr val="C00000"/>
              </a:buClr>
              <a:buFont typeface="Wingdings" pitchFamily="2" charset="2"/>
              <a:buChar char="ü"/>
              <a:defRPr/>
            </a:pPr>
            <a:r>
              <a:rPr lang="vi-VN" sz="2800" dirty="0">
                <a:solidFill>
                  <a:srgbClr val="002060"/>
                </a:solidFill>
                <a:latin typeface="Times New Roman" pitchFamily="18" charset="0"/>
                <a:cs typeface="Times New Roman" pitchFamily="18" charset="0"/>
              </a:rPr>
              <a:t>Tại sao không thể sử dụng kỹ nghệ xây cất như xây dựng cầu để xây dựng các hệ điều hành?</a:t>
            </a:r>
            <a:r>
              <a:rPr lang="vi-VN" sz="2800" dirty="0" smtClean="0">
                <a:solidFill>
                  <a:srgbClr val="002060"/>
                </a:solidFill>
                <a:latin typeface="Times New Roman" pitchFamily="18" charset="0"/>
                <a:cs typeface="Times New Roman" pitchFamily="18" charset="0"/>
              </a:rPr>
              <a:t>  </a:t>
            </a:r>
            <a:endParaRPr lang="en-US" sz="2800" dirty="0" smtClean="0">
              <a:solidFill>
                <a:srgbClr val="002060"/>
              </a:solidFill>
              <a:latin typeface="Times New Roman" pitchFamily="18" charset="0"/>
              <a:cs typeface="Times New Roman" pitchFamily="18" charset="0"/>
            </a:endParaRPr>
          </a:p>
          <a:p>
            <a:pPr lvl="1" algn="just">
              <a:spcBef>
                <a:spcPts val="1200"/>
              </a:spcBef>
              <a:buClr>
                <a:srgbClr val="C00000"/>
              </a:buClr>
              <a:buFontTx/>
              <a:buChar char="-"/>
              <a:defRPr/>
            </a:pPr>
            <a:r>
              <a:rPr lang="vi-VN" sz="2400" dirty="0" smtClean="0">
                <a:solidFill>
                  <a:srgbClr val="002060"/>
                </a:solidFill>
                <a:latin typeface="Times New Roman" pitchFamily="18" charset="0"/>
                <a:cs typeface="Times New Roman" pitchFamily="18" charset="0"/>
              </a:rPr>
              <a:t>Thái </a:t>
            </a:r>
            <a:r>
              <a:rPr lang="vi-VN" sz="2400" dirty="0">
                <a:solidFill>
                  <a:srgbClr val="002060"/>
                </a:solidFill>
                <a:latin typeface="Times New Roman" pitchFamily="18" charset="0"/>
                <a:cs typeface="Times New Roman" pitchFamily="18" charset="0"/>
              </a:rPr>
              <a:t>độ đối với việc sập cầu/hệ điều </a:t>
            </a:r>
            <a:r>
              <a:rPr lang="vi-VN" sz="2400" dirty="0" smtClean="0">
                <a:solidFill>
                  <a:srgbClr val="002060"/>
                </a:solidFill>
                <a:latin typeface="Times New Roman" pitchFamily="18" charset="0"/>
                <a:cs typeface="Times New Roman" pitchFamily="18" charset="0"/>
              </a:rPr>
              <a:t>hành</a:t>
            </a:r>
            <a:endParaRPr lang="en-US" sz="2400" dirty="0" smtClean="0">
              <a:solidFill>
                <a:srgbClr val="002060"/>
              </a:solidFill>
              <a:latin typeface="Times New Roman" pitchFamily="18" charset="0"/>
              <a:cs typeface="Times New Roman" pitchFamily="18" charset="0"/>
            </a:endParaRPr>
          </a:p>
          <a:p>
            <a:pPr lvl="1" algn="just">
              <a:spcBef>
                <a:spcPts val="1200"/>
              </a:spcBef>
              <a:buClr>
                <a:srgbClr val="C00000"/>
              </a:buClr>
              <a:buFontTx/>
              <a:buChar char="-"/>
              <a:defRPr/>
            </a:pPr>
            <a:r>
              <a:rPr lang="vi-VN" sz="2400" dirty="0">
                <a:solidFill>
                  <a:srgbClr val="002060"/>
                </a:solidFill>
                <a:latin typeface="Times New Roman" pitchFamily="18" charset="0"/>
                <a:cs typeface="Times New Roman" pitchFamily="18" charset="0"/>
              </a:rPr>
              <a:t>Thông tin về CNPM thường không đầy đủ, không chắc chắn </a:t>
            </a:r>
            <a:endParaRPr lang="en-US" sz="2400" dirty="0">
              <a:solidFill>
                <a:srgbClr val="002060"/>
              </a:solidFill>
              <a:latin typeface="Times New Roman" pitchFamily="18" charset="0"/>
              <a:cs typeface="Times New Roman" pitchFamily="18" charset="0"/>
            </a:endParaRPr>
          </a:p>
          <a:p>
            <a:pPr lvl="1" algn="just">
              <a:spcBef>
                <a:spcPts val="1200"/>
              </a:spcBef>
              <a:buClr>
                <a:srgbClr val="C00000"/>
              </a:buClr>
              <a:buFontTx/>
              <a:buChar char="-"/>
              <a:defRPr/>
            </a:pPr>
            <a:r>
              <a:rPr lang="vi-VN" sz="2400" dirty="0">
                <a:solidFill>
                  <a:srgbClr val="002060"/>
                </a:solidFill>
                <a:latin typeface="Times New Roman" pitchFamily="18" charset="0"/>
                <a:cs typeface="Times New Roman" pitchFamily="18" charset="0"/>
              </a:rPr>
              <a:t>Độ phức tạp </a:t>
            </a:r>
            <a:endParaRPr lang="en-US" sz="2400" dirty="0">
              <a:solidFill>
                <a:srgbClr val="002060"/>
              </a:solidFill>
              <a:latin typeface="Times New Roman" pitchFamily="18" charset="0"/>
              <a:cs typeface="Times New Roman" pitchFamily="18" charset="0"/>
            </a:endParaRPr>
          </a:p>
          <a:p>
            <a:pPr lvl="1" algn="just">
              <a:spcBef>
                <a:spcPts val="1200"/>
              </a:spcBef>
              <a:buClr>
                <a:srgbClr val="C00000"/>
              </a:buClr>
              <a:buFontTx/>
              <a:buChar char="-"/>
              <a:defRPr/>
            </a:pPr>
            <a:r>
              <a:rPr lang="vi-VN" sz="2400" dirty="0">
                <a:solidFill>
                  <a:srgbClr val="002060"/>
                </a:solidFill>
                <a:latin typeface="Times New Roman" pitchFamily="18" charset="0"/>
                <a:cs typeface="Times New Roman" pitchFamily="18" charset="0"/>
              </a:rPr>
              <a:t>Bảo trì Công nghệ phần mềm không thể xem giống như các kỹ nghệ thông thường khác.</a:t>
            </a:r>
            <a:endParaRPr lang="en-US" sz="2400" dirty="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152400"/>
            <a:ext cx="8229600" cy="1143000"/>
          </a:xfrm>
        </p:spPr>
        <p:txBody>
          <a:bodyPr>
            <a:normAutofit/>
          </a:bodyPr>
          <a:lstStyle/>
          <a:p>
            <a:pPr algn="ctr"/>
            <a:r>
              <a:rPr lang="en-US" sz="4000" b="1" dirty="0" smtClean="0">
                <a:solidFill>
                  <a:srgbClr val="FF0000"/>
                </a:solidFill>
                <a:latin typeface="Times New Roman" pitchFamily="18" charset="0"/>
                <a:cs typeface="Times New Roman" pitchFamily="18" charset="0"/>
              </a:rPr>
              <a:t>1.3 </a:t>
            </a:r>
            <a:r>
              <a:rPr lang="vi-VN" sz="4000" b="1" dirty="0">
                <a:solidFill>
                  <a:srgbClr val="FF0000"/>
                </a:solidFill>
                <a:latin typeface="Times New Roman" pitchFamily="18" charset="0"/>
                <a:cs typeface="Times New Roman" pitchFamily="18" charset="0"/>
              </a:rPr>
              <a:t>KHÍA CẠNH LỊCH SỬ</a:t>
            </a:r>
            <a:endParaRPr lang="en-US" sz="40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86633767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93837"/>
            <a:ext cx="8229600" cy="4525963"/>
          </a:xfrm>
        </p:spPr>
        <p:txBody>
          <a:bodyPr>
            <a:noAutofit/>
          </a:bodyPr>
          <a:lstStyle/>
          <a:p>
            <a:pPr algn="just">
              <a:spcBef>
                <a:spcPts val="1200"/>
              </a:spcBef>
              <a:buClr>
                <a:srgbClr val="C00000"/>
              </a:buClr>
              <a:buFont typeface="Wingdings" pitchFamily="2" charset="2"/>
              <a:buChar char="ü"/>
              <a:defRPr/>
            </a:pPr>
            <a:r>
              <a:rPr lang="vi-VN" sz="2800" dirty="0">
                <a:solidFill>
                  <a:srgbClr val="002060"/>
                </a:solidFill>
                <a:latin typeface="Times New Roman" pitchFamily="18" charset="0"/>
                <a:cs typeface="Times New Roman" pitchFamily="18" charset="0"/>
              </a:rPr>
              <a:t>CNPM và khoa học máy tính (tương tự như hóa học và kỹ nghệ hóa)</a:t>
            </a:r>
            <a:r>
              <a:rPr lang="vi-VN" sz="2800" dirty="0" smtClean="0">
                <a:solidFill>
                  <a:srgbClr val="002060"/>
                </a:solidFill>
                <a:latin typeface="Times New Roman" pitchFamily="18" charset="0"/>
                <a:cs typeface="Times New Roman" pitchFamily="18" charset="0"/>
              </a:rPr>
              <a:t>  </a:t>
            </a:r>
            <a:endParaRPr lang="en-US" sz="2800" dirty="0" smtClean="0">
              <a:solidFill>
                <a:srgbClr val="002060"/>
              </a:solidFill>
              <a:latin typeface="Times New Roman" pitchFamily="18" charset="0"/>
              <a:cs typeface="Times New Roman" pitchFamily="18" charset="0"/>
            </a:endParaRPr>
          </a:p>
          <a:p>
            <a:pPr lvl="1" algn="just">
              <a:spcBef>
                <a:spcPts val="1200"/>
              </a:spcBef>
              <a:buClr>
                <a:srgbClr val="C00000"/>
              </a:buClr>
              <a:buFontTx/>
              <a:buChar char="-"/>
              <a:defRPr/>
            </a:pPr>
            <a:r>
              <a:rPr lang="vi-VN" sz="2400" dirty="0" smtClean="0">
                <a:solidFill>
                  <a:srgbClr val="002060"/>
                </a:solidFill>
                <a:latin typeface="Times New Roman" pitchFamily="18" charset="0"/>
                <a:cs typeface="Times New Roman" pitchFamily="18" charset="0"/>
              </a:rPr>
              <a:t>Khoa </a:t>
            </a:r>
            <a:r>
              <a:rPr lang="vi-VN" sz="2400" dirty="0">
                <a:solidFill>
                  <a:srgbClr val="002060"/>
                </a:solidFill>
                <a:latin typeface="Times New Roman" pitchFamily="18" charset="0"/>
                <a:cs typeface="Times New Roman" pitchFamily="18" charset="0"/>
              </a:rPr>
              <a:t>học có phần thực nghiệm và lý thuyết: Phần thực nghiệm của Hóa học là thí nghiệm còn của khoa học máy tính là lập trình</a:t>
            </a:r>
            <a:r>
              <a:rPr lang="vi-VN" sz="2400" dirty="0" smtClean="0">
                <a:solidFill>
                  <a:srgbClr val="002060"/>
                </a:solidFill>
                <a:latin typeface="Times New Roman" pitchFamily="18" charset="0"/>
                <a:cs typeface="Times New Roman" pitchFamily="18" charset="0"/>
              </a:rPr>
              <a:t>.</a:t>
            </a:r>
            <a:endParaRPr lang="en-US" sz="2400" dirty="0" smtClean="0">
              <a:solidFill>
                <a:srgbClr val="002060"/>
              </a:solidFill>
              <a:latin typeface="Times New Roman" pitchFamily="18" charset="0"/>
              <a:cs typeface="Times New Roman" pitchFamily="18" charset="0"/>
            </a:endParaRPr>
          </a:p>
          <a:p>
            <a:pPr lvl="1" algn="just">
              <a:spcBef>
                <a:spcPts val="1200"/>
              </a:spcBef>
              <a:buClr>
                <a:srgbClr val="C00000"/>
              </a:buClr>
              <a:buFontTx/>
              <a:buChar char="-"/>
              <a:defRPr/>
            </a:pPr>
            <a:r>
              <a:rPr lang="vi-VN" sz="2400" dirty="0" smtClean="0">
                <a:solidFill>
                  <a:srgbClr val="002060"/>
                </a:solidFill>
                <a:latin typeface="Times New Roman" pitchFamily="18" charset="0"/>
                <a:cs typeface="Times New Roman" pitchFamily="18" charset="0"/>
              </a:rPr>
              <a:t>Khoa </a:t>
            </a:r>
            <a:r>
              <a:rPr lang="vi-VN" sz="2400" dirty="0">
                <a:solidFill>
                  <a:srgbClr val="002060"/>
                </a:solidFill>
                <a:latin typeface="Times New Roman" pitchFamily="18" charset="0"/>
                <a:cs typeface="Times New Roman" pitchFamily="18" charset="0"/>
              </a:rPr>
              <a:t>học máy tính nghiên cứu những </a:t>
            </a:r>
            <a:r>
              <a:rPr lang="en-US" sz="2400" dirty="0" smtClean="0">
                <a:solidFill>
                  <a:srgbClr val="002060"/>
                </a:solidFill>
                <a:latin typeface="Times New Roman" pitchFamily="18" charset="0"/>
                <a:cs typeface="Times New Roman" pitchFamily="18" charset="0"/>
              </a:rPr>
              <a:t>c</a:t>
            </a:r>
            <a:r>
              <a:rPr lang="vi-VN" sz="2400" dirty="0" smtClean="0">
                <a:solidFill>
                  <a:srgbClr val="002060"/>
                </a:solidFill>
                <a:latin typeface="Times New Roman" pitchFamily="18" charset="0"/>
                <a:cs typeface="Times New Roman" pitchFamily="18" charset="0"/>
              </a:rPr>
              <a:t>ách </a:t>
            </a:r>
            <a:r>
              <a:rPr lang="vi-VN" sz="2400" dirty="0">
                <a:solidFill>
                  <a:srgbClr val="002060"/>
                </a:solidFill>
                <a:latin typeface="Times New Roman" pitchFamily="18" charset="0"/>
                <a:cs typeface="Times New Roman" pitchFamily="18" charset="0"/>
              </a:rPr>
              <a:t>khác nhau để tạo ra phần mềm. Nhưng kỹ sư phần mềm chỉ quan tâm kỹ thuật có ý nghĩa kinh tế. </a:t>
            </a:r>
            <a:endParaRPr lang="en-US" sz="2400" dirty="0" smtClean="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152400"/>
            <a:ext cx="8229600" cy="1143000"/>
          </a:xfrm>
        </p:spPr>
        <p:txBody>
          <a:bodyPr>
            <a:normAutofit/>
          </a:bodyPr>
          <a:lstStyle/>
          <a:p>
            <a:pPr algn="ctr"/>
            <a:r>
              <a:rPr lang="en-US" sz="4000" b="1" dirty="0" smtClean="0">
                <a:solidFill>
                  <a:srgbClr val="FF0000"/>
                </a:solidFill>
                <a:latin typeface="Times New Roman" pitchFamily="18" charset="0"/>
                <a:cs typeface="Times New Roman" pitchFamily="18" charset="0"/>
              </a:rPr>
              <a:t>1.4 </a:t>
            </a:r>
            <a:r>
              <a:rPr lang="vi-VN" sz="4000" b="1" dirty="0">
                <a:solidFill>
                  <a:srgbClr val="FF0000"/>
                </a:solidFill>
                <a:latin typeface="Times New Roman" pitchFamily="18" charset="0"/>
                <a:cs typeface="Times New Roman" pitchFamily="18" charset="0"/>
              </a:rPr>
              <a:t>KHÍA CẠNH KINH TẾ</a:t>
            </a:r>
            <a:endParaRPr lang="en-US" sz="40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85892982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93837"/>
            <a:ext cx="8229600" cy="4525963"/>
          </a:xfrm>
        </p:spPr>
        <p:txBody>
          <a:bodyPr>
            <a:noAutofit/>
          </a:bodyPr>
          <a:lstStyle/>
          <a:p>
            <a:pPr marL="457200" lvl="1" indent="0" algn="just">
              <a:spcBef>
                <a:spcPts val="1200"/>
              </a:spcBef>
              <a:buClr>
                <a:srgbClr val="C00000"/>
              </a:buClr>
              <a:buNone/>
              <a:defRPr/>
            </a:pPr>
            <a:r>
              <a:rPr lang="vi-VN" sz="2400" dirty="0" smtClean="0">
                <a:solidFill>
                  <a:srgbClr val="002060"/>
                </a:solidFill>
                <a:latin typeface="Times New Roman" pitchFamily="18" charset="0"/>
                <a:cs typeface="Times New Roman" pitchFamily="18" charset="0"/>
              </a:rPr>
              <a:t>Ví </a:t>
            </a:r>
            <a:r>
              <a:rPr lang="vi-VN" sz="2400" dirty="0">
                <a:solidFill>
                  <a:srgbClr val="002060"/>
                </a:solidFill>
                <a:latin typeface="Times New Roman" pitchFamily="18" charset="0"/>
                <a:cs typeface="Times New Roman" pitchFamily="18" charset="0"/>
              </a:rPr>
              <a:t>dụ: Phương pháp mã hóa </a:t>
            </a:r>
            <a:r>
              <a:rPr lang="vi-VN" sz="2400">
                <a:solidFill>
                  <a:srgbClr val="002060"/>
                </a:solidFill>
                <a:latin typeface="Times New Roman" pitchFamily="18" charset="0"/>
                <a:cs typeface="Times New Roman" pitchFamily="18" charset="0"/>
              </a:rPr>
              <a:t>mới </a:t>
            </a:r>
            <a:r>
              <a:rPr lang="vi-VN" sz="2400" smtClean="0">
                <a:solidFill>
                  <a:srgbClr val="002060"/>
                </a:solidFill>
                <a:latin typeface="Times New Roman" pitchFamily="18" charset="0"/>
                <a:cs typeface="Times New Roman" pitchFamily="18" charset="0"/>
              </a:rPr>
              <a:t>KTmới (</a:t>
            </a:r>
            <a:r>
              <a:rPr lang="vi-VN" sz="2400" dirty="0">
                <a:solidFill>
                  <a:srgbClr val="002060"/>
                </a:solidFill>
                <a:latin typeface="Times New Roman" pitchFamily="18" charset="0"/>
                <a:cs typeface="Times New Roman" pitchFamily="18" charset="0"/>
              </a:rPr>
              <a:t>lập trình hướng thành phần) nhanh hơn phương pháp đang sử dụng hiện </a:t>
            </a:r>
            <a:r>
              <a:rPr lang="vi-VN" sz="2400">
                <a:solidFill>
                  <a:srgbClr val="002060"/>
                </a:solidFill>
                <a:latin typeface="Times New Roman" pitchFamily="18" charset="0"/>
                <a:cs typeface="Times New Roman" pitchFamily="18" charset="0"/>
              </a:rPr>
              <a:t>thời </a:t>
            </a:r>
            <a:r>
              <a:rPr lang="vi-VN" sz="2400" smtClean="0">
                <a:solidFill>
                  <a:srgbClr val="002060"/>
                </a:solidFill>
                <a:latin typeface="Times New Roman" pitchFamily="18" charset="0"/>
                <a:cs typeface="Times New Roman" pitchFamily="18" charset="0"/>
              </a:rPr>
              <a:t>KTcũ (</a:t>
            </a:r>
            <a:r>
              <a:rPr lang="vi-VN" sz="2400" dirty="0">
                <a:solidFill>
                  <a:srgbClr val="002060"/>
                </a:solidFill>
                <a:latin typeface="Times New Roman" pitchFamily="18" charset="0"/>
                <a:cs typeface="Times New Roman" pitchFamily="18" charset="0"/>
              </a:rPr>
              <a:t>lập trình hướng đối tượng) là 10%. </a:t>
            </a:r>
            <a:endParaRPr lang="en-US" sz="2400" dirty="0" smtClean="0">
              <a:solidFill>
                <a:srgbClr val="002060"/>
              </a:solidFill>
              <a:latin typeface="Times New Roman" pitchFamily="18" charset="0"/>
              <a:cs typeface="Times New Roman" pitchFamily="18" charset="0"/>
            </a:endParaRPr>
          </a:p>
          <a:p>
            <a:pPr lvl="1" algn="just">
              <a:spcBef>
                <a:spcPts val="1200"/>
              </a:spcBef>
              <a:buClr>
                <a:srgbClr val="C00000"/>
              </a:buClr>
              <a:buFontTx/>
              <a:buChar char="-"/>
              <a:defRPr/>
            </a:pPr>
            <a:r>
              <a:rPr lang="vi-VN" sz="2400" dirty="0" smtClean="0">
                <a:solidFill>
                  <a:srgbClr val="002060"/>
                </a:solidFill>
                <a:latin typeface="Times New Roman" pitchFamily="18" charset="0"/>
                <a:cs typeface="Times New Roman" pitchFamily="18" charset="0"/>
              </a:rPr>
              <a:t>Chúng </a:t>
            </a:r>
            <a:r>
              <a:rPr lang="vi-VN" sz="2400" dirty="0">
                <a:solidFill>
                  <a:srgbClr val="002060"/>
                </a:solidFill>
                <a:latin typeface="Times New Roman" pitchFamily="18" charset="0"/>
                <a:cs typeface="Times New Roman" pitchFamily="18" charset="0"/>
              </a:rPr>
              <a:t>ta nên sử dụng phương pháp mới hay không? </a:t>
            </a:r>
            <a:endParaRPr lang="en-US" sz="2400" dirty="0" smtClean="0">
              <a:solidFill>
                <a:srgbClr val="002060"/>
              </a:solidFill>
              <a:latin typeface="Times New Roman" pitchFamily="18" charset="0"/>
              <a:cs typeface="Times New Roman" pitchFamily="18" charset="0"/>
            </a:endParaRPr>
          </a:p>
          <a:p>
            <a:pPr lvl="1" algn="just">
              <a:spcBef>
                <a:spcPts val="1200"/>
              </a:spcBef>
              <a:buClr>
                <a:srgbClr val="C00000"/>
              </a:buClr>
              <a:buFontTx/>
              <a:buChar char="-"/>
              <a:defRPr/>
            </a:pPr>
            <a:r>
              <a:rPr lang="vi-VN" sz="2400" dirty="0" smtClean="0">
                <a:solidFill>
                  <a:srgbClr val="002060"/>
                </a:solidFill>
                <a:latin typeface="Times New Roman" pitchFamily="18" charset="0"/>
                <a:cs typeface="Times New Roman" pitchFamily="18" charset="0"/>
              </a:rPr>
              <a:t>Câu </a:t>
            </a:r>
            <a:r>
              <a:rPr lang="vi-VN" sz="2400" dirty="0">
                <a:solidFill>
                  <a:srgbClr val="002060"/>
                </a:solidFill>
                <a:latin typeface="Times New Roman" pitchFamily="18" charset="0"/>
                <a:cs typeface="Times New Roman" pitchFamily="18" charset="0"/>
              </a:rPr>
              <a:t>trả lời thông thường là: Tất nhiên! </a:t>
            </a:r>
            <a:endParaRPr lang="en-US" sz="2400" dirty="0" smtClean="0">
              <a:solidFill>
                <a:srgbClr val="002060"/>
              </a:solidFill>
              <a:latin typeface="Times New Roman" pitchFamily="18" charset="0"/>
              <a:cs typeface="Times New Roman" pitchFamily="18" charset="0"/>
            </a:endParaRPr>
          </a:p>
          <a:p>
            <a:pPr lvl="1" algn="just">
              <a:spcBef>
                <a:spcPts val="1200"/>
              </a:spcBef>
              <a:buClr>
                <a:srgbClr val="C00000"/>
              </a:buClr>
              <a:buFontTx/>
              <a:buChar char="-"/>
              <a:defRPr/>
            </a:pPr>
            <a:r>
              <a:rPr lang="vi-VN" sz="2400" dirty="0" smtClean="0">
                <a:solidFill>
                  <a:srgbClr val="002060"/>
                </a:solidFill>
                <a:latin typeface="Times New Roman" pitchFamily="18" charset="0"/>
                <a:cs typeface="Times New Roman" pitchFamily="18" charset="0"/>
              </a:rPr>
              <a:t>Câu </a:t>
            </a:r>
            <a:r>
              <a:rPr lang="vi-VN" sz="2400" dirty="0">
                <a:solidFill>
                  <a:srgbClr val="002060"/>
                </a:solidFill>
                <a:latin typeface="Times New Roman" pitchFamily="18" charset="0"/>
                <a:cs typeface="Times New Roman" pitchFamily="18" charset="0"/>
              </a:rPr>
              <a:t>trả lời Công nghệ phần mềm: </a:t>
            </a:r>
            <a:r>
              <a:rPr lang="en-US" sz="2400" dirty="0" smtClean="0">
                <a:solidFill>
                  <a:srgbClr val="002060"/>
                </a:solidFill>
                <a:latin typeface="Times New Roman" pitchFamily="18" charset="0"/>
                <a:cs typeface="Times New Roman" pitchFamily="18" charset="0"/>
              </a:rPr>
              <a:t>X</a:t>
            </a:r>
            <a:r>
              <a:rPr lang="vi-VN" sz="2400" dirty="0" smtClean="0">
                <a:solidFill>
                  <a:srgbClr val="002060"/>
                </a:solidFill>
                <a:latin typeface="Times New Roman" pitchFamily="18" charset="0"/>
                <a:cs typeface="Times New Roman" pitchFamily="18" charset="0"/>
              </a:rPr>
              <a:t>ét </a:t>
            </a:r>
            <a:r>
              <a:rPr lang="vi-VN" sz="2400" dirty="0">
                <a:solidFill>
                  <a:srgbClr val="002060"/>
                </a:solidFill>
                <a:latin typeface="Times New Roman" pitchFamily="18" charset="0"/>
                <a:cs typeface="Times New Roman" pitchFamily="18" charset="0"/>
              </a:rPr>
              <a:t>hiệu quả của KTmới.</a:t>
            </a:r>
            <a:endParaRPr lang="en-US" sz="2400" dirty="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152400"/>
            <a:ext cx="8229600" cy="1143000"/>
          </a:xfrm>
        </p:spPr>
        <p:txBody>
          <a:bodyPr>
            <a:normAutofit/>
          </a:bodyPr>
          <a:lstStyle/>
          <a:p>
            <a:pPr algn="ctr"/>
            <a:r>
              <a:rPr lang="en-US" sz="4000" b="1" dirty="0" smtClean="0">
                <a:solidFill>
                  <a:srgbClr val="FF0000"/>
                </a:solidFill>
                <a:latin typeface="Times New Roman" pitchFamily="18" charset="0"/>
                <a:cs typeface="Times New Roman" pitchFamily="18" charset="0"/>
              </a:rPr>
              <a:t>1.4 </a:t>
            </a:r>
            <a:r>
              <a:rPr lang="vi-VN" sz="4000" b="1" dirty="0">
                <a:solidFill>
                  <a:srgbClr val="FF0000"/>
                </a:solidFill>
                <a:latin typeface="Times New Roman" pitchFamily="18" charset="0"/>
                <a:cs typeface="Times New Roman" pitchFamily="18" charset="0"/>
              </a:rPr>
              <a:t>KHÍA CẠNH KINH TẾ</a:t>
            </a:r>
            <a:endParaRPr lang="en-US" sz="40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46164724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93837"/>
            <a:ext cx="8229600" cy="4525963"/>
          </a:xfrm>
        </p:spPr>
        <p:txBody>
          <a:bodyPr>
            <a:noAutofit/>
          </a:bodyPr>
          <a:lstStyle/>
          <a:p>
            <a:pPr algn="just">
              <a:spcBef>
                <a:spcPts val="1200"/>
              </a:spcBef>
              <a:buClr>
                <a:srgbClr val="C00000"/>
              </a:buClr>
              <a:buFont typeface="Wingdings" pitchFamily="2" charset="2"/>
              <a:buChar char="ü"/>
              <a:defRPr/>
            </a:pPr>
            <a:r>
              <a:rPr lang="vi-VN" sz="2800" b="1" dirty="0">
                <a:solidFill>
                  <a:srgbClr val="002060"/>
                </a:solidFill>
                <a:latin typeface="Times New Roman" pitchFamily="18" charset="0"/>
                <a:cs typeface="Times New Roman" pitchFamily="18" charset="0"/>
              </a:rPr>
              <a:t>Vòng đời phần mềm:</a:t>
            </a:r>
            <a:r>
              <a:rPr lang="vi-VN" sz="2800" dirty="0">
                <a:solidFill>
                  <a:srgbClr val="002060"/>
                </a:solidFill>
                <a:latin typeface="Times New Roman" pitchFamily="18" charset="0"/>
                <a:cs typeface="Times New Roman" pitchFamily="18" charset="0"/>
              </a:rPr>
              <a:t> Một loạt các pha mà phần mềm phải trải qua từ khám phá các khái niệm đến loại bỏ hoàn toàn.</a:t>
            </a:r>
            <a:r>
              <a:rPr lang="vi-VN" sz="2800" dirty="0" smtClean="0">
                <a:solidFill>
                  <a:srgbClr val="002060"/>
                </a:solidFill>
                <a:latin typeface="Times New Roman" pitchFamily="18" charset="0"/>
                <a:cs typeface="Times New Roman" pitchFamily="18" charset="0"/>
              </a:rPr>
              <a:t>  </a:t>
            </a:r>
            <a:endParaRPr lang="en-US" sz="2800" dirty="0" smtClean="0">
              <a:solidFill>
                <a:srgbClr val="002060"/>
              </a:solidFill>
              <a:latin typeface="Times New Roman" pitchFamily="18" charset="0"/>
              <a:cs typeface="Times New Roman" pitchFamily="18" charset="0"/>
            </a:endParaRPr>
          </a:p>
          <a:p>
            <a:pPr algn="just">
              <a:spcBef>
                <a:spcPts val="1200"/>
              </a:spcBef>
              <a:buClr>
                <a:srgbClr val="C00000"/>
              </a:buClr>
              <a:buFont typeface="Wingdings" pitchFamily="2" charset="2"/>
              <a:buChar char="ü"/>
              <a:defRPr/>
            </a:pPr>
            <a:r>
              <a:rPr lang="vi-VN" sz="2800" b="1" dirty="0">
                <a:solidFill>
                  <a:srgbClr val="002060"/>
                </a:solidFill>
                <a:latin typeface="Times New Roman" pitchFamily="18" charset="0"/>
                <a:cs typeface="Times New Roman" pitchFamily="18" charset="0"/>
              </a:rPr>
              <a:t>Mô hình vòng </a:t>
            </a:r>
            <a:r>
              <a:rPr lang="vi-VN" sz="2800" b="1" dirty="0" smtClean="0">
                <a:solidFill>
                  <a:srgbClr val="002060"/>
                </a:solidFill>
                <a:latin typeface="Times New Roman" pitchFamily="18" charset="0"/>
                <a:cs typeface="Times New Roman" pitchFamily="18" charset="0"/>
              </a:rPr>
              <a:t>đời:</a:t>
            </a:r>
            <a:endParaRPr lang="en-US" sz="2800" b="1" dirty="0" smtClean="0">
              <a:solidFill>
                <a:srgbClr val="002060"/>
              </a:solidFill>
              <a:latin typeface="Times New Roman" pitchFamily="18" charset="0"/>
              <a:cs typeface="Times New Roman" pitchFamily="18" charset="0"/>
            </a:endParaRPr>
          </a:p>
          <a:p>
            <a:pPr lvl="1" algn="just">
              <a:spcBef>
                <a:spcPts val="1200"/>
              </a:spcBef>
              <a:buClr>
                <a:srgbClr val="C00000"/>
              </a:buClr>
              <a:buFontTx/>
              <a:buChar char="-"/>
              <a:defRPr/>
            </a:pPr>
            <a:r>
              <a:rPr lang="en-US" sz="2400" smtClean="0">
                <a:solidFill>
                  <a:srgbClr val="002060"/>
                </a:solidFill>
                <a:latin typeface="Times New Roman" pitchFamily="18" charset="0"/>
                <a:cs typeface="Times New Roman" pitchFamily="18" charset="0"/>
              </a:rPr>
              <a:t>Lấy</a:t>
            </a:r>
            <a:r>
              <a:rPr lang="vi-VN" sz="2400" smtClean="0">
                <a:solidFill>
                  <a:srgbClr val="002060"/>
                </a:solidFill>
                <a:latin typeface="Times New Roman" pitchFamily="18" charset="0"/>
                <a:cs typeface="Times New Roman" pitchFamily="18" charset="0"/>
              </a:rPr>
              <a:t> </a:t>
            </a:r>
            <a:r>
              <a:rPr lang="vi-VN" sz="2400" dirty="0">
                <a:solidFill>
                  <a:srgbClr val="002060"/>
                </a:solidFill>
                <a:latin typeface="Times New Roman" pitchFamily="18" charset="0"/>
                <a:cs typeface="Times New Roman" pitchFamily="18" charset="0"/>
              </a:rPr>
              <a:t>yêu </a:t>
            </a:r>
            <a:r>
              <a:rPr lang="vi-VN" sz="2400">
                <a:solidFill>
                  <a:srgbClr val="002060"/>
                </a:solidFill>
                <a:latin typeface="Times New Roman" pitchFamily="18" charset="0"/>
                <a:cs typeface="Times New Roman" pitchFamily="18" charset="0"/>
              </a:rPr>
              <a:t>cầu </a:t>
            </a:r>
            <a:r>
              <a:rPr lang="en-US" sz="2400" smtClean="0">
                <a:solidFill>
                  <a:srgbClr val="002060"/>
                </a:solidFill>
                <a:latin typeface="Times New Roman" pitchFamily="18" charset="0"/>
                <a:cs typeface="Times New Roman" pitchFamily="18" charset="0"/>
              </a:rPr>
              <a:t>- Phân tích</a:t>
            </a:r>
            <a:endParaRPr lang="en-US" sz="2400" dirty="0" smtClean="0">
              <a:solidFill>
                <a:srgbClr val="002060"/>
              </a:solidFill>
              <a:latin typeface="Times New Roman" pitchFamily="18" charset="0"/>
              <a:cs typeface="Times New Roman" pitchFamily="18" charset="0"/>
            </a:endParaRPr>
          </a:p>
          <a:p>
            <a:pPr lvl="1" algn="just">
              <a:spcBef>
                <a:spcPts val="1200"/>
              </a:spcBef>
              <a:buClr>
                <a:srgbClr val="C00000"/>
              </a:buClr>
              <a:buFontTx/>
              <a:buChar char="-"/>
              <a:defRPr/>
            </a:pPr>
            <a:r>
              <a:rPr lang="en-US" sz="2400" smtClean="0">
                <a:solidFill>
                  <a:srgbClr val="002060"/>
                </a:solidFill>
                <a:latin typeface="Times New Roman" pitchFamily="18" charset="0"/>
                <a:cs typeface="Times New Roman" pitchFamily="18" charset="0"/>
              </a:rPr>
              <a:t>T</a:t>
            </a:r>
            <a:r>
              <a:rPr lang="vi-VN" sz="2400" smtClean="0">
                <a:solidFill>
                  <a:srgbClr val="002060"/>
                </a:solidFill>
                <a:latin typeface="Times New Roman" pitchFamily="18" charset="0"/>
                <a:cs typeface="Times New Roman" pitchFamily="18" charset="0"/>
              </a:rPr>
              <a:t>hiết </a:t>
            </a:r>
            <a:r>
              <a:rPr lang="vi-VN" sz="2400">
                <a:solidFill>
                  <a:srgbClr val="002060"/>
                </a:solidFill>
                <a:latin typeface="Times New Roman" pitchFamily="18" charset="0"/>
                <a:cs typeface="Times New Roman" pitchFamily="18" charset="0"/>
              </a:rPr>
              <a:t>kế </a:t>
            </a:r>
            <a:r>
              <a:rPr lang="en-US" sz="2400" smtClean="0">
                <a:solidFill>
                  <a:srgbClr val="002060"/>
                </a:solidFill>
                <a:latin typeface="Times New Roman" pitchFamily="18" charset="0"/>
                <a:cs typeface="Times New Roman" pitchFamily="18" charset="0"/>
              </a:rPr>
              <a:t>- C</a:t>
            </a:r>
            <a:r>
              <a:rPr lang="vi-VN" sz="2400" smtClean="0">
                <a:solidFill>
                  <a:srgbClr val="002060"/>
                </a:solidFill>
                <a:latin typeface="Times New Roman" pitchFamily="18" charset="0"/>
                <a:cs typeface="Times New Roman" pitchFamily="18" charset="0"/>
              </a:rPr>
              <a:t>ài đặt</a:t>
            </a:r>
            <a:r>
              <a:rPr lang="en-US" sz="2400" smtClean="0">
                <a:solidFill>
                  <a:srgbClr val="002060"/>
                </a:solidFill>
                <a:latin typeface="Times New Roman" pitchFamily="18" charset="0"/>
                <a:cs typeface="Times New Roman" pitchFamily="18" charset="0"/>
              </a:rPr>
              <a:t>, </a:t>
            </a:r>
            <a:r>
              <a:rPr lang="vi-VN" sz="2400">
                <a:solidFill>
                  <a:srgbClr val="002060"/>
                </a:solidFill>
                <a:latin typeface="Times New Roman" pitchFamily="18" charset="0"/>
                <a:cs typeface="Times New Roman" pitchFamily="18" charset="0"/>
              </a:rPr>
              <a:t>tích hợp</a:t>
            </a:r>
            <a:endParaRPr lang="en-US" sz="2400" smtClean="0">
              <a:solidFill>
                <a:srgbClr val="002060"/>
              </a:solidFill>
              <a:latin typeface="Times New Roman" pitchFamily="18" charset="0"/>
              <a:cs typeface="Times New Roman" pitchFamily="18" charset="0"/>
            </a:endParaRPr>
          </a:p>
          <a:p>
            <a:pPr lvl="1" algn="just">
              <a:spcBef>
                <a:spcPts val="1200"/>
              </a:spcBef>
              <a:buClr>
                <a:srgbClr val="C00000"/>
              </a:buClr>
              <a:buFontTx/>
              <a:buChar char="-"/>
              <a:defRPr/>
            </a:pPr>
            <a:r>
              <a:rPr lang="en-US" sz="2400" smtClean="0">
                <a:solidFill>
                  <a:srgbClr val="002060"/>
                </a:solidFill>
                <a:latin typeface="Times New Roman" pitchFamily="18" charset="0"/>
                <a:cs typeface="Times New Roman" pitchFamily="18" charset="0"/>
              </a:rPr>
              <a:t>Kiểm định - Triển khai </a:t>
            </a:r>
          </a:p>
          <a:p>
            <a:pPr lvl="1" algn="just">
              <a:spcBef>
                <a:spcPts val="1200"/>
              </a:spcBef>
              <a:buClr>
                <a:srgbClr val="C00000"/>
              </a:buClr>
              <a:buFontTx/>
              <a:buChar char="-"/>
              <a:defRPr/>
            </a:pPr>
            <a:r>
              <a:rPr lang="en-US" sz="2400" smtClean="0">
                <a:solidFill>
                  <a:srgbClr val="002060"/>
                </a:solidFill>
                <a:latin typeface="Times New Roman" pitchFamily="18" charset="0"/>
                <a:cs typeface="Times New Roman" pitchFamily="18" charset="0"/>
              </a:rPr>
              <a:t>B</a:t>
            </a:r>
            <a:r>
              <a:rPr lang="vi-VN" sz="2400" smtClean="0">
                <a:solidFill>
                  <a:srgbClr val="002060"/>
                </a:solidFill>
                <a:latin typeface="Times New Roman" pitchFamily="18" charset="0"/>
                <a:cs typeface="Times New Roman" pitchFamily="18" charset="0"/>
              </a:rPr>
              <a:t>ảo trì</a:t>
            </a:r>
            <a:endParaRPr lang="en-US" sz="2400" smtClean="0">
              <a:solidFill>
                <a:srgbClr val="002060"/>
              </a:solidFill>
              <a:latin typeface="Times New Roman" pitchFamily="18" charset="0"/>
              <a:cs typeface="Times New Roman" pitchFamily="18" charset="0"/>
            </a:endParaRPr>
          </a:p>
          <a:p>
            <a:pPr lvl="1" algn="just">
              <a:spcBef>
                <a:spcPts val="1200"/>
              </a:spcBef>
              <a:buClr>
                <a:srgbClr val="C00000"/>
              </a:buClr>
              <a:buFontTx/>
              <a:buChar char="-"/>
              <a:defRPr/>
            </a:pPr>
            <a:r>
              <a:rPr lang="vi-VN" sz="2400" smtClean="0">
                <a:solidFill>
                  <a:srgbClr val="002060"/>
                </a:solidFill>
                <a:latin typeface="Times New Roman" pitchFamily="18" charset="0"/>
                <a:cs typeface="Times New Roman" pitchFamily="18" charset="0"/>
              </a:rPr>
              <a:t>Loại bỏ</a:t>
            </a:r>
            <a:endParaRPr lang="en-US" sz="2400" dirty="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152400"/>
            <a:ext cx="8229600" cy="1143000"/>
          </a:xfrm>
        </p:spPr>
        <p:txBody>
          <a:bodyPr>
            <a:normAutofit/>
          </a:bodyPr>
          <a:lstStyle/>
          <a:p>
            <a:pPr algn="ctr"/>
            <a:r>
              <a:rPr lang="en-US" sz="4000" b="1" dirty="0" smtClean="0">
                <a:solidFill>
                  <a:srgbClr val="FF0000"/>
                </a:solidFill>
                <a:latin typeface="Times New Roman" pitchFamily="18" charset="0"/>
                <a:cs typeface="Times New Roman" pitchFamily="18" charset="0"/>
              </a:rPr>
              <a:t>1.5 </a:t>
            </a:r>
            <a:r>
              <a:rPr lang="vi-VN" sz="4000" b="1" dirty="0">
                <a:solidFill>
                  <a:srgbClr val="FF0000"/>
                </a:solidFill>
                <a:latin typeface="Times New Roman" pitchFamily="18" charset="0"/>
                <a:cs typeface="Times New Roman" pitchFamily="18" charset="0"/>
              </a:rPr>
              <a:t>KHÍA CẠNH BẢO TRÌ </a:t>
            </a:r>
            <a:endParaRPr lang="en-US" sz="40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7058941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93837"/>
            <a:ext cx="8229600" cy="4525963"/>
          </a:xfrm>
        </p:spPr>
        <p:txBody>
          <a:bodyPr>
            <a:noAutofit/>
          </a:bodyPr>
          <a:lstStyle/>
          <a:p>
            <a:pPr algn="just">
              <a:spcBef>
                <a:spcPts val="1200"/>
              </a:spcBef>
              <a:buClr>
                <a:srgbClr val="C00000"/>
              </a:buClr>
              <a:buFont typeface="Wingdings" pitchFamily="2" charset="2"/>
              <a:buChar char="ü"/>
              <a:defRPr/>
            </a:pPr>
            <a:r>
              <a:rPr lang="vi-VN" sz="2800" b="1" dirty="0">
                <a:solidFill>
                  <a:srgbClr val="002060"/>
                </a:solidFill>
                <a:latin typeface="Times New Roman" pitchFamily="18" charset="0"/>
                <a:cs typeface="Times New Roman" pitchFamily="18" charset="0"/>
              </a:rPr>
              <a:t>Bảo trì: </a:t>
            </a:r>
            <a:r>
              <a:rPr lang="vi-VN" sz="2800" dirty="0">
                <a:solidFill>
                  <a:srgbClr val="002060"/>
                </a:solidFill>
                <a:latin typeface="Times New Roman" pitchFamily="18" charset="0"/>
                <a:cs typeface="Times New Roman" pitchFamily="18" charset="0"/>
              </a:rPr>
              <a:t>Mọi thay đổi đối với sản phẩm một khách hàng đã đồng ý sản phẩm thỏa mãn tài liệu đặc tả.</a:t>
            </a:r>
            <a:r>
              <a:rPr lang="vi-VN" sz="2800" b="1" dirty="0">
                <a:solidFill>
                  <a:srgbClr val="002060"/>
                </a:solidFill>
                <a:latin typeface="Times New Roman" pitchFamily="18" charset="0"/>
                <a:cs typeface="Times New Roman" pitchFamily="18" charset="0"/>
              </a:rPr>
              <a:t> </a:t>
            </a:r>
            <a:endParaRPr lang="en-US" sz="2800" b="1" dirty="0" smtClean="0">
              <a:solidFill>
                <a:srgbClr val="002060"/>
              </a:solidFill>
              <a:latin typeface="Times New Roman" pitchFamily="18" charset="0"/>
              <a:cs typeface="Times New Roman" pitchFamily="18" charset="0"/>
            </a:endParaRPr>
          </a:p>
          <a:p>
            <a:pPr algn="just">
              <a:spcBef>
                <a:spcPts val="1200"/>
              </a:spcBef>
              <a:buClr>
                <a:srgbClr val="C00000"/>
              </a:buClr>
              <a:buFont typeface="Wingdings" pitchFamily="2" charset="2"/>
              <a:buChar char="ü"/>
              <a:defRPr/>
            </a:pPr>
            <a:r>
              <a:rPr lang="vi-VN" sz="2800" dirty="0" smtClean="0">
                <a:solidFill>
                  <a:srgbClr val="002060"/>
                </a:solidFill>
                <a:latin typeface="Times New Roman" pitchFamily="18" charset="0"/>
                <a:cs typeface="Times New Roman" pitchFamily="18" charset="0"/>
              </a:rPr>
              <a:t>Phần </a:t>
            </a:r>
            <a:r>
              <a:rPr lang="vi-VN" sz="2800" dirty="0">
                <a:solidFill>
                  <a:srgbClr val="002060"/>
                </a:solidFill>
                <a:latin typeface="Times New Roman" pitchFamily="18" charset="0"/>
                <a:cs typeface="Times New Roman" pitchFamily="18" charset="0"/>
              </a:rPr>
              <a:t>mềm tốt được bảo trì khác với phần mềm tồi bị loại </a:t>
            </a:r>
            <a:r>
              <a:rPr lang="vi-VN" sz="2800" dirty="0" smtClean="0">
                <a:solidFill>
                  <a:srgbClr val="002060"/>
                </a:solidFill>
                <a:latin typeface="Times New Roman" pitchFamily="18" charset="0"/>
                <a:cs typeface="Times New Roman" pitchFamily="18" charset="0"/>
              </a:rPr>
              <a:t>bỏ</a:t>
            </a:r>
            <a:r>
              <a:rPr lang="en-US" sz="2800" dirty="0" smtClean="0">
                <a:solidFill>
                  <a:srgbClr val="002060"/>
                </a:solidFill>
                <a:latin typeface="Times New Roman" pitchFamily="18" charset="0"/>
                <a:cs typeface="Times New Roman" pitchFamily="18" charset="0"/>
              </a:rPr>
              <a:t>.</a:t>
            </a:r>
          </a:p>
        </p:txBody>
      </p:sp>
      <p:sp>
        <p:nvSpPr>
          <p:cNvPr id="2" name="Title 1"/>
          <p:cNvSpPr>
            <a:spLocks noGrp="1"/>
          </p:cNvSpPr>
          <p:nvPr>
            <p:ph type="title"/>
          </p:nvPr>
        </p:nvSpPr>
        <p:spPr>
          <a:xfrm>
            <a:off x="457200" y="152400"/>
            <a:ext cx="8229600" cy="1143000"/>
          </a:xfrm>
        </p:spPr>
        <p:txBody>
          <a:bodyPr>
            <a:normAutofit/>
          </a:bodyPr>
          <a:lstStyle/>
          <a:p>
            <a:pPr algn="ctr"/>
            <a:r>
              <a:rPr lang="en-US" sz="4000" b="1" dirty="0" smtClean="0">
                <a:solidFill>
                  <a:srgbClr val="FF0000"/>
                </a:solidFill>
                <a:latin typeface="Times New Roman" pitchFamily="18" charset="0"/>
                <a:cs typeface="Times New Roman" pitchFamily="18" charset="0"/>
              </a:rPr>
              <a:t>1.5 </a:t>
            </a:r>
            <a:r>
              <a:rPr lang="vi-VN" sz="4000" b="1" dirty="0">
                <a:solidFill>
                  <a:srgbClr val="FF0000"/>
                </a:solidFill>
                <a:latin typeface="Times New Roman" pitchFamily="18" charset="0"/>
                <a:cs typeface="Times New Roman" pitchFamily="18" charset="0"/>
              </a:rPr>
              <a:t>KHÍA CẠNH BẢO TRÌ </a:t>
            </a:r>
            <a:endParaRPr lang="en-US" sz="40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3848266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93837"/>
            <a:ext cx="8229600" cy="4525963"/>
          </a:xfrm>
        </p:spPr>
        <p:txBody>
          <a:bodyPr>
            <a:noAutofit/>
          </a:bodyPr>
          <a:lstStyle/>
          <a:p>
            <a:pPr algn="just">
              <a:spcBef>
                <a:spcPts val="1200"/>
              </a:spcBef>
              <a:buClr>
                <a:srgbClr val="C00000"/>
              </a:buClr>
              <a:buFont typeface="Wingdings" pitchFamily="2" charset="2"/>
              <a:buChar char="ü"/>
              <a:defRPr/>
            </a:pPr>
            <a:r>
              <a:rPr lang="en-US" sz="2800" b="1" dirty="0" smtClean="0">
                <a:solidFill>
                  <a:srgbClr val="002060"/>
                </a:solidFill>
                <a:latin typeface="Times New Roman" pitchFamily="18" charset="0"/>
                <a:cs typeface="Times New Roman" pitchFamily="18" charset="0"/>
              </a:rPr>
              <a:t>C</a:t>
            </a:r>
            <a:r>
              <a:rPr lang="vi-VN" sz="2800" b="1" dirty="0" smtClean="0">
                <a:solidFill>
                  <a:srgbClr val="002060"/>
                </a:solidFill>
                <a:latin typeface="Times New Roman" pitchFamily="18" charset="0"/>
                <a:cs typeface="Times New Roman" pitchFamily="18" charset="0"/>
              </a:rPr>
              <a:t>ác </a:t>
            </a:r>
            <a:r>
              <a:rPr lang="vi-VN" sz="2800" b="1" dirty="0">
                <a:solidFill>
                  <a:srgbClr val="002060"/>
                </a:solidFill>
                <a:latin typeface="Times New Roman" pitchFamily="18" charset="0"/>
                <a:cs typeface="Times New Roman" pitchFamily="18" charset="0"/>
              </a:rPr>
              <a:t>dạng bảo </a:t>
            </a:r>
            <a:r>
              <a:rPr lang="vi-VN" sz="2800" b="1" dirty="0" smtClean="0">
                <a:solidFill>
                  <a:srgbClr val="002060"/>
                </a:solidFill>
                <a:latin typeface="Times New Roman" pitchFamily="18" charset="0"/>
                <a:cs typeface="Times New Roman" pitchFamily="18" charset="0"/>
              </a:rPr>
              <a:t>trì</a:t>
            </a:r>
            <a:r>
              <a:rPr lang="en-US" sz="2800" b="1" dirty="0">
                <a:solidFill>
                  <a:srgbClr val="002060"/>
                </a:solidFill>
                <a:latin typeface="Times New Roman" pitchFamily="18" charset="0"/>
                <a:cs typeface="Times New Roman" pitchFamily="18" charset="0"/>
              </a:rPr>
              <a:t>:</a:t>
            </a:r>
            <a:endParaRPr lang="vi-VN" sz="2800" b="1" dirty="0">
              <a:solidFill>
                <a:srgbClr val="002060"/>
              </a:solidFill>
              <a:latin typeface="Times New Roman" pitchFamily="18" charset="0"/>
              <a:cs typeface="Times New Roman" pitchFamily="18" charset="0"/>
            </a:endParaRPr>
          </a:p>
          <a:p>
            <a:pPr lvl="1" algn="just">
              <a:spcBef>
                <a:spcPts val="1200"/>
              </a:spcBef>
              <a:buClr>
                <a:srgbClr val="C00000"/>
              </a:buClr>
              <a:buFontTx/>
              <a:buChar char="-"/>
              <a:defRPr/>
            </a:pPr>
            <a:r>
              <a:rPr lang="vi-VN" sz="2400" dirty="0" smtClean="0">
                <a:solidFill>
                  <a:srgbClr val="002060"/>
                </a:solidFill>
                <a:latin typeface="Times New Roman" pitchFamily="18" charset="0"/>
                <a:cs typeface="Times New Roman" pitchFamily="18" charset="0"/>
              </a:rPr>
              <a:t>Bảo </a:t>
            </a:r>
            <a:r>
              <a:rPr lang="vi-VN" sz="2400" dirty="0">
                <a:solidFill>
                  <a:srgbClr val="002060"/>
                </a:solidFill>
                <a:latin typeface="Times New Roman" pitchFamily="18" charset="0"/>
                <a:cs typeface="Times New Roman" pitchFamily="18" charset="0"/>
              </a:rPr>
              <a:t>trì sửa lỗi [17,5%]: </a:t>
            </a:r>
            <a:r>
              <a:rPr lang="en-US" sz="2400" dirty="0" smtClean="0">
                <a:solidFill>
                  <a:srgbClr val="002060"/>
                </a:solidFill>
                <a:latin typeface="Times New Roman" pitchFamily="18" charset="0"/>
                <a:cs typeface="Times New Roman" pitchFamily="18" charset="0"/>
              </a:rPr>
              <a:t>S</a:t>
            </a:r>
            <a:r>
              <a:rPr lang="vi-VN" sz="2400" dirty="0" smtClean="0">
                <a:solidFill>
                  <a:srgbClr val="002060"/>
                </a:solidFill>
                <a:latin typeface="Times New Roman" pitchFamily="18" charset="0"/>
                <a:cs typeface="Times New Roman" pitchFamily="18" charset="0"/>
              </a:rPr>
              <a:t>ửa </a:t>
            </a:r>
            <a:r>
              <a:rPr lang="vi-VN" sz="2400" dirty="0">
                <a:solidFill>
                  <a:srgbClr val="002060"/>
                </a:solidFill>
                <a:latin typeface="Times New Roman" pitchFamily="18" charset="0"/>
                <a:cs typeface="Times New Roman" pitchFamily="18" charset="0"/>
              </a:rPr>
              <a:t>chữa lỗi nhưng đặc tả không </a:t>
            </a:r>
            <a:r>
              <a:rPr lang="vi-VN" sz="2400" dirty="0" smtClean="0">
                <a:solidFill>
                  <a:srgbClr val="002060"/>
                </a:solidFill>
                <a:latin typeface="Times New Roman" pitchFamily="18" charset="0"/>
                <a:cs typeface="Times New Roman" pitchFamily="18" charset="0"/>
              </a:rPr>
              <a:t>đổi</a:t>
            </a:r>
            <a:r>
              <a:rPr lang="en-US" sz="2400" dirty="0" smtClean="0">
                <a:solidFill>
                  <a:srgbClr val="002060"/>
                </a:solidFill>
                <a:latin typeface="Times New Roman" pitchFamily="18" charset="0"/>
                <a:cs typeface="Times New Roman" pitchFamily="18" charset="0"/>
              </a:rPr>
              <a:t>.</a:t>
            </a:r>
          </a:p>
          <a:p>
            <a:pPr lvl="1" algn="just">
              <a:spcBef>
                <a:spcPts val="1200"/>
              </a:spcBef>
              <a:buClr>
                <a:srgbClr val="C00000"/>
              </a:buClr>
              <a:buFontTx/>
              <a:buChar char="-"/>
              <a:defRPr/>
            </a:pPr>
            <a:r>
              <a:rPr lang="vi-VN" sz="2400" dirty="0">
                <a:solidFill>
                  <a:srgbClr val="002060"/>
                </a:solidFill>
                <a:latin typeface="Times New Roman" pitchFamily="18" charset="0"/>
                <a:cs typeface="Times New Roman" pitchFamily="18" charset="0"/>
              </a:rPr>
              <a:t>Bảo trì nâng cao: </a:t>
            </a:r>
            <a:r>
              <a:rPr lang="en-US" sz="2400" dirty="0" smtClean="0">
                <a:solidFill>
                  <a:srgbClr val="002060"/>
                </a:solidFill>
                <a:latin typeface="Times New Roman" pitchFamily="18" charset="0"/>
                <a:cs typeface="Times New Roman" pitchFamily="18" charset="0"/>
              </a:rPr>
              <a:t>S</a:t>
            </a:r>
            <a:r>
              <a:rPr lang="vi-VN" sz="2400" dirty="0" smtClean="0">
                <a:solidFill>
                  <a:srgbClr val="002060"/>
                </a:solidFill>
                <a:latin typeface="Times New Roman" pitchFamily="18" charset="0"/>
                <a:cs typeface="Times New Roman" pitchFamily="18" charset="0"/>
              </a:rPr>
              <a:t>ửa </a:t>
            </a:r>
            <a:r>
              <a:rPr lang="vi-VN" sz="2400" dirty="0">
                <a:solidFill>
                  <a:srgbClr val="002060"/>
                </a:solidFill>
                <a:latin typeface="Times New Roman" pitchFamily="18" charset="0"/>
                <a:cs typeface="Times New Roman" pitchFamily="18" charset="0"/>
              </a:rPr>
              <a:t>chữa theo thay đổi của đặc tả. Bảo trì hoàn thiện [60,5%]: thêm chức năng để cải tiến sản phẩm. Bảo trì thích nghi [18%]: thay đổi phần</a:t>
            </a:r>
            <a:r>
              <a:rPr lang="vi-VN" sz="2400" dirty="0" smtClean="0">
                <a:solidFill>
                  <a:srgbClr val="002060"/>
                </a:solidFill>
                <a:latin typeface="Times New Roman" pitchFamily="18" charset="0"/>
                <a:cs typeface="Times New Roman" pitchFamily="18" charset="0"/>
              </a:rPr>
              <a:t> </a:t>
            </a:r>
            <a:r>
              <a:rPr lang="vi-VN" sz="2400" dirty="0">
                <a:solidFill>
                  <a:srgbClr val="002060"/>
                </a:solidFill>
                <a:latin typeface="Times New Roman" pitchFamily="18" charset="0"/>
                <a:cs typeface="Times New Roman" pitchFamily="18" charset="0"/>
              </a:rPr>
              <a:t>mềm để đáp ứng thay đổi của môi trường như quy định chính phủ, CPU, công nghệ mới…</a:t>
            </a:r>
            <a:endParaRPr lang="en-US" sz="2400" dirty="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152400"/>
            <a:ext cx="8229600" cy="1143000"/>
          </a:xfrm>
        </p:spPr>
        <p:txBody>
          <a:bodyPr>
            <a:normAutofit/>
          </a:bodyPr>
          <a:lstStyle/>
          <a:p>
            <a:pPr algn="ctr"/>
            <a:r>
              <a:rPr lang="en-US" sz="4000" b="1" dirty="0" smtClean="0">
                <a:solidFill>
                  <a:srgbClr val="FF0000"/>
                </a:solidFill>
                <a:latin typeface="Times New Roman" pitchFamily="18" charset="0"/>
                <a:cs typeface="Times New Roman" pitchFamily="18" charset="0"/>
              </a:rPr>
              <a:t>1.5 </a:t>
            </a:r>
            <a:r>
              <a:rPr lang="vi-VN" sz="4000" b="1" dirty="0">
                <a:solidFill>
                  <a:srgbClr val="FF0000"/>
                </a:solidFill>
                <a:latin typeface="Times New Roman" pitchFamily="18" charset="0"/>
                <a:cs typeface="Times New Roman" pitchFamily="18" charset="0"/>
              </a:rPr>
              <a:t>KHÍA CẠNH BẢO TRÌ </a:t>
            </a:r>
            <a:endParaRPr lang="en-US" sz="40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231232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93837"/>
            <a:ext cx="8229600" cy="4525963"/>
          </a:xfrm>
        </p:spPr>
        <p:txBody>
          <a:bodyPr>
            <a:noAutofit/>
          </a:bodyPr>
          <a:lstStyle/>
          <a:p>
            <a:pPr algn="just">
              <a:spcBef>
                <a:spcPts val="1200"/>
              </a:spcBef>
              <a:buClr>
                <a:srgbClr val="C00000"/>
              </a:buClr>
              <a:buFont typeface="Wingdings" pitchFamily="2" charset="2"/>
              <a:buChar char="ü"/>
              <a:defRPr/>
            </a:pPr>
            <a:r>
              <a:rPr lang="vi-VN" sz="2800" smtClean="0">
                <a:solidFill>
                  <a:srgbClr val="002060"/>
                </a:solidFill>
                <a:latin typeface="Times New Roman" pitchFamily="18" charset="0"/>
                <a:cs typeface="Times New Roman" pitchFamily="18" charset="0"/>
              </a:rPr>
              <a:t>60 </a:t>
            </a:r>
            <a:r>
              <a:rPr lang="vi-VN" sz="2800">
                <a:solidFill>
                  <a:srgbClr val="002060"/>
                </a:solidFill>
                <a:latin typeface="Times New Roman" pitchFamily="18" charset="0"/>
                <a:cs typeface="Times New Roman" pitchFamily="18" charset="0"/>
              </a:rPr>
              <a:t>đến 70% lỗi của phần mềm là những lỗi do đặc tả và thiết kế</a:t>
            </a:r>
            <a:r>
              <a:rPr lang="en-US" sz="2800" smtClean="0">
                <a:solidFill>
                  <a:srgbClr val="002060"/>
                </a:solidFill>
                <a:latin typeface="Times New Roman" pitchFamily="18" charset="0"/>
                <a:cs typeface="Times New Roman" pitchFamily="18" charset="0"/>
              </a:rPr>
              <a:t>.</a:t>
            </a:r>
            <a:endParaRPr lang="vi-VN" sz="2800" dirty="0">
              <a:solidFill>
                <a:srgbClr val="002060"/>
              </a:solidFill>
              <a:latin typeface="Times New Roman" pitchFamily="18" charset="0"/>
              <a:cs typeface="Times New Roman" pitchFamily="18" charset="0"/>
            </a:endParaRPr>
          </a:p>
          <a:p>
            <a:pPr marL="457200" lvl="1" indent="0" algn="just">
              <a:spcBef>
                <a:spcPts val="1200"/>
              </a:spcBef>
              <a:buClr>
                <a:srgbClr val="C00000"/>
              </a:buClr>
              <a:buNone/>
              <a:defRPr/>
            </a:pPr>
            <a:r>
              <a:rPr lang="vi-VN" b="1" smtClean="0">
                <a:solidFill>
                  <a:srgbClr val="002060"/>
                </a:solidFill>
                <a:latin typeface="Times New Roman" pitchFamily="18" charset="0"/>
                <a:cs typeface="Times New Roman" pitchFamily="18" charset="0"/>
              </a:rPr>
              <a:t>Kết </a:t>
            </a:r>
            <a:r>
              <a:rPr lang="vi-VN" b="1" dirty="0">
                <a:solidFill>
                  <a:srgbClr val="002060"/>
                </a:solidFill>
                <a:latin typeface="Times New Roman" pitchFamily="18" charset="0"/>
                <a:cs typeface="Times New Roman" pitchFamily="18" charset="0"/>
              </a:rPr>
              <a:t>luận:</a:t>
            </a:r>
            <a:r>
              <a:rPr lang="vi-VN" dirty="0">
                <a:solidFill>
                  <a:srgbClr val="002060"/>
                </a:solidFill>
                <a:latin typeface="Times New Roman" pitchFamily="18" charset="0"/>
                <a:cs typeface="Times New Roman" pitchFamily="18" charset="0"/>
              </a:rPr>
              <a:t> Xây dựng những kỹ thuật sinh ra thiết kế và đặc tả tốt hơn là một vấn đề quan trọng trong công nghệ phần mềm.</a:t>
            </a:r>
            <a:endParaRPr lang="en-US" dirty="0" smtClean="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152400"/>
            <a:ext cx="8229600" cy="1143000"/>
          </a:xfrm>
        </p:spPr>
        <p:txBody>
          <a:bodyPr>
            <a:normAutofit fontScale="90000"/>
          </a:bodyPr>
          <a:lstStyle/>
          <a:p>
            <a:pPr algn="ctr"/>
            <a:r>
              <a:rPr lang="en-US" sz="4000" b="1" dirty="0" smtClean="0">
                <a:solidFill>
                  <a:srgbClr val="FF0000"/>
                </a:solidFill>
                <a:latin typeface="Times New Roman" pitchFamily="18" charset="0"/>
                <a:cs typeface="Times New Roman" pitchFamily="18" charset="0"/>
              </a:rPr>
              <a:t>1.6 </a:t>
            </a:r>
            <a:r>
              <a:rPr lang="vi-VN" sz="4000" b="1" dirty="0">
                <a:solidFill>
                  <a:srgbClr val="FF0000"/>
                </a:solidFill>
                <a:latin typeface="Times New Roman" pitchFamily="18" charset="0"/>
                <a:cs typeface="Times New Roman" pitchFamily="18" charset="0"/>
              </a:rPr>
              <a:t>KHÍA CẠNH PHÂN TÍCH VÀ THIẾT KẾ </a:t>
            </a:r>
            <a:endParaRPr lang="en-US" sz="40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66214211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89037"/>
            <a:ext cx="8229600" cy="4525963"/>
          </a:xfrm>
        </p:spPr>
        <p:txBody>
          <a:bodyPr>
            <a:noAutofit/>
          </a:bodyPr>
          <a:lstStyle/>
          <a:p>
            <a:pPr algn="just">
              <a:spcBef>
                <a:spcPts val="1200"/>
              </a:spcBef>
              <a:buClr>
                <a:srgbClr val="C00000"/>
              </a:buClr>
              <a:buFont typeface="Wingdings" pitchFamily="2" charset="2"/>
              <a:buChar char="ü"/>
              <a:defRPr/>
            </a:pPr>
            <a:r>
              <a:rPr lang="vi-VN" sz="2800" dirty="0">
                <a:solidFill>
                  <a:srgbClr val="002060"/>
                </a:solidFill>
                <a:latin typeface="Times New Roman" pitchFamily="18" charset="0"/>
                <a:cs typeface="Times New Roman" pitchFamily="18" charset="0"/>
              </a:rPr>
              <a:t>Chi phí cho việc phát hiện và sửa chữa lỗi:</a:t>
            </a:r>
          </a:p>
          <a:p>
            <a:pPr marL="457200" lvl="1" indent="0" algn="just">
              <a:spcBef>
                <a:spcPts val="1200"/>
              </a:spcBef>
              <a:buClr>
                <a:srgbClr val="C00000"/>
              </a:buClr>
              <a:buNone/>
              <a:defRPr/>
            </a:pPr>
            <a:endParaRPr lang="en-US" dirty="0" smtClean="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152400"/>
            <a:ext cx="8229600" cy="1143000"/>
          </a:xfrm>
        </p:spPr>
        <p:txBody>
          <a:bodyPr>
            <a:normAutofit fontScale="90000"/>
          </a:bodyPr>
          <a:lstStyle/>
          <a:p>
            <a:pPr algn="ctr"/>
            <a:r>
              <a:rPr lang="en-US" sz="4000" b="1" dirty="0" smtClean="0">
                <a:solidFill>
                  <a:srgbClr val="FF0000"/>
                </a:solidFill>
                <a:latin typeface="Times New Roman" pitchFamily="18" charset="0"/>
                <a:cs typeface="Times New Roman" pitchFamily="18" charset="0"/>
              </a:rPr>
              <a:t>1.6 </a:t>
            </a:r>
            <a:r>
              <a:rPr lang="vi-VN" sz="4000" b="1" dirty="0">
                <a:solidFill>
                  <a:srgbClr val="FF0000"/>
                </a:solidFill>
                <a:latin typeface="Times New Roman" pitchFamily="18" charset="0"/>
                <a:cs typeface="Times New Roman" pitchFamily="18" charset="0"/>
              </a:rPr>
              <a:t>KHÍA CẠNH PHÂN TÍCH VÀ THIẾT KẾ </a:t>
            </a:r>
            <a:endParaRPr lang="en-US" sz="4000" b="1" dirty="0">
              <a:solidFill>
                <a:srgbClr val="FF0000"/>
              </a:solidFill>
              <a:latin typeface="Times New Roman" pitchFamily="18" charset="0"/>
              <a:cs typeface="Times New Roman" pitchFamily="18"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 y="1850571"/>
            <a:ext cx="8839200" cy="4550229"/>
          </a:xfrm>
          <a:prstGeom prst="rect">
            <a:avLst/>
          </a:prstGeom>
        </p:spPr>
      </p:pic>
    </p:spTree>
    <p:extLst>
      <p:ext uri="{BB962C8B-B14F-4D97-AF65-F5344CB8AC3E}">
        <p14:creationId xmlns:p14="http://schemas.microsoft.com/office/powerpoint/2010/main" val="119047792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93837"/>
            <a:ext cx="8229600" cy="4525963"/>
          </a:xfrm>
        </p:spPr>
        <p:txBody>
          <a:bodyPr>
            <a:noAutofit/>
          </a:bodyPr>
          <a:lstStyle/>
          <a:p>
            <a:pPr algn="just">
              <a:spcBef>
                <a:spcPts val="1200"/>
              </a:spcBef>
              <a:buClr>
                <a:srgbClr val="C00000"/>
              </a:buClr>
              <a:buFont typeface="Wingdings" pitchFamily="2" charset="2"/>
              <a:buChar char="ü"/>
              <a:defRPr/>
            </a:pPr>
            <a:r>
              <a:rPr lang="vi-VN" sz="2800" dirty="0" smtClean="0">
                <a:solidFill>
                  <a:srgbClr val="002060"/>
                </a:solidFill>
                <a:latin typeface="Times New Roman" pitchFamily="18" charset="0"/>
                <a:cs typeface="Times New Roman" pitchFamily="18" charset="0"/>
              </a:rPr>
              <a:t>Phần </a:t>
            </a:r>
            <a:r>
              <a:rPr lang="vi-VN" sz="2800" dirty="0">
                <a:solidFill>
                  <a:srgbClr val="002060"/>
                </a:solidFill>
                <a:latin typeface="Times New Roman" pitchFamily="18" charset="0"/>
                <a:cs typeface="Times New Roman" pitchFamily="18" charset="0"/>
              </a:rPr>
              <a:t>cứng rẻ, khả năng tăng, kích thước </a:t>
            </a:r>
            <a:r>
              <a:rPr lang="vi-VN" sz="2800" dirty="0" smtClean="0">
                <a:solidFill>
                  <a:srgbClr val="002060"/>
                </a:solidFill>
                <a:latin typeface="Times New Roman" pitchFamily="18" charset="0"/>
                <a:cs typeface="Times New Roman" pitchFamily="18" charset="0"/>
              </a:rPr>
              <a:t>giảm</a:t>
            </a:r>
            <a:r>
              <a:rPr lang="en-US" sz="2800" dirty="0" smtClean="0">
                <a:solidFill>
                  <a:srgbClr val="002060"/>
                </a:solidFill>
                <a:latin typeface="Times New Roman" pitchFamily="18" charset="0"/>
                <a:cs typeface="Times New Roman" pitchFamily="18" charset="0"/>
              </a:rPr>
              <a:t>.</a:t>
            </a:r>
          </a:p>
          <a:p>
            <a:pPr algn="just">
              <a:spcBef>
                <a:spcPts val="1200"/>
              </a:spcBef>
              <a:buClr>
                <a:srgbClr val="C00000"/>
              </a:buClr>
              <a:buFont typeface="Wingdings" pitchFamily="2" charset="2"/>
              <a:buChar char="ü"/>
              <a:defRPr/>
            </a:pPr>
            <a:r>
              <a:rPr lang="vi-VN" sz="2800" dirty="0" smtClean="0">
                <a:solidFill>
                  <a:srgbClr val="002060"/>
                </a:solidFill>
                <a:latin typeface="Times New Roman" pitchFamily="18" charset="0"/>
                <a:cs typeface="Times New Roman" pitchFamily="18" charset="0"/>
              </a:rPr>
              <a:t>Phần </a:t>
            </a:r>
            <a:r>
              <a:rPr lang="vi-VN" sz="2800" dirty="0">
                <a:solidFill>
                  <a:srgbClr val="002060"/>
                </a:solidFill>
                <a:latin typeface="Times New Roman" pitchFamily="18" charset="0"/>
                <a:cs typeface="Times New Roman" pitchFamily="18" charset="0"/>
              </a:rPr>
              <a:t>mềm lớn, đắt. </a:t>
            </a:r>
            <a:endParaRPr lang="en-US" sz="2800" dirty="0" smtClean="0">
              <a:solidFill>
                <a:srgbClr val="002060"/>
              </a:solidFill>
              <a:latin typeface="Times New Roman" pitchFamily="18" charset="0"/>
              <a:cs typeface="Times New Roman" pitchFamily="18" charset="0"/>
            </a:endParaRPr>
          </a:p>
          <a:p>
            <a:pPr algn="just">
              <a:spcBef>
                <a:spcPts val="1200"/>
              </a:spcBef>
              <a:buClr>
                <a:srgbClr val="C00000"/>
              </a:buClr>
              <a:buFont typeface="Wingdings" pitchFamily="2" charset="2"/>
              <a:buChar char="ü"/>
              <a:defRPr/>
            </a:pPr>
            <a:r>
              <a:rPr lang="vi-VN" sz="2800" dirty="0" smtClean="0">
                <a:solidFill>
                  <a:srgbClr val="002060"/>
                </a:solidFill>
                <a:latin typeface="Times New Roman" pitchFamily="18" charset="0"/>
                <a:cs typeface="Times New Roman" pitchFamily="18" charset="0"/>
              </a:rPr>
              <a:t>Nhiều </a:t>
            </a:r>
            <a:r>
              <a:rPr lang="vi-VN" sz="2800" dirty="0">
                <a:solidFill>
                  <a:srgbClr val="002060"/>
                </a:solidFill>
                <a:latin typeface="Times New Roman" pitchFamily="18" charset="0"/>
                <a:cs typeface="Times New Roman" pitchFamily="18" charset="0"/>
              </a:rPr>
              <a:t>phần mềm quá lớn nên một người không thể phát triển được trong thời gian có hạn</a:t>
            </a:r>
            <a:r>
              <a:rPr lang="vi-VN" sz="2800" dirty="0" smtClean="0">
                <a:solidFill>
                  <a:srgbClr val="002060"/>
                </a:solidFill>
                <a:latin typeface="Times New Roman" pitchFamily="18" charset="0"/>
                <a:cs typeface="Times New Roman" pitchFamily="18" charset="0"/>
              </a:rPr>
              <a:t>.</a:t>
            </a:r>
            <a:endParaRPr lang="vi-VN" sz="2800" dirty="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152400"/>
            <a:ext cx="8229600" cy="1143000"/>
          </a:xfrm>
        </p:spPr>
        <p:txBody>
          <a:bodyPr>
            <a:normAutofit fontScale="90000"/>
          </a:bodyPr>
          <a:lstStyle/>
          <a:p>
            <a:pPr algn="ctr"/>
            <a:r>
              <a:rPr lang="en-US" sz="4000" b="1" dirty="0" smtClean="0">
                <a:solidFill>
                  <a:srgbClr val="FF0000"/>
                </a:solidFill>
                <a:latin typeface="Times New Roman" pitchFamily="18" charset="0"/>
                <a:cs typeface="Times New Roman" pitchFamily="18" charset="0"/>
              </a:rPr>
              <a:t>1.7 </a:t>
            </a:r>
            <a:r>
              <a:rPr lang="vi-VN" sz="4000" b="1" dirty="0">
                <a:solidFill>
                  <a:srgbClr val="FF0000"/>
                </a:solidFill>
                <a:latin typeface="Times New Roman" pitchFamily="18" charset="0"/>
                <a:cs typeface="Times New Roman" pitchFamily="18" charset="0"/>
              </a:rPr>
              <a:t>KHÍA CẠNH LẬP TRÌNH NHÓM </a:t>
            </a:r>
            <a:endParaRPr lang="en-US" sz="40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585535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93837"/>
            <a:ext cx="8229600" cy="4525963"/>
          </a:xfrm>
        </p:spPr>
        <p:txBody>
          <a:bodyPr>
            <a:noAutofit/>
          </a:bodyPr>
          <a:lstStyle/>
          <a:p>
            <a:pPr algn="just">
              <a:spcBef>
                <a:spcPts val="1200"/>
              </a:spcBef>
              <a:buClr>
                <a:srgbClr val="C00000"/>
              </a:buClr>
              <a:buFont typeface="Wingdings" pitchFamily="2" charset="2"/>
              <a:buChar char="ü"/>
              <a:defRPr/>
            </a:pPr>
            <a:r>
              <a:rPr lang="vi-VN" sz="2800" dirty="0">
                <a:solidFill>
                  <a:srgbClr val="002060"/>
                </a:solidFill>
                <a:latin typeface="Times New Roman" pitchFamily="18" charset="0"/>
                <a:cs typeface="Times New Roman" pitchFamily="18" charset="0"/>
              </a:rPr>
              <a:t>Ví dụ: Lan và Minh viết code cho hai Mô đun p và q với mô đun p gọi q. </a:t>
            </a:r>
            <a:endParaRPr lang="en-US" sz="2800" dirty="0">
              <a:solidFill>
                <a:srgbClr val="002060"/>
              </a:solidFill>
              <a:latin typeface="Times New Roman" pitchFamily="18" charset="0"/>
              <a:cs typeface="Times New Roman" pitchFamily="18" charset="0"/>
            </a:endParaRPr>
          </a:p>
          <a:p>
            <a:pPr algn="just">
              <a:spcBef>
                <a:spcPts val="1200"/>
              </a:spcBef>
              <a:buClr>
                <a:srgbClr val="C00000"/>
              </a:buClr>
              <a:buFont typeface="Wingdings" pitchFamily="2" charset="2"/>
              <a:buChar char="ü"/>
              <a:defRPr/>
            </a:pPr>
            <a:r>
              <a:rPr lang="vi-VN" sz="2800" dirty="0">
                <a:solidFill>
                  <a:srgbClr val="002060"/>
                </a:solidFill>
                <a:latin typeface="Times New Roman" pitchFamily="18" charset="0"/>
                <a:cs typeface="Times New Roman" pitchFamily="18" charset="0"/>
              </a:rPr>
              <a:t>Khi viết p Lan đã viết một hàm gọi q với 5 đối số. Minh cũng code q với 5 đối số nhưng thứ tự khác Lan.</a:t>
            </a:r>
          </a:p>
          <a:p>
            <a:pPr lvl="1" algn="just">
              <a:spcBef>
                <a:spcPts val="1200"/>
              </a:spcBef>
              <a:buClr>
                <a:srgbClr val="C00000"/>
              </a:buClr>
              <a:buFontTx/>
              <a:buChar char="-"/>
              <a:defRPr/>
            </a:pPr>
            <a:r>
              <a:rPr lang="vi-VN" sz="2400" dirty="0">
                <a:solidFill>
                  <a:srgbClr val="002060"/>
                </a:solidFill>
                <a:latin typeface="Times New Roman" pitchFamily="18" charset="0"/>
                <a:cs typeface="Times New Roman" pitchFamily="18" charset="0"/>
              </a:rPr>
              <a:t>Compiler của C không thể phát hiện sai sót đó</a:t>
            </a:r>
            <a:endParaRPr lang="en-US" sz="2400" dirty="0" smtClean="0">
              <a:solidFill>
                <a:srgbClr val="002060"/>
              </a:solidFill>
              <a:latin typeface="Times New Roman" pitchFamily="18" charset="0"/>
              <a:cs typeface="Times New Roman" pitchFamily="18" charset="0"/>
            </a:endParaRPr>
          </a:p>
          <a:p>
            <a:pPr lvl="1" algn="just">
              <a:spcBef>
                <a:spcPts val="1200"/>
              </a:spcBef>
              <a:buClr>
                <a:srgbClr val="C00000"/>
              </a:buClr>
              <a:buFontTx/>
              <a:buChar char="-"/>
              <a:defRPr/>
            </a:pPr>
            <a:r>
              <a:rPr lang="vi-VN" sz="2400" dirty="0">
                <a:solidFill>
                  <a:srgbClr val="002060"/>
                </a:solidFill>
                <a:latin typeface="Times New Roman" pitchFamily="18" charset="0"/>
                <a:cs typeface="Times New Roman" pitchFamily="18" charset="0"/>
              </a:rPr>
              <a:t>Java chỉ có thể phát hiện khi biến khác kiểu nhưng nếu cùng kiểu thì không thể phát hiện</a:t>
            </a:r>
            <a:r>
              <a:rPr lang="en-US" sz="2400" dirty="0" smtClean="0">
                <a:solidFill>
                  <a:srgbClr val="002060"/>
                </a:solidFill>
                <a:latin typeface="Times New Roman" pitchFamily="18" charset="0"/>
                <a:cs typeface="Times New Roman" pitchFamily="18" charset="0"/>
              </a:rPr>
              <a:t>.</a:t>
            </a:r>
          </a:p>
        </p:txBody>
      </p:sp>
      <p:sp>
        <p:nvSpPr>
          <p:cNvPr id="2" name="Title 1"/>
          <p:cNvSpPr>
            <a:spLocks noGrp="1"/>
          </p:cNvSpPr>
          <p:nvPr>
            <p:ph type="title"/>
          </p:nvPr>
        </p:nvSpPr>
        <p:spPr>
          <a:xfrm>
            <a:off x="457200" y="152400"/>
            <a:ext cx="8229600" cy="1143000"/>
          </a:xfrm>
        </p:spPr>
        <p:txBody>
          <a:bodyPr>
            <a:normAutofit fontScale="90000"/>
          </a:bodyPr>
          <a:lstStyle/>
          <a:p>
            <a:pPr algn="ctr"/>
            <a:r>
              <a:rPr lang="en-US" sz="4000" b="1" dirty="0" smtClean="0">
                <a:solidFill>
                  <a:srgbClr val="FF0000"/>
                </a:solidFill>
                <a:latin typeface="Times New Roman" pitchFamily="18" charset="0"/>
                <a:cs typeface="Times New Roman" pitchFamily="18" charset="0"/>
              </a:rPr>
              <a:t>1.7 </a:t>
            </a:r>
            <a:r>
              <a:rPr lang="vi-VN" sz="4000" b="1" dirty="0">
                <a:solidFill>
                  <a:srgbClr val="FF0000"/>
                </a:solidFill>
                <a:latin typeface="Times New Roman" pitchFamily="18" charset="0"/>
                <a:cs typeface="Times New Roman" pitchFamily="18" charset="0"/>
              </a:rPr>
              <a:t>KHÍA CẠNH LẬP TRÌNH NHÓM</a:t>
            </a:r>
            <a:r>
              <a:rPr lang="vi-VN" sz="4000" b="1" dirty="0" smtClean="0">
                <a:solidFill>
                  <a:srgbClr val="FF0000"/>
                </a:solidFill>
                <a:latin typeface="Times New Roman" pitchFamily="18" charset="0"/>
                <a:cs typeface="Times New Roman" pitchFamily="18" charset="0"/>
              </a:rPr>
              <a:t> </a:t>
            </a:r>
            <a:endParaRPr lang="en-US" sz="40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07180965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93837"/>
            <a:ext cx="8229600" cy="4525963"/>
          </a:xfrm>
        </p:spPr>
        <p:txBody>
          <a:bodyPr>
            <a:noAutofit/>
          </a:bodyPr>
          <a:lstStyle/>
          <a:p>
            <a:pPr algn="just">
              <a:spcBef>
                <a:spcPts val="1200"/>
              </a:spcBef>
              <a:buClr>
                <a:srgbClr val="C00000"/>
              </a:buClr>
              <a:buFont typeface="Wingdings" pitchFamily="2" charset="2"/>
              <a:buChar char="ü"/>
              <a:defRPr/>
            </a:pPr>
            <a:r>
              <a:rPr lang="en-US" sz="2800" dirty="0" err="1" smtClean="0">
                <a:solidFill>
                  <a:srgbClr val="002060"/>
                </a:solidFill>
                <a:latin typeface="Times New Roman" pitchFamily="18" charset="0"/>
                <a:cs typeface="Times New Roman" pitchFamily="18" charset="0"/>
              </a:rPr>
              <a:t>Tính</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đúng</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đắn</a:t>
            </a:r>
            <a:r>
              <a:rPr lang="en-US" sz="2800" dirty="0" smtClean="0">
                <a:solidFill>
                  <a:srgbClr val="002060"/>
                </a:solidFill>
                <a:latin typeface="Times New Roman" pitchFamily="18" charset="0"/>
                <a:cs typeface="Times New Roman" pitchFamily="18" charset="0"/>
              </a:rPr>
              <a:t>: </a:t>
            </a:r>
          </a:p>
          <a:p>
            <a:pPr lvl="1" algn="just">
              <a:spcBef>
                <a:spcPts val="1200"/>
              </a:spcBef>
              <a:buClr>
                <a:srgbClr val="C00000"/>
              </a:buClr>
              <a:buFont typeface="Arial" pitchFamily="34" charset="0"/>
              <a:buChar char="•"/>
              <a:defRPr/>
            </a:pPr>
            <a:r>
              <a:rPr lang="en-US" sz="2400" dirty="0" err="1" smtClean="0">
                <a:solidFill>
                  <a:srgbClr val="002060"/>
                </a:solidFill>
                <a:latin typeface="Times New Roman" pitchFamily="18" charset="0"/>
                <a:cs typeface="Times New Roman" pitchFamily="18" charset="0"/>
              </a:rPr>
              <a:t>Thực</a:t>
            </a:r>
            <a:r>
              <a:rPr lang="en-US" sz="2400" dirty="0" smtClean="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hiện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đầy</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đủ</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và</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chính</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xác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các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yêu</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cầu</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của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người</a:t>
            </a:r>
            <a:r>
              <a:rPr lang="en-US" sz="2400" dirty="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dùng</a:t>
            </a:r>
            <a:r>
              <a:rPr lang="en-US" sz="2400" dirty="0" smtClean="0">
                <a:solidFill>
                  <a:srgbClr val="002060"/>
                </a:solidFill>
                <a:latin typeface="Times New Roman" pitchFamily="18" charset="0"/>
                <a:cs typeface="Times New Roman" pitchFamily="18" charset="0"/>
              </a:rPr>
              <a:t>.</a:t>
            </a:r>
          </a:p>
          <a:p>
            <a:pPr lvl="1" algn="just">
              <a:spcBef>
                <a:spcPts val="1200"/>
              </a:spcBef>
              <a:buClr>
                <a:srgbClr val="C00000"/>
              </a:buClr>
              <a:buFont typeface="Arial" pitchFamily="34" charset="0"/>
              <a:buChar char="•"/>
              <a:defRPr/>
            </a:pPr>
            <a:r>
              <a:rPr lang="en-US" sz="2400" dirty="0" err="1" smtClean="0">
                <a:solidFill>
                  <a:srgbClr val="002060"/>
                </a:solidFill>
                <a:latin typeface="Times New Roman" pitchFamily="18" charset="0"/>
                <a:cs typeface="Times New Roman" pitchFamily="18" charset="0"/>
              </a:rPr>
              <a:t>Thực</a:t>
            </a:r>
            <a:r>
              <a:rPr lang="en-US" sz="2400" dirty="0" smtClean="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hiện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được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trong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cả</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những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trường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hợp</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mà</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dữ</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liệu</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đầu</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vào</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là</a:t>
            </a:r>
            <a:r>
              <a:rPr lang="en-US" sz="2400" dirty="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không</a:t>
            </a:r>
            <a:r>
              <a:rPr lang="en-US" sz="2400" dirty="0" smtClean="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hợp</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lệ</a:t>
            </a:r>
            <a:r>
              <a:rPr lang="en-US" sz="2400" dirty="0">
                <a:solidFill>
                  <a:srgbClr val="002060"/>
                </a:solidFill>
                <a:latin typeface="Times New Roman" pitchFamily="18" charset="0"/>
                <a:cs typeface="Times New Roman" pitchFamily="18" charset="0"/>
              </a:rPr>
              <a:t>.</a:t>
            </a:r>
          </a:p>
          <a:p>
            <a:pPr marL="109728" indent="0" algn="just">
              <a:spcBef>
                <a:spcPts val="1200"/>
              </a:spcBef>
              <a:buClr>
                <a:srgbClr val="C00000"/>
              </a:buClr>
              <a:buNone/>
              <a:defRPr/>
            </a:pPr>
            <a:r>
              <a:rPr lang="en-US" sz="2800" dirty="0" err="1" smtClean="0">
                <a:solidFill>
                  <a:srgbClr val="002060"/>
                </a:solidFill>
                <a:latin typeface="Times New Roman" pitchFamily="18" charset="0"/>
                <a:cs typeface="Times New Roman" pitchFamily="18" charset="0"/>
              </a:rPr>
              <a:t>Tính</a:t>
            </a:r>
            <a:r>
              <a:rPr lang="en-US" sz="2800" dirty="0" smtClean="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đúng</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đắn</a:t>
            </a:r>
            <a:r>
              <a:rPr lang="en-US" sz="2800" dirty="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được</a:t>
            </a:r>
            <a:r>
              <a:rPr lang="en-US" sz="2800" dirty="0" smtClean="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xác</a:t>
            </a:r>
            <a:r>
              <a:rPr lang="en-US" sz="2800" dirty="0">
                <a:solidFill>
                  <a:srgbClr val="002060"/>
                </a:solidFill>
                <a:latin typeface="Times New Roman" pitchFamily="18" charset="0"/>
                <a:cs typeface="Times New Roman" pitchFamily="18" charset="0"/>
              </a:rPr>
              <a:t> minh qua </a:t>
            </a:r>
            <a:r>
              <a:rPr lang="en-US" sz="2800" dirty="0" err="1">
                <a:solidFill>
                  <a:srgbClr val="002060"/>
                </a:solidFill>
                <a:latin typeface="Times New Roman" pitchFamily="18" charset="0"/>
                <a:cs typeface="Times New Roman" pitchFamily="18" charset="0"/>
              </a:rPr>
              <a:t>các</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căn</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cứ</a:t>
            </a:r>
            <a:r>
              <a:rPr lang="en-US" sz="2800" dirty="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sau</a:t>
            </a:r>
            <a:r>
              <a:rPr lang="en-US" sz="2800" dirty="0" smtClean="0">
                <a:solidFill>
                  <a:srgbClr val="002060"/>
                </a:solidFill>
                <a:latin typeface="Times New Roman" pitchFamily="18" charset="0"/>
                <a:cs typeface="Times New Roman" pitchFamily="18" charset="0"/>
              </a:rPr>
              <a:t>:</a:t>
            </a:r>
            <a:endParaRPr lang="en-US" sz="2800" dirty="0">
              <a:solidFill>
                <a:srgbClr val="002060"/>
              </a:solidFill>
              <a:latin typeface="Times New Roman" pitchFamily="18" charset="0"/>
              <a:cs typeface="Times New Roman" pitchFamily="18" charset="0"/>
            </a:endParaRPr>
          </a:p>
          <a:p>
            <a:pPr lvl="1" algn="just">
              <a:spcBef>
                <a:spcPts val="1200"/>
              </a:spcBef>
              <a:buClr>
                <a:srgbClr val="C00000"/>
              </a:buClr>
              <a:buFont typeface="Arial" pitchFamily="34" charset="0"/>
              <a:buChar char="•"/>
              <a:defRPr/>
            </a:pPr>
            <a:r>
              <a:rPr lang="en-US" sz="2400" dirty="0" err="1" smtClean="0">
                <a:solidFill>
                  <a:srgbClr val="002060"/>
                </a:solidFill>
                <a:latin typeface="Times New Roman" pitchFamily="18" charset="0"/>
                <a:cs typeface="Times New Roman" pitchFamily="18" charset="0"/>
              </a:rPr>
              <a:t>Tính</a:t>
            </a:r>
            <a:r>
              <a:rPr lang="en-US" sz="2400" dirty="0" smtClean="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đúng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đắn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của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thuật</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toán</a:t>
            </a:r>
            <a:r>
              <a:rPr lang="en-US" sz="2400" dirty="0">
                <a:solidFill>
                  <a:srgbClr val="002060"/>
                </a:solidFill>
                <a:latin typeface="Times New Roman" pitchFamily="18" charset="0"/>
                <a:cs typeface="Times New Roman" pitchFamily="18" charset="0"/>
              </a:rPr>
              <a:t>.</a:t>
            </a:r>
          </a:p>
          <a:p>
            <a:pPr lvl="1" algn="just">
              <a:spcBef>
                <a:spcPts val="1200"/>
              </a:spcBef>
              <a:buClr>
                <a:srgbClr val="C00000"/>
              </a:buClr>
              <a:buFont typeface="Arial" pitchFamily="34" charset="0"/>
              <a:buChar char="•"/>
              <a:defRPr/>
            </a:pPr>
            <a:r>
              <a:rPr lang="en-US" sz="2400" dirty="0" err="1">
                <a:solidFill>
                  <a:srgbClr val="002060"/>
                </a:solidFill>
                <a:latin typeface="Times New Roman" pitchFamily="18" charset="0"/>
                <a:cs typeface="Times New Roman" pitchFamily="18" charset="0"/>
              </a:rPr>
              <a:t>Tính</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tương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đương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của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chương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trình</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với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thuật</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toán</a:t>
            </a:r>
            <a:r>
              <a:rPr lang="en-US" sz="2400" dirty="0">
                <a:solidFill>
                  <a:srgbClr val="002060"/>
                </a:solidFill>
                <a:latin typeface="Times New Roman" pitchFamily="18" charset="0"/>
                <a:cs typeface="Times New Roman" pitchFamily="18" charset="0"/>
              </a:rPr>
              <a:t>.</a:t>
            </a:r>
          </a:p>
          <a:p>
            <a:pPr lvl="1" algn="just">
              <a:spcBef>
                <a:spcPts val="1200"/>
              </a:spcBef>
              <a:buClr>
                <a:srgbClr val="C00000"/>
              </a:buClr>
              <a:buFont typeface="Arial" pitchFamily="34" charset="0"/>
              <a:buChar char="•"/>
              <a:defRPr/>
            </a:pPr>
            <a:r>
              <a:rPr lang="en-US" sz="2400" dirty="0" err="1" smtClean="0">
                <a:solidFill>
                  <a:srgbClr val="002060"/>
                </a:solidFill>
                <a:latin typeface="Times New Roman" pitchFamily="18" charset="0"/>
                <a:cs typeface="Times New Roman" pitchFamily="18" charset="0"/>
              </a:rPr>
              <a:t>Trực</a:t>
            </a:r>
            <a:r>
              <a:rPr lang="en-US" sz="2400" dirty="0" smtClean="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tiếp</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trong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văn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bản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của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chương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trình</a:t>
            </a:r>
            <a:r>
              <a:rPr lang="en-US" sz="2400" dirty="0">
                <a:solidFill>
                  <a:srgbClr val="002060"/>
                </a:solidFill>
                <a:latin typeface="Times New Roman" pitchFamily="18" charset="0"/>
                <a:cs typeface="Times New Roman" pitchFamily="18" charset="0"/>
              </a:rPr>
              <a:t>.</a:t>
            </a:r>
          </a:p>
          <a:p>
            <a:pPr lvl="1" algn="just">
              <a:spcBef>
                <a:spcPts val="1200"/>
              </a:spcBef>
              <a:buClr>
                <a:srgbClr val="C00000"/>
              </a:buClr>
              <a:buFont typeface="Arial" pitchFamily="34" charset="0"/>
              <a:buChar char="•"/>
              <a:defRPr/>
            </a:pPr>
            <a:r>
              <a:rPr lang="en-US" sz="2400" dirty="0" err="1" smtClean="0">
                <a:solidFill>
                  <a:srgbClr val="002060"/>
                </a:solidFill>
                <a:latin typeface="Times New Roman" pitchFamily="18" charset="0"/>
                <a:cs typeface="Times New Roman" pitchFamily="18" charset="0"/>
              </a:rPr>
              <a:t>Kiểm</a:t>
            </a:r>
            <a:r>
              <a:rPr lang="en-US" sz="2400" dirty="0" smtClean="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thử</a:t>
            </a:r>
            <a:r>
              <a:rPr lang="en-US" sz="2400" dirty="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áp</a:t>
            </a:r>
            <a:r>
              <a:rPr lang="en-US" sz="2400" dirty="0" smtClean="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dụng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chương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trình</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trong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một</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khoảng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thời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gian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dài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trên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diện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rộng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và</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với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tần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suất</a:t>
            </a:r>
            <a:r>
              <a:rPr lang="en-US" sz="2400" dirty="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sử</a:t>
            </a:r>
            <a:r>
              <a:rPr lang="en-US" sz="2400" dirty="0" smtClean="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dụng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cao</a:t>
            </a:r>
            <a:r>
              <a:rPr lang="en-US" sz="2400" dirty="0">
                <a:solidFill>
                  <a:srgbClr val="002060"/>
                </a:solidFill>
                <a:latin typeface="Times New Roman" pitchFamily="18" charset="0"/>
                <a:cs typeface="Times New Roman" pitchFamily="18" charset="0"/>
              </a:rPr>
              <a:t>.</a:t>
            </a:r>
          </a:p>
        </p:txBody>
      </p:sp>
      <p:sp>
        <p:nvSpPr>
          <p:cNvPr id="2" name="Title 1"/>
          <p:cNvSpPr>
            <a:spLocks noGrp="1"/>
          </p:cNvSpPr>
          <p:nvPr>
            <p:ph type="title"/>
          </p:nvPr>
        </p:nvSpPr>
        <p:spPr>
          <a:xfrm>
            <a:off x="457200" y="152400"/>
            <a:ext cx="8229600" cy="1143000"/>
          </a:xfrm>
        </p:spPr>
        <p:txBody>
          <a:bodyPr>
            <a:normAutofit/>
          </a:bodyPr>
          <a:lstStyle/>
          <a:p>
            <a:pPr algn="ctr"/>
            <a:r>
              <a:rPr lang="en-US" sz="4000" b="1" dirty="0" smtClean="0">
                <a:solidFill>
                  <a:srgbClr val="FF0000"/>
                </a:solidFill>
                <a:latin typeface="Times New Roman" pitchFamily="18" charset="0"/>
                <a:cs typeface="Times New Roman" pitchFamily="18" charset="0"/>
              </a:rPr>
              <a:t>1.8 CHẤT LƯỢNG PHẦN MỀM</a:t>
            </a:r>
            <a:endParaRPr lang="en-US" sz="40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81847189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93837"/>
            <a:ext cx="8229600" cy="4525963"/>
          </a:xfrm>
        </p:spPr>
        <p:txBody>
          <a:bodyPr>
            <a:noAutofit/>
          </a:bodyPr>
          <a:lstStyle/>
          <a:p>
            <a:pPr algn="just">
              <a:spcBef>
                <a:spcPts val="1200"/>
              </a:spcBef>
              <a:buClr>
                <a:srgbClr val="C00000"/>
              </a:buClr>
              <a:buFont typeface="Wingdings" pitchFamily="2" charset="2"/>
              <a:buChar char="ü"/>
              <a:defRPr/>
            </a:pPr>
            <a:r>
              <a:rPr lang="en-US" sz="2800" dirty="0" err="1" smtClean="0">
                <a:solidFill>
                  <a:srgbClr val="002060"/>
                </a:solidFill>
                <a:latin typeface="Times New Roman" pitchFamily="18" charset="0"/>
                <a:cs typeface="Times New Roman" pitchFamily="18" charset="0"/>
              </a:rPr>
              <a:t>Tính</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tiện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dụng</a:t>
            </a:r>
            <a:r>
              <a:rPr lang="en-US" sz="2800" dirty="0" smtClean="0">
                <a:solidFill>
                  <a:srgbClr val="002060"/>
                </a:solidFill>
                <a:latin typeface="Times New Roman" pitchFamily="18" charset="0"/>
                <a:cs typeface="Times New Roman" pitchFamily="18" charset="0"/>
              </a:rPr>
              <a:t>:</a:t>
            </a:r>
          </a:p>
          <a:p>
            <a:pPr lvl="1" algn="just">
              <a:spcBef>
                <a:spcPts val="1200"/>
              </a:spcBef>
              <a:buClr>
                <a:srgbClr val="C00000"/>
              </a:buClr>
              <a:buFont typeface="Arial" pitchFamily="34" charset="0"/>
              <a:buChar char="•"/>
              <a:defRPr/>
            </a:pPr>
            <a:r>
              <a:rPr lang="en-US" sz="2400" dirty="0" err="1" smtClean="0">
                <a:solidFill>
                  <a:srgbClr val="002060"/>
                </a:solidFill>
                <a:latin typeface="Times New Roman" pitchFamily="18" charset="0"/>
                <a:cs typeface="Times New Roman" pitchFamily="18" charset="0"/>
              </a:rPr>
              <a:t>Dễ</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học</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dễ</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sử</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dụng</a:t>
            </a:r>
            <a:endParaRPr lang="en-US" sz="2400" dirty="0" smtClean="0">
              <a:solidFill>
                <a:srgbClr val="002060"/>
              </a:solidFill>
              <a:latin typeface="Times New Roman" pitchFamily="18" charset="0"/>
              <a:cs typeface="Times New Roman" pitchFamily="18" charset="0"/>
            </a:endParaRPr>
          </a:p>
          <a:p>
            <a:pPr lvl="1" algn="just">
              <a:spcBef>
                <a:spcPts val="1200"/>
              </a:spcBef>
              <a:buClr>
                <a:srgbClr val="C00000"/>
              </a:buClr>
              <a:buFont typeface="Arial" pitchFamily="34" charset="0"/>
              <a:buChar char="•"/>
              <a:defRPr/>
            </a:pPr>
            <a:r>
              <a:rPr lang="en-US" sz="2400" dirty="0" err="1" smtClean="0">
                <a:solidFill>
                  <a:srgbClr val="002060"/>
                </a:solidFill>
                <a:latin typeface="Times New Roman" pitchFamily="18" charset="0"/>
                <a:cs typeface="Times New Roman" pitchFamily="18" charset="0"/>
              </a:rPr>
              <a:t>Giao</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diện</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trực</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quan</a:t>
            </a:r>
            <a:endParaRPr lang="en-US" sz="2400" dirty="0" smtClean="0">
              <a:solidFill>
                <a:srgbClr val="002060"/>
              </a:solidFill>
              <a:latin typeface="Times New Roman" pitchFamily="18" charset="0"/>
              <a:cs typeface="Times New Roman" pitchFamily="18" charset="0"/>
            </a:endParaRPr>
          </a:p>
          <a:p>
            <a:pPr lvl="1" algn="just">
              <a:spcBef>
                <a:spcPts val="1200"/>
              </a:spcBef>
              <a:buClr>
                <a:srgbClr val="C00000"/>
              </a:buClr>
              <a:buFont typeface="Arial" pitchFamily="34" charset="0"/>
              <a:buChar char="•"/>
              <a:defRPr/>
            </a:pPr>
            <a:r>
              <a:rPr lang="en-US" sz="2400" dirty="0" err="1" smtClean="0">
                <a:solidFill>
                  <a:srgbClr val="002060"/>
                </a:solidFill>
                <a:latin typeface="Times New Roman" pitchFamily="18" charset="0"/>
                <a:cs typeface="Times New Roman" pitchFamily="18" charset="0"/>
              </a:rPr>
              <a:t>Tự</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nhiên</a:t>
            </a:r>
            <a:endParaRPr lang="en-US" sz="2400" dirty="0" smtClean="0">
              <a:solidFill>
                <a:srgbClr val="002060"/>
              </a:solidFill>
              <a:latin typeface="Times New Roman" pitchFamily="18" charset="0"/>
              <a:cs typeface="Times New Roman" pitchFamily="18" charset="0"/>
            </a:endParaRPr>
          </a:p>
          <a:p>
            <a:pPr algn="just">
              <a:spcBef>
                <a:spcPts val="1200"/>
              </a:spcBef>
              <a:buClr>
                <a:srgbClr val="C00000"/>
              </a:buClr>
              <a:buFont typeface="Wingdings" pitchFamily="2" charset="2"/>
              <a:buChar char="ü"/>
              <a:defRPr/>
            </a:pPr>
            <a:r>
              <a:rPr lang="en-US" sz="2800" dirty="0" err="1" smtClean="0">
                <a:solidFill>
                  <a:srgbClr val="002060"/>
                </a:solidFill>
                <a:latin typeface="Times New Roman" pitchFamily="18" charset="0"/>
                <a:cs typeface="Times New Roman" pitchFamily="18" charset="0"/>
              </a:rPr>
              <a:t>Tính</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hiệu</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quả</a:t>
            </a:r>
            <a:r>
              <a:rPr lang="en-US" sz="2800" dirty="0" smtClean="0">
                <a:solidFill>
                  <a:srgbClr val="002060"/>
                </a:solidFill>
                <a:latin typeface="Times New Roman" pitchFamily="18" charset="0"/>
                <a:cs typeface="Times New Roman" pitchFamily="18" charset="0"/>
              </a:rPr>
              <a:t>:</a:t>
            </a:r>
          </a:p>
          <a:p>
            <a:pPr lvl="1" algn="just">
              <a:spcBef>
                <a:spcPts val="1200"/>
              </a:spcBef>
              <a:buClr>
                <a:srgbClr val="C00000"/>
              </a:buClr>
              <a:buFont typeface="Arial" pitchFamily="34" charset="0"/>
              <a:buChar char="•"/>
              <a:defRPr/>
            </a:pPr>
            <a:r>
              <a:rPr lang="en-US" sz="2400" dirty="0" err="1">
                <a:solidFill>
                  <a:srgbClr val="002060"/>
                </a:solidFill>
                <a:latin typeface="Times New Roman" pitchFamily="18" charset="0"/>
                <a:cs typeface="Times New Roman" pitchFamily="18" charset="0"/>
              </a:rPr>
              <a:t>Hiệu</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quả</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kinh</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tế</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hoặc</a:t>
            </a:r>
            <a:r>
              <a:rPr lang="en-US" sz="2400" dirty="0">
                <a:solidFill>
                  <a:srgbClr val="002060"/>
                </a:solidFill>
                <a:latin typeface="Times New Roman" pitchFamily="18" charset="0"/>
                <a:cs typeface="Times New Roman" pitchFamily="18" charset="0"/>
              </a:rPr>
              <a:t> ý </a:t>
            </a:r>
            <a:r>
              <a:rPr lang="en-US" sz="2400" dirty="0" err="1">
                <a:solidFill>
                  <a:srgbClr val="002060"/>
                </a:solidFill>
                <a:latin typeface="Times New Roman" pitchFamily="18" charset="0"/>
                <a:cs typeface="Times New Roman" pitchFamily="18" charset="0"/>
              </a:rPr>
              <a:t>nghĩa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giá</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trị</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thu</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được</a:t>
            </a:r>
            <a:r>
              <a:rPr lang="en-US" sz="2400" dirty="0">
                <a:solidFill>
                  <a:srgbClr val="002060"/>
                </a:solidFill>
                <a:latin typeface="Times New Roman" pitchFamily="18" charset="0"/>
                <a:cs typeface="Times New Roman" pitchFamily="18" charset="0"/>
              </a:rPr>
              <a:t> do </a:t>
            </a:r>
            <a:r>
              <a:rPr lang="en-US" sz="2400" dirty="0" err="1">
                <a:solidFill>
                  <a:srgbClr val="002060"/>
                </a:solidFill>
                <a:latin typeface="Times New Roman" pitchFamily="18" charset="0"/>
                <a:cs typeface="Times New Roman" pitchFamily="18" charset="0"/>
              </a:rPr>
              <a:t>áp</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dụng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sản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phẩm</a:t>
            </a:r>
            <a:r>
              <a:rPr lang="en-US" sz="2400" dirty="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đó</a:t>
            </a:r>
            <a:endParaRPr lang="en-US" sz="2400" dirty="0">
              <a:solidFill>
                <a:srgbClr val="002060"/>
              </a:solidFill>
              <a:latin typeface="Times New Roman" pitchFamily="18" charset="0"/>
              <a:cs typeface="Times New Roman" pitchFamily="18" charset="0"/>
            </a:endParaRPr>
          </a:p>
          <a:p>
            <a:pPr lvl="1" algn="just">
              <a:spcBef>
                <a:spcPts val="1200"/>
              </a:spcBef>
              <a:buClr>
                <a:srgbClr val="C00000"/>
              </a:buClr>
              <a:buFont typeface="Arial" pitchFamily="34" charset="0"/>
              <a:buChar char="•"/>
              <a:defRPr/>
            </a:pPr>
            <a:r>
              <a:rPr lang="en-US" sz="2400" dirty="0" err="1">
                <a:solidFill>
                  <a:srgbClr val="002060"/>
                </a:solidFill>
                <a:latin typeface="Times New Roman" pitchFamily="18" charset="0"/>
                <a:cs typeface="Times New Roman" pitchFamily="18" charset="0"/>
              </a:rPr>
              <a:t>Tốc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độ</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xử</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lý</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của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phần</a:t>
            </a:r>
            <a:r>
              <a:rPr lang="en-US" sz="2400" dirty="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mềm</a:t>
            </a:r>
            <a:endParaRPr lang="en-US" sz="2400" dirty="0">
              <a:solidFill>
                <a:srgbClr val="002060"/>
              </a:solidFill>
              <a:latin typeface="Times New Roman" pitchFamily="18" charset="0"/>
              <a:cs typeface="Times New Roman" pitchFamily="18" charset="0"/>
            </a:endParaRPr>
          </a:p>
          <a:p>
            <a:pPr lvl="1" algn="just">
              <a:spcBef>
                <a:spcPts val="1200"/>
              </a:spcBef>
              <a:buClr>
                <a:srgbClr val="C00000"/>
              </a:buClr>
              <a:buFont typeface="Arial" pitchFamily="34" charset="0"/>
              <a:buChar char="•"/>
              <a:defRPr/>
            </a:pPr>
            <a:r>
              <a:rPr lang="en-US" sz="2400" dirty="0" err="1">
                <a:solidFill>
                  <a:srgbClr val="002060"/>
                </a:solidFill>
                <a:latin typeface="Times New Roman" pitchFamily="18" charset="0"/>
                <a:cs typeface="Times New Roman" pitchFamily="18" charset="0"/>
              </a:rPr>
              <a:t>Sử</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dụng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tối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ưu</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tài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nguyên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của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máy</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tính</a:t>
            </a:r>
            <a:r>
              <a:rPr lang="en-US" sz="2400" dirty="0">
                <a:solidFill>
                  <a:srgbClr val="002060"/>
                </a:solidFill>
                <a:latin typeface="Times New Roman" pitchFamily="18" charset="0"/>
                <a:cs typeface="Times New Roman" pitchFamily="18" charset="0"/>
              </a:rPr>
              <a:t> (CPU, </a:t>
            </a:r>
            <a:r>
              <a:rPr lang="en-US" sz="2400" dirty="0" err="1">
                <a:solidFill>
                  <a:srgbClr val="002060"/>
                </a:solidFill>
                <a:latin typeface="Times New Roman" pitchFamily="18" charset="0"/>
                <a:cs typeface="Times New Roman" pitchFamily="18" charset="0"/>
              </a:rPr>
              <a:t>bộ</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nhớ</a:t>
            </a:r>
            <a:r>
              <a:rPr lang="en-US" sz="2400" dirty="0" smtClean="0">
                <a:solidFill>
                  <a:srgbClr val="002060"/>
                </a:solidFill>
                <a:latin typeface="Times New Roman" pitchFamily="18" charset="0"/>
                <a:cs typeface="Times New Roman" pitchFamily="18" charset="0"/>
              </a:rPr>
              <a:t>…)</a:t>
            </a:r>
            <a:endParaRPr lang="en-US" sz="2400" dirty="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152400"/>
            <a:ext cx="8229600" cy="1143000"/>
          </a:xfrm>
        </p:spPr>
        <p:txBody>
          <a:bodyPr>
            <a:normAutofit/>
          </a:bodyPr>
          <a:lstStyle/>
          <a:p>
            <a:pPr algn="ctr"/>
            <a:r>
              <a:rPr lang="en-US" sz="4000" b="1" dirty="0" smtClean="0">
                <a:solidFill>
                  <a:srgbClr val="FF0000"/>
                </a:solidFill>
                <a:latin typeface="Times New Roman" pitchFamily="18" charset="0"/>
                <a:cs typeface="Times New Roman" pitchFamily="18" charset="0"/>
              </a:rPr>
              <a:t>1.8 CHẤT LƯỢNG PHẦN MỀM</a:t>
            </a:r>
            <a:endParaRPr lang="en-US" sz="40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29826927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93837"/>
            <a:ext cx="8229600" cy="4525963"/>
          </a:xfrm>
        </p:spPr>
        <p:txBody>
          <a:bodyPr>
            <a:noAutofit/>
          </a:bodyPr>
          <a:lstStyle/>
          <a:p>
            <a:pPr algn="just">
              <a:spcBef>
                <a:spcPts val="1200"/>
              </a:spcBef>
              <a:buClr>
                <a:srgbClr val="C00000"/>
              </a:buClr>
              <a:buFont typeface="Wingdings" pitchFamily="2" charset="2"/>
              <a:buChar char="ü"/>
              <a:defRPr/>
            </a:pPr>
            <a:r>
              <a:rPr lang="en-US" sz="2800" dirty="0" err="1" smtClean="0">
                <a:solidFill>
                  <a:srgbClr val="002060"/>
                </a:solidFill>
                <a:latin typeface="Times New Roman" pitchFamily="18" charset="0"/>
                <a:cs typeface="Times New Roman" pitchFamily="18" charset="0"/>
              </a:rPr>
              <a:t>Tính</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tương</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thích</a:t>
            </a:r>
            <a:r>
              <a:rPr lang="en-US" sz="2800" dirty="0" smtClean="0">
                <a:solidFill>
                  <a:srgbClr val="002060"/>
                </a:solidFill>
                <a:latin typeface="Times New Roman" pitchFamily="18" charset="0"/>
                <a:cs typeface="Times New Roman" pitchFamily="18" charset="0"/>
              </a:rPr>
              <a:t>:</a:t>
            </a:r>
          </a:p>
          <a:p>
            <a:pPr lvl="1" algn="just">
              <a:spcBef>
                <a:spcPts val="1200"/>
              </a:spcBef>
              <a:buClr>
                <a:srgbClr val="C00000"/>
              </a:buClr>
              <a:buFont typeface="Arial" panose="020B0604020202020204" pitchFamily="34" charset="0"/>
              <a:buChar char="•"/>
              <a:defRPr/>
            </a:pPr>
            <a:r>
              <a:rPr lang="en-US" sz="2400" dirty="0" err="1">
                <a:solidFill>
                  <a:srgbClr val="002060"/>
                </a:solidFill>
                <a:latin typeface="Times New Roman" pitchFamily="18" charset="0"/>
                <a:cs typeface="Times New Roman" pitchFamily="18" charset="0"/>
              </a:rPr>
              <a:t>Trao</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đổi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dữ</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liệu</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với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các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phần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mềm</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khác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có</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liên</a:t>
            </a:r>
            <a:r>
              <a:rPr lang="en-US" sz="2400" dirty="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quan</a:t>
            </a:r>
            <a:endParaRPr lang="en-US" sz="2400" dirty="0">
              <a:solidFill>
                <a:srgbClr val="002060"/>
              </a:solidFill>
              <a:latin typeface="Times New Roman" pitchFamily="18" charset="0"/>
              <a:cs typeface="Times New Roman" pitchFamily="18" charset="0"/>
            </a:endParaRPr>
          </a:p>
          <a:p>
            <a:pPr lvl="2" algn="just">
              <a:spcBef>
                <a:spcPts val="1200"/>
              </a:spcBef>
              <a:buClr>
                <a:srgbClr val="C00000"/>
              </a:buClr>
              <a:buFont typeface="Arial" panose="020B0604020202020204" pitchFamily="34" charset="0"/>
              <a:buChar char="•"/>
              <a:defRPr/>
            </a:pPr>
            <a:r>
              <a:rPr lang="en-US" sz="2200" dirty="0" err="1">
                <a:solidFill>
                  <a:srgbClr val="002060"/>
                </a:solidFill>
                <a:latin typeface="Times New Roman" pitchFamily="18" charset="0"/>
                <a:cs typeface="Times New Roman" pitchFamily="18" charset="0"/>
              </a:rPr>
              <a:t>Giao</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tiếp</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nội</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bộ</a:t>
            </a:r>
            <a:endParaRPr lang="en-US" sz="2200" dirty="0">
              <a:solidFill>
                <a:srgbClr val="002060"/>
              </a:solidFill>
              <a:latin typeface="Times New Roman" pitchFamily="18" charset="0"/>
              <a:cs typeface="Times New Roman" pitchFamily="18" charset="0"/>
            </a:endParaRPr>
          </a:p>
          <a:p>
            <a:pPr lvl="2" algn="just">
              <a:spcBef>
                <a:spcPts val="1200"/>
              </a:spcBef>
              <a:buClr>
                <a:srgbClr val="C00000"/>
              </a:buClr>
              <a:buFont typeface="Arial" panose="020B0604020202020204" pitchFamily="34" charset="0"/>
              <a:buChar char="•"/>
              <a:defRPr/>
            </a:pPr>
            <a:r>
              <a:rPr lang="en-US" sz="2200" dirty="0" err="1">
                <a:solidFill>
                  <a:srgbClr val="002060"/>
                </a:solidFill>
                <a:latin typeface="Times New Roman" pitchFamily="18" charset="0"/>
                <a:cs typeface="Times New Roman" pitchFamily="18" charset="0"/>
              </a:rPr>
              <a:t>Giao</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tiếp</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bên</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ngoài</a:t>
            </a:r>
            <a:endParaRPr lang="en-US" sz="2200" dirty="0">
              <a:solidFill>
                <a:srgbClr val="002060"/>
              </a:solidFill>
              <a:latin typeface="Times New Roman" pitchFamily="18" charset="0"/>
              <a:cs typeface="Times New Roman" pitchFamily="18" charset="0"/>
            </a:endParaRPr>
          </a:p>
          <a:p>
            <a:pPr algn="just">
              <a:spcBef>
                <a:spcPts val="1200"/>
              </a:spcBef>
              <a:buClr>
                <a:srgbClr val="C00000"/>
              </a:buClr>
              <a:buFont typeface="Wingdings" pitchFamily="2" charset="2"/>
              <a:buChar char="ü"/>
              <a:defRPr/>
            </a:pPr>
            <a:r>
              <a:rPr lang="en-US" sz="2800" dirty="0" err="1" smtClean="0">
                <a:solidFill>
                  <a:srgbClr val="002060"/>
                </a:solidFill>
                <a:latin typeface="Times New Roman" pitchFamily="18" charset="0"/>
                <a:cs typeface="Times New Roman" pitchFamily="18" charset="0"/>
              </a:rPr>
              <a:t>Tính</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tiến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hóa</a:t>
            </a:r>
            <a:r>
              <a:rPr lang="en-US" sz="2800" dirty="0">
                <a:solidFill>
                  <a:srgbClr val="002060"/>
                </a:solidFill>
                <a:latin typeface="Times New Roman" pitchFamily="18" charset="0"/>
                <a:cs typeface="Times New Roman" pitchFamily="18" charset="0"/>
              </a:rPr>
              <a:t>:</a:t>
            </a:r>
            <a:endParaRPr lang="en-US" sz="2400" dirty="0" smtClean="0">
              <a:solidFill>
                <a:srgbClr val="002060"/>
              </a:solidFill>
              <a:latin typeface="Times New Roman" pitchFamily="18" charset="0"/>
              <a:cs typeface="Times New Roman" pitchFamily="18" charset="0"/>
            </a:endParaRPr>
          </a:p>
          <a:p>
            <a:pPr lvl="1" algn="just">
              <a:spcBef>
                <a:spcPts val="1200"/>
              </a:spcBef>
              <a:buClr>
                <a:srgbClr val="C00000"/>
              </a:buClr>
              <a:buFont typeface="Arial" panose="020B0604020202020204" pitchFamily="34" charset="0"/>
              <a:buChar char="•"/>
              <a:defRPr/>
            </a:pPr>
            <a:r>
              <a:rPr lang="en-US" sz="2400" dirty="0">
                <a:solidFill>
                  <a:srgbClr val="002060"/>
                </a:solidFill>
                <a:latin typeface="Times New Roman" pitchFamily="18" charset="0"/>
                <a:cs typeface="Times New Roman" pitchFamily="18" charset="0"/>
              </a:rPr>
              <a:t>Cho </a:t>
            </a:r>
            <a:r>
              <a:rPr lang="en-US" sz="2400" dirty="0" err="1">
                <a:solidFill>
                  <a:srgbClr val="002060"/>
                </a:solidFill>
                <a:latin typeface="Times New Roman" pitchFamily="18" charset="0"/>
                <a:cs typeface="Times New Roman" pitchFamily="18" charset="0"/>
              </a:rPr>
              <a:t>phép</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người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dùng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có</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thể</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khai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báo</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các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thay</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đổi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về</a:t>
            </a:r>
            <a:r>
              <a:rPr lang="en-US" sz="2400" dirty="0">
                <a:solidFill>
                  <a:srgbClr val="002060"/>
                </a:solidFill>
                <a:latin typeface="Times New Roman" pitchFamily="18" charset="0"/>
                <a:cs typeface="Times New Roman" pitchFamily="18" charset="0"/>
              </a:rPr>
              <a:t> qui </a:t>
            </a:r>
            <a:r>
              <a:rPr lang="en-US" sz="2400" dirty="0" err="1">
                <a:solidFill>
                  <a:srgbClr val="002060"/>
                </a:solidFill>
                <a:latin typeface="Times New Roman" pitchFamily="18" charset="0"/>
                <a:cs typeface="Times New Roman" pitchFamily="18" charset="0"/>
              </a:rPr>
              <a:t>định</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với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phần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mềm</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tùy</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theo</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các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thay</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đổi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trong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thế</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giới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thực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liên</a:t>
            </a:r>
            <a:r>
              <a:rPr lang="en-US" sz="2400" dirty="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quan</a:t>
            </a:r>
            <a:endParaRPr lang="en-US" sz="2400" dirty="0">
              <a:solidFill>
                <a:srgbClr val="002060"/>
              </a:solidFill>
              <a:latin typeface="Times New Roman" pitchFamily="18" charset="0"/>
              <a:cs typeface="Times New Roman" pitchFamily="18" charset="0"/>
            </a:endParaRPr>
          </a:p>
          <a:p>
            <a:pPr lvl="1" algn="just">
              <a:spcBef>
                <a:spcPts val="1200"/>
              </a:spcBef>
              <a:buClr>
                <a:srgbClr val="C00000"/>
              </a:buClr>
              <a:buFont typeface="Arial" panose="020B0604020202020204" pitchFamily="34" charset="0"/>
              <a:buChar char="•"/>
              <a:defRPr/>
            </a:pPr>
            <a:r>
              <a:rPr lang="en-US" sz="2400" dirty="0" err="1">
                <a:solidFill>
                  <a:srgbClr val="002060"/>
                </a:solidFill>
                <a:latin typeface="Times New Roman" pitchFamily="18" charset="0"/>
                <a:cs typeface="Times New Roman" pitchFamily="18" charset="0"/>
              </a:rPr>
              <a:t>Sản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phẩm</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có</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thể</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mở</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rộng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tăng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cường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về</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mặt</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chức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năng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một</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cách</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dễ</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dàng</a:t>
            </a:r>
            <a:r>
              <a:rPr lang="en-US" sz="2400" dirty="0">
                <a:solidFill>
                  <a:srgbClr val="002060"/>
                </a:solidFill>
                <a:latin typeface="Times New Roman" pitchFamily="18" charset="0"/>
                <a:cs typeface="Times New Roman" pitchFamily="18" charset="0"/>
              </a:rPr>
              <a:t>.</a:t>
            </a:r>
          </a:p>
        </p:txBody>
      </p:sp>
      <p:sp>
        <p:nvSpPr>
          <p:cNvPr id="2" name="Title 1"/>
          <p:cNvSpPr>
            <a:spLocks noGrp="1"/>
          </p:cNvSpPr>
          <p:nvPr>
            <p:ph type="title"/>
          </p:nvPr>
        </p:nvSpPr>
        <p:spPr>
          <a:xfrm>
            <a:off x="457200" y="152400"/>
            <a:ext cx="8229600" cy="1143000"/>
          </a:xfrm>
        </p:spPr>
        <p:txBody>
          <a:bodyPr>
            <a:normAutofit/>
          </a:bodyPr>
          <a:lstStyle/>
          <a:p>
            <a:pPr algn="ctr"/>
            <a:r>
              <a:rPr lang="en-US" sz="4000" b="1" dirty="0" smtClean="0">
                <a:solidFill>
                  <a:srgbClr val="FF0000"/>
                </a:solidFill>
                <a:latin typeface="Times New Roman" pitchFamily="18" charset="0"/>
                <a:cs typeface="Times New Roman" pitchFamily="18" charset="0"/>
              </a:rPr>
              <a:t>1.8 CHẤT LƯỢNG PHẦN MỀM</a:t>
            </a:r>
            <a:endParaRPr lang="en-US" sz="40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64061473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93837"/>
            <a:ext cx="8229600" cy="4525963"/>
          </a:xfrm>
        </p:spPr>
        <p:txBody>
          <a:bodyPr>
            <a:noAutofit/>
          </a:bodyPr>
          <a:lstStyle/>
          <a:p>
            <a:pPr algn="just">
              <a:spcBef>
                <a:spcPts val="1200"/>
              </a:spcBef>
              <a:buClr>
                <a:srgbClr val="C00000"/>
              </a:buClr>
              <a:buFont typeface="Wingdings" pitchFamily="2" charset="2"/>
              <a:buChar char="ü"/>
              <a:defRPr/>
            </a:pPr>
            <a:r>
              <a:rPr lang="en-US" sz="2800" dirty="0" err="1" smtClean="0">
                <a:solidFill>
                  <a:srgbClr val="002060"/>
                </a:solidFill>
                <a:latin typeface="Times New Roman" pitchFamily="18" charset="0"/>
                <a:cs typeface="Times New Roman" pitchFamily="18" charset="0"/>
              </a:rPr>
              <a:t>Tính</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dễ</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kiểm</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tra</a:t>
            </a:r>
            <a:endParaRPr lang="en-US" sz="2800" dirty="0" smtClean="0">
              <a:solidFill>
                <a:srgbClr val="002060"/>
              </a:solidFill>
              <a:latin typeface="Times New Roman" pitchFamily="18" charset="0"/>
              <a:cs typeface="Times New Roman" pitchFamily="18" charset="0"/>
            </a:endParaRPr>
          </a:p>
          <a:p>
            <a:pPr algn="just">
              <a:spcBef>
                <a:spcPts val="1200"/>
              </a:spcBef>
              <a:buClr>
                <a:srgbClr val="C00000"/>
              </a:buClr>
              <a:buFont typeface="Wingdings" pitchFamily="2" charset="2"/>
              <a:buChar char="ü"/>
              <a:defRPr/>
            </a:pPr>
            <a:r>
              <a:rPr lang="en-US" sz="2800" dirty="0" err="1" smtClean="0">
                <a:solidFill>
                  <a:srgbClr val="002060"/>
                </a:solidFill>
                <a:latin typeface="Times New Roman" pitchFamily="18" charset="0"/>
                <a:cs typeface="Times New Roman" pitchFamily="18" charset="0"/>
              </a:rPr>
              <a:t>Tính</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sửa</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lỗi</a:t>
            </a:r>
            <a:endParaRPr lang="en-US" sz="2800" dirty="0" smtClean="0">
              <a:solidFill>
                <a:srgbClr val="002060"/>
              </a:solidFill>
              <a:latin typeface="Times New Roman" pitchFamily="18" charset="0"/>
              <a:cs typeface="Times New Roman" pitchFamily="18" charset="0"/>
            </a:endParaRPr>
          </a:p>
          <a:p>
            <a:pPr algn="just">
              <a:spcBef>
                <a:spcPts val="1200"/>
              </a:spcBef>
              <a:buClr>
                <a:srgbClr val="C00000"/>
              </a:buClr>
              <a:buFont typeface="Wingdings" pitchFamily="2" charset="2"/>
              <a:buChar char="ü"/>
              <a:defRPr/>
            </a:pPr>
            <a:r>
              <a:rPr lang="en-US" sz="2800" dirty="0" err="1" smtClean="0">
                <a:solidFill>
                  <a:srgbClr val="002060"/>
                </a:solidFill>
                <a:latin typeface="Times New Roman" pitchFamily="18" charset="0"/>
                <a:cs typeface="Times New Roman" pitchFamily="18" charset="0"/>
              </a:rPr>
              <a:t>Tính</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dễ</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bảo</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trì</a:t>
            </a:r>
            <a:endParaRPr lang="en-US" sz="2800" dirty="0" smtClean="0">
              <a:solidFill>
                <a:srgbClr val="002060"/>
              </a:solidFill>
              <a:latin typeface="Times New Roman" pitchFamily="18" charset="0"/>
              <a:cs typeface="Times New Roman" pitchFamily="18" charset="0"/>
            </a:endParaRPr>
          </a:p>
          <a:p>
            <a:pPr algn="just">
              <a:spcBef>
                <a:spcPts val="1200"/>
              </a:spcBef>
              <a:buClr>
                <a:srgbClr val="C00000"/>
              </a:buClr>
              <a:buFont typeface="Wingdings" pitchFamily="2" charset="2"/>
              <a:buChar char="ü"/>
              <a:defRPr/>
            </a:pPr>
            <a:r>
              <a:rPr lang="en-US" sz="2800" dirty="0" err="1">
                <a:solidFill>
                  <a:srgbClr val="002060"/>
                </a:solidFill>
                <a:latin typeface="Times New Roman" pitchFamily="18" charset="0"/>
                <a:cs typeface="Times New Roman" pitchFamily="18" charset="0"/>
              </a:rPr>
              <a:t>Tính</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tái</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sử</a:t>
            </a:r>
            <a:r>
              <a:rPr lang="en-US" sz="2800" dirty="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dụng</a:t>
            </a:r>
            <a:r>
              <a:rPr lang="en-US" sz="2800" dirty="0" smtClean="0">
                <a:solidFill>
                  <a:srgbClr val="002060"/>
                </a:solidFill>
                <a:latin typeface="Times New Roman" pitchFamily="18" charset="0"/>
                <a:cs typeface="Times New Roman" pitchFamily="18" charset="0"/>
              </a:rPr>
              <a:t>:</a:t>
            </a:r>
            <a:endParaRPr lang="en-US" sz="2800" dirty="0">
              <a:solidFill>
                <a:srgbClr val="002060"/>
              </a:solidFill>
              <a:latin typeface="Times New Roman" pitchFamily="18" charset="0"/>
              <a:cs typeface="Times New Roman" pitchFamily="18" charset="0"/>
            </a:endParaRPr>
          </a:p>
          <a:p>
            <a:pPr lvl="1" algn="just">
              <a:spcBef>
                <a:spcPts val="1200"/>
              </a:spcBef>
              <a:buClr>
                <a:srgbClr val="C00000"/>
              </a:buClr>
              <a:buFont typeface="Arial" panose="020B0604020202020204" pitchFamily="34" charset="0"/>
              <a:buChar char="•"/>
              <a:defRPr/>
            </a:pPr>
            <a:r>
              <a:rPr lang="en-US" sz="2400" dirty="0" err="1">
                <a:solidFill>
                  <a:srgbClr val="002060"/>
                </a:solidFill>
                <a:latin typeface="Times New Roman" pitchFamily="18" charset="0"/>
                <a:cs typeface="Times New Roman" pitchFamily="18" charset="0"/>
              </a:rPr>
              <a:t>Sản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phẩm</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phần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mềm</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có</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thể</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áp</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dụng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cho</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nhiều</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lĩnh</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vực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theo</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nhiều</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chế</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độ</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làm</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việc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khác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nhau</a:t>
            </a:r>
            <a:r>
              <a:rPr lang="en-US" sz="2400" dirty="0">
                <a:solidFill>
                  <a:srgbClr val="002060"/>
                </a:solidFill>
                <a:latin typeface="Times New Roman" pitchFamily="18" charset="0"/>
                <a:cs typeface="Times New Roman" pitchFamily="18" charset="0"/>
              </a:rPr>
              <a:t>.</a:t>
            </a:r>
          </a:p>
          <a:p>
            <a:pPr lvl="2" algn="just">
              <a:spcBef>
                <a:spcPts val="1200"/>
              </a:spcBef>
              <a:buClr>
                <a:srgbClr val="C00000"/>
              </a:buClr>
              <a:buFont typeface="Arial" panose="020B0604020202020204" pitchFamily="34" charset="0"/>
              <a:buChar char="•"/>
              <a:defRPr/>
            </a:pPr>
            <a:r>
              <a:rPr lang="en-US" sz="2200" dirty="0" err="1">
                <a:solidFill>
                  <a:srgbClr val="002060"/>
                </a:solidFill>
                <a:latin typeface="Times New Roman" pitchFamily="18" charset="0"/>
                <a:cs typeface="Times New Roman" pitchFamily="18" charset="0"/>
              </a:rPr>
              <a:t>Các</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phần</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mềm</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cùng</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lớp</a:t>
            </a:r>
            <a:endParaRPr lang="en-US" sz="2200" dirty="0">
              <a:solidFill>
                <a:srgbClr val="002060"/>
              </a:solidFill>
              <a:latin typeface="Times New Roman" pitchFamily="18" charset="0"/>
              <a:cs typeface="Times New Roman" pitchFamily="18" charset="0"/>
            </a:endParaRPr>
          </a:p>
          <a:p>
            <a:pPr lvl="2" algn="just">
              <a:spcBef>
                <a:spcPts val="1200"/>
              </a:spcBef>
              <a:buClr>
                <a:srgbClr val="C00000"/>
              </a:buClr>
              <a:buFont typeface="Arial" panose="020B0604020202020204" pitchFamily="34" charset="0"/>
              <a:buChar char="•"/>
              <a:defRPr/>
            </a:pPr>
            <a:r>
              <a:rPr lang="en-US" sz="2200" dirty="0" err="1">
                <a:solidFill>
                  <a:srgbClr val="002060"/>
                </a:solidFill>
                <a:latin typeface="Times New Roman" pitchFamily="18" charset="0"/>
                <a:cs typeface="Times New Roman" pitchFamily="18" charset="0"/>
              </a:rPr>
              <a:t>Các</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phần</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mềm</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khác</a:t>
            </a:r>
            <a:r>
              <a:rPr lang="en-US" sz="2200" dirty="0">
                <a:solidFill>
                  <a:srgbClr val="002060"/>
                </a:solidFill>
                <a:latin typeface="Times New Roman" pitchFamily="18" charset="0"/>
                <a:cs typeface="Times New Roman" pitchFamily="18" charset="0"/>
              </a:rPr>
              <a:t> </a:t>
            </a:r>
            <a:r>
              <a:rPr lang="en-US" sz="2200" dirty="0" err="1" smtClean="0">
                <a:solidFill>
                  <a:srgbClr val="002060"/>
                </a:solidFill>
                <a:latin typeface="Times New Roman" pitchFamily="18" charset="0"/>
                <a:cs typeface="Times New Roman" pitchFamily="18" charset="0"/>
              </a:rPr>
              <a:t>lớp</a:t>
            </a:r>
            <a:r>
              <a:rPr lang="en-US" sz="2200" dirty="0" smtClean="0">
                <a:solidFill>
                  <a:srgbClr val="002060"/>
                </a:solidFill>
                <a:latin typeface="Times New Roman" pitchFamily="18" charset="0"/>
                <a:cs typeface="Times New Roman" pitchFamily="18" charset="0"/>
              </a:rPr>
              <a:t>.</a:t>
            </a:r>
            <a:endParaRPr lang="en-US" sz="2200" dirty="0">
              <a:solidFill>
                <a:srgbClr val="002060"/>
              </a:solidFill>
              <a:latin typeface="Times New Roman" pitchFamily="18" charset="0"/>
              <a:cs typeface="Times New Roman" pitchFamily="18" charset="0"/>
            </a:endParaRPr>
          </a:p>
          <a:p>
            <a:pPr algn="just">
              <a:spcBef>
                <a:spcPts val="1200"/>
              </a:spcBef>
              <a:buClr>
                <a:srgbClr val="C00000"/>
              </a:buClr>
              <a:buFont typeface="Wingdings" pitchFamily="2" charset="2"/>
              <a:buChar char="ü"/>
              <a:defRPr/>
            </a:pPr>
            <a:endParaRPr lang="en-US" sz="2800" dirty="0" smtClean="0">
              <a:solidFill>
                <a:srgbClr val="002060"/>
              </a:solidFill>
              <a:latin typeface="Times New Roman" pitchFamily="18" charset="0"/>
              <a:cs typeface="Times New Roman" pitchFamily="18" charset="0"/>
            </a:endParaRPr>
          </a:p>
          <a:p>
            <a:pPr algn="just">
              <a:spcBef>
                <a:spcPts val="1200"/>
              </a:spcBef>
              <a:buClr>
                <a:srgbClr val="C00000"/>
              </a:buClr>
              <a:buFont typeface="Wingdings" pitchFamily="2" charset="2"/>
              <a:buChar char="ü"/>
              <a:defRPr/>
            </a:pPr>
            <a:endParaRPr lang="en-US" sz="2400" dirty="0" smtClean="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152400"/>
            <a:ext cx="8229600" cy="1143000"/>
          </a:xfrm>
        </p:spPr>
        <p:txBody>
          <a:bodyPr>
            <a:normAutofit/>
          </a:bodyPr>
          <a:lstStyle/>
          <a:p>
            <a:pPr algn="ctr"/>
            <a:r>
              <a:rPr lang="en-US" sz="4000" b="1" dirty="0" smtClean="0">
                <a:solidFill>
                  <a:srgbClr val="FF0000"/>
                </a:solidFill>
                <a:latin typeface="Times New Roman" pitchFamily="18" charset="0"/>
                <a:cs typeface="Times New Roman" pitchFamily="18" charset="0"/>
              </a:rPr>
              <a:t>1.8 CHẤT LƯỢNG PHẦN MỀM</a:t>
            </a:r>
            <a:endParaRPr lang="en-US" sz="40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5151398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93837"/>
            <a:ext cx="8229600" cy="4525963"/>
          </a:xfrm>
        </p:spPr>
        <p:txBody>
          <a:bodyPr>
            <a:noAutofit/>
          </a:bodyPr>
          <a:lstStyle/>
          <a:p>
            <a:pPr algn="just">
              <a:spcBef>
                <a:spcPts val="1200"/>
              </a:spcBef>
              <a:buClr>
                <a:srgbClr val="C00000"/>
              </a:buClr>
              <a:buFont typeface="Wingdings" pitchFamily="2" charset="2"/>
              <a:buChar char="ü"/>
              <a:defRPr/>
            </a:pPr>
            <a:r>
              <a:rPr lang="vi-VN" sz="2800" dirty="0">
                <a:solidFill>
                  <a:srgbClr val="002060"/>
                </a:solidFill>
                <a:latin typeface="Times New Roman" pitchFamily="18" charset="0"/>
                <a:cs typeface="Times New Roman" pitchFamily="18" charset="0"/>
              </a:rPr>
              <a:t>Trước năm 1975, phần lớn các tổ chức phần mềm có những kỹ thuật riêng, cá nhân có cách làm việc </a:t>
            </a:r>
            <a:r>
              <a:rPr lang="vi-VN" sz="2800" dirty="0" smtClean="0">
                <a:solidFill>
                  <a:srgbClr val="002060"/>
                </a:solidFill>
                <a:latin typeface="Times New Roman" pitchFamily="18" charset="0"/>
                <a:cs typeface="Times New Roman" pitchFamily="18" charset="0"/>
              </a:rPr>
              <a:t>riêng.</a:t>
            </a:r>
            <a:endParaRPr lang="en-US" sz="2800" dirty="0" smtClean="0">
              <a:solidFill>
                <a:srgbClr val="002060"/>
              </a:solidFill>
              <a:latin typeface="Times New Roman" pitchFamily="18" charset="0"/>
              <a:cs typeface="Times New Roman" pitchFamily="18" charset="0"/>
            </a:endParaRPr>
          </a:p>
          <a:p>
            <a:pPr algn="just">
              <a:spcBef>
                <a:spcPts val="1200"/>
              </a:spcBef>
              <a:buClr>
                <a:srgbClr val="C00000"/>
              </a:buClr>
              <a:buFont typeface="Wingdings" pitchFamily="2" charset="2"/>
              <a:buChar char="ü"/>
              <a:defRPr/>
            </a:pPr>
            <a:r>
              <a:rPr lang="vi-VN" sz="2800" dirty="0" smtClean="0">
                <a:solidFill>
                  <a:srgbClr val="002060"/>
                </a:solidFill>
                <a:latin typeface="Times New Roman" pitchFamily="18" charset="0"/>
                <a:cs typeface="Times New Roman" pitchFamily="18" charset="0"/>
              </a:rPr>
              <a:t>Giữa </a:t>
            </a:r>
            <a:r>
              <a:rPr lang="vi-VN" sz="2800" dirty="0">
                <a:solidFill>
                  <a:srgbClr val="002060"/>
                </a:solidFill>
                <a:latin typeface="Times New Roman" pitchFamily="18" charset="0"/>
                <a:cs typeface="Times New Roman" pitchFamily="18" charset="0"/>
              </a:rPr>
              <a:t>những năm 1975-1985: Phương pháp cấu trúc đạt nhiều thành công ban đầu. Kỹ thuật cấu trúc phù hợp với chương trình 5.000 đến 50.000 dòng mã. </a:t>
            </a:r>
            <a:endParaRPr lang="en-US" sz="2800" dirty="0">
              <a:solidFill>
                <a:srgbClr val="002060"/>
              </a:solidFill>
              <a:latin typeface="Times New Roman" pitchFamily="18" charset="0"/>
              <a:cs typeface="Times New Roman" pitchFamily="18" charset="0"/>
            </a:endParaRPr>
          </a:p>
        </p:txBody>
      </p:sp>
      <p:sp>
        <p:nvSpPr>
          <p:cNvPr id="5" name="Title 1"/>
          <p:cNvSpPr txBox="1">
            <a:spLocks/>
          </p:cNvSpPr>
          <p:nvPr/>
        </p:nvSpPr>
        <p:spPr>
          <a:xfrm>
            <a:off x="457200" y="152400"/>
            <a:ext cx="8229600" cy="1143000"/>
          </a:xfrm>
          <a:prstGeom prst="rect">
            <a:avLst/>
          </a:prstGeom>
        </p:spPr>
        <p:txBody>
          <a:bodyPr vert="horz" rtlCol="0" anchor="ctr">
            <a:normAutofit fontScale="90000" lnSpcReduction="10000"/>
            <a:scene3d>
              <a:camera prst="orthographicFront"/>
              <a:lightRig rig="soft" dir="t"/>
            </a:scene3d>
            <a:sp3d prstMaterial="softEdge">
              <a:bevelT w="25400" h="25400"/>
            </a:sp3d>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pPr algn="ctr"/>
            <a:r>
              <a:rPr lang="en-US" sz="4000" dirty="0" smtClean="0">
                <a:solidFill>
                  <a:srgbClr val="FF0000"/>
                </a:solidFill>
                <a:latin typeface="Times New Roman" pitchFamily="18" charset="0"/>
                <a:cs typeface="Times New Roman" pitchFamily="18" charset="0"/>
              </a:rPr>
              <a:t>1.9 </a:t>
            </a:r>
            <a:r>
              <a:rPr lang="vi-VN" sz="4000" dirty="0" smtClean="0">
                <a:solidFill>
                  <a:srgbClr val="FF0000"/>
                </a:solidFill>
                <a:latin typeface="Times New Roman" pitchFamily="18" charset="0"/>
                <a:cs typeface="Times New Roman" pitchFamily="18" charset="0"/>
              </a:rPr>
              <a:t>PHƯƠNG PHÁP HƯỚNG </a:t>
            </a:r>
            <a:endParaRPr lang="en-US" sz="4000" dirty="0" smtClean="0">
              <a:solidFill>
                <a:srgbClr val="FF0000"/>
              </a:solidFill>
              <a:latin typeface="Times New Roman" pitchFamily="18" charset="0"/>
              <a:cs typeface="Times New Roman" pitchFamily="18" charset="0"/>
            </a:endParaRPr>
          </a:p>
          <a:p>
            <a:pPr algn="ctr"/>
            <a:r>
              <a:rPr lang="vi-VN" sz="4000" dirty="0" smtClean="0">
                <a:solidFill>
                  <a:srgbClr val="FF0000"/>
                </a:solidFill>
                <a:latin typeface="Times New Roman" pitchFamily="18" charset="0"/>
                <a:cs typeface="Times New Roman" pitchFamily="18" charset="0"/>
              </a:rPr>
              <a:t>ĐỐI TƯỢNG </a:t>
            </a:r>
            <a:endParaRPr lang="en-US" sz="4000"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08001591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93837"/>
            <a:ext cx="8229600" cy="4525963"/>
          </a:xfrm>
        </p:spPr>
        <p:txBody>
          <a:bodyPr>
            <a:noAutofit/>
          </a:bodyPr>
          <a:lstStyle/>
          <a:p>
            <a:pPr algn="just">
              <a:spcBef>
                <a:spcPts val="1200"/>
              </a:spcBef>
              <a:buClr>
                <a:srgbClr val="C00000"/>
              </a:buClr>
              <a:buFont typeface="Wingdings" pitchFamily="2" charset="2"/>
              <a:buChar char="ü"/>
              <a:defRPr/>
            </a:pPr>
            <a:r>
              <a:rPr lang="vi-VN" sz="2800" dirty="0">
                <a:solidFill>
                  <a:srgbClr val="002060"/>
                </a:solidFill>
                <a:latin typeface="Times New Roman" pitchFamily="18" charset="0"/>
                <a:cs typeface="Times New Roman" pitchFamily="18" charset="0"/>
              </a:rPr>
              <a:t>Hạn chế của phương pháp cấu trúc</a:t>
            </a:r>
            <a:r>
              <a:rPr lang="vi-VN" sz="2800" dirty="0" smtClean="0">
                <a:solidFill>
                  <a:srgbClr val="002060"/>
                </a:solidFill>
                <a:latin typeface="Times New Roman" pitchFamily="18" charset="0"/>
                <a:cs typeface="Times New Roman" pitchFamily="18" charset="0"/>
              </a:rPr>
              <a:t>: </a:t>
            </a:r>
            <a:endParaRPr lang="en-US" sz="2800" dirty="0">
              <a:solidFill>
                <a:srgbClr val="002060"/>
              </a:solidFill>
              <a:latin typeface="Times New Roman" pitchFamily="18" charset="0"/>
              <a:cs typeface="Times New Roman" pitchFamily="18" charset="0"/>
            </a:endParaRPr>
          </a:p>
          <a:p>
            <a:pPr lvl="1" algn="just">
              <a:spcBef>
                <a:spcPts val="1200"/>
              </a:spcBef>
              <a:buClr>
                <a:srgbClr val="C00000"/>
              </a:buClr>
              <a:buFontTx/>
              <a:buChar char="-"/>
              <a:defRPr/>
            </a:pPr>
            <a:r>
              <a:rPr lang="vi-VN" sz="2400" dirty="0" smtClean="0">
                <a:solidFill>
                  <a:srgbClr val="002060"/>
                </a:solidFill>
                <a:latin typeface="Times New Roman" pitchFamily="18" charset="0"/>
                <a:cs typeface="Times New Roman" pitchFamily="18" charset="0"/>
              </a:rPr>
              <a:t>Không </a:t>
            </a:r>
            <a:r>
              <a:rPr lang="vi-VN" sz="2400" dirty="0">
                <a:solidFill>
                  <a:srgbClr val="002060"/>
                </a:solidFill>
                <a:latin typeface="Times New Roman" pitchFamily="18" charset="0"/>
                <a:cs typeface="Times New Roman" pitchFamily="18" charset="0"/>
              </a:rPr>
              <a:t>phù hợp với phần mềm lớn (&gt; 50.000 dòng </a:t>
            </a:r>
            <a:r>
              <a:rPr lang="vi-VN" sz="2400" dirty="0" smtClean="0">
                <a:solidFill>
                  <a:srgbClr val="002060"/>
                </a:solidFill>
                <a:latin typeface="Times New Roman" pitchFamily="18" charset="0"/>
                <a:cs typeface="Times New Roman" pitchFamily="18" charset="0"/>
              </a:rPr>
              <a:t>lệnh)</a:t>
            </a:r>
            <a:endParaRPr lang="en-US" sz="2400" dirty="0" smtClean="0">
              <a:solidFill>
                <a:srgbClr val="002060"/>
              </a:solidFill>
              <a:latin typeface="Times New Roman" pitchFamily="18" charset="0"/>
              <a:cs typeface="Times New Roman" pitchFamily="18" charset="0"/>
            </a:endParaRPr>
          </a:p>
          <a:p>
            <a:pPr lvl="1" algn="just">
              <a:spcBef>
                <a:spcPts val="1200"/>
              </a:spcBef>
              <a:buClr>
                <a:srgbClr val="C00000"/>
              </a:buClr>
              <a:buFontTx/>
              <a:buChar char="-"/>
              <a:defRPr/>
            </a:pPr>
            <a:r>
              <a:rPr lang="vi-VN" sz="2400" dirty="0" smtClean="0">
                <a:solidFill>
                  <a:srgbClr val="002060"/>
                </a:solidFill>
                <a:latin typeface="Times New Roman" pitchFamily="18" charset="0"/>
                <a:cs typeface="Times New Roman" pitchFamily="18" charset="0"/>
              </a:rPr>
              <a:t>80</a:t>
            </a:r>
            <a:r>
              <a:rPr lang="vi-VN" sz="2400" dirty="0">
                <a:solidFill>
                  <a:srgbClr val="002060"/>
                </a:solidFill>
                <a:latin typeface="Times New Roman" pitchFamily="18" charset="0"/>
                <a:cs typeface="Times New Roman" pitchFamily="18" charset="0"/>
              </a:rPr>
              <a:t>% chi phí và sức lực dành cho bảo trì nhưng cách tiếp cận của phương pháp cấu trúc không giải quyết được vấn đề này</a:t>
            </a:r>
            <a:r>
              <a:rPr lang="vi-VN" sz="2400" dirty="0" smtClean="0">
                <a:solidFill>
                  <a:srgbClr val="002060"/>
                </a:solidFill>
                <a:latin typeface="Times New Roman" pitchFamily="18" charset="0"/>
                <a:cs typeface="Times New Roman" pitchFamily="18" charset="0"/>
              </a:rPr>
              <a:t>.</a:t>
            </a:r>
            <a:endParaRPr lang="en-US" sz="2400" dirty="0" smtClean="0">
              <a:solidFill>
                <a:srgbClr val="002060"/>
              </a:solidFill>
              <a:latin typeface="Times New Roman" pitchFamily="18" charset="0"/>
              <a:cs typeface="Times New Roman" pitchFamily="18" charset="0"/>
            </a:endParaRPr>
          </a:p>
        </p:txBody>
      </p:sp>
      <p:sp>
        <p:nvSpPr>
          <p:cNvPr id="5" name="Title 1"/>
          <p:cNvSpPr txBox="1">
            <a:spLocks/>
          </p:cNvSpPr>
          <p:nvPr/>
        </p:nvSpPr>
        <p:spPr>
          <a:xfrm>
            <a:off x="457200" y="152400"/>
            <a:ext cx="8229600" cy="1143000"/>
          </a:xfrm>
          <a:prstGeom prst="rect">
            <a:avLst/>
          </a:prstGeom>
        </p:spPr>
        <p:txBody>
          <a:bodyPr vert="horz" rtlCol="0" anchor="ctr">
            <a:normAutofit fontScale="90000" lnSpcReduction="10000"/>
            <a:scene3d>
              <a:camera prst="orthographicFront"/>
              <a:lightRig rig="soft" dir="t"/>
            </a:scene3d>
            <a:sp3d prstMaterial="softEdge">
              <a:bevelT w="25400" h="25400"/>
            </a:sp3d>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pPr algn="ctr"/>
            <a:r>
              <a:rPr lang="en-US" sz="4000" dirty="0" smtClean="0">
                <a:solidFill>
                  <a:srgbClr val="FF0000"/>
                </a:solidFill>
                <a:latin typeface="Times New Roman" pitchFamily="18" charset="0"/>
                <a:cs typeface="Times New Roman" pitchFamily="18" charset="0"/>
              </a:rPr>
              <a:t>1.9 </a:t>
            </a:r>
            <a:r>
              <a:rPr lang="vi-VN" sz="4000" dirty="0" smtClean="0">
                <a:solidFill>
                  <a:srgbClr val="FF0000"/>
                </a:solidFill>
                <a:latin typeface="Times New Roman" pitchFamily="18" charset="0"/>
                <a:cs typeface="Times New Roman" pitchFamily="18" charset="0"/>
              </a:rPr>
              <a:t>PHƯƠNG PHÁP HƯỚNG </a:t>
            </a:r>
            <a:endParaRPr lang="en-US" sz="4000" dirty="0" smtClean="0">
              <a:solidFill>
                <a:srgbClr val="FF0000"/>
              </a:solidFill>
              <a:latin typeface="Times New Roman" pitchFamily="18" charset="0"/>
              <a:cs typeface="Times New Roman" pitchFamily="18" charset="0"/>
            </a:endParaRPr>
          </a:p>
          <a:p>
            <a:pPr algn="ctr"/>
            <a:r>
              <a:rPr lang="vi-VN" sz="4000" dirty="0" smtClean="0">
                <a:solidFill>
                  <a:srgbClr val="FF0000"/>
                </a:solidFill>
                <a:latin typeface="Times New Roman" pitchFamily="18" charset="0"/>
                <a:cs typeface="Times New Roman" pitchFamily="18" charset="0"/>
              </a:rPr>
              <a:t>ĐỐI TƯỢNG </a:t>
            </a:r>
            <a:endParaRPr lang="en-US" sz="4000"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80650439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93837"/>
            <a:ext cx="8229600" cy="4525963"/>
          </a:xfrm>
        </p:spPr>
        <p:txBody>
          <a:bodyPr>
            <a:noAutofit/>
          </a:bodyPr>
          <a:lstStyle/>
          <a:p>
            <a:pPr algn="just">
              <a:spcBef>
                <a:spcPts val="1200"/>
              </a:spcBef>
              <a:buClr>
                <a:srgbClr val="C00000"/>
              </a:buClr>
              <a:buFont typeface="Wingdings" pitchFamily="2" charset="2"/>
              <a:buChar char="ü"/>
              <a:defRPr/>
            </a:pPr>
            <a:r>
              <a:rPr lang="vi-VN" sz="2800" dirty="0">
                <a:solidFill>
                  <a:srgbClr val="002060"/>
                </a:solidFill>
                <a:latin typeface="Times New Roman" pitchFamily="18" charset="0"/>
                <a:cs typeface="Times New Roman" pitchFamily="18" charset="0"/>
              </a:rPr>
              <a:t>Đặc trưng của phương pháp cấu </a:t>
            </a:r>
            <a:r>
              <a:rPr lang="vi-VN" sz="2800" dirty="0" smtClean="0">
                <a:solidFill>
                  <a:srgbClr val="002060"/>
                </a:solidFill>
                <a:latin typeface="Times New Roman" pitchFamily="18" charset="0"/>
                <a:cs typeface="Times New Roman" pitchFamily="18" charset="0"/>
              </a:rPr>
              <a:t>trúc: </a:t>
            </a:r>
            <a:endParaRPr lang="en-US" sz="2800" dirty="0">
              <a:solidFill>
                <a:srgbClr val="002060"/>
              </a:solidFill>
              <a:latin typeface="Times New Roman" pitchFamily="18" charset="0"/>
              <a:cs typeface="Times New Roman" pitchFamily="18" charset="0"/>
            </a:endParaRPr>
          </a:p>
          <a:p>
            <a:pPr lvl="1" algn="just">
              <a:spcBef>
                <a:spcPts val="1200"/>
              </a:spcBef>
              <a:buClr>
                <a:srgbClr val="C00000"/>
              </a:buClr>
              <a:buFontTx/>
              <a:buChar char="-"/>
              <a:defRPr/>
            </a:pPr>
            <a:r>
              <a:rPr lang="vi-VN" sz="2400" dirty="0">
                <a:solidFill>
                  <a:srgbClr val="002060"/>
                </a:solidFill>
                <a:latin typeface="Times New Roman" pitchFamily="18" charset="0"/>
                <a:cs typeface="Times New Roman" pitchFamily="18" charset="0"/>
              </a:rPr>
              <a:t>Hướng hành động (máy trạng thái hữu hạn, sơ đồ dòng dữ </a:t>
            </a:r>
            <a:r>
              <a:rPr lang="vi-VN" sz="2400">
                <a:solidFill>
                  <a:srgbClr val="002060"/>
                </a:solidFill>
                <a:latin typeface="Times New Roman" pitchFamily="18" charset="0"/>
                <a:cs typeface="Times New Roman" pitchFamily="18" charset="0"/>
              </a:rPr>
              <a:t>liệu</a:t>
            </a:r>
            <a:r>
              <a:rPr lang="vi-VN" sz="2400" smtClean="0">
                <a:solidFill>
                  <a:srgbClr val="002060"/>
                </a:solidFill>
                <a:latin typeface="Times New Roman" pitchFamily="18" charset="0"/>
                <a:cs typeface="Times New Roman" pitchFamily="18" charset="0"/>
              </a:rPr>
              <a:t>);</a:t>
            </a:r>
            <a:endParaRPr lang="en-US" sz="2400" dirty="0" smtClean="0">
              <a:solidFill>
                <a:srgbClr val="002060"/>
              </a:solidFill>
              <a:latin typeface="Times New Roman" pitchFamily="18" charset="0"/>
              <a:cs typeface="Times New Roman" pitchFamily="18" charset="0"/>
            </a:endParaRPr>
          </a:p>
          <a:p>
            <a:pPr lvl="1" algn="just">
              <a:spcBef>
                <a:spcPts val="1200"/>
              </a:spcBef>
              <a:buClr>
                <a:srgbClr val="C00000"/>
              </a:buClr>
              <a:buFontTx/>
              <a:buChar char="-"/>
              <a:defRPr/>
            </a:pPr>
            <a:r>
              <a:rPr lang="vi-VN" sz="2400" dirty="0" smtClean="0">
                <a:solidFill>
                  <a:srgbClr val="002060"/>
                </a:solidFill>
                <a:latin typeface="Times New Roman" pitchFamily="18" charset="0"/>
                <a:cs typeface="Times New Roman" pitchFamily="18" charset="0"/>
              </a:rPr>
              <a:t>Hướng </a:t>
            </a:r>
            <a:r>
              <a:rPr lang="vi-VN" sz="2400" dirty="0">
                <a:solidFill>
                  <a:srgbClr val="002060"/>
                </a:solidFill>
                <a:latin typeface="Times New Roman" pitchFamily="18" charset="0"/>
                <a:cs typeface="Times New Roman" pitchFamily="18" charset="0"/>
              </a:rPr>
              <a:t>dữ liệu (sơ đồ quan hệ thực thể, phương pháp Jackson); </a:t>
            </a:r>
            <a:endParaRPr lang="en-US" sz="2400" dirty="0" smtClean="0">
              <a:solidFill>
                <a:srgbClr val="002060"/>
              </a:solidFill>
              <a:latin typeface="Times New Roman" pitchFamily="18" charset="0"/>
              <a:cs typeface="Times New Roman" pitchFamily="18" charset="0"/>
            </a:endParaRPr>
          </a:p>
          <a:p>
            <a:pPr lvl="1" algn="just">
              <a:spcBef>
                <a:spcPts val="1200"/>
              </a:spcBef>
              <a:buClr>
                <a:srgbClr val="C00000"/>
              </a:buClr>
              <a:buFontTx/>
              <a:buChar char="-"/>
              <a:defRPr/>
            </a:pPr>
            <a:r>
              <a:rPr lang="vi-VN" sz="2400" dirty="0" smtClean="0">
                <a:solidFill>
                  <a:srgbClr val="002060"/>
                </a:solidFill>
                <a:latin typeface="Times New Roman" pitchFamily="18" charset="0"/>
                <a:cs typeface="Times New Roman" pitchFamily="18" charset="0"/>
              </a:rPr>
              <a:t>Không </a:t>
            </a:r>
            <a:r>
              <a:rPr lang="vi-VN" sz="2400" dirty="0">
                <a:solidFill>
                  <a:srgbClr val="002060"/>
                </a:solidFill>
                <a:latin typeface="Times New Roman" pitchFamily="18" charset="0"/>
                <a:cs typeface="Times New Roman" pitchFamily="18" charset="0"/>
              </a:rPr>
              <a:t>cả </a:t>
            </a:r>
            <a:r>
              <a:rPr lang="vi-VN" sz="2400" dirty="0" smtClean="0">
                <a:solidFill>
                  <a:srgbClr val="002060"/>
                </a:solidFill>
                <a:latin typeface="Times New Roman" pitchFamily="18" charset="0"/>
                <a:cs typeface="Times New Roman" pitchFamily="18" charset="0"/>
              </a:rPr>
              <a:t>hai</a:t>
            </a:r>
            <a:r>
              <a:rPr lang="en-US" sz="2400" dirty="0" smtClean="0">
                <a:solidFill>
                  <a:srgbClr val="002060"/>
                </a:solidFill>
                <a:latin typeface="Times New Roman" pitchFamily="18" charset="0"/>
                <a:cs typeface="Times New Roman" pitchFamily="18" charset="0"/>
              </a:rPr>
              <a:t>.</a:t>
            </a:r>
          </a:p>
        </p:txBody>
      </p:sp>
      <p:sp>
        <p:nvSpPr>
          <p:cNvPr id="5" name="Title 1"/>
          <p:cNvSpPr txBox="1">
            <a:spLocks/>
          </p:cNvSpPr>
          <p:nvPr/>
        </p:nvSpPr>
        <p:spPr>
          <a:xfrm>
            <a:off x="457200" y="152400"/>
            <a:ext cx="8229600" cy="1143000"/>
          </a:xfrm>
          <a:prstGeom prst="rect">
            <a:avLst/>
          </a:prstGeom>
        </p:spPr>
        <p:txBody>
          <a:bodyPr vert="horz" rtlCol="0" anchor="ctr">
            <a:normAutofit fontScale="90000" lnSpcReduction="10000"/>
            <a:scene3d>
              <a:camera prst="orthographicFront"/>
              <a:lightRig rig="soft" dir="t"/>
            </a:scene3d>
            <a:sp3d prstMaterial="softEdge">
              <a:bevelT w="25400" h="25400"/>
            </a:sp3d>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pPr algn="ctr"/>
            <a:r>
              <a:rPr lang="en-US" sz="4000" dirty="0" smtClean="0">
                <a:solidFill>
                  <a:srgbClr val="FF0000"/>
                </a:solidFill>
                <a:latin typeface="Times New Roman" pitchFamily="18" charset="0"/>
                <a:cs typeface="Times New Roman" pitchFamily="18" charset="0"/>
              </a:rPr>
              <a:t>1.9 </a:t>
            </a:r>
            <a:r>
              <a:rPr lang="vi-VN" sz="4000" dirty="0" smtClean="0">
                <a:solidFill>
                  <a:srgbClr val="FF0000"/>
                </a:solidFill>
                <a:latin typeface="Times New Roman" pitchFamily="18" charset="0"/>
                <a:cs typeface="Times New Roman" pitchFamily="18" charset="0"/>
              </a:rPr>
              <a:t>PHƯƠNG PHÁP HƯỚNG </a:t>
            </a:r>
            <a:endParaRPr lang="en-US" sz="4000" dirty="0" smtClean="0">
              <a:solidFill>
                <a:srgbClr val="FF0000"/>
              </a:solidFill>
              <a:latin typeface="Times New Roman" pitchFamily="18" charset="0"/>
              <a:cs typeface="Times New Roman" pitchFamily="18" charset="0"/>
            </a:endParaRPr>
          </a:p>
          <a:p>
            <a:pPr algn="ctr"/>
            <a:r>
              <a:rPr lang="vi-VN" sz="4000" dirty="0" smtClean="0">
                <a:solidFill>
                  <a:srgbClr val="FF0000"/>
                </a:solidFill>
                <a:latin typeface="Times New Roman" pitchFamily="18" charset="0"/>
                <a:cs typeface="Times New Roman" pitchFamily="18" charset="0"/>
              </a:rPr>
              <a:t>ĐỐI TƯỢNG </a:t>
            </a:r>
            <a:endParaRPr lang="en-US" sz="4000"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05667670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93837"/>
            <a:ext cx="8229600" cy="4525963"/>
          </a:xfrm>
        </p:spPr>
        <p:txBody>
          <a:bodyPr>
            <a:noAutofit/>
          </a:bodyPr>
          <a:lstStyle/>
          <a:p>
            <a:pPr algn="just">
              <a:spcBef>
                <a:spcPts val="1200"/>
              </a:spcBef>
              <a:buClr>
                <a:srgbClr val="C00000"/>
              </a:buClr>
              <a:buFont typeface="Wingdings" pitchFamily="2" charset="2"/>
              <a:buChar char="ü"/>
              <a:defRPr/>
            </a:pPr>
            <a:r>
              <a:rPr lang="vi-VN" sz="2800" dirty="0">
                <a:solidFill>
                  <a:srgbClr val="002060"/>
                </a:solidFill>
                <a:latin typeface="Times New Roman" pitchFamily="18" charset="0"/>
                <a:cs typeface="Times New Roman" pitchFamily="18" charset="0"/>
              </a:rPr>
              <a:t>Phương pháp hướng đối tượng: Cả hai dữ liệu và hành động đều quan trọng như </a:t>
            </a:r>
            <a:r>
              <a:rPr lang="vi-VN" sz="2800" dirty="0" smtClean="0">
                <a:solidFill>
                  <a:srgbClr val="002060"/>
                </a:solidFill>
                <a:latin typeface="Times New Roman" pitchFamily="18" charset="0"/>
                <a:cs typeface="Times New Roman" pitchFamily="18" charset="0"/>
              </a:rPr>
              <a:t>nhau</a:t>
            </a:r>
            <a:r>
              <a:rPr lang="en-US" sz="2800" dirty="0" smtClean="0">
                <a:solidFill>
                  <a:srgbClr val="002060"/>
                </a:solidFill>
                <a:latin typeface="Times New Roman" pitchFamily="18" charset="0"/>
                <a:cs typeface="Times New Roman" pitchFamily="18" charset="0"/>
              </a:rPr>
              <a:t>.</a:t>
            </a:r>
          </a:p>
          <a:p>
            <a:pPr algn="just">
              <a:spcBef>
                <a:spcPts val="1200"/>
              </a:spcBef>
              <a:buClr>
                <a:srgbClr val="C00000"/>
              </a:buClr>
              <a:buFont typeface="Wingdings" pitchFamily="2" charset="2"/>
              <a:buChar char="ü"/>
              <a:defRPr/>
            </a:pPr>
            <a:r>
              <a:rPr lang="vi-VN" sz="2800" dirty="0" smtClean="0">
                <a:solidFill>
                  <a:srgbClr val="002060"/>
                </a:solidFill>
                <a:latin typeface="Times New Roman" pitchFamily="18" charset="0"/>
                <a:cs typeface="Times New Roman" pitchFamily="18" charset="0"/>
              </a:rPr>
              <a:t>Đối </a:t>
            </a:r>
            <a:r>
              <a:rPr lang="vi-VN" sz="2800" dirty="0">
                <a:solidFill>
                  <a:srgbClr val="002060"/>
                </a:solidFill>
                <a:latin typeface="Times New Roman" pitchFamily="18" charset="0"/>
                <a:cs typeface="Times New Roman" pitchFamily="18" charset="0"/>
              </a:rPr>
              <a:t>tượng: </a:t>
            </a:r>
            <a:r>
              <a:rPr lang="vi-VN" sz="2800" dirty="0" smtClean="0">
                <a:solidFill>
                  <a:srgbClr val="002060"/>
                </a:solidFill>
                <a:latin typeface="Times New Roman" pitchFamily="18" charset="0"/>
                <a:cs typeface="Times New Roman" pitchFamily="18" charset="0"/>
              </a:rPr>
              <a:t>Thành </a:t>
            </a:r>
            <a:r>
              <a:rPr lang="vi-VN" sz="2800" dirty="0">
                <a:solidFill>
                  <a:srgbClr val="002060"/>
                </a:solidFill>
                <a:latin typeface="Times New Roman" pitchFamily="18" charset="0"/>
                <a:cs typeface="Times New Roman" pitchFamily="18" charset="0"/>
              </a:rPr>
              <a:t>phần phần mềm kết hợp cả </a:t>
            </a:r>
            <a:r>
              <a:rPr lang="vi-VN" sz="2800" dirty="0" smtClean="0">
                <a:solidFill>
                  <a:srgbClr val="002060"/>
                </a:solidFill>
                <a:latin typeface="Times New Roman" pitchFamily="18" charset="0"/>
                <a:cs typeface="Times New Roman" pitchFamily="18" charset="0"/>
              </a:rPr>
              <a:t>hai</a:t>
            </a:r>
            <a:r>
              <a:rPr lang="en-US" sz="2800" dirty="0" smtClean="0">
                <a:solidFill>
                  <a:srgbClr val="002060"/>
                </a:solidFill>
                <a:latin typeface="Times New Roman" pitchFamily="18" charset="0"/>
                <a:cs typeface="Times New Roman" pitchFamily="18" charset="0"/>
              </a:rPr>
              <a:t>,</a:t>
            </a:r>
            <a:r>
              <a:rPr lang="vi-VN" sz="2800" dirty="0" smtClean="0">
                <a:solidFill>
                  <a:srgbClr val="002060"/>
                </a:solidFill>
                <a:latin typeface="Times New Roman" pitchFamily="18" charset="0"/>
                <a:cs typeface="Times New Roman" pitchFamily="18" charset="0"/>
              </a:rPr>
              <a:t> </a:t>
            </a:r>
            <a:r>
              <a:rPr lang="vi-VN" sz="2800" dirty="0">
                <a:solidFill>
                  <a:srgbClr val="002060"/>
                </a:solidFill>
                <a:latin typeface="Times New Roman" pitchFamily="18" charset="0"/>
                <a:cs typeface="Times New Roman" pitchFamily="18" charset="0"/>
              </a:rPr>
              <a:t>dữ liệu và các hành động thực hiện trên dữ liệu đó. </a:t>
            </a:r>
            <a:endParaRPr lang="en-US" sz="2800" dirty="0" smtClean="0">
              <a:solidFill>
                <a:srgbClr val="002060"/>
              </a:solidFill>
              <a:latin typeface="Times New Roman" pitchFamily="18" charset="0"/>
              <a:cs typeface="Times New Roman" pitchFamily="18" charset="0"/>
            </a:endParaRPr>
          </a:p>
          <a:p>
            <a:pPr algn="just">
              <a:spcBef>
                <a:spcPts val="1200"/>
              </a:spcBef>
              <a:buClr>
                <a:srgbClr val="C00000"/>
              </a:buClr>
              <a:buFont typeface="Wingdings" pitchFamily="2" charset="2"/>
              <a:buChar char="ü"/>
              <a:defRPr/>
            </a:pPr>
            <a:r>
              <a:rPr lang="vi-VN" sz="2800" dirty="0">
                <a:solidFill>
                  <a:srgbClr val="002060"/>
                </a:solidFill>
                <a:latin typeface="Times New Roman" pitchFamily="18" charset="0"/>
                <a:cs typeface="Times New Roman" pitchFamily="18" charset="0"/>
              </a:rPr>
              <a:t>Ví dụ: </a:t>
            </a:r>
            <a:r>
              <a:rPr lang="vi-VN" sz="2800" dirty="0" smtClean="0">
                <a:solidFill>
                  <a:srgbClr val="002060"/>
                </a:solidFill>
                <a:latin typeface="Times New Roman" pitchFamily="18" charset="0"/>
                <a:cs typeface="Times New Roman" pitchFamily="18" charset="0"/>
              </a:rPr>
              <a:t>Quản </a:t>
            </a:r>
            <a:r>
              <a:rPr lang="vi-VN" sz="2800" dirty="0">
                <a:solidFill>
                  <a:srgbClr val="002060"/>
                </a:solidFill>
                <a:latin typeface="Times New Roman" pitchFamily="18" charset="0"/>
                <a:cs typeface="Times New Roman" pitchFamily="18" charset="0"/>
              </a:rPr>
              <a:t>lý </a:t>
            </a:r>
            <a:r>
              <a:rPr lang="vi-VN" sz="2800" dirty="0" smtClean="0">
                <a:solidFill>
                  <a:srgbClr val="002060"/>
                </a:solidFill>
                <a:latin typeface="Times New Roman" pitchFamily="18" charset="0"/>
                <a:cs typeface="Times New Roman" pitchFamily="18" charset="0"/>
              </a:rPr>
              <a:t>ngân hàng</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số</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dư</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tài</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khoản</a:t>
            </a:r>
            <a:endParaRPr lang="vi-VN" sz="2800" dirty="0">
              <a:solidFill>
                <a:srgbClr val="002060"/>
              </a:solidFill>
              <a:latin typeface="Times New Roman" pitchFamily="18" charset="0"/>
              <a:cs typeface="Times New Roman" pitchFamily="18" charset="0"/>
            </a:endParaRPr>
          </a:p>
          <a:p>
            <a:pPr lvl="1" algn="just">
              <a:spcBef>
                <a:spcPts val="1200"/>
              </a:spcBef>
              <a:buClr>
                <a:srgbClr val="C00000"/>
              </a:buClr>
              <a:buFontTx/>
              <a:buChar char="-"/>
              <a:defRPr/>
            </a:pPr>
            <a:r>
              <a:rPr lang="vi-VN" sz="2400" dirty="0" smtClean="0">
                <a:solidFill>
                  <a:srgbClr val="002060"/>
                </a:solidFill>
                <a:latin typeface="Times New Roman" pitchFamily="18" charset="0"/>
                <a:cs typeface="Times New Roman" pitchFamily="18" charset="0"/>
              </a:rPr>
              <a:t>Dữ </a:t>
            </a:r>
            <a:r>
              <a:rPr lang="vi-VN" sz="2400" dirty="0">
                <a:solidFill>
                  <a:srgbClr val="002060"/>
                </a:solidFill>
                <a:latin typeface="Times New Roman" pitchFamily="18" charset="0"/>
                <a:cs typeface="Times New Roman" pitchFamily="18" charset="0"/>
              </a:rPr>
              <a:t>liệu: tiền gửi vào, rút </a:t>
            </a:r>
            <a:r>
              <a:rPr lang="vi-VN" sz="2400" dirty="0" smtClean="0">
                <a:solidFill>
                  <a:srgbClr val="002060"/>
                </a:solidFill>
                <a:latin typeface="Times New Roman" pitchFamily="18" charset="0"/>
                <a:cs typeface="Times New Roman" pitchFamily="18" charset="0"/>
              </a:rPr>
              <a:t>ra</a:t>
            </a:r>
            <a:r>
              <a:rPr lang="en-US" sz="2400" dirty="0" smtClean="0">
                <a:solidFill>
                  <a:srgbClr val="002060"/>
                </a:solidFill>
                <a:latin typeface="Times New Roman" pitchFamily="18" charset="0"/>
                <a:cs typeface="Times New Roman" pitchFamily="18" charset="0"/>
              </a:rPr>
              <a:t>.</a:t>
            </a:r>
          </a:p>
          <a:p>
            <a:pPr lvl="1" algn="just">
              <a:spcBef>
                <a:spcPts val="1200"/>
              </a:spcBef>
              <a:buClr>
                <a:srgbClr val="C00000"/>
              </a:buClr>
              <a:buFontTx/>
              <a:buChar char="-"/>
              <a:defRPr/>
            </a:pPr>
            <a:r>
              <a:rPr lang="vi-VN" sz="2400" dirty="0" smtClean="0">
                <a:solidFill>
                  <a:srgbClr val="002060"/>
                </a:solidFill>
                <a:latin typeface="Times New Roman" pitchFamily="18" charset="0"/>
                <a:cs typeface="Times New Roman" pitchFamily="18" charset="0"/>
              </a:rPr>
              <a:t>Hành </a:t>
            </a:r>
            <a:r>
              <a:rPr lang="vi-VN" sz="2400" dirty="0">
                <a:solidFill>
                  <a:srgbClr val="002060"/>
                </a:solidFill>
                <a:latin typeface="Times New Roman" pitchFamily="18" charset="0"/>
                <a:cs typeface="Times New Roman" pitchFamily="18" charset="0"/>
              </a:rPr>
              <a:t>động: gửi vào, rút ra, xác định tiền gửi vào rút </a:t>
            </a:r>
            <a:r>
              <a:rPr lang="vi-VN" sz="2400" dirty="0" smtClean="0">
                <a:solidFill>
                  <a:srgbClr val="002060"/>
                </a:solidFill>
                <a:latin typeface="Times New Roman" pitchFamily="18" charset="0"/>
                <a:cs typeface="Times New Roman" pitchFamily="18" charset="0"/>
              </a:rPr>
              <a:t>ra</a:t>
            </a:r>
            <a:r>
              <a:rPr lang="en-US" sz="2400" dirty="0" smtClean="0">
                <a:solidFill>
                  <a:srgbClr val="002060"/>
                </a:solidFill>
                <a:latin typeface="Times New Roman" pitchFamily="18" charset="0"/>
                <a:cs typeface="Times New Roman" pitchFamily="18" charset="0"/>
              </a:rPr>
              <a:t>.</a:t>
            </a:r>
            <a:endParaRPr lang="en-US" sz="2400" dirty="0">
              <a:solidFill>
                <a:srgbClr val="002060"/>
              </a:solidFill>
              <a:latin typeface="Times New Roman" pitchFamily="18" charset="0"/>
              <a:cs typeface="Times New Roman" pitchFamily="18" charset="0"/>
            </a:endParaRPr>
          </a:p>
        </p:txBody>
      </p:sp>
      <p:sp>
        <p:nvSpPr>
          <p:cNvPr id="5" name="Title 1"/>
          <p:cNvSpPr txBox="1">
            <a:spLocks/>
          </p:cNvSpPr>
          <p:nvPr/>
        </p:nvSpPr>
        <p:spPr>
          <a:xfrm>
            <a:off x="457200" y="152400"/>
            <a:ext cx="8229600" cy="1143000"/>
          </a:xfrm>
          <a:prstGeom prst="rect">
            <a:avLst/>
          </a:prstGeom>
        </p:spPr>
        <p:txBody>
          <a:bodyPr vert="horz" rtlCol="0" anchor="ctr">
            <a:normAutofit fontScale="90000" lnSpcReduction="10000"/>
            <a:scene3d>
              <a:camera prst="orthographicFront"/>
              <a:lightRig rig="soft" dir="t"/>
            </a:scene3d>
            <a:sp3d prstMaterial="softEdge">
              <a:bevelT w="25400" h="25400"/>
            </a:sp3d>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pPr algn="ctr"/>
            <a:r>
              <a:rPr lang="en-US" sz="4000" dirty="0" smtClean="0">
                <a:solidFill>
                  <a:srgbClr val="FF0000"/>
                </a:solidFill>
                <a:latin typeface="Times New Roman" pitchFamily="18" charset="0"/>
                <a:cs typeface="Times New Roman" pitchFamily="18" charset="0"/>
              </a:rPr>
              <a:t>1.9 </a:t>
            </a:r>
            <a:r>
              <a:rPr lang="vi-VN" sz="4000" dirty="0" smtClean="0">
                <a:solidFill>
                  <a:srgbClr val="FF0000"/>
                </a:solidFill>
                <a:latin typeface="Times New Roman" pitchFamily="18" charset="0"/>
                <a:cs typeface="Times New Roman" pitchFamily="18" charset="0"/>
              </a:rPr>
              <a:t>PHƯƠNG PHÁP HƯỚNG </a:t>
            </a:r>
            <a:endParaRPr lang="en-US" sz="4000" dirty="0" smtClean="0">
              <a:solidFill>
                <a:srgbClr val="FF0000"/>
              </a:solidFill>
              <a:latin typeface="Times New Roman" pitchFamily="18" charset="0"/>
              <a:cs typeface="Times New Roman" pitchFamily="18" charset="0"/>
            </a:endParaRPr>
          </a:p>
          <a:p>
            <a:pPr algn="ctr"/>
            <a:r>
              <a:rPr lang="vi-VN" sz="4000" dirty="0" smtClean="0">
                <a:solidFill>
                  <a:srgbClr val="FF0000"/>
                </a:solidFill>
                <a:latin typeface="Times New Roman" pitchFamily="18" charset="0"/>
                <a:cs typeface="Times New Roman" pitchFamily="18" charset="0"/>
              </a:rPr>
              <a:t>ĐỐI TƯỢNG </a:t>
            </a:r>
            <a:endParaRPr lang="en-US" sz="4000"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22679346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8229600" cy="4525963"/>
          </a:xfrm>
        </p:spPr>
        <p:txBody>
          <a:bodyPr>
            <a:noAutofit/>
          </a:bodyPr>
          <a:lstStyle/>
          <a:p>
            <a:pPr algn="just">
              <a:spcBef>
                <a:spcPts val="1200"/>
              </a:spcBef>
              <a:buClr>
                <a:srgbClr val="C00000"/>
              </a:buClr>
              <a:buFont typeface="Wingdings" pitchFamily="2" charset="2"/>
              <a:buChar char="ü"/>
              <a:defRPr/>
            </a:pPr>
            <a:r>
              <a:rPr lang="vi-VN" sz="2800" dirty="0">
                <a:solidFill>
                  <a:srgbClr val="002060"/>
                </a:solidFill>
                <a:latin typeface="Times New Roman" pitchFamily="18" charset="0"/>
                <a:cs typeface="Times New Roman" pitchFamily="18" charset="0"/>
              </a:rPr>
              <a:t>Phương pháp lập trình hướng đối tượng khác phương pháp cấu </a:t>
            </a:r>
            <a:r>
              <a:rPr lang="vi-VN" sz="2800" dirty="0" smtClean="0">
                <a:solidFill>
                  <a:srgbClr val="002060"/>
                </a:solidFill>
                <a:latin typeface="Times New Roman" pitchFamily="18" charset="0"/>
                <a:cs typeface="Times New Roman" pitchFamily="18" charset="0"/>
              </a:rPr>
              <a:t>trúc</a:t>
            </a:r>
            <a:r>
              <a:rPr lang="en-US" sz="2800" dirty="0" smtClean="0">
                <a:solidFill>
                  <a:srgbClr val="002060"/>
                </a:solidFill>
                <a:latin typeface="Times New Roman" pitchFamily="18" charset="0"/>
                <a:cs typeface="Times New Roman" pitchFamily="18" charset="0"/>
              </a:rPr>
              <a:t>:</a:t>
            </a:r>
            <a:endParaRPr lang="vi-VN" sz="2800" dirty="0">
              <a:solidFill>
                <a:srgbClr val="002060"/>
              </a:solidFill>
              <a:latin typeface="Times New Roman" pitchFamily="18" charset="0"/>
              <a:cs typeface="Times New Roman" pitchFamily="18" charset="0"/>
            </a:endParaRPr>
          </a:p>
          <a:p>
            <a:pPr lvl="1" algn="just">
              <a:spcBef>
                <a:spcPts val="1200"/>
              </a:spcBef>
              <a:buClr>
                <a:srgbClr val="C00000"/>
              </a:buClr>
              <a:buFontTx/>
              <a:buChar char="-"/>
              <a:defRPr/>
            </a:pPr>
            <a:r>
              <a:rPr lang="vi-VN" sz="2400" dirty="0">
                <a:solidFill>
                  <a:srgbClr val="002060"/>
                </a:solidFill>
                <a:latin typeface="Times New Roman" pitchFamily="18" charset="0"/>
                <a:cs typeface="Times New Roman" pitchFamily="18" charset="0"/>
              </a:rPr>
              <a:t>Ẩn dấu thông </a:t>
            </a:r>
            <a:r>
              <a:rPr lang="vi-VN" sz="2400" dirty="0" smtClean="0">
                <a:solidFill>
                  <a:srgbClr val="002060"/>
                </a:solidFill>
                <a:latin typeface="Times New Roman" pitchFamily="18" charset="0"/>
                <a:cs typeface="Times New Roman" pitchFamily="18" charset="0"/>
              </a:rPr>
              <a:t>tin</a:t>
            </a:r>
            <a:endParaRPr lang="en-US" sz="2400" dirty="0" smtClean="0">
              <a:solidFill>
                <a:srgbClr val="002060"/>
              </a:solidFill>
              <a:latin typeface="Times New Roman" pitchFamily="18" charset="0"/>
              <a:cs typeface="Times New Roman" pitchFamily="18" charset="0"/>
            </a:endParaRPr>
          </a:p>
          <a:p>
            <a:pPr lvl="1" algn="just">
              <a:spcBef>
                <a:spcPts val="1200"/>
              </a:spcBef>
              <a:buClr>
                <a:srgbClr val="C00000"/>
              </a:buClr>
              <a:buFontTx/>
              <a:buChar char="-"/>
              <a:defRPr/>
            </a:pPr>
            <a:r>
              <a:rPr lang="vi-VN" sz="2400" dirty="0" smtClean="0">
                <a:solidFill>
                  <a:srgbClr val="002060"/>
                </a:solidFill>
                <a:latin typeface="Times New Roman" pitchFamily="18" charset="0"/>
                <a:cs typeface="Times New Roman" pitchFamily="18" charset="0"/>
              </a:rPr>
              <a:t>Thiết </a:t>
            </a:r>
            <a:r>
              <a:rPr lang="vi-VN" sz="2400" dirty="0">
                <a:solidFill>
                  <a:srgbClr val="002060"/>
                </a:solidFill>
                <a:latin typeface="Times New Roman" pitchFamily="18" charset="0"/>
                <a:cs typeface="Times New Roman" pitchFamily="18" charset="0"/>
              </a:rPr>
              <a:t>kế dựa trên trách </a:t>
            </a:r>
            <a:r>
              <a:rPr lang="vi-VN" sz="2400" dirty="0" smtClean="0">
                <a:solidFill>
                  <a:srgbClr val="002060"/>
                </a:solidFill>
                <a:latin typeface="Times New Roman" pitchFamily="18" charset="0"/>
                <a:cs typeface="Times New Roman" pitchFamily="18" charset="0"/>
              </a:rPr>
              <a:t>nhiệm</a:t>
            </a:r>
            <a:endParaRPr lang="en-US" sz="2400" dirty="0" smtClean="0">
              <a:solidFill>
                <a:srgbClr val="002060"/>
              </a:solidFill>
              <a:latin typeface="Times New Roman" pitchFamily="18" charset="0"/>
              <a:cs typeface="Times New Roman" pitchFamily="18" charset="0"/>
            </a:endParaRPr>
          </a:p>
          <a:p>
            <a:pPr lvl="1" algn="just">
              <a:spcBef>
                <a:spcPts val="1200"/>
              </a:spcBef>
              <a:buClr>
                <a:srgbClr val="C00000"/>
              </a:buClr>
              <a:buFontTx/>
              <a:buChar char="-"/>
              <a:defRPr/>
            </a:pPr>
            <a:r>
              <a:rPr lang="vi-VN" sz="2400" dirty="0" smtClean="0">
                <a:solidFill>
                  <a:srgbClr val="002060"/>
                </a:solidFill>
                <a:latin typeface="Times New Roman" pitchFamily="18" charset="0"/>
                <a:cs typeface="Times New Roman" pitchFamily="18" charset="0"/>
              </a:rPr>
              <a:t>Ảnh </a:t>
            </a:r>
            <a:r>
              <a:rPr lang="vi-VN" sz="2400" dirty="0">
                <a:solidFill>
                  <a:srgbClr val="002060"/>
                </a:solidFill>
                <a:latin typeface="Times New Roman" pitchFamily="18" charset="0"/>
                <a:cs typeface="Times New Roman" pitchFamily="18" charset="0"/>
              </a:rPr>
              <a:t>hưởng đối với bảo trì và phát </a:t>
            </a:r>
            <a:r>
              <a:rPr lang="vi-VN" sz="2400" dirty="0" smtClean="0">
                <a:solidFill>
                  <a:srgbClr val="002060"/>
                </a:solidFill>
                <a:latin typeface="Times New Roman" pitchFamily="18" charset="0"/>
                <a:cs typeface="Times New Roman" pitchFamily="18" charset="0"/>
              </a:rPr>
              <a:t>triển</a:t>
            </a:r>
            <a:endParaRPr lang="en-US" sz="2400" dirty="0" smtClean="0">
              <a:solidFill>
                <a:srgbClr val="002060"/>
              </a:solidFill>
              <a:latin typeface="Times New Roman" pitchFamily="18" charset="0"/>
              <a:cs typeface="Times New Roman" pitchFamily="18"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19" y="3878241"/>
            <a:ext cx="9144000" cy="2827359"/>
          </a:xfrm>
          <a:prstGeom prst="rect">
            <a:avLst/>
          </a:prstGeom>
        </p:spPr>
      </p:pic>
      <p:sp>
        <p:nvSpPr>
          <p:cNvPr id="6" name="Title 1"/>
          <p:cNvSpPr txBox="1">
            <a:spLocks/>
          </p:cNvSpPr>
          <p:nvPr/>
        </p:nvSpPr>
        <p:spPr>
          <a:xfrm>
            <a:off x="457200" y="152400"/>
            <a:ext cx="8229600" cy="1143000"/>
          </a:xfrm>
          <a:prstGeom prst="rect">
            <a:avLst/>
          </a:prstGeom>
        </p:spPr>
        <p:txBody>
          <a:bodyPr vert="horz" rtlCol="0" anchor="ctr">
            <a:normAutofit fontScale="90000" lnSpcReduction="10000"/>
            <a:scene3d>
              <a:camera prst="orthographicFront"/>
              <a:lightRig rig="soft" dir="t"/>
            </a:scene3d>
            <a:sp3d prstMaterial="softEdge">
              <a:bevelT w="25400" h="25400"/>
            </a:sp3d>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pPr algn="ctr"/>
            <a:r>
              <a:rPr lang="en-US" sz="4000" dirty="0" smtClean="0">
                <a:solidFill>
                  <a:srgbClr val="FF0000"/>
                </a:solidFill>
                <a:latin typeface="Times New Roman" pitchFamily="18" charset="0"/>
                <a:cs typeface="Times New Roman" pitchFamily="18" charset="0"/>
              </a:rPr>
              <a:t>1.9 </a:t>
            </a:r>
            <a:r>
              <a:rPr lang="vi-VN" sz="4000" dirty="0" smtClean="0">
                <a:solidFill>
                  <a:srgbClr val="FF0000"/>
                </a:solidFill>
                <a:latin typeface="Times New Roman" pitchFamily="18" charset="0"/>
                <a:cs typeface="Times New Roman" pitchFamily="18" charset="0"/>
              </a:rPr>
              <a:t>PHƯƠNG PHÁP HƯỚNG </a:t>
            </a:r>
            <a:endParaRPr lang="en-US" sz="4000" dirty="0" smtClean="0">
              <a:solidFill>
                <a:srgbClr val="FF0000"/>
              </a:solidFill>
              <a:latin typeface="Times New Roman" pitchFamily="18" charset="0"/>
              <a:cs typeface="Times New Roman" pitchFamily="18" charset="0"/>
            </a:endParaRPr>
          </a:p>
          <a:p>
            <a:pPr algn="ctr"/>
            <a:r>
              <a:rPr lang="vi-VN" sz="4000" dirty="0" smtClean="0">
                <a:solidFill>
                  <a:srgbClr val="FF0000"/>
                </a:solidFill>
                <a:latin typeface="Times New Roman" pitchFamily="18" charset="0"/>
                <a:cs typeface="Times New Roman" pitchFamily="18" charset="0"/>
              </a:rPr>
              <a:t>ĐỐI TƯỢNG </a:t>
            </a:r>
            <a:endParaRPr lang="en-US" sz="4000"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07065807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8229600" cy="4525963"/>
          </a:xfrm>
        </p:spPr>
        <p:txBody>
          <a:bodyPr>
            <a:noAutofit/>
          </a:bodyPr>
          <a:lstStyle/>
          <a:p>
            <a:pPr algn="just">
              <a:spcBef>
                <a:spcPts val="1200"/>
              </a:spcBef>
              <a:buClr>
                <a:srgbClr val="C00000"/>
              </a:buClr>
              <a:buFont typeface="Wingdings" pitchFamily="2" charset="2"/>
              <a:buChar char="ü"/>
              <a:defRPr/>
            </a:pPr>
            <a:r>
              <a:rPr lang="vi-VN" sz="2800" dirty="0">
                <a:solidFill>
                  <a:srgbClr val="002060"/>
                </a:solidFill>
                <a:latin typeface="Times New Roman" pitchFamily="18" charset="0"/>
                <a:cs typeface="Times New Roman" pitchFamily="18" charset="0"/>
              </a:rPr>
              <a:t>Phương pháp hướng đối tượng: Một đối tượng gửi message đến một đối tượng khác để yêu cầu hành động/phương pháp.</a:t>
            </a:r>
            <a:endParaRPr lang="en-US" sz="2800" dirty="0" smtClean="0">
              <a:solidFill>
                <a:srgbClr val="002060"/>
              </a:solidFill>
              <a:latin typeface="Times New Roman" pitchFamily="18" charset="0"/>
              <a:cs typeface="Times New Roman" pitchFamily="18" charset="0"/>
            </a:endParaRPr>
          </a:p>
          <a:p>
            <a:pPr algn="just">
              <a:spcBef>
                <a:spcPts val="1200"/>
              </a:spcBef>
              <a:buClr>
                <a:srgbClr val="C00000"/>
              </a:buClr>
              <a:buFont typeface="Wingdings" pitchFamily="2" charset="2"/>
              <a:buChar char="ü"/>
              <a:defRPr/>
            </a:pPr>
            <a:r>
              <a:rPr lang="vi-VN" sz="2800" dirty="0">
                <a:solidFill>
                  <a:srgbClr val="002060"/>
                </a:solidFill>
                <a:latin typeface="Times New Roman" pitchFamily="18" charset="0"/>
                <a:cs typeface="Times New Roman" pitchFamily="18" charset="0"/>
              </a:rPr>
              <a:t>Từ phân tích đến thiết </a:t>
            </a:r>
            <a:r>
              <a:rPr lang="vi-VN" sz="2800" dirty="0" smtClean="0">
                <a:solidFill>
                  <a:srgbClr val="002060"/>
                </a:solidFill>
                <a:latin typeface="Times New Roman" pitchFamily="18" charset="0"/>
                <a:cs typeface="Times New Roman" pitchFamily="18" charset="0"/>
              </a:rPr>
              <a:t>kế</a:t>
            </a:r>
            <a:r>
              <a:rPr lang="en-US" sz="2800" dirty="0" smtClean="0">
                <a:solidFill>
                  <a:srgbClr val="002060"/>
                </a:solidFill>
                <a:latin typeface="Times New Roman" pitchFamily="18" charset="0"/>
                <a:cs typeface="Times New Roman" pitchFamily="18" charset="0"/>
              </a:rPr>
              <a:t>:</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276600"/>
            <a:ext cx="9144000" cy="3561347"/>
          </a:xfrm>
          <a:prstGeom prst="rect">
            <a:avLst/>
          </a:prstGeom>
        </p:spPr>
      </p:pic>
      <p:sp>
        <p:nvSpPr>
          <p:cNvPr id="6" name="Title 1"/>
          <p:cNvSpPr txBox="1">
            <a:spLocks/>
          </p:cNvSpPr>
          <p:nvPr/>
        </p:nvSpPr>
        <p:spPr>
          <a:xfrm>
            <a:off x="457200" y="152400"/>
            <a:ext cx="8229600" cy="1143000"/>
          </a:xfrm>
          <a:prstGeom prst="rect">
            <a:avLst/>
          </a:prstGeom>
        </p:spPr>
        <p:txBody>
          <a:bodyPr vert="horz" rtlCol="0" anchor="ctr">
            <a:normAutofit fontScale="90000" lnSpcReduction="10000"/>
            <a:scene3d>
              <a:camera prst="orthographicFront"/>
              <a:lightRig rig="soft" dir="t"/>
            </a:scene3d>
            <a:sp3d prstMaterial="softEdge">
              <a:bevelT w="25400" h="25400"/>
            </a:sp3d>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pPr algn="ctr"/>
            <a:r>
              <a:rPr lang="en-US" sz="4000" dirty="0" smtClean="0">
                <a:solidFill>
                  <a:srgbClr val="FF0000"/>
                </a:solidFill>
                <a:latin typeface="Times New Roman" pitchFamily="18" charset="0"/>
                <a:cs typeface="Times New Roman" pitchFamily="18" charset="0"/>
              </a:rPr>
              <a:t>1.9 </a:t>
            </a:r>
            <a:r>
              <a:rPr lang="vi-VN" sz="4000" dirty="0" smtClean="0">
                <a:solidFill>
                  <a:srgbClr val="FF0000"/>
                </a:solidFill>
                <a:latin typeface="Times New Roman" pitchFamily="18" charset="0"/>
                <a:cs typeface="Times New Roman" pitchFamily="18" charset="0"/>
              </a:rPr>
              <a:t>PHƯƠNG PHÁP HƯỚNG </a:t>
            </a:r>
            <a:endParaRPr lang="en-US" sz="4000" dirty="0" smtClean="0">
              <a:solidFill>
                <a:srgbClr val="FF0000"/>
              </a:solidFill>
              <a:latin typeface="Times New Roman" pitchFamily="18" charset="0"/>
              <a:cs typeface="Times New Roman" pitchFamily="18" charset="0"/>
            </a:endParaRPr>
          </a:p>
          <a:p>
            <a:pPr algn="ctr"/>
            <a:r>
              <a:rPr lang="vi-VN" sz="4000" dirty="0" smtClean="0">
                <a:solidFill>
                  <a:srgbClr val="FF0000"/>
                </a:solidFill>
                <a:latin typeface="Times New Roman" pitchFamily="18" charset="0"/>
                <a:cs typeface="Times New Roman" pitchFamily="18" charset="0"/>
              </a:rPr>
              <a:t>ĐỐI TƯỢNG </a:t>
            </a:r>
            <a:endParaRPr lang="en-US" sz="4000"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64719721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8229600" cy="4525963"/>
          </a:xfrm>
        </p:spPr>
        <p:txBody>
          <a:bodyPr>
            <a:noAutofit/>
          </a:bodyPr>
          <a:lstStyle/>
          <a:p>
            <a:pPr algn="just">
              <a:spcBef>
                <a:spcPts val="1200"/>
              </a:spcBef>
              <a:buClr>
                <a:srgbClr val="C00000"/>
              </a:buClr>
              <a:buFont typeface="Wingdings" pitchFamily="2" charset="2"/>
              <a:buChar char="ü"/>
              <a:defRPr/>
            </a:pPr>
            <a:r>
              <a:rPr lang="vi-VN" sz="2800" dirty="0">
                <a:solidFill>
                  <a:srgbClr val="002060"/>
                </a:solidFill>
                <a:latin typeface="Times New Roman" pitchFamily="18" charset="0"/>
                <a:cs typeface="Times New Roman" pitchFamily="18" charset="0"/>
              </a:rPr>
              <a:t>Phương pháp cấu trúc: Tạo “xóc” giữa phân tích (what) và thiết kế “how</a:t>
            </a:r>
            <a:r>
              <a:rPr lang="vi-VN" sz="2800" dirty="0" smtClean="0">
                <a:solidFill>
                  <a:srgbClr val="002060"/>
                </a:solidFill>
                <a:latin typeface="Times New Roman" pitchFamily="18" charset="0"/>
                <a:cs typeface="Times New Roman" pitchFamily="18" charset="0"/>
              </a:rPr>
              <a:t>”</a:t>
            </a:r>
            <a:r>
              <a:rPr lang="en-US" sz="2800" dirty="0" smtClean="0">
                <a:solidFill>
                  <a:srgbClr val="002060"/>
                </a:solidFill>
                <a:latin typeface="Times New Roman" pitchFamily="18" charset="0"/>
                <a:cs typeface="Times New Roman" pitchFamily="18" charset="0"/>
              </a:rPr>
              <a:t>.</a:t>
            </a:r>
          </a:p>
          <a:p>
            <a:pPr algn="just">
              <a:spcBef>
                <a:spcPts val="1200"/>
              </a:spcBef>
              <a:buClr>
                <a:srgbClr val="C00000"/>
              </a:buClr>
              <a:buFont typeface="Wingdings" pitchFamily="2" charset="2"/>
              <a:buChar char="ü"/>
              <a:defRPr/>
            </a:pPr>
            <a:r>
              <a:rPr lang="vi-VN" sz="2800" dirty="0" smtClean="0">
                <a:solidFill>
                  <a:srgbClr val="002060"/>
                </a:solidFill>
                <a:latin typeface="Times New Roman" pitchFamily="18" charset="0"/>
                <a:cs typeface="Times New Roman" pitchFamily="18" charset="0"/>
              </a:rPr>
              <a:t>Phương </a:t>
            </a:r>
            <a:r>
              <a:rPr lang="vi-VN" sz="2800" dirty="0">
                <a:solidFill>
                  <a:srgbClr val="002060"/>
                </a:solidFill>
                <a:latin typeface="Times New Roman" pitchFamily="18" charset="0"/>
                <a:cs typeface="Times New Roman" pitchFamily="18" charset="0"/>
              </a:rPr>
              <a:t>pháp hướng đối tượng: </a:t>
            </a:r>
            <a:r>
              <a:rPr lang="vi-VN" sz="2800" dirty="0" smtClean="0">
                <a:solidFill>
                  <a:srgbClr val="002060"/>
                </a:solidFill>
                <a:latin typeface="Times New Roman" pitchFamily="18" charset="0"/>
                <a:cs typeface="Times New Roman" pitchFamily="18" charset="0"/>
              </a:rPr>
              <a:t>(</a:t>
            </a:r>
            <a:r>
              <a:rPr lang="vi-VN" sz="2800" dirty="0">
                <a:solidFill>
                  <a:srgbClr val="002060"/>
                </a:solidFill>
                <a:latin typeface="Times New Roman" pitchFamily="18" charset="0"/>
                <a:cs typeface="Times New Roman" pitchFamily="18" charset="0"/>
              </a:rPr>
              <a:t>chuyển pha “êm dịu” nên giảm được sai sót) Các đối tượng đưa vào ngay từ đầu của vòng đời. Đối tượng được đề xuất trong pha thiết kế, được xây dựng trong pha thiết kế, được mã hóa trong pha lập trình. </a:t>
            </a:r>
            <a:endParaRPr lang="en-US" sz="2800" dirty="0" smtClean="0">
              <a:solidFill>
                <a:srgbClr val="002060"/>
              </a:solidFill>
              <a:latin typeface="Times New Roman" pitchFamily="18" charset="0"/>
              <a:cs typeface="Times New Roman" pitchFamily="18" charset="0"/>
            </a:endParaRPr>
          </a:p>
          <a:p>
            <a:pPr algn="just">
              <a:spcBef>
                <a:spcPts val="1200"/>
              </a:spcBef>
              <a:buClr>
                <a:srgbClr val="C00000"/>
              </a:buClr>
              <a:buFont typeface="Wingdings" pitchFamily="2" charset="2"/>
              <a:buChar char="ü"/>
              <a:defRPr/>
            </a:pPr>
            <a:r>
              <a:rPr lang="vi-VN" sz="2800" dirty="0" smtClean="0">
                <a:solidFill>
                  <a:srgbClr val="002060"/>
                </a:solidFill>
                <a:latin typeface="Times New Roman" pitchFamily="18" charset="0"/>
                <a:cs typeface="Times New Roman" pitchFamily="18" charset="0"/>
              </a:rPr>
              <a:t>Phân </a:t>
            </a:r>
            <a:r>
              <a:rPr lang="vi-VN" sz="2800" dirty="0">
                <a:solidFill>
                  <a:srgbClr val="002060"/>
                </a:solidFill>
                <a:latin typeface="Times New Roman" pitchFamily="18" charset="0"/>
                <a:cs typeface="Times New Roman" pitchFamily="18" charset="0"/>
              </a:rPr>
              <a:t>tích hệ thống: Xác định điều cần phải làm </a:t>
            </a:r>
            <a:r>
              <a:rPr lang="vi-VN" sz="2800" dirty="0" smtClean="0">
                <a:solidFill>
                  <a:srgbClr val="002060"/>
                </a:solidFill>
                <a:latin typeface="Times New Roman" pitchFamily="18" charset="0"/>
                <a:cs typeface="Times New Roman" pitchFamily="18" charset="0"/>
              </a:rPr>
              <a:t>WHAT</a:t>
            </a:r>
            <a:r>
              <a:rPr lang="en-US" sz="2800" dirty="0" smtClean="0">
                <a:solidFill>
                  <a:srgbClr val="002060"/>
                </a:solidFill>
                <a:latin typeface="Times New Roman" pitchFamily="18" charset="0"/>
                <a:cs typeface="Times New Roman" pitchFamily="18" charset="0"/>
              </a:rPr>
              <a:t>.</a:t>
            </a:r>
          </a:p>
          <a:p>
            <a:pPr algn="just">
              <a:spcBef>
                <a:spcPts val="1200"/>
              </a:spcBef>
              <a:buClr>
                <a:srgbClr val="C00000"/>
              </a:buClr>
              <a:buFont typeface="Wingdings" pitchFamily="2" charset="2"/>
              <a:buChar char="ü"/>
              <a:defRPr/>
            </a:pPr>
            <a:r>
              <a:rPr lang="vi-VN" sz="2800" dirty="0" smtClean="0">
                <a:solidFill>
                  <a:srgbClr val="002060"/>
                </a:solidFill>
                <a:latin typeface="Times New Roman" pitchFamily="18" charset="0"/>
                <a:cs typeface="Times New Roman" pitchFamily="18" charset="0"/>
              </a:rPr>
              <a:t>Thiết </a:t>
            </a:r>
            <a:r>
              <a:rPr lang="vi-VN" sz="2800" dirty="0">
                <a:solidFill>
                  <a:srgbClr val="002060"/>
                </a:solidFill>
                <a:latin typeface="Times New Roman" pitchFamily="18" charset="0"/>
                <a:cs typeface="Times New Roman" pitchFamily="18" charset="0"/>
              </a:rPr>
              <a:t>kế xác định cách làm HOW: thiết kế kiến trúc xác định các mô đun và thiết kế chi tiết từng mô đun.</a:t>
            </a:r>
            <a:endParaRPr lang="en-US" sz="2800" dirty="0" smtClean="0">
              <a:solidFill>
                <a:srgbClr val="002060"/>
              </a:solidFill>
              <a:latin typeface="Times New Roman" pitchFamily="18" charset="0"/>
              <a:cs typeface="Times New Roman" pitchFamily="18" charset="0"/>
            </a:endParaRPr>
          </a:p>
        </p:txBody>
      </p:sp>
      <p:sp>
        <p:nvSpPr>
          <p:cNvPr id="5" name="Title 1"/>
          <p:cNvSpPr txBox="1">
            <a:spLocks/>
          </p:cNvSpPr>
          <p:nvPr/>
        </p:nvSpPr>
        <p:spPr>
          <a:xfrm>
            <a:off x="457200" y="152400"/>
            <a:ext cx="8229600" cy="1143000"/>
          </a:xfrm>
          <a:prstGeom prst="rect">
            <a:avLst/>
          </a:prstGeom>
        </p:spPr>
        <p:txBody>
          <a:bodyPr vert="horz" rtlCol="0" anchor="ctr">
            <a:normAutofit fontScale="90000" lnSpcReduction="10000"/>
            <a:scene3d>
              <a:camera prst="orthographicFront"/>
              <a:lightRig rig="soft" dir="t"/>
            </a:scene3d>
            <a:sp3d prstMaterial="softEdge">
              <a:bevelT w="25400" h="25400"/>
            </a:sp3d>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pPr algn="ctr"/>
            <a:r>
              <a:rPr lang="en-US" sz="4000" dirty="0" smtClean="0">
                <a:solidFill>
                  <a:srgbClr val="FF0000"/>
                </a:solidFill>
                <a:latin typeface="Times New Roman" pitchFamily="18" charset="0"/>
                <a:cs typeface="Times New Roman" pitchFamily="18" charset="0"/>
              </a:rPr>
              <a:t>1.9 </a:t>
            </a:r>
            <a:r>
              <a:rPr lang="vi-VN" sz="4000" dirty="0" smtClean="0">
                <a:solidFill>
                  <a:srgbClr val="FF0000"/>
                </a:solidFill>
                <a:latin typeface="Times New Roman" pitchFamily="18" charset="0"/>
                <a:cs typeface="Times New Roman" pitchFamily="18" charset="0"/>
              </a:rPr>
              <a:t>PHƯƠNG PHÁP HƯỚNG </a:t>
            </a:r>
            <a:endParaRPr lang="en-US" sz="4000" dirty="0" smtClean="0">
              <a:solidFill>
                <a:srgbClr val="FF0000"/>
              </a:solidFill>
              <a:latin typeface="Times New Roman" pitchFamily="18" charset="0"/>
              <a:cs typeface="Times New Roman" pitchFamily="18" charset="0"/>
            </a:endParaRPr>
          </a:p>
          <a:p>
            <a:pPr algn="ctr"/>
            <a:r>
              <a:rPr lang="vi-VN" sz="4000" dirty="0" smtClean="0">
                <a:solidFill>
                  <a:srgbClr val="FF0000"/>
                </a:solidFill>
                <a:latin typeface="Times New Roman" pitchFamily="18" charset="0"/>
                <a:cs typeface="Times New Roman" pitchFamily="18" charset="0"/>
              </a:rPr>
              <a:t>ĐỐI TƯỢNG </a:t>
            </a:r>
            <a:endParaRPr lang="en-US" sz="4000"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57107604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93837"/>
            <a:ext cx="8229600" cy="4525963"/>
          </a:xfrm>
        </p:spPr>
        <p:txBody>
          <a:bodyPr>
            <a:noAutofit/>
          </a:bodyPr>
          <a:lstStyle/>
          <a:p>
            <a:pPr algn="just">
              <a:spcBef>
                <a:spcPts val="1200"/>
              </a:spcBef>
              <a:buClr>
                <a:srgbClr val="C00000"/>
              </a:buClr>
              <a:buFont typeface="Wingdings" pitchFamily="2" charset="2"/>
              <a:buChar char="ü"/>
              <a:defRPr/>
            </a:pPr>
            <a:r>
              <a:rPr lang="vi-VN" sz="2800" dirty="0">
                <a:solidFill>
                  <a:srgbClr val="002060"/>
                </a:solidFill>
                <a:latin typeface="Times New Roman" pitchFamily="18" charset="0"/>
                <a:cs typeface="Times New Roman" pitchFamily="18" charset="0"/>
              </a:rPr>
              <a:t>Lợi ích của HĐT</a:t>
            </a:r>
            <a:r>
              <a:rPr lang="vi-VN" sz="2800" dirty="0" smtClean="0">
                <a:solidFill>
                  <a:srgbClr val="002060"/>
                </a:solidFill>
                <a:latin typeface="Times New Roman" pitchFamily="18" charset="0"/>
                <a:cs typeface="Times New Roman" pitchFamily="18" charset="0"/>
              </a:rPr>
              <a:t>:</a:t>
            </a:r>
            <a:endParaRPr lang="vi-VN" sz="2800" dirty="0">
              <a:solidFill>
                <a:srgbClr val="002060"/>
              </a:solidFill>
              <a:latin typeface="Times New Roman" pitchFamily="18" charset="0"/>
              <a:cs typeface="Times New Roman" pitchFamily="18" charset="0"/>
            </a:endParaRPr>
          </a:p>
          <a:p>
            <a:pPr lvl="1" algn="just">
              <a:spcBef>
                <a:spcPts val="1200"/>
              </a:spcBef>
              <a:buClr>
                <a:srgbClr val="C00000"/>
              </a:buClr>
              <a:buFontTx/>
              <a:buChar char="-"/>
              <a:defRPr/>
            </a:pPr>
            <a:r>
              <a:rPr lang="vi-VN" sz="2400" dirty="0">
                <a:solidFill>
                  <a:srgbClr val="002060"/>
                </a:solidFill>
                <a:latin typeface="Times New Roman" pitchFamily="18" charset="0"/>
                <a:cs typeface="Times New Roman" pitchFamily="18" charset="0"/>
              </a:rPr>
              <a:t>Phân tích hướng đối tượng: Xác định cái gì phải thực hiện và xác định các đối tượng </a:t>
            </a:r>
            <a:endParaRPr lang="en-US" sz="2400" dirty="0" smtClean="0">
              <a:solidFill>
                <a:srgbClr val="002060"/>
              </a:solidFill>
              <a:latin typeface="Times New Roman" pitchFamily="18" charset="0"/>
              <a:cs typeface="Times New Roman" pitchFamily="18" charset="0"/>
            </a:endParaRPr>
          </a:p>
          <a:p>
            <a:pPr lvl="1" algn="just">
              <a:spcBef>
                <a:spcPts val="1200"/>
              </a:spcBef>
              <a:buClr>
                <a:srgbClr val="C00000"/>
              </a:buClr>
              <a:buFontTx/>
              <a:buChar char="-"/>
              <a:defRPr/>
            </a:pPr>
            <a:r>
              <a:rPr lang="vi-VN" sz="2400" dirty="0" smtClean="0">
                <a:solidFill>
                  <a:srgbClr val="002060"/>
                </a:solidFill>
                <a:latin typeface="Times New Roman" pitchFamily="18" charset="0"/>
                <a:cs typeface="Times New Roman" pitchFamily="18" charset="0"/>
              </a:rPr>
              <a:t>Thiết </a:t>
            </a:r>
            <a:r>
              <a:rPr lang="vi-VN" sz="2400" dirty="0">
                <a:solidFill>
                  <a:srgbClr val="002060"/>
                </a:solidFill>
                <a:latin typeface="Times New Roman" pitchFamily="18" charset="0"/>
                <a:cs typeface="Times New Roman" pitchFamily="18" charset="0"/>
              </a:rPr>
              <a:t>kế hướng đối tượng: Xác định cách thực hiện hành động và xây dựng các đối tượng.</a:t>
            </a:r>
            <a:endParaRPr lang="en-US" sz="2400" dirty="0">
              <a:solidFill>
                <a:srgbClr val="002060"/>
              </a:solidFill>
              <a:latin typeface="Times New Roman" pitchFamily="18" charset="0"/>
              <a:cs typeface="Times New Roman" pitchFamily="18" charset="0"/>
            </a:endParaRPr>
          </a:p>
        </p:txBody>
      </p:sp>
      <p:sp>
        <p:nvSpPr>
          <p:cNvPr id="5" name="Title 1"/>
          <p:cNvSpPr txBox="1">
            <a:spLocks/>
          </p:cNvSpPr>
          <p:nvPr/>
        </p:nvSpPr>
        <p:spPr>
          <a:xfrm>
            <a:off x="457200" y="152400"/>
            <a:ext cx="8229600" cy="1143000"/>
          </a:xfrm>
          <a:prstGeom prst="rect">
            <a:avLst/>
          </a:prstGeom>
        </p:spPr>
        <p:txBody>
          <a:bodyPr vert="horz" rtlCol="0" anchor="ctr">
            <a:normAutofit fontScale="90000" lnSpcReduction="10000"/>
            <a:scene3d>
              <a:camera prst="orthographicFront"/>
              <a:lightRig rig="soft" dir="t"/>
            </a:scene3d>
            <a:sp3d prstMaterial="softEdge">
              <a:bevelT w="25400" h="25400"/>
            </a:sp3d>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pPr algn="ctr"/>
            <a:r>
              <a:rPr lang="en-US" sz="4000" dirty="0" smtClean="0">
                <a:solidFill>
                  <a:srgbClr val="FF0000"/>
                </a:solidFill>
                <a:latin typeface="Times New Roman" pitchFamily="18" charset="0"/>
                <a:cs typeface="Times New Roman" pitchFamily="18" charset="0"/>
              </a:rPr>
              <a:t>1.9 </a:t>
            </a:r>
            <a:r>
              <a:rPr lang="vi-VN" sz="4000" dirty="0" smtClean="0">
                <a:solidFill>
                  <a:srgbClr val="FF0000"/>
                </a:solidFill>
                <a:latin typeface="Times New Roman" pitchFamily="18" charset="0"/>
                <a:cs typeface="Times New Roman" pitchFamily="18" charset="0"/>
              </a:rPr>
              <a:t>PHƯƠNG PHÁP HƯỚNG </a:t>
            </a:r>
            <a:endParaRPr lang="en-US" sz="4000" dirty="0" smtClean="0">
              <a:solidFill>
                <a:srgbClr val="FF0000"/>
              </a:solidFill>
              <a:latin typeface="Times New Roman" pitchFamily="18" charset="0"/>
              <a:cs typeface="Times New Roman" pitchFamily="18" charset="0"/>
            </a:endParaRPr>
          </a:p>
          <a:p>
            <a:pPr algn="ctr"/>
            <a:r>
              <a:rPr lang="vi-VN" sz="4000" dirty="0" smtClean="0">
                <a:solidFill>
                  <a:srgbClr val="FF0000"/>
                </a:solidFill>
                <a:latin typeface="Times New Roman" pitchFamily="18" charset="0"/>
                <a:cs typeface="Times New Roman" pitchFamily="18" charset="0"/>
              </a:rPr>
              <a:t>ĐỐI TƯỢNG </a:t>
            </a:r>
            <a:endParaRPr lang="en-US" sz="4000"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879963596"/>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93837"/>
            <a:ext cx="8229600" cy="4525963"/>
          </a:xfrm>
        </p:spPr>
        <p:txBody>
          <a:bodyPr>
            <a:noAutofit/>
          </a:bodyPr>
          <a:lstStyle/>
          <a:p>
            <a:pPr algn="just">
              <a:spcBef>
                <a:spcPts val="1200"/>
              </a:spcBef>
              <a:buClr>
                <a:srgbClr val="C00000"/>
              </a:buClr>
              <a:buFont typeface="Wingdings" pitchFamily="2" charset="2"/>
              <a:buChar char="ü"/>
              <a:defRPr/>
            </a:pPr>
            <a:r>
              <a:rPr lang="vi-VN" sz="2800" dirty="0">
                <a:solidFill>
                  <a:srgbClr val="002060"/>
                </a:solidFill>
                <a:latin typeface="Times New Roman" pitchFamily="18" charset="0"/>
                <a:cs typeface="Times New Roman" pitchFamily="18" charset="0"/>
              </a:rPr>
              <a:t>So sánh phương pháp cấu trúc và phương pháp hướng đối tượng</a:t>
            </a:r>
            <a:r>
              <a:rPr lang="vi-VN" sz="2800" dirty="0" smtClean="0">
                <a:solidFill>
                  <a:srgbClr val="002060"/>
                </a:solidFill>
                <a:latin typeface="Times New Roman" pitchFamily="18" charset="0"/>
                <a:cs typeface="Times New Roman" pitchFamily="18" charset="0"/>
              </a:rPr>
              <a:t>:</a:t>
            </a:r>
            <a:endParaRPr lang="vi-VN" sz="2800" dirty="0">
              <a:solidFill>
                <a:srgbClr val="002060"/>
              </a:solidFill>
              <a:latin typeface="Times New Roman" pitchFamily="18" charset="0"/>
              <a:cs typeface="Times New Roman" pitchFamily="18"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735976"/>
            <a:ext cx="9144000" cy="3117059"/>
          </a:xfrm>
          <a:prstGeom prst="rect">
            <a:avLst/>
          </a:prstGeom>
        </p:spPr>
      </p:pic>
      <p:sp>
        <p:nvSpPr>
          <p:cNvPr id="7" name="Title 1"/>
          <p:cNvSpPr txBox="1">
            <a:spLocks/>
          </p:cNvSpPr>
          <p:nvPr/>
        </p:nvSpPr>
        <p:spPr>
          <a:xfrm>
            <a:off x="457200" y="152400"/>
            <a:ext cx="8229600" cy="1143000"/>
          </a:xfrm>
          <a:prstGeom prst="rect">
            <a:avLst/>
          </a:prstGeom>
        </p:spPr>
        <p:txBody>
          <a:bodyPr vert="horz" rtlCol="0" anchor="ctr">
            <a:normAutofit fontScale="90000" lnSpcReduction="10000"/>
            <a:scene3d>
              <a:camera prst="orthographicFront"/>
              <a:lightRig rig="soft" dir="t"/>
            </a:scene3d>
            <a:sp3d prstMaterial="softEdge">
              <a:bevelT w="25400" h="25400"/>
            </a:sp3d>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pPr algn="ctr"/>
            <a:r>
              <a:rPr lang="en-US" sz="4000" dirty="0" smtClean="0">
                <a:solidFill>
                  <a:srgbClr val="FF0000"/>
                </a:solidFill>
                <a:latin typeface="Times New Roman" pitchFamily="18" charset="0"/>
                <a:cs typeface="Times New Roman" pitchFamily="18" charset="0"/>
              </a:rPr>
              <a:t>1.9 </a:t>
            </a:r>
            <a:r>
              <a:rPr lang="vi-VN" sz="4000" dirty="0" smtClean="0">
                <a:solidFill>
                  <a:srgbClr val="FF0000"/>
                </a:solidFill>
                <a:latin typeface="Times New Roman" pitchFamily="18" charset="0"/>
                <a:cs typeface="Times New Roman" pitchFamily="18" charset="0"/>
              </a:rPr>
              <a:t>PHƯƠNG PHÁP HƯỚNG </a:t>
            </a:r>
            <a:endParaRPr lang="en-US" sz="4000" dirty="0" smtClean="0">
              <a:solidFill>
                <a:srgbClr val="FF0000"/>
              </a:solidFill>
              <a:latin typeface="Times New Roman" pitchFamily="18" charset="0"/>
              <a:cs typeface="Times New Roman" pitchFamily="18" charset="0"/>
            </a:endParaRPr>
          </a:p>
          <a:p>
            <a:pPr algn="ctr"/>
            <a:r>
              <a:rPr lang="vi-VN" sz="4000" dirty="0" smtClean="0">
                <a:solidFill>
                  <a:srgbClr val="FF0000"/>
                </a:solidFill>
                <a:latin typeface="Times New Roman" pitchFamily="18" charset="0"/>
                <a:cs typeface="Times New Roman" pitchFamily="18" charset="0"/>
              </a:rPr>
              <a:t>ĐỐI TƯỢNG </a:t>
            </a:r>
            <a:endParaRPr lang="en-US" sz="4000"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18182002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93837"/>
            <a:ext cx="8229600" cy="4525963"/>
          </a:xfrm>
        </p:spPr>
        <p:txBody>
          <a:bodyPr>
            <a:noAutofit/>
          </a:bodyPr>
          <a:lstStyle/>
          <a:p>
            <a:pPr algn="just">
              <a:spcBef>
                <a:spcPts val="1200"/>
              </a:spcBef>
              <a:buClr>
                <a:srgbClr val="C00000"/>
              </a:buClr>
              <a:buFont typeface="Wingdings" pitchFamily="2" charset="2"/>
              <a:buChar char="ü"/>
              <a:defRPr/>
            </a:pPr>
            <a:r>
              <a:rPr lang="vi-VN" sz="2800" dirty="0">
                <a:solidFill>
                  <a:srgbClr val="002060"/>
                </a:solidFill>
                <a:latin typeface="Times New Roman" pitchFamily="18" charset="0"/>
                <a:cs typeface="Times New Roman" pitchFamily="18" charset="0"/>
              </a:rPr>
              <a:t>Công nghệ phần mềm: </a:t>
            </a:r>
            <a:r>
              <a:rPr lang="en-US" sz="2800" dirty="0" smtClean="0">
                <a:solidFill>
                  <a:srgbClr val="002060"/>
                </a:solidFill>
                <a:latin typeface="Times New Roman" pitchFamily="18" charset="0"/>
                <a:cs typeface="Times New Roman" pitchFamily="18" charset="0"/>
              </a:rPr>
              <a:t>N</a:t>
            </a:r>
            <a:r>
              <a:rPr lang="vi-VN" sz="2800" dirty="0" smtClean="0">
                <a:solidFill>
                  <a:srgbClr val="002060"/>
                </a:solidFill>
                <a:latin typeface="Times New Roman" pitchFamily="18" charset="0"/>
                <a:cs typeface="Times New Roman" pitchFamily="18" charset="0"/>
              </a:rPr>
              <a:t>gành </a:t>
            </a:r>
            <a:r>
              <a:rPr lang="vi-VN" sz="2800" dirty="0">
                <a:solidFill>
                  <a:srgbClr val="002060"/>
                </a:solidFill>
                <a:latin typeface="Times New Roman" pitchFamily="18" charset="0"/>
                <a:cs typeface="Times New Roman" pitchFamily="18" charset="0"/>
              </a:rPr>
              <a:t>học nhằm nghiên cứu cách sản xuất ra phần mềm thỏa mãn nhu cầu khách hàng, không có lỗi, giao đúng thời hạn và trong chi phí hạn định. </a:t>
            </a:r>
            <a:endParaRPr lang="en-US" sz="2800" dirty="0" smtClean="0">
              <a:solidFill>
                <a:srgbClr val="002060"/>
              </a:solidFill>
              <a:latin typeface="Times New Roman" pitchFamily="18" charset="0"/>
              <a:cs typeface="Times New Roman" pitchFamily="18" charset="0"/>
            </a:endParaRPr>
          </a:p>
          <a:p>
            <a:pPr algn="just">
              <a:spcBef>
                <a:spcPts val="1200"/>
              </a:spcBef>
              <a:buClr>
                <a:srgbClr val="C00000"/>
              </a:buClr>
              <a:buFont typeface="Wingdings" pitchFamily="2" charset="2"/>
              <a:buChar char="ü"/>
              <a:defRPr/>
            </a:pPr>
            <a:r>
              <a:rPr lang="vi-VN" sz="2800" dirty="0" smtClean="0">
                <a:solidFill>
                  <a:srgbClr val="002060"/>
                </a:solidFill>
                <a:latin typeface="Times New Roman" pitchFamily="18" charset="0"/>
                <a:cs typeface="Times New Roman" pitchFamily="18" charset="0"/>
              </a:rPr>
              <a:t>Công </a:t>
            </a:r>
            <a:r>
              <a:rPr lang="vi-VN" sz="2800" dirty="0">
                <a:solidFill>
                  <a:srgbClr val="002060"/>
                </a:solidFill>
                <a:latin typeface="Times New Roman" pitchFamily="18" charset="0"/>
                <a:cs typeface="Times New Roman" pitchFamily="18" charset="0"/>
              </a:rPr>
              <a:t>nghệ phần mềm xem xét các pha của vòng đời phần mềm và phân phối các khía cạnh khác nhau của tri thức con người từ kinh tế, kỹ thuật đến khoa học xã hội, tâm lý… </a:t>
            </a:r>
            <a:endParaRPr lang="en-US" sz="2800" dirty="0" smtClean="0">
              <a:solidFill>
                <a:srgbClr val="002060"/>
              </a:solidFill>
              <a:latin typeface="Times New Roman" pitchFamily="18" charset="0"/>
              <a:cs typeface="Times New Roman" pitchFamily="18" charset="0"/>
            </a:endParaRPr>
          </a:p>
          <a:p>
            <a:pPr algn="just">
              <a:spcBef>
                <a:spcPts val="1200"/>
              </a:spcBef>
              <a:buClr>
                <a:srgbClr val="C00000"/>
              </a:buClr>
              <a:buFont typeface="Wingdings" pitchFamily="2" charset="2"/>
              <a:buChar char="ü"/>
              <a:defRPr/>
            </a:pPr>
            <a:r>
              <a:rPr lang="vi-VN" sz="2800" dirty="0" smtClean="0">
                <a:solidFill>
                  <a:srgbClr val="002060"/>
                </a:solidFill>
                <a:latin typeface="Times New Roman" pitchFamily="18" charset="0"/>
                <a:cs typeface="Times New Roman" pitchFamily="18" charset="0"/>
              </a:rPr>
              <a:t>Phương </a:t>
            </a:r>
            <a:r>
              <a:rPr lang="vi-VN" sz="2800" dirty="0">
                <a:solidFill>
                  <a:srgbClr val="002060"/>
                </a:solidFill>
                <a:latin typeface="Times New Roman" pitchFamily="18" charset="0"/>
                <a:cs typeface="Times New Roman" pitchFamily="18" charset="0"/>
              </a:rPr>
              <a:t>pháp hướng đối tượng được xem là cách tiếp cận phổ biến trong phát </a:t>
            </a:r>
            <a:r>
              <a:rPr lang="vi-VN" sz="2800" dirty="0" smtClean="0">
                <a:solidFill>
                  <a:srgbClr val="002060"/>
                </a:solidFill>
                <a:latin typeface="Times New Roman" pitchFamily="18" charset="0"/>
                <a:cs typeface="Times New Roman" pitchFamily="18" charset="0"/>
              </a:rPr>
              <a:t>triển</a:t>
            </a:r>
            <a:r>
              <a:rPr lang="en-US" sz="2800" smtClean="0">
                <a:solidFill>
                  <a:srgbClr val="002060"/>
                </a:solidFill>
                <a:latin typeface="Times New Roman" pitchFamily="18" charset="0"/>
                <a:cs typeface="Times New Roman" pitchFamily="18" charset="0"/>
              </a:rPr>
              <a:t> </a:t>
            </a:r>
            <a:r>
              <a:rPr lang="vi-VN" sz="2800" smtClean="0">
                <a:solidFill>
                  <a:srgbClr val="002060"/>
                </a:solidFill>
                <a:latin typeface="Times New Roman" pitchFamily="18" charset="0"/>
                <a:cs typeface="Times New Roman" pitchFamily="18" charset="0"/>
              </a:rPr>
              <a:t>phần </a:t>
            </a:r>
            <a:r>
              <a:rPr lang="vi-VN" sz="2800" dirty="0">
                <a:solidFill>
                  <a:srgbClr val="002060"/>
                </a:solidFill>
                <a:latin typeface="Times New Roman" pitchFamily="18" charset="0"/>
                <a:cs typeface="Times New Roman" pitchFamily="18" charset="0"/>
              </a:rPr>
              <a:t>mềm hiện nay.</a:t>
            </a:r>
            <a:endParaRPr lang="en-US" sz="2800" dirty="0">
              <a:solidFill>
                <a:srgbClr val="002060"/>
              </a:solidFill>
              <a:latin typeface="Times New Roman" pitchFamily="18" charset="0"/>
              <a:cs typeface="Times New Roman" pitchFamily="18" charset="0"/>
            </a:endParaRPr>
          </a:p>
          <a:p>
            <a:pPr lvl="1" algn="just">
              <a:spcBef>
                <a:spcPts val="1200"/>
              </a:spcBef>
              <a:buClr>
                <a:srgbClr val="C00000"/>
              </a:buClr>
              <a:buFontTx/>
              <a:buChar char="-"/>
              <a:defRPr/>
            </a:pPr>
            <a:endParaRPr lang="en-US" sz="2400" dirty="0" smtClean="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152400"/>
            <a:ext cx="8229600" cy="1143000"/>
          </a:xfrm>
        </p:spPr>
        <p:txBody>
          <a:bodyPr>
            <a:normAutofit/>
          </a:bodyPr>
          <a:lstStyle/>
          <a:p>
            <a:pPr algn="ctr"/>
            <a:r>
              <a:rPr lang="en-US" sz="4000" b="1" dirty="0" smtClean="0">
                <a:solidFill>
                  <a:srgbClr val="FF0000"/>
                </a:solidFill>
                <a:latin typeface="Times New Roman" pitchFamily="18" charset="0"/>
                <a:cs typeface="Times New Roman" pitchFamily="18" charset="0"/>
              </a:rPr>
              <a:t>1.10 KẾT LUẬN</a:t>
            </a:r>
            <a:r>
              <a:rPr lang="vi-VN" sz="4000" b="1" dirty="0" smtClean="0">
                <a:solidFill>
                  <a:srgbClr val="FF0000"/>
                </a:solidFill>
                <a:latin typeface="Times New Roman" pitchFamily="18" charset="0"/>
                <a:cs typeface="Times New Roman" pitchFamily="18" charset="0"/>
              </a:rPr>
              <a:t> </a:t>
            </a:r>
            <a:endParaRPr lang="en-US" sz="40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5450763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2288</TotalTime>
  <Words>3608</Words>
  <Application>Microsoft Office PowerPoint</Application>
  <PresentationFormat>On-screen Show (4:3)</PresentationFormat>
  <Paragraphs>473</Paragraphs>
  <Slides>49</Slides>
  <Notes>49</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49</vt:i4>
      </vt:variant>
    </vt:vector>
  </HeadingPairs>
  <TitlesOfParts>
    <vt:vector size="58" baseType="lpstr">
      <vt:lpstr>Arial</vt:lpstr>
      <vt:lpstr>Calibri</vt:lpstr>
      <vt:lpstr>Lucida Sans Unicode</vt:lpstr>
      <vt:lpstr>Times New Roman</vt:lpstr>
      <vt:lpstr>Verdana</vt:lpstr>
      <vt:lpstr>Wingdings</vt:lpstr>
      <vt:lpstr>Wingdings 2</vt:lpstr>
      <vt:lpstr>Wingdings 3</vt:lpstr>
      <vt:lpstr>Concourse</vt:lpstr>
      <vt:lpstr>PowerPoint Presentation</vt:lpstr>
      <vt:lpstr>I.  GIỚI THIỆU MÔN HỌC </vt:lpstr>
      <vt:lpstr>I.  GIỚI THIỆU MÔN HỌC </vt:lpstr>
      <vt:lpstr>II.  NỘI DUNG CHI TIẾT </vt:lpstr>
      <vt:lpstr>II.  NỘI DUNG CHI TIẾT </vt:lpstr>
      <vt:lpstr>II.  NỘI DUNG CHI TIẾT </vt:lpstr>
      <vt:lpstr>II.  NỘI DUNG CHI TIẾT </vt:lpstr>
      <vt:lpstr>II.  NỘI DUNG CHI TIẾT </vt:lpstr>
      <vt:lpstr>II.  NỘI DUNG CHI TIẾT </vt:lpstr>
      <vt:lpstr>II.  NỘI DUNG CHI TIẾT </vt:lpstr>
      <vt:lpstr>II.  NỘI DUNG CHI TIẾT </vt:lpstr>
      <vt:lpstr>III.  TÀI LIỆU THAM KHẢO </vt:lpstr>
      <vt:lpstr>IV.  KIỂM TRA ĐÁNH GIÁ </vt:lpstr>
      <vt:lpstr>KHÁI NIỆM VỀ PHẦN MỀM</vt:lpstr>
      <vt:lpstr>KHÁI NIỆM VỀ PHẦN MỀM</vt:lpstr>
      <vt:lpstr>KHÁI NIỆM VỀ PHẦN MỀM</vt:lpstr>
      <vt:lpstr>KHÁI NIỆM VỀ PHẦN MỀM</vt:lpstr>
      <vt:lpstr>KHÁI NIỆM LỚP PHẦN MỀM</vt:lpstr>
      <vt:lpstr>1.1 ĐẶC TRƯNG CỦA PHẦN MỀM (PM)</vt:lpstr>
      <vt:lpstr>1.2 CÁC KIỂU PHẦN MỀM</vt:lpstr>
      <vt:lpstr>1.2 CÁC KIỂU PHẦN MỀM</vt:lpstr>
      <vt:lpstr>1.2 CÁC KIỂU PHẦN MỀM</vt:lpstr>
      <vt:lpstr>1.2 CÁC KIỂU PHẦN MỀM</vt:lpstr>
      <vt:lpstr>1.2 CÁC KIỂU PHẦN MỀM</vt:lpstr>
      <vt:lpstr>1.3 KHÍA CẠNH LỊCH SỬ</vt:lpstr>
      <vt:lpstr>1.3 KHÍA CẠNH LỊCH SỬ</vt:lpstr>
      <vt:lpstr>1.4 KHÍA CẠNH KINH TẾ</vt:lpstr>
      <vt:lpstr>1.4 KHÍA CẠNH KINH TẾ</vt:lpstr>
      <vt:lpstr>1.5 KHÍA CẠNH BẢO TRÌ </vt:lpstr>
      <vt:lpstr>1.5 KHÍA CẠNH BẢO TRÌ </vt:lpstr>
      <vt:lpstr>1.5 KHÍA CẠNH BẢO TRÌ </vt:lpstr>
      <vt:lpstr>1.6 KHÍA CẠNH PHÂN TÍCH VÀ THIẾT KẾ </vt:lpstr>
      <vt:lpstr>1.6 KHÍA CẠNH PHÂN TÍCH VÀ THIẾT KẾ </vt:lpstr>
      <vt:lpstr>1.7 KHÍA CẠNH LẬP TRÌNH NHÓM </vt:lpstr>
      <vt:lpstr>1.7 KHÍA CẠNH LẬP TRÌNH NHÓM </vt:lpstr>
      <vt:lpstr>1.8 CHẤT LƯỢNG PHẦN MỀM</vt:lpstr>
      <vt:lpstr>1.8 CHẤT LƯỢNG PHẦN MỀM</vt:lpstr>
      <vt:lpstr>1.8 CHẤT LƯỢNG PHẦN MỀM</vt:lpstr>
      <vt:lpstr>1.8 CHẤT LƯỢNG PHẦN MỀM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1.10 KẾT LUẬN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Charlie PHAM</dc:creator>
  <cp:lastModifiedBy>Windows User</cp:lastModifiedBy>
  <cp:revision>285</cp:revision>
  <dcterms:created xsi:type="dcterms:W3CDTF">2014-07-30T09:14:26Z</dcterms:created>
  <dcterms:modified xsi:type="dcterms:W3CDTF">2018-01-27T02:10:40Z</dcterms:modified>
</cp:coreProperties>
</file>