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18"/>
  </p:notesMasterIdLst>
  <p:sldIdLst>
    <p:sldId id="369" r:id="rId2"/>
    <p:sldId id="285" r:id="rId3"/>
    <p:sldId id="371" r:id="rId4"/>
    <p:sldId id="372" r:id="rId5"/>
    <p:sldId id="373" r:id="rId6"/>
    <p:sldId id="374" r:id="rId7"/>
    <p:sldId id="375" r:id="rId8"/>
    <p:sldId id="376" r:id="rId9"/>
    <p:sldId id="377" r:id="rId10"/>
    <p:sldId id="378" r:id="rId11"/>
    <p:sldId id="379" r:id="rId12"/>
    <p:sldId id="380" r:id="rId13"/>
    <p:sldId id="381" r:id="rId14"/>
    <p:sldId id="382" r:id="rId15"/>
    <p:sldId id="383" r:id="rId16"/>
    <p:sldId id="384"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907" autoAdjust="0"/>
  </p:normalViewPr>
  <p:slideViewPr>
    <p:cSldViewPr>
      <p:cViewPr>
        <p:scale>
          <a:sx n="76" d="100"/>
          <a:sy n="76" d="100"/>
        </p:scale>
        <p:origin x="-119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07FF86-22BB-4144-9EEC-A552BBEF3436}" type="datetimeFigureOut">
              <a:rPr lang="en-US" smtClean="0"/>
              <a:t>15/04/2017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6F8280-745D-486F-BC4B-3CCB8395E995}" type="slidenum">
              <a:rPr lang="en-US" smtClean="0"/>
              <a:t>‹#›</a:t>
            </a:fld>
            <a:endParaRPr lang="en-US"/>
          </a:p>
        </p:txBody>
      </p:sp>
    </p:spTree>
    <p:extLst>
      <p:ext uri="{BB962C8B-B14F-4D97-AF65-F5344CB8AC3E}">
        <p14:creationId xmlns:p14="http://schemas.microsoft.com/office/powerpoint/2010/main" val="1381449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1</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6F8280-745D-486F-BC4B-3CCB8395E995}" type="slidenum">
              <a:rPr lang="en-US" smtClean="0"/>
              <a:t>2</a:t>
            </a:fld>
            <a:endParaRPr lang="en-US"/>
          </a:p>
        </p:txBody>
      </p:sp>
    </p:spTree>
    <p:extLst>
      <p:ext uri="{BB962C8B-B14F-4D97-AF65-F5344CB8AC3E}">
        <p14:creationId xmlns:p14="http://schemas.microsoft.com/office/powerpoint/2010/main" val="1478169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Đảm bảo những đặc trưng ở trên phụ thuộc vào việc chọn lựa ngôn ngữ thực hiện và kiểu lập trình.</a:t>
            </a:r>
            <a:endParaRPr lang="en-US"/>
          </a:p>
        </p:txBody>
      </p:sp>
      <p:sp>
        <p:nvSpPr>
          <p:cNvPr id="4" name="Slide Number Placeholder 3"/>
          <p:cNvSpPr>
            <a:spLocks noGrp="1"/>
          </p:cNvSpPr>
          <p:nvPr>
            <p:ph type="sldNum" sz="quarter" idx="10"/>
          </p:nvPr>
        </p:nvSpPr>
        <p:spPr/>
        <p:txBody>
          <a:bodyPr/>
          <a:lstStyle/>
          <a:p>
            <a:fld id="{4E6F8280-745D-486F-BC4B-3CCB8395E995}" type="slidenum">
              <a:rPr lang="en-US" smtClean="0"/>
              <a:t>4</a:t>
            </a:fld>
            <a:endParaRPr lang="en-US"/>
          </a:p>
        </p:txBody>
      </p:sp>
    </p:spTree>
    <p:extLst>
      <p:ext uri="{BB962C8B-B14F-4D97-AF65-F5344CB8AC3E}">
        <p14:creationId xmlns:p14="http://schemas.microsoft.com/office/powerpoint/2010/main" val="31609753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8DDB821-C36F-4FAC-A081-735C79D040F8}" type="datetimeFigureOut">
              <a:rPr lang="en-US" smtClean="0"/>
              <a:t>15/04/2017</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10AA8C8-4B32-4730-B9EF-C213DECE05B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15/04/2017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15/04/2017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8DDB821-C36F-4FAC-A081-735C79D040F8}" type="datetimeFigureOut">
              <a:rPr lang="en-US" smtClean="0"/>
              <a:t>15/04/2017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8DDB821-C36F-4FAC-A081-735C79D040F8}" type="datetimeFigureOut">
              <a:rPr lang="en-US" smtClean="0"/>
              <a:t>15/04/2017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8DDB821-C36F-4FAC-A081-735C79D040F8}" type="datetimeFigureOut">
              <a:rPr lang="en-US" smtClean="0"/>
              <a:t>15/04/2017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10AA8C8-4B32-4730-B9EF-C213DECE05BC}"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78DDB821-C36F-4FAC-A081-735C79D040F8}" type="datetimeFigureOut">
              <a:rPr lang="en-US" smtClean="0"/>
              <a:t>15/04/2017</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78DDB821-C36F-4FAC-A081-735C79D040F8}" type="datetimeFigureOut">
              <a:rPr lang="en-US" smtClean="0"/>
              <a:t>15/04/2017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78DDB821-C36F-4FAC-A081-735C79D040F8}" type="datetimeFigureOut">
              <a:rPr lang="en-US" smtClean="0"/>
              <a:t>15/04/2017</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10AA8C8-4B32-4730-B9EF-C213DECE05BC}"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15/04/2017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8DDB821-C36F-4FAC-A081-735C79D040F8}" type="datetimeFigureOut">
              <a:rPr lang="en-US" smtClean="0"/>
              <a:t>15/04/2017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0AA8C8-4B32-4730-B9EF-C213DECE05B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8DDB821-C36F-4FAC-A081-735C79D040F8}" type="datetimeFigureOut">
              <a:rPr lang="en-US" smtClean="0"/>
              <a:t>15/04/2017</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10AA8C8-4B32-4730-B9EF-C213DECE05B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9"/>
            <a:ext cx="8229600" cy="4081272"/>
          </a:xfrm>
        </p:spPr>
        <p:txBody>
          <a:bodyPr>
            <a:normAutofit/>
          </a:bodyPr>
          <a:lstStyle/>
          <a:p>
            <a:pPr marL="0" lvl="0" indent="0" algn="ctr">
              <a:buNone/>
            </a:pPr>
            <a:r>
              <a:rPr lang="en-US" sz="4000" b="1" smtClean="0">
                <a:solidFill>
                  <a:srgbClr val="FF0000"/>
                </a:solidFill>
                <a:latin typeface="Times New Roman" pitchFamily="18" charset="0"/>
                <a:cs typeface="Times New Roman" pitchFamily="18" charset="0"/>
              </a:rPr>
              <a:t>NHẬP </a:t>
            </a:r>
            <a:r>
              <a:rPr lang="en-US" sz="4000" b="1">
                <a:solidFill>
                  <a:srgbClr val="FF0000"/>
                </a:solidFill>
                <a:latin typeface="Times New Roman" pitchFamily="18" charset="0"/>
                <a:cs typeface="Times New Roman" pitchFamily="18" charset="0"/>
              </a:rPr>
              <a:t>MÔN </a:t>
            </a:r>
          </a:p>
          <a:p>
            <a:pPr marL="0" lvl="0" indent="0" algn="ctr">
              <a:buNone/>
            </a:pPr>
            <a:r>
              <a:rPr lang="en-US" sz="4000" b="1">
                <a:solidFill>
                  <a:srgbClr val="FF0000"/>
                </a:solidFill>
                <a:latin typeface="Times New Roman" pitchFamily="18" charset="0"/>
                <a:cs typeface="Times New Roman" pitchFamily="18" charset="0"/>
              </a:rPr>
              <a:t>CÔNG NGHỆ PHẦN MỀM</a:t>
            </a:r>
            <a:endParaRPr lang="en-US" sz="4000" b="1" dirty="0">
              <a:solidFill>
                <a:srgbClr val="FF0000"/>
              </a:solidFill>
              <a:latin typeface="Times New Roman" pitchFamily="18" charset="0"/>
              <a:cs typeface="Times New Roman" pitchFamily="18" charset="0"/>
            </a:endParaRPr>
          </a:p>
          <a:p>
            <a:pPr marL="0" indent="0">
              <a:buNone/>
            </a:pPr>
            <a:endParaRPr lang="en-US" sz="2800" dirty="0" smtClean="0">
              <a:solidFill>
                <a:srgbClr val="002060"/>
              </a:solidFill>
              <a:latin typeface="Times New Roman" pitchFamily="18" charset="0"/>
              <a:cs typeface="Times New Roman" pitchFamily="18" charset="0"/>
            </a:endParaRPr>
          </a:p>
          <a:p>
            <a:pPr marL="0" indent="0" algn="ctr">
              <a:buNone/>
            </a:pPr>
            <a:r>
              <a:rPr lang="en-US" sz="3200" b="1" smtClean="0">
                <a:solidFill>
                  <a:srgbClr val="002060"/>
                </a:solidFill>
                <a:latin typeface="Times New Roman" pitchFamily="18" charset="0"/>
                <a:cs typeface="Times New Roman" pitchFamily="18" charset="0"/>
              </a:rPr>
              <a:t>Chương VIII</a:t>
            </a:r>
            <a:r>
              <a:rPr lang="en-US" sz="3200" b="1">
                <a:solidFill>
                  <a:srgbClr val="002060"/>
                </a:solidFill>
                <a:latin typeface="Times New Roman" pitchFamily="18" charset="0"/>
                <a:cs typeface="Times New Roman" pitchFamily="18" charset="0"/>
              </a:rPr>
              <a:t>: </a:t>
            </a:r>
            <a:r>
              <a:rPr lang="en-US" sz="3200" b="1" smtClean="0">
                <a:solidFill>
                  <a:srgbClr val="002060"/>
                </a:solidFill>
                <a:latin typeface="Times New Roman" pitchFamily="18" charset="0"/>
                <a:cs typeface="Times New Roman" pitchFamily="18" charset="0"/>
              </a:rPr>
              <a:t>Cài đặt</a:t>
            </a:r>
            <a:endParaRPr lang="en-US" sz="3200" b="1" dirty="0">
              <a:solidFill>
                <a:srgbClr val="002060"/>
              </a:solidFill>
              <a:latin typeface="Times New Roman" pitchFamily="18" charset="0"/>
              <a:cs typeface="Times New Roman" pitchFamily="18" charset="0"/>
            </a:endParaRPr>
          </a:p>
        </p:txBody>
      </p:sp>
      <p:sp>
        <p:nvSpPr>
          <p:cNvPr id="5" name="Title 1"/>
          <p:cNvSpPr>
            <a:spLocks noGrp="1"/>
          </p:cNvSpPr>
          <p:nvPr>
            <p:ph type="title"/>
          </p:nvPr>
        </p:nvSpPr>
        <p:spPr>
          <a:xfrm>
            <a:off x="228600" y="152400"/>
            <a:ext cx="8229600" cy="1143000"/>
          </a:xfrm>
        </p:spPr>
        <p:txBody>
          <a:bodyPr>
            <a:normAutofit/>
          </a:bodyPr>
          <a:lstStyle/>
          <a:p>
            <a:r>
              <a:rPr lang="en-US" sz="1800">
                <a:solidFill>
                  <a:srgbClr val="002060"/>
                </a:solidFill>
                <a:effectLst/>
                <a:latin typeface="Times New Roman" pitchFamily="18" charset="0"/>
                <a:cs typeface="Times New Roman" pitchFamily="18" charset="0"/>
              </a:rPr>
              <a:t>Học viện Công nghệ Bưu chính Viễn thông</a:t>
            </a:r>
            <a:br>
              <a:rPr lang="en-US" sz="1800">
                <a:solidFill>
                  <a:srgbClr val="002060"/>
                </a:solidFill>
                <a:effectLst/>
                <a:latin typeface="Times New Roman" pitchFamily="18" charset="0"/>
                <a:cs typeface="Times New Roman" pitchFamily="18" charset="0"/>
              </a:rPr>
            </a:br>
            <a:r>
              <a:rPr lang="en-US" sz="1800">
                <a:solidFill>
                  <a:srgbClr val="002060"/>
                </a:solidFill>
                <a:effectLst/>
                <a:latin typeface="Times New Roman" pitchFamily="18" charset="0"/>
                <a:cs typeface="Times New Roman" pitchFamily="18" charset="0"/>
              </a:rPr>
              <a:t>Khoa Công nghệ thông </a:t>
            </a:r>
            <a:r>
              <a:rPr lang="en-US" sz="1800" smtClean="0">
                <a:solidFill>
                  <a:srgbClr val="002060"/>
                </a:solidFill>
                <a:effectLst/>
                <a:latin typeface="Times New Roman" pitchFamily="18" charset="0"/>
                <a:cs typeface="Times New Roman" pitchFamily="18" charset="0"/>
              </a:rPr>
              <a:t>tin</a:t>
            </a:r>
            <a:r>
              <a:rPr lang="vi-VN" sz="1800" b="0" dirty="0">
                <a:solidFill>
                  <a:srgbClr val="FF0000"/>
                </a:solidFill>
                <a:effectLst/>
                <a:latin typeface="Times New Roman" pitchFamily="18" charset="0"/>
                <a:cs typeface="Times New Roman" pitchFamily="18" charset="0"/>
              </a:rPr>
              <a:t/>
            </a:r>
            <a:br>
              <a:rPr lang="vi-VN" sz="1800" b="0" dirty="0">
                <a:solidFill>
                  <a:srgbClr val="FF0000"/>
                </a:solidFill>
                <a:effectLst/>
                <a:latin typeface="Times New Roman" pitchFamily="18" charset="0"/>
                <a:cs typeface="Times New Roman" pitchFamily="18" charset="0"/>
              </a:rPr>
            </a:br>
            <a:endParaRPr lang="en-US" sz="1800" b="0" dirty="0">
              <a:effectLst/>
              <a:latin typeface="Times New Roman" pitchFamily="18" charset="0"/>
              <a:cs typeface="Times New Roman" pitchFamily="18" charset="0"/>
            </a:endParaRPr>
          </a:p>
        </p:txBody>
      </p:sp>
      <p:sp>
        <p:nvSpPr>
          <p:cNvPr id="6" name="Title 1"/>
          <p:cNvSpPr txBox="1">
            <a:spLocks/>
          </p:cNvSpPr>
          <p:nvPr/>
        </p:nvSpPr>
        <p:spPr>
          <a:xfrm>
            <a:off x="6172200" y="5791200"/>
            <a:ext cx="3048000" cy="838200"/>
          </a:xfrm>
          <a:prstGeom prst="rect">
            <a:avLst/>
          </a:prstGeom>
        </p:spPr>
        <p:txBody>
          <a:bodyPr vert="horz" rtlCol="0" anchor="ctr">
            <a:normAutofit lnSpcReduction="1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US" sz="1800" smtClean="0">
                <a:solidFill>
                  <a:srgbClr val="002060"/>
                </a:solidFill>
                <a:effectLst/>
                <a:latin typeface="Times New Roman" pitchFamily="18" charset="0"/>
                <a:cs typeface="Times New Roman" pitchFamily="18" charset="0"/>
              </a:rPr>
              <a:t>Nguyễn Thị Bích Nguyên</a:t>
            </a:r>
          </a:p>
          <a:p>
            <a:r>
              <a:rPr lang="en-US" sz="1800" b="0" smtClean="0">
                <a:solidFill>
                  <a:srgbClr val="002060"/>
                </a:solidFill>
                <a:effectLst/>
                <a:latin typeface="Times New Roman" pitchFamily="18" charset="0"/>
                <a:cs typeface="Times New Roman" pitchFamily="18" charset="0"/>
              </a:rPr>
              <a:t>ntbichnguyen@gmail.com</a:t>
            </a:r>
            <a:r>
              <a:rPr lang="vi-VN" sz="1800" b="0" smtClean="0">
                <a:solidFill>
                  <a:srgbClr val="FF0000"/>
                </a:solidFill>
                <a:effectLst/>
                <a:latin typeface="Times New Roman" pitchFamily="18" charset="0"/>
                <a:cs typeface="Times New Roman" pitchFamily="18" charset="0"/>
              </a:rPr>
              <a:t/>
            </a:r>
            <a:br>
              <a:rPr lang="vi-VN" sz="1800" b="0" smtClean="0">
                <a:solidFill>
                  <a:srgbClr val="FF0000"/>
                </a:solidFill>
                <a:effectLst/>
                <a:latin typeface="Times New Roman" pitchFamily="18" charset="0"/>
                <a:cs typeface="Times New Roman" pitchFamily="18" charset="0"/>
              </a:rPr>
            </a:br>
            <a:endParaRPr lang="en-US" sz="1800" b="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3360469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lvl="0" algn="just"/>
            <a:r>
              <a:rPr lang="en-US" sz="2700" b="1" err="1" smtClean="0">
                <a:solidFill>
                  <a:srgbClr val="002060"/>
                </a:solidFill>
                <a:latin typeface="Times New Roman" pitchFamily="18" charset="0"/>
                <a:cs typeface="Times New Roman" pitchFamily="18" charset="0"/>
              </a:rPr>
              <a:t>Chương</a:t>
            </a:r>
            <a:r>
              <a:rPr lang="en-US" sz="2700" b="1" smtClean="0">
                <a:solidFill>
                  <a:srgbClr val="002060"/>
                </a:solidFill>
                <a:latin typeface="Times New Roman" pitchFamily="18" charset="0"/>
                <a:cs typeface="Times New Roman" pitchFamily="18" charset="0"/>
              </a:rPr>
              <a:t> 8: </a:t>
            </a:r>
            <a:r>
              <a:rPr lang="en-US" b="1" smtClean="0">
                <a:solidFill>
                  <a:srgbClr val="002060"/>
                </a:solidFill>
                <a:latin typeface="Times New Roman" pitchFamily="18" charset="0"/>
                <a:cs typeface="Times New Roman" pitchFamily="18" charset="0"/>
              </a:rPr>
              <a:t>Cài đặt</a:t>
            </a:r>
            <a:endParaRPr lang="en-US" b="1" dirty="0">
              <a:solidFill>
                <a:srgbClr val="002060"/>
              </a:solidFill>
              <a:latin typeface="Times New Roman" pitchFamily="18" charset="0"/>
              <a:cs typeface="Times New Roman" pitchFamily="18" charset="0"/>
            </a:endParaRPr>
          </a:p>
          <a:p>
            <a:pPr lvl="0" algn="just">
              <a:buFontTx/>
              <a:buChar char="-"/>
            </a:pPr>
            <a:r>
              <a:rPr lang="en-US" smtClean="0">
                <a:solidFill>
                  <a:srgbClr val="002060"/>
                </a:solidFill>
                <a:latin typeface="Times New Roman" pitchFamily="18" charset="0"/>
                <a:cs typeface="Times New Roman" pitchFamily="18" charset="0"/>
              </a:rPr>
              <a:t>Tổng quan</a:t>
            </a:r>
          </a:p>
          <a:p>
            <a:pPr lvl="0" algn="just">
              <a:buFontTx/>
              <a:buChar char="-"/>
            </a:pPr>
            <a:r>
              <a:rPr lang="en-US">
                <a:solidFill>
                  <a:srgbClr val="002060"/>
                </a:solidFill>
                <a:latin typeface="Times New Roman" pitchFamily="18" charset="0"/>
                <a:cs typeface="Times New Roman" pitchFamily="18" charset="0"/>
              </a:rPr>
              <a:t>Môi trường lập trình</a:t>
            </a:r>
          </a:p>
          <a:p>
            <a:pPr lvl="1" algn="just">
              <a:buFontTx/>
              <a:buChar char="-"/>
            </a:pPr>
            <a:r>
              <a:rPr lang="en-US">
                <a:solidFill>
                  <a:srgbClr val="002060"/>
                </a:solidFill>
                <a:latin typeface="Times New Roman" pitchFamily="18" charset="0"/>
                <a:cs typeface="Times New Roman" pitchFamily="18" charset="0"/>
              </a:rPr>
              <a:t>Chất lượng đòi hỏi cho một ngôn ngữ lập trình</a:t>
            </a:r>
          </a:p>
          <a:p>
            <a:pPr lvl="1" algn="just">
              <a:buFontTx/>
              <a:buChar char="-"/>
            </a:pPr>
            <a:r>
              <a:rPr lang="en-US">
                <a:solidFill>
                  <a:srgbClr val="002060"/>
                </a:solidFill>
                <a:latin typeface="Times New Roman" pitchFamily="18" charset="0"/>
                <a:cs typeface="Times New Roman" pitchFamily="18" charset="0"/>
              </a:rPr>
              <a:t>Khả năng Mô đun hóa của ngôn ngữ lập trình</a:t>
            </a:r>
          </a:p>
          <a:p>
            <a:pPr lvl="1" algn="just">
              <a:buFontTx/>
              <a:buChar char="-"/>
            </a:pPr>
            <a:r>
              <a:rPr lang="en-US">
                <a:solidFill>
                  <a:srgbClr val="002060"/>
                </a:solidFill>
                <a:latin typeface="Times New Roman" pitchFamily="18" charset="0"/>
                <a:cs typeface="Times New Roman" pitchFamily="18" charset="0"/>
              </a:rPr>
              <a:t>Giá trị sưu liệu của ngôn ngữ lập trình</a:t>
            </a:r>
          </a:p>
          <a:p>
            <a:pPr lvl="1" algn="just">
              <a:buFontTx/>
              <a:buChar char="-"/>
            </a:pPr>
            <a:r>
              <a:rPr lang="en-US">
                <a:solidFill>
                  <a:srgbClr val="002060"/>
                </a:solidFill>
                <a:latin typeface="Times New Roman" pitchFamily="18" charset="0"/>
                <a:cs typeface="Times New Roman" pitchFamily="18" charset="0"/>
              </a:rPr>
              <a:t>Cấu trúc dữ liệu trong ngôn ngữ lập trình</a:t>
            </a:r>
          </a:p>
          <a:p>
            <a:pPr lvl="1" algn="just">
              <a:buFontTx/>
              <a:buChar char="-"/>
            </a:pPr>
            <a:r>
              <a:rPr lang="en-US">
                <a:solidFill>
                  <a:srgbClr val="002060"/>
                </a:solidFill>
                <a:latin typeface="Times New Roman" pitchFamily="18" charset="0"/>
                <a:cs typeface="Times New Roman" pitchFamily="18" charset="0"/>
              </a:rPr>
              <a:t>Ví dụ minh họa</a:t>
            </a:r>
          </a:p>
          <a:p>
            <a:pPr lvl="0" algn="just">
              <a:buFontTx/>
              <a:buChar char="-"/>
            </a:pPr>
            <a:r>
              <a:rPr lang="en-US">
                <a:solidFill>
                  <a:srgbClr val="002060"/>
                </a:solidFill>
                <a:latin typeface="Times New Roman" pitchFamily="18" charset="0"/>
                <a:cs typeface="Times New Roman" pitchFamily="18" charset="0"/>
              </a:rPr>
              <a:t>Phong cách lập trình</a:t>
            </a:r>
          </a:p>
          <a:p>
            <a:pPr lvl="1" algn="just">
              <a:buFontTx/>
              <a:buChar char="-"/>
            </a:pPr>
            <a:r>
              <a:rPr lang="en-US">
                <a:solidFill>
                  <a:srgbClr val="002060"/>
                </a:solidFill>
                <a:latin typeface="Times New Roman" pitchFamily="18" charset="0"/>
                <a:cs typeface="Times New Roman" pitchFamily="18" charset="0"/>
              </a:rPr>
              <a:t>Tính cấu trúc</a:t>
            </a:r>
          </a:p>
          <a:p>
            <a:pPr lvl="1" algn="just">
              <a:buFontTx/>
              <a:buChar char="-"/>
            </a:pPr>
            <a:r>
              <a:rPr lang="en-US">
                <a:solidFill>
                  <a:srgbClr val="002060"/>
                </a:solidFill>
                <a:latin typeface="Times New Roman" pitchFamily="18" charset="0"/>
                <a:cs typeface="Times New Roman" pitchFamily="18" charset="0"/>
              </a:rPr>
              <a:t>Thế mạnh của diễn đạt</a:t>
            </a:r>
          </a:p>
          <a:p>
            <a:pPr lvl="1" algn="just">
              <a:buFontTx/>
              <a:buChar char="-"/>
            </a:pPr>
            <a:r>
              <a:rPr lang="en-US">
                <a:solidFill>
                  <a:srgbClr val="002060"/>
                </a:solidFill>
                <a:latin typeface="Times New Roman" pitchFamily="18" charset="0"/>
                <a:cs typeface="Times New Roman" pitchFamily="18" charset="0"/>
              </a:rPr>
              <a:t>Cách thức trình bày bên ngoài</a:t>
            </a:r>
          </a:p>
          <a:p>
            <a:pPr lvl="0" algn="just">
              <a:buFontTx/>
              <a:buChar char="-"/>
            </a:pPr>
            <a:r>
              <a:rPr lang="en-US">
                <a:solidFill>
                  <a:srgbClr val="002060"/>
                </a:solidFill>
                <a:latin typeface="Times New Roman" pitchFamily="18" charset="0"/>
                <a:cs typeface="Times New Roman" pitchFamily="18" charset="0"/>
              </a:rPr>
              <a:t>Đánh giá chất lượng công việc</a:t>
            </a:r>
          </a:p>
          <a:p>
            <a:pPr lvl="1" algn="just">
              <a:buFontTx/>
              <a:buChar char="-"/>
            </a:pPr>
            <a:r>
              <a:rPr lang="en-US">
                <a:solidFill>
                  <a:srgbClr val="002060"/>
                </a:solidFill>
                <a:latin typeface="Times New Roman" pitchFamily="18" charset="0"/>
                <a:cs typeface="Times New Roman" pitchFamily="18" charset="0"/>
              </a:rPr>
              <a:t>Hiện thực tăng cường</a:t>
            </a:r>
          </a:p>
          <a:p>
            <a:pPr lvl="1" algn="just">
              <a:buFontTx/>
              <a:buChar char="-"/>
            </a:pPr>
            <a:r>
              <a:rPr lang="en-US">
                <a:solidFill>
                  <a:srgbClr val="002060"/>
                </a:solidFill>
                <a:latin typeface="Times New Roman" pitchFamily="18" charset="0"/>
                <a:cs typeface="Times New Roman" pitchFamily="18" charset="0"/>
              </a:rPr>
              <a:t>Đánh giá lại thiết kế và chương trình (Design and Code Review)</a:t>
            </a:r>
          </a:p>
          <a:p>
            <a:pPr lvl="0" algn="just">
              <a:buFontTx/>
              <a:buChar char="-"/>
            </a:pPr>
            <a:r>
              <a:rPr lang="en-US">
                <a:solidFill>
                  <a:srgbClr val="002060"/>
                </a:solidFill>
                <a:latin typeface="Times New Roman" pitchFamily="18" charset="0"/>
                <a:cs typeface="Times New Roman" pitchFamily="18" charset="0"/>
              </a:rPr>
              <a:t>Ví dụ minh họa</a:t>
            </a:r>
          </a:p>
        </p:txBody>
      </p:sp>
      <p:sp>
        <p:nvSpPr>
          <p:cNvPr id="2" name="Title 1"/>
          <p:cNvSpPr>
            <a:spLocks noGrp="1"/>
          </p:cNvSpPr>
          <p:nvPr>
            <p:ph type="title"/>
          </p:nvPr>
        </p:nvSpPr>
        <p:spPr/>
        <p:txBody>
          <a:bodyPr>
            <a:normAutofit/>
          </a:bodyPr>
          <a:lstStyle/>
          <a:p>
            <a:pPr algn="ctr"/>
            <a:r>
              <a:rPr lang="en-US" b="1" smtClean="0">
                <a:solidFill>
                  <a:srgbClr val="FF0000"/>
                </a:solidFill>
                <a:latin typeface="Times New Roman" pitchFamily="18" charset="0"/>
                <a:cs typeface="Times New Roman" pitchFamily="18" charset="0"/>
              </a:rPr>
              <a:t>NỘI DUNG</a:t>
            </a:r>
            <a:endParaRPr lang="en-US" dirty="0"/>
          </a:p>
        </p:txBody>
      </p:sp>
    </p:spTree>
    <p:extLst>
      <p:ext uri="{BB962C8B-B14F-4D97-AF65-F5344CB8AC3E}">
        <p14:creationId xmlns:p14="http://schemas.microsoft.com/office/powerpoint/2010/main" val="23403625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70000" lnSpcReduction="20000"/>
          </a:bodyPr>
          <a:lstStyle/>
          <a:p>
            <a:pPr algn="just">
              <a:lnSpc>
                <a:spcPct val="120000"/>
              </a:lnSpc>
            </a:pPr>
            <a:r>
              <a:rPr lang="en-US" sz="3000" smtClean="0">
                <a:solidFill>
                  <a:srgbClr val="002060"/>
                </a:solidFill>
                <a:latin typeface="Times New Roman" pitchFamily="18" charset="0"/>
                <a:cs typeface="Times New Roman" pitchFamily="18" charset="0"/>
              </a:rPr>
              <a:t>Lên </a:t>
            </a:r>
            <a:r>
              <a:rPr lang="en-US" sz="3000">
                <a:solidFill>
                  <a:srgbClr val="002060"/>
                </a:solidFill>
                <a:latin typeface="Times New Roman" pitchFamily="18" charset="0"/>
                <a:cs typeface="Times New Roman" pitchFamily="18" charset="0"/>
              </a:rPr>
              <a:t>kế hoạch tích hợp hệ thống (system integration) trong mỗi bước lặp một các tăng cường. Điều này có nghĩa là một hệ thống được cài đặt bởi một dãy các bước </a:t>
            </a:r>
            <a:r>
              <a:rPr lang="en-US" sz="3000" smtClean="0">
                <a:solidFill>
                  <a:srgbClr val="002060"/>
                </a:solidFill>
                <a:latin typeface="Times New Roman" pitchFamily="18" charset="0"/>
                <a:cs typeface="Times New Roman" pitchFamily="18" charset="0"/>
              </a:rPr>
              <a:t>nhỏ </a:t>
            </a:r>
            <a:r>
              <a:rPr lang="en-US" sz="3000">
                <a:solidFill>
                  <a:srgbClr val="002060"/>
                </a:solidFill>
                <a:latin typeface="Times New Roman" pitchFamily="18" charset="0"/>
                <a:cs typeface="Times New Roman" pitchFamily="18" charset="0"/>
              </a:rPr>
              <a:t>liên tiếp và có thể quản lý được.</a:t>
            </a:r>
          </a:p>
          <a:p>
            <a:pPr algn="just">
              <a:lnSpc>
                <a:spcPct val="120000"/>
              </a:lnSpc>
            </a:pPr>
            <a:r>
              <a:rPr lang="en-US" sz="3000">
                <a:solidFill>
                  <a:srgbClr val="002060"/>
                </a:solidFill>
                <a:latin typeface="Times New Roman" pitchFamily="18" charset="0"/>
                <a:cs typeface="Times New Roman" pitchFamily="18" charset="0"/>
              </a:rPr>
              <a:t>Phân phối hệ thống bằng cách ánh xạ các thành phần thi hành được vào các nút trong mô hình triển khai. Công việc này chủ yếu dựa vào các lớp động được tìm thấy trong quá trình thiết kế.</a:t>
            </a:r>
          </a:p>
          <a:p>
            <a:pPr algn="just">
              <a:lnSpc>
                <a:spcPct val="120000"/>
              </a:lnSpc>
            </a:pPr>
            <a:r>
              <a:rPr lang="en-US" sz="3000">
                <a:solidFill>
                  <a:srgbClr val="002060"/>
                </a:solidFill>
                <a:latin typeface="Times New Roman" pitchFamily="18" charset="0"/>
                <a:cs typeface="Times New Roman" pitchFamily="18" charset="0"/>
              </a:rPr>
              <a:t>Cài đặt các lớp thiết kế và các hệ thống con đã tìm được trong quá trình thiết kế. Đặc biệt, các lớp thiết kế được cài đặt thành các thành phần file chứa mã nguồn.</a:t>
            </a:r>
          </a:p>
          <a:p>
            <a:pPr algn="just">
              <a:lnSpc>
                <a:spcPct val="120000"/>
              </a:lnSpc>
            </a:pPr>
            <a:r>
              <a:rPr lang="en-US" sz="3000">
                <a:solidFill>
                  <a:srgbClr val="002060"/>
                </a:solidFill>
                <a:latin typeface="Times New Roman" pitchFamily="18" charset="0"/>
                <a:cs typeface="Times New Roman" pitchFamily="18" charset="0"/>
              </a:rPr>
              <a:t>Kiểm thử đơn vị các thành phần, rồi sau đó tích hợp chúng </a:t>
            </a:r>
            <a:r>
              <a:rPr lang="en-US" sz="3000" smtClean="0">
                <a:solidFill>
                  <a:srgbClr val="002060"/>
                </a:solidFill>
                <a:latin typeface="Times New Roman" pitchFamily="18" charset="0"/>
                <a:cs typeface="Times New Roman" pitchFamily="18" charset="0"/>
              </a:rPr>
              <a:t>thành </a:t>
            </a:r>
            <a:r>
              <a:rPr lang="en-US" sz="3000">
                <a:solidFill>
                  <a:srgbClr val="002060"/>
                </a:solidFill>
                <a:latin typeface="Times New Roman" pitchFamily="18" charset="0"/>
                <a:cs typeface="Times New Roman" pitchFamily="18" charset="0"/>
              </a:rPr>
              <a:t>một hoặc nhiều thành phần thi hành được trước khi kiểm thử tích hợp và kiểm thử hệ </a:t>
            </a:r>
            <a:r>
              <a:rPr lang="en-US" sz="3000" smtClean="0">
                <a:solidFill>
                  <a:srgbClr val="002060"/>
                </a:solidFill>
                <a:latin typeface="Times New Roman" pitchFamily="18" charset="0"/>
                <a:cs typeface="Times New Roman" pitchFamily="18" charset="0"/>
              </a:rPr>
              <a:t>thống.</a:t>
            </a:r>
            <a:endParaRPr lang="en-US" sz="30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MỤC TIÊU </a:t>
            </a:r>
            <a:r>
              <a:rPr lang="en-US">
                <a:solidFill>
                  <a:srgbClr val="FF0000"/>
                </a:solidFill>
                <a:latin typeface="Times New Roman" pitchFamily="18" charset="0"/>
                <a:cs typeface="Times New Roman" pitchFamily="18" charset="0"/>
              </a:rPr>
              <a:t>CỦA </a:t>
            </a:r>
            <a:r>
              <a:rPr lang="en-US" smtClean="0">
                <a:solidFill>
                  <a:srgbClr val="FF0000"/>
                </a:solidFill>
                <a:latin typeface="Times New Roman" pitchFamily="18" charset="0"/>
                <a:cs typeface="Times New Roman" pitchFamily="18" charset="0"/>
              </a:rPr>
              <a:t>CÀI ĐẶT</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866189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77500" lnSpcReduction="20000"/>
          </a:bodyPr>
          <a:lstStyle/>
          <a:p>
            <a:pPr algn="just">
              <a:lnSpc>
                <a:spcPct val="120000"/>
              </a:lnSpc>
            </a:pPr>
            <a:r>
              <a:rPr lang="en-US" sz="3000" smtClean="0">
                <a:solidFill>
                  <a:srgbClr val="002060"/>
                </a:solidFill>
                <a:latin typeface="Times New Roman" pitchFamily="18" charset="0"/>
                <a:cs typeface="Times New Roman" pitchFamily="18" charset="0"/>
              </a:rPr>
              <a:t>Cấu </a:t>
            </a:r>
            <a:r>
              <a:rPr lang="en-US" sz="3000">
                <a:solidFill>
                  <a:srgbClr val="002060"/>
                </a:solidFill>
                <a:latin typeface="Times New Roman" pitchFamily="18" charset="0"/>
                <a:cs typeface="Times New Roman" pitchFamily="18" charset="0"/>
              </a:rPr>
              <a:t>trúc, cấu trúc dữ liệu và những định nghĩa được chọn lựa và thiết lập trong suốt thủ tục thiết kế cần được tổ chức dễ dàng nhận biết trong quá trình cài đặt.</a:t>
            </a:r>
          </a:p>
          <a:p>
            <a:pPr algn="just">
              <a:lnSpc>
                <a:spcPct val="120000"/>
              </a:lnSpc>
            </a:pPr>
            <a:r>
              <a:rPr lang="en-US" sz="3000">
                <a:solidFill>
                  <a:srgbClr val="002060"/>
                </a:solidFill>
                <a:latin typeface="Times New Roman" pitchFamily="18" charset="0"/>
                <a:cs typeface="Times New Roman" pitchFamily="18" charset="0"/>
              </a:rPr>
              <a:t>Mức trừu tượng của thiết kế (các lớp (class), mô đun (module), thuật toán (algorithm), cấu trúc dữ liệu (data structure), và kiểu dữ liệu (data type)) cũng phải linh động trong thực hiện.</a:t>
            </a:r>
          </a:p>
          <a:p>
            <a:pPr algn="just">
              <a:lnSpc>
                <a:spcPct val="120000"/>
              </a:lnSpc>
            </a:pPr>
            <a:r>
              <a:rPr lang="en-US" sz="3000">
                <a:solidFill>
                  <a:srgbClr val="002060"/>
                </a:solidFill>
                <a:latin typeface="Times New Roman" pitchFamily="18" charset="0"/>
                <a:cs typeface="Times New Roman" pitchFamily="18" charset="0"/>
              </a:rPr>
              <a:t>Giao diện giữa các thành phần (components) của hệ thống phần mềm được mô tả rõ ràng trong thực hiện.</a:t>
            </a:r>
          </a:p>
          <a:p>
            <a:pPr algn="just">
              <a:lnSpc>
                <a:spcPct val="120000"/>
              </a:lnSpc>
            </a:pPr>
            <a:r>
              <a:rPr lang="en-US" sz="3000">
                <a:solidFill>
                  <a:srgbClr val="002060"/>
                </a:solidFill>
                <a:latin typeface="Times New Roman" pitchFamily="18" charset="0"/>
                <a:cs typeface="Times New Roman" pitchFamily="18" charset="0"/>
              </a:rPr>
              <a:t>Quá trình thực hiện cũng có thể được kiểm tra độ tin cậy của đối tượng và thao tác với trình biên dịch (trước khi qua giai </a:t>
            </a:r>
            <a:r>
              <a:rPr lang="en-US" sz="3000" smtClean="0">
                <a:solidFill>
                  <a:srgbClr val="002060"/>
                </a:solidFill>
                <a:latin typeface="Times New Roman" pitchFamily="18" charset="0"/>
                <a:cs typeface="Times New Roman" pitchFamily="18" charset="0"/>
              </a:rPr>
              <a:t>đoạn </a:t>
            </a:r>
            <a:r>
              <a:rPr lang="en-US" sz="3000">
                <a:solidFill>
                  <a:srgbClr val="002060"/>
                </a:solidFill>
                <a:latin typeface="Times New Roman" pitchFamily="18" charset="0"/>
                <a:cs typeface="Times New Roman" pitchFamily="18" charset="0"/>
              </a:rPr>
              <a:t>kiểm tra chương trình thực sự).</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YÊU CẦU </a:t>
            </a:r>
            <a:r>
              <a:rPr lang="en-US">
                <a:solidFill>
                  <a:srgbClr val="FF0000"/>
                </a:solidFill>
                <a:latin typeface="Times New Roman" pitchFamily="18" charset="0"/>
                <a:cs typeface="Times New Roman" pitchFamily="18" charset="0"/>
              </a:rPr>
              <a:t>CỦA </a:t>
            </a:r>
            <a:r>
              <a:rPr lang="en-US" smtClean="0">
                <a:solidFill>
                  <a:srgbClr val="FF0000"/>
                </a:solidFill>
                <a:latin typeface="Times New Roman" pitchFamily="18" charset="0"/>
                <a:cs typeface="Times New Roman" pitchFamily="18" charset="0"/>
              </a:rPr>
              <a:t>CÀI ĐẶT</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8686411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a:bodyPr>
          <a:lstStyle/>
          <a:p>
            <a:pPr algn="just">
              <a:lnSpc>
                <a:spcPct val="120000"/>
              </a:lnSpc>
            </a:pPr>
            <a:r>
              <a:rPr lang="en-US" sz="3000" smtClean="0">
                <a:solidFill>
                  <a:srgbClr val="002060"/>
                </a:solidFill>
                <a:latin typeface="Times New Roman" pitchFamily="18" charset="0"/>
                <a:cs typeface="Times New Roman" pitchFamily="18" charset="0"/>
              </a:rPr>
              <a:t>Câu </a:t>
            </a:r>
            <a:r>
              <a:rPr lang="en-US" sz="3000">
                <a:solidFill>
                  <a:srgbClr val="002060"/>
                </a:solidFill>
                <a:latin typeface="Times New Roman" pitchFamily="18" charset="0"/>
                <a:cs typeface="Times New Roman" pitchFamily="18" charset="0"/>
              </a:rPr>
              <a:t>hỏi cho việc chọn lựa “đúng” ngôn ngữ lập trình luôn là chủ đề được đưa ra trong qui trình lập trình</a:t>
            </a:r>
            <a:r>
              <a:rPr lang="en-US" sz="3000" smtClean="0">
                <a:solidFill>
                  <a:srgbClr val="002060"/>
                </a:solidFill>
                <a:latin typeface="Times New Roman" pitchFamily="18" charset="0"/>
                <a:cs typeface="Times New Roman" pitchFamily="18" charset="0"/>
              </a:rPr>
              <a:t>. Việc </a:t>
            </a:r>
            <a:r>
              <a:rPr lang="en-US" sz="3000">
                <a:solidFill>
                  <a:srgbClr val="002060"/>
                </a:solidFill>
                <a:latin typeface="Times New Roman" pitchFamily="18" charset="0"/>
                <a:cs typeface="Times New Roman" pitchFamily="18" charset="0"/>
              </a:rPr>
              <a:t>chọn lựa ngôn ngữ lập trình trong công đoạn thực thi của một dự án luôn đóng vai trò quan trọng.</a:t>
            </a:r>
          </a:p>
          <a:p>
            <a:pPr algn="just">
              <a:lnSpc>
                <a:spcPct val="120000"/>
              </a:lnSpc>
            </a:pPr>
            <a:r>
              <a:rPr lang="en-US" sz="3000">
                <a:solidFill>
                  <a:srgbClr val="002060"/>
                </a:solidFill>
                <a:latin typeface="Times New Roman" pitchFamily="18" charset="0"/>
                <a:cs typeface="Times New Roman" pitchFamily="18" charset="0"/>
              </a:rPr>
              <a:t>Trong trường hợp lý tưởng, thiết kế nên đảm trách mà không có bất cứ kiến thức liên quan đến ngôn ngữ thực hiện sau đó sao cho thiết kế có thể thực hiện được trên bất kỳ ngôn ngữ lập trình nào.</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MÔI TRƯỜNG LẬP TRÌNH</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9004861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20000"/>
          </a:bodyPr>
          <a:lstStyle/>
          <a:p>
            <a:pPr algn="just">
              <a:lnSpc>
                <a:spcPct val="120000"/>
              </a:lnSpc>
            </a:pPr>
            <a:r>
              <a:rPr lang="en-US" sz="3100" smtClean="0">
                <a:solidFill>
                  <a:srgbClr val="002060"/>
                </a:solidFill>
                <a:latin typeface="Times New Roman" pitchFamily="18" charset="0"/>
                <a:cs typeface="Times New Roman" pitchFamily="18" charset="0"/>
              </a:rPr>
              <a:t>Tính </a:t>
            </a:r>
            <a:r>
              <a:rPr lang="en-US" sz="3100">
                <a:solidFill>
                  <a:srgbClr val="002060"/>
                </a:solidFill>
                <a:latin typeface="Times New Roman" pitchFamily="18" charset="0"/>
                <a:cs typeface="Times New Roman" pitchFamily="18" charset="0"/>
              </a:rPr>
              <a:t>mô đun hóa</a:t>
            </a:r>
          </a:p>
          <a:p>
            <a:pPr algn="just">
              <a:lnSpc>
                <a:spcPct val="120000"/>
              </a:lnSpc>
            </a:pPr>
            <a:r>
              <a:rPr lang="en-US" sz="3100">
                <a:solidFill>
                  <a:srgbClr val="002060"/>
                </a:solidFill>
                <a:latin typeface="Times New Roman" pitchFamily="18" charset="0"/>
                <a:cs typeface="Times New Roman" pitchFamily="18" charset="0"/>
              </a:rPr>
              <a:t>Giá trị của tài liệu</a:t>
            </a:r>
          </a:p>
          <a:p>
            <a:pPr algn="just">
              <a:lnSpc>
                <a:spcPct val="120000"/>
              </a:lnSpc>
            </a:pPr>
            <a:r>
              <a:rPr lang="en-US" sz="3100">
                <a:solidFill>
                  <a:srgbClr val="002060"/>
                </a:solidFill>
                <a:latin typeface="Times New Roman" pitchFamily="18" charset="0"/>
                <a:cs typeface="Times New Roman" pitchFamily="18" charset="0"/>
              </a:rPr>
              <a:t>Cấu trúc dữ liệu</a:t>
            </a:r>
          </a:p>
          <a:p>
            <a:pPr algn="just">
              <a:lnSpc>
                <a:spcPct val="120000"/>
              </a:lnSpc>
            </a:pPr>
            <a:r>
              <a:rPr lang="en-US" sz="3100">
                <a:solidFill>
                  <a:srgbClr val="002060"/>
                </a:solidFill>
                <a:latin typeface="Times New Roman" pitchFamily="18" charset="0"/>
                <a:cs typeface="Times New Roman" pitchFamily="18" charset="0"/>
              </a:rPr>
              <a:t>Control flow (luồng điều khiển)</a:t>
            </a:r>
          </a:p>
          <a:p>
            <a:pPr algn="just">
              <a:lnSpc>
                <a:spcPct val="120000"/>
              </a:lnSpc>
            </a:pPr>
            <a:r>
              <a:rPr lang="en-US" sz="3100">
                <a:solidFill>
                  <a:srgbClr val="002060"/>
                </a:solidFill>
                <a:latin typeface="Times New Roman" pitchFamily="18" charset="0"/>
                <a:cs typeface="Times New Roman" pitchFamily="18" charset="0"/>
              </a:rPr>
              <a:t>Tính hiệu quả</a:t>
            </a:r>
          </a:p>
          <a:p>
            <a:pPr algn="just">
              <a:lnSpc>
                <a:spcPct val="120000"/>
              </a:lnSpc>
            </a:pPr>
            <a:r>
              <a:rPr lang="en-US" sz="3100">
                <a:solidFill>
                  <a:srgbClr val="002060"/>
                </a:solidFill>
                <a:latin typeface="Times New Roman" pitchFamily="18" charset="0"/>
                <a:cs typeface="Times New Roman" pitchFamily="18" charset="0"/>
              </a:rPr>
              <a:t>Khả năng tích hợp (Integrity)</a:t>
            </a:r>
          </a:p>
          <a:p>
            <a:pPr algn="just">
              <a:lnSpc>
                <a:spcPct val="120000"/>
              </a:lnSpc>
            </a:pPr>
            <a:r>
              <a:rPr lang="en-US" sz="3100">
                <a:solidFill>
                  <a:srgbClr val="002060"/>
                </a:solidFill>
                <a:latin typeface="Times New Roman" pitchFamily="18" charset="0"/>
                <a:cs typeface="Times New Roman" pitchFamily="18" charset="0"/>
              </a:rPr>
              <a:t>Tính khả chuyển (Portability)</a:t>
            </a:r>
          </a:p>
          <a:p>
            <a:pPr algn="just">
              <a:lnSpc>
                <a:spcPct val="120000"/>
              </a:lnSpc>
            </a:pPr>
            <a:r>
              <a:rPr lang="en-US" sz="3100">
                <a:solidFill>
                  <a:srgbClr val="002060"/>
                </a:solidFill>
                <a:latin typeface="Times New Roman" pitchFamily="18" charset="0"/>
                <a:cs typeface="Times New Roman" pitchFamily="18" charset="0"/>
              </a:rPr>
              <a:t>Hỗ trợ hộp thoại</a:t>
            </a:r>
          </a:p>
          <a:p>
            <a:pPr algn="just">
              <a:lnSpc>
                <a:spcPct val="120000"/>
              </a:lnSpc>
            </a:pPr>
            <a:r>
              <a:rPr lang="en-US" sz="3100">
                <a:solidFill>
                  <a:srgbClr val="002060"/>
                </a:solidFill>
                <a:latin typeface="Times New Roman" pitchFamily="18" charset="0"/>
                <a:cs typeface="Times New Roman" pitchFamily="18" charset="0"/>
              </a:rPr>
              <a:t>Yếu tố ngôn ngữ chuyên </a:t>
            </a:r>
            <a:r>
              <a:rPr lang="en-US" sz="3100" smtClean="0">
                <a:solidFill>
                  <a:srgbClr val="002060"/>
                </a:solidFill>
                <a:latin typeface="Times New Roman" pitchFamily="18" charset="0"/>
                <a:cs typeface="Times New Roman" pitchFamily="18" charset="0"/>
              </a:rPr>
              <a:t>biệt.</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fontScale="90000"/>
          </a:bodyPr>
          <a:lstStyle/>
          <a:p>
            <a:pPr algn="ctr"/>
            <a:r>
              <a:rPr lang="en-US" smtClean="0">
                <a:solidFill>
                  <a:srgbClr val="FF0000"/>
                </a:solidFill>
                <a:latin typeface="Times New Roman" pitchFamily="18" charset="0"/>
                <a:cs typeface="Times New Roman" pitchFamily="18" charset="0"/>
              </a:rPr>
              <a:t>CHẤT LƯỢNG ĐÒI HỎI CHO MỘT</a:t>
            </a:r>
            <a:br>
              <a:rPr lang="en-US" smtClean="0">
                <a:solidFill>
                  <a:srgbClr val="FF0000"/>
                </a:solidFill>
                <a:latin typeface="Times New Roman" pitchFamily="18" charset="0"/>
                <a:cs typeface="Times New Roman" pitchFamily="18" charset="0"/>
              </a:rPr>
            </a:br>
            <a:r>
              <a:rPr lang="en-US" smtClean="0">
                <a:solidFill>
                  <a:srgbClr val="FF0000"/>
                </a:solidFill>
                <a:latin typeface="Times New Roman" pitchFamily="18" charset="0"/>
                <a:cs typeface="Times New Roman" pitchFamily="18" charset="0"/>
              </a:rPr>
              <a:t>NGÔN NGỮ LẬP TRÌNH</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6555400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Phác </a:t>
            </a:r>
            <a:r>
              <a:rPr lang="en-US" sz="3100">
                <a:solidFill>
                  <a:srgbClr val="002060"/>
                </a:solidFill>
                <a:latin typeface="Times New Roman" pitchFamily="18" charset="0"/>
                <a:cs typeface="Times New Roman" pitchFamily="18" charset="0"/>
              </a:rPr>
              <a:t>thảo một chương trình lớn thành nhiều mô đun là điều kiện tiên quyết để thực thi trong dự án phần mềm.</a:t>
            </a:r>
          </a:p>
          <a:p>
            <a:pPr algn="just">
              <a:lnSpc>
                <a:spcPct val="120000"/>
              </a:lnSpc>
            </a:pPr>
            <a:r>
              <a:rPr lang="en-US" sz="3100">
                <a:solidFill>
                  <a:srgbClr val="002060"/>
                </a:solidFill>
                <a:latin typeface="Times New Roman" pitchFamily="18" charset="0"/>
                <a:cs typeface="Times New Roman" pitchFamily="18" charset="0"/>
              </a:rPr>
              <a:t>Không có khả năng mô đun hóa </a:t>
            </a:r>
            <a:r>
              <a:rPr lang="en-US" sz="3100" smtClean="0">
                <a:solidFill>
                  <a:srgbClr val="002060"/>
                </a:solidFill>
                <a:latin typeface="Times New Roman" pitchFamily="18" charset="0"/>
                <a:cs typeface="Times New Roman" pitchFamily="18" charset="0"/>
              </a:rPr>
              <a:t>thì:</a:t>
            </a:r>
          </a:p>
          <a:p>
            <a:pPr lvl="1" algn="just">
              <a:lnSpc>
                <a:spcPct val="120000"/>
              </a:lnSpc>
            </a:pPr>
            <a:r>
              <a:rPr lang="en-US">
                <a:solidFill>
                  <a:srgbClr val="002060"/>
                </a:solidFill>
                <a:latin typeface="Times New Roman" pitchFamily="18" charset="0"/>
                <a:cs typeface="Times New Roman" pitchFamily="18" charset="0"/>
              </a:rPr>
              <a:t>P</a:t>
            </a:r>
            <a:r>
              <a:rPr lang="en-US" smtClean="0">
                <a:solidFill>
                  <a:srgbClr val="002060"/>
                </a:solidFill>
                <a:latin typeface="Times New Roman" pitchFamily="18" charset="0"/>
                <a:cs typeface="Times New Roman" pitchFamily="18" charset="0"/>
              </a:rPr>
              <a:t>hân </a:t>
            </a:r>
            <a:r>
              <a:rPr lang="en-US">
                <a:solidFill>
                  <a:srgbClr val="002060"/>
                </a:solidFill>
                <a:latin typeface="Times New Roman" pitchFamily="18" charset="0"/>
                <a:cs typeface="Times New Roman" pitchFamily="18" charset="0"/>
              </a:rPr>
              <a:t>chia công việc trong giai đoạn thực hiện trở nên không thể </a:t>
            </a:r>
            <a:r>
              <a:rPr lang="en-US" smtClean="0">
                <a:solidFill>
                  <a:srgbClr val="002060"/>
                </a:solidFill>
                <a:latin typeface="Times New Roman" pitchFamily="18" charset="0"/>
                <a:cs typeface="Times New Roman" pitchFamily="18" charset="0"/>
              </a:rPr>
              <a:t>được.</a:t>
            </a:r>
          </a:p>
          <a:p>
            <a:pPr lvl="1" algn="just">
              <a:lnSpc>
                <a:spcPct val="120000"/>
              </a:lnSpc>
            </a:pPr>
            <a:r>
              <a:rPr lang="en-US" smtClean="0">
                <a:solidFill>
                  <a:srgbClr val="002060"/>
                </a:solidFill>
                <a:latin typeface="Times New Roman" pitchFamily="18" charset="0"/>
                <a:cs typeface="Times New Roman" pitchFamily="18" charset="0"/>
              </a:rPr>
              <a:t>Khó </a:t>
            </a:r>
            <a:r>
              <a:rPr lang="en-US">
                <a:solidFill>
                  <a:srgbClr val="002060"/>
                </a:solidFill>
                <a:latin typeface="Times New Roman" pitchFamily="18" charset="0"/>
                <a:cs typeface="Times New Roman" pitchFamily="18" charset="0"/>
              </a:rPr>
              <a:t>có thể bảo trì và sưu </a:t>
            </a:r>
            <a:r>
              <a:rPr lang="en-US" smtClean="0">
                <a:solidFill>
                  <a:srgbClr val="002060"/>
                </a:solidFill>
                <a:latin typeface="Times New Roman" pitchFamily="18" charset="0"/>
                <a:cs typeface="Times New Roman" pitchFamily="18" charset="0"/>
              </a:rPr>
              <a:t>liệu.</a:t>
            </a:r>
          </a:p>
          <a:p>
            <a:pPr lvl="1" algn="just">
              <a:lnSpc>
                <a:spcPct val="120000"/>
              </a:lnSpc>
            </a:pPr>
            <a:r>
              <a:rPr lang="en-US" smtClean="0">
                <a:solidFill>
                  <a:srgbClr val="002060"/>
                </a:solidFill>
                <a:latin typeface="Times New Roman" pitchFamily="18" charset="0"/>
                <a:cs typeface="Times New Roman" pitchFamily="18" charset="0"/>
              </a:rPr>
              <a:t>Thực </a:t>
            </a:r>
            <a:r>
              <a:rPr lang="en-US">
                <a:solidFill>
                  <a:srgbClr val="002060"/>
                </a:solidFill>
                <a:latin typeface="Times New Roman" pitchFamily="18" charset="0"/>
                <a:cs typeface="Times New Roman" pitchFamily="18" charset="0"/>
              </a:rPr>
              <a:t>hiện với thời gian biên dịch dài.</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KHẢ NĂNG MÔ ĐUN HÓA</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6288518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Là khả </a:t>
            </a:r>
            <a:r>
              <a:rPr lang="en-US" sz="3100">
                <a:solidFill>
                  <a:srgbClr val="002060"/>
                </a:solidFill>
                <a:latin typeface="Times New Roman" pitchFamily="18" charset="0"/>
                <a:cs typeface="Times New Roman" pitchFamily="18" charset="0"/>
              </a:rPr>
              <a:t>năng có thể đọc và bảo trì của chương trình. Điều </a:t>
            </a:r>
            <a:r>
              <a:rPr lang="en-US" sz="3100" smtClean="0">
                <a:solidFill>
                  <a:srgbClr val="002060"/>
                </a:solidFill>
                <a:latin typeface="Times New Roman" pitchFamily="18" charset="0"/>
                <a:cs typeface="Times New Roman" pitchFamily="18" charset="0"/>
              </a:rPr>
              <a:t>này rất quan </a:t>
            </a:r>
            <a:r>
              <a:rPr lang="en-US" sz="3100">
                <a:solidFill>
                  <a:srgbClr val="002060"/>
                </a:solidFill>
                <a:latin typeface="Times New Roman" pitchFamily="18" charset="0"/>
                <a:cs typeface="Times New Roman" pitchFamily="18" charset="0"/>
              </a:rPr>
              <a:t>trọng </a:t>
            </a:r>
            <a:r>
              <a:rPr lang="en-US" sz="3100" smtClean="0">
                <a:solidFill>
                  <a:srgbClr val="002060"/>
                </a:solidFill>
                <a:latin typeface="Times New Roman" pitchFamily="18" charset="0"/>
                <a:cs typeface="Times New Roman" pitchFamily="18" charset="0"/>
              </a:rPr>
              <a:t>đối </a:t>
            </a:r>
            <a:r>
              <a:rPr lang="en-US" sz="3100">
                <a:solidFill>
                  <a:srgbClr val="002060"/>
                </a:solidFill>
                <a:latin typeface="Times New Roman" pitchFamily="18" charset="0"/>
                <a:cs typeface="Times New Roman" pitchFamily="18" charset="0"/>
              </a:rPr>
              <a:t>với những chương trình lớn và cho những phần mềm mà khách hàng vẫn tiếp tục phát triển.</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GIÁ TRỊ SIÊU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2989786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10000"/>
          </a:bodyPr>
          <a:lstStyle/>
          <a:p>
            <a:pPr algn="just">
              <a:lnSpc>
                <a:spcPct val="120000"/>
              </a:lnSpc>
            </a:pPr>
            <a:r>
              <a:rPr lang="en-US" sz="3100" smtClean="0">
                <a:solidFill>
                  <a:srgbClr val="002060"/>
                </a:solidFill>
                <a:latin typeface="Times New Roman" pitchFamily="18" charset="0"/>
                <a:cs typeface="Times New Roman" pitchFamily="18" charset="0"/>
              </a:rPr>
              <a:t>Dữ </a:t>
            </a:r>
            <a:r>
              <a:rPr lang="en-US" sz="3100">
                <a:solidFill>
                  <a:srgbClr val="002060"/>
                </a:solidFill>
                <a:latin typeface="Times New Roman" pitchFamily="18" charset="0"/>
                <a:cs typeface="Times New Roman" pitchFamily="18" charset="0"/>
              </a:rPr>
              <a:t>liệu phức tạp phải được xử lý, sự sẵn sàng trong cấu trúc dữ liệu trong ngôn ngữ lập trình đóng vai trò quan trọng.</a:t>
            </a:r>
          </a:p>
          <a:p>
            <a:pPr algn="just">
              <a:lnSpc>
                <a:spcPct val="120000"/>
              </a:lnSpc>
            </a:pPr>
            <a:r>
              <a:rPr lang="en-US" sz="3100">
                <a:solidFill>
                  <a:srgbClr val="002060"/>
                </a:solidFill>
                <a:latin typeface="Times New Roman" pitchFamily="18" charset="0"/>
                <a:cs typeface="Times New Roman" pitchFamily="18" charset="0"/>
              </a:rPr>
              <a:t>Ngôn ngữ lập trình hướng đối tượng có những đặc trưng mở rộng loại kiểu dữ liệu trừu tượng cho phép hiện thực hoá những hệ thống phần mềm phức tạp. Đối với những giải pháp mở rộng và uyển chuyển, ngôn ngữ lập trình hướng đối tượng cung cấp tuỳ chọn đặc biệt tốt.</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CẤU TRÚC DỮ LIỆU</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0660801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Giai </a:t>
            </a:r>
            <a:r>
              <a:rPr lang="en-US" sz="3100">
                <a:solidFill>
                  <a:srgbClr val="FF0000"/>
                </a:solidFill>
                <a:latin typeface="Times New Roman" pitchFamily="18" charset="0"/>
                <a:cs typeface="Times New Roman" pitchFamily="18" charset="0"/>
              </a:rPr>
              <a:t>đoạn thực hiện phần mềm quản lý thư </a:t>
            </a:r>
            <a:r>
              <a:rPr lang="en-US" sz="3100" smtClean="0">
                <a:solidFill>
                  <a:srgbClr val="FF0000"/>
                </a:solidFill>
                <a:latin typeface="Times New Roman" pitchFamily="18" charset="0"/>
                <a:cs typeface="Times New Roman" pitchFamily="18" charset="0"/>
              </a:rPr>
              <a:t>viện:</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Hệ </a:t>
            </a:r>
            <a:r>
              <a:rPr lang="en-US" sz="3100">
                <a:solidFill>
                  <a:srgbClr val="002060"/>
                </a:solidFill>
                <a:latin typeface="Times New Roman" pitchFamily="18" charset="0"/>
                <a:cs typeface="Times New Roman" pitchFamily="18" charset="0"/>
              </a:rPr>
              <a:t>thống lớp đối tượng: Tạo lập các lớp đối tượng (THU_VIEN, DOC_GIA, SACH) theo mô tả của phần thiết kế trong một môi trường cụ thể nào đó (Visual Basic, Visual C++, Java</a:t>
            </a:r>
            <a:r>
              <a:rPr lang="en-US" sz="3100" smtClean="0">
                <a:solidFill>
                  <a:srgbClr val="002060"/>
                </a:solidFill>
                <a:latin typeface="Times New Roman" pitchFamily="18" charset="0"/>
                <a:cs typeface="Times New Roman" pitchFamily="18" charset="0"/>
              </a:rPr>
              <a:t>,…).</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1446627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85000" lnSpcReduction="10000"/>
          </a:bodyPr>
          <a:lstStyle/>
          <a:p>
            <a:pPr marL="109728" indent="0" algn="just">
              <a:lnSpc>
                <a:spcPct val="120000"/>
              </a:lnSpc>
              <a:buNone/>
            </a:pPr>
            <a:r>
              <a:rPr lang="en-US" sz="3100" smtClean="0">
                <a:solidFill>
                  <a:srgbClr val="FF0000"/>
                </a:solidFill>
                <a:latin typeface="Times New Roman" pitchFamily="18" charset="0"/>
                <a:cs typeface="Times New Roman" pitchFamily="18" charset="0"/>
              </a:rPr>
              <a:t>Giai </a:t>
            </a:r>
            <a:r>
              <a:rPr lang="en-US" sz="3100">
                <a:solidFill>
                  <a:srgbClr val="FF0000"/>
                </a:solidFill>
                <a:latin typeface="Times New Roman" pitchFamily="18" charset="0"/>
                <a:cs typeface="Times New Roman" pitchFamily="18" charset="0"/>
              </a:rPr>
              <a:t>đoạn thực hiện phần mềm quản lý thư </a:t>
            </a:r>
            <a:r>
              <a:rPr lang="en-US" sz="3100" smtClean="0">
                <a:solidFill>
                  <a:srgbClr val="FF0000"/>
                </a:solidFill>
                <a:latin typeface="Times New Roman" pitchFamily="18" charset="0"/>
                <a:cs typeface="Times New Roman" pitchFamily="18" charset="0"/>
              </a:rPr>
              <a:t>viện:</a:t>
            </a:r>
            <a:endParaRPr lang="en-US" sz="3100">
              <a:solidFill>
                <a:srgbClr val="FF0000"/>
              </a:solidFill>
              <a:latin typeface="Times New Roman" pitchFamily="18" charset="0"/>
              <a:cs typeface="Times New Roman" pitchFamily="18" charset="0"/>
            </a:endParaRPr>
          </a:p>
          <a:p>
            <a:pPr algn="just">
              <a:lnSpc>
                <a:spcPct val="120000"/>
              </a:lnSpc>
            </a:pPr>
            <a:r>
              <a:rPr lang="en-US" sz="3100" smtClean="0">
                <a:solidFill>
                  <a:srgbClr val="002060"/>
                </a:solidFill>
                <a:latin typeface="Times New Roman" pitchFamily="18" charset="0"/>
                <a:cs typeface="Times New Roman" pitchFamily="18" charset="0"/>
              </a:rPr>
              <a:t>Hệ </a:t>
            </a:r>
            <a:r>
              <a:rPr lang="en-US" sz="3100">
                <a:solidFill>
                  <a:srgbClr val="002060"/>
                </a:solidFill>
                <a:latin typeface="Times New Roman" pitchFamily="18" charset="0"/>
                <a:cs typeface="Times New Roman" pitchFamily="18" charset="0"/>
              </a:rPr>
              <a:t>thống giao diện: Tạo lập (vẽ) các màn hình giao diện (màn hình chính, màn hình lập thẻ, màn hình cho mượn sách, màn hình nhận sách, màn hình trả sách) theo mô tả của phần thiết kế trong một môi trường cụ thể nào đó (Visual Basic, Viusal C++, Java</a:t>
            </a:r>
            <a:r>
              <a:rPr lang="en-US" sz="3100" smtClean="0">
                <a:solidFill>
                  <a:srgbClr val="002060"/>
                </a:solidFill>
                <a:latin typeface="Times New Roman" pitchFamily="18" charset="0"/>
                <a:cs typeface="Times New Roman" pitchFamily="18" charset="0"/>
              </a:rPr>
              <a:t>).</a:t>
            </a:r>
            <a:endParaRPr lang="en-US" sz="3100">
              <a:solidFill>
                <a:srgbClr val="002060"/>
              </a:solidFill>
              <a:latin typeface="Times New Roman" pitchFamily="18" charset="0"/>
              <a:cs typeface="Times New Roman" pitchFamily="18" charset="0"/>
            </a:endParaRPr>
          </a:p>
          <a:p>
            <a:pPr algn="just">
              <a:lnSpc>
                <a:spcPct val="120000"/>
              </a:lnSpc>
            </a:pPr>
            <a:r>
              <a:rPr lang="en-US" sz="3100">
                <a:solidFill>
                  <a:srgbClr val="002060"/>
                </a:solidFill>
                <a:latin typeface="Times New Roman" pitchFamily="18" charset="0"/>
                <a:cs typeface="Times New Roman" pitchFamily="18" charset="0"/>
              </a:rPr>
              <a:t>Hệ thống lưu trữ: Tạo lập cấu trúc cơ sở dữ liệu (các bảng THU_VIEN, DOC_GIA, SACH, MUON_SACH) theo mô tả của phần thiết kế trong môi trường cụ thể nào </a:t>
            </a:r>
            <a:r>
              <a:rPr lang="en-US" sz="3100" smtClean="0">
                <a:solidFill>
                  <a:srgbClr val="002060"/>
                </a:solidFill>
                <a:latin typeface="Times New Roman" pitchFamily="18" charset="0"/>
                <a:cs typeface="Times New Roman" pitchFamily="18" charset="0"/>
              </a:rPr>
              <a:t>đó (</a:t>
            </a:r>
            <a:r>
              <a:rPr lang="en-US" sz="3100">
                <a:solidFill>
                  <a:srgbClr val="002060"/>
                </a:solidFill>
                <a:latin typeface="Times New Roman" pitchFamily="18" charset="0"/>
                <a:cs typeface="Times New Roman" pitchFamily="18" charset="0"/>
              </a:rPr>
              <a:t>Access, SQL Server, Oracle</a:t>
            </a:r>
            <a:r>
              <a:rPr lang="en-US" sz="3100" smtClean="0">
                <a:solidFill>
                  <a:srgbClr val="002060"/>
                </a:solidFill>
                <a:latin typeface="Times New Roman" pitchFamily="18" charset="0"/>
                <a:cs typeface="Times New Roman" pitchFamily="18" charset="0"/>
              </a:rPr>
              <a:t>,…).</a:t>
            </a:r>
            <a:endParaRPr lang="en-US" sz="3100">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VÍ DỤ</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490925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lnSpcReduction="10000"/>
          </a:bodyPr>
          <a:lstStyle/>
          <a:p>
            <a:pPr algn="just">
              <a:lnSpc>
                <a:spcPct val="120000"/>
              </a:lnSpc>
            </a:pPr>
            <a:r>
              <a:rPr lang="en-US" sz="3100" smtClean="0">
                <a:solidFill>
                  <a:srgbClr val="002060"/>
                </a:solidFill>
                <a:latin typeface="Times New Roman" pitchFamily="18" charset="0"/>
                <a:cs typeface="Times New Roman" pitchFamily="18" charset="0"/>
              </a:rPr>
              <a:t>Khả </a:t>
            </a:r>
            <a:r>
              <a:rPr lang="en-US" sz="3100">
                <a:solidFill>
                  <a:srgbClr val="002060"/>
                </a:solidFill>
                <a:latin typeface="Times New Roman" pitchFamily="18" charset="0"/>
                <a:cs typeface="Times New Roman" pitchFamily="18" charset="0"/>
              </a:rPr>
              <a:t>năng đọc được một chương trình phụ thuộc vào ngôn ngữ lập trình được dùng và vào phong cách lập trình của người thực </a:t>
            </a:r>
            <a:r>
              <a:rPr lang="en-US" sz="3100" smtClean="0">
                <a:solidFill>
                  <a:srgbClr val="002060"/>
                </a:solidFill>
                <a:latin typeface="Times New Roman" pitchFamily="18" charset="0"/>
                <a:cs typeface="Times New Roman" pitchFamily="18" charset="0"/>
              </a:rPr>
              <a:t>hiện.</a:t>
            </a:r>
          </a:p>
          <a:p>
            <a:pPr algn="just">
              <a:lnSpc>
                <a:spcPct val="120000"/>
              </a:lnSpc>
            </a:pPr>
            <a:r>
              <a:rPr lang="en-US" sz="3100" smtClean="0">
                <a:solidFill>
                  <a:srgbClr val="002060"/>
                </a:solidFill>
                <a:latin typeface="Times New Roman" pitchFamily="18" charset="0"/>
                <a:cs typeface="Times New Roman" pitchFamily="18" charset="0"/>
              </a:rPr>
              <a:t>Việc </a:t>
            </a:r>
            <a:r>
              <a:rPr lang="en-US" sz="3100">
                <a:solidFill>
                  <a:srgbClr val="002060"/>
                </a:solidFill>
                <a:latin typeface="Times New Roman" pitchFamily="18" charset="0"/>
                <a:cs typeface="Times New Roman" pitchFamily="18" charset="0"/>
              </a:rPr>
              <a:t>viết một chương trình có thể đọc được là tiến trình sáng </a:t>
            </a:r>
            <a:r>
              <a:rPr lang="en-US" sz="3100" smtClean="0">
                <a:solidFill>
                  <a:srgbClr val="002060"/>
                </a:solidFill>
                <a:latin typeface="Times New Roman" pitchFamily="18" charset="0"/>
                <a:cs typeface="Times New Roman" pitchFamily="18" charset="0"/>
              </a:rPr>
              <a:t>tạo.</a:t>
            </a:r>
          </a:p>
          <a:p>
            <a:pPr algn="just">
              <a:lnSpc>
                <a:spcPct val="120000"/>
              </a:lnSpc>
            </a:pPr>
            <a:r>
              <a:rPr lang="en-US" sz="3100" smtClean="0">
                <a:solidFill>
                  <a:srgbClr val="002060"/>
                </a:solidFill>
                <a:latin typeface="Times New Roman" pitchFamily="18" charset="0"/>
                <a:cs typeface="Times New Roman" pitchFamily="18" charset="0"/>
              </a:rPr>
              <a:t>Phong </a:t>
            </a:r>
            <a:r>
              <a:rPr lang="en-US" sz="3100">
                <a:solidFill>
                  <a:srgbClr val="002060"/>
                </a:solidFill>
                <a:latin typeface="Times New Roman" pitchFamily="18" charset="0"/>
                <a:cs typeface="Times New Roman" pitchFamily="18" charset="0"/>
              </a:rPr>
              <a:t>cách lập trình của người thực hiện ả</a:t>
            </a:r>
            <a:r>
              <a:rPr lang="en-US" sz="3100" smtClean="0">
                <a:solidFill>
                  <a:srgbClr val="002060"/>
                </a:solidFill>
                <a:latin typeface="Times New Roman" pitchFamily="18" charset="0"/>
                <a:cs typeface="Times New Roman" pitchFamily="18" charset="0"/>
              </a:rPr>
              <a:t>nh </a:t>
            </a:r>
            <a:r>
              <a:rPr lang="en-US" sz="3100">
                <a:solidFill>
                  <a:srgbClr val="002060"/>
                </a:solidFill>
                <a:latin typeface="Times New Roman" pitchFamily="18" charset="0"/>
                <a:cs typeface="Times New Roman" pitchFamily="18" charset="0"/>
              </a:rPr>
              <a:t>hưởng đến khả năng đọc được chương trình hơn là ngôn ngữ lập trình được sử dụng.</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PHONG CÁCH LẬP TRÌNH</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1833342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Yếu </a:t>
            </a:r>
            <a:r>
              <a:rPr lang="en-US" sz="3100">
                <a:solidFill>
                  <a:srgbClr val="002060"/>
                </a:solidFill>
                <a:latin typeface="Times New Roman" pitchFamily="18" charset="0"/>
                <a:cs typeface="Times New Roman" pitchFamily="18" charset="0"/>
              </a:rPr>
              <a:t>tố quan trọng nhất của phong cách lập trình tốt là:</a:t>
            </a:r>
          </a:p>
          <a:p>
            <a:pPr lvl="1" algn="just">
              <a:lnSpc>
                <a:spcPct val="120000"/>
              </a:lnSpc>
            </a:pPr>
            <a:r>
              <a:rPr lang="en-US">
                <a:solidFill>
                  <a:srgbClr val="002060"/>
                </a:solidFill>
                <a:latin typeface="Times New Roman" pitchFamily="18" charset="0"/>
                <a:cs typeface="Times New Roman" pitchFamily="18" charset="0"/>
              </a:rPr>
              <a:t>Tính cấu trúc</a:t>
            </a:r>
          </a:p>
          <a:p>
            <a:pPr lvl="1" algn="just">
              <a:lnSpc>
                <a:spcPct val="120000"/>
              </a:lnSpc>
            </a:pPr>
            <a:r>
              <a:rPr lang="en-US">
                <a:solidFill>
                  <a:srgbClr val="002060"/>
                </a:solidFill>
                <a:latin typeface="Times New Roman" pitchFamily="18" charset="0"/>
                <a:cs typeface="Times New Roman" pitchFamily="18" charset="0"/>
              </a:rPr>
              <a:t>Sự trình bày diễn đạt</a:t>
            </a:r>
          </a:p>
          <a:p>
            <a:pPr lvl="1" algn="just">
              <a:lnSpc>
                <a:spcPct val="120000"/>
              </a:lnSpc>
            </a:pPr>
            <a:r>
              <a:rPr lang="en-US">
                <a:solidFill>
                  <a:srgbClr val="002060"/>
                </a:solidFill>
                <a:latin typeface="Times New Roman" pitchFamily="18" charset="0"/>
                <a:cs typeface="Times New Roman" pitchFamily="18" charset="0"/>
              </a:rPr>
              <a:t>Cách thức trình bày bên ngoài</a:t>
            </a:r>
          </a:p>
          <a:p>
            <a:pPr lvl="1" algn="just">
              <a:lnSpc>
                <a:spcPct val="120000"/>
              </a:lnSpc>
            </a:pPr>
            <a:r>
              <a:rPr lang="en-US">
                <a:solidFill>
                  <a:srgbClr val="002060"/>
                </a:solidFill>
                <a:latin typeface="Times New Roman" pitchFamily="18" charset="0"/>
                <a:cs typeface="Times New Roman" pitchFamily="18" charset="0"/>
              </a:rPr>
              <a:t>Hiệu </a:t>
            </a:r>
            <a:r>
              <a:rPr lang="en-US" smtClean="0">
                <a:solidFill>
                  <a:srgbClr val="002060"/>
                </a:solidFill>
                <a:latin typeface="Times New Roman" pitchFamily="18" charset="0"/>
                <a:cs typeface="Times New Roman" pitchFamily="18" charset="0"/>
              </a:rPr>
              <a:t>suất.</a:t>
            </a:r>
            <a:endParaRPr lang="en-US">
              <a:solidFill>
                <a:srgbClr val="002060"/>
              </a:solidFill>
              <a:latin typeface="Times New Roman" pitchFamily="18" charset="0"/>
              <a:cs typeface="Times New Roman" pitchFamily="18" charset="0"/>
            </a:endParaRP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PHONG CÁCH LẬP TRÌNH</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4212107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Việc </a:t>
            </a:r>
            <a:r>
              <a:rPr lang="en-US" sz="3100">
                <a:solidFill>
                  <a:srgbClr val="002060"/>
                </a:solidFill>
                <a:latin typeface="Times New Roman" pitchFamily="18" charset="0"/>
                <a:cs typeface="Times New Roman" pitchFamily="18" charset="0"/>
              </a:rPr>
              <a:t>phân rã một hệ thống phần mềm dựa </a:t>
            </a:r>
            <a:r>
              <a:rPr lang="en-US" sz="3100" smtClean="0">
                <a:solidFill>
                  <a:srgbClr val="002060"/>
                </a:solidFill>
                <a:latin typeface="Times New Roman" pitchFamily="18" charset="0"/>
                <a:cs typeface="Times New Roman" pitchFamily="18" charset="0"/>
              </a:rPr>
              <a:t>vào các thành </a:t>
            </a:r>
            <a:r>
              <a:rPr lang="en-US" sz="3100">
                <a:solidFill>
                  <a:srgbClr val="002060"/>
                </a:solidFill>
                <a:latin typeface="Times New Roman" pitchFamily="18" charset="0"/>
                <a:cs typeface="Times New Roman" pitchFamily="18" charset="0"/>
              </a:rPr>
              <a:t>phần cô đọng rõ nét (cấu trúc chương trình lớn).</a:t>
            </a:r>
          </a:p>
          <a:p>
            <a:pPr algn="just">
              <a:lnSpc>
                <a:spcPct val="120000"/>
              </a:lnSpc>
            </a:pPr>
            <a:r>
              <a:rPr lang="en-US" sz="3100">
                <a:solidFill>
                  <a:srgbClr val="002060"/>
                </a:solidFill>
                <a:latin typeface="Times New Roman" pitchFamily="18" charset="0"/>
                <a:cs typeface="Times New Roman" pitchFamily="18" charset="0"/>
              </a:rPr>
              <a:t>Chọn lựa những thành phần chương trình phù hợp trong việc định ra những thuật toán của thủ tục con</a:t>
            </a:r>
            <a:r>
              <a:rPr lang="en-US" sz="3100" smtClean="0">
                <a:solidFill>
                  <a:srgbClr val="002060"/>
                </a:solidFill>
                <a:latin typeface="Times New Roman" pitchFamily="18" charset="0"/>
                <a:cs typeface="Times New Roman" pitchFamily="18" charset="0"/>
              </a:rPr>
              <a:t>. (</a:t>
            </a:r>
            <a:r>
              <a:rPr lang="en-US" sz="3100">
                <a:solidFill>
                  <a:srgbClr val="002060"/>
                </a:solidFill>
                <a:latin typeface="Times New Roman" pitchFamily="18" charset="0"/>
                <a:cs typeface="Times New Roman" pitchFamily="18" charset="0"/>
              </a:rPr>
              <a:t>cấu trúc chương trình nhỏ).</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TÍNH CẤU TRÚC</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5567604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a:bodyPr>
          <a:lstStyle/>
          <a:p>
            <a:pPr algn="just">
              <a:lnSpc>
                <a:spcPct val="120000"/>
              </a:lnSpc>
            </a:pPr>
            <a:r>
              <a:rPr lang="en-US" sz="3100" smtClean="0">
                <a:solidFill>
                  <a:srgbClr val="002060"/>
                </a:solidFill>
                <a:latin typeface="Times New Roman" pitchFamily="18" charset="0"/>
                <a:cs typeface="Times New Roman" pitchFamily="18" charset="0"/>
              </a:rPr>
              <a:t>Nếu </a:t>
            </a:r>
            <a:r>
              <a:rPr lang="en-US" sz="3100">
                <a:solidFill>
                  <a:srgbClr val="002060"/>
                </a:solidFill>
                <a:latin typeface="Times New Roman" pitchFamily="18" charset="0"/>
                <a:cs typeface="Times New Roman" pitchFamily="18" charset="0"/>
              </a:rPr>
              <a:t>dùng chữ viết tắt, thì sử dụng tên đặt này người đọc chương trình có thể hiểu mà không cần bất cứ sự giải thích nào. Việc sử dụng những từ viết tắt chỉ bao gồm ngữ </a:t>
            </a:r>
            <a:r>
              <a:rPr lang="en-US" sz="3100">
                <a:solidFill>
                  <a:srgbClr val="002060"/>
                </a:solidFill>
                <a:latin typeface="Times New Roman" pitchFamily="18" charset="0"/>
                <a:cs typeface="Times New Roman" pitchFamily="18" charset="0"/>
              </a:rPr>
              <a:t>cảnh.</a:t>
            </a:r>
          </a:p>
          <a:p>
            <a:pPr algn="just">
              <a:lnSpc>
                <a:spcPct val="120000"/>
              </a:lnSpc>
            </a:pPr>
            <a:r>
              <a:rPr lang="en-US" sz="3100">
                <a:solidFill>
                  <a:srgbClr val="002060"/>
                </a:solidFill>
                <a:latin typeface="Times New Roman" pitchFamily="18" charset="0"/>
                <a:cs typeface="Times New Roman" pitchFamily="18" charset="0"/>
              </a:rPr>
              <a:t>Với </a:t>
            </a:r>
            <a:r>
              <a:rPr lang="en-US" sz="3100">
                <a:solidFill>
                  <a:srgbClr val="002060"/>
                </a:solidFill>
                <a:latin typeface="Times New Roman" pitchFamily="18" charset="0"/>
                <a:cs typeface="Times New Roman" pitchFamily="18" charset="0"/>
              </a:rPr>
              <a:t>một hệ thống gán tên chỉ nên một ngôn ngữ (ví dụ đừng dùng lẫn lộn tiếng Anh và tiết Việt).</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DIỄN ĐẠT</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9212969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153400" cy="4678363"/>
          </a:xfrm>
        </p:spPr>
        <p:txBody>
          <a:bodyPr>
            <a:normAutofit fontScale="92500" lnSpcReduction="20000"/>
          </a:bodyPr>
          <a:lstStyle/>
          <a:p>
            <a:pPr algn="just">
              <a:lnSpc>
                <a:spcPct val="120000"/>
              </a:lnSpc>
            </a:pPr>
            <a:r>
              <a:rPr lang="en-US" sz="3100" smtClean="0">
                <a:solidFill>
                  <a:srgbClr val="002060"/>
                </a:solidFill>
                <a:latin typeface="Times New Roman" pitchFamily="18" charset="0"/>
                <a:cs typeface="Times New Roman" pitchFamily="18" charset="0"/>
              </a:rPr>
              <a:t>Dùng </a:t>
            </a:r>
            <a:r>
              <a:rPr lang="en-US" sz="3100">
                <a:solidFill>
                  <a:srgbClr val="002060"/>
                </a:solidFill>
                <a:latin typeface="Times New Roman" pitchFamily="18" charset="0"/>
                <a:cs typeface="Times New Roman" pitchFamily="18" charset="0"/>
              </a:rPr>
              <a:t>chữ hoa chữ thường để phân biệt những loại định nghĩa khác nhau (ví dụ chữ hoa đầu tiên cho kiểu dữ liệu, lớp, mô đun, chữ thường đầu tiên cho biến) và đặt tên dài hơn có thể đọc (ví dụ CheckInputValue</a:t>
            </a:r>
            <a:r>
              <a:rPr lang="en-US" sz="3100">
                <a:solidFill>
                  <a:srgbClr val="002060"/>
                </a:solidFill>
                <a:latin typeface="Times New Roman" pitchFamily="18" charset="0"/>
                <a:cs typeface="Times New Roman" pitchFamily="18" charset="0"/>
              </a:rPr>
              <a:t>).</a:t>
            </a:r>
          </a:p>
          <a:p>
            <a:pPr algn="just">
              <a:lnSpc>
                <a:spcPct val="120000"/>
              </a:lnSpc>
            </a:pPr>
            <a:r>
              <a:rPr lang="en-US" sz="3100">
                <a:solidFill>
                  <a:srgbClr val="002060"/>
                </a:solidFill>
                <a:latin typeface="Times New Roman" pitchFamily="18" charset="0"/>
                <a:cs typeface="Times New Roman" pitchFamily="18" charset="0"/>
              </a:rPr>
              <a:t>Dùng </a:t>
            </a:r>
            <a:r>
              <a:rPr lang="en-US" sz="3100">
                <a:solidFill>
                  <a:srgbClr val="002060"/>
                </a:solidFill>
                <a:latin typeface="Times New Roman" pitchFamily="18" charset="0"/>
                <a:cs typeface="Times New Roman" pitchFamily="18" charset="0"/>
              </a:rPr>
              <a:t>danh từ cho giá trị, động từ cho hoạt động, và thuộc tính cho điều kiện để làm rõ ý nghĩa nhận diện (ví dụ width, ReadKey, valid</a:t>
            </a:r>
            <a:r>
              <a:rPr lang="en-US" sz="3100">
                <a:solidFill>
                  <a:srgbClr val="002060"/>
                </a:solidFill>
                <a:latin typeface="Times New Roman" pitchFamily="18" charset="0"/>
                <a:cs typeface="Times New Roman" pitchFamily="18" charset="0"/>
              </a:rPr>
              <a:t>).</a:t>
            </a:r>
          </a:p>
          <a:p>
            <a:pPr algn="just">
              <a:lnSpc>
                <a:spcPct val="120000"/>
              </a:lnSpc>
            </a:pPr>
            <a:r>
              <a:rPr lang="en-US" sz="3100">
                <a:solidFill>
                  <a:srgbClr val="002060"/>
                </a:solidFill>
                <a:latin typeface="Times New Roman" pitchFamily="18" charset="0"/>
                <a:cs typeface="Times New Roman" pitchFamily="18" charset="0"/>
              </a:rPr>
              <a:t>Thiết </a:t>
            </a:r>
            <a:r>
              <a:rPr lang="en-US" sz="3100">
                <a:solidFill>
                  <a:srgbClr val="002060"/>
                </a:solidFill>
                <a:latin typeface="Times New Roman" pitchFamily="18" charset="0"/>
                <a:cs typeface="Times New Roman" pitchFamily="18" charset="0"/>
              </a:rPr>
              <a:t>lập những qui luật cho chính bạn sử dụng theo chúng một cách thích hợp.</a:t>
            </a:r>
          </a:p>
        </p:txBody>
      </p:sp>
      <p:sp>
        <p:nvSpPr>
          <p:cNvPr id="2" name="Title 1"/>
          <p:cNvSpPr>
            <a:spLocks noGrp="1"/>
          </p:cNvSpPr>
          <p:nvPr>
            <p:ph type="title"/>
          </p:nvPr>
        </p:nvSpPr>
        <p:spPr>
          <a:xfrm>
            <a:off x="457200" y="274638"/>
            <a:ext cx="8075240" cy="944562"/>
          </a:xfrm>
        </p:spPr>
        <p:txBody>
          <a:bodyPr>
            <a:normAutofit/>
          </a:bodyPr>
          <a:lstStyle/>
          <a:p>
            <a:pPr algn="ctr"/>
            <a:r>
              <a:rPr lang="en-US" smtClean="0">
                <a:solidFill>
                  <a:srgbClr val="FF0000"/>
                </a:solidFill>
                <a:latin typeface="Times New Roman" pitchFamily="18" charset="0"/>
                <a:cs typeface="Times New Roman" pitchFamily="18" charset="0"/>
              </a:rPr>
              <a:t>DIỄN ĐẠT</a:t>
            </a:r>
            <a:endParaRPr lang="en-US">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06597871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4399</TotalTime>
  <Words>1333</Words>
  <Application>Microsoft Office PowerPoint</Application>
  <PresentationFormat>On-screen Show (4:3)</PresentationFormat>
  <Paragraphs>89</Paragraphs>
  <Slides>16</Slides>
  <Notes>3</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Concourse</vt:lpstr>
      <vt:lpstr>Học viện Công nghệ Bưu chính Viễn thông Khoa Công nghệ thông tin </vt:lpstr>
      <vt:lpstr>NỘI DUNG</vt:lpstr>
      <vt:lpstr>MỤC TIÊU CỦA CÀI ĐẶT</vt:lpstr>
      <vt:lpstr>YÊU CẦU CỦA CÀI ĐẶT</vt:lpstr>
      <vt:lpstr>MÔI TRƯỜNG LẬP TRÌNH</vt:lpstr>
      <vt:lpstr>CHẤT LƯỢNG ĐÒI HỎI CHO MỘT NGÔN NGỮ LẬP TRÌNH</vt:lpstr>
      <vt:lpstr>KHẢ NĂNG MÔ ĐUN HÓA</vt:lpstr>
      <vt:lpstr>GIÁ TRỊ SIÊU LIỆU</vt:lpstr>
      <vt:lpstr>CẤU TRÚC DỮ LIỆU</vt:lpstr>
      <vt:lpstr>VÍ DỤ</vt:lpstr>
      <vt:lpstr>VÍ DỤ</vt:lpstr>
      <vt:lpstr>PHONG CÁCH LẬP TRÌNH</vt:lpstr>
      <vt:lpstr>PHONG CÁCH LẬP TRÌNH</vt:lpstr>
      <vt:lpstr>TÍNH CẤU TRÚC</vt:lpstr>
      <vt:lpstr>DIỄN ĐẠT</vt:lpstr>
      <vt:lpstr>DIỄN ĐẠT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NguyenThiBichNguyen</dc:creator>
  <cp:lastModifiedBy>Windows User</cp:lastModifiedBy>
  <cp:revision>850</cp:revision>
  <dcterms:created xsi:type="dcterms:W3CDTF">2014-07-30T09:14:26Z</dcterms:created>
  <dcterms:modified xsi:type="dcterms:W3CDTF">2017-04-15T07:23:28Z</dcterms:modified>
</cp:coreProperties>
</file>