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31"/>
  </p:notesMasterIdLst>
  <p:sldIdLst>
    <p:sldId id="369" r:id="rId2"/>
    <p:sldId id="285" r:id="rId3"/>
    <p:sldId id="371" r:id="rId4"/>
    <p:sldId id="372" r:id="rId5"/>
    <p:sldId id="373" r:id="rId6"/>
    <p:sldId id="374" r:id="rId7"/>
    <p:sldId id="375" r:id="rId8"/>
    <p:sldId id="376" r:id="rId9"/>
    <p:sldId id="377" r:id="rId10"/>
    <p:sldId id="379" r:id="rId11"/>
    <p:sldId id="380" r:id="rId12"/>
    <p:sldId id="381" r:id="rId13"/>
    <p:sldId id="382" r:id="rId14"/>
    <p:sldId id="383" r:id="rId15"/>
    <p:sldId id="384" r:id="rId16"/>
    <p:sldId id="385" r:id="rId17"/>
    <p:sldId id="386" r:id="rId18"/>
    <p:sldId id="387" r:id="rId19"/>
    <p:sldId id="388" r:id="rId20"/>
    <p:sldId id="389" r:id="rId21"/>
    <p:sldId id="390" r:id="rId22"/>
    <p:sldId id="391" r:id="rId23"/>
    <p:sldId id="392" r:id="rId24"/>
    <p:sldId id="393" r:id="rId25"/>
    <p:sldId id="394" r:id="rId26"/>
    <p:sldId id="395" r:id="rId27"/>
    <p:sldId id="396" r:id="rId28"/>
    <p:sldId id="397" r:id="rId29"/>
    <p:sldId id="398"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907" autoAdjust="0"/>
  </p:normalViewPr>
  <p:slideViewPr>
    <p:cSldViewPr>
      <p:cViewPr>
        <p:scale>
          <a:sx n="76" d="100"/>
          <a:sy n="76" d="100"/>
        </p:scale>
        <p:origin x="-1194" y="13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07FF86-22BB-4144-9EEC-A552BBEF3436}" type="datetimeFigureOut">
              <a:rPr lang="en-US" smtClean="0"/>
              <a:t>25/04/2017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6F8280-745D-486F-BC4B-3CCB8395E995}" type="slidenum">
              <a:rPr lang="en-US" smtClean="0"/>
              <a:t>‹#›</a:t>
            </a:fld>
            <a:endParaRPr lang="en-US"/>
          </a:p>
        </p:txBody>
      </p:sp>
    </p:spTree>
    <p:extLst>
      <p:ext uri="{BB962C8B-B14F-4D97-AF65-F5344CB8AC3E}">
        <p14:creationId xmlns:p14="http://schemas.microsoft.com/office/powerpoint/2010/main" val="1381449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1</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2</a:t>
            </a:fld>
            <a:endParaRPr lang="en-US"/>
          </a:p>
        </p:txBody>
      </p:sp>
    </p:spTree>
    <p:extLst>
      <p:ext uri="{BB962C8B-B14F-4D97-AF65-F5344CB8AC3E}">
        <p14:creationId xmlns:p14="http://schemas.microsoft.com/office/powerpoint/2010/main" val="14781691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8DDB821-C36F-4FAC-A081-735C79D040F8}" type="datetimeFigureOut">
              <a:rPr lang="en-US" smtClean="0"/>
              <a:t>25/04/2017</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10AA8C8-4B32-4730-B9EF-C213DECE05B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8DDB821-C36F-4FAC-A081-735C79D040F8}" type="datetimeFigureOut">
              <a:rPr lang="en-US" smtClean="0"/>
              <a:t>25/04/2017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8DDB821-C36F-4FAC-A081-735C79D040F8}" type="datetimeFigureOut">
              <a:rPr lang="en-US" smtClean="0"/>
              <a:t>25/04/2017</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10AA8C8-4B32-4730-B9EF-C213DECE05BC}"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25/04/2017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8DDB821-C36F-4FAC-A081-735C79D040F8}" type="datetimeFigureOut">
              <a:rPr lang="en-US" smtClean="0"/>
              <a:t>25/04/2017</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0AA8C8-4B32-4730-B9EF-C213DECE05B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9"/>
            <a:ext cx="8229600" cy="4081272"/>
          </a:xfrm>
        </p:spPr>
        <p:txBody>
          <a:bodyPr>
            <a:normAutofit/>
          </a:bodyPr>
          <a:lstStyle/>
          <a:p>
            <a:pPr marL="0" lvl="0" indent="0" algn="ctr">
              <a:buNone/>
            </a:pPr>
            <a:r>
              <a:rPr lang="en-US" sz="4000" b="1" smtClean="0">
                <a:solidFill>
                  <a:srgbClr val="FF0000"/>
                </a:solidFill>
                <a:latin typeface="Times New Roman" pitchFamily="18" charset="0"/>
                <a:cs typeface="Times New Roman" pitchFamily="18" charset="0"/>
              </a:rPr>
              <a:t>NHẬP </a:t>
            </a:r>
            <a:r>
              <a:rPr lang="en-US" sz="4000" b="1">
                <a:solidFill>
                  <a:srgbClr val="FF0000"/>
                </a:solidFill>
                <a:latin typeface="Times New Roman" pitchFamily="18" charset="0"/>
                <a:cs typeface="Times New Roman" pitchFamily="18" charset="0"/>
              </a:rPr>
              <a:t>MÔN </a:t>
            </a:r>
          </a:p>
          <a:p>
            <a:pPr marL="0" lvl="0" indent="0" algn="ctr">
              <a:buNone/>
            </a:pPr>
            <a:r>
              <a:rPr lang="en-US" sz="4000" b="1">
                <a:solidFill>
                  <a:srgbClr val="FF0000"/>
                </a:solidFill>
                <a:latin typeface="Times New Roman" pitchFamily="18" charset="0"/>
                <a:cs typeface="Times New Roman" pitchFamily="18" charset="0"/>
              </a:rPr>
              <a:t>CÔNG NGHỆ PHẦN MỀM</a:t>
            </a:r>
            <a:endParaRPr lang="en-US" sz="4000" b="1" dirty="0">
              <a:solidFill>
                <a:srgbClr val="FF0000"/>
              </a:solidFill>
              <a:latin typeface="Times New Roman" pitchFamily="18" charset="0"/>
              <a:cs typeface="Times New Roman" pitchFamily="18" charset="0"/>
            </a:endParaRPr>
          </a:p>
          <a:p>
            <a:pPr marL="0" indent="0">
              <a:buNone/>
            </a:pPr>
            <a:endParaRPr lang="en-US" sz="2800" dirty="0" smtClean="0">
              <a:solidFill>
                <a:srgbClr val="002060"/>
              </a:solidFill>
              <a:latin typeface="Times New Roman" pitchFamily="18" charset="0"/>
              <a:cs typeface="Times New Roman" pitchFamily="18" charset="0"/>
            </a:endParaRPr>
          </a:p>
          <a:p>
            <a:pPr marL="0" indent="0" algn="ctr">
              <a:buNone/>
            </a:pPr>
            <a:r>
              <a:rPr lang="en-US" sz="3200" b="1" smtClean="0">
                <a:solidFill>
                  <a:srgbClr val="002060"/>
                </a:solidFill>
                <a:latin typeface="Times New Roman" pitchFamily="18" charset="0"/>
                <a:cs typeface="Times New Roman" pitchFamily="18" charset="0"/>
              </a:rPr>
              <a:t>Chương IX: Siêu liệu</a:t>
            </a:r>
            <a:endParaRPr lang="en-US" sz="3200" b="1" dirty="0">
              <a:solidFill>
                <a:srgbClr val="002060"/>
              </a:solidFill>
              <a:latin typeface="Times New Roman" pitchFamily="18" charset="0"/>
              <a:cs typeface="Times New Roman" pitchFamily="18" charset="0"/>
            </a:endParaRPr>
          </a:p>
        </p:txBody>
      </p:sp>
      <p:sp>
        <p:nvSpPr>
          <p:cNvPr id="5" name="Title 1"/>
          <p:cNvSpPr>
            <a:spLocks noGrp="1"/>
          </p:cNvSpPr>
          <p:nvPr>
            <p:ph type="title"/>
          </p:nvPr>
        </p:nvSpPr>
        <p:spPr>
          <a:xfrm>
            <a:off x="228600" y="152400"/>
            <a:ext cx="8229600" cy="1143000"/>
          </a:xfrm>
        </p:spPr>
        <p:txBody>
          <a:bodyPr>
            <a:normAutofit/>
          </a:bodyPr>
          <a:lstStyle/>
          <a:p>
            <a:r>
              <a:rPr lang="en-US" sz="1800">
                <a:solidFill>
                  <a:srgbClr val="002060"/>
                </a:solidFill>
                <a:effectLst/>
                <a:latin typeface="Times New Roman" pitchFamily="18" charset="0"/>
                <a:cs typeface="Times New Roman" pitchFamily="18" charset="0"/>
              </a:rPr>
              <a:t>Học viện Công nghệ Bưu chính Viễn thông</a:t>
            </a:r>
            <a:br>
              <a:rPr lang="en-US" sz="1800">
                <a:solidFill>
                  <a:srgbClr val="002060"/>
                </a:solidFill>
                <a:effectLst/>
                <a:latin typeface="Times New Roman" pitchFamily="18" charset="0"/>
                <a:cs typeface="Times New Roman" pitchFamily="18" charset="0"/>
              </a:rPr>
            </a:br>
            <a:r>
              <a:rPr lang="en-US" sz="1800">
                <a:solidFill>
                  <a:srgbClr val="002060"/>
                </a:solidFill>
                <a:effectLst/>
                <a:latin typeface="Times New Roman" pitchFamily="18" charset="0"/>
                <a:cs typeface="Times New Roman" pitchFamily="18" charset="0"/>
              </a:rPr>
              <a:t>Khoa Công nghệ thông </a:t>
            </a:r>
            <a:r>
              <a:rPr lang="en-US" sz="1800" smtClean="0">
                <a:solidFill>
                  <a:srgbClr val="002060"/>
                </a:solidFill>
                <a:effectLst/>
                <a:latin typeface="Times New Roman" pitchFamily="18" charset="0"/>
                <a:cs typeface="Times New Roman" pitchFamily="18" charset="0"/>
              </a:rPr>
              <a:t>tin</a:t>
            </a:r>
            <a:r>
              <a:rPr lang="vi-VN" sz="1800" b="0" dirty="0">
                <a:solidFill>
                  <a:srgbClr val="FF0000"/>
                </a:solidFill>
                <a:effectLst/>
                <a:latin typeface="Times New Roman" pitchFamily="18" charset="0"/>
                <a:cs typeface="Times New Roman" pitchFamily="18" charset="0"/>
              </a:rPr>
              <a:t/>
            </a:r>
            <a:br>
              <a:rPr lang="vi-VN" sz="1800" b="0" dirty="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
        <p:nvSpPr>
          <p:cNvPr id="6" name="Title 1"/>
          <p:cNvSpPr txBox="1">
            <a:spLocks/>
          </p:cNvSpPr>
          <p:nvPr/>
        </p:nvSpPr>
        <p:spPr>
          <a:xfrm>
            <a:off x="6172200" y="5791200"/>
            <a:ext cx="3048000" cy="838200"/>
          </a:xfrm>
          <a:prstGeom prst="rect">
            <a:avLst/>
          </a:prstGeom>
        </p:spPr>
        <p:txBody>
          <a:bodyPr vert="horz" rtlCol="0" anchor="ctr">
            <a:normAutofit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US" sz="1800" smtClean="0">
                <a:solidFill>
                  <a:srgbClr val="002060"/>
                </a:solidFill>
                <a:effectLst/>
                <a:latin typeface="Times New Roman" pitchFamily="18" charset="0"/>
                <a:cs typeface="Times New Roman" pitchFamily="18" charset="0"/>
              </a:rPr>
              <a:t>Nguyễn Thị Bích Nguyên</a:t>
            </a:r>
          </a:p>
          <a:p>
            <a:r>
              <a:rPr lang="en-US" sz="1800" b="0" smtClean="0">
                <a:solidFill>
                  <a:srgbClr val="002060"/>
                </a:solidFill>
                <a:effectLst/>
                <a:latin typeface="Times New Roman" pitchFamily="18" charset="0"/>
                <a:cs typeface="Times New Roman" pitchFamily="18" charset="0"/>
              </a:rPr>
              <a:t>ntbichnguyen@gmail.com</a:t>
            </a:r>
            <a:r>
              <a:rPr lang="vi-VN" sz="1800" b="0" smtClean="0">
                <a:solidFill>
                  <a:srgbClr val="FF0000"/>
                </a:solidFill>
                <a:effectLst/>
                <a:latin typeface="Times New Roman" pitchFamily="18" charset="0"/>
                <a:cs typeface="Times New Roman" pitchFamily="18" charset="0"/>
              </a:rPr>
              <a:t/>
            </a:r>
            <a:br>
              <a:rPr lang="vi-VN" sz="1800" b="0" smtClean="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3360469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lvl="0" algn="just"/>
            <a:r>
              <a:rPr lang="en-US" sz="2700" b="1" err="1" smtClean="0">
                <a:solidFill>
                  <a:srgbClr val="002060"/>
                </a:solidFill>
                <a:latin typeface="Times New Roman" pitchFamily="18" charset="0"/>
                <a:cs typeface="Times New Roman" pitchFamily="18" charset="0"/>
              </a:rPr>
              <a:t>Chương</a:t>
            </a:r>
            <a:r>
              <a:rPr lang="en-US" sz="2700" b="1" smtClean="0">
                <a:solidFill>
                  <a:srgbClr val="002060"/>
                </a:solidFill>
                <a:latin typeface="Times New Roman" pitchFamily="18" charset="0"/>
                <a:cs typeface="Times New Roman" pitchFamily="18" charset="0"/>
              </a:rPr>
              <a:t> 9: </a:t>
            </a:r>
            <a:r>
              <a:rPr lang="en-US" b="1" smtClean="0">
                <a:solidFill>
                  <a:srgbClr val="002060"/>
                </a:solidFill>
                <a:latin typeface="Times New Roman" pitchFamily="18" charset="0"/>
                <a:cs typeface="Times New Roman" pitchFamily="18" charset="0"/>
              </a:rPr>
              <a:t>Siêu liệu</a:t>
            </a:r>
            <a:endParaRPr lang="en-US" b="1" dirty="0">
              <a:solidFill>
                <a:srgbClr val="002060"/>
              </a:solidFill>
              <a:latin typeface="Times New Roman" pitchFamily="18" charset="0"/>
              <a:cs typeface="Times New Roman" pitchFamily="18" charset="0"/>
            </a:endParaRPr>
          </a:p>
          <a:p>
            <a:pPr lvl="0" algn="just">
              <a:buFontTx/>
              <a:buChar char="-"/>
            </a:pPr>
            <a:r>
              <a:rPr lang="en-US" smtClean="0">
                <a:solidFill>
                  <a:srgbClr val="002060"/>
                </a:solidFill>
                <a:latin typeface="Times New Roman" pitchFamily="18" charset="0"/>
                <a:cs typeface="Times New Roman" pitchFamily="18" charset="0"/>
              </a:rPr>
              <a:t>Tổng quan</a:t>
            </a:r>
          </a:p>
          <a:p>
            <a:pPr lvl="0" algn="just">
              <a:buFontTx/>
              <a:buChar char="-"/>
            </a:pPr>
            <a:r>
              <a:rPr lang="en-US">
                <a:solidFill>
                  <a:srgbClr val="002060"/>
                </a:solidFill>
                <a:latin typeface="Times New Roman" pitchFamily="18" charset="0"/>
                <a:cs typeface="Times New Roman" pitchFamily="18" charset="0"/>
              </a:rPr>
              <a:t>Sưu liệu người dùng</a:t>
            </a:r>
          </a:p>
          <a:p>
            <a:pPr lvl="1" algn="just">
              <a:buFontTx/>
              <a:buChar char="-"/>
            </a:pPr>
            <a:r>
              <a:rPr lang="en-US" smtClean="0">
                <a:solidFill>
                  <a:srgbClr val="002060"/>
                </a:solidFill>
                <a:latin typeface="Times New Roman" pitchFamily="18" charset="0"/>
                <a:cs typeface="Times New Roman" pitchFamily="18" charset="0"/>
              </a:rPr>
              <a:t>Mô </a:t>
            </a:r>
            <a:r>
              <a:rPr lang="en-US">
                <a:solidFill>
                  <a:srgbClr val="002060"/>
                </a:solidFill>
                <a:latin typeface="Times New Roman" pitchFamily="18" charset="0"/>
                <a:cs typeface="Times New Roman" pitchFamily="18" charset="0"/>
              </a:rPr>
              <a:t>tả chức năng</a:t>
            </a:r>
          </a:p>
          <a:p>
            <a:pPr lvl="1" algn="just">
              <a:buFontTx/>
              <a:buChar char="-"/>
            </a:pPr>
            <a:r>
              <a:rPr lang="en-US">
                <a:solidFill>
                  <a:srgbClr val="002060"/>
                </a:solidFill>
                <a:latin typeface="Times New Roman" pitchFamily="18" charset="0"/>
                <a:cs typeface="Times New Roman" pitchFamily="18" charset="0"/>
              </a:rPr>
              <a:t>Bảng Giới thiệu</a:t>
            </a:r>
          </a:p>
          <a:p>
            <a:pPr lvl="1" algn="just">
              <a:buFontTx/>
              <a:buChar char="-"/>
            </a:pPr>
            <a:r>
              <a:rPr lang="en-US">
                <a:solidFill>
                  <a:srgbClr val="002060"/>
                </a:solidFill>
                <a:latin typeface="Times New Roman" pitchFamily="18" charset="0"/>
                <a:cs typeface="Times New Roman" pitchFamily="18" charset="0"/>
              </a:rPr>
              <a:t>Bảng tham khảo</a:t>
            </a:r>
          </a:p>
          <a:p>
            <a:pPr lvl="1" algn="just">
              <a:buFontTx/>
              <a:buChar char="-"/>
            </a:pPr>
            <a:r>
              <a:rPr lang="en-US">
                <a:solidFill>
                  <a:srgbClr val="002060"/>
                </a:solidFill>
                <a:latin typeface="Times New Roman" pitchFamily="18" charset="0"/>
                <a:cs typeface="Times New Roman" pitchFamily="18" charset="0"/>
              </a:rPr>
              <a:t>Sưu liệu cài đặt</a:t>
            </a:r>
          </a:p>
          <a:p>
            <a:pPr lvl="0" algn="just">
              <a:buFontTx/>
              <a:buChar char="-"/>
            </a:pPr>
            <a:r>
              <a:rPr lang="en-US">
                <a:solidFill>
                  <a:srgbClr val="002060"/>
                </a:solidFill>
                <a:latin typeface="Times New Roman" pitchFamily="18" charset="0"/>
                <a:cs typeface="Times New Roman" pitchFamily="18" charset="0"/>
              </a:rPr>
              <a:t>Phong cách lập </a:t>
            </a:r>
            <a:r>
              <a:rPr lang="en-US" smtClean="0">
                <a:solidFill>
                  <a:srgbClr val="002060"/>
                </a:solidFill>
                <a:latin typeface="Times New Roman" pitchFamily="18" charset="0"/>
                <a:cs typeface="Times New Roman" pitchFamily="18" charset="0"/>
              </a:rPr>
              <a:t>trình</a:t>
            </a:r>
          </a:p>
          <a:p>
            <a:pPr lvl="0" algn="just">
              <a:buFontTx/>
              <a:buChar char="-"/>
            </a:pPr>
            <a:r>
              <a:rPr lang="en-US" smtClean="0">
                <a:solidFill>
                  <a:srgbClr val="002060"/>
                </a:solidFill>
                <a:latin typeface="Times New Roman" pitchFamily="18" charset="0"/>
                <a:cs typeface="Times New Roman" pitchFamily="18" charset="0"/>
              </a:rPr>
              <a:t>Sưu </a:t>
            </a:r>
            <a:r>
              <a:rPr lang="en-US">
                <a:solidFill>
                  <a:srgbClr val="002060"/>
                </a:solidFill>
                <a:latin typeface="Times New Roman" pitchFamily="18" charset="0"/>
                <a:cs typeface="Times New Roman" pitchFamily="18" charset="0"/>
              </a:rPr>
              <a:t>liệu hệ </a:t>
            </a:r>
            <a:r>
              <a:rPr lang="en-US" smtClean="0">
                <a:solidFill>
                  <a:srgbClr val="002060"/>
                </a:solidFill>
                <a:latin typeface="Times New Roman" pitchFamily="18" charset="0"/>
                <a:cs typeface="Times New Roman" pitchFamily="18" charset="0"/>
              </a:rPr>
              <a:t>thống</a:t>
            </a:r>
          </a:p>
          <a:p>
            <a:pPr lvl="0" algn="just">
              <a:buFontTx/>
              <a:buChar char="-"/>
            </a:pPr>
            <a:r>
              <a:rPr lang="en-US" smtClean="0">
                <a:solidFill>
                  <a:srgbClr val="002060"/>
                </a:solidFill>
                <a:latin typeface="Times New Roman" pitchFamily="18" charset="0"/>
                <a:cs typeface="Times New Roman" pitchFamily="18" charset="0"/>
              </a:rPr>
              <a:t>Chất </a:t>
            </a:r>
            <a:r>
              <a:rPr lang="en-US">
                <a:solidFill>
                  <a:srgbClr val="002060"/>
                </a:solidFill>
                <a:latin typeface="Times New Roman" pitchFamily="18" charset="0"/>
                <a:cs typeface="Times New Roman" pitchFamily="18" charset="0"/>
              </a:rPr>
              <a:t>lượng của sưu </a:t>
            </a:r>
            <a:r>
              <a:rPr lang="en-US" smtClean="0">
                <a:solidFill>
                  <a:srgbClr val="002060"/>
                </a:solidFill>
                <a:latin typeface="Times New Roman" pitchFamily="18" charset="0"/>
                <a:cs typeface="Times New Roman" pitchFamily="18" charset="0"/>
              </a:rPr>
              <a:t>liệu</a:t>
            </a:r>
          </a:p>
          <a:p>
            <a:pPr lvl="0" algn="just">
              <a:buFontTx/>
              <a:buChar char="-"/>
            </a:pPr>
            <a:r>
              <a:rPr lang="en-US" smtClean="0">
                <a:solidFill>
                  <a:srgbClr val="002060"/>
                </a:solidFill>
                <a:latin typeface="Times New Roman" pitchFamily="18" charset="0"/>
                <a:cs typeface="Times New Roman" pitchFamily="18" charset="0"/>
              </a:rPr>
              <a:t>Bảotrì </a:t>
            </a:r>
            <a:r>
              <a:rPr lang="en-US">
                <a:solidFill>
                  <a:srgbClr val="002060"/>
                </a:solidFill>
                <a:latin typeface="Times New Roman" pitchFamily="18" charset="0"/>
                <a:cs typeface="Times New Roman" pitchFamily="18" charset="0"/>
              </a:rPr>
              <a:t>sưu </a:t>
            </a:r>
            <a:r>
              <a:rPr lang="en-US" smtClean="0">
                <a:solidFill>
                  <a:srgbClr val="002060"/>
                </a:solidFill>
                <a:latin typeface="Times New Roman" pitchFamily="18" charset="0"/>
                <a:cs typeface="Times New Roman" pitchFamily="18" charset="0"/>
              </a:rPr>
              <a:t>liệu</a:t>
            </a:r>
          </a:p>
          <a:p>
            <a:pPr lvl="0" algn="just">
              <a:buFontTx/>
              <a:buChar char="-"/>
            </a:pPr>
            <a:r>
              <a:rPr lang="en-US" smtClean="0">
                <a:solidFill>
                  <a:srgbClr val="002060"/>
                </a:solidFill>
                <a:latin typeface="Times New Roman" pitchFamily="18" charset="0"/>
                <a:cs typeface="Times New Roman" pitchFamily="18" charset="0"/>
              </a:rPr>
              <a:t>Các </a:t>
            </a:r>
            <a:r>
              <a:rPr lang="en-US">
                <a:solidFill>
                  <a:srgbClr val="002060"/>
                </a:solidFill>
                <a:latin typeface="Times New Roman" pitchFamily="18" charset="0"/>
                <a:cs typeface="Times New Roman" pitchFamily="18" charset="0"/>
              </a:rPr>
              <a:t>mẫu sưu liệu cho qui trình làm phần mềm</a:t>
            </a:r>
          </a:p>
          <a:p>
            <a:pPr lvl="1" algn="just">
              <a:buFontTx/>
              <a:buChar char="-"/>
            </a:pPr>
            <a:r>
              <a:rPr lang="en-US" smtClean="0">
                <a:solidFill>
                  <a:srgbClr val="002060"/>
                </a:solidFill>
                <a:latin typeface="Times New Roman" pitchFamily="18" charset="0"/>
                <a:cs typeface="Times New Roman" pitchFamily="18" charset="0"/>
              </a:rPr>
              <a:t>Xác </a:t>
            </a:r>
            <a:r>
              <a:rPr lang="en-US">
                <a:solidFill>
                  <a:srgbClr val="002060"/>
                </a:solidFill>
                <a:latin typeface="Times New Roman" pitchFamily="18" charset="0"/>
                <a:cs typeface="Times New Roman" pitchFamily="18" charset="0"/>
              </a:rPr>
              <a:t>định yêu cầu (SRS)</a:t>
            </a:r>
          </a:p>
          <a:p>
            <a:pPr lvl="1" algn="just">
              <a:buFontTx/>
              <a:buChar char="-"/>
            </a:pPr>
            <a:r>
              <a:rPr lang="en-US">
                <a:solidFill>
                  <a:srgbClr val="002060"/>
                </a:solidFill>
                <a:latin typeface="Times New Roman" pitchFamily="18" charset="0"/>
                <a:cs typeface="Times New Roman" pitchFamily="18" charset="0"/>
              </a:rPr>
              <a:t>Thiết kế</a:t>
            </a:r>
          </a:p>
          <a:p>
            <a:pPr lvl="2" algn="just">
              <a:buFontTx/>
              <a:buChar char="-"/>
            </a:pPr>
            <a:r>
              <a:rPr lang="en-US">
                <a:solidFill>
                  <a:srgbClr val="002060"/>
                </a:solidFill>
                <a:latin typeface="Times New Roman" pitchFamily="18" charset="0"/>
                <a:cs typeface="Times New Roman" pitchFamily="18" charset="0"/>
              </a:rPr>
              <a:t>Mô tả thiết kế phần mềm (SDD)</a:t>
            </a:r>
          </a:p>
          <a:p>
            <a:pPr lvl="2" algn="just">
              <a:buFontTx/>
              <a:buChar char="-"/>
            </a:pPr>
            <a:r>
              <a:rPr lang="en-US">
                <a:solidFill>
                  <a:srgbClr val="002060"/>
                </a:solidFill>
                <a:latin typeface="Times New Roman" pitchFamily="18" charset="0"/>
                <a:cs typeface="Times New Roman" pitchFamily="18" charset="0"/>
              </a:rPr>
              <a:t>System Design Rationale Document (SDRD)</a:t>
            </a:r>
          </a:p>
        </p:txBody>
      </p:sp>
      <p:sp>
        <p:nvSpPr>
          <p:cNvPr id="2" name="Title 1"/>
          <p:cNvSpPr>
            <a:spLocks noGrp="1"/>
          </p:cNvSpPr>
          <p:nvPr>
            <p:ph type="title"/>
          </p:nvPr>
        </p:nvSpPr>
        <p:spPr/>
        <p:txBody>
          <a:bodyPr>
            <a:normAutofit/>
          </a:bodyPr>
          <a:lstStyle/>
          <a:p>
            <a:pPr algn="ctr"/>
            <a:r>
              <a:rPr lang="en-US" b="1" smtClean="0">
                <a:solidFill>
                  <a:srgbClr val="FF0000"/>
                </a:solidFill>
                <a:latin typeface="Times New Roman" pitchFamily="18" charset="0"/>
                <a:cs typeface="Times New Roman" pitchFamily="18" charset="0"/>
              </a:rPr>
              <a:t>NỘI DUNG</a:t>
            </a:r>
            <a:endParaRPr lang="en-US" dirty="0"/>
          </a:p>
        </p:txBody>
      </p:sp>
    </p:spTree>
    <p:extLst>
      <p:ext uri="{BB962C8B-B14F-4D97-AF65-F5344CB8AC3E}">
        <p14:creationId xmlns:p14="http://schemas.microsoft.com/office/powerpoint/2010/main" val="2340362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Có </a:t>
            </a:r>
            <a:r>
              <a:rPr lang="en-US" sz="3000">
                <a:solidFill>
                  <a:srgbClr val="002060"/>
                </a:solidFill>
                <a:latin typeface="Times New Roman" pitchFamily="18" charset="0"/>
                <a:cs typeface="Times New Roman" pitchFamily="18" charset="0"/>
              </a:rPr>
              <a:t>hai lớp sưu liệu kết hợp với hệ thống máy tính. Lớp sưu liệu người dùng được mô tả làm thế nào để sử dụng hệ thống và sưu liệu hệ thống được mô tả thiết kế và thực hiện hệ </a:t>
            </a:r>
            <a:r>
              <a:rPr lang="en-US" sz="3000" smtClean="0">
                <a:solidFill>
                  <a:srgbClr val="002060"/>
                </a:solidFill>
                <a:latin typeface="Times New Roman" pitchFamily="18" charset="0"/>
                <a:cs typeface="Times New Roman" pitchFamily="18" charset="0"/>
              </a:rPr>
              <a:t>thống.</a:t>
            </a:r>
            <a:endParaRPr lang="en-US" sz="3000">
              <a:solidFill>
                <a:srgbClr val="00206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Sưu liệu được cung cấp cùng với hệ thống có thể hữu dụng trong bất kỳ giai đoạn sống của hệ </a:t>
            </a:r>
            <a:r>
              <a:rPr lang="en-US" sz="3000" smtClean="0">
                <a:solidFill>
                  <a:srgbClr val="002060"/>
                </a:solidFill>
                <a:latin typeface="Times New Roman" pitchFamily="18" charset="0"/>
                <a:cs typeface="Times New Roman" pitchFamily="18" charset="0"/>
              </a:rPr>
              <a:t>thống.</a:t>
            </a:r>
            <a:endParaRPr lang="en-US" sz="3000">
              <a:solidFill>
                <a:srgbClr val="002060"/>
              </a:solidFill>
              <a:latin typeface="Times New Roman" pitchFamily="18" charset="0"/>
              <a:cs typeface="Times New Roman" pitchFamily="18" charset="0"/>
            </a:endParaRP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LOẠI SIÊU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866189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Sưu </a:t>
            </a:r>
            <a:r>
              <a:rPr lang="en-US" sz="3000">
                <a:solidFill>
                  <a:srgbClr val="002060"/>
                </a:solidFill>
                <a:latin typeface="Times New Roman" pitchFamily="18" charset="0"/>
                <a:cs typeface="Times New Roman" pitchFamily="18" charset="0"/>
              </a:rPr>
              <a:t>liệu người dùng là sưu liệu mô tả chức năng của hệ thống, mà không tham chiếu đến chức năng được thực hiện như thế nào.</a:t>
            </a:r>
          </a:p>
          <a:p>
            <a:pPr algn="just">
              <a:lnSpc>
                <a:spcPct val="120000"/>
              </a:lnSpc>
            </a:pPr>
            <a:r>
              <a:rPr lang="en-US" sz="3000">
                <a:solidFill>
                  <a:srgbClr val="002060"/>
                </a:solidFill>
                <a:latin typeface="Times New Roman" pitchFamily="18" charset="0"/>
                <a:cs typeface="Times New Roman" pitchFamily="18" charset="0"/>
              </a:rPr>
              <a:t>Sưu liệu người dùng nên được cấu trúc sao cho không nhất thiết phải đọc hết tất cả sưu liệu trước khi bắt đầu dùng hệ thống. Nó phải được hợp nhất với on-line help nhưng nó quá đơn giản để in văn bản trong help như sưu liệu người </a:t>
            </a:r>
            <a:r>
              <a:rPr lang="en-US" sz="3000" smtClean="0">
                <a:solidFill>
                  <a:srgbClr val="002060"/>
                </a:solidFill>
                <a:latin typeface="Times New Roman" pitchFamily="18" charset="0"/>
                <a:cs typeface="Times New Roman" pitchFamily="18" charset="0"/>
              </a:rPr>
              <a:t>dùng.</a:t>
            </a:r>
            <a:endParaRPr lang="en-US" sz="3000">
              <a:solidFill>
                <a:srgbClr val="002060"/>
              </a:solidFill>
              <a:latin typeface="Times New Roman" pitchFamily="18" charset="0"/>
              <a:cs typeface="Times New Roman" pitchFamily="18" charset="0"/>
            </a:endParaRP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SIÊU LIỆU NGƯỜI DÙNG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489815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77500" lnSpcReduction="20000"/>
          </a:bodyPr>
          <a:lstStyle/>
          <a:p>
            <a:pPr marL="109728" indent="0" algn="just">
              <a:lnSpc>
                <a:spcPct val="120000"/>
              </a:lnSpc>
              <a:buNone/>
            </a:pPr>
            <a:r>
              <a:rPr lang="en-US" sz="3000" smtClean="0">
                <a:solidFill>
                  <a:srgbClr val="FF0000"/>
                </a:solidFill>
                <a:latin typeface="Times New Roman" pitchFamily="18" charset="0"/>
                <a:cs typeface="Times New Roman" pitchFamily="18" charset="0"/>
              </a:rPr>
              <a:t>Có </a:t>
            </a:r>
            <a:r>
              <a:rPr lang="en-US" sz="3000">
                <a:solidFill>
                  <a:srgbClr val="FF0000"/>
                </a:solidFill>
                <a:latin typeface="Times New Roman" pitchFamily="18" charset="0"/>
                <a:cs typeface="Times New Roman" pitchFamily="18" charset="0"/>
              </a:rPr>
              <a:t>5 loại sưu liệu cho người </a:t>
            </a:r>
            <a:r>
              <a:rPr lang="en-US" sz="3000" smtClean="0">
                <a:solidFill>
                  <a:srgbClr val="FF0000"/>
                </a:solidFill>
                <a:latin typeface="Times New Roman" pitchFamily="18" charset="0"/>
                <a:cs typeface="Times New Roman" pitchFamily="18" charset="0"/>
              </a:rPr>
              <a:t>dùng:</a:t>
            </a:r>
            <a:endParaRPr lang="en-US" sz="3000">
              <a:solidFill>
                <a:srgbClr val="FF000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Mô tả chức năng, giải thích hệ thống có thể làm </a:t>
            </a:r>
            <a:r>
              <a:rPr lang="en-US" sz="3000" smtClean="0">
                <a:solidFill>
                  <a:srgbClr val="002060"/>
                </a:solidFill>
                <a:latin typeface="Times New Roman" pitchFamily="18" charset="0"/>
                <a:cs typeface="Times New Roman" pitchFamily="18" charset="0"/>
              </a:rPr>
              <a:t>gì.</a:t>
            </a:r>
            <a:endParaRPr lang="en-US" sz="3000">
              <a:solidFill>
                <a:srgbClr val="00206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Sưu liệu cài đặt, giải thích làm thế nào để install hệ thống và chi tiết cho từng cấu hình phần cứng cụ </a:t>
            </a:r>
            <a:r>
              <a:rPr lang="en-US" sz="3000" smtClean="0">
                <a:solidFill>
                  <a:srgbClr val="002060"/>
                </a:solidFill>
                <a:latin typeface="Times New Roman" pitchFamily="18" charset="0"/>
                <a:cs typeface="Times New Roman" pitchFamily="18" charset="0"/>
              </a:rPr>
              <a:t>thể.</a:t>
            </a:r>
            <a:endParaRPr lang="en-US" sz="3000">
              <a:solidFill>
                <a:srgbClr val="00206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Giới thiệu, giải thích thuật ngữ đơn giản, và làm thế nào để bắt đầu hệ </a:t>
            </a:r>
            <a:r>
              <a:rPr lang="en-US" sz="3000" smtClean="0">
                <a:solidFill>
                  <a:srgbClr val="002060"/>
                </a:solidFill>
                <a:latin typeface="Times New Roman" pitchFamily="18" charset="0"/>
                <a:cs typeface="Times New Roman" pitchFamily="18" charset="0"/>
              </a:rPr>
              <a:t>thống.</a:t>
            </a:r>
            <a:endParaRPr lang="en-US" sz="3000">
              <a:solidFill>
                <a:srgbClr val="00206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Tham chiếu, mô tả chi tiết tất cả tiện ích của hệ thống, chúng được sử dụng như thế </a:t>
            </a:r>
            <a:r>
              <a:rPr lang="en-US" sz="3000" smtClean="0">
                <a:solidFill>
                  <a:srgbClr val="002060"/>
                </a:solidFill>
                <a:latin typeface="Times New Roman" pitchFamily="18" charset="0"/>
                <a:cs typeface="Times New Roman" pitchFamily="18" charset="0"/>
              </a:rPr>
              <a:t>nào.</a:t>
            </a:r>
            <a:endParaRPr lang="en-US" sz="3000">
              <a:solidFill>
                <a:srgbClr val="00206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Hướng dẫn người quản trị hệ thống (nếu cần), giải thích làm </a:t>
            </a:r>
            <a:r>
              <a:rPr lang="en-US" sz="3000" smtClean="0">
                <a:solidFill>
                  <a:srgbClr val="002060"/>
                </a:solidFill>
                <a:latin typeface="Times New Roman" pitchFamily="18" charset="0"/>
                <a:cs typeface="Times New Roman" pitchFamily="18" charset="0"/>
              </a:rPr>
              <a:t>thế </a:t>
            </a:r>
            <a:r>
              <a:rPr lang="en-US" sz="3000">
                <a:solidFill>
                  <a:srgbClr val="002060"/>
                </a:solidFill>
                <a:latin typeface="Times New Roman" pitchFamily="18" charset="0"/>
                <a:cs typeface="Times New Roman" pitchFamily="18" charset="0"/>
              </a:rPr>
              <a:t>nào để ứng xử với những trường phát sinh khi hệ thống đang sử dụng và làm </a:t>
            </a:r>
            <a:r>
              <a:rPr lang="en-US" sz="3000" smtClean="0">
                <a:solidFill>
                  <a:srgbClr val="002060"/>
                </a:solidFill>
                <a:latin typeface="Times New Roman" pitchFamily="18" charset="0"/>
                <a:cs typeface="Times New Roman" pitchFamily="18" charset="0"/>
              </a:rPr>
              <a:t>thế nào </a:t>
            </a:r>
            <a:r>
              <a:rPr lang="en-US" sz="3000">
                <a:solidFill>
                  <a:srgbClr val="002060"/>
                </a:solidFill>
                <a:latin typeface="Times New Roman" pitchFamily="18" charset="0"/>
                <a:cs typeface="Times New Roman" pitchFamily="18" charset="0"/>
              </a:rPr>
              <a:t>để thực hiện bảo quản hệ thống như backup hệ </a:t>
            </a:r>
            <a:r>
              <a:rPr lang="en-US" sz="3000" smtClean="0">
                <a:solidFill>
                  <a:srgbClr val="002060"/>
                </a:solidFill>
                <a:latin typeface="Times New Roman" pitchFamily="18" charset="0"/>
                <a:cs typeface="Times New Roman" pitchFamily="18" charset="0"/>
              </a:rPr>
              <a:t>thống.</a:t>
            </a:r>
            <a:endParaRPr lang="en-US" sz="3000">
              <a:solidFill>
                <a:srgbClr val="002060"/>
              </a:solidFill>
              <a:latin typeface="Times New Roman" pitchFamily="18" charset="0"/>
              <a:cs typeface="Times New Roman" pitchFamily="18" charset="0"/>
            </a:endParaRP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SIÊU LIỆU NGƯỜI DÙNG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685954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Phác </a:t>
            </a:r>
            <a:r>
              <a:rPr lang="en-US" sz="3000">
                <a:solidFill>
                  <a:srgbClr val="002060"/>
                </a:solidFill>
                <a:latin typeface="Times New Roman" pitchFamily="18" charset="0"/>
                <a:cs typeface="Times New Roman" pitchFamily="18" charset="0"/>
              </a:rPr>
              <a:t>thảo yêu cầu của hệ thống.</a:t>
            </a:r>
          </a:p>
          <a:p>
            <a:pPr algn="just">
              <a:lnSpc>
                <a:spcPct val="120000"/>
              </a:lnSpc>
            </a:pPr>
            <a:r>
              <a:rPr lang="en-US" sz="3000">
                <a:solidFill>
                  <a:srgbClr val="002060"/>
                </a:solidFill>
                <a:latin typeface="Times New Roman" pitchFamily="18" charset="0"/>
                <a:cs typeface="Times New Roman" pitchFamily="18" charset="0"/>
              </a:rPr>
              <a:t>Phác thảo mục đích của người thiết kế hệ thống.</a:t>
            </a:r>
          </a:p>
          <a:p>
            <a:pPr algn="just">
              <a:lnSpc>
                <a:spcPct val="120000"/>
              </a:lnSpc>
            </a:pPr>
            <a:r>
              <a:rPr lang="en-US" sz="3000">
                <a:solidFill>
                  <a:srgbClr val="002060"/>
                </a:solidFill>
                <a:latin typeface="Times New Roman" pitchFamily="18" charset="0"/>
                <a:cs typeface="Times New Roman" pitchFamily="18" charset="0"/>
              </a:rPr>
              <a:t>Mô tả hệ thống có thể làm được gì?</a:t>
            </a:r>
          </a:p>
          <a:p>
            <a:pPr algn="just">
              <a:lnSpc>
                <a:spcPct val="120000"/>
              </a:lnSpc>
            </a:pPr>
            <a:r>
              <a:rPr lang="en-US" sz="3000">
                <a:solidFill>
                  <a:srgbClr val="002060"/>
                </a:solidFill>
                <a:latin typeface="Times New Roman" pitchFamily="18" charset="0"/>
                <a:cs typeface="Times New Roman" pitchFamily="18" charset="0"/>
              </a:rPr>
              <a:t>Mô tả hệ thống không thể làm được gì?</a:t>
            </a:r>
          </a:p>
          <a:p>
            <a:pPr algn="just">
              <a:lnSpc>
                <a:spcPct val="120000"/>
              </a:lnSpc>
            </a:pPr>
            <a:r>
              <a:rPr lang="en-US" sz="3000">
                <a:solidFill>
                  <a:srgbClr val="002060"/>
                </a:solidFill>
                <a:latin typeface="Times New Roman" pitchFamily="18" charset="0"/>
                <a:cs typeface="Times New Roman" pitchFamily="18" charset="0"/>
              </a:rPr>
              <a:t>Giới thiệu ví dụ minh họa nhỏ bất kỳ chỗ nào có thể.</a:t>
            </a:r>
          </a:p>
          <a:p>
            <a:pPr algn="just">
              <a:lnSpc>
                <a:spcPct val="120000"/>
              </a:lnSpc>
            </a:pPr>
            <a:r>
              <a:rPr lang="en-US" sz="3000">
                <a:solidFill>
                  <a:srgbClr val="002060"/>
                </a:solidFill>
                <a:latin typeface="Times New Roman" pitchFamily="18" charset="0"/>
                <a:cs typeface="Times New Roman" pitchFamily="18" charset="0"/>
              </a:rPr>
              <a:t>Vẽ sơ đồ thì tốt nhất.</a:t>
            </a: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9.1 MÔ TẢ CHỨC NĂNG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354912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algn="just">
              <a:lnSpc>
                <a:spcPct val="120000"/>
              </a:lnSpc>
            </a:pPr>
            <a:r>
              <a:rPr lang="en-US" sz="3000" smtClean="0">
                <a:solidFill>
                  <a:srgbClr val="002060"/>
                </a:solidFill>
                <a:latin typeface="Times New Roman" pitchFamily="18" charset="0"/>
                <a:cs typeface="Times New Roman" pitchFamily="18" charset="0"/>
              </a:rPr>
              <a:t>Cung </a:t>
            </a:r>
            <a:r>
              <a:rPr lang="en-US" sz="3000">
                <a:solidFill>
                  <a:srgbClr val="002060"/>
                </a:solidFill>
                <a:latin typeface="Times New Roman" pitchFamily="18" charset="0"/>
                <a:cs typeface="Times New Roman" pitchFamily="18" charset="0"/>
              </a:rPr>
              <a:t>cấp cái nhìn tổng quan của hệ thống.</a:t>
            </a:r>
          </a:p>
          <a:p>
            <a:pPr algn="just">
              <a:lnSpc>
                <a:spcPct val="120000"/>
              </a:lnSpc>
            </a:pPr>
            <a:r>
              <a:rPr lang="en-US" sz="3000">
                <a:solidFill>
                  <a:srgbClr val="002060"/>
                </a:solidFill>
                <a:latin typeface="Times New Roman" pitchFamily="18" charset="0"/>
                <a:cs typeface="Times New Roman" pitchFamily="18" charset="0"/>
              </a:rPr>
              <a:t>Cho phép người dùng quyết định nếu hệ thống phù hợp với nhu cầu của họ.</a:t>
            </a:r>
          </a:p>
          <a:p>
            <a:pPr algn="just">
              <a:lnSpc>
                <a:spcPct val="120000"/>
              </a:lnSpc>
            </a:pPr>
            <a:r>
              <a:rPr lang="en-US" sz="3000">
                <a:solidFill>
                  <a:srgbClr val="002060"/>
                </a:solidFill>
                <a:latin typeface="Times New Roman" pitchFamily="18" charset="0"/>
                <a:cs typeface="Times New Roman" pitchFamily="18" charset="0"/>
              </a:rPr>
              <a:t>Trình bày giới thiệu thông tin đối với hệ thống.</a:t>
            </a:r>
          </a:p>
          <a:p>
            <a:pPr algn="just">
              <a:lnSpc>
                <a:spcPct val="120000"/>
              </a:lnSpc>
            </a:pPr>
            <a:r>
              <a:rPr lang="en-US" sz="3000">
                <a:solidFill>
                  <a:srgbClr val="002060"/>
                </a:solidFill>
                <a:latin typeface="Times New Roman" pitchFamily="18" charset="0"/>
                <a:cs typeface="Times New Roman" pitchFamily="18" charset="0"/>
              </a:rPr>
              <a:t>Mô tả làm thế nào để bắt đầu với hệ thống và làm thế nào người thực hiện sử dụng những tiện ích chung của hệ thống.</a:t>
            </a:r>
          </a:p>
          <a:p>
            <a:pPr algn="just">
              <a:lnSpc>
                <a:spcPct val="120000"/>
              </a:lnSpc>
            </a:pPr>
            <a:r>
              <a:rPr lang="en-US" sz="3000">
                <a:solidFill>
                  <a:srgbClr val="002060"/>
                </a:solidFill>
                <a:latin typeface="Times New Roman" pitchFamily="18" charset="0"/>
                <a:cs typeface="Times New Roman" pitchFamily="18" charset="0"/>
              </a:rPr>
              <a:t>Bảo người dùng hệ thống làm thể nào để tránh những rắc rối khi họ làm sai.</a:t>
            </a: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9.2 BẢNG GIỚI THIỆU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937710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algn="just">
              <a:lnSpc>
                <a:spcPct val="120000"/>
              </a:lnSpc>
            </a:pPr>
            <a:r>
              <a:rPr lang="en-US" sz="3000" smtClean="0">
                <a:solidFill>
                  <a:srgbClr val="002060"/>
                </a:solidFill>
                <a:latin typeface="Times New Roman" pitchFamily="18" charset="0"/>
                <a:cs typeface="Times New Roman" pitchFamily="18" charset="0"/>
              </a:rPr>
              <a:t>Bảng </a:t>
            </a:r>
            <a:r>
              <a:rPr lang="en-US" sz="3000">
                <a:solidFill>
                  <a:srgbClr val="002060"/>
                </a:solidFill>
                <a:latin typeface="Times New Roman" pitchFamily="18" charset="0"/>
                <a:cs typeface="Times New Roman" pitchFamily="18" charset="0"/>
              </a:rPr>
              <a:t>tham khảo hệ thống là s</a:t>
            </a:r>
            <a:r>
              <a:rPr lang="en-US" sz="3000" smtClean="0">
                <a:solidFill>
                  <a:srgbClr val="002060"/>
                </a:solidFill>
                <a:latin typeface="Times New Roman" pitchFamily="18" charset="0"/>
                <a:cs typeface="Times New Roman" pitchFamily="18" charset="0"/>
              </a:rPr>
              <a:t>ưu </a:t>
            </a:r>
            <a:r>
              <a:rPr lang="en-US" sz="3000">
                <a:solidFill>
                  <a:srgbClr val="002060"/>
                </a:solidFill>
                <a:latin typeface="Times New Roman" pitchFamily="18" charset="0"/>
                <a:cs typeface="Times New Roman" pitchFamily="18" charset="0"/>
              </a:rPr>
              <a:t>liệu được định nghĩa cho cách sử dụng hệ thống.</a:t>
            </a:r>
          </a:p>
          <a:p>
            <a:pPr algn="just">
              <a:lnSpc>
                <a:spcPct val="120000"/>
              </a:lnSpc>
            </a:pPr>
            <a:r>
              <a:rPr lang="en-US" sz="3000">
                <a:solidFill>
                  <a:srgbClr val="002060"/>
                </a:solidFill>
                <a:latin typeface="Times New Roman" pitchFamily="18" charset="0"/>
                <a:cs typeface="Times New Roman" pitchFamily="18" charset="0"/>
              </a:rPr>
              <a:t>Bảng tham khảo nên hoàn chỉnh.</a:t>
            </a:r>
          </a:p>
          <a:p>
            <a:pPr algn="just">
              <a:lnSpc>
                <a:spcPct val="120000"/>
              </a:lnSpc>
            </a:pPr>
            <a:r>
              <a:rPr lang="en-US" sz="3000">
                <a:solidFill>
                  <a:srgbClr val="002060"/>
                </a:solidFill>
                <a:latin typeface="Times New Roman" pitchFamily="18" charset="0"/>
                <a:cs typeface="Times New Roman" pitchFamily="18" charset="0"/>
              </a:rPr>
              <a:t>Kỹ thuật mô tả chuẩn nên được dùng để đảm bảo độ hoàn chỉnh đạt được.</a:t>
            </a:r>
          </a:p>
          <a:p>
            <a:pPr algn="just">
              <a:lnSpc>
                <a:spcPct val="120000"/>
              </a:lnSpc>
            </a:pPr>
            <a:r>
              <a:rPr lang="en-US" sz="3000">
                <a:solidFill>
                  <a:srgbClr val="002060"/>
                </a:solidFill>
                <a:latin typeface="Times New Roman" pitchFamily="18" charset="0"/>
                <a:cs typeface="Times New Roman" pitchFamily="18" charset="0"/>
              </a:rPr>
              <a:t>Người viết bảng này có thể giả sử:</a:t>
            </a:r>
          </a:p>
          <a:p>
            <a:pPr lvl="1" algn="just">
              <a:lnSpc>
                <a:spcPct val="120000"/>
              </a:lnSpc>
            </a:pPr>
            <a:r>
              <a:rPr lang="en-US" sz="2600">
                <a:solidFill>
                  <a:srgbClr val="002060"/>
                </a:solidFill>
                <a:latin typeface="Times New Roman" pitchFamily="18" charset="0"/>
                <a:cs typeface="Times New Roman" pitchFamily="18" charset="0"/>
              </a:rPr>
              <a:t>Người đọc quen với cả mô tả hệ thống và phần giới thiệu.</a:t>
            </a:r>
          </a:p>
          <a:p>
            <a:pPr lvl="1" algn="just">
              <a:lnSpc>
                <a:spcPct val="120000"/>
              </a:lnSpc>
            </a:pPr>
            <a:r>
              <a:rPr lang="en-US" sz="2600" smtClean="0">
                <a:solidFill>
                  <a:srgbClr val="002060"/>
                </a:solidFill>
                <a:latin typeface="Times New Roman" pitchFamily="18" charset="0"/>
                <a:cs typeface="Times New Roman" pitchFamily="18" charset="0"/>
              </a:rPr>
              <a:t>Người </a:t>
            </a:r>
            <a:r>
              <a:rPr lang="en-US" sz="2600">
                <a:solidFill>
                  <a:srgbClr val="002060"/>
                </a:solidFill>
                <a:latin typeface="Times New Roman" pitchFamily="18" charset="0"/>
                <a:cs typeface="Times New Roman" pitchFamily="18" charset="0"/>
              </a:rPr>
              <a:t>đọc dùng vài hệ thống và hiểu được khái niệm và thuật ngữ.</a:t>
            </a: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9.3 BẢNG THAM KHẢO</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7328210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Phần </a:t>
            </a:r>
            <a:r>
              <a:rPr lang="en-US" sz="3000">
                <a:solidFill>
                  <a:srgbClr val="002060"/>
                </a:solidFill>
                <a:latin typeface="Times New Roman" pitchFamily="18" charset="0"/>
                <a:cs typeface="Times New Roman" pitchFamily="18" charset="0"/>
              </a:rPr>
              <a:t>tham khảo hệ thống cũng nên mô tả:</a:t>
            </a:r>
          </a:p>
          <a:p>
            <a:pPr lvl="1" algn="just">
              <a:lnSpc>
                <a:spcPct val="120000"/>
              </a:lnSpc>
            </a:pPr>
            <a:r>
              <a:rPr lang="en-US" sz="2600">
                <a:solidFill>
                  <a:srgbClr val="002060"/>
                </a:solidFill>
                <a:latin typeface="Times New Roman" pitchFamily="18" charset="0"/>
                <a:cs typeface="Times New Roman" pitchFamily="18" charset="0"/>
              </a:rPr>
              <a:t>Những báo cáo lỗi phát sinh trong hệ thống.</a:t>
            </a:r>
          </a:p>
          <a:p>
            <a:pPr lvl="1" algn="just">
              <a:lnSpc>
                <a:spcPct val="120000"/>
              </a:lnSpc>
            </a:pPr>
            <a:r>
              <a:rPr lang="en-US" sz="2600">
                <a:solidFill>
                  <a:srgbClr val="002060"/>
                </a:solidFill>
                <a:latin typeface="Times New Roman" pitchFamily="18" charset="0"/>
                <a:cs typeface="Times New Roman" pitchFamily="18" charset="0"/>
              </a:rPr>
              <a:t>Những tình huống lỗi phát sinh, nếu phù hợp, hướng người dùng đến </a:t>
            </a:r>
            <a:r>
              <a:rPr lang="en-US" sz="2600" smtClean="0">
                <a:solidFill>
                  <a:srgbClr val="002060"/>
                </a:solidFill>
                <a:latin typeface="Times New Roman" pitchFamily="18" charset="0"/>
                <a:cs typeface="Times New Roman" pitchFamily="18" charset="0"/>
              </a:rPr>
              <a:t>những </a:t>
            </a:r>
            <a:r>
              <a:rPr lang="en-US" sz="2600">
                <a:solidFill>
                  <a:srgbClr val="002060"/>
                </a:solidFill>
                <a:latin typeface="Times New Roman" pitchFamily="18" charset="0"/>
                <a:cs typeface="Times New Roman" pitchFamily="18" charset="0"/>
              </a:rPr>
              <a:t>mô tả tiện ích đã gây ra lỗi.</a:t>
            </a:r>
          </a:p>
          <a:p>
            <a:pPr algn="just">
              <a:lnSpc>
                <a:spcPct val="120000"/>
              </a:lnSpc>
            </a:pPr>
            <a:r>
              <a:rPr lang="en-US" sz="3000">
                <a:solidFill>
                  <a:srgbClr val="002060"/>
                </a:solidFill>
                <a:latin typeface="Times New Roman" pitchFamily="18" charset="0"/>
                <a:cs typeface="Times New Roman" pitchFamily="18" charset="0"/>
              </a:rPr>
              <a:t>Chỉ mục cặn kẽ đặc biệt quan trọng trong phần s</a:t>
            </a:r>
            <a:r>
              <a:rPr lang="en-US" sz="3000" smtClean="0">
                <a:solidFill>
                  <a:srgbClr val="002060"/>
                </a:solidFill>
                <a:latin typeface="Times New Roman" pitchFamily="18" charset="0"/>
                <a:cs typeface="Times New Roman" pitchFamily="18" charset="0"/>
              </a:rPr>
              <a:t>ưu </a:t>
            </a:r>
            <a:r>
              <a:rPr lang="en-US" sz="3000">
                <a:solidFill>
                  <a:srgbClr val="002060"/>
                </a:solidFill>
                <a:latin typeface="Times New Roman" pitchFamily="18" charset="0"/>
                <a:cs typeface="Times New Roman" pitchFamily="18" charset="0"/>
              </a:rPr>
              <a:t>liệu.</a:t>
            </a: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9.3 BẢNG THAM KHẢO</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35144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lnSpc>
                <a:spcPct val="120000"/>
              </a:lnSpc>
              <a:buNone/>
            </a:pPr>
            <a:r>
              <a:rPr lang="en-US" sz="3000" smtClean="0">
                <a:solidFill>
                  <a:srgbClr val="FF0000"/>
                </a:solidFill>
                <a:latin typeface="Times New Roman" pitchFamily="18" charset="0"/>
                <a:cs typeface="Times New Roman" pitchFamily="18" charset="0"/>
              </a:rPr>
              <a:t>Sưu </a:t>
            </a:r>
            <a:r>
              <a:rPr lang="en-US" sz="3000">
                <a:solidFill>
                  <a:srgbClr val="FF0000"/>
                </a:solidFill>
                <a:latin typeface="Times New Roman" pitchFamily="18" charset="0"/>
                <a:cs typeface="Times New Roman" pitchFamily="18" charset="0"/>
              </a:rPr>
              <a:t>liệu này gồm các mô tả:</a:t>
            </a:r>
          </a:p>
          <a:p>
            <a:pPr algn="just">
              <a:lnSpc>
                <a:spcPct val="120000"/>
              </a:lnSpc>
            </a:pPr>
            <a:r>
              <a:rPr lang="en-US" sz="3000">
                <a:solidFill>
                  <a:srgbClr val="002060"/>
                </a:solidFill>
                <a:latin typeface="Times New Roman" pitchFamily="18" charset="0"/>
                <a:cs typeface="Times New Roman" pitchFamily="18" charset="0"/>
              </a:rPr>
              <a:t>Cấu hình tối thiểu đòi hỏi để có thể chạy của hệ thống.</a:t>
            </a:r>
          </a:p>
          <a:p>
            <a:pPr algn="just">
              <a:lnSpc>
                <a:spcPct val="120000"/>
              </a:lnSpc>
            </a:pPr>
            <a:r>
              <a:rPr lang="en-US" sz="3000">
                <a:solidFill>
                  <a:srgbClr val="002060"/>
                </a:solidFill>
                <a:latin typeface="Times New Roman" pitchFamily="18" charset="0"/>
                <a:cs typeface="Times New Roman" pitchFamily="18" charset="0"/>
              </a:rPr>
              <a:t>Tập tin cố định phải được thiết lập.</a:t>
            </a:r>
          </a:p>
          <a:p>
            <a:pPr algn="just">
              <a:lnSpc>
                <a:spcPct val="120000"/>
              </a:lnSpc>
            </a:pPr>
            <a:r>
              <a:rPr lang="en-US" sz="3000">
                <a:solidFill>
                  <a:srgbClr val="002060"/>
                </a:solidFill>
                <a:latin typeface="Times New Roman" pitchFamily="18" charset="0"/>
                <a:cs typeface="Times New Roman" pitchFamily="18" charset="0"/>
              </a:rPr>
              <a:t>Làm thế nào để bắt đầu của hệ thống.</a:t>
            </a:r>
          </a:p>
          <a:p>
            <a:pPr algn="just">
              <a:lnSpc>
                <a:spcPct val="120000"/>
              </a:lnSpc>
            </a:pPr>
            <a:r>
              <a:rPr lang="en-US" sz="3000">
                <a:solidFill>
                  <a:srgbClr val="002060"/>
                </a:solidFill>
                <a:latin typeface="Times New Roman" pitchFamily="18" charset="0"/>
                <a:cs typeface="Times New Roman" pitchFamily="18" charset="0"/>
              </a:rPr>
              <a:t>Những tập tin phụ thuộc cấu hình phải thay đổi để thích ứng với hệ thống đối với hệ thống máy chủ cụ thể.</a:t>
            </a: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9.4 SIÊU LIỆU CÀI ĐẶT</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669137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000" smtClean="0">
                <a:solidFill>
                  <a:srgbClr val="FF0000"/>
                </a:solidFill>
                <a:latin typeface="Times New Roman" pitchFamily="18" charset="0"/>
                <a:cs typeface="Times New Roman" pitchFamily="18" charset="0"/>
              </a:rPr>
              <a:t>Hướng </a:t>
            </a:r>
            <a:r>
              <a:rPr lang="en-US" sz="3000">
                <a:solidFill>
                  <a:srgbClr val="FF0000"/>
                </a:solidFill>
                <a:latin typeface="Times New Roman" pitchFamily="18" charset="0"/>
                <a:cs typeface="Times New Roman" pitchFamily="18" charset="0"/>
              </a:rPr>
              <a:t>dẫn cho quản trị hệ thống (cho hệ thống đòi hỏi người theo dõi tương tác</a:t>
            </a:r>
            <a:r>
              <a:rPr lang="en-US" sz="3000" smtClean="0">
                <a:solidFill>
                  <a:srgbClr val="FF0000"/>
                </a:solidFill>
                <a:latin typeface="Times New Roman" pitchFamily="18" charset="0"/>
                <a:cs typeface="Times New Roman" pitchFamily="18" charset="0"/>
              </a:rPr>
              <a:t>):</a:t>
            </a:r>
            <a:endParaRPr lang="en-US" sz="3000">
              <a:solidFill>
                <a:srgbClr val="FF000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Mô tả những thông điệp phát sinh ở màn hình hệ thống, và làm thể nào để ứng phó với những thông điệp </a:t>
            </a:r>
            <a:r>
              <a:rPr lang="en-US" sz="3000" smtClean="0">
                <a:solidFill>
                  <a:srgbClr val="002060"/>
                </a:solidFill>
                <a:latin typeface="Times New Roman" pitchFamily="18" charset="0"/>
                <a:cs typeface="Times New Roman" pitchFamily="18" charset="0"/>
              </a:rPr>
              <a:t>này.</a:t>
            </a:r>
            <a:endParaRPr lang="en-US" sz="3000">
              <a:solidFill>
                <a:srgbClr val="00206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Giải thích những nhiệm vụ của người theo dõi trong duy trì phần cứng </a:t>
            </a:r>
            <a:r>
              <a:rPr lang="en-US" sz="3000" smtClean="0">
                <a:solidFill>
                  <a:srgbClr val="002060"/>
                </a:solidFill>
                <a:latin typeface="Times New Roman" pitchFamily="18" charset="0"/>
                <a:cs typeface="Times New Roman" pitchFamily="18" charset="0"/>
              </a:rPr>
              <a:t>đó.</a:t>
            </a:r>
            <a:endParaRPr lang="en-US" sz="3000">
              <a:solidFill>
                <a:srgbClr val="002060"/>
              </a:solidFill>
              <a:latin typeface="Times New Roman" pitchFamily="18" charset="0"/>
              <a:cs typeface="Times New Roman" pitchFamily="18" charset="0"/>
            </a:endParaRPr>
          </a:p>
          <a:p>
            <a:pPr algn="just">
              <a:lnSpc>
                <a:spcPct val="120000"/>
              </a:lnSpc>
            </a:pP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9.4 SIÊU LIỆU CÀI ĐẶT</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479681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000" smtClean="0">
                <a:solidFill>
                  <a:srgbClr val="FF0000"/>
                </a:solidFill>
                <a:latin typeface="Times New Roman" pitchFamily="18" charset="0"/>
                <a:cs typeface="Times New Roman" pitchFamily="18" charset="0"/>
              </a:rPr>
              <a:t>Những </a:t>
            </a:r>
            <a:r>
              <a:rPr lang="en-US" sz="3000">
                <a:solidFill>
                  <a:srgbClr val="FF0000"/>
                </a:solidFill>
                <a:latin typeface="Times New Roman" pitchFamily="18" charset="0"/>
                <a:cs typeface="Times New Roman" pitchFamily="18" charset="0"/>
              </a:rPr>
              <a:t>tài </a:t>
            </a:r>
            <a:r>
              <a:rPr lang="en-US" sz="3000" smtClean="0">
                <a:solidFill>
                  <a:srgbClr val="FF0000"/>
                </a:solidFill>
                <a:latin typeface="Times New Roman" pitchFamily="18" charset="0"/>
                <a:cs typeface="Times New Roman" pitchFamily="18" charset="0"/>
              </a:rPr>
              <a:t>liệu khác:</a:t>
            </a:r>
            <a:endParaRPr lang="en-US" sz="3000">
              <a:solidFill>
                <a:srgbClr val="FF000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Danh sách các tham khảo nhanh sẵn có của tiện ích của hệ thống và làm thể nào để sử dụng </a:t>
            </a:r>
            <a:r>
              <a:rPr lang="en-US" sz="3000" smtClean="0">
                <a:solidFill>
                  <a:srgbClr val="002060"/>
                </a:solidFill>
                <a:latin typeface="Times New Roman" pitchFamily="18" charset="0"/>
                <a:cs typeface="Times New Roman" pitchFamily="18" charset="0"/>
              </a:rPr>
              <a:t>chúng.</a:t>
            </a:r>
            <a:endParaRPr lang="en-US" sz="3000">
              <a:solidFill>
                <a:srgbClr val="002060"/>
              </a:solidFill>
              <a:latin typeface="Times New Roman" pitchFamily="18" charset="0"/>
              <a:cs typeface="Times New Roman" pitchFamily="18" charset="0"/>
            </a:endParaRPr>
          </a:p>
          <a:p>
            <a:pPr algn="just">
              <a:lnSpc>
                <a:spcPct val="120000"/>
              </a:lnSpc>
            </a:pPr>
            <a:r>
              <a:rPr lang="en-US" sz="3000">
                <a:solidFill>
                  <a:srgbClr val="002060"/>
                </a:solidFill>
                <a:latin typeface="Times New Roman" pitchFamily="18" charset="0"/>
                <a:cs typeface="Times New Roman" pitchFamily="18" charset="0"/>
              </a:rPr>
              <a:t>Hệ thống on-line help.</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9.4 SIÊU LIỆU CÀI ĐẶT</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605112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Sưu </a:t>
            </a:r>
            <a:r>
              <a:rPr lang="en-US" sz="3000">
                <a:solidFill>
                  <a:srgbClr val="002060"/>
                </a:solidFill>
                <a:latin typeface="Times New Roman" pitchFamily="18" charset="0"/>
                <a:cs typeface="Times New Roman" pitchFamily="18" charset="0"/>
              </a:rPr>
              <a:t>liệu hệ thống chứa tất cả những sưu liệu mô tả quá trình thực hiện của hệ </a:t>
            </a:r>
            <a:r>
              <a:rPr lang="en-US" sz="3000" smtClean="0">
                <a:solidFill>
                  <a:srgbClr val="002060"/>
                </a:solidFill>
                <a:latin typeface="Times New Roman" pitchFamily="18" charset="0"/>
                <a:cs typeface="Times New Roman" pitchFamily="18" charset="0"/>
              </a:rPr>
              <a:t>thống </a:t>
            </a:r>
            <a:r>
              <a:rPr lang="en-US" sz="3000">
                <a:solidFill>
                  <a:srgbClr val="002060"/>
                </a:solidFill>
                <a:latin typeface="Times New Roman" pitchFamily="18" charset="0"/>
                <a:cs typeface="Times New Roman" pitchFamily="18" charset="0"/>
              </a:rPr>
              <a:t>từ những sưu liệu đặc tả đến bản kế hoạch test cuối </a:t>
            </a:r>
            <a:r>
              <a:rPr lang="en-US" sz="3000" smtClean="0">
                <a:solidFill>
                  <a:srgbClr val="002060"/>
                </a:solidFill>
                <a:latin typeface="Times New Roman" pitchFamily="18" charset="0"/>
                <a:cs typeface="Times New Roman" pitchFamily="18" charset="0"/>
              </a:rPr>
              <a:t>cùng:</a:t>
            </a:r>
            <a:endParaRPr lang="en-US" sz="3000">
              <a:solidFill>
                <a:srgbClr val="002060"/>
              </a:solidFill>
              <a:latin typeface="Times New Roman" pitchFamily="18" charset="0"/>
              <a:cs typeface="Times New Roman" pitchFamily="18" charset="0"/>
            </a:endParaRPr>
          </a:p>
          <a:p>
            <a:pPr lvl="1" algn="just">
              <a:lnSpc>
                <a:spcPct val="120000"/>
              </a:lnSpc>
            </a:pPr>
            <a:r>
              <a:rPr lang="en-US" sz="2600" smtClean="0">
                <a:solidFill>
                  <a:srgbClr val="002060"/>
                </a:solidFill>
                <a:latin typeface="Times New Roman" pitchFamily="18" charset="0"/>
                <a:cs typeface="Times New Roman" pitchFamily="18" charset="0"/>
              </a:rPr>
              <a:t>Tài </a:t>
            </a:r>
            <a:r>
              <a:rPr lang="en-US" sz="2600">
                <a:solidFill>
                  <a:srgbClr val="002060"/>
                </a:solidFill>
                <a:latin typeface="Times New Roman" pitchFamily="18" charset="0"/>
                <a:cs typeface="Times New Roman" pitchFamily="18" charset="0"/>
              </a:rPr>
              <a:t>liệu mô tả thiết kế</a:t>
            </a:r>
          </a:p>
          <a:p>
            <a:pPr lvl="1" algn="just">
              <a:lnSpc>
                <a:spcPct val="120000"/>
              </a:lnSpc>
            </a:pPr>
            <a:r>
              <a:rPr lang="en-US" sz="2600">
                <a:solidFill>
                  <a:srgbClr val="002060"/>
                </a:solidFill>
                <a:latin typeface="Times New Roman" pitchFamily="18" charset="0"/>
                <a:cs typeface="Times New Roman" pitchFamily="18" charset="0"/>
              </a:rPr>
              <a:t>Sưu liệu mô tả thực hiện</a:t>
            </a:r>
          </a:p>
          <a:p>
            <a:pPr lvl="1" algn="just">
              <a:lnSpc>
                <a:spcPct val="120000"/>
              </a:lnSpc>
            </a:pPr>
            <a:r>
              <a:rPr lang="en-US" sz="2600">
                <a:solidFill>
                  <a:srgbClr val="002060"/>
                </a:solidFill>
                <a:latin typeface="Times New Roman" pitchFamily="18" charset="0"/>
                <a:cs typeface="Times New Roman" pitchFamily="18" charset="0"/>
              </a:rPr>
              <a:t>Sưu liệu mô tả việc kiểm </a:t>
            </a:r>
            <a:r>
              <a:rPr lang="en-US" sz="2600" smtClean="0">
                <a:solidFill>
                  <a:srgbClr val="002060"/>
                </a:solidFill>
                <a:latin typeface="Times New Roman" pitchFamily="18" charset="0"/>
                <a:cs typeface="Times New Roman" pitchFamily="18" charset="0"/>
              </a:rPr>
              <a:t>thử.</a:t>
            </a:r>
            <a:endParaRPr lang="en-US" sz="26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SIÊU LIỆU HỆ THỐNG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4570389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Sưu </a:t>
            </a:r>
            <a:r>
              <a:rPr lang="en-US" sz="3100">
                <a:solidFill>
                  <a:srgbClr val="002060"/>
                </a:solidFill>
                <a:latin typeface="Times New Roman" pitchFamily="18" charset="0"/>
                <a:cs typeface="Times New Roman" pitchFamily="18" charset="0"/>
              </a:rPr>
              <a:t>liệu hệ thống </a:t>
            </a:r>
            <a:r>
              <a:rPr lang="en-US" sz="3100" smtClean="0">
                <a:solidFill>
                  <a:srgbClr val="002060"/>
                </a:solidFill>
                <a:latin typeface="Times New Roman" pitchFamily="18" charset="0"/>
                <a:cs typeface="Times New Roman" pitchFamily="18" charset="0"/>
              </a:rPr>
              <a:t>cần </a:t>
            </a:r>
            <a:r>
              <a:rPr lang="en-US" sz="3100">
                <a:solidFill>
                  <a:srgbClr val="002060"/>
                </a:solidFill>
                <a:latin typeface="Times New Roman" pitchFamily="18" charset="0"/>
                <a:cs typeface="Times New Roman" pitchFamily="18" charset="0"/>
              </a:rPr>
              <a:t>thiểt để hiểu và bảo trì hệ thống phần mềm.</a:t>
            </a:r>
          </a:p>
          <a:p>
            <a:pPr algn="just">
              <a:lnSpc>
                <a:spcPct val="120000"/>
              </a:lnSpc>
            </a:pPr>
            <a:r>
              <a:rPr lang="en-US" sz="3100">
                <a:solidFill>
                  <a:srgbClr val="002060"/>
                </a:solidFill>
                <a:latin typeface="Times New Roman" pitchFamily="18" charset="0"/>
                <a:cs typeface="Times New Roman" pitchFamily="18" charset="0"/>
              </a:rPr>
              <a:t>Sưu liệu nên được cấu trúc và được mô tả tổng </a:t>
            </a:r>
            <a:r>
              <a:rPr lang="en-US" sz="3100" smtClean="0">
                <a:solidFill>
                  <a:srgbClr val="002060"/>
                </a:solidFill>
                <a:latin typeface="Times New Roman" pitchFamily="18" charset="0"/>
                <a:cs typeface="Times New Roman" pitchFamily="18" charset="0"/>
              </a:rPr>
              <a:t>quan, </a:t>
            </a:r>
            <a:r>
              <a:rPr lang="en-US" sz="3100">
                <a:solidFill>
                  <a:srgbClr val="002060"/>
                </a:solidFill>
                <a:latin typeface="Times New Roman" pitchFamily="18" charset="0"/>
                <a:cs typeface="Times New Roman" pitchFamily="18" charset="0"/>
              </a:rPr>
              <a:t>hướng người đọc đến mô tả hình thức và chi tiết với mỗi khía cạnh của hệ thống.</a:t>
            </a:r>
          </a:p>
          <a:p>
            <a:pPr algn="just">
              <a:lnSpc>
                <a:spcPct val="120000"/>
              </a:lnSpc>
            </a:pPr>
            <a:r>
              <a:rPr lang="en-US" sz="3100">
                <a:solidFill>
                  <a:srgbClr val="002060"/>
                </a:solidFill>
                <a:latin typeface="Times New Roman" pitchFamily="18" charset="0"/>
                <a:cs typeface="Times New Roman" pitchFamily="18" charset="0"/>
              </a:rPr>
              <a:t>Một trong những khó khăn của sưu liệu hệ thống là duy trì tính kiên định qua những sưu liệu khác mô tả hệ thống. Lưu vết những thay đổi, cân nhắc những sưu liệu nên được thay </a:t>
            </a:r>
            <a:r>
              <a:rPr lang="en-US" sz="3100" smtClean="0">
                <a:solidFill>
                  <a:srgbClr val="002060"/>
                </a:solidFill>
                <a:latin typeface="Times New Roman" pitchFamily="18" charset="0"/>
                <a:cs typeface="Times New Roman" pitchFamily="18" charset="0"/>
              </a:rPr>
              <a:t>thế.</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SIÊU LIỆU HỆ THỐNG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677508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1. Định </a:t>
            </a:r>
            <a:r>
              <a:rPr lang="en-US" sz="3100">
                <a:solidFill>
                  <a:srgbClr val="002060"/>
                </a:solidFill>
                <a:latin typeface="Times New Roman" pitchFamily="18" charset="0"/>
                <a:cs typeface="Times New Roman" pitchFamily="18" charset="0"/>
              </a:rPr>
              <a:t>nghĩa và đặc tả yêu cầu và kết hợp.</a:t>
            </a:r>
          </a:p>
          <a:p>
            <a:pPr algn="just">
              <a:lnSpc>
                <a:spcPct val="120000"/>
              </a:lnSpc>
            </a:pPr>
            <a:r>
              <a:rPr lang="en-US" sz="3100" smtClean="0">
                <a:solidFill>
                  <a:srgbClr val="002060"/>
                </a:solidFill>
                <a:latin typeface="Times New Roman" pitchFamily="18" charset="0"/>
                <a:cs typeface="Times New Roman" pitchFamily="18" charset="0"/>
              </a:rPr>
              <a:t>2. Trình </a:t>
            </a:r>
            <a:r>
              <a:rPr lang="en-US" sz="3100">
                <a:solidFill>
                  <a:srgbClr val="002060"/>
                </a:solidFill>
                <a:latin typeface="Times New Roman" pitchFamily="18" charset="0"/>
                <a:cs typeface="Times New Roman" pitchFamily="18" charset="0"/>
              </a:rPr>
              <a:t>bày đặc tả tất cả hệ thống làm thế nào những yêu cầu được phân rã thành những nhóm các chương trình tương tác với nhau. Sưu liệu này không được yêu cầu khi hệ thống được thực hiện chỉ với chương trình đơn lẻ.</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NHỮNG THÀNH PHẦN CỦA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SIÊU LIỆU HỆ THỐNG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337348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3. Mỗi </a:t>
            </a:r>
            <a:r>
              <a:rPr lang="en-US" sz="3100">
                <a:solidFill>
                  <a:srgbClr val="002060"/>
                </a:solidFill>
                <a:latin typeface="Times New Roman" pitchFamily="18" charset="0"/>
                <a:cs typeface="Times New Roman" pitchFamily="18" charset="0"/>
              </a:rPr>
              <a:t>chương trình của hệ thống, một mô tả làm thế nào chương trình được phân rã thành những thành phần và khẳng định của những đặc tả của thành phần.</a:t>
            </a:r>
          </a:p>
          <a:p>
            <a:pPr algn="just">
              <a:lnSpc>
                <a:spcPct val="120000"/>
              </a:lnSpc>
            </a:pPr>
            <a:r>
              <a:rPr lang="en-US" sz="3100" smtClean="0">
                <a:solidFill>
                  <a:srgbClr val="002060"/>
                </a:solidFill>
                <a:latin typeface="Times New Roman" pitchFamily="18" charset="0"/>
                <a:cs typeface="Times New Roman" pitchFamily="18" charset="0"/>
              </a:rPr>
              <a:t>4. Mỗi </a:t>
            </a:r>
            <a:r>
              <a:rPr lang="en-US" sz="3100">
                <a:solidFill>
                  <a:srgbClr val="002060"/>
                </a:solidFill>
                <a:latin typeface="Times New Roman" pitchFamily="18" charset="0"/>
                <a:cs typeface="Times New Roman" pitchFamily="18" charset="0"/>
              </a:rPr>
              <a:t>đơn vị, một mô tả của những thao tác. Điều này không cần mở rộng để mô tả hoạt động của chương trình.</a:t>
            </a:r>
          </a:p>
          <a:p>
            <a:pPr algn="just">
              <a:lnSpc>
                <a:spcPct val="120000"/>
              </a:lnSpc>
            </a:pPr>
            <a:r>
              <a:rPr lang="en-US" sz="3100" smtClean="0">
                <a:solidFill>
                  <a:srgbClr val="002060"/>
                </a:solidFill>
                <a:latin typeface="Times New Roman" pitchFamily="18" charset="0"/>
                <a:cs typeface="Times New Roman" pitchFamily="18" charset="0"/>
              </a:rPr>
              <a:t>5. Mô </a:t>
            </a:r>
            <a:r>
              <a:rPr lang="en-US" sz="3100">
                <a:solidFill>
                  <a:srgbClr val="002060"/>
                </a:solidFill>
                <a:latin typeface="Times New Roman" pitchFamily="18" charset="0"/>
                <a:cs typeface="Times New Roman" pitchFamily="18" charset="0"/>
              </a:rPr>
              <a:t>tả kế hoạch kiểm thử (test plan) chi tiết làm thế nào mỗi đơn vị chương trình được kiểm thử.</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NHỮNG THÀNH PHẦN CỦA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SIÊU LIỆU HỆ THỐNG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717808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6. Một </a:t>
            </a:r>
            <a:r>
              <a:rPr lang="en-US" sz="3100">
                <a:solidFill>
                  <a:srgbClr val="002060"/>
                </a:solidFill>
                <a:latin typeface="Times New Roman" pitchFamily="18" charset="0"/>
                <a:cs typeface="Times New Roman" pitchFamily="18" charset="0"/>
              </a:rPr>
              <a:t>kế hoạch kiểm thử chỉ ra những kiểm thử hợp nhất như là kiểm tra tất cả đơn vị chương trình kết hợp với nhau được thực hiện.</a:t>
            </a:r>
          </a:p>
          <a:p>
            <a:pPr algn="just">
              <a:lnSpc>
                <a:spcPct val="120000"/>
              </a:lnSpc>
            </a:pPr>
            <a:r>
              <a:rPr lang="en-US" sz="3100" smtClean="0">
                <a:solidFill>
                  <a:srgbClr val="002060"/>
                </a:solidFill>
                <a:latin typeface="Times New Roman" pitchFamily="18" charset="0"/>
                <a:cs typeface="Times New Roman" pitchFamily="18" charset="0"/>
              </a:rPr>
              <a:t>7. Một </a:t>
            </a:r>
            <a:r>
              <a:rPr lang="en-US" sz="3100">
                <a:solidFill>
                  <a:srgbClr val="002060"/>
                </a:solidFill>
                <a:latin typeface="Times New Roman" pitchFamily="18" charset="0"/>
                <a:cs typeface="Times New Roman" pitchFamily="18" charset="0"/>
              </a:rPr>
              <a:t>kế hoạch kiểm thử được chấp nhận, vạch ra sự nối kết những người dùng hệ thống. Tài liệu này nên mô tả những kiểm thử phải được </a:t>
            </a:r>
            <a:r>
              <a:rPr lang="en-US" sz="3100" smtClean="0">
                <a:solidFill>
                  <a:srgbClr val="002060"/>
                </a:solidFill>
                <a:latin typeface="Times New Roman" pitchFamily="18" charset="0"/>
                <a:cs typeface="Times New Roman" pitchFamily="18" charset="0"/>
              </a:rPr>
              <a:t>thỏa mãn </a:t>
            </a:r>
            <a:r>
              <a:rPr lang="en-US" sz="3100">
                <a:solidFill>
                  <a:srgbClr val="002060"/>
                </a:solidFill>
                <a:latin typeface="Times New Roman" pitchFamily="18" charset="0"/>
                <a:cs typeface="Times New Roman" pitchFamily="18" charset="0"/>
              </a:rPr>
              <a:t>trước khi hệ  thống được chấp nhận.</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NHỮNG THÀNH PHẦN CỦA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SIÊU LIỆU HỆ THỐNG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428521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Chất </a:t>
            </a:r>
            <a:r>
              <a:rPr lang="en-US" sz="3100">
                <a:solidFill>
                  <a:srgbClr val="002060"/>
                </a:solidFill>
                <a:latin typeface="Times New Roman" pitchFamily="18" charset="0"/>
                <a:cs typeface="Times New Roman" pitchFamily="18" charset="0"/>
              </a:rPr>
              <a:t>lượng của sưu liệu quan trọng như chất lượng của chương trình.</a:t>
            </a:r>
          </a:p>
          <a:p>
            <a:pPr algn="just">
              <a:lnSpc>
                <a:spcPct val="120000"/>
              </a:lnSpc>
            </a:pPr>
            <a:r>
              <a:rPr lang="en-US" sz="3100">
                <a:solidFill>
                  <a:srgbClr val="002060"/>
                </a:solidFill>
                <a:latin typeface="Times New Roman" pitchFamily="18" charset="0"/>
                <a:cs typeface="Times New Roman" pitchFamily="18" charset="0"/>
              </a:rPr>
              <a:t>Khi không có thông tin làm thế nào sử dụng hệ thống và làm thế nào để hiểu nó thì những tiện ích của hệ thống sẽ bị giảm chất lượng.</a:t>
            </a:r>
          </a:p>
          <a:p>
            <a:pPr algn="just">
              <a:lnSpc>
                <a:spcPct val="120000"/>
              </a:lnSpc>
            </a:pPr>
            <a:r>
              <a:rPr lang="en-US" sz="3100">
                <a:solidFill>
                  <a:srgbClr val="002060"/>
                </a:solidFill>
                <a:latin typeface="Times New Roman" pitchFamily="18" charset="0"/>
                <a:cs typeface="Times New Roman" pitchFamily="18" charset="0"/>
              </a:rPr>
              <a:t>Tạo những sưu liệu tốt không dễ </a:t>
            </a:r>
            <a:r>
              <a:rPr lang="en-US" sz="3100" smtClean="0">
                <a:solidFill>
                  <a:srgbClr val="002060"/>
                </a:solidFill>
                <a:latin typeface="Times New Roman" pitchFamily="18" charset="0"/>
                <a:cs typeface="Times New Roman" pitchFamily="18" charset="0"/>
              </a:rPr>
              <a:t>dàng, </a:t>
            </a:r>
            <a:r>
              <a:rPr lang="en-US" sz="3100">
                <a:solidFill>
                  <a:srgbClr val="002060"/>
                </a:solidFill>
                <a:latin typeface="Times New Roman" pitchFamily="18" charset="0"/>
                <a:cs typeface="Times New Roman" pitchFamily="18" charset="0"/>
              </a:rPr>
              <a:t>không rẻ và tiến trình cũng khó như tạo một chương trình tốt.</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CHẤT LƯỢNG CỦA SIÊU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017068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Tiêu </a:t>
            </a:r>
            <a:r>
              <a:rPr lang="en-US" sz="3100">
                <a:solidFill>
                  <a:srgbClr val="002060"/>
                </a:solidFill>
                <a:latin typeface="Times New Roman" pitchFamily="18" charset="0"/>
                <a:cs typeface="Times New Roman" pitchFamily="18" charset="0"/>
              </a:rPr>
              <a:t>chuẩn sưu liệu nên được mô tả chính xác như sưu liệu bao gồm những gì và nên mô tả hệ thống các ký hiệu dùng trong sưu liệu.</a:t>
            </a:r>
          </a:p>
          <a:p>
            <a:pPr algn="just">
              <a:lnSpc>
                <a:spcPct val="120000"/>
              </a:lnSpc>
            </a:pPr>
            <a:r>
              <a:rPr lang="en-US" sz="3100">
                <a:solidFill>
                  <a:srgbClr val="002060"/>
                </a:solidFill>
                <a:latin typeface="Times New Roman" pitchFamily="18" charset="0"/>
                <a:cs typeface="Times New Roman" pitchFamily="18" charset="0"/>
              </a:rPr>
              <a:t>Với một tổ chức, cần thiết lập một chuẩn cho sưu liệu và yêu cầu tất cả các sưu liệu phải tuân thủ theo những định dạng đó.</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CHẤT LƯỢNG CỦA SIÊU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288677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85000"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Mô </a:t>
            </a:r>
            <a:r>
              <a:rPr lang="en-US" sz="3100">
                <a:solidFill>
                  <a:srgbClr val="002060"/>
                </a:solidFill>
                <a:latin typeface="Times New Roman" pitchFamily="18" charset="0"/>
                <a:cs typeface="Times New Roman" pitchFamily="18" charset="0"/>
              </a:rPr>
              <a:t>tả định dạng </a:t>
            </a:r>
            <a:r>
              <a:rPr lang="en-US" sz="3100" smtClean="0">
                <a:solidFill>
                  <a:srgbClr val="002060"/>
                </a:solidFill>
                <a:latin typeface="Times New Roman" pitchFamily="18" charset="0"/>
                <a:cs typeface="Times New Roman" pitchFamily="18" charset="0"/>
              </a:rPr>
              <a:t>được </a:t>
            </a:r>
            <a:r>
              <a:rPr lang="en-US" sz="3100">
                <a:solidFill>
                  <a:srgbClr val="002060"/>
                </a:solidFill>
                <a:latin typeface="Times New Roman" pitchFamily="18" charset="0"/>
                <a:cs typeface="Times New Roman" pitchFamily="18" charset="0"/>
              </a:rPr>
              <a:t>chấp bởi tất cả tài liệu</a:t>
            </a:r>
          </a:p>
          <a:p>
            <a:pPr algn="just">
              <a:lnSpc>
                <a:spcPct val="120000"/>
              </a:lnSpc>
            </a:pPr>
            <a:r>
              <a:rPr lang="en-US" sz="3100" smtClean="0">
                <a:solidFill>
                  <a:srgbClr val="002060"/>
                </a:solidFill>
                <a:latin typeface="Times New Roman" pitchFamily="18" charset="0"/>
                <a:cs typeface="Times New Roman" pitchFamily="18" charset="0"/>
              </a:rPr>
              <a:t>Đánh </a:t>
            </a:r>
            <a:r>
              <a:rPr lang="en-US" sz="3100">
                <a:solidFill>
                  <a:srgbClr val="002060"/>
                </a:solidFill>
                <a:latin typeface="Times New Roman" pitchFamily="18" charset="0"/>
                <a:cs typeface="Times New Roman" pitchFamily="18" charset="0"/>
              </a:rPr>
              <a:t>số trang và cách thức ghi chú trang.</a:t>
            </a:r>
          </a:p>
          <a:p>
            <a:pPr algn="just">
              <a:lnSpc>
                <a:spcPct val="120000"/>
              </a:lnSpc>
            </a:pPr>
            <a:r>
              <a:rPr lang="en-US" sz="3100" smtClean="0">
                <a:solidFill>
                  <a:srgbClr val="002060"/>
                </a:solidFill>
                <a:latin typeface="Times New Roman" pitchFamily="18" charset="0"/>
                <a:cs typeface="Times New Roman" pitchFamily="18" charset="0"/>
              </a:rPr>
              <a:t>Phương </a:t>
            </a:r>
            <a:r>
              <a:rPr lang="en-US" sz="3100">
                <a:solidFill>
                  <a:srgbClr val="002060"/>
                </a:solidFill>
                <a:latin typeface="Times New Roman" pitchFamily="18" charset="0"/>
                <a:cs typeface="Times New Roman" pitchFamily="18" charset="0"/>
              </a:rPr>
              <a:t>thức tham khảo tài liệu khác</a:t>
            </a:r>
          </a:p>
          <a:p>
            <a:pPr algn="just">
              <a:lnSpc>
                <a:spcPct val="120000"/>
              </a:lnSpc>
            </a:pPr>
            <a:r>
              <a:rPr lang="en-US" sz="3100">
                <a:solidFill>
                  <a:srgbClr val="002060"/>
                </a:solidFill>
                <a:latin typeface="Times New Roman" pitchFamily="18" charset="0"/>
                <a:cs typeface="Times New Roman" pitchFamily="18" charset="0"/>
              </a:rPr>
              <a:t>Số đề mục và đề mục con</a:t>
            </a:r>
          </a:p>
          <a:p>
            <a:pPr marL="109728" indent="0" algn="just">
              <a:lnSpc>
                <a:spcPct val="120000"/>
              </a:lnSpc>
              <a:buNone/>
            </a:pPr>
            <a:r>
              <a:rPr lang="en-US" sz="3100">
                <a:solidFill>
                  <a:srgbClr val="002060"/>
                </a:solidFill>
                <a:latin typeface="Times New Roman" pitchFamily="18" charset="0"/>
                <a:cs typeface="Times New Roman" pitchFamily="18" charset="0"/>
              </a:rPr>
              <a:t>Phong cách viết là yếu tố nền tảng ảnh hưởng đến chất lượng của sưu liệu và đó là khả năng của người viết để xây </a:t>
            </a:r>
            <a:r>
              <a:rPr lang="en-US" sz="3100" smtClean="0">
                <a:solidFill>
                  <a:srgbClr val="002060"/>
                </a:solidFill>
                <a:latin typeface="Times New Roman" pitchFamily="18" charset="0"/>
                <a:cs typeface="Times New Roman" pitchFamily="18" charset="0"/>
              </a:rPr>
              <a:t>dựng </a:t>
            </a:r>
            <a:r>
              <a:rPr lang="en-US" sz="3100">
                <a:solidFill>
                  <a:srgbClr val="002060"/>
                </a:solidFill>
                <a:latin typeface="Times New Roman" pitchFamily="18" charset="0"/>
                <a:cs typeface="Times New Roman" pitchFamily="18" charset="0"/>
              </a:rPr>
              <a:t>một cách rõ ràng kỹ thuật soạn thảo chính xác. Một số cách viết nên tránh như dùng câu quá dài, mô tả phức tạp, lặp lại, </a:t>
            </a:r>
            <a:r>
              <a:rPr lang="en-US" sz="3100" smtClean="0">
                <a:solidFill>
                  <a:srgbClr val="002060"/>
                </a:solidFill>
                <a:latin typeface="Times New Roman" pitchFamily="18" charset="0"/>
                <a:cs typeface="Times New Roman" pitchFamily="18" charset="0"/>
              </a:rPr>
              <a:t>thông tin không gợi </a:t>
            </a:r>
            <a:r>
              <a:rPr lang="en-US" sz="3100">
                <a:solidFill>
                  <a:srgbClr val="002060"/>
                </a:solidFill>
                <a:latin typeface="Times New Roman" pitchFamily="18" charset="0"/>
                <a:cs typeface="Times New Roman" pitchFamily="18" charset="0"/>
              </a:rPr>
              <a:t>nhớ cho người đọc v.v</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TIÊU CHUẨN CỦA SIÊU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113116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Bởi </a:t>
            </a:r>
            <a:r>
              <a:rPr lang="en-US" sz="3100">
                <a:solidFill>
                  <a:srgbClr val="002060"/>
                </a:solidFill>
                <a:latin typeface="Times New Roman" pitchFamily="18" charset="0"/>
                <a:cs typeface="Times New Roman" pitchFamily="18" charset="0"/>
              </a:rPr>
              <a:t>vì hệ thống phần mềm được cập nhật, sưu liệu kết hợp với hệ thống cũng phải được cập nhật tướng ứng với những thay đổi của hệ thống.</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BẢO TRÌ SIÊU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215324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Xác </a:t>
            </a:r>
            <a:r>
              <a:rPr lang="en-US" sz="3100">
                <a:solidFill>
                  <a:srgbClr val="002060"/>
                </a:solidFill>
                <a:latin typeface="Times New Roman" pitchFamily="18" charset="0"/>
                <a:cs typeface="Times New Roman" pitchFamily="18" charset="0"/>
              </a:rPr>
              <a:t>định yêu cầu (SRS)</a:t>
            </a:r>
          </a:p>
          <a:p>
            <a:pPr algn="just">
              <a:lnSpc>
                <a:spcPct val="120000"/>
              </a:lnSpc>
            </a:pPr>
            <a:r>
              <a:rPr lang="en-US" sz="3100">
                <a:solidFill>
                  <a:srgbClr val="002060"/>
                </a:solidFill>
                <a:latin typeface="Times New Roman" pitchFamily="18" charset="0"/>
                <a:cs typeface="Times New Roman" pitchFamily="18" charset="0"/>
              </a:rPr>
              <a:t>Mô tả thiết kế phần mềm (SDD)</a:t>
            </a:r>
          </a:p>
          <a:p>
            <a:pPr algn="just">
              <a:lnSpc>
                <a:spcPct val="120000"/>
              </a:lnSpc>
            </a:pPr>
            <a:r>
              <a:rPr lang="en-US" sz="3100">
                <a:solidFill>
                  <a:srgbClr val="002060"/>
                </a:solidFill>
                <a:latin typeface="Times New Roman" pitchFamily="18" charset="0"/>
                <a:cs typeface="Times New Roman" pitchFamily="18" charset="0"/>
              </a:rPr>
              <a:t>System Design Rationale Document (SDRD)</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CÁC MẪU SIÊU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843605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Software </a:t>
            </a:r>
            <a:r>
              <a:rPr lang="en-US" sz="3100">
                <a:solidFill>
                  <a:srgbClr val="002060"/>
                </a:solidFill>
                <a:latin typeface="Times New Roman" pitchFamily="18" charset="0"/>
                <a:cs typeface="Times New Roman" pitchFamily="18" charset="0"/>
              </a:rPr>
              <a:t>Requirements Specifications (w/o Use Cases</a:t>
            </a:r>
            <a:r>
              <a:rPr lang="en-US" sz="3100" smtClean="0">
                <a:solidFill>
                  <a:srgbClr val="002060"/>
                </a:solidFill>
                <a:latin typeface="Times New Roman" pitchFamily="18" charset="0"/>
                <a:cs typeface="Times New Roman" pitchFamily="18" charset="0"/>
              </a:rPr>
              <a:t>). </a:t>
            </a:r>
            <a:r>
              <a:rPr lang="en-US" sz="3100">
                <a:solidFill>
                  <a:srgbClr val="002060"/>
                </a:solidFill>
                <a:latin typeface="Times New Roman" pitchFamily="18" charset="0"/>
                <a:cs typeface="Times New Roman" pitchFamily="18" charset="0"/>
              </a:rPr>
              <a:t>Chuẩn IEE 830-1984</a:t>
            </a:r>
          </a:p>
          <a:p>
            <a:pPr marL="624078" indent="-514350" algn="just">
              <a:lnSpc>
                <a:spcPct val="120000"/>
              </a:lnSpc>
              <a:buFont typeface="+mj-lt"/>
              <a:buAutoNum type="arabicPeriod"/>
            </a:pPr>
            <a:r>
              <a:rPr lang="en-US" sz="3100" b="1" smtClean="0">
                <a:solidFill>
                  <a:srgbClr val="002060"/>
                </a:solidFill>
                <a:latin typeface="Times New Roman" pitchFamily="18" charset="0"/>
                <a:cs typeface="Times New Roman" pitchFamily="18" charset="0"/>
              </a:rPr>
              <a:t>Giới </a:t>
            </a:r>
            <a:r>
              <a:rPr lang="en-US" sz="3100" b="1">
                <a:solidFill>
                  <a:srgbClr val="002060"/>
                </a:solidFill>
                <a:latin typeface="Times New Roman" pitchFamily="18" charset="0"/>
                <a:cs typeface="Times New Roman" pitchFamily="18" charset="0"/>
              </a:rPr>
              <a:t>thiệu</a:t>
            </a:r>
          </a:p>
          <a:p>
            <a:pPr lvl="1" algn="just">
              <a:lnSpc>
                <a:spcPct val="120000"/>
              </a:lnSpc>
            </a:pPr>
            <a:r>
              <a:rPr lang="en-US">
                <a:solidFill>
                  <a:srgbClr val="002060"/>
                </a:solidFill>
                <a:latin typeface="Times New Roman" pitchFamily="18" charset="0"/>
                <a:cs typeface="Times New Roman" pitchFamily="18" charset="0"/>
              </a:rPr>
              <a:t>Mục đích</a:t>
            </a:r>
          </a:p>
          <a:p>
            <a:pPr lvl="1" algn="just">
              <a:lnSpc>
                <a:spcPct val="120000"/>
              </a:lnSpc>
            </a:pPr>
            <a:r>
              <a:rPr lang="en-US">
                <a:solidFill>
                  <a:srgbClr val="002060"/>
                </a:solidFill>
                <a:latin typeface="Times New Roman" pitchFamily="18" charset="0"/>
                <a:cs typeface="Times New Roman" pitchFamily="18" charset="0"/>
              </a:rPr>
              <a:t>Phạm vi</a:t>
            </a:r>
          </a:p>
          <a:p>
            <a:pPr lvl="1" algn="just">
              <a:lnSpc>
                <a:spcPct val="120000"/>
              </a:lnSpc>
            </a:pPr>
            <a:r>
              <a:rPr lang="en-US">
                <a:solidFill>
                  <a:srgbClr val="002060"/>
                </a:solidFill>
                <a:latin typeface="Times New Roman" pitchFamily="18" charset="0"/>
                <a:cs typeface="Times New Roman" pitchFamily="18" charset="0"/>
              </a:rPr>
              <a:t>Định nghĩa (định nghĩa, từ viết tắt)</a:t>
            </a:r>
          </a:p>
          <a:p>
            <a:pPr lvl="1" algn="just">
              <a:lnSpc>
                <a:spcPct val="120000"/>
              </a:lnSpc>
            </a:pPr>
            <a:r>
              <a:rPr lang="en-US">
                <a:solidFill>
                  <a:srgbClr val="002060"/>
                </a:solidFill>
                <a:latin typeface="Times New Roman" pitchFamily="18" charset="0"/>
                <a:cs typeface="Times New Roman" pitchFamily="18" charset="0"/>
              </a:rPr>
              <a:t>Tài liệu tham khảo</a:t>
            </a:r>
          </a:p>
          <a:p>
            <a:pPr lvl="1" algn="just">
              <a:lnSpc>
                <a:spcPct val="120000"/>
              </a:lnSpc>
            </a:pPr>
            <a:r>
              <a:rPr lang="en-US">
                <a:solidFill>
                  <a:srgbClr val="002060"/>
                </a:solidFill>
                <a:latin typeface="Times New Roman" pitchFamily="18" charset="0"/>
                <a:cs typeface="Times New Roman" pitchFamily="18" charset="0"/>
              </a:rPr>
              <a:t>Mô tả cấu trúc tài liệu</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MẪU SIÊU LIỆU: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XÁC ĐỊNH YÊU CẦU (SRS)</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2772859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624078" indent="-514350" algn="just">
              <a:lnSpc>
                <a:spcPct val="120000"/>
              </a:lnSpc>
              <a:buFont typeface="+mj-lt"/>
              <a:buAutoNum type="arabicPeriod" startAt="2"/>
            </a:pPr>
            <a:r>
              <a:rPr lang="en-US" sz="3100" b="1" smtClean="0">
                <a:solidFill>
                  <a:srgbClr val="002060"/>
                </a:solidFill>
                <a:latin typeface="Times New Roman" pitchFamily="18" charset="0"/>
                <a:cs typeface="Times New Roman" pitchFamily="18" charset="0"/>
              </a:rPr>
              <a:t>Mô </a:t>
            </a:r>
            <a:r>
              <a:rPr lang="en-US" sz="3100" b="1">
                <a:solidFill>
                  <a:srgbClr val="002060"/>
                </a:solidFill>
                <a:latin typeface="Times New Roman" pitchFamily="18" charset="0"/>
                <a:cs typeface="Times New Roman" pitchFamily="18" charset="0"/>
              </a:rPr>
              <a:t>tả chung</a:t>
            </a:r>
          </a:p>
          <a:p>
            <a:pPr lvl="1" algn="just">
              <a:lnSpc>
                <a:spcPct val="120000"/>
              </a:lnSpc>
            </a:pPr>
            <a:r>
              <a:rPr lang="en-US">
                <a:solidFill>
                  <a:srgbClr val="002060"/>
                </a:solidFill>
                <a:latin typeface="Times New Roman" pitchFamily="18" charset="0"/>
                <a:cs typeface="Times New Roman" pitchFamily="18" charset="0"/>
              </a:rPr>
              <a:t>Tổng quan về sản phẩm</a:t>
            </a:r>
          </a:p>
          <a:p>
            <a:pPr lvl="1" algn="just">
              <a:lnSpc>
                <a:spcPct val="120000"/>
              </a:lnSpc>
            </a:pPr>
            <a:r>
              <a:rPr lang="en-US">
                <a:solidFill>
                  <a:srgbClr val="002060"/>
                </a:solidFill>
                <a:latin typeface="Times New Roman" pitchFamily="18" charset="0"/>
                <a:cs typeface="Times New Roman" pitchFamily="18" charset="0"/>
              </a:rPr>
              <a:t>Chức năng sản phẩm</a:t>
            </a:r>
          </a:p>
          <a:p>
            <a:pPr lvl="1" algn="just">
              <a:lnSpc>
                <a:spcPct val="120000"/>
              </a:lnSpc>
            </a:pPr>
            <a:r>
              <a:rPr lang="en-US">
                <a:solidFill>
                  <a:srgbClr val="002060"/>
                </a:solidFill>
                <a:latin typeface="Times New Roman" pitchFamily="18" charset="0"/>
                <a:cs typeface="Times New Roman" pitchFamily="18" charset="0"/>
              </a:rPr>
              <a:t>Đối tượng người dùng</a:t>
            </a:r>
          </a:p>
          <a:p>
            <a:pPr lvl="1" algn="just">
              <a:lnSpc>
                <a:spcPct val="120000"/>
              </a:lnSpc>
            </a:pPr>
            <a:r>
              <a:rPr lang="en-US">
                <a:solidFill>
                  <a:srgbClr val="002060"/>
                </a:solidFill>
                <a:latin typeface="Times New Roman" pitchFamily="18" charset="0"/>
                <a:cs typeface="Times New Roman" pitchFamily="18" charset="0"/>
              </a:rPr>
              <a:t>Ràng buộc tổng thể</a:t>
            </a:r>
          </a:p>
          <a:p>
            <a:pPr lvl="1" algn="just">
              <a:lnSpc>
                <a:spcPct val="120000"/>
              </a:lnSpc>
            </a:pPr>
            <a:r>
              <a:rPr lang="en-US">
                <a:solidFill>
                  <a:srgbClr val="002060"/>
                </a:solidFill>
                <a:latin typeface="Times New Roman" pitchFamily="18" charset="0"/>
                <a:cs typeface="Times New Roman" pitchFamily="18" charset="0"/>
              </a:rPr>
              <a:t>Giả thiết và sự lệ thuộc</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MẪU SIÊU LIỆU: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XÁC ĐỊNH YÊU CẦU (SRS)</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211878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624078" indent="-514350" algn="just">
              <a:lnSpc>
                <a:spcPct val="120000"/>
              </a:lnSpc>
              <a:buFont typeface="+mj-lt"/>
              <a:buAutoNum type="arabicPeriod" startAt="3"/>
            </a:pPr>
            <a:r>
              <a:rPr lang="en-US" sz="3100" b="1" smtClean="0">
                <a:solidFill>
                  <a:srgbClr val="002060"/>
                </a:solidFill>
                <a:latin typeface="Times New Roman" pitchFamily="18" charset="0"/>
                <a:cs typeface="Times New Roman" pitchFamily="18" charset="0"/>
              </a:rPr>
              <a:t>Yêu </a:t>
            </a:r>
            <a:r>
              <a:rPr lang="en-US" sz="3100" b="1">
                <a:solidFill>
                  <a:srgbClr val="002060"/>
                </a:solidFill>
                <a:latin typeface="Times New Roman" pitchFamily="18" charset="0"/>
                <a:cs typeface="Times New Roman" pitchFamily="18" charset="0"/>
              </a:rPr>
              <a:t>cầu chi tiết</a:t>
            </a:r>
          </a:p>
          <a:p>
            <a:pPr lvl="1" algn="just">
              <a:lnSpc>
                <a:spcPct val="120000"/>
              </a:lnSpc>
            </a:pPr>
            <a:r>
              <a:rPr lang="en-US">
                <a:solidFill>
                  <a:srgbClr val="002060"/>
                </a:solidFill>
                <a:latin typeface="Times New Roman" pitchFamily="18" charset="0"/>
                <a:cs typeface="Times New Roman" pitchFamily="18" charset="0"/>
              </a:rPr>
              <a:t>Yêu cầu chức năng</a:t>
            </a:r>
          </a:p>
          <a:p>
            <a:pPr lvl="2" algn="just">
              <a:lnSpc>
                <a:spcPct val="120000"/>
              </a:lnSpc>
            </a:pPr>
            <a:r>
              <a:rPr lang="en-US">
                <a:solidFill>
                  <a:srgbClr val="002060"/>
                </a:solidFill>
                <a:latin typeface="Times New Roman" pitchFamily="18" charset="0"/>
                <a:cs typeface="Times New Roman" pitchFamily="18" charset="0"/>
              </a:rPr>
              <a:t>Yêu cầu chức năng 1</a:t>
            </a:r>
          </a:p>
          <a:p>
            <a:pPr lvl="3" algn="just">
              <a:lnSpc>
                <a:spcPct val="120000"/>
              </a:lnSpc>
            </a:pPr>
            <a:r>
              <a:rPr lang="en-US" smtClean="0">
                <a:solidFill>
                  <a:srgbClr val="002060"/>
                </a:solidFill>
                <a:latin typeface="Times New Roman" pitchFamily="18" charset="0"/>
                <a:cs typeface="Times New Roman" pitchFamily="18" charset="0"/>
              </a:rPr>
              <a:t>Giới </a:t>
            </a:r>
            <a:r>
              <a:rPr lang="en-US">
                <a:solidFill>
                  <a:srgbClr val="002060"/>
                </a:solidFill>
                <a:latin typeface="Times New Roman" pitchFamily="18" charset="0"/>
                <a:cs typeface="Times New Roman" pitchFamily="18" charset="0"/>
              </a:rPr>
              <a:t>thiệu</a:t>
            </a:r>
          </a:p>
          <a:p>
            <a:pPr lvl="3" algn="just">
              <a:lnSpc>
                <a:spcPct val="120000"/>
              </a:lnSpc>
            </a:pPr>
            <a:r>
              <a:rPr lang="en-US">
                <a:solidFill>
                  <a:srgbClr val="002060"/>
                </a:solidFill>
                <a:latin typeface="Times New Roman" pitchFamily="18" charset="0"/>
                <a:cs typeface="Times New Roman" pitchFamily="18" charset="0"/>
              </a:rPr>
              <a:t>Dữ liệu vào</a:t>
            </a:r>
          </a:p>
          <a:p>
            <a:pPr lvl="3" algn="just">
              <a:lnSpc>
                <a:spcPct val="120000"/>
              </a:lnSpc>
            </a:pPr>
            <a:r>
              <a:rPr lang="en-US">
                <a:solidFill>
                  <a:srgbClr val="002060"/>
                </a:solidFill>
                <a:latin typeface="Times New Roman" pitchFamily="18" charset="0"/>
                <a:cs typeface="Times New Roman" pitchFamily="18" charset="0"/>
              </a:rPr>
              <a:t>Xử lý</a:t>
            </a:r>
          </a:p>
          <a:p>
            <a:pPr lvl="3" algn="just">
              <a:lnSpc>
                <a:spcPct val="120000"/>
              </a:lnSpc>
            </a:pPr>
            <a:r>
              <a:rPr lang="en-US">
                <a:solidFill>
                  <a:srgbClr val="002060"/>
                </a:solidFill>
                <a:latin typeface="Times New Roman" pitchFamily="18" charset="0"/>
                <a:cs typeface="Times New Roman" pitchFamily="18" charset="0"/>
              </a:rPr>
              <a:t>Kết quả</a:t>
            </a:r>
          </a:p>
          <a:p>
            <a:pPr lvl="2" algn="just">
              <a:lnSpc>
                <a:spcPct val="120000"/>
              </a:lnSpc>
            </a:pPr>
            <a:r>
              <a:rPr lang="en-US" smtClean="0">
                <a:solidFill>
                  <a:srgbClr val="002060"/>
                </a:solidFill>
                <a:latin typeface="Times New Roman" pitchFamily="18" charset="0"/>
                <a:cs typeface="Times New Roman" pitchFamily="18" charset="0"/>
              </a:rPr>
              <a:t>Yêu </a:t>
            </a:r>
            <a:r>
              <a:rPr lang="en-US">
                <a:solidFill>
                  <a:srgbClr val="002060"/>
                </a:solidFill>
                <a:latin typeface="Times New Roman" pitchFamily="18" charset="0"/>
                <a:cs typeface="Times New Roman" pitchFamily="18" charset="0"/>
              </a:rPr>
              <a:t>cầu chức năng 2</a:t>
            </a:r>
          </a:p>
          <a:p>
            <a:pPr lvl="2" algn="just">
              <a:lnSpc>
                <a:spcPct val="120000"/>
              </a:lnSpc>
            </a:pPr>
            <a:r>
              <a:rPr lang="en-US" smtClean="0">
                <a:solidFill>
                  <a:srgbClr val="002060"/>
                </a:solidFill>
                <a:latin typeface="Times New Roman" pitchFamily="18" charset="0"/>
                <a:cs typeface="Times New Roman" pitchFamily="18" charset="0"/>
              </a:rPr>
              <a:t>Yêu </a:t>
            </a:r>
            <a:r>
              <a:rPr lang="en-US">
                <a:solidFill>
                  <a:srgbClr val="002060"/>
                </a:solidFill>
                <a:latin typeface="Times New Roman" pitchFamily="18" charset="0"/>
                <a:cs typeface="Times New Roman" pitchFamily="18" charset="0"/>
              </a:rPr>
              <a:t>cầu chức năng n</a:t>
            </a:r>
          </a:p>
          <a:p>
            <a:pPr lvl="2" algn="just">
              <a:lnSpc>
                <a:spcPct val="120000"/>
              </a:lnSpc>
            </a:pPr>
            <a:r>
              <a:rPr lang="en-US">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MẪU SIÊU LIỆU: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XÁC ĐỊNH YÊU CẦU (SRS)</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248617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Thiết kế:</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Sưu liệu cho giai đoạn thiết kế có các mẫu </a:t>
            </a:r>
            <a:r>
              <a:rPr lang="en-US" sz="3100" smtClean="0">
                <a:solidFill>
                  <a:srgbClr val="002060"/>
                </a:solidFill>
                <a:latin typeface="Times New Roman" pitchFamily="18" charset="0"/>
                <a:cs typeface="Times New Roman" pitchFamily="18" charset="0"/>
              </a:rPr>
              <a:t>sau</a:t>
            </a:r>
            <a:r>
              <a:rPr lang="en-US" sz="3100">
                <a:solidFill>
                  <a:srgbClr val="002060"/>
                </a:solidFill>
                <a:latin typeface="Times New Roman" pitchFamily="18" charset="0"/>
                <a:cs typeface="Times New Roman" pitchFamily="18" charset="0"/>
              </a:rPr>
              <a:t>:</a:t>
            </a:r>
          </a:p>
          <a:p>
            <a:pPr lvl="1" algn="just">
              <a:lnSpc>
                <a:spcPct val="120000"/>
              </a:lnSpc>
            </a:pPr>
            <a:r>
              <a:rPr lang="en-US">
                <a:solidFill>
                  <a:srgbClr val="002060"/>
                </a:solidFill>
                <a:latin typeface="Times New Roman" pitchFamily="18" charset="0"/>
                <a:cs typeface="Times New Roman" pitchFamily="18" charset="0"/>
              </a:rPr>
              <a:t>Thiết kế cơ sở dữ liệu (Database Design)</a:t>
            </a:r>
          </a:p>
          <a:p>
            <a:pPr lvl="1" algn="just">
              <a:lnSpc>
                <a:spcPct val="120000"/>
              </a:lnSpc>
            </a:pPr>
            <a:r>
              <a:rPr lang="en-US">
                <a:solidFill>
                  <a:srgbClr val="002060"/>
                </a:solidFill>
                <a:latin typeface="Times New Roman" pitchFamily="18" charset="0"/>
                <a:cs typeface="Times New Roman" pitchFamily="18" charset="0"/>
              </a:rPr>
              <a:t>Thiết kế ràng buộc (Design Criteria)</a:t>
            </a:r>
          </a:p>
          <a:p>
            <a:pPr lvl="1" algn="just">
              <a:lnSpc>
                <a:spcPct val="120000"/>
              </a:lnSpc>
            </a:pPr>
            <a:r>
              <a:rPr lang="en-US">
                <a:solidFill>
                  <a:srgbClr val="002060"/>
                </a:solidFill>
                <a:latin typeface="Times New Roman" pitchFamily="18" charset="0"/>
                <a:cs typeface="Times New Roman" pitchFamily="18" charset="0"/>
              </a:rPr>
              <a:t>Sưu liệu kiến trúc phần mềm (Software Architecture Document)</a:t>
            </a:r>
          </a:p>
          <a:p>
            <a:pPr lvl="1" algn="just">
              <a:lnSpc>
                <a:spcPct val="120000"/>
              </a:lnSpc>
            </a:pPr>
            <a:r>
              <a:rPr lang="en-US">
                <a:solidFill>
                  <a:srgbClr val="002060"/>
                </a:solidFill>
                <a:latin typeface="Times New Roman" pitchFamily="18" charset="0"/>
                <a:cs typeface="Times New Roman" pitchFamily="18" charset="0"/>
              </a:rPr>
              <a:t>Thiết kế Thành phần (Components Design)</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MẪU SIÊU LIỆU: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XÁC ĐỊNH YÊU CẦU (SRS)</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303610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85000" lnSpcReduction="10000"/>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Software </a:t>
            </a:r>
            <a:r>
              <a:rPr lang="en-US" sz="3100">
                <a:solidFill>
                  <a:srgbClr val="FF0000"/>
                </a:solidFill>
                <a:latin typeface="Times New Roman" pitchFamily="18" charset="0"/>
                <a:cs typeface="Times New Roman" pitchFamily="18" charset="0"/>
              </a:rPr>
              <a:t>Design Descriptions Chuẩn IEEE </a:t>
            </a:r>
            <a:r>
              <a:rPr lang="en-US" sz="3100" smtClean="0">
                <a:solidFill>
                  <a:srgbClr val="FF0000"/>
                </a:solidFill>
                <a:latin typeface="Times New Roman" pitchFamily="18" charset="0"/>
                <a:cs typeface="Times New Roman" pitchFamily="18" charset="0"/>
              </a:rPr>
              <a:t>1016-1998:</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Introduction (Giới thiệu)</a:t>
            </a:r>
          </a:p>
          <a:p>
            <a:pPr lvl="1" algn="just">
              <a:lnSpc>
                <a:spcPct val="120000"/>
              </a:lnSpc>
            </a:pPr>
            <a:r>
              <a:rPr lang="en-US">
                <a:solidFill>
                  <a:srgbClr val="002060"/>
                </a:solidFill>
                <a:latin typeface="Times New Roman" pitchFamily="18" charset="0"/>
                <a:cs typeface="Times New Roman" pitchFamily="18" charset="0"/>
              </a:rPr>
              <a:t>Purpose (mục đích)</a:t>
            </a:r>
          </a:p>
          <a:p>
            <a:pPr lvl="1" algn="just">
              <a:lnSpc>
                <a:spcPct val="120000"/>
              </a:lnSpc>
            </a:pPr>
            <a:r>
              <a:rPr lang="en-US">
                <a:solidFill>
                  <a:srgbClr val="002060"/>
                </a:solidFill>
                <a:latin typeface="Times New Roman" pitchFamily="18" charset="0"/>
                <a:cs typeface="Times New Roman" pitchFamily="18" charset="0"/>
              </a:rPr>
              <a:t>Scope (Phạm vi)</a:t>
            </a:r>
          </a:p>
          <a:p>
            <a:pPr lvl="1" algn="just">
              <a:lnSpc>
                <a:spcPct val="120000"/>
              </a:lnSpc>
            </a:pPr>
            <a:r>
              <a:rPr lang="en-US">
                <a:solidFill>
                  <a:srgbClr val="002060"/>
                </a:solidFill>
                <a:latin typeface="Times New Roman" pitchFamily="18" charset="0"/>
                <a:cs typeface="Times New Roman" pitchFamily="18" charset="0"/>
              </a:rPr>
              <a:t>Definitions, acronyms, and abbreviations (Định nghĩa, viết </a:t>
            </a:r>
            <a:r>
              <a:rPr lang="en-US" smtClean="0">
                <a:solidFill>
                  <a:srgbClr val="002060"/>
                </a:solidFill>
                <a:latin typeface="Times New Roman" pitchFamily="18" charset="0"/>
                <a:cs typeface="Times New Roman" pitchFamily="18" charset="0"/>
              </a:rPr>
              <a:t>tắt)</a:t>
            </a:r>
          </a:p>
          <a:p>
            <a:pPr algn="just">
              <a:lnSpc>
                <a:spcPct val="120000"/>
              </a:lnSpc>
            </a:pPr>
            <a:r>
              <a:rPr lang="en-US" sz="3100" smtClean="0">
                <a:solidFill>
                  <a:srgbClr val="002060"/>
                </a:solidFill>
                <a:latin typeface="Times New Roman" pitchFamily="18" charset="0"/>
                <a:cs typeface="Times New Roman" pitchFamily="18" charset="0"/>
              </a:rPr>
              <a:t>References </a:t>
            </a:r>
            <a:r>
              <a:rPr lang="en-US" sz="3100">
                <a:solidFill>
                  <a:srgbClr val="002060"/>
                </a:solidFill>
                <a:latin typeface="Times New Roman" pitchFamily="18" charset="0"/>
                <a:cs typeface="Times New Roman" pitchFamily="18" charset="0"/>
              </a:rPr>
              <a:t>(Tham khảo)</a:t>
            </a:r>
          </a:p>
          <a:p>
            <a:pPr algn="just">
              <a:lnSpc>
                <a:spcPct val="120000"/>
              </a:lnSpc>
            </a:pPr>
            <a:r>
              <a:rPr lang="en-US" sz="3100" smtClean="0">
                <a:solidFill>
                  <a:srgbClr val="002060"/>
                </a:solidFill>
                <a:latin typeface="Times New Roman" pitchFamily="18" charset="0"/>
                <a:cs typeface="Times New Roman" pitchFamily="18" charset="0"/>
              </a:rPr>
              <a:t>Decomposition </a:t>
            </a:r>
            <a:r>
              <a:rPr lang="en-US" sz="3100">
                <a:solidFill>
                  <a:srgbClr val="002060"/>
                </a:solidFill>
                <a:latin typeface="Times New Roman" pitchFamily="18" charset="0"/>
                <a:cs typeface="Times New Roman" pitchFamily="18" charset="0"/>
              </a:rPr>
              <a:t>description (Mô tả phân rã)</a:t>
            </a:r>
          </a:p>
          <a:p>
            <a:pPr algn="just">
              <a:lnSpc>
                <a:spcPct val="120000"/>
              </a:lnSpc>
            </a:pPr>
            <a:r>
              <a:rPr lang="en-US" sz="3100" smtClean="0">
                <a:solidFill>
                  <a:srgbClr val="002060"/>
                </a:solidFill>
                <a:latin typeface="Times New Roman" pitchFamily="18" charset="0"/>
                <a:cs typeface="Times New Roman" pitchFamily="18" charset="0"/>
              </a:rPr>
              <a:t>Dependency </a:t>
            </a:r>
            <a:r>
              <a:rPr lang="en-US" sz="3100">
                <a:solidFill>
                  <a:srgbClr val="002060"/>
                </a:solidFill>
                <a:latin typeface="Times New Roman" pitchFamily="18" charset="0"/>
                <a:cs typeface="Times New Roman" pitchFamily="18" charset="0"/>
              </a:rPr>
              <a:t>description (Mô tả phụ thuộc)</a:t>
            </a:r>
          </a:p>
          <a:p>
            <a:pPr algn="just">
              <a:lnSpc>
                <a:spcPct val="120000"/>
              </a:lnSpc>
            </a:pPr>
            <a:r>
              <a:rPr lang="en-US" sz="3100" smtClean="0">
                <a:solidFill>
                  <a:srgbClr val="002060"/>
                </a:solidFill>
                <a:latin typeface="Times New Roman" pitchFamily="18" charset="0"/>
                <a:cs typeface="Times New Roman" pitchFamily="18" charset="0"/>
              </a:rPr>
              <a:t>Interface </a:t>
            </a:r>
            <a:r>
              <a:rPr lang="en-US" sz="3100">
                <a:solidFill>
                  <a:srgbClr val="002060"/>
                </a:solidFill>
                <a:latin typeface="Times New Roman" pitchFamily="18" charset="0"/>
                <a:cs typeface="Times New Roman" pitchFamily="18" charset="0"/>
              </a:rPr>
              <a:t>description (mô tả giao diện)</a:t>
            </a:r>
          </a:p>
          <a:p>
            <a:pPr algn="just">
              <a:lnSpc>
                <a:spcPct val="120000"/>
              </a:lnSpc>
            </a:pPr>
            <a:r>
              <a:rPr lang="en-US" sz="3100" smtClean="0">
                <a:solidFill>
                  <a:srgbClr val="002060"/>
                </a:solidFill>
                <a:latin typeface="Times New Roman" pitchFamily="18" charset="0"/>
                <a:cs typeface="Times New Roman" pitchFamily="18" charset="0"/>
              </a:rPr>
              <a:t>Detailed </a:t>
            </a:r>
            <a:r>
              <a:rPr lang="en-US" sz="3100">
                <a:solidFill>
                  <a:srgbClr val="002060"/>
                </a:solidFill>
                <a:latin typeface="Times New Roman" pitchFamily="18" charset="0"/>
                <a:cs typeface="Times New Roman" pitchFamily="18" charset="0"/>
              </a:rPr>
              <a:t>design (thiết kế chi tiết)</a:t>
            </a:r>
          </a:p>
        </p:txBody>
      </p:sp>
      <p:sp>
        <p:nvSpPr>
          <p:cNvPr id="2" name="Title 1"/>
          <p:cNvSpPr>
            <a:spLocks noGrp="1"/>
          </p:cNvSpPr>
          <p:nvPr>
            <p:ph type="title"/>
          </p:nvPr>
        </p:nvSpPr>
        <p:spPr>
          <a:xfrm>
            <a:off x="381000" y="274638"/>
            <a:ext cx="83038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MẪU SIÊU LIỆU: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MÔ TẢ THIẾT KẾ PHẦN MỀM (SDD)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475015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874837"/>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Introduction </a:t>
            </a:r>
            <a:r>
              <a:rPr lang="en-US" sz="3100">
                <a:solidFill>
                  <a:srgbClr val="002060"/>
                </a:solidFill>
                <a:latin typeface="Times New Roman" pitchFamily="18" charset="0"/>
                <a:cs typeface="Times New Roman" pitchFamily="18" charset="0"/>
              </a:rPr>
              <a:t>(Giới thiệu)</a:t>
            </a:r>
          </a:p>
          <a:p>
            <a:pPr lvl="1" algn="just">
              <a:lnSpc>
                <a:spcPct val="120000"/>
              </a:lnSpc>
            </a:pPr>
            <a:r>
              <a:rPr lang="en-US">
                <a:solidFill>
                  <a:srgbClr val="002060"/>
                </a:solidFill>
                <a:latin typeface="Times New Roman" pitchFamily="18" charset="0"/>
                <a:cs typeface="Times New Roman" pitchFamily="18" charset="0"/>
              </a:rPr>
              <a:t>Purpose of the document (Mục đích của sưu liệu)</a:t>
            </a:r>
          </a:p>
          <a:p>
            <a:pPr lvl="1" algn="just">
              <a:lnSpc>
                <a:spcPct val="120000"/>
              </a:lnSpc>
            </a:pPr>
            <a:r>
              <a:rPr lang="en-US">
                <a:solidFill>
                  <a:srgbClr val="002060"/>
                </a:solidFill>
                <a:latin typeface="Times New Roman" pitchFamily="18" charset="0"/>
                <a:cs typeface="Times New Roman" pitchFamily="18" charset="0"/>
              </a:rPr>
              <a:t>Design goals (Mục tiêu của thiết kế đạt được)</a:t>
            </a:r>
          </a:p>
          <a:p>
            <a:pPr lvl="1" algn="just">
              <a:lnSpc>
                <a:spcPct val="120000"/>
              </a:lnSpc>
            </a:pPr>
            <a:r>
              <a:rPr lang="en-US">
                <a:solidFill>
                  <a:srgbClr val="002060"/>
                </a:solidFill>
                <a:latin typeface="Times New Roman" pitchFamily="18" charset="0"/>
                <a:cs typeface="Times New Roman" pitchFamily="18" charset="0"/>
              </a:rPr>
              <a:t>Definitions, acronyms, and abbreviations</a:t>
            </a:r>
          </a:p>
          <a:p>
            <a:pPr lvl="1" algn="just">
              <a:lnSpc>
                <a:spcPct val="120000"/>
              </a:lnSpc>
            </a:pPr>
            <a:r>
              <a:rPr lang="en-US">
                <a:solidFill>
                  <a:srgbClr val="002060"/>
                </a:solidFill>
                <a:latin typeface="Times New Roman" pitchFamily="18" charset="0"/>
                <a:cs typeface="Times New Roman" pitchFamily="18" charset="0"/>
              </a:rPr>
              <a:t>References (Tham khảo)</a:t>
            </a:r>
          </a:p>
          <a:p>
            <a:pPr lvl="1" algn="just">
              <a:lnSpc>
                <a:spcPct val="120000"/>
              </a:lnSpc>
            </a:pPr>
            <a:r>
              <a:rPr lang="en-US">
                <a:solidFill>
                  <a:srgbClr val="002060"/>
                </a:solidFill>
                <a:latin typeface="Times New Roman" pitchFamily="18" charset="0"/>
                <a:cs typeface="Times New Roman" pitchFamily="18" charset="0"/>
              </a:rPr>
              <a:t>Overview (Tổng quan)</a:t>
            </a:r>
          </a:p>
          <a:p>
            <a:pPr algn="just">
              <a:lnSpc>
                <a:spcPct val="120000"/>
              </a:lnSpc>
            </a:pPr>
            <a:r>
              <a:rPr lang="en-US" sz="3100">
                <a:solidFill>
                  <a:srgbClr val="002060"/>
                </a:solidFill>
                <a:latin typeface="Times New Roman" pitchFamily="18" charset="0"/>
                <a:cs typeface="Times New Roman" pitchFamily="18" charset="0"/>
              </a:rPr>
              <a:t>Rationale for  Current Software Architecture</a:t>
            </a:r>
          </a:p>
        </p:txBody>
      </p:sp>
      <p:sp>
        <p:nvSpPr>
          <p:cNvPr id="2" name="Title 1"/>
          <p:cNvSpPr>
            <a:spLocks noGrp="1"/>
          </p:cNvSpPr>
          <p:nvPr>
            <p:ph type="title"/>
          </p:nvPr>
        </p:nvSpPr>
        <p:spPr>
          <a:xfrm>
            <a:off x="0" y="503238"/>
            <a:ext cx="91440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MẪU SIÊU LIỆU: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SYSTEM DESIGN RATIONALE DOCUMENT (SDRD)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604793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752600"/>
            <a:ext cx="8153400" cy="4678363"/>
          </a:xfrm>
        </p:spPr>
        <p:txBody>
          <a:bodyPr>
            <a:normAutofit fontScale="92500"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Rationale </a:t>
            </a:r>
            <a:r>
              <a:rPr lang="en-US" sz="3100">
                <a:solidFill>
                  <a:srgbClr val="002060"/>
                </a:solidFill>
                <a:latin typeface="Times New Roman" pitchFamily="18" charset="0"/>
                <a:cs typeface="Times New Roman" pitchFamily="18" charset="0"/>
              </a:rPr>
              <a:t>for Proposed Software Architecture</a:t>
            </a:r>
          </a:p>
          <a:p>
            <a:pPr lvl="1" algn="just">
              <a:lnSpc>
                <a:spcPct val="120000"/>
              </a:lnSpc>
            </a:pPr>
            <a:r>
              <a:rPr lang="en-US">
                <a:solidFill>
                  <a:srgbClr val="002060"/>
                </a:solidFill>
                <a:latin typeface="Times New Roman" pitchFamily="18" charset="0"/>
                <a:cs typeface="Times New Roman" pitchFamily="18" charset="0"/>
              </a:rPr>
              <a:t>Overview (Tổng quan)</a:t>
            </a:r>
          </a:p>
          <a:p>
            <a:pPr lvl="1" algn="just">
              <a:lnSpc>
                <a:spcPct val="120000"/>
              </a:lnSpc>
            </a:pPr>
            <a:r>
              <a:rPr lang="en-US">
                <a:solidFill>
                  <a:srgbClr val="002060"/>
                </a:solidFill>
                <a:latin typeface="Times New Roman" pitchFamily="18" charset="0"/>
                <a:cs typeface="Times New Roman" pitchFamily="18" charset="0"/>
              </a:rPr>
              <a:t>Rationale for Subsystem decomposition</a:t>
            </a:r>
          </a:p>
          <a:p>
            <a:pPr lvl="1" algn="just">
              <a:lnSpc>
                <a:spcPct val="120000"/>
              </a:lnSpc>
            </a:pPr>
            <a:r>
              <a:rPr lang="en-US">
                <a:solidFill>
                  <a:srgbClr val="002060"/>
                </a:solidFill>
                <a:latin typeface="Times New Roman" pitchFamily="18" charset="0"/>
                <a:cs typeface="Times New Roman" pitchFamily="18" charset="0"/>
              </a:rPr>
              <a:t>Rationale for Hardware/software mapping</a:t>
            </a:r>
          </a:p>
          <a:p>
            <a:pPr lvl="1" algn="just">
              <a:lnSpc>
                <a:spcPct val="120000"/>
              </a:lnSpc>
            </a:pPr>
            <a:r>
              <a:rPr lang="en-US">
                <a:solidFill>
                  <a:srgbClr val="002060"/>
                </a:solidFill>
                <a:latin typeface="Times New Roman" pitchFamily="18" charset="0"/>
                <a:cs typeface="Times New Roman" pitchFamily="18" charset="0"/>
              </a:rPr>
              <a:t>Rationale for Persistent data management</a:t>
            </a:r>
          </a:p>
          <a:p>
            <a:pPr lvl="1" algn="just">
              <a:lnSpc>
                <a:spcPct val="120000"/>
              </a:lnSpc>
            </a:pPr>
            <a:r>
              <a:rPr lang="en-US">
                <a:solidFill>
                  <a:srgbClr val="002060"/>
                </a:solidFill>
                <a:latin typeface="Times New Roman" pitchFamily="18" charset="0"/>
                <a:cs typeface="Times New Roman" pitchFamily="18" charset="0"/>
              </a:rPr>
              <a:t>Rationale for Access control and security</a:t>
            </a:r>
          </a:p>
          <a:p>
            <a:pPr lvl="1" algn="just">
              <a:lnSpc>
                <a:spcPct val="120000"/>
              </a:lnSpc>
            </a:pPr>
            <a:r>
              <a:rPr lang="en-US">
                <a:solidFill>
                  <a:srgbClr val="002060"/>
                </a:solidFill>
                <a:latin typeface="Times New Roman" pitchFamily="18" charset="0"/>
                <a:cs typeface="Times New Roman" pitchFamily="18" charset="0"/>
              </a:rPr>
              <a:t>Rationale for Global software control</a:t>
            </a:r>
          </a:p>
          <a:p>
            <a:pPr lvl="1" algn="just">
              <a:lnSpc>
                <a:spcPct val="120000"/>
              </a:lnSpc>
            </a:pPr>
            <a:r>
              <a:rPr lang="en-US">
                <a:solidFill>
                  <a:srgbClr val="002060"/>
                </a:solidFill>
                <a:latin typeface="Times New Roman" pitchFamily="18" charset="0"/>
                <a:cs typeface="Times New Roman" pitchFamily="18" charset="0"/>
              </a:rPr>
              <a:t>Rationale for Boundary conditions</a:t>
            </a:r>
          </a:p>
          <a:p>
            <a:pPr algn="just">
              <a:lnSpc>
                <a:spcPct val="120000"/>
              </a:lnSpc>
            </a:pPr>
            <a:r>
              <a:rPr lang="en-US" sz="3100">
                <a:solidFill>
                  <a:srgbClr val="002060"/>
                </a:solidFill>
                <a:latin typeface="Times New Roman" pitchFamily="18" charset="0"/>
                <a:cs typeface="Times New Roman" pitchFamily="18" charset="0"/>
              </a:rPr>
              <a:t>Subsystem </a:t>
            </a:r>
            <a:r>
              <a:rPr lang="en-US" sz="3100" smtClean="0">
                <a:solidFill>
                  <a:srgbClr val="002060"/>
                </a:solidFill>
                <a:latin typeface="Times New Roman" pitchFamily="18" charset="0"/>
                <a:cs typeface="Times New Roman" pitchFamily="18" charset="0"/>
              </a:rPr>
              <a:t>Services</a:t>
            </a:r>
          </a:p>
          <a:p>
            <a:pPr algn="just">
              <a:lnSpc>
                <a:spcPct val="120000"/>
              </a:lnSpc>
            </a:pPr>
            <a:r>
              <a:rPr lang="en-US" sz="3100">
                <a:solidFill>
                  <a:srgbClr val="002060"/>
                </a:solidFill>
                <a:latin typeface="Times New Roman" pitchFamily="18" charset="0"/>
                <a:cs typeface="Times New Roman" pitchFamily="18" charset="0"/>
              </a:rPr>
              <a:t>Glossary</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0" y="427038"/>
            <a:ext cx="91440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MẪU SIÊU LIỆU: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SYSTEM DESIGN RATIONALE DOCUMENT (SDRD)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6270167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4481</TotalTime>
  <Words>1916</Words>
  <Application>Microsoft Office PowerPoint</Application>
  <PresentationFormat>On-screen Show (4:3)</PresentationFormat>
  <Paragraphs>179</Paragraphs>
  <Slides>29</Slides>
  <Notes>2</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Concourse</vt:lpstr>
      <vt:lpstr>Học viện Công nghệ Bưu chính Viễn thông Khoa Công nghệ thông tin </vt:lpstr>
      <vt:lpstr>NỘI DUNG</vt:lpstr>
      <vt:lpstr>PHÂN LOẠI SIÊU LIỆU</vt:lpstr>
      <vt:lpstr>SIÊU LIỆU NGƯỜI DÙNG</vt:lpstr>
      <vt:lpstr>SIÊU LIỆU NGƯỜI DÙNG</vt:lpstr>
      <vt:lpstr>9.1 MÔ TẢ CHỨC NĂNG</vt:lpstr>
      <vt:lpstr>9.2 BẢNG GIỚI THIỆU</vt:lpstr>
      <vt:lpstr>9.3 BẢNG THAM KHẢO</vt:lpstr>
      <vt:lpstr>9.3 BẢNG THAM KHẢO</vt:lpstr>
      <vt:lpstr>9.4 SIÊU LIỆU CÀI ĐẶT</vt:lpstr>
      <vt:lpstr>9.4 SIÊU LIỆU CÀI ĐẶT</vt:lpstr>
      <vt:lpstr>9.4 SIÊU LIỆU CÀI ĐẶT</vt:lpstr>
      <vt:lpstr>SIÊU LIỆU HỆ THỐNG</vt:lpstr>
      <vt:lpstr>SIÊU LIỆU HỆ THỐNG</vt:lpstr>
      <vt:lpstr>NHỮNG THÀNH PHẦN CỦA  SIÊU LIỆU HỆ THỐNG</vt:lpstr>
      <vt:lpstr>NHỮNG THÀNH PHẦN CỦA  SIÊU LIỆU HỆ THỐNG</vt:lpstr>
      <vt:lpstr>NHỮNG THÀNH PHẦN CỦA  SIÊU LIỆU HỆ THỐNG</vt:lpstr>
      <vt:lpstr>CHẤT LƯỢNG CỦA SIÊU LIỆU</vt:lpstr>
      <vt:lpstr>CHẤT LƯỢNG CỦA SIÊU LIỆU</vt:lpstr>
      <vt:lpstr>TIÊU CHUẨN CỦA SIÊU LIỆU</vt:lpstr>
      <vt:lpstr>BẢO TRÌ SIÊU LIỆU</vt:lpstr>
      <vt:lpstr>CÁC MẪU SIÊU LIỆU</vt:lpstr>
      <vt:lpstr>MẪU SIÊU LIỆU:  XÁC ĐỊNH YÊU CẦU (SRS)</vt:lpstr>
      <vt:lpstr>MẪU SIÊU LIỆU:  XÁC ĐỊNH YÊU CẦU (SRS)</vt:lpstr>
      <vt:lpstr>MẪU SIÊU LIỆU:  XÁC ĐỊNH YÊU CẦU (SRS)</vt:lpstr>
      <vt:lpstr>MẪU SIÊU LIỆU:  XÁC ĐỊNH YÊU CẦU (SRS)</vt:lpstr>
      <vt:lpstr>MẪU SIÊU LIỆU:  MÔ TẢ THIẾT KẾ PHẦN MỀM (SDD)</vt:lpstr>
      <vt:lpstr>MẪU SIÊU LIỆU:  SYSTEM DESIGN RATIONALE DOCUMENT (SDRD)</vt:lpstr>
      <vt:lpstr>MẪU SIÊU LIỆU:  SYSTEM DESIGN RATIONALE DOCUMENT (SDRD)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NguyenThiBichNguyen</dc:creator>
  <cp:lastModifiedBy>Windows User</cp:lastModifiedBy>
  <cp:revision>915</cp:revision>
  <dcterms:created xsi:type="dcterms:W3CDTF">2014-07-30T09:14:26Z</dcterms:created>
  <dcterms:modified xsi:type="dcterms:W3CDTF">2017-04-25T07:54:36Z</dcterms:modified>
</cp:coreProperties>
</file>