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8" r:id="rId2"/>
    <p:sldId id="277" r:id="rId3"/>
    <p:sldId id="287" r:id="rId4"/>
    <p:sldId id="280" r:id="rId5"/>
    <p:sldId id="279" r:id="rId6"/>
    <p:sldId id="288" r:id="rId7"/>
    <p:sldId id="281" r:id="rId8"/>
    <p:sldId id="283" r:id="rId9"/>
    <p:sldId id="286" r:id="rId10"/>
    <p:sldId id="285" r:id="rId11"/>
    <p:sldId id="282" r:id="rId12"/>
    <p:sldId id="284" r:id="rId13"/>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59" d="100"/>
          <a:sy n="59" d="100"/>
        </p:scale>
        <p:origin x="-1512"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3BB60CD-13F4-4686-A262-6C697B29C05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3FE2896-9CBC-4AE6-A209-58098F20BD3B}"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5713C51-F7C8-449D-99AA-1AACEE0563E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0E2D0F4-09A2-49A3-A485-B58DF673DCFE}"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69307E1-A0CD-4727-92D2-45151FEBFC25}"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52329778-8013-419A-A542-4EC1ABFB8BA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5558657-027C-4169-A2B8-39EFD7AF105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23DFF6D-663C-471E-BA97-65AFEF326A9C}"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F01BE70-6476-4B6B-A113-95C34ACFED47}"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2ABEA77-A9AD-455A-A3E0-D0B1A7B9F52F}"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30091D3-9880-464B-AEA1-CE5885240E2D}"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399E7965-A29A-40D9-BD15-3B674CAB977F}"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000" y="2362200"/>
            <a:ext cx="5638800" cy="1569660"/>
          </a:xfrm>
          <a:prstGeom prst="rect">
            <a:avLst/>
          </a:prstGeom>
          <a:solidFill>
            <a:srgbClr val="FFFF00"/>
          </a:solidFill>
          <a:ln w="57150" cmpd="dbl">
            <a:solidFill>
              <a:schemeClr val="tx1"/>
            </a:solidFill>
          </a:ln>
          <a:effectLst>
            <a:outerShdw blurRad="50800" dist="38100" dir="5400000" algn="t" rotWithShape="0">
              <a:prstClr val="black">
                <a:alpha val="40000"/>
              </a:prstClr>
            </a:outerShdw>
          </a:effectLst>
        </p:spPr>
        <p:txBody>
          <a:bodyPr wrap="square" rtlCol="0">
            <a:spAutoFit/>
          </a:bodyPr>
          <a:lstStyle/>
          <a:p>
            <a:pPr algn="ctr"/>
            <a:r>
              <a:rPr lang="en-US" sz="3200">
                <a:latin typeface="Arial Unicode MS" pitchFamily="34" charset="-128"/>
                <a:ea typeface="Arial Unicode MS" pitchFamily="34" charset="-128"/>
                <a:cs typeface="Arial Unicode MS" pitchFamily="34" charset="-128"/>
              </a:rPr>
              <a:t>Mô hình hóa </a:t>
            </a:r>
          </a:p>
          <a:p>
            <a:pPr algn="ctr"/>
            <a:r>
              <a:rPr lang="en-US" sz="3200" b="1">
                <a:solidFill>
                  <a:schemeClr val="accent6"/>
                </a:solidFill>
                <a:latin typeface="AR BERKLEY" pitchFamily="2" charset="0"/>
                <a:ea typeface="Arial Unicode MS" pitchFamily="34" charset="-128"/>
                <a:cs typeface="Arial Unicode MS" pitchFamily="34" charset="-128"/>
              </a:rPr>
              <a:t>UML</a:t>
            </a:r>
          </a:p>
          <a:p>
            <a:pPr algn="ctr"/>
            <a:r>
              <a:rPr lang="en-US" sz="3200" b="1">
                <a:solidFill>
                  <a:srgbClr val="FF0000"/>
                </a:solidFill>
                <a:latin typeface="Arial Unicode MS" pitchFamily="34" charset="-128"/>
                <a:ea typeface="Arial Unicode MS" pitchFamily="34" charset="-128"/>
                <a:cs typeface="Arial Unicode MS" pitchFamily="34" charset="-128"/>
              </a:rPr>
              <a:t>Lược đồ USECASE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76200" y="152400"/>
            <a:ext cx="9067800" cy="6555641"/>
          </a:xfrm>
          <a:prstGeom prst="rect">
            <a:avLst/>
          </a:prstGeom>
          <a:noFill/>
          <a:ln w="9525">
            <a:noFill/>
            <a:miter lim="800000"/>
            <a:headEnd/>
            <a:tailEnd/>
          </a:ln>
        </p:spPr>
        <p:txBody>
          <a:bodyPr>
            <a:spAutoFit/>
          </a:bodyPr>
          <a:lstStyle/>
          <a:p>
            <a:r>
              <a:rPr lang="en-US" sz="2800"/>
              <a:t>	</a:t>
            </a:r>
            <a:r>
              <a:rPr lang="en-US" sz="2800"/>
              <a:t>Công </a:t>
            </a:r>
            <a:r>
              <a:rPr lang="en-US" sz="2800"/>
              <a:t>ty WWC có website bán hàng trên mạng, được tiến hành như sau:</a:t>
            </a:r>
          </a:p>
          <a:p>
            <a:r>
              <a:rPr lang="en-US" sz="2800"/>
              <a:t>	khách hàng cần lập đơn đặt hàng gồm chọn hàng và thanh toán tiền hàng. Để chọn hàng, khách hàng có thể liệt kê danh mục hàng hoặc tìm hàng trong danh mục và phải thêm các món hàng được chọn vào giỏ hàng. Để thanh toán tiền hàng, khách hàng </a:t>
            </a:r>
            <a:r>
              <a:rPr lang="en-US" sz="2800"/>
              <a:t>phải </a:t>
            </a:r>
            <a:r>
              <a:rPr lang="en-US" sz="2800"/>
              <a:t>cung cấp dữ liệu cá nhân (như tên, CMND, địa chỉ, số tài khoản, …) và chọn cách trả, là 1 trong 3 cách: </a:t>
            </a:r>
          </a:p>
          <a:p>
            <a:pPr>
              <a:buFont typeface="+mj-lt"/>
              <a:buAutoNum type="arabicPeriod"/>
            </a:pPr>
            <a:r>
              <a:rPr lang="en-US" sz="2800" b="1">
                <a:solidFill>
                  <a:schemeClr val="accent6"/>
                </a:solidFill>
              </a:rPr>
              <a:t>Tiền mặt</a:t>
            </a:r>
            <a:r>
              <a:rPr lang="en-US" sz="2800"/>
              <a:t>: WWC cần biết nơi trả tiền, người thu, ngày trả</a:t>
            </a:r>
          </a:p>
          <a:p>
            <a:pPr>
              <a:buFont typeface="+mj-lt"/>
              <a:buAutoNum type="arabicPeriod"/>
            </a:pPr>
            <a:r>
              <a:rPr lang="en-US" sz="2800" b="1">
                <a:solidFill>
                  <a:schemeClr val="accent6"/>
                </a:solidFill>
              </a:rPr>
              <a:t>Chuyển khoản</a:t>
            </a:r>
            <a:r>
              <a:rPr lang="en-US" sz="2800"/>
              <a:t>: WWC cần biết số tài khoản, ngân hàng </a:t>
            </a:r>
          </a:p>
          <a:p>
            <a:pPr>
              <a:buFont typeface="+mj-lt"/>
              <a:buAutoNum type="arabicPeriod"/>
            </a:pPr>
            <a:r>
              <a:rPr lang="en-US" sz="2800" b="1">
                <a:solidFill>
                  <a:schemeClr val="accent6"/>
                </a:solidFill>
              </a:rPr>
              <a:t>Thẻ tín </a:t>
            </a:r>
            <a:r>
              <a:rPr lang="en-US" sz="2800" b="1">
                <a:solidFill>
                  <a:schemeClr val="accent6"/>
                </a:solidFill>
              </a:rPr>
              <a:t>dụng</a:t>
            </a:r>
            <a:r>
              <a:rPr lang="en-US" sz="2800" b="1">
                <a:solidFill>
                  <a:schemeClr val="accent6"/>
                </a:solidFill>
              </a:rPr>
              <a:t>:</a:t>
            </a:r>
            <a:r>
              <a:rPr lang="en-US" sz="2800"/>
              <a:t> </a:t>
            </a:r>
            <a:r>
              <a:rPr lang="en-US" sz="2800"/>
              <a:t>WWC cần biết số thẻ, ngân hàng phát hành và thời hạn của thẻ; </a:t>
            </a:r>
            <a:r>
              <a:rPr lang="en-US" sz="2800"/>
              <a:t>website </a:t>
            </a:r>
            <a:r>
              <a:rPr lang="en-US" sz="2800"/>
              <a:t>phải xác nhận khả năng </a:t>
            </a:r>
            <a:r>
              <a:rPr lang="en-US" sz="2800"/>
              <a:t>chi trả </a:t>
            </a:r>
            <a:r>
              <a:rPr lang="en-US" sz="2800"/>
              <a:t>của thẻ với mạng thanh toán </a:t>
            </a:r>
            <a:r>
              <a:rPr lang="en-US" sz="2800"/>
              <a:t>tiền trực tuyến.</a:t>
            </a:r>
          </a:p>
          <a:p>
            <a:pPr algn="ctr"/>
            <a:r>
              <a:rPr lang="en-US" sz="2800">
                <a:solidFill>
                  <a:srgbClr val="FF0000"/>
                </a:solidFill>
              </a:rPr>
              <a:t>Hãy vẽ lược đồ usecase cho việc bán hàng của WWC</a:t>
            </a:r>
            <a:endParaRPr lang="en-US" sz="280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76200" y="152400"/>
            <a:ext cx="9067800" cy="6555641"/>
          </a:xfrm>
          <a:prstGeom prst="rect">
            <a:avLst/>
          </a:prstGeom>
          <a:noFill/>
          <a:ln w="9525">
            <a:noFill/>
            <a:miter lim="800000"/>
            <a:headEnd/>
            <a:tailEnd/>
          </a:ln>
        </p:spPr>
        <p:txBody>
          <a:bodyPr>
            <a:spAutoFit/>
          </a:bodyPr>
          <a:lstStyle/>
          <a:p>
            <a:r>
              <a:rPr lang="en-US" sz="2800"/>
              <a:t>	</a:t>
            </a:r>
            <a:r>
              <a:rPr lang="vi-VN" sz="2800"/>
              <a:t>Có </a:t>
            </a:r>
            <a:r>
              <a:rPr lang="vi-VN" sz="2800"/>
              <a:t>3 công việc chính tại cửa hàng: </a:t>
            </a:r>
            <a:r>
              <a:rPr lang="en-US" sz="2800"/>
              <a:t>n</a:t>
            </a:r>
            <a:r>
              <a:rPr lang="vi-VN" sz="2800"/>
              <a:t>hận phiếu đặt mua hàng do tiếp thị viên thực hiện, </a:t>
            </a:r>
            <a:r>
              <a:rPr lang="en-US" sz="2800"/>
              <a:t>b</a:t>
            </a:r>
            <a:r>
              <a:rPr lang="vi-VN" sz="2800"/>
              <a:t>án hàng và </a:t>
            </a:r>
            <a:r>
              <a:rPr lang="en-US" sz="2800"/>
              <a:t>n</a:t>
            </a:r>
            <a:r>
              <a:rPr lang="vi-VN" sz="2800"/>
              <a:t>hận bảo hành sản phẩm do </a:t>
            </a:r>
            <a:r>
              <a:rPr lang="en-US" sz="2800"/>
              <a:t>nhân</a:t>
            </a:r>
            <a:r>
              <a:rPr lang="vi-VN" sz="2800"/>
              <a:t> viên </a:t>
            </a:r>
            <a:r>
              <a:rPr lang="en-US" sz="2800"/>
              <a:t>bán hàng </a:t>
            </a:r>
            <a:r>
              <a:rPr lang="vi-VN" sz="2800"/>
              <a:t>thực hiện. </a:t>
            </a:r>
            <a:r>
              <a:rPr lang="en-US" sz="2800"/>
              <a:t>N</a:t>
            </a:r>
            <a:r>
              <a:rPr lang="vi-VN" sz="2800"/>
              <a:t>hân viên bán hàng và nhân viên tiếp thị gọi chung là giao dịch viên</a:t>
            </a:r>
            <a:r>
              <a:rPr lang="en-US" sz="2800"/>
              <a:t>,</a:t>
            </a:r>
            <a:r>
              <a:rPr lang="vi-VN" sz="2800"/>
              <a:t> thực hiện công việc giao dịch với khách hàng</a:t>
            </a:r>
            <a:r>
              <a:rPr lang="en-US" sz="2800"/>
              <a:t>. </a:t>
            </a:r>
            <a:r>
              <a:rPr lang="vi-VN" sz="2800"/>
              <a:t>Hai việc </a:t>
            </a:r>
            <a:r>
              <a:rPr lang="en-US" sz="2800"/>
              <a:t>n</a:t>
            </a:r>
            <a:r>
              <a:rPr lang="vi-VN" sz="2800"/>
              <a:t>hận phiếu đặt mua hàng và </a:t>
            </a:r>
            <a:r>
              <a:rPr lang="en-US" sz="2800"/>
              <a:t>b</a:t>
            </a:r>
            <a:r>
              <a:rPr lang="vi-VN" sz="2800"/>
              <a:t>án hàng đều </a:t>
            </a:r>
            <a:r>
              <a:rPr lang="vi-VN" sz="2800"/>
              <a:t>cần </a:t>
            </a:r>
            <a:r>
              <a:rPr lang="en-US" sz="2800"/>
              <a:t>nhập</a:t>
            </a:r>
            <a:r>
              <a:rPr lang="vi-VN" sz="2800"/>
              <a:t> </a:t>
            </a:r>
            <a:r>
              <a:rPr lang="vi-VN" sz="2800"/>
              <a:t>dữ </a:t>
            </a:r>
            <a:r>
              <a:rPr lang="vi-VN" sz="2800"/>
              <a:t>liệu </a:t>
            </a:r>
            <a:r>
              <a:rPr lang="en-US" sz="2800"/>
              <a:t>của </a:t>
            </a:r>
            <a:r>
              <a:rPr lang="vi-VN" sz="2800"/>
              <a:t>khách hàng</a:t>
            </a:r>
            <a:r>
              <a:rPr lang="vi-VN" sz="2800"/>
              <a:t>. </a:t>
            </a:r>
            <a:r>
              <a:rPr lang="vi-VN" sz="2800"/>
              <a:t>Để có nhiều </a:t>
            </a:r>
            <a:r>
              <a:rPr lang="vi-VN" sz="2800"/>
              <a:t>phiếu </a:t>
            </a:r>
            <a:r>
              <a:rPr lang="vi-VN" sz="2800"/>
              <a:t>mua </a:t>
            </a:r>
            <a:r>
              <a:rPr lang="vi-VN" sz="2800"/>
              <a:t>hàng, đôi khi tiếp thị viên cũng cần tư vấn thêm cho khách</a:t>
            </a:r>
            <a:r>
              <a:rPr lang="vi-VN" sz="2800"/>
              <a:t>. </a:t>
            </a:r>
            <a:r>
              <a:rPr lang="en-US" sz="2800"/>
              <a:t>Cửa </a:t>
            </a:r>
            <a:r>
              <a:rPr lang="en-US" sz="2800"/>
              <a:t>hàng có nhiều cách nhận phiếu đặt mua hàng: nhận trực tiếp, nhận </a:t>
            </a:r>
            <a:r>
              <a:rPr lang="vi-VN" sz="2800"/>
              <a:t>qua</a:t>
            </a:r>
            <a:r>
              <a:rPr lang="en-US" sz="2800"/>
              <a:t> bưu điện, qua Email hoặc qua WebSite</a:t>
            </a:r>
            <a:r>
              <a:rPr lang="en-US" sz="2800"/>
              <a:t>. </a:t>
            </a:r>
            <a:endParaRPr lang="en-US" sz="2800"/>
          </a:p>
          <a:p>
            <a:r>
              <a:rPr lang="en-US" sz="2800"/>
              <a:t>	</a:t>
            </a:r>
            <a:r>
              <a:rPr lang="vi-VN" sz="2800"/>
              <a:t>Việc </a:t>
            </a:r>
            <a:r>
              <a:rPr lang="vi-VN" sz="2800"/>
              <a:t>bán </a:t>
            </a:r>
            <a:r>
              <a:rPr lang="vi-VN" sz="2800"/>
              <a:t>hàng </a:t>
            </a:r>
            <a:r>
              <a:rPr lang="en-US" sz="2800"/>
              <a:t>phải </a:t>
            </a:r>
            <a:r>
              <a:rPr lang="en-US" sz="2800"/>
              <a:t>thu tiền, xuất hóa đơn bán hàng và </a:t>
            </a:r>
            <a:r>
              <a:rPr lang="vi-VN" sz="2800"/>
              <a:t>phiếu bảo hành</a:t>
            </a:r>
            <a:r>
              <a:rPr lang="en-US" sz="2800"/>
              <a:t>. Cách thu tiền có thể là thu tiền mặt, thu chuyển khoản, hoặc qua thẻ thanh toán quốc tế </a:t>
            </a:r>
            <a:r>
              <a:rPr lang="en-US" sz="2800"/>
              <a:t>(</a:t>
            </a:r>
            <a:r>
              <a:rPr lang="en-US" sz="2800"/>
              <a:t>Visa/Master)</a:t>
            </a:r>
            <a:endParaRPr lang="en-US" sz="2800">
              <a:solidFill>
                <a:srgbClr val="FF0000"/>
              </a:solidFill>
            </a:endParaRPr>
          </a:p>
          <a:p>
            <a:pPr algn="ctr"/>
            <a:endParaRPr lang="en-US" sz="2800">
              <a:solidFill>
                <a:srgbClr val="FF0000"/>
              </a:solidFill>
            </a:endParaRPr>
          </a:p>
          <a:p>
            <a:pPr algn="ctr"/>
            <a:r>
              <a:rPr lang="en-US" sz="2800">
                <a:solidFill>
                  <a:srgbClr val="FF0000"/>
                </a:solidFill>
              </a:rPr>
              <a:t>Hãy </a:t>
            </a:r>
            <a:r>
              <a:rPr lang="en-US" sz="2800">
                <a:solidFill>
                  <a:srgbClr val="FF0000"/>
                </a:solidFill>
              </a:rPr>
              <a:t>vẽ lược đồ usecase cho việc </a:t>
            </a:r>
            <a:r>
              <a:rPr lang="en-US" sz="2800">
                <a:solidFill>
                  <a:srgbClr val="FF0000"/>
                </a:solidFill>
              </a:rPr>
              <a:t>bán </a:t>
            </a:r>
            <a:r>
              <a:rPr lang="en-US" sz="2800">
                <a:solidFill>
                  <a:srgbClr val="FF0000"/>
                </a:solidFill>
              </a:rPr>
              <a:t>hàng tại cửa hàng này</a:t>
            </a:r>
            <a:endParaRPr lang="en-US" sz="280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000" y="2362200"/>
            <a:ext cx="5638800" cy="1569660"/>
          </a:xfrm>
          <a:prstGeom prst="rect">
            <a:avLst/>
          </a:prstGeom>
          <a:solidFill>
            <a:srgbClr val="FFFF00"/>
          </a:solidFill>
          <a:ln w="57150" cmpd="dbl">
            <a:solidFill>
              <a:schemeClr val="tx1"/>
            </a:solidFill>
          </a:ln>
          <a:effectLst>
            <a:outerShdw blurRad="50800" dist="38100" dir="5400000" algn="t" rotWithShape="0">
              <a:prstClr val="black">
                <a:alpha val="40000"/>
              </a:prstClr>
            </a:outerShdw>
          </a:effectLst>
        </p:spPr>
        <p:txBody>
          <a:bodyPr wrap="square" rtlCol="0">
            <a:spAutoFit/>
          </a:bodyPr>
          <a:lstStyle/>
          <a:p>
            <a:pPr algn="ctr"/>
            <a:r>
              <a:rPr lang="en-US" sz="3200">
                <a:latin typeface="Arial Unicode MS" pitchFamily="34" charset="-128"/>
                <a:ea typeface="Arial Unicode MS" pitchFamily="34" charset="-128"/>
                <a:cs typeface="Arial Unicode MS" pitchFamily="34" charset="-128"/>
              </a:rPr>
              <a:t>Mô hình hóa </a:t>
            </a:r>
          </a:p>
          <a:p>
            <a:pPr algn="ctr"/>
            <a:r>
              <a:rPr lang="en-US" sz="3200" b="1">
                <a:solidFill>
                  <a:schemeClr val="accent6"/>
                </a:solidFill>
                <a:latin typeface="AR BERKLEY" pitchFamily="2" charset="0"/>
                <a:ea typeface="Arial Unicode MS" pitchFamily="34" charset="-128"/>
                <a:cs typeface="Arial Unicode MS" pitchFamily="34" charset="-128"/>
              </a:rPr>
              <a:t>UML</a:t>
            </a:r>
          </a:p>
          <a:p>
            <a:pPr algn="ctr"/>
            <a:r>
              <a:rPr lang="en-US" sz="3200" b="1">
                <a:solidFill>
                  <a:srgbClr val="FF0000"/>
                </a:solidFill>
                <a:latin typeface="Arial Unicode MS" pitchFamily="34" charset="-128"/>
                <a:ea typeface="Arial Unicode MS" pitchFamily="34" charset="-128"/>
                <a:cs typeface="Arial Unicode MS" pitchFamily="34" charset="-128"/>
              </a:rPr>
              <a:t>Lược đồ CLASS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76200" y="0"/>
            <a:ext cx="9067800" cy="6986528"/>
          </a:xfrm>
          <a:prstGeom prst="rect">
            <a:avLst/>
          </a:prstGeom>
          <a:noFill/>
          <a:ln w="9525">
            <a:noFill/>
            <a:miter lim="800000"/>
            <a:headEnd/>
            <a:tailEnd/>
          </a:ln>
        </p:spPr>
        <p:txBody>
          <a:bodyPr>
            <a:spAutoFit/>
          </a:bodyPr>
          <a:lstStyle/>
          <a:p>
            <a:r>
              <a:rPr lang="en-US" sz="2800"/>
              <a:t>	Công ty WWC có website bán hàng cần lưu dữ liệu như sau: Mỗi khách hàng (KH) có dữ liệu cá nhân gồm mã KH, tên, CMND và địa chỉ. Khách hàng có thể lập nhiều Đơn đặt hàng (ĐĐH). ĐĐH của KH có số ĐĐH, ngày lập, tiền mua hàng, phí vận chuyển, tổng số tiền cần trả, tiền thuế và chi tiết của ĐĐH gồm có mã số món hàng được mua, số lượng mua, đơn giá và mức thuế của món hàng. Mỗi món hàng có mã số, đặc tính kỹ thuật, đơn giá và trọng lượng. Khách hàng có thể trả tiền nhiều lần cho một ĐĐH. </a:t>
            </a:r>
            <a:endParaRPr lang="en-US" sz="2800"/>
          </a:p>
          <a:p>
            <a:r>
              <a:rPr lang="en-US" sz="2800"/>
              <a:t>	</a:t>
            </a:r>
            <a:r>
              <a:rPr lang="en-US" sz="2800"/>
              <a:t>Mỗi </a:t>
            </a:r>
            <a:r>
              <a:rPr lang="en-US" sz="2800"/>
              <a:t>lần khách trả tiền, WWC đều ghi nhận lại lần trả, ngày trả, số tiền trả, cách trả bằng tiền mặt, chuyển khoản hoặc thẻ tín dụng. Nếu trả bằng tiền mặt, WWC cần biết thêm nơi thu tiền; nếu trả chuyển khoản, WWC cần biết số tài khoản và ngân hàng của khách; nếu trả bằng thẻ tín dụng, WWC cần biết số thẻ, ngân hàng phát hành thẻ và ngày hết hạn của thẻ.</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76200" y="0"/>
            <a:ext cx="9067800" cy="6986528"/>
          </a:xfrm>
          <a:prstGeom prst="rect">
            <a:avLst/>
          </a:prstGeom>
          <a:noFill/>
          <a:ln w="9525">
            <a:noFill/>
            <a:miter lim="800000"/>
            <a:headEnd/>
            <a:tailEnd/>
          </a:ln>
        </p:spPr>
        <p:txBody>
          <a:bodyPr>
            <a:spAutoFit/>
          </a:bodyPr>
          <a:lstStyle/>
          <a:p>
            <a:r>
              <a:rPr lang="en-US" sz="2800"/>
              <a:t>	Trong </a:t>
            </a:r>
            <a:r>
              <a:rPr lang="en-US" sz="2800"/>
              <a:t>một bệnh viện, mọi cá </a:t>
            </a:r>
            <a:r>
              <a:rPr lang="en-US" sz="2800"/>
              <a:t>nhân </a:t>
            </a:r>
            <a:r>
              <a:rPr lang="en-US" sz="2800"/>
              <a:t>như </a:t>
            </a:r>
            <a:r>
              <a:rPr lang="en-US" sz="2800"/>
              <a:t>nhân viên và bệnh nhân đều </a:t>
            </a:r>
            <a:r>
              <a:rPr lang="en-US" sz="2800"/>
              <a:t>được </a:t>
            </a:r>
            <a:r>
              <a:rPr lang="en-US" sz="2800"/>
              <a:t>lưu </a:t>
            </a:r>
            <a:r>
              <a:rPr lang="en-US" sz="2800"/>
              <a:t>mã số, #CMND, tên, địa chỉ, giới tính, và ngày sinh. Ngoài ra, mỗi đối tượng </a:t>
            </a:r>
            <a:r>
              <a:rPr lang="en-US" sz="2800"/>
              <a:t>còn </a:t>
            </a:r>
            <a:r>
              <a:rPr lang="en-US" sz="2800"/>
              <a:t>có </a:t>
            </a:r>
            <a:r>
              <a:rPr lang="en-US" sz="2800"/>
              <a:t>thêm dữ liệu riêng: Mỗi bệnh nhân </a:t>
            </a:r>
            <a:r>
              <a:rPr lang="en-US" sz="2800"/>
              <a:t>có </a:t>
            </a:r>
            <a:r>
              <a:rPr lang="en-US" sz="2800"/>
              <a:t>n</a:t>
            </a:r>
            <a:r>
              <a:rPr lang="en-US" sz="2800"/>
              <a:t>gày </a:t>
            </a:r>
            <a:r>
              <a:rPr lang="en-US" sz="2800"/>
              <a:t>khám đầu tiên ở bệnh viện, và các bệnh đã phát hiện. Bệnh </a:t>
            </a:r>
            <a:r>
              <a:rPr lang="en-US" sz="2800"/>
              <a:t>nhân </a:t>
            </a:r>
            <a:r>
              <a:rPr lang="en-US" sz="2800"/>
              <a:t>cần trả tiền </a:t>
            </a:r>
            <a:r>
              <a:rPr lang="en-US" sz="2800"/>
              <a:t>sau khi điều trị. Mỗi nhân viên của bệnh </a:t>
            </a:r>
            <a:r>
              <a:rPr lang="en-US" sz="2800"/>
              <a:t>viện </a:t>
            </a:r>
            <a:r>
              <a:rPr lang="en-US" sz="2800"/>
              <a:t>(bác </a:t>
            </a:r>
            <a:r>
              <a:rPr lang="en-US" sz="2800"/>
              <a:t>sỹ, dược sỹ, </a:t>
            </a:r>
            <a:r>
              <a:rPr lang="en-US" sz="2800"/>
              <a:t>y </a:t>
            </a:r>
            <a:r>
              <a:rPr lang="en-US" sz="2800"/>
              <a:t>tá,..) </a:t>
            </a:r>
            <a:r>
              <a:rPr lang="en-US" sz="2800"/>
              <a:t>đều có ngày tuyển dụng, và chức danh công việc. Bác sỹ và dược sỹ </a:t>
            </a:r>
            <a:r>
              <a:rPr lang="en-US" sz="2800"/>
              <a:t>có </a:t>
            </a:r>
            <a:r>
              <a:rPr lang="en-US" sz="2800"/>
              <a:t>chuyên </a:t>
            </a:r>
            <a:r>
              <a:rPr lang="en-US" sz="2800"/>
              <a:t>ngành, tình trạng gia đình, và bằng cấp. Việc khám và ghi </a:t>
            </a:r>
            <a:r>
              <a:rPr lang="en-US" sz="2800"/>
              <a:t>toa </a:t>
            </a:r>
            <a:r>
              <a:rPr lang="en-US" sz="2800"/>
              <a:t>được </a:t>
            </a:r>
            <a:r>
              <a:rPr lang="en-US" sz="2800"/>
              <a:t>bác sỹ thực hiện, dược sỹ sẽ cấp thuốc cho bệnh nhân theo toa. Y tá có thêm các chứng chỉ, thâm niên, và tình trạng sức khỏe để chăm sóc cho </a:t>
            </a:r>
            <a:r>
              <a:rPr lang="en-US" sz="2800"/>
              <a:t>bệnh </a:t>
            </a:r>
            <a:r>
              <a:rPr lang="en-US" sz="2800"/>
              <a:t>nhân. Bệnh </a:t>
            </a:r>
            <a:r>
              <a:rPr lang="en-US" sz="2800"/>
              <a:t>viện </a:t>
            </a:r>
            <a:r>
              <a:rPr lang="en-US" sz="2800"/>
              <a:t>có </a:t>
            </a:r>
            <a:r>
              <a:rPr lang="en-US" sz="2800"/>
              <a:t>nhiều </a:t>
            </a:r>
            <a:r>
              <a:rPr lang="en-US" sz="2800"/>
              <a:t>khoa, </a:t>
            </a:r>
            <a:r>
              <a:rPr lang="en-US" sz="2800"/>
              <a:t>phòng thuốc và văn phòng; khoa và phòng đều có tên, chức năng, và nhiệm vụ. Mỗi khoa gồm có các bác sỹ và y tá, phòng thuốc gồm có các dược sỹ và nhân viên thu ngân. Mỗi bệnh nhân có một bác sỹ điều trị, và có thể có nhiều y tá chăm </a:t>
            </a:r>
            <a:r>
              <a:rPr lang="en-US" sz="2800"/>
              <a:t>sóc</a:t>
            </a:r>
            <a:r>
              <a:rPr lang="en-US" sz="2800"/>
              <a:t>.</a:t>
            </a:r>
            <a:endParaRPr lang="en-US" sz="280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71600" y="2362200"/>
            <a:ext cx="6629400" cy="1569660"/>
          </a:xfrm>
          <a:prstGeom prst="rect">
            <a:avLst/>
          </a:prstGeom>
          <a:solidFill>
            <a:srgbClr val="FFFF00"/>
          </a:solidFill>
          <a:ln w="57150" cmpd="dbl">
            <a:solidFill>
              <a:schemeClr val="tx1"/>
            </a:solidFill>
          </a:ln>
          <a:effectLst>
            <a:outerShdw blurRad="50800" dist="38100" dir="5400000" algn="t" rotWithShape="0">
              <a:prstClr val="black">
                <a:alpha val="40000"/>
              </a:prstClr>
            </a:outerShdw>
          </a:effectLst>
        </p:spPr>
        <p:txBody>
          <a:bodyPr wrap="square" rtlCol="0">
            <a:spAutoFit/>
          </a:bodyPr>
          <a:lstStyle/>
          <a:p>
            <a:pPr algn="ctr"/>
            <a:r>
              <a:rPr lang="en-US" sz="3200">
                <a:latin typeface="Arial Unicode MS" pitchFamily="34" charset="-128"/>
                <a:ea typeface="Arial Unicode MS" pitchFamily="34" charset="-128"/>
                <a:cs typeface="Arial Unicode MS" pitchFamily="34" charset="-128"/>
              </a:rPr>
              <a:t>Mô hình hóa </a:t>
            </a:r>
          </a:p>
          <a:p>
            <a:pPr algn="ctr"/>
            <a:r>
              <a:rPr lang="en-US" sz="3200" b="1">
                <a:solidFill>
                  <a:schemeClr val="accent6"/>
                </a:solidFill>
                <a:latin typeface="AR BERKLEY" pitchFamily="2" charset="0"/>
                <a:ea typeface="Arial Unicode MS" pitchFamily="34" charset="-128"/>
                <a:cs typeface="Arial Unicode MS" pitchFamily="34" charset="-128"/>
              </a:rPr>
              <a:t>UML</a:t>
            </a:r>
          </a:p>
          <a:p>
            <a:pPr algn="ctr"/>
            <a:r>
              <a:rPr lang="en-US" sz="3200" b="1">
                <a:solidFill>
                  <a:srgbClr val="FF0000"/>
                </a:solidFill>
                <a:latin typeface="Arial Unicode MS" pitchFamily="34" charset="-128"/>
                <a:ea typeface="Arial Unicode MS" pitchFamily="34" charset="-128"/>
                <a:cs typeface="Arial Unicode MS" pitchFamily="34" charset="-128"/>
              </a:rPr>
              <a:t>Các lược đồ chức năng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76200" y="0"/>
            <a:ext cx="9067800" cy="6124754"/>
          </a:xfrm>
          <a:prstGeom prst="rect">
            <a:avLst/>
          </a:prstGeom>
          <a:noFill/>
          <a:ln w="9525">
            <a:noFill/>
            <a:miter lim="800000"/>
            <a:headEnd/>
            <a:tailEnd/>
          </a:ln>
        </p:spPr>
        <p:txBody>
          <a:bodyPr>
            <a:spAutoFit/>
          </a:bodyPr>
          <a:lstStyle/>
          <a:p>
            <a:r>
              <a:rPr lang="en-US" sz="2800"/>
              <a:t>	Công ty WWC có trung tâm bảo hành sản phẩm hoạt động như sau: </a:t>
            </a:r>
          </a:p>
          <a:p>
            <a:r>
              <a:rPr lang="en-US" sz="2800"/>
              <a:t>	Để bảo hành, khách hàng cần ghi yêu cầu bảo hành vào phiếu bảo hành cho món đồ đã mua, gồm có ngày yêu cầu, số serial món đồ, và tình trạng hư hỏng; sau đó gửi phiếu kèm theo món đồ đó đến trung tâm bảo hành, trưởng trung tâm sẽ tiếp nhận để phân công thực hiện cho nhân viên bảo hành hoặc từ chối nếu món đồ đã hết hạn bảo hành. Sau khi sửa xong, nội dung sửa được nhân viên bảo hành ghi vào phiếu bảo hành; phiếu cùng với món đồ đã sửa được nhân viên bảo hành giao trả cho khách hàng, sau đó kết quả thực hiện cũng được lập thành báo cáo cho trưởng trung tâm.</a:t>
            </a:r>
          </a:p>
          <a:p>
            <a:r>
              <a:rPr lang="en-US" sz="2800"/>
              <a:t>	</a:t>
            </a:r>
            <a:endParaRPr lang="en-US" sz="2800"/>
          </a:p>
          <a:p>
            <a:r>
              <a:rPr lang="en-US" sz="2800" i="1">
                <a:solidFill>
                  <a:srgbClr val="FF0000"/>
                </a:solidFill>
              </a:rPr>
              <a:t>	</a:t>
            </a:r>
            <a:r>
              <a:rPr lang="en-US" sz="2800" i="1">
                <a:solidFill>
                  <a:srgbClr val="FF0000"/>
                </a:solidFill>
              </a:rPr>
              <a:t>Hãy </a:t>
            </a:r>
            <a:r>
              <a:rPr lang="en-US" sz="2800" i="1">
                <a:solidFill>
                  <a:srgbClr val="FF0000"/>
                </a:solidFill>
              </a:rPr>
              <a:t>vẽ lược đồ tuần tự &amp; cộng tác cho việc bảo hành.</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76200" y="0"/>
            <a:ext cx="9067800" cy="5693866"/>
          </a:xfrm>
          <a:prstGeom prst="rect">
            <a:avLst/>
          </a:prstGeom>
          <a:noFill/>
          <a:ln w="9525">
            <a:noFill/>
            <a:miter lim="800000"/>
            <a:headEnd/>
            <a:tailEnd/>
          </a:ln>
        </p:spPr>
        <p:txBody>
          <a:bodyPr>
            <a:spAutoFit/>
          </a:bodyPr>
          <a:lstStyle/>
          <a:p>
            <a:r>
              <a:rPr lang="en-US" sz="2800"/>
              <a:t>	Để </a:t>
            </a:r>
            <a:r>
              <a:rPr lang="en-US" sz="2800"/>
              <a:t>rút tiền từ máy ATM, khách hàng cần phải đưa thẻ vào máy ATM, và nhập </a:t>
            </a:r>
            <a:r>
              <a:rPr lang="en-US" sz="2800"/>
              <a:t>số </a:t>
            </a:r>
            <a:r>
              <a:rPr lang="en-US" sz="2800"/>
              <a:t>PIN. </a:t>
            </a:r>
            <a:r>
              <a:rPr lang="en-US" sz="2800"/>
              <a:t>Máy ATM sẽ gửi số </a:t>
            </a:r>
            <a:r>
              <a:rPr lang="vi-VN" sz="2800"/>
              <a:t>PIN</a:t>
            </a:r>
            <a:r>
              <a:rPr lang="en-US" sz="2800"/>
              <a:t> và tài khoản của thẻ đến ngân hàng phát hành thẻ </a:t>
            </a:r>
            <a:r>
              <a:rPr lang="en-US" sz="2800"/>
              <a:t>để </a:t>
            </a:r>
            <a:r>
              <a:rPr lang="en-US" sz="2800"/>
              <a:t>kiểm tra và trả kết quả </a:t>
            </a:r>
            <a:r>
              <a:rPr lang="en-US" sz="2800"/>
              <a:t>về máy ATM</a:t>
            </a:r>
            <a:r>
              <a:rPr lang="en-US" sz="2800"/>
              <a:t>. </a:t>
            </a:r>
            <a:r>
              <a:rPr lang="en-US" sz="2800"/>
              <a:t>Nếu </a:t>
            </a:r>
            <a:r>
              <a:rPr lang="en-US" sz="2800"/>
              <a:t>có lỗi, ngân hàng gửi thông báo lỗi về máy, máy ATM </a:t>
            </a:r>
            <a:r>
              <a:rPr lang="en-US" sz="2800"/>
              <a:t>sẽ thông </a:t>
            </a:r>
            <a:r>
              <a:rPr lang="en-US" sz="2800"/>
              <a:t>báo </a:t>
            </a:r>
            <a:r>
              <a:rPr lang="en-US" sz="2800"/>
              <a:t>lỗi </a:t>
            </a:r>
            <a:r>
              <a:rPr lang="en-US" sz="2800"/>
              <a:t>và trả thẻ cho khách</a:t>
            </a:r>
            <a:r>
              <a:rPr lang="en-US" sz="2800"/>
              <a:t>. </a:t>
            </a:r>
            <a:r>
              <a:rPr lang="en-US" sz="2800"/>
              <a:t>	Nếu hợp lệ, </a:t>
            </a:r>
            <a:r>
              <a:rPr lang="en-US" sz="2800"/>
              <a:t>ngân hàng sẽ gửi số </a:t>
            </a:r>
            <a:r>
              <a:rPr lang="en-US" sz="2800"/>
              <a:t>tiền </a:t>
            </a:r>
            <a:r>
              <a:rPr lang="en-US" sz="2800"/>
              <a:t>của </a:t>
            </a:r>
            <a:r>
              <a:rPr lang="en-US" sz="2800"/>
              <a:t>tài khoản về máy ATM, ATM sẽ mời khách nhập số tiền cần rút. Nếu </a:t>
            </a:r>
            <a:r>
              <a:rPr lang="en-US" sz="2800"/>
              <a:t>số </a:t>
            </a:r>
            <a:r>
              <a:rPr lang="en-US" sz="2800"/>
              <a:t>tiền </a:t>
            </a:r>
            <a:r>
              <a:rPr lang="en-US" sz="2800"/>
              <a:t>hợp lệ, </a:t>
            </a:r>
            <a:r>
              <a:rPr lang="en-US" sz="2800"/>
              <a:t>máy </a:t>
            </a:r>
            <a:r>
              <a:rPr lang="en-US" sz="2800"/>
              <a:t>sẽ </a:t>
            </a:r>
            <a:r>
              <a:rPr lang="en-US" sz="2800"/>
              <a:t>gửi số tiền </a:t>
            </a:r>
            <a:r>
              <a:rPr lang="en-US" sz="2800"/>
              <a:t>này </a:t>
            </a:r>
            <a:r>
              <a:rPr lang="en-US" sz="2800"/>
              <a:t>và </a:t>
            </a:r>
            <a:r>
              <a:rPr lang="en-US" sz="2800"/>
              <a:t>tài khoản đến ngân hàng để trừ tiền, sau đó đếm tiền mặt giao cho khách và trả thẻ. Nếu số tiền rút không hợp lệ, </a:t>
            </a:r>
            <a:r>
              <a:rPr lang="en-US" sz="2800"/>
              <a:t>máy </a:t>
            </a:r>
            <a:r>
              <a:rPr lang="en-US" sz="2800"/>
              <a:t>yêu </a:t>
            </a:r>
            <a:r>
              <a:rPr lang="en-US" sz="2800"/>
              <a:t>cầu khách </a:t>
            </a:r>
            <a:r>
              <a:rPr lang="en-US" sz="2800"/>
              <a:t>nhập </a:t>
            </a:r>
            <a:r>
              <a:rPr lang="en-US" sz="2800"/>
              <a:t>lại. </a:t>
            </a:r>
            <a:r>
              <a:rPr lang="en-US" sz="2800"/>
              <a:t>Nếu khách chọn hủy giao dịch, máy sẽ trả </a:t>
            </a:r>
            <a:r>
              <a:rPr lang="en-US" sz="2800"/>
              <a:t>thẻ</a:t>
            </a:r>
            <a:r>
              <a:rPr lang="en-US" sz="2800"/>
              <a:t>.</a:t>
            </a:r>
            <a:endParaRPr lang="en-US" sz="2800"/>
          </a:p>
          <a:p>
            <a:pPr indent="-457200"/>
            <a:r>
              <a:rPr lang="en-US" sz="2800"/>
              <a:t>	</a:t>
            </a:r>
            <a:endParaRPr lang="en-US" sz="2800"/>
          </a:p>
          <a:p>
            <a:pPr indent="-457200"/>
            <a:r>
              <a:rPr lang="en-US" sz="2800" i="1">
                <a:solidFill>
                  <a:srgbClr val="FF0000"/>
                </a:solidFill>
              </a:rPr>
              <a:t>Hãy </a:t>
            </a:r>
            <a:r>
              <a:rPr lang="en-US" sz="2800" i="1">
                <a:solidFill>
                  <a:srgbClr val="FF0000"/>
                </a:solidFill>
              </a:rPr>
              <a:t>vẽ lược đồ </a:t>
            </a:r>
            <a:r>
              <a:rPr lang="en-US" sz="2800" i="1">
                <a:solidFill>
                  <a:srgbClr val="FF0000"/>
                </a:solidFill>
              </a:rPr>
              <a:t>cộng </a:t>
            </a:r>
            <a:r>
              <a:rPr lang="en-US" sz="2800" i="1">
                <a:solidFill>
                  <a:srgbClr val="FF0000"/>
                </a:solidFill>
              </a:rPr>
              <a:t>tác cho việc </a:t>
            </a:r>
            <a:r>
              <a:rPr lang="en-US" sz="2800" i="1">
                <a:solidFill>
                  <a:srgbClr val="FF0000"/>
                </a:solidFill>
              </a:rPr>
              <a:t>rút tiền từ máy ATM.</a:t>
            </a:r>
            <a:endParaRPr lang="en-US" sz="2800" i="1">
              <a:solidFill>
                <a:srgbClr val="FF000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76200" y="0"/>
            <a:ext cx="9067800" cy="6555641"/>
          </a:xfrm>
          <a:prstGeom prst="rect">
            <a:avLst/>
          </a:prstGeom>
          <a:noFill/>
          <a:ln w="9525">
            <a:noFill/>
            <a:miter lim="800000"/>
            <a:headEnd/>
            <a:tailEnd/>
          </a:ln>
        </p:spPr>
        <p:txBody>
          <a:bodyPr lIns="0" tIns="0" rIns="0" bIns="0">
            <a:noAutofit/>
          </a:bodyPr>
          <a:lstStyle/>
          <a:p>
            <a:r>
              <a:rPr lang="en-US" sz="2800"/>
              <a:t>	Kios Yukky’s Yuk bán thức </a:t>
            </a:r>
            <a:r>
              <a:rPr lang="en-US" sz="2800"/>
              <a:t>ăn nhanh và nước ngọt cho khách vãng lai như sau:</a:t>
            </a:r>
            <a:endParaRPr lang="en-US" sz="2800"/>
          </a:p>
          <a:p>
            <a:r>
              <a:rPr lang="en-US" sz="2800"/>
              <a:t>	</a:t>
            </a:r>
            <a:r>
              <a:rPr lang="vi-VN" sz="2800"/>
              <a:t>Khi </a:t>
            </a:r>
            <a:r>
              <a:rPr lang="vi-VN" sz="2800"/>
              <a:t>khách hàng </a:t>
            </a:r>
            <a:r>
              <a:rPr lang="en-US" sz="2800"/>
              <a:t>gọi </a:t>
            </a:r>
            <a:r>
              <a:rPr lang="en-US" sz="2800"/>
              <a:t>thức ăn </a:t>
            </a:r>
            <a:r>
              <a:rPr lang="en-US" sz="2800"/>
              <a:t>&amp; nước</a:t>
            </a:r>
            <a:r>
              <a:rPr lang="vi-VN" sz="2800"/>
              <a:t>, cô nhân viên phục vụ ghi </a:t>
            </a:r>
            <a:r>
              <a:rPr lang="vi-VN" sz="2800"/>
              <a:t>yêu </a:t>
            </a:r>
            <a:r>
              <a:rPr lang="vi-VN" sz="2800"/>
              <a:t>cầu </a:t>
            </a:r>
            <a:r>
              <a:rPr lang="vi-VN" sz="2800"/>
              <a:t>vào </a:t>
            </a:r>
            <a:r>
              <a:rPr lang="vi-VN" sz="2800"/>
              <a:t>phiếu </a:t>
            </a:r>
            <a:r>
              <a:rPr lang="vi-VN" sz="2800"/>
              <a:t>và đặt phiếu </a:t>
            </a:r>
            <a:r>
              <a:rPr lang="en-US" sz="2800"/>
              <a:t>lên</a:t>
            </a:r>
            <a:r>
              <a:rPr lang="vi-VN" sz="2800"/>
              <a:t> kệ mua hàng. </a:t>
            </a:r>
            <a:r>
              <a:rPr lang="en-US" sz="2800"/>
              <a:t>Cô n</a:t>
            </a:r>
            <a:r>
              <a:rPr lang="vi-VN" sz="2800"/>
              <a:t>hân viên đầu bếp sẽ đọc phiếu để làm </a:t>
            </a:r>
            <a:r>
              <a:rPr lang="vi-VN" sz="2800"/>
              <a:t>món </a:t>
            </a:r>
            <a:r>
              <a:rPr lang="vi-VN" sz="2800"/>
              <a:t>ăn</a:t>
            </a:r>
            <a:r>
              <a:rPr lang="en-US" sz="2800"/>
              <a:t>. </a:t>
            </a:r>
            <a:r>
              <a:rPr lang="en-US" sz="2800"/>
              <a:t>N</a:t>
            </a:r>
            <a:r>
              <a:rPr lang="vi-VN" sz="2800"/>
              <a:t>guyên liệu được lấy từ tủ lạnh để chế biến</a:t>
            </a:r>
            <a:r>
              <a:rPr lang="en-US" sz="2800"/>
              <a:t> thức ăn</a:t>
            </a:r>
            <a:r>
              <a:rPr lang="vi-VN" sz="2800"/>
              <a:t>. Nếu tủ lạnh hết nguyên liệu, </a:t>
            </a:r>
            <a:r>
              <a:rPr lang="vi-VN" sz="2800"/>
              <a:t>cô </a:t>
            </a:r>
            <a:r>
              <a:rPr lang="en-US" sz="2800"/>
              <a:t>ta sẽ</a:t>
            </a:r>
            <a:r>
              <a:rPr lang="vi-VN" sz="2800"/>
              <a:t> </a:t>
            </a:r>
            <a:r>
              <a:rPr lang="en-US" sz="2800"/>
              <a:t>lấy </a:t>
            </a:r>
            <a:r>
              <a:rPr lang="en-US" sz="2800"/>
              <a:t>chúng từ kho để bổ sung thêm cho tủ lạnh</a:t>
            </a:r>
            <a:r>
              <a:rPr lang="vi-VN" sz="2800"/>
              <a:t>. </a:t>
            </a:r>
            <a:endParaRPr lang="en-US" sz="2800"/>
          </a:p>
          <a:p>
            <a:r>
              <a:rPr lang="en-US" sz="2800"/>
              <a:t>	</a:t>
            </a:r>
            <a:r>
              <a:rPr lang="vi-VN" sz="2800"/>
              <a:t>Khi </a:t>
            </a:r>
            <a:r>
              <a:rPr lang="vi-VN" sz="2800"/>
              <a:t>chế biến xong, </a:t>
            </a:r>
            <a:r>
              <a:rPr lang="en-US" sz="2800"/>
              <a:t>thức</a:t>
            </a:r>
            <a:r>
              <a:rPr lang="vi-VN" sz="2800"/>
              <a:t> ăn được đặt trên khai chứa. </a:t>
            </a:r>
            <a:r>
              <a:rPr lang="en-US" sz="2800"/>
              <a:t>C</a:t>
            </a:r>
            <a:r>
              <a:rPr lang="vi-VN" sz="2800"/>
              <a:t>ô nhân viên phục vụ sẽ đọc phiếu từ kệ mua hàng để </a:t>
            </a:r>
            <a:r>
              <a:rPr lang="en-US" sz="2800"/>
              <a:t>lấy thức</a:t>
            </a:r>
            <a:r>
              <a:rPr lang="vi-VN" sz="2800"/>
              <a:t> ăn</a:t>
            </a:r>
            <a:r>
              <a:rPr lang="en-US" sz="2800"/>
              <a:t> từ khai chứa, lấy nước ngọt từ tủ lạnh, bỏ tất cả vào </a:t>
            </a:r>
            <a:r>
              <a:rPr lang="en-US" sz="2800"/>
              <a:t>túi </a:t>
            </a:r>
            <a:r>
              <a:rPr lang="en-US" sz="2800"/>
              <a:t>để </a:t>
            </a:r>
            <a:r>
              <a:rPr lang="vi-VN" sz="2800"/>
              <a:t>giao </a:t>
            </a:r>
            <a:r>
              <a:rPr lang="vi-VN" sz="2800"/>
              <a:t>cho </a:t>
            </a:r>
            <a:r>
              <a:rPr lang="vi-VN" sz="2800"/>
              <a:t>khách</a:t>
            </a:r>
            <a:r>
              <a:rPr lang="en-US" sz="2800"/>
              <a:t> và thu tiền</a:t>
            </a:r>
            <a:r>
              <a:rPr lang="vi-VN" sz="2800"/>
              <a:t>.</a:t>
            </a:r>
            <a:r>
              <a:rPr lang="en-US" sz="2800"/>
              <a:t> Nếu tủ lạnh hết nước ngọt, cô ta cũng lấy từ kho để bổ sung thêm cho </a:t>
            </a:r>
            <a:r>
              <a:rPr lang="en-US" sz="2800"/>
              <a:t>tủ </a:t>
            </a:r>
            <a:r>
              <a:rPr lang="en-US" sz="2800"/>
              <a:t>lạnh.</a:t>
            </a:r>
          </a:p>
          <a:p>
            <a:endParaRPr lang="en-US" sz="2800" i="1">
              <a:solidFill>
                <a:srgbClr val="FF0000"/>
              </a:solidFill>
            </a:endParaRPr>
          </a:p>
          <a:p>
            <a:r>
              <a:rPr lang="en-US" sz="2800" i="1">
                <a:solidFill>
                  <a:srgbClr val="FF0000"/>
                </a:solidFill>
              </a:rPr>
              <a:t>Hãy </a:t>
            </a:r>
            <a:r>
              <a:rPr lang="en-US" sz="2800" i="1">
                <a:solidFill>
                  <a:srgbClr val="FF0000"/>
                </a:solidFill>
              </a:rPr>
              <a:t>vẽ lược đồ </a:t>
            </a:r>
            <a:r>
              <a:rPr lang="en-US" sz="2800" i="1">
                <a:solidFill>
                  <a:srgbClr val="FF0000"/>
                </a:solidFill>
              </a:rPr>
              <a:t>hoạt </a:t>
            </a:r>
            <a:r>
              <a:rPr lang="en-US" sz="2800" i="1">
                <a:solidFill>
                  <a:srgbClr val="FF0000"/>
                </a:solidFill>
              </a:rPr>
              <a:t>động cho việc bán thức ăn của kios này</a:t>
            </a:r>
            <a:r>
              <a:rPr lang="en-US" sz="2800" i="1">
                <a:solidFill>
                  <a:srgbClr val="FF0000"/>
                </a:solidFill>
              </a:rPr>
              <a:t>.</a:t>
            </a:r>
          </a:p>
          <a:p>
            <a:r>
              <a:rPr lang="en-US" sz="2800" i="1">
                <a:solidFill>
                  <a:srgbClr val="FF0000"/>
                </a:solidFill>
              </a:rPr>
              <a:t>Hãy vẽ lược đồ cộng tác cho việc bán thức ăn của kios này.</a:t>
            </a:r>
            <a:endParaRPr lang="en-US" sz="2800" i="1">
              <a:solidFill>
                <a:srgbClr val="FF000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000" y="2362200"/>
            <a:ext cx="5638800" cy="1569660"/>
          </a:xfrm>
          <a:prstGeom prst="rect">
            <a:avLst/>
          </a:prstGeom>
          <a:solidFill>
            <a:srgbClr val="FFFF00"/>
          </a:solidFill>
          <a:ln w="57150" cmpd="dbl">
            <a:solidFill>
              <a:schemeClr val="tx1"/>
            </a:solidFill>
          </a:ln>
          <a:effectLst>
            <a:outerShdw blurRad="50800" dist="38100" dir="5400000" algn="t" rotWithShape="0">
              <a:prstClr val="black">
                <a:alpha val="40000"/>
              </a:prstClr>
            </a:outerShdw>
          </a:effectLst>
        </p:spPr>
        <p:txBody>
          <a:bodyPr wrap="square" rtlCol="0">
            <a:spAutoFit/>
          </a:bodyPr>
          <a:lstStyle/>
          <a:p>
            <a:pPr algn="ctr"/>
            <a:r>
              <a:rPr lang="en-US" sz="3200">
                <a:latin typeface="Arial Unicode MS" pitchFamily="34" charset="-128"/>
                <a:ea typeface="Arial Unicode MS" pitchFamily="34" charset="-128"/>
                <a:cs typeface="Arial Unicode MS" pitchFamily="34" charset="-128"/>
              </a:rPr>
              <a:t>Mô hình hóa </a:t>
            </a:r>
          </a:p>
          <a:p>
            <a:pPr algn="ctr"/>
            <a:r>
              <a:rPr lang="en-US" sz="3200" b="1">
                <a:solidFill>
                  <a:schemeClr val="accent6"/>
                </a:solidFill>
                <a:latin typeface="AR BERKLEY" pitchFamily="2" charset="0"/>
                <a:ea typeface="Arial Unicode MS" pitchFamily="34" charset="-128"/>
                <a:cs typeface="Arial Unicode MS" pitchFamily="34" charset="-128"/>
              </a:rPr>
              <a:t>UML</a:t>
            </a:r>
          </a:p>
          <a:p>
            <a:pPr algn="ctr"/>
            <a:r>
              <a:rPr lang="en-US" sz="3200" b="1">
                <a:solidFill>
                  <a:srgbClr val="FF0000"/>
                </a:solidFill>
                <a:latin typeface="Arial Unicode MS" pitchFamily="34" charset="-128"/>
                <a:ea typeface="Arial Unicode MS" pitchFamily="34" charset="-128"/>
                <a:cs typeface="Arial Unicode MS" pitchFamily="34" charset="-128"/>
              </a:rPr>
              <a:t>Lược đồ TRẠNG THÁI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76200" y="0"/>
            <a:ext cx="9067800" cy="6555641"/>
          </a:xfrm>
          <a:prstGeom prst="rect">
            <a:avLst/>
          </a:prstGeom>
          <a:noFill/>
          <a:ln w="9525">
            <a:noFill/>
            <a:miter lim="800000"/>
            <a:headEnd/>
            <a:tailEnd/>
          </a:ln>
        </p:spPr>
        <p:txBody>
          <a:bodyPr>
            <a:spAutoFit/>
          </a:bodyPr>
          <a:lstStyle/>
          <a:p>
            <a:r>
              <a:rPr lang="en-US" sz="2800"/>
              <a:t>	</a:t>
            </a:r>
            <a:r>
              <a:rPr lang="en-US" sz="2800"/>
              <a:t>Khi </a:t>
            </a:r>
            <a:r>
              <a:rPr lang="en-US" sz="2800"/>
              <a:t>đang ở trạng thái chờ thì </a:t>
            </a:r>
            <a:r>
              <a:rPr lang="en-US" sz="2800"/>
              <a:t>cửa </a:t>
            </a:r>
            <a:r>
              <a:rPr lang="en-US" sz="2800"/>
              <a:t>lò vi sóng </a:t>
            </a:r>
            <a:r>
              <a:rPr lang="en-US" sz="2800"/>
              <a:t>đóng, đèn chiếu sáng và </a:t>
            </a:r>
            <a:r>
              <a:rPr lang="en-US" sz="2800"/>
              <a:t>đèn </a:t>
            </a:r>
            <a:r>
              <a:rPr lang="en-US" sz="2800"/>
              <a:t>vi sóng </a:t>
            </a:r>
            <a:r>
              <a:rPr lang="en-US" sz="2800"/>
              <a:t>đều tắt. </a:t>
            </a:r>
            <a:r>
              <a:rPr lang="en-US" sz="2800"/>
              <a:t>Khi </a:t>
            </a:r>
            <a:r>
              <a:rPr lang="en-US" sz="2800"/>
              <a:t>cửa </a:t>
            </a:r>
            <a:r>
              <a:rPr lang="en-US" sz="2800"/>
              <a:t>lò </a:t>
            </a:r>
            <a:r>
              <a:rPr lang="en-US" sz="2800"/>
              <a:t>được mở thì </a:t>
            </a:r>
            <a:r>
              <a:rPr lang="en-US" sz="2800"/>
              <a:t>đèn </a:t>
            </a:r>
            <a:r>
              <a:rPr lang="en-US" sz="2800"/>
              <a:t>vi sóng tắt</a:t>
            </a:r>
            <a:r>
              <a:rPr lang="en-US" sz="2800"/>
              <a:t>, đèn chiếu sáng được bật lên, lò ở trạng thái nạp thức ăn</a:t>
            </a:r>
            <a:r>
              <a:rPr lang="en-US" sz="2800"/>
              <a:t>. </a:t>
            </a:r>
            <a:r>
              <a:rPr lang="en-US" sz="2800"/>
              <a:t>Lúc này, </a:t>
            </a:r>
            <a:r>
              <a:rPr lang="en-US" sz="2800"/>
              <a:t>nếu ấn nút nấu ăn sẽ không có tác dụng</a:t>
            </a:r>
            <a:r>
              <a:rPr lang="en-US" sz="2800"/>
              <a:t>. </a:t>
            </a:r>
            <a:r>
              <a:rPr lang="en-US" sz="2800"/>
              <a:t>Sau </a:t>
            </a:r>
            <a:r>
              <a:rPr lang="en-US" sz="2800"/>
              <a:t>30 </a:t>
            </a:r>
            <a:r>
              <a:rPr lang="en-US" sz="2800"/>
              <a:t>giây </a:t>
            </a:r>
            <a:r>
              <a:rPr lang="en-US" sz="2800"/>
              <a:t>nếu cửa </a:t>
            </a:r>
            <a:r>
              <a:rPr lang="en-US" sz="2800"/>
              <a:t>lò không đóng, lò sẽ chuyển sang trạng thái cảnh báo bằng cách phát chuông đến khi cửa lò được </a:t>
            </a:r>
            <a:r>
              <a:rPr lang="en-US" sz="2800"/>
              <a:t>đóng </a:t>
            </a:r>
            <a:r>
              <a:rPr lang="en-US" sz="2800"/>
              <a:t>lại, khi đó đèn </a:t>
            </a:r>
            <a:r>
              <a:rPr lang="en-US" sz="2800"/>
              <a:t>chiếu </a:t>
            </a:r>
            <a:r>
              <a:rPr lang="en-US" sz="2800"/>
              <a:t>sáng </a:t>
            </a:r>
            <a:r>
              <a:rPr lang="en-US" sz="2800"/>
              <a:t>bị tắt</a:t>
            </a:r>
            <a:r>
              <a:rPr lang="en-US" sz="2800"/>
              <a:t>, lò ở trạng thái chờ</a:t>
            </a:r>
            <a:r>
              <a:rPr lang="en-US" sz="2800"/>
              <a:t>. </a:t>
            </a:r>
            <a:endParaRPr lang="en-US" sz="2800"/>
          </a:p>
          <a:p>
            <a:r>
              <a:rPr lang="en-US" sz="2800"/>
              <a:t>	</a:t>
            </a:r>
            <a:r>
              <a:rPr lang="en-US" sz="2800"/>
              <a:t>Nếu nút </a:t>
            </a:r>
            <a:r>
              <a:rPr lang="en-US" sz="2800"/>
              <a:t>nấu </a:t>
            </a:r>
            <a:r>
              <a:rPr lang="en-US" sz="2800"/>
              <a:t>ăn được nhấn 1 lần, </a:t>
            </a:r>
            <a:r>
              <a:rPr lang="en-US" sz="2800"/>
              <a:t>lò bắt đầu nấu trong 60 giây. Ở trạng thái này, đèn viba và đèn chiếu sáng đều được bật lên. Thời gian nấu được gia hạn thêm 60 giây cho mỗi lần nhấn và sẽ giảm dần đến khi bằng 0 thì </a:t>
            </a:r>
            <a:r>
              <a:rPr lang="en-US" sz="2800"/>
              <a:t>đèn </a:t>
            </a:r>
            <a:r>
              <a:rPr lang="en-US" sz="2800"/>
              <a:t>vi sóng </a:t>
            </a:r>
            <a:r>
              <a:rPr lang="en-US" sz="2800"/>
              <a:t>và đèn chiếu sáng sẽ cùng tắt, </a:t>
            </a:r>
            <a:r>
              <a:rPr lang="en-US" sz="2800"/>
              <a:t>lò </a:t>
            </a:r>
            <a:r>
              <a:rPr lang="en-US" sz="2800"/>
              <a:t>ở </a:t>
            </a:r>
            <a:r>
              <a:rPr lang="en-US" sz="2800"/>
              <a:t>trạng thái chờ</a:t>
            </a:r>
            <a:r>
              <a:rPr lang="en-US" sz="2800"/>
              <a:t>. </a:t>
            </a:r>
            <a:r>
              <a:rPr lang="en-US" sz="2800"/>
              <a:t>Cửa </a:t>
            </a:r>
            <a:r>
              <a:rPr lang="en-US" sz="2800"/>
              <a:t>lò </a:t>
            </a:r>
            <a:r>
              <a:rPr lang="en-US" sz="2800"/>
              <a:t>có thể mở bất </a:t>
            </a:r>
            <a:r>
              <a:rPr lang="en-US" sz="2800"/>
              <a:t>cứ lúc </a:t>
            </a:r>
            <a:r>
              <a:rPr lang="en-US" sz="2800"/>
              <a:t>nào</a:t>
            </a:r>
            <a:r>
              <a:rPr lang="en-US" sz="2800"/>
              <a:t>, khi đó thời gian sẽ không giảm cho đến khi cửa lò được đóng lại.</a:t>
            </a:r>
            <a:endParaRPr lang="en-US" sz="2800" i="1">
              <a:solidFill>
                <a:srgbClr val="FF0000"/>
              </a:solidFill>
            </a:endParaRPr>
          </a:p>
          <a:p>
            <a:r>
              <a:rPr lang="en-US" sz="2800" i="1">
                <a:solidFill>
                  <a:srgbClr val="FF0000"/>
                </a:solidFill>
              </a:rPr>
              <a:t>	Hãy </a:t>
            </a:r>
            <a:r>
              <a:rPr lang="en-US" sz="2800" i="1">
                <a:solidFill>
                  <a:srgbClr val="FF0000"/>
                </a:solidFill>
              </a:rPr>
              <a:t>vẽ lược </a:t>
            </a:r>
            <a:r>
              <a:rPr lang="en-US" sz="2800" i="1">
                <a:solidFill>
                  <a:srgbClr val="FF0000"/>
                </a:solidFill>
              </a:rPr>
              <a:t>đồ </a:t>
            </a:r>
            <a:r>
              <a:rPr lang="en-US" sz="2800" i="1">
                <a:solidFill>
                  <a:srgbClr val="FF0000"/>
                </a:solidFill>
              </a:rPr>
              <a:t>trạng thái vận hành của lò vi ba này.</a:t>
            </a:r>
            <a:endParaRPr lang="en-US" sz="280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5919</TotalTime>
  <Words>31</Words>
  <Application>Microsoft PowerPoint</Application>
  <PresentationFormat>On-screen Show (4:3)</PresentationFormat>
  <Paragraphs>41</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Default Design</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anh_hao</dc:creator>
  <cp:lastModifiedBy>anh_hao</cp:lastModifiedBy>
  <cp:revision>40</cp:revision>
  <dcterms:created xsi:type="dcterms:W3CDTF">1601-01-01T00:00:00Z</dcterms:created>
  <dcterms:modified xsi:type="dcterms:W3CDTF">2018-09-11T17:18:31Z</dcterms:modified>
</cp:coreProperties>
</file>