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Lst>
  <p:sldSz cy="6858000" cx="9144000"/>
  <p:notesSz cx="6858000" cy="9144000"/>
  <p:embeddedFontLst>
    <p:embeddedFont>
      <p:font typeface="Arimo"/>
      <p:regular r:id="rId54"/>
      <p:bold r:id="rId55"/>
      <p:italic r:id="rId56"/>
      <p:boldItalic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8" roundtripDataSignature="AMtx7mi4o8gCUzLvbEdwaOAd2+a13t0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94B9F87-4E00-4E40-95A7-9969B7D04924}">
  <a:tblStyle styleId="{D94B9F87-4E00-4E40-95A7-9969B7D04924}"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7ED"/>
          </a:solidFill>
        </a:fill>
      </a:tcStyle>
    </a:wholeTbl>
    <a:band1H>
      <a:tcTxStyle/>
      <a:tcStyle>
        <a:fill>
          <a:solidFill>
            <a:srgbClr val="CCCCD9"/>
          </a:solidFill>
        </a:fill>
      </a:tcStyle>
    </a:band1H>
    <a:band2H>
      <a:tcTxStyle/>
    </a:band2H>
    <a:band1V>
      <a:tcTxStyle/>
      <a:tcStyle>
        <a:fill>
          <a:solidFill>
            <a:srgbClr val="CCCCD9"/>
          </a:solidFill>
        </a:fill>
      </a:tcStyle>
    </a:band1V>
    <a:band2V>
      <a:tcTxStyle/>
    </a:band2V>
    <a:lastCol>
      <a:tcTxStyle b="on" i="off">
        <a:font>
          <a:latin typeface="Arial"/>
          <a:ea typeface="Arial"/>
          <a:cs typeface="Arial"/>
        </a:font>
        <a:schemeClr val="lt1"/>
      </a:tcTxStyle>
      <a:tcStyle>
        <a:fill>
          <a:solidFill>
            <a:schemeClr val="accent6"/>
          </a:solidFill>
        </a:fill>
      </a:tcStyle>
    </a:lastCol>
    <a:firstCol>
      <a:tcTxStyle b="on" i="off">
        <a:font>
          <a:latin typeface="Arial"/>
          <a:ea typeface="Arial"/>
          <a:cs typeface="Arial"/>
        </a:font>
        <a:schemeClr val="lt1"/>
      </a:tcTxStyle>
      <a:tcStyle>
        <a:fill>
          <a:solidFill>
            <a:schemeClr val="accent6"/>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6"/>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6"/>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Arimo-bold.fntdata"/><Relationship Id="rId10" Type="http://schemas.openxmlformats.org/officeDocument/2006/relationships/slide" Target="slides/slide4.xml"/><Relationship Id="rId54" Type="http://schemas.openxmlformats.org/officeDocument/2006/relationships/font" Target="fonts/Arimo-regular.fntdata"/><Relationship Id="rId13" Type="http://schemas.openxmlformats.org/officeDocument/2006/relationships/slide" Target="slides/slide7.xml"/><Relationship Id="rId57" Type="http://schemas.openxmlformats.org/officeDocument/2006/relationships/font" Target="fonts/Arimo-boldItalic.fntdata"/><Relationship Id="rId12" Type="http://schemas.openxmlformats.org/officeDocument/2006/relationships/slide" Target="slides/slide6.xml"/><Relationship Id="rId56" Type="http://schemas.openxmlformats.org/officeDocument/2006/relationships/font" Target="fonts/Arimo-italic.fntdata"/><Relationship Id="rId15" Type="http://schemas.openxmlformats.org/officeDocument/2006/relationships/slide" Target="slides/slide9.xml"/><Relationship Id="rId14" Type="http://schemas.openxmlformats.org/officeDocument/2006/relationships/slide" Target="slides/slide8.xml"/><Relationship Id="rId58" Type="http://customschemas.google.com/relationships/presentationmetadata" Target="meta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 name="Google Shape;8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6" name="Google Shape;466;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4" name="Google Shape;484;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0" name="Google Shape;490;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2" name="Google Shape;502;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2" name="Google Shape;532;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3" name="Google Shape;603;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0" name="Google Shape;610;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4" name="Google Shape;674;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0" name="Google Shape;680;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5" name="Google Shape;705;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9" name="Shape 709"/>
        <p:cNvGrpSpPr/>
        <p:nvPr/>
      </p:nvGrpSpPr>
      <p:grpSpPr>
        <a:xfrm>
          <a:off x="0" y="0"/>
          <a:ext cx="0" cy="0"/>
          <a:chOff x="0" y="0"/>
          <a:chExt cx="0" cy="0"/>
        </a:xfrm>
      </p:grpSpPr>
      <p:sp>
        <p:nvSpPr>
          <p:cNvPr id="710" name="Google Shape;710;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1" name="Google Shape;711;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7" name="Google Shape;717;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9"/>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49"/>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chemeClr val="dk1"/>
              </a:buClr>
              <a:buSzPts val="3200"/>
              <a:buFont typeface="Arial"/>
              <a:buNone/>
              <a:defRPr/>
            </a:lvl1pPr>
            <a:lvl2pPr lvl="1" algn="ctr">
              <a:spcBef>
                <a:spcPts val="560"/>
              </a:spcBef>
              <a:spcAft>
                <a:spcPts val="0"/>
              </a:spcAft>
              <a:buClr>
                <a:schemeClr val="dk1"/>
              </a:buClr>
              <a:buSzPts val="2800"/>
              <a:buFont typeface="Arial"/>
              <a:buNone/>
              <a:defRPr/>
            </a:lvl2pPr>
            <a:lvl3pPr lvl="2" algn="ctr">
              <a:spcBef>
                <a:spcPts val="480"/>
              </a:spcBef>
              <a:spcAft>
                <a:spcPts val="0"/>
              </a:spcAft>
              <a:buClr>
                <a:schemeClr val="dk1"/>
              </a:buClr>
              <a:buSzPts val="2400"/>
              <a:buFont typeface="Arial"/>
              <a:buNone/>
              <a:defRPr/>
            </a:lvl3pPr>
            <a:lvl4pPr lvl="3" algn="ctr">
              <a:spcBef>
                <a:spcPts val="400"/>
              </a:spcBef>
              <a:spcAft>
                <a:spcPts val="0"/>
              </a:spcAft>
              <a:buClr>
                <a:schemeClr val="dk1"/>
              </a:buClr>
              <a:buSzPts val="2000"/>
              <a:buFont typeface="Arial"/>
              <a:buNone/>
              <a:defRPr/>
            </a:lvl4pPr>
            <a:lvl5pPr lvl="4" algn="ctr">
              <a:spcBef>
                <a:spcPts val="400"/>
              </a:spcBef>
              <a:spcAft>
                <a:spcPts val="0"/>
              </a:spcAft>
              <a:buClr>
                <a:schemeClr val="dk1"/>
              </a:buClr>
              <a:buSzPts val="2000"/>
              <a:buFont typeface="Arial"/>
              <a:buNone/>
              <a:defRPr/>
            </a:lvl5pPr>
            <a:lvl6pPr lvl="5" algn="ctr">
              <a:spcBef>
                <a:spcPts val="400"/>
              </a:spcBef>
              <a:spcAft>
                <a:spcPts val="0"/>
              </a:spcAft>
              <a:buClr>
                <a:schemeClr val="dk1"/>
              </a:buClr>
              <a:buSzPts val="2000"/>
              <a:buFont typeface="Arial"/>
              <a:buNone/>
              <a:defRPr/>
            </a:lvl6pPr>
            <a:lvl7pPr lvl="6" algn="ctr">
              <a:spcBef>
                <a:spcPts val="400"/>
              </a:spcBef>
              <a:spcAft>
                <a:spcPts val="0"/>
              </a:spcAft>
              <a:buClr>
                <a:schemeClr val="dk1"/>
              </a:buClr>
              <a:buSzPts val="2000"/>
              <a:buFont typeface="Arial"/>
              <a:buNone/>
              <a:defRPr/>
            </a:lvl7pPr>
            <a:lvl8pPr lvl="7" algn="ctr">
              <a:spcBef>
                <a:spcPts val="400"/>
              </a:spcBef>
              <a:spcAft>
                <a:spcPts val="0"/>
              </a:spcAft>
              <a:buClr>
                <a:schemeClr val="dk1"/>
              </a:buClr>
              <a:buSzPts val="2000"/>
              <a:buFont typeface="Arial"/>
              <a:buNone/>
              <a:defRPr/>
            </a:lvl8pPr>
            <a:lvl9pPr lvl="8" algn="ctr">
              <a:spcBef>
                <a:spcPts val="400"/>
              </a:spcBef>
              <a:spcAft>
                <a:spcPts val="0"/>
              </a:spcAft>
              <a:buClr>
                <a:schemeClr val="dk1"/>
              </a:buClr>
              <a:buSzPts val="2000"/>
              <a:buFont typeface="Arial"/>
              <a:buNone/>
              <a:defRPr/>
            </a:lvl9pPr>
          </a:lstStyle>
          <a:p/>
        </p:txBody>
      </p:sp>
      <p:sp>
        <p:nvSpPr>
          <p:cNvPr id="18" name="Google Shape;18;p4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blipFill>
          <a:blip r:embed="rId2">
            <a:alphaModFix amt="52999"/>
          </a:blip>
          <a:stretch>
            <a:fillRect/>
          </a:stretch>
        </a:blipFill>
      </p:bgPr>
    </p:bg>
    <p:spTree>
      <p:nvGrpSpPr>
        <p:cNvPr id="21" name="Shape 21"/>
        <p:cNvGrpSpPr/>
        <p:nvPr/>
      </p:nvGrpSpPr>
      <p:grpSpPr>
        <a:xfrm>
          <a:off x="0" y="0"/>
          <a:ext cx="0" cy="0"/>
          <a:chOff x="0" y="0"/>
          <a:chExt cx="0" cy="0"/>
        </a:xfrm>
      </p:grpSpPr>
      <p:sp>
        <p:nvSpPr>
          <p:cNvPr id="22" name="Google Shape;22;p50"/>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4000">
                <a:solidFill>
                  <a:srgbClr val="FF0000"/>
                </a:solidFill>
                <a:latin typeface="Arimo"/>
                <a:ea typeface="Arimo"/>
                <a:cs typeface="Arimo"/>
                <a:sym typeface="Arimo"/>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 name="Google Shape;23;p50"/>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mo"/>
              <a:buChar char="•"/>
              <a:defRPr sz="2800">
                <a:latin typeface="Arimo"/>
                <a:ea typeface="Arimo"/>
                <a:cs typeface="Arimo"/>
                <a:sym typeface="Arimo"/>
              </a:defRPr>
            </a:lvl1pPr>
            <a:lvl2pPr indent="-393700" lvl="1" marL="914400" algn="l">
              <a:spcBef>
                <a:spcPts val="520"/>
              </a:spcBef>
              <a:spcAft>
                <a:spcPts val="0"/>
              </a:spcAft>
              <a:buClr>
                <a:schemeClr val="accent2"/>
              </a:buClr>
              <a:buSzPts val="2600"/>
              <a:buFont typeface="Arimo"/>
              <a:buChar char="–"/>
              <a:defRPr sz="2600">
                <a:solidFill>
                  <a:schemeClr val="accent2"/>
                </a:solidFill>
                <a:latin typeface="Arimo"/>
                <a:ea typeface="Arimo"/>
                <a:cs typeface="Arimo"/>
                <a:sym typeface="Arimo"/>
              </a:defRPr>
            </a:lvl2pPr>
            <a:lvl3pPr indent="-381000" lvl="2" marL="1371600" algn="l">
              <a:spcBef>
                <a:spcPts val="480"/>
              </a:spcBef>
              <a:spcAft>
                <a:spcPts val="0"/>
              </a:spcAft>
              <a:buClr>
                <a:srgbClr val="A50021"/>
              </a:buClr>
              <a:buSzPts val="2400"/>
              <a:buFont typeface="Arimo"/>
              <a:buChar char="•"/>
              <a:defRPr>
                <a:solidFill>
                  <a:srgbClr val="A50021"/>
                </a:solidFill>
                <a:latin typeface="Arimo"/>
                <a:ea typeface="Arimo"/>
                <a:cs typeface="Arimo"/>
                <a:sym typeface="Arimo"/>
              </a:defRPr>
            </a:lvl3pPr>
            <a:lvl4pPr indent="-355600" lvl="3" marL="1828800" algn="l">
              <a:spcBef>
                <a:spcPts val="400"/>
              </a:spcBef>
              <a:spcAft>
                <a:spcPts val="0"/>
              </a:spcAft>
              <a:buClr>
                <a:schemeClr val="dk1"/>
              </a:buClr>
              <a:buSzPts val="2000"/>
              <a:buFont typeface="Arimo"/>
              <a:buChar char="–"/>
              <a:defRPr>
                <a:latin typeface="Arimo"/>
                <a:ea typeface="Arimo"/>
                <a:cs typeface="Arimo"/>
                <a:sym typeface="Arimo"/>
              </a:defRPr>
            </a:lvl4pPr>
            <a:lvl5pPr indent="-355600" lvl="4" marL="2286000" algn="l">
              <a:spcBef>
                <a:spcPts val="400"/>
              </a:spcBef>
              <a:spcAft>
                <a:spcPts val="0"/>
              </a:spcAft>
              <a:buClr>
                <a:schemeClr val="dk1"/>
              </a:buClr>
              <a:buSzPts val="2000"/>
              <a:buFont typeface="Arimo"/>
              <a:buChar char="»"/>
              <a:defRPr>
                <a:latin typeface="Arimo"/>
                <a:ea typeface="Arimo"/>
                <a:cs typeface="Arimo"/>
                <a:sym typeface="Arimo"/>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cxnSp>
        <p:nvCxnSpPr>
          <p:cNvPr id="24" name="Google Shape;24;p50"/>
          <p:cNvCxnSpPr/>
          <p:nvPr/>
        </p:nvCxnSpPr>
        <p:spPr>
          <a:xfrm>
            <a:off x="285720" y="1214422"/>
            <a:ext cx="8572560" cy="1588"/>
          </a:xfrm>
          <a:prstGeom prst="straightConnector1">
            <a:avLst/>
          </a:prstGeom>
          <a:noFill/>
          <a:ln cap="flat" cmpd="sng" w="9525">
            <a:solidFill>
              <a:schemeClr val="dk1"/>
            </a:solidFill>
            <a:prstDash val="solid"/>
            <a:round/>
            <a:headEnd len="sm" w="sm" type="none"/>
            <a:tailEnd len="sm" w="sm" type="none"/>
          </a:ln>
        </p:spPr>
      </p:cxnSp>
      <p:cxnSp>
        <p:nvCxnSpPr>
          <p:cNvPr id="25" name="Google Shape;25;p50"/>
          <p:cNvCxnSpPr/>
          <p:nvPr/>
        </p:nvCxnSpPr>
        <p:spPr>
          <a:xfrm>
            <a:off x="2714612" y="1285860"/>
            <a:ext cx="6153192" cy="11112"/>
          </a:xfrm>
          <a:prstGeom prst="straightConnector1">
            <a:avLst/>
          </a:prstGeom>
          <a:noFill/>
          <a:ln cap="flat" cmpd="sng" w="9525">
            <a:solidFill>
              <a:schemeClr val="dk1"/>
            </a:solidFill>
            <a:prstDash val="solid"/>
            <a:round/>
            <a:headEnd len="sm" w="sm" type="none"/>
            <a:tailEnd len="sm" w="sm" type="none"/>
          </a:ln>
        </p:spPr>
      </p:cxnSp>
      <p:cxnSp>
        <p:nvCxnSpPr>
          <p:cNvPr id="26" name="Google Shape;26;p50"/>
          <p:cNvCxnSpPr/>
          <p:nvPr/>
        </p:nvCxnSpPr>
        <p:spPr>
          <a:xfrm>
            <a:off x="5000628" y="1357298"/>
            <a:ext cx="3867176" cy="11112"/>
          </a:xfrm>
          <a:prstGeom prst="straightConnector1">
            <a:avLst/>
          </a:prstGeom>
          <a:noFill/>
          <a:ln cap="flat" cmpd="sng" w="9525">
            <a:solidFill>
              <a:schemeClr val="dk1"/>
            </a:solidFill>
            <a:prstDash val="solid"/>
            <a:round/>
            <a:headEnd len="sm" w="sm" type="none"/>
            <a:tailEnd len="sm" w="sm" type="none"/>
          </a:ln>
        </p:spPr>
      </p:cxnSp>
      <p:sp>
        <p:nvSpPr>
          <p:cNvPr id="27" name="Google Shape;27;p50"/>
          <p:cNvSpPr txBox="1"/>
          <p:nvPr/>
        </p:nvSpPr>
        <p:spPr>
          <a:xfrm>
            <a:off x="8429652" y="714356"/>
            <a:ext cx="571504" cy="4762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fld id="{00000000-1234-1234-1234-123412341234}" type="slidenum">
              <a:rPr b="1" i="0" lang="en-US" sz="2400" u="none" cap="none" strike="noStrike">
                <a:solidFill>
                  <a:schemeClr val="dk1"/>
                </a:solidFill>
                <a:latin typeface="Arial"/>
                <a:ea typeface="Arial"/>
                <a:cs typeface="Arial"/>
                <a:sym typeface="Arial"/>
              </a:rPr>
              <a:t>‹#›</a:t>
            </a:fld>
            <a:endParaRPr b="1" i="0" sz="2400" u="none" cap="none" strike="noStrike">
              <a:solidFill>
                <a:schemeClr val="dk1"/>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8" name="Shape 28"/>
        <p:cNvGrpSpPr/>
        <p:nvPr/>
      </p:nvGrpSpPr>
      <p:grpSpPr>
        <a:xfrm>
          <a:off x="0" y="0"/>
          <a:ext cx="0" cy="0"/>
          <a:chOff x="0" y="0"/>
          <a:chExt cx="0" cy="0"/>
        </a:xfrm>
      </p:grpSpPr>
      <p:sp>
        <p:nvSpPr>
          <p:cNvPr id="29" name="Google Shape;29;p51"/>
          <p:cNvSpPr txBox="1"/>
          <p:nvPr>
            <p:ph type="title"/>
          </p:nvPr>
        </p:nvSpPr>
        <p:spPr>
          <a:xfrm>
            <a:off x="457200" y="274638"/>
            <a:ext cx="8229600" cy="108266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0" name="Google Shape;30;p5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31" name="Google Shape;31;p5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32" name="Google Shape;32;p5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5" name="Shape 35"/>
        <p:cNvGrpSpPr/>
        <p:nvPr/>
      </p:nvGrpSpPr>
      <p:grpSpPr>
        <a:xfrm>
          <a:off x="0" y="0"/>
          <a:ext cx="0" cy="0"/>
          <a:chOff x="0" y="0"/>
          <a:chExt cx="0" cy="0"/>
        </a:xfrm>
      </p:grpSpPr>
      <p:sp>
        <p:nvSpPr>
          <p:cNvPr id="36" name="Google Shape;36;p52"/>
          <p:cNvSpPr txBox="1"/>
          <p:nvPr>
            <p:ph type="title"/>
          </p:nvPr>
        </p:nvSpPr>
        <p:spPr>
          <a:xfrm>
            <a:off x="457200" y="274638"/>
            <a:ext cx="8229600" cy="108266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5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38" name="Google Shape;38;p5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39" name="Google Shape;39;p5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40" name="Google Shape;40;p5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41" name="Google Shape;41;p5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4" name="Shape 44"/>
        <p:cNvGrpSpPr/>
        <p:nvPr/>
      </p:nvGrpSpPr>
      <p:grpSpPr>
        <a:xfrm>
          <a:off x="0" y="0"/>
          <a:ext cx="0" cy="0"/>
          <a:chOff x="0" y="0"/>
          <a:chExt cx="0" cy="0"/>
        </a:xfrm>
      </p:grpSpPr>
      <p:sp>
        <p:nvSpPr>
          <p:cNvPr id="45" name="Google Shape;45;p53"/>
          <p:cNvSpPr txBox="1"/>
          <p:nvPr>
            <p:ph type="title"/>
          </p:nvPr>
        </p:nvSpPr>
        <p:spPr>
          <a:xfrm>
            <a:off x="457200" y="274638"/>
            <a:ext cx="8229600" cy="108266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6" name="Google Shape;46;p5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5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55"/>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55"/>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Font typeface="Arial"/>
              <a:buChar char="•"/>
              <a:defRPr sz="3200"/>
            </a:lvl1pPr>
            <a:lvl2pPr indent="-406400" lvl="1" marL="914400" algn="l">
              <a:spcBef>
                <a:spcPts val="560"/>
              </a:spcBef>
              <a:spcAft>
                <a:spcPts val="0"/>
              </a:spcAft>
              <a:buClr>
                <a:schemeClr val="dk1"/>
              </a:buClr>
              <a:buSzPts val="2800"/>
              <a:buFont typeface="Arial"/>
              <a:buChar char="–"/>
              <a:defRPr sz="2800"/>
            </a:lvl2pPr>
            <a:lvl3pPr indent="-381000" lvl="2" marL="1371600" algn="l">
              <a:spcBef>
                <a:spcPts val="480"/>
              </a:spcBef>
              <a:spcAft>
                <a:spcPts val="0"/>
              </a:spcAft>
              <a:buClr>
                <a:schemeClr val="dk1"/>
              </a:buClr>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spcBef>
                <a:spcPts val="400"/>
              </a:spcBef>
              <a:spcAft>
                <a:spcPts val="0"/>
              </a:spcAft>
              <a:buClr>
                <a:schemeClr val="dk1"/>
              </a:buClr>
              <a:buSzPts val="2000"/>
              <a:buFont typeface="Arial"/>
              <a:buChar char="»"/>
              <a:defRPr sz="2000"/>
            </a:lvl6pPr>
            <a:lvl7pPr indent="-355600" lvl="6" marL="3200400" algn="l">
              <a:spcBef>
                <a:spcPts val="400"/>
              </a:spcBef>
              <a:spcAft>
                <a:spcPts val="0"/>
              </a:spcAft>
              <a:buClr>
                <a:schemeClr val="dk1"/>
              </a:buClr>
              <a:buSzPts val="2000"/>
              <a:buFont typeface="Arial"/>
              <a:buChar char="»"/>
              <a:defRPr sz="2000"/>
            </a:lvl7pPr>
            <a:lvl8pPr indent="-355600" lvl="7" marL="3657600" algn="l">
              <a:spcBef>
                <a:spcPts val="400"/>
              </a:spcBef>
              <a:spcAft>
                <a:spcPts val="0"/>
              </a:spcAft>
              <a:buClr>
                <a:schemeClr val="dk1"/>
              </a:buClr>
              <a:buSzPts val="2000"/>
              <a:buFont typeface="Arial"/>
              <a:buChar char="»"/>
              <a:defRPr sz="2000"/>
            </a:lvl8pPr>
            <a:lvl9pPr indent="-355600" lvl="8" marL="4114800" algn="l">
              <a:spcBef>
                <a:spcPts val="400"/>
              </a:spcBef>
              <a:spcAft>
                <a:spcPts val="0"/>
              </a:spcAft>
              <a:buClr>
                <a:schemeClr val="dk1"/>
              </a:buClr>
              <a:buSzPts val="2000"/>
              <a:buFont typeface="Arial"/>
              <a:buChar char="»"/>
              <a:defRPr sz="2000"/>
            </a:lvl9pPr>
          </a:lstStyle>
          <a:p/>
        </p:txBody>
      </p:sp>
      <p:sp>
        <p:nvSpPr>
          <p:cNvPr id="56" name="Google Shape;56;p55"/>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57" name="Google Shape;57;p5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0" name="Shape 60"/>
        <p:cNvGrpSpPr/>
        <p:nvPr/>
      </p:nvGrpSpPr>
      <p:grpSpPr>
        <a:xfrm>
          <a:off x="0" y="0"/>
          <a:ext cx="0" cy="0"/>
          <a:chOff x="0" y="0"/>
          <a:chExt cx="0" cy="0"/>
        </a:xfrm>
      </p:grpSpPr>
      <p:sp>
        <p:nvSpPr>
          <p:cNvPr id="61" name="Google Shape;61;p56"/>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2" name="Google Shape;62;p56"/>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63" name="Google Shape;63;p56"/>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64" name="Google Shape;64;p5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7" name="Shape 67"/>
        <p:cNvGrpSpPr/>
        <p:nvPr/>
      </p:nvGrpSpPr>
      <p:grpSpPr>
        <a:xfrm>
          <a:off x="0" y="0"/>
          <a:ext cx="0" cy="0"/>
          <a:chOff x="0" y="0"/>
          <a:chExt cx="0" cy="0"/>
        </a:xfrm>
      </p:grpSpPr>
      <p:sp>
        <p:nvSpPr>
          <p:cNvPr id="68" name="Google Shape;68;p57"/>
          <p:cNvSpPr txBox="1"/>
          <p:nvPr>
            <p:ph type="title"/>
          </p:nvPr>
        </p:nvSpPr>
        <p:spPr>
          <a:xfrm>
            <a:off x="457200" y="274638"/>
            <a:ext cx="8229600" cy="108266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9" name="Google Shape;69;p57"/>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0" name="Google Shape;70;p5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3" name="Shape 73"/>
        <p:cNvGrpSpPr/>
        <p:nvPr/>
      </p:nvGrpSpPr>
      <p:grpSpPr>
        <a:xfrm>
          <a:off x="0" y="0"/>
          <a:ext cx="0" cy="0"/>
          <a:chOff x="0" y="0"/>
          <a:chExt cx="0" cy="0"/>
        </a:xfrm>
      </p:grpSpPr>
      <p:sp>
        <p:nvSpPr>
          <p:cNvPr id="74" name="Google Shape;74;p58"/>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58"/>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6" name="Google Shape;76;p5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spcAft>
                <a:spcPts val="0"/>
              </a:spcAft>
              <a:buNone/>
              <a:defRPr sz="1400">
                <a:solidFill>
                  <a:schemeClr val="dk1"/>
                </a:solidFill>
                <a:latin typeface="Arial"/>
                <a:ea typeface="Arial"/>
                <a:cs typeface="Arial"/>
                <a:sym typeface="Arial"/>
              </a:defRPr>
            </a:lvl1pPr>
            <a:lvl2pPr indent="0" lvl="1" marL="0" algn="r">
              <a:spcBef>
                <a:spcPts val="0"/>
              </a:spcBef>
              <a:spcAft>
                <a:spcPts val="0"/>
              </a:spcAft>
              <a:buNone/>
              <a:defRPr sz="1400">
                <a:solidFill>
                  <a:schemeClr val="dk1"/>
                </a:solidFill>
                <a:latin typeface="Arial"/>
                <a:ea typeface="Arial"/>
                <a:cs typeface="Arial"/>
                <a:sym typeface="Arial"/>
              </a:defRPr>
            </a:lvl2pPr>
            <a:lvl3pPr indent="0" lvl="2" marL="0" algn="r">
              <a:spcBef>
                <a:spcPts val="0"/>
              </a:spcBef>
              <a:spcAft>
                <a:spcPts val="0"/>
              </a:spcAft>
              <a:buNone/>
              <a:defRPr sz="1400">
                <a:solidFill>
                  <a:schemeClr val="dk1"/>
                </a:solidFill>
                <a:latin typeface="Arial"/>
                <a:ea typeface="Arial"/>
                <a:cs typeface="Arial"/>
                <a:sym typeface="Arial"/>
              </a:defRPr>
            </a:lvl3pPr>
            <a:lvl4pPr indent="0" lvl="3" marL="0" algn="r">
              <a:spcBef>
                <a:spcPts val="0"/>
              </a:spcBef>
              <a:spcAft>
                <a:spcPts val="0"/>
              </a:spcAft>
              <a:buNone/>
              <a:defRPr sz="1400">
                <a:solidFill>
                  <a:schemeClr val="dk1"/>
                </a:solidFill>
                <a:latin typeface="Arial"/>
                <a:ea typeface="Arial"/>
                <a:cs typeface="Arial"/>
                <a:sym typeface="Arial"/>
              </a:defRPr>
            </a:lvl4pPr>
            <a:lvl5pPr indent="0" lvl="4" marL="0" algn="r">
              <a:spcBef>
                <a:spcPts val="0"/>
              </a:spcBef>
              <a:spcAft>
                <a:spcPts val="0"/>
              </a:spcAft>
              <a:buNone/>
              <a:defRPr sz="1400">
                <a:solidFill>
                  <a:schemeClr val="dk1"/>
                </a:solidFill>
                <a:latin typeface="Arial"/>
                <a:ea typeface="Arial"/>
                <a:cs typeface="Arial"/>
                <a:sym typeface="Arial"/>
              </a:defRPr>
            </a:lvl5pPr>
            <a:lvl6pPr indent="0" lvl="5" marL="0" algn="r">
              <a:spcBef>
                <a:spcPts val="0"/>
              </a:spcBef>
              <a:spcAft>
                <a:spcPts val="0"/>
              </a:spcAft>
              <a:buNone/>
              <a:defRPr sz="1400">
                <a:solidFill>
                  <a:schemeClr val="dk1"/>
                </a:solidFill>
                <a:latin typeface="Arial"/>
                <a:ea typeface="Arial"/>
                <a:cs typeface="Arial"/>
                <a:sym typeface="Arial"/>
              </a:defRPr>
            </a:lvl6pPr>
            <a:lvl7pPr indent="0" lvl="6" marL="0" algn="r">
              <a:spcBef>
                <a:spcPts val="0"/>
              </a:spcBef>
              <a:spcAft>
                <a:spcPts val="0"/>
              </a:spcAft>
              <a:buNone/>
              <a:defRPr sz="1400">
                <a:solidFill>
                  <a:schemeClr val="dk1"/>
                </a:solidFill>
                <a:latin typeface="Arial"/>
                <a:ea typeface="Arial"/>
                <a:cs typeface="Arial"/>
                <a:sym typeface="Arial"/>
              </a:defRPr>
            </a:lvl7pPr>
            <a:lvl8pPr indent="0" lvl="7" marL="0" algn="r">
              <a:spcBef>
                <a:spcPts val="0"/>
              </a:spcBef>
              <a:spcAft>
                <a:spcPts val="0"/>
              </a:spcAft>
              <a:buNone/>
              <a:defRPr sz="1400">
                <a:solidFill>
                  <a:schemeClr val="dk1"/>
                </a:solidFill>
                <a:latin typeface="Arial"/>
                <a:ea typeface="Arial"/>
                <a:cs typeface="Arial"/>
                <a:sym typeface="Arial"/>
              </a:defRPr>
            </a:lvl8pPr>
            <a:lvl9pPr indent="0" lvl="8" marL="0" algn="r">
              <a:spcBef>
                <a:spcPts val="0"/>
              </a:spcBef>
              <a:spcAft>
                <a:spcPts val="0"/>
              </a:spcAft>
              <a:buNone/>
              <a:defRPr sz="14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5.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2" Type="http://schemas.openxmlformats.org/officeDocument/2006/relationships/theme" Target="../theme/theme1.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8"/>
          <p:cNvSpPr txBox="1"/>
          <p:nvPr>
            <p:ph type="title"/>
          </p:nvPr>
        </p:nvSpPr>
        <p:spPr>
          <a:xfrm>
            <a:off x="457200" y="274638"/>
            <a:ext cx="8229600" cy="108266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11" name="Google Shape;11;p4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12" name="Google Shape;12;p4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4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4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14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4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2" name="Shape 82"/>
        <p:cNvGrpSpPr/>
        <p:nvPr/>
      </p:nvGrpSpPr>
      <p:grpSpPr>
        <a:xfrm>
          <a:off x="0" y="0"/>
          <a:ext cx="0" cy="0"/>
          <a:chOff x="0" y="0"/>
          <a:chExt cx="0" cy="0"/>
        </a:xfrm>
      </p:grpSpPr>
      <p:sp>
        <p:nvSpPr>
          <p:cNvPr id="83" name="Google Shape;83;p1"/>
          <p:cNvSpPr txBox="1"/>
          <p:nvPr>
            <p:ph type="ctrTitle"/>
          </p:nvPr>
        </p:nvSpPr>
        <p:spPr>
          <a:xfrm>
            <a:off x="214282" y="3357562"/>
            <a:ext cx="8786874" cy="178595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solidFill>
                  <a:schemeClr val="dk1"/>
                </a:solidFill>
              </a:rPr>
              <a:t>Phân tích &amp; thiết kế H.T.T.T</a:t>
            </a:r>
            <a:br>
              <a:rPr b="1" lang="en-US">
                <a:solidFill>
                  <a:schemeClr val="dk1"/>
                </a:solidFill>
              </a:rPr>
            </a:br>
            <a:r>
              <a:rPr b="1" lang="en-US">
                <a:solidFill>
                  <a:srgbClr val="FF0000"/>
                </a:solidFill>
              </a:rPr>
              <a:t>Phần 1: Nguyên lý</a:t>
            </a:r>
            <a:endParaRPr b="1">
              <a:solidFill>
                <a:srgbClr val="FF0000"/>
              </a:solidFill>
            </a:endParaRPr>
          </a:p>
        </p:txBody>
      </p:sp>
      <p:sp>
        <p:nvSpPr>
          <p:cNvPr id="84" name="Google Shape;84;p1"/>
          <p:cNvSpPr/>
          <p:nvPr/>
        </p:nvSpPr>
        <p:spPr>
          <a:xfrm>
            <a:off x="1714480" y="5357826"/>
            <a:ext cx="5572164" cy="92869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i="0" lang="en-US" sz="1800" u="none" cap="none" strike="noStrike">
                <a:solidFill>
                  <a:schemeClr val="dk1"/>
                </a:solidFill>
                <a:latin typeface="Arial"/>
                <a:ea typeface="Arial"/>
                <a:cs typeface="Arial"/>
                <a:sym typeface="Arial"/>
              </a:rPr>
              <a:t>Nguyễn Anh Hào</a:t>
            </a:r>
            <a:br>
              <a:rPr b="1" i="0" lang="en-US" sz="1800" u="none" cap="none" strike="noStrike">
                <a:solidFill>
                  <a:schemeClr val="dk1"/>
                </a:solidFill>
                <a:latin typeface="Arial"/>
                <a:ea typeface="Arial"/>
                <a:cs typeface="Arial"/>
                <a:sym typeface="Arial"/>
              </a:rPr>
            </a:br>
            <a:r>
              <a:rPr b="1" i="0" lang="en-US" sz="1800" u="none" cap="none" strike="noStrike">
                <a:solidFill>
                  <a:schemeClr val="dk1"/>
                </a:solidFill>
                <a:latin typeface="Arial"/>
                <a:ea typeface="Arial"/>
                <a:cs typeface="Arial"/>
                <a:sym typeface="Arial"/>
              </a:rPr>
              <a:t>Khoa CNTT2 – HV  CNBCVT Cơ sở Tp.HCM</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US" sz="1800">
                <a:solidFill>
                  <a:schemeClr val="dk1"/>
                </a:solidFill>
                <a:latin typeface="Arial"/>
                <a:ea typeface="Arial"/>
                <a:cs typeface="Arial"/>
                <a:sym typeface="Arial"/>
              </a:rPr>
              <a:t>0913609730 – nahao@ptithcm.edu.vn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2"/>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Nội dung bài giảng</a:t>
            </a:r>
            <a:endParaRPr/>
          </a:p>
        </p:txBody>
      </p:sp>
      <p:sp>
        <p:nvSpPr>
          <p:cNvPr id="90" name="Google Shape;90;p2"/>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chemeClr val="dk1"/>
              </a:buClr>
              <a:buSzPts val="2800"/>
              <a:buFont typeface="Arial"/>
              <a:buAutoNum type="arabicPeriod"/>
            </a:pPr>
            <a:r>
              <a:rPr lang="en-US"/>
              <a:t>Vấn đề phân tích &amp; thiết kế HTTT</a:t>
            </a:r>
            <a:endParaRPr/>
          </a:p>
          <a:p>
            <a:pPr indent="-514350" lvl="1" marL="914400" rtl="0" algn="l">
              <a:spcBef>
                <a:spcPts val="520"/>
              </a:spcBef>
              <a:spcAft>
                <a:spcPts val="0"/>
              </a:spcAft>
              <a:buClr>
                <a:schemeClr val="accent2"/>
              </a:buClr>
              <a:buSzPts val="2600"/>
              <a:buFont typeface="Arimo"/>
              <a:buChar char="–"/>
            </a:pPr>
            <a:r>
              <a:rPr lang="en-US"/>
              <a:t>Đặt vấn đề (xem video)</a:t>
            </a:r>
            <a:endParaRPr/>
          </a:p>
          <a:p>
            <a:pPr indent="-514350" lvl="0" marL="514350" rtl="0" algn="l">
              <a:spcBef>
                <a:spcPts val="560"/>
              </a:spcBef>
              <a:spcAft>
                <a:spcPts val="0"/>
              </a:spcAft>
              <a:buClr>
                <a:schemeClr val="dk1"/>
              </a:buClr>
              <a:buSzPts val="2800"/>
              <a:buFont typeface="Arial"/>
              <a:buAutoNum type="arabicPeriod"/>
            </a:pPr>
            <a:r>
              <a:rPr lang="en-US"/>
              <a:t>Hệ thống</a:t>
            </a:r>
            <a:endParaRPr/>
          </a:p>
          <a:p>
            <a:pPr indent="-514350" lvl="1" marL="914400" rtl="0" algn="l">
              <a:spcBef>
                <a:spcPts val="520"/>
              </a:spcBef>
              <a:spcAft>
                <a:spcPts val="0"/>
              </a:spcAft>
              <a:buClr>
                <a:schemeClr val="accent2"/>
              </a:buClr>
              <a:buSzPts val="2600"/>
              <a:buFont typeface="Arimo"/>
              <a:buChar char="–"/>
            </a:pPr>
            <a:r>
              <a:rPr lang="en-US"/>
              <a:t>Hệ thống là gì ?</a:t>
            </a:r>
            <a:endParaRPr/>
          </a:p>
          <a:p>
            <a:pPr indent="-514350" lvl="1" marL="914400" rtl="0" algn="l">
              <a:spcBef>
                <a:spcPts val="520"/>
              </a:spcBef>
              <a:spcAft>
                <a:spcPts val="0"/>
              </a:spcAft>
              <a:buClr>
                <a:schemeClr val="accent2"/>
              </a:buClr>
              <a:buSzPts val="2600"/>
              <a:buFont typeface="Arimo"/>
              <a:buChar char="–"/>
            </a:pPr>
            <a:r>
              <a:rPr lang="en-US"/>
              <a:t>Hệ thống &amp; môi trường hoạt động của nó</a:t>
            </a:r>
            <a:endParaRPr/>
          </a:p>
          <a:p>
            <a:pPr indent="-514350" lvl="0" marL="514350" rtl="0" algn="l">
              <a:spcBef>
                <a:spcPts val="560"/>
              </a:spcBef>
              <a:spcAft>
                <a:spcPts val="0"/>
              </a:spcAft>
              <a:buClr>
                <a:schemeClr val="dk1"/>
              </a:buClr>
              <a:buSzPts val="2800"/>
              <a:buFont typeface="Arial"/>
              <a:buAutoNum type="arabicPeriod"/>
            </a:pPr>
            <a:r>
              <a:rPr lang="en-US"/>
              <a:t>Phương pháp luận phân tích và thiết kế HTTT</a:t>
            </a:r>
            <a:endParaRPr/>
          </a:p>
          <a:p>
            <a:pPr indent="-514350" lvl="0" marL="514350" rtl="0" algn="l">
              <a:spcBef>
                <a:spcPts val="560"/>
              </a:spcBef>
              <a:spcAft>
                <a:spcPts val="0"/>
              </a:spcAft>
              <a:buClr>
                <a:schemeClr val="dk1"/>
              </a:buClr>
              <a:buSzPts val="2800"/>
              <a:buFont typeface="Arial"/>
              <a:buAutoNum type="arabicPeriod"/>
            </a:pPr>
            <a:r>
              <a:rPr lang="en-US"/>
              <a:t>Các hướng tiếp cận phổ biến</a:t>
            </a:r>
            <a:endParaRPr/>
          </a:p>
          <a:p>
            <a:pPr indent="-514350" lvl="1" marL="914400" rtl="0" algn="l">
              <a:spcBef>
                <a:spcPts val="520"/>
              </a:spcBef>
              <a:spcAft>
                <a:spcPts val="0"/>
              </a:spcAft>
              <a:buClr>
                <a:schemeClr val="accent2"/>
              </a:buClr>
              <a:buSzPts val="2600"/>
              <a:buFont typeface="Arimo"/>
              <a:buChar char="–"/>
            </a:pPr>
            <a:r>
              <a:rPr lang="en-US"/>
              <a:t>Cấu trúc, đối tượng</a:t>
            </a:r>
            <a:endParaRPr/>
          </a:p>
          <a:p>
            <a:pPr indent="-514350" lvl="0" marL="514350" rtl="0" algn="l">
              <a:spcBef>
                <a:spcPts val="560"/>
              </a:spcBef>
              <a:spcAft>
                <a:spcPts val="0"/>
              </a:spcAft>
              <a:buClr>
                <a:schemeClr val="dk1"/>
              </a:buClr>
              <a:buSzPts val="2800"/>
              <a:buFont typeface="Arial"/>
              <a:buAutoNum type="arabicPeriod"/>
            </a:pPr>
            <a:r>
              <a:rPr lang="en-US"/>
              <a:t>Các phương pháp phát triễn hệ thống phần mềm</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3"/>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Đặt vấn đề</a:t>
            </a:r>
            <a:endParaRPr/>
          </a:p>
        </p:txBody>
      </p:sp>
      <p:pic>
        <p:nvPicPr>
          <p:cNvPr id="96" name="Google Shape;96;p3"/>
          <p:cNvPicPr preferRelativeResize="0"/>
          <p:nvPr/>
        </p:nvPicPr>
        <p:blipFill rotWithShape="1">
          <a:blip r:embed="rId3">
            <a:alphaModFix/>
          </a:blip>
          <a:srcRect b="0" l="0" r="0" t="0"/>
          <a:stretch/>
        </p:blipFill>
        <p:spPr>
          <a:xfrm>
            <a:off x="4143372" y="2500306"/>
            <a:ext cx="1214446" cy="910835"/>
          </a:xfrm>
          <a:prstGeom prst="rect">
            <a:avLst/>
          </a:prstGeom>
          <a:noFill/>
          <a:ln>
            <a:noFill/>
          </a:ln>
        </p:spPr>
      </p:pic>
      <p:sp>
        <p:nvSpPr>
          <p:cNvPr id="97" name="Google Shape;97;p3"/>
          <p:cNvSpPr txBox="1"/>
          <p:nvPr/>
        </p:nvSpPr>
        <p:spPr>
          <a:xfrm>
            <a:off x="3714744" y="3714752"/>
            <a:ext cx="198868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(CLICK on Video)</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mt="35000"/>
          </a:blip>
          <a:stretch>
            <a:fillRect/>
          </a:stretch>
        </a:blipFill>
      </p:bgPr>
    </p:bg>
    <p:spTree>
      <p:nvGrpSpPr>
        <p:cNvPr id="101" name="Shape 101"/>
        <p:cNvGrpSpPr/>
        <p:nvPr/>
      </p:nvGrpSpPr>
      <p:grpSpPr>
        <a:xfrm>
          <a:off x="0" y="0"/>
          <a:ext cx="0" cy="0"/>
          <a:chOff x="0" y="0"/>
          <a:chExt cx="0" cy="0"/>
        </a:xfrm>
      </p:grpSpPr>
      <p:sp>
        <p:nvSpPr>
          <p:cNvPr id="102" name="Google Shape;102;p4"/>
          <p:cNvSpPr txBox="1"/>
          <p:nvPr>
            <p:ph type="title"/>
          </p:nvPr>
        </p:nvSpPr>
        <p:spPr>
          <a:xfrm>
            <a:off x="285720" y="214290"/>
            <a:ext cx="8572560"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Khái niệm PT &amp; TK hệ thống</a:t>
            </a:r>
            <a:endParaRPr/>
          </a:p>
        </p:txBody>
      </p:sp>
      <p:sp>
        <p:nvSpPr>
          <p:cNvPr id="103" name="Google Shape;103;p4"/>
          <p:cNvSpPr txBox="1"/>
          <p:nvPr>
            <p:ph idx="1" type="body"/>
          </p:nvPr>
        </p:nvSpPr>
        <p:spPr>
          <a:xfrm>
            <a:off x="0" y="1428736"/>
            <a:ext cx="9144000" cy="5072098"/>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800"/>
              <a:buFont typeface="Arimo"/>
              <a:buChar char="•"/>
            </a:pPr>
            <a:r>
              <a:rPr lang="en-US" sz="2800"/>
              <a:t>PT-TK hệ thống : là một chuỗi công việc tìm và giải quyết vấn đề của một hệ thống hiện hữu, gồm:</a:t>
            </a:r>
            <a:endParaRPr/>
          </a:p>
          <a:p>
            <a:pPr indent="-342900" lvl="0" marL="342900" rtl="0" algn="l">
              <a:spcBef>
                <a:spcPts val="560"/>
              </a:spcBef>
              <a:spcAft>
                <a:spcPts val="0"/>
              </a:spcAft>
              <a:buClr>
                <a:schemeClr val="dk1"/>
              </a:buClr>
              <a:buSzPts val="2800"/>
              <a:buFont typeface="Arimo"/>
              <a:buChar char="•"/>
            </a:pPr>
            <a:r>
              <a:rPr lang="en-US" sz="2800"/>
              <a:t>Phân tích hệ thống: </a:t>
            </a:r>
            <a:r>
              <a:rPr lang="en-US" sz="2400"/>
              <a:t>Là quá trình tư duy dựa trên chứng cứ (dữ kiện thu được từ thực tế) để </a:t>
            </a:r>
            <a:r>
              <a:rPr lang="en-US" sz="2400">
                <a:solidFill>
                  <a:srgbClr val="FF0000"/>
                </a:solidFill>
              </a:rPr>
              <a:t>xác định các vấn đề </a:t>
            </a:r>
            <a:r>
              <a:rPr lang="en-US" sz="2400"/>
              <a:t>của hệ thống.</a:t>
            </a:r>
            <a:endParaRPr/>
          </a:p>
          <a:p>
            <a:pPr indent="-342900" lvl="0" marL="342900" rtl="0" algn="l">
              <a:spcBef>
                <a:spcPts val="560"/>
              </a:spcBef>
              <a:spcAft>
                <a:spcPts val="0"/>
              </a:spcAft>
              <a:buClr>
                <a:schemeClr val="dk1"/>
              </a:buClr>
              <a:buSzPts val="2800"/>
              <a:buFont typeface="Arimo"/>
              <a:buChar char="•"/>
            </a:pPr>
            <a:r>
              <a:rPr lang="en-US" sz="2800"/>
              <a:t>Thiết kế hệ thống: </a:t>
            </a:r>
            <a:r>
              <a:rPr lang="en-US" sz="2400"/>
              <a:t>Là quá trình thêm mới hoặc thay đổi một phần hệ thống hiện hữu để </a:t>
            </a:r>
            <a:r>
              <a:rPr lang="en-US" sz="2400">
                <a:solidFill>
                  <a:srgbClr val="FF0000"/>
                </a:solidFill>
              </a:rPr>
              <a:t>giải quyết các vấn đề </a:t>
            </a:r>
            <a:r>
              <a:rPr lang="en-US" sz="2400"/>
              <a:t>đã biết.</a:t>
            </a:r>
            <a:endParaRPr/>
          </a:p>
          <a:p>
            <a:pPr indent="-342900" lvl="0" marL="342900" rtl="0" algn="l">
              <a:spcBef>
                <a:spcPts val="560"/>
              </a:spcBef>
              <a:spcAft>
                <a:spcPts val="0"/>
              </a:spcAft>
              <a:buClr>
                <a:schemeClr val="dk1"/>
              </a:buClr>
              <a:buSzPts val="2800"/>
              <a:buFont typeface="Arimo"/>
              <a:buChar char="•"/>
            </a:pPr>
            <a:r>
              <a:rPr lang="en-US" sz="2800"/>
              <a:t>Ý nghĩa :</a:t>
            </a:r>
            <a:r>
              <a:rPr lang="en-US" sz="2400"/>
              <a:t> </a:t>
            </a:r>
            <a:r>
              <a:rPr lang="en-US" sz="2400">
                <a:solidFill>
                  <a:srgbClr val="FF0000"/>
                </a:solidFill>
              </a:rPr>
              <a:t>tạo ra sự thay đổi tích cực </a:t>
            </a:r>
            <a:r>
              <a:rPr lang="en-US" sz="2400"/>
              <a:t>lên hệ thống hiện hữu (cải tiến cho hệ thống) </a:t>
            </a:r>
            <a:endParaRPr/>
          </a:p>
          <a:p>
            <a:pPr indent="-342900" lvl="0" marL="342900" rtl="0" algn="l">
              <a:spcBef>
                <a:spcPts val="480"/>
              </a:spcBef>
              <a:spcAft>
                <a:spcPts val="0"/>
              </a:spcAft>
              <a:buClr>
                <a:schemeClr val="dk1"/>
              </a:buClr>
              <a:buSzPts val="2400"/>
              <a:buFont typeface="Arimo"/>
              <a:buChar char="•"/>
            </a:pPr>
            <a:r>
              <a:rPr lang="en-US" sz="2400"/>
              <a:t>Để làm được điều này, trước hết ta cần hiểu hệ thống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3">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5"/>
          <p:cNvSpPr txBox="1"/>
          <p:nvPr>
            <p:ph type="title"/>
          </p:nvPr>
        </p:nvSpPr>
        <p:spPr>
          <a:xfrm>
            <a:off x="857224" y="404794"/>
            <a:ext cx="7620000" cy="381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Hệ thống (system)</a:t>
            </a:r>
            <a:endParaRPr/>
          </a:p>
        </p:txBody>
      </p:sp>
      <p:sp>
        <p:nvSpPr>
          <p:cNvPr id="109" name="Google Shape;109;p5"/>
          <p:cNvSpPr txBox="1"/>
          <p:nvPr>
            <p:ph idx="1" type="body"/>
          </p:nvPr>
        </p:nvSpPr>
        <p:spPr>
          <a:xfrm>
            <a:off x="0" y="1500174"/>
            <a:ext cx="9144000" cy="5072098"/>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dk1"/>
              </a:buClr>
              <a:buSzPts val="2800"/>
              <a:buFont typeface="Arimo"/>
              <a:buChar char="•"/>
            </a:pPr>
            <a:r>
              <a:rPr lang="en-US" sz="2800"/>
              <a:t>Có rất nhiều thứ được gọi là hệ thống: hệ thống điện, hệ thống giao thông, hệ thống giáo dục,… Vậy các hệ thống này có những đặc điểm gì giống nhau ?</a:t>
            </a:r>
            <a:endParaRPr/>
          </a:p>
          <a:p>
            <a:pPr indent="-285750" lvl="1" marL="742950" rtl="0" algn="l">
              <a:lnSpc>
                <a:spcPct val="90000"/>
              </a:lnSpc>
              <a:spcBef>
                <a:spcPts val="480"/>
              </a:spcBef>
              <a:spcAft>
                <a:spcPts val="0"/>
              </a:spcAft>
              <a:buClr>
                <a:schemeClr val="accent2"/>
              </a:buClr>
              <a:buSzPts val="2400"/>
              <a:buFont typeface="Arimo"/>
              <a:buChar char="–"/>
            </a:pPr>
            <a:r>
              <a:rPr lang="en-US" sz="2400"/>
              <a:t>Đều do người ta cố tình tạo ra  → có </a:t>
            </a:r>
            <a:r>
              <a:rPr lang="en-US" sz="2400">
                <a:solidFill>
                  <a:srgbClr val="FF0000"/>
                </a:solidFill>
              </a:rPr>
              <a:t>mục đích</a:t>
            </a:r>
            <a:endParaRPr/>
          </a:p>
          <a:p>
            <a:pPr indent="-285750" lvl="1" marL="742950" rtl="0" algn="l">
              <a:lnSpc>
                <a:spcPct val="90000"/>
              </a:lnSpc>
              <a:spcBef>
                <a:spcPts val="480"/>
              </a:spcBef>
              <a:spcAft>
                <a:spcPts val="0"/>
              </a:spcAft>
              <a:buClr>
                <a:schemeClr val="accent2"/>
              </a:buClr>
              <a:buSzPts val="2400"/>
              <a:buFont typeface="Arimo"/>
              <a:buChar char="–"/>
            </a:pPr>
            <a:r>
              <a:rPr lang="en-US" sz="2400"/>
              <a:t>Có nhiều bộ phận hợp thành </a:t>
            </a:r>
            <a:r>
              <a:rPr lang="en-US" sz="2400">
                <a:solidFill>
                  <a:srgbClr val="FF0000"/>
                </a:solidFill>
              </a:rPr>
              <a:t>theo quy luật </a:t>
            </a:r>
            <a:r>
              <a:rPr lang="en-US" sz="2400"/>
              <a:t>nào đó.</a:t>
            </a:r>
            <a:endParaRPr/>
          </a:p>
          <a:p>
            <a:pPr indent="-228600" lvl="2" marL="1143000" rtl="0" algn="l">
              <a:lnSpc>
                <a:spcPct val="90000"/>
              </a:lnSpc>
              <a:spcBef>
                <a:spcPts val="400"/>
              </a:spcBef>
              <a:spcAft>
                <a:spcPts val="0"/>
              </a:spcAft>
              <a:buClr>
                <a:srgbClr val="A50021"/>
              </a:buClr>
              <a:buSzPts val="2000"/>
              <a:buFont typeface="Arimo"/>
              <a:buChar char="•"/>
            </a:pPr>
            <a:r>
              <a:rPr lang="en-US" sz="2000"/>
              <a:t>Khác với một cái túi chứa nhiều vật dụng.</a:t>
            </a:r>
            <a:endParaRPr/>
          </a:p>
          <a:p>
            <a:pPr indent="-228600" lvl="2" marL="1143000" rtl="0" algn="l">
              <a:lnSpc>
                <a:spcPct val="90000"/>
              </a:lnSpc>
              <a:spcBef>
                <a:spcPts val="400"/>
              </a:spcBef>
              <a:spcAft>
                <a:spcPts val="0"/>
              </a:spcAft>
              <a:buClr>
                <a:srgbClr val="A50021"/>
              </a:buClr>
              <a:buSzPts val="2000"/>
              <a:buFont typeface="Arimo"/>
              <a:buChar char="•"/>
            </a:pPr>
            <a:r>
              <a:rPr lang="en-US" sz="2000"/>
              <a:t>Nếu tách một bộ phận ra khỏi hệ thống, nó sẽ vô dụng.</a:t>
            </a:r>
            <a:endParaRPr/>
          </a:p>
          <a:p>
            <a:pPr indent="-342900" lvl="0" marL="342900" rtl="0" algn="l">
              <a:lnSpc>
                <a:spcPct val="90000"/>
              </a:lnSpc>
              <a:spcBef>
                <a:spcPts val="560"/>
              </a:spcBef>
              <a:spcAft>
                <a:spcPts val="0"/>
              </a:spcAft>
              <a:buClr>
                <a:schemeClr val="dk1"/>
              </a:buClr>
              <a:buSzPts val="2800"/>
              <a:buFont typeface="Arimo"/>
              <a:buChar char="•"/>
            </a:pPr>
            <a:r>
              <a:rPr lang="en-US" sz="2800"/>
              <a:t>Công cụ (vd: cái tủ lạnh) có phải là một hệ thống ?</a:t>
            </a:r>
            <a:endParaRPr/>
          </a:p>
          <a:p>
            <a:pPr indent="-285750" lvl="1" marL="742950" rtl="0" algn="l">
              <a:lnSpc>
                <a:spcPct val="90000"/>
              </a:lnSpc>
              <a:spcBef>
                <a:spcPts val="480"/>
              </a:spcBef>
              <a:spcAft>
                <a:spcPts val="0"/>
              </a:spcAft>
              <a:buClr>
                <a:schemeClr val="dk1"/>
              </a:buClr>
              <a:buSzPts val="2400"/>
              <a:buFont typeface="Arimo"/>
              <a:buChar char="–"/>
            </a:pPr>
            <a:r>
              <a:rPr b="1" lang="en-US" sz="2400">
                <a:solidFill>
                  <a:schemeClr val="dk1"/>
                </a:solidFill>
              </a:rPr>
              <a:t>Không</a:t>
            </a:r>
            <a:r>
              <a:rPr lang="en-US" sz="2400"/>
              <a:t>: nếu người ta chỉ cần sử dụng các chức năng  của nó</a:t>
            </a:r>
            <a:endParaRPr/>
          </a:p>
          <a:p>
            <a:pPr indent="-285750" lvl="1" marL="742950" rtl="0" algn="l">
              <a:lnSpc>
                <a:spcPct val="90000"/>
              </a:lnSpc>
              <a:spcBef>
                <a:spcPts val="480"/>
              </a:spcBef>
              <a:spcAft>
                <a:spcPts val="0"/>
              </a:spcAft>
              <a:buClr>
                <a:schemeClr val="dk1"/>
              </a:buClr>
              <a:buSzPts val="2400"/>
              <a:buFont typeface="Arimo"/>
              <a:buChar char="–"/>
            </a:pPr>
            <a:r>
              <a:rPr b="1" lang="en-US" sz="2400">
                <a:solidFill>
                  <a:schemeClr val="dk1"/>
                </a:solidFill>
              </a:rPr>
              <a:t>Có</a:t>
            </a:r>
            <a:r>
              <a:rPr lang="en-US" sz="2400"/>
              <a:t>: nếu nó bị hư hỏng, và muốn sửa → phải tìm ra được bộ phận nào hư để sửa  → coi nó là một hệ thống.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6"/>
          <p:cNvSpPr txBox="1"/>
          <p:nvPr>
            <p:ph type="title"/>
          </p:nvPr>
        </p:nvSpPr>
        <p:spPr>
          <a:xfrm>
            <a:off x="857224" y="357166"/>
            <a:ext cx="7620000" cy="381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4000"/>
              <a:t>Định nghĩa của hệ thống </a:t>
            </a:r>
            <a:endParaRPr/>
          </a:p>
        </p:txBody>
      </p:sp>
      <p:sp>
        <p:nvSpPr>
          <p:cNvPr id="115" name="Google Shape;115;p6"/>
          <p:cNvSpPr txBox="1"/>
          <p:nvPr>
            <p:ph idx="1" type="body"/>
          </p:nvPr>
        </p:nvSpPr>
        <p:spPr>
          <a:xfrm>
            <a:off x="0" y="1500174"/>
            <a:ext cx="9144000" cy="5072098"/>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dk1"/>
              </a:buClr>
              <a:buSzPts val="2800"/>
              <a:buFont typeface="Arimo"/>
              <a:buChar char="•"/>
            </a:pPr>
            <a:r>
              <a:rPr b="1" lang="en-US"/>
              <a:t>Hệ thống : </a:t>
            </a:r>
            <a:r>
              <a:rPr lang="en-US"/>
              <a:t>là một tập hợp gồm </a:t>
            </a:r>
            <a:r>
              <a:rPr lang="en-US">
                <a:solidFill>
                  <a:srgbClr val="FF0000"/>
                </a:solidFill>
              </a:rPr>
              <a:t>nhiều thành phần </a:t>
            </a:r>
            <a:r>
              <a:rPr lang="en-US"/>
              <a:t>cùng</a:t>
            </a:r>
            <a:r>
              <a:rPr b="1" lang="en-US">
                <a:solidFill>
                  <a:srgbClr val="FF0000"/>
                </a:solidFill>
              </a:rPr>
              <a:t> </a:t>
            </a:r>
            <a:r>
              <a:rPr lang="en-US">
                <a:solidFill>
                  <a:srgbClr val="FF0000"/>
                </a:solidFill>
              </a:rPr>
              <a:t>cộng tác nhau </a:t>
            </a:r>
            <a:r>
              <a:rPr lang="en-US"/>
              <a:t>thực hiện một vài </a:t>
            </a:r>
            <a:r>
              <a:rPr lang="en-US">
                <a:solidFill>
                  <a:srgbClr val="FF0000"/>
                </a:solidFill>
              </a:rPr>
              <a:t>chức năng chung</a:t>
            </a:r>
            <a:r>
              <a:rPr lang="en-US"/>
              <a:t>, để đạt được </a:t>
            </a:r>
            <a:r>
              <a:rPr lang="en-US">
                <a:solidFill>
                  <a:srgbClr val="FF0000"/>
                </a:solidFill>
              </a:rPr>
              <a:t>mục đích </a:t>
            </a:r>
            <a:r>
              <a:rPr lang="en-US"/>
              <a:t>nào đó</a:t>
            </a:r>
            <a:endParaRPr/>
          </a:p>
          <a:p>
            <a:pPr indent="-285750" lvl="1" marL="742950" rtl="0" algn="l">
              <a:lnSpc>
                <a:spcPct val="90000"/>
              </a:lnSpc>
              <a:spcBef>
                <a:spcPts val="520"/>
              </a:spcBef>
              <a:spcAft>
                <a:spcPts val="0"/>
              </a:spcAft>
              <a:buClr>
                <a:schemeClr val="accent2"/>
              </a:buClr>
              <a:buSzPts val="2600"/>
              <a:buFont typeface="Arimo"/>
              <a:buChar char="–"/>
            </a:pPr>
            <a:r>
              <a:rPr lang="en-US"/>
              <a:t>Mục đích của hệ thống (do con người tạo ra) là để thực hiện chức năng cần thiết (cho con người)</a:t>
            </a:r>
            <a:endParaRPr/>
          </a:p>
          <a:p>
            <a:pPr indent="-285750" lvl="1" marL="742950" rtl="0" algn="l">
              <a:lnSpc>
                <a:spcPct val="90000"/>
              </a:lnSpc>
              <a:spcBef>
                <a:spcPts val="520"/>
              </a:spcBef>
              <a:spcAft>
                <a:spcPts val="0"/>
              </a:spcAft>
              <a:buClr>
                <a:schemeClr val="accent2"/>
              </a:buClr>
              <a:buSzPts val="2600"/>
              <a:buFont typeface="Arimo"/>
              <a:buChar char="–"/>
            </a:pPr>
            <a:r>
              <a:rPr lang="en-US"/>
              <a:t>Mỗi </a:t>
            </a:r>
            <a:r>
              <a:rPr lang="en-US">
                <a:solidFill>
                  <a:srgbClr val="0000CC"/>
                </a:solidFill>
              </a:rPr>
              <a:t>thành phần</a:t>
            </a:r>
            <a:r>
              <a:rPr lang="en-US"/>
              <a:t> (</a:t>
            </a:r>
            <a:r>
              <a:rPr i="1" lang="en-US"/>
              <a:t>bộ phận, hệ thống con</a:t>
            </a:r>
            <a:r>
              <a:rPr lang="en-US"/>
              <a:t>) của hệ thống có năng lực riêng, nhưng </a:t>
            </a:r>
            <a:r>
              <a:rPr lang="en-US" u="sng">
                <a:solidFill>
                  <a:schemeClr val="dk1"/>
                </a:solidFill>
              </a:rPr>
              <a:t>không đủ</a:t>
            </a:r>
            <a:r>
              <a:rPr lang="en-US">
                <a:solidFill>
                  <a:schemeClr val="dk1"/>
                </a:solidFill>
              </a:rPr>
              <a:t> </a:t>
            </a:r>
            <a:r>
              <a:rPr lang="en-US"/>
              <a:t>để tự thực hiện được chức năng được mong đợi (nó chỉ thực hiện được một phần của chức năng)</a:t>
            </a:r>
            <a:endParaRPr/>
          </a:p>
          <a:p>
            <a:pPr indent="-285750" lvl="1" marL="742950" rtl="0" algn="l">
              <a:lnSpc>
                <a:spcPct val="90000"/>
              </a:lnSpc>
              <a:spcBef>
                <a:spcPts val="520"/>
              </a:spcBef>
              <a:spcAft>
                <a:spcPts val="0"/>
              </a:spcAft>
              <a:buClr>
                <a:schemeClr val="accent2"/>
              </a:buClr>
              <a:buSzPts val="2600"/>
              <a:buFont typeface="Arimo"/>
              <a:buChar char="–"/>
            </a:pPr>
            <a:r>
              <a:rPr lang="en-US"/>
              <a:t>Khi đó, sự </a:t>
            </a:r>
            <a:r>
              <a:rPr lang="en-US">
                <a:solidFill>
                  <a:srgbClr val="0000CC"/>
                </a:solidFill>
              </a:rPr>
              <a:t>cộng tác</a:t>
            </a:r>
            <a:r>
              <a:rPr lang="en-US"/>
              <a:t> giữa các thành phần trong hệ thống giúp cho hệ thống đạt được mục đích này</a:t>
            </a:r>
            <a:r>
              <a:rPr lang="en-US" sz="2400"/>
              <a: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7"/>
          <p:cNvPicPr preferRelativeResize="0"/>
          <p:nvPr/>
        </p:nvPicPr>
        <p:blipFill rotWithShape="1">
          <a:blip r:embed="rId3">
            <a:alphaModFix/>
          </a:blip>
          <a:srcRect b="0" l="0" r="0" t="0"/>
          <a:stretch/>
        </p:blipFill>
        <p:spPr>
          <a:xfrm>
            <a:off x="285720" y="1643050"/>
            <a:ext cx="2357454" cy="2933157"/>
          </a:xfrm>
          <a:prstGeom prst="rect">
            <a:avLst/>
          </a:prstGeom>
          <a:noFill/>
          <a:ln>
            <a:noFill/>
          </a:ln>
        </p:spPr>
      </p:pic>
      <p:sp>
        <p:nvSpPr>
          <p:cNvPr id="121" name="Google Shape;121;p7"/>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3600"/>
              <a:t>Ví dụ: Máy ATM là 1 hệ thống</a:t>
            </a:r>
            <a:endParaRPr/>
          </a:p>
        </p:txBody>
      </p:sp>
      <p:pic>
        <p:nvPicPr>
          <p:cNvPr id="122" name="Google Shape;122;p7"/>
          <p:cNvPicPr preferRelativeResize="0"/>
          <p:nvPr/>
        </p:nvPicPr>
        <p:blipFill rotWithShape="1">
          <a:blip r:embed="rId4">
            <a:alphaModFix/>
          </a:blip>
          <a:srcRect b="0" l="0" r="0" t="0"/>
          <a:stretch/>
        </p:blipFill>
        <p:spPr>
          <a:xfrm>
            <a:off x="2786050" y="2314085"/>
            <a:ext cx="6143668" cy="397243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8"/>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Ví dụ: Nhà hàng là một hệ thống</a:t>
            </a:r>
            <a:endParaRPr/>
          </a:p>
        </p:txBody>
      </p:sp>
      <p:grpSp>
        <p:nvGrpSpPr>
          <p:cNvPr id="128" name="Google Shape;128;p8"/>
          <p:cNvGrpSpPr/>
          <p:nvPr/>
        </p:nvGrpSpPr>
        <p:grpSpPr>
          <a:xfrm>
            <a:off x="0" y="1571612"/>
            <a:ext cx="8785225" cy="4897437"/>
            <a:chOff x="68" y="436"/>
            <a:chExt cx="5534" cy="3085"/>
          </a:xfrm>
        </p:grpSpPr>
        <p:sp>
          <p:nvSpPr>
            <p:cNvPr id="129" name="Google Shape;129;p8"/>
            <p:cNvSpPr txBox="1"/>
            <p:nvPr/>
          </p:nvSpPr>
          <p:spPr>
            <a:xfrm rot="-5400000">
              <a:off x="4105" y="2024"/>
              <a:ext cx="2722" cy="27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Ranh giới của nhà hàng</a:t>
              </a:r>
              <a:endParaRPr/>
            </a:p>
          </p:txBody>
        </p:sp>
        <p:grpSp>
          <p:nvGrpSpPr>
            <p:cNvPr id="130" name="Google Shape;130;p8"/>
            <p:cNvGrpSpPr/>
            <p:nvPr/>
          </p:nvGrpSpPr>
          <p:grpSpPr>
            <a:xfrm>
              <a:off x="498" y="436"/>
              <a:ext cx="4729" cy="3076"/>
              <a:chOff x="2043" y="9951"/>
              <a:chExt cx="7581" cy="4323"/>
            </a:xfrm>
          </p:grpSpPr>
          <p:sp>
            <p:nvSpPr>
              <p:cNvPr id="131" name="Google Shape;131;p8"/>
              <p:cNvSpPr/>
              <p:nvPr/>
            </p:nvSpPr>
            <p:spPr>
              <a:xfrm>
                <a:off x="5235" y="10494"/>
                <a:ext cx="1824" cy="72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Kho</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(lưu trữ)</a:t>
                </a:r>
                <a:endParaRPr/>
              </a:p>
            </p:txBody>
          </p:sp>
          <p:sp>
            <p:nvSpPr>
              <p:cNvPr id="132" name="Google Shape;132;p8"/>
              <p:cNvSpPr/>
              <p:nvPr/>
            </p:nvSpPr>
            <p:spPr>
              <a:xfrm>
                <a:off x="5235" y="13374"/>
                <a:ext cx="1824" cy="72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Quầy phục vụ</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(bán)</a:t>
                </a:r>
                <a:endParaRPr/>
              </a:p>
            </p:txBody>
          </p:sp>
          <p:sp>
            <p:nvSpPr>
              <p:cNvPr id="133" name="Google Shape;133;p8"/>
              <p:cNvSpPr/>
              <p:nvPr/>
            </p:nvSpPr>
            <p:spPr>
              <a:xfrm>
                <a:off x="5235" y="11934"/>
                <a:ext cx="1824" cy="736"/>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Nhà bếp</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(chế biến)</a:t>
                </a:r>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134" name="Google Shape;134;p8"/>
              <p:cNvSpPr/>
              <p:nvPr/>
            </p:nvSpPr>
            <p:spPr>
              <a:xfrm>
                <a:off x="5577" y="11214"/>
                <a:ext cx="285" cy="720"/>
              </a:xfrm>
              <a:prstGeom prst="downArrow">
                <a:avLst>
                  <a:gd fmla="val 50000" name="adj1"/>
                  <a:gd fmla="val 63158" name="adj2"/>
                </a:avLst>
              </a:prstGeom>
              <a:solidFill>
                <a:srgbClr val="FFFF99"/>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5" name="Google Shape;135;p8"/>
              <p:cNvSpPr/>
              <p:nvPr/>
            </p:nvSpPr>
            <p:spPr>
              <a:xfrm>
                <a:off x="5577" y="12654"/>
                <a:ext cx="285" cy="720"/>
              </a:xfrm>
              <a:prstGeom prst="downArrow">
                <a:avLst>
                  <a:gd fmla="val 50000" name="adj1"/>
                  <a:gd fmla="val 63158" name="adj2"/>
                </a:avLst>
              </a:prstGeom>
              <a:solidFill>
                <a:srgbClr val="FFFF99"/>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6" name="Google Shape;136;p8"/>
              <p:cNvSpPr/>
              <p:nvPr/>
            </p:nvSpPr>
            <p:spPr>
              <a:xfrm>
                <a:off x="7971" y="10494"/>
                <a:ext cx="1653" cy="72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Văn phòng</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(điều khiển)</a:t>
                </a:r>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137" name="Google Shape;137;p8"/>
              <p:cNvSpPr txBox="1"/>
              <p:nvPr/>
            </p:nvSpPr>
            <p:spPr>
              <a:xfrm>
                <a:off x="5748" y="11394"/>
                <a:ext cx="1482" cy="54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Nguyên liệu</a:t>
                </a:r>
                <a:endParaRPr/>
              </a:p>
            </p:txBody>
          </p:sp>
          <p:sp>
            <p:nvSpPr>
              <p:cNvPr id="138" name="Google Shape;138;p8"/>
              <p:cNvSpPr txBox="1"/>
              <p:nvPr/>
            </p:nvSpPr>
            <p:spPr>
              <a:xfrm>
                <a:off x="5748" y="12834"/>
                <a:ext cx="1140" cy="5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Thức ăn</a:t>
                </a:r>
                <a:endParaRPr/>
              </a:p>
            </p:txBody>
          </p:sp>
          <p:sp>
            <p:nvSpPr>
              <p:cNvPr id="139" name="Google Shape;139;p8"/>
              <p:cNvSpPr/>
              <p:nvPr/>
            </p:nvSpPr>
            <p:spPr>
              <a:xfrm>
                <a:off x="2043" y="10494"/>
                <a:ext cx="1710" cy="72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0" spcFirstLastPara="1" rIns="0"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Nhà cung câp</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(cung ứng)</a:t>
                </a:r>
                <a:endParaRPr/>
              </a:p>
            </p:txBody>
          </p:sp>
          <p:sp>
            <p:nvSpPr>
              <p:cNvPr id="140" name="Google Shape;140;p8"/>
              <p:cNvSpPr/>
              <p:nvPr/>
            </p:nvSpPr>
            <p:spPr>
              <a:xfrm rot="-5400000">
                <a:off x="4369" y="10172"/>
                <a:ext cx="285" cy="1290"/>
              </a:xfrm>
              <a:prstGeom prst="downArrow">
                <a:avLst>
                  <a:gd fmla="val 50000" name="adj1"/>
                  <a:gd fmla="val 113158" name="adj2"/>
                </a:avLst>
              </a:prstGeom>
              <a:solidFill>
                <a:srgbClr val="FFFF99"/>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1" name="Google Shape;141;p8"/>
              <p:cNvSpPr/>
              <p:nvPr/>
            </p:nvSpPr>
            <p:spPr>
              <a:xfrm>
                <a:off x="2043" y="13374"/>
                <a:ext cx="1710" cy="72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Khách hàng</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(tiêu thụ)</a:t>
                </a:r>
                <a:endParaRPr/>
              </a:p>
            </p:txBody>
          </p:sp>
          <p:sp>
            <p:nvSpPr>
              <p:cNvPr id="142" name="Google Shape;142;p8"/>
              <p:cNvSpPr/>
              <p:nvPr/>
            </p:nvSpPr>
            <p:spPr>
              <a:xfrm rot="5400000">
                <a:off x="4312" y="12974"/>
                <a:ext cx="285" cy="1290"/>
              </a:xfrm>
              <a:prstGeom prst="downArrow">
                <a:avLst>
                  <a:gd fmla="val 50000" name="adj1"/>
                  <a:gd fmla="val 113158" name="adj2"/>
                </a:avLst>
              </a:prstGeom>
              <a:solidFill>
                <a:srgbClr val="FFFF99"/>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3" name="Google Shape;143;p8"/>
              <p:cNvSpPr/>
              <p:nvPr/>
            </p:nvSpPr>
            <p:spPr>
              <a:xfrm>
                <a:off x="7059" y="11211"/>
                <a:ext cx="2052" cy="2703"/>
              </a:xfrm>
              <a:custGeom>
                <a:rect b="b" l="l" r="r" t="t"/>
                <a:pathLst>
                  <a:path extrusionOk="0" h="1080" w="1539">
                    <a:moveTo>
                      <a:pt x="0" y="1080"/>
                    </a:moveTo>
                    <a:lnTo>
                      <a:pt x="1539" y="1080"/>
                    </a:lnTo>
                    <a:lnTo>
                      <a:pt x="1539" y="0"/>
                    </a:lnTo>
                  </a:path>
                </a:pathLst>
              </a:custGeom>
              <a:noFill/>
              <a:ln cap="flat" cmpd="sng" w="38100">
                <a:solidFill>
                  <a:srgbClr val="CC3300"/>
                </a:solidFill>
                <a:prstDash val="solid"/>
                <a:round/>
                <a:headEnd len="med" w="med" type="none"/>
                <a:tailEnd len="med" w="med" type="triangl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44" name="Google Shape;144;p8"/>
              <p:cNvCxnSpPr/>
              <p:nvPr/>
            </p:nvCxnSpPr>
            <p:spPr>
              <a:xfrm>
                <a:off x="3867" y="13836"/>
                <a:ext cx="1254" cy="0"/>
              </a:xfrm>
              <a:prstGeom prst="straightConnector1">
                <a:avLst/>
              </a:prstGeom>
              <a:noFill/>
              <a:ln cap="flat" cmpd="sng" w="38100">
                <a:solidFill>
                  <a:srgbClr val="CC3300"/>
                </a:solidFill>
                <a:prstDash val="solid"/>
                <a:round/>
                <a:headEnd len="med" w="med" type="none"/>
                <a:tailEnd len="med" w="med" type="triangle"/>
              </a:ln>
            </p:spPr>
          </p:cxnSp>
          <p:sp>
            <p:nvSpPr>
              <p:cNvPr id="145" name="Google Shape;145;p8"/>
              <p:cNvSpPr/>
              <p:nvPr/>
            </p:nvSpPr>
            <p:spPr>
              <a:xfrm>
                <a:off x="2898" y="9951"/>
                <a:ext cx="6213" cy="540"/>
              </a:xfrm>
              <a:custGeom>
                <a:rect b="b" l="l" r="r" t="t"/>
                <a:pathLst>
                  <a:path extrusionOk="0" h="540" w="5415">
                    <a:moveTo>
                      <a:pt x="5415" y="540"/>
                    </a:moveTo>
                    <a:lnTo>
                      <a:pt x="5415" y="0"/>
                    </a:lnTo>
                    <a:lnTo>
                      <a:pt x="0" y="0"/>
                    </a:lnTo>
                    <a:lnTo>
                      <a:pt x="0" y="540"/>
                    </a:lnTo>
                  </a:path>
                </a:pathLst>
              </a:custGeom>
              <a:noFill/>
              <a:ln cap="flat" cmpd="sng" w="38100">
                <a:solidFill>
                  <a:srgbClr val="CC3300"/>
                </a:solidFill>
                <a:prstDash val="solid"/>
                <a:round/>
                <a:headEnd len="med" w="med" type="none"/>
                <a:tailEnd len="med" w="med" type="triangl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6" name="Google Shape;146;p8"/>
              <p:cNvSpPr txBox="1"/>
              <p:nvPr/>
            </p:nvSpPr>
            <p:spPr>
              <a:xfrm>
                <a:off x="3924" y="12834"/>
                <a:ext cx="1469" cy="7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Hàng hóa,</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Dịch vụ</a:t>
                </a:r>
                <a:endParaRPr/>
              </a:p>
            </p:txBody>
          </p:sp>
          <p:sp>
            <p:nvSpPr>
              <p:cNvPr id="147" name="Google Shape;147;p8"/>
              <p:cNvSpPr txBox="1"/>
              <p:nvPr/>
            </p:nvSpPr>
            <p:spPr>
              <a:xfrm>
                <a:off x="3924" y="13914"/>
                <a:ext cx="1083" cy="3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Tiền trả</a:t>
                </a:r>
                <a:endParaRPr/>
              </a:p>
            </p:txBody>
          </p:sp>
          <p:sp>
            <p:nvSpPr>
              <p:cNvPr id="148" name="Google Shape;148;p8"/>
              <p:cNvSpPr txBox="1"/>
              <p:nvPr/>
            </p:nvSpPr>
            <p:spPr>
              <a:xfrm>
                <a:off x="7401" y="13914"/>
                <a:ext cx="1425" cy="3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Tiền thu</a:t>
                </a:r>
                <a:endParaRPr/>
              </a:p>
            </p:txBody>
          </p:sp>
          <p:sp>
            <p:nvSpPr>
              <p:cNvPr id="149" name="Google Shape;149;p8"/>
              <p:cNvSpPr txBox="1"/>
              <p:nvPr/>
            </p:nvSpPr>
            <p:spPr>
              <a:xfrm>
                <a:off x="7344" y="9954"/>
                <a:ext cx="1083" cy="3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Tiền trả</a:t>
                </a:r>
                <a:endParaRPr/>
              </a:p>
            </p:txBody>
          </p:sp>
          <p:sp>
            <p:nvSpPr>
              <p:cNvPr id="150" name="Google Shape;150;p8"/>
              <p:cNvSpPr txBox="1"/>
              <p:nvPr/>
            </p:nvSpPr>
            <p:spPr>
              <a:xfrm>
                <a:off x="3753" y="10314"/>
                <a:ext cx="1713" cy="54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Nguyên liệu</a:t>
                </a:r>
                <a:endParaRPr/>
              </a:p>
            </p:txBody>
          </p:sp>
          <p:sp>
            <p:nvSpPr>
              <p:cNvPr id="151" name="Google Shape;151;p8"/>
              <p:cNvSpPr/>
              <p:nvPr/>
            </p:nvSpPr>
            <p:spPr>
              <a:xfrm>
                <a:off x="7059" y="11214"/>
                <a:ext cx="1824" cy="2520"/>
              </a:xfrm>
              <a:custGeom>
                <a:rect b="b" l="l" r="r" t="t"/>
                <a:pathLst>
                  <a:path extrusionOk="0" h="2520" w="1482">
                    <a:moveTo>
                      <a:pt x="0" y="2520"/>
                    </a:moveTo>
                    <a:lnTo>
                      <a:pt x="1482" y="2520"/>
                    </a:lnTo>
                    <a:lnTo>
                      <a:pt x="1482" y="0"/>
                    </a:lnTo>
                  </a:path>
                </a:pathLst>
              </a:custGeom>
              <a:noFill/>
              <a:ln cap="flat" cmpd="sng" w="9525">
                <a:solidFill>
                  <a:srgbClr val="000099"/>
                </a:solidFill>
                <a:prstDash val="solid"/>
                <a:round/>
                <a:headEnd len="med" w="med" type="triangle"/>
                <a:tailEnd len="med" w="med" type="triangl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2" name="Google Shape;152;p8"/>
              <p:cNvSpPr/>
              <p:nvPr/>
            </p:nvSpPr>
            <p:spPr>
              <a:xfrm>
                <a:off x="7059" y="11214"/>
                <a:ext cx="1596" cy="1080"/>
              </a:xfrm>
              <a:custGeom>
                <a:rect b="b" l="l" r="r" t="t"/>
                <a:pathLst>
                  <a:path extrusionOk="0" h="1080" w="1197">
                    <a:moveTo>
                      <a:pt x="0" y="1080"/>
                    </a:moveTo>
                    <a:lnTo>
                      <a:pt x="1197" y="1080"/>
                    </a:lnTo>
                    <a:lnTo>
                      <a:pt x="1197" y="0"/>
                    </a:lnTo>
                  </a:path>
                </a:pathLst>
              </a:custGeom>
              <a:noFill/>
              <a:ln cap="flat" cmpd="sng" w="9525">
                <a:solidFill>
                  <a:srgbClr val="000099"/>
                </a:solidFill>
                <a:prstDash val="solid"/>
                <a:round/>
                <a:headEnd len="med" w="med" type="triangle"/>
                <a:tailEnd len="med" w="med" type="triangl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53" name="Google Shape;153;p8"/>
              <p:cNvCxnSpPr/>
              <p:nvPr/>
            </p:nvCxnSpPr>
            <p:spPr>
              <a:xfrm rot="10800000">
                <a:off x="7059" y="10854"/>
                <a:ext cx="912" cy="0"/>
              </a:xfrm>
              <a:prstGeom prst="straightConnector1">
                <a:avLst/>
              </a:prstGeom>
              <a:noFill/>
              <a:ln cap="flat" cmpd="sng" w="9525">
                <a:solidFill>
                  <a:srgbClr val="000099"/>
                </a:solidFill>
                <a:prstDash val="solid"/>
                <a:round/>
                <a:headEnd len="med" w="med" type="triangle"/>
                <a:tailEnd len="med" w="med" type="triangle"/>
              </a:ln>
            </p:spPr>
          </p:cxnSp>
        </p:grpSp>
        <p:sp>
          <p:nvSpPr>
            <p:cNvPr id="154" name="Google Shape;154;p8"/>
            <p:cNvSpPr/>
            <p:nvPr/>
          </p:nvSpPr>
          <p:spPr>
            <a:xfrm>
              <a:off x="2418" y="698"/>
              <a:ext cx="2951" cy="2818"/>
            </a:xfrm>
            <a:prstGeom prst="roundRect">
              <a:avLst>
                <a:gd fmla="val 3218" name="adj"/>
              </a:avLst>
            </a:prstGeom>
            <a:noFill/>
            <a:ln cap="flat" cmpd="sng" w="9525">
              <a:solidFill>
                <a:srgbClr val="000000"/>
              </a:solidFill>
              <a:prstDash val="dash"/>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5" name="Google Shape;155;p8"/>
            <p:cNvSpPr txBox="1"/>
            <p:nvPr/>
          </p:nvSpPr>
          <p:spPr>
            <a:xfrm>
              <a:off x="498" y="2235"/>
              <a:ext cx="1066" cy="512"/>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Đối thủ</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(cạnh tranh)</a:t>
              </a:r>
              <a:endParaRPr/>
            </a:p>
          </p:txBody>
        </p:sp>
        <p:sp>
          <p:nvSpPr>
            <p:cNvPr id="156" name="Google Shape;156;p8"/>
            <p:cNvSpPr txBox="1"/>
            <p:nvPr/>
          </p:nvSpPr>
          <p:spPr>
            <a:xfrm>
              <a:off x="498" y="1466"/>
              <a:ext cx="1066" cy="513"/>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0" spcFirstLastPara="1" rIns="0"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Chính phủ</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(luật pháp)</a:t>
              </a:r>
              <a:endParaRPr/>
            </a:p>
          </p:txBody>
        </p:sp>
        <p:sp>
          <p:nvSpPr>
            <p:cNvPr id="157" name="Google Shape;157;p8"/>
            <p:cNvSpPr txBox="1"/>
            <p:nvPr/>
          </p:nvSpPr>
          <p:spPr>
            <a:xfrm rot="-5400000">
              <a:off x="-427" y="1756"/>
              <a:ext cx="1353" cy="36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Môi trường</a:t>
              </a:r>
              <a:endParaRPr/>
            </a:p>
          </p:txBody>
        </p:sp>
        <p:sp>
          <p:nvSpPr>
            <p:cNvPr id="158" name="Google Shape;158;p8"/>
            <p:cNvSpPr/>
            <p:nvPr/>
          </p:nvSpPr>
          <p:spPr>
            <a:xfrm>
              <a:off x="284" y="696"/>
              <a:ext cx="178" cy="2818"/>
            </a:xfrm>
            <a:prstGeom prst="leftBrace">
              <a:avLst>
                <a:gd fmla="val 56363" name="adj1"/>
                <a:gd fmla="val 50000" name="adj2"/>
              </a:avLst>
            </a:prstGeom>
            <a:no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9" name="Google Shape;159;p8"/>
            <p:cNvSpPr txBox="1"/>
            <p:nvPr/>
          </p:nvSpPr>
          <p:spPr>
            <a:xfrm>
              <a:off x="3769" y="1849"/>
              <a:ext cx="889" cy="51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Thông tin, mệnh lệnh</a:t>
              </a:r>
              <a:endParaRPr/>
            </a:p>
          </p:txBody>
        </p:sp>
        <p:sp>
          <p:nvSpPr>
            <p:cNvPr id="160" name="Google Shape;160;p8"/>
            <p:cNvSpPr/>
            <p:nvPr/>
          </p:nvSpPr>
          <p:spPr>
            <a:xfrm>
              <a:off x="2316" y="933"/>
              <a:ext cx="213" cy="257"/>
            </a:xfrm>
            <a:prstGeom prst="ellipse">
              <a:avLst/>
            </a:prstGeom>
            <a:no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1" name="Google Shape;161;p8"/>
            <p:cNvSpPr/>
            <p:nvPr/>
          </p:nvSpPr>
          <p:spPr>
            <a:xfrm>
              <a:off x="2276" y="2873"/>
              <a:ext cx="284" cy="513"/>
            </a:xfrm>
            <a:prstGeom prst="ellipse">
              <a:avLst/>
            </a:prstGeom>
            <a:no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2" name="Google Shape;162;p8"/>
            <p:cNvSpPr/>
            <p:nvPr/>
          </p:nvSpPr>
          <p:spPr>
            <a:xfrm>
              <a:off x="4800" y="568"/>
              <a:ext cx="213" cy="256"/>
            </a:xfrm>
            <a:prstGeom prst="ellipse">
              <a:avLst/>
            </a:prstGeom>
            <a:no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9"/>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Các thuộc tính của hệ thống</a:t>
            </a:r>
            <a:endParaRPr/>
          </a:p>
        </p:txBody>
      </p:sp>
      <p:grpSp>
        <p:nvGrpSpPr>
          <p:cNvPr id="168" name="Google Shape;168;p9"/>
          <p:cNvGrpSpPr/>
          <p:nvPr/>
        </p:nvGrpSpPr>
        <p:grpSpPr>
          <a:xfrm>
            <a:off x="785786" y="1714488"/>
            <a:ext cx="7786874" cy="4533631"/>
            <a:chOff x="785786" y="1142984"/>
            <a:chExt cx="7786874" cy="4533631"/>
          </a:xfrm>
        </p:grpSpPr>
        <p:sp>
          <p:nvSpPr>
            <p:cNvPr id="169" name="Google Shape;169;p9"/>
            <p:cNvSpPr/>
            <p:nvPr/>
          </p:nvSpPr>
          <p:spPr>
            <a:xfrm>
              <a:off x="1385359" y="1928802"/>
              <a:ext cx="5829847" cy="3214710"/>
            </a:xfrm>
            <a:prstGeom prst="ellipse">
              <a:avLst/>
            </a:prstGeom>
            <a:solidFill>
              <a:srgbClr val="D8D8D8"/>
            </a:solidFill>
            <a:ln cap="flat" cmpd="sng" w="12700">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70" name="Google Shape;170;p9"/>
            <p:cNvSpPr/>
            <p:nvPr/>
          </p:nvSpPr>
          <p:spPr>
            <a:xfrm>
              <a:off x="2428860" y="3929066"/>
              <a:ext cx="1071570" cy="785818"/>
            </a:xfrm>
            <a:prstGeom prst="ellipse">
              <a:avLst/>
            </a:prstGeom>
            <a:solidFill>
              <a:srgbClr val="B2B2B2"/>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B</a:t>
              </a:r>
              <a:endParaRPr/>
            </a:p>
          </p:txBody>
        </p:sp>
        <p:sp>
          <p:nvSpPr>
            <p:cNvPr id="171" name="Google Shape;171;p9"/>
            <p:cNvSpPr/>
            <p:nvPr/>
          </p:nvSpPr>
          <p:spPr>
            <a:xfrm>
              <a:off x="4857752" y="3929066"/>
              <a:ext cx="857256" cy="714380"/>
            </a:xfrm>
            <a:prstGeom prst="ellipse">
              <a:avLst/>
            </a:prstGeom>
            <a:solidFill>
              <a:srgbClr val="B2B2B2"/>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C1</a:t>
              </a:r>
              <a:endParaRPr/>
            </a:p>
          </p:txBody>
        </p:sp>
        <p:sp>
          <p:nvSpPr>
            <p:cNvPr id="172" name="Google Shape;172;p9"/>
            <p:cNvSpPr txBox="1"/>
            <p:nvPr/>
          </p:nvSpPr>
          <p:spPr>
            <a:xfrm>
              <a:off x="6929454" y="4181411"/>
              <a:ext cx="1643206" cy="53347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Môi trường</a:t>
              </a:r>
              <a:endParaRPr/>
            </a:p>
          </p:txBody>
        </p:sp>
        <p:sp>
          <p:nvSpPr>
            <p:cNvPr id="173" name="Google Shape;173;p9"/>
            <p:cNvSpPr/>
            <p:nvPr/>
          </p:nvSpPr>
          <p:spPr>
            <a:xfrm>
              <a:off x="857224" y="4929198"/>
              <a:ext cx="1200254" cy="4610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Đầu vào</a:t>
              </a:r>
              <a:endParaRPr/>
            </a:p>
          </p:txBody>
        </p:sp>
        <p:cxnSp>
          <p:nvCxnSpPr>
            <p:cNvPr id="174" name="Google Shape;174;p9"/>
            <p:cNvCxnSpPr>
              <a:stCxn id="173" idx="0"/>
            </p:cNvCxnSpPr>
            <p:nvPr/>
          </p:nvCxnSpPr>
          <p:spPr>
            <a:xfrm flipH="1" rot="10800000">
              <a:off x="1457351" y="4357698"/>
              <a:ext cx="42900" cy="571500"/>
            </a:xfrm>
            <a:prstGeom prst="straightConnector1">
              <a:avLst/>
            </a:prstGeom>
            <a:noFill/>
            <a:ln cap="flat" cmpd="sng" w="9525">
              <a:solidFill>
                <a:srgbClr val="000099"/>
              </a:solidFill>
              <a:prstDash val="solid"/>
              <a:round/>
              <a:headEnd len="med" w="med" type="none"/>
              <a:tailEnd len="med" w="med" type="triangle"/>
            </a:ln>
          </p:spPr>
        </p:cxnSp>
        <p:sp>
          <p:nvSpPr>
            <p:cNvPr id="175" name="Google Shape;175;p9"/>
            <p:cNvSpPr/>
            <p:nvPr/>
          </p:nvSpPr>
          <p:spPr>
            <a:xfrm>
              <a:off x="785786" y="1539192"/>
              <a:ext cx="1516011" cy="4610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Giao tiếp</a:t>
              </a:r>
              <a:endParaRPr/>
            </a:p>
          </p:txBody>
        </p:sp>
        <p:cxnSp>
          <p:nvCxnSpPr>
            <p:cNvPr id="176" name="Google Shape;176;p9"/>
            <p:cNvCxnSpPr>
              <a:stCxn id="175" idx="2"/>
              <a:endCxn id="177" idx="0"/>
            </p:cNvCxnSpPr>
            <p:nvPr/>
          </p:nvCxnSpPr>
          <p:spPr>
            <a:xfrm>
              <a:off x="1543791" y="2000240"/>
              <a:ext cx="267600" cy="653100"/>
            </a:xfrm>
            <a:prstGeom prst="straightConnector1">
              <a:avLst/>
            </a:prstGeom>
            <a:noFill/>
            <a:ln cap="flat" cmpd="sng" w="9525">
              <a:solidFill>
                <a:srgbClr val="000099"/>
              </a:solidFill>
              <a:prstDash val="solid"/>
              <a:round/>
              <a:headEnd len="med" w="med" type="none"/>
              <a:tailEnd len="med" w="med" type="triangle"/>
            </a:ln>
          </p:spPr>
        </p:cxnSp>
        <p:sp>
          <p:nvSpPr>
            <p:cNvPr id="178" name="Google Shape;178;p9"/>
            <p:cNvSpPr/>
            <p:nvPr/>
          </p:nvSpPr>
          <p:spPr>
            <a:xfrm>
              <a:off x="3071802" y="5214950"/>
              <a:ext cx="209647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Quan hệ nội tại</a:t>
              </a:r>
              <a:endParaRPr/>
            </a:p>
          </p:txBody>
        </p:sp>
        <p:cxnSp>
          <p:nvCxnSpPr>
            <p:cNvPr id="179" name="Google Shape;179;p9"/>
            <p:cNvCxnSpPr>
              <a:stCxn id="178" idx="0"/>
            </p:cNvCxnSpPr>
            <p:nvPr/>
          </p:nvCxnSpPr>
          <p:spPr>
            <a:xfrm rot="10800000">
              <a:off x="4072037" y="4429250"/>
              <a:ext cx="48000" cy="785700"/>
            </a:xfrm>
            <a:prstGeom prst="straightConnector1">
              <a:avLst/>
            </a:prstGeom>
            <a:noFill/>
            <a:ln cap="flat" cmpd="sng" w="9525">
              <a:solidFill>
                <a:srgbClr val="000099"/>
              </a:solidFill>
              <a:prstDash val="solid"/>
              <a:round/>
              <a:headEnd len="med" w="med" type="none"/>
              <a:tailEnd len="med" w="med" type="triangle"/>
            </a:ln>
          </p:spPr>
        </p:cxnSp>
        <p:cxnSp>
          <p:nvCxnSpPr>
            <p:cNvPr id="180" name="Google Shape;180;p9"/>
            <p:cNvCxnSpPr/>
            <p:nvPr/>
          </p:nvCxnSpPr>
          <p:spPr>
            <a:xfrm flipH="1">
              <a:off x="4352724" y="4052562"/>
              <a:ext cx="91303" cy="84790"/>
            </a:xfrm>
            <a:prstGeom prst="straightConnector1">
              <a:avLst/>
            </a:prstGeom>
            <a:noFill/>
            <a:ln>
              <a:noFill/>
            </a:ln>
          </p:spPr>
        </p:cxnSp>
        <p:sp>
          <p:nvSpPr>
            <p:cNvPr id="181" name="Google Shape;181;p9"/>
            <p:cNvSpPr/>
            <p:nvPr/>
          </p:nvSpPr>
          <p:spPr>
            <a:xfrm>
              <a:off x="4357686" y="1142984"/>
              <a:ext cx="185243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Hệ thống con</a:t>
              </a:r>
              <a:endParaRPr/>
            </a:p>
          </p:txBody>
        </p:sp>
        <p:cxnSp>
          <p:nvCxnSpPr>
            <p:cNvPr id="182" name="Google Shape;182;p9"/>
            <p:cNvCxnSpPr>
              <a:stCxn id="181" idx="2"/>
              <a:endCxn id="183" idx="0"/>
            </p:cNvCxnSpPr>
            <p:nvPr/>
          </p:nvCxnSpPr>
          <p:spPr>
            <a:xfrm flipH="1">
              <a:off x="5250601" y="1604649"/>
              <a:ext cx="33300" cy="609900"/>
            </a:xfrm>
            <a:prstGeom prst="straightConnector1">
              <a:avLst/>
            </a:prstGeom>
            <a:noFill/>
            <a:ln cap="flat" cmpd="sng" w="9525">
              <a:solidFill>
                <a:srgbClr val="000099"/>
              </a:solidFill>
              <a:prstDash val="solid"/>
              <a:round/>
              <a:headEnd len="med" w="med" type="none"/>
              <a:tailEnd len="med" w="med" type="triangle"/>
            </a:ln>
          </p:spPr>
        </p:cxnSp>
        <p:sp>
          <p:nvSpPr>
            <p:cNvPr id="184" name="Google Shape;184;p9"/>
            <p:cNvSpPr/>
            <p:nvPr/>
          </p:nvSpPr>
          <p:spPr>
            <a:xfrm>
              <a:off x="5857884" y="5143512"/>
              <a:ext cx="1354328" cy="4610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Ranh giới</a:t>
              </a:r>
              <a:endParaRPr/>
            </a:p>
          </p:txBody>
        </p:sp>
        <p:cxnSp>
          <p:nvCxnSpPr>
            <p:cNvPr id="185" name="Google Shape;185;p9"/>
            <p:cNvCxnSpPr>
              <a:stCxn id="184" idx="0"/>
              <a:endCxn id="169" idx="5"/>
            </p:cNvCxnSpPr>
            <p:nvPr/>
          </p:nvCxnSpPr>
          <p:spPr>
            <a:xfrm rot="10800000">
              <a:off x="6361348" y="4672812"/>
              <a:ext cx="173700" cy="470700"/>
            </a:xfrm>
            <a:prstGeom prst="straightConnector1">
              <a:avLst/>
            </a:prstGeom>
            <a:noFill/>
            <a:ln cap="flat" cmpd="sng" w="9525">
              <a:solidFill>
                <a:srgbClr val="000099"/>
              </a:solidFill>
              <a:prstDash val="solid"/>
              <a:round/>
              <a:headEnd len="med" w="med" type="none"/>
              <a:tailEnd len="med" w="med" type="triangle"/>
            </a:ln>
          </p:spPr>
        </p:cxnSp>
        <p:sp>
          <p:nvSpPr>
            <p:cNvPr id="186" name="Google Shape;186;p9"/>
            <p:cNvSpPr/>
            <p:nvPr/>
          </p:nvSpPr>
          <p:spPr>
            <a:xfrm>
              <a:off x="7052283" y="1785926"/>
              <a:ext cx="1234493" cy="4610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Đầu ra</a:t>
              </a:r>
              <a:endParaRPr/>
            </a:p>
          </p:txBody>
        </p:sp>
        <p:cxnSp>
          <p:nvCxnSpPr>
            <p:cNvPr id="187" name="Google Shape;187;p9"/>
            <p:cNvCxnSpPr>
              <a:stCxn id="186" idx="2"/>
            </p:cNvCxnSpPr>
            <p:nvPr/>
          </p:nvCxnSpPr>
          <p:spPr>
            <a:xfrm flipH="1">
              <a:off x="7623929" y="2246974"/>
              <a:ext cx="45600" cy="467700"/>
            </a:xfrm>
            <a:prstGeom prst="straightConnector1">
              <a:avLst/>
            </a:prstGeom>
            <a:noFill/>
            <a:ln cap="flat" cmpd="sng" w="9525">
              <a:solidFill>
                <a:srgbClr val="000099"/>
              </a:solidFill>
              <a:prstDash val="solid"/>
              <a:round/>
              <a:headEnd len="med" w="med" type="none"/>
              <a:tailEnd len="med" w="med" type="triangle"/>
            </a:ln>
          </p:spPr>
        </p:cxnSp>
        <p:sp>
          <p:nvSpPr>
            <p:cNvPr id="188" name="Google Shape;188;p9"/>
            <p:cNvSpPr/>
            <p:nvPr/>
          </p:nvSpPr>
          <p:spPr>
            <a:xfrm>
              <a:off x="2643174" y="2357430"/>
              <a:ext cx="1000132" cy="785818"/>
            </a:xfrm>
            <a:prstGeom prst="ellipse">
              <a:avLst/>
            </a:prstGeom>
            <a:solidFill>
              <a:srgbClr val="B2B2B2"/>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A</a:t>
              </a:r>
              <a:endParaRPr/>
            </a:p>
          </p:txBody>
        </p:sp>
        <p:sp>
          <p:nvSpPr>
            <p:cNvPr id="189" name="Google Shape;189;p9"/>
            <p:cNvSpPr/>
            <p:nvPr/>
          </p:nvSpPr>
          <p:spPr>
            <a:xfrm>
              <a:off x="4857752" y="2428868"/>
              <a:ext cx="857256" cy="714380"/>
            </a:xfrm>
            <a:prstGeom prst="ellipse">
              <a:avLst/>
            </a:prstGeom>
            <a:solidFill>
              <a:srgbClr val="B2B2B2"/>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C2</a:t>
              </a:r>
              <a:endParaRPr/>
            </a:p>
          </p:txBody>
        </p:sp>
        <p:cxnSp>
          <p:nvCxnSpPr>
            <p:cNvPr id="190" name="Google Shape;190;p9"/>
            <p:cNvCxnSpPr>
              <a:stCxn id="188" idx="6"/>
              <a:endCxn id="189" idx="2"/>
            </p:cNvCxnSpPr>
            <p:nvPr/>
          </p:nvCxnSpPr>
          <p:spPr>
            <a:xfrm>
              <a:off x="3643306" y="2750339"/>
              <a:ext cx="1214400" cy="35700"/>
            </a:xfrm>
            <a:prstGeom prst="straightConnector1">
              <a:avLst/>
            </a:prstGeom>
            <a:noFill/>
            <a:ln cap="flat" cmpd="sng" w="28575">
              <a:solidFill>
                <a:srgbClr val="FF0000"/>
              </a:solidFill>
              <a:prstDash val="solid"/>
              <a:round/>
              <a:headEnd len="sm" w="sm" type="none"/>
              <a:tailEnd len="lg" w="lg" type="triangle"/>
            </a:ln>
          </p:spPr>
        </p:cxnSp>
        <p:cxnSp>
          <p:nvCxnSpPr>
            <p:cNvPr id="191" name="Google Shape;191;p9"/>
            <p:cNvCxnSpPr>
              <a:stCxn id="170" idx="0"/>
              <a:endCxn id="188" idx="4"/>
            </p:cNvCxnSpPr>
            <p:nvPr/>
          </p:nvCxnSpPr>
          <p:spPr>
            <a:xfrm flipH="1" rot="10800000">
              <a:off x="2964645" y="3143366"/>
              <a:ext cx="178500" cy="785700"/>
            </a:xfrm>
            <a:prstGeom prst="straightConnector1">
              <a:avLst/>
            </a:prstGeom>
            <a:noFill/>
            <a:ln cap="flat" cmpd="sng" w="28575">
              <a:solidFill>
                <a:srgbClr val="FF0000"/>
              </a:solidFill>
              <a:prstDash val="solid"/>
              <a:round/>
              <a:headEnd len="sm" w="sm" type="none"/>
              <a:tailEnd len="lg" w="lg" type="triangle"/>
            </a:ln>
          </p:spPr>
        </p:cxnSp>
        <p:cxnSp>
          <p:nvCxnSpPr>
            <p:cNvPr id="192" name="Google Shape;192;p9"/>
            <p:cNvCxnSpPr>
              <a:stCxn id="170" idx="6"/>
              <a:endCxn id="171" idx="2"/>
            </p:cNvCxnSpPr>
            <p:nvPr/>
          </p:nvCxnSpPr>
          <p:spPr>
            <a:xfrm flipH="1" rot="10800000">
              <a:off x="3500430" y="4286275"/>
              <a:ext cx="1357200" cy="35700"/>
            </a:xfrm>
            <a:prstGeom prst="straightConnector1">
              <a:avLst/>
            </a:prstGeom>
            <a:noFill/>
            <a:ln cap="flat" cmpd="sng" w="28575">
              <a:solidFill>
                <a:srgbClr val="FF0000"/>
              </a:solidFill>
              <a:prstDash val="solid"/>
              <a:round/>
              <a:headEnd len="sm" w="sm" type="none"/>
              <a:tailEnd len="lg" w="lg" type="triangle"/>
            </a:ln>
          </p:spPr>
        </p:cxnSp>
        <p:cxnSp>
          <p:nvCxnSpPr>
            <p:cNvPr id="193" name="Google Shape;193;p9"/>
            <p:cNvCxnSpPr>
              <a:stCxn id="171" idx="0"/>
              <a:endCxn id="189" idx="4"/>
            </p:cNvCxnSpPr>
            <p:nvPr/>
          </p:nvCxnSpPr>
          <p:spPr>
            <a:xfrm rot="10800000">
              <a:off x="5286380" y="3143366"/>
              <a:ext cx="0" cy="785700"/>
            </a:xfrm>
            <a:prstGeom prst="straightConnector1">
              <a:avLst/>
            </a:prstGeom>
            <a:noFill/>
            <a:ln cap="flat" cmpd="sng" w="28575">
              <a:solidFill>
                <a:srgbClr val="FF0000"/>
              </a:solidFill>
              <a:prstDash val="solid"/>
              <a:round/>
              <a:headEnd len="sm" w="sm" type="none"/>
              <a:tailEnd len="lg" w="lg" type="triangle"/>
            </a:ln>
          </p:spPr>
        </p:cxnSp>
        <p:cxnSp>
          <p:nvCxnSpPr>
            <p:cNvPr id="194" name="Google Shape;194;p9"/>
            <p:cNvCxnSpPr>
              <a:stCxn id="189" idx="6"/>
            </p:cNvCxnSpPr>
            <p:nvPr/>
          </p:nvCxnSpPr>
          <p:spPr>
            <a:xfrm>
              <a:off x="5715008" y="2786058"/>
              <a:ext cx="2214600" cy="1500"/>
            </a:xfrm>
            <a:prstGeom prst="straightConnector1">
              <a:avLst/>
            </a:prstGeom>
            <a:noFill/>
            <a:ln cap="flat" cmpd="sng" w="28575">
              <a:solidFill>
                <a:srgbClr val="FF0000"/>
              </a:solidFill>
              <a:prstDash val="solid"/>
              <a:round/>
              <a:headEnd len="sm" w="sm" type="none"/>
              <a:tailEnd len="lg" w="lg" type="triangle"/>
            </a:ln>
          </p:spPr>
        </p:cxnSp>
        <p:sp>
          <p:nvSpPr>
            <p:cNvPr id="195" name="Google Shape;195;p9"/>
            <p:cNvSpPr/>
            <p:nvPr/>
          </p:nvSpPr>
          <p:spPr>
            <a:xfrm>
              <a:off x="6786578" y="2714620"/>
              <a:ext cx="182606" cy="164281"/>
            </a:xfrm>
            <a:prstGeom prst="ellipse">
              <a:avLst/>
            </a:pr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96" name="Google Shape;196;p9"/>
            <p:cNvCxnSpPr>
              <a:endCxn id="188" idx="2"/>
            </p:cNvCxnSpPr>
            <p:nvPr/>
          </p:nvCxnSpPr>
          <p:spPr>
            <a:xfrm>
              <a:off x="1142874" y="2714639"/>
              <a:ext cx="1500300" cy="35700"/>
            </a:xfrm>
            <a:prstGeom prst="straightConnector1">
              <a:avLst/>
            </a:prstGeom>
            <a:noFill/>
            <a:ln cap="flat" cmpd="sng" w="28575">
              <a:solidFill>
                <a:srgbClr val="FF0000"/>
              </a:solidFill>
              <a:prstDash val="solid"/>
              <a:round/>
              <a:headEnd len="sm" w="sm" type="none"/>
              <a:tailEnd len="lg" w="lg" type="triangle"/>
            </a:ln>
          </p:spPr>
        </p:cxnSp>
        <p:sp>
          <p:nvSpPr>
            <p:cNvPr id="183" name="Google Shape;183;p9"/>
            <p:cNvSpPr/>
            <p:nvPr/>
          </p:nvSpPr>
          <p:spPr>
            <a:xfrm>
              <a:off x="4357686" y="2214554"/>
              <a:ext cx="1785950" cy="2643206"/>
            </a:xfrm>
            <a:prstGeom prst="ellipse">
              <a:avLst/>
            </a:prstGeom>
            <a:solidFill>
              <a:srgbClr val="D5ECED">
                <a:alpha val="40000"/>
              </a:srgbClr>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97" name="Google Shape;197;p9"/>
            <p:cNvCxnSpPr>
              <a:endCxn id="170" idx="2"/>
            </p:cNvCxnSpPr>
            <p:nvPr/>
          </p:nvCxnSpPr>
          <p:spPr>
            <a:xfrm>
              <a:off x="928560" y="4286275"/>
              <a:ext cx="1500300" cy="35700"/>
            </a:xfrm>
            <a:prstGeom prst="straightConnector1">
              <a:avLst/>
            </a:prstGeom>
            <a:noFill/>
            <a:ln cap="flat" cmpd="sng" w="28575">
              <a:solidFill>
                <a:srgbClr val="FF0000"/>
              </a:solidFill>
              <a:prstDash val="solid"/>
              <a:round/>
              <a:headEnd len="sm" w="sm" type="none"/>
              <a:tailEnd len="lg" w="lg" type="triangle"/>
            </a:ln>
          </p:spPr>
        </p:cxnSp>
        <p:sp>
          <p:nvSpPr>
            <p:cNvPr id="198" name="Google Shape;198;p9"/>
            <p:cNvSpPr/>
            <p:nvPr/>
          </p:nvSpPr>
          <p:spPr>
            <a:xfrm>
              <a:off x="1689364" y="4197012"/>
              <a:ext cx="188312" cy="174880"/>
            </a:xfrm>
            <a:prstGeom prst="ellipse">
              <a:avLst/>
            </a:pr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77" name="Google Shape;177;p9"/>
            <p:cNvSpPr/>
            <p:nvPr/>
          </p:nvSpPr>
          <p:spPr>
            <a:xfrm>
              <a:off x="1714480" y="2653342"/>
              <a:ext cx="193676" cy="204154"/>
            </a:xfrm>
            <a:prstGeom prst="ellipse">
              <a:avLst/>
            </a:pr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9" name="Google Shape;199;p9"/>
            <p:cNvSpPr/>
            <p:nvPr/>
          </p:nvSpPr>
          <p:spPr>
            <a:xfrm>
              <a:off x="4429124" y="2714620"/>
              <a:ext cx="164648" cy="142876"/>
            </a:xfrm>
            <a:prstGeom prst="ellipse">
              <a:avLst/>
            </a:prstGeom>
            <a:solidFill>
              <a:srgbClr val="BFBFB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0" name="Google Shape;200;p9"/>
            <p:cNvSpPr/>
            <p:nvPr/>
          </p:nvSpPr>
          <p:spPr>
            <a:xfrm>
              <a:off x="5878522" y="2704460"/>
              <a:ext cx="182606" cy="164281"/>
            </a:xfrm>
            <a:prstGeom prst="ellipse">
              <a:avLst/>
            </a:prstGeom>
            <a:solidFill>
              <a:srgbClr val="BFBFB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1" name="Google Shape;201;p9"/>
            <p:cNvSpPr/>
            <p:nvPr/>
          </p:nvSpPr>
          <p:spPr>
            <a:xfrm>
              <a:off x="4429124" y="4214818"/>
              <a:ext cx="182606" cy="164281"/>
            </a:xfrm>
            <a:prstGeom prst="ellipse">
              <a:avLst/>
            </a:prstGeom>
            <a:solidFill>
              <a:srgbClr val="BFBFB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2" name="Google Shape;202;p9"/>
            <p:cNvSpPr/>
            <p:nvPr/>
          </p:nvSpPr>
          <p:spPr>
            <a:xfrm>
              <a:off x="2357422" y="1142984"/>
              <a:ext cx="167065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u="sng">
                  <a:solidFill>
                    <a:srgbClr val="000099"/>
                  </a:solidFill>
                  <a:latin typeface="Arial"/>
                  <a:ea typeface="Arial"/>
                  <a:cs typeface="Arial"/>
                  <a:sym typeface="Arial"/>
                </a:rPr>
                <a:t>Thành phần</a:t>
              </a:r>
              <a:endParaRPr/>
            </a:p>
          </p:txBody>
        </p:sp>
        <p:cxnSp>
          <p:nvCxnSpPr>
            <p:cNvPr id="203" name="Google Shape;203;p9"/>
            <p:cNvCxnSpPr>
              <a:stCxn id="202" idx="2"/>
              <a:endCxn id="188" idx="0"/>
            </p:cNvCxnSpPr>
            <p:nvPr/>
          </p:nvCxnSpPr>
          <p:spPr>
            <a:xfrm flipH="1">
              <a:off x="3143247" y="1604649"/>
              <a:ext cx="49500" cy="752700"/>
            </a:xfrm>
            <a:prstGeom prst="straightConnector1">
              <a:avLst/>
            </a:prstGeom>
            <a:noFill/>
            <a:ln cap="flat" cmpd="sng" w="9525">
              <a:solidFill>
                <a:srgbClr val="000099"/>
              </a:solidFill>
              <a:prstDash val="solid"/>
              <a:round/>
              <a:headEnd len="med" w="med" type="none"/>
              <a:tailEnd len="med" w="med" type="triangle"/>
            </a:ln>
          </p:spPr>
        </p:cxn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0"/>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Các thuộc tính của hệ thống</a:t>
            </a:r>
            <a:endParaRPr/>
          </a:p>
        </p:txBody>
      </p:sp>
      <p:sp>
        <p:nvSpPr>
          <p:cNvPr id="209" name="Google Shape;209;p10"/>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2400"/>
              <a:buFont typeface="Arimo"/>
              <a:buChar char="•"/>
            </a:pPr>
            <a:r>
              <a:rPr lang="en-US" sz="2400"/>
              <a:t>Một hệ thống chỉ tồn tại được khi nó có lý do</a:t>
            </a:r>
            <a:r>
              <a:rPr b="1" lang="en-US" sz="2400">
                <a:solidFill>
                  <a:srgbClr val="990033"/>
                </a:solidFill>
              </a:rPr>
              <a:t> </a:t>
            </a:r>
            <a:r>
              <a:rPr lang="en-US" sz="2400"/>
              <a:t>để tồn tại; đó là </a:t>
            </a:r>
            <a:r>
              <a:rPr b="1" lang="en-US" sz="2400">
                <a:solidFill>
                  <a:srgbClr val="000099"/>
                </a:solidFill>
              </a:rPr>
              <a:t>mục đích</a:t>
            </a:r>
            <a:r>
              <a:rPr lang="en-US" sz="2400"/>
              <a:t> của hệ thống. Mục đích đó được thừa nhận khi nó có giá trị đối với môi trường (có con người). </a:t>
            </a:r>
            <a:r>
              <a:rPr b="1" lang="en-US" sz="2400">
                <a:solidFill>
                  <a:srgbClr val="0000CC"/>
                </a:solidFill>
              </a:rPr>
              <a:t>Môi trường </a:t>
            </a:r>
            <a:r>
              <a:rPr lang="en-US" sz="2400"/>
              <a:t>là những gì tồn tại bên ngoài </a:t>
            </a:r>
            <a:r>
              <a:rPr b="1" lang="en-US" sz="2400">
                <a:solidFill>
                  <a:srgbClr val="000099"/>
                </a:solidFill>
              </a:rPr>
              <a:t>ranh giới</a:t>
            </a:r>
            <a:r>
              <a:rPr lang="en-US" sz="2400"/>
              <a:t> của hệ thống và có liên quan tới hệ thống (chức năng và ràng buộc). </a:t>
            </a:r>
            <a:endParaRPr sz="2400"/>
          </a:p>
          <a:p>
            <a:pPr indent="-342900" lvl="0" marL="342900" rtl="0" algn="l">
              <a:spcBef>
                <a:spcPts val="480"/>
              </a:spcBef>
              <a:spcAft>
                <a:spcPts val="0"/>
              </a:spcAft>
              <a:buClr>
                <a:schemeClr val="dk1"/>
              </a:buClr>
              <a:buSzPts val="2400"/>
              <a:buFont typeface="Arimo"/>
              <a:buChar char="•"/>
            </a:pPr>
            <a:r>
              <a:rPr lang="en-US" sz="2400"/>
              <a:t>Giá trị của hệ thống có được từ sự cộng tác bên trong hệ thống (</a:t>
            </a:r>
            <a:r>
              <a:rPr b="1" lang="en-US" sz="2400">
                <a:solidFill>
                  <a:srgbClr val="000099"/>
                </a:solidFill>
              </a:rPr>
              <a:t>quan hệ nội tại</a:t>
            </a:r>
            <a:r>
              <a:rPr lang="en-US" sz="2400"/>
              <a:t> giữa </a:t>
            </a:r>
            <a:r>
              <a:rPr b="1" lang="en-US" sz="2400">
                <a:solidFill>
                  <a:srgbClr val="000099"/>
                </a:solidFill>
              </a:rPr>
              <a:t>các thành phần/hệ thống con</a:t>
            </a:r>
            <a:r>
              <a:rPr lang="en-US" sz="2400"/>
              <a:t>), và bộc lộ ra môi trường thành các chức năng của hệ thống (</a:t>
            </a:r>
            <a:r>
              <a:rPr b="1" lang="en-US" sz="2400">
                <a:solidFill>
                  <a:srgbClr val="000099"/>
                </a:solidFill>
              </a:rPr>
              <a:t>đầu vào, đầu ra, giao tiếp</a:t>
            </a:r>
            <a:r>
              <a:rPr lang="en-US" sz="2400"/>
              <a: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1"/>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4000"/>
              <a:t>Các tính chất của hệ thống</a:t>
            </a:r>
            <a:endParaRPr/>
          </a:p>
        </p:txBody>
      </p:sp>
      <p:sp>
        <p:nvSpPr>
          <p:cNvPr id="215" name="Google Shape;215;p11"/>
          <p:cNvSpPr txBox="1"/>
          <p:nvPr>
            <p:ph idx="1" type="body"/>
          </p:nvPr>
        </p:nvSpPr>
        <p:spPr>
          <a:xfrm>
            <a:off x="0" y="1357298"/>
            <a:ext cx="9144000" cy="5143536"/>
          </a:xfrm>
          <a:prstGeom prst="rect">
            <a:avLst/>
          </a:prstGeom>
          <a:noFill/>
          <a:ln>
            <a:noFill/>
          </a:ln>
        </p:spPr>
        <p:txBody>
          <a:bodyPr anchorCtr="0" anchor="t" bIns="45700" lIns="91425" spcFirstLastPara="1" rIns="91425" wrap="square" tIns="45700">
            <a:noAutofit/>
          </a:bodyPr>
          <a:lstStyle/>
          <a:p>
            <a:pPr indent="-533400" lvl="0" marL="533400" rtl="0" algn="just">
              <a:spcBef>
                <a:spcPts val="0"/>
              </a:spcBef>
              <a:spcAft>
                <a:spcPts val="0"/>
              </a:spcAft>
              <a:buClr>
                <a:srgbClr val="FF0000"/>
              </a:buClr>
              <a:buSzPts val="2800"/>
              <a:buFont typeface="Arimo"/>
              <a:buChar char="•"/>
            </a:pPr>
            <a:r>
              <a:rPr b="1" lang="en-US" sz="2800">
                <a:solidFill>
                  <a:srgbClr val="FF0000"/>
                </a:solidFill>
              </a:rPr>
              <a:t>Cohesion</a:t>
            </a:r>
            <a:r>
              <a:rPr lang="en-US" sz="2800"/>
              <a:t> là sự cộng tác cùng nhau giữa các thành phần để thực hiện chức năng chung của hệ thống.</a:t>
            </a:r>
            <a:endParaRPr/>
          </a:p>
          <a:p>
            <a:pPr indent="-533400" lvl="1" marL="990600" rtl="0" algn="just">
              <a:spcBef>
                <a:spcPts val="480"/>
              </a:spcBef>
              <a:spcAft>
                <a:spcPts val="0"/>
              </a:spcAft>
              <a:buClr>
                <a:schemeClr val="accent2"/>
              </a:buClr>
              <a:buSzPts val="2400"/>
              <a:buFont typeface="Arimo"/>
              <a:buChar char="–"/>
            </a:pPr>
            <a:r>
              <a:rPr lang="en-US" sz="2400"/>
              <a:t>Vd: Quầy phục vụ, nhà bếp, nhà kho cùng hợp tác nhau để thực hiện chức năng bán thức ăn cho khách của nhà hàng.</a:t>
            </a:r>
            <a:endParaRPr/>
          </a:p>
          <a:p>
            <a:pPr indent="-533400" lvl="1" marL="990600" rtl="0" algn="just">
              <a:spcBef>
                <a:spcPts val="480"/>
              </a:spcBef>
              <a:spcAft>
                <a:spcPts val="0"/>
              </a:spcAft>
              <a:buClr>
                <a:schemeClr val="accent2"/>
              </a:buClr>
              <a:buSzPts val="2400"/>
              <a:buFont typeface="Arimo"/>
              <a:buChar char="–"/>
            </a:pPr>
            <a:r>
              <a:rPr lang="en-US" sz="2400"/>
              <a:t>Là sự phân chia trách nhiệm chung thành nhiệm vụ riêng phù hợp với năng lực của mỗi thành phần.</a:t>
            </a:r>
            <a:endParaRPr/>
          </a:p>
          <a:p>
            <a:pPr indent="-533400" lvl="0" marL="533400" rtl="0" algn="just">
              <a:spcBef>
                <a:spcPts val="560"/>
              </a:spcBef>
              <a:spcAft>
                <a:spcPts val="0"/>
              </a:spcAft>
              <a:buClr>
                <a:srgbClr val="FF0000"/>
              </a:buClr>
              <a:buSzPts val="2800"/>
              <a:buFont typeface="Arimo"/>
              <a:buChar char="•"/>
            </a:pPr>
            <a:r>
              <a:rPr b="1" lang="en-US">
                <a:solidFill>
                  <a:srgbClr val="FF0000"/>
                </a:solidFill>
              </a:rPr>
              <a:t>Coupling</a:t>
            </a:r>
            <a:r>
              <a:rPr lang="en-US"/>
              <a:t> là sự phụ thuộc lẫn nhau giữa các thành phần trong quá trình cộng tác.</a:t>
            </a:r>
            <a:endParaRPr/>
          </a:p>
          <a:p>
            <a:pPr indent="-533400" lvl="1" marL="990600" rtl="0" algn="just">
              <a:spcBef>
                <a:spcPts val="480"/>
              </a:spcBef>
              <a:spcAft>
                <a:spcPts val="0"/>
              </a:spcAft>
              <a:buClr>
                <a:schemeClr val="accent2"/>
              </a:buClr>
              <a:buSzPts val="2400"/>
              <a:buFont typeface="Arimo"/>
              <a:buChar char="–"/>
            </a:pPr>
            <a:r>
              <a:rPr lang="en-US" sz="2400"/>
              <a:t>Vd: Quầy phục vụ phải nhờ nhà bếp làm món ăn để đem bán cho khách, vì nó không thể tự làm ra món ăn</a:t>
            </a:r>
            <a:endParaRPr/>
          </a:p>
          <a:p>
            <a:pPr indent="-533400" lvl="1" marL="990600" rtl="0" algn="just">
              <a:spcBef>
                <a:spcPts val="480"/>
              </a:spcBef>
              <a:spcAft>
                <a:spcPts val="0"/>
              </a:spcAft>
              <a:buClr>
                <a:schemeClr val="accent2"/>
              </a:buClr>
              <a:buSzPts val="2400"/>
              <a:buFont typeface="Arimo"/>
              <a:buChar char="–"/>
            </a:pPr>
            <a:r>
              <a:rPr lang="en-US" sz="2400"/>
              <a:t>Để thực hiện được nhiệm vụ, các thành phần sẽ cần nhờ cậy lẫn nhau (tương tác request / response)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2"/>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Suy nghĩ có hệ thống (system thinking)</a:t>
            </a:r>
            <a:endParaRPr/>
          </a:p>
        </p:txBody>
      </p:sp>
      <p:sp>
        <p:nvSpPr>
          <p:cNvPr id="221" name="Google Shape;221;p12"/>
          <p:cNvSpPr txBox="1"/>
          <p:nvPr>
            <p:ph idx="1" type="body"/>
          </p:nvPr>
        </p:nvSpPr>
        <p:spPr>
          <a:xfrm>
            <a:off x="0" y="1500174"/>
            <a:ext cx="9144000" cy="5000660"/>
          </a:xfrm>
          <a:prstGeom prst="rect">
            <a:avLst/>
          </a:prstGeom>
          <a:noFill/>
          <a:ln>
            <a:noFill/>
          </a:ln>
        </p:spPr>
        <p:txBody>
          <a:bodyPr anchorCtr="0" anchor="t" bIns="45700" lIns="91425" spcFirstLastPara="1" rIns="91425" wrap="square" tIns="45700">
            <a:noAutofit/>
          </a:bodyPr>
          <a:lstStyle/>
          <a:p>
            <a:pPr indent="-533400" lvl="0" marL="533400" rtl="0" algn="l">
              <a:lnSpc>
                <a:spcPct val="90000"/>
              </a:lnSpc>
              <a:spcBef>
                <a:spcPts val="0"/>
              </a:spcBef>
              <a:spcAft>
                <a:spcPts val="0"/>
              </a:spcAft>
              <a:buClr>
                <a:schemeClr val="dk1"/>
              </a:buClr>
              <a:buSzPts val="2800"/>
              <a:buFont typeface="Arimo"/>
              <a:buNone/>
            </a:pPr>
            <a:r>
              <a:rPr lang="en-US"/>
              <a:t>~	X</a:t>
            </a:r>
            <a:r>
              <a:rPr lang="en-US" sz="2800"/>
              <a:t>em hệ thống như là một bộ phận (hệ thống con) có ý nghĩa trong hệ thống lớn hơn (</a:t>
            </a:r>
            <a:r>
              <a:rPr b="1" lang="en-US" sz="2800">
                <a:solidFill>
                  <a:srgbClr val="FF0000"/>
                </a:solidFill>
              </a:rPr>
              <a:t>môi trường</a:t>
            </a:r>
            <a:r>
              <a:rPr lang="en-US" sz="2800"/>
              <a:t>), và lý giải cho sự tồn tại này.</a:t>
            </a:r>
            <a:endParaRPr/>
          </a:p>
          <a:p>
            <a:pPr indent="-533400" lvl="1" marL="990600" rtl="0" algn="l">
              <a:lnSpc>
                <a:spcPct val="90000"/>
              </a:lnSpc>
              <a:spcBef>
                <a:spcPts val="520"/>
              </a:spcBef>
              <a:spcAft>
                <a:spcPts val="0"/>
              </a:spcAft>
              <a:buClr>
                <a:schemeClr val="accent2"/>
              </a:buClr>
              <a:buSzPts val="2600"/>
              <a:buFont typeface="Arimo"/>
              <a:buAutoNum type="arabicPeriod"/>
            </a:pPr>
            <a:r>
              <a:rPr lang="en-US"/>
              <a:t>Ý nghĩa của hệ thống đối với môi trường là gì ? </a:t>
            </a:r>
            <a:endParaRPr/>
          </a:p>
          <a:p>
            <a:pPr indent="-533400" lvl="2" marL="1390650" rtl="0" algn="l">
              <a:lnSpc>
                <a:spcPct val="90000"/>
              </a:lnSpc>
              <a:spcBef>
                <a:spcPts val="480"/>
              </a:spcBef>
              <a:spcAft>
                <a:spcPts val="0"/>
              </a:spcAft>
              <a:buClr>
                <a:schemeClr val="dk1"/>
              </a:buClr>
              <a:buSzPts val="2400"/>
              <a:buFont typeface="Arimo"/>
              <a:buChar char="•"/>
            </a:pPr>
            <a:r>
              <a:rPr lang="en-US">
                <a:solidFill>
                  <a:schemeClr val="dk1"/>
                </a:solidFill>
              </a:rPr>
              <a:t>= Mục đích / vai trò của hệ thống trong môi trường</a:t>
            </a:r>
            <a:endParaRPr/>
          </a:p>
          <a:p>
            <a:pPr indent="-533400" lvl="1" marL="990600" rtl="0" algn="l">
              <a:lnSpc>
                <a:spcPct val="90000"/>
              </a:lnSpc>
              <a:spcBef>
                <a:spcPts val="520"/>
              </a:spcBef>
              <a:spcAft>
                <a:spcPts val="0"/>
              </a:spcAft>
              <a:buClr>
                <a:schemeClr val="accent2"/>
              </a:buClr>
              <a:buSzPts val="2600"/>
              <a:buFont typeface="Arimo"/>
              <a:buAutoNum type="arabicPeriod"/>
            </a:pPr>
            <a:r>
              <a:rPr lang="en-US"/>
              <a:t>Hệ thống cần làm gì cho mục đích này ?</a:t>
            </a:r>
            <a:endParaRPr/>
          </a:p>
          <a:p>
            <a:pPr indent="-533400" lvl="2" marL="1390650" rtl="0" algn="l">
              <a:lnSpc>
                <a:spcPct val="90000"/>
              </a:lnSpc>
              <a:spcBef>
                <a:spcPts val="480"/>
              </a:spcBef>
              <a:spcAft>
                <a:spcPts val="0"/>
              </a:spcAft>
              <a:buClr>
                <a:schemeClr val="dk1"/>
              </a:buClr>
              <a:buSzPts val="2400"/>
              <a:buFont typeface="Arimo"/>
              <a:buChar char="•"/>
            </a:pPr>
            <a:r>
              <a:rPr lang="en-US">
                <a:solidFill>
                  <a:schemeClr val="dk1"/>
                </a:solidFill>
              </a:rPr>
              <a:t>= Chức năng của hệ thống đối với môi trường</a:t>
            </a:r>
            <a:endParaRPr/>
          </a:p>
          <a:p>
            <a:pPr indent="-533400" lvl="1" marL="990600" rtl="0" algn="l">
              <a:lnSpc>
                <a:spcPct val="90000"/>
              </a:lnSpc>
              <a:spcBef>
                <a:spcPts val="520"/>
              </a:spcBef>
              <a:spcAft>
                <a:spcPts val="0"/>
              </a:spcAft>
              <a:buClr>
                <a:schemeClr val="accent2"/>
              </a:buClr>
              <a:buSzPts val="2600"/>
              <a:buFont typeface="Arimo"/>
              <a:buAutoNum type="arabicPeriod"/>
            </a:pPr>
            <a:r>
              <a:rPr lang="en-US"/>
              <a:t>Mỗi chức năng sẽ được thực hiện bằng cách nào ? </a:t>
            </a:r>
            <a:endParaRPr/>
          </a:p>
          <a:p>
            <a:pPr indent="-533400" lvl="2" marL="1390650" rtl="0" algn="l">
              <a:lnSpc>
                <a:spcPct val="90000"/>
              </a:lnSpc>
              <a:spcBef>
                <a:spcPts val="480"/>
              </a:spcBef>
              <a:spcAft>
                <a:spcPts val="0"/>
              </a:spcAft>
              <a:buClr>
                <a:schemeClr val="dk1"/>
              </a:buClr>
              <a:buSzPts val="2400"/>
              <a:buFont typeface="Arimo"/>
              <a:buChar char="•"/>
            </a:pPr>
            <a:r>
              <a:rPr lang="en-US">
                <a:solidFill>
                  <a:schemeClr val="dk1"/>
                </a:solidFill>
              </a:rPr>
              <a:t>= Phối hợp các thành phần trong hệ thống, </a:t>
            </a:r>
            <a:r>
              <a:rPr lang="en-US">
                <a:solidFill>
                  <a:srgbClr val="FF0000"/>
                </a:solidFill>
              </a:rPr>
              <a:t>cohesion</a:t>
            </a:r>
            <a:endParaRPr/>
          </a:p>
          <a:p>
            <a:pPr indent="-533400" lvl="1" marL="990600" rtl="0" algn="l">
              <a:lnSpc>
                <a:spcPct val="90000"/>
              </a:lnSpc>
              <a:spcBef>
                <a:spcPts val="520"/>
              </a:spcBef>
              <a:spcAft>
                <a:spcPts val="0"/>
              </a:spcAft>
              <a:buClr>
                <a:schemeClr val="accent2"/>
              </a:buClr>
              <a:buSzPts val="2600"/>
              <a:buFont typeface="Arimo"/>
              <a:buAutoNum type="arabicPeriod"/>
            </a:pPr>
            <a:r>
              <a:rPr lang="en-US"/>
              <a:t>Mỗi thành phần xử lý công việc của nó như thế nào ? </a:t>
            </a:r>
            <a:endParaRPr/>
          </a:p>
          <a:p>
            <a:pPr indent="-533400" lvl="2" marL="1390650" rtl="0" algn="l">
              <a:lnSpc>
                <a:spcPct val="90000"/>
              </a:lnSpc>
              <a:spcBef>
                <a:spcPts val="480"/>
              </a:spcBef>
              <a:spcAft>
                <a:spcPts val="0"/>
              </a:spcAft>
              <a:buClr>
                <a:schemeClr val="dk1"/>
              </a:buClr>
              <a:buSzPts val="2400"/>
              <a:buFont typeface="Arimo"/>
              <a:buChar char="•"/>
            </a:pPr>
            <a:r>
              <a:rPr lang="en-US">
                <a:solidFill>
                  <a:schemeClr val="dk1"/>
                </a:solidFill>
              </a:rPr>
              <a:t>= Tương tác trong hệ thống, </a:t>
            </a:r>
            <a:r>
              <a:rPr lang="en-US">
                <a:solidFill>
                  <a:srgbClr val="FF0000"/>
                </a:solidFill>
              </a:rPr>
              <a:t>coupling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3"/>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4000"/>
              <a:t>Môi trường của hệ thống</a:t>
            </a:r>
            <a:endParaRPr/>
          </a:p>
        </p:txBody>
      </p:sp>
      <p:sp>
        <p:nvSpPr>
          <p:cNvPr id="227" name="Google Shape;227;p13"/>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800"/>
              <a:buFont typeface="Arimo"/>
              <a:buChar char="•"/>
            </a:pPr>
            <a:r>
              <a:rPr lang="en-US" sz="2800"/>
              <a:t>Một hệ thống là một bộ phận hoạt động trong một hệ thống lớn hơn, được gọi là môi trường.</a:t>
            </a:r>
            <a:endParaRPr/>
          </a:p>
          <a:p>
            <a:pPr indent="-285750" lvl="1" marL="742950" rtl="0" algn="l">
              <a:spcBef>
                <a:spcPts val="480"/>
              </a:spcBef>
              <a:spcAft>
                <a:spcPts val="0"/>
              </a:spcAft>
              <a:buClr>
                <a:schemeClr val="accent2"/>
              </a:buClr>
              <a:buSzPts val="2400"/>
              <a:buFont typeface="Arimo"/>
              <a:buChar char="–"/>
            </a:pPr>
            <a:r>
              <a:rPr lang="en-US" sz="2400"/>
              <a:t>Môi trường là những gì nằm bên ngoài hệ thống.</a:t>
            </a:r>
            <a:endParaRPr/>
          </a:p>
          <a:p>
            <a:pPr indent="-285750" lvl="1" marL="742950" rtl="0" algn="l">
              <a:spcBef>
                <a:spcPts val="480"/>
              </a:spcBef>
              <a:spcAft>
                <a:spcPts val="0"/>
              </a:spcAft>
              <a:buClr>
                <a:schemeClr val="accent2"/>
              </a:buClr>
              <a:buSzPts val="2400"/>
              <a:buFont typeface="Arimo"/>
              <a:buChar char="–"/>
            </a:pPr>
            <a:r>
              <a:rPr lang="en-US" sz="2400"/>
              <a:t>Là 1 bộ phận  → phải có vai trò nào đó trong hệ thống lớn.</a:t>
            </a:r>
            <a:endParaRPr/>
          </a:p>
          <a:p>
            <a:pPr indent="-342900" lvl="0" marL="342900" rtl="0" algn="l">
              <a:spcBef>
                <a:spcPts val="560"/>
              </a:spcBef>
              <a:spcAft>
                <a:spcPts val="0"/>
              </a:spcAft>
              <a:buClr>
                <a:schemeClr val="dk1"/>
              </a:buClr>
              <a:buSzPts val="2800"/>
              <a:buFont typeface="Arimo"/>
              <a:buChar char="•"/>
            </a:pPr>
            <a:r>
              <a:rPr lang="en-US" sz="2800"/>
              <a:t>Môi trường quyết định sự tồn tại của hệ thống.</a:t>
            </a:r>
            <a:endParaRPr/>
          </a:p>
          <a:p>
            <a:pPr indent="-342900" lvl="2" marL="742950" rtl="0" algn="l">
              <a:spcBef>
                <a:spcPts val="480"/>
              </a:spcBef>
              <a:spcAft>
                <a:spcPts val="0"/>
              </a:spcAft>
              <a:buClr>
                <a:srgbClr val="262672"/>
              </a:buClr>
              <a:buSzPts val="2400"/>
              <a:buFont typeface="Arimo"/>
              <a:buChar char="•"/>
            </a:pPr>
            <a:r>
              <a:rPr lang="en-US">
                <a:solidFill>
                  <a:srgbClr val="262672"/>
                </a:solidFill>
              </a:rPr>
              <a:t>Hệ thống phải </a:t>
            </a:r>
            <a:r>
              <a:rPr b="1" lang="en-US">
                <a:solidFill>
                  <a:srgbClr val="FF0000"/>
                </a:solidFill>
              </a:rPr>
              <a:t>tạo ra</a:t>
            </a:r>
            <a:r>
              <a:rPr lang="en-US">
                <a:solidFill>
                  <a:srgbClr val="FF0000"/>
                </a:solidFill>
              </a:rPr>
              <a:t> </a:t>
            </a:r>
            <a:r>
              <a:rPr lang="en-US">
                <a:solidFill>
                  <a:srgbClr val="262672"/>
                </a:solidFill>
              </a:rPr>
              <a:t>được những cái mà môi trường cần.</a:t>
            </a:r>
            <a:endParaRPr/>
          </a:p>
          <a:p>
            <a:pPr indent="-342900" lvl="2" marL="742950" rtl="0" algn="l">
              <a:spcBef>
                <a:spcPts val="480"/>
              </a:spcBef>
              <a:spcAft>
                <a:spcPts val="0"/>
              </a:spcAft>
              <a:buClr>
                <a:srgbClr val="262672"/>
              </a:buClr>
              <a:buSzPts val="2400"/>
              <a:buFont typeface="Arimo"/>
              <a:buChar char="•"/>
            </a:pPr>
            <a:r>
              <a:rPr lang="en-US">
                <a:solidFill>
                  <a:srgbClr val="262672"/>
                </a:solidFill>
              </a:rPr>
              <a:t>Hệ thống </a:t>
            </a:r>
            <a:r>
              <a:rPr b="1" lang="en-US">
                <a:solidFill>
                  <a:srgbClr val="FF0000"/>
                </a:solidFill>
              </a:rPr>
              <a:t>lấy</a:t>
            </a:r>
            <a:r>
              <a:rPr lang="en-US">
                <a:solidFill>
                  <a:srgbClr val="262672"/>
                </a:solidFill>
              </a:rPr>
              <a:t> những hổ trợ từ môi trường để hoạt động.</a:t>
            </a:r>
            <a:endParaRPr/>
          </a:p>
          <a:p>
            <a:pPr indent="-342900" lvl="2" marL="742950" rtl="0" algn="l">
              <a:spcBef>
                <a:spcPts val="480"/>
              </a:spcBef>
              <a:spcAft>
                <a:spcPts val="0"/>
              </a:spcAft>
              <a:buClr>
                <a:srgbClr val="262672"/>
              </a:buClr>
              <a:buSzPts val="2400"/>
              <a:buFont typeface="Arimo"/>
              <a:buChar char="•"/>
            </a:pPr>
            <a:r>
              <a:rPr lang="en-US">
                <a:solidFill>
                  <a:srgbClr val="262672"/>
                </a:solidFill>
              </a:rPr>
              <a:t>Khi môi trường thay đổi, hệ thống cần phải thay đổi theo để </a:t>
            </a:r>
            <a:r>
              <a:rPr b="1" lang="en-US">
                <a:solidFill>
                  <a:srgbClr val="FF0000"/>
                </a:solidFill>
              </a:rPr>
              <a:t>thích nghi</a:t>
            </a:r>
            <a:r>
              <a:rPr lang="en-US">
                <a:solidFill>
                  <a:srgbClr val="262672"/>
                </a:solidFill>
              </a:rPr>
              <a:t> .</a:t>
            </a:r>
            <a:endParaRPr sz="2800">
              <a:solidFill>
                <a:srgbClr val="26267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4"/>
          <p:cNvSpPr txBox="1"/>
          <p:nvPr>
            <p:ph type="title"/>
          </p:nvPr>
        </p:nvSpPr>
        <p:spPr>
          <a:xfrm>
            <a:off x="857224" y="357166"/>
            <a:ext cx="7620000" cy="381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4000"/>
              <a:t>Vấn đề của hệ thống</a:t>
            </a:r>
            <a:endParaRPr/>
          </a:p>
        </p:txBody>
      </p:sp>
      <p:sp>
        <p:nvSpPr>
          <p:cNvPr id="233" name="Google Shape;233;p14"/>
          <p:cNvSpPr txBox="1"/>
          <p:nvPr>
            <p:ph idx="1" type="body"/>
          </p:nvPr>
        </p:nvSpPr>
        <p:spPr>
          <a:xfrm>
            <a:off x="0" y="1500174"/>
            <a:ext cx="9144000" cy="5072098"/>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dk1"/>
              </a:buClr>
              <a:buSzPts val="2800"/>
              <a:buFont typeface="Arimo"/>
              <a:buChar char="•"/>
            </a:pPr>
            <a:r>
              <a:rPr lang="en-US" sz="2800"/>
              <a:t>Người ta tạo ra hệ thống để sử dụng (thiết kế để nó làm việc trong môi trường cụ thể nào đó).</a:t>
            </a:r>
            <a:endParaRPr/>
          </a:p>
          <a:p>
            <a:pPr indent="-342900" lvl="0" marL="342900" rtl="0" algn="l">
              <a:lnSpc>
                <a:spcPct val="90000"/>
              </a:lnSpc>
              <a:spcBef>
                <a:spcPts val="560"/>
              </a:spcBef>
              <a:spcAft>
                <a:spcPts val="0"/>
              </a:spcAft>
              <a:buClr>
                <a:schemeClr val="dk1"/>
              </a:buClr>
              <a:buSzPts val="2800"/>
              <a:buFont typeface="Arimo"/>
              <a:buChar char="•"/>
            </a:pPr>
            <a:r>
              <a:rPr lang="en-US" sz="2800"/>
              <a:t>Nếu hệ thống làm việc không tốt trong môi trường, thì đó là vấn đề của hệ thống. Vấn đề thường gặp là:</a:t>
            </a:r>
            <a:endParaRPr/>
          </a:p>
          <a:p>
            <a:pPr indent="-285750" lvl="1" marL="742950" rtl="0" algn="l">
              <a:lnSpc>
                <a:spcPct val="90000"/>
              </a:lnSpc>
              <a:spcBef>
                <a:spcPts val="480"/>
              </a:spcBef>
              <a:spcAft>
                <a:spcPts val="0"/>
              </a:spcAft>
              <a:buClr>
                <a:schemeClr val="accent2"/>
              </a:buClr>
              <a:buSzPts val="2400"/>
              <a:buFont typeface="Arimo"/>
              <a:buChar char="–"/>
            </a:pPr>
            <a:r>
              <a:rPr lang="en-US" sz="2400"/>
              <a:t>Nó bị khiếm khuyết về chức năng, cần </a:t>
            </a:r>
            <a:r>
              <a:rPr lang="en-US" sz="2400">
                <a:solidFill>
                  <a:srgbClr val="FF0000"/>
                </a:solidFill>
              </a:rPr>
              <a:t>cải tiến</a:t>
            </a:r>
            <a:endParaRPr sz="2400"/>
          </a:p>
          <a:p>
            <a:pPr indent="-285750" lvl="1" marL="742950" rtl="0" algn="l">
              <a:lnSpc>
                <a:spcPct val="90000"/>
              </a:lnSpc>
              <a:spcBef>
                <a:spcPts val="480"/>
              </a:spcBef>
              <a:spcAft>
                <a:spcPts val="0"/>
              </a:spcAft>
              <a:buClr>
                <a:schemeClr val="accent2"/>
              </a:buClr>
              <a:buSzPts val="2400"/>
              <a:buFont typeface="Arimo"/>
              <a:buChar char="–"/>
            </a:pPr>
            <a:r>
              <a:rPr lang="en-US" sz="2400"/>
              <a:t>Chức năng của nó bị lỗi, cần </a:t>
            </a:r>
            <a:r>
              <a:rPr lang="en-US" sz="2400">
                <a:solidFill>
                  <a:srgbClr val="FF0000"/>
                </a:solidFill>
              </a:rPr>
              <a:t>sửa</a:t>
            </a:r>
            <a:endParaRPr sz="2400"/>
          </a:p>
          <a:p>
            <a:pPr indent="-285750" lvl="1" marL="742950" rtl="0" algn="l">
              <a:lnSpc>
                <a:spcPct val="90000"/>
              </a:lnSpc>
              <a:spcBef>
                <a:spcPts val="480"/>
              </a:spcBef>
              <a:spcAft>
                <a:spcPts val="0"/>
              </a:spcAft>
              <a:buClr>
                <a:schemeClr val="accent2"/>
              </a:buClr>
              <a:buSzPts val="2400"/>
              <a:buFont typeface="Arimo"/>
              <a:buChar char="–"/>
            </a:pPr>
            <a:r>
              <a:rPr lang="en-US" sz="2400"/>
              <a:t>Nó đã quá lỗi thời/lạc hậu, cần </a:t>
            </a:r>
            <a:r>
              <a:rPr lang="en-US" sz="2400">
                <a:solidFill>
                  <a:srgbClr val="FF0000"/>
                </a:solidFill>
              </a:rPr>
              <a:t>thay </a:t>
            </a:r>
            <a:r>
              <a:rPr lang="en-US" sz="2400"/>
              <a:t>bằng hệ thống khác</a:t>
            </a:r>
            <a:endParaRPr/>
          </a:p>
          <a:p>
            <a:pPr indent="-342900" lvl="0" marL="342900" rtl="0" algn="l">
              <a:lnSpc>
                <a:spcPct val="90000"/>
              </a:lnSpc>
              <a:spcBef>
                <a:spcPts val="560"/>
              </a:spcBef>
              <a:spcAft>
                <a:spcPts val="0"/>
              </a:spcAft>
              <a:buClr>
                <a:schemeClr val="dk1"/>
              </a:buClr>
              <a:buSzPts val="2800"/>
              <a:buFont typeface="Arimo"/>
              <a:buChar char="•"/>
            </a:pPr>
            <a:r>
              <a:rPr lang="en-US" sz="2800"/>
              <a:t>Pp PT&amp;TK hệ thống: là phương pháp để nhận biết các vấn đề của hệ thống và đưa ra giải pháp thay đổi trên hệ thống.</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5"/>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PT-TK vs PPL giải quyết vấn đề</a:t>
            </a:r>
            <a:endParaRPr/>
          </a:p>
        </p:txBody>
      </p:sp>
      <p:graphicFrame>
        <p:nvGraphicFramePr>
          <p:cNvPr id="239" name="Google Shape;239;p15"/>
          <p:cNvGraphicFramePr/>
          <p:nvPr/>
        </p:nvGraphicFramePr>
        <p:xfrm>
          <a:off x="214282" y="1571613"/>
          <a:ext cx="3000000" cy="3000000"/>
        </p:xfrm>
        <a:graphic>
          <a:graphicData uri="http://schemas.openxmlformats.org/drawingml/2006/table">
            <a:tbl>
              <a:tblPr bandRow="1" firstRow="1">
                <a:noFill/>
                <a:tableStyleId>{D94B9F87-4E00-4E40-95A7-9969B7D04924}</a:tableStyleId>
              </a:tblPr>
              <a:tblGrid>
                <a:gridCol w="4424575"/>
                <a:gridCol w="4147975"/>
              </a:tblGrid>
              <a:tr h="578550">
                <a:tc>
                  <a:txBody>
                    <a:bodyPr/>
                    <a:lstStyle/>
                    <a:p>
                      <a:pPr indent="0" lvl="0" marL="0" marR="0" rtl="0" algn="ctr">
                        <a:spcBef>
                          <a:spcPts val="0"/>
                        </a:spcBef>
                        <a:spcAft>
                          <a:spcPts val="0"/>
                        </a:spcAft>
                        <a:buNone/>
                      </a:pPr>
                      <a:r>
                        <a:rPr lang="en-US" sz="2400" u="none" cap="none" strike="noStrike"/>
                        <a:t>PPL giải quyết vấn đề</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2400" u="none" cap="none" strike="noStrike"/>
                        <a:t>PPL phân tích &amp; thiết kế</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09550">
                <a:tc>
                  <a:txBody>
                    <a:bodyPr/>
                    <a:lstStyle/>
                    <a:p>
                      <a:pPr indent="-152400" lvl="0" marL="0" marR="0" rtl="0" algn="l">
                        <a:spcBef>
                          <a:spcPts val="0"/>
                        </a:spcBef>
                        <a:spcAft>
                          <a:spcPts val="0"/>
                        </a:spcAft>
                        <a:buClr>
                          <a:schemeClr val="dk1"/>
                        </a:buClr>
                        <a:buSzPts val="2400"/>
                        <a:buFont typeface="Noto Sans Symbols"/>
                        <a:buChar char="❶"/>
                      </a:pPr>
                      <a:r>
                        <a:rPr lang="en-US" sz="2400" u="none" cap="none" strike="noStrike"/>
                        <a:t>Nhận thức về bối cảnh phát sinh vấn đề</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52400" lvl="0" marL="0" marR="0" rtl="0" algn="l">
                        <a:spcBef>
                          <a:spcPts val="0"/>
                        </a:spcBef>
                        <a:spcAft>
                          <a:spcPts val="0"/>
                        </a:spcAft>
                        <a:buClr>
                          <a:schemeClr val="dk1"/>
                        </a:buClr>
                        <a:buSzPts val="2400"/>
                        <a:buFont typeface="Noto Sans Symbols"/>
                        <a:buChar char="❶"/>
                      </a:pPr>
                      <a:r>
                        <a:rPr lang="en-US" sz="2400" u="none" cap="none" strike="noStrike"/>
                        <a:t>Khảo sát hiện trạng, hệ thống hóa (lập mô hình)</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52125">
                <a:tc>
                  <a:txBody>
                    <a:bodyPr/>
                    <a:lstStyle/>
                    <a:p>
                      <a:pPr indent="0" lvl="0" marL="0" marR="0" rtl="0" algn="l">
                        <a:lnSpc>
                          <a:spcPct val="100000"/>
                        </a:lnSpc>
                        <a:spcBef>
                          <a:spcPts val="0"/>
                        </a:spcBef>
                        <a:spcAft>
                          <a:spcPts val="0"/>
                        </a:spcAft>
                        <a:buClr>
                          <a:schemeClr val="dk1"/>
                        </a:buClr>
                        <a:buSzPts val="2400"/>
                        <a:buFont typeface="Arial"/>
                        <a:buNone/>
                      </a:pPr>
                      <a:r>
                        <a:rPr lang="en-US" sz="2400" u="none" cap="none" strike="noStrike"/>
                        <a:t>❷ </a:t>
                      </a:r>
                      <a:r>
                        <a:rPr lang="en-US" sz="2400" u="none" cap="none" strike="noStrike">
                          <a:solidFill>
                            <a:schemeClr val="dk1"/>
                          </a:solidFill>
                        </a:rPr>
                        <a:t>Tìm nguyên nhân, đ</a:t>
                      </a:r>
                      <a:r>
                        <a:rPr lang="en-US" sz="2400" u="none" cap="none" strike="noStrike"/>
                        <a:t>ịnh nghĩa vấn đề</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52400" lvl="0" marL="0" marR="0" rtl="0" algn="l">
                        <a:spcBef>
                          <a:spcPts val="0"/>
                        </a:spcBef>
                        <a:spcAft>
                          <a:spcPts val="0"/>
                        </a:spcAft>
                        <a:buClr>
                          <a:schemeClr val="dk1"/>
                        </a:buClr>
                        <a:buSzPts val="2400"/>
                        <a:buFont typeface="Noto Sans Symbols"/>
                        <a:buChar char="❷"/>
                      </a:pPr>
                      <a:r>
                        <a:rPr lang="en-US" sz="2400" u="none" cap="none" strike="noStrike"/>
                        <a:t>Phân tích hệ thống, định nghĩa yêu cầu</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42950">
                <a:tc>
                  <a:txBody>
                    <a:bodyPr/>
                    <a:lstStyle/>
                    <a:p>
                      <a:pPr indent="-152400" lvl="0" marL="0" marR="0" rtl="0" algn="l">
                        <a:lnSpc>
                          <a:spcPct val="100000"/>
                        </a:lnSpc>
                        <a:spcBef>
                          <a:spcPts val="0"/>
                        </a:spcBef>
                        <a:spcAft>
                          <a:spcPts val="0"/>
                        </a:spcAft>
                        <a:buClr>
                          <a:schemeClr val="dk1"/>
                        </a:buClr>
                        <a:buSzPts val="2400"/>
                        <a:buFont typeface="Noto Sans Symbols"/>
                        <a:buChar char="❸"/>
                      </a:pPr>
                      <a:r>
                        <a:rPr lang="en-US" sz="2400" u="none" cap="none" strike="noStrike"/>
                        <a:t>Tìm giải pháp từ thực tế</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52400" lvl="0" marL="0" marR="0" rtl="0" algn="l">
                        <a:spcBef>
                          <a:spcPts val="0"/>
                        </a:spcBef>
                        <a:spcAft>
                          <a:spcPts val="0"/>
                        </a:spcAft>
                        <a:buClr>
                          <a:schemeClr val="dk1"/>
                        </a:buClr>
                        <a:buSzPts val="2400"/>
                        <a:buFont typeface="Noto Sans Symbols"/>
                        <a:buChar char="❸"/>
                      </a:pPr>
                      <a:r>
                        <a:rPr lang="en-US" sz="2400" u="none" cap="none" strike="noStrike"/>
                        <a:t> Thiết kế hệ thống</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60225">
                <a:tc>
                  <a:txBody>
                    <a:bodyPr/>
                    <a:lstStyle/>
                    <a:p>
                      <a:pPr indent="-152400" lvl="0" marL="0" marR="0" rtl="0" algn="l">
                        <a:lnSpc>
                          <a:spcPct val="100000"/>
                        </a:lnSpc>
                        <a:spcBef>
                          <a:spcPts val="0"/>
                        </a:spcBef>
                        <a:spcAft>
                          <a:spcPts val="0"/>
                        </a:spcAft>
                        <a:buClr>
                          <a:schemeClr val="dk1"/>
                        </a:buClr>
                        <a:buSzPts val="2400"/>
                        <a:buFont typeface="Noto Sans Symbols"/>
                        <a:buChar char="❹"/>
                      </a:pPr>
                      <a:r>
                        <a:rPr lang="en-US" sz="2400" u="none" cap="none" strike="noStrike"/>
                        <a:t>Kiễm chứng &amp; đánh giá giải pháp áp dụng trong thực tế,…</a:t>
                      </a:r>
                      <a:endParaRPr sz="2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52400" lvl="0" marL="0" marR="0" rtl="0" algn="l">
                        <a:spcBef>
                          <a:spcPts val="0"/>
                        </a:spcBef>
                        <a:spcAft>
                          <a:spcPts val="0"/>
                        </a:spcAft>
                        <a:buClr>
                          <a:schemeClr val="dk1"/>
                        </a:buClr>
                        <a:buSzPts val="2400"/>
                        <a:buFont typeface="Noto Sans Symbols"/>
                        <a:buChar char="❹"/>
                      </a:pPr>
                      <a:r>
                        <a:rPr lang="en-US" sz="2400" u="none" cap="none" strike="noStrike">
                          <a:solidFill>
                            <a:schemeClr val="dk1"/>
                          </a:solidFill>
                        </a:rPr>
                        <a:t> Rà soát,</a:t>
                      </a:r>
                      <a:r>
                        <a:rPr lang="en-US" sz="2400" u="none" cap="none" strike="noStrike"/>
                        <a:t> kiễm lỗi, lập mẫu thử, đánh giá để cải tiến…</a:t>
                      </a:r>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40" name="Google Shape;240;p15"/>
          <p:cNvSpPr txBox="1"/>
          <p:nvPr/>
        </p:nvSpPr>
        <p:spPr>
          <a:xfrm>
            <a:off x="214282" y="5929330"/>
            <a:ext cx="858004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Arial"/>
                <a:ea typeface="Arial"/>
                <a:cs typeface="Arial"/>
                <a:sym typeface="Arial"/>
              </a:rPr>
              <a:t>Sự khác biệt giữa PPL giải quyết vấn đề và PPL phân tích thiết kế hệ thống là gì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6"/>
          <p:cNvSpPr txBox="1"/>
          <p:nvPr>
            <p:ph type="title"/>
          </p:nvPr>
        </p:nvSpPr>
        <p:spPr>
          <a:xfrm>
            <a:off x="142844" y="214290"/>
            <a:ext cx="8858312" cy="1000132"/>
          </a:xfrm>
          <a:prstGeom prst="rect">
            <a:avLst/>
          </a:prstGeom>
          <a:noFill/>
          <a:ln>
            <a:noFill/>
          </a:ln>
        </p:spPr>
        <p:txBody>
          <a:bodyPr anchorCtr="0" anchor="ctr" bIns="45700" lIns="91425" spcFirstLastPara="1" rIns="0" wrap="square" tIns="45700">
            <a:noAutofit/>
          </a:bodyPr>
          <a:lstStyle/>
          <a:p>
            <a:pPr indent="0" lvl="0" marL="0" rtl="0" algn="ctr">
              <a:spcBef>
                <a:spcPts val="0"/>
              </a:spcBef>
              <a:spcAft>
                <a:spcPts val="0"/>
              </a:spcAft>
              <a:buNone/>
            </a:pPr>
            <a:r>
              <a:rPr lang="en-US" sz="3600">
                <a:solidFill>
                  <a:srgbClr val="003399"/>
                </a:solidFill>
              </a:rPr>
              <a:t>Phương pháp luận PT-TK - HTTT</a:t>
            </a:r>
            <a:endParaRPr/>
          </a:p>
        </p:txBody>
      </p:sp>
      <p:grpSp>
        <p:nvGrpSpPr>
          <p:cNvPr id="246" name="Google Shape;246;p16"/>
          <p:cNvGrpSpPr/>
          <p:nvPr/>
        </p:nvGrpSpPr>
        <p:grpSpPr>
          <a:xfrm>
            <a:off x="214282" y="1561568"/>
            <a:ext cx="8572561" cy="4941340"/>
            <a:chOff x="0" y="466"/>
            <a:chExt cx="5782" cy="3720"/>
          </a:xfrm>
        </p:grpSpPr>
        <p:sp>
          <p:nvSpPr>
            <p:cNvPr id="247" name="Google Shape;247;p16"/>
            <p:cNvSpPr/>
            <p:nvPr/>
          </p:nvSpPr>
          <p:spPr>
            <a:xfrm>
              <a:off x="22" y="466"/>
              <a:ext cx="5760" cy="1815"/>
            </a:xfrm>
            <a:prstGeom prst="ellipse">
              <a:avLst/>
            </a:prstGeom>
            <a:solidFill>
              <a:srgbClr val="CCFFFF"/>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8" name="Google Shape;248;p16"/>
            <p:cNvSpPr/>
            <p:nvPr/>
          </p:nvSpPr>
          <p:spPr>
            <a:xfrm>
              <a:off x="0" y="2508"/>
              <a:ext cx="5760" cy="1678"/>
            </a:xfrm>
            <a:prstGeom prst="ellipse">
              <a:avLst/>
            </a:prstGeom>
            <a:solidFill>
              <a:srgbClr val="CCFFFF"/>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249" name="Google Shape;249;p16"/>
            <p:cNvCxnSpPr/>
            <p:nvPr/>
          </p:nvCxnSpPr>
          <p:spPr>
            <a:xfrm>
              <a:off x="113" y="2387"/>
              <a:ext cx="5568" cy="0"/>
            </a:xfrm>
            <a:prstGeom prst="straightConnector1">
              <a:avLst/>
            </a:prstGeom>
            <a:noFill/>
            <a:ln cap="flat" cmpd="sng" w="31750">
              <a:solidFill>
                <a:schemeClr val="dk1"/>
              </a:solidFill>
              <a:prstDash val="dash"/>
              <a:round/>
              <a:headEnd len="med" w="med" type="none"/>
              <a:tailEnd len="med" w="med" type="none"/>
            </a:ln>
          </p:spPr>
        </p:cxnSp>
        <p:sp>
          <p:nvSpPr>
            <p:cNvPr id="250" name="Google Shape;250;p16"/>
            <p:cNvSpPr/>
            <p:nvPr/>
          </p:nvSpPr>
          <p:spPr>
            <a:xfrm>
              <a:off x="189" y="2825"/>
              <a:ext cx="1971" cy="886"/>
            </a:xfrm>
            <a:prstGeom prst="ellipse">
              <a:avLst/>
            </a:prstGeom>
            <a:solidFill>
              <a:schemeClr val="lt1"/>
            </a:solidFill>
            <a:ln cap="flat" cmpd="sng" w="9525">
              <a:solidFill>
                <a:schemeClr val="dk1"/>
              </a:solidFill>
              <a:prstDash val="solid"/>
              <a:round/>
              <a:headEnd len="sm" w="sm" type="none"/>
              <a:tailEnd len="sm" w="sm" type="none"/>
            </a:ln>
            <a:effectLst>
              <a:outerShdw rotWithShape="0" algn="ctr" dir="2700000" dist="71842">
                <a:schemeClr val="dk1"/>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Hệ thống</a:t>
              </a:r>
              <a:endParaRPr/>
            </a:p>
            <a:p>
              <a:pPr indent="0" lvl="0" marL="0" marR="0" rtl="0" algn="ctr">
                <a:spcBef>
                  <a:spcPts val="0"/>
                </a:spcBef>
                <a:spcAft>
                  <a:spcPts val="0"/>
                </a:spcAft>
                <a:buNone/>
              </a:pPr>
              <a:r>
                <a:rPr lang="en-US" sz="2000" u="sng">
                  <a:solidFill>
                    <a:schemeClr val="dk1"/>
                  </a:solidFill>
                  <a:latin typeface="Arial"/>
                  <a:ea typeface="Arial"/>
                  <a:cs typeface="Arial"/>
                  <a:sym typeface="Arial"/>
                </a:rPr>
                <a:t>củ</a:t>
              </a:r>
              <a:r>
                <a:rPr lang="en-US" sz="2000">
                  <a:solidFill>
                    <a:schemeClr val="dk1"/>
                  </a:solidFill>
                  <a:latin typeface="Arial"/>
                  <a:ea typeface="Arial"/>
                  <a:cs typeface="Arial"/>
                  <a:sym typeface="Arial"/>
                </a:rPr>
                <a:t> đang hoạt động</a:t>
              </a:r>
              <a:endParaRPr/>
            </a:p>
            <a:p>
              <a:pPr indent="0" lvl="0" marL="0" marR="0" rtl="0" algn="ctr">
                <a:spcBef>
                  <a:spcPts val="0"/>
                </a:spcBef>
                <a:spcAft>
                  <a:spcPts val="0"/>
                </a:spcAft>
                <a:buNone/>
              </a:pPr>
              <a:r>
                <a:rPr b="1" lang="en-US" sz="2000" u="sng">
                  <a:solidFill>
                    <a:schemeClr val="dk1"/>
                  </a:solidFill>
                  <a:latin typeface="Arial"/>
                  <a:ea typeface="Arial"/>
                  <a:cs typeface="Arial"/>
                  <a:sym typeface="Arial"/>
                </a:rPr>
                <a:t>như thế nào</a:t>
              </a:r>
              <a:endParaRPr/>
            </a:p>
          </p:txBody>
        </p:sp>
        <p:sp>
          <p:nvSpPr>
            <p:cNvPr id="251" name="Google Shape;251;p16"/>
            <p:cNvSpPr/>
            <p:nvPr/>
          </p:nvSpPr>
          <p:spPr>
            <a:xfrm>
              <a:off x="3500" y="908"/>
              <a:ext cx="1972" cy="886"/>
            </a:xfrm>
            <a:prstGeom prst="ellipse">
              <a:avLst/>
            </a:prstGeom>
            <a:solidFill>
              <a:srgbClr val="FFFF99"/>
            </a:solidFill>
            <a:ln cap="flat" cmpd="sng" w="9525">
              <a:solidFill>
                <a:schemeClr val="dk1"/>
              </a:solidFill>
              <a:prstDash val="solid"/>
              <a:round/>
              <a:headEnd len="sm" w="sm" type="none"/>
              <a:tailEnd len="sm" w="sm" type="none"/>
            </a:ln>
            <a:effectLst>
              <a:outerShdw rotWithShape="0" algn="ctr" dir="2700000" dist="71842">
                <a:schemeClr val="dk1"/>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Hệ thống </a:t>
              </a:r>
              <a:r>
                <a:rPr lang="en-US" sz="2000" u="sng">
                  <a:solidFill>
                    <a:schemeClr val="dk1"/>
                  </a:solidFill>
                  <a:latin typeface="Arial"/>
                  <a:ea typeface="Arial"/>
                  <a:cs typeface="Arial"/>
                  <a:sym typeface="Arial"/>
                </a:rPr>
                <a:t>mới</a:t>
              </a:r>
              <a:r>
                <a:rPr lang="en-US" sz="2000">
                  <a:solidFill>
                    <a:schemeClr val="dk1"/>
                  </a:solidFill>
                  <a:latin typeface="Arial"/>
                  <a:ea typeface="Arial"/>
                  <a:cs typeface="Arial"/>
                  <a:sym typeface="Arial"/>
                </a:rPr>
                <a:t> </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sẽ phải </a:t>
              </a:r>
              <a:r>
                <a:rPr b="1" lang="en-US" sz="2000" u="sng">
                  <a:solidFill>
                    <a:schemeClr val="dk1"/>
                  </a:solidFill>
                  <a:latin typeface="Arial"/>
                  <a:ea typeface="Arial"/>
                  <a:cs typeface="Arial"/>
                  <a:sym typeface="Arial"/>
                </a:rPr>
                <a:t>làm gì</a:t>
              </a:r>
              <a:endParaRPr/>
            </a:p>
          </p:txBody>
        </p:sp>
        <p:sp>
          <p:nvSpPr>
            <p:cNvPr id="252" name="Google Shape;252;p16"/>
            <p:cNvSpPr/>
            <p:nvPr/>
          </p:nvSpPr>
          <p:spPr>
            <a:xfrm>
              <a:off x="3500" y="2825"/>
              <a:ext cx="1972" cy="886"/>
            </a:xfrm>
            <a:prstGeom prst="ellipse">
              <a:avLst/>
            </a:prstGeom>
            <a:solidFill>
              <a:srgbClr val="FFFF99"/>
            </a:solidFill>
            <a:ln cap="flat" cmpd="sng" w="9525">
              <a:solidFill>
                <a:schemeClr val="dk1"/>
              </a:solidFill>
              <a:prstDash val="solid"/>
              <a:round/>
              <a:headEnd len="sm" w="sm" type="none"/>
              <a:tailEnd len="sm" w="sm" type="none"/>
            </a:ln>
            <a:effectLst>
              <a:outerShdw rotWithShape="0" algn="ctr" dir="2700000" dist="71842">
                <a:schemeClr val="dk1"/>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Hệ thống </a:t>
              </a:r>
              <a:endParaRPr/>
            </a:p>
            <a:p>
              <a:pPr indent="0" lvl="0" marL="0" marR="0" rtl="0" algn="ctr">
                <a:spcBef>
                  <a:spcPts val="0"/>
                </a:spcBef>
                <a:spcAft>
                  <a:spcPts val="0"/>
                </a:spcAft>
                <a:buNone/>
              </a:pPr>
              <a:r>
                <a:rPr lang="en-US" sz="2000" u="sng">
                  <a:solidFill>
                    <a:schemeClr val="dk1"/>
                  </a:solidFill>
                  <a:latin typeface="Arial"/>
                  <a:ea typeface="Arial"/>
                  <a:cs typeface="Arial"/>
                  <a:sym typeface="Arial"/>
                </a:rPr>
                <a:t>mới</a:t>
              </a:r>
              <a:r>
                <a:rPr lang="en-US" sz="2000">
                  <a:solidFill>
                    <a:schemeClr val="dk1"/>
                  </a:solidFill>
                  <a:latin typeface="Arial"/>
                  <a:ea typeface="Arial"/>
                  <a:cs typeface="Arial"/>
                  <a:sym typeface="Arial"/>
                </a:rPr>
                <a:t> sẽ vận hành </a:t>
              </a:r>
              <a:endParaRPr/>
            </a:p>
            <a:p>
              <a:pPr indent="0" lvl="0" marL="0" marR="0" rtl="0" algn="ctr">
                <a:spcBef>
                  <a:spcPts val="0"/>
                </a:spcBef>
                <a:spcAft>
                  <a:spcPts val="0"/>
                </a:spcAft>
                <a:buNone/>
              </a:pPr>
              <a:r>
                <a:rPr b="1" lang="en-US" sz="2000" u="sng">
                  <a:solidFill>
                    <a:schemeClr val="dk1"/>
                  </a:solidFill>
                  <a:latin typeface="Arial"/>
                  <a:ea typeface="Arial"/>
                  <a:cs typeface="Arial"/>
                  <a:sym typeface="Arial"/>
                </a:rPr>
                <a:t>như thế nào</a:t>
              </a:r>
              <a:endParaRPr/>
            </a:p>
          </p:txBody>
        </p:sp>
        <p:sp>
          <p:nvSpPr>
            <p:cNvPr id="253" name="Google Shape;253;p16"/>
            <p:cNvSpPr/>
            <p:nvPr/>
          </p:nvSpPr>
          <p:spPr>
            <a:xfrm>
              <a:off x="189" y="809"/>
              <a:ext cx="1971" cy="886"/>
            </a:xfrm>
            <a:prstGeom prst="ellipse">
              <a:avLst/>
            </a:prstGeom>
            <a:solidFill>
              <a:schemeClr val="lt1"/>
            </a:solidFill>
            <a:ln cap="flat" cmpd="sng" w="9525">
              <a:solidFill>
                <a:schemeClr val="dk1"/>
              </a:solidFill>
              <a:prstDash val="solid"/>
              <a:round/>
              <a:headEnd len="sm" w="sm" type="none"/>
              <a:tailEnd len="sm" w="sm" type="none"/>
            </a:ln>
            <a:effectLst>
              <a:outerShdw rotWithShape="0" algn="ctr" dir="2700000" dist="71842">
                <a:schemeClr val="dk1"/>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Hệ thống </a:t>
              </a:r>
              <a:r>
                <a:rPr lang="en-US" sz="2000" u="sng">
                  <a:solidFill>
                    <a:schemeClr val="dk1"/>
                  </a:solidFill>
                  <a:latin typeface="Arial"/>
                  <a:ea typeface="Arial"/>
                  <a:cs typeface="Arial"/>
                  <a:sym typeface="Arial"/>
                </a:rPr>
                <a:t>củ</a:t>
              </a:r>
              <a:r>
                <a:rPr lang="en-US" sz="2000">
                  <a:solidFill>
                    <a:schemeClr val="dk1"/>
                  </a:solidFill>
                  <a:latin typeface="Arial"/>
                  <a:ea typeface="Arial"/>
                  <a:cs typeface="Arial"/>
                  <a:sym typeface="Arial"/>
                </a:rPr>
                <a:t> </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 đã </a:t>
              </a:r>
              <a:r>
                <a:rPr b="1" lang="en-US" sz="2000" u="sng">
                  <a:solidFill>
                    <a:schemeClr val="dk1"/>
                  </a:solidFill>
                  <a:latin typeface="Arial"/>
                  <a:ea typeface="Arial"/>
                  <a:cs typeface="Arial"/>
                  <a:sym typeface="Arial"/>
                </a:rPr>
                <a:t>làm được gì</a:t>
              </a:r>
              <a:endParaRPr/>
            </a:p>
          </p:txBody>
        </p:sp>
        <p:sp>
          <p:nvSpPr>
            <p:cNvPr id="254" name="Google Shape;254;p16"/>
            <p:cNvSpPr/>
            <p:nvPr/>
          </p:nvSpPr>
          <p:spPr>
            <a:xfrm>
              <a:off x="1938" y="1460"/>
              <a:ext cx="1628" cy="735"/>
            </a:xfrm>
            <a:prstGeom prst="ellipse">
              <a:avLst/>
            </a:prstGeom>
            <a:solidFill>
              <a:srgbClr val="FFFF99"/>
            </a:solidFill>
            <a:ln cap="flat" cmpd="sng" w="9525">
              <a:solidFill>
                <a:schemeClr val="dk1"/>
              </a:solidFill>
              <a:prstDash val="solid"/>
              <a:round/>
              <a:headEnd len="sm" w="sm" type="none"/>
              <a:tailEnd len="sm" w="sm" type="none"/>
            </a:ln>
            <a:effectLst>
              <a:outerShdw rotWithShape="0" algn="ctr" dir="2700000" dist="71842">
                <a:schemeClr val="dk1"/>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u="sng">
                  <a:solidFill>
                    <a:schemeClr val="dk1"/>
                  </a:solidFill>
                  <a:latin typeface="Arial"/>
                  <a:ea typeface="Arial"/>
                  <a:cs typeface="Arial"/>
                  <a:sym typeface="Arial"/>
                </a:rPr>
                <a:t>Yêu cầu</a:t>
              </a:r>
              <a:r>
                <a:rPr lang="en-US" sz="2000">
                  <a:solidFill>
                    <a:schemeClr val="dk1"/>
                  </a:solidFill>
                  <a:latin typeface="Arial"/>
                  <a:ea typeface="Arial"/>
                  <a:cs typeface="Arial"/>
                  <a:sym typeface="Arial"/>
                </a:rPr>
                <a:t> đối với</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hệ thống</a:t>
              </a:r>
              <a:endParaRPr/>
            </a:p>
          </p:txBody>
        </p:sp>
        <p:sp>
          <p:nvSpPr>
            <p:cNvPr id="255" name="Google Shape;255;p16"/>
            <p:cNvSpPr txBox="1"/>
            <p:nvPr/>
          </p:nvSpPr>
          <p:spPr>
            <a:xfrm>
              <a:off x="2265" y="3593"/>
              <a:ext cx="1211" cy="2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Arial"/>
                  <a:ea typeface="Arial"/>
                  <a:cs typeface="Arial"/>
                  <a:sym typeface="Arial"/>
                </a:rPr>
                <a:t>Thế giới thực</a:t>
              </a:r>
              <a:endParaRPr/>
            </a:p>
          </p:txBody>
        </p:sp>
        <p:sp>
          <p:nvSpPr>
            <p:cNvPr id="256" name="Google Shape;256;p16"/>
            <p:cNvSpPr txBox="1"/>
            <p:nvPr/>
          </p:nvSpPr>
          <p:spPr>
            <a:xfrm>
              <a:off x="1976" y="610"/>
              <a:ext cx="1783" cy="3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Arial"/>
                  <a:ea typeface="Arial"/>
                  <a:cs typeface="Arial"/>
                  <a:sym typeface="Arial"/>
                </a:rPr>
                <a:t>Thế giới ý niệm</a:t>
              </a:r>
              <a:endParaRPr/>
            </a:p>
          </p:txBody>
        </p:sp>
        <p:grpSp>
          <p:nvGrpSpPr>
            <p:cNvPr id="257" name="Google Shape;257;p16"/>
            <p:cNvGrpSpPr/>
            <p:nvPr/>
          </p:nvGrpSpPr>
          <p:grpSpPr>
            <a:xfrm>
              <a:off x="2168" y="1026"/>
              <a:ext cx="1355" cy="416"/>
              <a:chOff x="2168" y="1026"/>
              <a:chExt cx="1355" cy="416"/>
            </a:xfrm>
          </p:grpSpPr>
          <p:sp>
            <p:nvSpPr>
              <p:cNvPr id="258" name="Google Shape;258;p16"/>
              <p:cNvSpPr/>
              <p:nvPr/>
            </p:nvSpPr>
            <p:spPr>
              <a:xfrm>
                <a:off x="2168" y="1026"/>
                <a:ext cx="1355" cy="416"/>
              </a:xfrm>
              <a:prstGeom prst="rightArrow">
                <a:avLst>
                  <a:gd fmla="val 50000" name="adj1"/>
                  <a:gd fmla="val 90865" name="adj2"/>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59" name="Google Shape;259;p16"/>
              <p:cNvSpPr txBox="1"/>
              <p:nvPr/>
            </p:nvSpPr>
            <p:spPr>
              <a:xfrm>
                <a:off x="2278" y="1087"/>
                <a:ext cx="951" cy="30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FF0000"/>
                    </a:solidFill>
                    <a:latin typeface="Arial"/>
                    <a:ea typeface="Arial"/>
                    <a:cs typeface="Arial"/>
                    <a:sym typeface="Arial"/>
                  </a:rPr>
                  <a:t> Phân tích</a:t>
                </a:r>
                <a:endParaRPr/>
              </a:p>
            </p:txBody>
          </p:sp>
        </p:grpSp>
        <p:grpSp>
          <p:nvGrpSpPr>
            <p:cNvPr id="260" name="Google Shape;260;p16"/>
            <p:cNvGrpSpPr/>
            <p:nvPr/>
          </p:nvGrpSpPr>
          <p:grpSpPr>
            <a:xfrm>
              <a:off x="910" y="1706"/>
              <a:ext cx="473" cy="1190"/>
              <a:chOff x="839" y="1706"/>
              <a:chExt cx="473" cy="1190"/>
            </a:xfrm>
          </p:grpSpPr>
          <p:sp>
            <p:nvSpPr>
              <p:cNvPr id="261" name="Google Shape;261;p16"/>
              <p:cNvSpPr/>
              <p:nvPr/>
            </p:nvSpPr>
            <p:spPr>
              <a:xfrm>
                <a:off x="839" y="1706"/>
                <a:ext cx="473" cy="1093"/>
              </a:xfrm>
              <a:prstGeom prst="upArrow">
                <a:avLst>
                  <a:gd fmla="val 50000" name="adj1"/>
                  <a:gd fmla="val 57770" name="adj2"/>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62" name="Google Shape;262;p16"/>
              <p:cNvSpPr txBox="1"/>
              <p:nvPr/>
            </p:nvSpPr>
            <p:spPr>
              <a:xfrm rot="-5400000">
                <a:off x="545" y="2230"/>
                <a:ext cx="1061" cy="27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FF0000"/>
                    </a:solidFill>
                    <a:latin typeface="Arial"/>
                    <a:ea typeface="Arial"/>
                    <a:cs typeface="Arial"/>
                    <a:sym typeface="Arial"/>
                  </a:rPr>
                  <a:t>  Khảo sát</a:t>
                </a:r>
                <a:endParaRPr/>
              </a:p>
            </p:txBody>
          </p:sp>
        </p:grpSp>
        <p:grpSp>
          <p:nvGrpSpPr>
            <p:cNvPr id="263" name="Google Shape;263;p16"/>
            <p:cNvGrpSpPr/>
            <p:nvPr/>
          </p:nvGrpSpPr>
          <p:grpSpPr>
            <a:xfrm>
              <a:off x="4301" y="1758"/>
              <a:ext cx="439" cy="1053"/>
              <a:chOff x="4195" y="1772"/>
              <a:chExt cx="439" cy="1053"/>
            </a:xfrm>
          </p:grpSpPr>
          <p:sp>
            <p:nvSpPr>
              <p:cNvPr id="264" name="Google Shape;264;p16"/>
              <p:cNvSpPr/>
              <p:nvPr/>
            </p:nvSpPr>
            <p:spPr>
              <a:xfrm flipH="1" rot="10800000">
                <a:off x="4195" y="1843"/>
                <a:ext cx="439" cy="982"/>
              </a:xfrm>
              <a:prstGeom prst="upArrow">
                <a:avLst>
                  <a:gd fmla="val 50000" name="adj1"/>
                  <a:gd fmla="val 55923" name="adj2"/>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65" name="Google Shape;265;p16"/>
              <p:cNvSpPr txBox="1"/>
              <p:nvPr/>
            </p:nvSpPr>
            <p:spPr>
              <a:xfrm rot="5400000">
                <a:off x="3953" y="2097"/>
                <a:ext cx="921" cy="27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FF0000"/>
                    </a:solidFill>
                    <a:latin typeface="Arial"/>
                    <a:ea typeface="Arial"/>
                    <a:cs typeface="Arial"/>
                    <a:sym typeface="Arial"/>
                  </a:rPr>
                  <a:t> Thiết kế</a:t>
                </a:r>
                <a:endParaRPr/>
              </a:p>
            </p:txBody>
          </p:sp>
        </p:grpSp>
      </p:grpSp>
      <p:cxnSp>
        <p:nvCxnSpPr>
          <p:cNvPr id="266" name="Google Shape;266;p16"/>
          <p:cNvCxnSpPr>
            <a:stCxn id="254" idx="0"/>
          </p:cNvCxnSpPr>
          <p:nvPr/>
        </p:nvCxnSpPr>
        <p:spPr>
          <a:xfrm flipH="1" rot="10800000">
            <a:off x="4294477" y="2643115"/>
            <a:ext cx="63600" cy="238800"/>
          </a:xfrm>
          <a:prstGeom prst="straightConnector1">
            <a:avLst/>
          </a:prstGeom>
          <a:noFill/>
          <a:ln cap="flat" cmpd="sng" w="9525">
            <a:solidFill>
              <a:schemeClr val="dk2"/>
            </a:solidFill>
            <a:prstDash val="solid"/>
            <a:round/>
            <a:headEnd len="sm" w="sm" type="none"/>
            <a:tailEnd len="med" w="med" type="stealth"/>
          </a:ln>
        </p:spPr>
      </p:cxnSp>
      <p:cxnSp>
        <p:nvCxnSpPr>
          <p:cNvPr id="267" name="Google Shape;267;p16"/>
          <p:cNvCxnSpPr>
            <a:stCxn id="252" idx="2"/>
            <a:endCxn id="250" idx="6"/>
          </p:cNvCxnSpPr>
          <p:nvPr/>
        </p:nvCxnSpPr>
        <p:spPr>
          <a:xfrm rot="10800000">
            <a:off x="3416884" y="5283513"/>
            <a:ext cx="1986600" cy="0"/>
          </a:xfrm>
          <a:prstGeom prst="straightConnector1">
            <a:avLst/>
          </a:prstGeom>
          <a:noFill/>
          <a:ln cap="flat" cmpd="sng" w="28575">
            <a:solidFill>
              <a:schemeClr val="dk1"/>
            </a:solidFill>
            <a:prstDash val="solid"/>
            <a:round/>
            <a:headEnd len="sm" w="sm" type="none"/>
            <a:tailEnd len="med" w="med" type="stealth"/>
          </a:ln>
        </p:spPr>
      </p:cxnSp>
      <p:sp>
        <p:nvSpPr>
          <p:cNvPr id="268" name="Google Shape;268;p16"/>
          <p:cNvSpPr txBox="1"/>
          <p:nvPr/>
        </p:nvSpPr>
        <p:spPr>
          <a:xfrm>
            <a:off x="3500430" y="4714884"/>
            <a:ext cx="190308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0000"/>
                </a:solidFill>
                <a:latin typeface="Arial"/>
                <a:ea typeface="Arial"/>
                <a:cs typeface="Arial"/>
                <a:sym typeface="Arial"/>
              </a:rPr>
              <a:t>“Phát triễn”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7"/>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4000"/>
              <a:t>Hiểu hệ thống</a:t>
            </a:r>
            <a:endParaRPr/>
          </a:p>
        </p:txBody>
      </p:sp>
      <p:sp>
        <p:nvSpPr>
          <p:cNvPr id="274" name="Google Shape;274;p17"/>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800"/>
              <a:buFont typeface="Arimo"/>
              <a:buChar char="•"/>
            </a:pPr>
            <a:r>
              <a:rPr lang="en-US" sz="2800"/>
              <a:t>Hiểu hệ thống là một quá trình </a:t>
            </a:r>
            <a:r>
              <a:rPr lang="en-US" sz="2800" u="sng"/>
              <a:t>thu thập </a:t>
            </a:r>
            <a:r>
              <a:rPr lang="en-US" sz="2800"/>
              <a:t>thông tin (biết) và hệ thống hóa lại thông tin (khái quát) để lý giải được (hiểu) kết cấu và sự vận hành của hệ thống.</a:t>
            </a:r>
            <a:endParaRPr/>
          </a:p>
          <a:p>
            <a:pPr indent="-285750" lvl="1" marL="742950" rtl="0" algn="l">
              <a:spcBef>
                <a:spcPts val="480"/>
              </a:spcBef>
              <a:spcAft>
                <a:spcPts val="0"/>
              </a:spcAft>
              <a:buClr>
                <a:schemeClr val="accent2"/>
              </a:buClr>
              <a:buSzPts val="2400"/>
              <a:buFont typeface="Arimo"/>
              <a:buChar char="–"/>
            </a:pPr>
            <a:r>
              <a:rPr lang="en-US" sz="2400"/>
              <a:t>Đây là công việc quan trọng nhất và khó nhất.</a:t>
            </a:r>
            <a:endParaRPr/>
          </a:p>
          <a:p>
            <a:pPr indent="-190500" lvl="0" marL="342900" rtl="0" algn="l">
              <a:spcBef>
                <a:spcPts val="480"/>
              </a:spcBef>
              <a:spcAft>
                <a:spcPts val="0"/>
              </a:spcAft>
              <a:buClr>
                <a:schemeClr val="dk1"/>
              </a:buClr>
              <a:buSzPts val="2400"/>
              <a:buFont typeface="Arimo"/>
              <a:buNone/>
            </a:pPr>
            <a:r>
              <a:t/>
            </a:r>
            <a:endParaRPr sz="2400"/>
          </a:p>
          <a:p>
            <a:pPr indent="-342900" lvl="0" marL="342900" rtl="0" algn="l">
              <a:spcBef>
                <a:spcPts val="480"/>
              </a:spcBef>
              <a:spcAft>
                <a:spcPts val="0"/>
              </a:spcAft>
              <a:buClr>
                <a:schemeClr val="dk1"/>
              </a:buClr>
              <a:buSzPts val="2400"/>
              <a:buFont typeface="Arimo"/>
              <a:buChar char="•"/>
            </a:pPr>
            <a:r>
              <a:rPr lang="en-US" sz="2400"/>
              <a:t>Có rất nhiều thứ cần </a:t>
            </a:r>
            <a:r>
              <a:rPr lang="en-US" sz="2400">
                <a:solidFill>
                  <a:srgbClr val="FF0000"/>
                </a:solidFill>
              </a:rPr>
              <a:t>biết</a:t>
            </a:r>
            <a:r>
              <a:rPr lang="en-US" sz="2400"/>
              <a:t> và </a:t>
            </a:r>
            <a:r>
              <a:rPr lang="en-US" sz="2400">
                <a:solidFill>
                  <a:srgbClr val="FF0000"/>
                </a:solidFill>
              </a:rPr>
              <a:t>hiểu</a:t>
            </a:r>
            <a:r>
              <a:rPr lang="en-US" sz="2400"/>
              <a:t> về hệ thống, vd: công việc, thành phần, mối quan hệ giữa các thành phần,... để xác định đâu là vấn đề của hệ thống.</a:t>
            </a:r>
            <a:endParaRPr/>
          </a:p>
          <a:p>
            <a:pPr indent="-165100" lvl="0" marL="342900" rtl="0" algn="l">
              <a:spcBef>
                <a:spcPts val="560"/>
              </a:spcBef>
              <a:spcAft>
                <a:spcPts val="0"/>
              </a:spcAft>
              <a:buClr>
                <a:schemeClr val="dk1"/>
              </a:buClr>
              <a:buSzPts val="2800"/>
              <a:buFont typeface="Arimo"/>
              <a:buNone/>
            </a:pPr>
            <a:r>
              <a:t/>
            </a:r>
            <a:endParaRPr sz="2800"/>
          </a:p>
          <a:p>
            <a:pPr indent="-342900" lvl="0" marL="342900" rtl="0" algn="l">
              <a:spcBef>
                <a:spcPts val="560"/>
              </a:spcBef>
              <a:spcAft>
                <a:spcPts val="0"/>
              </a:spcAft>
              <a:buClr>
                <a:srgbClr val="C00000"/>
              </a:buClr>
              <a:buSzPts val="2800"/>
              <a:buFont typeface="Arimo"/>
              <a:buChar char="•"/>
            </a:pPr>
            <a:r>
              <a:rPr i="1" lang="en-US" sz="2800">
                <a:solidFill>
                  <a:srgbClr val="C00000"/>
                </a:solidFill>
              </a:rPr>
              <a:t>Vậy chúng ta nên bắt đầu tìm hiểu từ đâu ?</a:t>
            </a:r>
            <a:endParaRPr sz="28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8"/>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4000"/>
              <a:t>Cách tìm hiểu hệ thống</a:t>
            </a:r>
            <a:endParaRPr/>
          </a:p>
        </p:txBody>
      </p:sp>
      <p:sp>
        <p:nvSpPr>
          <p:cNvPr id="280" name="Google Shape;280;p18"/>
          <p:cNvSpPr txBox="1"/>
          <p:nvPr>
            <p:ph idx="1" type="body"/>
          </p:nvPr>
        </p:nvSpPr>
        <p:spPr>
          <a:xfrm>
            <a:off x="285720" y="1357298"/>
            <a:ext cx="8572560" cy="5143536"/>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chemeClr val="dk1"/>
              </a:buClr>
              <a:buSzPts val="2800"/>
              <a:buFont typeface="Arial"/>
              <a:buAutoNum type="arabicPeriod"/>
            </a:pPr>
            <a:r>
              <a:rPr lang="en-US"/>
              <a:t>Khảo sát hệ thống và môi trường của nó – hệ thống lớn </a:t>
            </a:r>
            <a:endParaRPr/>
          </a:p>
          <a:p>
            <a:pPr indent="-514350" lvl="1" marL="914400" rtl="0" algn="l">
              <a:spcBef>
                <a:spcPts val="480"/>
              </a:spcBef>
              <a:spcAft>
                <a:spcPts val="0"/>
              </a:spcAft>
              <a:buClr>
                <a:schemeClr val="accent2"/>
              </a:buClr>
              <a:buSzPts val="2400"/>
              <a:buFont typeface="Arimo"/>
              <a:buChar char="–"/>
            </a:pPr>
            <a:r>
              <a:rPr lang="en-US" sz="2400"/>
              <a:t>Xem hệ thống </a:t>
            </a:r>
            <a:r>
              <a:rPr lang="en-US" sz="2400">
                <a:solidFill>
                  <a:srgbClr val="FF0000"/>
                </a:solidFill>
              </a:rPr>
              <a:t>là một thành phần </a:t>
            </a:r>
            <a:r>
              <a:rPr lang="en-US" sz="2400"/>
              <a:t>của hệ thống lớn</a:t>
            </a:r>
            <a:endParaRPr/>
          </a:p>
          <a:p>
            <a:pPr indent="-514350" lvl="1" marL="914400" rtl="0" algn="l">
              <a:spcBef>
                <a:spcPts val="480"/>
              </a:spcBef>
              <a:spcAft>
                <a:spcPts val="0"/>
              </a:spcAft>
              <a:buClr>
                <a:schemeClr val="accent2"/>
              </a:buClr>
              <a:buSzPts val="2400"/>
              <a:buFont typeface="Arimo"/>
              <a:buChar char="–"/>
            </a:pPr>
            <a:r>
              <a:rPr lang="en-US" sz="2400"/>
              <a:t>Tìm hiểu mục đích,vai trò &amp; công việc của hệ thống lớn</a:t>
            </a:r>
            <a:endParaRPr/>
          </a:p>
          <a:p>
            <a:pPr indent="-514350" lvl="1" marL="914400" rtl="0" algn="l">
              <a:spcBef>
                <a:spcPts val="480"/>
              </a:spcBef>
              <a:spcAft>
                <a:spcPts val="0"/>
              </a:spcAft>
              <a:buClr>
                <a:schemeClr val="accent2"/>
              </a:buClr>
              <a:buSzPts val="2400"/>
              <a:buFont typeface="Arimo"/>
              <a:buChar char="–"/>
            </a:pPr>
            <a:r>
              <a:rPr lang="en-US" sz="2400"/>
              <a:t>Tìm hiểu </a:t>
            </a:r>
            <a:r>
              <a:rPr lang="en-US" sz="2400">
                <a:solidFill>
                  <a:srgbClr val="FF0000"/>
                </a:solidFill>
              </a:rPr>
              <a:t>các tương tác </a:t>
            </a:r>
            <a:r>
              <a:rPr lang="en-US" sz="2400"/>
              <a:t>trong hệ thống lớn</a:t>
            </a:r>
            <a:endParaRPr sz="2400"/>
          </a:p>
          <a:p>
            <a:pPr indent="-514350" lvl="0" marL="514350" rtl="0" algn="l">
              <a:spcBef>
                <a:spcPts val="560"/>
              </a:spcBef>
              <a:spcAft>
                <a:spcPts val="0"/>
              </a:spcAft>
              <a:buClr>
                <a:schemeClr val="dk1"/>
              </a:buClr>
              <a:buSzPts val="2800"/>
              <a:buFont typeface="Arial"/>
              <a:buAutoNum type="arabicPeriod"/>
            </a:pPr>
            <a:r>
              <a:rPr lang="en-US"/>
              <a:t>Hệ thống hóa mọi thứ đã biết</a:t>
            </a:r>
            <a:endParaRPr/>
          </a:p>
          <a:p>
            <a:pPr indent="-514350" lvl="1" marL="914400" rtl="0" algn="l">
              <a:spcBef>
                <a:spcPts val="480"/>
              </a:spcBef>
              <a:spcAft>
                <a:spcPts val="0"/>
              </a:spcAft>
              <a:buClr>
                <a:schemeClr val="accent2"/>
              </a:buClr>
              <a:buSzPts val="2400"/>
              <a:buFont typeface="Arimo"/>
              <a:buChar char="–"/>
            </a:pPr>
            <a:r>
              <a:rPr lang="en-US" sz="2400"/>
              <a:t>Phác thảo, tóm lược bằng mô hình</a:t>
            </a:r>
            <a:endParaRPr/>
          </a:p>
          <a:p>
            <a:pPr indent="-514350" lvl="0" marL="514350" rtl="0" algn="l">
              <a:spcBef>
                <a:spcPts val="560"/>
              </a:spcBef>
              <a:spcAft>
                <a:spcPts val="0"/>
              </a:spcAft>
              <a:buClr>
                <a:schemeClr val="dk1"/>
              </a:buClr>
              <a:buSzPts val="2800"/>
              <a:buFont typeface="Arial"/>
              <a:buAutoNum type="arabicPeriod"/>
            </a:pPr>
            <a:r>
              <a:rPr lang="en-US"/>
              <a:t>Phân tích mô hình để hiểu kết cấu của toàn bộ hệ thống</a:t>
            </a:r>
            <a:endParaRPr/>
          </a:p>
          <a:p>
            <a:pPr indent="-514350" lvl="1" marL="914400" rtl="0" algn="l">
              <a:spcBef>
                <a:spcPts val="480"/>
              </a:spcBef>
              <a:spcAft>
                <a:spcPts val="0"/>
              </a:spcAft>
              <a:buClr>
                <a:schemeClr val="accent2"/>
              </a:buClr>
              <a:buSzPts val="2400"/>
              <a:buFont typeface="Arimo"/>
              <a:buChar char="–"/>
            </a:pPr>
            <a:r>
              <a:rPr lang="en-US" sz="2400"/>
              <a:t>Hệ thống lớn cần gì ở hệ thống con</a:t>
            </a:r>
            <a:endParaRPr/>
          </a:p>
          <a:p>
            <a:pPr indent="-514350" lvl="1" marL="914400" rtl="0" algn="l">
              <a:spcBef>
                <a:spcPts val="480"/>
              </a:spcBef>
              <a:spcAft>
                <a:spcPts val="0"/>
              </a:spcAft>
              <a:buClr>
                <a:schemeClr val="accent2"/>
              </a:buClr>
              <a:buSzPts val="2400"/>
              <a:buFont typeface="Arimo"/>
              <a:buChar char="–"/>
            </a:pPr>
            <a:r>
              <a:rPr lang="en-US" sz="2400"/>
              <a:t>Tìm hiểu cách thực hiện yêu cầu của hệ thống con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0" st="0"/>
                                            </p:txEl>
                                          </p:spTgt>
                                        </p:tgtEl>
                                        <p:attrNameLst>
                                          <p:attrName>style.visibility</p:attrName>
                                        </p:attrNameLst>
                                      </p:cBhvr>
                                      <p:to>
                                        <p:strVal val="visible"/>
                                      </p:to>
                                    </p:set>
                                    <p:animEffect filter="fade" transition="in">
                                      <p:cBhvr>
                                        <p:cTn dur="500"/>
                                        <p:tgtEl>
                                          <p:spTgt spid="28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1" st="1"/>
                                            </p:txEl>
                                          </p:spTgt>
                                        </p:tgtEl>
                                        <p:attrNameLst>
                                          <p:attrName>style.visibility</p:attrName>
                                        </p:attrNameLst>
                                      </p:cBhvr>
                                      <p:to>
                                        <p:strVal val="visible"/>
                                      </p:to>
                                    </p:set>
                                    <p:animEffect filter="fade" transition="in">
                                      <p:cBhvr>
                                        <p:cTn dur="500"/>
                                        <p:tgtEl>
                                          <p:spTgt spid="28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2" st="2"/>
                                            </p:txEl>
                                          </p:spTgt>
                                        </p:tgtEl>
                                        <p:attrNameLst>
                                          <p:attrName>style.visibility</p:attrName>
                                        </p:attrNameLst>
                                      </p:cBhvr>
                                      <p:to>
                                        <p:strVal val="visible"/>
                                      </p:to>
                                    </p:set>
                                    <p:animEffect filter="fade" transition="in">
                                      <p:cBhvr>
                                        <p:cTn dur="500"/>
                                        <p:tgtEl>
                                          <p:spTgt spid="28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3" st="3"/>
                                            </p:txEl>
                                          </p:spTgt>
                                        </p:tgtEl>
                                        <p:attrNameLst>
                                          <p:attrName>style.visibility</p:attrName>
                                        </p:attrNameLst>
                                      </p:cBhvr>
                                      <p:to>
                                        <p:strVal val="visible"/>
                                      </p:to>
                                    </p:set>
                                    <p:animEffect filter="fade" transition="in">
                                      <p:cBhvr>
                                        <p:cTn dur="500"/>
                                        <p:tgtEl>
                                          <p:spTgt spid="28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4" st="4"/>
                                            </p:txEl>
                                          </p:spTgt>
                                        </p:tgtEl>
                                        <p:attrNameLst>
                                          <p:attrName>style.visibility</p:attrName>
                                        </p:attrNameLst>
                                      </p:cBhvr>
                                      <p:to>
                                        <p:strVal val="visible"/>
                                      </p:to>
                                    </p:set>
                                    <p:animEffect filter="fade" transition="in">
                                      <p:cBhvr>
                                        <p:cTn dur="500"/>
                                        <p:tgtEl>
                                          <p:spTgt spid="280">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5" st="5"/>
                                            </p:txEl>
                                          </p:spTgt>
                                        </p:tgtEl>
                                        <p:attrNameLst>
                                          <p:attrName>style.visibility</p:attrName>
                                        </p:attrNameLst>
                                      </p:cBhvr>
                                      <p:to>
                                        <p:strVal val="visible"/>
                                      </p:to>
                                    </p:set>
                                    <p:animEffect filter="fade" transition="in">
                                      <p:cBhvr>
                                        <p:cTn dur="500"/>
                                        <p:tgtEl>
                                          <p:spTgt spid="280">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6" st="6"/>
                                            </p:txEl>
                                          </p:spTgt>
                                        </p:tgtEl>
                                        <p:attrNameLst>
                                          <p:attrName>style.visibility</p:attrName>
                                        </p:attrNameLst>
                                      </p:cBhvr>
                                      <p:to>
                                        <p:strVal val="visible"/>
                                      </p:to>
                                    </p:set>
                                    <p:animEffect filter="fade" transition="in">
                                      <p:cBhvr>
                                        <p:cTn dur="500"/>
                                        <p:tgtEl>
                                          <p:spTgt spid="280">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7" st="7"/>
                                            </p:txEl>
                                          </p:spTgt>
                                        </p:tgtEl>
                                        <p:attrNameLst>
                                          <p:attrName>style.visibility</p:attrName>
                                        </p:attrNameLst>
                                      </p:cBhvr>
                                      <p:to>
                                        <p:strVal val="visible"/>
                                      </p:to>
                                    </p:set>
                                    <p:animEffect filter="fade" transition="in">
                                      <p:cBhvr>
                                        <p:cTn dur="500"/>
                                        <p:tgtEl>
                                          <p:spTgt spid="280">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xEl>
                                              <p:pRg end="8" st="8"/>
                                            </p:txEl>
                                          </p:spTgt>
                                        </p:tgtEl>
                                        <p:attrNameLst>
                                          <p:attrName>style.visibility</p:attrName>
                                        </p:attrNameLst>
                                      </p:cBhvr>
                                      <p:to>
                                        <p:strVal val="visible"/>
                                      </p:to>
                                    </p:set>
                                    <p:animEffect filter="fade" transition="in">
                                      <p:cBhvr>
                                        <p:cTn dur="500"/>
                                        <p:tgtEl>
                                          <p:spTgt spid="280">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9"/>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4000"/>
              <a:t>Mô hình &amp; Mô hình hóa</a:t>
            </a:r>
            <a:endParaRPr/>
          </a:p>
        </p:txBody>
      </p:sp>
      <p:sp>
        <p:nvSpPr>
          <p:cNvPr id="286" name="Google Shape;286;p19"/>
          <p:cNvSpPr txBox="1"/>
          <p:nvPr>
            <p:ph idx="1" type="body"/>
          </p:nvPr>
        </p:nvSpPr>
        <p:spPr>
          <a:xfrm>
            <a:off x="0" y="1357298"/>
            <a:ext cx="9001156" cy="550070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rgbClr val="FF0000"/>
              </a:buClr>
              <a:buSzPts val="2800"/>
              <a:buFont typeface="Arimo"/>
              <a:buChar char="•"/>
            </a:pPr>
            <a:r>
              <a:rPr b="1" lang="en-US" sz="2800">
                <a:solidFill>
                  <a:srgbClr val="FF0000"/>
                </a:solidFill>
              </a:rPr>
              <a:t>Mô hình</a:t>
            </a:r>
            <a:r>
              <a:rPr lang="en-US" sz="2800"/>
              <a:t> là phương tiện để diễn tả ‘tóm tắt’ các đặc trưng quan trọng của hệ thống bằng hình ảnh hoặc công thức, theo một quan điểm (cách nhìn) nào đó.</a:t>
            </a:r>
            <a:endParaRPr/>
          </a:p>
          <a:p>
            <a:pPr indent="-285750" lvl="1" marL="742950" rtl="0" algn="l">
              <a:spcBef>
                <a:spcPts val="480"/>
              </a:spcBef>
              <a:spcAft>
                <a:spcPts val="0"/>
              </a:spcAft>
              <a:buClr>
                <a:schemeClr val="accent2"/>
              </a:buClr>
              <a:buSzPts val="2400"/>
              <a:buFont typeface="Arimo"/>
              <a:buChar char="–"/>
            </a:pPr>
            <a:r>
              <a:rPr lang="en-US" sz="2400"/>
              <a:t>Ví dụ: bản đồ, lược đồ (diagram), flow-chart….</a:t>
            </a:r>
            <a:endParaRPr/>
          </a:p>
          <a:p>
            <a:pPr indent="-342900" lvl="0" marL="342900" rtl="0" algn="l">
              <a:spcBef>
                <a:spcPts val="560"/>
              </a:spcBef>
              <a:spcAft>
                <a:spcPts val="0"/>
              </a:spcAft>
              <a:buClr>
                <a:schemeClr val="dk1"/>
              </a:buClr>
              <a:buSzPts val="2800"/>
              <a:buFont typeface="Arimo"/>
              <a:buChar char="•"/>
            </a:pPr>
            <a:r>
              <a:rPr lang="en-US" sz="2800"/>
              <a:t>Mô hình giúp ta tóm tắt mọi thứ để dể hiểu, từ đó phát hiện ra sai sót trong cách hiểu về hệ thống.</a:t>
            </a:r>
            <a:endParaRPr/>
          </a:p>
          <a:p>
            <a:pPr indent="-285750" lvl="1" marL="742950" rtl="0" algn="l">
              <a:spcBef>
                <a:spcPts val="480"/>
              </a:spcBef>
              <a:spcAft>
                <a:spcPts val="0"/>
              </a:spcAft>
              <a:buClr>
                <a:schemeClr val="accent2"/>
              </a:buClr>
              <a:buSzPts val="2400"/>
              <a:buFont typeface="Arimo"/>
              <a:buChar char="–"/>
            </a:pPr>
            <a:r>
              <a:rPr lang="en-US" sz="2400"/>
              <a:t>Mô hình dựa trên </a:t>
            </a:r>
            <a:r>
              <a:rPr lang="en-US" sz="2400">
                <a:solidFill>
                  <a:srgbClr val="FF0000"/>
                </a:solidFill>
              </a:rPr>
              <a:t>ngữ pháp</a:t>
            </a:r>
            <a:r>
              <a:rPr lang="en-US" sz="2400"/>
              <a:t>, </a:t>
            </a:r>
            <a:r>
              <a:rPr lang="en-US" sz="2400">
                <a:solidFill>
                  <a:srgbClr val="FF0000"/>
                </a:solidFill>
              </a:rPr>
              <a:t>ngữ nghĩa </a:t>
            </a:r>
            <a:r>
              <a:rPr lang="en-US" sz="2400"/>
              <a:t>và </a:t>
            </a:r>
            <a:r>
              <a:rPr lang="en-US" sz="2400">
                <a:solidFill>
                  <a:srgbClr val="FF0000"/>
                </a:solidFill>
              </a:rPr>
              <a:t>ngữ cảnh</a:t>
            </a:r>
            <a:r>
              <a:rPr lang="en-US" sz="2400"/>
              <a:t>.</a:t>
            </a:r>
            <a:endParaRPr/>
          </a:p>
          <a:p>
            <a:pPr indent="-342900" lvl="0" marL="342900" rtl="0" algn="l">
              <a:spcBef>
                <a:spcPts val="560"/>
              </a:spcBef>
              <a:spcAft>
                <a:spcPts val="0"/>
              </a:spcAft>
              <a:buClr>
                <a:srgbClr val="FF0000"/>
              </a:buClr>
              <a:buSzPts val="2800"/>
              <a:buFont typeface="Arimo"/>
              <a:buChar char="•"/>
            </a:pPr>
            <a:r>
              <a:rPr b="1" lang="en-US" sz="2800">
                <a:solidFill>
                  <a:srgbClr val="FF0000"/>
                </a:solidFill>
              </a:rPr>
              <a:t>Mô hình hóa </a:t>
            </a:r>
            <a:r>
              <a:rPr lang="en-US" sz="2800"/>
              <a:t>là việc hệ thống hóa nhận thức về thế giới thực để tạo ra mô hình.</a:t>
            </a:r>
            <a:endParaRPr/>
          </a:p>
          <a:p>
            <a:pPr indent="-285750" lvl="1" marL="742950" rtl="0" algn="l">
              <a:spcBef>
                <a:spcPts val="480"/>
              </a:spcBef>
              <a:spcAft>
                <a:spcPts val="0"/>
              </a:spcAft>
              <a:buClr>
                <a:schemeClr val="accent2"/>
              </a:buClr>
              <a:buSzPts val="2400"/>
              <a:buFont typeface="Arimo"/>
              <a:buChar char="–"/>
            </a:pPr>
            <a:r>
              <a:rPr lang="en-US" sz="2400"/>
              <a:t>Một cách tiếp cận hệ thống là </a:t>
            </a:r>
            <a:r>
              <a:rPr lang="en-US" sz="2400">
                <a:solidFill>
                  <a:srgbClr val="FF0000"/>
                </a:solidFill>
              </a:rPr>
              <a:t>cách hiễu</a:t>
            </a:r>
            <a:r>
              <a:rPr lang="en-US" sz="2400"/>
              <a:t> về hệ thống.</a:t>
            </a:r>
            <a:endParaRPr/>
          </a:p>
          <a:p>
            <a:pPr indent="-285750" lvl="1" marL="742950" rtl="0" algn="l">
              <a:spcBef>
                <a:spcPts val="480"/>
              </a:spcBef>
              <a:spcAft>
                <a:spcPts val="0"/>
              </a:spcAft>
              <a:buClr>
                <a:schemeClr val="accent2"/>
              </a:buClr>
              <a:buSzPts val="2400"/>
              <a:buFont typeface="Arimo"/>
              <a:buChar char="–"/>
            </a:pPr>
            <a:r>
              <a:rPr lang="en-US" sz="2400"/>
              <a:t>Mỗi cách tiếp cận có cách mô hình hóa riêng cho từng </a:t>
            </a:r>
            <a:r>
              <a:rPr lang="en-US" sz="2400">
                <a:solidFill>
                  <a:srgbClr val="FF0000"/>
                </a:solidFill>
              </a:rPr>
              <a:t>khía cạnh</a:t>
            </a:r>
            <a:r>
              <a:rPr lang="en-US" sz="2400"/>
              <a:t> được xem xét (có bản vẽ khác nhau).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0" st="0"/>
                                            </p:txEl>
                                          </p:spTgt>
                                        </p:tgtEl>
                                        <p:attrNameLst>
                                          <p:attrName>style.visibility</p:attrName>
                                        </p:attrNameLst>
                                      </p:cBhvr>
                                      <p:to>
                                        <p:strVal val="visible"/>
                                      </p:to>
                                    </p:set>
                                    <p:animEffect filter="fade" transition="in">
                                      <p:cBhvr>
                                        <p:cTn dur="500"/>
                                        <p:tgtEl>
                                          <p:spTgt spid="28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1" st="1"/>
                                            </p:txEl>
                                          </p:spTgt>
                                        </p:tgtEl>
                                        <p:attrNameLst>
                                          <p:attrName>style.visibility</p:attrName>
                                        </p:attrNameLst>
                                      </p:cBhvr>
                                      <p:to>
                                        <p:strVal val="visible"/>
                                      </p:to>
                                    </p:set>
                                    <p:animEffect filter="fade" transition="in">
                                      <p:cBhvr>
                                        <p:cTn dur="500"/>
                                        <p:tgtEl>
                                          <p:spTgt spid="28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2" st="2"/>
                                            </p:txEl>
                                          </p:spTgt>
                                        </p:tgtEl>
                                        <p:attrNameLst>
                                          <p:attrName>style.visibility</p:attrName>
                                        </p:attrNameLst>
                                      </p:cBhvr>
                                      <p:to>
                                        <p:strVal val="visible"/>
                                      </p:to>
                                    </p:set>
                                    <p:animEffect filter="fade" transition="in">
                                      <p:cBhvr>
                                        <p:cTn dur="500"/>
                                        <p:tgtEl>
                                          <p:spTgt spid="28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3" st="3"/>
                                            </p:txEl>
                                          </p:spTgt>
                                        </p:tgtEl>
                                        <p:attrNameLst>
                                          <p:attrName>style.visibility</p:attrName>
                                        </p:attrNameLst>
                                      </p:cBhvr>
                                      <p:to>
                                        <p:strVal val="visible"/>
                                      </p:to>
                                    </p:set>
                                    <p:animEffect filter="fade" transition="in">
                                      <p:cBhvr>
                                        <p:cTn dur="500"/>
                                        <p:tgtEl>
                                          <p:spTgt spid="28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4" st="4"/>
                                            </p:txEl>
                                          </p:spTgt>
                                        </p:tgtEl>
                                        <p:attrNameLst>
                                          <p:attrName>style.visibility</p:attrName>
                                        </p:attrNameLst>
                                      </p:cBhvr>
                                      <p:to>
                                        <p:strVal val="visible"/>
                                      </p:to>
                                    </p:set>
                                    <p:animEffect filter="fade" transition="in">
                                      <p:cBhvr>
                                        <p:cTn dur="500"/>
                                        <p:tgtEl>
                                          <p:spTgt spid="28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5" st="5"/>
                                            </p:txEl>
                                          </p:spTgt>
                                        </p:tgtEl>
                                        <p:attrNameLst>
                                          <p:attrName>style.visibility</p:attrName>
                                        </p:attrNameLst>
                                      </p:cBhvr>
                                      <p:to>
                                        <p:strVal val="visible"/>
                                      </p:to>
                                    </p:set>
                                    <p:animEffect filter="fade" transition="in">
                                      <p:cBhvr>
                                        <p:cTn dur="500"/>
                                        <p:tgtEl>
                                          <p:spTgt spid="286">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xEl>
                                              <p:pRg end="6" st="6"/>
                                            </p:txEl>
                                          </p:spTgt>
                                        </p:tgtEl>
                                        <p:attrNameLst>
                                          <p:attrName>style.visibility</p:attrName>
                                        </p:attrNameLst>
                                      </p:cBhvr>
                                      <p:to>
                                        <p:strVal val="visible"/>
                                      </p:to>
                                    </p:set>
                                    <p:animEffect filter="fade" transition="in">
                                      <p:cBhvr>
                                        <p:cTn dur="500"/>
                                        <p:tgtEl>
                                          <p:spTgt spid="286">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0"/>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4000"/>
              <a:t>A. Tiếp cận hướng cấu trúc</a:t>
            </a:r>
            <a:endParaRPr/>
          </a:p>
        </p:txBody>
      </p:sp>
      <p:sp>
        <p:nvSpPr>
          <p:cNvPr id="292" name="Google Shape;292;p20"/>
          <p:cNvSpPr txBox="1"/>
          <p:nvPr>
            <p:ph idx="1" type="body"/>
          </p:nvPr>
        </p:nvSpPr>
        <p:spPr>
          <a:xfrm>
            <a:off x="214282" y="1357298"/>
            <a:ext cx="8715436" cy="528641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800"/>
              <a:buFont typeface="Arimo"/>
              <a:buChar char="•"/>
            </a:pPr>
            <a:r>
              <a:rPr lang="en-US" sz="2800"/>
              <a:t>Niklaus Wirth (1976): </a:t>
            </a:r>
            <a:r>
              <a:rPr i="1" lang="en-US" sz="2800">
                <a:solidFill>
                  <a:srgbClr val="C00000"/>
                </a:solidFill>
              </a:rPr>
              <a:t>Chương trình = Cấu trúc dữ liệu + giải thuật</a:t>
            </a:r>
            <a:r>
              <a:rPr lang="en-US" sz="2800"/>
              <a:t>   → việc hiểu biết về hệ thống chỉ ở 2 khía cạnh (hướng nhìn): dữ liệu và xử lý.</a:t>
            </a:r>
            <a:endParaRPr/>
          </a:p>
          <a:p>
            <a:pPr indent="-342900" lvl="0" marL="342900" rtl="0" algn="l">
              <a:spcBef>
                <a:spcPts val="560"/>
              </a:spcBef>
              <a:spcAft>
                <a:spcPts val="0"/>
              </a:spcAft>
              <a:buClr>
                <a:schemeClr val="dk1"/>
              </a:buClr>
              <a:buSzPts val="2800"/>
              <a:buFont typeface="Arimo"/>
              <a:buChar char="•"/>
            </a:pPr>
            <a:r>
              <a:rPr lang="en-US" sz="2800"/>
              <a:t>Tiếp cận cấu trúc: khái quát hóa các vấn đề thực tế thành vấn đề trong nhận thức, và giải quyết bằng </a:t>
            </a:r>
            <a:r>
              <a:rPr lang="en-US" sz="2800">
                <a:solidFill>
                  <a:srgbClr val="FF0000"/>
                </a:solidFill>
              </a:rPr>
              <a:t>lý luận </a:t>
            </a:r>
            <a:r>
              <a:rPr lang="en-US" sz="2800"/>
              <a:t>để đưa ra giải pháp thực tế.</a:t>
            </a:r>
            <a:endParaRPr/>
          </a:p>
          <a:p>
            <a:pPr indent="-285750" lvl="1" marL="742950" rtl="0" algn="l">
              <a:spcBef>
                <a:spcPts val="480"/>
              </a:spcBef>
              <a:spcAft>
                <a:spcPts val="0"/>
              </a:spcAft>
              <a:buClr>
                <a:schemeClr val="accent2"/>
              </a:buClr>
              <a:buSzPts val="2400"/>
              <a:buFont typeface="Arimo"/>
              <a:buChar char="–"/>
            </a:pPr>
            <a:r>
              <a:rPr lang="en-US" sz="2400"/>
              <a:t>Hiểu trọn vấn đề (phân tích) để tìm giải pháp (thiết kế)</a:t>
            </a:r>
            <a:endParaRPr/>
          </a:p>
          <a:p>
            <a:pPr indent="-457200" lvl="1" marL="914400" rtl="0" algn="l">
              <a:spcBef>
                <a:spcPts val="480"/>
              </a:spcBef>
              <a:spcAft>
                <a:spcPts val="0"/>
              </a:spcAft>
              <a:buClr>
                <a:schemeClr val="accent2"/>
              </a:buClr>
              <a:buSzPts val="2400"/>
              <a:buFont typeface="Arial"/>
              <a:buAutoNum type="arabicPeriod"/>
            </a:pPr>
            <a:r>
              <a:rPr lang="en-US" sz="2400"/>
              <a:t>Phân rã các xử lý của hệ thống đến mức đủ nhỏ để hiểu và làm được (DFD)</a:t>
            </a:r>
            <a:endParaRPr/>
          </a:p>
          <a:p>
            <a:pPr indent="-457200" lvl="1" marL="914400" rtl="0" algn="l">
              <a:spcBef>
                <a:spcPts val="480"/>
              </a:spcBef>
              <a:spcAft>
                <a:spcPts val="0"/>
              </a:spcAft>
              <a:buClr>
                <a:schemeClr val="accent2"/>
              </a:buClr>
              <a:buSzPts val="2400"/>
              <a:buFont typeface="Arial"/>
              <a:buAutoNum type="arabicPeriod"/>
            </a:pPr>
            <a:r>
              <a:rPr lang="en-US" sz="2400"/>
              <a:t>Xem các thuộc tính của thực thể trong miền vấn đề là nguồn gốc của dữ liệu cho các xử lý, để liên kết lại thành quan hệ ràng buộc toàn vẹn dữ liệu (ERD)</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0" st="0"/>
                                            </p:txEl>
                                          </p:spTgt>
                                        </p:tgtEl>
                                        <p:attrNameLst>
                                          <p:attrName>style.visibility</p:attrName>
                                        </p:attrNameLst>
                                      </p:cBhvr>
                                      <p:to>
                                        <p:strVal val="visible"/>
                                      </p:to>
                                    </p:set>
                                    <p:animEffect filter="fade" transition="in">
                                      <p:cBhvr>
                                        <p:cTn dur="500"/>
                                        <p:tgtEl>
                                          <p:spTgt spid="29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1" st="1"/>
                                            </p:txEl>
                                          </p:spTgt>
                                        </p:tgtEl>
                                        <p:attrNameLst>
                                          <p:attrName>style.visibility</p:attrName>
                                        </p:attrNameLst>
                                      </p:cBhvr>
                                      <p:to>
                                        <p:strVal val="visible"/>
                                      </p:to>
                                    </p:set>
                                    <p:animEffect filter="fade" transition="in">
                                      <p:cBhvr>
                                        <p:cTn dur="500"/>
                                        <p:tgtEl>
                                          <p:spTgt spid="29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2" st="2"/>
                                            </p:txEl>
                                          </p:spTgt>
                                        </p:tgtEl>
                                        <p:attrNameLst>
                                          <p:attrName>style.visibility</p:attrName>
                                        </p:attrNameLst>
                                      </p:cBhvr>
                                      <p:to>
                                        <p:strVal val="visible"/>
                                      </p:to>
                                    </p:set>
                                    <p:animEffect filter="fade" transition="in">
                                      <p:cBhvr>
                                        <p:cTn dur="500"/>
                                        <p:tgtEl>
                                          <p:spTgt spid="29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3" st="3"/>
                                            </p:txEl>
                                          </p:spTgt>
                                        </p:tgtEl>
                                        <p:attrNameLst>
                                          <p:attrName>style.visibility</p:attrName>
                                        </p:attrNameLst>
                                      </p:cBhvr>
                                      <p:to>
                                        <p:strVal val="visible"/>
                                      </p:to>
                                    </p:set>
                                    <p:animEffect filter="fade" transition="in">
                                      <p:cBhvr>
                                        <p:cTn dur="500"/>
                                        <p:tgtEl>
                                          <p:spTgt spid="29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4" st="4"/>
                                            </p:txEl>
                                          </p:spTgt>
                                        </p:tgtEl>
                                        <p:attrNameLst>
                                          <p:attrName>style.visibility</p:attrName>
                                        </p:attrNameLst>
                                      </p:cBhvr>
                                      <p:to>
                                        <p:strVal val="visible"/>
                                      </p:to>
                                    </p:set>
                                    <p:animEffect filter="fade" transition="in">
                                      <p:cBhvr>
                                        <p:cTn dur="500"/>
                                        <p:tgtEl>
                                          <p:spTgt spid="292">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1"/>
          <p:cNvSpPr txBox="1"/>
          <p:nvPr>
            <p:ph type="title"/>
          </p:nvPr>
        </p:nvSpPr>
        <p:spPr>
          <a:xfrm>
            <a:off x="142844" y="142852"/>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Tiếp cận hướng cấu trúc</a:t>
            </a:r>
            <a:endParaRPr/>
          </a:p>
        </p:txBody>
      </p:sp>
      <p:sp>
        <p:nvSpPr>
          <p:cNvPr id="298" name="Google Shape;298;p21"/>
          <p:cNvSpPr txBox="1"/>
          <p:nvPr>
            <p:ph idx="1" type="body"/>
          </p:nvPr>
        </p:nvSpPr>
        <p:spPr>
          <a:xfrm>
            <a:off x="428596" y="1357298"/>
            <a:ext cx="8215370" cy="64294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chemeClr val="dk1"/>
              </a:buClr>
              <a:buSzPts val="2800"/>
              <a:buFont typeface="Arial"/>
              <a:buAutoNum type="arabicPeriod"/>
            </a:pPr>
            <a:r>
              <a:rPr lang="en-US"/>
              <a:t>Định nghĩa các xử lý của hệ thống : </a:t>
            </a:r>
            <a:r>
              <a:rPr lang="en-US">
                <a:solidFill>
                  <a:srgbClr val="0000CC"/>
                </a:solidFill>
              </a:rPr>
              <a:t>DFD</a:t>
            </a:r>
            <a:endParaRPr/>
          </a:p>
        </p:txBody>
      </p:sp>
      <p:cxnSp>
        <p:nvCxnSpPr>
          <p:cNvPr id="299" name="Google Shape;299;p21"/>
          <p:cNvCxnSpPr>
            <a:endCxn id="300" idx="1"/>
          </p:cNvCxnSpPr>
          <p:nvPr/>
        </p:nvCxnSpPr>
        <p:spPr>
          <a:xfrm>
            <a:off x="6500944" y="2986730"/>
            <a:ext cx="785700" cy="1500"/>
          </a:xfrm>
          <a:prstGeom prst="straightConnector1">
            <a:avLst/>
          </a:prstGeom>
          <a:noFill/>
          <a:ln cap="flat" cmpd="sng" w="38100">
            <a:solidFill>
              <a:srgbClr val="FF0000"/>
            </a:solidFill>
            <a:prstDash val="solid"/>
            <a:round/>
            <a:headEnd len="sm" w="sm" type="none"/>
            <a:tailEnd len="med" w="med" type="stealth"/>
          </a:ln>
        </p:spPr>
      </p:cxnSp>
      <p:cxnSp>
        <p:nvCxnSpPr>
          <p:cNvPr id="301" name="Google Shape;301;p21"/>
          <p:cNvCxnSpPr>
            <a:stCxn id="302" idx="3"/>
          </p:cNvCxnSpPr>
          <p:nvPr/>
        </p:nvCxnSpPr>
        <p:spPr>
          <a:xfrm>
            <a:off x="1785918" y="2988230"/>
            <a:ext cx="642900" cy="1500"/>
          </a:xfrm>
          <a:prstGeom prst="straightConnector1">
            <a:avLst/>
          </a:prstGeom>
          <a:noFill/>
          <a:ln cap="flat" cmpd="sng" w="38100">
            <a:solidFill>
              <a:srgbClr val="FF0000"/>
            </a:solidFill>
            <a:prstDash val="solid"/>
            <a:round/>
            <a:headEnd len="sm" w="sm" type="none"/>
            <a:tailEnd len="sm" w="sm" type="none"/>
          </a:ln>
        </p:spPr>
      </p:cxnSp>
      <p:cxnSp>
        <p:nvCxnSpPr>
          <p:cNvPr id="303" name="Google Shape;303;p21"/>
          <p:cNvCxnSpPr/>
          <p:nvPr/>
        </p:nvCxnSpPr>
        <p:spPr>
          <a:xfrm>
            <a:off x="4929190" y="2988230"/>
            <a:ext cx="714380" cy="5461"/>
          </a:xfrm>
          <a:prstGeom prst="straightConnector1">
            <a:avLst/>
          </a:prstGeom>
          <a:noFill/>
          <a:ln cap="flat" cmpd="sng" w="28575">
            <a:solidFill>
              <a:srgbClr val="FF0000"/>
            </a:solidFill>
            <a:prstDash val="solid"/>
            <a:round/>
            <a:headEnd len="sm" w="sm" type="none"/>
            <a:tailEnd len="med" w="med" type="stealth"/>
          </a:ln>
        </p:spPr>
      </p:cxnSp>
      <p:grpSp>
        <p:nvGrpSpPr>
          <p:cNvPr id="304" name="Google Shape;304;p21"/>
          <p:cNvGrpSpPr/>
          <p:nvPr/>
        </p:nvGrpSpPr>
        <p:grpSpPr>
          <a:xfrm>
            <a:off x="3929058" y="2773916"/>
            <a:ext cx="1000132" cy="428628"/>
            <a:chOff x="1214414" y="3786190"/>
            <a:chExt cx="1000132" cy="428628"/>
          </a:xfrm>
        </p:grpSpPr>
        <p:cxnSp>
          <p:nvCxnSpPr>
            <p:cNvPr id="305" name="Google Shape;305;p21"/>
            <p:cNvCxnSpPr/>
            <p:nvPr/>
          </p:nvCxnSpPr>
          <p:spPr>
            <a:xfrm>
              <a:off x="1214414" y="3786190"/>
              <a:ext cx="1000132" cy="1582"/>
            </a:xfrm>
            <a:prstGeom prst="straightConnector1">
              <a:avLst/>
            </a:prstGeom>
            <a:noFill/>
            <a:ln cap="flat" cmpd="sng" w="19050">
              <a:solidFill>
                <a:srgbClr val="B5DADD"/>
              </a:solidFill>
              <a:prstDash val="solid"/>
              <a:round/>
              <a:headEnd len="sm" w="sm" type="none"/>
              <a:tailEnd len="sm" w="sm" type="none"/>
            </a:ln>
          </p:spPr>
        </p:cxnSp>
        <p:cxnSp>
          <p:nvCxnSpPr>
            <p:cNvPr id="306" name="Google Shape;306;p21"/>
            <p:cNvCxnSpPr/>
            <p:nvPr/>
          </p:nvCxnSpPr>
          <p:spPr>
            <a:xfrm>
              <a:off x="1214414" y="4213236"/>
              <a:ext cx="1000132" cy="1582"/>
            </a:xfrm>
            <a:prstGeom prst="straightConnector1">
              <a:avLst/>
            </a:prstGeom>
            <a:noFill/>
            <a:ln cap="flat" cmpd="sng" w="19050">
              <a:solidFill>
                <a:srgbClr val="B5DADD"/>
              </a:solidFill>
              <a:prstDash val="solid"/>
              <a:round/>
              <a:headEnd len="sm" w="sm" type="none"/>
              <a:tailEnd len="sm" w="sm" type="none"/>
            </a:ln>
          </p:spPr>
        </p:cxnSp>
        <p:sp>
          <p:nvSpPr>
            <p:cNvPr id="307" name="Google Shape;307;p21"/>
            <p:cNvSpPr/>
            <p:nvPr/>
          </p:nvSpPr>
          <p:spPr>
            <a:xfrm>
              <a:off x="1214414" y="3786190"/>
              <a:ext cx="333377" cy="427046"/>
            </a:xfrm>
            <a:prstGeom prst="rect">
              <a:avLst/>
            </a:prstGeom>
            <a:noFill/>
            <a:ln cap="flat" cmpd="sng" w="25400">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8" name="Google Shape;308;p21"/>
            <p:cNvSpPr/>
            <p:nvPr/>
          </p:nvSpPr>
          <p:spPr>
            <a:xfrm>
              <a:off x="1571604" y="3786190"/>
              <a:ext cx="642942" cy="428628"/>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cxnSp>
        <p:nvCxnSpPr>
          <p:cNvPr id="309" name="Google Shape;309;p21"/>
          <p:cNvCxnSpPr/>
          <p:nvPr/>
        </p:nvCxnSpPr>
        <p:spPr>
          <a:xfrm flipH="1" rot="10800000">
            <a:off x="3286116" y="2987439"/>
            <a:ext cx="642942" cy="6252"/>
          </a:xfrm>
          <a:prstGeom prst="straightConnector1">
            <a:avLst/>
          </a:prstGeom>
          <a:noFill/>
          <a:ln cap="flat" cmpd="sng" w="28575">
            <a:solidFill>
              <a:srgbClr val="FF0000"/>
            </a:solidFill>
            <a:prstDash val="solid"/>
            <a:round/>
            <a:headEnd len="sm" w="sm" type="none"/>
            <a:tailEnd len="med" w="med" type="stealth"/>
          </a:ln>
        </p:spPr>
      </p:cxnSp>
      <p:sp>
        <p:nvSpPr>
          <p:cNvPr id="300" name="Google Shape;300;p21"/>
          <p:cNvSpPr/>
          <p:nvPr/>
        </p:nvSpPr>
        <p:spPr>
          <a:xfrm>
            <a:off x="7286644" y="2702478"/>
            <a:ext cx="1143008" cy="571504"/>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Sink</a:t>
            </a:r>
            <a:endParaRPr/>
          </a:p>
        </p:txBody>
      </p:sp>
      <p:sp>
        <p:nvSpPr>
          <p:cNvPr id="302" name="Google Shape;302;p21"/>
          <p:cNvSpPr/>
          <p:nvPr/>
        </p:nvSpPr>
        <p:spPr>
          <a:xfrm>
            <a:off x="500034" y="2702478"/>
            <a:ext cx="1285884" cy="571504"/>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Source</a:t>
            </a:r>
            <a:endParaRPr/>
          </a:p>
        </p:txBody>
      </p:sp>
      <p:cxnSp>
        <p:nvCxnSpPr>
          <p:cNvPr id="310" name="Google Shape;310;p21"/>
          <p:cNvCxnSpPr/>
          <p:nvPr/>
        </p:nvCxnSpPr>
        <p:spPr>
          <a:xfrm flipH="1" rot="10800000">
            <a:off x="6215074" y="2988230"/>
            <a:ext cx="285752" cy="5461"/>
          </a:xfrm>
          <a:prstGeom prst="straightConnector1">
            <a:avLst/>
          </a:prstGeom>
          <a:noFill/>
          <a:ln cap="flat" cmpd="sng" w="28575">
            <a:solidFill>
              <a:srgbClr val="FF0000"/>
            </a:solidFill>
            <a:prstDash val="solid"/>
            <a:round/>
            <a:headEnd len="sm" w="sm" type="none"/>
            <a:tailEnd len="sm" w="sm" type="none"/>
          </a:ln>
        </p:spPr>
      </p:cxnSp>
      <p:cxnSp>
        <p:nvCxnSpPr>
          <p:cNvPr id="311" name="Google Shape;311;p21"/>
          <p:cNvCxnSpPr/>
          <p:nvPr/>
        </p:nvCxnSpPr>
        <p:spPr>
          <a:xfrm>
            <a:off x="2428860" y="2988229"/>
            <a:ext cx="285752" cy="5461"/>
          </a:xfrm>
          <a:prstGeom prst="straightConnector1">
            <a:avLst/>
          </a:prstGeom>
          <a:noFill/>
          <a:ln cap="flat" cmpd="sng" w="28575">
            <a:solidFill>
              <a:srgbClr val="FF0000"/>
            </a:solidFill>
            <a:prstDash val="solid"/>
            <a:round/>
            <a:headEnd len="sm" w="sm" type="none"/>
            <a:tailEnd len="med" w="med" type="stealth"/>
          </a:ln>
        </p:spPr>
      </p:cxnSp>
      <p:sp>
        <p:nvSpPr>
          <p:cNvPr id="312" name="Google Shape;312;p21"/>
          <p:cNvSpPr txBox="1"/>
          <p:nvPr/>
        </p:nvSpPr>
        <p:spPr>
          <a:xfrm>
            <a:off x="6572264" y="2488164"/>
            <a:ext cx="478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0</a:t>
            </a:r>
            <a:endParaRPr/>
          </a:p>
        </p:txBody>
      </p:sp>
      <p:sp>
        <p:nvSpPr>
          <p:cNvPr id="313" name="Google Shape;313;p21"/>
          <p:cNvSpPr txBox="1"/>
          <p:nvPr/>
        </p:nvSpPr>
        <p:spPr>
          <a:xfrm>
            <a:off x="5094116" y="2488164"/>
            <a:ext cx="478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2</a:t>
            </a:r>
            <a:endParaRPr/>
          </a:p>
        </p:txBody>
      </p:sp>
      <p:sp>
        <p:nvSpPr>
          <p:cNvPr id="314" name="Google Shape;314;p21"/>
          <p:cNvSpPr txBox="1"/>
          <p:nvPr/>
        </p:nvSpPr>
        <p:spPr>
          <a:xfrm>
            <a:off x="3379604" y="2488164"/>
            <a:ext cx="478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3</a:t>
            </a:r>
            <a:endParaRPr/>
          </a:p>
        </p:txBody>
      </p:sp>
      <p:sp>
        <p:nvSpPr>
          <p:cNvPr id="315" name="Google Shape;315;p21"/>
          <p:cNvSpPr txBox="1"/>
          <p:nvPr/>
        </p:nvSpPr>
        <p:spPr>
          <a:xfrm>
            <a:off x="1857356" y="2488164"/>
            <a:ext cx="478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1</a:t>
            </a:r>
            <a:endParaRPr/>
          </a:p>
        </p:txBody>
      </p:sp>
      <p:grpSp>
        <p:nvGrpSpPr>
          <p:cNvPr id="316" name="Google Shape;316;p21"/>
          <p:cNvGrpSpPr/>
          <p:nvPr/>
        </p:nvGrpSpPr>
        <p:grpSpPr>
          <a:xfrm>
            <a:off x="2428860" y="2059536"/>
            <a:ext cx="4071966" cy="1583778"/>
            <a:chOff x="2428860" y="1714488"/>
            <a:chExt cx="4071966" cy="1785950"/>
          </a:xfrm>
        </p:grpSpPr>
        <p:grpSp>
          <p:nvGrpSpPr>
            <p:cNvPr id="317" name="Google Shape;317;p21"/>
            <p:cNvGrpSpPr/>
            <p:nvPr/>
          </p:nvGrpSpPr>
          <p:grpSpPr>
            <a:xfrm>
              <a:off x="2428860" y="1785926"/>
              <a:ext cx="4071966" cy="1714512"/>
              <a:chOff x="432" y="624"/>
              <a:chExt cx="384" cy="432"/>
            </a:xfrm>
          </p:grpSpPr>
          <p:sp>
            <p:nvSpPr>
              <p:cNvPr id="318" name="Google Shape;318;p21"/>
              <p:cNvSpPr/>
              <p:nvPr/>
            </p:nvSpPr>
            <p:spPr>
              <a:xfrm>
                <a:off x="432" y="624"/>
                <a:ext cx="384" cy="432"/>
              </a:xfrm>
              <a:prstGeom prst="roundRect">
                <a:avLst>
                  <a:gd fmla="val 16667" name="adj"/>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19" name="Google Shape;319;p21"/>
              <p:cNvCxnSpPr/>
              <p:nvPr/>
            </p:nvCxnSpPr>
            <p:spPr>
              <a:xfrm>
                <a:off x="432" y="720"/>
                <a:ext cx="384" cy="0"/>
              </a:xfrm>
              <a:prstGeom prst="straightConnector1">
                <a:avLst/>
              </a:prstGeom>
              <a:noFill/>
              <a:ln cap="flat" cmpd="sng" w="9525">
                <a:solidFill>
                  <a:schemeClr val="dk1"/>
                </a:solidFill>
                <a:prstDash val="solid"/>
                <a:round/>
                <a:headEnd len="med" w="med" type="none"/>
                <a:tailEnd len="med" w="med" type="none"/>
              </a:ln>
            </p:spPr>
          </p:cxnSp>
        </p:grpSp>
        <p:sp>
          <p:nvSpPr>
            <p:cNvPr id="320" name="Google Shape;320;p21"/>
            <p:cNvSpPr txBox="1"/>
            <p:nvPr/>
          </p:nvSpPr>
          <p:spPr>
            <a:xfrm>
              <a:off x="3786182" y="1714488"/>
              <a:ext cx="143500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Hệ thống</a:t>
              </a:r>
              <a:endParaRPr baseline="-25000" sz="2400">
                <a:solidFill>
                  <a:schemeClr val="dk1"/>
                </a:solidFill>
                <a:latin typeface="Arial"/>
                <a:ea typeface="Arial"/>
                <a:cs typeface="Arial"/>
                <a:sym typeface="Arial"/>
              </a:endParaRPr>
            </a:p>
          </p:txBody>
        </p:sp>
      </p:grpSp>
      <p:grpSp>
        <p:nvGrpSpPr>
          <p:cNvPr id="321" name="Google Shape;321;p21"/>
          <p:cNvGrpSpPr/>
          <p:nvPr/>
        </p:nvGrpSpPr>
        <p:grpSpPr>
          <a:xfrm>
            <a:off x="5643570" y="2702478"/>
            <a:ext cx="571504" cy="582426"/>
            <a:chOff x="5643570" y="2357430"/>
            <a:chExt cx="571504" cy="582426"/>
          </a:xfrm>
        </p:grpSpPr>
        <p:grpSp>
          <p:nvGrpSpPr>
            <p:cNvPr id="322" name="Google Shape;322;p21"/>
            <p:cNvGrpSpPr/>
            <p:nvPr/>
          </p:nvGrpSpPr>
          <p:grpSpPr>
            <a:xfrm>
              <a:off x="5643570" y="2357430"/>
              <a:ext cx="571504" cy="582426"/>
              <a:chOff x="432" y="624"/>
              <a:chExt cx="384" cy="432"/>
            </a:xfrm>
          </p:grpSpPr>
          <p:sp>
            <p:nvSpPr>
              <p:cNvPr id="323" name="Google Shape;323;p21"/>
              <p:cNvSpPr/>
              <p:nvPr/>
            </p:nvSpPr>
            <p:spPr>
              <a:xfrm>
                <a:off x="432" y="624"/>
                <a:ext cx="384" cy="432"/>
              </a:xfrm>
              <a:prstGeom prst="roundRect">
                <a:avLst>
                  <a:gd fmla="val 16667" name="adj"/>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24" name="Google Shape;324;p21"/>
              <p:cNvCxnSpPr/>
              <p:nvPr/>
            </p:nvCxnSpPr>
            <p:spPr>
              <a:xfrm>
                <a:off x="432" y="720"/>
                <a:ext cx="384" cy="0"/>
              </a:xfrm>
              <a:prstGeom prst="straightConnector1">
                <a:avLst/>
              </a:prstGeom>
              <a:noFill/>
              <a:ln cap="flat" cmpd="sng" w="9525">
                <a:solidFill>
                  <a:schemeClr val="dk1"/>
                </a:solidFill>
                <a:prstDash val="solid"/>
                <a:round/>
                <a:headEnd len="med" w="med" type="none"/>
                <a:tailEnd len="med" w="med" type="none"/>
              </a:ln>
            </p:spPr>
          </p:cxnSp>
        </p:grpSp>
        <p:sp>
          <p:nvSpPr>
            <p:cNvPr id="325" name="Google Shape;325;p21"/>
            <p:cNvSpPr txBox="1"/>
            <p:nvPr/>
          </p:nvSpPr>
          <p:spPr>
            <a:xfrm>
              <a:off x="5725894" y="2450640"/>
              <a:ext cx="4475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P</a:t>
              </a:r>
              <a:r>
                <a:rPr baseline="-25000" lang="en-US" sz="2400">
                  <a:solidFill>
                    <a:schemeClr val="dk1"/>
                  </a:solidFill>
                  <a:latin typeface="Arial"/>
                  <a:ea typeface="Arial"/>
                  <a:cs typeface="Arial"/>
                  <a:sym typeface="Arial"/>
                </a:rPr>
                <a:t>1</a:t>
              </a:r>
              <a:endParaRPr/>
            </a:p>
          </p:txBody>
        </p:sp>
      </p:grpSp>
      <p:grpSp>
        <p:nvGrpSpPr>
          <p:cNvPr id="326" name="Google Shape;326;p21"/>
          <p:cNvGrpSpPr/>
          <p:nvPr/>
        </p:nvGrpSpPr>
        <p:grpSpPr>
          <a:xfrm>
            <a:off x="2714612" y="2702478"/>
            <a:ext cx="571504" cy="582426"/>
            <a:chOff x="2714612" y="2357430"/>
            <a:chExt cx="571504" cy="582426"/>
          </a:xfrm>
        </p:grpSpPr>
        <p:grpSp>
          <p:nvGrpSpPr>
            <p:cNvPr id="327" name="Google Shape;327;p21"/>
            <p:cNvGrpSpPr/>
            <p:nvPr/>
          </p:nvGrpSpPr>
          <p:grpSpPr>
            <a:xfrm>
              <a:off x="2714612" y="2357430"/>
              <a:ext cx="571504" cy="582426"/>
              <a:chOff x="432" y="624"/>
              <a:chExt cx="384" cy="432"/>
            </a:xfrm>
          </p:grpSpPr>
          <p:sp>
            <p:nvSpPr>
              <p:cNvPr id="328" name="Google Shape;328;p21"/>
              <p:cNvSpPr/>
              <p:nvPr/>
            </p:nvSpPr>
            <p:spPr>
              <a:xfrm>
                <a:off x="432" y="624"/>
                <a:ext cx="384" cy="432"/>
              </a:xfrm>
              <a:prstGeom prst="roundRect">
                <a:avLst>
                  <a:gd fmla="val 16667" name="adj"/>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29" name="Google Shape;329;p21"/>
              <p:cNvCxnSpPr/>
              <p:nvPr/>
            </p:nvCxnSpPr>
            <p:spPr>
              <a:xfrm>
                <a:off x="432" y="720"/>
                <a:ext cx="384" cy="0"/>
              </a:xfrm>
              <a:prstGeom prst="straightConnector1">
                <a:avLst/>
              </a:prstGeom>
              <a:noFill/>
              <a:ln cap="flat" cmpd="sng" w="9525">
                <a:solidFill>
                  <a:schemeClr val="dk1"/>
                </a:solidFill>
                <a:prstDash val="solid"/>
                <a:round/>
                <a:headEnd len="med" w="med" type="none"/>
                <a:tailEnd len="med" w="med" type="none"/>
              </a:ln>
            </p:spPr>
          </p:cxnSp>
        </p:grpSp>
        <p:sp>
          <p:nvSpPr>
            <p:cNvPr id="330" name="Google Shape;330;p21"/>
            <p:cNvSpPr txBox="1"/>
            <p:nvPr/>
          </p:nvSpPr>
          <p:spPr>
            <a:xfrm>
              <a:off x="2786050" y="2428868"/>
              <a:ext cx="4475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P</a:t>
              </a:r>
              <a:r>
                <a:rPr baseline="-25000" lang="en-US" sz="2400">
                  <a:solidFill>
                    <a:schemeClr val="dk1"/>
                  </a:solidFill>
                  <a:latin typeface="Arial"/>
                  <a:ea typeface="Arial"/>
                  <a:cs typeface="Arial"/>
                  <a:sym typeface="Arial"/>
                </a:rPr>
                <a:t>2</a:t>
              </a:r>
              <a:endParaRPr/>
            </a:p>
          </p:txBody>
        </p:sp>
      </p:grpSp>
      <p:grpSp>
        <p:nvGrpSpPr>
          <p:cNvPr id="331" name="Google Shape;331;p21"/>
          <p:cNvGrpSpPr/>
          <p:nvPr/>
        </p:nvGrpSpPr>
        <p:grpSpPr>
          <a:xfrm>
            <a:off x="4643438" y="4071942"/>
            <a:ext cx="2571768" cy="1643074"/>
            <a:chOff x="3143240" y="3786190"/>
            <a:chExt cx="2571768" cy="1643074"/>
          </a:xfrm>
        </p:grpSpPr>
        <p:grpSp>
          <p:nvGrpSpPr>
            <p:cNvPr id="332" name="Google Shape;332;p21"/>
            <p:cNvGrpSpPr/>
            <p:nvPr/>
          </p:nvGrpSpPr>
          <p:grpSpPr>
            <a:xfrm>
              <a:off x="3500430" y="4489648"/>
              <a:ext cx="603050" cy="582426"/>
              <a:chOff x="5612024" y="2357430"/>
              <a:chExt cx="603050" cy="582426"/>
            </a:xfrm>
          </p:grpSpPr>
          <p:grpSp>
            <p:nvGrpSpPr>
              <p:cNvPr id="333" name="Google Shape;333;p21"/>
              <p:cNvGrpSpPr/>
              <p:nvPr/>
            </p:nvGrpSpPr>
            <p:grpSpPr>
              <a:xfrm>
                <a:off x="5643570" y="2357430"/>
                <a:ext cx="571504" cy="582426"/>
                <a:chOff x="432" y="624"/>
                <a:chExt cx="384" cy="432"/>
              </a:xfrm>
            </p:grpSpPr>
            <p:sp>
              <p:nvSpPr>
                <p:cNvPr id="334" name="Google Shape;334;p21"/>
                <p:cNvSpPr/>
                <p:nvPr/>
              </p:nvSpPr>
              <p:spPr>
                <a:xfrm>
                  <a:off x="432" y="624"/>
                  <a:ext cx="384" cy="432"/>
                </a:xfrm>
                <a:prstGeom prst="roundRect">
                  <a:avLst>
                    <a:gd fmla="val 16667" name="adj"/>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35" name="Google Shape;335;p21"/>
                <p:cNvCxnSpPr/>
                <p:nvPr/>
              </p:nvCxnSpPr>
              <p:spPr>
                <a:xfrm>
                  <a:off x="432" y="720"/>
                  <a:ext cx="384" cy="0"/>
                </a:xfrm>
                <a:prstGeom prst="straightConnector1">
                  <a:avLst/>
                </a:prstGeom>
                <a:noFill/>
                <a:ln cap="flat" cmpd="sng" w="9525">
                  <a:solidFill>
                    <a:schemeClr val="dk1"/>
                  </a:solidFill>
                  <a:prstDash val="solid"/>
                  <a:round/>
                  <a:headEnd len="med" w="med" type="none"/>
                  <a:tailEnd len="med" w="med" type="none"/>
                </a:ln>
              </p:spPr>
            </p:cxnSp>
          </p:grpSp>
          <p:sp>
            <p:nvSpPr>
              <p:cNvPr id="336" name="Google Shape;336;p21"/>
              <p:cNvSpPr txBox="1"/>
              <p:nvPr/>
            </p:nvSpPr>
            <p:spPr>
              <a:xfrm>
                <a:off x="5612024" y="2450640"/>
                <a:ext cx="60305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P</a:t>
                </a:r>
                <a:r>
                  <a:rPr baseline="-25000" lang="en-US" sz="2400">
                    <a:solidFill>
                      <a:schemeClr val="dk1"/>
                    </a:solidFill>
                    <a:latin typeface="Arial"/>
                    <a:ea typeface="Arial"/>
                    <a:cs typeface="Arial"/>
                    <a:sym typeface="Arial"/>
                  </a:rPr>
                  <a:t>1.1</a:t>
                </a:r>
                <a:endParaRPr/>
              </a:p>
            </p:txBody>
          </p:sp>
        </p:grpSp>
        <p:grpSp>
          <p:nvGrpSpPr>
            <p:cNvPr id="337" name="Google Shape;337;p21"/>
            <p:cNvGrpSpPr/>
            <p:nvPr/>
          </p:nvGrpSpPr>
          <p:grpSpPr>
            <a:xfrm>
              <a:off x="4754768" y="4489648"/>
              <a:ext cx="603050" cy="582426"/>
              <a:chOff x="5612024" y="2357430"/>
              <a:chExt cx="603050" cy="582426"/>
            </a:xfrm>
          </p:grpSpPr>
          <p:grpSp>
            <p:nvGrpSpPr>
              <p:cNvPr id="338" name="Google Shape;338;p21"/>
              <p:cNvGrpSpPr/>
              <p:nvPr/>
            </p:nvGrpSpPr>
            <p:grpSpPr>
              <a:xfrm>
                <a:off x="5643570" y="2357430"/>
                <a:ext cx="571504" cy="582426"/>
                <a:chOff x="432" y="624"/>
                <a:chExt cx="384" cy="432"/>
              </a:xfrm>
            </p:grpSpPr>
            <p:sp>
              <p:nvSpPr>
                <p:cNvPr id="339" name="Google Shape;339;p21"/>
                <p:cNvSpPr/>
                <p:nvPr/>
              </p:nvSpPr>
              <p:spPr>
                <a:xfrm>
                  <a:off x="432" y="624"/>
                  <a:ext cx="384" cy="432"/>
                </a:xfrm>
                <a:prstGeom prst="roundRect">
                  <a:avLst>
                    <a:gd fmla="val 16667" name="adj"/>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40" name="Google Shape;340;p21"/>
                <p:cNvCxnSpPr/>
                <p:nvPr/>
              </p:nvCxnSpPr>
              <p:spPr>
                <a:xfrm>
                  <a:off x="432" y="720"/>
                  <a:ext cx="384" cy="0"/>
                </a:xfrm>
                <a:prstGeom prst="straightConnector1">
                  <a:avLst/>
                </a:prstGeom>
                <a:noFill/>
                <a:ln cap="flat" cmpd="sng" w="9525">
                  <a:solidFill>
                    <a:schemeClr val="dk1"/>
                  </a:solidFill>
                  <a:prstDash val="solid"/>
                  <a:round/>
                  <a:headEnd len="med" w="med" type="none"/>
                  <a:tailEnd len="med" w="med" type="none"/>
                </a:ln>
              </p:spPr>
            </p:cxnSp>
          </p:grpSp>
          <p:sp>
            <p:nvSpPr>
              <p:cNvPr id="341" name="Google Shape;341;p21"/>
              <p:cNvSpPr txBox="1"/>
              <p:nvPr/>
            </p:nvSpPr>
            <p:spPr>
              <a:xfrm>
                <a:off x="5612024" y="2450640"/>
                <a:ext cx="60305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P</a:t>
                </a:r>
                <a:r>
                  <a:rPr baseline="-25000" lang="en-US" sz="2400">
                    <a:solidFill>
                      <a:schemeClr val="dk1"/>
                    </a:solidFill>
                    <a:latin typeface="Arial"/>
                    <a:ea typeface="Arial"/>
                    <a:cs typeface="Arial"/>
                    <a:sym typeface="Arial"/>
                  </a:rPr>
                  <a:t>1.2</a:t>
                </a:r>
                <a:endParaRPr/>
              </a:p>
            </p:txBody>
          </p:sp>
        </p:grpSp>
        <p:grpSp>
          <p:nvGrpSpPr>
            <p:cNvPr id="342" name="Google Shape;342;p21"/>
            <p:cNvGrpSpPr/>
            <p:nvPr/>
          </p:nvGrpSpPr>
          <p:grpSpPr>
            <a:xfrm>
              <a:off x="3143240" y="3786190"/>
              <a:ext cx="2571768" cy="1643074"/>
              <a:chOff x="2428860" y="1714488"/>
              <a:chExt cx="4071966" cy="1785950"/>
            </a:xfrm>
          </p:grpSpPr>
          <p:grpSp>
            <p:nvGrpSpPr>
              <p:cNvPr id="343" name="Google Shape;343;p21"/>
              <p:cNvGrpSpPr/>
              <p:nvPr/>
            </p:nvGrpSpPr>
            <p:grpSpPr>
              <a:xfrm>
                <a:off x="2428860" y="1785926"/>
                <a:ext cx="4071966" cy="1714512"/>
                <a:chOff x="432" y="624"/>
                <a:chExt cx="384" cy="432"/>
              </a:xfrm>
            </p:grpSpPr>
            <p:sp>
              <p:nvSpPr>
                <p:cNvPr id="344" name="Google Shape;344;p21"/>
                <p:cNvSpPr/>
                <p:nvPr/>
              </p:nvSpPr>
              <p:spPr>
                <a:xfrm>
                  <a:off x="432" y="624"/>
                  <a:ext cx="384" cy="432"/>
                </a:xfrm>
                <a:prstGeom prst="roundRect">
                  <a:avLst>
                    <a:gd fmla="val 16667" name="adj"/>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345" name="Google Shape;345;p21"/>
                <p:cNvCxnSpPr/>
                <p:nvPr/>
              </p:nvCxnSpPr>
              <p:spPr>
                <a:xfrm>
                  <a:off x="432" y="720"/>
                  <a:ext cx="384" cy="0"/>
                </a:xfrm>
                <a:prstGeom prst="straightConnector1">
                  <a:avLst/>
                </a:prstGeom>
                <a:noFill/>
                <a:ln cap="flat" cmpd="sng" w="9525">
                  <a:solidFill>
                    <a:schemeClr val="dk1"/>
                  </a:solidFill>
                  <a:prstDash val="solid"/>
                  <a:round/>
                  <a:headEnd len="med" w="med" type="none"/>
                  <a:tailEnd len="med" w="med" type="none"/>
                </a:ln>
              </p:spPr>
            </p:cxnSp>
          </p:grpSp>
          <p:sp>
            <p:nvSpPr>
              <p:cNvPr id="346" name="Google Shape;346;p21"/>
              <p:cNvSpPr txBox="1"/>
              <p:nvPr/>
            </p:nvSpPr>
            <p:spPr>
              <a:xfrm>
                <a:off x="3899292" y="1714488"/>
                <a:ext cx="1131102" cy="5018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P</a:t>
                </a:r>
                <a:r>
                  <a:rPr baseline="-25000" lang="en-US" sz="2400">
                    <a:solidFill>
                      <a:schemeClr val="dk1"/>
                    </a:solidFill>
                    <a:latin typeface="Arial"/>
                    <a:ea typeface="Arial"/>
                    <a:cs typeface="Arial"/>
                    <a:sym typeface="Arial"/>
                  </a:rPr>
                  <a:t>1</a:t>
                </a:r>
                <a:endParaRPr/>
              </a:p>
            </p:txBody>
          </p:sp>
        </p:grpSp>
        <p:cxnSp>
          <p:nvCxnSpPr>
            <p:cNvPr id="347" name="Google Shape;347;p21"/>
            <p:cNvCxnSpPr>
              <a:stCxn id="334" idx="3"/>
              <a:endCxn id="339" idx="1"/>
            </p:cNvCxnSpPr>
            <p:nvPr/>
          </p:nvCxnSpPr>
          <p:spPr>
            <a:xfrm>
              <a:off x="4103480" y="4780861"/>
              <a:ext cx="682800" cy="0"/>
            </a:xfrm>
            <a:prstGeom prst="straightConnector1">
              <a:avLst/>
            </a:prstGeom>
            <a:noFill/>
            <a:ln cap="flat" cmpd="sng" w="28575">
              <a:solidFill>
                <a:srgbClr val="FF0000"/>
              </a:solidFill>
              <a:prstDash val="solid"/>
              <a:round/>
              <a:headEnd len="sm" w="sm" type="none"/>
              <a:tailEnd len="med" w="med" type="stealth"/>
            </a:ln>
          </p:spPr>
        </p:cxnSp>
        <p:sp>
          <p:nvSpPr>
            <p:cNvPr id="348" name="Google Shape;348;p21"/>
            <p:cNvSpPr txBox="1"/>
            <p:nvPr/>
          </p:nvSpPr>
          <p:spPr>
            <a:xfrm>
              <a:off x="4214810" y="4286256"/>
              <a:ext cx="52129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4</a:t>
              </a:r>
              <a:endParaRPr/>
            </a:p>
          </p:txBody>
        </p:sp>
      </p:grpSp>
      <p:cxnSp>
        <p:nvCxnSpPr>
          <p:cNvPr id="349" name="Google Shape;349;p21"/>
          <p:cNvCxnSpPr/>
          <p:nvPr/>
        </p:nvCxnSpPr>
        <p:spPr>
          <a:xfrm rot="5400000">
            <a:off x="5506155" y="3708071"/>
            <a:ext cx="846334" cy="1588"/>
          </a:xfrm>
          <a:prstGeom prst="straightConnector1">
            <a:avLst/>
          </a:prstGeom>
          <a:noFill/>
          <a:ln cap="flat" cmpd="sng" w="28575">
            <a:solidFill>
              <a:srgbClr val="B5DADD"/>
            </a:solidFill>
            <a:prstDash val="dash"/>
            <a:round/>
            <a:headEnd len="sm" w="sm" type="none"/>
            <a:tailEnd len="med" w="med" type="stealth"/>
          </a:ln>
        </p:spPr>
      </p:cxnSp>
      <p:cxnSp>
        <p:nvCxnSpPr>
          <p:cNvPr id="350" name="Google Shape;350;p21"/>
          <p:cNvCxnSpPr/>
          <p:nvPr/>
        </p:nvCxnSpPr>
        <p:spPr>
          <a:xfrm flipH="1" rot="10800000">
            <a:off x="4000496" y="5066613"/>
            <a:ext cx="1031678" cy="5461"/>
          </a:xfrm>
          <a:prstGeom prst="straightConnector1">
            <a:avLst/>
          </a:prstGeom>
          <a:noFill/>
          <a:ln cap="flat" cmpd="sng" w="28575">
            <a:solidFill>
              <a:srgbClr val="FF0000"/>
            </a:solidFill>
            <a:prstDash val="solid"/>
            <a:round/>
            <a:headEnd len="sm" w="sm" type="none"/>
            <a:tailEnd len="med" w="med" type="stealth"/>
          </a:ln>
        </p:spPr>
      </p:cxnSp>
      <p:sp>
        <p:nvSpPr>
          <p:cNvPr id="351" name="Google Shape;351;p21"/>
          <p:cNvSpPr txBox="1"/>
          <p:nvPr/>
        </p:nvSpPr>
        <p:spPr>
          <a:xfrm>
            <a:off x="4093984" y="4537383"/>
            <a:ext cx="478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2</a:t>
            </a:r>
            <a:endParaRPr/>
          </a:p>
        </p:txBody>
      </p:sp>
      <p:cxnSp>
        <p:nvCxnSpPr>
          <p:cNvPr id="352" name="Google Shape;352;p21"/>
          <p:cNvCxnSpPr/>
          <p:nvPr/>
        </p:nvCxnSpPr>
        <p:spPr>
          <a:xfrm>
            <a:off x="6858016" y="5066613"/>
            <a:ext cx="1089412" cy="7049"/>
          </a:xfrm>
          <a:prstGeom prst="straightConnector1">
            <a:avLst/>
          </a:prstGeom>
          <a:noFill/>
          <a:ln cap="flat" cmpd="sng" w="28575">
            <a:solidFill>
              <a:srgbClr val="FF0000"/>
            </a:solidFill>
            <a:prstDash val="solid"/>
            <a:round/>
            <a:headEnd len="sm" w="sm" type="none"/>
            <a:tailEnd len="med" w="med" type="stealth"/>
          </a:ln>
        </p:spPr>
      </p:cxnSp>
      <p:sp>
        <p:nvSpPr>
          <p:cNvPr id="353" name="Google Shape;353;p21"/>
          <p:cNvSpPr txBox="1"/>
          <p:nvPr/>
        </p:nvSpPr>
        <p:spPr>
          <a:xfrm>
            <a:off x="7286644" y="4538971"/>
            <a:ext cx="478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D</a:t>
            </a:r>
            <a:r>
              <a:rPr baseline="-25000" lang="en-US" sz="2400">
                <a:solidFill>
                  <a:schemeClr val="dk1"/>
                </a:solidFill>
                <a:latin typeface="Arial"/>
                <a:ea typeface="Arial"/>
                <a:cs typeface="Arial"/>
                <a:sym typeface="Arial"/>
              </a:rPr>
              <a:t>0</a:t>
            </a:r>
            <a:endParaRPr/>
          </a:p>
        </p:txBody>
      </p:sp>
      <p:sp>
        <p:nvSpPr>
          <p:cNvPr id="354" name="Google Shape;354;p21"/>
          <p:cNvSpPr txBox="1"/>
          <p:nvPr/>
        </p:nvSpPr>
        <p:spPr>
          <a:xfrm>
            <a:off x="3786182" y="6000768"/>
            <a:ext cx="3357586" cy="369332"/>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Mô tả xử lý &amp; dữ liệu cho P 1.1</a:t>
            </a:r>
            <a:endParaRPr/>
          </a:p>
        </p:txBody>
      </p:sp>
      <p:cxnSp>
        <p:nvCxnSpPr>
          <p:cNvPr id="355" name="Google Shape;355;p21"/>
          <p:cNvCxnSpPr>
            <a:endCxn id="354" idx="0"/>
          </p:cNvCxnSpPr>
          <p:nvPr/>
        </p:nvCxnSpPr>
        <p:spPr>
          <a:xfrm>
            <a:off x="5317975" y="5286468"/>
            <a:ext cx="147000" cy="714300"/>
          </a:xfrm>
          <a:prstGeom prst="straightConnector1">
            <a:avLst/>
          </a:prstGeom>
          <a:noFill/>
          <a:ln cap="flat" cmpd="sng" w="28575">
            <a:solidFill>
              <a:srgbClr val="B5DADD"/>
            </a:solidFill>
            <a:prstDash val="dash"/>
            <a:round/>
            <a:headEnd len="sm" w="sm" type="none"/>
            <a:tailEnd len="med" w="med" type="stealth"/>
          </a:ln>
        </p:spPr>
      </p:cxnSp>
      <p:sp>
        <p:nvSpPr>
          <p:cNvPr id="356" name="Google Shape;356;p21"/>
          <p:cNvSpPr txBox="1"/>
          <p:nvPr/>
        </p:nvSpPr>
        <p:spPr>
          <a:xfrm>
            <a:off x="3162986" y="3714752"/>
            <a:ext cx="190308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rgbClr val="FF0000"/>
                </a:solidFill>
                <a:latin typeface="Arial"/>
                <a:ea typeface="Arial"/>
                <a:cs typeface="Arial"/>
                <a:sym typeface="Arial"/>
              </a:rPr>
              <a:t>Sự phân rã xử lý</a:t>
            </a:r>
            <a:endParaRPr/>
          </a:p>
        </p:txBody>
      </p:sp>
      <p:cxnSp>
        <p:nvCxnSpPr>
          <p:cNvPr id="357" name="Google Shape;357;p21"/>
          <p:cNvCxnSpPr>
            <a:stCxn id="356" idx="3"/>
          </p:cNvCxnSpPr>
          <p:nvPr/>
        </p:nvCxnSpPr>
        <p:spPr>
          <a:xfrm flipH="1" rot="10800000">
            <a:off x="5066071" y="3857718"/>
            <a:ext cx="720300" cy="41700"/>
          </a:xfrm>
          <a:prstGeom prst="straightConnector1">
            <a:avLst/>
          </a:prstGeom>
          <a:noFill/>
          <a:ln cap="flat" cmpd="sng" w="9525">
            <a:solidFill>
              <a:schemeClr val="dk1"/>
            </a:solidFill>
            <a:prstDash val="solid"/>
            <a:round/>
            <a:headEnd len="sm" w="sm" type="none"/>
            <a:tailEnd len="med" w="med" type="stealth"/>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
                                        </p:tgtEl>
                                        <p:attrNameLst>
                                          <p:attrName>style.visibility</p:attrName>
                                        </p:attrNameLst>
                                      </p:cBhvr>
                                      <p:to>
                                        <p:strVal val="visible"/>
                                      </p:to>
                                    </p:set>
                                    <p:animEffect filter="fade" transition="in">
                                      <p:cBhvr>
                                        <p:cTn dur="800"/>
                                        <p:tgtEl>
                                          <p:spTgt spid="3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9"/>
                                        </p:tgtEl>
                                        <p:attrNameLst>
                                          <p:attrName>style.visibility</p:attrName>
                                        </p:attrNameLst>
                                      </p:cBhvr>
                                      <p:to>
                                        <p:strVal val="visible"/>
                                      </p:to>
                                    </p:set>
                                    <p:animEffect filter="fade" transition="in">
                                      <p:cBhvr>
                                        <p:cTn dur="500"/>
                                        <p:tgtEl>
                                          <p:spTgt spid="299"/>
                                        </p:tgtEl>
                                      </p:cBhvr>
                                    </p:animEffect>
                                  </p:childTnLst>
                                </p:cTn>
                              </p:par>
                            </p:childTnLst>
                          </p:cTn>
                        </p:par>
                        <p:par>
                          <p:cTn fill="hold">
                            <p:stCondLst>
                              <p:cond delay="500"/>
                            </p:stCondLst>
                            <p:childTnLst>
                              <p:par>
                                <p:cTn fill="hold" nodeType="afterEffect" presetClass="entr" presetID="1" presetSubtype="0">
                                  <p:stCondLst>
                                    <p:cond delay="0"/>
                                  </p:stCondLst>
                                  <p:childTnLst>
                                    <p:set>
                                      <p:cBhvr>
                                        <p:cTn dur="1" fill="hold">
                                          <p:stCondLst>
                                            <p:cond delay="0"/>
                                          </p:stCondLst>
                                        </p:cTn>
                                        <p:tgtEl>
                                          <p:spTgt spid="31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gtEl>
                                        <p:attrNameLst>
                                          <p:attrName>style.visibility</p:attrName>
                                        </p:attrNameLst>
                                      </p:cBhvr>
                                      <p:to>
                                        <p:strVal val="visible"/>
                                      </p:to>
                                    </p:set>
                                    <p:animEffect filter="fade" transition="in">
                                      <p:cBhvr>
                                        <p:cTn dur="500"/>
                                        <p:tgtEl>
                                          <p:spTgt spid="3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0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1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1"/>
                                        </p:tgtEl>
                                        <p:attrNameLst>
                                          <p:attrName>style.visibility</p:attrName>
                                        </p:attrNameLst>
                                      </p:cBhvr>
                                      <p:to>
                                        <p:strVal val="visible"/>
                                      </p:to>
                                    </p:set>
                                    <p:animEffect filter="fade" transition="in">
                                      <p:cBhvr>
                                        <p:cTn dur="500"/>
                                        <p:tgtEl>
                                          <p:spTgt spid="321"/>
                                        </p:tgtEl>
                                      </p:cBhvr>
                                    </p:animEffect>
                                  </p:childTnLst>
                                </p:cTn>
                              </p:par>
                              <p:par>
                                <p:cTn fill="hold" nodeType="withEffect" presetClass="entr" presetID="1" presetSubtype="0">
                                  <p:stCondLst>
                                    <p:cond delay="0"/>
                                  </p:stCondLst>
                                  <p:childTnLst>
                                    <p:set>
                                      <p:cBhvr>
                                        <p:cTn dur="1" fill="hold">
                                          <p:stCondLst>
                                            <p:cond delay="0"/>
                                          </p:stCondLst>
                                        </p:cTn>
                                        <p:tgtEl>
                                          <p:spTgt spid="31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gtEl>
                                        <p:attrNameLst>
                                          <p:attrName>style.visibility</p:attrName>
                                        </p:attrNameLst>
                                      </p:cBhvr>
                                      <p:to>
                                        <p:strVal val="visible"/>
                                      </p:to>
                                    </p:set>
                                    <p:animEffect filter="fade" transition="in">
                                      <p:cBhvr>
                                        <p:cTn dur="500"/>
                                        <p:tgtEl>
                                          <p:spTgt spid="303"/>
                                        </p:tgtEl>
                                      </p:cBhvr>
                                    </p:animEffect>
                                  </p:childTnLst>
                                </p:cTn>
                              </p:par>
                            </p:childTnLst>
                          </p:cTn>
                        </p:par>
                        <p:par>
                          <p:cTn fill="hold">
                            <p:stCondLst>
                              <p:cond delay="500"/>
                            </p:stCondLst>
                            <p:childTnLst>
                              <p:par>
                                <p:cTn fill="hold" nodeType="afterEffect" presetClass="entr" presetID="1" presetSubtype="0">
                                  <p:stCondLst>
                                    <p:cond delay="0"/>
                                  </p:stCondLst>
                                  <p:childTnLst>
                                    <p:set>
                                      <p:cBhvr>
                                        <p:cTn dur="1" fill="hold">
                                          <p:stCondLst>
                                            <p:cond delay="0"/>
                                          </p:stCondLst>
                                        </p:cTn>
                                        <p:tgtEl>
                                          <p:spTgt spid="31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4"/>
                                        </p:tgtEl>
                                        <p:attrNameLst>
                                          <p:attrName>style.visibility</p:attrName>
                                        </p:attrNameLst>
                                      </p:cBhvr>
                                      <p:to>
                                        <p:strVal val="visible"/>
                                      </p:to>
                                    </p:set>
                                    <p:animEffect filter="fade" transition="in">
                                      <p:cBhvr>
                                        <p:cTn dur="500"/>
                                        <p:tgtEl>
                                          <p:spTgt spid="3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gtEl>
                                        <p:attrNameLst>
                                          <p:attrName>style.visibility</p:attrName>
                                        </p:attrNameLst>
                                      </p:cBhvr>
                                      <p:to>
                                        <p:strVal val="visible"/>
                                      </p:to>
                                    </p:set>
                                    <p:animEffect filter="fade" transition="in">
                                      <p:cBhvr>
                                        <p:cTn dur="500"/>
                                        <p:tgtEl>
                                          <p:spTgt spid="309"/>
                                        </p:tgtEl>
                                      </p:cBhvr>
                                    </p:animEffect>
                                  </p:childTnLst>
                                </p:cTn>
                              </p:par>
                            </p:childTnLst>
                          </p:cTn>
                        </p:par>
                        <p:par>
                          <p:cTn fill="hold">
                            <p:stCondLst>
                              <p:cond delay="500"/>
                            </p:stCondLst>
                            <p:childTnLst>
                              <p:par>
                                <p:cTn fill="hold" nodeType="afterEffect" presetClass="entr" presetID="1" presetSubtype="0">
                                  <p:stCondLst>
                                    <p:cond delay="0"/>
                                  </p:stCondLst>
                                  <p:childTnLst>
                                    <p:set>
                                      <p:cBhvr>
                                        <p:cTn dur="1" fill="hold">
                                          <p:stCondLst>
                                            <p:cond delay="0"/>
                                          </p:stCondLst>
                                        </p:cTn>
                                        <p:tgtEl>
                                          <p:spTgt spid="314"/>
                                        </p:tgtEl>
                                        <p:attrNameLst>
                                          <p:attrName>style.visibility</p:attrName>
                                        </p:attrNameLst>
                                      </p:cBhvr>
                                      <p:to>
                                        <p:strVal val="visible"/>
                                      </p:to>
                                    </p:set>
                                  </p:childTnLst>
                                </p:cTn>
                              </p:par>
                            </p:childTnLst>
                          </p:cTn>
                        </p:par>
                        <p:par>
                          <p:cTn fill="hold">
                            <p:stCondLst>
                              <p:cond delay="501"/>
                            </p:stCondLst>
                            <p:childTnLst>
                              <p:par>
                                <p:cTn fill="hold" nodeType="afterEffect" presetClass="entr" presetID="10" presetSubtype="0">
                                  <p:stCondLst>
                                    <p:cond delay="0"/>
                                  </p:stCondLst>
                                  <p:childTnLst>
                                    <p:set>
                                      <p:cBhvr>
                                        <p:cTn dur="1" fill="hold">
                                          <p:stCondLst>
                                            <p:cond delay="0"/>
                                          </p:stCondLst>
                                        </p:cTn>
                                        <p:tgtEl>
                                          <p:spTgt spid="326"/>
                                        </p:tgtEl>
                                        <p:attrNameLst>
                                          <p:attrName>style.visibility</p:attrName>
                                        </p:attrNameLst>
                                      </p:cBhvr>
                                      <p:to>
                                        <p:strVal val="visible"/>
                                      </p:to>
                                    </p:set>
                                    <p:animEffect filter="fade" transition="in">
                                      <p:cBhvr>
                                        <p:cTn dur="500"/>
                                        <p:tgtEl>
                                          <p:spTgt spid="326"/>
                                        </p:tgtEl>
                                      </p:cBhvr>
                                    </p:animEffect>
                                  </p:childTnLst>
                                </p:cTn>
                              </p:par>
                            </p:childTnLst>
                          </p:cTn>
                        </p:par>
                        <p:par>
                          <p:cTn fill="hold">
                            <p:stCondLst>
                              <p:cond delay="1001"/>
                            </p:stCondLst>
                            <p:childTnLst>
                              <p:par>
                                <p:cTn fill="hold" nodeType="afterEffect" presetClass="entr" presetID="1" presetSubtype="0">
                                  <p:stCondLst>
                                    <p:cond delay="0"/>
                                  </p:stCondLst>
                                  <p:childTnLst>
                                    <p:set>
                                      <p:cBhvr>
                                        <p:cTn dur="1" fill="hold">
                                          <p:stCondLst>
                                            <p:cond delay="0"/>
                                          </p:stCondLst>
                                        </p:cTn>
                                        <p:tgtEl>
                                          <p:spTgt spid="31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500"/>
                                        <p:tgtEl>
                                          <p:spTgt spid="349"/>
                                        </p:tgtEl>
                                      </p:cBhvr>
                                    </p:animEffect>
                                  </p:childTnLst>
                                </p:cTn>
                              </p:par>
                            </p:childTnLst>
                          </p:cTn>
                        </p:par>
                        <p:par>
                          <p:cTn fill="hold">
                            <p:stCondLst>
                              <p:cond delay="500"/>
                            </p:stCondLst>
                            <p:childTnLst>
                              <p:par>
                                <p:cTn fill="hold" nodeType="afterEffect" presetClass="entr" presetID="1" presetSubtype="0">
                                  <p:stCondLst>
                                    <p:cond delay="0"/>
                                  </p:stCondLst>
                                  <p:childTnLst>
                                    <p:set>
                                      <p:cBhvr>
                                        <p:cTn dur="1" fill="hold">
                                          <p:stCondLst>
                                            <p:cond delay="0"/>
                                          </p:stCondLst>
                                        </p:cTn>
                                        <p:tgtEl>
                                          <p:spTgt spid="33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5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5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5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53"/>
                                        </p:tgtEl>
                                        <p:attrNameLst>
                                          <p:attrName>style.visibility</p:attrName>
                                        </p:attrNameLst>
                                      </p:cBhvr>
                                      <p:to>
                                        <p:strVal val="visible"/>
                                      </p:to>
                                    </p:set>
                                  </p:childTnLst>
                                </p:cTn>
                              </p:par>
                            </p:childTnLst>
                          </p:cTn>
                        </p:par>
                        <p:par>
                          <p:cTn fill="hold">
                            <p:stCondLst>
                              <p:cond delay="501"/>
                            </p:stCondLst>
                            <p:childTnLst>
                              <p:par>
                                <p:cTn fill="hold" nodeType="afterEffect" presetClass="entr" presetID="1" presetSubtype="0">
                                  <p:stCondLst>
                                    <p:cond delay="0"/>
                                  </p:stCondLst>
                                  <p:childTnLst>
                                    <p:set>
                                      <p:cBhvr>
                                        <p:cTn dur="1" fill="hold">
                                          <p:stCondLst>
                                            <p:cond delay="0"/>
                                          </p:stCondLst>
                                        </p:cTn>
                                        <p:tgtEl>
                                          <p:spTgt spid="356"/>
                                        </p:tgtEl>
                                        <p:attrNameLst>
                                          <p:attrName>style.visibility</p:attrName>
                                        </p:attrNameLst>
                                      </p:cBhvr>
                                      <p:to>
                                        <p:strVal val="visible"/>
                                      </p:to>
                                    </p:set>
                                  </p:childTnLst>
                                </p:cTn>
                              </p:par>
                            </p:childTnLst>
                          </p:cTn>
                        </p:par>
                        <p:par>
                          <p:cTn fill="hold">
                            <p:stCondLst>
                              <p:cond delay="502"/>
                            </p:stCondLst>
                            <p:childTnLst>
                              <p:par>
                                <p:cTn fill="hold" nodeType="afterEffect" presetClass="entr" presetID="1" presetSubtype="0">
                                  <p:stCondLst>
                                    <p:cond delay="0"/>
                                  </p:stCondLst>
                                  <p:childTnLst>
                                    <p:set>
                                      <p:cBhvr>
                                        <p:cTn dur="1" fill="hold">
                                          <p:stCondLst>
                                            <p:cond delay="0"/>
                                          </p:stCondLst>
                                        </p:cTn>
                                        <p:tgtEl>
                                          <p:spTgt spid="35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5"/>
                                        </p:tgtEl>
                                        <p:attrNameLst>
                                          <p:attrName>style.visibility</p:attrName>
                                        </p:attrNameLst>
                                      </p:cBhvr>
                                      <p:to>
                                        <p:strVal val="visible"/>
                                      </p:to>
                                    </p:set>
                                    <p:animEffect filter="fade" transition="in">
                                      <p:cBhvr>
                                        <p:cTn dur="500"/>
                                        <p:tgtEl>
                                          <p:spTgt spid="355"/>
                                        </p:tgtEl>
                                      </p:cBhvr>
                                    </p:animEffect>
                                  </p:childTnLst>
                                </p:cTn>
                              </p:par>
                            </p:childTnLst>
                          </p:cTn>
                        </p:par>
                        <p:par>
                          <p:cTn fill="hold">
                            <p:stCondLst>
                              <p:cond delay="500"/>
                            </p:stCondLst>
                            <p:childTnLst>
                              <p:par>
                                <p:cTn fill="hold" nodeType="afterEffect" presetClass="entr" presetID="1" presetSubtype="0">
                                  <p:stCondLst>
                                    <p:cond delay="0"/>
                                  </p:stCondLst>
                                  <p:childTnLst>
                                    <p:set>
                                      <p:cBhvr>
                                        <p:cTn dur="1" fill="hold">
                                          <p:stCondLst>
                                            <p:cond delay="0"/>
                                          </p:stCondLst>
                                        </p:cTn>
                                        <p:tgtEl>
                                          <p:spTgt spid="35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2"/>
          <p:cNvSpPr/>
          <p:nvPr/>
        </p:nvSpPr>
        <p:spPr>
          <a:xfrm rot="-5400000">
            <a:off x="6965173" y="5179231"/>
            <a:ext cx="357190" cy="285752"/>
          </a:xfrm>
          <a:prstGeom prst="triangle">
            <a:avLst>
              <a:gd fmla="val 50000" name="adj"/>
            </a:avLst>
          </a:prstGeom>
          <a:no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3" name="Google Shape;363;p22"/>
          <p:cNvSpPr/>
          <p:nvPr/>
        </p:nvSpPr>
        <p:spPr>
          <a:xfrm rot="-5400000">
            <a:off x="6965173" y="3036091"/>
            <a:ext cx="357190" cy="285752"/>
          </a:xfrm>
          <a:prstGeom prst="triangle">
            <a:avLst>
              <a:gd fmla="val 50000" name="adj"/>
            </a:avLst>
          </a:prstGeom>
          <a:no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4" name="Google Shape;364;p22"/>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Tiếp cận hướng cấu trúc</a:t>
            </a:r>
            <a:endParaRPr/>
          </a:p>
        </p:txBody>
      </p:sp>
      <p:sp>
        <p:nvSpPr>
          <p:cNvPr id="365" name="Google Shape;365;p22"/>
          <p:cNvSpPr txBox="1"/>
          <p:nvPr>
            <p:ph idx="1" type="body"/>
          </p:nvPr>
        </p:nvSpPr>
        <p:spPr>
          <a:xfrm>
            <a:off x="428596" y="1428736"/>
            <a:ext cx="8215370" cy="64294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chemeClr val="dk1"/>
              </a:buClr>
              <a:buSzPts val="2800"/>
              <a:buFont typeface="Arial"/>
              <a:buAutoNum type="arabicPeriod" startAt="2"/>
            </a:pPr>
            <a:r>
              <a:rPr lang="en-US"/>
              <a:t>Định nghĩa dữ liệu của phần mềm: </a:t>
            </a:r>
            <a:r>
              <a:rPr lang="en-US">
                <a:solidFill>
                  <a:srgbClr val="0000CC"/>
                </a:solidFill>
              </a:rPr>
              <a:t>ERD</a:t>
            </a:r>
            <a:endParaRPr/>
          </a:p>
        </p:txBody>
      </p:sp>
      <p:sp>
        <p:nvSpPr>
          <p:cNvPr id="366" name="Google Shape;366;p22"/>
          <p:cNvSpPr/>
          <p:nvPr/>
        </p:nvSpPr>
        <p:spPr>
          <a:xfrm>
            <a:off x="7286644" y="2928934"/>
            <a:ext cx="1143008" cy="500066"/>
          </a:xfrm>
          <a:prstGeom prst="rect">
            <a:avLst/>
          </a:prstGeom>
          <a:noFill/>
          <a:ln cap="flat" cmpd="sng" w="2857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B</a:t>
            </a:r>
            <a:endParaRPr/>
          </a:p>
        </p:txBody>
      </p:sp>
      <p:sp>
        <p:nvSpPr>
          <p:cNvPr id="367" name="Google Shape;367;p22"/>
          <p:cNvSpPr/>
          <p:nvPr/>
        </p:nvSpPr>
        <p:spPr>
          <a:xfrm>
            <a:off x="7286644" y="5072074"/>
            <a:ext cx="1143008" cy="500066"/>
          </a:xfrm>
          <a:prstGeom prst="rect">
            <a:avLst/>
          </a:prstGeom>
          <a:noFill/>
          <a:ln cap="flat" cmpd="sng" w="2857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C</a:t>
            </a:r>
            <a:endParaRPr/>
          </a:p>
        </p:txBody>
      </p:sp>
      <p:sp>
        <p:nvSpPr>
          <p:cNvPr id="368" name="Google Shape;368;p22"/>
          <p:cNvSpPr txBox="1"/>
          <p:nvPr/>
        </p:nvSpPr>
        <p:spPr>
          <a:xfrm>
            <a:off x="500034" y="2428868"/>
            <a:ext cx="272837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1. Các thực thể cần thiết</a:t>
            </a:r>
            <a:endParaRPr/>
          </a:p>
        </p:txBody>
      </p:sp>
      <p:sp>
        <p:nvSpPr>
          <p:cNvPr id="369" name="Google Shape;369;p22"/>
          <p:cNvSpPr txBox="1"/>
          <p:nvPr/>
        </p:nvSpPr>
        <p:spPr>
          <a:xfrm>
            <a:off x="500034" y="3034651"/>
            <a:ext cx="291618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2. Các quan hệ giữa chúng</a:t>
            </a:r>
            <a:endParaRPr/>
          </a:p>
        </p:txBody>
      </p:sp>
      <p:sp>
        <p:nvSpPr>
          <p:cNvPr id="370" name="Google Shape;370;p22"/>
          <p:cNvSpPr/>
          <p:nvPr/>
        </p:nvSpPr>
        <p:spPr>
          <a:xfrm>
            <a:off x="5929322" y="2857496"/>
            <a:ext cx="928694" cy="642942"/>
          </a:xfrm>
          <a:prstGeom prst="diamond">
            <a:avLst/>
          </a:prstGeom>
          <a:solidFill>
            <a:schemeClr val="accent1"/>
          </a:solidFill>
          <a:ln cap="flat" cmpd="sng" w="25400">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X</a:t>
            </a:r>
            <a:endParaRPr/>
          </a:p>
        </p:txBody>
      </p:sp>
      <p:cxnSp>
        <p:nvCxnSpPr>
          <p:cNvPr id="371" name="Google Shape;371;p22"/>
          <p:cNvCxnSpPr>
            <a:stCxn id="370" idx="3"/>
            <a:endCxn id="366" idx="1"/>
          </p:cNvCxnSpPr>
          <p:nvPr/>
        </p:nvCxnSpPr>
        <p:spPr>
          <a:xfrm>
            <a:off x="6858016" y="3178967"/>
            <a:ext cx="428700" cy="0"/>
          </a:xfrm>
          <a:prstGeom prst="straightConnector1">
            <a:avLst/>
          </a:prstGeom>
          <a:noFill/>
          <a:ln cap="flat" cmpd="sng" w="28575">
            <a:solidFill>
              <a:srgbClr val="B5DADD"/>
            </a:solidFill>
            <a:prstDash val="solid"/>
            <a:round/>
            <a:headEnd len="sm" w="sm" type="none"/>
            <a:tailEnd len="sm" w="sm" type="none"/>
          </a:ln>
        </p:spPr>
      </p:cxnSp>
      <p:cxnSp>
        <p:nvCxnSpPr>
          <p:cNvPr id="372" name="Google Shape;372;p22"/>
          <p:cNvCxnSpPr>
            <a:stCxn id="370" idx="1"/>
          </p:cNvCxnSpPr>
          <p:nvPr/>
        </p:nvCxnSpPr>
        <p:spPr>
          <a:xfrm flipH="1">
            <a:off x="5572022" y="3178967"/>
            <a:ext cx="357300" cy="821400"/>
          </a:xfrm>
          <a:prstGeom prst="bentConnector2">
            <a:avLst/>
          </a:prstGeom>
          <a:noFill/>
          <a:ln cap="flat" cmpd="sng" w="28575">
            <a:solidFill>
              <a:srgbClr val="B5DADD"/>
            </a:solidFill>
            <a:prstDash val="solid"/>
            <a:round/>
            <a:headEnd len="sm" w="sm" type="none"/>
            <a:tailEnd len="sm" w="sm" type="none"/>
          </a:ln>
        </p:spPr>
      </p:cxnSp>
      <p:sp>
        <p:nvSpPr>
          <p:cNvPr id="373" name="Google Shape;373;p22"/>
          <p:cNvSpPr/>
          <p:nvPr/>
        </p:nvSpPr>
        <p:spPr>
          <a:xfrm>
            <a:off x="5929322" y="5000636"/>
            <a:ext cx="928694" cy="642942"/>
          </a:xfrm>
          <a:prstGeom prst="diamond">
            <a:avLst/>
          </a:prstGeom>
          <a:solidFill>
            <a:schemeClr val="accent1"/>
          </a:solidFill>
          <a:ln cap="flat" cmpd="sng" w="25400">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Y</a:t>
            </a:r>
            <a:endParaRPr/>
          </a:p>
        </p:txBody>
      </p:sp>
      <p:cxnSp>
        <p:nvCxnSpPr>
          <p:cNvPr id="374" name="Google Shape;374;p22"/>
          <p:cNvCxnSpPr>
            <a:stCxn id="373" idx="3"/>
            <a:endCxn id="367" idx="1"/>
          </p:cNvCxnSpPr>
          <p:nvPr/>
        </p:nvCxnSpPr>
        <p:spPr>
          <a:xfrm>
            <a:off x="6858016" y="5322107"/>
            <a:ext cx="428700" cy="0"/>
          </a:xfrm>
          <a:prstGeom prst="straightConnector1">
            <a:avLst/>
          </a:prstGeom>
          <a:noFill/>
          <a:ln cap="flat" cmpd="sng" w="28575">
            <a:solidFill>
              <a:srgbClr val="B5DADD"/>
            </a:solidFill>
            <a:prstDash val="solid"/>
            <a:round/>
            <a:headEnd len="sm" w="sm" type="none"/>
            <a:tailEnd len="sm" w="sm" type="none"/>
          </a:ln>
        </p:spPr>
      </p:cxnSp>
      <p:cxnSp>
        <p:nvCxnSpPr>
          <p:cNvPr id="375" name="Google Shape;375;p22"/>
          <p:cNvCxnSpPr>
            <a:stCxn id="373" idx="1"/>
          </p:cNvCxnSpPr>
          <p:nvPr/>
        </p:nvCxnSpPr>
        <p:spPr>
          <a:xfrm rot="10800000">
            <a:off x="5572022" y="4500707"/>
            <a:ext cx="357300" cy="821400"/>
          </a:xfrm>
          <a:prstGeom prst="bentConnector2">
            <a:avLst/>
          </a:prstGeom>
          <a:noFill/>
          <a:ln cap="flat" cmpd="sng" w="28575">
            <a:solidFill>
              <a:srgbClr val="B5DADD"/>
            </a:solidFill>
            <a:prstDash val="solid"/>
            <a:round/>
            <a:headEnd len="sm" w="sm" type="none"/>
            <a:tailEnd len="sm" w="sm" type="none"/>
          </a:ln>
        </p:spPr>
      </p:cxnSp>
      <p:sp>
        <p:nvSpPr>
          <p:cNvPr id="376" name="Google Shape;376;p22"/>
          <p:cNvSpPr txBox="1"/>
          <p:nvPr/>
        </p:nvSpPr>
        <p:spPr>
          <a:xfrm>
            <a:off x="500034" y="3640434"/>
            <a:ext cx="287771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3. Các thuộc tính (dữ liệu)</a:t>
            </a:r>
            <a:endParaRPr/>
          </a:p>
        </p:txBody>
      </p:sp>
      <p:sp>
        <p:nvSpPr>
          <p:cNvPr id="377" name="Google Shape;377;p22"/>
          <p:cNvSpPr/>
          <p:nvPr/>
        </p:nvSpPr>
        <p:spPr>
          <a:xfrm>
            <a:off x="4572000" y="3143248"/>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a1</a:t>
            </a:r>
            <a:endParaRPr/>
          </a:p>
        </p:txBody>
      </p:sp>
      <p:sp>
        <p:nvSpPr>
          <p:cNvPr id="378" name="Google Shape;378;p22"/>
          <p:cNvSpPr/>
          <p:nvPr/>
        </p:nvSpPr>
        <p:spPr>
          <a:xfrm>
            <a:off x="3929058" y="4000504"/>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a2</a:t>
            </a:r>
            <a:endParaRPr/>
          </a:p>
        </p:txBody>
      </p:sp>
      <p:sp>
        <p:nvSpPr>
          <p:cNvPr id="379" name="Google Shape;379;p22"/>
          <p:cNvSpPr/>
          <p:nvPr/>
        </p:nvSpPr>
        <p:spPr>
          <a:xfrm>
            <a:off x="4572000" y="4857760"/>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a3</a:t>
            </a:r>
            <a:endParaRPr/>
          </a:p>
        </p:txBody>
      </p:sp>
      <p:sp>
        <p:nvSpPr>
          <p:cNvPr id="380" name="Google Shape;380;p22"/>
          <p:cNvSpPr/>
          <p:nvPr/>
        </p:nvSpPr>
        <p:spPr>
          <a:xfrm>
            <a:off x="7929586" y="2214554"/>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b1</a:t>
            </a:r>
            <a:endParaRPr/>
          </a:p>
        </p:txBody>
      </p:sp>
      <p:sp>
        <p:nvSpPr>
          <p:cNvPr id="381" name="Google Shape;381;p22"/>
          <p:cNvSpPr/>
          <p:nvPr/>
        </p:nvSpPr>
        <p:spPr>
          <a:xfrm>
            <a:off x="7929586" y="3643314"/>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b2</a:t>
            </a:r>
            <a:endParaRPr/>
          </a:p>
        </p:txBody>
      </p:sp>
      <p:sp>
        <p:nvSpPr>
          <p:cNvPr id="382" name="Google Shape;382;p22"/>
          <p:cNvSpPr/>
          <p:nvPr/>
        </p:nvSpPr>
        <p:spPr>
          <a:xfrm>
            <a:off x="7929586" y="4357694"/>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c1</a:t>
            </a:r>
            <a:endParaRPr/>
          </a:p>
        </p:txBody>
      </p:sp>
      <p:sp>
        <p:nvSpPr>
          <p:cNvPr id="383" name="Google Shape;383;p22"/>
          <p:cNvSpPr/>
          <p:nvPr/>
        </p:nvSpPr>
        <p:spPr>
          <a:xfrm>
            <a:off x="7929586" y="5786454"/>
            <a:ext cx="785818" cy="500066"/>
          </a:xfrm>
          <a:prstGeom prst="ellipse">
            <a:avLst/>
          </a:prstGeom>
          <a:noFill/>
          <a:ln cap="flat" cmpd="sng" w="190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c2</a:t>
            </a:r>
            <a:endParaRPr/>
          </a:p>
        </p:txBody>
      </p:sp>
      <p:sp>
        <p:nvSpPr>
          <p:cNvPr id="384" name="Google Shape;384;p22"/>
          <p:cNvSpPr/>
          <p:nvPr/>
        </p:nvSpPr>
        <p:spPr>
          <a:xfrm>
            <a:off x="5572132" y="2214554"/>
            <a:ext cx="785818" cy="500066"/>
          </a:xfrm>
          <a:prstGeom prst="ellipse">
            <a:avLst/>
          </a:prstGeom>
          <a:noFill/>
          <a:ln cap="flat" cmpd="sng" w="28575">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x1</a:t>
            </a:r>
            <a:endParaRPr/>
          </a:p>
        </p:txBody>
      </p:sp>
      <p:sp>
        <p:nvSpPr>
          <p:cNvPr id="385" name="Google Shape;385;p22"/>
          <p:cNvSpPr/>
          <p:nvPr/>
        </p:nvSpPr>
        <p:spPr>
          <a:xfrm>
            <a:off x="6000760" y="5857892"/>
            <a:ext cx="785818" cy="500066"/>
          </a:xfrm>
          <a:prstGeom prst="ellipse">
            <a:avLst/>
          </a:prstGeom>
          <a:noFill/>
          <a:ln cap="flat" cmpd="sng" w="28575">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y1</a:t>
            </a:r>
            <a:endParaRPr/>
          </a:p>
        </p:txBody>
      </p:sp>
      <p:sp>
        <p:nvSpPr>
          <p:cNvPr id="386" name="Google Shape;386;p22"/>
          <p:cNvSpPr/>
          <p:nvPr/>
        </p:nvSpPr>
        <p:spPr>
          <a:xfrm>
            <a:off x="6429388" y="3643314"/>
            <a:ext cx="785818" cy="500066"/>
          </a:xfrm>
          <a:prstGeom prst="ellipse">
            <a:avLst/>
          </a:prstGeom>
          <a:noFill/>
          <a:ln cap="flat" cmpd="sng" w="28575">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x2</a:t>
            </a:r>
            <a:endParaRPr/>
          </a:p>
        </p:txBody>
      </p:sp>
      <p:cxnSp>
        <p:nvCxnSpPr>
          <p:cNvPr id="387" name="Google Shape;387;p22"/>
          <p:cNvCxnSpPr>
            <a:stCxn id="370" idx="0"/>
            <a:endCxn id="384" idx="5"/>
          </p:cNvCxnSpPr>
          <p:nvPr/>
        </p:nvCxnSpPr>
        <p:spPr>
          <a:xfrm rot="10800000">
            <a:off x="6242769" y="2641496"/>
            <a:ext cx="150900" cy="216000"/>
          </a:xfrm>
          <a:prstGeom prst="straightConnector1">
            <a:avLst/>
          </a:prstGeom>
          <a:noFill/>
          <a:ln cap="flat" cmpd="sng" w="12700">
            <a:solidFill>
              <a:schemeClr val="dk1"/>
            </a:solidFill>
            <a:prstDash val="solid"/>
            <a:round/>
            <a:headEnd len="sm" w="sm" type="none"/>
            <a:tailEnd len="sm" w="sm" type="none"/>
          </a:ln>
        </p:spPr>
      </p:cxnSp>
      <p:cxnSp>
        <p:nvCxnSpPr>
          <p:cNvPr id="388" name="Google Shape;388;p22"/>
          <p:cNvCxnSpPr>
            <a:stCxn id="370" idx="2"/>
            <a:endCxn id="386" idx="1"/>
          </p:cNvCxnSpPr>
          <p:nvPr/>
        </p:nvCxnSpPr>
        <p:spPr>
          <a:xfrm>
            <a:off x="6393669" y="3500438"/>
            <a:ext cx="150900" cy="216000"/>
          </a:xfrm>
          <a:prstGeom prst="straightConnector1">
            <a:avLst/>
          </a:prstGeom>
          <a:noFill/>
          <a:ln cap="flat" cmpd="sng" w="12700">
            <a:solidFill>
              <a:schemeClr val="dk1"/>
            </a:solidFill>
            <a:prstDash val="solid"/>
            <a:round/>
            <a:headEnd len="sm" w="sm" type="none"/>
            <a:tailEnd len="sm" w="sm" type="none"/>
          </a:ln>
        </p:spPr>
      </p:cxnSp>
      <p:cxnSp>
        <p:nvCxnSpPr>
          <p:cNvPr id="389" name="Google Shape;389;p22"/>
          <p:cNvCxnSpPr>
            <a:stCxn id="385" idx="0"/>
            <a:endCxn id="373" idx="2"/>
          </p:cNvCxnSpPr>
          <p:nvPr/>
        </p:nvCxnSpPr>
        <p:spPr>
          <a:xfrm rot="10800000">
            <a:off x="6393669" y="5643692"/>
            <a:ext cx="0" cy="214200"/>
          </a:xfrm>
          <a:prstGeom prst="straightConnector1">
            <a:avLst/>
          </a:prstGeom>
          <a:noFill/>
          <a:ln cap="flat" cmpd="sng" w="12700">
            <a:solidFill>
              <a:schemeClr val="dk1"/>
            </a:solidFill>
            <a:prstDash val="solid"/>
            <a:round/>
            <a:headEnd len="sm" w="sm" type="none"/>
            <a:tailEnd len="sm" w="sm" type="none"/>
          </a:ln>
        </p:spPr>
      </p:cxnSp>
      <p:cxnSp>
        <p:nvCxnSpPr>
          <p:cNvPr id="390" name="Google Shape;390;p22"/>
          <p:cNvCxnSpPr>
            <a:stCxn id="380" idx="3"/>
            <a:endCxn id="366" idx="0"/>
          </p:cNvCxnSpPr>
          <p:nvPr/>
        </p:nvCxnSpPr>
        <p:spPr>
          <a:xfrm flipH="1">
            <a:off x="7858066" y="2641387"/>
            <a:ext cx="186600" cy="287400"/>
          </a:xfrm>
          <a:prstGeom prst="straightConnector1">
            <a:avLst/>
          </a:prstGeom>
          <a:noFill/>
          <a:ln cap="flat" cmpd="sng" w="12700">
            <a:solidFill>
              <a:schemeClr val="dk1"/>
            </a:solidFill>
            <a:prstDash val="solid"/>
            <a:round/>
            <a:headEnd len="sm" w="sm" type="none"/>
            <a:tailEnd len="sm" w="sm" type="none"/>
          </a:ln>
        </p:spPr>
      </p:cxnSp>
      <p:cxnSp>
        <p:nvCxnSpPr>
          <p:cNvPr id="391" name="Google Shape;391;p22"/>
          <p:cNvCxnSpPr>
            <a:stCxn id="381" idx="1"/>
            <a:endCxn id="366" idx="2"/>
          </p:cNvCxnSpPr>
          <p:nvPr/>
        </p:nvCxnSpPr>
        <p:spPr>
          <a:xfrm rot="10800000">
            <a:off x="7858066" y="3429147"/>
            <a:ext cx="186600" cy="287400"/>
          </a:xfrm>
          <a:prstGeom prst="straightConnector1">
            <a:avLst/>
          </a:prstGeom>
          <a:noFill/>
          <a:ln cap="flat" cmpd="sng" w="12700">
            <a:solidFill>
              <a:schemeClr val="dk1"/>
            </a:solidFill>
            <a:prstDash val="solid"/>
            <a:round/>
            <a:headEnd len="sm" w="sm" type="none"/>
            <a:tailEnd len="sm" w="sm" type="none"/>
          </a:ln>
        </p:spPr>
      </p:cxnSp>
      <p:cxnSp>
        <p:nvCxnSpPr>
          <p:cNvPr id="392" name="Google Shape;392;p22"/>
          <p:cNvCxnSpPr>
            <a:stCxn id="383" idx="1"/>
            <a:endCxn id="367" idx="2"/>
          </p:cNvCxnSpPr>
          <p:nvPr/>
        </p:nvCxnSpPr>
        <p:spPr>
          <a:xfrm rot="10800000">
            <a:off x="7858066" y="5572287"/>
            <a:ext cx="186600" cy="287400"/>
          </a:xfrm>
          <a:prstGeom prst="straightConnector1">
            <a:avLst/>
          </a:prstGeom>
          <a:noFill/>
          <a:ln cap="flat" cmpd="sng" w="12700">
            <a:solidFill>
              <a:schemeClr val="dk1"/>
            </a:solidFill>
            <a:prstDash val="solid"/>
            <a:round/>
            <a:headEnd len="sm" w="sm" type="none"/>
            <a:tailEnd len="sm" w="sm" type="none"/>
          </a:ln>
        </p:spPr>
      </p:cxnSp>
      <p:cxnSp>
        <p:nvCxnSpPr>
          <p:cNvPr id="393" name="Google Shape;393;p22"/>
          <p:cNvCxnSpPr>
            <a:stCxn id="382" idx="0"/>
            <a:endCxn id="382" idx="0"/>
          </p:cNvCxnSpPr>
          <p:nvPr/>
        </p:nvCxnSpPr>
        <p:spPr>
          <a:xfrm>
            <a:off x="8322495" y="4357694"/>
            <a:ext cx="0" cy="0"/>
          </a:xfrm>
          <a:prstGeom prst="straightConnector1">
            <a:avLst/>
          </a:prstGeom>
          <a:noFill/>
          <a:ln cap="flat" cmpd="sng" w="9525">
            <a:solidFill>
              <a:srgbClr val="B5DADD"/>
            </a:solidFill>
            <a:prstDash val="solid"/>
            <a:round/>
            <a:headEnd len="sm" w="sm" type="none"/>
            <a:tailEnd len="sm" w="sm" type="none"/>
          </a:ln>
        </p:spPr>
      </p:cxnSp>
      <p:cxnSp>
        <p:nvCxnSpPr>
          <p:cNvPr id="394" name="Google Shape;394;p22"/>
          <p:cNvCxnSpPr>
            <a:stCxn id="382" idx="3"/>
            <a:endCxn id="367" idx="0"/>
          </p:cNvCxnSpPr>
          <p:nvPr/>
        </p:nvCxnSpPr>
        <p:spPr>
          <a:xfrm flipH="1">
            <a:off x="7858066" y="4784527"/>
            <a:ext cx="186600" cy="287400"/>
          </a:xfrm>
          <a:prstGeom prst="straightConnector1">
            <a:avLst/>
          </a:prstGeom>
          <a:noFill/>
          <a:ln cap="flat" cmpd="sng" w="12700">
            <a:solidFill>
              <a:schemeClr val="dk1"/>
            </a:solidFill>
            <a:prstDash val="solid"/>
            <a:round/>
            <a:headEnd len="sm" w="sm" type="none"/>
            <a:tailEnd len="sm" w="sm" type="none"/>
          </a:ln>
        </p:spPr>
      </p:cxnSp>
      <p:cxnSp>
        <p:nvCxnSpPr>
          <p:cNvPr id="395" name="Google Shape;395;p22"/>
          <p:cNvCxnSpPr>
            <a:stCxn id="377" idx="4"/>
          </p:cNvCxnSpPr>
          <p:nvPr/>
        </p:nvCxnSpPr>
        <p:spPr>
          <a:xfrm>
            <a:off x="4964909" y="3643314"/>
            <a:ext cx="321600" cy="357300"/>
          </a:xfrm>
          <a:prstGeom prst="straightConnector1">
            <a:avLst/>
          </a:prstGeom>
          <a:noFill/>
          <a:ln cap="flat" cmpd="sng" w="12700">
            <a:solidFill>
              <a:schemeClr val="dk1"/>
            </a:solidFill>
            <a:prstDash val="solid"/>
            <a:round/>
            <a:headEnd len="sm" w="sm" type="none"/>
            <a:tailEnd len="sm" w="sm" type="none"/>
          </a:ln>
        </p:spPr>
      </p:cxnSp>
      <p:grpSp>
        <p:nvGrpSpPr>
          <p:cNvPr id="396" name="Google Shape;396;p22"/>
          <p:cNvGrpSpPr/>
          <p:nvPr/>
        </p:nvGrpSpPr>
        <p:grpSpPr>
          <a:xfrm>
            <a:off x="5000628" y="4000504"/>
            <a:ext cx="1143008" cy="500066"/>
            <a:chOff x="4857752" y="3429000"/>
            <a:chExt cx="1143008" cy="500066"/>
          </a:xfrm>
        </p:grpSpPr>
        <p:sp>
          <p:nvSpPr>
            <p:cNvPr id="397" name="Google Shape;397;p22"/>
            <p:cNvSpPr/>
            <p:nvPr/>
          </p:nvSpPr>
          <p:spPr>
            <a:xfrm>
              <a:off x="4857752" y="3429000"/>
              <a:ext cx="1143008" cy="500066"/>
            </a:xfrm>
            <a:prstGeom prst="rect">
              <a:avLst/>
            </a:prstGeom>
            <a:noFill/>
            <a:ln cap="flat" cmpd="sng" w="2857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A</a:t>
              </a:r>
              <a:endParaRPr/>
            </a:p>
          </p:txBody>
        </p:sp>
        <p:sp>
          <p:nvSpPr>
            <p:cNvPr id="398" name="Google Shape;398;p22"/>
            <p:cNvSpPr/>
            <p:nvPr/>
          </p:nvSpPr>
          <p:spPr>
            <a:xfrm>
              <a:off x="4857752" y="3429000"/>
              <a:ext cx="571504" cy="500066"/>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cxnSp>
        <p:nvCxnSpPr>
          <p:cNvPr id="399" name="Google Shape;399;p22"/>
          <p:cNvCxnSpPr>
            <a:stCxn id="378" idx="6"/>
          </p:cNvCxnSpPr>
          <p:nvPr/>
        </p:nvCxnSpPr>
        <p:spPr>
          <a:xfrm>
            <a:off x="4714876" y="4250537"/>
            <a:ext cx="285900" cy="1500"/>
          </a:xfrm>
          <a:prstGeom prst="straightConnector1">
            <a:avLst/>
          </a:prstGeom>
          <a:noFill/>
          <a:ln cap="flat" cmpd="sng" w="12700">
            <a:solidFill>
              <a:schemeClr val="dk1"/>
            </a:solidFill>
            <a:prstDash val="solid"/>
            <a:round/>
            <a:headEnd len="sm" w="sm" type="none"/>
            <a:tailEnd len="sm" w="sm" type="none"/>
          </a:ln>
        </p:spPr>
      </p:cxnSp>
      <p:cxnSp>
        <p:nvCxnSpPr>
          <p:cNvPr id="400" name="Google Shape;400;p22"/>
          <p:cNvCxnSpPr>
            <a:stCxn id="379" idx="0"/>
          </p:cNvCxnSpPr>
          <p:nvPr/>
        </p:nvCxnSpPr>
        <p:spPr>
          <a:xfrm flipH="1" rot="10800000">
            <a:off x="4964909" y="4500460"/>
            <a:ext cx="321600" cy="357300"/>
          </a:xfrm>
          <a:prstGeom prst="straightConnector1">
            <a:avLst/>
          </a:prstGeom>
          <a:noFill/>
          <a:ln cap="flat" cmpd="sng" w="12700">
            <a:solidFill>
              <a:schemeClr val="dk1"/>
            </a:solidFill>
            <a:prstDash val="solid"/>
            <a:round/>
            <a:headEnd len="sm" w="sm" type="none"/>
            <a:tailEnd len="sm" w="sm" type="none"/>
          </a:ln>
        </p:spPr>
      </p:cxnSp>
      <p:sp>
        <p:nvSpPr>
          <p:cNvPr id="401" name="Google Shape;401;p22"/>
          <p:cNvSpPr txBox="1"/>
          <p:nvPr/>
        </p:nvSpPr>
        <p:spPr>
          <a:xfrm>
            <a:off x="500034" y="4246217"/>
            <a:ext cx="189667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4. Xác định khóa</a:t>
            </a:r>
            <a:endParaRPr/>
          </a:p>
        </p:txBody>
      </p:sp>
      <p:grpSp>
        <p:nvGrpSpPr>
          <p:cNvPr id="402" name="Google Shape;402;p22"/>
          <p:cNvGrpSpPr/>
          <p:nvPr/>
        </p:nvGrpSpPr>
        <p:grpSpPr>
          <a:xfrm>
            <a:off x="5429256" y="3786190"/>
            <a:ext cx="285752" cy="73026"/>
            <a:chOff x="4938714" y="5643578"/>
            <a:chExt cx="285752" cy="73026"/>
          </a:xfrm>
        </p:grpSpPr>
        <p:cxnSp>
          <p:nvCxnSpPr>
            <p:cNvPr id="403" name="Google Shape;403;p22"/>
            <p:cNvCxnSpPr/>
            <p:nvPr/>
          </p:nvCxnSpPr>
          <p:spPr>
            <a:xfrm>
              <a:off x="4938714" y="5643578"/>
              <a:ext cx="285752" cy="1588"/>
            </a:xfrm>
            <a:prstGeom prst="straightConnector1">
              <a:avLst/>
            </a:prstGeom>
            <a:noFill/>
            <a:ln cap="flat" cmpd="sng" w="19050">
              <a:solidFill>
                <a:schemeClr val="dk1"/>
              </a:solidFill>
              <a:prstDash val="solid"/>
              <a:round/>
              <a:headEnd len="sm" w="sm" type="none"/>
              <a:tailEnd len="sm" w="sm" type="none"/>
            </a:ln>
          </p:spPr>
        </p:cxnSp>
        <p:cxnSp>
          <p:nvCxnSpPr>
            <p:cNvPr id="404" name="Google Shape;404;p22"/>
            <p:cNvCxnSpPr/>
            <p:nvPr/>
          </p:nvCxnSpPr>
          <p:spPr>
            <a:xfrm>
              <a:off x="4938714" y="5715016"/>
              <a:ext cx="285752" cy="1588"/>
            </a:xfrm>
            <a:prstGeom prst="straightConnector1">
              <a:avLst/>
            </a:prstGeom>
            <a:noFill/>
            <a:ln cap="flat" cmpd="sng" w="19050">
              <a:solidFill>
                <a:schemeClr val="dk1"/>
              </a:solidFill>
              <a:prstDash val="solid"/>
              <a:round/>
              <a:headEnd len="sm" w="sm" type="none"/>
              <a:tailEnd len="sm" w="sm" type="none"/>
            </a:ln>
          </p:spPr>
        </p:cxnSp>
      </p:grpSp>
      <p:grpSp>
        <p:nvGrpSpPr>
          <p:cNvPr id="405" name="Google Shape;405;p22"/>
          <p:cNvGrpSpPr/>
          <p:nvPr/>
        </p:nvGrpSpPr>
        <p:grpSpPr>
          <a:xfrm>
            <a:off x="5429256" y="4643446"/>
            <a:ext cx="285752" cy="73026"/>
            <a:chOff x="4938714" y="5643578"/>
            <a:chExt cx="285752" cy="73026"/>
          </a:xfrm>
        </p:grpSpPr>
        <p:cxnSp>
          <p:nvCxnSpPr>
            <p:cNvPr id="406" name="Google Shape;406;p22"/>
            <p:cNvCxnSpPr/>
            <p:nvPr/>
          </p:nvCxnSpPr>
          <p:spPr>
            <a:xfrm>
              <a:off x="4938714" y="5643578"/>
              <a:ext cx="285752" cy="1588"/>
            </a:xfrm>
            <a:prstGeom prst="straightConnector1">
              <a:avLst/>
            </a:prstGeom>
            <a:noFill/>
            <a:ln cap="flat" cmpd="sng" w="19050">
              <a:solidFill>
                <a:schemeClr val="dk1"/>
              </a:solidFill>
              <a:prstDash val="solid"/>
              <a:round/>
              <a:headEnd len="sm" w="sm" type="none"/>
              <a:tailEnd len="sm" w="sm" type="none"/>
            </a:ln>
          </p:spPr>
        </p:cxnSp>
        <p:cxnSp>
          <p:nvCxnSpPr>
            <p:cNvPr id="407" name="Google Shape;407;p22"/>
            <p:cNvCxnSpPr/>
            <p:nvPr/>
          </p:nvCxnSpPr>
          <p:spPr>
            <a:xfrm>
              <a:off x="4938714" y="5715016"/>
              <a:ext cx="285752" cy="1588"/>
            </a:xfrm>
            <a:prstGeom prst="straightConnector1">
              <a:avLst/>
            </a:prstGeom>
            <a:noFill/>
            <a:ln cap="flat" cmpd="sng" w="19050">
              <a:solidFill>
                <a:schemeClr val="dk1"/>
              </a:solidFill>
              <a:prstDash val="solid"/>
              <a:round/>
              <a:headEnd len="sm" w="sm" type="none"/>
              <a:tailEnd len="sm" w="sm" type="none"/>
            </a:ln>
          </p:spPr>
        </p:cxnSp>
      </p:grpSp>
      <p:sp>
        <p:nvSpPr>
          <p:cNvPr id="408" name="Google Shape;408;p22"/>
          <p:cNvSpPr/>
          <p:nvPr/>
        </p:nvSpPr>
        <p:spPr>
          <a:xfrm>
            <a:off x="500034" y="4852000"/>
            <a:ext cx="378621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5. Số của quan hệ (cardinality)</a:t>
            </a:r>
            <a:endParaRPr/>
          </a:p>
        </p:txBody>
      </p:sp>
      <p:sp>
        <p:nvSpPr>
          <p:cNvPr id="409" name="Google Shape;409;p22"/>
          <p:cNvSpPr/>
          <p:nvPr/>
        </p:nvSpPr>
        <p:spPr>
          <a:xfrm>
            <a:off x="500034" y="5457782"/>
            <a:ext cx="264320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6. Loại của quan hệ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6"/>
                                        </p:tgtEl>
                                        <p:attrNameLst>
                                          <p:attrName>style.visibility</p:attrName>
                                        </p:attrNameLst>
                                      </p:cBhvr>
                                      <p:to>
                                        <p:strVal val="visible"/>
                                      </p:to>
                                    </p:set>
                                    <p:animEffect filter="fade" transition="in">
                                      <p:cBhvr>
                                        <p:cTn dur="500"/>
                                        <p:tgtEl>
                                          <p:spTgt spid="396"/>
                                        </p:tgtEl>
                                      </p:cBhvr>
                                    </p:animEffect>
                                  </p:childTnLst>
                                </p:cTn>
                              </p:par>
                              <p:par>
                                <p:cTn fill="hold" nodeType="withEffect" presetClass="entr" presetID="10" presetSubtype="0">
                                  <p:stCondLst>
                                    <p:cond delay="0"/>
                                  </p:stCondLst>
                                  <p:childTnLst>
                                    <p:set>
                                      <p:cBhvr>
                                        <p:cTn dur="1" fill="hold">
                                          <p:stCondLst>
                                            <p:cond delay="0"/>
                                          </p:stCondLst>
                                        </p:cTn>
                                        <p:tgtEl>
                                          <p:spTgt spid="366"/>
                                        </p:tgtEl>
                                        <p:attrNameLst>
                                          <p:attrName>style.visibility</p:attrName>
                                        </p:attrNameLst>
                                      </p:cBhvr>
                                      <p:to>
                                        <p:strVal val="visible"/>
                                      </p:to>
                                    </p:set>
                                    <p:animEffect filter="fade" transition="in">
                                      <p:cBhvr>
                                        <p:cTn dur="500"/>
                                        <p:tgtEl>
                                          <p:spTgt spid="366"/>
                                        </p:tgtEl>
                                      </p:cBhvr>
                                    </p:animEffect>
                                  </p:childTnLst>
                                </p:cTn>
                              </p:par>
                              <p:par>
                                <p:cTn fill="hold" nodeType="withEffect" presetClass="entr" presetID="10" presetSubtype="0">
                                  <p:stCondLst>
                                    <p:cond delay="0"/>
                                  </p:stCondLst>
                                  <p:childTnLst>
                                    <p:set>
                                      <p:cBhvr>
                                        <p:cTn dur="1" fill="hold">
                                          <p:stCondLst>
                                            <p:cond delay="0"/>
                                          </p:stCondLst>
                                        </p:cTn>
                                        <p:tgtEl>
                                          <p:spTgt spid="367"/>
                                        </p:tgtEl>
                                        <p:attrNameLst>
                                          <p:attrName>style.visibility</p:attrName>
                                        </p:attrNameLst>
                                      </p:cBhvr>
                                      <p:to>
                                        <p:strVal val="visible"/>
                                      </p:to>
                                    </p:set>
                                    <p:animEffect filter="fade" transition="in">
                                      <p:cBhvr>
                                        <p:cTn dur="500"/>
                                        <p:tgtEl>
                                          <p:spTgt spid="3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500"/>
                                        <p:tgtEl>
                                          <p:spTgt spid="370"/>
                                        </p:tgtEl>
                                      </p:cBhvr>
                                    </p:animEffect>
                                  </p:childTnLst>
                                </p:cTn>
                              </p:par>
                              <p:par>
                                <p:cTn fill="hold" nodeType="withEffect" presetClass="entr" presetID="10" presetSubtype="0">
                                  <p:stCondLst>
                                    <p:cond delay="0"/>
                                  </p:stCondLst>
                                  <p:childTnLst>
                                    <p:set>
                                      <p:cBhvr>
                                        <p:cTn dur="1" fill="hold">
                                          <p:stCondLst>
                                            <p:cond delay="0"/>
                                          </p:stCondLst>
                                        </p:cTn>
                                        <p:tgtEl>
                                          <p:spTgt spid="371"/>
                                        </p:tgtEl>
                                        <p:attrNameLst>
                                          <p:attrName>style.visibility</p:attrName>
                                        </p:attrNameLst>
                                      </p:cBhvr>
                                      <p:to>
                                        <p:strVal val="visible"/>
                                      </p:to>
                                    </p:set>
                                    <p:animEffect filter="fade" transition="in">
                                      <p:cBhvr>
                                        <p:cTn dur="500"/>
                                        <p:tgtEl>
                                          <p:spTgt spid="371"/>
                                        </p:tgtEl>
                                      </p:cBhvr>
                                    </p:animEffect>
                                  </p:childTnLst>
                                </p:cTn>
                              </p:par>
                              <p:par>
                                <p:cTn fill="hold" nodeType="withEffect" presetClass="entr" presetID="10" presetSubtype="0">
                                  <p:stCondLst>
                                    <p:cond delay="0"/>
                                  </p:stCondLst>
                                  <p:childTnLst>
                                    <p:set>
                                      <p:cBhvr>
                                        <p:cTn dur="1" fill="hold">
                                          <p:stCondLst>
                                            <p:cond delay="0"/>
                                          </p:stCondLst>
                                        </p:cTn>
                                        <p:tgtEl>
                                          <p:spTgt spid="372"/>
                                        </p:tgtEl>
                                        <p:attrNameLst>
                                          <p:attrName>style.visibility</p:attrName>
                                        </p:attrNameLst>
                                      </p:cBhvr>
                                      <p:to>
                                        <p:strVal val="visible"/>
                                      </p:to>
                                    </p:set>
                                    <p:animEffect filter="fade" transition="in">
                                      <p:cBhvr>
                                        <p:cTn dur="500"/>
                                        <p:tgtEl>
                                          <p:spTgt spid="3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3"/>
                                        </p:tgtEl>
                                        <p:attrNameLst>
                                          <p:attrName>style.visibility</p:attrName>
                                        </p:attrNameLst>
                                      </p:cBhvr>
                                      <p:to>
                                        <p:strVal val="visible"/>
                                      </p:to>
                                    </p:set>
                                    <p:animEffect filter="fade" transition="in">
                                      <p:cBhvr>
                                        <p:cTn dur="500"/>
                                        <p:tgtEl>
                                          <p:spTgt spid="373"/>
                                        </p:tgtEl>
                                      </p:cBhvr>
                                    </p:animEffect>
                                  </p:childTnLst>
                                </p:cTn>
                              </p:par>
                              <p:par>
                                <p:cTn fill="hold" nodeType="with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500"/>
                                        <p:tgtEl>
                                          <p:spTgt spid="375"/>
                                        </p:tgtEl>
                                      </p:cBhvr>
                                    </p:animEffect>
                                  </p:childTnLst>
                                </p:cTn>
                              </p:par>
                              <p:par>
                                <p:cTn fill="hold" nodeType="withEffect" presetClass="entr" presetID="10" presetSubtype="0">
                                  <p:stCondLst>
                                    <p:cond delay="0"/>
                                  </p:stCondLst>
                                  <p:childTnLst>
                                    <p:set>
                                      <p:cBhvr>
                                        <p:cTn dur="1" fill="hold">
                                          <p:stCondLst>
                                            <p:cond delay="0"/>
                                          </p:stCondLst>
                                        </p:cTn>
                                        <p:tgtEl>
                                          <p:spTgt spid="374"/>
                                        </p:tgtEl>
                                        <p:attrNameLst>
                                          <p:attrName>style.visibility</p:attrName>
                                        </p:attrNameLst>
                                      </p:cBhvr>
                                      <p:to>
                                        <p:strVal val="visible"/>
                                      </p:to>
                                    </p:set>
                                    <p:animEffect filter="fade" transition="in">
                                      <p:cBhvr>
                                        <p:cTn dur="500"/>
                                        <p:tgtEl>
                                          <p:spTgt spid="3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7">
                                            <p:txEl>
                                              <p:pRg end="0" st="0"/>
                                            </p:txEl>
                                          </p:spTgt>
                                        </p:tgtEl>
                                        <p:attrNameLst>
                                          <p:attrName>style.visibility</p:attrName>
                                        </p:attrNameLst>
                                      </p:cBhvr>
                                      <p:to>
                                        <p:strVal val="visible"/>
                                      </p:to>
                                    </p:set>
                                    <p:animEffect filter="fade" transition="in">
                                      <p:cBhvr>
                                        <p:cTn dur="500"/>
                                        <p:tgtEl>
                                          <p:spTgt spid="377">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395"/>
                                        </p:tgtEl>
                                        <p:attrNameLst>
                                          <p:attrName>style.visibility</p:attrName>
                                        </p:attrNameLst>
                                      </p:cBhvr>
                                      <p:to>
                                        <p:strVal val="visible"/>
                                      </p:to>
                                    </p:set>
                                    <p:animEffect filter="fade" transition="in">
                                      <p:cBhvr>
                                        <p:cTn dur="500"/>
                                        <p:tgtEl>
                                          <p:spTgt spid="395"/>
                                        </p:tgtEl>
                                      </p:cBhvr>
                                    </p:animEffect>
                                  </p:childTnLst>
                                </p:cTn>
                              </p:par>
                              <p:par>
                                <p:cTn fill="hold" nodeType="withEffect" presetClass="entr" presetID="10" presetSubtype="0">
                                  <p:stCondLst>
                                    <p:cond delay="0"/>
                                  </p:stCondLst>
                                  <p:childTnLst>
                                    <p:set>
                                      <p:cBhvr>
                                        <p:cTn dur="1" fill="hold">
                                          <p:stCondLst>
                                            <p:cond delay="0"/>
                                          </p:stCondLst>
                                        </p:cTn>
                                        <p:tgtEl>
                                          <p:spTgt spid="378"/>
                                        </p:tgtEl>
                                        <p:attrNameLst>
                                          <p:attrName>style.visibility</p:attrName>
                                        </p:attrNameLst>
                                      </p:cBhvr>
                                      <p:to>
                                        <p:strVal val="visible"/>
                                      </p:to>
                                    </p:set>
                                    <p:animEffect filter="fade" transition="in">
                                      <p:cBhvr>
                                        <p:cTn dur="500"/>
                                        <p:tgtEl>
                                          <p:spTgt spid="378"/>
                                        </p:tgtEl>
                                      </p:cBhvr>
                                    </p:animEffect>
                                  </p:childTnLst>
                                </p:cTn>
                              </p:par>
                              <p:par>
                                <p:cTn fill="hold" nodeType="withEffect" presetClass="entr" presetID="10" presetSubtype="0">
                                  <p:stCondLst>
                                    <p:cond delay="0"/>
                                  </p:stCondLst>
                                  <p:childTnLst>
                                    <p:set>
                                      <p:cBhvr>
                                        <p:cTn dur="1" fill="hold">
                                          <p:stCondLst>
                                            <p:cond delay="0"/>
                                          </p:stCondLst>
                                        </p:cTn>
                                        <p:tgtEl>
                                          <p:spTgt spid="399"/>
                                        </p:tgtEl>
                                        <p:attrNameLst>
                                          <p:attrName>style.visibility</p:attrName>
                                        </p:attrNameLst>
                                      </p:cBhvr>
                                      <p:to>
                                        <p:strVal val="visible"/>
                                      </p:to>
                                    </p:set>
                                    <p:animEffect filter="fade" transition="in">
                                      <p:cBhvr>
                                        <p:cTn dur="500"/>
                                        <p:tgtEl>
                                          <p:spTgt spid="399"/>
                                        </p:tgtEl>
                                      </p:cBhvr>
                                    </p:animEffect>
                                  </p:childTnLst>
                                </p:cTn>
                              </p:par>
                              <p:par>
                                <p:cTn fill="hold" nodeType="with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par>
                                <p:cTn fill="hold" nodeType="withEffect" presetClass="entr" presetID="10" presetSubtype="0">
                                  <p:stCondLst>
                                    <p:cond delay="0"/>
                                  </p:stCondLst>
                                  <p:childTnLst>
                                    <p:set>
                                      <p:cBhvr>
                                        <p:cTn dur="1" fill="hold">
                                          <p:stCondLst>
                                            <p:cond delay="0"/>
                                          </p:stCondLst>
                                        </p:cTn>
                                        <p:tgtEl>
                                          <p:spTgt spid="400"/>
                                        </p:tgtEl>
                                        <p:attrNameLst>
                                          <p:attrName>style.visibility</p:attrName>
                                        </p:attrNameLst>
                                      </p:cBhvr>
                                      <p:to>
                                        <p:strVal val="visible"/>
                                      </p:to>
                                    </p:set>
                                    <p:animEffect filter="fade" transition="in">
                                      <p:cBhvr>
                                        <p:cTn dur="500"/>
                                        <p:tgtEl>
                                          <p:spTgt spid="4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0">
                                            <p:txEl>
                                              <p:pRg end="0" st="0"/>
                                            </p:txEl>
                                          </p:spTgt>
                                        </p:tgtEl>
                                        <p:attrNameLst>
                                          <p:attrName>style.visibility</p:attrName>
                                        </p:attrNameLst>
                                      </p:cBhvr>
                                      <p:to>
                                        <p:strVal val="visible"/>
                                      </p:to>
                                    </p:set>
                                    <p:animEffect filter="fade" transition="in">
                                      <p:cBhvr>
                                        <p:cTn dur="500"/>
                                        <p:tgtEl>
                                          <p:spTgt spid="380">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390"/>
                                        </p:tgtEl>
                                        <p:attrNameLst>
                                          <p:attrName>style.visibility</p:attrName>
                                        </p:attrNameLst>
                                      </p:cBhvr>
                                      <p:to>
                                        <p:strVal val="visible"/>
                                      </p:to>
                                    </p:set>
                                    <p:animEffect filter="fade" transition="in">
                                      <p:cBhvr>
                                        <p:cTn dur="500"/>
                                        <p:tgtEl>
                                          <p:spTgt spid="390"/>
                                        </p:tgtEl>
                                      </p:cBhvr>
                                    </p:animEffect>
                                  </p:childTnLst>
                                </p:cTn>
                              </p:par>
                              <p:par>
                                <p:cTn fill="hold" nodeType="withEffect" presetClass="entr" presetID="10" presetSubtype="0">
                                  <p:stCondLst>
                                    <p:cond delay="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par>
                                <p:cTn fill="hold" nodeType="withEffect" presetClass="entr" presetID="10" presetSubtype="0">
                                  <p:stCondLst>
                                    <p:cond delay="0"/>
                                  </p:stCondLst>
                                  <p:childTnLst>
                                    <p:set>
                                      <p:cBhvr>
                                        <p:cTn dur="1" fill="hold">
                                          <p:stCondLst>
                                            <p:cond delay="0"/>
                                          </p:stCondLst>
                                        </p:cTn>
                                        <p:tgtEl>
                                          <p:spTgt spid="391"/>
                                        </p:tgtEl>
                                        <p:attrNameLst>
                                          <p:attrName>style.visibility</p:attrName>
                                        </p:attrNameLst>
                                      </p:cBhvr>
                                      <p:to>
                                        <p:strVal val="visible"/>
                                      </p:to>
                                    </p:set>
                                    <p:animEffect filter="fade" transition="in">
                                      <p:cBhvr>
                                        <p:cTn dur="500"/>
                                        <p:tgtEl>
                                          <p:spTgt spid="39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2">
                                            <p:txEl>
                                              <p:pRg end="0" st="0"/>
                                            </p:txEl>
                                          </p:spTgt>
                                        </p:tgtEl>
                                        <p:attrNameLst>
                                          <p:attrName>style.visibility</p:attrName>
                                        </p:attrNameLst>
                                      </p:cBhvr>
                                      <p:to>
                                        <p:strVal val="visible"/>
                                      </p:to>
                                    </p:set>
                                    <p:animEffect filter="fade" transition="in">
                                      <p:cBhvr>
                                        <p:cTn dur="500"/>
                                        <p:tgtEl>
                                          <p:spTgt spid="382">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394"/>
                                        </p:tgtEl>
                                        <p:attrNameLst>
                                          <p:attrName>style.visibility</p:attrName>
                                        </p:attrNameLst>
                                      </p:cBhvr>
                                      <p:to>
                                        <p:strVal val="visible"/>
                                      </p:to>
                                    </p:set>
                                    <p:animEffect filter="fade" transition="in">
                                      <p:cBhvr>
                                        <p:cTn dur="500"/>
                                        <p:tgtEl>
                                          <p:spTgt spid="394"/>
                                        </p:tgtEl>
                                      </p:cBhvr>
                                    </p:animEffect>
                                  </p:childTnLst>
                                </p:cTn>
                              </p:par>
                              <p:par>
                                <p:cTn fill="hold" nodeType="withEffect" presetClass="entr" presetID="10" presetSubtype="0">
                                  <p:stCondLst>
                                    <p:cond delay="0"/>
                                  </p:stCondLst>
                                  <p:childTnLst>
                                    <p:set>
                                      <p:cBhvr>
                                        <p:cTn dur="1" fill="hold">
                                          <p:stCondLst>
                                            <p:cond delay="0"/>
                                          </p:stCondLst>
                                        </p:cTn>
                                        <p:tgtEl>
                                          <p:spTgt spid="383"/>
                                        </p:tgtEl>
                                        <p:attrNameLst>
                                          <p:attrName>style.visibility</p:attrName>
                                        </p:attrNameLst>
                                      </p:cBhvr>
                                      <p:to>
                                        <p:strVal val="visible"/>
                                      </p:to>
                                    </p:set>
                                    <p:animEffect filter="fade" transition="in">
                                      <p:cBhvr>
                                        <p:cTn dur="500"/>
                                        <p:tgtEl>
                                          <p:spTgt spid="383"/>
                                        </p:tgtEl>
                                      </p:cBhvr>
                                    </p:animEffect>
                                  </p:childTnLst>
                                </p:cTn>
                              </p:par>
                              <p:par>
                                <p:cTn fill="hold" nodeType="withEffect" presetClass="entr" presetID="10" presetSubtype="0">
                                  <p:stCondLst>
                                    <p:cond delay="0"/>
                                  </p:stCondLst>
                                  <p:childTnLst>
                                    <p:set>
                                      <p:cBhvr>
                                        <p:cTn dur="1" fill="hold">
                                          <p:stCondLst>
                                            <p:cond delay="0"/>
                                          </p:stCondLst>
                                        </p:cTn>
                                        <p:tgtEl>
                                          <p:spTgt spid="392"/>
                                        </p:tgtEl>
                                        <p:attrNameLst>
                                          <p:attrName>style.visibility</p:attrName>
                                        </p:attrNameLst>
                                      </p:cBhvr>
                                      <p:to>
                                        <p:strVal val="visible"/>
                                      </p:to>
                                    </p:set>
                                    <p:animEffect filter="fade" transition="in">
                                      <p:cBhvr>
                                        <p:cTn dur="500"/>
                                        <p:tgtEl>
                                          <p:spTgt spid="39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par>
                                <p:cTn fill="hold" nodeType="withEffect" presetClass="entr" presetID="10" presetSubtype="0">
                                  <p:stCondLst>
                                    <p:cond delay="0"/>
                                  </p:stCondLst>
                                  <p:childTnLst>
                                    <p:set>
                                      <p:cBhvr>
                                        <p:cTn dur="1" fill="hold">
                                          <p:stCondLst>
                                            <p:cond delay="0"/>
                                          </p:stCondLst>
                                        </p:cTn>
                                        <p:tgtEl>
                                          <p:spTgt spid="387"/>
                                        </p:tgtEl>
                                        <p:attrNameLst>
                                          <p:attrName>style.visibility</p:attrName>
                                        </p:attrNameLst>
                                      </p:cBhvr>
                                      <p:to>
                                        <p:strVal val="visible"/>
                                      </p:to>
                                    </p:set>
                                    <p:animEffect filter="fade" transition="in">
                                      <p:cBhvr>
                                        <p:cTn dur="500"/>
                                        <p:tgtEl>
                                          <p:spTgt spid="387"/>
                                        </p:tgtEl>
                                      </p:cBhvr>
                                    </p:animEffect>
                                  </p:childTnLst>
                                </p:cTn>
                              </p:par>
                              <p:par>
                                <p:cTn fill="hold" nodeType="with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500"/>
                                        <p:tgtEl>
                                          <p:spTgt spid="388"/>
                                        </p:tgtEl>
                                      </p:cBhvr>
                                    </p:animEffect>
                                  </p:childTnLst>
                                </p:cTn>
                              </p:par>
                              <p:par>
                                <p:cTn fill="hold" nodeType="withEffect" presetClass="entr" presetID="10" presetSubtype="0">
                                  <p:stCondLst>
                                    <p:cond delay="0"/>
                                  </p:stCondLst>
                                  <p:childTnLst>
                                    <p:set>
                                      <p:cBhvr>
                                        <p:cTn dur="1" fill="hold">
                                          <p:stCondLst>
                                            <p:cond delay="0"/>
                                          </p:stCondLst>
                                        </p:cTn>
                                        <p:tgtEl>
                                          <p:spTgt spid="386"/>
                                        </p:tgtEl>
                                        <p:attrNameLst>
                                          <p:attrName>style.visibility</p:attrName>
                                        </p:attrNameLst>
                                      </p:cBhvr>
                                      <p:to>
                                        <p:strVal val="visible"/>
                                      </p:to>
                                    </p:set>
                                    <p:animEffect filter="fade" transition="in">
                                      <p:cBhvr>
                                        <p:cTn dur="500"/>
                                        <p:tgtEl>
                                          <p:spTgt spid="3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9"/>
                                        </p:tgtEl>
                                        <p:attrNameLst>
                                          <p:attrName>style.visibility</p:attrName>
                                        </p:attrNameLst>
                                      </p:cBhvr>
                                      <p:to>
                                        <p:strVal val="visible"/>
                                      </p:to>
                                    </p:set>
                                    <p:animEffect filter="fade" transition="in">
                                      <p:cBhvr>
                                        <p:cTn dur="500"/>
                                        <p:tgtEl>
                                          <p:spTgt spid="389"/>
                                        </p:tgtEl>
                                      </p:cBhvr>
                                    </p:animEffect>
                                  </p:childTnLst>
                                </p:cTn>
                              </p:par>
                              <p:par>
                                <p:cTn fill="hold" nodeType="with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500"/>
                                        <p:tgtEl>
                                          <p:spTgt spid="3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0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0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2"/>
                                        </p:tgtEl>
                                        <p:attrNameLst>
                                          <p:attrName>style.visibility</p:attrName>
                                        </p:attrNameLst>
                                      </p:cBhvr>
                                      <p:to>
                                        <p:strVal val="visible"/>
                                      </p:to>
                                    </p:set>
                                    <p:animEffect filter="fade" transition="in">
                                      <p:cBhvr>
                                        <p:cTn dur="500"/>
                                        <p:tgtEl>
                                          <p:spTgt spid="402"/>
                                        </p:tgtEl>
                                      </p:cBhvr>
                                    </p:animEffect>
                                  </p:childTnLst>
                                </p:cTn>
                              </p:par>
                              <p:par>
                                <p:cTn fill="hold" nodeType="withEffect" presetClass="entr" presetID="10" presetSubtype="0">
                                  <p:stCondLst>
                                    <p:cond delay="0"/>
                                  </p:stCondLst>
                                  <p:childTnLst>
                                    <p:set>
                                      <p:cBhvr>
                                        <p:cTn dur="1" fill="hold">
                                          <p:stCondLst>
                                            <p:cond delay="0"/>
                                          </p:stCondLst>
                                        </p:cTn>
                                        <p:tgtEl>
                                          <p:spTgt spid="405"/>
                                        </p:tgtEl>
                                        <p:attrNameLst>
                                          <p:attrName>style.visibility</p:attrName>
                                        </p:attrNameLst>
                                      </p:cBhvr>
                                      <p:to>
                                        <p:strVal val="visible"/>
                                      </p:to>
                                    </p:set>
                                    <p:animEffect filter="fade" transition="in">
                                      <p:cBhvr>
                                        <p:cTn dur="500"/>
                                        <p:tgtEl>
                                          <p:spTgt spid="405"/>
                                        </p:tgtEl>
                                      </p:cBhvr>
                                    </p:animEffect>
                                  </p:childTnLst>
                                </p:cTn>
                              </p:par>
                              <p:par>
                                <p:cTn fill="hold" nodeType="withEffect" presetClass="entr" presetID="10" presetSubtype="0">
                                  <p:stCondLst>
                                    <p:cond delay="0"/>
                                  </p:stCondLst>
                                  <p:childTnLst>
                                    <p:set>
                                      <p:cBhvr>
                                        <p:cTn dur="1" fill="hold">
                                          <p:stCondLst>
                                            <p:cond delay="0"/>
                                          </p:stCondLst>
                                        </p:cTn>
                                        <p:tgtEl>
                                          <p:spTgt spid="362"/>
                                        </p:tgtEl>
                                        <p:attrNameLst>
                                          <p:attrName>style.visibility</p:attrName>
                                        </p:attrNameLst>
                                      </p:cBhvr>
                                      <p:to>
                                        <p:strVal val="visible"/>
                                      </p:to>
                                    </p:set>
                                    <p:animEffect filter="fade" transition="in">
                                      <p:cBhvr>
                                        <p:cTn dur="500"/>
                                        <p:tgtEl>
                                          <p:spTgt spid="362"/>
                                        </p:tgtEl>
                                      </p:cBhvr>
                                    </p:animEffect>
                                  </p:childTnLst>
                                </p:cTn>
                              </p:par>
                              <p:par>
                                <p:cTn fill="hold" nodeType="withEffect" presetClass="entr" presetID="10" presetSubtype="0">
                                  <p:stCondLst>
                                    <p:cond delay="0"/>
                                  </p:stCondLst>
                                  <p:childTnLst>
                                    <p:set>
                                      <p:cBhvr>
                                        <p:cTn dur="1" fill="hold">
                                          <p:stCondLst>
                                            <p:cond delay="0"/>
                                          </p:stCondLst>
                                        </p:cTn>
                                        <p:tgtEl>
                                          <p:spTgt spid="363"/>
                                        </p:tgtEl>
                                        <p:attrNameLst>
                                          <p:attrName>style.visibility</p:attrName>
                                        </p:attrNameLst>
                                      </p:cBhvr>
                                      <p:to>
                                        <p:strVal val="visible"/>
                                      </p:to>
                                    </p:set>
                                    <p:animEffect filter="fade" transition="in">
                                      <p:cBhvr>
                                        <p:cTn dur="500"/>
                                        <p:tgtEl>
                                          <p:spTgt spid="3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0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23"/>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B Tiếp cận hướng đối tượng</a:t>
            </a:r>
            <a:endParaRPr/>
          </a:p>
        </p:txBody>
      </p:sp>
      <p:sp>
        <p:nvSpPr>
          <p:cNvPr id="415" name="Google Shape;415;p23"/>
          <p:cNvSpPr txBox="1"/>
          <p:nvPr>
            <p:ph idx="1" type="body"/>
          </p:nvPr>
        </p:nvSpPr>
        <p:spPr>
          <a:xfrm>
            <a:off x="0" y="1357298"/>
            <a:ext cx="9144000" cy="5000660"/>
          </a:xfrm>
          <a:prstGeom prst="rect">
            <a:avLst/>
          </a:prstGeom>
          <a:noFill/>
          <a:ln>
            <a:noFill/>
          </a:ln>
        </p:spPr>
        <p:txBody>
          <a:bodyPr anchorCtr="0" anchor="t" bIns="45700" lIns="91425" spcFirstLastPara="1" rIns="91425" wrap="square" tIns="45700">
            <a:noAutofit/>
          </a:bodyPr>
          <a:lstStyle/>
          <a:p>
            <a:pPr indent="-533400" lvl="0" marL="533400" rtl="0" algn="l">
              <a:lnSpc>
                <a:spcPct val="110000"/>
              </a:lnSpc>
              <a:spcBef>
                <a:spcPts val="0"/>
              </a:spcBef>
              <a:spcAft>
                <a:spcPts val="0"/>
              </a:spcAft>
              <a:buClr>
                <a:schemeClr val="dk1"/>
              </a:buClr>
              <a:buSzPts val="2800"/>
              <a:buFont typeface="Arimo"/>
              <a:buChar char="•"/>
            </a:pPr>
            <a:r>
              <a:rPr lang="en-US" sz="2800"/>
              <a:t>OOAD mô hình hóa hệ thống thành một nhóm đối tượng </a:t>
            </a:r>
            <a:r>
              <a:rPr lang="en-US" sz="2800">
                <a:solidFill>
                  <a:srgbClr val="FF0000"/>
                </a:solidFill>
              </a:rPr>
              <a:t>có tương tác nhau </a:t>
            </a:r>
            <a:r>
              <a:rPr lang="en-US" sz="2800"/>
              <a:t>(để vì mục đích chung).</a:t>
            </a:r>
            <a:endParaRPr/>
          </a:p>
          <a:p>
            <a:pPr indent="-533400" lvl="0" marL="533400" rtl="0" algn="l">
              <a:lnSpc>
                <a:spcPct val="110000"/>
              </a:lnSpc>
              <a:spcBef>
                <a:spcPts val="560"/>
              </a:spcBef>
              <a:spcAft>
                <a:spcPts val="0"/>
              </a:spcAft>
              <a:buClr>
                <a:schemeClr val="dk1"/>
              </a:buClr>
              <a:buSzPts val="2800"/>
              <a:buFont typeface="Arimo"/>
              <a:buChar char="•"/>
            </a:pPr>
            <a:r>
              <a:rPr lang="en-US" sz="2800"/>
              <a:t>Mỗi đối tượng được mô tả bởi </a:t>
            </a:r>
            <a:r>
              <a:rPr lang="en-US" sz="2800">
                <a:solidFill>
                  <a:srgbClr val="FF0000"/>
                </a:solidFill>
              </a:rPr>
              <a:t>lớp</a:t>
            </a:r>
            <a:r>
              <a:rPr lang="en-US" sz="2800"/>
              <a:t> của nó (&amp; </a:t>
            </a:r>
            <a:r>
              <a:rPr lang="en-US" sz="2800">
                <a:solidFill>
                  <a:srgbClr val="FF0000"/>
                </a:solidFill>
              </a:rPr>
              <a:t>kế thừa</a:t>
            </a:r>
            <a:r>
              <a:rPr lang="en-US" sz="2800"/>
              <a:t>); trạng thái và hành vi của nó cũng được </a:t>
            </a:r>
            <a:r>
              <a:rPr lang="en-US" sz="2800">
                <a:solidFill>
                  <a:srgbClr val="FF0000"/>
                </a:solidFill>
              </a:rPr>
              <a:t>đóng gói.</a:t>
            </a:r>
            <a:endParaRPr sz="2800"/>
          </a:p>
          <a:p>
            <a:pPr indent="-533400" lvl="1" marL="933450" rtl="0" algn="l">
              <a:lnSpc>
                <a:spcPct val="110000"/>
              </a:lnSpc>
              <a:spcBef>
                <a:spcPts val="480"/>
              </a:spcBef>
              <a:spcAft>
                <a:spcPts val="0"/>
              </a:spcAft>
              <a:buClr>
                <a:schemeClr val="accent2"/>
              </a:buClr>
              <a:buSzPts val="2400"/>
              <a:buFont typeface="Arimo"/>
              <a:buChar char="–"/>
            </a:pPr>
            <a:r>
              <a:rPr lang="en-US" sz="2400"/>
              <a:t>Sự </a:t>
            </a:r>
            <a:r>
              <a:rPr lang="en-US" sz="2400">
                <a:solidFill>
                  <a:srgbClr val="FF0000"/>
                </a:solidFill>
              </a:rPr>
              <a:t>đóng gói </a:t>
            </a:r>
            <a:r>
              <a:rPr lang="en-US" sz="2400"/>
              <a:t>(giấu dữ liệu và xử lý) giúp cho đối tượng “có quyền tự quyết” trong cách xử lý thông điệp, và tương đối độc lập với các đối tượng khác trong hệ thống (giảm coupling).</a:t>
            </a:r>
            <a:endParaRPr/>
          </a:p>
          <a:p>
            <a:pPr indent="-533400" lvl="1" marL="933450" rtl="0" algn="l">
              <a:lnSpc>
                <a:spcPct val="110000"/>
              </a:lnSpc>
              <a:spcBef>
                <a:spcPts val="480"/>
              </a:spcBef>
              <a:spcAft>
                <a:spcPts val="0"/>
              </a:spcAft>
              <a:buClr>
                <a:schemeClr val="accent2"/>
              </a:buClr>
              <a:buSzPts val="2400"/>
              <a:buFont typeface="Arimo"/>
              <a:buChar char="–"/>
            </a:pPr>
            <a:r>
              <a:rPr lang="en-US" sz="2400"/>
              <a:t>Sự </a:t>
            </a:r>
            <a:r>
              <a:rPr lang="en-US" sz="2400">
                <a:solidFill>
                  <a:srgbClr val="FF0000"/>
                </a:solidFill>
              </a:rPr>
              <a:t>phân lớp và kế thừa</a:t>
            </a:r>
            <a:r>
              <a:rPr lang="en-US" sz="2400"/>
              <a:t> làm nổi rõ năng lực của đối tượng đối với vai trò của nó trong hệ thống; và tạo ra sự mềm dẻo trong cách thiết kế hệ thống (đa hình, sử dụng lại).</a:t>
            </a:r>
            <a:endParaRPr sz="2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24"/>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4000"/>
              <a:t>Tiếp cận hướng đối tượng</a:t>
            </a:r>
            <a:endParaRPr/>
          </a:p>
        </p:txBody>
      </p:sp>
      <p:sp>
        <p:nvSpPr>
          <p:cNvPr id="421" name="Google Shape;421;p24"/>
          <p:cNvSpPr txBox="1"/>
          <p:nvPr>
            <p:ph idx="1" type="body"/>
          </p:nvPr>
        </p:nvSpPr>
        <p:spPr>
          <a:xfrm>
            <a:off x="0" y="1357298"/>
            <a:ext cx="9144000" cy="5000660"/>
          </a:xfrm>
          <a:prstGeom prst="rect">
            <a:avLst/>
          </a:prstGeom>
          <a:noFill/>
          <a:ln>
            <a:noFill/>
          </a:ln>
        </p:spPr>
        <p:txBody>
          <a:bodyPr anchorCtr="0" anchor="t" bIns="45700" lIns="91425" spcFirstLastPara="1" rIns="91425" wrap="square" tIns="45700">
            <a:noAutofit/>
          </a:bodyPr>
          <a:lstStyle/>
          <a:p>
            <a:pPr indent="-533400" lvl="0" marL="533400" rtl="0" algn="l">
              <a:lnSpc>
                <a:spcPct val="110000"/>
              </a:lnSpc>
              <a:spcBef>
                <a:spcPts val="0"/>
              </a:spcBef>
              <a:spcAft>
                <a:spcPts val="0"/>
              </a:spcAft>
              <a:buClr>
                <a:schemeClr val="dk1"/>
              </a:buClr>
              <a:buSzPts val="2800"/>
              <a:buFont typeface="Arimo"/>
              <a:buChar char="•"/>
            </a:pPr>
            <a:r>
              <a:rPr lang="en-US" sz="2800"/>
              <a:t>Sự khác biệt lớn nhất giữa tiếp cận hướng đối tượng và tiếp cận hướng cấu trúc là:</a:t>
            </a:r>
            <a:endParaRPr/>
          </a:p>
          <a:p>
            <a:pPr indent="-533400" lvl="1" marL="933450" rtl="0" algn="l">
              <a:lnSpc>
                <a:spcPct val="110000"/>
              </a:lnSpc>
              <a:spcBef>
                <a:spcPts val="480"/>
              </a:spcBef>
              <a:spcAft>
                <a:spcPts val="0"/>
              </a:spcAft>
              <a:buClr>
                <a:schemeClr val="accent2"/>
              </a:buClr>
              <a:buSzPts val="2400"/>
              <a:buFont typeface="Arimo"/>
              <a:buChar char="–"/>
            </a:pPr>
            <a:r>
              <a:rPr lang="en-US" sz="2400"/>
              <a:t>Hướng cấu trúc dựa trên sự </a:t>
            </a:r>
            <a:r>
              <a:rPr b="1" lang="en-US" sz="2400">
                <a:solidFill>
                  <a:srgbClr val="FF0000"/>
                </a:solidFill>
              </a:rPr>
              <a:t>phân rã vấn đề </a:t>
            </a:r>
            <a:r>
              <a:rPr lang="en-US" sz="2400"/>
              <a:t>của hệ thống/hệ thống con thành những vấn đề nhỏ </a:t>
            </a:r>
            <a:r>
              <a:rPr b="1" lang="en-US" sz="2400">
                <a:solidFill>
                  <a:srgbClr val="FF0000"/>
                </a:solidFill>
              </a:rPr>
              <a:t>bắt buộc</a:t>
            </a:r>
            <a:r>
              <a:rPr lang="en-US" sz="2400">
                <a:solidFill>
                  <a:srgbClr val="FF0000"/>
                </a:solidFill>
              </a:rPr>
              <a:t> </a:t>
            </a:r>
            <a:r>
              <a:rPr lang="en-US" sz="2400"/>
              <a:t>phải giải quyết, sau đó tìm giải pháp cho vấn đề từ lý luận.</a:t>
            </a:r>
            <a:endParaRPr/>
          </a:p>
          <a:p>
            <a:pPr indent="-533400" lvl="2" marL="1333500" rtl="0" algn="l">
              <a:lnSpc>
                <a:spcPct val="110000"/>
              </a:lnSpc>
              <a:spcBef>
                <a:spcPts val="400"/>
              </a:spcBef>
              <a:spcAft>
                <a:spcPts val="0"/>
              </a:spcAft>
              <a:buClr>
                <a:srgbClr val="A50021"/>
              </a:buClr>
              <a:buSzPts val="2000"/>
              <a:buFont typeface="Arimo"/>
              <a:buChar char="•"/>
            </a:pPr>
            <a:r>
              <a:rPr lang="en-US" sz="2000"/>
              <a:t>Xong phân tích mới thiết kế</a:t>
            </a:r>
            <a:endParaRPr/>
          </a:p>
          <a:p>
            <a:pPr indent="-533400" lvl="1" marL="933450" rtl="0" algn="l">
              <a:lnSpc>
                <a:spcPct val="110000"/>
              </a:lnSpc>
              <a:spcBef>
                <a:spcPts val="480"/>
              </a:spcBef>
              <a:spcAft>
                <a:spcPts val="0"/>
              </a:spcAft>
              <a:buClr>
                <a:schemeClr val="accent2"/>
              </a:buClr>
              <a:buSzPts val="2400"/>
              <a:buFont typeface="Arimo"/>
              <a:buChar char="–"/>
            </a:pPr>
            <a:r>
              <a:rPr lang="en-US" sz="2400"/>
              <a:t>Hướng đối tượng giải quyết vấn đề của hệ thống bằng cách </a:t>
            </a:r>
            <a:r>
              <a:rPr b="1" lang="en-US" sz="2400">
                <a:solidFill>
                  <a:srgbClr val="FF0000"/>
                </a:solidFill>
              </a:rPr>
              <a:t>tìm kiếm các đối tượng </a:t>
            </a:r>
            <a:r>
              <a:rPr lang="en-US" sz="2400"/>
              <a:t>có thể trợ giúp giải quyết vấn đề, để phối hợp với nhau (hoặc mô phỏng) tạo thành hệ thống.</a:t>
            </a:r>
            <a:endParaRPr/>
          </a:p>
          <a:p>
            <a:pPr indent="-533400" lvl="2" marL="1333500" rtl="0" algn="l">
              <a:lnSpc>
                <a:spcPct val="110000"/>
              </a:lnSpc>
              <a:spcBef>
                <a:spcPts val="400"/>
              </a:spcBef>
              <a:spcAft>
                <a:spcPts val="0"/>
              </a:spcAft>
              <a:buClr>
                <a:srgbClr val="A50021"/>
              </a:buClr>
              <a:buSzPts val="2000"/>
              <a:buFont typeface="Arimo"/>
              <a:buChar char="•"/>
            </a:pPr>
            <a:r>
              <a:rPr lang="en-US" sz="2000"/>
              <a:t>Vừa phân tích vừa thiết kế cho từng phần của hệ thống. Quá trình này được lặp lại (tinh chỉnh) nhiều lần để tiệm cận đến giải pháp hoàn chỉnh.</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25"/>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4000"/>
              <a:t>Hướng đối tượng</a:t>
            </a:r>
            <a:endParaRPr/>
          </a:p>
        </p:txBody>
      </p:sp>
      <p:sp>
        <p:nvSpPr>
          <p:cNvPr id="427" name="Google Shape;427;p25"/>
          <p:cNvSpPr txBox="1"/>
          <p:nvPr>
            <p:ph idx="1" type="body"/>
          </p:nvPr>
        </p:nvSpPr>
        <p:spPr>
          <a:xfrm>
            <a:off x="0" y="1357298"/>
            <a:ext cx="9144000" cy="5214974"/>
          </a:xfrm>
          <a:prstGeom prst="rect">
            <a:avLst/>
          </a:prstGeom>
          <a:noFill/>
          <a:ln>
            <a:noFill/>
          </a:ln>
        </p:spPr>
        <p:txBody>
          <a:bodyPr anchorCtr="0" anchor="t" bIns="45700" lIns="91425" spcFirstLastPara="1" rIns="91425" wrap="square" tIns="45700">
            <a:noAutofit/>
          </a:bodyPr>
          <a:lstStyle/>
          <a:p>
            <a:pPr indent="-533400" lvl="0" marL="533400" rtl="0" algn="l">
              <a:lnSpc>
                <a:spcPct val="110000"/>
              </a:lnSpc>
              <a:spcBef>
                <a:spcPts val="0"/>
              </a:spcBef>
              <a:spcAft>
                <a:spcPts val="0"/>
              </a:spcAft>
              <a:buClr>
                <a:schemeClr val="dk1"/>
              </a:buClr>
              <a:buSzPts val="2800"/>
              <a:buFont typeface="Arimo"/>
              <a:buChar char="•"/>
            </a:pPr>
            <a:r>
              <a:rPr lang="en-US" sz="2800"/>
              <a:t>Sự khác biệt trên giúp ta nhận ra vài khuyết điểm của tiếp cận hướng cấu trúc như sau:</a:t>
            </a:r>
            <a:endParaRPr/>
          </a:p>
          <a:p>
            <a:pPr indent="-533400" lvl="1" marL="933450" rtl="0" algn="l">
              <a:lnSpc>
                <a:spcPct val="110000"/>
              </a:lnSpc>
              <a:spcBef>
                <a:spcPts val="480"/>
              </a:spcBef>
              <a:spcAft>
                <a:spcPts val="0"/>
              </a:spcAft>
              <a:buClr>
                <a:schemeClr val="accent2"/>
              </a:buClr>
              <a:buSzPts val="2400"/>
              <a:buFont typeface="Arimo"/>
              <a:buChar char="–"/>
            </a:pPr>
            <a:r>
              <a:rPr lang="en-US" sz="2400"/>
              <a:t>Việc tách biệt các công đoạn thành giai đoạn PT, TK, Code,…làm cho bản phân tích chưa hoàn chỉnh gây ra làm lại thiết kế và code nhiều, do thiếu tính trực quan, thực tế.</a:t>
            </a:r>
            <a:endParaRPr/>
          </a:p>
          <a:p>
            <a:pPr indent="-533400" lvl="1" marL="933450" rtl="0" algn="l">
              <a:lnSpc>
                <a:spcPct val="110000"/>
              </a:lnSpc>
              <a:spcBef>
                <a:spcPts val="480"/>
              </a:spcBef>
              <a:spcAft>
                <a:spcPts val="0"/>
              </a:spcAft>
              <a:buClr>
                <a:schemeClr val="accent2"/>
              </a:buClr>
              <a:buSzPts val="2400"/>
              <a:buFont typeface="Arimo"/>
              <a:buChar char="–"/>
            </a:pPr>
            <a:r>
              <a:rPr lang="en-US" sz="2400"/>
              <a:t>Một yêu cầu bị thay đổi: phải xem lại nhiều xử lý có liên quan, do xử lý tách biệt dữ liệu &amp; dữ liệu được dùng chung</a:t>
            </a:r>
            <a:endParaRPr/>
          </a:p>
          <a:p>
            <a:pPr indent="-533400" lvl="1" marL="933450" rtl="0" algn="l">
              <a:lnSpc>
                <a:spcPct val="110000"/>
              </a:lnSpc>
              <a:spcBef>
                <a:spcPts val="480"/>
              </a:spcBef>
              <a:spcAft>
                <a:spcPts val="0"/>
              </a:spcAft>
              <a:buClr>
                <a:schemeClr val="accent2"/>
              </a:buClr>
              <a:buSzPts val="2400"/>
              <a:buFont typeface="Arimo"/>
              <a:buChar char="–"/>
            </a:pPr>
            <a:r>
              <a:rPr lang="en-US" sz="2400"/>
              <a:t>Quá trình phân rã luôn có ý đồ giải quyết tốt một vấn đề cụ thể nào đó, dẫn đến giải pháp (các mô đun đã xây dựng) mang tính đặc thù cao, rất khó dùng lại.</a:t>
            </a:r>
            <a:endParaRPr/>
          </a:p>
          <a:p>
            <a:pPr indent="-533400" lvl="1" marL="933450" rtl="0" algn="l">
              <a:lnSpc>
                <a:spcPct val="110000"/>
              </a:lnSpc>
              <a:spcBef>
                <a:spcPts val="400"/>
              </a:spcBef>
              <a:spcAft>
                <a:spcPts val="0"/>
              </a:spcAft>
              <a:buClr>
                <a:srgbClr val="FF0000"/>
              </a:buClr>
              <a:buSzPts val="2000"/>
              <a:buFont typeface="Arimo"/>
              <a:buNone/>
            </a:pPr>
            <a:r>
              <a:rPr lang="en-US" sz="2000">
                <a:solidFill>
                  <a:srgbClr val="FF0000"/>
                </a:solidFill>
              </a:rPr>
              <a:t>(Pei, Daniel, Object Oriented Analysis and Design, Information Systems Management, Winter 95, Vol 12 Issue 1, p54)</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26"/>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Mô hình đối tượng</a:t>
            </a:r>
            <a:endParaRPr/>
          </a:p>
        </p:txBody>
      </p:sp>
      <p:sp>
        <p:nvSpPr>
          <p:cNvPr id="433" name="Google Shape;433;p26"/>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2400"/>
              <a:buFont typeface="Arimo"/>
              <a:buChar char="•"/>
            </a:pPr>
            <a:r>
              <a:rPr lang="en-US" sz="2400"/>
              <a:t>Đối tượng là ý niệm về một cái gì đó </a:t>
            </a:r>
            <a:r>
              <a:rPr lang="en-US" sz="2400">
                <a:solidFill>
                  <a:srgbClr val="0000CC"/>
                </a:solidFill>
              </a:rPr>
              <a:t>có thực</a:t>
            </a:r>
            <a:r>
              <a:rPr lang="en-US" sz="2400"/>
              <a:t>, và tồn tại </a:t>
            </a:r>
            <a:r>
              <a:rPr lang="en-US" sz="2400">
                <a:solidFill>
                  <a:srgbClr val="0000CC"/>
                </a:solidFill>
              </a:rPr>
              <a:t>độc lập </a:t>
            </a:r>
            <a:r>
              <a:rPr lang="en-US" sz="2400"/>
              <a:t>với nhận định của mỗi người.</a:t>
            </a:r>
            <a:endParaRPr/>
          </a:p>
          <a:p>
            <a:pPr indent="-342900" lvl="0" marL="342900" rtl="0" algn="l">
              <a:spcBef>
                <a:spcPts val="480"/>
              </a:spcBef>
              <a:spcAft>
                <a:spcPts val="0"/>
              </a:spcAft>
              <a:buClr>
                <a:schemeClr val="dk1"/>
              </a:buClr>
              <a:buSzPts val="2400"/>
              <a:buFont typeface="Arimo"/>
              <a:buChar char="•"/>
            </a:pPr>
            <a:r>
              <a:rPr lang="en-US" sz="2400"/>
              <a:t>Đối tượng có:</a:t>
            </a:r>
            <a:endParaRPr/>
          </a:p>
          <a:p>
            <a:pPr indent="-285750" lvl="1" marL="742950" rtl="0" algn="l">
              <a:spcBef>
                <a:spcPts val="520"/>
              </a:spcBef>
              <a:spcAft>
                <a:spcPts val="0"/>
              </a:spcAft>
              <a:buClr>
                <a:schemeClr val="accent2"/>
              </a:buClr>
              <a:buSzPts val="2000"/>
              <a:buFont typeface="Arimo"/>
              <a:buChar char="–"/>
            </a:pPr>
            <a:r>
              <a:rPr lang="en-US" sz="2000"/>
              <a:t> </a:t>
            </a:r>
            <a:r>
              <a:rPr lang="en-US">
                <a:solidFill>
                  <a:srgbClr val="0000CC"/>
                </a:solidFill>
              </a:rPr>
              <a:t>Tên gọi</a:t>
            </a:r>
            <a:r>
              <a:rPr lang="en-US"/>
              <a:t> (ý niệm)</a:t>
            </a:r>
            <a:endParaRPr/>
          </a:p>
          <a:p>
            <a:pPr indent="-285750" lvl="1" marL="742950" rtl="0" algn="l">
              <a:spcBef>
                <a:spcPts val="520"/>
              </a:spcBef>
              <a:spcAft>
                <a:spcPts val="0"/>
              </a:spcAft>
              <a:buClr>
                <a:schemeClr val="accent2"/>
              </a:buClr>
              <a:buSzPts val="2600"/>
              <a:buFont typeface="Arimo"/>
              <a:buChar char="–"/>
            </a:pPr>
            <a:r>
              <a:rPr lang="en-US"/>
              <a:t>Các </a:t>
            </a:r>
            <a:r>
              <a:rPr lang="en-US">
                <a:solidFill>
                  <a:srgbClr val="0000CC"/>
                </a:solidFill>
              </a:rPr>
              <a:t>thuộc tính</a:t>
            </a:r>
            <a:r>
              <a:rPr lang="en-US"/>
              <a:t> (đặc điểm, trạng thái) </a:t>
            </a:r>
            <a:endParaRPr/>
          </a:p>
          <a:p>
            <a:pPr indent="-285750" lvl="1" marL="742950" rtl="0" algn="l">
              <a:spcBef>
                <a:spcPts val="520"/>
              </a:spcBef>
              <a:spcAft>
                <a:spcPts val="0"/>
              </a:spcAft>
              <a:buClr>
                <a:schemeClr val="accent2"/>
              </a:buClr>
              <a:buSzPts val="2600"/>
              <a:buFont typeface="Arimo"/>
              <a:buChar char="–"/>
            </a:pPr>
            <a:r>
              <a:rPr lang="en-US"/>
              <a:t>Các </a:t>
            </a:r>
            <a:r>
              <a:rPr lang="en-US">
                <a:solidFill>
                  <a:srgbClr val="0000CC"/>
                </a:solidFill>
              </a:rPr>
              <a:t>hành vi</a:t>
            </a:r>
            <a:r>
              <a:rPr lang="en-US"/>
              <a:t> (dịch vụ)</a:t>
            </a:r>
            <a:endParaRPr/>
          </a:p>
          <a:p>
            <a:pPr indent="-285750" lvl="1" marL="742950" rtl="0" algn="l">
              <a:spcBef>
                <a:spcPts val="520"/>
              </a:spcBef>
              <a:spcAft>
                <a:spcPts val="0"/>
              </a:spcAft>
              <a:buClr>
                <a:schemeClr val="accent2"/>
              </a:buClr>
              <a:buSzPts val="2600"/>
              <a:buFont typeface="Arimo"/>
              <a:buChar char="–"/>
            </a:pPr>
            <a:r>
              <a:rPr lang="en-US"/>
              <a:t>Các </a:t>
            </a:r>
            <a:r>
              <a:rPr lang="en-US">
                <a:solidFill>
                  <a:srgbClr val="0000CC"/>
                </a:solidFill>
              </a:rPr>
              <a:t>quan hệ</a:t>
            </a:r>
            <a:r>
              <a:rPr lang="en-US"/>
              <a:t>: tổng quát hóa, kết tập, kết hợp.</a:t>
            </a:r>
            <a:endParaRPr sz="2000"/>
          </a:p>
          <a:p>
            <a:pPr indent="-342900" lvl="0" marL="342900" rtl="0" algn="l">
              <a:spcBef>
                <a:spcPts val="480"/>
              </a:spcBef>
              <a:spcAft>
                <a:spcPts val="0"/>
              </a:spcAft>
              <a:buClr>
                <a:schemeClr val="dk1"/>
              </a:buClr>
              <a:buSzPts val="2400"/>
              <a:buFont typeface="Arimo"/>
              <a:buChar char="•"/>
            </a:pPr>
            <a:r>
              <a:rPr lang="en-US" sz="2400"/>
              <a:t>Hệ thống được xây dựng từ sự phối hợp các đối tượng có ích cho nó; vd: công tắc, dây dẫn điện, bóng đèn,… (là các đối tượng) trong mạng điện (là hệ thống).</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27"/>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3600"/>
              <a:t>OMT (Object Modeling Technique)</a:t>
            </a:r>
            <a:endParaRPr/>
          </a:p>
        </p:txBody>
      </p:sp>
      <p:sp>
        <p:nvSpPr>
          <p:cNvPr id="439" name="Google Shape;439;p27"/>
          <p:cNvSpPr txBox="1"/>
          <p:nvPr>
            <p:ph idx="1" type="body"/>
          </p:nvPr>
        </p:nvSpPr>
        <p:spPr>
          <a:xfrm>
            <a:off x="0" y="1357298"/>
            <a:ext cx="9144000" cy="5214974"/>
          </a:xfrm>
          <a:prstGeom prst="rect">
            <a:avLst/>
          </a:prstGeom>
          <a:noFill/>
          <a:ln>
            <a:noFill/>
          </a:ln>
        </p:spPr>
        <p:txBody>
          <a:bodyPr anchorCtr="0" anchor="t" bIns="45700" lIns="91425" spcFirstLastPara="1" rIns="91425" wrap="square" tIns="45700">
            <a:noAutofit/>
          </a:bodyPr>
          <a:lstStyle/>
          <a:p>
            <a:pPr indent="-533400" lvl="0" marL="533400" rtl="0" algn="l">
              <a:lnSpc>
                <a:spcPct val="110000"/>
              </a:lnSpc>
              <a:spcBef>
                <a:spcPts val="0"/>
              </a:spcBef>
              <a:spcAft>
                <a:spcPts val="0"/>
              </a:spcAft>
              <a:buClr>
                <a:schemeClr val="dk1"/>
              </a:buClr>
              <a:buSzPts val="2800"/>
              <a:buFont typeface="Arimo"/>
              <a:buNone/>
            </a:pPr>
            <a:r>
              <a:rPr lang="en-US" sz="2800"/>
              <a:t>OMT áp dụng các nguyên lý sau đây trên đối tượng:</a:t>
            </a:r>
            <a:endParaRPr/>
          </a:p>
          <a:p>
            <a:pPr indent="-533400" lvl="1" marL="990600" rtl="0" algn="l">
              <a:lnSpc>
                <a:spcPct val="110000"/>
              </a:lnSpc>
              <a:spcBef>
                <a:spcPts val="480"/>
              </a:spcBef>
              <a:spcAft>
                <a:spcPts val="0"/>
              </a:spcAft>
              <a:buClr>
                <a:schemeClr val="accent2"/>
              </a:buClr>
              <a:buSzPts val="2400"/>
              <a:buFont typeface="Noto Sans Symbols"/>
              <a:buAutoNum type="arabicPeriod"/>
            </a:pPr>
            <a:r>
              <a:rPr b="1" lang="en-US" sz="2400"/>
              <a:t>Đóng gói (Encapsulation)</a:t>
            </a:r>
            <a:endParaRPr/>
          </a:p>
          <a:p>
            <a:pPr indent="-533400" lvl="1" marL="990600" rtl="0" algn="l">
              <a:lnSpc>
                <a:spcPct val="110000"/>
              </a:lnSpc>
              <a:spcBef>
                <a:spcPts val="480"/>
              </a:spcBef>
              <a:spcAft>
                <a:spcPts val="0"/>
              </a:spcAft>
              <a:buClr>
                <a:schemeClr val="accent2"/>
              </a:buClr>
              <a:buSzPts val="2400"/>
              <a:buFont typeface="Noto Sans Symbols"/>
              <a:buAutoNum type="arabicPeriod"/>
            </a:pPr>
            <a:r>
              <a:rPr b="1" lang="en-US" sz="2400"/>
              <a:t>Phân lớp đối tượng (Classification)</a:t>
            </a:r>
            <a:endParaRPr/>
          </a:p>
          <a:p>
            <a:pPr indent="-533400" lvl="2" marL="1390650" rtl="0" algn="l">
              <a:lnSpc>
                <a:spcPct val="110000"/>
              </a:lnSpc>
              <a:spcBef>
                <a:spcPts val="440"/>
              </a:spcBef>
              <a:spcAft>
                <a:spcPts val="0"/>
              </a:spcAft>
              <a:buClr>
                <a:schemeClr val="dk1"/>
              </a:buClr>
              <a:buSzPts val="2200"/>
              <a:buFont typeface="Arimo"/>
              <a:buChar char="•"/>
            </a:pPr>
            <a:r>
              <a:rPr lang="en-US" sz="2200">
                <a:solidFill>
                  <a:schemeClr val="dk1"/>
                </a:solidFill>
              </a:rPr>
              <a:t>Tổng quát hóa (Generalization) </a:t>
            </a:r>
            <a:endParaRPr/>
          </a:p>
          <a:p>
            <a:pPr indent="-533400" lvl="2" marL="1390650" rtl="0" algn="l">
              <a:lnSpc>
                <a:spcPct val="110000"/>
              </a:lnSpc>
              <a:spcBef>
                <a:spcPts val="440"/>
              </a:spcBef>
              <a:spcAft>
                <a:spcPts val="0"/>
              </a:spcAft>
              <a:buClr>
                <a:schemeClr val="dk1"/>
              </a:buClr>
              <a:buSzPts val="2200"/>
              <a:buFont typeface="Arimo"/>
              <a:buChar char="•"/>
            </a:pPr>
            <a:r>
              <a:rPr lang="en-US" sz="2200">
                <a:solidFill>
                  <a:schemeClr val="dk1"/>
                </a:solidFill>
              </a:rPr>
              <a:t>Thừa kế (Inheritance), đa hình (Polymorphism)</a:t>
            </a:r>
            <a:endParaRPr/>
          </a:p>
          <a:p>
            <a:pPr indent="-533400" lvl="2" marL="1390650" rtl="0" algn="l">
              <a:lnSpc>
                <a:spcPct val="110000"/>
              </a:lnSpc>
              <a:spcBef>
                <a:spcPts val="440"/>
              </a:spcBef>
              <a:spcAft>
                <a:spcPts val="0"/>
              </a:spcAft>
              <a:buClr>
                <a:schemeClr val="dk1"/>
              </a:buClr>
              <a:buSzPts val="2200"/>
              <a:buFont typeface="Arimo"/>
              <a:buChar char="•"/>
            </a:pPr>
            <a:r>
              <a:rPr lang="en-US" sz="2200">
                <a:solidFill>
                  <a:schemeClr val="dk1"/>
                </a:solidFill>
              </a:rPr>
              <a:t>Kết tập (Aggregation), kết hợp (Association) </a:t>
            </a:r>
            <a:endParaRPr/>
          </a:p>
          <a:p>
            <a:pPr indent="-533400" lvl="1" marL="990600" rtl="0" algn="l">
              <a:lnSpc>
                <a:spcPct val="110000"/>
              </a:lnSpc>
              <a:spcBef>
                <a:spcPts val="480"/>
              </a:spcBef>
              <a:spcAft>
                <a:spcPts val="0"/>
              </a:spcAft>
              <a:buClr>
                <a:schemeClr val="accent2"/>
              </a:buClr>
              <a:buSzPts val="2400"/>
              <a:buFont typeface="Noto Sans Symbols"/>
              <a:buAutoNum type="arabicPeriod"/>
            </a:pPr>
            <a:r>
              <a:rPr b="1" lang="en-US" sz="2400"/>
              <a:t>Hợp tác (Collaboration)</a:t>
            </a:r>
            <a:endParaRPr/>
          </a:p>
          <a:p>
            <a:pPr indent="-533400" lvl="2" marL="1390650" rtl="0" algn="l">
              <a:lnSpc>
                <a:spcPct val="110000"/>
              </a:lnSpc>
              <a:spcBef>
                <a:spcPts val="440"/>
              </a:spcBef>
              <a:spcAft>
                <a:spcPts val="0"/>
              </a:spcAft>
              <a:buClr>
                <a:schemeClr val="dk1"/>
              </a:buClr>
              <a:buSzPts val="2200"/>
              <a:buFont typeface="Arimo"/>
              <a:buChar char="•"/>
            </a:pPr>
            <a:r>
              <a:rPr lang="en-US" sz="2200">
                <a:solidFill>
                  <a:schemeClr val="dk1"/>
                </a:solidFill>
              </a:rPr>
              <a:t>Truyền thông điệp (Message passing),  ủy thác (Delegation)</a:t>
            </a:r>
            <a:endParaRPr/>
          </a:p>
          <a:p>
            <a:pPr indent="-533400" lvl="1" marL="990600" rtl="0" algn="l">
              <a:lnSpc>
                <a:spcPct val="110000"/>
              </a:lnSpc>
              <a:spcBef>
                <a:spcPts val="480"/>
              </a:spcBef>
              <a:spcAft>
                <a:spcPts val="0"/>
              </a:spcAft>
              <a:buClr>
                <a:schemeClr val="accent2"/>
              </a:buClr>
              <a:buSzPts val="2400"/>
              <a:buFont typeface="Arial"/>
              <a:buAutoNum type="arabicPeriod"/>
            </a:pPr>
            <a:r>
              <a:rPr b="1" lang="en-US" sz="2400"/>
              <a:t>Hành vi và trạng thái (behavior &amp; state)</a:t>
            </a:r>
            <a:endParaRPr/>
          </a:p>
          <a:p>
            <a:pPr indent="-533400" lvl="2" marL="1390650" rtl="0" algn="l">
              <a:lnSpc>
                <a:spcPct val="110000"/>
              </a:lnSpc>
              <a:spcBef>
                <a:spcPts val="440"/>
              </a:spcBef>
              <a:spcAft>
                <a:spcPts val="0"/>
              </a:spcAft>
              <a:buClr>
                <a:schemeClr val="dk1"/>
              </a:buClr>
              <a:buSzPts val="2200"/>
              <a:buFont typeface="Arimo"/>
              <a:buChar char="•"/>
            </a:pPr>
            <a:r>
              <a:rPr lang="en-US" sz="2200">
                <a:solidFill>
                  <a:schemeClr val="dk1"/>
                </a:solidFill>
              </a:rPr>
              <a:t>Trạng thái, sự kiện kích hoạt, hành động ứng xử, chuyển t.thái</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28"/>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Nguyên lý hướng đối tượng (1)</a:t>
            </a:r>
            <a:endParaRPr/>
          </a:p>
        </p:txBody>
      </p:sp>
      <p:sp>
        <p:nvSpPr>
          <p:cNvPr id="445" name="Google Shape;445;p28"/>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rgbClr val="262672"/>
              </a:buClr>
              <a:buSzPts val="2800"/>
              <a:buFont typeface="Arimo"/>
              <a:buNone/>
            </a:pPr>
            <a:r>
              <a:rPr b="1" lang="en-US">
                <a:solidFill>
                  <a:srgbClr val="262672"/>
                </a:solidFill>
              </a:rPr>
              <a:t>1. Đối tượng tự quyết định hành vi ứng xử</a:t>
            </a:r>
            <a:endParaRPr/>
          </a:p>
          <a:p>
            <a:pPr indent="-514350" lvl="0" marL="514350" rtl="0" algn="l">
              <a:spcBef>
                <a:spcPts val="560"/>
              </a:spcBef>
              <a:spcAft>
                <a:spcPts val="0"/>
              </a:spcAft>
              <a:buClr>
                <a:schemeClr val="dk1"/>
              </a:buClr>
              <a:buSzPts val="2800"/>
              <a:buFont typeface="Arimo"/>
              <a:buNone/>
            </a:pPr>
            <a:r>
              <a:rPr lang="en-US"/>
              <a:t>	</a:t>
            </a:r>
            <a:r>
              <a:rPr i="1" lang="en-US" sz="2400"/>
              <a:t>Tom đang ngồi ăn trong nhà hàng, và Tom cần nhờ Mary lấy giúp lọ muối ở kế bên cô ta. Tom sẽ nói gì với Mary ?</a:t>
            </a:r>
            <a:endParaRPr/>
          </a:p>
          <a:p>
            <a:pPr indent="-514350" lvl="1" marL="914400" rtl="0" algn="l">
              <a:spcBef>
                <a:spcPts val="480"/>
              </a:spcBef>
              <a:spcAft>
                <a:spcPts val="0"/>
              </a:spcAft>
              <a:buClr>
                <a:schemeClr val="accent2"/>
              </a:buClr>
              <a:buSzPts val="2400"/>
              <a:buFont typeface="Arimo"/>
              <a:buNone/>
            </a:pPr>
            <a:r>
              <a:rPr lang="en-US" sz="2400"/>
              <a:t> “</a:t>
            </a:r>
            <a:r>
              <a:rPr lang="en-US" sz="2400">
                <a:solidFill>
                  <a:srgbClr val="A50021"/>
                </a:solidFill>
              </a:rPr>
              <a:t>Hãy đưa giúp tôi lọ muối</a:t>
            </a:r>
            <a:r>
              <a:rPr lang="en-US" sz="2400"/>
              <a:t>” (1)</a:t>
            </a:r>
            <a:endParaRPr/>
          </a:p>
          <a:p>
            <a:pPr indent="-514350" lvl="1" marL="914400" rtl="0" algn="l">
              <a:spcBef>
                <a:spcPts val="480"/>
              </a:spcBef>
              <a:spcAft>
                <a:spcPts val="0"/>
              </a:spcAft>
              <a:buClr>
                <a:schemeClr val="accent2"/>
              </a:buClr>
              <a:buSzPts val="2400"/>
              <a:buFont typeface="Arimo"/>
              <a:buNone/>
            </a:pPr>
            <a:r>
              <a:rPr lang="en-US" sz="2400"/>
              <a:t> “</a:t>
            </a:r>
            <a:r>
              <a:rPr lang="en-US" sz="2400">
                <a:solidFill>
                  <a:srgbClr val="008000"/>
                </a:solidFill>
              </a:rPr>
              <a:t>Hãy rời tay ra khỏi ly của cô và vươn tới lọ muối, cầm lấy nó và đưa nó về phía tay tôi cho đến khi tôi cầm được</a:t>
            </a:r>
            <a:r>
              <a:rPr lang="en-US" sz="2400"/>
              <a:t>” (2)</a:t>
            </a:r>
            <a:endParaRPr/>
          </a:p>
          <a:p>
            <a:pPr indent="-514350" lvl="0" marL="514350" rtl="0" algn="l">
              <a:spcBef>
                <a:spcPts val="480"/>
              </a:spcBef>
              <a:spcAft>
                <a:spcPts val="0"/>
              </a:spcAft>
              <a:buClr>
                <a:srgbClr val="A50021"/>
              </a:buClr>
              <a:buSzPts val="2400"/>
              <a:buFont typeface="Arimo"/>
              <a:buNone/>
            </a:pPr>
            <a:r>
              <a:rPr lang="en-US" sz="2400">
                <a:solidFill>
                  <a:srgbClr val="A50021"/>
                </a:solidFill>
              </a:rPr>
              <a:t>	(1) </a:t>
            </a:r>
            <a:r>
              <a:rPr lang="en-US" sz="2400"/>
              <a:t>là một lời đề nghị (một thông điệp mang yêu cầu dịch vụ) được sử dụng trong hướng đối tượng. Mọi thứ tiếp theo đều do người nhận quyết định. Mary có quyền từ chối, hoặc nhờ người khác làm thay  → cơ chế </a:t>
            </a:r>
            <a:r>
              <a:rPr lang="en-US" sz="2400">
                <a:solidFill>
                  <a:srgbClr val="FF0000"/>
                </a:solidFill>
              </a:rPr>
              <a:t>ủy thác </a:t>
            </a:r>
            <a:r>
              <a:rPr lang="en-US" sz="2400"/>
              <a:t>của hướng đối tượng.</a:t>
            </a:r>
            <a:endParaRPr/>
          </a:p>
          <a:p>
            <a:pPr indent="-514350" lvl="0" marL="514350" rtl="0" algn="l">
              <a:spcBef>
                <a:spcPts val="480"/>
              </a:spcBef>
              <a:spcAft>
                <a:spcPts val="0"/>
              </a:spcAft>
              <a:buClr>
                <a:srgbClr val="008000"/>
              </a:buClr>
              <a:buSzPts val="2400"/>
              <a:buFont typeface="Arimo"/>
              <a:buNone/>
            </a:pPr>
            <a:r>
              <a:rPr lang="en-US" sz="2400">
                <a:solidFill>
                  <a:srgbClr val="008000"/>
                </a:solidFill>
              </a:rPr>
              <a:t>	(2) </a:t>
            </a:r>
            <a:r>
              <a:rPr lang="en-US" sz="2400"/>
              <a:t>là một lời yêu cầu chi tiết &amp; chính xác cho hành động cần làm (và không thể làm khác), sử dụng trong tiếp cận hướng cấu trúc  → cơ chế </a:t>
            </a:r>
            <a:r>
              <a:rPr lang="en-US" sz="2400">
                <a:solidFill>
                  <a:srgbClr val="FF0000"/>
                </a:solidFill>
              </a:rPr>
              <a:t>mệnh lệnh</a:t>
            </a:r>
            <a:r>
              <a:rPr lang="en-US" sz="2400"/>
              <a: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29"/>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Nguyên lý hướng đối tượng (2)</a:t>
            </a:r>
            <a:endParaRPr/>
          </a:p>
        </p:txBody>
      </p:sp>
      <p:sp>
        <p:nvSpPr>
          <p:cNvPr id="451" name="Google Shape;451;p29"/>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rgbClr val="262672"/>
              </a:buClr>
              <a:buSzPts val="2800"/>
              <a:buFont typeface="Arimo"/>
              <a:buNone/>
            </a:pPr>
            <a:r>
              <a:rPr b="1" lang="en-US">
                <a:solidFill>
                  <a:srgbClr val="262672"/>
                </a:solidFill>
              </a:rPr>
              <a:t>2. Đối tượng có quyền riêng tư để tự do phát triễn</a:t>
            </a:r>
            <a:endParaRPr/>
          </a:p>
          <a:p>
            <a:pPr indent="-514350" lvl="0" marL="514350" rtl="0" algn="l">
              <a:spcBef>
                <a:spcPts val="560"/>
              </a:spcBef>
              <a:spcAft>
                <a:spcPts val="0"/>
              </a:spcAft>
              <a:buClr>
                <a:schemeClr val="dk1"/>
              </a:buClr>
              <a:buSzPts val="2800"/>
              <a:buFont typeface="Arimo"/>
              <a:buNone/>
            </a:pPr>
            <a:r>
              <a:rPr lang="en-US"/>
              <a:t>	</a:t>
            </a:r>
            <a:r>
              <a:rPr lang="en-US" sz="2400"/>
              <a:t>Cơ chế đóng gói (Encapsulation) bảo vệ quyền này; nó phân tách đối tượng thành 2 phần: </a:t>
            </a:r>
            <a:r>
              <a:rPr b="1" lang="en-US" sz="2400">
                <a:solidFill>
                  <a:srgbClr val="FF0000"/>
                </a:solidFill>
              </a:rPr>
              <a:t>bên trong</a:t>
            </a:r>
            <a:r>
              <a:rPr lang="en-US" sz="2400"/>
              <a:t>, và </a:t>
            </a:r>
            <a:r>
              <a:rPr b="1" lang="en-US" sz="2400">
                <a:solidFill>
                  <a:srgbClr val="FF0000"/>
                </a:solidFill>
              </a:rPr>
              <a:t>bên ngoài</a:t>
            </a:r>
            <a:r>
              <a:rPr lang="en-US" sz="2400"/>
              <a:t>. </a:t>
            </a:r>
            <a:endParaRPr/>
          </a:p>
          <a:p>
            <a:pPr indent="-514350" lvl="0" marL="514350" rtl="0" algn="l">
              <a:spcBef>
                <a:spcPts val="480"/>
              </a:spcBef>
              <a:spcAft>
                <a:spcPts val="0"/>
              </a:spcAft>
              <a:buClr>
                <a:schemeClr val="dk1"/>
              </a:buClr>
              <a:buSzPts val="2400"/>
              <a:buFont typeface="Noto Sans Symbols"/>
              <a:buChar char="❑"/>
            </a:pPr>
            <a:r>
              <a:rPr lang="en-US" sz="2400"/>
              <a:t>Đ/v bên ngoài, các đối tượng khác chỉ biết các dịch vụ và cách giao tiếp bằng </a:t>
            </a:r>
            <a:r>
              <a:rPr lang="en-US" sz="2400">
                <a:solidFill>
                  <a:srgbClr val="FF0000"/>
                </a:solidFill>
              </a:rPr>
              <a:t>thông điệp</a:t>
            </a:r>
            <a:r>
              <a:rPr lang="en-US" sz="2400"/>
              <a:t> đến đối tượng (</a:t>
            </a:r>
            <a:r>
              <a:rPr b="1" lang="en-US" sz="2400" u="sng"/>
              <a:t>what</a:t>
            </a:r>
            <a:r>
              <a:rPr lang="en-US" sz="2400"/>
              <a:t> it can do). </a:t>
            </a:r>
            <a:endParaRPr/>
          </a:p>
          <a:p>
            <a:pPr indent="-514350" lvl="0" marL="514350" rtl="0" algn="l">
              <a:spcBef>
                <a:spcPts val="480"/>
              </a:spcBef>
              <a:spcAft>
                <a:spcPts val="0"/>
              </a:spcAft>
              <a:buClr>
                <a:schemeClr val="dk1"/>
              </a:buClr>
              <a:buSzPts val="2400"/>
              <a:buFont typeface="Noto Sans Symbols"/>
              <a:buChar char="❑"/>
            </a:pPr>
            <a:r>
              <a:rPr lang="en-US" sz="2400"/>
              <a:t>Đ/v bên trong, tài sản &amp; hành vi của đối tượng được tổ chức để thực hiện các dịch vụ của nó (</a:t>
            </a:r>
            <a:r>
              <a:rPr b="1" lang="en-US" sz="2400" u="sng"/>
              <a:t>how</a:t>
            </a:r>
            <a:r>
              <a:rPr lang="en-US" sz="2400"/>
              <a:t> it does), và có thể thay đổi độc lập với bên ngoài (nếu giao tiếp vẫn như củ). Nhờ vậy, đối tượng có thể tự phát triễn: tạo thêm nhiều dịch vụ khác, hoặc thêm tùy biến cho dịch vụ.</a:t>
            </a:r>
            <a:endParaRPr/>
          </a:p>
          <a:p>
            <a:pPr indent="-514350" lvl="0" marL="514350" rtl="0" algn="l">
              <a:spcBef>
                <a:spcPts val="480"/>
              </a:spcBef>
              <a:spcAft>
                <a:spcPts val="0"/>
              </a:spcAft>
              <a:buClr>
                <a:schemeClr val="dk1"/>
              </a:buClr>
              <a:buSzPts val="2400"/>
              <a:buFont typeface="Noto Sans Symbols"/>
              <a:buChar char="❑"/>
            </a:pPr>
            <a:r>
              <a:rPr lang="en-US" sz="2400"/>
              <a:t>Ở góc độ hệ thống (lắp ghép các đối tượng): chỉ cần biết dịch vụ &amp; cách giao tiếp của đối tượng để sử dụng nó mà không cần biết cách cài đặt bên trong của nó.</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30"/>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Nguyên lý hướng đối tượng (3)</a:t>
            </a:r>
            <a:endParaRPr/>
          </a:p>
        </p:txBody>
      </p:sp>
      <p:sp>
        <p:nvSpPr>
          <p:cNvPr id="457" name="Google Shape;457;p30"/>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rgbClr val="262672"/>
              </a:buClr>
              <a:buSzPts val="2800"/>
              <a:buFont typeface="Arimo"/>
              <a:buNone/>
            </a:pPr>
            <a:r>
              <a:rPr b="1" lang="en-US">
                <a:solidFill>
                  <a:srgbClr val="262672"/>
                </a:solidFill>
              </a:rPr>
              <a:t>3. Đối tượng được nhận biết từ lớp của nó.</a:t>
            </a:r>
            <a:endParaRPr/>
          </a:p>
          <a:p>
            <a:pPr indent="-514350" lvl="0" marL="514350" rtl="0" algn="l">
              <a:spcBef>
                <a:spcPts val="480"/>
              </a:spcBef>
              <a:spcAft>
                <a:spcPts val="0"/>
              </a:spcAft>
              <a:buClr>
                <a:schemeClr val="dk1"/>
              </a:buClr>
              <a:buSzPts val="2400"/>
              <a:buFont typeface="Arimo"/>
              <a:buChar char="•"/>
            </a:pPr>
            <a:r>
              <a:rPr lang="en-US" sz="2400"/>
              <a:t>Sự xếp lớp cho đối tượng là cách đơn giản nhất để biết về đối tượng, giống như cách phát triễn nhận thức của loài người.</a:t>
            </a:r>
            <a:endParaRPr/>
          </a:p>
          <a:p>
            <a:pPr indent="-514350" lvl="0" marL="514350" rtl="0" algn="l">
              <a:spcBef>
                <a:spcPts val="480"/>
              </a:spcBef>
              <a:spcAft>
                <a:spcPts val="0"/>
              </a:spcAft>
              <a:buClr>
                <a:schemeClr val="dk1"/>
              </a:buClr>
              <a:buSzPts val="2400"/>
              <a:buFont typeface="Arimo"/>
              <a:buNone/>
            </a:pPr>
            <a:r>
              <a:rPr lang="en-US" sz="2400"/>
              <a:t>	ví dụ: Bob là một con chó, vậy nó có thể sủa vì loài chó sủa được (trừ khi Bob không thích sủa hoặc bị tắt tiếng).</a:t>
            </a:r>
            <a:endParaRPr/>
          </a:p>
          <a:p>
            <a:pPr indent="-514350" lvl="0" marL="514350" rtl="0" algn="l">
              <a:spcBef>
                <a:spcPts val="480"/>
              </a:spcBef>
              <a:spcAft>
                <a:spcPts val="0"/>
              </a:spcAft>
              <a:buClr>
                <a:schemeClr val="dk1"/>
              </a:buClr>
              <a:buSzPts val="2400"/>
              <a:buFont typeface="Arimo"/>
              <a:buChar char="•"/>
            </a:pPr>
            <a:r>
              <a:rPr lang="en-US" sz="2400"/>
              <a:t>Trong cách mô hình hóa, mọi thuộc tính và hành vi của các đối tượng thuộc lớp đều giống nhau, và đó là các thuộc tính và hành vi của lớp đối tượng (lớp đối tượng là cái “khuông” để đúc ra các đối tượng).</a:t>
            </a:r>
            <a:endParaRPr/>
          </a:p>
          <a:p>
            <a:pPr indent="-514350" lvl="0" marL="514350" rtl="0" algn="l">
              <a:spcBef>
                <a:spcPts val="480"/>
              </a:spcBef>
              <a:spcAft>
                <a:spcPts val="0"/>
              </a:spcAft>
              <a:buClr>
                <a:schemeClr val="dk1"/>
              </a:buClr>
              <a:buSzPts val="2400"/>
              <a:buFont typeface="Arimo"/>
              <a:buChar char="•"/>
            </a:pPr>
            <a:r>
              <a:rPr lang="en-US" sz="2400"/>
              <a:t>Lớp đối tượng cũng được xếp lớp vào lớp tổng quát hơn (lớp cha); đây là khái niệm tổng quát hóa.</a:t>
            </a:r>
            <a:endParaRPr/>
          </a:p>
          <a:p>
            <a:pPr indent="-514350" lvl="0" marL="514350" rtl="0" algn="l">
              <a:spcBef>
                <a:spcPts val="480"/>
              </a:spcBef>
              <a:spcAft>
                <a:spcPts val="0"/>
              </a:spcAft>
              <a:buClr>
                <a:schemeClr val="dk1"/>
              </a:buClr>
              <a:buSzPts val="2400"/>
              <a:buFont typeface="Arimo"/>
              <a:buNone/>
            </a:pPr>
            <a:r>
              <a:rPr lang="en-US" sz="2400"/>
              <a:t>	ví dụ: bác sỹ là nhân viên của BV, nhân viên là công dân (vậy bác sỹ cũng là công dân).</a:t>
            </a:r>
            <a:endParaRPr/>
          </a:p>
          <a:p>
            <a:pPr indent="-514350" lvl="0" marL="514350" rtl="0" algn="l">
              <a:spcBef>
                <a:spcPts val="480"/>
              </a:spcBef>
              <a:spcAft>
                <a:spcPts val="0"/>
              </a:spcAft>
              <a:buClr>
                <a:schemeClr val="dk1"/>
              </a:buClr>
              <a:buSzPts val="2400"/>
              <a:buFont typeface="Arimo"/>
              <a:buNone/>
            </a:pPr>
            <a:r>
              <a:rPr lang="en-US" sz="2400"/>
              <a:t>	</a:t>
            </a:r>
            <a:endParaRPr sz="20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31"/>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Nguyên lý hướng đối tượng (4)</a:t>
            </a:r>
            <a:endParaRPr/>
          </a:p>
        </p:txBody>
      </p:sp>
      <p:sp>
        <p:nvSpPr>
          <p:cNvPr id="463" name="Google Shape;463;p31"/>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rgbClr val="262672"/>
              </a:buClr>
              <a:buSzPts val="2800"/>
              <a:buFont typeface="Arimo"/>
              <a:buNone/>
            </a:pPr>
            <a:r>
              <a:rPr b="1" lang="en-US">
                <a:solidFill>
                  <a:srgbClr val="262672"/>
                </a:solidFill>
              </a:rPr>
              <a:t>4. Lớp đối tượng có quyền thừa kế.</a:t>
            </a:r>
            <a:endParaRPr/>
          </a:p>
          <a:p>
            <a:pPr indent="-514350" lvl="0" marL="514350" rtl="0" algn="l">
              <a:spcBef>
                <a:spcPts val="480"/>
              </a:spcBef>
              <a:spcAft>
                <a:spcPts val="0"/>
              </a:spcAft>
              <a:buClr>
                <a:schemeClr val="dk1"/>
              </a:buClr>
              <a:buSzPts val="2400"/>
              <a:buFont typeface="Arimo"/>
              <a:buChar char="•"/>
            </a:pPr>
            <a:r>
              <a:rPr lang="en-US" sz="2400"/>
              <a:t>Mọi lớp đối tượng con đều có quyền thừa kế mọi thứ từ lớp đối tượng cha; kể cả các quan hệ của lớp đối tượng cha.</a:t>
            </a:r>
            <a:endParaRPr/>
          </a:p>
          <a:p>
            <a:pPr indent="-514350" lvl="0" marL="514350" rtl="0" algn="l">
              <a:spcBef>
                <a:spcPts val="480"/>
              </a:spcBef>
              <a:spcAft>
                <a:spcPts val="0"/>
              </a:spcAft>
              <a:buClr>
                <a:schemeClr val="dk1"/>
              </a:buClr>
              <a:buSzPts val="2400"/>
              <a:buFont typeface="Arimo"/>
              <a:buChar char="•"/>
            </a:pPr>
            <a:r>
              <a:rPr lang="en-US" sz="2400"/>
              <a:t>Một lớp đối tượng con có thể kế thừa từ nhiều lớp đối tượng cha: đó là tính </a:t>
            </a:r>
            <a:r>
              <a:rPr lang="en-US" sz="2400">
                <a:solidFill>
                  <a:srgbClr val="FF0000"/>
                </a:solidFill>
              </a:rPr>
              <a:t>đa kế thừa </a:t>
            </a:r>
            <a:r>
              <a:rPr lang="en-US" sz="2400"/>
              <a:t>(multi-inheritance). Ví dụ: một lớp lập trình viên kế thừa từ 2 lớp: người nhân viên (có tên, tuổi) và nghề lập trình (viết được code).</a:t>
            </a:r>
            <a:endParaRPr/>
          </a:p>
          <a:p>
            <a:pPr indent="-514350" lvl="0" marL="514350" rtl="0" algn="l">
              <a:spcBef>
                <a:spcPts val="480"/>
              </a:spcBef>
              <a:spcAft>
                <a:spcPts val="0"/>
              </a:spcAft>
              <a:buClr>
                <a:schemeClr val="dk1"/>
              </a:buClr>
              <a:buSzPts val="2400"/>
              <a:buFont typeface="Arimo"/>
              <a:buChar char="•"/>
            </a:pPr>
            <a:r>
              <a:rPr lang="en-US" sz="2400"/>
              <a:t>Sự kế thừa trong phần mềm hổ trợ tối đa cho việc sử dụng lại.</a:t>
            </a:r>
            <a:endParaRPr/>
          </a:p>
          <a:p>
            <a:pPr indent="-514350" lvl="0" marL="514350" rtl="0" algn="l">
              <a:spcBef>
                <a:spcPts val="480"/>
              </a:spcBef>
              <a:spcAft>
                <a:spcPts val="0"/>
              </a:spcAft>
              <a:buClr>
                <a:schemeClr val="dk1"/>
              </a:buClr>
              <a:buSzPts val="2400"/>
              <a:buFont typeface="Arimo"/>
              <a:buChar char="•"/>
            </a:pPr>
            <a:r>
              <a:rPr lang="en-US" sz="2400"/>
              <a:t>Các hành vi được kế thừa có thể được thay đổi ở lớp đối tượng con để hành vi đó trở thành tinh vi hơn, đó là tính </a:t>
            </a:r>
            <a:r>
              <a:rPr lang="en-US" sz="2400">
                <a:solidFill>
                  <a:srgbClr val="FF0000"/>
                </a:solidFill>
              </a:rPr>
              <a:t>đa hình </a:t>
            </a:r>
            <a:r>
              <a:rPr lang="en-US" sz="2400"/>
              <a:t>(polymorphism) trong cách thừa kế.</a:t>
            </a:r>
            <a:endParaRPr/>
          </a:p>
          <a:p>
            <a:pPr indent="-514350" lvl="0" marL="514350" rtl="0" algn="l">
              <a:spcBef>
                <a:spcPts val="480"/>
              </a:spcBef>
              <a:spcAft>
                <a:spcPts val="0"/>
              </a:spcAft>
              <a:buClr>
                <a:schemeClr val="dk1"/>
              </a:buClr>
              <a:buSzPts val="2400"/>
              <a:buFont typeface="Arimo"/>
              <a:buNone/>
            </a:pPr>
            <a:r>
              <a:rPr lang="en-US" sz="2400"/>
              <a:t>	</a:t>
            </a:r>
            <a:endParaRPr sz="20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32"/>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Nguyên lý hướng đối tượng (5)</a:t>
            </a:r>
            <a:endParaRPr/>
          </a:p>
        </p:txBody>
      </p:sp>
      <p:sp>
        <p:nvSpPr>
          <p:cNvPr id="469" name="Google Shape;469;p32"/>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Autofit/>
          </a:bodyPr>
          <a:lstStyle/>
          <a:p>
            <a:pPr indent="-514350" lvl="0" marL="514350" rtl="0" algn="l">
              <a:spcBef>
                <a:spcPts val="0"/>
              </a:spcBef>
              <a:spcAft>
                <a:spcPts val="0"/>
              </a:spcAft>
              <a:buClr>
                <a:schemeClr val="dk1"/>
              </a:buClr>
              <a:buSzPts val="2800"/>
              <a:buFont typeface="Arimo"/>
              <a:buNone/>
            </a:pPr>
            <a:r>
              <a:rPr lang="en-US"/>
              <a:t>5. </a:t>
            </a:r>
            <a:r>
              <a:rPr b="1" lang="en-US">
                <a:solidFill>
                  <a:srgbClr val="262672"/>
                </a:solidFill>
              </a:rPr>
              <a:t>Hành vi của đối tượng phụ thuộc trạng thái của nó</a:t>
            </a:r>
            <a:endParaRPr/>
          </a:p>
          <a:p>
            <a:pPr indent="-514350" lvl="0" marL="514350" rtl="0" algn="l">
              <a:spcBef>
                <a:spcPts val="480"/>
              </a:spcBef>
              <a:spcAft>
                <a:spcPts val="0"/>
              </a:spcAft>
              <a:buClr>
                <a:schemeClr val="dk1"/>
              </a:buClr>
              <a:buSzPts val="2400"/>
              <a:buFont typeface="Arimo"/>
              <a:buChar char="•"/>
            </a:pPr>
            <a:r>
              <a:rPr lang="en-US" sz="2400"/>
              <a:t>Giá trị cụ thể của thuộc tính quyết định trạng thái của đối tượng. Một trạng thái của đối tượng là một bộ giá trị thuộc tính của nó, ví dụ: đối tượng có 2 thuộc tính A và B, a và b là 2 giá trị dữ liệu của A và B thì 1 trạng thái của đối tượng này là (a,b)</a:t>
            </a:r>
            <a:endParaRPr/>
          </a:p>
          <a:p>
            <a:pPr indent="-514350" lvl="0" marL="514350" rtl="0" algn="l">
              <a:spcBef>
                <a:spcPts val="480"/>
              </a:spcBef>
              <a:spcAft>
                <a:spcPts val="0"/>
              </a:spcAft>
              <a:buClr>
                <a:schemeClr val="dk1"/>
              </a:buClr>
              <a:buSzPts val="2400"/>
              <a:buFont typeface="Arimo"/>
              <a:buNone/>
            </a:pPr>
            <a:r>
              <a:rPr lang="en-US" sz="2400"/>
              <a:t>	Đối tượng có nhiều trạng thái khác nhau. Ví dụ: 1 cột đèn điều khiển giao thông có 3 trạng thái: Xanh, Vàng, Đỏ.</a:t>
            </a:r>
            <a:endParaRPr/>
          </a:p>
          <a:p>
            <a:pPr indent="-514350" lvl="0" marL="514350" rtl="0" algn="l">
              <a:spcBef>
                <a:spcPts val="480"/>
              </a:spcBef>
              <a:spcAft>
                <a:spcPts val="0"/>
              </a:spcAft>
              <a:buClr>
                <a:schemeClr val="dk1"/>
              </a:buClr>
              <a:buSzPts val="2400"/>
              <a:buFont typeface="Arimo"/>
              <a:buChar char="•"/>
            </a:pPr>
            <a:r>
              <a:rPr lang="en-US" sz="2400"/>
              <a:t>Sự thay đổi trạng thái của đối tượng là do đối tượng tự phản ứng với các sự kiện kích hoạt (ở cột đèn là tín hiệu timeout của mỗi màu). Sự chuyển sang trạng thái mới (S</a:t>
            </a:r>
            <a:r>
              <a:rPr baseline="-25000" lang="en-US" sz="2400"/>
              <a:t>2</a:t>
            </a:r>
            <a:r>
              <a:rPr lang="en-US" sz="2400"/>
              <a:t>) được quyết định bởi 2 yếu tố: trạng thái hiện tại (S</a:t>
            </a:r>
            <a:r>
              <a:rPr baseline="-25000" lang="en-US" sz="2400"/>
              <a:t>1</a:t>
            </a:r>
            <a:r>
              <a:rPr lang="en-US" sz="2400"/>
              <a:t>), và sự kiện kích hoạt e: S</a:t>
            </a:r>
            <a:r>
              <a:rPr baseline="-25000" lang="en-US" sz="2400"/>
              <a:t>2</a:t>
            </a:r>
            <a:r>
              <a:rPr lang="en-US" sz="2400"/>
              <a:t> = δ (S</a:t>
            </a:r>
            <a:r>
              <a:rPr baseline="-25000" lang="en-US" sz="2400"/>
              <a:t>1</a:t>
            </a:r>
            <a:r>
              <a:rPr lang="en-US" sz="2400"/>
              <a:t>,e), </a:t>
            </a:r>
            <a:r>
              <a:rPr lang="en-US" sz="2000"/>
              <a:t>δ</a:t>
            </a:r>
            <a:r>
              <a:rPr lang="en-US" sz="2400"/>
              <a:t> được gọi là một hàm chuyển trạng thái.</a:t>
            </a:r>
            <a:endParaRPr sz="20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33"/>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OMT-Các loại mô hình</a:t>
            </a:r>
            <a:endParaRPr/>
          </a:p>
        </p:txBody>
      </p:sp>
      <p:sp>
        <p:nvSpPr>
          <p:cNvPr id="475" name="Google Shape;475;p33"/>
          <p:cNvSpPr txBox="1"/>
          <p:nvPr>
            <p:ph idx="1" type="body"/>
          </p:nvPr>
        </p:nvSpPr>
        <p:spPr>
          <a:xfrm>
            <a:off x="0" y="1357298"/>
            <a:ext cx="9144000" cy="5214974"/>
          </a:xfrm>
          <a:prstGeom prst="rect">
            <a:avLst/>
          </a:prstGeom>
          <a:noFill/>
          <a:ln>
            <a:noFill/>
          </a:ln>
        </p:spPr>
        <p:txBody>
          <a:bodyPr anchorCtr="0" anchor="t" bIns="45700" lIns="91425" spcFirstLastPara="1" rIns="91425" wrap="square" tIns="45700">
            <a:noAutofit/>
          </a:bodyPr>
          <a:lstStyle/>
          <a:p>
            <a:pPr indent="-457200" lvl="0" marL="457200" rtl="0" algn="l">
              <a:spcBef>
                <a:spcPts val="0"/>
              </a:spcBef>
              <a:spcAft>
                <a:spcPts val="0"/>
              </a:spcAft>
              <a:buClr>
                <a:srgbClr val="262672"/>
              </a:buClr>
              <a:buSzPts val="2800"/>
              <a:buFont typeface="Arial"/>
              <a:buAutoNum type="arabicPeriod"/>
            </a:pPr>
            <a:r>
              <a:rPr b="1" lang="en-US" sz="2800">
                <a:solidFill>
                  <a:srgbClr val="262672"/>
                </a:solidFill>
              </a:rPr>
              <a:t>Object &amp; Object Relation Ship model</a:t>
            </a:r>
            <a:endParaRPr/>
          </a:p>
          <a:p>
            <a:pPr indent="-457200" lvl="1" marL="857250" rtl="0" algn="l">
              <a:spcBef>
                <a:spcPts val="400"/>
              </a:spcBef>
              <a:spcAft>
                <a:spcPts val="0"/>
              </a:spcAft>
              <a:buClr>
                <a:schemeClr val="dk1"/>
              </a:buClr>
              <a:buSzPts val="2000"/>
              <a:buFont typeface="Arimo"/>
              <a:buChar char="–"/>
            </a:pPr>
            <a:r>
              <a:rPr lang="en-US" sz="2000">
                <a:solidFill>
                  <a:schemeClr val="dk1"/>
                </a:solidFill>
              </a:rPr>
              <a:t>Diển tả các </a:t>
            </a:r>
            <a:r>
              <a:rPr b="1" lang="en-US" sz="2000">
                <a:solidFill>
                  <a:srgbClr val="FF0000"/>
                </a:solidFill>
              </a:rPr>
              <a:t>đặc tính tĩnh </a:t>
            </a:r>
            <a:r>
              <a:rPr lang="en-US" sz="2000">
                <a:solidFill>
                  <a:schemeClr val="dk1"/>
                </a:solidFill>
              </a:rPr>
              <a:t>trong miền đối tượng được mô hình hóa.</a:t>
            </a:r>
            <a:endParaRPr/>
          </a:p>
          <a:p>
            <a:pPr indent="-457200" lvl="1" marL="857250" rtl="0" algn="l">
              <a:spcBef>
                <a:spcPts val="400"/>
              </a:spcBef>
              <a:spcAft>
                <a:spcPts val="0"/>
              </a:spcAft>
              <a:buClr>
                <a:schemeClr val="dk1"/>
              </a:buClr>
              <a:buSzPts val="2000"/>
              <a:buFont typeface="Arimo"/>
              <a:buChar char="–"/>
            </a:pPr>
            <a:r>
              <a:rPr lang="en-US" sz="2000">
                <a:solidFill>
                  <a:schemeClr val="dk1"/>
                </a:solidFill>
              </a:rPr>
              <a:t>Mô tả các lớp: thuộc tính và hành vi riêng, các quan hệ: liên kết (association), kết tập (aggregation) và tổng quát hóa (generalization).</a:t>
            </a:r>
            <a:endParaRPr/>
          </a:p>
          <a:p>
            <a:pPr indent="-457200" lvl="0" marL="457200" rtl="0" algn="l">
              <a:spcBef>
                <a:spcPts val="560"/>
              </a:spcBef>
              <a:spcAft>
                <a:spcPts val="0"/>
              </a:spcAft>
              <a:buClr>
                <a:srgbClr val="262672"/>
              </a:buClr>
              <a:buSzPts val="2800"/>
              <a:buFont typeface="Arial"/>
              <a:buAutoNum type="arabicPeriod"/>
            </a:pPr>
            <a:r>
              <a:rPr b="1" lang="en-US" sz="2800">
                <a:solidFill>
                  <a:srgbClr val="262672"/>
                </a:solidFill>
              </a:rPr>
              <a:t>Functional model</a:t>
            </a:r>
            <a:endParaRPr/>
          </a:p>
          <a:p>
            <a:pPr indent="-285750" lvl="1" marL="742950" rtl="0" algn="l">
              <a:spcBef>
                <a:spcPts val="400"/>
              </a:spcBef>
              <a:spcAft>
                <a:spcPts val="0"/>
              </a:spcAft>
              <a:buClr>
                <a:schemeClr val="dk1"/>
              </a:buClr>
              <a:buSzPts val="2000"/>
              <a:buFont typeface="Arimo"/>
              <a:buChar char="–"/>
            </a:pPr>
            <a:r>
              <a:rPr lang="en-US" sz="2000">
                <a:solidFill>
                  <a:schemeClr val="dk1"/>
                </a:solidFill>
              </a:rPr>
              <a:t>Diễn tả </a:t>
            </a:r>
            <a:r>
              <a:rPr b="1" lang="en-US" sz="2000">
                <a:solidFill>
                  <a:srgbClr val="FF0000"/>
                </a:solidFill>
              </a:rPr>
              <a:t>cách phối hợp hoạt động </a:t>
            </a:r>
            <a:r>
              <a:rPr lang="en-US" sz="2000">
                <a:solidFill>
                  <a:schemeClr val="dk1"/>
                </a:solidFill>
              </a:rPr>
              <a:t>của các đối tượng trong hệ thống</a:t>
            </a:r>
            <a:endParaRPr/>
          </a:p>
          <a:p>
            <a:pPr indent="-285750" lvl="1" marL="742950" rtl="0" algn="l">
              <a:spcBef>
                <a:spcPts val="400"/>
              </a:spcBef>
              <a:spcAft>
                <a:spcPts val="0"/>
              </a:spcAft>
              <a:buClr>
                <a:schemeClr val="dk1"/>
              </a:buClr>
              <a:buSzPts val="2000"/>
              <a:buFont typeface="Arimo"/>
              <a:buChar char="–"/>
            </a:pPr>
            <a:r>
              <a:rPr lang="en-US" sz="2000">
                <a:solidFill>
                  <a:schemeClr val="dk1"/>
                </a:solidFill>
              </a:rPr>
              <a:t>Mô tả dòng thông điệp: lđ tuần tự, hợp tác; dòng xử lý: lđ hoạt động</a:t>
            </a:r>
            <a:endParaRPr/>
          </a:p>
          <a:p>
            <a:pPr indent="-285750" lvl="1" marL="742950" rtl="0" algn="l">
              <a:spcBef>
                <a:spcPts val="400"/>
              </a:spcBef>
              <a:spcAft>
                <a:spcPts val="0"/>
              </a:spcAft>
              <a:buClr>
                <a:schemeClr val="dk1"/>
              </a:buClr>
              <a:buSzPts val="2000"/>
              <a:buFont typeface="Arimo"/>
              <a:buChar char="–"/>
            </a:pPr>
            <a:r>
              <a:rPr lang="en-US" sz="2000">
                <a:solidFill>
                  <a:schemeClr val="dk1"/>
                </a:solidFill>
              </a:rPr>
              <a:t>Các tình huống tương tác với bên ngoài của hệ thống: use-cases</a:t>
            </a:r>
            <a:endParaRPr/>
          </a:p>
          <a:p>
            <a:pPr indent="-457200" lvl="0" marL="457200" rtl="0" algn="l">
              <a:spcBef>
                <a:spcPts val="560"/>
              </a:spcBef>
              <a:spcAft>
                <a:spcPts val="0"/>
              </a:spcAft>
              <a:buClr>
                <a:srgbClr val="262672"/>
              </a:buClr>
              <a:buSzPts val="2800"/>
              <a:buFont typeface="Arial"/>
              <a:buAutoNum type="arabicPeriod"/>
            </a:pPr>
            <a:r>
              <a:rPr b="1" lang="en-US">
                <a:solidFill>
                  <a:srgbClr val="262672"/>
                </a:solidFill>
              </a:rPr>
              <a:t>Dynamic model</a:t>
            </a:r>
            <a:endParaRPr/>
          </a:p>
          <a:p>
            <a:pPr indent="-285750" lvl="1" marL="742950" rtl="0" algn="l">
              <a:spcBef>
                <a:spcPts val="400"/>
              </a:spcBef>
              <a:spcAft>
                <a:spcPts val="0"/>
              </a:spcAft>
              <a:buClr>
                <a:schemeClr val="dk1"/>
              </a:buClr>
              <a:buSzPts val="2000"/>
              <a:buFont typeface="Arimo"/>
              <a:buChar char="–"/>
            </a:pPr>
            <a:r>
              <a:rPr lang="en-US" sz="2000">
                <a:solidFill>
                  <a:schemeClr val="dk1"/>
                </a:solidFill>
              </a:rPr>
              <a:t>Diễn tả </a:t>
            </a:r>
            <a:r>
              <a:rPr b="1" lang="en-US" sz="2000">
                <a:solidFill>
                  <a:srgbClr val="FF0000"/>
                </a:solidFill>
              </a:rPr>
              <a:t>trạng thái và sự thay đổi trạng thái </a:t>
            </a:r>
            <a:r>
              <a:rPr lang="en-US" sz="2000">
                <a:solidFill>
                  <a:schemeClr val="dk1"/>
                </a:solidFill>
              </a:rPr>
              <a:t>trong mô hình.</a:t>
            </a:r>
            <a:endParaRPr/>
          </a:p>
          <a:p>
            <a:pPr indent="-285750" lvl="1" marL="742950" rtl="0" algn="l">
              <a:spcBef>
                <a:spcPts val="400"/>
              </a:spcBef>
              <a:spcAft>
                <a:spcPts val="0"/>
              </a:spcAft>
              <a:buClr>
                <a:schemeClr val="dk1"/>
              </a:buClr>
              <a:buSzPts val="2000"/>
              <a:buFont typeface="Arimo"/>
              <a:buChar char="–"/>
            </a:pPr>
            <a:r>
              <a:rPr lang="en-US" sz="2000">
                <a:solidFill>
                  <a:schemeClr val="dk1"/>
                </a:solidFill>
              </a:rPr>
              <a:t>Mô tả trạng thái, sự chuyễn trạng thái, sự kiện kích hoạt chuyễn trạng thái và các hành động gây ra sự chuyển trạng thái (lđ trạng thái)</a:t>
            </a:r>
            <a:endParaRPr/>
          </a:p>
          <a:p>
            <a:pPr indent="-342900" lvl="0" marL="342900" rtl="0" algn="l">
              <a:spcBef>
                <a:spcPts val="480"/>
              </a:spcBef>
              <a:spcAft>
                <a:spcPts val="0"/>
              </a:spcAft>
              <a:buClr>
                <a:schemeClr val="dk1"/>
              </a:buClr>
              <a:buSzPts val="2400"/>
              <a:buFont typeface="Arimo"/>
              <a:buChar char="•"/>
            </a:pPr>
            <a:r>
              <a:rPr lang="en-US" sz="2400"/>
              <a:t>Ngữ pháp cho OMT: </a:t>
            </a:r>
            <a:r>
              <a:rPr lang="en-US" sz="2400">
                <a:solidFill>
                  <a:srgbClr val="FF0000"/>
                </a:solidFill>
              </a:rPr>
              <a:t>UML </a:t>
            </a:r>
            <a:r>
              <a:rPr lang="en-US" sz="2400">
                <a:solidFill>
                  <a:schemeClr val="accent2"/>
                </a:solidFill>
              </a:rPr>
              <a:t>(UML Reference Manual 2</a:t>
            </a:r>
            <a:r>
              <a:rPr baseline="30000" lang="en-US" sz="2400">
                <a:solidFill>
                  <a:schemeClr val="accent2"/>
                </a:solidFill>
              </a:rPr>
              <a:t>nd</a:t>
            </a:r>
            <a:r>
              <a:rPr lang="en-US" sz="2400">
                <a:solidFill>
                  <a:schemeClr val="accent2"/>
                </a:solidFill>
              </a:rPr>
              <a:t>.pdf)</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34"/>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OMT-Các công đoạn</a:t>
            </a:r>
            <a:endParaRPr/>
          </a:p>
        </p:txBody>
      </p:sp>
      <p:sp>
        <p:nvSpPr>
          <p:cNvPr id="481" name="Google Shape;481;p34"/>
          <p:cNvSpPr txBox="1"/>
          <p:nvPr>
            <p:ph idx="1" type="body"/>
          </p:nvPr>
        </p:nvSpPr>
        <p:spPr>
          <a:xfrm>
            <a:off x="0" y="1357298"/>
            <a:ext cx="9144000" cy="5214974"/>
          </a:xfrm>
          <a:prstGeom prst="rect">
            <a:avLst/>
          </a:prstGeom>
          <a:noFill/>
          <a:ln>
            <a:noFill/>
          </a:ln>
        </p:spPr>
        <p:txBody>
          <a:bodyPr anchorCtr="0" anchor="t" bIns="45700" lIns="91425" spcFirstLastPara="1" rIns="91425" wrap="square" tIns="45700">
            <a:noAutofit/>
          </a:bodyPr>
          <a:lstStyle/>
          <a:p>
            <a:pPr indent="-457200" lvl="0" marL="457200" rtl="0" algn="l">
              <a:spcBef>
                <a:spcPts val="0"/>
              </a:spcBef>
              <a:spcAft>
                <a:spcPts val="0"/>
              </a:spcAft>
              <a:buClr>
                <a:schemeClr val="dk1"/>
              </a:buClr>
              <a:buSzPts val="2800"/>
              <a:buFont typeface="Arial"/>
              <a:buAutoNum type="arabicPeriod"/>
            </a:pPr>
            <a:r>
              <a:rPr b="1" lang="en-US" sz="2800"/>
              <a:t>Phân tích hệ thống </a:t>
            </a:r>
            <a:r>
              <a:rPr lang="en-US" sz="2800"/>
              <a:t>(xác định yêu cầu → đặc tả)</a:t>
            </a:r>
            <a:endParaRPr/>
          </a:p>
          <a:p>
            <a:pPr indent="-457200" lvl="1" marL="857250" rtl="0" algn="l">
              <a:spcBef>
                <a:spcPts val="480"/>
              </a:spcBef>
              <a:spcAft>
                <a:spcPts val="0"/>
              </a:spcAft>
              <a:buClr>
                <a:schemeClr val="dk1"/>
              </a:buClr>
              <a:buSzPts val="2400"/>
              <a:buFont typeface="Arimo"/>
              <a:buChar char="–"/>
            </a:pPr>
            <a:r>
              <a:rPr lang="en-US" sz="2400">
                <a:solidFill>
                  <a:schemeClr val="dk1"/>
                </a:solidFill>
              </a:rPr>
              <a:t>Coi toàn bộ hệ thống là 1 đối tượng lớn, chỉ ra các tương tác hữu ích của nó đối với môi trường (use-case).</a:t>
            </a:r>
            <a:endParaRPr/>
          </a:p>
          <a:p>
            <a:pPr indent="-457200" lvl="1" marL="857250" rtl="0" algn="l">
              <a:spcBef>
                <a:spcPts val="480"/>
              </a:spcBef>
              <a:spcAft>
                <a:spcPts val="0"/>
              </a:spcAft>
              <a:buClr>
                <a:schemeClr val="accent2"/>
              </a:buClr>
              <a:buSzPts val="2400"/>
              <a:buFont typeface="Arimo"/>
              <a:buChar char="–"/>
            </a:pPr>
            <a:r>
              <a:rPr lang="en-US" sz="2400"/>
              <a:t>Phân biệt </a:t>
            </a:r>
            <a:r>
              <a:rPr b="1" lang="en-US" sz="2400">
                <a:solidFill>
                  <a:srgbClr val="FF0000"/>
                </a:solidFill>
              </a:rPr>
              <a:t>biên</a:t>
            </a:r>
            <a:r>
              <a:rPr lang="en-US" sz="2400"/>
              <a:t> &amp; </a:t>
            </a:r>
            <a:r>
              <a:rPr b="1" lang="en-US" sz="2400">
                <a:solidFill>
                  <a:srgbClr val="FF0000"/>
                </a:solidFill>
              </a:rPr>
              <a:t>vai trò </a:t>
            </a:r>
            <a:r>
              <a:rPr lang="en-US" sz="2400"/>
              <a:t>của đối tượng trong môi trường</a:t>
            </a:r>
            <a:endParaRPr/>
          </a:p>
          <a:p>
            <a:pPr indent="-457200" lvl="0" marL="457200" rtl="0" algn="l">
              <a:spcBef>
                <a:spcPts val="560"/>
              </a:spcBef>
              <a:spcAft>
                <a:spcPts val="0"/>
              </a:spcAft>
              <a:buClr>
                <a:schemeClr val="dk1"/>
              </a:buClr>
              <a:buSzPts val="2800"/>
              <a:buFont typeface="Arial"/>
              <a:buAutoNum type="arabicPeriod"/>
            </a:pPr>
            <a:r>
              <a:rPr b="1" lang="en-US" sz="2800"/>
              <a:t>Thiết kế hệ thống </a:t>
            </a:r>
            <a:r>
              <a:rPr lang="en-US" sz="2800"/>
              <a:t>(kiến trúc liên kết của hệ thống)</a:t>
            </a:r>
            <a:endParaRPr/>
          </a:p>
          <a:p>
            <a:pPr indent="-457200" lvl="1" marL="857250" rtl="0" algn="l">
              <a:spcBef>
                <a:spcPts val="480"/>
              </a:spcBef>
              <a:spcAft>
                <a:spcPts val="0"/>
              </a:spcAft>
              <a:buClr>
                <a:schemeClr val="dk1"/>
              </a:buClr>
              <a:buSzPts val="2400"/>
              <a:buFont typeface="Arimo"/>
              <a:buChar char="–"/>
            </a:pPr>
            <a:r>
              <a:rPr lang="en-US" sz="2400">
                <a:solidFill>
                  <a:schemeClr val="dk1"/>
                </a:solidFill>
              </a:rPr>
              <a:t>Xem xét, tìm các đối tượng liên kết nhau thành hệ thống </a:t>
            </a:r>
            <a:endParaRPr/>
          </a:p>
          <a:p>
            <a:pPr indent="-457200" lvl="1" marL="857250" rtl="0" algn="l">
              <a:spcBef>
                <a:spcPts val="480"/>
              </a:spcBef>
              <a:spcAft>
                <a:spcPts val="0"/>
              </a:spcAft>
              <a:buClr>
                <a:srgbClr val="FF0000"/>
              </a:buClr>
              <a:buSzPts val="2400"/>
              <a:buFont typeface="Arimo"/>
              <a:buChar char="–"/>
            </a:pPr>
            <a:r>
              <a:rPr b="1" lang="en-US" sz="2400">
                <a:solidFill>
                  <a:srgbClr val="FF0000"/>
                </a:solidFill>
              </a:rPr>
              <a:t>Object Relationship</a:t>
            </a:r>
            <a:r>
              <a:rPr b="1" lang="en-US" sz="2400"/>
              <a:t>, </a:t>
            </a:r>
            <a:r>
              <a:rPr b="1" lang="en-US" sz="2400">
                <a:solidFill>
                  <a:srgbClr val="FF0000"/>
                </a:solidFill>
              </a:rPr>
              <a:t>Dynamic</a:t>
            </a:r>
            <a:r>
              <a:rPr b="1" lang="en-US" sz="2400"/>
              <a:t> model, </a:t>
            </a:r>
            <a:r>
              <a:rPr b="1" lang="en-US" sz="2400">
                <a:solidFill>
                  <a:srgbClr val="FF0000"/>
                </a:solidFill>
              </a:rPr>
              <a:t>Functinal</a:t>
            </a:r>
            <a:r>
              <a:rPr b="1" lang="en-US" sz="2400"/>
              <a:t> model</a:t>
            </a:r>
            <a:endParaRPr/>
          </a:p>
          <a:p>
            <a:pPr indent="-457200" lvl="0" marL="457200" rtl="0" algn="l">
              <a:spcBef>
                <a:spcPts val="560"/>
              </a:spcBef>
              <a:spcAft>
                <a:spcPts val="0"/>
              </a:spcAft>
              <a:buClr>
                <a:schemeClr val="dk1"/>
              </a:buClr>
              <a:buSzPts val="2800"/>
              <a:buFont typeface="Arial"/>
              <a:buAutoNum type="arabicPeriod"/>
            </a:pPr>
            <a:r>
              <a:rPr b="1" lang="en-US" sz="2800"/>
              <a:t>Thiết kế đối tượng </a:t>
            </a:r>
            <a:r>
              <a:rPr lang="en-US" sz="2800"/>
              <a:t>(đặc tả nội dung chi tiết)</a:t>
            </a:r>
            <a:endParaRPr/>
          </a:p>
          <a:p>
            <a:pPr indent="-457200" lvl="1" marL="857250" rtl="0" algn="l">
              <a:spcBef>
                <a:spcPts val="480"/>
              </a:spcBef>
              <a:spcAft>
                <a:spcPts val="0"/>
              </a:spcAft>
              <a:buClr>
                <a:schemeClr val="dk1"/>
              </a:buClr>
              <a:buSzPts val="2400"/>
              <a:buFont typeface="Arimo"/>
              <a:buChar char="–"/>
            </a:pPr>
            <a:r>
              <a:rPr lang="en-US" sz="2400">
                <a:solidFill>
                  <a:schemeClr val="dk1"/>
                </a:solidFill>
              </a:rPr>
              <a:t>Dựa trên các models, định nghĩa </a:t>
            </a:r>
            <a:r>
              <a:rPr b="1" lang="en-US" sz="2400">
                <a:solidFill>
                  <a:srgbClr val="FF0000"/>
                </a:solidFill>
              </a:rPr>
              <a:t>dịch vụ </a:t>
            </a:r>
            <a:r>
              <a:rPr lang="en-US" sz="2400">
                <a:solidFill>
                  <a:schemeClr val="dk1"/>
                </a:solidFill>
              </a:rPr>
              <a:t>&amp; </a:t>
            </a:r>
            <a:r>
              <a:rPr b="1" lang="en-US" sz="2400">
                <a:solidFill>
                  <a:srgbClr val="FF0000"/>
                </a:solidFill>
              </a:rPr>
              <a:t>tương tác</a:t>
            </a:r>
            <a:r>
              <a:rPr lang="en-US" sz="2400">
                <a:solidFill>
                  <a:schemeClr val="dk1"/>
                </a:solidFill>
              </a:rPr>
              <a:t> được mong đợi từ đối tượng thuộc hệ thống</a:t>
            </a:r>
            <a:endParaRPr/>
          </a:p>
          <a:p>
            <a:pPr indent="-457200" lvl="0" marL="457200" rtl="0" algn="l">
              <a:spcBef>
                <a:spcPts val="560"/>
              </a:spcBef>
              <a:spcAft>
                <a:spcPts val="0"/>
              </a:spcAft>
              <a:buClr>
                <a:schemeClr val="dk1"/>
              </a:buClr>
              <a:buSzPts val="2800"/>
              <a:buFont typeface="Arial"/>
              <a:buAutoNum type="arabicPeriod"/>
            </a:pPr>
            <a:r>
              <a:rPr b="1" lang="en-US" sz="2800"/>
              <a:t>Hiện thực</a:t>
            </a:r>
            <a:r>
              <a:rPr lang="en-US" sz="2400"/>
              <a:t> (cài đặt ý tưởng của thiết kế)</a:t>
            </a:r>
            <a:endParaRPr sz="28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35"/>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Mô hình phát triễn hệ thống phần mềm</a:t>
            </a:r>
            <a:endParaRPr/>
          </a:p>
        </p:txBody>
      </p:sp>
      <p:sp>
        <p:nvSpPr>
          <p:cNvPr id="487" name="Google Shape;487;p35"/>
          <p:cNvSpPr txBox="1"/>
          <p:nvPr>
            <p:ph idx="1" type="body"/>
          </p:nvPr>
        </p:nvSpPr>
        <p:spPr>
          <a:xfrm>
            <a:off x="0" y="1357298"/>
            <a:ext cx="9144000" cy="500066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600"/>
              <a:buFont typeface="Arimo"/>
              <a:buChar char="•"/>
            </a:pPr>
            <a:r>
              <a:rPr lang="en-US" sz="2600"/>
              <a:t>SDLC chuẩn (water-fall) là phương pháp xây dựng hệ thống cổ điển nhất áp dụng trực tiếp phương pháp luận giải quyết vấn đề, gồm các công đoạn và cũng là giai đoạn: </a:t>
            </a:r>
            <a:r>
              <a:rPr lang="en-US" sz="2600">
                <a:solidFill>
                  <a:srgbClr val="262672"/>
                </a:solidFill>
              </a:rPr>
              <a:t>Khảo sát, Phân tích, Thiết kế, Hiện thực, Kiễm thử, Bảo trì.</a:t>
            </a:r>
            <a:endParaRPr/>
          </a:p>
          <a:p>
            <a:pPr indent="-342900" lvl="0" marL="342900" rtl="0" algn="l">
              <a:spcBef>
                <a:spcPts val="520"/>
              </a:spcBef>
              <a:spcAft>
                <a:spcPts val="0"/>
              </a:spcAft>
              <a:buClr>
                <a:schemeClr val="dk1"/>
              </a:buClr>
              <a:buSzPts val="2600"/>
              <a:buFont typeface="Arimo"/>
              <a:buChar char="•"/>
            </a:pPr>
            <a:r>
              <a:rPr lang="en-US" sz="2600"/>
              <a:t>Khó thực hiện đúng trình tự này, chỉ vì </a:t>
            </a:r>
            <a:r>
              <a:rPr lang="en-US" sz="2600">
                <a:solidFill>
                  <a:srgbClr val="FF0000"/>
                </a:solidFill>
              </a:rPr>
              <a:t>các yêu cầu bị thay đổi do nhận thức mới</a:t>
            </a:r>
            <a:r>
              <a:rPr lang="en-US" sz="2600"/>
              <a:t> gây ra làm lại khá nhiều.</a:t>
            </a:r>
            <a:endParaRPr/>
          </a:p>
          <a:p>
            <a:pPr indent="-342900" lvl="0" marL="342900" rtl="0" algn="l">
              <a:spcBef>
                <a:spcPts val="520"/>
              </a:spcBef>
              <a:spcAft>
                <a:spcPts val="0"/>
              </a:spcAft>
              <a:buClr>
                <a:schemeClr val="dk1"/>
              </a:buClr>
              <a:buSzPts val="2600"/>
              <a:buFont typeface="Arimo"/>
              <a:buChar char="•"/>
            </a:pPr>
            <a:r>
              <a:rPr lang="en-US" sz="2600"/>
              <a:t>Thay vì dùng mô hình water-fall đòi hỏi sự bất biến cao đ/v yêu cầu ban đầu, SE tìm các mô hình mới linh hoạt hơn, cho phép cải tiến dần hệ thống, như mô hình làm mẫu thử, tiến hóa (xoắn ốc), đối tượng, hợp nhất,…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7">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36"/>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Ý nghĩa của các mô hình làm PM</a:t>
            </a:r>
            <a:endParaRPr/>
          </a:p>
        </p:txBody>
      </p:sp>
      <p:sp>
        <p:nvSpPr>
          <p:cNvPr id="493" name="Google Shape;493;p36"/>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2400"/>
              <a:buFont typeface="Arimo"/>
              <a:buChar char="•"/>
            </a:pPr>
            <a:r>
              <a:rPr lang="en-US" sz="2400"/>
              <a:t>Các mô hình phát triễn phần mềm là một tập hợp các công đoạn hổ trợ với nhau để qua đó, sản phẩm phần mềm được làm ra theo cách tối ưu và có kiễm soát (tránh thiếu sót).</a:t>
            </a:r>
            <a:endParaRPr/>
          </a:p>
          <a:p>
            <a:pPr indent="-342900" lvl="0" marL="342900" rtl="0" algn="l">
              <a:spcBef>
                <a:spcPts val="480"/>
              </a:spcBef>
              <a:spcAft>
                <a:spcPts val="0"/>
              </a:spcAft>
              <a:buClr>
                <a:schemeClr val="dk1"/>
              </a:buClr>
              <a:buSzPts val="2400"/>
              <a:buFont typeface="Arimo"/>
              <a:buChar char="•"/>
            </a:pPr>
            <a:r>
              <a:rPr lang="en-US" sz="2400"/>
              <a:t>Phần mềm không chỉ áp dụng một lần; nó còn phải tiếp tục phát triễn trong khi ứng dụng (ie, cách làm phải </a:t>
            </a:r>
            <a:r>
              <a:rPr lang="en-US" sz="2400">
                <a:solidFill>
                  <a:srgbClr val="FF0000"/>
                </a:solidFill>
              </a:rPr>
              <a:t>hổ trợ cho các thay đổi </a:t>
            </a:r>
            <a:r>
              <a:rPr b="1" lang="en-US" sz="2400">
                <a:solidFill>
                  <a:srgbClr val="FF0000"/>
                </a:solidFill>
              </a:rPr>
              <a:t>*</a:t>
            </a:r>
            <a:r>
              <a:rPr lang="en-US" sz="2400"/>
              <a:t> lên phần mềm). Như vậy, có 2 mục tiêu chính mà các mô hình hướng đến:</a:t>
            </a:r>
            <a:endParaRPr/>
          </a:p>
          <a:p>
            <a:pPr indent="-457200" lvl="0" marL="457200" rtl="0" algn="l">
              <a:spcBef>
                <a:spcPts val="480"/>
              </a:spcBef>
              <a:spcAft>
                <a:spcPts val="0"/>
              </a:spcAft>
              <a:buClr>
                <a:schemeClr val="dk1"/>
              </a:buClr>
              <a:buSzPts val="2400"/>
              <a:buFont typeface="Arial"/>
              <a:buAutoNum type="arabicPeriod"/>
            </a:pPr>
            <a:r>
              <a:rPr lang="en-US" sz="2400"/>
              <a:t>Chuyễn giao được phần mềm đạt chất lượng</a:t>
            </a:r>
            <a:endParaRPr/>
          </a:p>
          <a:p>
            <a:pPr indent="-457200" lvl="0" marL="457200" rtl="0" algn="l">
              <a:spcBef>
                <a:spcPts val="480"/>
              </a:spcBef>
              <a:spcAft>
                <a:spcPts val="0"/>
              </a:spcAft>
              <a:buClr>
                <a:schemeClr val="dk1"/>
              </a:buClr>
              <a:buSzPts val="2400"/>
              <a:buFont typeface="Arial"/>
              <a:buAutoNum type="arabicPeriod"/>
            </a:pPr>
            <a:r>
              <a:rPr lang="en-US" sz="2400"/>
              <a:t>Tạo điều kiện thuận lợi cho phần mềm phát triễn liên tục sau khi chuyển giao (ie, làm thêm, không làm lại)</a:t>
            </a:r>
            <a:endParaRPr/>
          </a:p>
          <a:p>
            <a:pPr indent="-190500" lvl="0" marL="342900" rtl="0" algn="l">
              <a:spcBef>
                <a:spcPts val="480"/>
              </a:spcBef>
              <a:spcAft>
                <a:spcPts val="0"/>
              </a:spcAft>
              <a:buClr>
                <a:schemeClr val="dk1"/>
              </a:buClr>
              <a:buSzPts val="2400"/>
              <a:buFont typeface="Arimo"/>
              <a:buNone/>
            </a:pPr>
            <a:r>
              <a:t/>
            </a:r>
            <a:endParaRPr sz="2400"/>
          </a:p>
          <a:p>
            <a:pPr indent="-190500" lvl="0" marL="342900" rtl="0" algn="l">
              <a:spcBef>
                <a:spcPts val="480"/>
              </a:spcBef>
              <a:spcAft>
                <a:spcPts val="0"/>
              </a:spcAft>
              <a:buClr>
                <a:schemeClr val="dk1"/>
              </a:buClr>
              <a:buSzPts val="2400"/>
              <a:buFont typeface="Arimo"/>
              <a:buNone/>
            </a:pPr>
            <a:r>
              <a:t/>
            </a:r>
            <a:endParaRPr sz="24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3">
                                            <p:txEl>
                                              <p:pRg end="0" st="0"/>
                                            </p:txEl>
                                          </p:spTgt>
                                        </p:tgtEl>
                                        <p:attrNameLst>
                                          <p:attrName>style.visibility</p:attrName>
                                        </p:attrNameLst>
                                      </p:cBhvr>
                                      <p:to>
                                        <p:strVal val="visible"/>
                                      </p:to>
                                    </p:set>
                                    <p:animEffect filter="fade" transition="in">
                                      <p:cBhvr>
                                        <p:cTn dur="500"/>
                                        <p:tgtEl>
                                          <p:spTgt spid="49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3">
                                            <p:txEl>
                                              <p:pRg end="1" st="1"/>
                                            </p:txEl>
                                          </p:spTgt>
                                        </p:tgtEl>
                                        <p:attrNameLst>
                                          <p:attrName>style.visibility</p:attrName>
                                        </p:attrNameLst>
                                      </p:cBhvr>
                                      <p:to>
                                        <p:strVal val="visible"/>
                                      </p:to>
                                    </p:set>
                                    <p:animEffect filter="fade" transition="in">
                                      <p:cBhvr>
                                        <p:cTn dur="500"/>
                                        <p:tgtEl>
                                          <p:spTgt spid="49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3">
                                            <p:txEl>
                                              <p:pRg end="2" st="2"/>
                                            </p:txEl>
                                          </p:spTgt>
                                        </p:tgtEl>
                                        <p:attrNameLst>
                                          <p:attrName>style.visibility</p:attrName>
                                        </p:attrNameLst>
                                      </p:cBhvr>
                                      <p:to>
                                        <p:strVal val="visible"/>
                                      </p:to>
                                    </p:set>
                                    <p:animEffect filter="fade" transition="in">
                                      <p:cBhvr>
                                        <p:cTn dur="500"/>
                                        <p:tgtEl>
                                          <p:spTgt spid="49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3">
                                            <p:txEl>
                                              <p:pRg end="3" st="3"/>
                                            </p:txEl>
                                          </p:spTgt>
                                        </p:tgtEl>
                                        <p:attrNameLst>
                                          <p:attrName>style.visibility</p:attrName>
                                        </p:attrNameLst>
                                      </p:cBhvr>
                                      <p:to>
                                        <p:strVal val="visible"/>
                                      </p:to>
                                    </p:set>
                                    <p:animEffect filter="fade" transition="in">
                                      <p:cBhvr>
                                        <p:cTn dur="500"/>
                                        <p:tgtEl>
                                          <p:spTgt spid="49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3">
                                            <p:txEl>
                                              <p:pRg end="4" st="4"/>
                                            </p:txEl>
                                          </p:spTgt>
                                        </p:tgtEl>
                                        <p:attrNameLst>
                                          <p:attrName>style.visibility</p:attrName>
                                        </p:attrNameLst>
                                      </p:cBhvr>
                                      <p:to>
                                        <p:strVal val="visible"/>
                                      </p:to>
                                    </p:set>
                                    <p:animEffect filter="fade" transition="in">
                                      <p:cBhvr>
                                        <p:cTn dur="500"/>
                                        <p:tgtEl>
                                          <p:spTgt spid="49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3">
                                            <p:txEl>
                                              <p:pRg end="5" st="5"/>
                                            </p:txEl>
                                          </p:spTgt>
                                        </p:tgtEl>
                                        <p:attrNameLst>
                                          <p:attrName>style.visibility</p:attrName>
                                        </p:attrNameLst>
                                      </p:cBhvr>
                                      <p:to>
                                        <p:strVal val="visible"/>
                                      </p:to>
                                    </p:set>
                                    <p:animEffect filter="fade" transition="in">
                                      <p:cBhvr>
                                        <p:cTn dur="500"/>
                                        <p:tgtEl>
                                          <p:spTgt spid="493">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sp>
        <p:nvSpPr>
          <p:cNvPr id="498" name="Google Shape;498;p37"/>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a:solidFill>
                  <a:srgbClr val="FF0000"/>
                </a:solidFill>
              </a:rPr>
              <a:t>* Hổ trợ thay đổi trong cách làm PM</a:t>
            </a:r>
            <a:endParaRPr/>
          </a:p>
        </p:txBody>
      </p:sp>
      <p:sp>
        <p:nvSpPr>
          <p:cNvPr id="499" name="Google Shape;499;p37"/>
          <p:cNvSpPr txBox="1"/>
          <p:nvPr>
            <p:ph idx="1" type="body"/>
          </p:nvPr>
        </p:nvSpPr>
        <p:spPr>
          <a:xfrm>
            <a:off x="285720" y="1285860"/>
            <a:ext cx="8501122" cy="5214974"/>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2400"/>
              <a:buFont typeface="Arimo"/>
              <a:buChar char="•"/>
            </a:pPr>
            <a:r>
              <a:rPr lang="en-US" sz="2400"/>
              <a:t>Sự thay đổi của PM là sự sửa đổi trên các ấn phẩm của phần mềm (bản đặc tả yêu cầu, thiết kế, mã nguồn,…) </a:t>
            </a:r>
            <a:endParaRPr/>
          </a:p>
          <a:p>
            <a:pPr indent="-342900" lvl="0" marL="342900" rtl="0" algn="l">
              <a:spcBef>
                <a:spcPts val="480"/>
              </a:spcBef>
              <a:spcAft>
                <a:spcPts val="0"/>
              </a:spcAft>
              <a:buClr>
                <a:schemeClr val="dk1"/>
              </a:buClr>
              <a:buSzPts val="2400"/>
              <a:buFont typeface="Arimo"/>
              <a:buChar char="•"/>
            </a:pPr>
            <a:r>
              <a:rPr lang="en-US" sz="2400"/>
              <a:t>Như vậy, quá trình phát triễn PM thực chất là quá trình nhận biết và thực hiện các thay đổi cần thiết cho tất cả các ấn phẩm </a:t>
            </a:r>
            <a:r>
              <a:rPr lang="en-US" sz="2400" u="sng">
                <a:solidFill>
                  <a:srgbClr val="FF0000"/>
                </a:solidFill>
              </a:rPr>
              <a:t>đang sử dụng</a:t>
            </a:r>
            <a:r>
              <a:rPr lang="en-US" sz="2400"/>
              <a:t> cho PM; trong đó, một dự định thay đổi cần được xem xét nhiều khía cạnh, ví dụ:</a:t>
            </a:r>
            <a:endParaRPr/>
          </a:p>
          <a:p>
            <a:pPr indent="-457200" lvl="1" marL="914400" rtl="0" algn="l">
              <a:spcBef>
                <a:spcPts val="400"/>
              </a:spcBef>
              <a:spcAft>
                <a:spcPts val="0"/>
              </a:spcAft>
              <a:buClr>
                <a:schemeClr val="accent2"/>
              </a:buClr>
              <a:buSzPts val="2000"/>
              <a:buFont typeface="Arial"/>
              <a:buAutoNum type="arabicPeriod"/>
            </a:pPr>
            <a:r>
              <a:rPr lang="en-US" sz="2000"/>
              <a:t>Nó sẽ gây ra sự khác biệt gì lên PM ? (ie, phiên bản hiện tại)</a:t>
            </a:r>
            <a:endParaRPr/>
          </a:p>
          <a:p>
            <a:pPr indent="-457200" lvl="1" marL="914400" rtl="0" algn="l">
              <a:spcBef>
                <a:spcPts val="400"/>
              </a:spcBef>
              <a:spcAft>
                <a:spcPts val="0"/>
              </a:spcAft>
              <a:buClr>
                <a:schemeClr val="accent2"/>
              </a:buClr>
              <a:buSzPts val="2000"/>
              <a:buFont typeface="Arial"/>
              <a:buAutoNum type="arabicPeriod"/>
            </a:pPr>
            <a:r>
              <a:rPr lang="en-US" sz="2000"/>
              <a:t>Nó có đáng làm hay không ? (lợi ích/thiệt hại)</a:t>
            </a:r>
            <a:endParaRPr/>
          </a:p>
          <a:p>
            <a:pPr indent="-457200" lvl="1" marL="914400" rtl="0" algn="l">
              <a:spcBef>
                <a:spcPts val="400"/>
              </a:spcBef>
              <a:spcAft>
                <a:spcPts val="0"/>
              </a:spcAft>
              <a:buClr>
                <a:schemeClr val="accent2"/>
              </a:buClr>
              <a:buSzPts val="2000"/>
              <a:buFont typeface="Arial"/>
              <a:buAutoNum type="arabicPeriod"/>
            </a:pPr>
            <a:r>
              <a:rPr lang="en-US" sz="2000"/>
              <a:t>Nó được hiện thực vào PM như thế nào ? (khó hay dể)</a:t>
            </a:r>
            <a:endParaRPr/>
          </a:p>
          <a:p>
            <a:pPr indent="-457200" lvl="0" marL="457200" rtl="0" algn="l">
              <a:spcBef>
                <a:spcPts val="480"/>
              </a:spcBef>
              <a:spcAft>
                <a:spcPts val="0"/>
              </a:spcAft>
              <a:buClr>
                <a:schemeClr val="dk1"/>
              </a:buClr>
              <a:buSzPts val="2400"/>
              <a:buFont typeface="Arimo"/>
              <a:buChar char="•"/>
            </a:pPr>
            <a:r>
              <a:rPr lang="en-US" sz="2400"/>
              <a:t>Sự xem xét và thực hiện các thay đổi đưa đến nhu cầu hợp tác trong nhóm phát triễn: </a:t>
            </a:r>
            <a:r>
              <a:rPr b="1" lang="en-US" sz="2400">
                <a:solidFill>
                  <a:srgbClr val="0000CC"/>
                </a:solidFill>
              </a:rPr>
              <a:t>trao đổi thông tin</a:t>
            </a:r>
            <a:r>
              <a:rPr lang="en-US" sz="2400"/>
              <a:t>, và có </a:t>
            </a:r>
            <a:r>
              <a:rPr b="1" lang="en-US" sz="2400">
                <a:solidFill>
                  <a:srgbClr val="0000CC"/>
                </a:solidFill>
              </a:rPr>
              <a:t>công nghệ hổ trợ </a:t>
            </a:r>
            <a:r>
              <a:rPr lang="en-US" sz="2400"/>
              <a:t>(phương pháp, kỹ thuật, công cụ, kinh nghiệm,…).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xEl>
                                              <p:pRg end="0" st="0"/>
                                            </p:txEl>
                                          </p:spTgt>
                                        </p:tgtEl>
                                        <p:attrNameLst>
                                          <p:attrName>style.visibility</p:attrName>
                                        </p:attrNameLst>
                                      </p:cBhvr>
                                      <p:to>
                                        <p:strVal val="visible"/>
                                      </p:to>
                                    </p:set>
                                    <p:animEffect filter="fade" transition="in">
                                      <p:cBhvr>
                                        <p:cTn dur="500"/>
                                        <p:tgtEl>
                                          <p:spTgt spid="49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xEl>
                                              <p:pRg end="1" st="1"/>
                                            </p:txEl>
                                          </p:spTgt>
                                        </p:tgtEl>
                                        <p:attrNameLst>
                                          <p:attrName>style.visibility</p:attrName>
                                        </p:attrNameLst>
                                      </p:cBhvr>
                                      <p:to>
                                        <p:strVal val="visible"/>
                                      </p:to>
                                    </p:set>
                                    <p:animEffect filter="fade" transition="in">
                                      <p:cBhvr>
                                        <p:cTn dur="500"/>
                                        <p:tgtEl>
                                          <p:spTgt spid="49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xEl>
                                              <p:pRg end="2" st="2"/>
                                            </p:txEl>
                                          </p:spTgt>
                                        </p:tgtEl>
                                        <p:attrNameLst>
                                          <p:attrName>style.visibility</p:attrName>
                                        </p:attrNameLst>
                                      </p:cBhvr>
                                      <p:to>
                                        <p:strVal val="visible"/>
                                      </p:to>
                                    </p:set>
                                    <p:animEffect filter="fade" transition="in">
                                      <p:cBhvr>
                                        <p:cTn dur="500"/>
                                        <p:tgtEl>
                                          <p:spTgt spid="49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xEl>
                                              <p:pRg end="3" st="3"/>
                                            </p:txEl>
                                          </p:spTgt>
                                        </p:tgtEl>
                                        <p:attrNameLst>
                                          <p:attrName>style.visibility</p:attrName>
                                        </p:attrNameLst>
                                      </p:cBhvr>
                                      <p:to>
                                        <p:strVal val="visible"/>
                                      </p:to>
                                    </p:set>
                                    <p:animEffect filter="fade" transition="in">
                                      <p:cBhvr>
                                        <p:cTn dur="500"/>
                                        <p:tgtEl>
                                          <p:spTgt spid="49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xEl>
                                              <p:pRg end="4" st="4"/>
                                            </p:txEl>
                                          </p:spTgt>
                                        </p:tgtEl>
                                        <p:attrNameLst>
                                          <p:attrName>style.visibility</p:attrName>
                                        </p:attrNameLst>
                                      </p:cBhvr>
                                      <p:to>
                                        <p:strVal val="visible"/>
                                      </p:to>
                                    </p:set>
                                    <p:animEffect filter="fade" transition="in">
                                      <p:cBhvr>
                                        <p:cTn dur="500"/>
                                        <p:tgtEl>
                                          <p:spTgt spid="49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9">
                                            <p:txEl>
                                              <p:pRg end="5" st="5"/>
                                            </p:txEl>
                                          </p:spTgt>
                                        </p:tgtEl>
                                        <p:attrNameLst>
                                          <p:attrName>style.visibility</p:attrName>
                                        </p:attrNameLst>
                                      </p:cBhvr>
                                      <p:to>
                                        <p:strVal val="visible"/>
                                      </p:to>
                                    </p:set>
                                    <p:animEffect filter="fade" transition="in">
                                      <p:cBhvr>
                                        <p:cTn dur="500"/>
                                        <p:tgtEl>
                                          <p:spTgt spid="499">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38"/>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Mô hình thác nước (tuyến tính)</a:t>
            </a:r>
            <a:endParaRPr/>
          </a:p>
        </p:txBody>
      </p:sp>
      <p:sp>
        <p:nvSpPr>
          <p:cNvPr id="505" name="Google Shape;505;p38"/>
          <p:cNvSpPr txBox="1"/>
          <p:nvPr/>
        </p:nvSpPr>
        <p:spPr>
          <a:xfrm>
            <a:off x="5776241" y="1500174"/>
            <a:ext cx="3153477"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400">
                <a:solidFill>
                  <a:srgbClr val="FF0000"/>
                </a:solidFill>
                <a:latin typeface="Arial"/>
                <a:ea typeface="Arial"/>
                <a:cs typeface="Arial"/>
                <a:sym typeface="Arial"/>
              </a:rPr>
              <a:t>Có ấn phẩm </a:t>
            </a:r>
            <a:r>
              <a:rPr i="1" lang="en-US" sz="2400">
                <a:solidFill>
                  <a:srgbClr val="0000CC"/>
                </a:solidFill>
                <a:latin typeface="Arial"/>
                <a:ea typeface="Arial"/>
                <a:cs typeface="Arial"/>
                <a:sym typeface="Arial"/>
              </a:rPr>
              <a:t>ở từng công đoạn do người phát triễn tạo ra và chuyển giao.</a:t>
            </a:r>
            <a:endParaRPr/>
          </a:p>
          <a:p>
            <a:pPr indent="0" lvl="0" marL="0" marR="0" rtl="0" algn="l">
              <a:spcBef>
                <a:spcPts val="0"/>
              </a:spcBef>
              <a:spcAft>
                <a:spcPts val="0"/>
              </a:spcAft>
              <a:buNone/>
            </a:pPr>
            <a:r>
              <a:rPr i="1" lang="en-US" sz="2400">
                <a:solidFill>
                  <a:srgbClr val="0000CC"/>
                </a:solidFill>
                <a:latin typeface="Arial"/>
                <a:ea typeface="Arial"/>
                <a:cs typeface="Arial"/>
                <a:sym typeface="Arial"/>
              </a:rPr>
              <a:t>Người sử dụng chỉ tiếp cận được với sản phẩm sau khi nó đã được làm theo </a:t>
            </a:r>
            <a:r>
              <a:rPr i="1" lang="en-US" sz="2400">
                <a:solidFill>
                  <a:srgbClr val="FF0000"/>
                </a:solidFill>
                <a:latin typeface="Arial"/>
                <a:ea typeface="Arial"/>
                <a:cs typeface="Arial"/>
                <a:sym typeface="Arial"/>
              </a:rPr>
              <a:t>yêu cầu ban đầu</a:t>
            </a:r>
            <a:r>
              <a:rPr i="1" lang="en-US" sz="2400">
                <a:solidFill>
                  <a:srgbClr val="0000CC"/>
                </a:solidFill>
                <a:latin typeface="Arial"/>
                <a:ea typeface="Arial"/>
                <a:cs typeface="Arial"/>
                <a:sym typeface="Arial"/>
              </a:rPr>
              <a:t>.</a:t>
            </a:r>
            <a:endParaRPr/>
          </a:p>
        </p:txBody>
      </p:sp>
      <p:grpSp>
        <p:nvGrpSpPr>
          <p:cNvPr id="506" name="Google Shape;506;p38"/>
          <p:cNvGrpSpPr/>
          <p:nvPr/>
        </p:nvGrpSpPr>
        <p:grpSpPr>
          <a:xfrm>
            <a:off x="428596" y="1643050"/>
            <a:ext cx="8429684" cy="4643470"/>
            <a:chOff x="428596" y="1142984"/>
            <a:chExt cx="8429684" cy="4643470"/>
          </a:xfrm>
        </p:grpSpPr>
        <p:sp>
          <p:nvSpPr>
            <p:cNvPr id="507" name="Google Shape;507;p38"/>
            <p:cNvSpPr/>
            <p:nvPr/>
          </p:nvSpPr>
          <p:spPr>
            <a:xfrm>
              <a:off x="428596" y="2024074"/>
              <a:ext cx="1537965" cy="673859"/>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Khảo sát</a:t>
              </a:r>
              <a:endParaRPr/>
            </a:p>
          </p:txBody>
        </p:sp>
        <p:sp>
          <p:nvSpPr>
            <p:cNvPr id="508" name="Google Shape;508;p38"/>
            <p:cNvSpPr/>
            <p:nvPr/>
          </p:nvSpPr>
          <p:spPr>
            <a:xfrm>
              <a:off x="1498485" y="2641778"/>
              <a:ext cx="1537965" cy="673859"/>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Phân tích</a:t>
              </a:r>
              <a:endParaRPr/>
            </a:p>
          </p:txBody>
        </p:sp>
        <p:sp>
          <p:nvSpPr>
            <p:cNvPr id="509" name="Google Shape;509;p38"/>
            <p:cNvSpPr/>
            <p:nvPr/>
          </p:nvSpPr>
          <p:spPr>
            <a:xfrm>
              <a:off x="2568373" y="3259482"/>
              <a:ext cx="1537965" cy="673859"/>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Thiết kế</a:t>
              </a:r>
              <a:endParaRPr/>
            </a:p>
          </p:txBody>
        </p:sp>
        <p:sp>
          <p:nvSpPr>
            <p:cNvPr id="510" name="Google Shape;510;p38"/>
            <p:cNvSpPr/>
            <p:nvPr/>
          </p:nvSpPr>
          <p:spPr>
            <a:xfrm>
              <a:off x="3638262" y="3877187"/>
              <a:ext cx="1537965" cy="673859"/>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Hiện thực</a:t>
              </a:r>
              <a:endParaRPr/>
            </a:p>
          </p:txBody>
        </p:sp>
        <p:sp>
          <p:nvSpPr>
            <p:cNvPr id="511" name="Google Shape;511;p38"/>
            <p:cNvSpPr/>
            <p:nvPr/>
          </p:nvSpPr>
          <p:spPr>
            <a:xfrm>
              <a:off x="4708152" y="4494891"/>
              <a:ext cx="1537965" cy="673859"/>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Kiễm thử</a:t>
              </a:r>
              <a:endParaRPr/>
            </a:p>
          </p:txBody>
        </p:sp>
        <p:sp>
          <p:nvSpPr>
            <p:cNvPr id="512" name="Google Shape;512;p38"/>
            <p:cNvSpPr/>
            <p:nvPr/>
          </p:nvSpPr>
          <p:spPr>
            <a:xfrm>
              <a:off x="5778040" y="5112595"/>
              <a:ext cx="1704549" cy="673859"/>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Bảo trì</a:t>
              </a:r>
              <a:endParaRPr/>
            </a:p>
          </p:txBody>
        </p:sp>
        <p:cxnSp>
          <p:nvCxnSpPr>
            <p:cNvPr id="513" name="Google Shape;513;p38"/>
            <p:cNvCxnSpPr>
              <a:stCxn id="507" idx="3"/>
              <a:endCxn id="508" idx="0"/>
            </p:cNvCxnSpPr>
            <p:nvPr/>
          </p:nvCxnSpPr>
          <p:spPr>
            <a:xfrm>
              <a:off x="1966561" y="2361004"/>
              <a:ext cx="300900" cy="280800"/>
            </a:xfrm>
            <a:prstGeom prst="bentConnector2">
              <a:avLst/>
            </a:prstGeom>
            <a:noFill/>
            <a:ln cap="flat" cmpd="sng" w="28575">
              <a:solidFill>
                <a:srgbClr val="FF0000"/>
              </a:solidFill>
              <a:prstDash val="solid"/>
              <a:round/>
              <a:headEnd len="sm" w="sm" type="none"/>
              <a:tailEnd len="med" w="med" type="stealth"/>
            </a:ln>
            <a:effectLst>
              <a:outerShdw blurRad="40000" rotWithShape="0" dir="5400000" dist="20000">
                <a:srgbClr val="000000">
                  <a:alpha val="37647"/>
                </a:srgbClr>
              </a:outerShdw>
            </a:effectLst>
          </p:spPr>
        </p:cxnSp>
        <p:cxnSp>
          <p:nvCxnSpPr>
            <p:cNvPr id="514" name="Google Shape;514;p38"/>
            <p:cNvCxnSpPr>
              <a:stCxn id="508" idx="3"/>
              <a:endCxn id="509" idx="0"/>
            </p:cNvCxnSpPr>
            <p:nvPr/>
          </p:nvCxnSpPr>
          <p:spPr>
            <a:xfrm>
              <a:off x="3036450" y="2978707"/>
              <a:ext cx="300900" cy="280800"/>
            </a:xfrm>
            <a:prstGeom prst="bentConnector2">
              <a:avLst/>
            </a:prstGeom>
            <a:noFill/>
            <a:ln cap="flat" cmpd="sng" w="28575">
              <a:solidFill>
                <a:srgbClr val="FF0000"/>
              </a:solidFill>
              <a:prstDash val="solid"/>
              <a:round/>
              <a:headEnd len="sm" w="sm" type="none"/>
              <a:tailEnd len="med" w="med" type="stealth"/>
            </a:ln>
            <a:effectLst>
              <a:outerShdw blurRad="40000" rotWithShape="0" dir="5400000" dist="20000">
                <a:srgbClr val="000000">
                  <a:alpha val="37647"/>
                </a:srgbClr>
              </a:outerShdw>
            </a:effectLst>
          </p:spPr>
        </p:cxnSp>
        <p:cxnSp>
          <p:nvCxnSpPr>
            <p:cNvPr id="515" name="Google Shape;515;p38"/>
            <p:cNvCxnSpPr>
              <a:stCxn id="509" idx="3"/>
              <a:endCxn id="510" idx="0"/>
            </p:cNvCxnSpPr>
            <p:nvPr/>
          </p:nvCxnSpPr>
          <p:spPr>
            <a:xfrm>
              <a:off x="4106338" y="3596412"/>
              <a:ext cx="300900" cy="280800"/>
            </a:xfrm>
            <a:prstGeom prst="bentConnector2">
              <a:avLst/>
            </a:prstGeom>
            <a:noFill/>
            <a:ln cap="flat" cmpd="sng" w="28575">
              <a:solidFill>
                <a:srgbClr val="FF0000"/>
              </a:solidFill>
              <a:prstDash val="solid"/>
              <a:round/>
              <a:headEnd len="sm" w="sm" type="none"/>
              <a:tailEnd len="med" w="med" type="stealth"/>
            </a:ln>
            <a:effectLst>
              <a:outerShdw blurRad="40000" rotWithShape="0" dir="5400000" dist="20000">
                <a:srgbClr val="000000">
                  <a:alpha val="37647"/>
                </a:srgbClr>
              </a:outerShdw>
            </a:effectLst>
          </p:spPr>
        </p:cxnSp>
        <p:cxnSp>
          <p:nvCxnSpPr>
            <p:cNvPr id="516" name="Google Shape;516;p38"/>
            <p:cNvCxnSpPr>
              <a:stCxn id="510" idx="3"/>
              <a:endCxn id="511" idx="0"/>
            </p:cNvCxnSpPr>
            <p:nvPr/>
          </p:nvCxnSpPr>
          <p:spPr>
            <a:xfrm>
              <a:off x="5176227" y="4214117"/>
              <a:ext cx="300900" cy="280800"/>
            </a:xfrm>
            <a:prstGeom prst="bentConnector2">
              <a:avLst/>
            </a:prstGeom>
            <a:noFill/>
            <a:ln cap="flat" cmpd="sng" w="28575">
              <a:solidFill>
                <a:srgbClr val="FF0000"/>
              </a:solidFill>
              <a:prstDash val="solid"/>
              <a:round/>
              <a:headEnd len="sm" w="sm" type="none"/>
              <a:tailEnd len="med" w="med" type="stealth"/>
            </a:ln>
            <a:effectLst>
              <a:outerShdw blurRad="40000" rotWithShape="0" dir="5400000" dist="20000">
                <a:srgbClr val="000000">
                  <a:alpha val="37647"/>
                </a:srgbClr>
              </a:outerShdw>
            </a:effectLst>
          </p:spPr>
        </p:cxnSp>
        <p:cxnSp>
          <p:nvCxnSpPr>
            <p:cNvPr id="517" name="Google Shape;517;p38"/>
            <p:cNvCxnSpPr>
              <a:stCxn id="511" idx="3"/>
              <a:endCxn id="512" idx="0"/>
            </p:cNvCxnSpPr>
            <p:nvPr/>
          </p:nvCxnSpPr>
          <p:spPr>
            <a:xfrm>
              <a:off x="6246117" y="4831821"/>
              <a:ext cx="384300" cy="280800"/>
            </a:xfrm>
            <a:prstGeom prst="bentConnector2">
              <a:avLst/>
            </a:prstGeom>
            <a:noFill/>
            <a:ln cap="flat" cmpd="sng" w="28575">
              <a:solidFill>
                <a:srgbClr val="FF0000"/>
              </a:solidFill>
              <a:prstDash val="solid"/>
              <a:round/>
              <a:headEnd len="sm" w="sm" type="none"/>
              <a:tailEnd len="med" w="med" type="stealth"/>
            </a:ln>
            <a:effectLst>
              <a:outerShdw blurRad="40000" rotWithShape="0" dir="5400000" dist="20000">
                <a:srgbClr val="000000">
                  <a:alpha val="37647"/>
                </a:srgbClr>
              </a:outerShdw>
            </a:effectLst>
          </p:spPr>
        </p:cxnSp>
        <p:cxnSp>
          <p:nvCxnSpPr>
            <p:cNvPr id="518" name="Google Shape;518;p38"/>
            <p:cNvCxnSpPr>
              <a:stCxn id="512" idx="1"/>
              <a:endCxn id="510" idx="2"/>
            </p:cNvCxnSpPr>
            <p:nvPr/>
          </p:nvCxnSpPr>
          <p:spPr>
            <a:xfrm rot="10800000">
              <a:off x="4407340" y="4551024"/>
              <a:ext cx="1370700" cy="898500"/>
            </a:xfrm>
            <a:prstGeom prst="bentConnector2">
              <a:avLst/>
            </a:prstGeom>
            <a:noFill/>
            <a:ln cap="flat" cmpd="sng" w="25400">
              <a:solidFill>
                <a:schemeClr val="dk1"/>
              </a:solidFill>
              <a:prstDash val="lgDash"/>
              <a:round/>
              <a:headEnd len="sm" w="sm" type="none"/>
              <a:tailEnd len="med" w="med" type="stealth"/>
            </a:ln>
            <a:effectLst>
              <a:outerShdw blurRad="40000" rotWithShape="0" dir="5400000" dist="20000">
                <a:srgbClr val="000000">
                  <a:alpha val="37647"/>
                </a:srgbClr>
              </a:outerShdw>
            </a:effectLst>
          </p:spPr>
        </p:cxnSp>
        <p:cxnSp>
          <p:nvCxnSpPr>
            <p:cNvPr id="519" name="Google Shape;519;p38"/>
            <p:cNvCxnSpPr>
              <a:stCxn id="512" idx="1"/>
              <a:endCxn id="509" idx="2"/>
            </p:cNvCxnSpPr>
            <p:nvPr/>
          </p:nvCxnSpPr>
          <p:spPr>
            <a:xfrm rot="10800000">
              <a:off x="3337240" y="3933324"/>
              <a:ext cx="2440800" cy="1516200"/>
            </a:xfrm>
            <a:prstGeom prst="bentConnector2">
              <a:avLst/>
            </a:prstGeom>
            <a:noFill/>
            <a:ln cap="flat" cmpd="sng" w="25400">
              <a:solidFill>
                <a:schemeClr val="dk1"/>
              </a:solidFill>
              <a:prstDash val="lgDash"/>
              <a:round/>
              <a:headEnd len="sm" w="sm" type="none"/>
              <a:tailEnd len="med" w="med" type="stealth"/>
            </a:ln>
            <a:effectLst>
              <a:outerShdw blurRad="40000" rotWithShape="0" dir="5400000" dist="20000">
                <a:srgbClr val="000000">
                  <a:alpha val="37647"/>
                </a:srgbClr>
              </a:outerShdw>
            </a:effectLst>
          </p:spPr>
        </p:cxnSp>
        <p:cxnSp>
          <p:nvCxnSpPr>
            <p:cNvPr id="520" name="Google Shape;520;p38"/>
            <p:cNvCxnSpPr>
              <a:stCxn id="512" idx="1"/>
              <a:endCxn id="508" idx="2"/>
            </p:cNvCxnSpPr>
            <p:nvPr/>
          </p:nvCxnSpPr>
          <p:spPr>
            <a:xfrm rot="10800000">
              <a:off x="2267440" y="3315624"/>
              <a:ext cx="3510600" cy="2133900"/>
            </a:xfrm>
            <a:prstGeom prst="bentConnector2">
              <a:avLst/>
            </a:prstGeom>
            <a:noFill/>
            <a:ln cap="flat" cmpd="sng" w="25400">
              <a:solidFill>
                <a:schemeClr val="dk1"/>
              </a:solidFill>
              <a:prstDash val="lgDash"/>
              <a:round/>
              <a:headEnd len="sm" w="sm" type="none"/>
              <a:tailEnd len="med" w="med" type="stealth"/>
            </a:ln>
            <a:effectLst>
              <a:outerShdw blurRad="40000" rotWithShape="0" dir="5400000" dist="20000">
                <a:srgbClr val="000000">
                  <a:alpha val="37647"/>
                </a:srgbClr>
              </a:outerShdw>
            </a:effectLst>
          </p:spPr>
        </p:cxnSp>
        <p:cxnSp>
          <p:nvCxnSpPr>
            <p:cNvPr id="521" name="Google Shape;521;p38"/>
            <p:cNvCxnSpPr>
              <a:stCxn id="512" idx="1"/>
              <a:endCxn id="507" idx="2"/>
            </p:cNvCxnSpPr>
            <p:nvPr/>
          </p:nvCxnSpPr>
          <p:spPr>
            <a:xfrm rot="10800000">
              <a:off x="1197640" y="2697924"/>
              <a:ext cx="4580400" cy="2751600"/>
            </a:xfrm>
            <a:prstGeom prst="bentConnector2">
              <a:avLst/>
            </a:prstGeom>
            <a:noFill/>
            <a:ln cap="flat" cmpd="sng" w="25400">
              <a:solidFill>
                <a:schemeClr val="dk1"/>
              </a:solidFill>
              <a:prstDash val="lgDash"/>
              <a:round/>
              <a:headEnd len="sm" w="sm" type="none"/>
              <a:tailEnd len="med" w="med" type="stealth"/>
            </a:ln>
            <a:effectLst>
              <a:outerShdw blurRad="40000" rotWithShape="0" dir="5400000" dist="20000">
                <a:srgbClr val="000000">
                  <a:alpha val="37647"/>
                </a:srgbClr>
              </a:outerShdw>
            </a:effectLst>
          </p:spPr>
        </p:cxnSp>
        <p:sp>
          <p:nvSpPr>
            <p:cNvPr id="522" name="Google Shape;522;p38"/>
            <p:cNvSpPr/>
            <p:nvPr/>
          </p:nvSpPr>
          <p:spPr>
            <a:xfrm>
              <a:off x="1231012" y="4775665"/>
              <a:ext cx="3209666" cy="561549"/>
            </a:xfrm>
            <a:prstGeom prst="leftRightArrow">
              <a:avLst>
                <a:gd fmla="val 50000" name="adj1"/>
                <a:gd fmla="val 50000" name="adj2"/>
              </a:avLst>
            </a:prstGeom>
            <a:solidFill>
              <a:srgbClr val="7F7F7F"/>
            </a:solidFill>
            <a:ln cap="flat" cmpd="sng" w="25400">
              <a:solidFill>
                <a:srgbClr val="7F7F7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lt1"/>
                  </a:solidFill>
                  <a:latin typeface="Arial"/>
                  <a:ea typeface="Arial"/>
                  <a:cs typeface="Arial"/>
                  <a:sym typeface="Arial"/>
                </a:rPr>
                <a:t>Sửa lại (rework)</a:t>
              </a:r>
              <a:endParaRPr/>
            </a:p>
          </p:txBody>
        </p:sp>
        <p:cxnSp>
          <p:nvCxnSpPr>
            <p:cNvPr id="523" name="Google Shape;523;p38"/>
            <p:cNvCxnSpPr>
              <a:stCxn id="511" idx="2"/>
            </p:cNvCxnSpPr>
            <p:nvPr/>
          </p:nvCxnSpPr>
          <p:spPr>
            <a:xfrm rot="5400000">
              <a:off x="4784734" y="4760750"/>
              <a:ext cx="284400" cy="1100400"/>
            </a:xfrm>
            <a:prstGeom prst="bentConnector2">
              <a:avLst/>
            </a:prstGeom>
            <a:noFill/>
            <a:ln cap="flat" cmpd="sng" w="25400">
              <a:solidFill>
                <a:schemeClr val="dk1"/>
              </a:solidFill>
              <a:prstDash val="lgDash"/>
              <a:round/>
              <a:headEnd len="sm" w="sm" type="none"/>
              <a:tailEnd len="sm" w="sm" type="none"/>
            </a:ln>
            <a:effectLst>
              <a:outerShdw blurRad="40000" rotWithShape="0" dir="5400000" dist="20000">
                <a:srgbClr val="000000">
                  <a:alpha val="37647"/>
                </a:srgbClr>
              </a:outerShdw>
            </a:effectLst>
          </p:spPr>
        </p:cxnSp>
        <p:sp>
          <p:nvSpPr>
            <p:cNvPr id="524" name="Google Shape;524;p38"/>
            <p:cNvSpPr/>
            <p:nvPr/>
          </p:nvSpPr>
          <p:spPr>
            <a:xfrm>
              <a:off x="714348" y="1142984"/>
              <a:ext cx="949299"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(User)</a:t>
              </a:r>
              <a:endParaRPr/>
            </a:p>
          </p:txBody>
        </p:sp>
        <p:sp>
          <p:nvSpPr>
            <p:cNvPr id="525" name="Google Shape;525;p38"/>
            <p:cNvSpPr/>
            <p:nvPr/>
          </p:nvSpPr>
          <p:spPr>
            <a:xfrm>
              <a:off x="7908981" y="5214950"/>
              <a:ext cx="949299"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(User)</a:t>
              </a:r>
              <a:endParaRPr/>
            </a:p>
          </p:txBody>
        </p:sp>
        <p:cxnSp>
          <p:nvCxnSpPr>
            <p:cNvPr id="526" name="Google Shape;526;p38"/>
            <p:cNvCxnSpPr>
              <a:stCxn id="525" idx="1"/>
              <a:endCxn id="512" idx="3"/>
            </p:cNvCxnSpPr>
            <p:nvPr/>
          </p:nvCxnSpPr>
          <p:spPr>
            <a:xfrm flipH="1">
              <a:off x="7482681" y="5445782"/>
              <a:ext cx="426300" cy="3600"/>
            </a:xfrm>
            <a:prstGeom prst="straightConnector1">
              <a:avLst/>
            </a:prstGeom>
            <a:noFill/>
            <a:ln cap="flat" cmpd="sng" w="28575">
              <a:solidFill>
                <a:srgbClr val="B5DADD"/>
              </a:solidFill>
              <a:prstDash val="solid"/>
              <a:round/>
              <a:headEnd len="med" w="med" type="stealth"/>
              <a:tailEnd len="med" w="med" type="stealth"/>
            </a:ln>
          </p:spPr>
        </p:cxnSp>
        <p:cxnSp>
          <p:nvCxnSpPr>
            <p:cNvPr id="527" name="Google Shape;527;p38"/>
            <p:cNvCxnSpPr>
              <a:stCxn id="507" idx="0"/>
              <a:endCxn id="524" idx="2"/>
            </p:cNvCxnSpPr>
            <p:nvPr/>
          </p:nvCxnSpPr>
          <p:spPr>
            <a:xfrm rot="10800000">
              <a:off x="1188879" y="1604674"/>
              <a:ext cx="8700" cy="419400"/>
            </a:xfrm>
            <a:prstGeom prst="straightConnector1">
              <a:avLst/>
            </a:prstGeom>
            <a:noFill/>
            <a:ln cap="flat" cmpd="sng" w="28575">
              <a:solidFill>
                <a:srgbClr val="B5DADD"/>
              </a:solidFill>
              <a:prstDash val="solid"/>
              <a:round/>
              <a:headEnd len="med" w="med" type="stealth"/>
              <a:tailEnd len="med" w="med" type="stealth"/>
            </a:ln>
          </p:spPr>
        </p:cxnSp>
        <p:sp>
          <p:nvSpPr>
            <p:cNvPr id="528" name="Google Shape;528;p38"/>
            <p:cNvSpPr/>
            <p:nvPr/>
          </p:nvSpPr>
          <p:spPr>
            <a:xfrm>
              <a:off x="3413920" y="2252955"/>
              <a:ext cx="165814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(Developer)</a:t>
              </a:r>
              <a:endParaRPr/>
            </a:p>
          </p:txBody>
        </p:sp>
        <p:sp>
          <p:nvSpPr>
            <p:cNvPr id="529" name="Google Shape;529;p38"/>
            <p:cNvSpPr/>
            <p:nvPr/>
          </p:nvSpPr>
          <p:spPr>
            <a:xfrm rot="-3541889">
              <a:off x="4252828" y="236691"/>
              <a:ext cx="408760" cy="6065063"/>
            </a:xfrm>
            <a:prstGeom prst="rightBrace">
              <a:avLst>
                <a:gd fmla="val 75927" name="adj1"/>
                <a:gd fmla="val 38958" name="adj2"/>
              </a:avLst>
            </a:prstGeom>
            <a:noFill/>
            <a:ln cap="flat" cmpd="sng" w="9525">
              <a:solidFill>
                <a:srgbClr val="B5DAD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39"/>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Mô hình làm mẫu thử (mô hình lặp)</a:t>
            </a:r>
            <a:endParaRPr/>
          </a:p>
        </p:txBody>
      </p:sp>
      <p:grpSp>
        <p:nvGrpSpPr>
          <p:cNvPr id="535" name="Google Shape;535;p39"/>
          <p:cNvGrpSpPr/>
          <p:nvPr/>
        </p:nvGrpSpPr>
        <p:grpSpPr>
          <a:xfrm>
            <a:off x="1571604" y="1662122"/>
            <a:ext cx="7286676" cy="4481522"/>
            <a:chOff x="685800" y="1219200"/>
            <a:chExt cx="7850124" cy="5410200"/>
          </a:xfrm>
        </p:grpSpPr>
        <p:sp>
          <p:nvSpPr>
            <p:cNvPr id="536" name="Google Shape;536;p39"/>
            <p:cNvSpPr/>
            <p:nvPr/>
          </p:nvSpPr>
          <p:spPr>
            <a:xfrm flipH="1">
              <a:off x="4495800" y="2743200"/>
              <a:ext cx="3124200" cy="762000"/>
            </a:xfrm>
            <a:prstGeom prst="curvedDownArrow">
              <a:avLst>
                <a:gd fmla="val 25000" name="adj1"/>
                <a:gd fmla="val 50000" name="adj2"/>
                <a:gd fmla="val 25000" name="adj3"/>
              </a:avLst>
            </a:prstGeom>
            <a:solidFill>
              <a:schemeClr val="accent1"/>
            </a:solidFill>
            <a:ln cap="flat" cmpd="sng" w="25400">
              <a:solidFill>
                <a:srgbClr val="BFBFB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37" name="Google Shape;537;p39"/>
            <p:cNvSpPr/>
            <p:nvPr/>
          </p:nvSpPr>
          <p:spPr>
            <a:xfrm flipH="1" rot="10800000">
              <a:off x="4572001" y="4419600"/>
              <a:ext cx="3124200" cy="762000"/>
            </a:xfrm>
            <a:prstGeom prst="curvedDownArrow">
              <a:avLst>
                <a:gd fmla="val 25000" name="adj1"/>
                <a:gd fmla="val 50000" name="adj2"/>
                <a:gd fmla="val 25000" name="adj3"/>
              </a:avLst>
            </a:prstGeom>
            <a:solidFill>
              <a:srgbClr val="FF0000"/>
            </a:solidFill>
            <a:ln cap="flat" cmpd="sng" w="25400">
              <a:solidFill>
                <a:srgbClr val="BFBFB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38" name="Google Shape;538;p39"/>
            <p:cNvSpPr txBox="1"/>
            <p:nvPr/>
          </p:nvSpPr>
          <p:spPr>
            <a:xfrm>
              <a:off x="4800600" y="5100936"/>
              <a:ext cx="2777292" cy="4830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Yêu cầu cải tiến mẫu</a:t>
              </a:r>
              <a:endParaRPr/>
            </a:p>
          </p:txBody>
        </p:sp>
        <p:sp>
          <p:nvSpPr>
            <p:cNvPr id="539" name="Google Shape;539;p39"/>
            <p:cNvSpPr txBox="1"/>
            <p:nvPr/>
          </p:nvSpPr>
          <p:spPr>
            <a:xfrm>
              <a:off x="4953000" y="2281535"/>
              <a:ext cx="2070966" cy="4830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Mẫu đã cải tiến</a:t>
              </a:r>
              <a:endParaRPr/>
            </a:p>
          </p:txBody>
        </p:sp>
        <p:sp>
          <p:nvSpPr>
            <p:cNvPr id="540" name="Google Shape;540;p39"/>
            <p:cNvSpPr/>
            <p:nvPr/>
          </p:nvSpPr>
          <p:spPr>
            <a:xfrm>
              <a:off x="3172040" y="1219200"/>
              <a:ext cx="2077974" cy="91440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Tạo mẫu</a:t>
              </a:r>
              <a:endParaRPr/>
            </a:p>
            <a:p>
              <a:pPr indent="0" lvl="0" marL="0" marR="0" rtl="0" algn="ctr">
                <a:spcBef>
                  <a:spcPts val="0"/>
                </a:spcBef>
                <a:spcAft>
                  <a:spcPts val="0"/>
                </a:spcAft>
                <a:buNone/>
              </a:pPr>
              <a:r>
                <a:rPr lang="en-US" sz="2000">
                  <a:solidFill>
                    <a:srgbClr val="0000CC"/>
                  </a:solidFill>
                  <a:latin typeface="Arial"/>
                  <a:ea typeface="Arial"/>
                  <a:cs typeface="Arial"/>
                  <a:sym typeface="Arial"/>
                </a:rPr>
                <a:t>(Developer)</a:t>
              </a:r>
              <a:endParaRPr/>
            </a:p>
          </p:txBody>
        </p:sp>
        <p:sp>
          <p:nvSpPr>
            <p:cNvPr id="541" name="Google Shape;541;p39"/>
            <p:cNvSpPr txBox="1"/>
            <p:nvPr/>
          </p:nvSpPr>
          <p:spPr>
            <a:xfrm>
              <a:off x="3276600" y="2152471"/>
              <a:ext cx="775749" cy="122613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chemeClr val="dk1"/>
                  </a:solidFill>
                  <a:latin typeface="Arial"/>
                  <a:ea typeface="Arial"/>
                  <a:cs typeface="Arial"/>
                  <a:sym typeface="Arial"/>
                </a:rPr>
                <a:t>Mẫu </a:t>
              </a:r>
              <a:endParaRPr/>
            </a:p>
            <a:p>
              <a:pPr indent="0" lvl="0" marL="0" marR="0" rtl="0" algn="l">
                <a:spcBef>
                  <a:spcPts val="0"/>
                </a:spcBef>
                <a:spcAft>
                  <a:spcPts val="0"/>
                </a:spcAft>
                <a:buNone/>
              </a:pPr>
              <a:r>
                <a:rPr i="1" lang="en-US" sz="2000">
                  <a:solidFill>
                    <a:schemeClr val="dk1"/>
                  </a:solidFill>
                  <a:latin typeface="Arial"/>
                  <a:ea typeface="Arial"/>
                  <a:cs typeface="Arial"/>
                  <a:sym typeface="Arial"/>
                </a:rPr>
                <a:t>ban </a:t>
              </a:r>
              <a:endParaRPr/>
            </a:p>
            <a:p>
              <a:pPr indent="0" lvl="0" marL="0" marR="0" rtl="0" algn="l">
                <a:spcBef>
                  <a:spcPts val="0"/>
                </a:spcBef>
                <a:spcAft>
                  <a:spcPts val="0"/>
                </a:spcAft>
                <a:buNone/>
              </a:pPr>
              <a:r>
                <a:rPr i="1" lang="en-US" sz="2000">
                  <a:solidFill>
                    <a:schemeClr val="dk1"/>
                  </a:solidFill>
                  <a:latin typeface="Arial"/>
                  <a:ea typeface="Arial"/>
                  <a:cs typeface="Arial"/>
                  <a:sym typeface="Arial"/>
                </a:rPr>
                <a:t>đầu</a:t>
              </a:r>
              <a:endParaRPr/>
            </a:p>
          </p:txBody>
        </p:sp>
        <p:sp>
          <p:nvSpPr>
            <p:cNvPr id="542" name="Google Shape;542;p39"/>
            <p:cNvSpPr/>
            <p:nvPr/>
          </p:nvSpPr>
          <p:spPr>
            <a:xfrm>
              <a:off x="3352800" y="5715000"/>
              <a:ext cx="1752600" cy="91440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Ứng dụng mẫu</a:t>
              </a:r>
              <a:endParaRPr/>
            </a:p>
          </p:txBody>
        </p:sp>
        <p:sp>
          <p:nvSpPr>
            <p:cNvPr id="543" name="Google Shape;543;p39"/>
            <p:cNvSpPr txBox="1"/>
            <p:nvPr/>
          </p:nvSpPr>
          <p:spPr>
            <a:xfrm>
              <a:off x="3304219" y="4419600"/>
              <a:ext cx="827558" cy="122613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chemeClr val="dk1"/>
                  </a:solidFill>
                  <a:latin typeface="Arial"/>
                  <a:ea typeface="Arial"/>
                  <a:cs typeface="Arial"/>
                  <a:sym typeface="Arial"/>
                </a:rPr>
                <a:t>Mẫu </a:t>
              </a:r>
              <a:endParaRPr/>
            </a:p>
            <a:p>
              <a:pPr indent="0" lvl="0" marL="0" marR="0" rtl="0" algn="l">
                <a:spcBef>
                  <a:spcPts val="0"/>
                </a:spcBef>
                <a:spcAft>
                  <a:spcPts val="0"/>
                </a:spcAft>
                <a:buNone/>
              </a:pPr>
              <a:r>
                <a:rPr i="1" lang="en-US" sz="2000">
                  <a:solidFill>
                    <a:schemeClr val="dk1"/>
                  </a:solidFill>
                  <a:latin typeface="Arial"/>
                  <a:ea typeface="Arial"/>
                  <a:cs typeface="Arial"/>
                  <a:sym typeface="Arial"/>
                </a:rPr>
                <a:t>hoàn </a:t>
              </a:r>
              <a:endParaRPr/>
            </a:p>
            <a:p>
              <a:pPr indent="0" lvl="0" marL="0" marR="0" rtl="0" algn="l">
                <a:spcBef>
                  <a:spcPts val="0"/>
                </a:spcBef>
                <a:spcAft>
                  <a:spcPts val="0"/>
                </a:spcAft>
                <a:buNone/>
              </a:pPr>
              <a:r>
                <a:rPr i="1" lang="en-US" sz="2000">
                  <a:solidFill>
                    <a:schemeClr val="dk1"/>
                  </a:solidFill>
                  <a:latin typeface="Arial"/>
                  <a:ea typeface="Arial"/>
                  <a:cs typeface="Arial"/>
                  <a:sym typeface="Arial"/>
                </a:rPr>
                <a:t>chỉnh</a:t>
              </a:r>
              <a:endParaRPr/>
            </a:p>
          </p:txBody>
        </p:sp>
        <p:cxnSp>
          <p:nvCxnSpPr>
            <p:cNvPr id="544" name="Google Shape;544;p39"/>
            <p:cNvCxnSpPr>
              <a:stCxn id="545" idx="2"/>
              <a:endCxn id="542" idx="0"/>
            </p:cNvCxnSpPr>
            <p:nvPr/>
          </p:nvCxnSpPr>
          <p:spPr>
            <a:xfrm>
              <a:off x="4226052" y="4419600"/>
              <a:ext cx="3000" cy="1295400"/>
            </a:xfrm>
            <a:prstGeom prst="straightConnector1">
              <a:avLst/>
            </a:prstGeom>
            <a:noFill/>
            <a:ln cap="flat" cmpd="sng" w="38100">
              <a:solidFill>
                <a:schemeClr val="dk2"/>
              </a:solidFill>
              <a:prstDash val="solid"/>
              <a:round/>
              <a:headEnd len="med" w="med" type="none"/>
              <a:tailEnd len="lg" w="lg" type="stealth"/>
            </a:ln>
          </p:spPr>
        </p:cxnSp>
        <p:sp>
          <p:nvSpPr>
            <p:cNvPr id="545" name="Google Shape;545;p39"/>
            <p:cNvSpPr/>
            <p:nvPr/>
          </p:nvSpPr>
          <p:spPr>
            <a:xfrm>
              <a:off x="3071622" y="3505200"/>
              <a:ext cx="2308860" cy="91440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Kiễm thử mẫu</a:t>
              </a:r>
              <a:endParaRPr/>
            </a:p>
            <a:p>
              <a:pPr indent="0" lvl="0" marL="0" marR="0" rtl="0" algn="ctr">
                <a:spcBef>
                  <a:spcPts val="0"/>
                </a:spcBef>
                <a:spcAft>
                  <a:spcPts val="0"/>
                </a:spcAft>
                <a:buNone/>
              </a:pPr>
              <a:r>
                <a:rPr lang="en-US" sz="2000">
                  <a:solidFill>
                    <a:srgbClr val="FF0000"/>
                  </a:solidFill>
                  <a:latin typeface="Arial"/>
                  <a:ea typeface="Arial"/>
                  <a:cs typeface="Arial"/>
                  <a:sym typeface="Arial"/>
                </a:rPr>
                <a:t>(User)</a:t>
              </a:r>
              <a:endParaRPr/>
            </a:p>
          </p:txBody>
        </p:sp>
        <p:sp>
          <p:nvSpPr>
            <p:cNvPr id="546" name="Google Shape;546;p39"/>
            <p:cNvSpPr/>
            <p:nvPr/>
          </p:nvSpPr>
          <p:spPr>
            <a:xfrm>
              <a:off x="6227064" y="3505200"/>
              <a:ext cx="2308860" cy="91440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Cải tiến mẫu</a:t>
              </a:r>
              <a:endParaRPr/>
            </a:p>
            <a:p>
              <a:pPr indent="0" lvl="0" marL="0" marR="0" rtl="0" algn="ctr">
                <a:spcBef>
                  <a:spcPts val="0"/>
                </a:spcBef>
                <a:spcAft>
                  <a:spcPts val="0"/>
                </a:spcAft>
                <a:buNone/>
              </a:pPr>
              <a:r>
                <a:rPr lang="en-US" sz="2000">
                  <a:solidFill>
                    <a:srgbClr val="0000CC"/>
                  </a:solidFill>
                  <a:latin typeface="Arial"/>
                  <a:ea typeface="Arial"/>
                  <a:cs typeface="Arial"/>
                  <a:sym typeface="Arial"/>
                </a:rPr>
                <a:t>(Developer)</a:t>
              </a:r>
              <a:endParaRPr/>
            </a:p>
          </p:txBody>
        </p:sp>
        <p:cxnSp>
          <p:nvCxnSpPr>
            <p:cNvPr id="547" name="Google Shape;547;p39"/>
            <p:cNvCxnSpPr>
              <a:stCxn id="540" idx="2"/>
              <a:endCxn id="545" idx="0"/>
            </p:cNvCxnSpPr>
            <p:nvPr/>
          </p:nvCxnSpPr>
          <p:spPr>
            <a:xfrm>
              <a:off x="4211027" y="2133600"/>
              <a:ext cx="15000" cy="1371600"/>
            </a:xfrm>
            <a:prstGeom prst="straightConnector1">
              <a:avLst/>
            </a:prstGeom>
            <a:noFill/>
            <a:ln cap="flat" cmpd="sng" w="38100">
              <a:solidFill>
                <a:schemeClr val="dk2"/>
              </a:solidFill>
              <a:prstDash val="solid"/>
              <a:round/>
              <a:headEnd len="med" w="med" type="none"/>
              <a:tailEnd len="lg" w="lg" type="stealth"/>
            </a:ln>
          </p:spPr>
        </p:cxnSp>
        <p:sp>
          <p:nvSpPr>
            <p:cNvPr id="548" name="Google Shape;548;p39"/>
            <p:cNvSpPr/>
            <p:nvPr/>
          </p:nvSpPr>
          <p:spPr>
            <a:xfrm>
              <a:off x="685800" y="1219200"/>
              <a:ext cx="1752600" cy="91440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Yêu cầu</a:t>
              </a:r>
              <a:endParaRPr/>
            </a:p>
            <a:p>
              <a:pPr indent="0" lvl="0" marL="0" marR="0" rtl="0" algn="ctr">
                <a:spcBef>
                  <a:spcPts val="0"/>
                </a:spcBef>
                <a:spcAft>
                  <a:spcPts val="0"/>
                </a:spcAft>
                <a:buNone/>
              </a:pPr>
              <a:r>
                <a:rPr lang="en-US" sz="2000">
                  <a:solidFill>
                    <a:srgbClr val="C00000"/>
                  </a:solidFill>
                  <a:latin typeface="Arial"/>
                  <a:ea typeface="Arial"/>
                  <a:cs typeface="Arial"/>
                  <a:sym typeface="Arial"/>
                </a:rPr>
                <a:t>(User)</a:t>
              </a:r>
              <a:endParaRPr/>
            </a:p>
          </p:txBody>
        </p:sp>
        <p:cxnSp>
          <p:nvCxnSpPr>
            <p:cNvPr id="549" name="Google Shape;549;p39"/>
            <p:cNvCxnSpPr>
              <a:stCxn id="548" idx="3"/>
              <a:endCxn id="540" idx="1"/>
            </p:cNvCxnSpPr>
            <p:nvPr/>
          </p:nvCxnSpPr>
          <p:spPr>
            <a:xfrm>
              <a:off x="2438400" y="1676400"/>
              <a:ext cx="733500" cy="0"/>
            </a:xfrm>
            <a:prstGeom prst="straightConnector1">
              <a:avLst/>
            </a:prstGeom>
            <a:noFill/>
            <a:ln cap="flat" cmpd="sng" w="38100">
              <a:solidFill>
                <a:schemeClr val="dk2"/>
              </a:solidFill>
              <a:prstDash val="solid"/>
              <a:round/>
              <a:headEnd len="med" w="med" type="none"/>
              <a:tailEnd len="lg" w="lg" type="stealth"/>
            </a:ln>
          </p:spPr>
        </p:cxnSp>
      </p:grpSp>
      <p:sp>
        <p:nvSpPr>
          <p:cNvPr id="550" name="Google Shape;550;p39"/>
          <p:cNvSpPr txBox="1"/>
          <p:nvPr/>
        </p:nvSpPr>
        <p:spPr>
          <a:xfrm>
            <a:off x="357158" y="2805130"/>
            <a:ext cx="3286148"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400">
                <a:solidFill>
                  <a:srgbClr val="FF0000"/>
                </a:solidFill>
                <a:latin typeface="Arial"/>
                <a:ea typeface="Arial"/>
                <a:cs typeface="Arial"/>
                <a:sym typeface="Arial"/>
              </a:rPr>
              <a:t>Người sử dụng điều khiển quá trình phát triễn mẫu</a:t>
            </a:r>
            <a:r>
              <a:rPr i="1" lang="en-US" sz="2400">
                <a:solidFill>
                  <a:srgbClr val="0000CC"/>
                </a:solidFill>
                <a:latin typeface="Arial"/>
                <a:ea typeface="Arial"/>
                <a:cs typeface="Arial"/>
                <a:sym typeface="Arial"/>
              </a:rPr>
              <a:t>, dựa trên yêu cầu và kết quả thực hiện yêu cầu (mẫu).</a:t>
            </a:r>
            <a:endParaRPr/>
          </a:p>
          <a:p>
            <a:pPr indent="0" lvl="0" marL="0" marR="0" rtl="0" algn="l">
              <a:spcBef>
                <a:spcPts val="0"/>
              </a:spcBef>
              <a:spcAft>
                <a:spcPts val="0"/>
              </a:spcAft>
              <a:buNone/>
            </a:pPr>
            <a:r>
              <a:rPr i="1" lang="en-US" sz="2400">
                <a:solidFill>
                  <a:srgbClr val="0000CC"/>
                </a:solidFill>
                <a:latin typeface="Arial"/>
                <a:ea typeface="Arial"/>
                <a:cs typeface="Arial"/>
                <a:sym typeface="Arial"/>
              </a:rPr>
              <a:t>Mô hình </a:t>
            </a:r>
            <a:r>
              <a:rPr i="1" lang="en-US" sz="2400">
                <a:solidFill>
                  <a:srgbClr val="FF0000"/>
                </a:solidFill>
                <a:latin typeface="Arial"/>
                <a:ea typeface="Arial"/>
                <a:cs typeface="Arial"/>
                <a:sym typeface="Arial"/>
              </a:rPr>
              <a:t>không yêu cầu tạo ra các bản đặc tả </a:t>
            </a:r>
            <a:r>
              <a:rPr i="1" lang="en-US" sz="2400">
                <a:solidFill>
                  <a:srgbClr val="0000CC"/>
                </a:solidFill>
                <a:latin typeface="Arial"/>
                <a:ea typeface="Arial"/>
                <a:cs typeface="Arial"/>
                <a:sym typeface="Arial"/>
              </a:rPr>
              <a:t>để truyền đạt cách làm.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5"/>
                                        </p:tgtEl>
                                        <p:attrNameLst>
                                          <p:attrName>style.visibility</p:attrName>
                                        </p:attrNameLst>
                                      </p:cBhvr>
                                      <p:to>
                                        <p:strVal val="visible"/>
                                      </p:to>
                                    </p:set>
                                    <p:animEffect filter="fade" transition="in">
                                      <p:cBhvr>
                                        <p:cTn dur="500"/>
                                        <p:tgtEl>
                                          <p:spTgt spid="5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0"/>
                                        </p:tgtEl>
                                        <p:attrNameLst>
                                          <p:attrName>style.visibility</p:attrName>
                                        </p:attrNameLst>
                                      </p:cBhvr>
                                      <p:to>
                                        <p:strVal val="visible"/>
                                      </p:to>
                                    </p:set>
                                    <p:animEffect filter="fade" transition="in">
                                      <p:cBhvr>
                                        <p:cTn dur="500"/>
                                        <p:tgtEl>
                                          <p:spTgt spid="5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40"/>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Mô hình xoắn ốc (mô hình tiến hóa)</a:t>
            </a:r>
            <a:endParaRPr/>
          </a:p>
        </p:txBody>
      </p:sp>
      <p:sp>
        <p:nvSpPr>
          <p:cNvPr id="556" name="Google Shape;556;p40"/>
          <p:cNvSpPr txBox="1"/>
          <p:nvPr>
            <p:ph idx="4294967295" type="sldNum"/>
          </p:nvPr>
        </p:nvSpPr>
        <p:spPr>
          <a:xfrm>
            <a:off x="6946998" y="5921396"/>
            <a:ext cx="1768406" cy="36407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557" name="Google Shape;557;p40"/>
          <p:cNvGrpSpPr/>
          <p:nvPr/>
        </p:nvGrpSpPr>
        <p:grpSpPr>
          <a:xfrm>
            <a:off x="642910" y="1476380"/>
            <a:ext cx="7986739" cy="4953016"/>
            <a:chOff x="642910" y="1000108"/>
            <a:chExt cx="7986739" cy="4953016"/>
          </a:xfrm>
        </p:grpSpPr>
        <p:grpSp>
          <p:nvGrpSpPr>
            <p:cNvPr id="558" name="Google Shape;558;p40"/>
            <p:cNvGrpSpPr/>
            <p:nvPr/>
          </p:nvGrpSpPr>
          <p:grpSpPr>
            <a:xfrm>
              <a:off x="642910" y="1218623"/>
              <a:ext cx="7986739" cy="4712201"/>
              <a:chOff x="535" y="810"/>
              <a:chExt cx="4540" cy="3198"/>
            </a:xfrm>
          </p:grpSpPr>
          <p:grpSp>
            <p:nvGrpSpPr>
              <p:cNvPr id="559" name="Google Shape;559;p40"/>
              <p:cNvGrpSpPr/>
              <p:nvPr/>
            </p:nvGrpSpPr>
            <p:grpSpPr>
              <a:xfrm>
                <a:off x="1217" y="1206"/>
                <a:ext cx="3219" cy="2399"/>
                <a:chOff x="1217" y="1206"/>
                <a:chExt cx="3219" cy="2399"/>
              </a:xfrm>
            </p:grpSpPr>
            <p:sp>
              <p:nvSpPr>
                <p:cNvPr id="560" name="Google Shape;560;p40"/>
                <p:cNvSpPr/>
                <p:nvPr/>
              </p:nvSpPr>
              <p:spPr>
                <a:xfrm flipH="1">
                  <a:off x="1541" y="1206"/>
                  <a:ext cx="1454" cy="1133"/>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F8F8F8"/>
                </a:solidFill>
                <a:ln cap="flat" cmpd="sng" w="57150">
                  <a:solidFill>
                    <a:srgbClr val="00B0F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61" name="Google Shape;561;p40"/>
                <p:cNvSpPr/>
                <p:nvPr/>
              </p:nvSpPr>
              <p:spPr>
                <a:xfrm rot="10800000">
                  <a:off x="1217" y="2340"/>
                  <a:ext cx="1621" cy="1265"/>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F8F8F8"/>
                </a:solidFill>
                <a:ln cap="flat" cmpd="sng" w="57150">
                  <a:solidFill>
                    <a:srgbClr val="00B0F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62" name="Google Shape;562;p40"/>
                <p:cNvSpPr/>
                <p:nvPr/>
              </p:nvSpPr>
              <p:spPr>
                <a:xfrm>
                  <a:off x="2982" y="1206"/>
                  <a:ext cx="1454" cy="1133"/>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F8F8F8"/>
                </a:solidFill>
                <a:ln cap="flat" cmpd="sng" w="57150">
                  <a:solidFill>
                    <a:srgbClr val="00B0F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63" name="Google Shape;563;p40"/>
                <p:cNvSpPr/>
                <p:nvPr/>
              </p:nvSpPr>
              <p:spPr>
                <a:xfrm flipH="1" rot="10800000">
                  <a:off x="2815" y="2340"/>
                  <a:ext cx="1621" cy="1265"/>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F8F8F8"/>
                </a:solidFill>
                <a:ln cap="flat" cmpd="sng" w="57150">
                  <a:solidFill>
                    <a:srgbClr val="00B0F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564" name="Google Shape;564;p40"/>
              <p:cNvSpPr txBox="1"/>
              <p:nvPr/>
            </p:nvSpPr>
            <p:spPr>
              <a:xfrm>
                <a:off x="535" y="1194"/>
                <a:ext cx="1242" cy="49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rgbClr val="FF0000"/>
                    </a:solidFill>
                    <a:latin typeface="Arial"/>
                    <a:ea typeface="Arial"/>
                    <a:cs typeface="Arial"/>
                    <a:sym typeface="Arial"/>
                  </a:rPr>
                  <a:t>❶ </a:t>
                </a:r>
                <a:r>
                  <a:rPr b="1" lang="en-US" sz="2000">
                    <a:solidFill>
                      <a:srgbClr val="FF0000"/>
                    </a:solidFill>
                    <a:latin typeface="Arial"/>
                    <a:ea typeface="Arial"/>
                    <a:cs typeface="Arial"/>
                    <a:sym typeface="Arial"/>
                  </a:rPr>
                  <a:t>Customer Communication</a:t>
                </a:r>
                <a:endParaRPr/>
              </a:p>
            </p:txBody>
          </p:sp>
          <p:sp>
            <p:nvSpPr>
              <p:cNvPr id="565" name="Google Shape;565;p40"/>
              <p:cNvSpPr txBox="1"/>
              <p:nvPr/>
            </p:nvSpPr>
            <p:spPr>
              <a:xfrm>
                <a:off x="2551" y="810"/>
                <a:ext cx="1006" cy="373"/>
              </a:xfrm>
              <a:prstGeom prst="rect">
                <a:avLst/>
              </a:prstGeom>
              <a:noFill/>
              <a:ln>
                <a:noFill/>
              </a:ln>
            </p:spPr>
            <p:txBody>
              <a:bodyPr anchorCtr="0" anchor="t" bIns="0" lIns="0" spcFirstLastPara="1" rIns="0" wrap="square" tIns="0">
                <a:noAutofit/>
              </a:bodyPr>
              <a:lstStyle/>
              <a:p>
                <a:pPr indent="0" lvl="0" marL="0" marR="0" rtl="0" algn="just">
                  <a:spcBef>
                    <a:spcPts val="0"/>
                  </a:spcBef>
                  <a:spcAft>
                    <a:spcPts val="0"/>
                  </a:spcAft>
                  <a:buNone/>
                </a:pPr>
                <a:r>
                  <a:rPr lang="en-US" sz="2000">
                    <a:solidFill>
                      <a:srgbClr val="FF0000"/>
                    </a:solidFill>
                    <a:latin typeface="Arial"/>
                    <a:ea typeface="Arial"/>
                    <a:cs typeface="Arial"/>
                    <a:sym typeface="Arial"/>
                  </a:rPr>
                  <a:t>❷ </a:t>
                </a:r>
                <a:r>
                  <a:rPr b="1" lang="en-US" sz="2000">
                    <a:solidFill>
                      <a:srgbClr val="FF0000"/>
                    </a:solidFill>
                    <a:latin typeface="Arial"/>
                    <a:ea typeface="Arial"/>
                    <a:cs typeface="Arial"/>
                    <a:sym typeface="Arial"/>
                  </a:rPr>
                  <a:t>Planning</a:t>
                </a:r>
                <a:endParaRPr/>
              </a:p>
            </p:txBody>
          </p:sp>
          <p:sp>
            <p:nvSpPr>
              <p:cNvPr id="566" name="Google Shape;566;p40"/>
              <p:cNvSpPr txBox="1"/>
              <p:nvPr/>
            </p:nvSpPr>
            <p:spPr>
              <a:xfrm>
                <a:off x="583" y="3066"/>
                <a:ext cx="1008" cy="46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rgbClr val="FF0000"/>
                    </a:solidFill>
                    <a:latin typeface="Arial"/>
                    <a:ea typeface="Arial"/>
                    <a:cs typeface="Arial"/>
                    <a:sym typeface="Arial"/>
                  </a:rPr>
                  <a:t>❻ </a:t>
                </a:r>
                <a:r>
                  <a:rPr b="1" lang="en-US" sz="2000">
                    <a:solidFill>
                      <a:srgbClr val="FF0000"/>
                    </a:solidFill>
                    <a:latin typeface="Arial"/>
                    <a:ea typeface="Arial"/>
                    <a:cs typeface="Arial"/>
                    <a:sym typeface="Arial"/>
                  </a:rPr>
                  <a:t>Customer Evaluation </a:t>
                </a:r>
                <a:endParaRPr/>
              </a:p>
            </p:txBody>
          </p:sp>
          <p:grpSp>
            <p:nvGrpSpPr>
              <p:cNvPr id="567" name="Google Shape;567;p40"/>
              <p:cNvGrpSpPr/>
              <p:nvPr/>
            </p:nvGrpSpPr>
            <p:grpSpPr>
              <a:xfrm>
                <a:off x="1541" y="1523"/>
                <a:ext cx="2587" cy="1741"/>
                <a:chOff x="1541" y="1523"/>
                <a:chExt cx="2587" cy="1741"/>
              </a:xfrm>
            </p:grpSpPr>
            <p:sp>
              <p:nvSpPr>
                <p:cNvPr id="568" name="Google Shape;568;p40"/>
                <p:cNvSpPr/>
                <p:nvPr/>
              </p:nvSpPr>
              <p:spPr>
                <a:xfrm flipH="1">
                  <a:off x="1872" y="1525"/>
                  <a:ext cx="1141" cy="821"/>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DDDDDD"/>
                </a:solidFill>
                <a:ln cap="flat" cmpd="sng" w="57150">
                  <a:solidFill>
                    <a:srgbClr val="00B05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69" name="Google Shape;569;p40"/>
                <p:cNvSpPr/>
                <p:nvPr/>
              </p:nvSpPr>
              <p:spPr>
                <a:xfrm>
                  <a:off x="3007" y="1523"/>
                  <a:ext cx="1121" cy="821"/>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DDDDDD"/>
                </a:solidFill>
                <a:ln cap="flat" cmpd="sng" w="57150">
                  <a:solidFill>
                    <a:srgbClr val="00B05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70" name="Google Shape;570;p40"/>
                <p:cNvSpPr/>
                <p:nvPr/>
              </p:nvSpPr>
              <p:spPr>
                <a:xfrm rot="10800000">
                  <a:off x="1541" y="2348"/>
                  <a:ext cx="1293" cy="916"/>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DDDDDD"/>
                </a:solidFill>
                <a:ln cap="flat" cmpd="sng" w="57150">
                  <a:solidFill>
                    <a:srgbClr val="00B05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71" name="Google Shape;571;p40"/>
                <p:cNvSpPr/>
                <p:nvPr/>
              </p:nvSpPr>
              <p:spPr>
                <a:xfrm flipH="1" rot="10800000">
                  <a:off x="2835" y="2348"/>
                  <a:ext cx="1293" cy="916"/>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DDDDDD"/>
                </a:solidFill>
                <a:ln cap="flat" cmpd="sng" w="57150">
                  <a:solidFill>
                    <a:srgbClr val="00B050"/>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572" name="Google Shape;572;p40"/>
              <p:cNvGrpSpPr/>
              <p:nvPr/>
            </p:nvGrpSpPr>
            <p:grpSpPr>
              <a:xfrm>
                <a:off x="1876" y="1800"/>
                <a:ext cx="1898" cy="1224"/>
                <a:chOff x="1876" y="1800"/>
                <a:chExt cx="1898" cy="1224"/>
              </a:xfrm>
            </p:grpSpPr>
            <p:sp>
              <p:nvSpPr>
                <p:cNvPr id="573" name="Google Shape;573;p40"/>
                <p:cNvSpPr/>
                <p:nvPr/>
              </p:nvSpPr>
              <p:spPr>
                <a:xfrm flipH="1">
                  <a:off x="2212" y="1800"/>
                  <a:ext cx="781" cy="541"/>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C0C0C0"/>
                </a:solidFill>
                <a:ln cap="flat" cmpd="sng" w="57150">
                  <a:solidFill>
                    <a:srgbClr val="BFBFB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74" name="Google Shape;574;p40"/>
                <p:cNvSpPr/>
                <p:nvPr/>
              </p:nvSpPr>
              <p:spPr>
                <a:xfrm>
                  <a:off x="2989" y="1800"/>
                  <a:ext cx="781" cy="541"/>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C0C0C0"/>
                </a:solidFill>
                <a:ln cap="flat" cmpd="sng" w="57150">
                  <a:solidFill>
                    <a:srgbClr val="BFBFBF"/>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75" name="Google Shape;575;p40"/>
                <p:cNvSpPr/>
                <p:nvPr/>
              </p:nvSpPr>
              <p:spPr>
                <a:xfrm rot="10800000">
                  <a:off x="1876" y="2354"/>
                  <a:ext cx="948" cy="668"/>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C0C0C0"/>
                </a:solidFill>
                <a:ln cap="flat" cmpd="sng" w="57150">
                  <a:solidFill>
                    <a:srgbClr val="BFBFBF"/>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76" name="Google Shape;576;p40"/>
                <p:cNvSpPr/>
                <p:nvPr/>
              </p:nvSpPr>
              <p:spPr>
                <a:xfrm flipH="1" rot="10800000">
                  <a:off x="2826" y="2344"/>
                  <a:ext cx="948" cy="680"/>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C0C0C0"/>
                </a:solidFill>
                <a:ln cap="flat" cmpd="sng" w="57150">
                  <a:solidFill>
                    <a:srgbClr val="BFBFBF"/>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577" name="Google Shape;577;p40"/>
              <p:cNvSpPr txBox="1"/>
              <p:nvPr/>
            </p:nvSpPr>
            <p:spPr>
              <a:xfrm>
                <a:off x="3678" y="1919"/>
                <a:ext cx="1253" cy="24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Ước lượng rủi ro</a:t>
                </a:r>
                <a:endParaRPr/>
              </a:p>
            </p:txBody>
          </p:sp>
          <p:sp>
            <p:nvSpPr>
              <p:cNvPr id="578" name="Google Shape;578;p40"/>
              <p:cNvSpPr txBox="1"/>
              <p:nvPr/>
            </p:nvSpPr>
            <p:spPr>
              <a:xfrm>
                <a:off x="1296" y="2640"/>
                <a:ext cx="768" cy="48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lang="en-US" sz="2000">
                    <a:solidFill>
                      <a:schemeClr val="dk1"/>
                    </a:solidFill>
                    <a:latin typeface="Arimo"/>
                    <a:ea typeface="Arimo"/>
                    <a:cs typeface="Arimo"/>
                    <a:sym typeface="Arimo"/>
                  </a:rPr>
                  <a:t>Kiểm tra</a:t>
                </a:r>
                <a:endParaRPr/>
              </a:p>
              <a:p>
                <a:pPr indent="0" lvl="0" marL="0" marR="0" rtl="0" algn="ctr">
                  <a:spcBef>
                    <a:spcPts val="0"/>
                  </a:spcBef>
                  <a:spcAft>
                    <a:spcPts val="0"/>
                  </a:spcAft>
                  <a:buNone/>
                </a:pPr>
                <a:r>
                  <a:rPr lang="en-US" sz="2000">
                    <a:solidFill>
                      <a:schemeClr val="dk1"/>
                    </a:solidFill>
                    <a:latin typeface="Arimo"/>
                    <a:ea typeface="Arimo"/>
                    <a:cs typeface="Arimo"/>
                    <a:sym typeface="Arimo"/>
                  </a:rPr>
                  <a:t>Đánh giá</a:t>
                </a:r>
                <a:endParaRPr/>
              </a:p>
            </p:txBody>
          </p:sp>
          <p:sp>
            <p:nvSpPr>
              <p:cNvPr id="579" name="Google Shape;579;p40"/>
              <p:cNvSpPr txBox="1"/>
              <p:nvPr/>
            </p:nvSpPr>
            <p:spPr>
              <a:xfrm>
                <a:off x="2544" y="1296"/>
                <a:ext cx="1091" cy="38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Lập kế hoạch</a:t>
                </a:r>
                <a:endParaRPr/>
              </a:p>
            </p:txBody>
          </p:sp>
          <p:sp>
            <p:nvSpPr>
              <p:cNvPr id="580" name="Google Shape;580;p40"/>
              <p:cNvSpPr txBox="1"/>
              <p:nvPr/>
            </p:nvSpPr>
            <p:spPr>
              <a:xfrm>
                <a:off x="2587" y="2988"/>
                <a:ext cx="810" cy="28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Xây dựng</a:t>
                </a:r>
                <a:endParaRPr/>
              </a:p>
            </p:txBody>
          </p:sp>
          <p:sp>
            <p:nvSpPr>
              <p:cNvPr id="581" name="Google Shape;581;p40"/>
              <p:cNvSpPr txBox="1"/>
              <p:nvPr/>
            </p:nvSpPr>
            <p:spPr>
              <a:xfrm>
                <a:off x="4279" y="1242"/>
                <a:ext cx="720" cy="28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rgbClr val="FF0000"/>
                    </a:solidFill>
                    <a:latin typeface="Arial"/>
                    <a:ea typeface="Arial"/>
                    <a:cs typeface="Arial"/>
                    <a:sym typeface="Arial"/>
                  </a:rPr>
                  <a:t>❸ </a:t>
                </a:r>
                <a:r>
                  <a:rPr b="1" lang="en-US" sz="2000">
                    <a:solidFill>
                      <a:srgbClr val="FF0000"/>
                    </a:solidFill>
                    <a:latin typeface="Arial"/>
                    <a:ea typeface="Arial"/>
                    <a:cs typeface="Arial"/>
                    <a:sym typeface="Arial"/>
                  </a:rPr>
                  <a:t>Risks </a:t>
                </a:r>
                <a:endParaRPr/>
              </a:p>
            </p:txBody>
          </p:sp>
          <p:sp>
            <p:nvSpPr>
              <p:cNvPr id="582" name="Google Shape;582;p40"/>
              <p:cNvSpPr txBox="1"/>
              <p:nvPr/>
            </p:nvSpPr>
            <p:spPr>
              <a:xfrm>
                <a:off x="2259" y="3776"/>
                <a:ext cx="1284" cy="23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rgbClr val="FF0000"/>
                    </a:solidFill>
                    <a:latin typeface="Arial"/>
                    <a:ea typeface="Arial"/>
                    <a:cs typeface="Arial"/>
                    <a:sym typeface="Arial"/>
                  </a:rPr>
                  <a:t>❺ </a:t>
                </a:r>
                <a:r>
                  <a:rPr b="1" lang="en-US" sz="2000">
                    <a:solidFill>
                      <a:srgbClr val="FF0000"/>
                    </a:solidFill>
                    <a:latin typeface="Arial"/>
                    <a:ea typeface="Arial"/>
                    <a:cs typeface="Arial"/>
                    <a:sym typeface="Arial"/>
                  </a:rPr>
                  <a:t>Construction</a:t>
                </a:r>
                <a:endParaRPr/>
              </a:p>
            </p:txBody>
          </p:sp>
          <p:sp>
            <p:nvSpPr>
              <p:cNvPr id="583" name="Google Shape;583;p40"/>
              <p:cNvSpPr txBox="1"/>
              <p:nvPr/>
            </p:nvSpPr>
            <p:spPr>
              <a:xfrm>
                <a:off x="1536" y="1728"/>
                <a:ext cx="947" cy="38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Yêu cầu &amp; các thay đổi</a:t>
                </a:r>
                <a:endParaRPr/>
              </a:p>
            </p:txBody>
          </p:sp>
          <p:sp>
            <p:nvSpPr>
              <p:cNvPr id="584" name="Google Shape;584;p40"/>
              <p:cNvSpPr txBox="1"/>
              <p:nvPr/>
            </p:nvSpPr>
            <p:spPr>
              <a:xfrm>
                <a:off x="3487" y="2496"/>
                <a:ext cx="1064" cy="24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Tạo mẫu thử</a:t>
                </a:r>
                <a:endParaRPr/>
              </a:p>
            </p:txBody>
          </p:sp>
          <p:sp>
            <p:nvSpPr>
              <p:cNvPr id="585" name="Google Shape;585;p40"/>
              <p:cNvSpPr txBox="1"/>
              <p:nvPr/>
            </p:nvSpPr>
            <p:spPr>
              <a:xfrm>
                <a:off x="2527" y="3420"/>
                <a:ext cx="592" cy="21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Cài đặt</a:t>
                </a:r>
                <a:endParaRPr/>
              </a:p>
            </p:txBody>
          </p:sp>
          <p:sp>
            <p:nvSpPr>
              <p:cNvPr id="586" name="Google Shape;586;p40"/>
              <p:cNvSpPr txBox="1"/>
              <p:nvPr/>
            </p:nvSpPr>
            <p:spPr>
              <a:xfrm>
                <a:off x="3779" y="2976"/>
                <a:ext cx="768" cy="23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chemeClr val="dk1"/>
                    </a:solidFill>
                    <a:latin typeface="Arimo"/>
                    <a:ea typeface="Arimo"/>
                    <a:cs typeface="Arimo"/>
                    <a:sym typeface="Arimo"/>
                  </a:rPr>
                  <a:t>Thiết kế </a:t>
                </a:r>
                <a:endParaRPr/>
              </a:p>
            </p:txBody>
          </p:sp>
          <p:sp>
            <p:nvSpPr>
              <p:cNvPr id="587" name="Google Shape;587;p40"/>
              <p:cNvSpPr/>
              <p:nvPr/>
            </p:nvSpPr>
            <p:spPr>
              <a:xfrm>
                <a:off x="2967" y="2336"/>
                <a:ext cx="48" cy="48"/>
              </a:xfrm>
              <a:prstGeom prst="ellipse">
                <a:avLst/>
              </a:prstGeom>
              <a:solidFill>
                <a:schemeClr val="accen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588" name="Google Shape;588;p40"/>
              <p:cNvGrpSpPr/>
              <p:nvPr/>
            </p:nvGrpSpPr>
            <p:grpSpPr>
              <a:xfrm>
                <a:off x="2208" y="2064"/>
                <a:ext cx="1248" cy="662"/>
                <a:chOff x="2208" y="2040"/>
                <a:chExt cx="1248" cy="662"/>
              </a:xfrm>
            </p:grpSpPr>
            <p:sp>
              <p:nvSpPr>
                <p:cNvPr id="589" name="Google Shape;589;p40"/>
                <p:cNvSpPr/>
                <p:nvPr/>
              </p:nvSpPr>
              <p:spPr>
                <a:xfrm flipH="1">
                  <a:off x="2495" y="2040"/>
                  <a:ext cx="482" cy="302"/>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969696"/>
                </a:solidFill>
                <a:ln cap="flat" cmpd="sng" w="5715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0" name="Google Shape;590;p40"/>
                <p:cNvSpPr/>
                <p:nvPr/>
              </p:nvSpPr>
              <p:spPr>
                <a:xfrm rot="10800000">
                  <a:off x="2208" y="2336"/>
                  <a:ext cx="616" cy="362"/>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969696"/>
                </a:solidFill>
                <a:ln cap="flat" cmpd="sng" w="57150">
                  <a:solidFill>
                    <a:schemeClr val="dk2"/>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1" name="Google Shape;591;p40"/>
                <p:cNvSpPr/>
                <p:nvPr/>
              </p:nvSpPr>
              <p:spPr>
                <a:xfrm>
                  <a:off x="2968" y="2040"/>
                  <a:ext cx="482" cy="302"/>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969696"/>
                </a:solidFill>
                <a:ln cap="flat" cmpd="sng" w="57150">
                  <a:solidFill>
                    <a:schemeClr val="dk2"/>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2" name="Google Shape;592;p40"/>
                <p:cNvSpPr/>
                <p:nvPr/>
              </p:nvSpPr>
              <p:spPr>
                <a:xfrm flipH="1" rot="10800000">
                  <a:off x="2818" y="2340"/>
                  <a:ext cx="638" cy="362"/>
                </a:xfrm>
                <a:custGeom>
                  <a:rect b="b" l="l" r="r" t="t"/>
                  <a:pathLst>
                    <a:path extrusionOk="0" fill="none" h="21600" w="21600">
                      <a:moveTo>
                        <a:pt x="-1" y="0"/>
                      </a:moveTo>
                      <a:cubicBezTo>
                        <a:pt x="11929" y="0"/>
                        <a:pt x="21600" y="9670"/>
                        <a:pt x="21600" y="21600"/>
                      </a:cubicBezTo>
                    </a:path>
                    <a:path extrusionOk="0" h="21600" w="21600">
                      <a:moveTo>
                        <a:pt x="-1" y="0"/>
                      </a:moveTo>
                      <a:cubicBezTo>
                        <a:pt x="11929" y="0"/>
                        <a:pt x="21600" y="9670"/>
                        <a:pt x="21600" y="21600"/>
                      </a:cubicBezTo>
                      <a:lnTo>
                        <a:pt x="0" y="21600"/>
                      </a:lnTo>
                      <a:close/>
                    </a:path>
                  </a:pathLst>
                </a:custGeom>
                <a:solidFill>
                  <a:srgbClr val="969696"/>
                </a:solidFill>
                <a:ln cap="flat" cmpd="sng" w="57150">
                  <a:solidFill>
                    <a:schemeClr val="dk2"/>
                  </a:solidFill>
                  <a:prstDash val="solid"/>
                  <a:round/>
                  <a:headEnd len="sm" w="sm" type="none"/>
                  <a:tailEnd len="sm" w="sm" type="none"/>
                </a:ln>
                <a:effectLst>
                  <a:outerShdw rotWithShape="0" algn="ctr" dir="27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cxnSp>
            <p:nvCxnSpPr>
              <p:cNvPr id="593" name="Google Shape;593;p40"/>
              <p:cNvCxnSpPr/>
              <p:nvPr/>
            </p:nvCxnSpPr>
            <p:spPr>
              <a:xfrm>
                <a:off x="768" y="2357"/>
                <a:ext cx="4307" cy="0"/>
              </a:xfrm>
              <a:prstGeom prst="straightConnector1">
                <a:avLst/>
              </a:prstGeom>
              <a:noFill/>
              <a:ln cap="flat" cmpd="sng" w="19050">
                <a:solidFill>
                  <a:schemeClr val="dk1"/>
                </a:solidFill>
                <a:prstDash val="lgDash"/>
                <a:round/>
                <a:headEnd len="med" w="med" type="none"/>
                <a:tailEnd len="med" w="med" type="none"/>
              </a:ln>
            </p:spPr>
          </p:cxnSp>
          <p:cxnSp>
            <p:nvCxnSpPr>
              <p:cNvPr id="594" name="Google Shape;594;p40"/>
              <p:cNvCxnSpPr/>
              <p:nvPr/>
            </p:nvCxnSpPr>
            <p:spPr>
              <a:xfrm flipH="1">
                <a:off x="2968" y="954"/>
                <a:ext cx="1311" cy="1398"/>
              </a:xfrm>
              <a:prstGeom prst="straightConnector1">
                <a:avLst/>
              </a:prstGeom>
              <a:noFill/>
              <a:ln cap="flat" cmpd="sng" w="19050">
                <a:solidFill>
                  <a:schemeClr val="dk1"/>
                </a:solidFill>
                <a:prstDash val="lgDash"/>
                <a:round/>
                <a:headEnd len="med" w="med" type="none"/>
                <a:tailEnd len="med" w="med" type="none"/>
              </a:ln>
            </p:spPr>
          </p:cxnSp>
          <p:cxnSp>
            <p:nvCxnSpPr>
              <p:cNvPr id="595" name="Google Shape;595;p40"/>
              <p:cNvCxnSpPr/>
              <p:nvPr/>
            </p:nvCxnSpPr>
            <p:spPr>
              <a:xfrm>
                <a:off x="1872" y="816"/>
                <a:ext cx="1104" cy="1536"/>
              </a:xfrm>
              <a:prstGeom prst="straightConnector1">
                <a:avLst/>
              </a:prstGeom>
              <a:noFill/>
              <a:ln cap="flat" cmpd="sng" w="19050">
                <a:solidFill>
                  <a:schemeClr val="dk1"/>
                </a:solidFill>
                <a:prstDash val="lgDash"/>
                <a:round/>
                <a:headEnd len="med" w="med" type="none"/>
                <a:tailEnd len="med" w="med" type="none"/>
              </a:ln>
            </p:spPr>
          </p:cxnSp>
          <p:cxnSp>
            <p:nvCxnSpPr>
              <p:cNvPr id="596" name="Google Shape;596;p40"/>
              <p:cNvCxnSpPr/>
              <p:nvPr/>
            </p:nvCxnSpPr>
            <p:spPr>
              <a:xfrm>
                <a:off x="2976" y="2352"/>
                <a:ext cx="1111" cy="1482"/>
              </a:xfrm>
              <a:prstGeom prst="straightConnector1">
                <a:avLst/>
              </a:prstGeom>
              <a:noFill/>
              <a:ln cap="flat" cmpd="sng" w="19050">
                <a:solidFill>
                  <a:schemeClr val="dk1"/>
                </a:solidFill>
                <a:prstDash val="lgDash"/>
                <a:round/>
                <a:headEnd len="med" w="med" type="none"/>
                <a:tailEnd len="med" w="med" type="none"/>
              </a:ln>
            </p:spPr>
          </p:cxnSp>
          <p:cxnSp>
            <p:nvCxnSpPr>
              <p:cNvPr id="597" name="Google Shape;597;p40"/>
              <p:cNvCxnSpPr/>
              <p:nvPr/>
            </p:nvCxnSpPr>
            <p:spPr>
              <a:xfrm flipH="1">
                <a:off x="1447" y="2344"/>
                <a:ext cx="1529" cy="1490"/>
              </a:xfrm>
              <a:prstGeom prst="straightConnector1">
                <a:avLst/>
              </a:prstGeom>
              <a:noFill/>
              <a:ln cap="flat" cmpd="sng" w="19050">
                <a:solidFill>
                  <a:schemeClr val="dk1"/>
                </a:solidFill>
                <a:prstDash val="lgDash"/>
                <a:round/>
                <a:headEnd len="med" w="med" type="none"/>
                <a:tailEnd len="med" w="med" type="none"/>
              </a:ln>
            </p:spPr>
          </p:cxnSp>
        </p:grpSp>
        <p:sp>
          <p:nvSpPr>
            <p:cNvPr id="598" name="Google Shape;598;p40"/>
            <p:cNvSpPr txBox="1"/>
            <p:nvPr/>
          </p:nvSpPr>
          <p:spPr>
            <a:xfrm>
              <a:off x="7204151" y="4701222"/>
              <a:ext cx="1305524" cy="40971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000">
                  <a:solidFill>
                    <a:srgbClr val="FF0000"/>
                  </a:solidFill>
                  <a:latin typeface="Arial"/>
                  <a:ea typeface="Arial"/>
                  <a:cs typeface="Arial"/>
                  <a:sym typeface="Arial"/>
                </a:rPr>
                <a:t>❹ </a:t>
              </a:r>
              <a:r>
                <a:rPr b="1" lang="en-US" sz="2000">
                  <a:solidFill>
                    <a:srgbClr val="FF0000"/>
                  </a:solidFill>
                  <a:latin typeface="Arial"/>
                  <a:ea typeface="Arial"/>
                  <a:cs typeface="Arial"/>
                  <a:sym typeface="Arial"/>
                </a:rPr>
                <a:t>Design</a:t>
              </a:r>
              <a:endParaRPr/>
            </a:p>
          </p:txBody>
        </p:sp>
        <p:sp>
          <p:nvSpPr>
            <p:cNvPr id="599" name="Google Shape;599;p40"/>
            <p:cNvSpPr/>
            <p:nvPr/>
          </p:nvSpPr>
          <p:spPr>
            <a:xfrm flipH="1">
              <a:off x="1718048" y="1000108"/>
              <a:ext cx="6681214" cy="4880178"/>
            </a:xfrm>
            <a:prstGeom prst="pie">
              <a:avLst>
                <a:gd fmla="val 10745205" name="adj1"/>
                <a:gd fmla="val 13375967" name="adj2"/>
              </a:avLst>
            </a:prstGeom>
            <a:solidFill>
              <a:srgbClr val="CC0000">
                <a:alpha val="2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00" name="Google Shape;600;p40"/>
            <p:cNvSpPr/>
            <p:nvPr/>
          </p:nvSpPr>
          <p:spPr>
            <a:xfrm>
              <a:off x="1180479" y="1072946"/>
              <a:ext cx="7295578" cy="4880178"/>
            </a:xfrm>
            <a:prstGeom prst="pie">
              <a:avLst>
                <a:gd fmla="val 8392122" name="adj1"/>
                <a:gd fmla="val 13844324" name="adj2"/>
              </a:avLst>
            </a:prstGeom>
            <a:solidFill>
              <a:srgbClr val="0033CC">
                <a:alpha val="2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sp>
        <p:nvSpPr>
          <p:cNvPr id="605" name="Google Shape;605;p41"/>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Đặc điểm của mô hình xoắn ốc</a:t>
            </a:r>
            <a:endParaRPr/>
          </a:p>
        </p:txBody>
      </p:sp>
      <p:sp>
        <p:nvSpPr>
          <p:cNvPr id="606" name="Google Shape;606;p41"/>
          <p:cNvSpPr txBox="1"/>
          <p:nvPr>
            <p:ph idx="1" type="body"/>
          </p:nvPr>
        </p:nvSpPr>
        <p:spPr>
          <a:xfrm>
            <a:off x="0" y="1357298"/>
            <a:ext cx="9144000" cy="550070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2800"/>
              <a:buFont typeface="Arimo"/>
              <a:buChar char="•"/>
            </a:pPr>
            <a:r>
              <a:rPr lang="en-US"/>
              <a:t>Là mô hình kết hợp giữa thác nước và làm mẫu thử</a:t>
            </a:r>
            <a:endParaRPr/>
          </a:p>
          <a:p>
            <a:pPr indent="-285750" lvl="1" marL="742950" rtl="0" algn="l">
              <a:spcBef>
                <a:spcPts val="520"/>
              </a:spcBef>
              <a:spcAft>
                <a:spcPts val="0"/>
              </a:spcAft>
              <a:buClr>
                <a:schemeClr val="accent2"/>
              </a:buClr>
              <a:buSzPts val="2600"/>
              <a:buFont typeface="Arimo"/>
              <a:buChar char="–"/>
            </a:pPr>
            <a:r>
              <a:rPr lang="en-US"/>
              <a:t>Mô hình thác nước: Hổ trợ nhóm người phát triễn hệ thống cùng làm việc chung với nhau trên các tài liệu đặc tả.</a:t>
            </a:r>
            <a:endParaRPr/>
          </a:p>
          <a:p>
            <a:pPr indent="-285750" lvl="1" marL="742950" rtl="0" algn="l">
              <a:spcBef>
                <a:spcPts val="520"/>
              </a:spcBef>
              <a:spcAft>
                <a:spcPts val="0"/>
              </a:spcAft>
              <a:buClr>
                <a:schemeClr val="accent2"/>
              </a:buClr>
              <a:buSzPts val="2600"/>
              <a:buFont typeface="Arimo"/>
              <a:buChar char="–"/>
            </a:pPr>
            <a:r>
              <a:rPr lang="en-US"/>
              <a:t>Mô hình mẫu thử: Hổ trợ người sử dụng cùng tham gia (tư vấn) vào quá trình phát triễn sản phẩm ngay từ đầu.</a:t>
            </a:r>
            <a:endParaRPr/>
          </a:p>
          <a:p>
            <a:pPr indent="-342900" lvl="0" marL="342900" rtl="0" algn="l">
              <a:spcBef>
                <a:spcPts val="560"/>
              </a:spcBef>
              <a:spcAft>
                <a:spcPts val="0"/>
              </a:spcAft>
              <a:buClr>
                <a:schemeClr val="dk1"/>
              </a:buClr>
              <a:buSzPts val="2800"/>
              <a:buFont typeface="Arimo"/>
              <a:buChar char="•"/>
            </a:pPr>
            <a:r>
              <a:rPr lang="en-US"/>
              <a:t>Là mô hình hổ trợ cho nhận thức từ </a:t>
            </a:r>
            <a:r>
              <a:rPr b="1" lang="en-US">
                <a:solidFill>
                  <a:srgbClr val="0000CC"/>
                </a:solidFill>
              </a:rPr>
              <a:t>bản chất đến chi tiết</a:t>
            </a:r>
            <a:r>
              <a:rPr lang="en-US"/>
              <a:t> (từ bất biến đến tùy biến)</a:t>
            </a:r>
            <a:endParaRPr/>
          </a:p>
          <a:p>
            <a:pPr indent="-285750" lvl="1" marL="742950" rtl="0" algn="l">
              <a:spcBef>
                <a:spcPts val="520"/>
              </a:spcBef>
              <a:spcAft>
                <a:spcPts val="0"/>
              </a:spcAft>
              <a:buClr>
                <a:schemeClr val="accent2"/>
              </a:buClr>
              <a:buSzPts val="2600"/>
              <a:buFont typeface="Arimo"/>
              <a:buChar char="–"/>
            </a:pPr>
            <a:r>
              <a:rPr lang="en-US"/>
              <a:t>Cho phép </a:t>
            </a:r>
            <a:r>
              <a:rPr b="1" lang="en-US">
                <a:solidFill>
                  <a:srgbClr val="0000CC"/>
                </a:solidFill>
              </a:rPr>
              <a:t>cập nhật ấn phẩm</a:t>
            </a:r>
            <a:r>
              <a:rPr lang="en-US"/>
              <a:t> của mỗi công đoạn ở chu kỳ trước, thay vì phải tạo mới</a:t>
            </a:r>
            <a:endParaRPr/>
          </a:p>
          <a:p>
            <a:pPr indent="-285750" lvl="1" marL="742950" rtl="0" algn="l">
              <a:spcBef>
                <a:spcPts val="520"/>
              </a:spcBef>
              <a:spcAft>
                <a:spcPts val="0"/>
              </a:spcAft>
              <a:buClr>
                <a:schemeClr val="accent2"/>
              </a:buClr>
              <a:buSzPts val="2600"/>
              <a:buFont typeface="Arimo"/>
              <a:buChar char="–"/>
            </a:pPr>
            <a:r>
              <a:rPr lang="en-US"/>
              <a:t>Cho phép tiếp tục phát triễn sản phẩm phần mềm trong giai đoạn ứng dụng.</a:t>
            </a:r>
            <a:endParaRPr/>
          </a:p>
        </p:txBody>
      </p:sp>
      <p:sp>
        <p:nvSpPr>
          <p:cNvPr id="607" name="Google Shape;607;p41"/>
          <p:cNvSpPr txBox="1"/>
          <p:nvPr>
            <p:ph idx="4294967295" type="sldNum"/>
          </p:nvPr>
        </p:nvSpPr>
        <p:spPr>
          <a:xfrm>
            <a:off x="6946998" y="5921396"/>
            <a:ext cx="1768406" cy="36407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6">
                                            <p:txEl>
                                              <p:pRg end="0" st="0"/>
                                            </p:txEl>
                                          </p:spTgt>
                                        </p:tgtEl>
                                        <p:attrNameLst>
                                          <p:attrName>style.visibility</p:attrName>
                                        </p:attrNameLst>
                                      </p:cBhvr>
                                      <p:to>
                                        <p:strVal val="visible"/>
                                      </p:to>
                                    </p:set>
                                    <p:animEffect filter="fade" transition="in">
                                      <p:cBhvr>
                                        <p:cTn dur="500"/>
                                        <p:tgtEl>
                                          <p:spTgt spid="60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6">
                                            <p:txEl>
                                              <p:pRg end="1" st="1"/>
                                            </p:txEl>
                                          </p:spTgt>
                                        </p:tgtEl>
                                        <p:attrNameLst>
                                          <p:attrName>style.visibility</p:attrName>
                                        </p:attrNameLst>
                                      </p:cBhvr>
                                      <p:to>
                                        <p:strVal val="visible"/>
                                      </p:to>
                                    </p:set>
                                    <p:animEffect filter="fade" transition="in">
                                      <p:cBhvr>
                                        <p:cTn dur="500"/>
                                        <p:tgtEl>
                                          <p:spTgt spid="60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6">
                                            <p:txEl>
                                              <p:pRg end="2" st="2"/>
                                            </p:txEl>
                                          </p:spTgt>
                                        </p:tgtEl>
                                        <p:attrNameLst>
                                          <p:attrName>style.visibility</p:attrName>
                                        </p:attrNameLst>
                                      </p:cBhvr>
                                      <p:to>
                                        <p:strVal val="visible"/>
                                      </p:to>
                                    </p:set>
                                    <p:animEffect filter="fade" transition="in">
                                      <p:cBhvr>
                                        <p:cTn dur="500"/>
                                        <p:tgtEl>
                                          <p:spTgt spid="60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6">
                                            <p:txEl>
                                              <p:pRg end="3" st="3"/>
                                            </p:txEl>
                                          </p:spTgt>
                                        </p:tgtEl>
                                        <p:attrNameLst>
                                          <p:attrName>style.visibility</p:attrName>
                                        </p:attrNameLst>
                                      </p:cBhvr>
                                      <p:to>
                                        <p:strVal val="visible"/>
                                      </p:to>
                                    </p:set>
                                    <p:animEffect filter="fade" transition="in">
                                      <p:cBhvr>
                                        <p:cTn dur="500"/>
                                        <p:tgtEl>
                                          <p:spTgt spid="60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6">
                                            <p:txEl>
                                              <p:pRg end="4" st="4"/>
                                            </p:txEl>
                                          </p:spTgt>
                                        </p:tgtEl>
                                        <p:attrNameLst>
                                          <p:attrName>style.visibility</p:attrName>
                                        </p:attrNameLst>
                                      </p:cBhvr>
                                      <p:to>
                                        <p:strVal val="visible"/>
                                      </p:to>
                                    </p:set>
                                    <p:animEffect filter="fade" transition="in">
                                      <p:cBhvr>
                                        <p:cTn dur="500"/>
                                        <p:tgtEl>
                                          <p:spTgt spid="60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6">
                                            <p:txEl>
                                              <p:pRg end="5" st="5"/>
                                            </p:txEl>
                                          </p:spTgt>
                                        </p:tgtEl>
                                        <p:attrNameLst>
                                          <p:attrName>style.visibility</p:attrName>
                                        </p:attrNameLst>
                                      </p:cBhvr>
                                      <p:to>
                                        <p:strVal val="visible"/>
                                      </p:to>
                                    </p:set>
                                    <p:animEffect filter="fade" transition="in">
                                      <p:cBhvr>
                                        <p:cTn dur="500"/>
                                        <p:tgtEl>
                                          <p:spTgt spid="606">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42"/>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Mô hình hướng đối tượng (mô phỏng)</a:t>
            </a:r>
            <a:endParaRPr/>
          </a:p>
        </p:txBody>
      </p:sp>
      <p:cxnSp>
        <p:nvCxnSpPr>
          <p:cNvPr id="613" name="Google Shape;613;p42"/>
          <p:cNvCxnSpPr>
            <a:stCxn id="614" idx="4"/>
            <a:endCxn id="615" idx="6"/>
          </p:cNvCxnSpPr>
          <p:nvPr/>
        </p:nvCxnSpPr>
        <p:spPr>
          <a:xfrm flipH="1">
            <a:off x="5546425" y="3086238"/>
            <a:ext cx="2454600" cy="2869200"/>
          </a:xfrm>
          <a:prstGeom prst="bentConnector3">
            <a:avLst>
              <a:gd fmla="val -9313" name="adj1"/>
            </a:avLst>
          </a:prstGeom>
          <a:noFill/>
          <a:ln cap="flat" cmpd="sng" w="38100">
            <a:solidFill>
              <a:srgbClr val="FF0000"/>
            </a:solidFill>
            <a:prstDash val="dash"/>
            <a:round/>
            <a:headEnd len="med" w="med" type="none"/>
            <a:tailEnd len="lg" w="lg" type="stealth"/>
          </a:ln>
        </p:spPr>
      </p:cxnSp>
      <p:sp>
        <p:nvSpPr>
          <p:cNvPr id="616" name="Google Shape;616;p42"/>
          <p:cNvSpPr/>
          <p:nvPr/>
        </p:nvSpPr>
        <p:spPr>
          <a:xfrm>
            <a:off x="1043645" y="1633542"/>
            <a:ext cx="2071702" cy="70873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2"/>
                </a:solidFill>
                <a:latin typeface="Arial"/>
                <a:ea typeface="Arial"/>
                <a:cs typeface="Arial"/>
                <a:sym typeface="Arial"/>
              </a:rPr>
              <a:t>Khảo sát hệ thống</a:t>
            </a:r>
            <a:endParaRPr/>
          </a:p>
        </p:txBody>
      </p:sp>
      <p:sp>
        <p:nvSpPr>
          <p:cNvPr id="617" name="Google Shape;617;p42"/>
          <p:cNvSpPr/>
          <p:nvPr/>
        </p:nvSpPr>
        <p:spPr>
          <a:xfrm>
            <a:off x="928662" y="2664423"/>
            <a:ext cx="2286016" cy="837591"/>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2"/>
                </a:solidFill>
                <a:latin typeface="Arial"/>
                <a:ea typeface="Arial"/>
                <a:cs typeface="Arial"/>
                <a:sym typeface="Arial"/>
              </a:rPr>
              <a:t>Phân tích yêu cầu </a:t>
            </a:r>
            <a:endParaRPr/>
          </a:p>
          <a:p>
            <a:pPr indent="0" lvl="0" marL="0" marR="0" rtl="0" algn="ctr">
              <a:spcBef>
                <a:spcPts val="0"/>
              </a:spcBef>
              <a:spcAft>
                <a:spcPts val="0"/>
              </a:spcAft>
              <a:buNone/>
            </a:pPr>
            <a:r>
              <a:rPr lang="en-US" sz="2000">
                <a:solidFill>
                  <a:schemeClr val="dk2"/>
                </a:solidFill>
                <a:latin typeface="Arial"/>
                <a:ea typeface="Arial"/>
                <a:cs typeface="Arial"/>
                <a:sym typeface="Arial"/>
              </a:rPr>
              <a:t>&amp; tương tác</a:t>
            </a:r>
            <a:endParaRPr/>
          </a:p>
        </p:txBody>
      </p:sp>
      <p:sp>
        <p:nvSpPr>
          <p:cNvPr id="618" name="Google Shape;618;p42"/>
          <p:cNvSpPr/>
          <p:nvPr/>
        </p:nvSpPr>
        <p:spPr>
          <a:xfrm>
            <a:off x="3835808" y="2664423"/>
            <a:ext cx="1724601" cy="837591"/>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Tìm đối tượng</a:t>
            </a:r>
            <a:endParaRPr/>
          </a:p>
        </p:txBody>
      </p:sp>
      <p:sp>
        <p:nvSpPr>
          <p:cNvPr id="619" name="Google Shape;619;p42"/>
          <p:cNvSpPr/>
          <p:nvPr/>
        </p:nvSpPr>
        <p:spPr>
          <a:xfrm>
            <a:off x="3838683" y="5370484"/>
            <a:ext cx="1721726" cy="77316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Xây dựng phần mềm</a:t>
            </a:r>
            <a:endParaRPr/>
          </a:p>
        </p:txBody>
      </p:sp>
      <p:sp>
        <p:nvSpPr>
          <p:cNvPr id="620" name="Google Shape;620;p42"/>
          <p:cNvSpPr/>
          <p:nvPr/>
        </p:nvSpPr>
        <p:spPr>
          <a:xfrm>
            <a:off x="3835808" y="4120269"/>
            <a:ext cx="1724601" cy="571817"/>
          </a:xfrm>
          <a:prstGeom prst="diamond">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2"/>
              </a:solidFill>
              <a:latin typeface="Arial"/>
              <a:ea typeface="Arial"/>
              <a:cs typeface="Arial"/>
              <a:sym typeface="Arial"/>
            </a:endParaRPr>
          </a:p>
        </p:txBody>
      </p:sp>
      <p:sp>
        <p:nvSpPr>
          <p:cNvPr id="621" name="Google Shape;621;p42"/>
          <p:cNvSpPr/>
          <p:nvPr/>
        </p:nvSpPr>
        <p:spPr>
          <a:xfrm>
            <a:off x="6215074" y="4017453"/>
            <a:ext cx="1893650" cy="77316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Phát triễn đối tượng mới</a:t>
            </a:r>
            <a:endParaRPr/>
          </a:p>
        </p:txBody>
      </p:sp>
      <p:cxnSp>
        <p:nvCxnSpPr>
          <p:cNvPr id="622" name="Google Shape;622;p42"/>
          <p:cNvCxnSpPr>
            <a:stCxn id="616" idx="2"/>
            <a:endCxn id="617" idx="0"/>
          </p:cNvCxnSpPr>
          <p:nvPr/>
        </p:nvCxnSpPr>
        <p:spPr>
          <a:xfrm flipH="1">
            <a:off x="2071696" y="2342272"/>
            <a:ext cx="7800" cy="322200"/>
          </a:xfrm>
          <a:prstGeom prst="straightConnector1">
            <a:avLst/>
          </a:prstGeom>
          <a:noFill/>
          <a:ln cap="flat" cmpd="sng" w="38100">
            <a:solidFill>
              <a:schemeClr val="dk2"/>
            </a:solidFill>
            <a:prstDash val="solid"/>
            <a:round/>
            <a:headEnd len="med" w="med" type="none"/>
            <a:tailEnd len="lg" w="lg" type="stealth"/>
          </a:ln>
        </p:spPr>
      </p:cxnSp>
      <p:cxnSp>
        <p:nvCxnSpPr>
          <p:cNvPr id="623" name="Google Shape;623;p42"/>
          <p:cNvCxnSpPr>
            <a:stCxn id="618" idx="2"/>
            <a:endCxn id="620" idx="0"/>
          </p:cNvCxnSpPr>
          <p:nvPr/>
        </p:nvCxnSpPr>
        <p:spPr>
          <a:xfrm>
            <a:off x="4698108" y="3502014"/>
            <a:ext cx="0" cy="618300"/>
          </a:xfrm>
          <a:prstGeom prst="straightConnector1">
            <a:avLst/>
          </a:prstGeom>
          <a:noFill/>
          <a:ln cap="flat" cmpd="sng" w="38100">
            <a:solidFill>
              <a:schemeClr val="dk2"/>
            </a:solidFill>
            <a:prstDash val="solid"/>
            <a:round/>
            <a:headEnd len="med" w="med" type="none"/>
            <a:tailEnd len="lg" w="lg" type="stealth"/>
          </a:ln>
        </p:spPr>
      </p:cxnSp>
      <p:cxnSp>
        <p:nvCxnSpPr>
          <p:cNvPr id="624" name="Google Shape;624;p42"/>
          <p:cNvCxnSpPr>
            <a:stCxn id="620" idx="3"/>
            <a:endCxn id="621" idx="1"/>
          </p:cNvCxnSpPr>
          <p:nvPr/>
        </p:nvCxnSpPr>
        <p:spPr>
          <a:xfrm flipH="1" rot="10800000">
            <a:off x="5560409" y="4404078"/>
            <a:ext cx="654600" cy="2100"/>
          </a:xfrm>
          <a:prstGeom prst="straightConnector1">
            <a:avLst/>
          </a:prstGeom>
          <a:noFill/>
          <a:ln cap="flat" cmpd="sng" w="38100">
            <a:solidFill>
              <a:schemeClr val="dk2"/>
            </a:solidFill>
            <a:prstDash val="solid"/>
            <a:round/>
            <a:headEnd len="med" w="med" type="none"/>
            <a:tailEnd len="lg" w="lg" type="stealth"/>
          </a:ln>
        </p:spPr>
      </p:cxnSp>
      <p:sp>
        <p:nvSpPr>
          <p:cNvPr id="625" name="Google Shape;625;p42"/>
          <p:cNvSpPr txBox="1"/>
          <p:nvPr/>
        </p:nvSpPr>
        <p:spPr>
          <a:xfrm>
            <a:off x="4757032" y="4661753"/>
            <a:ext cx="6035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Yes</a:t>
            </a:r>
            <a:endParaRPr/>
          </a:p>
        </p:txBody>
      </p:sp>
      <p:sp>
        <p:nvSpPr>
          <p:cNvPr id="614" name="Google Shape;614;p42"/>
          <p:cNvSpPr/>
          <p:nvPr/>
        </p:nvSpPr>
        <p:spPr>
          <a:xfrm>
            <a:off x="6286513" y="2768562"/>
            <a:ext cx="1714512" cy="635352"/>
          </a:xfrm>
          <a:prstGeom prst="can">
            <a:avLst>
              <a:gd fmla="val 25000" name="adj"/>
            </a:avLst>
          </a:prstGeom>
          <a:solidFill>
            <a:srgbClr val="FFFF99"/>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Thư viện</a:t>
            </a:r>
            <a:endParaRPr/>
          </a:p>
        </p:txBody>
      </p:sp>
      <p:sp>
        <p:nvSpPr>
          <p:cNvPr id="626" name="Google Shape;626;p42"/>
          <p:cNvSpPr/>
          <p:nvPr/>
        </p:nvSpPr>
        <p:spPr>
          <a:xfrm>
            <a:off x="1214415" y="4017453"/>
            <a:ext cx="1724601" cy="77316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2"/>
                </a:solidFill>
                <a:latin typeface="Arial"/>
                <a:ea typeface="Arial"/>
                <a:cs typeface="Arial"/>
                <a:sym typeface="Arial"/>
              </a:rPr>
              <a:t>Kiễm thử</a:t>
            </a:r>
            <a:endParaRPr/>
          </a:p>
        </p:txBody>
      </p:sp>
      <p:cxnSp>
        <p:nvCxnSpPr>
          <p:cNvPr id="627" name="Google Shape;627;p42"/>
          <p:cNvCxnSpPr>
            <a:stCxn id="617" idx="3"/>
            <a:endCxn id="618" idx="1"/>
          </p:cNvCxnSpPr>
          <p:nvPr/>
        </p:nvCxnSpPr>
        <p:spPr>
          <a:xfrm>
            <a:off x="3214678" y="3083219"/>
            <a:ext cx="621000" cy="0"/>
          </a:xfrm>
          <a:prstGeom prst="straightConnector1">
            <a:avLst/>
          </a:prstGeom>
          <a:noFill/>
          <a:ln cap="flat" cmpd="sng" w="38100">
            <a:solidFill>
              <a:schemeClr val="dk2"/>
            </a:solidFill>
            <a:prstDash val="solid"/>
            <a:round/>
            <a:headEnd len="med" w="med" type="none"/>
            <a:tailEnd len="lg" w="lg" type="stealth"/>
          </a:ln>
        </p:spPr>
      </p:cxnSp>
      <p:cxnSp>
        <p:nvCxnSpPr>
          <p:cNvPr id="628" name="Google Shape;628;p42"/>
          <p:cNvCxnSpPr>
            <a:stCxn id="620" idx="2"/>
            <a:endCxn id="619" idx="0"/>
          </p:cNvCxnSpPr>
          <p:nvPr/>
        </p:nvCxnSpPr>
        <p:spPr>
          <a:xfrm>
            <a:off x="4698108" y="4692086"/>
            <a:ext cx="1500" cy="678300"/>
          </a:xfrm>
          <a:prstGeom prst="straightConnector1">
            <a:avLst/>
          </a:prstGeom>
          <a:noFill/>
          <a:ln cap="flat" cmpd="sng" w="38100">
            <a:solidFill>
              <a:schemeClr val="dk2"/>
            </a:solidFill>
            <a:prstDash val="solid"/>
            <a:round/>
            <a:headEnd len="med" w="med" type="none"/>
            <a:tailEnd len="lg" w="lg" type="stealth"/>
          </a:ln>
        </p:spPr>
      </p:cxnSp>
      <p:cxnSp>
        <p:nvCxnSpPr>
          <p:cNvPr id="629" name="Google Shape;629;p42"/>
          <p:cNvCxnSpPr>
            <a:stCxn id="614" idx="2"/>
            <a:endCxn id="618" idx="3"/>
          </p:cNvCxnSpPr>
          <p:nvPr/>
        </p:nvCxnSpPr>
        <p:spPr>
          <a:xfrm rot="10800000">
            <a:off x="5560513" y="3083238"/>
            <a:ext cx="726000" cy="3000"/>
          </a:xfrm>
          <a:prstGeom prst="straightConnector1">
            <a:avLst/>
          </a:prstGeom>
          <a:noFill/>
          <a:ln cap="flat" cmpd="sng" w="38100">
            <a:solidFill>
              <a:srgbClr val="FF0000"/>
            </a:solidFill>
            <a:prstDash val="dash"/>
            <a:round/>
            <a:headEnd len="med" w="med" type="none"/>
            <a:tailEnd len="lg" w="lg" type="stealth"/>
          </a:ln>
        </p:spPr>
      </p:cxnSp>
      <p:cxnSp>
        <p:nvCxnSpPr>
          <p:cNvPr id="630" name="Google Shape;630;p42"/>
          <p:cNvCxnSpPr>
            <a:stCxn id="621" idx="0"/>
            <a:endCxn id="614" idx="3"/>
          </p:cNvCxnSpPr>
          <p:nvPr/>
        </p:nvCxnSpPr>
        <p:spPr>
          <a:xfrm rot="10800000">
            <a:off x="7143899" y="3403953"/>
            <a:ext cx="18000" cy="613500"/>
          </a:xfrm>
          <a:prstGeom prst="straightConnector1">
            <a:avLst/>
          </a:prstGeom>
          <a:noFill/>
          <a:ln cap="flat" cmpd="sng" w="38100">
            <a:solidFill>
              <a:srgbClr val="FF0000"/>
            </a:solidFill>
            <a:prstDash val="dash"/>
            <a:round/>
            <a:headEnd len="med" w="med" type="none"/>
            <a:tailEnd len="lg" w="lg" type="stealth"/>
          </a:ln>
        </p:spPr>
      </p:cxnSp>
      <p:cxnSp>
        <p:nvCxnSpPr>
          <p:cNvPr id="631" name="Google Shape;631;p42"/>
          <p:cNvCxnSpPr>
            <a:stCxn id="626" idx="0"/>
            <a:endCxn id="617" idx="2"/>
          </p:cNvCxnSpPr>
          <p:nvPr/>
        </p:nvCxnSpPr>
        <p:spPr>
          <a:xfrm rot="10800000">
            <a:off x="2071616" y="3502053"/>
            <a:ext cx="5100" cy="515400"/>
          </a:xfrm>
          <a:prstGeom prst="straightConnector1">
            <a:avLst/>
          </a:prstGeom>
          <a:noFill/>
          <a:ln cap="flat" cmpd="sng" w="38100">
            <a:solidFill>
              <a:schemeClr val="dk1"/>
            </a:solidFill>
            <a:prstDash val="dash"/>
            <a:round/>
            <a:headEnd len="med" w="med" type="none"/>
            <a:tailEnd len="lg" w="lg" type="stealth"/>
          </a:ln>
        </p:spPr>
      </p:cxnSp>
      <p:sp>
        <p:nvSpPr>
          <p:cNvPr id="632" name="Google Shape;632;p42"/>
          <p:cNvSpPr/>
          <p:nvPr/>
        </p:nvSpPr>
        <p:spPr>
          <a:xfrm>
            <a:off x="1214415" y="5370484"/>
            <a:ext cx="1724601" cy="773160"/>
          </a:xfrm>
          <a:prstGeom prst="rect">
            <a:avLst/>
          </a:prstGeom>
          <a:solidFill>
            <a:schemeClr val="lt1"/>
          </a:solidFill>
          <a:ln cap="flat" cmpd="sng" w="25400">
            <a:solidFill>
              <a:srgbClr val="2121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2"/>
                </a:solidFill>
                <a:latin typeface="Arial"/>
                <a:ea typeface="Arial"/>
                <a:cs typeface="Arial"/>
                <a:sym typeface="Arial"/>
              </a:rPr>
              <a:t>Ứng dụng</a:t>
            </a:r>
            <a:endParaRPr/>
          </a:p>
        </p:txBody>
      </p:sp>
      <p:cxnSp>
        <p:nvCxnSpPr>
          <p:cNvPr id="633" name="Google Shape;633;p42"/>
          <p:cNvCxnSpPr>
            <a:stCxn id="626" idx="2"/>
            <a:endCxn id="632" idx="0"/>
          </p:cNvCxnSpPr>
          <p:nvPr/>
        </p:nvCxnSpPr>
        <p:spPr>
          <a:xfrm>
            <a:off x="2076716" y="4790613"/>
            <a:ext cx="0" cy="579900"/>
          </a:xfrm>
          <a:prstGeom prst="straightConnector1">
            <a:avLst/>
          </a:prstGeom>
          <a:noFill/>
          <a:ln cap="flat" cmpd="sng" w="38100">
            <a:solidFill>
              <a:schemeClr val="dk2"/>
            </a:solidFill>
            <a:prstDash val="solid"/>
            <a:round/>
            <a:headEnd len="med" w="med" type="none"/>
            <a:tailEnd len="lg" w="lg" type="stealth"/>
          </a:ln>
        </p:spPr>
      </p:cxnSp>
      <p:sp>
        <p:nvSpPr>
          <p:cNvPr id="634" name="Google Shape;634;p42"/>
          <p:cNvSpPr txBox="1"/>
          <p:nvPr/>
        </p:nvSpPr>
        <p:spPr>
          <a:xfrm>
            <a:off x="2111208" y="4797418"/>
            <a:ext cx="104067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Passed</a:t>
            </a:r>
            <a:endParaRPr/>
          </a:p>
        </p:txBody>
      </p:sp>
      <p:grpSp>
        <p:nvGrpSpPr>
          <p:cNvPr id="635" name="Google Shape;635;p42"/>
          <p:cNvGrpSpPr/>
          <p:nvPr/>
        </p:nvGrpSpPr>
        <p:grpSpPr>
          <a:xfrm>
            <a:off x="6792637" y="1906195"/>
            <a:ext cx="642098" cy="623093"/>
            <a:chOff x="4108" y="3048"/>
            <a:chExt cx="900" cy="900"/>
          </a:xfrm>
        </p:grpSpPr>
        <p:grpSp>
          <p:nvGrpSpPr>
            <p:cNvPr id="636" name="Google Shape;636;p42"/>
            <p:cNvGrpSpPr/>
            <p:nvPr/>
          </p:nvGrpSpPr>
          <p:grpSpPr>
            <a:xfrm>
              <a:off x="4108" y="3048"/>
              <a:ext cx="900" cy="900"/>
              <a:chOff x="4764" y="3360"/>
              <a:chExt cx="900" cy="900"/>
            </a:xfrm>
          </p:grpSpPr>
          <p:sp>
            <p:nvSpPr>
              <p:cNvPr id="637" name="Google Shape;637;p42"/>
              <p:cNvSpPr/>
              <p:nvPr/>
            </p:nvSpPr>
            <p:spPr>
              <a:xfrm>
                <a:off x="4800" y="3360"/>
                <a:ext cx="864" cy="816"/>
              </a:xfrm>
              <a:prstGeom prst="ellipse">
                <a:avLst/>
              </a:prstGeom>
              <a:solidFill>
                <a:srgbClr val="808080"/>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638" name="Google Shape;638;p42"/>
              <p:cNvCxnSpPr>
                <a:stCxn id="637" idx="0"/>
                <a:endCxn id="637" idx="4"/>
              </p:cNvCxnSpPr>
              <p:nvPr/>
            </p:nvCxnSpPr>
            <p:spPr>
              <a:xfrm>
                <a:off x="5232" y="3360"/>
                <a:ext cx="0" cy="900"/>
              </a:xfrm>
              <a:prstGeom prst="straightConnector1">
                <a:avLst/>
              </a:prstGeom>
              <a:noFill/>
              <a:ln cap="flat" cmpd="sng" w="9525">
                <a:solidFill>
                  <a:schemeClr val="dk1"/>
                </a:solidFill>
                <a:prstDash val="solid"/>
                <a:round/>
                <a:headEnd len="med" w="med" type="none"/>
                <a:tailEnd len="med" w="med" type="none"/>
              </a:ln>
            </p:spPr>
          </p:cxnSp>
          <p:cxnSp>
            <p:nvCxnSpPr>
              <p:cNvPr id="639" name="Google Shape;639;p42"/>
              <p:cNvCxnSpPr>
                <a:stCxn id="637" idx="7"/>
                <a:endCxn id="637" idx="3"/>
              </p:cNvCxnSpPr>
              <p:nvPr/>
            </p:nvCxnSpPr>
            <p:spPr>
              <a:xfrm flipH="1">
                <a:off x="493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40" name="Google Shape;640;p42"/>
              <p:cNvCxnSpPr>
                <a:stCxn id="637" idx="1"/>
                <a:endCxn id="637" idx="5"/>
              </p:cNvCxnSpPr>
              <p:nvPr/>
            </p:nvCxnSpPr>
            <p:spPr>
              <a:xfrm>
                <a:off x="492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41" name="Google Shape;641;p42"/>
              <p:cNvCxnSpPr>
                <a:stCxn id="637" idx="6"/>
                <a:endCxn id="637" idx="2"/>
              </p:cNvCxnSpPr>
              <p:nvPr/>
            </p:nvCxnSpPr>
            <p:spPr>
              <a:xfrm rot="10800000">
                <a:off x="4764" y="3768"/>
                <a:ext cx="900" cy="0"/>
              </a:xfrm>
              <a:prstGeom prst="straightConnector1">
                <a:avLst/>
              </a:prstGeom>
              <a:noFill/>
              <a:ln cap="flat" cmpd="sng" w="9525">
                <a:solidFill>
                  <a:schemeClr val="dk1"/>
                </a:solidFill>
                <a:prstDash val="solid"/>
                <a:round/>
                <a:headEnd len="med" w="med" type="none"/>
                <a:tailEnd len="med" w="med" type="none"/>
              </a:ln>
            </p:spPr>
          </p:cxnSp>
        </p:grpSp>
        <p:sp>
          <p:nvSpPr>
            <p:cNvPr id="642" name="Google Shape;642;p42"/>
            <p:cNvSpPr/>
            <p:nvPr/>
          </p:nvSpPr>
          <p:spPr>
            <a:xfrm>
              <a:off x="4272" y="3168"/>
              <a:ext cx="624" cy="576"/>
            </a:xfrm>
            <a:prstGeom prst="ellipse">
              <a:avLst/>
            </a:prstGeom>
            <a:solidFill>
              <a:srgbClr val="00CCFF"/>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Obj</a:t>
              </a:r>
              <a:endParaRPr/>
            </a:p>
          </p:txBody>
        </p:sp>
      </p:grpSp>
      <p:grpSp>
        <p:nvGrpSpPr>
          <p:cNvPr id="643" name="Google Shape;643;p42"/>
          <p:cNvGrpSpPr/>
          <p:nvPr/>
        </p:nvGrpSpPr>
        <p:grpSpPr>
          <a:xfrm>
            <a:off x="6569485" y="2163915"/>
            <a:ext cx="642098" cy="623093"/>
            <a:chOff x="4108" y="3048"/>
            <a:chExt cx="900" cy="900"/>
          </a:xfrm>
        </p:grpSpPr>
        <p:grpSp>
          <p:nvGrpSpPr>
            <p:cNvPr id="644" name="Google Shape;644;p42"/>
            <p:cNvGrpSpPr/>
            <p:nvPr/>
          </p:nvGrpSpPr>
          <p:grpSpPr>
            <a:xfrm>
              <a:off x="4108" y="3048"/>
              <a:ext cx="900" cy="900"/>
              <a:chOff x="4764" y="3360"/>
              <a:chExt cx="900" cy="900"/>
            </a:xfrm>
          </p:grpSpPr>
          <p:sp>
            <p:nvSpPr>
              <p:cNvPr id="645" name="Google Shape;645;p42"/>
              <p:cNvSpPr/>
              <p:nvPr/>
            </p:nvSpPr>
            <p:spPr>
              <a:xfrm>
                <a:off x="4800" y="3360"/>
                <a:ext cx="864" cy="816"/>
              </a:xfrm>
              <a:prstGeom prst="ellipse">
                <a:avLst/>
              </a:prstGeom>
              <a:solidFill>
                <a:srgbClr val="C0C0C0"/>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646" name="Google Shape;646;p42"/>
              <p:cNvCxnSpPr>
                <a:stCxn id="645" idx="0"/>
                <a:endCxn id="645" idx="4"/>
              </p:cNvCxnSpPr>
              <p:nvPr/>
            </p:nvCxnSpPr>
            <p:spPr>
              <a:xfrm>
                <a:off x="5232" y="3360"/>
                <a:ext cx="0" cy="900"/>
              </a:xfrm>
              <a:prstGeom prst="straightConnector1">
                <a:avLst/>
              </a:prstGeom>
              <a:noFill/>
              <a:ln cap="flat" cmpd="sng" w="9525">
                <a:solidFill>
                  <a:schemeClr val="dk1"/>
                </a:solidFill>
                <a:prstDash val="solid"/>
                <a:round/>
                <a:headEnd len="med" w="med" type="none"/>
                <a:tailEnd len="med" w="med" type="none"/>
              </a:ln>
            </p:spPr>
          </p:cxnSp>
          <p:cxnSp>
            <p:nvCxnSpPr>
              <p:cNvPr id="647" name="Google Shape;647;p42"/>
              <p:cNvCxnSpPr>
                <a:stCxn id="645" idx="7"/>
                <a:endCxn id="645" idx="3"/>
              </p:cNvCxnSpPr>
              <p:nvPr/>
            </p:nvCxnSpPr>
            <p:spPr>
              <a:xfrm flipH="1">
                <a:off x="493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48" name="Google Shape;648;p42"/>
              <p:cNvCxnSpPr>
                <a:stCxn id="645" idx="1"/>
                <a:endCxn id="645" idx="5"/>
              </p:cNvCxnSpPr>
              <p:nvPr/>
            </p:nvCxnSpPr>
            <p:spPr>
              <a:xfrm>
                <a:off x="492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49" name="Google Shape;649;p42"/>
              <p:cNvCxnSpPr>
                <a:stCxn id="645" idx="6"/>
                <a:endCxn id="645" idx="2"/>
              </p:cNvCxnSpPr>
              <p:nvPr/>
            </p:nvCxnSpPr>
            <p:spPr>
              <a:xfrm rot="10800000">
                <a:off x="4764" y="3768"/>
                <a:ext cx="900" cy="0"/>
              </a:xfrm>
              <a:prstGeom prst="straightConnector1">
                <a:avLst/>
              </a:prstGeom>
              <a:noFill/>
              <a:ln cap="flat" cmpd="sng" w="9525">
                <a:solidFill>
                  <a:schemeClr val="dk1"/>
                </a:solidFill>
                <a:prstDash val="solid"/>
                <a:round/>
                <a:headEnd len="med" w="med" type="none"/>
                <a:tailEnd len="med" w="med" type="none"/>
              </a:ln>
            </p:spPr>
          </p:cxnSp>
        </p:grpSp>
        <p:sp>
          <p:nvSpPr>
            <p:cNvPr id="650" name="Google Shape;650;p42"/>
            <p:cNvSpPr/>
            <p:nvPr/>
          </p:nvSpPr>
          <p:spPr>
            <a:xfrm>
              <a:off x="4272" y="3168"/>
              <a:ext cx="624" cy="576"/>
            </a:xfrm>
            <a:prstGeom prst="ellipse">
              <a:avLst/>
            </a:prstGeom>
            <a:solidFill>
              <a:srgbClr val="CCFFFF"/>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Obj</a:t>
              </a:r>
              <a:endParaRPr/>
            </a:p>
          </p:txBody>
        </p:sp>
      </p:grpSp>
      <p:grpSp>
        <p:nvGrpSpPr>
          <p:cNvPr id="651" name="Google Shape;651;p42"/>
          <p:cNvGrpSpPr/>
          <p:nvPr/>
        </p:nvGrpSpPr>
        <p:grpSpPr>
          <a:xfrm>
            <a:off x="7052373" y="2163915"/>
            <a:ext cx="642098" cy="623093"/>
            <a:chOff x="4108" y="3048"/>
            <a:chExt cx="900" cy="900"/>
          </a:xfrm>
        </p:grpSpPr>
        <p:grpSp>
          <p:nvGrpSpPr>
            <p:cNvPr id="652" name="Google Shape;652;p42"/>
            <p:cNvGrpSpPr/>
            <p:nvPr/>
          </p:nvGrpSpPr>
          <p:grpSpPr>
            <a:xfrm>
              <a:off x="4108" y="3048"/>
              <a:ext cx="900" cy="900"/>
              <a:chOff x="4764" y="3360"/>
              <a:chExt cx="900" cy="900"/>
            </a:xfrm>
          </p:grpSpPr>
          <p:sp>
            <p:nvSpPr>
              <p:cNvPr id="653" name="Google Shape;653;p42"/>
              <p:cNvSpPr/>
              <p:nvPr/>
            </p:nvSpPr>
            <p:spPr>
              <a:xfrm>
                <a:off x="4800" y="3360"/>
                <a:ext cx="864" cy="816"/>
              </a:xfrm>
              <a:prstGeom prst="ellipse">
                <a:avLst/>
              </a:prstGeom>
              <a:solidFill>
                <a:srgbClr val="C0C0C0"/>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654" name="Google Shape;654;p42"/>
              <p:cNvCxnSpPr>
                <a:stCxn id="653" idx="0"/>
                <a:endCxn id="653" idx="4"/>
              </p:cNvCxnSpPr>
              <p:nvPr/>
            </p:nvCxnSpPr>
            <p:spPr>
              <a:xfrm>
                <a:off x="5232" y="3360"/>
                <a:ext cx="0" cy="900"/>
              </a:xfrm>
              <a:prstGeom prst="straightConnector1">
                <a:avLst/>
              </a:prstGeom>
              <a:noFill/>
              <a:ln cap="flat" cmpd="sng" w="9525">
                <a:solidFill>
                  <a:schemeClr val="dk1"/>
                </a:solidFill>
                <a:prstDash val="solid"/>
                <a:round/>
                <a:headEnd len="med" w="med" type="none"/>
                <a:tailEnd len="med" w="med" type="none"/>
              </a:ln>
            </p:spPr>
          </p:cxnSp>
          <p:cxnSp>
            <p:nvCxnSpPr>
              <p:cNvPr id="655" name="Google Shape;655;p42"/>
              <p:cNvCxnSpPr>
                <a:stCxn id="653" idx="7"/>
                <a:endCxn id="653" idx="3"/>
              </p:cNvCxnSpPr>
              <p:nvPr/>
            </p:nvCxnSpPr>
            <p:spPr>
              <a:xfrm flipH="1">
                <a:off x="493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56" name="Google Shape;656;p42"/>
              <p:cNvCxnSpPr>
                <a:stCxn id="653" idx="1"/>
                <a:endCxn id="653" idx="5"/>
              </p:cNvCxnSpPr>
              <p:nvPr/>
            </p:nvCxnSpPr>
            <p:spPr>
              <a:xfrm>
                <a:off x="492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57" name="Google Shape;657;p42"/>
              <p:cNvCxnSpPr>
                <a:stCxn id="653" idx="6"/>
                <a:endCxn id="653" idx="2"/>
              </p:cNvCxnSpPr>
              <p:nvPr/>
            </p:nvCxnSpPr>
            <p:spPr>
              <a:xfrm rot="10800000">
                <a:off x="4764" y="3768"/>
                <a:ext cx="900" cy="0"/>
              </a:xfrm>
              <a:prstGeom prst="straightConnector1">
                <a:avLst/>
              </a:prstGeom>
              <a:noFill/>
              <a:ln cap="flat" cmpd="sng" w="9525">
                <a:solidFill>
                  <a:schemeClr val="dk1"/>
                </a:solidFill>
                <a:prstDash val="solid"/>
                <a:round/>
                <a:headEnd len="med" w="med" type="none"/>
                <a:tailEnd len="med" w="med" type="none"/>
              </a:ln>
            </p:spPr>
          </p:cxnSp>
        </p:grpSp>
        <p:sp>
          <p:nvSpPr>
            <p:cNvPr id="658" name="Google Shape;658;p42"/>
            <p:cNvSpPr/>
            <p:nvPr/>
          </p:nvSpPr>
          <p:spPr>
            <a:xfrm>
              <a:off x="4272" y="3168"/>
              <a:ext cx="624" cy="576"/>
            </a:xfrm>
            <a:prstGeom prst="ellipse">
              <a:avLst/>
            </a:prstGeom>
            <a:solidFill>
              <a:srgbClr val="FFCC00"/>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Obj</a:t>
              </a:r>
              <a:endParaRPr/>
            </a:p>
          </p:txBody>
        </p:sp>
      </p:grpSp>
      <p:cxnSp>
        <p:nvCxnSpPr>
          <p:cNvPr id="659" name="Google Shape;659;p42"/>
          <p:cNvCxnSpPr>
            <a:stCxn id="619" idx="1"/>
            <a:endCxn id="626" idx="3"/>
          </p:cNvCxnSpPr>
          <p:nvPr/>
        </p:nvCxnSpPr>
        <p:spPr>
          <a:xfrm rot="10800000">
            <a:off x="2938983" y="4404064"/>
            <a:ext cx="899700" cy="1353000"/>
          </a:xfrm>
          <a:prstGeom prst="bentConnector3">
            <a:avLst>
              <a:gd fmla="val 49998" name="adj1"/>
            </a:avLst>
          </a:prstGeom>
          <a:noFill/>
          <a:ln cap="flat" cmpd="sng" w="38100">
            <a:solidFill>
              <a:schemeClr val="dk2"/>
            </a:solidFill>
            <a:prstDash val="solid"/>
            <a:round/>
            <a:headEnd len="med" w="med" type="none"/>
            <a:tailEnd len="lg" w="lg" type="stealth"/>
          </a:ln>
        </p:spPr>
      </p:cxnSp>
      <p:sp>
        <p:nvSpPr>
          <p:cNvPr id="660" name="Google Shape;660;p42"/>
          <p:cNvSpPr txBox="1"/>
          <p:nvPr/>
        </p:nvSpPr>
        <p:spPr>
          <a:xfrm>
            <a:off x="4095236" y="4133872"/>
            <a:ext cx="133402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Có </a:t>
            </a:r>
            <a:r>
              <a:rPr lang="en-US" sz="2000">
                <a:solidFill>
                  <a:schemeClr val="dk1"/>
                </a:solidFill>
                <a:latin typeface="Arial"/>
                <a:ea typeface="Arial"/>
                <a:cs typeface="Arial"/>
                <a:sym typeface="Arial"/>
              </a:rPr>
              <a:t>sẵn</a:t>
            </a:r>
            <a:r>
              <a:rPr lang="en-US" sz="2400">
                <a:solidFill>
                  <a:schemeClr val="dk1"/>
                </a:solidFill>
                <a:latin typeface="Arial"/>
                <a:ea typeface="Arial"/>
                <a:cs typeface="Arial"/>
                <a:sym typeface="Arial"/>
              </a:rPr>
              <a:t> ?</a:t>
            </a:r>
            <a:endParaRPr/>
          </a:p>
        </p:txBody>
      </p:sp>
      <p:sp>
        <p:nvSpPr>
          <p:cNvPr id="661" name="Google Shape;661;p42"/>
          <p:cNvSpPr txBox="1"/>
          <p:nvPr/>
        </p:nvSpPr>
        <p:spPr>
          <a:xfrm>
            <a:off x="5543794" y="4017453"/>
            <a:ext cx="51328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0000"/>
                </a:solidFill>
                <a:latin typeface="Arial"/>
                <a:ea typeface="Arial"/>
                <a:cs typeface="Arial"/>
                <a:sym typeface="Arial"/>
              </a:rPr>
              <a:t>No</a:t>
            </a:r>
            <a:endParaRPr/>
          </a:p>
        </p:txBody>
      </p:sp>
      <p:cxnSp>
        <p:nvCxnSpPr>
          <p:cNvPr id="662" name="Google Shape;662;p42"/>
          <p:cNvCxnSpPr>
            <a:stCxn id="621" idx="2"/>
            <a:endCxn id="619" idx="3"/>
          </p:cNvCxnSpPr>
          <p:nvPr/>
        </p:nvCxnSpPr>
        <p:spPr>
          <a:xfrm rot="5400000">
            <a:off x="5877899" y="4473213"/>
            <a:ext cx="966600" cy="1601400"/>
          </a:xfrm>
          <a:prstGeom prst="bentConnector2">
            <a:avLst/>
          </a:prstGeom>
          <a:noFill/>
          <a:ln cap="flat" cmpd="sng" w="38100">
            <a:solidFill>
              <a:schemeClr val="dk2"/>
            </a:solidFill>
            <a:prstDash val="solid"/>
            <a:round/>
            <a:headEnd len="med" w="med" type="none"/>
            <a:tailEnd len="lg" w="lg" type="stealth"/>
          </a:ln>
        </p:spPr>
      </p:cxnSp>
      <p:sp>
        <p:nvSpPr>
          <p:cNvPr id="615" name="Google Shape;615;p42"/>
          <p:cNvSpPr/>
          <p:nvPr/>
        </p:nvSpPr>
        <p:spPr>
          <a:xfrm>
            <a:off x="5500694" y="5919822"/>
            <a:ext cx="45719" cy="71438"/>
          </a:xfrm>
          <a:prstGeom prst="ellipse">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663" name="Google Shape;663;p42"/>
          <p:cNvGrpSpPr/>
          <p:nvPr/>
        </p:nvGrpSpPr>
        <p:grpSpPr>
          <a:xfrm>
            <a:off x="7332398" y="5491194"/>
            <a:ext cx="642098" cy="623093"/>
            <a:chOff x="4108" y="3048"/>
            <a:chExt cx="900" cy="900"/>
          </a:xfrm>
        </p:grpSpPr>
        <p:grpSp>
          <p:nvGrpSpPr>
            <p:cNvPr id="664" name="Google Shape;664;p42"/>
            <p:cNvGrpSpPr/>
            <p:nvPr/>
          </p:nvGrpSpPr>
          <p:grpSpPr>
            <a:xfrm>
              <a:off x="4108" y="3048"/>
              <a:ext cx="900" cy="900"/>
              <a:chOff x="4764" y="3360"/>
              <a:chExt cx="900" cy="900"/>
            </a:xfrm>
          </p:grpSpPr>
          <p:sp>
            <p:nvSpPr>
              <p:cNvPr id="665" name="Google Shape;665;p42"/>
              <p:cNvSpPr/>
              <p:nvPr/>
            </p:nvSpPr>
            <p:spPr>
              <a:xfrm>
                <a:off x="4800" y="3360"/>
                <a:ext cx="864" cy="816"/>
              </a:xfrm>
              <a:prstGeom prst="ellipse">
                <a:avLst/>
              </a:prstGeom>
              <a:solidFill>
                <a:srgbClr val="C0C0C0"/>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666" name="Google Shape;666;p42"/>
              <p:cNvCxnSpPr>
                <a:stCxn id="665" idx="0"/>
                <a:endCxn id="665" idx="4"/>
              </p:cNvCxnSpPr>
              <p:nvPr/>
            </p:nvCxnSpPr>
            <p:spPr>
              <a:xfrm>
                <a:off x="5232" y="3360"/>
                <a:ext cx="0" cy="900"/>
              </a:xfrm>
              <a:prstGeom prst="straightConnector1">
                <a:avLst/>
              </a:prstGeom>
              <a:noFill/>
              <a:ln cap="flat" cmpd="sng" w="9525">
                <a:solidFill>
                  <a:schemeClr val="dk1"/>
                </a:solidFill>
                <a:prstDash val="solid"/>
                <a:round/>
                <a:headEnd len="med" w="med" type="none"/>
                <a:tailEnd len="med" w="med" type="none"/>
              </a:ln>
            </p:spPr>
          </p:cxnSp>
          <p:cxnSp>
            <p:nvCxnSpPr>
              <p:cNvPr id="667" name="Google Shape;667;p42"/>
              <p:cNvCxnSpPr>
                <a:stCxn id="665" idx="7"/>
                <a:endCxn id="665" idx="3"/>
              </p:cNvCxnSpPr>
              <p:nvPr/>
            </p:nvCxnSpPr>
            <p:spPr>
              <a:xfrm flipH="1">
                <a:off x="493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68" name="Google Shape;668;p42"/>
              <p:cNvCxnSpPr>
                <a:stCxn id="665" idx="1"/>
                <a:endCxn id="665" idx="5"/>
              </p:cNvCxnSpPr>
              <p:nvPr/>
            </p:nvCxnSpPr>
            <p:spPr>
              <a:xfrm>
                <a:off x="4927" y="3480"/>
                <a:ext cx="600" cy="600"/>
              </a:xfrm>
              <a:prstGeom prst="straightConnector1">
                <a:avLst/>
              </a:prstGeom>
              <a:noFill/>
              <a:ln cap="flat" cmpd="sng" w="9525">
                <a:solidFill>
                  <a:schemeClr val="dk1"/>
                </a:solidFill>
                <a:prstDash val="solid"/>
                <a:round/>
                <a:headEnd len="med" w="med" type="none"/>
                <a:tailEnd len="med" w="med" type="none"/>
              </a:ln>
            </p:spPr>
          </p:cxnSp>
          <p:cxnSp>
            <p:nvCxnSpPr>
              <p:cNvPr id="669" name="Google Shape;669;p42"/>
              <p:cNvCxnSpPr>
                <a:stCxn id="665" idx="6"/>
                <a:endCxn id="665" idx="2"/>
              </p:cNvCxnSpPr>
              <p:nvPr/>
            </p:nvCxnSpPr>
            <p:spPr>
              <a:xfrm rot="10800000">
                <a:off x="4764" y="3768"/>
                <a:ext cx="900" cy="0"/>
              </a:xfrm>
              <a:prstGeom prst="straightConnector1">
                <a:avLst/>
              </a:prstGeom>
              <a:noFill/>
              <a:ln cap="flat" cmpd="sng" w="9525">
                <a:solidFill>
                  <a:schemeClr val="dk1"/>
                </a:solidFill>
                <a:prstDash val="solid"/>
                <a:round/>
                <a:headEnd len="med" w="med" type="none"/>
                <a:tailEnd len="med" w="med" type="none"/>
              </a:ln>
            </p:spPr>
          </p:cxnSp>
        </p:grpSp>
        <p:sp>
          <p:nvSpPr>
            <p:cNvPr id="670" name="Google Shape;670;p42"/>
            <p:cNvSpPr/>
            <p:nvPr/>
          </p:nvSpPr>
          <p:spPr>
            <a:xfrm>
              <a:off x="4272" y="3168"/>
              <a:ext cx="624" cy="576"/>
            </a:xfrm>
            <a:prstGeom prst="ellipse">
              <a:avLst/>
            </a:prstGeom>
            <a:solidFill>
              <a:srgbClr val="CCFFFF"/>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Obj</a:t>
              </a:r>
              <a:endParaRPr/>
            </a:p>
          </p:txBody>
        </p:sp>
      </p:grpSp>
      <p:sp>
        <p:nvSpPr>
          <p:cNvPr id="671" name="Google Shape;671;p42"/>
          <p:cNvSpPr txBox="1"/>
          <p:nvPr/>
        </p:nvSpPr>
        <p:spPr>
          <a:xfrm>
            <a:off x="2285984" y="3562368"/>
            <a:ext cx="59984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Fail</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5" name="Shape 675"/>
        <p:cNvGrpSpPr/>
        <p:nvPr/>
      </p:nvGrpSpPr>
      <p:grpSpPr>
        <a:xfrm>
          <a:off x="0" y="0"/>
          <a:ext cx="0" cy="0"/>
          <a:chOff x="0" y="0"/>
          <a:chExt cx="0" cy="0"/>
        </a:xfrm>
      </p:grpSpPr>
      <p:sp>
        <p:nvSpPr>
          <p:cNvPr id="676" name="Google Shape;676;p43"/>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sz="3600"/>
              <a:t>Đặc điểm của mô hình hướng đối tượng</a:t>
            </a:r>
            <a:endParaRPr/>
          </a:p>
        </p:txBody>
      </p:sp>
      <p:sp>
        <p:nvSpPr>
          <p:cNvPr id="677" name="Google Shape;677;p43"/>
          <p:cNvSpPr txBox="1"/>
          <p:nvPr>
            <p:ph idx="1" type="body"/>
          </p:nvPr>
        </p:nvSpPr>
        <p:spPr>
          <a:xfrm>
            <a:off x="0" y="1643050"/>
            <a:ext cx="9144000" cy="457203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2400"/>
              <a:buFont typeface="Arimo"/>
              <a:buChar char="•"/>
            </a:pPr>
            <a:r>
              <a:rPr lang="en-US" sz="2400"/>
              <a:t>Mô hình này </a:t>
            </a:r>
            <a:r>
              <a:rPr lang="en-US" sz="2400">
                <a:solidFill>
                  <a:srgbClr val="FF0000"/>
                </a:solidFill>
              </a:rPr>
              <a:t>mô phỏng các đối tượng thực tế </a:t>
            </a:r>
            <a:r>
              <a:rPr lang="en-US" sz="2400"/>
              <a:t>và </a:t>
            </a:r>
            <a:r>
              <a:rPr lang="en-US" sz="2400">
                <a:solidFill>
                  <a:srgbClr val="FF0000"/>
                </a:solidFill>
              </a:rPr>
              <a:t>giải pháp từ thực tế</a:t>
            </a:r>
            <a:r>
              <a:rPr lang="en-US" sz="2400"/>
              <a:t>, để tạo ra phần mềm.</a:t>
            </a:r>
            <a:endParaRPr/>
          </a:p>
          <a:p>
            <a:pPr indent="-285750" lvl="1" marL="742950" rtl="0" algn="l">
              <a:spcBef>
                <a:spcPts val="400"/>
              </a:spcBef>
              <a:spcAft>
                <a:spcPts val="0"/>
              </a:spcAft>
              <a:buClr>
                <a:schemeClr val="accent2"/>
              </a:buClr>
              <a:buSzPts val="2000"/>
              <a:buFont typeface="Arimo"/>
              <a:buChar char="–"/>
            </a:pPr>
            <a:r>
              <a:rPr lang="en-US" sz="2000"/>
              <a:t>Dùng UML (Unified Modeling Language) để lập mô hình</a:t>
            </a:r>
            <a:endParaRPr/>
          </a:p>
          <a:p>
            <a:pPr indent="-342900" lvl="0" marL="342900" rtl="0" algn="l">
              <a:spcBef>
                <a:spcPts val="480"/>
              </a:spcBef>
              <a:spcAft>
                <a:spcPts val="0"/>
              </a:spcAft>
              <a:buClr>
                <a:schemeClr val="dk1"/>
              </a:buClr>
              <a:buSzPts val="2400"/>
              <a:buFont typeface="Arimo"/>
              <a:buChar char="•"/>
            </a:pPr>
            <a:r>
              <a:rPr lang="en-US" sz="2400"/>
              <a:t>Bản chất của mô hình là xây dựng thư viện các đối tượng được mô phỏng từ thực tế, để sử dụng lại cho việc cập nhật, nâng cấp phần mềm.</a:t>
            </a:r>
            <a:endParaRPr/>
          </a:p>
          <a:p>
            <a:pPr indent="-285750" lvl="1" marL="742950" rtl="0" algn="l">
              <a:spcBef>
                <a:spcPts val="400"/>
              </a:spcBef>
              <a:spcAft>
                <a:spcPts val="0"/>
              </a:spcAft>
              <a:buClr>
                <a:schemeClr val="accent2"/>
              </a:buClr>
              <a:buSzPts val="2000"/>
              <a:buFont typeface="Arimo"/>
              <a:buChar char="–"/>
            </a:pPr>
            <a:r>
              <a:rPr lang="en-US" sz="2000"/>
              <a:t>Việc cập nhật phần mềm = tháo lắp các đối tượng.</a:t>
            </a:r>
            <a:endParaRPr/>
          </a:p>
          <a:p>
            <a:pPr indent="-342900" lvl="0" marL="342900" rtl="0" algn="l">
              <a:spcBef>
                <a:spcPts val="480"/>
              </a:spcBef>
              <a:spcAft>
                <a:spcPts val="0"/>
              </a:spcAft>
              <a:buClr>
                <a:schemeClr val="dk1"/>
              </a:buClr>
              <a:buSzPts val="2400"/>
              <a:buFont typeface="Arimo"/>
              <a:buChar char="•"/>
            </a:pPr>
            <a:r>
              <a:rPr lang="en-US" sz="2400"/>
              <a:t>Mô hình có tính trực quan cao (dể hiểu, dể truyền đạt) vì các bản đặc tả rất gần gủi với thực tế. </a:t>
            </a:r>
            <a:endParaRPr/>
          </a:p>
          <a:p>
            <a:pPr indent="-342900" lvl="0" marL="342900" rtl="0" algn="l">
              <a:spcBef>
                <a:spcPts val="480"/>
              </a:spcBef>
              <a:spcAft>
                <a:spcPts val="0"/>
              </a:spcAft>
              <a:buClr>
                <a:schemeClr val="dk1"/>
              </a:buClr>
              <a:buSzPts val="2400"/>
              <a:buFont typeface="Arimo"/>
              <a:buChar char="•"/>
            </a:pPr>
            <a:r>
              <a:rPr lang="en-US" sz="2400"/>
              <a:t>Sự thay đổi trong thực tế đã có giải pháp thực tế trên các đối tượng, nên rất dể mô phỏng (tháo lắp).</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7">
                                            <p:txEl>
                                              <p:pRg end="0" st="0"/>
                                            </p:txEl>
                                          </p:spTgt>
                                        </p:tgtEl>
                                        <p:attrNameLst>
                                          <p:attrName>style.visibility</p:attrName>
                                        </p:attrNameLst>
                                      </p:cBhvr>
                                      <p:to>
                                        <p:strVal val="visible"/>
                                      </p:to>
                                    </p:set>
                                    <p:animEffect filter="fade" transition="in">
                                      <p:cBhvr>
                                        <p:cTn dur="500"/>
                                        <p:tgtEl>
                                          <p:spTgt spid="67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7">
                                            <p:txEl>
                                              <p:pRg end="1" st="1"/>
                                            </p:txEl>
                                          </p:spTgt>
                                        </p:tgtEl>
                                        <p:attrNameLst>
                                          <p:attrName>style.visibility</p:attrName>
                                        </p:attrNameLst>
                                      </p:cBhvr>
                                      <p:to>
                                        <p:strVal val="visible"/>
                                      </p:to>
                                    </p:set>
                                    <p:animEffect filter="fade" transition="in">
                                      <p:cBhvr>
                                        <p:cTn dur="500"/>
                                        <p:tgtEl>
                                          <p:spTgt spid="67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7">
                                            <p:txEl>
                                              <p:pRg end="2" st="2"/>
                                            </p:txEl>
                                          </p:spTgt>
                                        </p:tgtEl>
                                        <p:attrNameLst>
                                          <p:attrName>style.visibility</p:attrName>
                                        </p:attrNameLst>
                                      </p:cBhvr>
                                      <p:to>
                                        <p:strVal val="visible"/>
                                      </p:to>
                                    </p:set>
                                    <p:animEffect filter="fade" transition="in">
                                      <p:cBhvr>
                                        <p:cTn dur="500"/>
                                        <p:tgtEl>
                                          <p:spTgt spid="67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7">
                                            <p:txEl>
                                              <p:pRg end="3" st="3"/>
                                            </p:txEl>
                                          </p:spTgt>
                                        </p:tgtEl>
                                        <p:attrNameLst>
                                          <p:attrName>style.visibility</p:attrName>
                                        </p:attrNameLst>
                                      </p:cBhvr>
                                      <p:to>
                                        <p:strVal val="visible"/>
                                      </p:to>
                                    </p:set>
                                    <p:animEffect filter="fade" transition="in">
                                      <p:cBhvr>
                                        <p:cTn dur="500"/>
                                        <p:tgtEl>
                                          <p:spTgt spid="67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7">
                                            <p:txEl>
                                              <p:pRg end="4" st="4"/>
                                            </p:txEl>
                                          </p:spTgt>
                                        </p:tgtEl>
                                        <p:attrNameLst>
                                          <p:attrName>style.visibility</p:attrName>
                                        </p:attrNameLst>
                                      </p:cBhvr>
                                      <p:to>
                                        <p:strVal val="visible"/>
                                      </p:to>
                                    </p:set>
                                    <p:animEffect filter="fade" transition="in">
                                      <p:cBhvr>
                                        <p:cTn dur="500"/>
                                        <p:tgtEl>
                                          <p:spTgt spid="67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7">
                                            <p:txEl>
                                              <p:pRg end="5" st="5"/>
                                            </p:txEl>
                                          </p:spTgt>
                                        </p:tgtEl>
                                        <p:attrNameLst>
                                          <p:attrName>style.visibility</p:attrName>
                                        </p:attrNameLst>
                                      </p:cBhvr>
                                      <p:to>
                                        <p:strVal val="visible"/>
                                      </p:to>
                                    </p:set>
                                    <p:animEffect filter="fade" transition="in">
                                      <p:cBhvr>
                                        <p:cTn dur="500"/>
                                        <p:tgtEl>
                                          <p:spTgt spid="677">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pic>
        <p:nvPicPr>
          <p:cNvPr descr="http://www.mindcrafts.ch/dwcs4/images/english/RUP%20Phase%20Model.PNG" id="682" name="Google Shape;682;p44"/>
          <p:cNvPicPr preferRelativeResize="0"/>
          <p:nvPr/>
        </p:nvPicPr>
        <p:blipFill rotWithShape="1">
          <a:blip r:embed="rId3">
            <a:alphaModFix/>
          </a:blip>
          <a:srcRect b="0" l="0" r="0" t="0"/>
          <a:stretch/>
        </p:blipFill>
        <p:spPr>
          <a:xfrm>
            <a:off x="0" y="714356"/>
            <a:ext cx="9072594" cy="5892364"/>
          </a:xfrm>
          <a:prstGeom prst="rect">
            <a:avLst/>
          </a:prstGeom>
          <a:noFill/>
          <a:ln>
            <a:noFill/>
          </a:ln>
        </p:spPr>
      </p:pic>
      <p:cxnSp>
        <p:nvCxnSpPr>
          <p:cNvPr id="683" name="Google Shape;683;p44"/>
          <p:cNvCxnSpPr/>
          <p:nvPr/>
        </p:nvCxnSpPr>
        <p:spPr>
          <a:xfrm rot="5400000">
            <a:off x="2893207" y="4464057"/>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84" name="Google Shape;684;p44"/>
          <p:cNvCxnSpPr/>
          <p:nvPr/>
        </p:nvCxnSpPr>
        <p:spPr>
          <a:xfrm rot="5400000">
            <a:off x="3608381"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85" name="Google Shape;685;p44"/>
          <p:cNvCxnSpPr/>
          <p:nvPr/>
        </p:nvCxnSpPr>
        <p:spPr>
          <a:xfrm rot="5400000">
            <a:off x="4251323"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86" name="Google Shape;686;p44"/>
          <p:cNvCxnSpPr/>
          <p:nvPr/>
        </p:nvCxnSpPr>
        <p:spPr>
          <a:xfrm rot="5400000">
            <a:off x="4894265"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87" name="Google Shape;687;p44"/>
          <p:cNvCxnSpPr/>
          <p:nvPr/>
        </p:nvCxnSpPr>
        <p:spPr>
          <a:xfrm rot="5400000">
            <a:off x="5394331"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88" name="Google Shape;688;p44"/>
          <p:cNvCxnSpPr/>
          <p:nvPr/>
        </p:nvCxnSpPr>
        <p:spPr>
          <a:xfrm rot="5400000">
            <a:off x="5822959"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89" name="Google Shape;689;p44"/>
          <p:cNvCxnSpPr/>
          <p:nvPr/>
        </p:nvCxnSpPr>
        <p:spPr>
          <a:xfrm rot="5400000">
            <a:off x="6465901"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90" name="Google Shape;690;p44"/>
          <p:cNvCxnSpPr/>
          <p:nvPr/>
        </p:nvCxnSpPr>
        <p:spPr>
          <a:xfrm rot="-5400000">
            <a:off x="3362475" y="4106867"/>
            <a:ext cx="2428892" cy="642942"/>
          </a:xfrm>
          <a:prstGeom prst="straightConnector1">
            <a:avLst/>
          </a:prstGeom>
          <a:noFill/>
          <a:ln cap="flat" cmpd="sng" w="12700">
            <a:solidFill>
              <a:schemeClr val="dk1"/>
            </a:solidFill>
            <a:prstDash val="dash"/>
            <a:round/>
            <a:headEnd len="sm" w="sm" type="none"/>
            <a:tailEnd len="med" w="med" type="stealth"/>
          </a:ln>
        </p:spPr>
      </p:cxnSp>
      <p:cxnSp>
        <p:nvCxnSpPr>
          <p:cNvPr id="691" name="Google Shape;691;p44"/>
          <p:cNvCxnSpPr/>
          <p:nvPr/>
        </p:nvCxnSpPr>
        <p:spPr>
          <a:xfrm rot="-5400000">
            <a:off x="4036215" y="4106867"/>
            <a:ext cx="2428892" cy="642942"/>
          </a:xfrm>
          <a:prstGeom prst="straightConnector1">
            <a:avLst/>
          </a:prstGeom>
          <a:noFill/>
          <a:ln cap="flat" cmpd="sng" w="12700">
            <a:solidFill>
              <a:schemeClr val="dk1"/>
            </a:solidFill>
            <a:prstDash val="dash"/>
            <a:round/>
            <a:headEnd len="sm" w="sm" type="none"/>
            <a:tailEnd len="med" w="med" type="stealth"/>
          </a:ln>
        </p:spPr>
      </p:cxnSp>
      <p:cxnSp>
        <p:nvCxnSpPr>
          <p:cNvPr id="692" name="Google Shape;692;p44"/>
          <p:cNvCxnSpPr/>
          <p:nvPr/>
        </p:nvCxnSpPr>
        <p:spPr>
          <a:xfrm rot="-5400000">
            <a:off x="4679157" y="4106867"/>
            <a:ext cx="2428892" cy="642942"/>
          </a:xfrm>
          <a:prstGeom prst="straightConnector1">
            <a:avLst/>
          </a:prstGeom>
          <a:noFill/>
          <a:ln cap="flat" cmpd="sng" w="12700">
            <a:solidFill>
              <a:schemeClr val="dk1"/>
            </a:solidFill>
            <a:prstDash val="dash"/>
            <a:round/>
            <a:headEnd len="sm" w="sm" type="none"/>
            <a:tailEnd len="med" w="med" type="stealth"/>
          </a:ln>
        </p:spPr>
      </p:cxnSp>
      <p:cxnSp>
        <p:nvCxnSpPr>
          <p:cNvPr id="693" name="Google Shape;693;p44"/>
          <p:cNvCxnSpPr/>
          <p:nvPr/>
        </p:nvCxnSpPr>
        <p:spPr>
          <a:xfrm rot="-5400000">
            <a:off x="5179223" y="4249743"/>
            <a:ext cx="2500330" cy="428628"/>
          </a:xfrm>
          <a:prstGeom prst="straightConnector1">
            <a:avLst/>
          </a:prstGeom>
          <a:noFill/>
          <a:ln cap="flat" cmpd="sng" w="12700">
            <a:solidFill>
              <a:schemeClr val="dk1"/>
            </a:solidFill>
            <a:prstDash val="dash"/>
            <a:round/>
            <a:headEnd len="sm" w="sm" type="none"/>
            <a:tailEnd len="med" w="med" type="stealth"/>
          </a:ln>
        </p:spPr>
      </p:cxnSp>
      <p:cxnSp>
        <p:nvCxnSpPr>
          <p:cNvPr id="694" name="Google Shape;694;p44"/>
          <p:cNvCxnSpPr/>
          <p:nvPr/>
        </p:nvCxnSpPr>
        <p:spPr>
          <a:xfrm rot="-5400000">
            <a:off x="5679289" y="4249743"/>
            <a:ext cx="2500330" cy="428628"/>
          </a:xfrm>
          <a:prstGeom prst="straightConnector1">
            <a:avLst/>
          </a:prstGeom>
          <a:noFill/>
          <a:ln cap="flat" cmpd="sng" w="12700">
            <a:solidFill>
              <a:schemeClr val="dk1"/>
            </a:solidFill>
            <a:prstDash val="dash"/>
            <a:round/>
            <a:headEnd len="sm" w="sm" type="none"/>
            <a:tailEnd len="med" w="med" type="stealth"/>
          </a:ln>
        </p:spPr>
      </p:cxnSp>
      <p:cxnSp>
        <p:nvCxnSpPr>
          <p:cNvPr id="695" name="Google Shape;695;p44"/>
          <p:cNvCxnSpPr/>
          <p:nvPr/>
        </p:nvCxnSpPr>
        <p:spPr>
          <a:xfrm rot="-5400000">
            <a:off x="6215074" y="4142586"/>
            <a:ext cx="2571768" cy="571504"/>
          </a:xfrm>
          <a:prstGeom prst="straightConnector1">
            <a:avLst/>
          </a:prstGeom>
          <a:noFill/>
          <a:ln cap="flat" cmpd="sng" w="12700">
            <a:solidFill>
              <a:schemeClr val="dk1"/>
            </a:solidFill>
            <a:prstDash val="dash"/>
            <a:round/>
            <a:headEnd len="sm" w="sm" type="none"/>
            <a:tailEnd len="med" w="med" type="stealth"/>
          </a:ln>
        </p:spPr>
      </p:cxnSp>
      <p:sp>
        <p:nvSpPr>
          <p:cNvPr id="696" name="Google Shape;696;p44"/>
          <p:cNvSpPr/>
          <p:nvPr/>
        </p:nvSpPr>
        <p:spPr>
          <a:xfrm>
            <a:off x="4286248" y="4571214"/>
            <a:ext cx="2786082" cy="500066"/>
          </a:xfrm>
          <a:prstGeom prst="wedgeEllipseCallout">
            <a:avLst>
              <a:gd fmla="val -52045" name="adj1"/>
              <a:gd fmla="val -132547" name="adj2"/>
            </a:avLst>
          </a:prstGeom>
          <a:solidFill>
            <a:schemeClr val="lt1"/>
          </a:solidFill>
          <a:ln cap="flat" cmpd="sng" w="25400">
            <a:solidFill>
              <a:srgbClr val="88A3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Chu kỳ phát triễn</a:t>
            </a:r>
            <a:endParaRPr/>
          </a:p>
        </p:txBody>
      </p:sp>
      <p:sp>
        <p:nvSpPr>
          <p:cNvPr id="697" name="Google Shape;697;p44"/>
          <p:cNvSpPr/>
          <p:nvPr/>
        </p:nvSpPr>
        <p:spPr>
          <a:xfrm>
            <a:off x="3786182" y="3245484"/>
            <a:ext cx="4572032" cy="397830"/>
          </a:xfrm>
          <a:prstGeom prst="rightArrow">
            <a:avLst>
              <a:gd fmla="val 45211" name="adj1"/>
              <a:gd fmla="val 76337" name="adj2"/>
            </a:avLst>
          </a:prstGeom>
          <a:solidFill>
            <a:srgbClr val="FF5D5D">
              <a:alpha val="34117"/>
            </a:srgbClr>
          </a:solidFill>
          <a:ln cap="flat" cmpd="sng" w="28575">
            <a:solidFill>
              <a:srgbClr val="FF5D5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cxnSp>
        <p:nvCxnSpPr>
          <p:cNvPr id="698" name="Google Shape;698;p44"/>
          <p:cNvCxnSpPr/>
          <p:nvPr/>
        </p:nvCxnSpPr>
        <p:spPr>
          <a:xfrm rot="5400000">
            <a:off x="6894529" y="4463263"/>
            <a:ext cx="2643206" cy="1588"/>
          </a:xfrm>
          <a:prstGeom prst="straightConnector1">
            <a:avLst/>
          </a:prstGeom>
          <a:noFill/>
          <a:ln cap="flat" cmpd="sng" w="38100">
            <a:solidFill>
              <a:srgbClr val="0000CC"/>
            </a:solidFill>
            <a:prstDash val="solid"/>
            <a:round/>
            <a:headEnd len="sm" w="sm" type="none"/>
            <a:tailEnd len="med" w="med" type="stealth"/>
          </a:ln>
        </p:spPr>
      </p:cxnSp>
      <p:cxnSp>
        <p:nvCxnSpPr>
          <p:cNvPr id="699" name="Google Shape;699;p44"/>
          <p:cNvCxnSpPr/>
          <p:nvPr/>
        </p:nvCxnSpPr>
        <p:spPr>
          <a:xfrm rot="-5400000">
            <a:off x="6679421" y="4249743"/>
            <a:ext cx="2643206" cy="428628"/>
          </a:xfrm>
          <a:prstGeom prst="straightConnector1">
            <a:avLst/>
          </a:prstGeom>
          <a:noFill/>
          <a:ln cap="flat" cmpd="sng" w="12700">
            <a:solidFill>
              <a:schemeClr val="dk1"/>
            </a:solidFill>
            <a:prstDash val="dash"/>
            <a:round/>
            <a:headEnd len="sm" w="sm" type="none"/>
            <a:tailEnd len="med" w="med" type="stealth"/>
          </a:ln>
        </p:spPr>
      </p:cxnSp>
      <p:sp>
        <p:nvSpPr>
          <p:cNvPr id="700" name="Google Shape;700;p44"/>
          <p:cNvSpPr txBox="1"/>
          <p:nvPr>
            <p:ph type="title"/>
          </p:nvPr>
        </p:nvSpPr>
        <p:spPr>
          <a:xfrm>
            <a:off x="500034" y="285728"/>
            <a:ext cx="8215370" cy="785818"/>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a:t>Mô hình hợp nhất (UP/RUP)</a:t>
            </a:r>
            <a:endParaRPr/>
          </a:p>
        </p:txBody>
      </p:sp>
      <p:sp>
        <p:nvSpPr>
          <p:cNvPr id="701" name="Google Shape;701;p44"/>
          <p:cNvSpPr/>
          <p:nvPr/>
        </p:nvSpPr>
        <p:spPr>
          <a:xfrm>
            <a:off x="1928794" y="2214554"/>
            <a:ext cx="2357454" cy="428628"/>
          </a:xfrm>
          <a:prstGeom prst="wedgeEllipseCallout">
            <a:avLst>
              <a:gd fmla="val 35158" name="adj1"/>
              <a:gd fmla="val 233646" name="adj2"/>
            </a:avLst>
          </a:prstGeom>
          <a:noFill/>
          <a:ln cap="flat" cmpd="sng" w="25400">
            <a:solidFill>
              <a:srgbClr val="88A3A5"/>
            </a:solidFill>
            <a:prstDash val="solid"/>
            <a:round/>
            <a:headEnd len="sm" w="sm" type="none"/>
            <a:tailEnd len="sm" w="sm" type="none"/>
          </a:ln>
        </p:spPr>
        <p:txBody>
          <a:bodyPr anchorCtr="0" anchor="ctr" bIns="0" lIns="0" spcFirstLastPara="1" rIns="0" wrap="square" tIns="0">
            <a:no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Luồng công việc</a:t>
            </a:r>
            <a:endParaRPr/>
          </a:p>
        </p:txBody>
      </p:sp>
      <p:sp>
        <p:nvSpPr>
          <p:cNvPr id="702" name="Google Shape;702;p44"/>
          <p:cNvSpPr/>
          <p:nvPr/>
        </p:nvSpPr>
        <p:spPr>
          <a:xfrm>
            <a:off x="785786" y="6215082"/>
            <a:ext cx="253261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Arial"/>
                <a:ea typeface="Arial"/>
                <a:cs typeface="Arial"/>
                <a:sym typeface="Arial"/>
              </a:rPr>
              <a:t>(Introduction to RUP.pdf)</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45"/>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Các giai đoạn của mô hình UP</a:t>
            </a:r>
            <a:endParaRPr/>
          </a:p>
        </p:txBody>
      </p:sp>
      <p:sp>
        <p:nvSpPr>
          <p:cNvPr id="708" name="Google Shape;708;p45"/>
          <p:cNvSpPr txBox="1"/>
          <p:nvPr>
            <p:ph idx="1" type="body"/>
          </p:nvPr>
        </p:nvSpPr>
        <p:spPr>
          <a:xfrm>
            <a:off x="142844" y="1285860"/>
            <a:ext cx="8786874" cy="557214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800"/>
              <a:buFont typeface="Arimo"/>
              <a:buChar char="•"/>
            </a:pPr>
            <a:r>
              <a:rPr lang="en-US"/>
              <a:t>Có 4 giai đoạn chính để phát triễn </a:t>
            </a:r>
            <a:r>
              <a:rPr lang="en-US">
                <a:solidFill>
                  <a:srgbClr val="FF0000"/>
                </a:solidFill>
              </a:rPr>
              <a:t>1 version của PM</a:t>
            </a:r>
            <a:endParaRPr/>
          </a:p>
          <a:p>
            <a:pPr indent="-285750" lvl="1" marL="742950" rtl="0" algn="l">
              <a:spcBef>
                <a:spcPts val="480"/>
              </a:spcBef>
              <a:spcAft>
                <a:spcPts val="0"/>
              </a:spcAft>
              <a:buClr>
                <a:schemeClr val="accent2"/>
              </a:buClr>
              <a:buSzPts val="2400"/>
              <a:buFont typeface="Arimo"/>
              <a:buChar char="–"/>
            </a:pPr>
            <a:r>
              <a:rPr lang="en-US" sz="2400"/>
              <a:t>Inception (nhận thức): xác định vai trò của PM, cách làm</a:t>
            </a:r>
            <a:endParaRPr/>
          </a:p>
          <a:p>
            <a:pPr indent="-285750" lvl="1" marL="742950" rtl="0" algn="l">
              <a:spcBef>
                <a:spcPts val="480"/>
              </a:spcBef>
              <a:spcAft>
                <a:spcPts val="0"/>
              </a:spcAft>
              <a:buClr>
                <a:schemeClr val="accent2"/>
              </a:buClr>
              <a:buSzPts val="2400"/>
              <a:buFont typeface="Arimo"/>
              <a:buChar char="–"/>
            </a:pPr>
            <a:r>
              <a:rPr lang="en-US" sz="2400"/>
              <a:t>Elaboration(tinh chỉnh): mô tả chi tiết cho PM</a:t>
            </a:r>
            <a:endParaRPr/>
          </a:p>
          <a:p>
            <a:pPr indent="-285750" lvl="1" marL="742950" rtl="0" algn="l">
              <a:spcBef>
                <a:spcPts val="480"/>
              </a:spcBef>
              <a:spcAft>
                <a:spcPts val="0"/>
              </a:spcAft>
              <a:buClr>
                <a:schemeClr val="accent2"/>
              </a:buClr>
              <a:buSzPts val="2400"/>
              <a:buFont typeface="Arimo"/>
              <a:buChar char="–"/>
            </a:pPr>
            <a:r>
              <a:rPr lang="en-US" sz="2400"/>
              <a:t>Construction(xây dựng): làm ra một phiên bản PM</a:t>
            </a:r>
            <a:endParaRPr/>
          </a:p>
          <a:p>
            <a:pPr indent="-285750" lvl="1" marL="742950" rtl="0" algn="l">
              <a:spcBef>
                <a:spcPts val="480"/>
              </a:spcBef>
              <a:spcAft>
                <a:spcPts val="0"/>
              </a:spcAft>
              <a:buClr>
                <a:schemeClr val="accent2"/>
              </a:buClr>
              <a:buSzPts val="2400"/>
              <a:buFont typeface="Arimo"/>
              <a:buChar char="–"/>
            </a:pPr>
            <a:r>
              <a:rPr lang="en-US" sz="2400"/>
              <a:t>Transistion(chuyễn giao):  đánh giá để sử dụng phiên bản đã làm</a:t>
            </a:r>
            <a:endParaRPr/>
          </a:p>
          <a:p>
            <a:pPr indent="-342900" lvl="0" marL="342900" rtl="0" algn="l">
              <a:spcBef>
                <a:spcPts val="560"/>
              </a:spcBef>
              <a:spcAft>
                <a:spcPts val="0"/>
              </a:spcAft>
              <a:buClr>
                <a:schemeClr val="dk1"/>
              </a:buClr>
              <a:buSzPts val="2800"/>
              <a:buFont typeface="Arimo"/>
              <a:buChar char="•"/>
            </a:pPr>
            <a:r>
              <a:rPr lang="en-US"/>
              <a:t>Mỗi giai đoạn gồm có một vài chu kỳ phát triễn </a:t>
            </a:r>
            <a:endParaRPr/>
          </a:p>
          <a:p>
            <a:pPr indent="-285750" lvl="1" marL="742950" rtl="0" algn="l">
              <a:spcBef>
                <a:spcPts val="480"/>
              </a:spcBef>
              <a:spcAft>
                <a:spcPts val="0"/>
              </a:spcAft>
              <a:buClr>
                <a:schemeClr val="accent2"/>
              </a:buClr>
              <a:buSzPts val="2400"/>
              <a:buFont typeface="Arimo"/>
              <a:buChar char="–"/>
            </a:pPr>
            <a:r>
              <a:rPr lang="en-US" sz="2400"/>
              <a:t>Mỗi chu kỳ có thể dùng mô hình thác nước/mẫu thử/hướng đối tượng,… ; kết thúc bằng một mẫu thử (hoặc phần mềm) cho người sử dụng xem xét đánh giá hoặc sử dụng.</a:t>
            </a:r>
            <a:endParaRPr/>
          </a:p>
          <a:p>
            <a:pPr indent="-285750" lvl="1" marL="742950" rtl="0" algn="l">
              <a:spcBef>
                <a:spcPts val="480"/>
              </a:spcBef>
              <a:spcAft>
                <a:spcPts val="0"/>
              </a:spcAft>
              <a:buClr>
                <a:schemeClr val="accent2"/>
              </a:buClr>
              <a:buSzPts val="2400"/>
              <a:buFont typeface="Arimo"/>
              <a:buChar char="–"/>
            </a:pPr>
            <a:r>
              <a:rPr lang="en-US" sz="2400"/>
              <a:t>Mỗi chu kỳ đưa ra vấn đề, giải pháp, và biện pháp ứng xử rủi ro cho các chu kỳ tiếp theo.</a:t>
            </a:r>
            <a:endParaRPr sz="24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0" st="0"/>
                                            </p:txEl>
                                          </p:spTgt>
                                        </p:tgtEl>
                                        <p:attrNameLst>
                                          <p:attrName>style.visibility</p:attrName>
                                        </p:attrNameLst>
                                      </p:cBhvr>
                                      <p:to>
                                        <p:strVal val="visible"/>
                                      </p:to>
                                    </p:set>
                                    <p:animEffect filter="fade" transition="in">
                                      <p:cBhvr>
                                        <p:cTn dur="500"/>
                                        <p:tgtEl>
                                          <p:spTgt spid="70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1" st="1"/>
                                            </p:txEl>
                                          </p:spTgt>
                                        </p:tgtEl>
                                        <p:attrNameLst>
                                          <p:attrName>style.visibility</p:attrName>
                                        </p:attrNameLst>
                                      </p:cBhvr>
                                      <p:to>
                                        <p:strVal val="visible"/>
                                      </p:to>
                                    </p:set>
                                    <p:animEffect filter="fade" transition="in">
                                      <p:cBhvr>
                                        <p:cTn dur="500"/>
                                        <p:tgtEl>
                                          <p:spTgt spid="70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2" st="2"/>
                                            </p:txEl>
                                          </p:spTgt>
                                        </p:tgtEl>
                                        <p:attrNameLst>
                                          <p:attrName>style.visibility</p:attrName>
                                        </p:attrNameLst>
                                      </p:cBhvr>
                                      <p:to>
                                        <p:strVal val="visible"/>
                                      </p:to>
                                    </p:set>
                                    <p:animEffect filter="fade" transition="in">
                                      <p:cBhvr>
                                        <p:cTn dur="500"/>
                                        <p:tgtEl>
                                          <p:spTgt spid="708">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3" st="3"/>
                                            </p:txEl>
                                          </p:spTgt>
                                        </p:tgtEl>
                                        <p:attrNameLst>
                                          <p:attrName>style.visibility</p:attrName>
                                        </p:attrNameLst>
                                      </p:cBhvr>
                                      <p:to>
                                        <p:strVal val="visible"/>
                                      </p:to>
                                    </p:set>
                                    <p:animEffect filter="fade" transition="in">
                                      <p:cBhvr>
                                        <p:cTn dur="500"/>
                                        <p:tgtEl>
                                          <p:spTgt spid="708">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4" st="4"/>
                                            </p:txEl>
                                          </p:spTgt>
                                        </p:tgtEl>
                                        <p:attrNameLst>
                                          <p:attrName>style.visibility</p:attrName>
                                        </p:attrNameLst>
                                      </p:cBhvr>
                                      <p:to>
                                        <p:strVal val="visible"/>
                                      </p:to>
                                    </p:set>
                                    <p:animEffect filter="fade" transition="in">
                                      <p:cBhvr>
                                        <p:cTn dur="500"/>
                                        <p:tgtEl>
                                          <p:spTgt spid="708">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5" st="5"/>
                                            </p:txEl>
                                          </p:spTgt>
                                        </p:tgtEl>
                                        <p:attrNameLst>
                                          <p:attrName>style.visibility</p:attrName>
                                        </p:attrNameLst>
                                      </p:cBhvr>
                                      <p:to>
                                        <p:strVal val="visible"/>
                                      </p:to>
                                    </p:set>
                                    <p:animEffect filter="fade" transition="in">
                                      <p:cBhvr>
                                        <p:cTn dur="500"/>
                                        <p:tgtEl>
                                          <p:spTgt spid="708">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6" st="6"/>
                                            </p:txEl>
                                          </p:spTgt>
                                        </p:tgtEl>
                                        <p:attrNameLst>
                                          <p:attrName>style.visibility</p:attrName>
                                        </p:attrNameLst>
                                      </p:cBhvr>
                                      <p:to>
                                        <p:strVal val="visible"/>
                                      </p:to>
                                    </p:set>
                                    <p:animEffect filter="fade" transition="in">
                                      <p:cBhvr>
                                        <p:cTn dur="500"/>
                                        <p:tgtEl>
                                          <p:spTgt spid="708">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8">
                                            <p:txEl>
                                              <p:pRg end="7" st="7"/>
                                            </p:txEl>
                                          </p:spTgt>
                                        </p:tgtEl>
                                        <p:attrNameLst>
                                          <p:attrName>style.visibility</p:attrName>
                                        </p:attrNameLst>
                                      </p:cBhvr>
                                      <p:to>
                                        <p:strVal val="visible"/>
                                      </p:to>
                                    </p:set>
                                    <p:animEffect filter="fade" transition="in">
                                      <p:cBhvr>
                                        <p:cTn dur="500"/>
                                        <p:tgtEl>
                                          <p:spTgt spid="708">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2" name="Shape 712"/>
        <p:cNvGrpSpPr/>
        <p:nvPr/>
      </p:nvGrpSpPr>
      <p:grpSpPr>
        <a:xfrm>
          <a:off x="0" y="0"/>
          <a:ext cx="0" cy="0"/>
          <a:chOff x="0" y="0"/>
          <a:chExt cx="0" cy="0"/>
        </a:xfrm>
      </p:grpSpPr>
      <p:sp>
        <p:nvSpPr>
          <p:cNvPr id="713" name="Google Shape;713;p46"/>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Luồng công việc của UP</a:t>
            </a:r>
            <a:endParaRPr/>
          </a:p>
        </p:txBody>
      </p:sp>
      <p:sp>
        <p:nvSpPr>
          <p:cNvPr id="714" name="Google Shape;714;p46"/>
          <p:cNvSpPr txBox="1"/>
          <p:nvPr>
            <p:ph idx="1" type="body"/>
          </p:nvPr>
        </p:nvSpPr>
        <p:spPr>
          <a:xfrm>
            <a:off x="0" y="1500174"/>
            <a:ext cx="9144000" cy="5357826"/>
          </a:xfrm>
          <a:prstGeom prst="rect">
            <a:avLst/>
          </a:prstGeom>
          <a:noFill/>
          <a:ln>
            <a:noFill/>
          </a:ln>
        </p:spPr>
        <p:txBody>
          <a:bodyPr anchorCtr="0" anchor="t" bIns="45700" lIns="91425" spcFirstLastPara="1" rIns="91425" wrap="square" tIns="45700">
            <a:normAutofit/>
          </a:bodyPr>
          <a:lstStyle/>
          <a:p>
            <a:pPr indent="-514350" lvl="0" marL="514350" rtl="0" algn="l">
              <a:spcBef>
                <a:spcPts val="0"/>
              </a:spcBef>
              <a:spcAft>
                <a:spcPts val="0"/>
              </a:spcAft>
              <a:buClr>
                <a:schemeClr val="dk1"/>
              </a:buClr>
              <a:buSzPts val="2800"/>
              <a:buFont typeface="Arimo"/>
              <a:buChar char="•"/>
            </a:pPr>
            <a:r>
              <a:rPr lang="en-US"/>
              <a:t>UP có 2 loại luồng công việc (work-flow): tạo ấn phẩm (6 luồng đầu) và quản lý (3 luồng cuối).</a:t>
            </a:r>
            <a:endParaRPr/>
          </a:p>
          <a:p>
            <a:pPr indent="-514350" lvl="0" marL="514350" rtl="0" algn="l">
              <a:spcBef>
                <a:spcPts val="560"/>
              </a:spcBef>
              <a:spcAft>
                <a:spcPts val="0"/>
              </a:spcAft>
              <a:buClr>
                <a:schemeClr val="dk1"/>
              </a:buClr>
              <a:buSzPts val="2800"/>
              <a:buFont typeface="Arimo"/>
              <a:buChar char="•"/>
            </a:pPr>
            <a:r>
              <a:rPr lang="en-US"/>
              <a:t>Mỗi luồng công việc là một chuỗi hành động </a:t>
            </a:r>
            <a:r>
              <a:rPr i="1" lang="en-US"/>
              <a:t>nhận thức, hiệu chỉnh, xây dựng và chuyễn giao</a:t>
            </a:r>
            <a:r>
              <a:rPr lang="en-US"/>
              <a:t>  cho mỗi công đoạn làm phần mềm (6 luồng đầu), hoặc hổ trợ (3 luồng cuối)</a:t>
            </a:r>
            <a:endParaRPr/>
          </a:p>
          <a:p>
            <a:pPr indent="-514350" lvl="1" marL="971550" rtl="0" algn="l">
              <a:spcBef>
                <a:spcPts val="480"/>
              </a:spcBef>
              <a:spcAft>
                <a:spcPts val="0"/>
              </a:spcAft>
              <a:buClr>
                <a:schemeClr val="accent2"/>
              </a:buClr>
              <a:buSzPts val="2400"/>
              <a:buFont typeface="Arimo"/>
              <a:buChar char="–"/>
            </a:pPr>
            <a:r>
              <a:rPr lang="en-US" sz="2400"/>
              <a:t>Mỗi luồng công việc không nằm gọn trong một giai đoạn, mà nó trãi rộng suốt quá trình phát triễn 1 version</a:t>
            </a:r>
            <a:endParaRPr/>
          </a:p>
          <a:p>
            <a:pPr indent="-514350" lvl="1" marL="971550" rtl="0" algn="l">
              <a:spcBef>
                <a:spcPts val="480"/>
              </a:spcBef>
              <a:spcAft>
                <a:spcPts val="0"/>
              </a:spcAft>
              <a:buClr>
                <a:schemeClr val="accent2"/>
              </a:buClr>
              <a:buSzPts val="2400"/>
              <a:buFont typeface="Arimo"/>
              <a:buChar char="–"/>
            </a:pPr>
            <a:r>
              <a:rPr lang="en-US" sz="2400"/>
              <a:t>Mỗi chu kỳ phát triễn trong mỗi giai đoạn sẽ tiếp tục thực hiện, bổ sung thêm hoặc hiệu chỉnh cho 9 luồng công việc này.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4">
                                            <p:txEl>
                                              <p:pRg end="0" st="0"/>
                                            </p:txEl>
                                          </p:spTgt>
                                        </p:tgtEl>
                                        <p:attrNameLst>
                                          <p:attrName>style.visibility</p:attrName>
                                        </p:attrNameLst>
                                      </p:cBhvr>
                                      <p:to>
                                        <p:strVal val="visible"/>
                                      </p:to>
                                    </p:set>
                                    <p:animEffect filter="fade" transition="in">
                                      <p:cBhvr>
                                        <p:cTn dur="500"/>
                                        <p:tgtEl>
                                          <p:spTgt spid="71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4">
                                            <p:txEl>
                                              <p:pRg end="1" st="1"/>
                                            </p:txEl>
                                          </p:spTgt>
                                        </p:tgtEl>
                                        <p:attrNameLst>
                                          <p:attrName>style.visibility</p:attrName>
                                        </p:attrNameLst>
                                      </p:cBhvr>
                                      <p:to>
                                        <p:strVal val="visible"/>
                                      </p:to>
                                    </p:set>
                                    <p:animEffect filter="fade" transition="in">
                                      <p:cBhvr>
                                        <p:cTn dur="500"/>
                                        <p:tgtEl>
                                          <p:spTgt spid="71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4">
                                            <p:txEl>
                                              <p:pRg end="2" st="2"/>
                                            </p:txEl>
                                          </p:spTgt>
                                        </p:tgtEl>
                                        <p:attrNameLst>
                                          <p:attrName>style.visibility</p:attrName>
                                        </p:attrNameLst>
                                      </p:cBhvr>
                                      <p:to>
                                        <p:strVal val="visible"/>
                                      </p:to>
                                    </p:set>
                                    <p:animEffect filter="fade" transition="in">
                                      <p:cBhvr>
                                        <p:cTn dur="500"/>
                                        <p:tgtEl>
                                          <p:spTgt spid="71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4">
                                            <p:txEl>
                                              <p:pRg end="3" st="3"/>
                                            </p:txEl>
                                          </p:spTgt>
                                        </p:tgtEl>
                                        <p:attrNameLst>
                                          <p:attrName>style.visibility</p:attrName>
                                        </p:attrNameLst>
                                      </p:cBhvr>
                                      <p:to>
                                        <p:strVal val="visible"/>
                                      </p:to>
                                    </p:set>
                                    <p:animEffect filter="fade" transition="in">
                                      <p:cBhvr>
                                        <p:cTn dur="500"/>
                                        <p:tgtEl>
                                          <p:spTgt spid="714">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sp>
        <p:nvSpPr>
          <p:cNvPr id="719" name="Google Shape;719;p47"/>
          <p:cNvSpPr txBox="1"/>
          <p:nvPr>
            <p:ph type="title"/>
          </p:nvPr>
        </p:nvSpPr>
        <p:spPr>
          <a:xfrm>
            <a:off x="142844" y="214290"/>
            <a:ext cx="8858312" cy="100013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Đặc điểm của mô hình UP</a:t>
            </a:r>
            <a:endParaRPr/>
          </a:p>
        </p:txBody>
      </p:sp>
      <p:sp>
        <p:nvSpPr>
          <p:cNvPr id="720" name="Google Shape;720;p47"/>
          <p:cNvSpPr txBox="1"/>
          <p:nvPr>
            <p:ph idx="1" type="body"/>
          </p:nvPr>
        </p:nvSpPr>
        <p:spPr>
          <a:xfrm>
            <a:off x="0" y="1428736"/>
            <a:ext cx="9144000" cy="5429264"/>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2800"/>
              <a:buFont typeface="Arimo"/>
              <a:buChar char="•"/>
            </a:pPr>
            <a:r>
              <a:rPr lang="en-US"/>
              <a:t>UP là sự cải tiến linh hoạt của mô hình xoắn ốc</a:t>
            </a:r>
            <a:endParaRPr/>
          </a:p>
          <a:p>
            <a:pPr indent="-285750" lvl="1" marL="742950" rtl="0" algn="l">
              <a:spcBef>
                <a:spcPts val="480"/>
              </a:spcBef>
              <a:spcAft>
                <a:spcPts val="0"/>
              </a:spcAft>
              <a:buClr>
                <a:schemeClr val="accent2"/>
              </a:buClr>
              <a:buSzPts val="2400"/>
              <a:buFont typeface="Arimo"/>
              <a:buChar char="–"/>
            </a:pPr>
            <a:r>
              <a:rPr lang="en-US" sz="2400"/>
              <a:t>4 giai đoạn hổ trợ từ nhận thức đến thực tiễn</a:t>
            </a:r>
            <a:endParaRPr/>
          </a:p>
          <a:p>
            <a:pPr indent="-285750" lvl="1" marL="742950" rtl="0" algn="l">
              <a:spcBef>
                <a:spcPts val="480"/>
              </a:spcBef>
              <a:spcAft>
                <a:spcPts val="0"/>
              </a:spcAft>
              <a:buClr>
                <a:schemeClr val="accent2"/>
              </a:buClr>
              <a:buSzPts val="2400"/>
              <a:buFont typeface="Arimo"/>
              <a:buChar char="–"/>
            </a:pPr>
            <a:r>
              <a:rPr lang="en-US" sz="2400"/>
              <a:t>9 công đoạn (luồng công việc) cùng phát triễn song song</a:t>
            </a:r>
            <a:endParaRPr/>
          </a:p>
          <a:p>
            <a:pPr indent="-285750" lvl="1" marL="742950" rtl="0" algn="l">
              <a:spcBef>
                <a:spcPts val="480"/>
              </a:spcBef>
              <a:spcAft>
                <a:spcPts val="0"/>
              </a:spcAft>
              <a:buClr>
                <a:schemeClr val="accent2"/>
              </a:buClr>
              <a:buSzPts val="2400"/>
              <a:buFont typeface="Arimo"/>
              <a:buChar char="–"/>
            </a:pPr>
            <a:r>
              <a:rPr lang="en-US" sz="2400"/>
              <a:t>Sử dụng tiếp cận hướng đối tượng</a:t>
            </a:r>
            <a:endParaRPr/>
          </a:p>
          <a:p>
            <a:pPr indent="-342900" lvl="0" marL="342900" rtl="0" algn="l">
              <a:spcBef>
                <a:spcPts val="560"/>
              </a:spcBef>
              <a:spcAft>
                <a:spcPts val="0"/>
              </a:spcAft>
              <a:buClr>
                <a:schemeClr val="dk1"/>
              </a:buClr>
              <a:buSzPts val="2800"/>
              <a:buFont typeface="Arimo"/>
              <a:buChar char="•"/>
            </a:pPr>
            <a:r>
              <a:rPr lang="en-US"/>
              <a:t>Mô hình này giúp nhận thức </a:t>
            </a:r>
            <a:r>
              <a:rPr b="1" lang="en-US">
                <a:solidFill>
                  <a:srgbClr val="FF0000"/>
                </a:solidFill>
              </a:rPr>
              <a:t>sớm</a:t>
            </a:r>
            <a:r>
              <a:rPr lang="en-US"/>
              <a:t> được nhiều vấn đề phát triễn hệ thống để chuẩn bị trước</a:t>
            </a:r>
            <a:endParaRPr/>
          </a:p>
          <a:p>
            <a:pPr indent="-285750" lvl="1" marL="742950" rtl="0" algn="l">
              <a:spcBef>
                <a:spcPts val="480"/>
              </a:spcBef>
              <a:spcAft>
                <a:spcPts val="0"/>
              </a:spcAft>
              <a:buClr>
                <a:schemeClr val="accent2"/>
              </a:buClr>
              <a:buSzPts val="2400"/>
              <a:buFont typeface="Arimo"/>
              <a:buChar char="–"/>
            </a:pPr>
            <a:r>
              <a:rPr lang="en-US" sz="2400"/>
              <a:t>Bằng cách phân tích nguyên nhân-hậu quả của từng vấn đề thực tế và minh họa giải pháp bằng mẫu thử (demo) để test</a:t>
            </a:r>
            <a:endParaRPr/>
          </a:p>
          <a:p>
            <a:pPr indent="-285750" lvl="1" marL="742950" rtl="0" algn="l">
              <a:spcBef>
                <a:spcPts val="480"/>
              </a:spcBef>
              <a:spcAft>
                <a:spcPts val="0"/>
              </a:spcAft>
              <a:buClr>
                <a:schemeClr val="accent2"/>
              </a:buClr>
              <a:buSzPts val="2400"/>
              <a:buFont typeface="Arimo"/>
              <a:buChar char="–"/>
            </a:pPr>
            <a:r>
              <a:rPr lang="en-US" sz="2400"/>
              <a:t>Ví dụ: từ việc đánh giá mẫu thử, mô hình giúp người phát triễn nhận biết trước các vấn đề sẽ xuất hiện trong việc thiết kế, cài đặt, vận hành,… để định nghĩa thêm các xử lý trong các luồng công việc.</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0" st="0"/>
                                            </p:txEl>
                                          </p:spTgt>
                                        </p:tgtEl>
                                        <p:attrNameLst>
                                          <p:attrName>style.visibility</p:attrName>
                                        </p:attrNameLst>
                                      </p:cBhvr>
                                      <p:to>
                                        <p:strVal val="visible"/>
                                      </p:to>
                                    </p:set>
                                    <p:animEffect filter="fade" transition="in">
                                      <p:cBhvr>
                                        <p:cTn dur="500"/>
                                        <p:tgtEl>
                                          <p:spTgt spid="72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1" st="1"/>
                                            </p:txEl>
                                          </p:spTgt>
                                        </p:tgtEl>
                                        <p:attrNameLst>
                                          <p:attrName>style.visibility</p:attrName>
                                        </p:attrNameLst>
                                      </p:cBhvr>
                                      <p:to>
                                        <p:strVal val="visible"/>
                                      </p:to>
                                    </p:set>
                                    <p:animEffect filter="fade" transition="in">
                                      <p:cBhvr>
                                        <p:cTn dur="500"/>
                                        <p:tgtEl>
                                          <p:spTgt spid="72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2" st="2"/>
                                            </p:txEl>
                                          </p:spTgt>
                                        </p:tgtEl>
                                        <p:attrNameLst>
                                          <p:attrName>style.visibility</p:attrName>
                                        </p:attrNameLst>
                                      </p:cBhvr>
                                      <p:to>
                                        <p:strVal val="visible"/>
                                      </p:to>
                                    </p:set>
                                    <p:animEffect filter="fade" transition="in">
                                      <p:cBhvr>
                                        <p:cTn dur="500"/>
                                        <p:tgtEl>
                                          <p:spTgt spid="72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3" st="3"/>
                                            </p:txEl>
                                          </p:spTgt>
                                        </p:tgtEl>
                                        <p:attrNameLst>
                                          <p:attrName>style.visibility</p:attrName>
                                        </p:attrNameLst>
                                      </p:cBhvr>
                                      <p:to>
                                        <p:strVal val="visible"/>
                                      </p:to>
                                    </p:set>
                                    <p:animEffect filter="fade" transition="in">
                                      <p:cBhvr>
                                        <p:cTn dur="500"/>
                                        <p:tgtEl>
                                          <p:spTgt spid="72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4" st="4"/>
                                            </p:txEl>
                                          </p:spTgt>
                                        </p:tgtEl>
                                        <p:attrNameLst>
                                          <p:attrName>style.visibility</p:attrName>
                                        </p:attrNameLst>
                                      </p:cBhvr>
                                      <p:to>
                                        <p:strVal val="visible"/>
                                      </p:to>
                                    </p:set>
                                    <p:animEffect filter="fade" transition="in">
                                      <p:cBhvr>
                                        <p:cTn dur="500"/>
                                        <p:tgtEl>
                                          <p:spTgt spid="720">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5" st="5"/>
                                            </p:txEl>
                                          </p:spTgt>
                                        </p:tgtEl>
                                        <p:attrNameLst>
                                          <p:attrName>style.visibility</p:attrName>
                                        </p:attrNameLst>
                                      </p:cBhvr>
                                      <p:to>
                                        <p:strVal val="visible"/>
                                      </p:to>
                                    </p:set>
                                    <p:animEffect filter="fade" transition="in">
                                      <p:cBhvr>
                                        <p:cTn dur="500"/>
                                        <p:tgtEl>
                                          <p:spTgt spid="720">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6" st="6"/>
                                            </p:txEl>
                                          </p:spTgt>
                                        </p:tgtEl>
                                        <p:attrNameLst>
                                          <p:attrName>style.visibility</p:attrName>
                                        </p:attrNameLst>
                                      </p:cBhvr>
                                      <p:to>
                                        <p:strVal val="visible"/>
                                      </p:to>
                                    </p:set>
                                    <p:animEffect filter="fade" transition="in">
                                      <p:cBhvr>
                                        <p:cTn dur="500"/>
                                        <p:tgtEl>
                                          <p:spTgt spid="720">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2010-05-23T14:28:12Z</dcterms:created>
  <dc:creator>Mariajose</dc:creator>
</cp:coreProperties>
</file>