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257" r:id="rId3"/>
    <p:sldId id="344" r:id="rId4"/>
    <p:sldId id="353" r:id="rId5"/>
    <p:sldId id="357" r:id="rId6"/>
    <p:sldId id="358" r:id="rId7"/>
    <p:sldId id="359" r:id="rId8"/>
    <p:sldId id="372" r:id="rId9"/>
    <p:sldId id="330" r:id="rId10"/>
    <p:sldId id="354" r:id="rId11"/>
    <p:sldId id="324" r:id="rId12"/>
    <p:sldId id="364" r:id="rId13"/>
    <p:sldId id="325" r:id="rId14"/>
    <p:sldId id="362" r:id="rId15"/>
    <p:sldId id="328" r:id="rId16"/>
    <p:sldId id="363" r:id="rId17"/>
    <p:sldId id="326" r:id="rId18"/>
    <p:sldId id="327" r:id="rId19"/>
    <p:sldId id="361" r:id="rId20"/>
    <p:sldId id="373" r:id="rId21"/>
    <p:sldId id="333" r:id="rId22"/>
    <p:sldId id="379" r:id="rId23"/>
    <p:sldId id="335" r:id="rId24"/>
    <p:sldId id="334" r:id="rId25"/>
    <p:sldId id="355" r:id="rId26"/>
    <p:sldId id="356" r:id="rId27"/>
    <p:sldId id="365" r:id="rId28"/>
    <p:sldId id="360" r:id="rId29"/>
    <p:sldId id="368" r:id="rId30"/>
    <p:sldId id="369" r:id="rId31"/>
    <p:sldId id="370" r:id="rId32"/>
    <p:sldId id="371" r:id="rId33"/>
    <p:sldId id="336" r:id="rId34"/>
    <p:sldId id="337" r:id="rId35"/>
    <p:sldId id="338" r:id="rId36"/>
    <p:sldId id="339" r:id="rId37"/>
    <p:sldId id="374" r:id="rId38"/>
    <p:sldId id="366" r:id="rId39"/>
    <p:sldId id="375" r:id="rId40"/>
    <p:sldId id="316" r:id="rId41"/>
    <p:sldId id="376" r:id="rId42"/>
    <p:sldId id="377" r:id="rId43"/>
    <p:sldId id="378" r:id="rId4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996600"/>
    <a:srgbClr val="A50021"/>
    <a:srgbClr val="990099"/>
    <a:srgbClr val="BBE0E3"/>
    <a:srgbClr val="FFFFA3"/>
    <a:srgbClr val="008000"/>
    <a:srgbClr val="060402"/>
    <a:srgbClr val="422C16"/>
    <a:srgbClr val="0C788E"/>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615" autoAdjust="0"/>
    <p:restoredTop sz="86355" autoAdjust="0"/>
  </p:normalViewPr>
  <p:slideViewPr>
    <p:cSldViewPr>
      <p:cViewPr>
        <p:scale>
          <a:sx n="60" d="100"/>
          <a:sy n="60" d="100"/>
        </p:scale>
        <p:origin x="-1488" y="-62"/>
      </p:cViewPr>
      <p:guideLst>
        <p:guide orient="horz" pos="2160"/>
        <p:guide pos="2880"/>
      </p:guideLst>
    </p:cSldViewPr>
  </p:slideViewPr>
  <p:outlineViewPr>
    <p:cViewPr>
      <p:scale>
        <a:sx n="33" d="100"/>
        <a:sy n="33" d="100"/>
      </p:scale>
      <p:origin x="254" y="206592"/>
    </p:cViewPr>
  </p:outlineViewPr>
  <p:notesTextViewPr>
    <p:cViewPr>
      <p:scale>
        <a:sx n="100" d="100"/>
        <a:sy n="100" d="100"/>
      </p:scale>
      <p:origin x="0" y="0"/>
    </p:cViewPr>
  </p:notesTextViewPr>
  <p:sorterViewPr>
    <p:cViewPr varScale="1">
      <p:scale>
        <a:sx n="100" d="100"/>
        <a:sy n="100" d="100"/>
      </p:scale>
      <p:origin x="0" y="5453"/>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DBB4F8-0973-4926-B59D-9783132D9167}" type="datetimeFigureOut">
              <a:rPr lang="en-US" smtClean="0"/>
              <a:pPr/>
              <a:t>10/17/2018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44FD45-5F21-4AC5-9791-FE6CD1789FC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096DD12D-A011-4873-9F0E-5406D74F5ECE}" type="slidenum">
              <a:rPr lang="es-ES"/>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alphaModFix amt="53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2844" y="214290"/>
            <a:ext cx="8858312" cy="1000132"/>
          </a:xfrm>
        </p:spPr>
        <p:txBody>
          <a:bodyPr/>
          <a:lstStyle>
            <a:lvl1pPr algn="ctr">
              <a:defRPr sz="4000">
                <a:solidFill>
                  <a:srgbClr val="FF0000"/>
                </a:solidFill>
                <a:latin typeface="Arial Unicode MS" pitchFamily="34" charset="-128"/>
                <a:ea typeface="Arial Unicode MS" pitchFamily="34" charset="-128"/>
                <a:cs typeface="Arial Unicode MS" pitchFamily="34" charset="-128"/>
              </a:defRPr>
            </a:lvl1pPr>
          </a:lstStyle>
          <a:p>
            <a:r>
              <a:rPr lang="en-US" smtClean="0"/>
              <a:t>Click to edit Master title style</a:t>
            </a:r>
            <a:endParaRPr lang="en-US"/>
          </a:p>
        </p:txBody>
      </p:sp>
      <p:sp>
        <p:nvSpPr>
          <p:cNvPr id="3" name="Content Placeholder 2"/>
          <p:cNvSpPr>
            <a:spLocks noGrp="1"/>
          </p:cNvSpPr>
          <p:nvPr>
            <p:ph idx="1"/>
          </p:nvPr>
        </p:nvSpPr>
        <p:spPr>
          <a:xfrm>
            <a:off x="0" y="1357298"/>
            <a:ext cx="9144000" cy="5500702"/>
          </a:xfrm>
        </p:spPr>
        <p:txBody>
          <a:bodyPr/>
          <a:lstStyle>
            <a:lvl1pPr>
              <a:defRPr sz="2800">
                <a:latin typeface="Arial Unicode MS" pitchFamily="34" charset="-128"/>
                <a:ea typeface="Arial Unicode MS" pitchFamily="34" charset="-128"/>
                <a:cs typeface="Arial Unicode MS" pitchFamily="34" charset="-128"/>
              </a:defRPr>
            </a:lvl1pPr>
            <a:lvl2pPr>
              <a:defRPr sz="2600">
                <a:solidFill>
                  <a:schemeClr val="accent2"/>
                </a:solidFill>
                <a:latin typeface="Arial Unicode MS" pitchFamily="34" charset="-128"/>
                <a:ea typeface="Arial Unicode MS" pitchFamily="34" charset="-128"/>
                <a:cs typeface="Arial Unicode MS" pitchFamily="34" charset="-128"/>
              </a:defRPr>
            </a:lvl2pPr>
            <a:lvl3pPr>
              <a:defRPr>
                <a:solidFill>
                  <a:srgbClr val="A50021"/>
                </a:solidFill>
                <a:latin typeface="Arial Unicode MS" pitchFamily="34" charset="-128"/>
                <a:ea typeface="Arial Unicode MS" pitchFamily="34" charset="-128"/>
                <a:cs typeface="Arial Unicode MS" pitchFamily="34" charset="-128"/>
              </a:defRPr>
            </a:lvl3pPr>
            <a:lvl4pPr>
              <a:defRPr>
                <a:latin typeface="Arial Unicode MS" pitchFamily="34" charset="-128"/>
                <a:ea typeface="Arial Unicode MS" pitchFamily="34" charset="-128"/>
                <a:cs typeface="Arial Unicode MS" pitchFamily="34" charset="-128"/>
              </a:defRPr>
            </a:lvl4pPr>
            <a:lvl5pPr>
              <a:defRPr>
                <a:latin typeface="Arial Unicode MS" pitchFamily="34" charset="-128"/>
                <a:ea typeface="Arial Unicode MS" pitchFamily="34" charset="-128"/>
                <a:cs typeface="Arial Unicode MS"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cxnSp>
        <p:nvCxnSpPr>
          <p:cNvPr id="8" name="Straight Connector 7"/>
          <p:cNvCxnSpPr/>
          <p:nvPr userDrawn="1"/>
        </p:nvCxnSpPr>
        <p:spPr>
          <a:xfrm>
            <a:off x="285720" y="1214422"/>
            <a:ext cx="8572560" cy="158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userDrawn="1"/>
        </p:nvCxnSpPr>
        <p:spPr>
          <a:xfrm>
            <a:off x="2714612" y="1285860"/>
            <a:ext cx="6153192" cy="11112"/>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5000628" y="1357298"/>
            <a:ext cx="3867176" cy="11112"/>
          </a:xfrm>
          <a:prstGeom prst="line">
            <a:avLst/>
          </a:prstGeom>
        </p:spPr>
        <p:style>
          <a:lnRef idx="1">
            <a:schemeClr val="dk1"/>
          </a:lnRef>
          <a:fillRef idx="0">
            <a:schemeClr val="dk1"/>
          </a:fillRef>
          <a:effectRef idx="0">
            <a:schemeClr val="dk1"/>
          </a:effectRef>
          <a:fontRef idx="minor">
            <a:schemeClr val="tx1"/>
          </a:fontRef>
        </p:style>
      </p:cxnSp>
      <p:sp>
        <p:nvSpPr>
          <p:cNvPr id="9" name="Slide Number Placeholder 3"/>
          <p:cNvSpPr txBox="1">
            <a:spLocks/>
          </p:cNvSpPr>
          <p:nvPr userDrawn="1"/>
        </p:nvSpPr>
        <p:spPr>
          <a:xfrm>
            <a:off x="8429652" y="714356"/>
            <a:ext cx="571504" cy="476250"/>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096DD12D-A011-4873-9F0E-5406D74F5ECE}" type="slidenum">
              <a:rPr kumimoji="0" lang="es-ES" sz="2400" b="1" i="0" u="none" strike="noStrike" kern="1200" cap="none" spc="0" normalizeH="0" baseline="0" noProof="0" smtClean="0">
                <a:ln>
                  <a:noFill/>
                </a:ln>
                <a:solidFill>
                  <a:schemeClr val="tx1"/>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a:t>
            </a:fld>
            <a:endParaRPr kumimoji="0" lang="es-ES" sz="2400" b="1" i="0" u="none" strike="noStrike" kern="1200" cap="none" spc="0" normalizeH="0" baseline="0" noProof="0">
              <a:ln>
                <a:noFill/>
              </a:ln>
              <a:solidFill>
                <a:schemeClr val="tx1"/>
              </a:solidFill>
              <a:effectLst/>
              <a:uLnTx/>
              <a:uFillTx/>
              <a:latin typeface="Arial" charset="0"/>
              <a:ea typeface="+mn-ea"/>
              <a:cs typeface="Arial" charset="0"/>
            </a:endParaRPr>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C5800F3E-2D3B-40DA-A022-9B18C7B06752}" type="slidenum">
              <a:rPr lang="es-ES"/>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s-ES"/>
          </a:p>
        </p:txBody>
      </p:sp>
      <p:sp>
        <p:nvSpPr>
          <p:cNvPr id="8" name="Footer Placeholder 7"/>
          <p:cNvSpPr>
            <a:spLocks noGrp="1"/>
          </p:cNvSpPr>
          <p:nvPr>
            <p:ph type="ftr" sz="quarter" idx="11"/>
          </p:nvPr>
        </p:nvSpPr>
        <p:spPr/>
        <p:txBody>
          <a:bodyPr/>
          <a:lstStyle>
            <a:lvl1pPr>
              <a:defRPr/>
            </a:lvl1pPr>
          </a:lstStyle>
          <a:p>
            <a:endParaRPr lang="es-ES"/>
          </a:p>
        </p:txBody>
      </p:sp>
      <p:sp>
        <p:nvSpPr>
          <p:cNvPr id="9" name="Slide Number Placeholder 8"/>
          <p:cNvSpPr>
            <a:spLocks noGrp="1"/>
          </p:cNvSpPr>
          <p:nvPr>
            <p:ph type="sldNum" sz="quarter" idx="12"/>
          </p:nvPr>
        </p:nvSpPr>
        <p:spPr/>
        <p:txBody>
          <a:bodyPr/>
          <a:lstStyle>
            <a:lvl1pPr>
              <a:defRPr/>
            </a:lvl1pPr>
          </a:lstStyle>
          <a:p>
            <a:fld id="{AA600663-65C4-4ADF-83D2-C2964671E36B}" type="slidenum">
              <a:rPr lang="es-ES"/>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s-ES"/>
          </a:p>
        </p:txBody>
      </p:sp>
      <p:sp>
        <p:nvSpPr>
          <p:cNvPr id="4" name="Footer Placeholder 3"/>
          <p:cNvSpPr>
            <a:spLocks noGrp="1"/>
          </p:cNvSpPr>
          <p:nvPr>
            <p:ph type="ftr" sz="quarter" idx="11"/>
          </p:nvPr>
        </p:nvSpPr>
        <p:spPr/>
        <p:txBody>
          <a:bodyPr/>
          <a:lstStyle>
            <a:lvl1pPr>
              <a:defRPr/>
            </a:lvl1pPr>
          </a:lstStyle>
          <a:p>
            <a:endParaRPr lang="es-ES"/>
          </a:p>
        </p:txBody>
      </p:sp>
      <p:sp>
        <p:nvSpPr>
          <p:cNvPr id="5" name="Slide Number Placeholder 4"/>
          <p:cNvSpPr>
            <a:spLocks noGrp="1"/>
          </p:cNvSpPr>
          <p:nvPr>
            <p:ph type="sldNum" sz="quarter" idx="12"/>
          </p:nvPr>
        </p:nvSpPr>
        <p:spPr/>
        <p:txBody>
          <a:bodyPr/>
          <a:lstStyle>
            <a:lvl1pPr>
              <a:defRPr/>
            </a:lvl1pPr>
          </a:lstStyle>
          <a:p>
            <a:fld id="{67D1C2FE-27D6-47DA-B3D5-37B1D70A1559}" type="slidenum">
              <a:rPr lang="es-ES"/>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p>
        </p:txBody>
      </p:sp>
      <p:sp>
        <p:nvSpPr>
          <p:cNvPr id="3" name="Footer Placeholder 2"/>
          <p:cNvSpPr>
            <a:spLocks noGrp="1"/>
          </p:cNvSpPr>
          <p:nvPr>
            <p:ph type="ftr" sz="quarter" idx="11"/>
          </p:nvPr>
        </p:nvSpPr>
        <p:spPr/>
        <p:txBody>
          <a:bodyPr/>
          <a:lstStyle>
            <a:lvl1pPr>
              <a:defRPr/>
            </a:lvl1pPr>
          </a:lstStyle>
          <a:p>
            <a:endParaRPr lang="es-ES"/>
          </a:p>
        </p:txBody>
      </p:sp>
      <p:sp>
        <p:nvSpPr>
          <p:cNvPr id="4" name="Slide Number Placeholder 3"/>
          <p:cNvSpPr>
            <a:spLocks noGrp="1"/>
          </p:cNvSpPr>
          <p:nvPr>
            <p:ph type="sldNum" sz="quarter" idx="12"/>
          </p:nvPr>
        </p:nvSpPr>
        <p:spPr/>
        <p:txBody>
          <a:bodyPr/>
          <a:lstStyle>
            <a:lvl1pPr>
              <a:defRPr/>
            </a:lvl1pPr>
          </a:lstStyle>
          <a:p>
            <a:fld id="{202E12AA-8BAC-4B63-84FE-E6B197B306D3}" type="slidenum">
              <a:rPr lang="es-ES"/>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93C02EAF-54C0-4D40-968A-7EFCC9D5EF3E}" type="slidenum">
              <a:rPr lang="es-ES"/>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E9445C16-684B-45EB-8690-8DE67B91AB87}" type="slidenum">
              <a:rPr lang="es-ES"/>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E36FBBE4-65A6-44F2-9C75-91E81B10968C}" type="slidenum">
              <a:rPr lang="es-ES"/>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C7B2E7D4-D453-4206-91A7-5DA1F7FC64F2}" type="slidenum">
              <a:rPr lang="es-ES"/>
              <a:pPr/>
              <a:t>‹#›</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082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Title here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Main idea</a:t>
            </a:r>
          </a:p>
          <a:p>
            <a:pPr lvl="1"/>
            <a:r>
              <a:rPr lang="es-ES" smtClean="0"/>
              <a:t>Supporting 1</a:t>
            </a:r>
          </a:p>
          <a:p>
            <a:pPr lvl="2"/>
            <a:r>
              <a:rPr lang="es-ES" smtClean="0"/>
              <a:t>Support 1.1</a:t>
            </a:r>
          </a:p>
          <a:p>
            <a:pPr lvl="3"/>
            <a:r>
              <a:rPr lang="es-ES" smtClean="0"/>
              <a:t>Explain 1.1.1</a:t>
            </a:r>
          </a:p>
          <a:p>
            <a:pPr lvl="4"/>
            <a:r>
              <a:rPr lang="es-ES" smtClean="0"/>
              <a:t>lowest</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82E9639-3B54-4BE1-8202-160B6CEE342B}" type="slidenum">
              <a:rPr lang="es-ES"/>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hdr="0" ftr="0" dt="0"/>
  <p:txStyles>
    <p:titleStyle>
      <a:lvl1pPr algn="ctr" rtl="0" fontAlgn="base">
        <a:spcBef>
          <a:spcPct val="0"/>
        </a:spcBef>
        <a:spcAft>
          <a:spcPct val="0"/>
        </a:spcAft>
        <a:defRPr sz="4400" baseline="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baseline="0">
          <a:solidFill>
            <a:schemeClr val="tx1"/>
          </a:solidFill>
          <a:latin typeface="+mn-lt"/>
          <a:cs typeface="+mn-cs"/>
        </a:defRPr>
      </a:lvl2pPr>
      <a:lvl3pPr marL="1143000" indent="-228600" algn="l" rtl="0" fontAlgn="base">
        <a:spcBef>
          <a:spcPct val="20000"/>
        </a:spcBef>
        <a:spcAft>
          <a:spcPct val="0"/>
        </a:spcAft>
        <a:buChar char="•"/>
        <a:defRPr sz="2400" baseline="0">
          <a:solidFill>
            <a:schemeClr val="tx1"/>
          </a:solidFill>
          <a:latin typeface="+mn-lt"/>
          <a:cs typeface="+mn-cs"/>
        </a:defRPr>
      </a:lvl3pPr>
      <a:lvl4pPr marL="1600200" indent="-228600" algn="l" rtl="0" fontAlgn="base">
        <a:spcBef>
          <a:spcPct val="20000"/>
        </a:spcBef>
        <a:spcAft>
          <a:spcPct val="0"/>
        </a:spcAft>
        <a:buChar char="–"/>
        <a:defRPr sz="2000" baseline="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jpeg"/><Relationship Id="rId7" Type="http://schemas.openxmlformats.org/officeDocument/2006/relationships/image" Target="../media/image20.gif"/><Relationship Id="rId12" Type="http://schemas.openxmlformats.org/officeDocument/2006/relationships/image" Target="../media/image23.jpeg"/><Relationship Id="rId2" Type="http://schemas.openxmlformats.org/officeDocument/2006/relationships/hyperlink" Target="https://www.google.com.vn/url?sa=i&amp;rct=j&amp;q=&amp;esrc=s&amp;source=images&amp;cd=&amp;cad=rja&amp;uact=8&amp;ved=0ahUKEwjl4MOJqYvWAhWCgrwKHRSvCa4QjRwIBw&amp;url=http://clipart-library.com/computer-images.html&amp;psig=AFQjCNEd4YTN_XwhCQD1aAVyxnjbAFWhoQ&amp;ust=1504606676155991" TargetMode="External"/><Relationship Id="rId1" Type="http://schemas.openxmlformats.org/officeDocument/2006/relationships/slideLayout" Target="../slideLayouts/slideLayout2.xml"/><Relationship Id="rId6" Type="http://schemas.openxmlformats.org/officeDocument/2006/relationships/hyperlink" Target="https://www.google.com.vn/url?sa=i&amp;rct=j&amp;q=&amp;esrc=s&amp;source=images&amp;cd=&amp;cad=rja&amp;uact=8&amp;ved=0ahUKEwijsd-2qYvWAhUMXbwKHQYNCzUQjRwIBw&amp;url=http://www.bearwebworks.com/&amp;psig=AFQjCNEd4YTN_XwhCQD1aAVyxnjbAFWhoQ&amp;ust=1504606676155991" TargetMode="External"/><Relationship Id="rId11" Type="http://schemas.openxmlformats.org/officeDocument/2006/relationships/hyperlink" Target="https://www.google.com.vn/url?sa=i&amp;rct=j&amp;q=&amp;esrc=s&amp;source=images&amp;cd=&amp;cad=rja&amp;uact=8&amp;ved=0ahUKEwior7H5oovWAhUKybwKHXU_BgcQjRwIBw&amp;url=https://autodo.info/pages/d/desktop-computer-drawing/&amp;psig=AFQjCNErlPvtAfhHlFjj477ZlTHlTy38ww&amp;ust=1504605588297058"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s://www.google.com.vn/url?sa=i&amp;rct=j&amp;q=&amp;esrc=s&amp;source=images&amp;cd=&amp;cad=rja&amp;uact=8&amp;ved=0ahUKEwikl_uZqYvWAhXIjLwKHW2sCNgQjRwIBw&amp;url=http://www.ha-er.de/tips_f.htm&amp;psig=AFQjCNEd4YTN_XwhCQD1aAVyxnjbAFWhoQ&amp;ust=1504606676155991" TargetMode="External"/><Relationship Id="rId9" Type="http://schemas.openxmlformats.org/officeDocument/2006/relationships/hyperlink" Target="https://www.google.com.vn/url?sa=i&amp;rct=j&amp;q=&amp;esrc=s&amp;source=images&amp;cd=&amp;cad=rja&amp;uact=8&amp;ved=0ahUKEwiv6a_VpYvWAhWMVLwKHRNrC0IQjRwIBw&amp;url=http://coloring-pages.net/coloring/computer-coloring-page.html&amp;psig=AFQjCNFFKYkBbVnX7hmp30RxcaEPaJq_-w&amp;ust=1504605963489112"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hyperlink" Target="https://www.google.com.vn/url?sa=i&amp;rct=j&amp;q=&amp;esrc=s&amp;source=images&amp;cd=&amp;cad=rja&amp;uact=8&amp;ved=0ahUKEwior7H5oovWAhUKybwKHXU_BgcQjRwIBw&amp;url=https://autodo.info/pages/d/desktop-computer-drawing/&amp;psig=AFQjCNErlPvtAfhHlFjj477ZlTHlTy38ww&amp;ust=1504605588297058" TargetMode="Externa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jpeg"/></Relationships>
</file>

<file path=ppt/slides/_rels/slide4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98" name="Rectangle 150"/>
          <p:cNvSpPr>
            <a:spLocks noGrp="1" noChangeArrowheads="1"/>
          </p:cNvSpPr>
          <p:nvPr>
            <p:ph type="ctrTitle"/>
          </p:nvPr>
        </p:nvSpPr>
        <p:spPr>
          <a:xfrm>
            <a:off x="214282" y="3357562"/>
            <a:ext cx="8786874" cy="1785950"/>
          </a:xfrm>
        </p:spPr>
        <p:txBody>
          <a:bodyPr/>
          <a:lstStyle/>
          <a:p>
            <a:pPr algn="l"/>
            <a:r>
              <a:rPr lang="es-UY" b="1">
                <a:solidFill>
                  <a:schemeClr val="tx1"/>
                </a:solidFill>
              </a:rPr>
              <a:t>Phân tích &amp; thiết kế H.T.T.T</a:t>
            </a:r>
            <a:br>
              <a:rPr lang="es-UY" b="1">
                <a:solidFill>
                  <a:schemeClr val="tx1"/>
                </a:solidFill>
              </a:rPr>
            </a:br>
            <a:r>
              <a:rPr lang="es-UY" b="1">
                <a:solidFill>
                  <a:srgbClr val="FF0000"/>
                </a:solidFill>
              </a:rPr>
              <a:t>Phần 4: Thiết kế hệ thống</a:t>
            </a:r>
            <a:endParaRPr lang="es-ES" b="1">
              <a:solidFill>
                <a:srgbClr val="FF0000"/>
              </a:solidFill>
            </a:endParaRPr>
          </a:p>
        </p:txBody>
      </p:sp>
      <p:sp>
        <p:nvSpPr>
          <p:cNvPr id="2217" name="Rectangle 169"/>
          <p:cNvSpPr>
            <a:spLocks noChangeArrowheads="1"/>
          </p:cNvSpPr>
          <p:nvPr/>
        </p:nvSpPr>
        <p:spPr bwMode="auto">
          <a:xfrm>
            <a:off x="1714480" y="5357826"/>
            <a:ext cx="5572164" cy="928694"/>
          </a:xfrm>
          <a:prstGeom prst="rect">
            <a:avLst/>
          </a:prstGeom>
          <a:noFill/>
          <a:ln w="9525">
            <a:noFill/>
            <a:miter lim="800000"/>
            <a:headEnd/>
            <a:tailEnd/>
          </a:ln>
          <a:effectLst/>
        </p:spPr>
        <p:txBody>
          <a:bodyPr anchor="ctr"/>
          <a:lstStyle/>
          <a:p>
            <a:r>
              <a:rPr lang="en-US" b="1"/>
              <a:t>Nguyễn Anh Hào</a:t>
            </a:r>
            <a:br>
              <a:rPr lang="en-US" b="1"/>
            </a:br>
            <a:r>
              <a:rPr lang="en-US" b="1"/>
              <a:t>Khoa CNTT2 – HV  CNBCVT Cơ sở Tp.HCM</a:t>
            </a:r>
          </a:p>
          <a:p>
            <a:r>
              <a:rPr lang="es-ES" b="1"/>
              <a:t>0913609730 – nahao@ptithcm.edu.vn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alphaModFix amt="35000"/>
            <a:lum/>
          </a:blip>
          <a:srcRect/>
          <a:stretch>
            <a:fillRect/>
          </a:stretch>
        </a:blipFill>
        <a:effectLst/>
      </p:bgPr>
    </p:bg>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285720" y="214290"/>
            <a:ext cx="8572560" cy="1000132"/>
          </a:xfrm>
        </p:spPr>
        <p:txBody>
          <a:bodyPr/>
          <a:lstStyle/>
          <a:p>
            <a:r>
              <a:rPr lang="en-US" b="1"/>
              <a:t>Thiết kế hệ thống</a:t>
            </a:r>
          </a:p>
        </p:txBody>
      </p:sp>
      <p:sp>
        <p:nvSpPr>
          <p:cNvPr id="144387" name="Rectangle 3"/>
          <p:cNvSpPr>
            <a:spLocks noGrp="1" noChangeArrowheads="1"/>
          </p:cNvSpPr>
          <p:nvPr>
            <p:ph type="body" idx="1"/>
          </p:nvPr>
        </p:nvSpPr>
        <p:spPr>
          <a:xfrm>
            <a:off x="0" y="1428736"/>
            <a:ext cx="9144000" cy="5286412"/>
          </a:xfrm>
        </p:spPr>
        <p:txBody>
          <a:bodyPr/>
          <a:lstStyle/>
          <a:p>
            <a:r>
              <a:rPr lang="en-US" sz="2400"/>
              <a:t>Thiết hệ thống theo hướng đối tượng nhằm xây dựng mô hình cho phần mềm giống với thế giới thực: các lớp đối tượng đều gắn với thực tế (để dễ hình dung ra kết cấu của phần mềm).</a:t>
            </a:r>
          </a:p>
          <a:p>
            <a:r>
              <a:rPr lang="en-US" sz="2400"/>
              <a:t>Các vấn đề trong thực tế đều có lời giải trong thực tế. Sự mô phỏng thực tế qua cách mô hình hóa ở phần phân tích cũng đã thể hiện giải pháp được áp dụng trong thực tế; do đó trong OOAD, việc phân tích cũng đồng nghĩa với thiết kế khi xem xét vấn đề - giải pháp ở khía cạnh ý niệm (nội dung thông tin).</a:t>
            </a:r>
          </a:p>
          <a:p>
            <a:r>
              <a:rPr lang="en-US" sz="2400"/>
              <a:t>Việc thiết kế hướng đối tượng tập trung vào khía cạnh cài đặt các ý niệm thành phần mềm có đặc điểm dể sửa, và để dùng lại cho nhiều ứng dụng khác nhau.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4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4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43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Mục tiêu của thiết kế hướng đối tượng</a:t>
            </a:r>
          </a:p>
        </p:txBody>
      </p:sp>
      <p:sp>
        <p:nvSpPr>
          <p:cNvPr id="3" name="Content Placeholder 2"/>
          <p:cNvSpPr>
            <a:spLocks noGrp="1"/>
          </p:cNvSpPr>
          <p:nvPr>
            <p:ph idx="1"/>
          </p:nvPr>
        </p:nvSpPr>
        <p:spPr/>
        <p:txBody>
          <a:bodyPr/>
          <a:lstStyle/>
          <a:p>
            <a:pPr marL="514350" indent="-514350">
              <a:buFont typeface="+mj-lt"/>
              <a:buAutoNum type="arabicPeriod"/>
            </a:pPr>
            <a:r>
              <a:rPr lang="en-US"/>
              <a:t>Phân rã hệ thống (sẽ xây dựng) thành những hệ thống con hoặc thành phần rất </a:t>
            </a:r>
            <a:r>
              <a:rPr lang="en-US" b="1">
                <a:solidFill>
                  <a:schemeClr val="accent2"/>
                </a:solidFill>
              </a:rPr>
              <a:t>dể làm</a:t>
            </a:r>
            <a:r>
              <a:rPr lang="en-US"/>
              <a:t>.</a:t>
            </a:r>
          </a:p>
          <a:p>
            <a:pPr marL="514350" indent="-514350">
              <a:buFont typeface="+mj-lt"/>
              <a:buAutoNum type="arabicPeriod"/>
            </a:pPr>
            <a:r>
              <a:rPr lang="en-US"/>
              <a:t>Các thành phần sau khi làm ra có thể </a:t>
            </a:r>
            <a:r>
              <a:rPr lang="en-US" b="1">
                <a:solidFill>
                  <a:schemeClr val="accent2"/>
                </a:solidFill>
              </a:rPr>
              <a:t>dùng lại</a:t>
            </a:r>
            <a:r>
              <a:rPr lang="en-US"/>
              <a:t> cho hệ thống khác.</a:t>
            </a:r>
          </a:p>
          <a:p>
            <a:pPr marL="514350" indent="-514350">
              <a:buFont typeface="+mj-lt"/>
              <a:buAutoNum type="arabicPeriod"/>
            </a:pPr>
            <a:r>
              <a:rPr lang="en-US"/>
              <a:t>Nội dung của mỗi thành phần được </a:t>
            </a:r>
            <a:r>
              <a:rPr lang="en-US" b="1">
                <a:solidFill>
                  <a:schemeClr val="accent2"/>
                </a:solidFill>
              </a:rPr>
              <a:t>hiểu</a:t>
            </a:r>
            <a:r>
              <a:rPr lang="en-US"/>
              <a:t> một cách dể dàng (dùng ý niệm phổ biến), không cần tham khảo thêm tài liệu.</a:t>
            </a:r>
          </a:p>
          <a:p>
            <a:pPr marL="514350" indent="-514350">
              <a:buFont typeface="+mj-lt"/>
              <a:buAutoNum type="arabicPeriod"/>
            </a:pPr>
            <a:r>
              <a:rPr lang="en-US"/>
              <a:t>Một sự chỉnh sửa cần thiết sẽ được tiến hành trong </a:t>
            </a:r>
            <a:r>
              <a:rPr lang="en-US" b="1">
                <a:solidFill>
                  <a:schemeClr val="accent2"/>
                </a:solidFill>
              </a:rPr>
              <a:t>phạm vi hẹp </a:t>
            </a:r>
            <a:r>
              <a:rPr lang="en-US"/>
              <a:t>(không cần sửa nhiều nơi).</a:t>
            </a:r>
          </a:p>
          <a:p>
            <a:pPr marL="514350" indent="-514350">
              <a:buFont typeface="+mj-lt"/>
              <a:buAutoNum type="arabicPeriod"/>
            </a:pPr>
            <a:r>
              <a:rPr lang="en-US"/>
              <a:t>Giảm thiểu được </a:t>
            </a:r>
            <a:r>
              <a:rPr lang="en-US" b="1">
                <a:solidFill>
                  <a:schemeClr val="accent2"/>
                </a:solidFill>
              </a:rPr>
              <a:t>tác hại lan truyền </a:t>
            </a:r>
            <a:r>
              <a:rPr lang="en-US"/>
              <a:t>từ thành phần có lỗi sang thành phần khác.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Nguyên tắc thiết kế SOLID</a:t>
            </a:r>
          </a:p>
        </p:txBody>
      </p:sp>
      <p:sp>
        <p:nvSpPr>
          <p:cNvPr id="3" name="Content Placeholder 2"/>
          <p:cNvSpPr>
            <a:spLocks noGrp="1"/>
          </p:cNvSpPr>
          <p:nvPr>
            <p:ph idx="1"/>
          </p:nvPr>
        </p:nvSpPr>
        <p:spPr>
          <a:xfrm>
            <a:off x="0" y="1357298"/>
            <a:ext cx="8929718" cy="5500702"/>
          </a:xfrm>
        </p:spPr>
        <p:txBody>
          <a:bodyPr/>
          <a:lstStyle/>
          <a:p>
            <a:pPr marL="514350" indent="-514350">
              <a:buFont typeface="+mj-lt"/>
              <a:buAutoNum type="arabicPeriod"/>
            </a:pPr>
            <a:r>
              <a:rPr lang="en-US" b="1">
                <a:solidFill>
                  <a:srgbClr val="FF0000"/>
                </a:solidFill>
              </a:rPr>
              <a:t>S</a:t>
            </a:r>
            <a:r>
              <a:rPr lang="en-US" sz="2400" b="1">
                <a:solidFill>
                  <a:srgbClr val="0000CC"/>
                </a:solidFill>
              </a:rPr>
              <a:t>ingle Responsibility</a:t>
            </a:r>
            <a:r>
              <a:rPr lang="en-US" sz="2400"/>
              <a:t>: lớp đối tượng chỉ có 1 lý do để thay đổi </a:t>
            </a:r>
            <a:r>
              <a:rPr lang="en-US" sz="2400">
                <a:sym typeface="Symbol"/>
              </a:rPr>
              <a:t></a:t>
            </a:r>
            <a:r>
              <a:rPr lang="en-US" sz="2400"/>
              <a:t> nó chỉ có duy nhất 1 trách nhiệm.</a:t>
            </a:r>
          </a:p>
          <a:p>
            <a:pPr marL="514350" indent="-514350">
              <a:buFont typeface="+mj-lt"/>
              <a:buAutoNum type="arabicPeriod"/>
            </a:pPr>
            <a:r>
              <a:rPr lang="en-US" b="1">
                <a:solidFill>
                  <a:srgbClr val="FF0000"/>
                </a:solidFill>
              </a:rPr>
              <a:t>O</a:t>
            </a:r>
            <a:r>
              <a:rPr lang="en-US" sz="2400" b="1">
                <a:solidFill>
                  <a:srgbClr val="0000CC"/>
                </a:solidFill>
              </a:rPr>
              <a:t>pen/Closed</a:t>
            </a:r>
            <a:r>
              <a:rPr lang="en-US" sz="2400"/>
              <a:t>: “mở” đ/v yêu cầu mở rộng, và “đóng” đ/v yêu cầu sửa (mở rộng thêm, không sửa).</a:t>
            </a:r>
          </a:p>
          <a:p>
            <a:pPr marL="514350" indent="-514350">
              <a:buFont typeface="+mj-lt"/>
              <a:buAutoNum type="arabicPeriod"/>
            </a:pPr>
            <a:r>
              <a:rPr lang="en-US" b="1">
                <a:solidFill>
                  <a:srgbClr val="FF0000"/>
                </a:solidFill>
              </a:rPr>
              <a:t>L</a:t>
            </a:r>
            <a:r>
              <a:rPr lang="en-US" sz="2400" b="1">
                <a:solidFill>
                  <a:srgbClr val="0000CC"/>
                </a:solidFill>
              </a:rPr>
              <a:t>iskov Substitution</a:t>
            </a:r>
            <a:r>
              <a:rPr lang="en-US" sz="2400"/>
              <a:t>: lớp con hoàn toàn thay thế được cho lớp cơ sở.</a:t>
            </a:r>
          </a:p>
          <a:p>
            <a:pPr marL="514350" indent="-514350">
              <a:buFont typeface="+mj-lt"/>
              <a:buAutoNum type="arabicPeriod"/>
            </a:pPr>
            <a:r>
              <a:rPr lang="en-US" b="1">
                <a:solidFill>
                  <a:srgbClr val="FF0000"/>
                </a:solidFill>
              </a:rPr>
              <a:t>I</a:t>
            </a:r>
            <a:r>
              <a:rPr lang="en-US" sz="2400" b="1">
                <a:solidFill>
                  <a:srgbClr val="0000CC"/>
                </a:solidFill>
              </a:rPr>
              <a:t>nterface Segregation</a:t>
            </a:r>
            <a:r>
              <a:rPr lang="en-US" sz="2400"/>
              <a:t>: không nên làm cho client phụ thuộc vào chức năng không cần </a:t>
            </a:r>
            <a:r>
              <a:rPr lang="en-US" sz="2400">
                <a:sym typeface="Symbol"/>
              </a:rPr>
              <a:t> hạn chế dùng “fat interface” chung cho nhiều client (chỉ cung cấp giao diện vừa đủ chức năng cho từng client).</a:t>
            </a:r>
          </a:p>
          <a:p>
            <a:pPr marL="514350" indent="-514350">
              <a:buFont typeface="+mj-lt"/>
              <a:buAutoNum type="arabicPeriod"/>
            </a:pPr>
            <a:r>
              <a:rPr lang="en-US" b="1">
                <a:solidFill>
                  <a:srgbClr val="FF0000"/>
                </a:solidFill>
              </a:rPr>
              <a:t>D</a:t>
            </a:r>
            <a:r>
              <a:rPr lang="en-US" sz="2400" b="1">
                <a:solidFill>
                  <a:srgbClr val="0000CC"/>
                </a:solidFill>
              </a:rPr>
              <a:t>ependency Inversion</a:t>
            </a:r>
            <a:r>
              <a:rPr lang="en-US" sz="2400"/>
              <a:t>: mô đun mức cao (mức trừu tượng) không thể phụ thuộc vào mô đun ở mức thấp hơn (mức cụ thể).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Nội dung thiết kế</a:t>
            </a:r>
          </a:p>
        </p:txBody>
      </p:sp>
      <p:sp>
        <p:nvSpPr>
          <p:cNvPr id="3" name="Content Placeholder 2"/>
          <p:cNvSpPr>
            <a:spLocks noGrp="1"/>
          </p:cNvSpPr>
          <p:nvPr>
            <p:ph idx="1"/>
          </p:nvPr>
        </p:nvSpPr>
        <p:spPr/>
        <p:txBody>
          <a:bodyPr/>
          <a:lstStyle/>
          <a:p>
            <a:endParaRPr lang="en-US"/>
          </a:p>
          <a:p>
            <a:pPr marL="514350" indent="-514350">
              <a:buFont typeface="+mj-lt"/>
              <a:buAutoNum type="arabicPeriod"/>
            </a:pPr>
            <a:r>
              <a:rPr lang="en-US" b="1">
                <a:solidFill>
                  <a:schemeClr val="tx2"/>
                </a:solidFill>
              </a:rPr>
              <a:t>ÁNH XẠ LỚP PHÂN TÍCH THÀNH LỚP THIẾT KẾ</a:t>
            </a:r>
          </a:p>
          <a:p>
            <a:pPr marL="514350" indent="-514350">
              <a:buFont typeface="+mj-lt"/>
              <a:buAutoNum type="arabicPeriod"/>
            </a:pPr>
            <a:r>
              <a:rPr lang="en-US">
                <a:solidFill>
                  <a:schemeClr val="tx1">
                    <a:lumMod val="65000"/>
                    <a:lumOff val="35000"/>
                  </a:schemeClr>
                </a:solidFill>
              </a:rPr>
              <a:t>CSDL: ÁNH XẠ MÔ HÌNH ĐỐI TƯỢNG SANG MÔ HÌNH QUAN HỆ</a:t>
            </a:r>
          </a:p>
          <a:p>
            <a:pPr marL="514350" indent="-514350">
              <a:buFont typeface="+mj-lt"/>
              <a:buAutoNum type="arabicPeriod"/>
            </a:pPr>
            <a:r>
              <a:rPr lang="en-US">
                <a:solidFill>
                  <a:schemeClr val="tx1">
                    <a:lumMod val="65000"/>
                    <a:lumOff val="35000"/>
                  </a:schemeClr>
                </a:solidFill>
              </a:rPr>
              <a:t>THIẾT KẾ CÁC THÀNH PHẦN, SUBSYSTEM VÀ PACKAGE</a:t>
            </a:r>
          </a:p>
          <a:p>
            <a:pPr marL="514350" indent="-514350">
              <a:buFont typeface="+mj-lt"/>
              <a:buAutoNum type="arabicPeriod"/>
            </a:pPr>
            <a:r>
              <a:rPr lang="en-US">
                <a:solidFill>
                  <a:schemeClr val="tx1">
                    <a:lumMod val="65000"/>
                    <a:lumOff val="35000"/>
                  </a:schemeClr>
                </a:solidFill>
              </a:rPr>
              <a:t>THIẾT KẾ KIẾN TRÚC CHO HỆ THỐNG</a:t>
            </a:r>
          </a:p>
          <a:p>
            <a:pPr marL="514350" indent="-514350">
              <a:buFont typeface="+mj-lt"/>
              <a:buAutoNum type="arabicPeriod"/>
            </a:pP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Ánh xạ các thuộc tính</a:t>
            </a:r>
          </a:p>
        </p:txBody>
      </p:sp>
      <p:sp>
        <p:nvSpPr>
          <p:cNvPr id="3" name="Content Placeholder 2"/>
          <p:cNvSpPr>
            <a:spLocks noGrp="1"/>
          </p:cNvSpPr>
          <p:nvPr>
            <p:ph idx="1"/>
          </p:nvPr>
        </p:nvSpPr>
        <p:spPr/>
        <p:txBody>
          <a:bodyPr/>
          <a:lstStyle/>
          <a:p>
            <a:r>
              <a:rPr lang="en-US"/>
              <a:t>Thuộc tính của lớp phân tích cần có kiểu dữ liệu trong lớp thiết kế:</a:t>
            </a:r>
          </a:p>
          <a:p>
            <a:pPr lvl="1"/>
            <a:r>
              <a:rPr lang="en-US"/>
              <a:t>Kiểu cơ bản (integer, float, char,..)</a:t>
            </a:r>
          </a:p>
          <a:p>
            <a:pPr lvl="1"/>
            <a:r>
              <a:rPr lang="en-US"/>
              <a:t>Kiểu class tự định nghĩa</a:t>
            </a:r>
          </a:p>
          <a:p>
            <a:pPr lvl="1"/>
            <a:r>
              <a:rPr lang="en-US"/>
              <a:t>Kiểu class có sẵn, được chọn để sử dụng</a:t>
            </a:r>
          </a:p>
          <a:p>
            <a:r>
              <a:rPr lang="en-US"/>
              <a:t>Đặc tính </a:t>
            </a:r>
            <a:r>
              <a:rPr lang="en-US" b="1"/>
              <a:t>visibility</a:t>
            </a:r>
            <a:r>
              <a:rPr lang="en-US"/>
              <a:t> gây ra nhiều mức độ phụ thuộc:</a:t>
            </a:r>
          </a:p>
          <a:p>
            <a:pPr marL="971550" lvl="1" indent="-514350">
              <a:buFont typeface="+mj-lt"/>
              <a:buAutoNum type="arabicPeriod"/>
            </a:pPr>
            <a:r>
              <a:rPr lang="en-US"/>
              <a:t>Private ( - ):  ít phụ thuộc (chỉ dùng nội bộ)</a:t>
            </a:r>
          </a:p>
          <a:p>
            <a:pPr marL="971550" lvl="1" indent="-514350">
              <a:buFont typeface="+mj-lt"/>
              <a:buAutoNum type="arabicPeriod"/>
            </a:pPr>
            <a:r>
              <a:rPr lang="en-US"/>
              <a:t>Protected ( # ) : gây phụ thuộc ở các subclass</a:t>
            </a:r>
          </a:p>
          <a:p>
            <a:pPr marL="971550" lvl="1" indent="-514350">
              <a:buFont typeface="+mj-lt"/>
              <a:buAutoNum type="arabicPeriod"/>
            </a:pPr>
            <a:r>
              <a:rPr lang="en-US"/>
              <a:t>Public ( + ) : gây phụ thuộc nhiều chổ, cần hạn chế (chỉ dùng cho thuộc tính readonly).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Kiểu của thông điệp</a:t>
            </a:r>
          </a:p>
        </p:txBody>
      </p:sp>
      <p:sp>
        <p:nvSpPr>
          <p:cNvPr id="3" name="Content Placeholder 2"/>
          <p:cNvSpPr>
            <a:spLocks noGrp="1"/>
          </p:cNvSpPr>
          <p:nvPr>
            <p:ph idx="1"/>
          </p:nvPr>
        </p:nvSpPr>
        <p:spPr/>
        <p:txBody>
          <a:bodyPr/>
          <a:lstStyle/>
          <a:p>
            <a:r>
              <a:rPr lang="en-US"/>
              <a:t>Thông điệp là một nội dung dữ liệu được chuyễn giao giữa các lớp đối tượng, có thể cài đặt thành kiểu cơ bản hoặc lớp</a:t>
            </a:r>
          </a:p>
          <a:p>
            <a:r>
              <a:rPr lang="en-US" b="1" u="sng"/>
              <a:t>Accessor</a:t>
            </a:r>
            <a:r>
              <a:rPr lang="en-US"/>
              <a:t>: là một lớp thông điệp có các thuộc tinh được ẩn để tránh gây phụ thuộc trên cấu trúc dữ liệu. Ví dụ:</a:t>
            </a:r>
          </a:p>
          <a:p>
            <a:pPr>
              <a:buNone/>
            </a:pPr>
            <a:r>
              <a:rPr lang="en-US"/>
              <a:t>	{	private int count; 	// information hidding</a:t>
            </a:r>
          </a:p>
          <a:p>
            <a:pPr>
              <a:buNone/>
            </a:pPr>
            <a:r>
              <a:rPr lang="en-US"/>
              <a:t>		public int setcount(int c) ( count = c; } // setter</a:t>
            </a:r>
          </a:p>
          <a:p>
            <a:pPr>
              <a:buNone/>
            </a:pPr>
            <a:r>
              <a:rPr lang="en-US"/>
              <a:t>		public int getcount() ( return count; } // getter</a:t>
            </a:r>
          </a:p>
          <a:p>
            <a:pPr>
              <a:buNone/>
            </a:pPr>
            <a:r>
              <a:rPr lang="en-US"/>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Nội dung thiết kế</a:t>
            </a:r>
          </a:p>
        </p:txBody>
      </p:sp>
      <p:sp>
        <p:nvSpPr>
          <p:cNvPr id="3" name="Content Placeholder 2"/>
          <p:cNvSpPr>
            <a:spLocks noGrp="1"/>
          </p:cNvSpPr>
          <p:nvPr>
            <p:ph idx="1"/>
          </p:nvPr>
        </p:nvSpPr>
        <p:spPr/>
        <p:txBody>
          <a:bodyPr/>
          <a:lstStyle/>
          <a:p>
            <a:endParaRPr lang="en-US"/>
          </a:p>
          <a:p>
            <a:pPr marL="514350" indent="-514350">
              <a:buFont typeface="+mj-lt"/>
              <a:buAutoNum type="arabicPeriod"/>
            </a:pPr>
            <a:r>
              <a:rPr lang="en-US">
                <a:solidFill>
                  <a:schemeClr val="tx1">
                    <a:lumMod val="65000"/>
                    <a:lumOff val="35000"/>
                  </a:schemeClr>
                </a:solidFill>
              </a:rPr>
              <a:t>ÁNH XẠ LỚP PHÂN TÍCH THÀNH LỚP THIẾT KẾ</a:t>
            </a:r>
          </a:p>
          <a:p>
            <a:pPr marL="514350" indent="-514350">
              <a:buFont typeface="+mj-lt"/>
              <a:buAutoNum type="arabicPeriod"/>
            </a:pPr>
            <a:r>
              <a:rPr lang="en-US" b="1">
                <a:solidFill>
                  <a:schemeClr val="tx2"/>
                </a:solidFill>
              </a:rPr>
              <a:t>CSDL: ÁNH XẠ MÔ HÌNH ĐỐI TƯỢNG SANG MÔ HÌNH QUAN HỆ</a:t>
            </a:r>
          </a:p>
          <a:p>
            <a:pPr marL="514350" indent="-514350">
              <a:buFont typeface="+mj-lt"/>
              <a:buAutoNum type="arabicPeriod"/>
            </a:pPr>
            <a:r>
              <a:rPr lang="en-US">
                <a:solidFill>
                  <a:schemeClr val="tx1">
                    <a:lumMod val="65000"/>
                    <a:lumOff val="35000"/>
                  </a:schemeClr>
                </a:solidFill>
              </a:rPr>
              <a:t>THIẾT KẾ CÁC THÀNH PHẦN, SUBSYSTEM VÀ PACKAGE</a:t>
            </a:r>
          </a:p>
          <a:p>
            <a:pPr marL="514350" indent="-514350">
              <a:buFont typeface="+mj-lt"/>
              <a:buAutoNum type="arabicPeriod"/>
            </a:pPr>
            <a:r>
              <a:rPr lang="en-US">
                <a:solidFill>
                  <a:schemeClr val="tx1">
                    <a:lumMod val="65000"/>
                    <a:lumOff val="35000"/>
                  </a:schemeClr>
                </a:solidFill>
              </a:rPr>
              <a:t>THIẾT KẾ KIẾN TRÚC CHO HỆ THỐNG</a:t>
            </a:r>
          </a:p>
          <a:p>
            <a:pPr marL="514350" indent="-514350">
              <a:buFont typeface="+mj-lt"/>
              <a:buAutoNum type="arabicPeriod"/>
            </a:pP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Cơ sở dữ liệu</a:t>
            </a:r>
          </a:p>
        </p:txBody>
      </p:sp>
      <p:sp>
        <p:nvSpPr>
          <p:cNvPr id="3" name="Content Placeholder 2"/>
          <p:cNvSpPr>
            <a:spLocks noGrp="1"/>
          </p:cNvSpPr>
          <p:nvPr>
            <p:ph idx="1"/>
          </p:nvPr>
        </p:nvSpPr>
        <p:spPr/>
        <p:txBody>
          <a:bodyPr/>
          <a:lstStyle/>
          <a:p>
            <a:r>
              <a:rPr lang="en-US"/>
              <a:t>Cơ sở dữ liệu </a:t>
            </a:r>
            <a:r>
              <a:rPr lang="en-US">
                <a:solidFill>
                  <a:srgbClr val="FF0000"/>
                </a:solidFill>
              </a:rPr>
              <a:t>hướng đối tượng</a:t>
            </a:r>
            <a:r>
              <a:rPr lang="en-US"/>
              <a:t>: dữ liệu nằm trong các đối tượng, được thừa kế từ các lớp tổng quát, và nên được truy xuất qua các phương thức của nó.</a:t>
            </a:r>
          </a:p>
          <a:p>
            <a:pPr lvl="1"/>
            <a:r>
              <a:rPr lang="en-US"/>
              <a:t>CSDL: dựa trên lớp đối tượng &amp; quan hệ giữa các lớp.</a:t>
            </a:r>
          </a:p>
          <a:p>
            <a:r>
              <a:rPr lang="en-US"/>
              <a:t>Cơ sở dữ liệu </a:t>
            </a:r>
            <a:r>
              <a:rPr lang="en-US">
                <a:solidFill>
                  <a:srgbClr val="FF0000"/>
                </a:solidFill>
              </a:rPr>
              <a:t>loại quan hệ (RDB)</a:t>
            </a:r>
            <a:r>
              <a:rPr lang="en-US"/>
              <a:t>: dữ liệu nằm trong các thuộc tính của thực thể &amp; quan hệ, được phổ biến công khai.</a:t>
            </a:r>
          </a:p>
          <a:p>
            <a:pPr lvl="1"/>
            <a:r>
              <a:rPr lang="en-US"/>
              <a:t>CSDL quan hệ được ứng dụng rộng rãi; nhưng không đủ linh hoạt cho tiếp cận hướng đối tượng.</a:t>
            </a:r>
          </a:p>
          <a:p>
            <a:pPr lvl="1"/>
            <a:r>
              <a:rPr lang="en-US"/>
              <a:t>Vấn đề: sử dụng CSDL quan hệ (Relational DB, RDB) cho OOAD như thế nào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RDB: cài đặt lớp thực thể (entity class)</a:t>
            </a:r>
          </a:p>
        </p:txBody>
      </p:sp>
      <p:sp>
        <p:nvSpPr>
          <p:cNvPr id="5" name="TextBox 4"/>
          <p:cNvSpPr txBox="1"/>
          <p:nvPr/>
        </p:nvSpPr>
        <p:spPr>
          <a:xfrm>
            <a:off x="428596" y="4657563"/>
            <a:ext cx="8358246" cy="1200329"/>
          </a:xfrm>
          <a:prstGeom prst="rect">
            <a:avLst/>
          </a:prstGeom>
          <a:noFill/>
        </p:spPr>
        <p:txBody>
          <a:bodyPr wrap="square" rtlCol="0">
            <a:spAutoFit/>
          </a:bodyPr>
          <a:lstStyle/>
          <a:p>
            <a:r>
              <a:rPr lang="en-US" sz="2400"/>
              <a:t>Thuộc tính : bảng quan hệ trong RDBMS.</a:t>
            </a:r>
          </a:p>
          <a:p>
            <a:r>
              <a:rPr lang="en-US" sz="2400"/>
              <a:t>Thuộc tính khóa: là số nguyên (ID) </a:t>
            </a:r>
          </a:p>
          <a:p>
            <a:r>
              <a:rPr lang="en-US" sz="2400"/>
              <a:t>Lớp thực thể không có phương thức</a:t>
            </a:r>
          </a:p>
        </p:txBody>
      </p:sp>
      <p:graphicFrame>
        <p:nvGraphicFramePr>
          <p:cNvPr id="7" name="Table 6"/>
          <p:cNvGraphicFramePr>
            <a:graphicFrameLocks noGrp="1"/>
          </p:cNvGraphicFramePr>
          <p:nvPr/>
        </p:nvGraphicFramePr>
        <p:xfrm>
          <a:off x="500034" y="1785926"/>
          <a:ext cx="1571636" cy="2468880"/>
        </p:xfrm>
        <a:graphic>
          <a:graphicData uri="http://schemas.openxmlformats.org/drawingml/2006/table">
            <a:tbl>
              <a:tblPr firstRow="1" bandRow="1">
                <a:tableStyleId>{72833802-FEF1-4C79-8D5D-14CF1EAF98D9}</a:tableStyleId>
              </a:tblPr>
              <a:tblGrid>
                <a:gridCol w="1571636"/>
              </a:tblGrid>
              <a:tr h="370840">
                <a:tc>
                  <a:txBody>
                    <a:bodyPr/>
                    <a:lstStyle/>
                    <a:p>
                      <a:r>
                        <a:rPr lang="en-US" sz="2400">
                          <a:solidFill>
                            <a:schemeClr val="tx1"/>
                          </a:solidFill>
                        </a:rPr>
                        <a:t>Circle</a:t>
                      </a:r>
                    </a:p>
                  </a:txBody>
                  <a:tcPr>
                    <a:solidFill>
                      <a:srgbClr val="00B050"/>
                    </a:solidFill>
                  </a:tcPr>
                </a:tc>
              </a:tr>
              <a:tr h="370840">
                <a:tc>
                  <a:txBody>
                    <a:bodyPr/>
                    <a:lstStyle/>
                    <a:p>
                      <a:r>
                        <a:rPr lang="en-US" sz="2400"/>
                        <a:t>X-coord</a:t>
                      </a:r>
                    </a:p>
                    <a:p>
                      <a:r>
                        <a:rPr lang="en-US" sz="2400"/>
                        <a:t>Y-coord</a:t>
                      </a:r>
                    </a:p>
                    <a:p>
                      <a:r>
                        <a:rPr lang="en-US" sz="2400"/>
                        <a:t>Radius</a:t>
                      </a:r>
                    </a:p>
                    <a:p>
                      <a:r>
                        <a:rPr lang="en-US" sz="2400"/>
                        <a:t>Color</a:t>
                      </a:r>
                    </a:p>
                  </a:txBody>
                  <a:tcPr/>
                </a:tc>
              </a:tr>
              <a:tr h="370840">
                <a:tc>
                  <a:txBody>
                    <a:bodyPr/>
                    <a:lstStyle/>
                    <a:p>
                      <a:endParaRPr lang="en-US" sz="2400"/>
                    </a:p>
                  </a:txBody>
                  <a:tcPr/>
                </a:tc>
              </a:tr>
            </a:tbl>
          </a:graphicData>
        </a:graphic>
      </p:graphicFrame>
      <p:graphicFrame>
        <p:nvGraphicFramePr>
          <p:cNvPr id="8" name="Table 7"/>
          <p:cNvGraphicFramePr>
            <a:graphicFrameLocks noGrp="1"/>
          </p:cNvGraphicFramePr>
          <p:nvPr/>
        </p:nvGraphicFramePr>
        <p:xfrm>
          <a:off x="2428860" y="2247591"/>
          <a:ext cx="6429420" cy="1828800"/>
        </p:xfrm>
        <a:graphic>
          <a:graphicData uri="http://schemas.openxmlformats.org/drawingml/2006/table">
            <a:tbl>
              <a:tblPr firstRow="1" bandRow="1">
                <a:tableStyleId>{72833802-FEF1-4C79-8D5D-14CF1EAF98D9}</a:tableStyleId>
              </a:tblPr>
              <a:tblGrid>
                <a:gridCol w="1071568"/>
                <a:gridCol w="1428760"/>
                <a:gridCol w="1428760"/>
                <a:gridCol w="1214448"/>
                <a:gridCol w="1285884"/>
              </a:tblGrid>
              <a:tr h="457200">
                <a:tc>
                  <a:txBody>
                    <a:bodyPr/>
                    <a:lstStyle/>
                    <a:p>
                      <a:r>
                        <a:rPr lang="en-US" sz="2400"/>
                        <a:t>C_ID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X_coord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Y_coord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Raius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Color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2400"/>
                        <a:t>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red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2400"/>
                        <a:t>002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blue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2400"/>
                        <a:t>003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a:t>yellow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TextBox 8"/>
          <p:cNvSpPr txBox="1"/>
          <p:nvPr/>
        </p:nvSpPr>
        <p:spPr>
          <a:xfrm>
            <a:off x="2428860" y="1785926"/>
            <a:ext cx="1571636" cy="461665"/>
          </a:xfrm>
          <a:prstGeom prst="rect">
            <a:avLst/>
          </a:prstGeom>
          <a:solidFill>
            <a:srgbClr val="00B050"/>
          </a:solidFill>
        </p:spPr>
        <p:txBody>
          <a:bodyPr wrap="square" rtlCol="0">
            <a:spAutoFit/>
          </a:bodyPr>
          <a:lstStyle/>
          <a:p>
            <a:r>
              <a:rPr lang="en-US" sz="2400" b="1"/>
              <a:t>CIRCLE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2"/>
          <p:cNvSpPr>
            <a:spLocks noGrp="1" noChangeArrowheads="1"/>
          </p:cNvSpPr>
          <p:nvPr>
            <p:ph type="title"/>
          </p:nvPr>
        </p:nvSpPr>
        <p:spPr/>
        <p:txBody>
          <a:bodyPr/>
          <a:lstStyle/>
          <a:p>
            <a:pPr eaLnBrk="1" hangingPunct="1"/>
            <a:r>
              <a:rPr lang="en-US" sz="3600"/>
              <a:t>RDB: Quan hệ kế thừa</a:t>
            </a:r>
          </a:p>
        </p:txBody>
      </p:sp>
      <p:sp>
        <p:nvSpPr>
          <p:cNvPr id="21" name="TextBox 20"/>
          <p:cNvSpPr txBox="1"/>
          <p:nvPr/>
        </p:nvSpPr>
        <p:spPr>
          <a:xfrm>
            <a:off x="4143372" y="1785926"/>
            <a:ext cx="3260829" cy="461665"/>
          </a:xfrm>
          <a:prstGeom prst="rect">
            <a:avLst/>
          </a:prstGeom>
          <a:noFill/>
        </p:spPr>
        <p:txBody>
          <a:bodyPr wrap="none" rtlCol="0">
            <a:spAutoFit/>
          </a:bodyPr>
          <a:lstStyle/>
          <a:p>
            <a:r>
              <a:rPr lang="en-US" sz="2400" b="1">
                <a:solidFill>
                  <a:srgbClr val="FF0000"/>
                </a:solidFill>
              </a:rPr>
              <a:t>Cá nhân </a:t>
            </a:r>
            <a:r>
              <a:rPr lang="en-US" sz="2400"/>
              <a:t>(</a:t>
            </a:r>
            <a:r>
              <a:rPr lang="en-US" sz="2400" u="sng"/>
              <a:t>ID</a:t>
            </a:r>
            <a:r>
              <a:rPr lang="en-US" sz="2400"/>
              <a:t>, tên, tuổi)</a:t>
            </a:r>
          </a:p>
        </p:txBody>
      </p:sp>
      <p:sp>
        <p:nvSpPr>
          <p:cNvPr id="22" name="TextBox 21"/>
          <p:cNvSpPr txBox="1"/>
          <p:nvPr/>
        </p:nvSpPr>
        <p:spPr>
          <a:xfrm>
            <a:off x="4000496" y="3286124"/>
            <a:ext cx="4681090" cy="461665"/>
          </a:xfrm>
          <a:prstGeom prst="rect">
            <a:avLst/>
          </a:prstGeom>
          <a:noFill/>
        </p:spPr>
        <p:txBody>
          <a:bodyPr wrap="none" rtlCol="0">
            <a:spAutoFit/>
          </a:bodyPr>
          <a:lstStyle/>
          <a:p>
            <a:r>
              <a:rPr lang="en-US" sz="2400" b="1">
                <a:solidFill>
                  <a:srgbClr val="FF0000"/>
                </a:solidFill>
              </a:rPr>
              <a:t>Nhân viên </a:t>
            </a:r>
            <a:r>
              <a:rPr lang="en-US" sz="2400"/>
              <a:t>(</a:t>
            </a:r>
            <a:r>
              <a:rPr lang="en-US" sz="2400" u="sng"/>
              <a:t>ID</a:t>
            </a:r>
            <a:r>
              <a:rPr lang="en-US" sz="2400"/>
              <a:t>, vai trò, nhiệm vụ)</a:t>
            </a:r>
          </a:p>
        </p:txBody>
      </p:sp>
      <p:sp>
        <p:nvSpPr>
          <p:cNvPr id="24" name="TextBox 23"/>
          <p:cNvSpPr txBox="1"/>
          <p:nvPr/>
        </p:nvSpPr>
        <p:spPr>
          <a:xfrm>
            <a:off x="4436739" y="5286388"/>
            <a:ext cx="3778599" cy="461665"/>
          </a:xfrm>
          <a:prstGeom prst="rect">
            <a:avLst/>
          </a:prstGeom>
          <a:noFill/>
        </p:spPr>
        <p:txBody>
          <a:bodyPr wrap="none" rtlCol="0">
            <a:spAutoFit/>
          </a:bodyPr>
          <a:lstStyle/>
          <a:p>
            <a:r>
              <a:rPr lang="en-US" sz="2400" b="1">
                <a:solidFill>
                  <a:srgbClr val="FF0000"/>
                </a:solidFill>
              </a:rPr>
              <a:t>Bác sỹ </a:t>
            </a:r>
            <a:r>
              <a:rPr lang="en-US" sz="2400"/>
              <a:t>(</a:t>
            </a:r>
            <a:r>
              <a:rPr lang="en-US" sz="2400" u="sng"/>
              <a:t>ID</a:t>
            </a:r>
            <a:r>
              <a:rPr lang="en-US" sz="2400"/>
              <a:t>, Chuyên môn)</a:t>
            </a:r>
          </a:p>
        </p:txBody>
      </p:sp>
      <p:cxnSp>
        <p:nvCxnSpPr>
          <p:cNvPr id="28" name="Straight Arrow Connector 27"/>
          <p:cNvCxnSpPr/>
          <p:nvPr/>
        </p:nvCxnSpPr>
        <p:spPr>
          <a:xfrm rot="5400000" flipH="1" flipV="1">
            <a:off x="5358612" y="2818301"/>
            <a:ext cx="856462" cy="794"/>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5400000" flipH="1" flipV="1">
            <a:off x="5143505" y="4572009"/>
            <a:ext cx="1428761" cy="1"/>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929322" y="2675425"/>
            <a:ext cx="885179" cy="461665"/>
          </a:xfrm>
          <a:prstGeom prst="rect">
            <a:avLst/>
          </a:prstGeom>
          <a:noFill/>
        </p:spPr>
        <p:txBody>
          <a:bodyPr wrap="none" rtlCol="0">
            <a:spAutoFit/>
          </a:bodyPr>
          <a:lstStyle/>
          <a:p>
            <a:r>
              <a:rPr lang="en-US" sz="2400"/>
              <a:t>(ISA)</a:t>
            </a:r>
          </a:p>
        </p:txBody>
      </p:sp>
      <p:sp>
        <p:nvSpPr>
          <p:cNvPr id="38" name="TextBox 37"/>
          <p:cNvSpPr txBox="1"/>
          <p:nvPr/>
        </p:nvSpPr>
        <p:spPr>
          <a:xfrm>
            <a:off x="5929322" y="4319293"/>
            <a:ext cx="885179" cy="461665"/>
          </a:xfrm>
          <a:prstGeom prst="rect">
            <a:avLst/>
          </a:prstGeom>
          <a:noFill/>
        </p:spPr>
        <p:txBody>
          <a:bodyPr wrap="none" rtlCol="0">
            <a:spAutoFit/>
          </a:bodyPr>
          <a:lstStyle/>
          <a:p>
            <a:r>
              <a:rPr lang="en-US" sz="2400"/>
              <a:t>(ISA)</a:t>
            </a:r>
          </a:p>
        </p:txBody>
      </p:sp>
      <p:grpSp>
        <p:nvGrpSpPr>
          <p:cNvPr id="32" name="Group 31"/>
          <p:cNvGrpSpPr/>
          <p:nvPr/>
        </p:nvGrpSpPr>
        <p:grpSpPr>
          <a:xfrm>
            <a:off x="1428728" y="1500174"/>
            <a:ext cx="1714512" cy="5214974"/>
            <a:chOff x="6858016" y="1285860"/>
            <a:chExt cx="1714512" cy="5214974"/>
          </a:xfrm>
        </p:grpSpPr>
        <p:sp>
          <p:nvSpPr>
            <p:cNvPr id="33" name="Rectangle 32"/>
            <p:cNvSpPr/>
            <p:nvPr/>
          </p:nvSpPr>
          <p:spPr>
            <a:xfrm>
              <a:off x="6858016" y="2643182"/>
              <a:ext cx="1714512" cy="1428760"/>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rPr>
                <a:t>Nhân viên</a:t>
              </a:r>
            </a:p>
            <a:p>
              <a:r>
                <a:rPr lang="en-US" sz="2000" i="1">
                  <a:solidFill>
                    <a:schemeClr val="bg1">
                      <a:lumMod val="50000"/>
                    </a:schemeClr>
                  </a:solidFill>
                </a:rPr>
                <a:t>-tên,tuổi</a:t>
              </a:r>
            </a:p>
            <a:p>
              <a:r>
                <a:rPr lang="en-US" sz="2000"/>
                <a:t>-Vai trò</a:t>
              </a:r>
            </a:p>
            <a:p>
              <a:r>
                <a:rPr lang="en-US" sz="2000"/>
                <a:t>- Nhiệm vụ</a:t>
              </a:r>
            </a:p>
          </p:txBody>
        </p:sp>
        <p:sp>
          <p:nvSpPr>
            <p:cNvPr id="62" name="Rectangle 61"/>
            <p:cNvSpPr/>
            <p:nvPr/>
          </p:nvSpPr>
          <p:spPr>
            <a:xfrm>
              <a:off x="6858016" y="1285860"/>
              <a:ext cx="1714512" cy="857256"/>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rPr>
                <a:t>Cá nhân</a:t>
              </a:r>
            </a:p>
            <a:p>
              <a:r>
                <a:rPr lang="en-US" sz="2000"/>
                <a:t>-tên, tuổi</a:t>
              </a:r>
            </a:p>
          </p:txBody>
        </p:sp>
        <p:sp>
          <p:nvSpPr>
            <p:cNvPr id="70" name="Rectangle 69"/>
            <p:cNvSpPr/>
            <p:nvPr/>
          </p:nvSpPr>
          <p:spPr>
            <a:xfrm>
              <a:off x="6858016" y="4572008"/>
              <a:ext cx="1714512" cy="1928826"/>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rPr>
                <a:t>Bác sỹ</a:t>
              </a:r>
            </a:p>
            <a:p>
              <a:r>
                <a:rPr lang="en-US" sz="2000" i="1">
                  <a:solidFill>
                    <a:schemeClr val="bg1">
                      <a:lumMod val="50000"/>
                    </a:schemeClr>
                  </a:solidFill>
                </a:rPr>
                <a:t>-tên,tuổi</a:t>
              </a:r>
            </a:p>
            <a:p>
              <a:r>
                <a:rPr lang="en-US" sz="2000" i="1">
                  <a:solidFill>
                    <a:schemeClr val="bg1">
                      <a:lumMod val="50000"/>
                    </a:schemeClr>
                  </a:solidFill>
                </a:rPr>
                <a:t>-Vai trò</a:t>
              </a:r>
            </a:p>
            <a:p>
              <a:pPr>
                <a:buFontTx/>
                <a:buChar char="-"/>
              </a:pPr>
              <a:r>
                <a:rPr lang="en-US" sz="2000" i="1">
                  <a:solidFill>
                    <a:schemeClr val="bg1">
                      <a:lumMod val="50000"/>
                    </a:schemeClr>
                  </a:solidFill>
                </a:rPr>
                <a:t>Nhiệm vụ</a:t>
              </a:r>
            </a:p>
            <a:p>
              <a:pPr>
                <a:buFontTx/>
                <a:buChar char="-"/>
              </a:pPr>
              <a:r>
                <a:rPr lang="en-US" sz="2000" i="1">
                  <a:solidFill>
                    <a:schemeClr val="tx1"/>
                  </a:solidFill>
                </a:rPr>
                <a:t>Chuyên môn</a:t>
              </a:r>
            </a:p>
          </p:txBody>
        </p:sp>
        <p:sp>
          <p:nvSpPr>
            <p:cNvPr id="23" name="Isosceles Triangle 22"/>
            <p:cNvSpPr/>
            <p:nvPr/>
          </p:nvSpPr>
          <p:spPr>
            <a:xfrm>
              <a:off x="7610496" y="2143116"/>
              <a:ext cx="214314" cy="285752"/>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25"/>
            <p:cNvCxnSpPr>
              <a:stCxn id="23" idx="3"/>
              <a:endCxn id="33" idx="0"/>
            </p:cNvCxnSpPr>
            <p:nvPr/>
          </p:nvCxnSpPr>
          <p:spPr>
            <a:xfrm rot="5400000">
              <a:off x="7609306" y="2534835"/>
              <a:ext cx="214314" cy="2381"/>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sp>
          <p:nvSpPr>
            <p:cNvPr id="27" name="Isosceles Triangle 26"/>
            <p:cNvSpPr/>
            <p:nvPr/>
          </p:nvSpPr>
          <p:spPr>
            <a:xfrm>
              <a:off x="7605734" y="4071942"/>
              <a:ext cx="214314" cy="285752"/>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p:cNvCxnSpPr>
              <a:stCxn id="27" idx="3"/>
              <a:endCxn id="70" idx="0"/>
            </p:cNvCxnSpPr>
            <p:nvPr/>
          </p:nvCxnSpPr>
          <p:spPr>
            <a:xfrm rot="16200000" flipH="1">
              <a:off x="7606924" y="4463660"/>
              <a:ext cx="214314" cy="2381"/>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2"/>
          <p:cNvSpPr>
            <a:spLocks noGrp="1" noChangeArrowheads="1"/>
          </p:cNvSpPr>
          <p:nvPr>
            <p:ph type="title"/>
          </p:nvPr>
        </p:nvSpPr>
        <p:spPr/>
        <p:txBody>
          <a:bodyPr/>
          <a:lstStyle/>
          <a:p>
            <a:pPr eaLnBrk="1" hangingPunct="1"/>
            <a:r>
              <a:rPr lang="en-US" sz="3600"/>
              <a:t>RDB: Quan hệ kế thừa (2)</a:t>
            </a:r>
          </a:p>
        </p:txBody>
      </p:sp>
      <p:pic>
        <p:nvPicPr>
          <p:cNvPr id="4099" name="Picture 3"/>
          <p:cNvPicPr>
            <a:picLocks noChangeAspect="1" noChangeArrowheads="1"/>
          </p:cNvPicPr>
          <p:nvPr/>
        </p:nvPicPr>
        <p:blipFill>
          <a:blip r:embed="rId2"/>
          <a:srcRect/>
          <a:stretch>
            <a:fillRect/>
          </a:stretch>
        </p:blipFill>
        <p:spPr bwMode="auto">
          <a:xfrm>
            <a:off x="500034" y="3027058"/>
            <a:ext cx="7000924" cy="1973578"/>
          </a:xfrm>
          <a:prstGeom prst="rect">
            <a:avLst/>
          </a:prstGeom>
          <a:noFill/>
          <a:ln w="9525">
            <a:noFill/>
            <a:miter lim="800000"/>
            <a:headEnd/>
            <a:tailEnd/>
          </a:ln>
          <a:effectLst/>
        </p:spPr>
      </p:pic>
      <p:pic>
        <p:nvPicPr>
          <p:cNvPr id="4100" name="Picture 4"/>
          <p:cNvPicPr>
            <a:picLocks noChangeAspect="1" noChangeArrowheads="1"/>
          </p:cNvPicPr>
          <p:nvPr/>
        </p:nvPicPr>
        <p:blipFill>
          <a:blip r:embed="rId3"/>
          <a:srcRect/>
          <a:stretch>
            <a:fillRect/>
          </a:stretch>
        </p:blipFill>
        <p:spPr bwMode="auto">
          <a:xfrm>
            <a:off x="500034" y="4982279"/>
            <a:ext cx="4857784" cy="1804307"/>
          </a:xfrm>
          <a:prstGeom prst="rect">
            <a:avLst/>
          </a:prstGeom>
          <a:noFill/>
          <a:ln w="9525">
            <a:noFill/>
            <a:miter lim="800000"/>
            <a:headEnd/>
            <a:tailEnd/>
          </a:ln>
          <a:effectLst/>
        </p:spPr>
      </p:pic>
      <p:pic>
        <p:nvPicPr>
          <p:cNvPr id="4101" name="Picture 5"/>
          <p:cNvPicPr>
            <a:picLocks noChangeAspect="1" noChangeArrowheads="1"/>
          </p:cNvPicPr>
          <p:nvPr/>
        </p:nvPicPr>
        <p:blipFill>
          <a:blip r:embed="rId4"/>
          <a:srcRect/>
          <a:stretch>
            <a:fillRect/>
          </a:stretch>
        </p:blipFill>
        <p:spPr bwMode="auto">
          <a:xfrm>
            <a:off x="5500694" y="5000636"/>
            <a:ext cx="3429024" cy="1129004"/>
          </a:xfrm>
          <a:prstGeom prst="rect">
            <a:avLst/>
          </a:prstGeom>
          <a:noFill/>
          <a:ln w="9525">
            <a:noFill/>
            <a:miter lim="800000"/>
            <a:headEnd/>
            <a:tailEnd/>
          </a:ln>
          <a:effectLst/>
        </p:spPr>
      </p:pic>
      <p:pic>
        <p:nvPicPr>
          <p:cNvPr id="4098" name="Picture 2"/>
          <p:cNvPicPr>
            <a:picLocks noChangeAspect="1" noChangeArrowheads="1"/>
          </p:cNvPicPr>
          <p:nvPr/>
        </p:nvPicPr>
        <p:blipFill>
          <a:blip r:embed="rId5">
            <a:clrChange>
              <a:clrFrom>
                <a:srgbClr val="FFFFFF"/>
              </a:clrFrom>
              <a:clrTo>
                <a:srgbClr val="FFFFFF">
                  <a:alpha val="0"/>
                </a:srgbClr>
              </a:clrTo>
            </a:clrChange>
            <a:lum bright="-10000"/>
          </a:blip>
          <a:srcRect/>
          <a:stretch>
            <a:fillRect/>
          </a:stretch>
        </p:blipFill>
        <p:spPr bwMode="auto">
          <a:xfrm>
            <a:off x="500034" y="1357298"/>
            <a:ext cx="8074976" cy="18573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RDB : Association (1 - *)</a:t>
            </a:r>
          </a:p>
        </p:txBody>
      </p:sp>
      <p:grpSp>
        <p:nvGrpSpPr>
          <p:cNvPr id="7" name="Group 31"/>
          <p:cNvGrpSpPr/>
          <p:nvPr/>
        </p:nvGrpSpPr>
        <p:grpSpPr>
          <a:xfrm>
            <a:off x="1000100" y="1752889"/>
            <a:ext cx="6929486" cy="1928826"/>
            <a:chOff x="857224" y="1357298"/>
            <a:chExt cx="6929486" cy="1928826"/>
          </a:xfrm>
        </p:grpSpPr>
        <p:sp>
          <p:nvSpPr>
            <p:cNvPr id="4" name="Rectangle 3"/>
            <p:cNvSpPr/>
            <p:nvPr/>
          </p:nvSpPr>
          <p:spPr>
            <a:xfrm>
              <a:off x="5500694" y="1428736"/>
              <a:ext cx="2071702" cy="719460"/>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Bệnh nhân</a:t>
              </a:r>
            </a:p>
          </p:txBody>
        </p:sp>
        <p:sp>
          <p:nvSpPr>
            <p:cNvPr id="5" name="Rectangle 4"/>
            <p:cNvSpPr/>
            <p:nvPr/>
          </p:nvSpPr>
          <p:spPr>
            <a:xfrm>
              <a:off x="1214414" y="1428736"/>
              <a:ext cx="2143140" cy="714380"/>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Bác sỹ</a:t>
              </a:r>
            </a:p>
          </p:txBody>
        </p:sp>
        <p:cxnSp>
          <p:nvCxnSpPr>
            <p:cNvPr id="6" name="Straight Arrow Connector 5"/>
            <p:cNvCxnSpPr>
              <a:stCxn id="5" idx="3"/>
              <a:endCxn id="4" idx="1"/>
            </p:cNvCxnSpPr>
            <p:nvPr/>
          </p:nvCxnSpPr>
          <p:spPr>
            <a:xfrm>
              <a:off x="3357554" y="1785926"/>
              <a:ext cx="2143140" cy="2540"/>
            </a:xfrm>
            <a:prstGeom prst="straightConnector1">
              <a:avLst/>
            </a:prstGeom>
            <a:ln>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12" name="TextBox 11"/>
            <p:cNvSpPr txBox="1"/>
            <p:nvPr/>
          </p:nvSpPr>
          <p:spPr>
            <a:xfrm>
              <a:off x="3839733" y="1357298"/>
              <a:ext cx="1160895" cy="461665"/>
            </a:xfrm>
            <a:prstGeom prst="rect">
              <a:avLst/>
            </a:prstGeom>
            <a:noFill/>
          </p:spPr>
          <p:txBody>
            <a:bodyPr wrap="none" rtlCol="0">
              <a:spAutoFit/>
            </a:bodyPr>
            <a:lstStyle/>
            <a:p>
              <a:r>
                <a:rPr lang="en-US" sz="2400"/>
                <a:t>Điều trị</a:t>
              </a:r>
            </a:p>
          </p:txBody>
        </p:sp>
        <p:sp>
          <p:nvSpPr>
            <p:cNvPr id="13" name="TextBox 12"/>
            <p:cNvSpPr txBox="1"/>
            <p:nvPr/>
          </p:nvSpPr>
          <p:spPr>
            <a:xfrm>
              <a:off x="3428992" y="1785926"/>
              <a:ext cx="356188" cy="461665"/>
            </a:xfrm>
            <a:prstGeom prst="rect">
              <a:avLst/>
            </a:prstGeom>
            <a:noFill/>
          </p:spPr>
          <p:txBody>
            <a:bodyPr wrap="none" rtlCol="0">
              <a:spAutoFit/>
            </a:bodyPr>
            <a:lstStyle/>
            <a:p>
              <a:r>
                <a:rPr lang="en-US" sz="2400"/>
                <a:t>1</a:t>
              </a:r>
            </a:p>
          </p:txBody>
        </p:sp>
        <p:sp>
          <p:nvSpPr>
            <p:cNvPr id="14" name="TextBox 13"/>
            <p:cNvSpPr txBox="1"/>
            <p:nvPr/>
          </p:nvSpPr>
          <p:spPr>
            <a:xfrm>
              <a:off x="5065054" y="1785926"/>
              <a:ext cx="364202" cy="646331"/>
            </a:xfrm>
            <a:prstGeom prst="rect">
              <a:avLst/>
            </a:prstGeom>
            <a:noFill/>
          </p:spPr>
          <p:txBody>
            <a:bodyPr wrap="none" rtlCol="0">
              <a:spAutoFit/>
            </a:bodyPr>
            <a:lstStyle/>
            <a:p>
              <a:r>
                <a:rPr lang="en-US" sz="3600"/>
                <a:t>*</a:t>
              </a:r>
            </a:p>
          </p:txBody>
        </p:sp>
        <p:sp>
          <p:nvSpPr>
            <p:cNvPr id="19" name="Rectangle 18"/>
            <p:cNvSpPr/>
            <p:nvPr/>
          </p:nvSpPr>
          <p:spPr>
            <a:xfrm>
              <a:off x="5500694" y="2214554"/>
              <a:ext cx="2286016" cy="1000132"/>
            </a:xfrm>
            <a:prstGeom prst="rect">
              <a:avLst/>
            </a:prstGeom>
            <a:solidFill>
              <a:srgbClr val="FFFFA3"/>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rPr>
                <a:t>Bệnh Nhân</a:t>
              </a:r>
            </a:p>
            <a:p>
              <a:r>
                <a:rPr lang="en-US" sz="2000" b="1">
                  <a:solidFill>
                    <a:schemeClr val="accent2">
                      <a:lumMod val="75000"/>
                    </a:schemeClr>
                  </a:solidFill>
                </a:rPr>
                <a:t>-My doctor </a:t>
              </a:r>
              <a:r>
                <a:rPr lang="en-US" sz="2000">
                  <a:solidFill>
                    <a:schemeClr val="accent2">
                      <a:lumMod val="75000"/>
                    </a:schemeClr>
                  </a:solidFill>
                </a:rPr>
                <a:t>: </a:t>
              </a:r>
              <a:r>
                <a:rPr lang="en-US" sz="2000">
                  <a:solidFill>
                    <a:schemeClr val="tx1"/>
                  </a:solidFill>
                </a:rPr>
                <a:t>BS</a:t>
              </a:r>
            </a:p>
          </p:txBody>
        </p:sp>
        <p:sp>
          <p:nvSpPr>
            <p:cNvPr id="20" name="Rectangle 19"/>
            <p:cNvSpPr/>
            <p:nvPr/>
          </p:nvSpPr>
          <p:spPr>
            <a:xfrm>
              <a:off x="857224" y="2214554"/>
              <a:ext cx="2500330" cy="1071570"/>
            </a:xfrm>
            <a:prstGeom prst="rect">
              <a:avLst/>
            </a:prstGeom>
            <a:solidFill>
              <a:srgbClr val="FFFFA3"/>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rPr>
                <a:t>Bác Sỹ</a:t>
              </a:r>
            </a:p>
            <a:p>
              <a:r>
                <a:rPr lang="en-US" sz="2000" b="1">
                  <a:solidFill>
                    <a:schemeClr val="accent2">
                      <a:lumMod val="75000"/>
                    </a:schemeClr>
                  </a:solidFill>
                </a:rPr>
                <a:t>-My Patients[ ]</a:t>
              </a:r>
              <a:r>
                <a:rPr lang="en-US" sz="2000">
                  <a:solidFill>
                    <a:schemeClr val="accent2">
                      <a:lumMod val="75000"/>
                    </a:schemeClr>
                  </a:solidFill>
                </a:rPr>
                <a:t>: </a:t>
              </a:r>
              <a:r>
                <a:rPr lang="en-US" sz="2000">
                  <a:solidFill>
                    <a:schemeClr val="tx1"/>
                  </a:solidFill>
                </a:rPr>
                <a:t>BN</a:t>
              </a:r>
            </a:p>
            <a:p>
              <a:r>
                <a:rPr lang="en-US" sz="2000" b="1">
                  <a:solidFill>
                    <a:schemeClr val="tx1"/>
                  </a:solidFill>
                </a:rPr>
                <a:t>+ĐieuTri </a:t>
              </a:r>
              <a:r>
                <a:rPr lang="en-US" sz="2000">
                  <a:solidFill>
                    <a:schemeClr val="tx1"/>
                  </a:solidFill>
                </a:rPr>
                <a:t>(x:BN)</a:t>
              </a:r>
              <a:endParaRPr lang="en-US" sz="2000">
                <a:solidFill>
                  <a:schemeClr val="accent2">
                    <a:lumMod val="75000"/>
                  </a:schemeClr>
                </a:solidFill>
              </a:endParaRPr>
            </a:p>
          </p:txBody>
        </p:sp>
      </p:grpSp>
      <p:sp>
        <p:nvSpPr>
          <p:cNvPr id="21" name="TextBox 20"/>
          <p:cNvSpPr txBox="1"/>
          <p:nvPr/>
        </p:nvSpPr>
        <p:spPr>
          <a:xfrm>
            <a:off x="3382551" y="4396095"/>
            <a:ext cx="2117887" cy="461665"/>
          </a:xfrm>
          <a:prstGeom prst="rect">
            <a:avLst/>
          </a:prstGeom>
          <a:noFill/>
        </p:spPr>
        <p:txBody>
          <a:bodyPr wrap="none" rtlCol="0">
            <a:spAutoFit/>
          </a:bodyPr>
          <a:lstStyle/>
          <a:p>
            <a:r>
              <a:rPr lang="en-US" sz="2400" b="1">
                <a:solidFill>
                  <a:srgbClr val="FF0000"/>
                </a:solidFill>
              </a:rPr>
              <a:t>Bác sỹ </a:t>
            </a:r>
            <a:r>
              <a:rPr lang="en-US" sz="2400"/>
              <a:t>( </a:t>
            </a:r>
            <a:r>
              <a:rPr lang="en-US" sz="2400" u="sng"/>
              <a:t>ID#</a:t>
            </a:r>
            <a:r>
              <a:rPr lang="en-US" sz="2400"/>
              <a:t> )</a:t>
            </a:r>
          </a:p>
        </p:txBody>
      </p:sp>
      <p:sp>
        <p:nvSpPr>
          <p:cNvPr id="22" name="TextBox 21"/>
          <p:cNvSpPr txBox="1"/>
          <p:nvPr/>
        </p:nvSpPr>
        <p:spPr>
          <a:xfrm>
            <a:off x="1971332" y="5753417"/>
            <a:ext cx="3377848" cy="461665"/>
          </a:xfrm>
          <a:prstGeom prst="rect">
            <a:avLst/>
          </a:prstGeom>
          <a:noFill/>
        </p:spPr>
        <p:txBody>
          <a:bodyPr wrap="none" rtlCol="0">
            <a:spAutoFit/>
          </a:bodyPr>
          <a:lstStyle/>
          <a:p>
            <a:r>
              <a:rPr lang="en-US" sz="2400" b="1">
                <a:solidFill>
                  <a:srgbClr val="FF0000"/>
                </a:solidFill>
              </a:rPr>
              <a:t>Bệnh nhân </a:t>
            </a:r>
            <a:r>
              <a:rPr lang="en-US" sz="2400"/>
              <a:t>( </a:t>
            </a:r>
            <a:r>
              <a:rPr lang="en-US" sz="2400" u="sng"/>
              <a:t>ID#</a:t>
            </a:r>
            <a:r>
              <a:rPr lang="en-US" sz="2400"/>
              <a:t> , </a:t>
            </a:r>
            <a:r>
              <a:rPr lang="en-US" sz="2400" u="dashHeavy"/>
              <a:t>BS</a:t>
            </a:r>
            <a:r>
              <a:rPr lang="en-US" sz="2400"/>
              <a:t> )</a:t>
            </a:r>
          </a:p>
        </p:txBody>
      </p:sp>
      <p:cxnSp>
        <p:nvCxnSpPr>
          <p:cNvPr id="23" name="Straight Arrow Connector 22"/>
          <p:cNvCxnSpPr/>
          <p:nvPr/>
        </p:nvCxnSpPr>
        <p:spPr>
          <a:xfrm rot="5400000" flipH="1" flipV="1">
            <a:off x="4401018" y="5323995"/>
            <a:ext cx="857256" cy="1588"/>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900290" y="5110475"/>
            <a:ext cx="1109599" cy="461665"/>
          </a:xfrm>
          <a:prstGeom prst="rect">
            <a:avLst/>
          </a:prstGeom>
          <a:noFill/>
        </p:spPr>
        <p:txBody>
          <a:bodyPr wrap="none" rtlCol="0">
            <a:spAutoFit/>
          </a:bodyPr>
          <a:lstStyle/>
          <a:p>
            <a:r>
              <a:rPr lang="en-US" sz="2400"/>
              <a:t>điều trị</a:t>
            </a:r>
          </a:p>
        </p:txBody>
      </p:sp>
      <p:sp>
        <p:nvSpPr>
          <p:cNvPr id="25" name="Down Arrow 24"/>
          <p:cNvSpPr/>
          <p:nvPr/>
        </p:nvSpPr>
        <p:spPr>
          <a:xfrm>
            <a:off x="4429124" y="2395831"/>
            <a:ext cx="357190" cy="1857388"/>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RDB : Association (2)</a:t>
            </a:r>
          </a:p>
        </p:txBody>
      </p:sp>
      <p:pic>
        <p:nvPicPr>
          <p:cNvPr id="2050"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57158" y="1500174"/>
            <a:ext cx="8124825" cy="17859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a:srcRect/>
          <a:stretch>
            <a:fillRect/>
          </a:stretch>
        </p:blipFill>
        <p:spPr bwMode="auto">
          <a:xfrm>
            <a:off x="357158" y="4814910"/>
            <a:ext cx="6353175" cy="1828800"/>
          </a:xfrm>
          <a:prstGeom prst="rect">
            <a:avLst/>
          </a:prstGeom>
          <a:noFill/>
          <a:ln w="9525">
            <a:noFill/>
            <a:miter lim="800000"/>
            <a:headEnd/>
            <a:tailEnd/>
          </a:ln>
          <a:effectLst/>
        </p:spPr>
      </p:pic>
      <p:pic>
        <p:nvPicPr>
          <p:cNvPr id="2052" name="Picture 4"/>
          <p:cNvPicPr>
            <a:picLocks noChangeAspect="1" noChangeArrowheads="1"/>
          </p:cNvPicPr>
          <p:nvPr/>
        </p:nvPicPr>
        <p:blipFill>
          <a:blip r:embed="rId4"/>
          <a:srcRect/>
          <a:stretch>
            <a:fillRect/>
          </a:stretch>
        </p:blipFill>
        <p:spPr bwMode="auto">
          <a:xfrm>
            <a:off x="357158" y="3267084"/>
            <a:ext cx="8239125" cy="1447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RDB : Association (* - *)</a:t>
            </a:r>
          </a:p>
        </p:txBody>
      </p:sp>
      <p:grpSp>
        <p:nvGrpSpPr>
          <p:cNvPr id="3" name="Group 34"/>
          <p:cNvGrpSpPr/>
          <p:nvPr/>
        </p:nvGrpSpPr>
        <p:grpSpPr>
          <a:xfrm>
            <a:off x="1142976" y="1643050"/>
            <a:ext cx="7143800" cy="2428892"/>
            <a:chOff x="1214414" y="3500438"/>
            <a:chExt cx="7143800" cy="2428892"/>
          </a:xfrm>
        </p:grpSpPr>
        <p:sp>
          <p:nvSpPr>
            <p:cNvPr id="29" name="Rectangle 28"/>
            <p:cNvSpPr/>
            <p:nvPr/>
          </p:nvSpPr>
          <p:spPr>
            <a:xfrm>
              <a:off x="6072198" y="3525838"/>
              <a:ext cx="2286016" cy="571504"/>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Project</a:t>
              </a:r>
            </a:p>
          </p:txBody>
        </p:sp>
        <p:sp>
          <p:nvSpPr>
            <p:cNvPr id="30" name="Rectangle 29"/>
            <p:cNvSpPr/>
            <p:nvPr/>
          </p:nvSpPr>
          <p:spPr>
            <a:xfrm>
              <a:off x="1214414" y="3500438"/>
              <a:ext cx="2143140" cy="596904"/>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Employee</a:t>
              </a:r>
            </a:p>
          </p:txBody>
        </p:sp>
        <p:cxnSp>
          <p:nvCxnSpPr>
            <p:cNvPr id="31" name="Straight Arrow Connector 30"/>
            <p:cNvCxnSpPr>
              <a:stCxn id="30" idx="3"/>
              <a:endCxn id="29" idx="1"/>
            </p:cNvCxnSpPr>
            <p:nvPr/>
          </p:nvCxnSpPr>
          <p:spPr>
            <a:xfrm>
              <a:off x="3357554" y="3798890"/>
              <a:ext cx="2714644" cy="12700"/>
            </a:xfrm>
            <a:prstGeom prst="straightConnector1">
              <a:avLst/>
            </a:prstGeom>
            <a:ln>
              <a:headEnd type="none" w="med" len="med"/>
              <a:tailEnd type="none" w="med" len="med"/>
            </a:ln>
          </p:spPr>
          <p:style>
            <a:lnRef idx="3">
              <a:schemeClr val="accent6"/>
            </a:lnRef>
            <a:fillRef idx="0">
              <a:schemeClr val="accent6"/>
            </a:fillRef>
            <a:effectRef idx="2">
              <a:schemeClr val="accent6"/>
            </a:effectRef>
            <a:fontRef idx="minor">
              <a:schemeClr val="tx1"/>
            </a:fontRef>
          </p:style>
        </p:cxnSp>
        <p:sp>
          <p:nvSpPr>
            <p:cNvPr id="33" name="TextBox 32"/>
            <p:cNvSpPr txBox="1"/>
            <p:nvPr/>
          </p:nvSpPr>
          <p:spPr>
            <a:xfrm>
              <a:off x="3357554" y="3811590"/>
              <a:ext cx="324128" cy="523220"/>
            </a:xfrm>
            <a:prstGeom prst="rect">
              <a:avLst/>
            </a:prstGeom>
            <a:noFill/>
          </p:spPr>
          <p:txBody>
            <a:bodyPr wrap="none" rtlCol="0">
              <a:spAutoFit/>
            </a:bodyPr>
            <a:lstStyle/>
            <a:p>
              <a:r>
                <a:rPr lang="en-US" sz="2800"/>
                <a:t>*</a:t>
              </a:r>
            </a:p>
          </p:txBody>
        </p:sp>
        <p:sp>
          <p:nvSpPr>
            <p:cNvPr id="34" name="TextBox 33"/>
            <p:cNvSpPr txBox="1"/>
            <p:nvPr/>
          </p:nvSpPr>
          <p:spPr>
            <a:xfrm>
              <a:off x="5786446" y="3811590"/>
              <a:ext cx="324128" cy="523220"/>
            </a:xfrm>
            <a:prstGeom prst="rect">
              <a:avLst/>
            </a:prstGeom>
            <a:noFill/>
          </p:spPr>
          <p:txBody>
            <a:bodyPr wrap="none" rtlCol="0">
              <a:spAutoFit/>
            </a:bodyPr>
            <a:lstStyle/>
            <a:p>
              <a:r>
                <a:rPr lang="en-US" sz="2800"/>
                <a:t>*</a:t>
              </a:r>
            </a:p>
          </p:txBody>
        </p:sp>
        <p:sp>
          <p:nvSpPr>
            <p:cNvPr id="40" name="Rectangle 39"/>
            <p:cNvSpPr/>
            <p:nvPr/>
          </p:nvSpPr>
          <p:spPr>
            <a:xfrm>
              <a:off x="3428992" y="4286256"/>
              <a:ext cx="2143140" cy="1143008"/>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Work_on</a:t>
              </a:r>
            </a:p>
            <a:p>
              <a:r>
                <a:rPr lang="en-US" sz="2000">
                  <a:solidFill>
                    <a:schemeClr val="accent2">
                      <a:lumMod val="75000"/>
                    </a:schemeClr>
                  </a:solidFill>
                </a:rPr>
                <a:t>Hours</a:t>
              </a:r>
            </a:p>
            <a:p>
              <a:r>
                <a:rPr lang="en-US" sz="2000">
                  <a:solidFill>
                    <a:schemeClr val="accent2">
                      <a:lumMod val="75000"/>
                    </a:schemeClr>
                  </a:solidFill>
                </a:rPr>
                <a:t>Start_date</a:t>
              </a:r>
            </a:p>
          </p:txBody>
        </p:sp>
        <p:cxnSp>
          <p:nvCxnSpPr>
            <p:cNvPr id="42" name="Straight Connector 41"/>
            <p:cNvCxnSpPr>
              <a:stCxn id="40" idx="0"/>
            </p:cNvCxnSpPr>
            <p:nvPr/>
          </p:nvCxnSpPr>
          <p:spPr>
            <a:xfrm rot="5400000" flipH="1" flipV="1">
              <a:off x="4286248" y="4071942"/>
              <a:ext cx="428628" cy="1588"/>
            </a:xfrm>
            <a:prstGeom prst="line">
              <a:avLst/>
            </a:prstGeom>
            <a:ln w="19050">
              <a:solidFill>
                <a:srgbClr val="060402"/>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5715008" y="4286256"/>
              <a:ext cx="2143140" cy="1643074"/>
            </a:xfrm>
            <a:prstGeom prst="rect">
              <a:avLst/>
            </a:prstGeom>
            <a:solidFill>
              <a:srgbClr val="FFFFA3"/>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rPr>
                <a:t>Work_on</a:t>
              </a:r>
            </a:p>
            <a:p>
              <a:r>
                <a:rPr lang="en-US" sz="2000" b="1">
                  <a:solidFill>
                    <a:schemeClr val="accent2">
                      <a:lumMod val="75000"/>
                    </a:schemeClr>
                  </a:solidFill>
                </a:rPr>
                <a:t>-E</a:t>
              </a:r>
              <a:r>
                <a:rPr lang="en-US" sz="2000">
                  <a:solidFill>
                    <a:schemeClr val="accent2">
                      <a:lumMod val="75000"/>
                    </a:schemeClr>
                  </a:solidFill>
                </a:rPr>
                <a:t>: </a:t>
              </a:r>
              <a:r>
                <a:rPr lang="en-US" sz="2000">
                  <a:solidFill>
                    <a:schemeClr val="tx1"/>
                  </a:solidFill>
                </a:rPr>
                <a:t>Employee</a:t>
              </a:r>
            </a:p>
            <a:p>
              <a:r>
                <a:rPr lang="en-US" sz="2000" b="1">
                  <a:solidFill>
                    <a:schemeClr val="accent2">
                      <a:lumMod val="75000"/>
                    </a:schemeClr>
                  </a:solidFill>
                </a:rPr>
                <a:t>-P</a:t>
              </a:r>
              <a:r>
                <a:rPr lang="en-US" sz="2000">
                  <a:solidFill>
                    <a:schemeClr val="accent2">
                      <a:lumMod val="75000"/>
                    </a:schemeClr>
                  </a:solidFill>
                </a:rPr>
                <a:t>: </a:t>
              </a:r>
              <a:r>
                <a:rPr lang="en-US" sz="2000">
                  <a:solidFill>
                    <a:schemeClr val="tx1"/>
                  </a:solidFill>
                </a:rPr>
                <a:t>Project</a:t>
              </a:r>
            </a:p>
            <a:p>
              <a:r>
                <a:rPr lang="en-US" sz="2000">
                  <a:solidFill>
                    <a:schemeClr val="accent2">
                      <a:lumMod val="75000"/>
                    </a:schemeClr>
                  </a:solidFill>
                </a:rPr>
                <a:t>-Hours</a:t>
              </a:r>
            </a:p>
            <a:p>
              <a:r>
                <a:rPr lang="en-US" sz="2000">
                  <a:solidFill>
                    <a:schemeClr val="accent2">
                      <a:lumMod val="75000"/>
                    </a:schemeClr>
                  </a:solidFill>
                </a:rPr>
                <a:t>-Start_date</a:t>
              </a:r>
            </a:p>
          </p:txBody>
        </p:sp>
      </p:grpSp>
      <p:grpSp>
        <p:nvGrpSpPr>
          <p:cNvPr id="19" name="Group 18"/>
          <p:cNvGrpSpPr/>
          <p:nvPr/>
        </p:nvGrpSpPr>
        <p:grpSpPr>
          <a:xfrm>
            <a:off x="1360238" y="4643446"/>
            <a:ext cx="6676331" cy="1604673"/>
            <a:chOff x="1360238" y="4643446"/>
            <a:chExt cx="6676331" cy="1604673"/>
          </a:xfrm>
        </p:grpSpPr>
        <p:sp>
          <p:nvSpPr>
            <p:cNvPr id="21" name="TextBox 20"/>
            <p:cNvSpPr txBox="1"/>
            <p:nvPr/>
          </p:nvSpPr>
          <p:spPr>
            <a:xfrm>
              <a:off x="1360238" y="4643446"/>
              <a:ext cx="2783134" cy="461665"/>
            </a:xfrm>
            <a:prstGeom prst="rect">
              <a:avLst/>
            </a:prstGeom>
            <a:noFill/>
          </p:spPr>
          <p:txBody>
            <a:bodyPr wrap="none" rtlCol="0">
              <a:spAutoFit/>
            </a:bodyPr>
            <a:lstStyle/>
            <a:p>
              <a:r>
                <a:rPr lang="en-US" sz="2400" b="1">
                  <a:solidFill>
                    <a:srgbClr val="FF0000"/>
                  </a:solidFill>
                </a:rPr>
                <a:t>Employee</a:t>
              </a:r>
              <a:r>
                <a:rPr lang="en-US" sz="2400"/>
                <a:t>( </a:t>
              </a:r>
              <a:r>
                <a:rPr lang="en-US" sz="2400" u="sng"/>
                <a:t>EID#</a:t>
              </a:r>
              <a:r>
                <a:rPr lang="en-US" sz="2400"/>
                <a:t> )</a:t>
              </a:r>
            </a:p>
          </p:txBody>
        </p:sp>
        <p:sp>
          <p:nvSpPr>
            <p:cNvPr id="22" name="TextBox 21"/>
            <p:cNvSpPr txBox="1"/>
            <p:nvPr/>
          </p:nvSpPr>
          <p:spPr>
            <a:xfrm>
              <a:off x="4286248" y="4681847"/>
              <a:ext cx="2287806" cy="461665"/>
            </a:xfrm>
            <a:prstGeom prst="rect">
              <a:avLst/>
            </a:prstGeom>
            <a:noFill/>
          </p:spPr>
          <p:txBody>
            <a:bodyPr wrap="none" rtlCol="0">
              <a:spAutoFit/>
            </a:bodyPr>
            <a:lstStyle/>
            <a:p>
              <a:r>
                <a:rPr lang="en-US" sz="2400" b="1">
                  <a:solidFill>
                    <a:srgbClr val="FF0000"/>
                  </a:solidFill>
                </a:rPr>
                <a:t>Project</a:t>
              </a:r>
              <a:r>
                <a:rPr lang="en-US" sz="2400"/>
                <a:t>( </a:t>
              </a:r>
              <a:r>
                <a:rPr lang="en-US" sz="2400" u="sng"/>
                <a:t>PID#</a:t>
              </a:r>
              <a:r>
                <a:rPr lang="en-US" sz="2400"/>
                <a:t> )</a:t>
              </a:r>
            </a:p>
          </p:txBody>
        </p:sp>
        <p:sp>
          <p:nvSpPr>
            <p:cNvPr id="23" name="TextBox 22"/>
            <p:cNvSpPr txBox="1"/>
            <p:nvPr/>
          </p:nvSpPr>
          <p:spPr>
            <a:xfrm>
              <a:off x="2097892" y="5786454"/>
              <a:ext cx="5938677" cy="461665"/>
            </a:xfrm>
            <a:prstGeom prst="rect">
              <a:avLst/>
            </a:prstGeom>
            <a:noFill/>
          </p:spPr>
          <p:txBody>
            <a:bodyPr wrap="none" rtlCol="0">
              <a:spAutoFit/>
            </a:bodyPr>
            <a:lstStyle/>
            <a:p>
              <a:r>
                <a:rPr lang="en-US" sz="2400" b="1">
                  <a:solidFill>
                    <a:srgbClr val="FF0000"/>
                  </a:solidFill>
                </a:rPr>
                <a:t>Work_on </a:t>
              </a:r>
              <a:r>
                <a:rPr lang="en-US" sz="2400"/>
                <a:t>(</a:t>
              </a:r>
              <a:r>
                <a:rPr lang="en-US" sz="2400" u="sng"/>
                <a:t>ID</a:t>
              </a:r>
              <a:r>
                <a:rPr lang="en-US" sz="2400"/>
                <a:t>, </a:t>
              </a:r>
              <a:r>
                <a:rPr lang="en-US" sz="2400" u="dashHeavy"/>
                <a:t>E#</a:t>
              </a:r>
              <a:r>
                <a:rPr lang="en-US" sz="2400"/>
                <a:t>, </a:t>
              </a:r>
              <a:r>
                <a:rPr lang="en-US" sz="2400" u="dashHeavy"/>
                <a:t>P#</a:t>
              </a:r>
              <a:r>
                <a:rPr lang="en-US" sz="2400"/>
                <a:t>, Hours, Start_date)</a:t>
              </a:r>
            </a:p>
          </p:txBody>
        </p:sp>
        <p:cxnSp>
          <p:nvCxnSpPr>
            <p:cNvPr id="25" name="Straight Arrow Connector 24"/>
            <p:cNvCxnSpPr/>
            <p:nvPr/>
          </p:nvCxnSpPr>
          <p:spPr>
            <a:xfrm rot="10800000">
              <a:off x="3431940" y="5143512"/>
              <a:ext cx="711432" cy="642942"/>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23" idx="0"/>
            </p:cNvCxnSpPr>
            <p:nvPr/>
          </p:nvCxnSpPr>
          <p:spPr>
            <a:xfrm rot="5400000" flipH="1" flipV="1">
              <a:off x="5033933" y="5176816"/>
              <a:ext cx="642936" cy="576341"/>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grpSp>
      <p:sp>
        <p:nvSpPr>
          <p:cNvPr id="38" name="Down Arrow 37"/>
          <p:cNvSpPr/>
          <p:nvPr/>
        </p:nvSpPr>
        <p:spPr>
          <a:xfrm>
            <a:off x="4214810" y="3714752"/>
            <a:ext cx="357190" cy="785818"/>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RDB : Association (2)</a:t>
            </a:r>
          </a:p>
        </p:txBody>
      </p:sp>
      <p:pic>
        <p:nvPicPr>
          <p:cNvPr id="3074"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57158" y="1571612"/>
            <a:ext cx="8467725" cy="2371725"/>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285720" y="4143380"/>
            <a:ext cx="8640178" cy="207170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RDB : Aggregation (</a:t>
            </a:r>
            <a:r>
              <a:rPr lang="en-US" sz="3600">
                <a:sym typeface="Symbol"/>
              </a:rPr>
              <a:t> Association </a:t>
            </a:r>
            <a:r>
              <a:rPr lang="en-US" sz="3600"/>
              <a:t>1-*)</a:t>
            </a:r>
          </a:p>
        </p:txBody>
      </p:sp>
      <p:grpSp>
        <p:nvGrpSpPr>
          <p:cNvPr id="18" name="Group 17"/>
          <p:cNvGrpSpPr/>
          <p:nvPr/>
        </p:nvGrpSpPr>
        <p:grpSpPr>
          <a:xfrm>
            <a:off x="785786" y="1142984"/>
            <a:ext cx="3857652" cy="4519665"/>
            <a:chOff x="5214942" y="947741"/>
            <a:chExt cx="3857652" cy="4519665"/>
          </a:xfrm>
        </p:grpSpPr>
        <p:sp>
          <p:nvSpPr>
            <p:cNvPr id="5" name="Rectangle 4"/>
            <p:cNvSpPr/>
            <p:nvPr/>
          </p:nvSpPr>
          <p:spPr>
            <a:xfrm>
              <a:off x="5286380" y="2000240"/>
              <a:ext cx="2143140" cy="642942"/>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Bike</a:t>
              </a:r>
            </a:p>
          </p:txBody>
        </p:sp>
        <p:sp>
          <p:nvSpPr>
            <p:cNvPr id="7" name="Rectangle 6"/>
            <p:cNvSpPr/>
            <p:nvPr/>
          </p:nvSpPr>
          <p:spPr>
            <a:xfrm>
              <a:off x="5214942" y="4091013"/>
              <a:ext cx="2143140" cy="571504"/>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Wheel</a:t>
              </a:r>
            </a:p>
          </p:txBody>
        </p:sp>
        <p:sp>
          <p:nvSpPr>
            <p:cNvPr id="14" name="Diamond 13"/>
            <p:cNvSpPr/>
            <p:nvPr/>
          </p:nvSpPr>
          <p:spPr>
            <a:xfrm>
              <a:off x="6143636" y="2643182"/>
              <a:ext cx="285752" cy="428628"/>
            </a:xfrm>
            <a:prstGeom prst="diamon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a:stCxn id="14" idx="2"/>
              <a:endCxn id="7" idx="0"/>
            </p:cNvCxnSpPr>
            <p:nvPr/>
          </p:nvCxnSpPr>
          <p:spPr>
            <a:xfrm rot="5400000">
              <a:off x="5776911" y="3581411"/>
              <a:ext cx="1019203" cy="1588"/>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6929454" y="2733691"/>
              <a:ext cx="2143140" cy="1143008"/>
            </a:xfrm>
            <a:prstGeom prst="rect">
              <a:avLst/>
            </a:prstGeom>
            <a:solidFill>
              <a:srgbClr val="FFFFA3"/>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Bike</a:t>
              </a:r>
            </a:p>
            <a:p>
              <a:r>
                <a:rPr lang="en-US" sz="2000">
                  <a:solidFill>
                    <a:schemeClr val="accent2">
                      <a:lumMod val="75000"/>
                    </a:schemeClr>
                  </a:solidFill>
                </a:rPr>
                <a:t>-</a:t>
              </a:r>
              <a:r>
                <a:rPr lang="en-US" sz="2000" b="1">
                  <a:solidFill>
                    <a:schemeClr val="accent2">
                      <a:lumMod val="75000"/>
                    </a:schemeClr>
                  </a:solidFill>
                </a:rPr>
                <a:t>List of </a:t>
              </a:r>
              <a:r>
                <a:rPr lang="en-US" sz="2000">
                  <a:solidFill>
                    <a:schemeClr val="accent2">
                      <a:lumMod val="75000"/>
                    </a:schemeClr>
                  </a:solidFill>
                </a:rPr>
                <a:t>(</a:t>
              </a:r>
              <a:r>
                <a:rPr lang="en-US" sz="2000">
                  <a:solidFill>
                    <a:schemeClr val="tx1"/>
                  </a:solidFill>
                </a:rPr>
                <a:t>Wheel</a:t>
              </a:r>
              <a:r>
                <a:rPr lang="en-US" sz="2000">
                  <a:solidFill>
                    <a:schemeClr val="accent2">
                      <a:lumMod val="75000"/>
                    </a:schemeClr>
                  </a:solidFill>
                </a:rPr>
                <a:t>)</a:t>
              </a:r>
            </a:p>
          </p:txBody>
        </p:sp>
        <p:pic>
          <p:nvPicPr>
            <p:cNvPr id="1032" name="Picture 8"/>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643570" y="947741"/>
              <a:ext cx="1481127" cy="1481127"/>
            </a:xfrm>
            <a:prstGeom prst="rect">
              <a:avLst/>
            </a:prstGeom>
            <a:noFill/>
            <a:ln w="9525">
              <a:noFill/>
              <a:miter lim="800000"/>
              <a:headEnd/>
              <a:tailEnd/>
            </a:ln>
            <a:effectLst/>
          </p:spPr>
        </p:pic>
        <p:pic>
          <p:nvPicPr>
            <p:cNvPr id="1034" name="Picture 10" descr="http://www.clipartbest.com/cliparts/xcg/o86/xcgo867ai.jpe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500694" y="4454189"/>
              <a:ext cx="1643054" cy="1013217"/>
            </a:xfrm>
            <a:prstGeom prst="rect">
              <a:avLst/>
            </a:prstGeom>
            <a:noFill/>
          </p:spPr>
        </p:pic>
      </p:grpSp>
      <p:sp>
        <p:nvSpPr>
          <p:cNvPr id="46" name="Rectangle 45"/>
          <p:cNvSpPr/>
          <p:nvPr/>
        </p:nvSpPr>
        <p:spPr>
          <a:xfrm>
            <a:off x="0" y="6386476"/>
            <a:ext cx="9144000" cy="400110"/>
          </a:xfrm>
          <a:prstGeom prst="rect">
            <a:avLst/>
          </a:prstGeom>
        </p:spPr>
        <p:txBody>
          <a:bodyPr wrap="square">
            <a:spAutoFit/>
          </a:bodyPr>
          <a:lstStyle/>
          <a:p>
            <a:r>
              <a:rPr lang="en-US" sz="2000" b="1"/>
              <a:t>A "uses" B = Aggregation : B exists independently (conceptually) from A</a:t>
            </a:r>
          </a:p>
        </p:txBody>
      </p:sp>
      <p:grpSp>
        <p:nvGrpSpPr>
          <p:cNvPr id="15" name="Group 14"/>
          <p:cNvGrpSpPr/>
          <p:nvPr/>
        </p:nvGrpSpPr>
        <p:grpSpPr>
          <a:xfrm>
            <a:off x="5387603" y="2143116"/>
            <a:ext cx="3042049" cy="3429024"/>
            <a:chOff x="1185843" y="2428868"/>
            <a:chExt cx="3042049" cy="2643206"/>
          </a:xfrm>
        </p:grpSpPr>
        <p:sp>
          <p:nvSpPr>
            <p:cNvPr id="20" name="TextBox 19"/>
            <p:cNvSpPr txBox="1"/>
            <p:nvPr/>
          </p:nvSpPr>
          <p:spPr>
            <a:xfrm>
              <a:off x="2357422" y="2428868"/>
              <a:ext cx="1774845" cy="461665"/>
            </a:xfrm>
            <a:prstGeom prst="rect">
              <a:avLst/>
            </a:prstGeom>
            <a:noFill/>
          </p:spPr>
          <p:txBody>
            <a:bodyPr wrap="none" rtlCol="0">
              <a:spAutoFit/>
            </a:bodyPr>
            <a:lstStyle/>
            <a:p>
              <a:r>
                <a:rPr lang="en-US" sz="2400" b="1">
                  <a:solidFill>
                    <a:srgbClr val="FF0000"/>
                  </a:solidFill>
                </a:rPr>
                <a:t>Bike </a:t>
              </a:r>
              <a:r>
                <a:rPr lang="en-US" sz="2400"/>
                <a:t>( </a:t>
              </a:r>
              <a:r>
                <a:rPr lang="en-US" sz="2400" u="sng"/>
                <a:t>ID#</a:t>
              </a:r>
              <a:r>
                <a:rPr lang="en-US" sz="2400"/>
                <a:t> )</a:t>
              </a:r>
            </a:p>
          </p:txBody>
        </p:sp>
        <p:sp>
          <p:nvSpPr>
            <p:cNvPr id="22" name="TextBox 21"/>
            <p:cNvSpPr txBox="1"/>
            <p:nvPr/>
          </p:nvSpPr>
          <p:spPr>
            <a:xfrm>
              <a:off x="1428728" y="4610409"/>
              <a:ext cx="2799164" cy="461665"/>
            </a:xfrm>
            <a:prstGeom prst="rect">
              <a:avLst/>
            </a:prstGeom>
            <a:noFill/>
          </p:spPr>
          <p:txBody>
            <a:bodyPr wrap="none" rtlCol="0">
              <a:spAutoFit/>
            </a:bodyPr>
            <a:lstStyle/>
            <a:p>
              <a:r>
                <a:rPr lang="en-US" sz="2400" b="1">
                  <a:solidFill>
                    <a:srgbClr val="FF0000"/>
                  </a:solidFill>
                </a:rPr>
                <a:t>Wheel </a:t>
              </a:r>
              <a:r>
                <a:rPr lang="en-US" sz="2400"/>
                <a:t>( </a:t>
              </a:r>
              <a:r>
                <a:rPr lang="en-US" sz="2400" u="sng"/>
                <a:t>ID#</a:t>
              </a:r>
              <a:r>
                <a:rPr lang="en-US" sz="2400"/>
                <a:t> , </a:t>
              </a:r>
              <a:r>
                <a:rPr lang="en-US" sz="2400" u="dashLong"/>
                <a:t>Bike</a:t>
              </a:r>
              <a:r>
                <a:rPr lang="en-US" sz="2400"/>
                <a:t>)</a:t>
              </a:r>
            </a:p>
          </p:txBody>
        </p:sp>
        <p:cxnSp>
          <p:nvCxnSpPr>
            <p:cNvPr id="23" name="Straight Arrow Connector 22"/>
            <p:cNvCxnSpPr/>
            <p:nvPr/>
          </p:nvCxnSpPr>
          <p:spPr>
            <a:xfrm rot="5400000" flipH="1" flipV="1">
              <a:off x="2750728" y="3750074"/>
              <a:ext cx="1643074" cy="794"/>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185843" y="3500438"/>
              <a:ext cx="2257413" cy="461665"/>
            </a:xfrm>
            <a:prstGeom prst="rect">
              <a:avLst/>
            </a:prstGeom>
            <a:noFill/>
          </p:spPr>
          <p:txBody>
            <a:bodyPr wrap="none" rtlCol="0">
              <a:spAutoFit/>
            </a:bodyPr>
            <a:lstStyle/>
            <a:p>
              <a:r>
                <a:rPr lang="en-US" sz="2400"/>
                <a:t>(BELONG TO)</a:t>
              </a:r>
            </a:p>
          </p:txBody>
        </p:sp>
      </p:grpSp>
      <p:sp>
        <p:nvSpPr>
          <p:cNvPr id="19" name="Rectangle 18"/>
          <p:cNvSpPr/>
          <p:nvPr/>
        </p:nvSpPr>
        <p:spPr>
          <a:xfrm>
            <a:off x="2500298" y="4929198"/>
            <a:ext cx="2143140" cy="1143008"/>
          </a:xfrm>
          <a:prstGeom prst="rect">
            <a:avLst/>
          </a:prstGeom>
          <a:solidFill>
            <a:srgbClr val="FFFFA3"/>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Wheel</a:t>
            </a:r>
          </a:p>
          <a:p>
            <a:r>
              <a:rPr lang="en-US" sz="2000">
                <a:solidFill>
                  <a:schemeClr val="accent2">
                    <a:lumMod val="75000"/>
                  </a:schemeClr>
                </a:solidFill>
              </a:rPr>
              <a:t>-</a:t>
            </a:r>
            <a:r>
              <a:rPr lang="en-US" sz="2000" b="1">
                <a:solidFill>
                  <a:schemeClr val="accent2">
                    <a:lumMod val="75000"/>
                  </a:schemeClr>
                </a:solidFill>
              </a:rPr>
              <a:t>Is of: </a:t>
            </a:r>
            <a:r>
              <a:rPr lang="en-US" sz="2000">
                <a:solidFill>
                  <a:schemeClr val="tx1"/>
                </a:solidFill>
              </a:rPr>
              <a:t>Bike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p:cNvPicPr>
            <a:picLocks noChangeAspect="1" noChangeArrowheads="1"/>
          </p:cNvPicPr>
          <p:nvPr/>
        </p:nvPicPr>
        <p:blipFill>
          <a:blip r:embed="rId2">
            <a:clrChange>
              <a:clrFrom>
                <a:srgbClr val="FFFFFF"/>
              </a:clrFrom>
              <a:clrTo>
                <a:srgbClr val="FFFFFF">
                  <a:alpha val="0"/>
                </a:srgbClr>
              </a:clrTo>
            </a:clrChange>
          </a:blip>
          <a:stretch>
            <a:fillRect/>
          </a:stretch>
        </p:blipFill>
        <p:spPr bwMode="auto">
          <a:xfrm>
            <a:off x="152380" y="1338266"/>
            <a:ext cx="1562100" cy="2590800"/>
          </a:xfrm>
          <a:prstGeom prst="rect">
            <a:avLst/>
          </a:prstGeom>
          <a:noFill/>
          <a:ln>
            <a:noFill/>
          </a:ln>
        </p:spPr>
      </p:pic>
      <p:sp>
        <p:nvSpPr>
          <p:cNvPr id="2" name="Title 1"/>
          <p:cNvSpPr>
            <a:spLocks noGrp="1"/>
          </p:cNvSpPr>
          <p:nvPr>
            <p:ph type="title"/>
          </p:nvPr>
        </p:nvSpPr>
        <p:spPr/>
        <p:txBody>
          <a:bodyPr/>
          <a:lstStyle/>
          <a:p>
            <a:r>
              <a:rPr lang="en-US" sz="3600"/>
              <a:t>RDB : Composition</a:t>
            </a:r>
          </a:p>
        </p:txBody>
      </p:sp>
      <p:sp>
        <p:nvSpPr>
          <p:cNvPr id="4" name="Rectangle 3"/>
          <p:cNvSpPr/>
          <p:nvPr/>
        </p:nvSpPr>
        <p:spPr>
          <a:xfrm>
            <a:off x="1806658" y="1428736"/>
            <a:ext cx="2071702" cy="814393"/>
          </a:xfrm>
          <a:prstGeom prst="rect">
            <a:avLst/>
          </a:prstGeom>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Person</a:t>
            </a:r>
          </a:p>
        </p:txBody>
      </p:sp>
      <p:sp>
        <p:nvSpPr>
          <p:cNvPr id="6" name="Rectangle 5"/>
          <p:cNvSpPr/>
          <p:nvPr/>
        </p:nvSpPr>
        <p:spPr>
          <a:xfrm>
            <a:off x="1428728" y="3368278"/>
            <a:ext cx="1285884" cy="814393"/>
          </a:xfrm>
          <a:prstGeom prst="rect">
            <a:avLst/>
          </a:prstGeom>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Leg</a:t>
            </a:r>
          </a:p>
        </p:txBody>
      </p:sp>
      <p:sp>
        <p:nvSpPr>
          <p:cNvPr id="7" name="Rectangle 6"/>
          <p:cNvSpPr/>
          <p:nvPr/>
        </p:nvSpPr>
        <p:spPr>
          <a:xfrm>
            <a:off x="2857488" y="3368278"/>
            <a:ext cx="1341191" cy="814393"/>
          </a:xfrm>
          <a:prstGeom prst="rect">
            <a:avLst/>
          </a:prstGeom>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a:solidFill>
                  <a:srgbClr val="FF0000"/>
                </a:solidFill>
              </a:rPr>
              <a:t>Arm</a:t>
            </a:r>
          </a:p>
        </p:txBody>
      </p:sp>
      <p:sp>
        <p:nvSpPr>
          <p:cNvPr id="8" name="Diamond 7"/>
          <p:cNvSpPr/>
          <p:nvPr/>
        </p:nvSpPr>
        <p:spPr>
          <a:xfrm>
            <a:off x="1896532" y="2243129"/>
            <a:ext cx="433237" cy="610795"/>
          </a:xfrm>
          <a:prstGeom prst="diamond">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a:stCxn id="8" idx="2"/>
            <a:endCxn id="6" idx="0"/>
          </p:cNvCxnSpPr>
          <p:nvPr/>
        </p:nvCxnSpPr>
        <p:spPr>
          <a:xfrm rot="5400000">
            <a:off x="1835234" y="3090361"/>
            <a:ext cx="514354" cy="41481"/>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sp>
        <p:nvSpPr>
          <p:cNvPr id="11" name="Diamond 10"/>
          <p:cNvSpPr/>
          <p:nvPr/>
        </p:nvSpPr>
        <p:spPr>
          <a:xfrm>
            <a:off x="3286116" y="2246701"/>
            <a:ext cx="433237" cy="610795"/>
          </a:xfrm>
          <a:prstGeom prst="diamond">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p:cNvCxnSpPr>
            <a:stCxn id="11" idx="2"/>
            <a:endCxn id="7" idx="0"/>
          </p:cNvCxnSpPr>
          <p:nvPr/>
        </p:nvCxnSpPr>
        <p:spPr>
          <a:xfrm rot="16200000" flipH="1">
            <a:off x="3260018" y="3100212"/>
            <a:ext cx="510782" cy="25349"/>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429124" y="1428736"/>
            <a:ext cx="2500330" cy="1857388"/>
          </a:xfrm>
          <a:prstGeom prst="rect">
            <a:avLst/>
          </a:prstGeom>
          <a:solidFill>
            <a:srgbClr val="FFFFA3"/>
          </a:solidFill>
          <a:ln/>
          <a:effectLst>
            <a:outerShdw blurRad="50800" dist="38100" dir="2700000" algn="tl"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a:solidFill>
                  <a:srgbClr val="FF0000"/>
                </a:solidFill>
              </a:rPr>
              <a:t>Person</a:t>
            </a:r>
          </a:p>
          <a:p>
            <a:r>
              <a:rPr lang="en-US" sz="2000" b="1">
                <a:solidFill>
                  <a:schemeClr val="accent2">
                    <a:lumMod val="75000"/>
                  </a:schemeClr>
                </a:solidFill>
              </a:rPr>
              <a:t>-MyLeftArm </a:t>
            </a:r>
            <a:r>
              <a:rPr lang="en-US" sz="2000">
                <a:solidFill>
                  <a:schemeClr val="accent2">
                    <a:lumMod val="75000"/>
                  </a:schemeClr>
                </a:solidFill>
              </a:rPr>
              <a:t>: </a:t>
            </a:r>
            <a:r>
              <a:rPr lang="en-US" sz="2000">
                <a:solidFill>
                  <a:schemeClr val="tx1"/>
                </a:solidFill>
              </a:rPr>
              <a:t>Arm</a:t>
            </a:r>
          </a:p>
          <a:p>
            <a:r>
              <a:rPr lang="en-US" sz="2000" b="1">
                <a:solidFill>
                  <a:schemeClr val="accent2">
                    <a:lumMod val="75000"/>
                  </a:schemeClr>
                </a:solidFill>
              </a:rPr>
              <a:t>-MyRightArm </a:t>
            </a:r>
            <a:r>
              <a:rPr lang="en-US" sz="2000">
                <a:solidFill>
                  <a:schemeClr val="accent2">
                    <a:lumMod val="75000"/>
                  </a:schemeClr>
                </a:solidFill>
              </a:rPr>
              <a:t>: </a:t>
            </a:r>
            <a:r>
              <a:rPr lang="en-US" sz="2000">
                <a:solidFill>
                  <a:schemeClr val="tx1"/>
                </a:solidFill>
              </a:rPr>
              <a:t>Arm</a:t>
            </a:r>
          </a:p>
          <a:p>
            <a:r>
              <a:rPr lang="en-US" sz="2000" b="1">
                <a:solidFill>
                  <a:schemeClr val="accent2">
                    <a:lumMod val="75000"/>
                  </a:schemeClr>
                </a:solidFill>
              </a:rPr>
              <a:t>-MyLeftLeg </a:t>
            </a:r>
            <a:r>
              <a:rPr lang="en-US" sz="2000">
                <a:solidFill>
                  <a:schemeClr val="accent2">
                    <a:lumMod val="75000"/>
                  </a:schemeClr>
                </a:solidFill>
              </a:rPr>
              <a:t>: </a:t>
            </a:r>
            <a:r>
              <a:rPr lang="en-US" sz="2000">
                <a:solidFill>
                  <a:schemeClr val="tx1"/>
                </a:solidFill>
              </a:rPr>
              <a:t>Leg</a:t>
            </a:r>
          </a:p>
          <a:p>
            <a:r>
              <a:rPr lang="en-US" sz="2000" b="1">
                <a:solidFill>
                  <a:schemeClr val="accent2">
                    <a:lumMod val="75000"/>
                  </a:schemeClr>
                </a:solidFill>
              </a:rPr>
              <a:t>-MyRightLeg </a:t>
            </a:r>
            <a:r>
              <a:rPr lang="en-US" sz="2000">
                <a:solidFill>
                  <a:schemeClr val="accent2">
                    <a:lumMod val="75000"/>
                  </a:schemeClr>
                </a:solidFill>
              </a:rPr>
              <a:t>: </a:t>
            </a:r>
            <a:r>
              <a:rPr lang="en-US" sz="2000">
                <a:solidFill>
                  <a:schemeClr val="tx1"/>
                </a:solidFill>
              </a:rPr>
              <a:t>Leg</a:t>
            </a:r>
          </a:p>
        </p:txBody>
      </p:sp>
      <p:sp>
        <p:nvSpPr>
          <p:cNvPr id="31" name="Rectangle 30"/>
          <p:cNvSpPr/>
          <p:nvPr/>
        </p:nvSpPr>
        <p:spPr>
          <a:xfrm>
            <a:off x="0" y="6078700"/>
            <a:ext cx="9144000" cy="707886"/>
          </a:xfrm>
          <a:prstGeom prst="rect">
            <a:avLst/>
          </a:prstGeom>
        </p:spPr>
        <p:txBody>
          <a:bodyPr wrap="square">
            <a:spAutoFit/>
          </a:bodyPr>
          <a:lstStyle/>
          <a:p>
            <a:r>
              <a:rPr lang="en-US" sz="2000" b="1"/>
              <a:t>A "owns" B = Composition : B has no meaning or purpose in the system without A</a:t>
            </a:r>
          </a:p>
        </p:txBody>
      </p:sp>
      <p:grpSp>
        <p:nvGrpSpPr>
          <p:cNvPr id="21" name="Group 20"/>
          <p:cNvGrpSpPr/>
          <p:nvPr/>
        </p:nvGrpSpPr>
        <p:grpSpPr>
          <a:xfrm>
            <a:off x="1643042" y="4357695"/>
            <a:ext cx="6479659" cy="1591707"/>
            <a:chOff x="2722570" y="4143380"/>
            <a:chExt cx="6479659" cy="1664057"/>
          </a:xfrm>
        </p:grpSpPr>
        <p:sp>
          <p:nvSpPr>
            <p:cNvPr id="15" name="TextBox 14"/>
            <p:cNvSpPr txBox="1"/>
            <p:nvPr/>
          </p:nvSpPr>
          <p:spPr>
            <a:xfrm>
              <a:off x="2722570" y="5324787"/>
              <a:ext cx="6479659" cy="482650"/>
            </a:xfrm>
            <a:prstGeom prst="rect">
              <a:avLst/>
            </a:prstGeom>
            <a:noFill/>
          </p:spPr>
          <p:txBody>
            <a:bodyPr wrap="none" rtlCol="0">
              <a:spAutoFit/>
            </a:bodyPr>
            <a:lstStyle/>
            <a:p>
              <a:r>
                <a:rPr lang="en-US" sz="2400" b="1">
                  <a:solidFill>
                    <a:srgbClr val="FF0000"/>
                  </a:solidFill>
                </a:rPr>
                <a:t>Person </a:t>
              </a:r>
              <a:r>
                <a:rPr lang="en-US" sz="2400"/>
                <a:t>( </a:t>
              </a:r>
              <a:r>
                <a:rPr lang="en-US" sz="2400" u="sng"/>
                <a:t>ID#</a:t>
              </a:r>
              <a:r>
                <a:rPr lang="en-US" sz="2400"/>
                <a:t> , L_Arm, R_Arm, L_Leg, R_Leg)</a:t>
              </a:r>
            </a:p>
          </p:txBody>
        </p:sp>
        <p:sp>
          <p:nvSpPr>
            <p:cNvPr id="16" name="TextBox 15"/>
            <p:cNvSpPr txBox="1"/>
            <p:nvPr/>
          </p:nvSpPr>
          <p:spPr>
            <a:xfrm>
              <a:off x="4929190" y="4143380"/>
              <a:ext cx="1741182" cy="461665"/>
            </a:xfrm>
            <a:prstGeom prst="rect">
              <a:avLst/>
            </a:prstGeom>
            <a:noFill/>
          </p:spPr>
          <p:txBody>
            <a:bodyPr wrap="none" rtlCol="0">
              <a:spAutoFit/>
            </a:bodyPr>
            <a:lstStyle/>
            <a:p>
              <a:r>
                <a:rPr lang="en-US" sz="2400" b="1">
                  <a:solidFill>
                    <a:srgbClr val="FF0000"/>
                  </a:solidFill>
                </a:rPr>
                <a:t>Arm </a:t>
              </a:r>
              <a:r>
                <a:rPr lang="en-US" sz="2400"/>
                <a:t>( </a:t>
              </a:r>
              <a:r>
                <a:rPr lang="en-US" sz="2400" u="sng"/>
                <a:t>ID#</a:t>
              </a:r>
              <a:r>
                <a:rPr lang="en-US" sz="2400"/>
                <a:t> )</a:t>
              </a:r>
            </a:p>
          </p:txBody>
        </p:sp>
        <p:sp>
          <p:nvSpPr>
            <p:cNvPr id="17" name="TextBox 16"/>
            <p:cNvSpPr txBox="1"/>
            <p:nvPr/>
          </p:nvSpPr>
          <p:spPr>
            <a:xfrm>
              <a:off x="7143768" y="4143380"/>
              <a:ext cx="1670650" cy="461665"/>
            </a:xfrm>
            <a:prstGeom prst="rect">
              <a:avLst/>
            </a:prstGeom>
            <a:noFill/>
          </p:spPr>
          <p:txBody>
            <a:bodyPr wrap="none" rtlCol="0">
              <a:spAutoFit/>
            </a:bodyPr>
            <a:lstStyle/>
            <a:p>
              <a:r>
                <a:rPr lang="en-US" sz="2400" b="1">
                  <a:solidFill>
                    <a:srgbClr val="FF0000"/>
                  </a:solidFill>
                </a:rPr>
                <a:t>Leg </a:t>
              </a:r>
              <a:r>
                <a:rPr lang="en-US" sz="2400"/>
                <a:t>( </a:t>
              </a:r>
              <a:r>
                <a:rPr lang="en-US" sz="2400" u="sng"/>
                <a:t>ID#</a:t>
              </a:r>
              <a:r>
                <a:rPr lang="en-US" sz="2400"/>
                <a:t> )</a:t>
              </a:r>
            </a:p>
          </p:txBody>
        </p:sp>
        <p:cxnSp>
          <p:nvCxnSpPr>
            <p:cNvPr id="18" name="Straight Arrow Connector 17"/>
            <p:cNvCxnSpPr/>
            <p:nvPr/>
          </p:nvCxnSpPr>
          <p:spPr>
            <a:xfrm rot="5400000" flipH="1" flipV="1">
              <a:off x="5315432" y="4685832"/>
              <a:ext cx="785817" cy="558169"/>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V="1">
              <a:off x="5893603" y="4893479"/>
              <a:ext cx="785818" cy="142876"/>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flipH="1" flipV="1">
              <a:off x="7367933" y="4633595"/>
              <a:ext cx="752781" cy="629607"/>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16200000" flipV="1">
              <a:off x="7965305" y="4893479"/>
              <a:ext cx="714380" cy="71438"/>
            </a:xfrm>
            <a:prstGeom prst="straightConnector1">
              <a:avLst/>
            </a:prstGeom>
            <a:ln w="28575">
              <a:solidFill>
                <a:srgbClr val="060402"/>
              </a:solidFill>
              <a:tailEnd type="arrow"/>
            </a:ln>
          </p:spPr>
          <p:style>
            <a:lnRef idx="1">
              <a:schemeClr val="accent1"/>
            </a:lnRef>
            <a:fillRef idx="0">
              <a:schemeClr val="accent1"/>
            </a:fillRef>
            <a:effectRef idx="0">
              <a:schemeClr val="accent1"/>
            </a:effectRef>
            <a:fontRef idx="minor">
              <a:schemeClr val="tx1"/>
            </a:fontRef>
          </p:style>
        </p:cxnSp>
      </p:grpSp>
      <p:sp>
        <p:nvSpPr>
          <p:cNvPr id="37" name="Down Arrow 36"/>
          <p:cNvSpPr/>
          <p:nvPr/>
        </p:nvSpPr>
        <p:spPr>
          <a:xfrm>
            <a:off x="5500694" y="3429000"/>
            <a:ext cx="428628" cy="714380"/>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ssolve">
                                      <p:cBhvr>
                                        <p:cTn id="12" dur="500"/>
                                        <p:tgtEl>
                                          <p:spTgt spid="37"/>
                                        </p:tgtEl>
                                      </p:cBhvr>
                                    </p:animEffect>
                                  </p:childTnLst>
                                </p:cTn>
                              </p:par>
                              <p:par>
                                <p:cTn id="13" presetID="9" presetClass="entr" presetSubtype="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dissolv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a:t>RDB : Composition (2)</a:t>
            </a:r>
          </a:p>
        </p:txBody>
      </p:sp>
      <p:pic>
        <p:nvPicPr>
          <p:cNvPr id="1026"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85719" y="1214422"/>
            <a:ext cx="5791497" cy="2168623"/>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214283" y="3214686"/>
            <a:ext cx="8715436" cy="1678073"/>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a:srcRect/>
          <a:stretch>
            <a:fillRect/>
          </a:stretch>
        </p:blipFill>
        <p:spPr bwMode="auto">
          <a:xfrm>
            <a:off x="214283" y="4857760"/>
            <a:ext cx="8643998" cy="174371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Nội dung thiết kế</a:t>
            </a:r>
          </a:p>
        </p:txBody>
      </p:sp>
      <p:sp>
        <p:nvSpPr>
          <p:cNvPr id="3" name="Content Placeholder 2"/>
          <p:cNvSpPr>
            <a:spLocks noGrp="1"/>
          </p:cNvSpPr>
          <p:nvPr>
            <p:ph idx="1"/>
          </p:nvPr>
        </p:nvSpPr>
        <p:spPr/>
        <p:txBody>
          <a:bodyPr/>
          <a:lstStyle/>
          <a:p>
            <a:endParaRPr lang="en-US"/>
          </a:p>
          <a:p>
            <a:pPr marL="514350" indent="-514350">
              <a:buFont typeface="+mj-lt"/>
              <a:buAutoNum type="arabicPeriod"/>
            </a:pPr>
            <a:r>
              <a:rPr lang="en-US">
                <a:solidFill>
                  <a:schemeClr val="tx1">
                    <a:lumMod val="65000"/>
                    <a:lumOff val="35000"/>
                  </a:schemeClr>
                </a:solidFill>
              </a:rPr>
              <a:t>ÁNH XẠ LỚP PHÂN TÍCH THÀNH LỚP THIẾT KẾ</a:t>
            </a:r>
          </a:p>
          <a:p>
            <a:pPr marL="514350" indent="-514350">
              <a:buFont typeface="+mj-lt"/>
              <a:buAutoNum type="arabicPeriod"/>
            </a:pPr>
            <a:r>
              <a:rPr lang="en-US">
                <a:solidFill>
                  <a:schemeClr val="tx1">
                    <a:lumMod val="65000"/>
                    <a:lumOff val="35000"/>
                  </a:schemeClr>
                </a:solidFill>
              </a:rPr>
              <a:t>CSDL: ÁNH XẠ MÔ HÌNH ĐỐI TƯỢNG SANG MÔ HÌNH QUAN HỆ</a:t>
            </a:r>
          </a:p>
          <a:p>
            <a:pPr marL="514350" indent="-514350">
              <a:buFont typeface="+mj-lt"/>
              <a:buAutoNum type="arabicPeriod"/>
            </a:pPr>
            <a:r>
              <a:rPr lang="en-US" b="1">
                <a:solidFill>
                  <a:schemeClr val="tx2"/>
                </a:solidFill>
              </a:rPr>
              <a:t>THIẾT KẾ CÁC THÀNH PHẦN, SUBSYSTEM VÀ PACKAGE</a:t>
            </a:r>
          </a:p>
          <a:p>
            <a:pPr marL="514350" indent="-514350">
              <a:buFont typeface="+mj-lt"/>
              <a:buAutoNum type="arabicPeriod"/>
            </a:pPr>
            <a:r>
              <a:rPr lang="en-US">
                <a:solidFill>
                  <a:schemeClr val="tx1">
                    <a:lumMod val="65000"/>
                    <a:lumOff val="35000"/>
                  </a:schemeClr>
                </a:solidFill>
              </a:rPr>
              <a:t>THIẾT KẾ KIẾN TRÚC CHO HỆ THỐNG</a:t>
            </a:r>
          </a:p>
          <a:p>
            <a:pPr marL="514350" indent="-514350">
              <a:buFont typeface="+mj-lt"/>
              <a:buAutoNum type="arabicPeriod"/>
            </a:pP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Thiết kế các thành phần</a:t>
            </a:r>
          </a:p>
        </p:txBody>
      </p:sp>
      <p:sp>
        <p:nvSpPr>
          <p:cNvPr id="3" name="Content Placeholder 2"/>
          <p:cNvSpPr>
            <a:spLocks noGrp="1"/>
          </p:cNvSpPr>
          <p:nvPr>
            <p:ph idx="1"/>
          </p:nvPr>
        </p:nvSpPr>
        <p:spPr/>
        <p:txBody>
          <a:bodyPr/>
          <a:lstStyle/>
          <a:p>
            <a:r>
              <a:rPr lang="en-US" sz="2400"/>
              <a:t>Hệ thống phần mềm = tập hợp các thành phần liên kết nhau để xử lý công việc chung của phần mềm.</a:t>
            </a:r>
          </a:p>
          <a:p>
            <a:r>
              <a:rPr lang="en-US" sz="2400"/>
              <a:t>Mỗi </a:t>
            </a:r>
            <a:r>
              <a:rPr lang="en-US" sz="2400" b="1">
                <a:solidFill>
                  <a:srgbClr val="FF0000"/>
                </a:solidFill>
              </a:rPr>
              <a:t>thành phần </a:t>
            </a:r>
            <a:r>
              <a:rPr lang="en-US" sz="2400">
                <a:solidFill>
                  <a:srgbClr val="FF0000"/>
                </a:solidFill>
              </a:rPr>
              <a:t>(</a:t>
            </a:r>
            <a:r>
              <a:rPr lang="en-US" sz="2400" b="1">
                <a:solidFill>
                  <a:srgbClr val="FF0000"/>
                </a:solidFill>
              </a:rPr>
              <a:t>conponent</a:t>
            </a:r>
            <a:r>
              <a:rPr lang="en-US" sz="2400">
                <a:solidFill>
                  <a:srgbClr val="FF0000"/>
                </a:solidFill>
              </a:rPr>
              <a:t>)</a:t>
            </a:r>
            <a:r>
              <a:rPr lang="en-US" sz="2400"/>
              <a:t> của hệ thống, theo nghĩa của thiết kế, là đơn vị nhỏ nhất (lớp đối tượng) của hệ thống phần mềm.</a:t>
            </a:r>
          </a:p>
          <a:p>
            <a:pPr lvl="1"/>
            <a:r>
              <a:rPr lang="en-US" sz="2400"/>
              <a:t>Mỗi thành phần chỉ giải quyết vấn đề cơ bản, phổ thông.</a:t>
            </a:r>
          </a:p>
          <a:p>
            <a:r>
              <a:rPr lang="en-US" sz="2400"/>
              <a:t>Một số thành phần được gộp lại thành một </a:t>
            </a:r>
            <a:r>
              <a:rPr lang="en-US" sz="2400" b="1">
                <a:solidFill>
                  <a:srgbClr val="FF0000"/>
                </a:solidFill>
              </a:rPr>
              <a:t>hệ thống con </a:t>
            </a:r>
            <a:r>
              <a:rPr lang="en-US" sz="2400">
                <a:solidFill>
                  <a:srgbClr val="FF0000"/>
                </a:solidFill>
              </a:rPr>
              <a:t>(</a:t>
            </a:r>
            <a:r>
              <a:rPr lang="en-US" sz="2400" b="1">
                <a:solidFill>
                  <a:srgbClr val="FF0000"/>
                </a:solidFill>
              </a:rPr>
              <a:t>SubSystem</a:t>
            </a:r>
            <a:r>
              <a:rPr lang="en-US" sz="2400">
                <a:solidFill>
                  <a:srgbClr val="FF0000"/>
                </a:solidFill>
              </a:rPr>
              <a:t>)</a:t>
            </a:r>
            <a:r>
              <a:rPr lang="en-US" sz="2400"/>
              <a:t> cho </a:t>
            </a:r>
            <a:r>
              <a:rPr lang="en-US" sz="2400" u="sng"/>
              <a:t>hệ thống</a:t>
            </a:r>
            <a:r>
              <a:rPr lang="en-US" sz="2400"/>
              <a:t> (</a:t>
            </a:r>
            <a:r>
              <a:rPr lang="en-US" sz="2400">
                <a:sym typeface="Symbol"/>
              </a:rPr>
              <a:t></a:t>
            </a:r>
            <a:r>
              <a:rPr lang="en-US" sz="2400"/>
              <a:t> 1 lớp gồm nhiều lớp con)</a:t>
            </a:r>
          </a:p>
          <a:p>
            <a:pPr lvl="1"/>
            <a:r>
              <a:rPr lang="en-US" sz="2400"/>
              <a:t>SubSystem giải quyết vấn đề chuyên biệt của hệ thống. </a:t>
            </a:r>
          </a:p>
          <a:p>
            <a:r>
              <a:rPr lang="en-US" sz="2400"/>
              <a:t>Một số thành phần cũng được gộp lại thành </a:t>
            </a:r>
            <a:r>
              <a:rPr lang="en-US" sz="2400" b="1">
                <a:solidFill>
                  <a:srgbClr val="FF0000"/>
                </a:solidFill>
              </a:rPr>
              <a:t>gói</a:t>
            </a:r>
            <a:r>
              <a:rPr lang="en-US" sz="2400">
                <a:solidFill>
                  <a:srgbClr val="FF0000"/>
                </a:solidFill>
              </a:rPr>
              <a:t> (</a:t>
            </a:r>
            <a:r>
              <a:rPr lang="en-US" sz="2400" b="1">
                <a:solidFill>
                  <a:srgbClr val="FF0000"/>
                </a:solidFill>
              </a:rPr>
              <a:t>Package</a:t>
            </a:r>
            <a:r>
              <a:rPr lang="en-US" sz="2400">
                <a:solidFill>
                  <a:srgbClr val="FF0000"/>
                </a:solidFill>
              </a:rPr>
              <a:t>)</a:t>
            </a:r>
            <a:r>
              <a:rPr lang="en-US" sz="2400"/>
              <a:t> để hiện thực thành </a:t>
            </a:r>
            <a:r>
              <a:rPr lang="en-US" sz="2400" u="sng"/>
              <a:t>phần mềm</a:t>
            </a:r>
            <a:r>
              <a:rPr lang="en-US" sz="2400"/>
              <a:t> (</a:t>
            </a:r>
            <a:r>
              <a:rPr lang="en-US" sz="2400">
                <a:sym typeface="Symbol"/>
              </a:rPr>
              <a:t> thư viện để sử dụng)</a:t>
            </a:r>
            <a:endParaRPr lang="en-US" sz="2400"/>
          </a:p>
          <a:p>
            <a:pPr lvl="1"/>
            <a:r>
              <a:rPr lang="en-US" sz="2400"/>
              <a:t>Package tạo ra tiện nghi cho việc phát triễn và sử dụng lại các thành phần đã thiết kế.</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Nguyên tắc thiết kế </a:t>
            </a:r>
            <a:r>
              <a:rPr lang="en-US">
                <a:solidFill>
                  <a:schemeClr val="tx1"/>
                </a:solidFill>
              </a:rPr>
              <a:t>SOLID</a:t>
            </a:r>
          </a:p>
        </p:txBody>
      </p:sp>
      <p:sp>
        <p:nvSpPr>
          <p:cNvPr id="3" name="Content Placeholder 2"/>
          <p:cNvSpPr>
            <a:spLocks noGrp="1"/>
          </p:cNvSpPr>
          <p:nvPr>
            <p:ph idx="1"/>
          </p:nvPr>
        </p:nvSpPr>
        <p:spPr>
          <a:xfrm>
            <a:off x="0" y="1357298"/>
            <a:ext cx="8929718" cy="5500702"/>
          </a:xfrm>
        </p:spPr>
        <p:txBody>
          <a:bodyPr/>
          <a:lstStyle/>
          <a:p>
            <a:pPr marL="514350" indent="-514350">
              <a:buFont typeface="+mj-lt"/>
              <a:buAutoNum type="arabicPeriod"/>
            </a:pPr>
            <a:r>
              <a:rPr lang="en-US" b="1">
                <a:solidFill>
                  <a:srgbClr val="FF0000"/>
                </a:solidFill>
              </a:rPr>
              <a:t>S</a:t>
            </a:r>
            <a:r>
              <a:rPr lang="en-US" sz="2400" b="1">
                <a:solidFill>
                  <a:srgbClr val="0000CC"/>
                </a:solidFill>
              </a:rPr>
              <a:t>ingle Responsibility</a:t>
            </a:r>
            <a:r>
              <a:rPr lang="en-US" sz="2400"/>
              <a:t>: lớp đối tượng chỉ có 1 lý do để thay đổi </a:t>
            </a:r>
            <a:r>
              <a:rPr lang="en-US" sz="2400">
                <a:sym typeface="Symbol"/>
              </a:rPr>
              <a:t></a:t>
            </a:r>
            <a:r>
              <a:rPr lang="en-US" sz="2400"/>
              <a:t> nó chỉ có duy nhất 1 trách nhiệm.</a:t>
            </a:r>
          </a:p>
          <a:p>
            <a:pPr marL="514350" indent="-514350">
              <a:buFont typeface="+mj-lt"/>
              <a:buAutoNum type="arabicPeriod"/>
            </a:pPr>
            <a:r>
              <a:rPr lang="en-US" b="1">
                <a:solidFill>
                  <a:srgbClr val="FF0000"/>
                </a:solidFill>
              </a:rPr>
              <a:t>O</a:t>
            </a:r>
            <a:r>
              <a:rPr lang="en-US" sz="2400" b="1">
                <a:solidFill>
                  <a:srgbClr val="0000CC"/>
                </a:solidFill>
              </a:rPr>
              <a:t>pen/Closed</a:t>
            </a:r>
            <a:r>
              <a:rPr lang="en-US" sz="2400"/>
              <a:t>: “mở” đ/v yêu cầu mở rộng, và “đóng” đ/v yêu cầu sửa (mở rộng thêm, không sửa).</a:t>
            </a:r>
          </a:p>
          <a:p>
            <a:pPr marL="514350" indent="-514350">
              <a:buFont typeface="+mj-lt"/>
              <a:buAutoNum type="arabicPeriod"/>
            </a:pPr>
            <a:r>
              <a:rPr lang="en-US" b="1">
                <a:solidFill>
                  <a:srgbClr val="FF0000"/>
                </a:solidFill>
              </a:rPr>
              <a:t>L</a:t>
            </a:r>
            <a:r>
              <a:rPr lang="en-US" sz="2400" b="1">
                <a:solidFill>
                  <a:srgbClr val="0000CC"/>
                </a:solidFill>
              </a:rPr>
              <a:t>iskov Substitution</a:t>
            </a:r>
            <a:r>
              <a:rPr lang="en-US" sz="2400"/>
              <a:t>: lớp con hoàn toàn thay thế được cho lớp cơ sở.</a:t>
            </a:r>
          </a:p>
          <a:p>
            <a:pPr marL="514350" indent="-514350">
              <a:buFont typeface="+mj-lt"/>
              <a:buAutoNum type="arabicPeriod"/>
            </a:pPr>
            <a:r>
              <a:rPr lang="en-US" b="1">
                <a:solidFill>
                  <a:srgbClr val="FF0000"/>
                </a:solidFill>
              </a:rPr>
              <a:t>I</a:t>
            </a:r>
            <a:r>
              <a:rPr lang="en-US" sz="2400" b="1">
                <a:solidFill>
                  <a:srgbClr val="0000CC"/>
                </a:solidFill>
              </a:rPr>
              <a:t>nterface Segregation</a:t>
            </a:r>
            <a:r>
              <a:rPr lang="en-US" sz="2400"/>
              <a:t>: không nên làm cho client phụ thuộc vào chức năng không cần </a:t>
            </a:r>
            <a:r>
              <a:rPr lang="en-US" sz="2400">
                <a:sym typeface="Symbol"/>
              </a:rPr>
              <a:t> hạn chế dùng “fat interface” chung cho nhiều client (chỉ cung cấp giao diện vừa đủ chức năng cho từng client).</a:t>
            </a:r>
          </a:p>
          <a:p>
            <a:pPr marL="514350" indent="-514350">
              <a:buFont typeface="+mj-lt"/>
              <a:buAutoNum type="arabicPeriod"/>
            </a:pPr>
            <a:r>
              <a:rPr lang="en-US" b="1">
                <a:solidFill>
                  <a:srgbClr val="FF0000"/>
                </a:solidFill>
              </a:rPr>
              <a:t>D</a:t>
            </a:r>
            <a:r>
              <a:rPr lang="en-US" sz="2400" b="1">
                <a:solidFill>
                  <a:srgbClr val="0000CC"/>
                </a:solidFill>
              </a:rPr>
              <a:t>ependency Inversion</a:t>
            </a:r>
            <a:r>
              <a:rPr lang="en-US" sz="2400"/>
              <a:t>: mô đun mức cao (mức trừu tượng) không thể phụ thuộc vào mô đun ở mức thấp hơn (mức cụ thể).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solidFill>
                  <a:schemeClr val="tx1"/>
                </a:solidFill>
              </a:rPr>
              <a:t>Tính </a:t>
            </a:r>
            <a:r>
              <a:rPr lang="en-US" b="1">
                <a:solidFill>
                  <a:srgbClr val="0000CC"/>
                </a:solidFill>
              </a:rPr>
              <a:t>Cohesion</a:t>
            </a:r>
            <a:r>
              <a:rPr lang="en-US">
                <a:solidFill>
                  <a:schemeClr val="tx1"/>
                </a:solidFill>
              </a:rPr>
              <a:t> của lớp</a:t>
            </a:r>
          </a:p>
        </p:txBody>
      </p:sp>
      <p:sp>
        <p:nvSpPr>
          <p:cNvPr id="3" name="Content Placeholder 2"/>
          <p:cNvSpPr>
            <a:spLocks noGrp="1"/>
          </p:cNvSpPr>
          <p:nvPr>
            <p:ph idx="1"/>
          </p:nvPr>
        </p:nvSpPr>
        <p:spPr/>
        <p:txBody>
          <a:bodyPr/>
          <a:lstStyle/>
          <a:p>
            <a:r>
              <a:rPr lang="en-US"/>
              <a:t>Là mức độ cần dùng lẫn nhau giữa các lớp, xét trên vai trò của hệ thống hoặc hệ thống con</a:t>
            </a:r>
          </a:p>
          <a:p>
            <a:pPr lvl="1"/>
            <a:r>
              <a:rPr lang="en-US"/>
              <a:t>Sự cộng tác dựa trên tính “chuyên nghiệp”: mỗi lớp chỉ xử lý cho một vấn đề (</a:t>
            </a:r>
            <a:r>
              <a:rPr lang="en-US">
                <a:solidFill>
                  <a:srgbClr val="FF0000"/>
                </a:solidFill>
              </a:rPr>
              <a:t>single responsibility</a:t>
            </a:r>
            <a:r>
              <a:rPr lang="en-US"/>
              <a:t>).</a:t>
            </a:r>
          </a:p>
          <a:p>
            <a:r>
              <a:rPr lang="en-US"/>
              <a:t>Đặc điểm của lớp để hổ trợ cho cohesion :</a:t>
            </a:r>
          </a:p>
          <a:p>
            <a:pPr marL="514350" indent="-514350">
              <a:buFont typeface="+mj-lt"/>
              <a:buAutoNum type="arabicPeriod"/>
            </a:pPr>
            <a:r>
              <a:rPr lang="en-US" b="1">
                <a:solidFill>
                  <a:srgbClr val="0000CC"/>
                </a:solidFill>
              </a:rPr>
              <a:t>Method</a:t>
            </a:r>
            <a:r>
              <a:rPr lang="en-US"/>
              <a:t>: Mọi thành tố bên trong phương thức đều cần thiết cho phương thức đó.</a:t>
            </a:r>
          </a:p>
          <a:p>
            <a:pPr marL="514350" indent="-514350">
              <a:buFont typeface="+mj-lt"/>
              <a:buAutoNum type="arabicPeriod"/>
            </a:pPr>
            <a:r>
              <a:rPr lang="en-US" b="1">
                <a:solidFill>
                  <a:srgbClr val="0000CC"/>
                </a:solidFill>
              </a:rPr>
              <a:t>Class</a:t>
            </a:r>
            <a:r>
              <a:rPr lang="en-US"/>
              <a:t>: Mọi phương thức và thuộc tính đều cần thiết cho nhiệm vụ (duy nhất) của lớp.</a:t>
            </a:r>
          </a:p>
          <a:p>
            <a:pPr marL="514350" indent="-514350">
              <a:buFont typeface="+mj-lt"/>
              <a:buAutoNum type="arabicPeriod"/>
            </a:pPr>
            <a:r>
              <a:rPr lang="en-US" b="1">
                <a:solidFill>
                  <a:srgbClr val="0000CC"/>
                </a:solidFill>
              </a:rPr>
              <a:t>Inheritance</a:t>
            </a:r>
            <a:r>
              <a:rPr lang="en-US"/>
              <a:t>: Mọi lớp con đều cần thiết để làm thỏa mãn nhiệm vụ (đa dạng) của lớp cơ sở.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solidFill>
                  <a:schemeClr val="tx1"/>
                </a:solidFill>
              </a:rPr>
              <a:t>Tính </a:t>
            </a:r>
            <a:r>
              <a:rPr lang="en-US" b="1"/>
              <a:t>Coupling</a:t>
            </a:r>
            <a:r>
              <a:rPr lang="en-US">
                <a:solidFill>
                  <a:schemeClr val="tx1"/>
                </a:solidFill>
              </a:rPr>
              <a:t> của lớp</a:t>
            </a:r>
          </a:p>
        </p:txBody>
      </p:sp>
      <p:sp>
        <p:nvSpPr>
          <p:cNvPr id="3" name="Content Placeholder 2"/>
          <p:cNvSpPr>
            <a:spLocks noGrp="1"/>
          </p:cNvSpPr>
          <p:nvPr>
            <p:ph idx="1"/>
          </p:nvPr>
        </p:nvSpPr>
        <p:spPr/>
        <p:txBody>
          <a:bodyPr/>
          <a:lstStyle/>
          <a:p>
            <a:r>
              <a:rPr lang="en-US"/>
              <a:t>Phụ thuộc lẫn nhau: do có cộng tác trong hệ thống.</a:t>
            </a:r>
          </a:p>
          <a:p>
            <a:pPr lvl="1"/>
            <a:r>
              <a:rPr lang="en-US"/>
              <a:t>Sự thay đổi có thể làm phụ thuộc bị vi phạm → ít phụ thuộc thì hệ thống sẽ dể sửa.</a:t>
            </a:r>
          </a:p>
          <a:p>
            <a:r>
              <a:rPr lang="en-US"/>
              <a:t>Các loại phụ thuộc giữa 2 lớp : </a:t>
            </a:r>
            <a:r>
              <a:rPr lang="en-US">
                <a:solidFill>
                  <a:srgbClr val="0000CC"/>
                </a:solidFill>
              </a:rPr>
              <a:t>B phụ thuộc vào A</a:t>
            </a:r>
          </a:p>
          <a:p>
            <a:r>
              <a:rPr lang="en-US" b="1">
                <a:solidFill>
                  <a:srgbClr val="FF0000"/>
                </a:solidFill>
              </a:rPr>
              <a:t>Interaction</a:t>
            </a:r>
            <a:r>
              <a:rPr lang="en-US"/>
              <a:t>: khi B kích hoạt (gọi) phương thức của A</a:t>
            </a:r>
          </a:p>
          <a:p>
            <a:pPr lvl="1"/>
            <a:r>
              <a:rPr lang="en-US">
                <a:solidFill>
                  <a:schemeClr val="tx1"/>
                </a:solidFill>
              </a:rPr>
              <a:t>B phụ thuộc vào tên và tham số của phương thức này</a:t>
            </a:r>
          </a:p>
          <a:p>
            <a:r>
              <a:rPr lang="en-US" b="1">
                <a:solidFill>
                  <a:srgbClr val="FF0000"/>
                </a:solidFill>
              </a:rPr>
              <a:t>Inheritance</a:t>
            </a:r>
            <a:r>
              <a:rPr lang="en-US"/>
              <a:t>:  khi B thừa kế từ A</a:t>
            </a:r>
          </a:p>
          <a:p>
            <a:pPr lvl="1"/>
            <a:r>
              <a:rPr lang="en-US">
                <a:solidFill>
                  <a:schemeClr val="tx1"/>
                </a:solidFill>
              </a:rPr>
              <a:t>B có sử dụng nội dung thừa kế từ A thì B sẽ bị phụ thuộc vào A vì nội dung thừa kế này.</a:t>
            </a:r>
          </a:p>
          <a:p>
            <a:r>
              <a:rPr lang="en-US" b="1">
                <a:solidFill>
                  <a:srgbClr val="FF0000"/>
                </a:solidFill>
              </a:rPr>
              <a:t>Component</a:t>
            </a:r>
            <a:r>
              <a:rPr lang="en-US"/>
              <a:t>:  Khi B có biến được khai báo là kiểu A</a:t>
            </a:r>
          </a:p>
          <a:p>
            <a:pPr lvl="1"/>
            <a:r>
              <a:rPr lang="en-US">
                <a:solidFill>
                  <a:schemeClr val="tx1"/>
                </a:solidFill>
              </a:rPr>
              <a:t>B cũng bị phụ thuộc vào </a:t>
            </a:r>
            <a:r>
              <a:rPr lang="en-US" u="sng">
                <a:solidFill>
                  <a:schemeClr val="tx1"/>
                </a:solidFill>
              </a:rPr>
              <a:t>tất cả các lớp con</a:t>
            </a:r>
            <a:r>
              <a:rPr lang="en-US">
                <a:solidFill>
                  <a:schemeClr val="tx1"/>
                </a:solidFill>
              </a:rPr>
              <a:t> của 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t>Kiểu dữ liệu trừu tượng</a:t>
            </a:r>
          </a:p>
        </p:txBody>
      </p:sp>
      <p:sp>
        <p:nvSpPr>
          <p:cNvPr id="3" name="Content Placeholder 2"/>
          <p:cNvSpPr>
            <a:spLocks noGrp="1"/>
          </p:cNvSpPr>
          <p:nvPr>
            <p:ph idx="1"/>
          </p:nvPr>
        </p:nvSpPr>
        <p:spPr/>
        <p:txBody>
          <a:bodyPr/>
          <a:lstStyle/>
          <a:p>
            <a:r>
              <a:rPr lang="en-US" b="1"/>
              <a:t>Abstract Data Type </a:t>
            </a:r>
            <a:r>
              <a:rPr lang="en-US"/>
              <a:t>(ADT): dữ liệu được cài đặt như là một lớp đối tượng:</a:t>
            </a:r>
          </a:p>
          <a:p>
            <a:pPr lvl="1"/>
            <a:r>
              <a:rPr lang="en-US"/>
              <a:t>Các thuộc tính có cấu trúc, kiểu,… được che kín;</a:t>
            </a:r>
          </a:p>
          <a:p>
            <a:pPr lvl="1"/>
            <a:r>
              <a:rPr lang="en-US"/>
              <a:t>Chỉ có các phương thức truy cập (sử dụng) các thuộc tính này được cung cấp công khai.</a:t>
            </a:r>
          </a:p>
          <a:p>
            <a:r>
              <a:rPr lang="en-US"/>
              <a:t>ADT được dùng để che giấu cấu trúc lưu trữ của dữ liệu, nhờ vậy mà các đối tượng sử dụng dữ liệu này không bị phụ thuộc vào cấu trúc lưu trữ của chúng.</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t>ADT – ví dụ (1)</a:t>
            </a:r>
          </a:p>
        </p:txBody>
      </p:sp>
      <p:sp>
        <p:nvSpPr>
          <p:cNvPr id="3" name="TextBox 2"/>
          <p:cNvSpPr txBox="1"/>
          <p:nvPr/>
        </p:nvSpPr>
        <p:spPr>
          <a:xfrm>
            <a:off x="285720" y="1357298"/>
            <a:ext cx="8572560" cy="2308324"/>
          </a:xfrm>
          <a:prstGeom prst="rect">
            <a:avLst/>
          </a:prstGeom>
          <a:noFill/>
        </p:spPr>
        <p:txBody>
          <a:bodyPr wrap="square" rtlCol="0">
            <a:spAutoFit/>
          </a:bodyPr>
          <a:lstStyle/>
          <a:p>
            <a:r>
              <a:rPr lang="en-US" sz="2400">
                <a:latin typeface="Arial Unicode MS" pitchFamily="34" charset="-128"/>
                <a:ea typeface="Arial Unicode MS" pitchFamily="34" charset="-128"/>
                <a:cs typeface="Arial Unicode MS" pitchFamily="34" charset="-128"/>
              </a:rPr>
              <a:t>Địa chỉ nhà được cài đặt trong C++ như sau:</a:t>
            </a:r>
          </a:p>
          <a:p>
            <a:r>
              <a:rPr lang="en-US" sz="2400">
                <a:latin typeface="Arial Unicode MS" pitchFamily="34" charset="-128"/>
                <a:ea typeface="Arial Unicode MS" pitchFamily="34" charset="-128"/>
                <a:cs typeface="Arial Unicode MS" pitchFamily="34" charset="-128"/>
              </a:rPr>
              <a:t>class CustInfo</a:t>
            </a:r>
          </a:p>
          <a:p>
            <a:r>
              <a:rPr lang="en-US" sz="2400">
                <a:latin typeface="Arial Unicode MS" pitchFamily="34" charset="-128"/>
                <a:ea typeface="Arial Unicode MS" pitchFamily="34" charset="-128"/>
                <a:cs typeface="Arial Unicode MS" pitchFamily="34" charset="-128"/>
              </a:rPr>
              <a:t>{    …</a:t>
            </a:r>
          </a:p>
          <a:p>
            <a:r>
              <a:rPr lang="en-US" sz="2400">
                <a:latin typeface="Arial Unicode MS" pitchFamily="34" charset="-128"/>
                <a:ea typeface="Arial Unicode MS" pitchFamily="34" charset="-128"/>
                <a:cs typeface="Arial Unicode MS" pitchFamily="34" charset="-128"/>
              </a:rPr>
              <a:t>     public char Addr[40];</a:t>
            </a:r>
          </a:p>
          <a:p>
            <a:r>
              <a:rPr lang="en-US" sz="2400">
                <a:latin typeface="Arial Unicode MS" pitchFamily="34" charset="-128"/>
                <a:ea typeface="Arial Unicode MS" pitchFamily="34" charset="-128"/>
                <a:cs typeface="Arial Unicode MS" pitchFamily="34" charset="-128"/>
              </a:rPr>
              <a:t>}</a:t>
            </a:r>
          </a:p>
          <a:p>
            <a:r>
              <a:rPr lang="en-US" sz="2400">
                <a:latin typeface="Arial Unicode MS" pitchFamily="34" charset="-128"/>
                <a:ea typeface="Arial Unicode MS" pitchFamily="34" charset="-128"/>
                <a:cs typeface="Arial Unicode MS" pitchFamily="34" charset="-128"/>
              </a:rPr>
              <a:t>Cài đặt này sẽ gặp khó khăn gì khi phát triễn phần mềm ?</a:t>
            </a:r>
          </a:p>
        </p:txBody>
      </p:sp>
      <p:sp>
        <p:nvSpPr>
          <p:cNvPr id="4" name="TextBox 3"/>
          <p:cNvSpPr txBox="1"/>
          <p:nvPr/>
        </p:nvSpPr>
        <p:spPr>
          <a:xfrm>
            <a:off x="285720" y="3776024"/>
            <a:ext cx="8572560" cy="1938992"/>
          </a:xfrm>
          <a:prstGeom prst="rect">
            <a:avLst/>
          </a:prstGeom>
          <a:noFill/>
        </p:spPr>
        <p:txBody>
          <a:bodyPr wrap="square" rtlCol="0">
            <a:spAutoFit/>
          </a:bodyPr>
          <a:lstStyle/>
          <a:p>
            <a:pPr marL="457200" indent="-457200"/>
            <a:r>
              <a:rPr lang="en-US" sz="2400">
                <a:solidFill>
                  <a:srgbClr val="FF0000"/>
                </a:solidFill>
                <a:latin typeface="Arial Unicode MS" pitchFamily="34" charset="-128"/>
                <a:ea typeface="Arial Unicode MS" pitchFamily="34" charset="-128"/>
                <a:cs typeface="Arial Unicode MS" pitchFamily="34" charset="-128"/>
              </a:rPr>
              <a:t>Nhiều nơi sử dụng</a:t>
            </a:r>
            <a:r>
              <a:rPr lang="en-US" sz="2400">
                <a:latin typeface="Arial Unicode MS" pitchFamily="34" charset="-128"/>
                <a:ea typeface="Arial Unicode MS" pitchFamily="34" charset="-128"/>
                <a:cs typeface="Arial Unicode MS" pitchFamily="34" charset="-128"/>
              </a:rPr>
              <a:t> phải biết điều này:</a:t>
            </a:r>
          </a:p>
          <a:p>
            <a:pPr marL="457200" indent="-457200">
              <a:buAutoNum type="arabicPeriod"/>
            </a:pPr>
            <a:r>
              <a:rPr lang="en-US" sz="2400">
                <a:latin typeface="Arial Unicode MS" pitchFamily="34" charset="-128"/>
                <a:ea typeface="Arial Unicode MS" pitchFamily="34" charset="-128"/>
                <a:cs typeface="Arial Unicode MS" pitchFamily="34" charset="-128"/>
              </a:rPr>
              <a:t>Đây là kiểu zero string (C chuẩn), kết thúc chuổi là ‘\0’</a:t>
            </a:r>
          </a:p>
          <a:p>
            <a:pPr marL="457200" indent="-457200">
              <a:buAutoNum type="arabicPeriod"/>
            </a:pPr>
            <a:r>
              <a:rPr lang="en-US" sz="2400">
                <a:latin typeface="Arial Unicode MS" pitchFamily="34" charset="-128"/>
                <a:ea typeface="Arial Unicode MS" pitchFamily="34" charset="-128"/>
                <a:cs typeface="Arial Unicode MS" pitchFamily="34" charset="-128"/>
              </a:rPr>
              <a:t>Khi gán : strlen (Addr) ≤ 39 ký tự</a:t>
            </a:r>
          </a:p>
          <a:p>
            <a:pPr marL="457200" indent="-457200">
              <a:buAutoNum type="arabicPeriod"/>
            </a:pPr>
            <a:r>
              <a:rPr lang="en-US" sz="2400">
                <a:latin typeface="Arial Unicode MS" pitchFamily="34" charset="-128"/>
                <a:ea typeface="Arial Unicode MS" pitchFamily="34" charset="-128"/>
                <a:cs typeface="Arial Unicode MS" pitchFamily="34" charset="-128"/>
              </a:rPr>
              <a:t>Quy ước về kết cấu của Addr = “&lt;sn&gt; &lt;đường&gt; &lt;phường&gt; &lt;quận&gt; &lt;tp&gt;” để trích từng thành tố ra dùng. </a:t>
            </a:r>
          </a:p>
        </p:txBody>
      </p:sp>
      <p:sp>
        <p:nvSpPr>
          <p:cNvPr id="5" name="TextBox 4"/>
          <p:cNvSpPr txBox="1"/>
          <p:nvPr/>
        </p:nvSpPr>
        <p:spPr>
          <a:xfrm>
            <a:off x="357158" y="5786454"/>
            <a:ext cx="8358246" cy="830997"/>
          </a:xfrm>
          <a:prstGeom prst="rect">
            <a:avLst/>
          </a:prstGeom>
          <a:noFill/>
        </p:spPr>
        <p:txBody>
          <a:bodyPr wrap="square" rtlCol="0">
            <a:spAutoFit/>
          </a:bodyPr>
          <a:lstStyle/>
          <a:p>
            <a:r>
              <a:rPr lang="en-US" sz="2400">
                <a:solidFill>
                  <a:srgbClr val="FF0000"/>
                </a:solidFill>
                <a:latin typeface="Arial Unicode MS" pitchFamily="34" charset="-128"/>
                <a:ea typeface="Arial Unicode MS" pitchFamily="34" charset="-128"/>
                <a:cs typeface="Arial Unicode MS" pitchFamily="34" charset="-128"/>
              </a:rPr>
              <a:t>Thay vì cung cấp dữ liệu để sử dụng tùy ý; ta cần biết nhu cầu sử dụng dữ liệu để cung cấp phương thức xử lý =&gt; ADT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t>ADT – ví dụ (2)</a:t>
            </a:r>
          </a:p>
        </p:txBody>
      </p:sp>
      <p:sp>
        <p:nvSpPr>
          <p:cNvPr id="3" name="TextBox 2"/>
          <p:cNvSpPr txBox="1"/>
          <p:nvPr/>
        </p:nvSpPr>
        <p:spPr>
          <a:xfrm>
            <a:off x="285720" y="1357298"/>
            <a:ext cx="8572560" cy="5632311"/>
          </a:xfrm>
          <a:prstGeom prst="rect">
            <a:avLst/>
          </a:prstGeom>
          <a:noFill/>
        </p:spPr>
        <p:txBody>
          <a:bodyPr wrap="square" rtlCol="0">
            <a:spAutoFit/>
          </a:bodyPr>
          <a:lstStyle/>
          <a:p>
            <a:r>
              <a:rPr lang="en-US" sz="2400">
                <a:latin typeface="Arial Unicode MS" pitchFamily="34" charset="-128"/>
                <a:ea typeface="Arial Unicode MS" pitchFamily="34" charset="-128"/>
                <a:cs typeface="Arial Unicode MS" pitchFamily="34" charset="-128"/>
              </a:rPr>
              <a:t>Địa chỉ nhà được cài đặt lại trong C++ như sau:</a:t>
            </a:r>
          </a:p>
          <a:p>
            <a:r>
              <a:rPr lang="en-US" sz="2400">
                <a:latin typeface="Arial Unicode MS" pitchFamily="34" charset="-128"/>
                <a:ea typeface="Arial Unicode MS" pitchFamily="34" charset="-128"/>
                <a:cs typeface="Arial Unicode MS" pitchFamily="34" charset="-128"/>
              </a:rPr>
              <a:t>class Address</a:t>
            </a:r>
          </a:p>
          <a:p>
            <a:r>
              <a:rPr lang="en-US" sz="2400">
                <a:latin typeface="Arial Unicode MS" pitchFamily="34" charset="-128"/>
                <a:ea typeface="Arial Unicode MS" pitchFamily="34" charset="-128"/>
                <a:cs typeface="Arial Unicode MS" pitchFamily="34" charset="-128"/>
              </a:rPr>
              <a:t>{   </a:t>
            </a:r>
            <a:r>
              <a:rPr lang="en-US" sz="2400" b="1">
                <a:solidFill>
                  <a:srgbClr val="FF0000"/>
                </a:solidFill>
                <a:latin typeface="Arial Unicode MS" pitchFamily="34" charset="-128"/>
                <a:ea typeface="Arial Unicode MS" pitchFamily="34" charset="-128"/>
                <a:cs typeface="Arial Unicode MS" pitchFamily="34" charset="-128"/>
              </a:rPr>
              <a:t>private</a:t>
            </a:r>
            <a:r>
              <a:rPr lang="en-US" sz="2400">
                <a:latin typeface="Arial Unicode MS" pitchFamily="34" charset="-128"/>
                <a:ea typeface="Arial Unicode MS" pitchFamily="34" charset="-128"/>
                <a:cs typeface="Arial Unicode MS" pitchFamily="34" charset="-128"/>
              </a:rPr>
              <a:t>: // che cấu trúc dữ liệu</a:t>
            </a:r>
          </a:p>
          <a:p>
            <a:r>
              <a:rPr lang="en-US" sz="2400">
                <a:solidFill>
                  <a:schemeClr val="tx1">
                    <a:lumMod val="75000"/>
                    <a:lumOff val="25000"/>
                  </a:schemeClr>
                </a:solidFill>
                <a:latin typeface="Arial Unicode MS" pitchFamily="34" charset="-128"/>
                <a:ea typeface="Arial Unicode MS" pitchFamily="34" charset="-128"/>
                <a:cs typeface="Arial Unicode MS" pitchFamily="34" charset="-128"/>
              </a:rPr>
              <a:t>       char sn[21], duong[41], phg[21], quan[21], tp[21];</a:t>
            </a:r>
          </a:p>
          <a:p>
            <a:endParaRPr lang="en-US" sz="2400">
              <a:latin typeface="Arial Unicode MS" pitchFamily="34" charset="-128"/>
              <a:ea typeface="Arial Unicode MS" pitchFamily="34" charset="-128"/>
              <a:cs typeface="Arial Unicode MS" pitchFamily="34" charset="-128"/>
            </a:endParaRPr>
          </a:p>
          <a:p>
            <a:r>
              <a:rPr lang="en-US" sz="2400">
                <a:latin typeface="Arial Unicode MS" pitchFamily="34" charset="-128"/>
                <a:ea typeface="Arial Unicode MS" pitchFamily="34" charset="-128"/>
                <a:cs typeface="Arial Unicode MS" pitchFamily="34" charset="-128"/>
              </a:rPr>
              <a:t>    </a:t>
            </a:r>
            <a:r>
              <a:rPr lang="en-US" sz="2400" b="1">
                <a:solidFill>
                  <a:srgbClr val="FF0000"/>
                </a:solidFill>
                <a:latin typeface="Arial Unicode MS" pitchFamily="34" charset="-128"/>
                <a:ea typeface="Arial Unicode MS" pitchFamily="34" charset="-128"/>
                <a:cs typeface="Arial Unicode MS" pitchFamily="34" charset="-128"/>
              </a:rPr>
              <a:t>public</a:t>
            </a:r>
            <a:r>
              <a:rPr lang="en-US" sz="2400">
                <a:latin typeface="Arial Unicode MS" pitchFamily="34" charset="-128"/>
                <a:ea typeface="Arial Unicode MS" pitchFamily="34" charset="-128"/>
                <a:cs typeface="Arial Unicode MS" pitchFamily="34" charset="-128"/>
              </a:rPr>
              <a:t>: // cung cấp các phương thức truy cập</a:t>
            </a:r>
          </a:p>
          <a:p>
            <a:r>
              <a:rPr lang="en-US" sz="2400">
                <a:latin typeface="Arial Unicode MS" pitchFamily="34" charset="-128"/>
                <a:ea typeface="Arial Unicode MS" pitchFamily="34" charset="-128"/>
                <a:cs typeface="Arial Unicode MS" pitchFamily="34" charset="-128"/>
              </a:rPr>
              <a:t>       int SetAddr(char * s, char * d, char *p, char *q, char * t);</a:t>
            </a:r>
          </a:p>
          <a:p>
            <a:r>
              <a:rPr lang="en-US" sz="2400">
                <a:latin typeface="Arial Unicode MS" pitchFamily="34" charset="-128"/>
                <a:ea typeface="Arial Unicode MS" pitchFamily="34" charset="-128"/>
                <a:cs typeface="Arial Unicode MS" pitchFamily="34" charset="-128"/>
              </a:rPr>
              <a:t>       int </a:t>
            </a:r>
            <a:r>
              <a:rPr lang="en-US" sz="2400" b="1">
                <a:solidFill>
                  <a:srgbClr val="0000CC"/>
                </a:solidFill>
                <a:latin typeface="Arial Unicode MS" pitchFamily="34" charset="-128"/>
                <a:ea typeface="Arial Unicode MS" pitchFamily="34" charset="-128"/>
                <a:cs typeface="Arial Unicode MS" pitchFamily="34" charset="-128"/>
              </a:rPr>
              <a:t>GetAddr</a:t>
            </a:r>
            <a:r>
              <a:rPr lang="en-US" sz="2400">
                <a:latin typeface="Arial Unicode MS" pitchFamily="34" charset="-128"/>
                <a:ea typeface="Arial Unicode MS" pitchFamily="34" charset="-128"/>
                <a:cs typeface="Arial Unicode MS" pitchFamily="34" charset="-128"/>
              </a:rPr>
              <a:t> (char * desAddr);</a:t>
            </a:r>
          </a:p>
          <a:p>
            <a:r>
              <a:rPr lang="en-US" sz="2400">
                <a:latin typeface="Arial Unicode MS" pitchFamily="34" charset="-128"/>
                <a:ea typeface="Arial Unicode MS" pitchFamily="34" charset="-128"/>
                <a:cs typeface="Arial Unicode MS" pitchFamily="34" charset="-128"/>
              </a:rPr>
              <a:t>       int GetElement(int ElementID, char * desElem);</a:t>
            </a:r>
          </a:p>
          <a:p>
            <a:r>
              <a:rPr lang="en-US" sz="2400">
                <a:latin typeface="Arial Unicode MS" pitchFamily="34" charset="-128"/>
                <a:ea typeface="Arial Unicode MS" pitchFamily="34" charset="-128"/>
                <a:cs typeface="Arial Unicode MS" pitchFamily="34" charset="-128"/>
              </a:rPr>
              <a:t>};</a:t>
            </a:r>
          </a:p>
          <a:p>
            <a:r>
              <a:rPr lang="en-US" sz="2400">
                <a:latin typeface="Arial Unicode MS" pitchFamily="34" charset="-128"/>
                <a:ea typeface="Arial Unicode MS" pitchFamily="34" charset="-128"/>
                <a:cs typeface="Arial Unicode MS" pitchFamily="34" charset="-128"/>
              </a:rPr>
              <a:t>class CustInfo</a:t>
            </a:r>
          </a:p>
          <a:p>
            <a:r>
              <a:rPr lang="en-US" sz="2400">
                <a:latin typeface="Arial Unicode MS" pitchFamily="34" charset="-128"/>
                <a:ea typeface="Arial Unicode MS" pitchFamily="34" charset="-128"/>
                <a:cs typeface="Arial Unicode MS" pitchFamily="34" charset="-128"/>
              </a:rPr>
              <a:t>{    …</a:t>
            </a:r>
          </a:p>
          <a:p>
            <a:r>
              <a:rPr lang="en-US" sz="2400">
                <a:latin typeface="Arial Unicode MS" pitchFamily="34" charset="-128"/>
                <a:ea typeface="Arial Unicode MS" pitchFamily="34" charset="-128"/>
                <a:cs typeface="Arial Unicode MS" pitchFamily="34" charset="-128"/>
              </a:rPr>
              <a:t>     public class Address A; // ADT</a:t>
            </a:r>
          </a:p>
          <a:p>
            <a:r>
              <a:rPr lang="en-US" sz="2400">
                <a:latin typeface="Arial Unicode MS" pitchFamily="34" charset="-128"/>
                <a:ea typeface="Arial Unicode MS" pitchFamily="34" charset="-128"/>
                <a:cs typeface="Arial Unicode MS" pitchFamily="34" charset="-128"/>
              </a:rPr>
              <a:t>}</a:t>
            </a:r>
          </a:p>
          <a:p>
            <a:endParaRPr lang="en-US" sz="2400">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t>Hệ thống con (SubSystem)</a:t>
            </a:r>
          </a:p>
        </p:txBody>
      </p:sp>
      <p:sp>
        <p:nvSpPr>
          <p:cNvPr id="3" name="Content Placeholder 2"/>
          <p:cNvSpPr>
            <a:spLocks noGrp="1"/>
          </p:cNvSpPr>
          <p:nvPr>
            <p:ph idx="1"/>
          </p:nvPr>
        </p:nvSpPr>
        <p:spPr>
          <a:xfrm>
            <a:off x="0" y="1357298"/>
            <a:ext cx="7215206" cy="5500702"/>
          </a:xfrm>
        </p:spPr>
        <p:txBody>
          <a:bodyPr/>
          <a:lstStyle/>
          <a:p>
            <a:r>
              <a:rPr lang="en-US"/>
              <a:t>Là một nhóm đối tượng có hợp tác nhau để thực hiện một vài nhiệm vụ của hệ thống</a:t>
            </a:r>
          </a:p>
          <a:p>
            <a:pPr lvl="1"/>
            <a:r>
              <a:rPr lang="en-US"/>
              <a:t>Một hệ thống = tập các SubSystem</a:t>
            </a:r>
          </a:p>
          <a:p>
            <a:pPr lvl="1"/>
            <a:r>
              <a:rPr lang="en-US"/>
              <a:t>Component là SubSystem đơn giản nhất (ie, chỉ có 1 class)</a:t>
            </a:r>
          </a:p>
          <a:p>
            <a:pPr lvl="1"/>
            <a:r>
              <a:rPr lang="en-US"/>
              <a:t>SubSystem cung cấp dịch vụ cho hệ thống thông qua </a:t>
            </a:r>
            <a:r>
              <a:rPr lang="en-US">
                <a:solidFill>
                  <a:srgbClr val="FF0000"/>
                </a:solidFill>
              </a:rPr>
              <a:t>Interface</a:t>
            </a:r>
            <a:r>
              <a:rPr lang="en-US"/>
              <a:t> của nó</a:t>
            </a:r>
          </a:p>
          <a:p>
            <a:r>
              <a:rPr lang="en-US"/>
              <a:t>Thiết kế SubSystem: để phục vụ cho hệ thống, không có mục đích sử dụng lại cho hệ thống khác (≠ Package)</a:t>
            </a:r>
          </a:p>
        </p:txBody>
      </p:sp>
      <p:grpSp>
        <p:nvGrpSpPr>
          <p:cNvPr id="16" name="Group 15"/>
          <p:cNvGrpSpPr/>
          <p:nvPr/>
        </p:nvGrpSpPr>
        <p:grpSpPr>
          <a:xfrm>
            <a:off x="7215206" y="1643050"/>
            <a:ext cx="1714512" cy="1071570"/>
            <a:chOff x="7215206" y="1643050"/>
            <a:chExt cx="1714512" cy="1071570"/>
          </a:xfrm>
        </p:grpSpPr>
        <p:sp>
          <p:nvSpPr>
            <p:cNvPr id="6" name="Rectangle 5"/>
            <p:cNvSpPr/>
            <p:nvPr/>
          </p:nvSpPr>
          <p:spPr>
            <a:xfrm>
              <a:off x="7215206" y="1643050"/>
              <a:ext cx="1714512" cy="107157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a:p>
              <a:pPr algn="ctr"/>
              <a:endParaRPr lang="en-US" sz="2000">
                <a:solidFill>
                  <a:schemeClr val="tx1"/>
                </a:solidFill>
              </a:endParaRPr>
            </a:p>
            <a:p>
              <a:pPr algn="ctr"/>
              <a:r>
                <a:rPr lang="en-US" sz="2000">
                  <a:solidFill>
                    <a:schemeClr val="tx1"/>
                  </a:solidFill>
                </a:rPr>
                <a:t>subsystem</a:t>
              </a:r>
            </a:p>
          </p:txBody>
        </p:sp>
        <p:grpSp>
          <p:nvGrpSpPr>
            <p:cNvPr id="5" name="Group 9"/>
            <p:cNvGrpSpPr/>
            <p:nvPr/>
          </p:nvGrpSpPr>
          <p:grpSpPr>
            <a:xfrm>
              <a:off x="7643834" y="1714488"/>
              <a:ext cx="857256" cy="500066"/>
              <a:chOff x="7143768" y="3786190"/>
              <a:chExt cx="857256" cy="500066"/>
            </a:xfrm>
          </p:grpSpPr>
          <p:sp>
            <p:nvSpPr>
              <p:cNvPr id="9" name="Rectangle 8"/>
              <p:cNvSpPr/>
              <p:nvPr/>
            </p:nvSpPr>
            <p:spPr>
              <a:xfrm>
                <a:off x="7367606" y="3786190"/>
                <a:ext cx="633418" cy="5000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7143768" y="3857628"/>
                <a:ext cx="5000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143768" y="4071942"/>
                <a:ext cx="5000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15" name="Group 14"/>
          <p:cNvGrpSpPr/>
          <p:nvPr/>
        </p:nvGrpSpPr>
        <p:grpSpPr>
          <a:xfrm>
            <a:off x="7215206" y="3071810"/>
            <a:ext cx="1714512" cy="2428892"/>
            <a:chOff x="7215206" y="3857628"/>
            <a:chExt cx="1714512" cy="2428892"/>
          </a:xfrm>
        </p:grpSpPr>
        <p:sp>
          <p:nvSpPr>
            <p:cNvPr id="10" name="Rectangle 9"/>
            <p:cNvSpPr/>
            <p:nvPr/>
          </p:nvSpPr>
          <p:spPr>
            <a:xfrm>
              <a:off x="7215206" y="3857628"/>
              <a:ext cx="1714512" cy="5000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System</a:t>
              </a:r>
            </a:p>
          </p:txBody>
        </p:sp>
        <p:sp>
          <p:nvSpPr>
            <p:cNvPr id="11" name="Rectangle 10"/>
            <p:cNvSpPr/>
            <p:nvPr/>
          </p:nvSpPr>
          <p:spPr>
            <a:xfrm>
              <a:off x="7215206" y="4819660"/>
              <a:ext cx="1714512" cy="5000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SubSystem(s)</a:t>
              </a:r>
            </a:p>
          </p:txBody>
        </p:sp>
        <p:sp>
          <p:nvSpPr>
            <p:cNvPr id="12" name="Rectangle 11"/>
            <p:cNvSpPr/>
            <p:nvPr/>
          </p:nvSpPr>
          <p:spPr>
            <a:xfrm>
              <a:off x="7215206" y="5786454"/>
              <a:ext cx="1714512" cy="5000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Component(s)</a:t>
              </a:r>
            </a:p>
          </p:txBody>
        </p:sp>
        <p:sp>
          <p:nvSpPr>
            <p:cNvPr id="17" name="Isosceles Triangle 16"/>
            <p:cNvSpPr/>
            <p:nvPr/>
          </p:nvSpPr>
          <p:spPr>
            <a:xfrm>
              <a:off x="7858148" y="4357694"/>
              <a:ext cx="428628" cy="428628"/>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Isosceles Triangle 17"/>
            <p:cNvSpPr/>
            <p:nvPr/>
          </p:nvSpPr>
          <p:spPr>
            <a:xfrm>
              <a:off x="7858148" y="5319726"/>
              <a:ext cx="428628" cy="428628"/>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15370" cy="785818"/>
          </a:xfrm>
        </p:spPr>
        <p:txBody>
          <a:bodyPr/>
          <a:lstStyle/>
          <a:p>
            <a:r>
              <a:rPr lang="en-US"/>
              <a:t>SubSystem</a:t>
            </a:r>
          </a:p>
        </p:txBody>
      </p:sp>
      <p:sp>
        <p:nvSpPr>
          <p:cNvPr id="72" name="TextBox 71"/>
          <p:cNvSpPr txBox="1"/>
          <p:nvPr/>
        </p:nvSpPr>
        <p:spPr>
          <a:xfrm>
            <a:off x="1142976" y="4071942"/>
            <a:ext cx="1857388" cy="461665"/>
          </a:xfrm>
          <a:prstGeom prst="rect">
            <a:avLst/>
          </a:prstGeom>
          <a:noFill/>
        </p:spPr>
        <p:txBody>
          <a:bodyPr wrap="square" rtlCol="0">
            <a:spAutoFit/>
          </a:bodyPr>
          <a:lstStyle/>
          <a:p>
            <a:r>
              <a:rPr lang="en-US" sz="2400" i="1">
                <a:solidFill>
                  <a:srgbClr val="0000CC"/>
                </a:solidFill>
              </a:rPr>
              <a:t>Use case X</a:t>
            </a:r>
          </a:p>
        </p:txBody>
      </p:sp>
      <p:cxnSp>
        <p:nvCxnSpPr>
          <p:cNvPr id="73" name="Straight Arrow Connector 72"/>
          <p:cNvCxnSpPr>
            <a:stCxn id="72" idx="2"/>
            <a:endCxn id="45" idx="4"/>
          </p:cNvCxnSpPr>
          <p:nvPr/>
        </p:nvCxnSpPr>
        <p:spPr>
          <a:xfrm rot="16200000" flipH="1">
            <a:off x="1748858" y="4856418"/>
            <a:ext cx="681343" cy="35719"/>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3143240" y="3786190"/>
            <a:ext cx="3143272" cy="461665"/>
          </a:xfrm>
          <a:prstGeom prst="rect">
            <a:avLst/>
          </a:prstGeom>
          <a:noFill/>
        </p:spPr>
        <p:txBody>
          <a:bodyPr wrap="square" rtlCol="0">
            <a:spAutoFit/>
          </a:bodyPr>
          <a:lstStyle/>
          <a:p>
            <a:r>
              <a:rPr lang="en-US" sz="2400" i="1">
                <a:solidFill>
                  <a:srgbClr val="0000CC"/>
                </a:solidFill>
              </a:rPr>
              <a:t>Hệ thống phần mềm</a:t>
            </a:r>
          </a:p>
        </p:txBody>
      </p:sp>
      <p:sp>
        <p:nvSpPr>
          <p:cNvPr id="10" name="Rectangle 9"/>
          <p:cNvSpPr/>
          <p:nvPr/>
        </p:nvSpPr>
        <p:spPr>
          <a:xfrm flipV="1">
            <a:off x="4643438" y="6072206"/>
            <a:ext cx="642942" cy="23018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Arrow Connector 23"/>
          <p:cNvCxnSpPr>
            <a:stCxn id="45" idx="6"/>
          </p:cNvCxnSpPr>
          <p:nvPr/>
        </p:nvCxnSpPr>
        <p:spPr>
          <a:xfrm flipV="1">
            <a:off x="2285984" y="5309406"/>
            <a:ext cx="495304" cy="12702"/>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14" idx="3"/>
            <a:endCxn id="10" idx="2"/>
          </p:cNvCxnSpPr>
          <p:nvPr/>
        </p:nvCxnSpPr>
        <p:spPr>
          <a:xfrm>
            <a:off x="4021134" y="5671359"/>
            <a:ext cx="943775" cy="400847"/>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flipV="1">
            <a:off x="3500430" y="4929198"/>
            <a:ext cx="642942" cy="23018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flipV="1">
            <a:off x="2781288" y="5194312"/>
            <a:ext cx="642942" cy="23018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flipV="1">
            <a:off x="3378192" y="5556265"/>
            <a:ext cx="642942" cy="23018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Arrow Connector 24"/>
          <p:cNvCxnSpPr>
            <a:stCxn id="8" idx="0"/>
            <a:endCxn id="14" idx="1"/>
          </p:cNvCxnSpPr>
          <p:nvPr/>
        </p:nvCxnSpPr>
        <p:spPr>
          <a:xfrm rot="16200000" flipH="1">
            <a:off x="3117046" y="5410213"/>
            <a:ext cx="246858" cy="275433"/>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4" idx="2"/>
            <a:endCxn id="7" idx="0"/>
          </p:cNvCxnSpPr>
          <p:nvPr/>
        </p:nvCxnSpPr>
        <p:spPr>
          <a:xfrm rot="5400000" flipH="1" flipV="1">
            <a:off x="3562343" y="5296707"/>
            <a:ext cx="396878" cy="122238"/>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40" name="Oval 39"/>
          <p:cNvSpPr/>
          <p:nvPr/>
        </p:nvSpPr>
        <p:spPr>
          <a:xfrm flipV="1">
            <a:off x="2617774" y="4722822"/>
            <a:ext cx="2071702" cy="1214446"/>
          </a:xfrm>
          <a:prstGeom prst="ellipse">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endParaRPr lang="en-US" sz="2400" i="1">
              <a:solidFill>
                <a:schemeClr val="tx1"/>
              </a:solidFill>
            </a:endParaRPr>
          </a:p>
        </p:txBody>
      </p:sp>
      <p:sp>
        <p:nvSpPr>
          <p:cNvPr id="45" name="Oval 44"/>
          <p:cNvSpPr/>
          <p:nvPr/>
        </p:nvSpPr>
        <p:spPr>
          <a:xfrm flipV="1">
            <a:off x="1928794" y="5214950"/>
            <a:ext cx="357190" cy="214317"/>
          </a:xfrm>
          <a:prstGeom prst="ellipse">
            <a:avLst/>
          </a:prstGeom>
          <a:solidFill>
            <a:srgbClr val="FFFFA3">
              <a:alpha val="63137"/>
            </a:srgb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7" name="Oval 46"/>
          <p:cNvSpPr/>
          <p:nvPr/>
        </p:nvSpPr>
        <p:spPr>
          <a:xfrm flipV="1">
            <a:off x="2143108" y="4286256"/>
            <a:ext cx="5357850" cy="2214578"/>
          </a:xfrm>
          <a:prstGeom prst="ellipse">
            <a:avLst/>
          </a:prstGeom>
          <a:noFill/>
          <a:ln>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endParaRPr lang="en-US" sz="2400" i="1">
              <a:solidFill>
                <a:schemeClr val="tx1"/>
              </a:solidFill>
            </a:endParaRPr>
          </a:p>
        </p:txBody>
      </p:sp>
      <p:sp>
        <p:nvSpPr>
          <p:cNvPr id="11" name="Rectangle 10"/>
          <p:cNvSpPr/>
          <p:nvPr/>
        </p:nvSpPr>
        <p:spPr>
          <a:xfrm>
            <a:off x="5643570" y="4770447"/>
            <a:ext cx="642942" cy="23018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5214942" y="5286388"/>
            <a:ext cx="642942" cy="23018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p:cNvSpPr/>
          <p:nvPr/>
        </p:nvSpPr>
        <p:spPr>
          <a:xfrm>
            <a:off x="6072198" y="5302263"/>
            <a:ext cx="642942" cy="23018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p:cNvSpPr/>
          <p:nvPr/>
        </p:nvSpPr>
        <p:spPr>
          <a:xfrm>
            <a:off x="5000628" y="4572008"/>
            <a:ext cx="1857388" cy="1285884"/>
          </a:xfrm>
          <a:prstGeom prst="ellipse">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endParaRPr lang="en-US" sz="2400" i="1">
              <a:solidFill>
                <a:schemeClr val="tx1"/>
              </a:solidFill>
            </a:endParaRPr>
          </a:p>
        </p:txBody>
      </p:sp>
      <p:cxnSp>
        <p:nvCxnSpPr>
          <p:cNvPr id="66" name="Straight Arrow Connector 65"/>
          <p:cNvCxnSpPr>
            <a:stCxn id="18" idx="0"/>
            <a:endCxn id="11" idx="2"/>
          </p:cNvCxnSpPr>
          <p:nvPr/>
        </p:nvCxnSpPr>
        <p:spPr>
          <a:xfrm rot="5400000" flipH="1" flipV="1">
            <a:off x="5607851" y="4929198"/>
            <a:ext cx="285752" cy="428628"/>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a:stCxn id="11" idx="2"/>
            <a:endCxn id="58" idx="0"/>
          </p:cNvCxnSpPr>
          <p:nvPr/>
        </p:nvCxnSpPr>
        <p:spPr>
          <a:xfrm rot="16200000" flipH="1">
            <a:off x="6028542" y="4937135"/>
            <a:ext cx="301627" cy="428628"/>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a:stCxn id="11" idx="3"/>
            <a:endCxn id="85" idx="2"/>
          </p:cNvCxnSpPr>
          <p:nvPr/>
        </p:nvCxnSpPr>
        <p:spPr>
          <a:xfrm>
            <a:off x="6286512" y="4885542"/>
            <a:ext cx="785818" cy="7937"/>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85" name="Oval 84"/>
          <p:cNvSpPr/>
          <p:nvPr/>
        </p:nvSpPr>
        <p:spPr>
          <a:xfrm flipV="1">
            <a:off x="7072330" y="4786322"/>
            <a:ext cx="285752" cy="214314"/>
          </a:xfrm>
          <a:prstGeom prst="ellipse">
            <a:avLst/>
          </a:prstGeom>
          <a:solidFill>
            <a:srgbClr val="FFFFA3">
              <a:alpha val="63137"/>
            </a:srgb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102" name="Straight Arrow Connector 101"/>
          <p:cNvCxnSpPr>
            <a:stCxn id="58" idx="2"/>
            <a:endCxn id="10" idx="2"/>
          </p:cNvCxnSpPr>
          <p:nvPr/>
        </p:nvCxnSpPr>
        <p:spPr>
          <a:xfrm rot="5400000">
            <a:off x="5409412" y="5087949"/>
            <a:ext cx="539754" cy="1428760"/>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grpSp>
        <p:nvGrpSpPr>
          <p:cNvPr id="239" name="Group 238"/>
          <p:cNvGrpSpPr/>
          <p:nvPr/>
        </p:nvGrpSpPr>
        <p:grpSpPr>
          <a:xfrm>
            <a:off x="2584436" y="1635413"/>
            <a:ext cx="1844688" cy="714380"/>
            <a:chOff x="2584436" y="1635413"/>
            <a:chExt cx="1844688" cy="714380"/>
          </a:xfrm>
        </p:grpSpPr>
        <p:sp>
          <p:nvSpPr>
            <p:cNvPr id="131" name="Rectangle 130"/>
            <p:cNvSpPr/>
            <p:nvPr/>
          </p:nvSpPr>
          <p:spPr>
            <a:xfrm>
              <a:off x="2934866" y="1635413"/>
              <a:ext cx="1494258" cy="71438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SubSystem</a:t>
              </a:r>
            </a:p>
            <a:p>
              <a:pPr algn="ctr"/>
              <a:r>
                <a:rPr lang="en-US">
                  <a:solidFill>
                    <a:schemeClr val="tx1"/>
                  </a:solidFill>
                </a:rPr>
                <a:t>A</a:t>
              </a:r>
            </a:p>
          </p:txBody>
        </p:sp>
        <p:sp>
          <p:nvSpPr>
            <p:cNvPr id="132" name="Rectangle 131"/>
            <p:cNvSpPr/>
            <p:nvPr/>
          </p:nvSpPr>
          <p:spPr>
            <a:xfrm>
              <a:off x="2584436" y="1778289"/>
              <a:ext cx="4873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Rectangle 132"/>
            <p:cNvSpPr/>
            <p:nvPr/>
          </p:nvSpPr>
          <p:spPr>
            <a:xfrm>
              <a:off x="2584436" y="1992603"/>
              <a:ext cx="4873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8" name="Group 237"/>
          <p:cNvGrpSpPr/>
          <p:nvPr/>
        </p:nvGrpSpPr>
        <p:grpSpPr>
          <a:xfrm>
            <a:off x="4714876" y="1635413"/>
            <a:ext cx="1844688" cy="714380"/>
            <a:chOff x="4572000" y="1635413"/>
            <a:chExt cx="1844688" cy="714380"/>
          </a:xfrm>
        </p:grpSpPr>
        <p:sp>
          <p:nvSpPr>
            <p:cNvPr id="136" name="Rectangle 135"/>
            <p:cNvSpPr/>
            <p:nvPr/>
          </p:nvSpPr>
          <p:spPr>
            <a:xfrm>
              <a:off x="4922430" y="1635413"/>
              <a:ext cx="1494258" cy="71438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SubSystem</a:t>
              </a:r>
            </a:p>
            <a:p>
              <a:pPr algn="ctr"/>
              <a:r>
                <a:rPr lang="en-US">
                  <a:solidFill>
                    <a:schemeClr val="tx1"/>
                  </a:solidFill>
                </a:rPr>
                <a:t>B</a:t>
              </a:r>
            </a:p>
          </p:txBody>
        </p:sp>
        <p:sp>
          <p:nvSpPr>
            <p:cNvPr id="137" name="Rectangle 136"/>
            <p:cNvSpPr/>
            <p:nvPr/>
          </p:nvSpPr>
          <p:spPr>
            <a:xfrm>
              <a:off x="4572000" y="1778289"/>
              <a:ext cx="4873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Rectangle 137"/>
            <p:cNvSpPr/>
            <p:nvPr/>
          </p:nvSpPr>
          <p:spPr>
            <a:xfrm>
              <a:off x="4572000" y="1992603"/>
              <a:ext cx="4873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53" name="Straight Arrow Connector 152"/>
          <p:cNvCxnSpPr>
            <a:stCxn id="18" idx="2"/>
            <a:endCxn id="10" idx="2"/>
          </p:cNvCxnSpPr>
          <p:nvPr/>
        </p:nvCxnSpPr>
        <p:spPr>
          <a:xfrm rot="5400000">
            <a:off x="4972847" y="5508639"/>
            <a:ext cx="555629" cy="571504"/>
          </a:xfrm>
          <a:prstGeom prst="straightConnector1">
            <a:avLst/>
          </a:prstGeom>
          <a:ln w="28575">
            <a:solidFill>
              <a:schemeClr val="tx1"/>
            </a:solidFill>
            <a:tailEnd type="none"/>
          </a:ln>
        </p:spPr>
        <p:style>
          <a:lnRef idx="1">
            <a:schemeClr val="accent1"/>
          </a:lnRef>
          <a:fillRef idx="0">
            <a:schemeClr val="accent1"/>
          </a:fillRef>
          <a:effectRef idx="0">
            <a:schemeClr val="accent1"/>
          </a:effectRef>
          <a:fontRef idx="minor">
            <a:schemeClr val="tx1"/>
          </a:fontRef>
        </p:style>
      </p:cxnSp>
      <p:grpSp>
        <p:nvGrpSpPr>
          <p:cNvPr id="233" name="Group 232"/>
          <p:cNvGrpSpPr/>
          <p:nvPr/>
        </p:nvGrpSpPr>
        <p:grpSpPr>
          <a:xfrm>
            <a:off x="5429256" y="2714620"/>
            <a:ext cx="1844688" cy="714380"/>
            <a:chOff x="4799014" y="2786058"/>
            <a:chExt cx="1844688" cy="714380"/>
          </a:xfrm>
        </p:grpSpPr>
        <p:sp>
          <p:nvSpPr>
            <p:cNvPr id="158" name="Rectangle 157"/>
            <p:cNvSpPr/>
            <p:nvPr/>
          </p:nvSpPr>
          <p:spPr>
            <a:xfrm>
              <a:off x="5149444" y="2786058"/>
              <a:ext cx="1494258" cy="71438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Component</a:t>
              </a:r>
            </a:p>
            <a:p>
              <a:pPr algn="ctr"/>
              <a:r>
                <a:rPr lang="en-US">
                  <a:solidFill>
                    <a:schemeClr val="tx1"/>
                  </a:solidFill>
                </a:rPr>
                <a:t>C</a:t>
              </a:r>
            </a:p>
          </p:txBody>
        </p:sp>
        <p:sp>
          <p:nvSpPr>
            <p:cNvPr id="159" name="Rectangle 158"/>
            <p:cNvSpPr/>
            <p:nvPr/>
          </p:nvSpPr>
          <p:spPr>
            <a:xfrm>
              <a:off x="4799014" y="2928934"/>
              <a:ext cx="4873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Rectangle 159"/>
            <p:cNvSpPr/>
            <p:nvPr/>
          </p:nvSpPr>
          <p:spPr>
            <a:xfrm>
              <a:off x="4799014" y="3143248"/>
              <a:ext cx="487366" cy="1428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1" name="Rectangle 160"/>
          <p:cNvSpPr/>
          <p:nvPr/>
        </p:nvSpPr>
        <p:spPr>
          <a:xfrm>
            <a:off x="4162007" y="5143512"/>
            <a:ext cx="338555" cy="369332"/>
          </a:xfrm>
          <a:prstGeom prst="rect">
            <a:avLst/>
          </a:prstGeom>
        </p:spPr>
        <p:txBody>
          <a:bodyPr wrap="none">
            <a:spAutoFit/>
          </a:bodyPr>
          <a:lstStyle/>
          <a:p>
            <a:pPr algn="ctr"/>
            <a:r>
              <a:rPr lang="en-US"/>
              <a:t>A</a:t>
            </a:r>
          </a:p>
        </p:txBody>
      </p:sp>
      <p:sp>
        <p:nvSpPr>
          <p:cNvPr id="162" name="Rectangle 161"/>
          <p:cNvSpPr/>
          <p:nvPr/>
        </p:nvSpPr>
        <p:spPr>
          <a:xfrm>
            <a:off x="5233577" y="4857760"/>
            <a:ext cx="338555" cy="369332"/>
          </a:xfrm>
          <a:prstGeom prst="rect">
            <a:avLst/>
          </a:prstGeom>
        </p:spPr>
        <p:txBody>
          <a:bodyPr wrap="none">
            <a:spAutoFit/>
          </a:bodyPr>
          <a:lstStyle/>
          <a:p>
            <a:pPr algn="ctr"/>
            <a:r>
              <a:rPr lang="en-US"/>
              <a:t>B</a:t>
            </a:r>
          </a:p>
        </p:txBody>
      </p:sp>
      <p:sp>
        <p:nvSpPr>
          <p:cNvPr id="163" name="Rectangle 162"/>
          <p:cNvSpPr/>
          <p:nvPr/>
        </p:nvSpPr>
        <p:spPr>
          <a:xfrm>
            <a:off x="5286380" y="5988626"/>
            <a:ext cx="351379" cy="369332"/>
          </a:xfrm>
          <a:prstGeom prst="rect">
            <a:avLst/>
          </a:prstGeom>
        </p:spPr>
        <p:txBody>
          <a:bodyPr wrap="none">
            <a:spAutoFit/>
          </a:bodyPr>
          <a:lstStyle/>
          <a:p>
            <a:pPr algn="ctr"/>
            <a:r>
              <a:rPr lang="en-US"/>
              <a:t>C</a:t>
            </a:r>
          </a:p>
        </p:txBody>
      </p:sp>
      <p:cxnSp>
        <p:nvCxnSpPr>
          <p:cNvPr id="167" name="Straight Arrow Connector 166"/>
          <p:cNvCxnSpPr>
            <a:stCxn id="131" idx="2"/>
            <a:endCxn id="159" idx="1"/>
          </p:cNvCxnSpPr>
          <p:nvPr/>
        </p:nvCxnSpPr>
        <p:spPr>
          <a:xfrm rot="16200000" flipH="1">
            <a:off x="4266055" y="1765732"/>
            <a:ext cx="579141" cy="1747261"/>
          </a:xfrm>
          <a:prstGeom prst="straightConnector1">
            <a:avLst/>
          </a:prstGeom>
          <a:ln w="38100">
            <a:solidFill>
              <a:srgbClr val="060402"/>
            </a:solidFill>
            <a:prstDash val="sysDash"/>
            <a:tailEnd type="arrow" w="lg" len="lg"/>
          </a:ln>
        </p:spPr>
        <p:style>
          <a:lnRef idx="1">
            <a:schemeClr val="accent1"/>
          </a:lnRef>
          <a:fillRef idx="0">
            <a:schemeClr val="accent1"/>
          </a:fillRef>
          <a:effectRef idx="0">
            <a:schemeClr val="accent1"/>
          </a:effectRef>
          <a:fontRef idx="minor">
            <a:schemeClr val="tx1"/>
          </a:fontRef>
        </p:style>
      </p:cxnSp>
      <p:cxnSp>
        <p:nvCxnSpPr>
          <p:cNvPr id="168" name="Straight Arrow Connector 167"/>
          <p:cNvCxnSpPr>
            <a:stCxn id="136" idx="2"/>
            <a:endCxn id="159" idx="0"/>
          </p:cNvCxnSpPr>
          <p:nvPr/>
        </p:nvCxnSpPr>
        <p:spPr>
          <a:xfrm rot="5400000">
            <a:off x="5488836" y="2533896"/>
            <a:ext cx="507703" cy="139496"/>
          </a:xfrm>
          <a:prstGeom prst="straightConnector1">
            <a:avLst/>
          </a:prstGeom>
          <a:ln w="38100">
            <a:solidFill>
              <a:srgbClr val="060402"/>
            </a:solidFill>
            <a:prstDash val="sysDash"/>
            <a:tailEnd type="arrow" w="lg" len="lg"/>
          </a:ln>
        </p:spPr>
        <p:style>
          <a:lnRef idx="1">
            <a:schemeClr val="accent1"/>
          </a:lnRef>
          <a:fillRef idx="0">
            <a:schemeClr val="accent1"/>
          </a:fillRef>
          <a:effectRef idx="0">
            <a:schemeClr val="accent1"/>
          </a:effectRef>
          <a:fontRef idx="minor">
            <a:schemeClr val="tx1"/>
          </a:fontRef>
        </p:style>
      </p:cxnSp>
      <p:sp>
        <p:nvSpPr>
          <p:cNvPr id="176" name="TextBox 175"/>
          <p:cNvSpPr txBox="1"/>
          <p:nvPr/>
        </p:nvSpPr>
        <p:spPr>
          <a:xfrm>
            <a:off x="6357950" y="4038905"/>
            <a:ext cx="1857388" cy="461665"/>
          </a:xfrm>
          <a:prstGeom prst="rect">
            <a:avLst/>
          </a:prstGeom>
          <a:noFill/>
        </p:spPr>
        <p:txBody>
          <a:bodyPr wrap="square" rtlCol="0">
            <a:spAutoFit/>
          </a:bodyPr>
          <a:lstStyle/>
          <a:p>
            <a:r>
              <a:rPr lang="en-US" sz="2400" i="1">
                <a:solidFill>
                  <a:srgbClr val="0000CC"/>
                </a:solidFill>
              </a:rPr>
              <a:t>Use case Y</a:t>
            </a:r>
          </a:p>
        </p:txBody>
      </p:sp>
      <p:cxnSp>
        <p:nvCxnSpPr>
          <p:cNvPr id="177" name="Straight Arrow Connector 176"/>
          <p:cNvCxnSpPr>
            <a:stCxn id="176" idx="2"/>
            <a:endCxn id="85" idx="4"/>
          </p:cNvCxnSpPr>
          <p:nvPr/>
        </p:nvCxnSpPr>
        <p:spPr>
          <a:xfrm rot="5400000">
            <a:off x="7108049" y="4607727"/>
            <a:ext cx="285752" cy="71438"/>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211" name="Oval 210"/>
          <p:cNvSpPr/>
          <p:nvPr/>
        </p:nvSpPr>
        <p:spPr>
          <a:xfrm>
            <a:off x="4429124" y="5786454"/>
            <a:ext cx="1285884" cy="714380"/>
          </a:xfrm>
          <a:prstGeom prst="ellipse">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endParaRPr lang="en-US" sz="2400" i="1">
              <a:solidFill>
                <a:schemeClr val="tx1"/>
              </a:solidFill>
            </a:endParaRPr>
          </a:p>
        </p:txBody>
      </p:sp>
      <p:sp>
        <p:nvSpPr>
          <p:cNvPr id="213" name="TextBox 212"/>
          <p:cNvSpPr txBox="1"/>
          <p:nvPr/>
        </p:nvSpPr>
        <p:spPr>
          <a:xfrm>
            <a:off x="1500166" y="3181649"/>
            <a:ext cx="1428760" cy="461665"/>
          </a:xfrm>
          <a:prstGeom prst="rect">
            <a:avLst/>
          </a:prstGeom>
          <a:noFill/>
        </p:spPr>
        <p:txBody>
          <a:bodyPr wrap="square" rtlCol="0">
            <a:spAutoFit/>
          </a:bodyPr>
          <a:lstStyle/>
          <a:p>
            <a:r>
              <a:rPr lang="en-US" sz="2400" i="1">
                <a:solidFill>
                  <a:srgbClr val="0000CC"/>
                </a:solidFill>
              </a:rPr>
              <a:t>Interface</a:t>
            </a:r>
          </a:p>
        </p:txBody>
      </p:sp>
      <p:cxnSp>
        <p:nvCxnSpPr>
          <p:cNvPr id="214" name="Straight Arrow Connector 213"/>
          <p:cNvCxnSpPr>
            <a:stCxn id="213" idx="0"/>
            <a:endCxn id="133" idx="2"/>
          </p:cNvCxnSpPr>
          <p:nvPr/>
        </p:nvCxnSpPr>
        <p:spPr>
          <a:xfrm rot="5400000" flipH="1" flipV="1">
            <a:off x="1998247" y="2351778"/>
            <a:ext cx="1046170" cy="613573"/>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217" name="Left Brace 216"/>
          <p:cNvSpPr/>
          <p:nvPr/>
        </p:nvSpPr>
        <p:spPr>
          <a:xfrm>
            <a:off x="2143108" y="1597012"/>
            <a:ext cx="142876" cy="714380"/>
          </a:xfrm>
          <a:prstGeom prst="leftBrac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8" name="TextBox 217"/>
          <p:cNvSpPr txBox="1"/>
          <p:nvPr/>
        </p:nvSpPr>
        <p:spPr>
          <a:xfrm>
            <a:off x="1643042" y="1706851"/>
            <a:ext cx="428628" cy="461665"/>
          </a:xfrm>
          <a:prstGeom prst="rect">
            <a:avLst/>
          </a:prstGeom>
          <a:noFill/>
        </p:spPr>
        <p:txBody>
          <a:bodyPr wrap="square" rtlCol="0">
            <a:spAutoFit/>
          </a:bodyPr>
          <a:lstStyle/>
          <a:p>
            <a:r>
              <a:rPr lang="en-US" sz="2400"/>
              <a:t>X</a:t>
            </a:r>
          </a:p>
        </p:txBody>
      </p:sp>
      <p:sp>
        <p:nvSpPr>
          <p:cNvPr id="219" name="Left Brace 218"/>
          <p:cNvSpPr/>
          <p:nvPr/>
        </p:nvSpPr>
        <p:spPr>
          <a:xfrm flipH="1">
            <a:off x="6858016" y="1643050"/>
            <a:ext cx="142876" cy="714380"/>
          </a:xfrm>
          <a:prstGeom prst="leftBrac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0" name="TextBox 219"/>
          <p:cNvSpPr txBox="1"/>
          <p:nvPr/>
        </p:nvSpPr>
        <p:spPr>
          <a:xfrm>
            <a:off x="7072330" y="1785926"/>
            <a:ext cx="428628" cy="461665"/>
          </a:xfrm>
          <a:prstGeom prst="rect">
            <a:avLst/>
          </a:prstGeom>
          <a:noFill/>
        </p:spPr>
        <p:txBody>
          <a:bodyPr wrap="square" rtlCol="0">
            <a:spAutoFit/>
          </a:bodyPr>
          <a:lstStyle/>
          <a:p>
            <a:r>
              <a:rPr lang="en-US" sz="2400"/>
              <a:t>Y</a:t>
            </a:r>
          </a:p>
        </p:txBody>
      </p:sp>
      <p:cxnSp>
        <p:nvCxnSpPr>
          <p:cNvPr id="230" name="Straight Connector 229"/>
          <p:cNvCxnSpPr/>
          <p:nvPr/>
        </p:nvCxnSpPr>
        <p:spPr>
          <a:xfrm>
            <a:off x="357158" y="3713164"/>
            <a:ext cx="8501122" cy="1588"/>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cxnSp>
        <p:nvCxnSpPr>
          <p:cNvPr id="240" name="Straight Arrow Connector 239"/>
          <p:cNvCxnSpPr>
            <a:stCxn id="213" idx="0"/>
            <a:endCxn id="138" idx="1"/>
          </p:cNvCxnSpPr>
          <p:nvPr/>
        </p:nvCxnSpPr>
        <p:spPr>
          <a:xfrm rot="5400000" flipH="1" flipV="1">
            <a:off x="2905907" y="1372680"/>
            <a:ext cx="1117608" cy="2500330"/>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243" name="Straight Arrow Connector 242"/>
          <p:cNvCxnSpPr>
            <a:stCxn id="213" idx="0"/>
            <a:endCxn id="160" idx="1"/>
          </p:cNvCxnSpPr>
          <p:nvPr/>
        </p:nvCxnSpPr>
        <p:spPr>
          <a:xfrm rot="5400000" flipH="1" flipV="1">
            <a:off x="3802701" y="1555094"/>
            <a:ext cx="38401" cy="3214710"/>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248" name="TextBox 247"/>
          <p:cNvSpPr txBox="1"/>
          <p:nvPr/>
        </p:nvSpPr>
        <p:spPr>
          <a:xfrm>
            <a:off x="3428992" y="3286124"/>
            <a:ext cx="2000264" cy="400110"/>
          </a:xfrm>
          <a:prstGeom prst="rect">
            <a:avLst/>
          </a:prstGeom>
          <a:noFill/>
        </p:spPr>
        <p:txBody>
          <a:bodyPr wrap="square" rtlCol="0">
            <a:spAutoFit/>
          </a:bodyPr>
          <a:lstStyle/>
          <a:p>
            <a:r>
              <a:rPr lang="en-US" sz="2000" i="1">
                <a:solidFill>
                  <a:srgbClr val="0000CC"/>
                </a:solidFill>
              </a:rPr>
              <a:t>Dependency</a:t>
            </a:r>
          </a:p>
        </p:txBody>
      </p:sp>
      <p:cxnSp>
        <p:nvCxnSpPr>
          <p:cNvPr id="252" name="Straight Arrow Connector 251"/>
          <p:cNvCxnSpPr>
            <a:stCxn id="248" idx="0"/>
          </p:cNvCxnSpPr>
          <p:nvPr/>
        </p:nvCxnSpPr>
        <p:spPr>
          <a:xfrm rot="5400000" flipH="1" flipV="1">
            <a:off x="4214810" y="2928934"/>
            <a:ext cx="571504" cy="142876"/>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260" name="TextBox 259"/>
          <p:cNvSpPr txBox="1"/>
          <p:nvPr/>
        </p:nvSpPr>
        <p:spPr>
          <a:xfrm>
            <a:off x="1643042" y="6110607"/>
            <a:ext cx="1143008" cy="461665"/>
          </a:xfrm>
          <a:prstGeom prst="rect">
            <a:avLst/>
          </a:prstGeom>
          <a:noFill/>
        </p:spPr>
        <p:txBody>
          <a:bodyPr wrap="square" rtlCol="0">
            <a:spAutoFit/>
          </a:bodyPr>
          <a:lstStyle/>
          <a:p>
            <a:pPr algn="r"/>
            <a:r>
              <a:rPr lang="en-US" sz="2400" i="1">
                <a:solidFill>
                  <a:srgbClr val="0000CC"/>
                </a:solidFill>
              </a:rPr>
              <a:t>Class</a:t>
            </a:r>
          </a:p>
        </p:txBody>
      </p:sp>
      <p:cxnSp>
        <p:nvCxnSpPr>
          <p:cNvPr id="261" name="Straight Arrow Connector 260"/>
          <p:cNvCxnSpPr>
            <a:stCxn id="260" idx="3"/>
            <a:endCxn id="10" idx="1"/>
          </p:cNvCxnSpPr>
          <p:nvPr/>
        </p:nvCxnSpPr>
        <p:spPr>
          <a:xfrm flipV="1">
            <a:off x="2786050" y="6187300"/>
            <a:ext cx="1857388" cy="154140"/>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266" name="Straight Arrow Connector 265"/>
          <p:cNvCxnSpPr>
            <a:stCxn id="260" idx="3"/>
            <a:endCxn id="14" idx="0"/>
          </p:cNvCxnSpPr>
          <p:nvPr/>
        </p:nvCxnSpPr>
        <p:spPr>
          <a:xfrm flipV="1">
            <a:off x="2786050" y="5786454"/>
            <a:ext cx="913613" cy="554986"/>
          </a:xfrm>
          <a:prstGeom prst="straightConnector1">
            <a:avLst/>
          </a:prstGeom>
          <a:ln>
            <a:solidFill>
              <a:srgbClr val="0000CC"/>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Thiết kế SubSystem-1</a:t>
            </a:r>
          </a:p>
        </p:txBody>
      </p:sp>
      <p:sp>
        <p:nvSpPr>
          <p:cNvPr id="3" name="Content Placeholder 2"/>
          <p:cNvSpPr>
            <a:spLocks noGrp="1"/>
          </p:cNvSpPr>
          <p:nvPr>
            <p:ph idx="1"/>
          </p:nvPr>
        </p:nvSpPr>
        <p:spPr/>
        <p:txBody>
          <a:bodyPr/>
          <a:lstStyle/>
          <a:p>
            <a:pPr marL="514350" indent="-514350">
              <a:buFont typeface="+mj-lt"/>
              <a:buAutoNum type="arabicPeriod"/>
            </a:pPr>
            <a:r>
              <a:rPr lang="en-US"/>
              <a:t>Phân hoạch hệ thống thành các SubSystem, dựa trên lược đồ use case của hệ thống.</a:t>
            </a:r>
          </a:p>
          <a:p>
            <a:pPr marL="914400" lvl="1" indent="-514350"/>
            <a:r>
              <a:rPr lang="en-US"/>
              <a:t>Gộp các SubSystem = hệ thống</a:t>
            </a:r>
          </a:p>
          <a:p>
            <a:pPr marL="914400" lvl="1" indent="-514350"/>
            <a:r>
              <a:rPr lang="en-US"/>
              <a:t>Tương tự như lớp đối tượng, mỗi SubSystem có nhiệm vụ riêng biệt, đó là xử lý trọn vẹn một hoặc vài use case gắn kết nhau theo các quan hệ </a:t>
            </a:r>
            <a:r>
              <a:rPr lang="en-US">
                <a:sym typeface="Wingdings 3"/>
              </a:rPr>
              <a:t>, includes và extendes.</a:t>
            </a:r>
          </a:p>
          <a:p>
            <a:pPr marL="514350" indent="-514350">
              <a:buFont typeface="+mj-lt"/>
              <a:buAutoNum type="arabicPeriod"/>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Thiết kế SubSystem-2</a:t>
            </a:r>
          </a:p>
        </p:txBody>
      </p:sp>
      <p:sp>
        <p:nvSpPr>
          <p:cNvPr id="3" name="Content Placeholder 2"/>
          <p:cNvSpPr>
            <a:spLocks noGrp="1"/>
          </p:cNvSpPr>
          <p:nvPr>
            <p:ph idx="1"/>
          </p:nvPr>
        </p:nvSpPr>
        <p:spPr/>
        <p:txBody>
          <a:bodyPr/>
          <a:lstStyle/>
          <a:p>
            <a:pPr marL="514350" indent="-514350">
              <a:buFont typeface="+mj-lt"/>
              <a:buAutoNum type="arabicPeriod" startAt="2"/>
            </a:pPr>
            <a:r>
              <a:rPr lang="en-US"/>
              <a:t>Thiết kế interface cho SubSystem</a:t>
            </a:r>
          </a:p>
          <a:p>
            <a:pPr marL="914400" lvl="1" indent="-514350"/>
            <a:r>
              <a:rPr lang="en-US" b="1" u="sng">
                <a:solidFill>
                  <a:srgbClr val="FF0000"/>
                </a:solidFill>
                <a:sym typeface="Wingdings 3"/>
              </a:rPr>
              <a:t>Boundary class</a:t>
            </a:r>
            <a:r>
              <a:rPr lang="en-US">
                <a:sym typeface="Wingdings 3"/>
              </a:rPr>
              <a:t> được sử dụng cho interface. Chỉ có boundary class được nhìn thấy từ bên ngoài; để ngăn chặn các truy xuất từ ngoài vào trong SubSystem.</a:t>
            </a:r>
          </a:p>
          <a:p>
            <a:pPr marL="914400" lvl="1" indent="-514350"/>
            <a:r>
              <a:rPr lang="en-US">
                <a:sym typeface="Wingdings 3"/>
              </a:rPr>
              <a:t>Là lớp đối tượng cung cấp các tương tác (giao tiếp) </a:t>
            </a:r>
            <a:r>
              <a:rPr lang="en-US">
                <a:solidFill>
                  <a:srgbClr val="FF0000"/>
                </a:solidFill>
                <a:sym typeface="Wingdings 3"/>
              </a:rPr>
              <a:t>cố định </a:t>
            </a:r>
            <a:r>
              <a:rPr lang="en-US">
                <a:sym typeface="Wingdings 3"/>
              </a:rPr>
              <a:t>&amp; tuân thủ đúng nguyên lý SOLID.</a:t>
            </a:r>
          </a:p>
          <a:p>
            <a:pPr marL="914400" lvl="1" indent="-514350"/>
            <a:r>
              <a:rPr lang="en-US">
                <a:solidFill>
                  <a:srgbClr val="FF0000"/>
                </a:solidFill>
                <a:sym typeface="Wingdings 3"/>
              </a:rPr>
              <a:t>Khộng có</a:t>
            </a:r>
            <a:r>
              <a:rPr lang="en-US">
                <a:sym typeface="Wingdings 3"/>
              </a:rPr>
              <a:t> lớp đối tượng nào bên trong SubSystem </a:t>
            </a:r>
            <a:r>
              <a:rPr lang="en-US">
                <a:solidFill>
                  <a:srgbClr val="FF0000"/>
                </a:solidFill>
                <a:sym typeface="Wingdings 3"/>
              </a:rPr>
              <a:t>phụ thuộc vào lớp này</a:t>
            </a:r>
            <a:r>
              <a:rPr lang="en-US">
                <a:sym typeface="Wingdings 3"/>
              </a:rPr>
              <a:t>.</a:t>
            </a:r>
          </a:p>
          <a:p>
            <a:pPr marL="914400" lvl="1" indent="-514350"/>
            <a:r>
              <a:rPr lang="en-US">
                <a:sym typeface="Wingdings 3"/>
              </a:rPr>
              <a:t>Kiểu dữ liệu trừu tượng (ADT) cho dữ liệu tương tác (thông điệp) được khai báo </a:t>
            </a:r>
            <a:r>
              <a:rPr lang="en-US">
                <a:solidFill>
                  <a:srgbClr val="FF0000"/>
                </a:solidFill>
                <a:sym typeface="Wingdings 3"/>
              </a:rPr>
              <a:t>bên ngoài SubSystem</a:t>
            </a:r>
            <a:r>
              <a:rPr lang="en-US">
                <a:sym typeface="Wingdings 3"/>
              </a:rPr>
              <a:t>.</a:t>
            </a:r>
          </a:p>
        </p:txBody>
      </p:sp>
      <p:sp>
        <p:nvSpPr>
          <p:cNvPr id="4" name="Rectangle 3"/>
          <p:cNvSpPr/>
          <p:nvPr/>
        </p:nvSpPr>
        <p:spPr>
          <a:xfrm>
            <a:off x="2143108" y="6357958"/>
            <a:ext cx="5405647" cy="461665"/>
          </a:xfrm>
          <a:prstGeom prst="rect">
            <a:avLst/>
          </a:prstGeom>
        </p:spPr>
        <p:txBody>
          <a:bodyPr wrap="none">
            <a:spAutoFit/>
          </a:bodyPr>
          <a:lstStyle/>
          <a:p>
            <a:r>
              <a:rPr lang="en-US" sz="2400">
                <a:solidFill>
                  <a:srgbClr val="FF0000"/>
                </a:solidFill>
              </a:rPr>
              <a:t>User Interface Modelling </a:t>
            </a:r>
            <a:r>
              <a:rPr lang="en-US" sz="2400">
                <a:solidFill>
                  <a:srgbClr val="FF0000"/>
                </a:solidFill>
              </a:rPr>
              <a:t>with </a:t>
            </a:r>
            <a:r>
              <a:rPr lang="en-US" sz="2400">
                <a:solidFill>
                  <a:srgbClr val="FF0000"/>
                </a:solidFill>
              </a:rPr>
              <a:t>UML.pdf</a:t>
            </a:r>
            <a:endParaRPr lang="en-US" sz="24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Thiết kế SubSystem-3</a:t>
            </a:r>
          </a:p>
        </p:txBody>
      </p:sp>
      <p:sp>
        <p:nvSpPr>
          <p:cNvPr id="3" name="Content Placeholder 2"/>
          <p:cNvSpPr>
            <a:spLocks noGrp="1"/>
          </p:cNvSpPr>
          <p:nvPr>
            <p:ph idx="1"/>
          </p:nvPr>
        </p:nvSpPr>
        <p:spPr/>
        <p:txBody>
          <a:bodyPr/>
          <a:lstStyle/>
          <a:p>
            <a:pPr marL="514350" indent="-514350">
              <a:buFont typeface="+mj-lt"/>
              <a:buAutoNum type="arabicPeriod" startAt="3"/>
            </a:pPr>
            <a:r>
              <a:rPr lang="en-US"/>
              <a:t>Thiết kế các tương tác của SubSystem</a:t>
            </a:r>
          </a:p>
          <a:p>
            <a:pPr marL="914400" lvl="1" indent="-514350"/>
            <a:r>
              <a:rPr lang="en-US">
                <a:sym typeface="Wingdings 3"/>
              </a:rPr>
              <a:t>Tương tự như use case, mỗi xử lý tương tác trên interface được diễn tả bằng </a:t>
            </a:r>
            <a:r>
              <a:rPr lang="en-US">
                <a:solidFill>
                  <a:srgbClr val="FF0000"/>
                </a:solidFill>
                <a:sym typeface="Wingdings 3"/>
              </a:rPr>
              <a:t>ít nhất là một lược đồ chức năng</a:t>
            </a:r>
            <a:r>
              <a:rPr lang="en-US">
                <a:sym typeface="Wingdings 3"/>
              </a:rPr>
              <a:t> (tuần tự, cộng tác, hoạt động)</a:t>
            </a:r>
          </a:p>
          <a:p>
            <a:pPr marL="914400" lvl="1" indent="-514350"/>
            <a:r>
              <a:rPr lang="en-US">
                <a:sym typeface="Wingdings 3"/>
              </a:rPr>
              <a:t>SubSystem có ít nhất là 1 lớp đối tượng bên trong.</a:t>
            </a:r>
          </a:p>
          <a:p>
            <a:pPr marL="914400" lvl="1" indent="-514350"/>
            <a:r>
              <a:rPr lang="en-US">
                <a:solidFill>
                  <a:srgbClr val="FF0000"/>
                </a:solidFill>
                <a:sym typeface="Wingdings 3"/>
              </a:rPr>
              <a:t>Tất cả các lớp</a:t>
            </a:r>
            <a:r>
              <a:rPr lang="en-US">
                <a:sym typeface="Wingdings 3"/>
              </a:rPr>
              <a:t> bên trong SubSystem đều được </a:t>
            </a:r>
            <a:r>
              <a:rPr lang="en-US">
                <a:solidFill>
                  <a:srgbClr val="FF0000"/>
                </a:solidFill>
                <a:sym typeface="Wingdings 3"/>
              </a:rPr>
              <a:t>ẩn</a:t>
            </a:r>
            <a:r>
              <a:rPr lang="en-US">
                <a:sym typeface="Wingdings 3"/>
              </a:rPr>
              <a:t> đối với môi trường bên ngoài.</a:t>
            </a:r>
          </a:p>
          <a:p>
            <a:pPr marL="914400" lvl="1" indent="-514350"/>
            <a:r>
              <a:rPr lang="en-US">
                <a:sym typeface="Wingdings 3"/>
              </a:rPr>
              <a:t>Tất cả các tham chiếu </a:t>
            </a:r>
            <a:r>
              <a:rPr lang="en-US">
                <a:solidFill>
                  <a:srgbClr val="FF0000"/>
                </a:solidFill>
                <a:sym typeface="Wingdings 3"/>
              </a:rPr>
              <a:t>từ trong SubSystem ra ngoài</a:t>
            </a:r>
            <a:r>
              <a:rPr lang="en-US">
                <a:sym typeface="Wingdings 3"/>
              </a:rPr>
              <a:t> đều là các phụ thuộc </a:t>
            </a:r>
            <a:r>
              <a:rPr lang="en-US">
                <a:solidFill>
                  <a:srgbClr val="FF0000"/>
                </a:solidFill>
                <a:sym typeface="Wingdings 3"/>
              </a:rPr>
              <a:t>cần cân nhắc kỹ</a:t>
            </a:r>
            <a:r>
              <a:rPr lang="en-US">
                <a:sym typeface="Wingdings 3"/>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t>Gói (Package)</a:t>
            </a:r>
          </a:p>
        </p:txBody>
      </p:sp>
      <p:sp>
        <p:nvSpPr>
          <p:cNvPr id="3" name="Content Placeholder 2"/>
          <p:cNvSpPr>
            <a:spLocks noGrp="1"/>
          </p:cNvSpPr>
          <p:nvPr>
            <p:ph idx="1"/>
          </p:nvPr>
        </p:nvSpPr>
        <p:spPr>
          <a:xfrm>
            <a:off x="0" y="1357298"/>
            <a:ext cx="7215206" cy="5500702"/>
          </a:xfrm>
        </p:spPr>
        <p:txBody>
          <a:bodyPr/>
          <a:lstStyle/>
          <a:p>
            <a:r>
              <a:rPr lang="en-US"/>
              <a:t>Là một cơ chế nhóm các thành tố thiết kế cơ bản (lớp, giao tiếp) thành một cấu trúc vật lý duy nhất (vd: “mô đun”) để tiện cài đặt và sử dụng.</a:t>
            </a:r>
          </a:p>
          <a:p>
            <a:r>
              <a:rPr lang="en-US"/>
              <a:t>Nội dung của Package có thể là</a:t>
            </a:r>
          </a:p>
          <a:p>
            <a:pPr lvl="1"/>
            <a:r>
              <a:rPr lang="en-US"/>
              <a:t>Một hoặc vài SubSystem;</a:t>
            </a:r>
          </a:p>
          <a:p>
            <a:pPr lvl="1"/>
            <a:r>
              <a:rPr lang="en-US"/>
              <a:t>Một thư viện các thành phần dùng lại;</a:t>
            </a:r>
          </a:p>
          <a:p>
            <a:pPr lvl="1"/>
            <a:r>
              <a:rPr lang="en-US"/>
              <a:t>Những lớp cần cài đặt chung với nhau (do chúng phụ thuộc nhau)</a:t>
            </a:r>
          </a:p>
          <a:p>
            <a:r>
              <a:rPr lang="en-US"/>
              <a:t>Thiết kế Package: tổ chức các lớp (code, data) để dể phát triễn, sử dụng và bảo trì.</a:t>
            </a:r>
          </a:p>
        </p:txBody>
      </p:sp>
      <p:grpSp>
        <p:nvGrpSpPr>
          <p:cNvPr id="6" name="Group 11"/>
          <p:cNvGrpSpPr/>
          <p:nvPr/>
        </p:nvGrpSpPr>
        <p:grpSpPr>
          <a:xfrm>
            <a:off x="7215206" y="1571612"/>
            <a:ext cx="1714512" cy="1143008"/>
            <a:chOff x="7072330" y="1571612"/>
            <a:chExt cx="1714512" cy="1143008"/>
          </a:xfrm>
        </p:grpSpPr>
        <p:sp>
          <p:nvSpPr>
            <p:cNvPr id="4" name="Rectangle 3"/>
            <p:cNvSpPr/>
            <p:nvPr/>
          </p:nvSpPr>
          <p:spPr>
            <a:xfrm>
              <a:off x="7072330" y="1857364"/>
              <a:ext cx="1714512" cy="857256"/>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a:solidFill>
                    <a:schemeClr val="tx1"/>
                  </a:solidFill>
                </a:rPr>
                <a:t>&lt;Package&gt;</a:t>
              </a:r>
            </a:p>
          </p:txBody>
        </p:sp>
        <p:sp>
          <p:nvSpPr>
            <p:cNvPr id="5" name="Rectangle 4"/>
            <p:cNvSpPr/>
            <p:nvPr/>
          </p:nvSpPr>
          <p:spPr>
            <a:xfrm>
              <a:off x="7072330" y="1571612"/>
              <a:ext cx="847732" cy="276228"/>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p:cNvGrpSpPr/>
          <p:nvPr/>
        </p:nvGrpSpPr>
        <p:grpSpPr>
          <a:xfrm>
            <a:off x="7215206" y="4429132"/>
            <a:ext cx="1714512" cy="1928826"/>
            <a:chOff x="7215206" y="3500438"/>
            <a:chExt cx="1714512" cy="1928826"/>
          </a:xfrm>
        </p:grpSpPr>
        <p:grpSp>
          <p:nvGrpSpPr>
            <p:cNvPr id="7" name="Group 11"/>
            <p:cNvGrpSpPr/>
            <p:nvPr/>
          </p:nvGrpSpPr>
          <p:grpSpPr>
            <a:xfrm>
              <a:off x="7215206" y="4286256"/>
              <a:ext cx="1714512" cy="1143008"/>
              <a:chOff x="7072330" y="1571612"/>
              <a:chExt cx="1714512" cy="1143008"/>
            </a:xfrm>
            <a:noFill/>
          </p:grpSpPr>
          <p:sp>
            <p:nvSpPr>
              <p:cNvPr id="8" name="Rectangle 7"/>
              <p:cNvSpPr/>
              <p:nvPr/>
            </p:nvSpPr>
            <p:spPr>
              <a:xfrm>
                <a:off x="7072330" y="1857364"/>
                <a:ext cx="1714512" cy="857256"/>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9" name="Rectangle 8"/>
              <p:cNvSpPr/>
              <p:nvPr/>
            </p:nvSpPr>
            <p:spPr>
              <a:xfrm>
                <a:off x="7072330" y="1571612"/>
                <a:ext cx="847732" cy="276228"/>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p:cNvSpPr/>
            <p:nvPr/>
          </p:nvSpPr>
          <p:spPr>
            <a:xfrm>
              <a:off x="7215206" y="3500438"/>
              <a:ext cx="785818" cy="357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A</a:t>
              </a:r>
            </a:p>
          </p:txBody>
        </p:sp>
        <p:sp>
          <p:nvSpPr>
            <p:cNvPr id="11" name="Rectangle 10"/>
            <p:cNvSpPr/>
            <p:nvPr/>
          </p:nvSpPr>
          <p:spPr>
            <a:xfrm>
              <a:off x="8143900" y="3500438"/>
              <a:ext cx="785818" cy="357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B</a:t>
              </a:r>
            </a:p>
          </p:txBody>
        </p:sp>
        <p:sp>
          <p:nvSpPr>
            <p:cNvPr id="12" name="Rectangle 11"/>
            <p:cNvSpPr/>
            <p:nvPr/>
          </p:nvSpPr>
          <p:spPr>
            <a:xfrm>
              <a:off x="7358082" y="4786322"/>
              <a:ext cx="571504" cy="357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p:cNvSpPr/>
            <p:nvPr/>
          </p:nvSpPr>
          <p:spPr>
            <a:xfrm>
              <a:off x="8215338" y="4786322"/>
              <a:ext cx="571504" cy="357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5" name="Straight Arrow Connector 14"/>
            <p:cNvCxnSpPr>
              <a:stCxn id="12" idx="3"/>
              <a:endCxn id="13" idx="1"/>
            </p:cNvCxnSpPr>
            <p:nvPr/>
          </p:nvCxnSpPr>
          <p:spPr>
            <a:xfrm>
              <a:off x="7929586" y="4964917"/>
              <a:ext cx="285752" cy="1588"/>
            </a:xfrm>
            <a:prstGeom prst="straightConnector1">
              <a:avLst/>
            </a:prstGeom>
            <a:ln w="19050">
              <a:solidFill>
                <a:srgbClr val="060402"/>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0" idx="2"/>
              <a:endCxn id="12" idx="0"/>
            </p:cNvCxnSpPr>
            <p:nvPr/>
          </p:nvCxnSpPr>
          <p:spPr>
            <a:xfrm rot="16200000" flipH="1">
              <a:off x="7161627" y="4304115"/>
              <a:ext cx="928694" cy="35719"/>
            </a:xfrm>
            <a:prstGeom prst="straightConnector1">
              <a:avLst/>
            </a:prstGeom>
            <a:ln w="19050">
              <a:solidFill>
                <a:srgbClr val="060402"/>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11" idx="2"/>
              <a:endCxn id="13" idx="0"/>
            </p:cNvCxnSpPr>
            <p:nvPr/>
          </p:nvCxnSpPr>
          <p:spPr>
            <a:xfrm rot="5400000">
              <a:off x="8054603" y="4304116"/>
              <a:ext cx="928694" cy="35719"/>
            </a:xfrm>
            <a:prstGeom prst="straightConnector1">
              <a:avLst/>
            </a:prstGeom>
            <a:ln w="19050">
              <a:solidFill>
                <a:srgbClr val="060402"/>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t>Package dependency</a:t>
            </a:r>
          </a:p>
        </p:txBody>
      </p:sp>
      <p:grpSp>
        <p:nvGrpSpPr>
          <p:cNvPr id="20" name="Group 19"/>
          <p:cNvGrpSpPr/>
          <p:nvPr/>
        </p:nvGrpSpPr>
        <p:grpSpPr>
          <a:xfrm>
            <a:off x="1142976" y="1428736"/>
            <a:ext cx="6286544" cy="1428760"/>
            <a:chOff x="1873250" y="1428736"/>
            <a:chExt cx="5422900" cy="1428760"/>
          </a:xfrm>
        </p:grpSpPr>
        <p:sp>
          <p:nvSpPr>
            <p:cNvPr id="5" name="Rectangle 4"/>
            <p:cNvSpPr>
              <a:spLocks noChangeArrowheads="1"/>
            </p:cNvSpPr>
            <p:nvPr/>
          </p:nvSpPr>
          <p:spPr bwMode="auto">
            <a:xfrm>
              <a:off x="1873250" y="2042809"/>
              <a:ext cx="1789113" cy="814687"/>
            </a:xfrm>
            <a:prstGeom prst="rect">
              <a:avLst/>
            </a:prstGeom>
            <a:solidFill>
              <a:srgbClr val="FFFFCC"/>
            </a:solidFill>
            <a:ln w="0">
              <a:solidFill>
                <a:schemeClr val="tx1"/>
              </a:solidFill>
              <a:miter lim="800000"/>
              <a:headEnd/>
              <a:tailEnd/>
            </a:ln>
          </p:spPr>
          <p:txBody>
            <a:bodyPr/>
            <a:lstStyle/>
            <a:p>
              <a:endParaRPr lang="zh-CN" altLang="en-US" sz="2000"/>
            </a:p>
          </p:txBody>
        </p:sp>
        <p:sp>
          <p:nvSpPr>
            <p:cNvPr id="6" name="Rectangle 5"/>
            <p:cNvSpPr>
              <a:spLocks noChangeArrowheads="1"/>
            </p:cNvSpPr>
            <p:nvPr/>
          </p:nvSpPr>
          <p:spPr bwMode="auto">
            <a:xfrm>
              <a:off x="1873250" y="1707847"/>
              <a:ext cx="727075" cy="334962"/>
            </a:xfrm>
            <a:prstGeom prst="rect">
              <a:avLst/>
            </a:prstGeom>
            <a:solidFill>
              <a:srgbClr val="FFFFCC"/>
            </a:solidFill>
            <a:ln w="9525">
              <a:solidFill>
                <a:schemeClr val="tx1"/>
              </a:solidFill>
              <a:miter lim="800000"/>
              <a:headEnd/>
              <a:tailEnd/>
            </a:ln>
          </p:spPr>
          <p:txBody>
            <a:bodyPr/>
            <a:lstStyle/>
            <a:p>
              <a:endParaRPr lang="zh-CN" altLang="en-US" sz="2000"/>
            </a:p>
          </p:txBody>
        </p:sp>
        <p:sp>
          <p:nvSpPr>
            <p:cNvPr id="7" name="Rectangle 6"/>
            <p:cNvSpPr>
              <a:spLocks noChangeArrowheads="1"/>
            </p:cNvSpPr>
            <p:nvPr/>
          </p:nvSpPr>
          <p:spPr bwMode="auto">
            <a:xfrm>
              <a:off x="1873250" y="1707847"/>
              <a:ext cx="727075" cy="334962"/>
            </a:xfrm>
            <a:prstGeom prst="rect">
              <a:avLst/>
            </a:prstGeom>
            <a:noFill/>
            <a:ln w="0">
              <a:solidFill>
                <a:srgbClr val="990033"/>
              </a:solidFill>
              <a:miter lim="800000"/>
              <a:headEnd/>
              <a:tailEnd/>
            </a:ln>
          </p:spPr>
          <p:txBody>
            <a:bodyPr/>
            <a:lstStyle/>
            <a:p>
              <a:endParaRPr lang="zh-CN" altLang="en-US" sz="2000"/>
            </a:p>
          </p:txBody>
        </p:sp>
        <p:sp>
          <p:nvSpPr>
            <p:cNvPr id="8" name="Rectangle 7"/>
            <p:cNvSpPr>
              <a:spLocks noChangeArrowheads="1"/>
            </p:cNvSpPr>
            <p:nvPr/>
          </p:nvSpPr>
          <p:spPr bwMode="auto">
            <a:xfrm>
              <a:off x="2003425" y="2061859"/>
              <a:ext cx="1410643" cy="615553"/>
            </a:xfrm>
            <a:prstGeom prst="rect">
              <a:avLst/>
            </a:prstGeom>
            <a:noFill/>
            <a:ln w="9525">
              <a:noFill/>
              <a:miter lim="800000"/>
              <a:headEnd/>
              <a:tailEnd/>
            </a:ln>
          </p:spPr>
          <p:txBody>
            <a:bodyPr wrap="none" lIns="0" tIns="0" rIns="0" bIns="0">
              <a:spAutoFit/>
            </a:bodyPr>
            <a:lstStyle/>
            <a:p>
              <a:pPr eaLnBrk="0" hangingPunct="0"/>
              <a:r>
                <a:rPr lang="en-US" altLang="zh-CN" sz="2000">
                  <a:solidFill>
                    <a:srgbClr val="000000"/>
                  </a:solidFill>
                </a:rPr>
                <a:t>Client</a:t>
              </a:r>
            </a:p>
            <a:p>
              <a:pPr eaLnBrk="0" hangingPunct="0"/>
              <a:r>
                <a:rPr lang="en-US" altLang="zh-CN" sz="2000">
                  <a:solidFill>
                    <a:srgbClr val="000000"/>
                  </a:solidFill>
                </a:rPr>
                <a:t>Package (A)</a:t>
              </a:r>
              <a:endParaRPr lang="en-US" altLang="zh-CN" sz="1050"/>
            </a:p>
          </p:txBody>
        </p:sp>
        <p:sp>
          <p:nvSpPr>
            <p:cNvPr id="9" name="Rectangle 8"/>
            <p:cNvSpPr>
              <a:spLocks noChangeArrowheads="1"/>
            </p:cNvSpPr>
            <p:nvPr/>
          </p:nvSpPr>
          <p:spPr bwMode="auto">
            <a:xfrm>
              <a:off x="5507038" y="2042809"/>
              <a:ext cx="1789112" cy="814687"/>
            </a:xfrm>
            <a:prstGeom prst="rect">
              <a:avLst/>
            </a:prstGeom>
            <a:solidFill>
              <a:srgbClr val="FFFFCC"/>
            </a:solidFill>
            <a:ln w="0">
              <a:solidFill>
                <a:schemeClr val="tx1"/>
              </a:solidFill>
              <a:miter lim="800000"/>
              <a:headEnd/>
              <a:tailEnd/>
            </a:ln>
          </p:spPr>
          <p:txBody>
            <a:bodyPr/>
            <a:lstStyle/>
            <a:p>
              <a:endParaRPr lang="zh-CN" altLang="en-US" sz="2000"/>
            </a:p>
          </p:txBody>
        </p:sp>
        <p:sp>
          <p:nvSpPr>
            <p:cNvPr id="10" name="Rectangle 9"/>
            <p:cNvSpPr>
              <a:spLocks noChangeArrowheads="1"/>
            </p:cNvSpPr>
            <p:nvPr/>
          </p:nvSpPr>
          <p:spPr bwMode="auto">
            <a:xfrm>
              <a:off x="5507038" y="1707847"/>
              <a:ext cx="708025" cy="334962"/>
            </a:xfrm>
            <a:prstGeom prst="rect">
              <a:avLst/>
            </a:prstGeom>
            <a:solidFill>
              <a:srgbClr val="FFFFCC"/>
            </a:solidFill>
            <a:ln w="9525">
              <a:noFill/>
              <a:miter lim="800000"/>
              <a:headEnd/>
              <a:tailEnd/>
            </a:ln>
          </p:spPr>
          <p:txBody>
            <a:bodyPr/>
            <a:lstStyle/>
            <a:p>
              <a:endParaRPr lang="zh-CN" altLang="en-US" sz="2000"/>
            </a:p>
          </p:txBody>
        </p:sp>
        <p:sp>
          <p:nvSpPr>
            <p:cNvPr id="11" name="Rectangle 10"/>
            <p:cNvSpPr>
              <a:spLocks noChangeArrowheads="1"/>
            </p:cNvSpPr>
            <p:nvPr/>
          </p:nvSpPr>
          <p:spPr bwMode="auto">
            <a:xfrm>
              <a:off x="5507038" y="1707847"/>
              <a:ext cx="708025" cy="334962"/>
            </a:xfrm>
            <a:prstGeom prst="rect">
              <a:avLst/>
            </a:prstGeom>
            <a:noFill/>
            <a:ln w="0">
              <a:solidFill>
                <a:schemeClr val="tx1"/>
              </a:solidFill>
              <a:miter lim="800000"/>
              <a:headEnd/>
              <a:tailEnd/>
            </a:ln>
          </p:spPr>
          <p:txBody>
            <a:bodyPr/>
            <a:lstStyle/>
            <a:p>
              <a:endParaRPr lang="zh-CN" altLang="en-US" sz="2000"/>
            </a:p>
          </p:txBody>
        </p:sp>
        <p:sp>
          <p:nvSpPr>
            <p:cNvPr id="12" name="Rectangle 11"/>
            <p:cNvSpPr>
              <a:spLocks noChangeArrowheads="1"/>
            </p:cNvSpPr>
            <p:nvPr/>
          </p:nvSpPr>
          <p:spPr bwMode="auto">
            <a:xfrm>
              <a:off x="5715007" y="2061859"/>
              <a:ext cx="1428761" cy="615553"/>
            </a:xfrm>
            <a:prstGeom prst="rect">
              <a:avLst/>
            </a:prstGeom>
            <a:noFill/>
            <a:ln w="9525">
              <a:noFill/>
              <a:miter lim="800000"/>
              <a:headEnd/>
              <a:tailEnd/>
            </a:ln>
          </p:spPr>
          <p:txBody>
            <a:bodyPr wrap="square" lIns="0" tIns="0" rIns="0" bIns="0">
              <a:spAutoFit/>
            </a:bodyPr>
            <a:lstStyle/>
            <a:p>
              <a:pPr eaLnBrk="0" hangingPunct="0"/>
              <a:r>
                <a:rPr lang="en-US" altLang="zh-CN" sz="2000">
                  <a:solidFill>
                    <a:srgbClr val="000000"/>
                  </a:solidFill>
                </a:rPr>
                <a:t>Supplier</a:t>
              </a:r>
            </a:p>
            <a:p>
              <a:pPr eaLnBrk="0" hangingPunct="0"/>
              <a:r>
                <a:rPr lang="en-US" altLang="zh-CN" sz="2000">
                  <a:solidFill>
                    <a:srgbClr val="000000"/>
                  </a:solidFill>
                </a:rPr>
                <a:t>Package (B) </a:t>
              </a:r>
              <a:endParaRPr lang="en-US" altLang="zh-CN" sz="1050"/>
            </a:p>
          </p:txBody>
        </p:sp>
        <p:sp>
          <p:nvSpPr>
            <p:cNvPr id="14" name="Line 13"/>
            <p:cNvSpPr>
              <a:spLocks noChangeShapeType="1"/>
            </p:cNvSpPr>
            <p:nvPr/>
          </p:nvSpPr>
          <p:spPr bwMode="auto">
            <a:xfrm>
              <a:off x="3662363" y="2565097"/>
              <a:ext cx="1825625" cy="1587"/>
            </a:xfrm>
            <a:prstGeom prst="line">
              <a:avLst/>
            </a:prstGeom>
            <a:noFill/>
            <a:ln w="19050">
              <a:solidFill>
                <a:schemeClr val="tx1"/>
              </a:solidFill>
              <a:prstDash val="dash"/>
              <a:round/>
              <a:headEnd/>
              <a:tailEnd/>
            </a:ln>
          </p:spPr>
          <p:txBody>
            <a:bodyPr/>
            <a:lstStyle/>
            <a:p>
              <a:endParaRPr lang="en-US" sz="2000"/>
            </a:p>
          </p:txBody>
        </p:sp>
        <p:sp>
          <p:nvSpPr>
            <p:cNvPr id="15" name="Line 14"/>
            <p:cNvSpPr>
              <a:spLocks noChangeShapeType="1"/>
            </p:cNvSpPr>
            <p:nvPr/>
          </p:nvSpPr>
          <p:spPr bwMode="auto">
            <a:xfrm flipH="1">
              <a:off x="5283200" y="2565097"/>
              <a:ext cx="204788" cy="93662"/>
            </a:xfrm>
            <a:prstGeom prst="line">
              <a:avLst/>
            </a:prstGeom>
            <a:noFill/>
            <a:ln w="19050">
              <a:solidFill>
                <a:schemeClr val="tx1"/>
              </a:solidFill>
              <a:round/>
              <a:headEnd/>
              <a:tailEnd/>
            </a:ln>
          </p:spPr>
          <p:txBody>
            <a:bodyPr/>
            <a:lstStyle/>
            <a:p>
              <a:endParaRPr lang="en-US" sz="2000"/>
            </a:p>
          </p:txBody>
        </p:sp>
        <p:sp>
          <p:nvSpPr>
            <p:cNvPr id="16" name="Line 15"/>
            <p:cNvSpPr>
              <a:spLocks noChangeShapeType="1"/>
            </p:cNvSpPr>
            <p:nvPr/>
          </p:nvSpPr>
          <p:spPr bwMode="auto">
            <a:xfrm flipH="1" flipV="1">
              <a:off x="5283200" y="2471434"/>
              <a:ext cx="204788" cy="93663"/>
            </a:xfrm>
            <a:prstGeom prst="line">
              <a:avLst/>
            </a:prstGeom>
            <a:noFill/>
            <a:ln w="19050">
              <a:solidFill>
                <a:schemeClr val="tx1"/>
              </a:solidFill>
              <a:round/>
              <a:headEnd/>
              <a:tailEnd/>
            </a:ln>
          </p:spPr>
          <p:txBody>
            <a:bodyPr/>
            <a:lstStyle/>
            <a:p>
              <a:endParaRPr lang="en-US" sz="2000"/>
            </a:p>
          </p:txBody>
        </p:sp>
        <p:sp>
          <p:nvSpPr>
            <p:cNvPr id="17" name="Text Box 16"/>
            <p:cNvSpPr txBox="1">
              <a:spLocks noChangeArrowheads="1"/>
            </p:cNvSpPr>
            <p:nvPr/>
          </p:nvSpPr>
          <p:spPr bwMode="auto">
            <a:xfrm>
              <a:off x="3357554" y="1428736"/>
              <a:ext cx="1928826" cy="461665"/>
            </a:xfrm>
            <a:prstGeom prst="rect">
              <a:avLst/>
            </a:prstGeom>
            <a:noFill/>
            <a:ln w="12700">
              <a:noFill/>
              <a:miter lim="800000"/>
              <a:headEnd type="none" w="sm" len="sm"/>
              <a:tailEnd type="none" w="lg" len="lg"/>
            </a:ln>
          </p:spPr>
          <p:txBody>
            <a:bodyPr wrap="square">
              <a:spAutoFit/>
            </a:bodyPr>
            <a:lstStyle/>
            <a:p>
              <a:pPr eaLnBrk="0" hangingPunct="0">
                <a:spcBef>
                  <a:spcPct val="50000"/>
                </a:spcBef>
                <a:defRPr/>
              </a:pPr>
              <a:r>
                <a:rPr lang="en-US" altLang="zh-CN" sz="2400" i="1">
                  <a:solidFill>
                    <a:srgbClr val="FF0000"/>
                  </a:solidFill>
                </a:rPr>
                <a:t>Dependency </a:t>
              </a:r>
              <a:endParaRPr lang="en-US" altLang="zh-CN" sz="2400" i="1" dirty="0">
                <a:solidFill>
                  <a:srgbClr val="FF0000"/>
                </a:solidFill>
              </a:endParaRPr>
            </a:p>
          </p:txBody>
        </p:sp>
        <p:sp>
          <p:nvSpPr>
            <p:cNvPr id="18" name="Line 17"/>
            <p:cNvSpPr>
              <a:spLocks noChangeShapeType="1"/>
            </p:cNvSpPr>
            <p:nvPr/>
          </p:nvSpPr>
          <p:spPr bwMode="auto">
            <a:xfrm>
              <a:off x="4356100" y="1957084"/>
              <a:ext cx="0" cy="533400"/>
            </a:xfrm>
            <a:prstGeom prst="line">
              <a:avLst/>
            </a:prstGeom>
            <a:noFill/>
            <a:ln w="25400">
              <a:solidFill>
                <a:srgbClr val="FF0000"/>
              </a:solidFill>
              <a:round/>
              <a:headEnd type="none" w="sm" len="sm"/>
              <a:tailEnd type="triangle" w="med" len="lg"/>
            </a:ln>
          </p:spPr>
          <p:txBody>
            <a:bodyPr wrap="none" anchor="ctr"/>
            <a:lstStyle/>
            <a:p>
              <a:endParaRPr lang="en-US" sz="2000"/>
            </a:p>
          </p:txBody>
        </p:sp>
      </p:grpSp>
      <p:sp>
        <p:nvSpPr>
          <p:cNvPr id="19" name="Content Placeholder 2"/>
          <p:cNvSpPr>
            <a:spLocks noGrp="1"/>
          </p:cNvSpPr>
          <p:nvPr>
            <p:ph idx="1"/>
          </p:nvPr>
        </p:nvSpPr>
        <p:spPr>
          <a:xfrm>
            <a:off x="285720" y="3071810"/>
            <a:ext cx="8572560" cy="3500462"/>
          </a:xfrm>
        </p:spPr>
        <p:txBody>
          <a:bodyPr/>
          <a:lstStyle/>
          <a:p>
            <a:pPr>
              <a:defRPr/>
            </a:pPr>
            <a:r>
              <a:rPr lang="en-US"/>
              <a:t>Package A </a:t>
            </a:r>
            <a:r>
              <a:rPr lang="en-US">
                <a:solidFill>
                  <a:srgbClr val="FF0000"/>
                </a:solidFill>
              </a:rPr>
              <a:t>phụ thuộc</a:t>
            </a:r>
            <a:r>
              <a:rPr lang="en-US"/>
              <a:t> package B nếu có 1 lớp trong A phụ thuộc vào 1 lớp nào đó trong B</a:t>
            </a:r>
          </a:p>
          <a:p>
            <a:pPr>
              <a:defRPr/>
            </a:pPr>
            <a:r>
              <a:rPr lang="en-US"/>
              <a:t>Hệ lụy tất yếu (từ hình bên trên) là:</a:t>
            </a:r>
          </a:p>
          <a:p>
            <a:pPr lvl="1">
              <a:defRPr/>
            </a:pPr>
            <a:r>
              <a:rPr lang="en-US" altLang="zh-CN"/>
              <a:t>Sự thay đổi ở Supplier Package (B) có thể ảnh hưởng đến Client Package (A)</a:t>
            </a:r>
          </a:p>
          <a:p>
            <a:pPr lvl="1">
              <a:defRPr/>
            </a:pPr>
            <a:r>
              <a:rPr lang="en-US" altLang="zh-CN"/>
              <a:t>Client Package (A) không thể được sử dụng lại riêng lẻ, vì nó bị phụ thuộc vào Supplier Package</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ltLang="zh-CN"/>
              <a:t>Package Visibility &amp; Access</a:t>
            </a:r>
            <a:endParaRPr lang="en-US"/>
          </a:p>
        </p:txBody>
      </p:sp>
      <p:sp>
        <p:nvSpPr>
          <p:cNvPr id="21" name="Text Box 19"/>
          <p:cNvSpPr txBox="1">
            <a:spLocks noChangeArrowheads="1"/>
          </p:cNvSpPr>
          <p:nvPr/>
        </p:nvSpPr>
        <p:spPr bwMode="auto">
          <a:xfrm>
            <a:off x="428596" y="4098201"/>
            <a:ext cx="1455084" cy="830997"/>
          </a:xfrm>
          <a:prstGeom prst="rect">
            <a:avLst/>
          </a:prstGeom>
          <a:noFill/>
          <a:ln w="12700">
            <a:noFill/>
            <a:miter lim="800000"/>
            <a:headEnd type="none" w="sm" len="sm"/>
            <a:tailEnd/>
          </a:ln>
        </p:spPr>
        <p:txBody>
          <a:bodyPr wrap="square" anchor="ctr">
            <a:spAutoFit/>
          </a:bodyPr>
          <a:lstStyle/>
          <a:p>
            <a:pPr eaLnBrk="0" hangingPunct="0">
              <a:spcBef>
                <a:spcPct val="50000"/>
              </a:spcBef>
              <a:defRPr/>
            </a:pPr>
            <a:r>
              <a:rPr lang="en-US" altLang="zh-CN" sz="2400" b="1">
                <a:solidFill>
                  <a:srgbClr val="FF0000"/>
                </a:solidFill>
              </a:rPr>
              <a:t>Public visibility</a:t>
            </a:r>
          </a:p>
        </p:txBody>
      </p:sp>
      <p:sp>
        <p:nvSpPr>
          <p:cNvPr id="23" name="Text Box 21"/>
          <p:cNvSpPr txBox="1">
            <a:spLocks noChangeArrowheads="1"/>
          </p:cNvSpPr>
          <p:nvPr/>
        </p:nvSpPr>
        <p:spPr bwMode="auto">
          <a:xfrm>
            <a:off x="428596" y="5643578"/>
            <a:ext cx="1428760" cy="830997"/>
          </a:xfrm>
          <a:prstGeom prst="rect">
            <a:avLst/>
          </a:prstGeom>
          <a:noFill/>
          <a:ln w="12700">
            <a:noFill/>
            <a:miter lim="800000"/>
            <a:headEnd type="none" w="sm" len="sm"/>
            <a:tailEnd/>
          </a:ln>
        </p:spPr>
        <p:txBody>
          <a:bodyPr wrap="square" anchor="ctr">
            <a:spAutoFit/>
          </a:bodyPr>
          <a:lstStyle/>
          <a:p>
            <a:pPr eaLnBrk="0" hangingPunct="0">
              <a:spcBef>
                <a:spcPct val="50000"/>
              </a:spcBef>
              <a:defRPr/>
            </a:pPr>
            <a:r>
              <a:rPr lang="en-US" altLang="zh-CN" sz="2400" b="1"/>
              <a:t>Private visibility</a:t>
            </a:r>
          </a:p>
        </p:txBody>
      </p:sp>
      <p:cxnSp>
        <p:nvCxnSpPr>
          <p:cNvPr id="65" name="Straight Arrow Connector 64"/>
          <p:cNvCxnSpPr>
            <a:stCxn id="21" idx="3"/>
            <a:endCxn id="51" idx="1"/>
          </p:cNvCxnSpPr>
          <p:nvPr/>
        </p:nvCxnSpPr>
        <p:spPr>
          <a:xfrm>
            <a:off x="1883680" y="4513700"/>
            <a:ext cx="1064310" cy="73696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0" name="Text Box 23"/>
          <p:cNvSpPr txBox="1">
            <a:spLocks noChangeArrowheads="1"/>
          </p:cNvSpPr>
          <p:nvPr/>
        </p:nvSpPr>
        <p:spPr bwMode="auto">
          <a:xfrm>
            <a:off x="6786578" y="3286124"/>
            <a:ext cx="2025679" cy="1631216"/>
          </a:xfrm>
          <a:prstGeom prst="rect">
            <a:avLst/>
          </a:prstGeom>
          <a:noFill/>
          <a:ln w="12700">
            <a:noFill/>
            <a:miter lim="800000"/>
            <a:headEnd type="none" w="sm" len="sm"/>
            <a:tailEnd/>
          </a:ln>
        </p:spPr>
        <p:txBody>
          <a:bodyPr wrap="square" anchor="ctr">
            <a:spAutoFit/>
          </a:bodyPr>
          <a:lstStyle/>
          <a:p>
            <a:pPr eaLnBrk="0" hangingPunct="0">
              <a:spcBef>
                <a:spcPct val="50000"/>
              </a:spcBef>
              <a:defRPr/>
            </a:pPr>
            <a:r>
              <a:rPr lang="en-US" altLang="zh-CN" sz="2000" i="1"/>
              <a:t>Chỉ có những lớp loại “public” mới có thể truy xuất được từ bên ngoài</a:t>
            </a:r>
          </a:p>
        </p:txBody>
      </p:sp>
      <p:cxnSp>
        <p:nvCxnSpPr>
          <p:cNvPr id="62" name="Straight Arrow Connector 61"/>
          <p:cNvCxnSpPr>
            <a:stCxn id="60" idx="1"/>
            <a:endCxn id="19" idx="6"/>
          </p:cNvCxnSpPr>
          <p:nvPr/>
        </p:nvCxnSpPr>
        <p:spPr>
          <a:xfrm rot="10800000" flipV="1">
            <a:off x="5724548" y="4101732"/>
            <a:ext cx="1062030" cy="33692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23" idx="3"/>
            <a:endCxn id="58" idx="1"/>
          </p:cNvCxnSpPr>
          <p:nvPr/>
        </p:nvCxnSpPr>
        <p:spPr>
          <a:xfrm flipV="1">
            <a:off x="1857356" y="5999664"/>
            <a:ext cx="3019460" cy="5941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96" name="Group 95"/>
          <p:cNvGrpSpPr/>
          <p:nvPr/>
        </p:nvGrpSpPr>
        <p:grpSpPr>
          <a:xfrm>
            <a:off x="2695588" y="1500174"/>
            <a:ext cx="3733800" cy="4786346"/>
            <a:chOff x="2695588" y="1500174"/>
            <a:chExt cx="3733800" cy="4786346"/>
          </a:xfrm>
        </p:grpSpPr>
        <p:grpSp>
          <p:nvGrpSpPr>
            <p:cNvPr id="3" name="Group 2"/>
            <p:cNvGrpSpPr>
              <a:grpSpLocks/>
            </p:cNvGrpSpPr>
            <p:nvPr/>
          </p:nvGrpSpPr>
          <p:grpSpPr bwMode="auto">
            <a:xfrm>
              <a:off x="2695588" y="4381488"/>
              <a:ext cx="3733800" cy="1905032"/>
              <a:chOff x="1776" y="2208"/>
              <a:chExt cx="2352" cy="1344"/>
            </a:xfrm>
          </p:grpSpPr>
          <p:sp>
            <p:nvSpPr>
              <p:cNvPr id="5" name="Rectangle 3"/>
              <p:cNvSpPr>
                <a:spLocks noChangeArrowheads="1"/>
              </p:cNvSpPr>
              <p:nvPr/>
            </p:nvSpPr>
            <p:spPr bwMode="auto">
              <a:xfrm>
                <a:off x="1776" y="2469"/>
                <a:ext cx="2352" cy="1083"/>
              </a:xfrm>
              <a:prstGeom prst="rect">
                <a:avLst/>
              </a:prstGeom>
              <a:noFill/>
              <a:ln w="0">
                <a:solidFill>
                  <a:schemeClr val="tx1"/>
                </a:solidFill>
                <a:miter lim="800000"/>
                <a:headEnd/>
                <a:tailEnd/>
              </a:ln>
            </p:spPr>
            <p:txBody>
              <a:bodyPr/>
              <a:lstStyle/>
              <a:p>
                <a:endParaRPr lang="zh-CN" altLang="en-US"/>
              </a:p>
            </p:txBody>
          </p:sp>
          <p:sp>
            <p:nvSpPr>
              <p:cNvPr id="6" name="Rectangle 4"/>
              <p:cNvSpPr>
                <a:spLocks noChangeArrowheads="1"/>
              </p:cNvSpPr>
              <p:nvPr/>
            </p:nvSpPr>
            <p:spPr bwMode="auto">
              <a:xfrm>
                <a:off x="1776" y="2208"/>
                <a:ext cx="769" cy="261"/>
              </a:xfrm>
              <a:prstGeom prst="rect">
                <a:avLst/>
              </a:prstGeom>
              <a:noFill/>
              <a:ln w="0">
                <a:solidFill>
                  <a:schemeClr val="tx1"/>
                </a:solidFill>
                <a:miter lim="800000"/>
                <a:headEnd/>
                <a:tailEnd/>
              </a:ln>
            </p:spPr>
            <p:txBody>
              <a:bodyPr/>
              <a:lstStyle/>
              <a:p>
                <a:endParaRPr lang="zh-CN" altLang="en-US"/>
              </a:p>
            </p:txBody>
          </p:sp>
          <p:sp>
            <p:nvSpPr>
              <p:cNvPr id="7" name="Rectangle 5"/>
              <p:cNvSpPr>
                <a:spLocks noChangeArrowheads="1"/>
              </p:cNvSpPr>
              <p:nvPr/>
            </p:nvSpPr>
            <p:spPr bwMode="auto">
              <a:xfrm>
                <a:off x="1824" y="2256"/>
                <a:ext cx="662" cy="174"/>
              </a:xfrm>
              <a:prstGeom prst="rect">
                <a:avLst/>
              </a:prstGeom>
              <a:noFill/>
              <a:ln w="9525">
                <a:noFill/>
                <a:miter lim="800000"/>
                <a:headEnd/>
                <a:tailEnd/>
              </a:ln>
            </p:spPr>
            <p:txBody>
              <a:bodyPr wrap="none" lIns="0" tIns="0" rIns="0" bIns="0">
                <a:spAutoFit/>
              </a:bodyPr>
              <a:lstStyle/>
              <a:p>
                <a:pPr eaLnBrk="0" hangingPunct="0"/>
                <a:r>
                  <a:rPr lang="en-US" altLang="zh-CN" sz="1800"/>
                  <a:t>PackageB</a:t>
                </a:r>
                <a:endParaRPr lang="en-US" altLang="zh-CN"/>
              </a:p>
            </p:txBody>
          </p:sp>
        </p:grpSp>
        <p:sp>
          <p:nvSpPr>
            <p:cNvPr id="8" name="Line 6"/>
            <p:cNvSpPr>
              <a:spLocks noChangeShapeType="1"/>
            </p:cNvSpPr>
            <p:nvPr/>
          </p:nvSpPr>
          <p:spPr bwMode="auto">
            <a:xfrm>
              <a:off x="4376750" y="5357826"/>
              <a:ext cx="452438" cy="319062"/>
            </a:xfrm>
            <a:prstGeom prst="line">
              <a:avLst/>
            </a:prstGeom>
            <a:noFill/>
            <a:ln w="28575">
              <a:solidFill>
                <a:schemeClr val="tx1"/>
              </a:solidFill>
              <a:prstDash val="lgDash"/>
              <a:round/>
              <a:headEnd type="none" w="sm" len="sm"/>
              <a:tailEnd type="arrow" w="med" len="med"/>
            </a:ln>
          </p:spPr>
          <p:txBody>
            <a:bodyPr wrap="none" anchor="ctr"/>
            <a:lstStyle/>
            <a:p>
              <a:pPr>
                <a:defRPr/>
              </a:pPr>
              <a:endParaRPr lang="zh-CN" altLang="en-US"/>
            </a:p>
          </p:txBody>
        </p:sp>
        <p:grpSp>
          <p:nvGrpSpPr>
            <p:cNvPr id="4" name="Group 7"/>
            <p:cNvGrpSpPr>
              <a:grpSpLocks/>
            </p:cNvGrpSpPr>
            <p:nvPr/>
          </p:nvGrpSpPr>
          <p:grpSpPr bwMode="auto">
            <a:xfrm>
              <a:off x="2695588" y="1500174"/>
              <a:ext cx="3733800" cy="2362200"/>
              <a:chOff x="1776" y="528"/>
              <a:chExt cx="2352" cy="1488"/>
            </a:xfrm>
          </p:grpSpPr>
          <p:sp>
            <p:nvSpPr>
              <p:cNvPr id="10" name="Rectangle 8"/>
              <p:cNvSpPr>
                <a:spLocks noChangeArrowheads="1"/>
              </p:cNvSpPr>
              <p:nvPr/>
            </p:nvSpPr>
            <p:spPr bwMode="auto">
              <a:xfrm>
                <a:off x="1776" y="789"/>
                <a:ext cx="2352" cy="1227"/>
              </a:xfrm>
              <a:prstGeom prst="rect">
                <a:avLst/>
              </a:prstGeom>
              <a:noFill/>
              <a:ln w="0">
                <a:solidFill>
                  <a:schemeClr val="tx1"/>
                </a:solidFill>
                <a:miter lim="800000"/>
                <a:headEnd/>
                <a:tailEnd/>
              </a:ln>
            </p:spPr>
            <p:txBody>
              <a:bodyPr/>
              <a:lstStyle/>
              <a:p>
                <a:endParaRPr lang="zh-CN" altLang="en-US"/>
              </a:p>
            </p:txBody>
          </p:sp>
          <p:sp>
            <p:nvSpPr>
              <p:cNvPr id="11" name="Rectangle 9"/>
              <p:cNvSpPr>
                <a:spLocks noChangeArrowheads="1"/>
              </p:cNvSpPr>
              <p:nvPr/>
            </p:nvSpPr>
            <p:spPr bwMode="auto">
              <a:xfrm>
                <a:off x="1776" y="528"/>
                <a:ext cx="769" cy="261"/>
              </a:xfrm>
              <a:prstGeom prst="rect">
                <a:avLst/>
              </a:prstGeom>
              <a:noFill/>
              <a:ln w="0">
                <a:solidFill>
                  <a:schemeClr val="tx1"/>
                </a:solidFill>
                <a:miter lim="800000"/>
                <a:headEnd/>
                <a:tailEnd/>
              </a:ln>
            </p:spPr>
            <p:txBody>
              <a:bodyPr/>
              <a:lstStyle/>
              <a:p>
                <a:endParaRPr lang="zh-CN" altLang="en-US"/>
              </a:p>
            </p:txBody>
          </p:sp>
          <p:sp>
            <p:nvSpPr>
              <p:cNvPr id="12" name="Rectangle 10"/>
              <p:cNvSpPr>
                <a:spLocks noChangeArrowheads="1"/>
              </p:cNvSpPr>
              <p:nvPr/>
            </p:nvSpPr>
            <p:spPr bwMode="auto">
              <a:xfrm>
                <a:off x="1824" y="576"/>
                <a:ext cx="662" cy="174"/>
              </a:xfrm>
              <a:prstGeom prst="rect">
                <a:avLst/>
              </a:prstGeom>
              <a:noFill/>
              <a:ln w="9525">
                <a:noFill/>
                <a:miter lim="800000"/>
                <a:headEnd/>
                <a:tailEnd/>
              </a:ln>
            </p:spPr>
            <p:txBody>
              <a:bodyPr wrap="none" lIns="0" tIns="0" rIns="0" bIns="0">
                <a:spAutoFit/>
              </a:bodyPr>
              <a:lstStyle/>
              <a:p>
                <a:pPr eaLnBrk="0" hangingPunct="0"/>
                <a:r>
                  <a:rPr lang="en-US" altLang="zh-CN" sz="1800"/>
                  <a:t>PackageA</a:t>
                </a:r>
                <a:endParaRPr lang="en-US" altLang="zh-CN"/>
              </a:p>
            </p:txBody>
          </p:sp>
        </p:grpSp>
        <p:grpSp>
          <p:nvGrpSpPr>
            <p:cNvPr id="9" name="Group 16"/>
            <p:cNvGrpSpPr>
              <a:grpSpLocks/>
            </p:cNvGrpSpPr>
            <p:nvPr/>
          </p:nvGrpSpPr>
          <p:grpSpPr bwMode="auto">
            <a:xfrm>
              <a:off x="5267348" y="4286256"/>
              <a:ext cx="609600" cy="304800"/>
              <a:chOff x="3216" y="2160"/>
              <a:chExt cx="384" cy="192"/>
            </a:xfrm>
          </p:grpSpPr>
          <p:sp>
            <p:nvSpPr>
              <p:cNvPr id="19" name="Oval 17"/>
              <p:cNvSpPr>
                <a:spLocks noChangeArrowheads="1"/>
              </p:cNvSpPr>
              <p:nvPr/>
            </p:nvSpPr>
            <p:spPr bwMode="auto">
              <a:xfrm>
                <a:off x="3312" y="2160"/>
                <a:ext cx="192" cy="192"/>
              </a:xfrm>
              <a:prstGeom prst="ellipse">
                <a:avLst/>
              </a:prstGeom>
              <a:noFill/>
              <a:ln w="28575">
                <a:solidFill>
                  <a:srgbClr val="FF0000"/>
                </a:solidFill>
                <a:round/>
                <a:headEnd type="none" w="sm" len="sm"/>
                <a:tailEnd/>
              </a:ln>
            </p:spPr>
            <p:txBody>
              <a:bodyPr wrap="none" anchor="ctr"/>
              <a:lstStyle/>
              <a:p>
                <a:endParaRPr lang="zh-CN" altLang="en-US"/>
              </a:p>
            </p:txBody>
          </p:sp>
          <p:sp>
            <p:nvSpPr>
              <p:cNvPr id="20" name="Line 18"/>
              <p:cNvSpPr>
                <a:spLocks noChangeShapeType="1"/>
              </p:cNvSpPr>
              <p:nvPr/>
            </p:nvSpPr>
            <p:spPr bwMode="auto">
              <a:xfrm>
                <a:off x="3216" y="2160"/>
                <a:ext cx="384" cy="192"/>
              </a:xfrm>
              <a:prstGeom prst="line">
                <a:avLst/>
              </a:prstGeom>
              <a:noFill/>
              <a:ln w="28575">
                <a:solidFill>
                  <a:srgbClr val="FF0000"/>
                </a:solidFill>
                <a:round/>
                <a:headEnd type="none" w="sm" len="sm"/>
                <a:tailEnd/>
              </a:ln>
            </p:spPr>
            <p:txBody>
              <a:bodyPr wrap="none" anchor="ctr"/>
              <a:lstStyle/>
              <a:p>
                <a:pPr>
                  <a:defRPr/>
                </a:pPr>
                <a:endParaRPr lang="zh-CN" altLang="en-US"/>
              </a:p>
            </p:txBody>
          </p:sp>
        </p:grpSp>
        <p:grpSp>
          <p:nvGrpSpPr>
            <p:cNvPr id="26" name="Group 40"/>
            <p:cNvGrpSpPr>
              <a:grpSpLocks/>
            </p:cNvGrpSpPr>
            <p:nvPr/>
          </p:nvGrpSpPr>
          <p:grpSpPr bwMode="auto">
            <a:xfrm>
              <a:off x="4911738" y="2190752"/>
              <a:ext cx="1393838" cy="738182"/>
              <a:chOff x="4032" y="583"/>
              <a:chExt cx="524" cy="291"/>
            </a:xfrm>
          </p:grpSpPr>
          <p:sp>
            <p:nvSpPr>
              <p:cNvPr id="41" name="Rectangle 41"/>
              <p:cNvSpPr>
                <a:spLocks noChangeArrowheads="1"/>
              </p:cNvSpPr>
              <p:nvPr/>
            </p:nvSpPr>
            <p:spPr bwMode="auto">
              <a:xfrm>
                <a:off x="4032" y="583"/>
                <a:ext cx="524" cy="291"/>
              </a:xfrm>
              <a:prstGeom prst="rect">
                <a:avLst/>
              </a:prstGeom>
              <a:solidFill>
                <a:srgbClr val="FFFFCC"/>
              </a:solid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42" name="Rectangle 42"/>
              <p:cNvSpPr>
                <a:spLocks noChangeArrowheads="1"/>
              </p:cNvSpPr>
              <p:nvPr/>
            </p:nvSpPr>
            <p:spPr bwMode="auto">
              <a:xfrm>
                <a:off x="4103" y="612"/>
                <a:ext cx="386" cy="121"/>
              </a:xfrm>
              <a:prstGeom prst="rect">
                <a:avLst/>
              </a:prstGeom>
              <a:noFill/>
              <a:ln w="9525">
                <a:noFill/>
                <a:miter lim="800000"/>
                <a:headEnd/>
                <a:tailEnd/>
              </a:ln>
            </p:spPr>
            <p:txBody>
              <a:bodyPr wrap="none" lIns="0" tIns="0" rIns="0" bIns="0">
                <a:spAutoFit/>
              </a:bodyPr>
              <a:lstStyle/>
              <a:p>
                <a:pPr eaLnBrk="0" hangingPunct="0"/>
                <a:r>
                  <a:rPr lang="en-US" altLang="zh-CN" sz="2000">
                    <a:latin typeface="Arial Unicode MS" pitchFamily="34" charset="-128"/>
                    <a:ea typeface="Arial Unicode MS" pitchFamily="34" charset="-128"/>
                    <a:cs typeface="Arial Unicode MS" pitchFamily="34" charset="-128"/>
                  </a:rPr>
                  <a:t>Class A2</a:t>
                </a:r>
              </a:p>
            </p:txBody>
          </p:sp>
          <p:sp>
            <p:nvSpPr>
              <p:cNvPr id="43" name="Rectangle 43"/>
              <p:cNvSpPr>
                <a:spLocks noChangeArrowheads="1"/>
              </p:cNvSpPr>
              <p:nvPr/>
            </p:nvSpPr>
            <p:spPr bwMode="auto">
              <a:xfrm>
                <a:off x="4032" y="739"/>
                <a:ext cx="524" cy="135"/>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44" name="Rectangle 44"/>
              <p:cNvSpPr>
                <a:spLocks noChangeArrowheads="1"/>
              </p:cNvSpPr>
              <p:nvPr/>
            </p:nvSpPr>
            <p:spPr bwMode="auto">
              <a:xfrm>
                <a:off x="4032" y="796"/>
                <a:ext cx="524" cy="78"/>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grpSp>
        <p:grpSp>
          <p:nvGrpSpPr>
            <p:cNvPr id="40" name="Group 45"/>
            <p:cNvGrpSpPr>
              <a:grpSpLocks/>
            </p:cNvGrpSpPr>
            <p:nvPr/>
          </p:nvGrpSpPr>
          <p:grpSpPr bwMode="auto">
            <a:xfrm>
              <a:off x="3357554" y="3000372"/>
              <a:ext cx="1500198" cy="785818"/>
              <a:chOff x="3778" y="1093"/>
              <a:chExt cx="523" cy="284"/>
            </a:xfrm>
          </p:grpSpPr>
          <p:sp>
            <p:nvSpPr>
              <p:cNvPr id="46" name="Rectangle 46"/>
              <p:cNvSpPr>
                <a:spLocks noChangeArrowheads="1"/>
              </p:cNvSpPr>
              <p:nvPr/>
            </p:nvSpPr>
            <p:spPr bwMode="auto">
              <a:xfrm>
                <a:off x="3778" y="1093"/>
                <a:ext cx="523" cy="284"/>
              </a:xfrm>
              <a:prstGeom prst="rect">
                <a:avLst/>
              </a:prstGeom>
              <a:solidFill>
                <a:srgbClr val="FFFFCC"/>
              </a:solid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47" name="Rectangle 47"/>
              <p:cNvSpPr>
                <a:spLocks noChangeArrowheads="1"/>
              </p:cNvSpPr>
              <p:nvPr/>
            </p:nvSpPr>
            <p:spPr bwMode="auto">
              <a:xfrm>
                <a:off x="3848" y="1122"/>
                <a:ext cx="358" cy="102"/>
              </a:xfrm>
              <a:prstGeom prst="rect">
                <a:avLst/>
              </a:prstGeom>
              <a:noFill/>
              <a:ln w="9525">
                <a:noFill/>
                <a:miter lim="800000"/>
                <a:headEnd/>
                <a:tailEnd/>
              </a:ln>
            </p:spPr>
            <p:txBody>
              <a:bodyPr wrap="none" lIns="0" tIns="0" rIns="0" bIns="0">
                <a:spAutoFit/>
              </a:bodyPr>
              <a:lstStyle/>
              <a:p>
                <a:pPr eaLnBrk="0" hangingPunct="0"/>
                <a:r>
                  <a:rPr lang="en-US" altLang="zh-CN" sz="2000">
                    <a:latin typeface="Arial Unicode MS" pitchFamily="34" charset="-128"/>
                    <a:ea typeface="Arial Unicode MS" pitchFamily="34" charset="-128"/>
                    <a:cs typeface="Arial Unicode MS" pitchFamily="34" charset="-128"/>
                  </a:rPr>
                  <a:t>Class A3</a:t>
                </a:r>
              </a:p>
            </p:txBody>
          </p:sp>
          <p:sp>
            <p:nvSpPr>
              <p:cNvPr id="48" name="Rectangle 48"/>
              <p:cNvSpPr>
                <a:spLocks noChangeArrowheads="1"/>
              </p:cNvSpPr>
              <p:nvPr/>
            </p:nvSpPr>
            <p:spPr bwMode="auto">
              <a:xfrm>
                <a:off x="3778" y="1242"/>
                <a:ext cx="523" cy="135"/>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49" name="Rectangle 49"/>
              <p:cNvSpPr>
                <a:spLocks noChangeArrowheads="1"/>
              </p:cNvSpPr>
              <p:nvPr/>
            </p:nvSpPr>
            <p:spPr bwMode="auto">
              <a:xfrm>
                <a:off x="3778" y="1299"/>
                <a:ext cx="523" cy="78"/>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grpSp>
        <p:grpSp>
          <p:nvGrpSpPr>
            <p:cNvPr id="45" name="Group 50"/>
            <p:cNvGrpSpPr>
              <a:grpSpLocks/>
            </p:cNvGrpSpPr>
            <p:nvPr/>
          </p:nvGrpSpPr>
          <p:grpSpPr bwMode="auto">
            <a:xfrm>
              <a:off x="2947990" y="4857760"/>
              <a:ext cx="1357322" cy="785818"/>
              <a:chOff x="2119" y="2688"/>
              <a:chExt cx="537" cy="283"/>
            </a:xfrm>
          </p:grpSpPr>
          <p:sp>
            <p:nvSpPr>
              <p:cNvPr id="51" name="Rectangle 51"/>
              <p:cNvSpPr>
                <a:spLocks noChangeArrowheads="1"/>
              </p:cNvSpPr>
              <p:nvPr/>
            </p:nvSpPr>
            <p:spPr bwMode="auto">
              <a:xfrm>
                <a:off x="2119" y="2688"/>
                <a:ext cx="537" cy="283"/>
              </a:xfrm>
              <a:prstGeom prst="rect">
                <a:avLst/>
              </a:prstGeom>
              <a:solidFill>
                <a:srgbClr val="FFFFCC"/>
              </a:solid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52" name="Rectangle 52"/>
              <p:cNvSpPr>
                <a:spLocks noChangeArrowheads="1"/>
              </p:cNvSpPr>
              <p:nvPr/>
            </p:nvSpPr>
            <p:spPr bwMode="auto">
              <a:xfrm>
                <a:off x="2152" y="2716"/>
                <a:ext cx="472" cy="94"/>
              </a:xfrm>
              <a:prstGeom prst="rect">
                <a:avLst/>
              </a:prstGeom>
              <a:noFill/>
              <a:ln w="9525">
                <a:noFill/>
                <a:miter lim="800000"/>
                <a:headEnd/>
                <a:tailEnd/>
              </a:ln>
            </p:spPr>
            <p:txBody>
              <a:bodyPr wrap="none" lIns="0" tIns="0" rIns="0" bIns="0">
                <a:spAutoFit/>
              </a:bodyPr>
              <a:lstStyle/>
              <a:p>
                <a:pPr eaLnBrk="0" hangingPunct="0"/>
                <a:r>
                  <a:rPr lang="en-US" altLang="zh-CN" sz="2000">
                    <a:latin typeface="Arial Unicode MS" pitchFamily="34" charset="-128"/>
                    <a:ea typeface="Arial Unicode MS" pitchFamily="34" charset="-128"/>
                    <a:cs typeface="Arial Unicode MS" pitchFamily="34" charset="-128"/>
                  </a:rPr>
                  <a:t>+ Class B1 </a:t>
                </a:r>
              </a:p>
            </p:txBody>
          </p:sp>
          <p:sp>
            <p:nvSpPr>
              <p:cNvPr id="53" name="Rectangle 53"/>
              <p:cNvSpPr>
                <a:spLocks noChangeArrowheads="1"/>
              </p:cNvSpPr>
              <p:nvPr/>
            </p:nvSpPr>
            <p:spPr bwMode="auto">
              <a:xfrm>
                <a:off x="2119" y="2837"/>
                <a:ext cx="537" cy="134"/>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54" name="Rectangle 54"/>
              <p:cNvSpPr>
                <a:spLocks noChangeArrowheads="1"/>
              </p:cNvSpPr>
              <p:nvPr/>
            </p:nvSpPr>
            <p:spPr bwMode="auto">
              <a:xfrm>
                <a:off x="2119" y="2893"/>
                <a:ext cx="537" cy="78"/>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grpSp>
        <p:grpSp>
          <p:nvGrpSpPr>
            <p:cNvPr id="50" name="Group 55"/>
            <p:cNvGrpSpPr>
              <a:grpSpLocks/>
            </p:cNvGrpSpPr>
            <p:nvPr/>
          </p:nvGrpSpPr>
          <p:grpSpPr bwMode="auto">
            <a:xfrm>
              <a:off x="4876816" y="5286388"/>
              <a:ext cx="1428760" cy="928694"/>
              <a:chOff x="4528" y="1596"/>
              <a:chExt cx="537" cy="291"/>
            </a:xfrm>
          </p:grpSpPr>
          <p:sp>
            <p:nvSpPr>
              <p:cNvPr id="56" name="Rectangle 56"/>
              <p:cNvSpPr>
                <a:spLocks noChangeArrowheads="1"/>
              </p:cNvSpPr>
              <p:nvPr/>
            </p:nvSpPr>
            <p:spPr bwMode="auto">
              <a:xfrm>
                <a:off x="4528" y="1596"/>
                <a:ext cx="537" cy="291"/>
              </a:xfrm>
              <a:prstGeom prst="rect">
                <a:avLst/>
              </a:prstGeom>
              <a:solidFill>
                <a:srgbClr val="FFFFCC"/>
              </a:solid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57" name="Rectangle 57"/>
              <p:cNvSpPr>
                <a:spLocks noChangeArrowheads="1"/>
              </p:cNvSpPr>
              <p:nvPr/>
            </p:nvSpPr>
            <p:spPr bwMode="auto">
              <a:xfrm>
                <a:off x="4582" y="1625"/>
                <a:ext cx="456" cy="96"/>
              </a:xfrm>
              <a:prstGeom prst="rect">
                <a:avLst/>
              </a:prstGeom>
              <a:noFill/>
              <a:ln w="9525">
                <a:noFill/>
                <a:miter lim="800000"/>
                <a:headEnd/>
                <a:tailEnd/>
              </a:ln>
            </p:spPr>
            <p:txBody>
              <a:bodyPr wrap="square" lIns="0" tIns="0" rIns="0" bIns="0">
                <a:spAutoFit/>
              </a:bodyPr>
              <a:lstStyle/>
              <a:p>
                <a:pPr eaLnBrk="0" hangingPunct="0"/>
                <a:r>
                  <a:rPr lang="en-US" altLang="zh-CN" sz="2000">
                    <a:latin typeface="Arial Unicode MS" pitchFamily="34" charset="-128"/>
                    <a:ea typeface="Arial Unicode MS" pitchFamily="34" charset="-128"/>
                    <a:cs typeface="Arial Unicode MS" pitchFamily="34" charset="-128"/>
                  </a:rPr>
                  <a:t>- Class B2</a:t>
                </a:r>
              </a:p>
            </p:txBody>
          </p:sp>
          <p:sp>
            <p:nvSpPr>
              <p:cNvPr id="58" name="Rectangle 58"/>
              <p:cNvSpPr>
                <a:spLocks noChangeArrowheads="1"/>
              </p:cNvSpPr>
              <p:nvPr/>
            </p:nvSpPr>
            <p:spPr bwMode="auto">
              <a:xfrm>
                <a:off x="4528" y="1752"/>
                <a:ext cx="537" cy="135"/>
              </a:xfrm>
              <a:prstGeom prst="rect">
                <a:avLst/>
              </a:prstGeom>
              <a:noFill/>
              <a:ln w="0">
                <a:solidFill>
                  <a:srgbClr val="990033"/>
                </a:solidFill>
                <a:miter lim="800000"/>
                <a:headEnd/>
                <a:tailEnd/>
              </a:ln>
            </p:spPr>
            <p:txBody>
              <a:bodyPr/>
              <a:lstStyle/>
              <a:p>
                <a:endParaRPr lang="zh-CN" altLang="en-US"/>
              </a:p>
            </p:txBody>
          </p:sp>
          <p:sp>
            <p:nvSpPr>
              <p:cNvPr id="59" name="Rectangle 59"/>
              <p:cNvSpPr>
                <a:spLocks noChangeArrowheads="1"/>
              </p:cNvSpPr>
              <p:nvPr/>
            </p:nvSpPr>
            <p:spPr bwMode="auto">
              <a:xfrm>
                <a:off x="4528" y="1809"/>
                <a:ext cx="537" cy="78"/>
              </a:xfrm>
              <a:prstGeom prst="rect">
                <a:avLst/>
              </a:prstGeom>
              <a:noFill/>
              <a:ln w="0">
                <a:solidFill>
                  <a:srgbClr val="990033"/>
                </a:solidFill>
                <a:miter lim="800000"/>
                <a:headEnd/>
                <a:tailEnd/>
              </a:ln>
            </p:spPr>
            <p:txBody>
              <a:bodyPr/>
              <a:lstStyle/>
              <a:p>
                <a:endParaRPr lang="zh-CN" altLang="en-US"/>
              </a:p>
            </p:txBody>
          </p:sp>
        </p:grpSp>
        <p:cxnSp>
          <p:nvCxnSpPr>
            <p:cNvPr id="72" name="Straight Arrow Connector 71"/>
            <p:cNvCxnSpPr>
              <a:stCxn id="39" idx="2"/>
              <a:endCxn id="46" idx="0"/>
            </p:cNvCxnSpPr>
            <p:nvPr/>
          </p:nvCxnSpPr>
          <p:spPr>
            <a:xfrm rot="16200000" flipH="1">
              <a:off x="3759047" y="2651766"/>
              <a:ext cx="285752" cy="411460"/>
            </a:xfrm>
            <a:prstGeom prst="straightConnector1">
              <a:avLst/>
            </a:prstGeom>
            <a:ln w="19050">
              <a:solidFill>
                <a:srgbClr val="060402"/>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a:stCxn id="36" idx="3"/>
              <a:endCxn id="41" idx="1"/>
            </p:cNvCxnSpPr>
            <p:nvPr/>
          </p:nvCxnSpPr>
          <p:spPr>
            <a:xfrm>
              <a:off x="4370774" y="2357434"/>
              <a:ext cx="540964" cy="202409"/>
            </a:xfrm>
            <a:prstGeom prst="straightConnector1">
              <a:avLst/>
            </a:prstGeom>
            <a:ln w="19050">
              <a:solidFill>
                <a:srgbClr val="060402"/>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a:stCxn id="44" idx="2"/>
              <a:endCxn id="56" idx="0"/>
            </p:cNvCxnSpPr>
            <p:nvPr/>
          </p:nvCxnSpPr>
          <p:spPr>
            <a:xfrm rot="5400000">
              <a:off x="4421200" y="4098931"/>
              <a:ext cx="2357454" cy="17461"/>
            </a:xfrm>
            <a:prstGeom prst="straightConnector1">
              <a:avLst/>
            </a:prstGeom>
            <a:ln w="19050">
              <a:solidFill>
                <a:srgbClr val="060402"/>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a:stCxn id="49" idx="2"/>
            </p:cNvCxnSpPr>
            <p:nvPr/>
          </p:nvCxnSpPr>
          <p:spPr>
            <a:xfrm rot="5400000">
              <a:off x="3554009" y="4304118"/>
              <a:ext cx="1071572" cy="35717"/>
            </a:xfrm>
            <a:prstGeom prst="straightConnector1">
              <a:avLst/>
            </a:prstGeom>
            <a:ln w="19050">
              <a:solidFill>
                <a:srgbClr val="060402"/>
              </a:solidFill>
              <a:prstDash val="dash"/>
              <a:tailEnd type="arrow"/>
            </a:ln>
          </p:spPr>
          <p:style>
            <a:lnRef idx="1">
              <a:schemeClr val="accent1"/>
            </a:lnRef>
            <a:fillRef idx="0">
              <a:schemeClr val="accent1"/>
            </a:fillRef>
            <a:effectRef idx="0">
              <a:schemeClr val="accent1"/>
            </a:effectRef>
            <a:fontRef idx="minor">
              <a:schemeClr val="tx1"/>
            </a:fontRef>
          </p:style>
        </p:cxnSp>
        <p:grpSp>
          <p:nvGrpSpPr>
            <p:cNvPr id="94" name="Group 93"/>
            <p:cNvGrpSpPr/>
            <p:nvPr/>
          </p:nvGrpSpPr>
          <p:grpSpPr>
            <a:xfrm>
              <a:off x="3000364" y="2000248"/>
              <a:ext cx="1391657" cy="714372"/>
              <a:chOff x="2876552" y="2000248"/>
              <a:chExt cx="1391657" cy="714372"/>
            </a:xfrm>
          </p:grpSpPr>
          <p:sp>
            <p:nvSpPr>
              <p:cNvPr id="36" name="Rectangle 36"/>
              <p:cNvSpPr>
                <a:spLocks noChangeArrowheads="1"/>
              </p:cNvSpPr>
              <p:nvPr/>
            </p:nvSpPr>
            <p:spPr bwMode="auto">
              <a:xfrm>
                <a:off x="2876552" y="2000248"/>
                <a:ext cx="1370410" cy="714372"/>
              </a:xfrm>
              <a:prstGeom prst="rect">
                <a:avLst/>
              </a:prstGeom>
              <a:solidFill>
                <a:srgbClr val="FFFFCC"/>
              </a:solid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38" name="Rectangle 38"/>
              <p:cNvSpPr>
                <a:spLocks noChangeArrowheads="1"/>
              </p:cNvSpPr>
              <p:nvPr/>
            </p:nvSpPr>
            <p:spPr bwMode="auto">
              <a:xfrm>
                <a:off x="2876552" y="2384531"/>
                <a:ext cx="1391657" cy="330089"/>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39" name="Rectangle 39"/>
              <p:cNvSpPr>
                <a:spLocks noChangeArrowheads="1"/>
              </p:cNvSpPr>
              <p:nvPr/>
            </p:nvSpPr>
            <p:spPr bwMode="auto">
              <a:xfrm>
                <a:off x="2876552" y="2522479"/>
                <a:ext cx="1391657" cy="192141"/>
              </a:xfrm>
              <a:prstGeom prst="rect">
                <a:avLst/>
              </a:prstGeom>
              <a:noFill/>
              <a:ln w="0">
                <a:solidFill>
                  <a:srgbClr val="990033"/>
                </a:solidFill>
                <a:miter lim="800000"/>
                <a:headEnd/>
                <a:tailEnd/>
              </a:ln>
            </p:spPr>
            <p:txBody>
              <a:bodyPr/>
              <a:lstStyle/>
              <a:p>
                <a:endParaRPr lang="zh-CN" altLang="en-US" sz="2000">
                  <a:latin typeface="Arial Unicode MS" pitchFamily="34" charset="-128"/>
                  <a:ea typeface="Arial Unicode MS" pitchFamily="34" charset="-128"/>
                  <a:cs typeface="Arial Unicode MS" pitchFamily="34" charset="-128"/>
                </a:endParaRPr>
              </a:p>
            </p:txBody>
          </p:sp>
          <p:sp>
            <p:nvSpPr>
              <p:cNvPr id="37" name="Rectangle 37"/>
              <p:cNvSpPr>
                <a:spLocks noChangeArrowheads="1"/>
              </p:cNvSpPr>
              <p:nvPr/>
            </p:nvSpPr>
            <p:spPr bwMode="auto">
              <a:xfrm>
                <a:off x="3014926" y="2069222"/>
                <a:ext cx="1057008" cy="307777"/>
              </a:xfrm>
              <a:prstGeom prst="rect">
                <a:avLst/>
              </a:prstGeom>
              <a:noFill/>
              <a:ln w="9525">
                <a:noFill/>
                <a:miter lim="800000"/>
                <a:headEnd/>
                <a:tailEnd/>
              </a:ln>
            </p:spPr>
            <p:txBody>
              <a:bodyPr wrap="square" lIns="0" tIns="0" rIns="0" bIns="0">
                <a:spAutoFit/>
              </a:bodyPr>
              <a:lstStyle/>
              <a:p>
                <a:pPr eaLnBrk="0" hangingPunct="0"/>
                <a:r>
                  <a:rPr lang="en-US" altLang="zh-CN" sz="2000">
                    <a:latin typeface="Arial Unicode MS" pitchFamily="34" charset="-128"/>
                    <a:ea typeface="Arial Unicode MS" pitchFamily="34" charset="-128"/>
                    <a:cs typeface="Arial Unicode MS" pitchFamily="34" charset="-128"/>
                  </a:rPr>
                  <a:t>Class A1</a:t>
                </a:r>
              </a:p>
            </p:txBody>
          </p:sp>
        </p:gr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a:effectLst/>
        </p:spPr>
        <p:txBody>
          <a:bodyPr vert="horz" wrap="square" lIns="91440" tIns="45720" rIns="91440" bIns="45720" numCol="1" anchor="ctr" anchorCtr="0" compatLnSpc="1">
            <a:prstTxWarp prst="textNoShape">
              <a:avLst/>
            </a:prstTxWarp>
          </a:bodyPr>
          <a:lstStyle/>
          <a:p>
            <a:r>
              <a:rPr lang="en-US"/>
              <a:t>Package Coupling</a:t>
            </a:r>
          </a:p>
        </p:txBody>
      </p:sp>
      <p:grpSp>
        <p:nvGrpSpPr>
          <p:cNvPr id="3" name="Group 2"/>
          <p:cNvGrpSpPr>
            <a:grpSpLocks/>
          </p:cNvGrpSpPr>
          <p:nvPr/>
        </p:nvGrpSpPr>
        <p:grpSpPr bwMode="auto">
          <a:xfrm>
            <a:off x="6286512" y="2428868"/>
            <a:ext cx="1239837" cy="2438432"/>
            <a:chOff x="3971" y="1296"/>
            <a:chExt cx="781" cy="1440"/>
          </a:xfrm>
        </p:grpSpPr>
        <p:sp>
          <p:nvSpPr>
            <p:cNvPr id="5" name="Rectangle 3"/>
            <p:cNvSpPr>
              <a:spLocks noChangeArrowheads="1"/>
            </p:cNvSpPr>
            <p:nvPr/>
          </p:nvSpPr>
          <p:spPr bwMode="auto">
            <a:xfrm>
              <a:off x="3971" y="1421"/>
              <a:ext cx="781" cy="419"/>
            </a:xfrm>
            <a:prstGeom prst="rect">
              <a:avLst/>
            </a:prstGeom>
            <a:solidFill>
              <a:srgbClr val="FFFFCC"/>
            </a:solidFill>
            <a:ln w="0">
              <a:solidFill>
                <a:schemeClr val="tx1"/>
              </a:solidFill>
              <a:miter lim="800000"/>
              <a:headEnd/>
              <a:tailEnd/>
            </a:ln>
          </p:spPr>
          <p:txBody>
            <a:bodyPr/>
            <a:lstStyle/>
            <a:p>
              <a:endParaRPr lang="zh-CN" altLang="en-US" sz="2400"/>
            </a:p>
          </p:txBody>
        </p:sp>
        <p:sp>
          <p:nvSpPr>
            <p:cNvPr id="6" name="Rectangle 4"/>
            <p:cNvSpPr>
              <a:spLocks noChangeArrowheads="1"/>
            </p:cNvSpPr>
            <p:nvPr/>
          </p:nvSpPr>
          <p:spPr bwMode="auto">
            <a:xfrm>
              <a:off x="3971" y="1296"/>
              <a:ext cx="312" cy="125"/>
            </a:xfrm>
            <a:prstGeom prst="rect">
              <a:avLst/>
            </a:prstGeom>
            <a:solidFill>
              <a:srgbClr val="FFFFCC"/>
            </a:solidFill>
            <a:ln w="9525">
              <a:solidFill>
                <a:schemeClr val="tx1"/>
              </a:solidFill>
              <a:miter lim="800000"/>
              <a:headEnd/>
              <a:tailEnd/>
            </a:ln>
          </p:spPr>
          <p:txBody>
            <a:bodyPr/>
            <a:lstStyle/>
            <a:p>
              <a:endParaRPr lang="zh-CN" altLang="en-US" sz="2400"/>
            </a:p>
          </p:txBody>
        </p:sp>
        <p:sp>
          <p:nvSpPr>
            <p:cNvPr id="7" name="Rectangle 5"/>
            <p:cNvSpPr>
              <a:spLocks noChangeArrowheads="1"/>
            </p:cNvSpPr>
            <p:nvPr/>
          </p:nvSpPr>
          <p:spPr bwMode="auto">
            <a:xfrm>
              <a:off x="3971" y="1296"/>
              <a:ext cx="312" cy="125"/>
            </a:xfrm>
            <a:prstGeom prst="rect">
              <a:avLst/>
            </a:prstGeom>
            <a:noFill/>
            <a:ln w="0">
              <a:solidFill>
                <a:schemeClr val="tx1"/>
              </a:solidFill>
              <a:miter lim="800000"/>
              <a:headEnd/>
              <a:tailEnd/>
            </a:ln>
          </p:spPr>
          <p:txBody>
            <a:bodyPr/>
            <a:lstStyle/>
            <a:p>
              <a:endParaRPr lang="zh-CN" altLang="en-US" sz="2400"/>
            </a:p>
          </p:txBody>
        </p:sp>
        <p:sp>
          <p:nvSpPr>
            <p:cNvPr id="8" name="Rectangle 6"/>
            <p:cNvSpPr>
              <a:spLocks noChangeArrowheads="1"/>
            </p:cNvSpPr>
            <p:nvPr/>
          </p:nvSpPr>
          <p:spPr bwMode="auto">
            <a:xfrm>
              <a:off x="4333" y="1510"/>
              <a:ext cx="129" cy="233"/>
            </a:xfrm>
            <a:prstGeom prst="rect">
              <a:avLst/>
            </a:prstGeom>
            <a:noFill/>
            <a:ln w="9525">
              <a:noFill/>
              <a:miter lim="800000"/>
              <a:headEnd/>
              <a:tailEnd/>
            </a:ln>
          </p:spPr>
          <p:txBody>
            <a:bodyPr wrap="none" lIns="0" tIns="0" rIns="0" bIns="0">
              <a:spAutoFit/>
            </a:bodyPr>
            <a:lstStyle/>
            <a:p>
              <a:pPr eaLnBrk="0" hangingPunct="0"/>
              <a:r>
                <a:rPr lang="en-US" altLang="zh-CN" sz="2400"/>
                <a:t>A</a:t>
              </a:r>
            </a:p>
          </p:txBody>
        </p:sp>
        <p:sp>
          <p:nvSpPr>
            <p:cNvPr id="9" name="Rectangle 7"/>
            <p:cNvSpPr>
              <a:spLocks noChangeArrowheads="1"/>
            </p:cNvSpPr>
            <p:nvPr/>
          </p:nvSpPr>
          <p:spPr bwMode="auto">
            <a:xfrm>
              <a:off x="3971" y="2318"/>
              <a:ext cx="781" cy="418"/>
            </a:xfrm>
            <a:prstGeom prst="rect">
              <a:avLst/>
            </a:prstGeom>
            <a:solidFill>
              <a:srgbClr val="FFFFCC"/>
            </a:solidFill>
            <a:ln w="0">
              <a:solidFill>
                <a:schemeClr val="tx1"/>
              </a:solidFill>
              <a:miter lim="800000"/>
              <a:headEnd/>
              <a:tailEnd/>
            </a:ln>
          </p:spPr>
          <p:txBody>
            <a:bodyPr/>
            <a:lstStyle/>
            <a:p>
              <a:endParaRPr lang="zh-CN" altLang="en-US" sz="2400"/>
            </a:p>
          </p:txBody>
        </p:sp>
        <p:sp>
          <p:nvSpPr>
            <p:cNvPr id="10" name="Rectangle 8"/>
            <p:cNvSpPr>
              <a:spLocks noChangeArrowheads="1"/>
            </p:cNvSpPr>
            <p:nvPr/>
          </p:nvSpPr>
          <p:spPr bwMode="auto">
            <a:xfrm>
              <a:off x="3971" y="2193"/>
              <a:ext cx="312" cy="125"/>
            </a:xfrm>
            <a:prstGeom prst="rect">
              <a:avLst/>
            </a:prstGeom>
            <a:solidFill>
              <a:srgbClr val="FFFFCC"/>
            </a:solidFill>
            <a:ln w="9525">
              <a:solidFill>
                <a:schemeClr val="tx1"/>
              </a:solidFill>
              <a:miter lim="800000"/>
              <a:headEnd/>
              <a:tailEnd/>
            </a:ln>
          </p:spPr>
          <p:txBody>
            <a:bodyPr/>
            <a:lstStyle/>
            <a:p>
              <a:endParaRPr lang="zh-CN" altLang="en-US" sz="2400"/>
            </a:p>
          </p:txBody>
        </p:sp>
        <p:sp>
          <p:nvSpPr>
            <p:cNvPr id="11" name="Rectangle 9"/>
            <p:cNvSpPr>
              <a:spLocks noChangeArrowheads="1"/>
            </p:cNvSpPr>
            <p:nvPr/>
          </p:nvSpPr>
          <p:spPr bwMode="auto">
            <a:xfrm>
              <a:off x="3971" y="2193"/>
              <a:ext cx="312" cy="125"/>
            </a:xfrm>
            <a:prstGeom prst="rect">
              <a:avLst/>
            </a:prstGeom>
            <a:noFill/>
            <a:ln w="0">
              <a:solidFill>
                <a:schemeClr val="tx1"/>
              </a:solidFill>
              <a:miter lim="800000"/>
              <a:headEnd/>
              <a:tailEnd/>
            </a:ln>
          </p:spPr>
          <p:txBody>
            <a:bodyPr/>
            <a:lstStyle/>
            <a:p>
              <a:endParaRPr lang="zh-CN" altLang="en-US" sz="2400"/>
            </a:p>
          </p:txBody>
        </p:sp>
        <p:sp>
          <p:nvSpPr>
            <p:cNvPr id="12" name="Rectangle 10"/>
            <p:cNvSpPr>
              <a:spLocks noChangeArrowheads="1"/>
            </p:cNvSpPr>
            <p:nvPr/>
          </p:nvSpPr>
          <p:spPr bwMode="auto">
            <a:xfrm>
              <a:off x="4325" y="2407"/>
              <a:ext cx="129" cy="233"/>
            </a:xfrm>
            <a:prstGeom prst="rect">
              <a:avLst/>
            </a:prstGeom>
            <a:noFill/>
            <a:ln w="9525">
              <a:noFill/>
              <a:miter lim="800000"/>
              <a:headEnd/>
              <a:tailEnd/>
            </a:ln>
          </p:spPr>
          <p:txBody>
            <a:bodyPr wrap="none" lIns="0" tIns="0" rIns="0" bIns="0">
              <a:spAutoFit/>
            </a:bodyPr>
            <a:lstStyle/>
            <a:p>
              <a:pPr eaLnBrk="0" hangingPunct="0"/>
              <a:r>
                <a:rPr lang="en-US" altLang="zh-CN" sz="2400"/>
                <a:t>B</a:t>
              </a:r>
            </a:p>
          </p:txBody>
        </p:sp>
        <p:sp>
          <p:nvSpPr>
            <p:cNvPr id="13" name="Line 11"/>
            <p:cNvSpPr>
              <a:spLocks noChangeShapeType="1"/>
            </p:cNvSpPr>
            <p:nvPr/>
          </p:nvSpPr>
          <p:spPr bwMode="auto">
            <a:xfrm flipH="1" flipV="1">
              <a:off x="4367" y="1840"/>
              <a:ext cx="1" cy="464"/>
            </a:xfrm>
            <a:prstGeom prst="line">
              <a:avLst/>
            </a:prstGeom>
            <a:noFill/>
            <a:ln w="22225">
              <a:solidFill>
                <a:schemeClr val="tx1"/>
              </a:solidFill>
              <a:prstDash val="dash"/>
              <a:round/>
              <a:headEnd/>
              <a:tailEnd type="arrow" w="med" len="med"/>
            </a:ln>
          </p:spPr>
          <p:txBody>
            <a:bodyPr/>
            <a:lstStyle/>
            <a:p>
              <a:endParaRPr lang="en-US" sz="2400"/>
            </a:p>
          </p:txBody>
        </p:sp>
        <p:sp>
          <p:nvSpPr>
            <p:cNvPr id="14" name="Text Box 12"/>
            <p:cNvSpPr txBox="1">
              <a:spLocks noChangeArrowheads="1"/>
            </p:cNvSpPr>
            <p:nvPr/>
          </p:nvSpPr>
          <p:spPr bwMode="auto">
            <a:xfrm>
              <a:off x="4176" y="1862"/>
              <a:ext cx="480" cy="495"/>
            </a:xfrm>
            <a:prstGeom prst="rect">
              <a:avLst/>
            </a:prstGeom>
            <a:noFill/>
            <a:ln w="9525">
              <a:noFill/>
              <a:miter lim="800000"/>
              <a:headEnd/>
              <a:tailEnd/>
            </a:ln>
            <a:effectLst/>
          </p:spPr>
          <p:txBody>
            <a:bodyPr lIns="107950" tIns="53975" rIns="107950" bIns="53975">
              <a:spAutoFit/>
            </a:bodyPr>
            <a:lstStyle/>
            <a:p>
              <a:pPr eaLnBrk="0" hangingPunct="0"/>
              <a:r>
                <a:rPr lang="en-US" altLang="zh-CN" sz="4400" i="1">
                  <a:solidFill>
                    <a:srgbClr val="FF0000"/>
                  </a:solidFill>
                  <a:effectLst>
                    <a:outerShdw blurRad="38100" dist="38100" dir="2700000" algn="tl">
                      <a:srgbClr val="FFFFFF"/>
                    </a:outerShdw>
                  </a:effectLst>
                </a:rPr>
                <a:t>X</a:t>
              </a:r>
            </a:p>
          </p:txBody>
        </p:sp>
      </p:grpSp>
      <p:sp>
        <p:nvSpPr>
          <p:cNvPr id="15" name="Rectangle 14"/>
          <p:cNvSpPr txBox="1">
            <a:spLocks noChangeArrowheads="1"/>
          </p:cNvSpPr>
          <p:nvPr/>
        </p:nvSpPr>
        <p:spPr bwMode="auto">
          <a:xfrm>
            <a:off x="0" y="1360513"/>
            <a:ext cx="4500562" cy="56165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514350" marR="0" lvl="0" indent="-514350" algn="l" defTabSz="914400" rtl="0" eaLnBrk="1" fontAlgn="t" latinLnBrk="0" hangingPunct="1">
              <a:lnSpc>
                <a:spcPct val="100000"/>
              </a:lnSpc>
              <a:spcBef>
                <a:spcPct val="20000"/>
              </a:spcBef>
              <a:spcAft>
                <a:spcPct val="0"/>
              </a:spcAft>
              <a:buClrTx/>
              <a:buSzTx/>
              <a:buFont typeface="+mj-lt"/>
              <a:buAutoNum type="arabicPeriod"/>
              <a:tabLst/>
              <a:defRPr/>
            </a:pPr>
            <a:r>
              <a:rPr kumimoji="0" lang="en-US" altLang="zh-CN" sz="2800" b="0" i="0" u="none" strike="noStrike" kern="0" cap="none" spc="0" normalizeH="0" baseline="0" noProof="0">
                <a:ln>
                  <a:noFill/>
                </a:ln>
                <a:effectLst/>
                <a:uLnTx/>
                <a:uFillTx/>
                <a:latin typeface="Arial Unicode MS" pitchFamily="34" charset="-128"/>
                <a:ea typeface="Arial Unicode MS" pitchFamily="34" charset="-128"/>
                <a:cs typeface="Arial Unicode MS" pitchFamily="34" charset="-128"/>
              </a:rPr>
              <a:t>Packages should not be </a:t>
            </a:r>
            <a:r>
              <a:rPr kumimoji="0" lang="en-US" altLang="zh-CN" sz="2800" b="1" i="0" u="none" strike="noStrike" kern="0" cap="none" spc="0" normalizeH="0" baseline="0" noProof="0">
                <a:ln>
                  <a:noFill/>
                </a:ln>
                <a:solidFill>
                  <a:srgbClr val="FF0000"/>
                </a:solidFill>
                <a:effectLst/>
                <a:uLnTx/>
                <a:uFillTx/>
                <a:latin typeface="Arial Unicode MS" pitchFamily="34" charset="-128"/>
                <a:ea typeface="Arial Unicode MS" pitchFamily="34" charset="-128"/>
                <a:cs typeface="Arial Unicode MS" pitchFamily="34" charset="-128"/>
              </a:rPr>
              <a:t>cross-coupled</a:t>
            </a:r>
            <a:r>
              <a:rPr kumimoji="0" lang="en-US" altLang="zh-CN" sz="2800" b="0" i="0" u="none" strike="noStrike" kern="0" cap="none" spc="0" normalizeH="0" baseline="0" noProof="0">
                <a:ln>
                  <a:noFill/>
                </a:ln>
                <a:effectLst/>
                <a:uLnTx/>
                <a:uFillTx/>
                <a:latin typeface="Arial Unicode MS" pitchFamily="34" charset="-128"/>
                <a:ea typeface="Arial Unicode MS" pitchFamily="34" charset="-128"/>
                <a:cs typeface="Arial Unicode MS" pitchFamily="34" charset="-128"/>
              </a:rPr>
              <a:t> </a:t>
            </a:r>
          </a:p>
          <a:p>
            <a:pPr marL="514350" marR="0" lvl="0" indent="-514350" algn="l" defTabSz="914400" rtl="0" eaLnBrk="1" fontAlgn="t" latinLnBrk="0" hangingPunct="1">
              <a:lnSpc>
                <a:spcPct val="100000"/>
              </a:lnSpc>
              <a:spcBef>
                <a:spcPct val="20000"/>
              </a:spcBef>
              <a:spcAft>
                <a:spcPct val="0"/>
              </a:spcAft>
              <a:buClrTx/>
              <a:buSzTx/>
              <a:buFont typeface="+mj-lt"/>
              <a:buAutoNum type="arabicPeriod"/>
              <a:tabLst/>
              <a:defRPr/>
            </a:pPr>
            <a:r>
              <a:rPr kumimoji="0" lang="en-US" altLang="zh-CN" sz="2800" b="0" i="0" u="none" strike="noStrike" kern="0" cap="none" spc="0" normalizeH="0" baseline="0" noProof="0">
                <a:ln>
                  <a:noFill/>
                </a:ln>
                <a:effectLst/>
                <a:uLnTx/>
                <a:uFillTx/>
                <a:latin typeface="Arial Unicode MS" pitchFamily="34" charset="-128"/>
                <a:ea typeface="Arial Unicode MS" pitchFamily="34" charset="-128"/>
                <a:cs typeface="Arial Unicode MS" pitchFamily="34" charset="-128"/>
              </a:rPr>
              <a:t>Packages in </a:t>
            </a:r>
            <a:r>
              <a:rPr kumimoji="0" lang="en-US" altLang="zh-CN" sz="2800" b="1" i="0" u="none" strike="noStrike" kern="0" cap="none" spc="0" normalizeH="0" baseline="0" noProof="0">
                <a:ln>
                  <a:noFill/>
                </a:ln>
                <a:solidFill>
                  <a:srgbClr val="0000CC"/>
                </a:solidFill>
                <a:effectLst/>
                <a:uLnTx/>
                <a:uFillTx/>
                <a:latin typeface="Arial Unicode MS" pitchFamily="34" charset="-128"/>
                <a:ea typeface="Arial Unicode MS" pitchFamily="34" charset="-128"/>
                <a:cs typeface="Arial Unicode MS" pitchFamily="34" charset="-128"/>
              </a:rPr>
              <a:t>lower layers</a:t>
            </a:r>
            <a:r>
              <a:rPr kumimoji="0" lang="en-US" altLang="zh-CN" sz="2800" b="0" i="0" u="none" strike="noStrike" kern="0" cap="none" spc="0" normalizeH="0" baseline="0" noProof="0">
                <a:ln>
                  <a:noFill/>
                </a:ln>
                <a:effectLst/>
                <a:uLnTx/>
                <a:uFillTx/>
                <a:latin typeface="Arial Unicode MS" pitchFamily="34" charset="-128"/>
                <a:ea typeface="Arial Unicode MS" pitchFamily="34" charset="-128"/>
                <a:cs typeface="Arial Unicode MS" pitchFamily="34" charset="-128"/>
              </a:rPr>
              <a:t> should not be dependent upon packages in </a:t>
            </a:r>
            <a:r>
              <a:rPr kumimoji="0" lang="en-US" altLang="zh-CN" sz="2800" b="1" i="0" u="none" strike="noStrike" kern="0" cap="none" spc="0" normalizeH="0" baseline="0" noProof="0">
                <a:ln>
                  <a:noFill/>
                </a:ln>
                <a:solidFill>
                  <a:srgbClr val="0000CC"/>
                </a:solidFill>
                <a:effectLst/>
                <a:uLnTx/>
                <a:uFillTx/>
                <a:latin typeface="Arial Unicode MS" pitchFamily="34" charset="-128"/>
                <a:ea typeface="Arial Unicode MS" pitchFamily="34" charset="-128"/>
                <a:cs typeface="Arial Unicode MS" pitchFamily="34" charset="-128"/>
              </a:rPr>
              <a:t>upper layers (!)</a:t>
            </a:r>
          </a:p>
          <a:p>
            <a:pPr marL="514350" marR="0" lvl="0" indent="-514350" algn="l" defTabSz="914400" rtl="0" eaLnBrk="1" fontAlgn="t" latinLnBrk="0" hangingPunct="1">
              <a:lnSpc>
                <a:spcPct val="100000"/>
              </a:lnSpc>
              <a:spcBef>
                <a:spcPct val="20000"/>
              </a:spcBef>
              <a:spcAft>
                <a:spcPct val="0"/>
              </a:spcAft>
              <a:buClrTx/>
              <a:buSzTx/>
              <a:buFont typeface="+mj-lt"/>
              <a:buAutoNum type="arabicPeriod"/>
              <a:tabLst/>
              <a:defRPr/>
            </a:pPr>
            <a:r>
              <a:rPr kumimoji="0" lang="en-US" altLang="zh-CN" sz="2800" b="0" i="0" u="none" strike="noStrike" kern="0" cap="none" spc="0" normalizeH="0" baseline="0" noProof="0">
                <a:ln>
                  <a:noFill/>
                </a:ln>
                <a:effectLst/>
                <a:uLnTx/>
                <a:uFillTx/>
                <a:latin typeface="Arial Unicode MS" pitchFamily="34" charset="-128"/>
                <a:ea typeface="Arial Unicode MS" pitchFamily="34" charset="-128"/>
                <a:cs typeface="Arial Unicode MS" pitchFamily="34" charset="-128"/>
              </a:rPr>
              <a:t>In general, dependencies should not </a:t>
            </a:r>
            <a:r>
              <a:rPr kumimoji="0" lang="en-US" altLang="zh-CN" sz="2800" b="1" i="0" u="none" strike="noStrike" kern="0" cap="none" spc="0" normalizeH="0" baseline="0" noProof="0">
                <a:ln>
                  <a:noFill/>
                </a:ln>
                <a:solidFill>
                  <a:srgbClr val="FF0000"/>
                </a:solidFill>
                <a:effectLst/>
                <a:uLnTx/>
                <a:uFillTx/>
                <a:latin typeface="Arial Unicode MS" pitchFamily="34" charset="-128"/>
                <a:ea typeface="Arial Unicode MS" pitchFamily="34" charset="-128"/>
                <a:cs typeface="Arial Unicode MS" pitchFamily="34" charset="-128"/>
              </a:rPr>
              <a:t>skip layers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en-US" altLang="zh-CN" sz="2800" b="0" i="0" u="none" strike="noStrike" kern="0" cap="none" spc="0" normalizeH="0" baseline="0" noProof="0">
              <a:ln>
                <a:noFill/>
              </a:ln>
              <a:effectLst/>
              <a:uLnTx/>
              <a:uFillTx/>
              <a:latin typeface="Arial Unicode MS" pitchFamily="34" charset="-128"/>
              <a:ea typeface="Arial Unicode MS" pitchFamily="34" charset="-128"/>
              <a:cs typeface="Arial Unicode MS" pitchFamily="34" charset="-128"/>
            </a:endParaRPr>
          </a:p>
        </p:txBody>
      </p:sp>
      <p:grpSp>
        <p:nvGrpSpPr>
          <p:cNvPr id="41" name="Group 40"/>
          <p:cNvGrpSpPr/>
          <p:nvPr/>
        </p:nvGrpSpPr>
        <p:grpSpPr>
          <a:xfrm>
            <a:off x="5284788" y="1463700"/>
            <a:ext cx="3375025" cy="974926"/>
            <a:chOff x="5284788" y="1463700"/>
            <a:chExt cx="3375025" cy="974926"/>
          </a:xfrm>
        </p:grpSpPr>
        <p:sp>
          <p:nvSpPr>
            <p:cNvPr id="16" name="Rectangle 15"/>
            <p:cNvSpPr>
              <a:spLocks noChangeArrowheads="1"/>
            </p:cNvSpPr>
            <p:nvPr/>
          </p:nvSpPr>
          <p:spPr bwMode="auto">
            <a:xfrm>
              <a:off x="5284788" y="1666900"/>
              <a:ext cx="1079500" cy="641350"/>
            </a:xfrm>
            <a:prstGeom prst="rect">
              <a:avLst/>
            </a:prstGeom>
            <a:solidFill>
              <a:srgbClr val="FFFFCC"/>
            </a:solidFill>
            <a:ln w="0">
              <a:solidFill>
                <a:schemeClr val="tx1"/>
              </a:solidFill>
              <a:miter lim="800000"/>
              <a:headEnd/>
              <a:tailEnd/>
            </a:ln>
          </p:spPr>
          <p:txBody>
            <a:bodyPr/>
            <a:lstStyle/>
            <a:p>
              <a:endParaRPr lang="zh-CN" altLang="en-US"/>
            </a:p>
          </p:txBody>
        </p:sp>
        <p:sp>
          <p:nvSpPr>
            <p:cNvPr id="17" name="Rectangle 16"/>
            <p:cNvSpPr>
              <a:spLocks noChangeArrowheads="1"/>
            </p:cNvSpPr>
            <p:nvPr/>
          </p:nvSpPr>
          <p:spPr bwMode="auto">
            <a:xfrm>
              <a:off x="5284788" y="1463700"/>
              <a:ext cx="427037" cy="203200"/>
            </a:xfrm>
            <a:prstGeom prst="rect">
              <a:avLst/>
            </a:prstGeom>
            <a:solidFill>
              <a:srgbClr val="FFFFCC"/>
            </a:solidFill>
            <a:ln w="9525">
              <a:noFill/>
              <a:miter lim="800000"/>
              <a:headEnd/>
              <a:tailEnd/>
            </a:ln>
          </p:spPr>
          <p:txBody>
            <a:bodyPr/>
            <a:lstStyle/>
            <a:p>
              <a:endParaRPr lang="zh-CN" altLang="en-US"/>
            </a:p>
          </p:txBody>
        </p:sp>
        <p:sp>
          <p:nvSpPr>
            <p:cNvPr id="18" name="Rectangle 17"/>
            <p:cNvSpPr>
              <a:spLocks noChangeArrowheads="1"/>
            </p:cNvSpPr>
            <p:nvPr/>
          </p:nvSpPr>
          <p:spPr bwMode="auto">
            <a:xfrm>
              <a:off x="5284788" y="1463700"/>
              <a:ext cx="427037" cy="203200"/>
            </a:xfrm>
            <a:prstGeom prst="rect">
              <a:avLst/>
            </a:prstGeom>
            <a:noFill/>
            <a:ln w="0">
              <a:solidFill>
                <a:srgbClr val="990033"/>
              </a:solidFill>
              <a:miter lim="800000"/>
              <a:headEnd/>
              <a:tailEnd/>
            </a:ln>
          </p:spPr>
          <p:txBody>
            <a:bodyPr/>
            <a:lstStyle/>
            <a:p>
              <a:endParaRPr lang="zh-CN" altLang="en-US"/>
            </a:p>
          </p:txBody>
        </p:sp>
        <p:sp>
          <p:nvSpPr>
            <p:cNvPr id="19" name="Rectangle 18"/>
            <p:cNvSpPr>
              <a:spLocks noChangeArrowheads="1"/>
            </p:cNvSpPr>
            <p:nvPr/>
          </p:nvSpPr>
          <p:spPr bwMode="auto">
            <a:xfrm>
              <a:off x="5780088" y="1773784"/>
              <a:ext cx="205184" cy="369332"/>
            </a:xfrm>
            <a:prstGeom prst="rect">
              <a:avLst/>
            </a:prstGeom>
            <a:noFill/>
            <a:ln w="9525">
              <a:noFill/>
              <a:miter lim="800000"/>
              <a:headEnd/>
              <a:tailEnd/>
            </a:ln>
          </p:spPr>
          <p:txBody>
            <a:bodyPr wrap="none" lIns="0" tIns="0" rIns="0" bIns="0">
              <a:spAutoFit/>
            </a:bodyPr>
            <a:lstStyle/>
            <a:p>
              <a:pPr eaLnBrk="0" hangingPunct="0"/>
              <a:r>
                <a:rPr lang="en-US" altLang="zh-CN" sz="2400"/>
                <a:t>A</a:t>
              </a:r>
              <a:endParaRPr lang="en-US" altLang="zh-CN"/>
            </a:p>
          </p:txBody>
        </p:sp>
        <p:sp>
          <p:nvSpPr>
            <p:cNvPr id="20" name="Rectangle 19"/>
            <p:cNvSpPr>
              <a:spLocks noChangeArrowheads="1"/>
            </p:cNvSpPr>
            <p:nvPr/>
          </p:nvSpPr>
          <p:spPr bwMode="auto">
            <a:xfrm>
              <a:off x="7580313" y="1666900"/>
              <a:ext cx="1079500" cy="641350"/>
            </a:xfrm>
            <a:prstGeom prst="rect">
              <a:avLst/>
            </a:prstGeom>
            <a:solidFill>
              <a:srgbClr val="FFFFCC"/>
            </a:solidFill>
            <a:ln w="0">
              <a:solidFill>
                <a:schemeClr val="tx1"/>
              </a:solidFill>
              <a:miter lim="800000"/>
              <a:headEnd/>
              <a:tailEnd/>
            </a:ln>
          </p:spPr>
          <p:txBody>
            <a:bodyPr/>
            <a:lstStyle/>
            <a:p>
              <a:endParaRPr lang="zh-CN" altLang="en-US"/>
            </a:p>
          </p:txBody>
        </p:sp>
        <p:sp>
          <p:nvSpPr>
            <p:cNvPr id="21" name="Rectangle 20"/>
            <p:cNvSpPr>
              <a:spLocks noChangeArrowheads="1"/>
            </p:cNvSpPr>
            <p:nvPr/>
          </p:nvSpPr>
          <p:spPr bwMode="auto">
            <a:xfrm>
              <a:off x="7580313" y="1463700"/>
              <a:ext cx="438150" cy="203200"/>
            </a:xfrm>
            <a:prstGeom prst="rect">
              <a:avLst/>
            </a:prstGeom>
            <a:solidFill>
              <a:srgbClr val="FFFFCC"/>
            </a:solidFill>
            <a:ln w="9525">
              <a:noFill/>
              <a:miter lim="800000"/>
              <a:headEnd/>
              <a:tailEnd/>
            </a:ln>
          </p:spPr>
          <p:txBody>
            <a:bodyPr/>
            <a:lstStyle/>
            <a:p>
              <a:endParaRPr lang="zh-CN" altLang="en-US"/>
            </a:p>
          </p:txBody>
        </p:sp>
        <p:sp>
          <p:nvSpPr>
            <p:cNvPr id="22" name="Rectangle 21"/>
            <p:cNvSpPr>
              <a:spLocks noChangeArrowheads="1"/>
            </p:cNvSpPr>
            <p:nvPr/>
          </p:nvSpPr>
          <p:spPr bwMode="auto">
            <a:xfrm>
              <a:off x="7580313" y="1463700"/>
              <a:ext cx="438150" cy="203200"/>
            </a:xfrm>
            <a:prstGeom prst="rect">
              <a:avLst/>
            </a:prstGeom>
            <a:noFill/>
            <a:ln w="0">
              <a:solidFill>
                <a:srgbClr val="990033"/>
              </a:solidFill>
              <a:miter lim="800000"/>
              <a:headEnd/>
              <a:tailEnd/>
            </a:ln>
          </p:spPr>
          <p:txBody>
            <a:bodyPr/>
            <a:lstStyle/>
            <a:p>
              <a:endParaRPr lang="zh-CN" altLang="en-US"/>
            </a:p>
          </p:txBody>
        </p:sp>
        <p:sp>
          <p:nvSpPr>
            <p:cNvPr id="23" name="Rectangle 22"/>
            <p:cNvSpPr>
              <a:spLocks noChangeArrowheads="1"/>
            </p:cNvSpPr>
            <p:nvPr/>
          </p:nvSpPr>
          <p:spPr bwMode="auto">
            <a:xfrm>
              <a:off x="8074025" y="1773784"/>
              <a:ext cx="205184" cy="369332"/>
            </a:xfrm>
            <a:prstGeom prst="rect">
              <a:avLst/>
            </a:prstGeom>
            <a:noFill/>
            <a:ln w="9525">
              <a:noFill/>
              <a:miter lim="800000"/>
              <a:headEnd/>
              <a:tailEnd/>
            </a:ln>
          </p:spPr>
          <p:txBody>
            <a:bodyPr wrap="none" lIns="0" tIns="0" rIns="0" bIns="0">
              <a:spAutoFit/>
            </a:bodyPr>
            <a:lstStyle/>
            <a:p>
              <a:pPr eaLnBrk="0" hangingPunct="0"/>
              <a:r>
                <a:rPr lang="en-US" altLang="zh-CN" sz="2400"/>
                <a:t>B</a:t>
              </a:r>
              <a:endParaRPr lang="en-US" altLang="zh-CN"/>
            </a:p>
          </p:txBody>
        </p:sp>
        <p:sp>
          <p:nvSpPr>
            <p:cNvPr id="24" name="Freeform 23"/>
            <p:cNvSpPr>
              <a:spLocks/>
            </p:cNvSpPr>
            <p:nvPr/>
          </p:nvSpPr>
          <p:spPr bwMode="auto">
            <a:xfrm>
              <a:off x="6364288" y="2049488"/>
              <a:ext cx="1216025" cy="100012"/>
            </a:xfrm>
            <a:custGeom>
              <a:avLst/>
              <a:gdLst>
                <a:gd name="T0" fmla="*/ 2147483647 w 108"/>
                <a:gd name="T1" fmla="*/ 2147483647 h 9"/>
                <a:gd name="T2" fmla="*/ 2147483647 w 108"/>
                <a:gd name="T3" fmla="*/ 2147483647 h 9"/>
                <a:gd name="T4" fmla="*/ 0 w 108"/>
                <a:gd name="T5" fmla="*/ 0 h 9"/>
                <a:gd name="T6" fmla="*/ 0 60000 65536"/>
                <a:gd name="T7" fmla="*/ 0 60000 65536"/>
                <a:gd name="T8" fmla="*/ 0 60000 65536"/>
                <a:gd name="T9" fmla="*/ 0 w 108"/>
                <a:gd name="T10" fmla="*/ 0 h 9"/>
                <a:gd name="T11" fmla="*/ 108 w 108"/>
                <a:gd name="T12" fmla="*/ 9 h 9"/>
              </a:gdLst>
              <a:ahLst/>
              <a:cxnLst>
                <a:cxn ang="T6">
                  <a:pos x="T0" y="T1"/>
                </a:cxn>
                <a:cxn ang="T7">
                  <a:pos x="T2" y="T3"/>
                </a:cxn>
                <a:cxn ang="T8">
                  <a:pos x="T4" y="T5"/>
                </a:cxn>
              </a:cxnLst>
              <a:rect l="T9" t="T10" r="T11" b="T12"/>
              <a:pathLst>
                <a:path w="108" h="9">
                  <a:moveTo>
                    <a:pt x="108" y="1"/>
                  </a:moveTo>
                  <a:lnTo>
                    <a:pt x="59" y="9"/>
                  </a:lnTo>
                  <a:lnTo>
                    <a:pt x="0" y="0"/>
                  </a:lnTo>
                </a:path>
              </a:pathLst>
            </a:custGeom>
            <a:noFill/>
            <a:ln w="19050">
              <a:solidFill>
                <a:schemeClr val="tx1"/>
              </a:solidFill>
              <a:prstDash val="dash"/>
              <a:round/>
              <a:headEnd/>
              <a:tailEnd type="arrow" w="med" len="med"/>
            </a:ln>
          </p:spPr>
          <p:txBody>
            <a:bodyPr/>
            <a:lstStyle/>
            <a:p>
              <a:endParaRPr lang="en-US"/>
            </a:p>
          </p:txBody>
        </p:sp>
        <p:sp>
          <p:nvSpPr>
            <p:cNvPr id="25" name="Freeform 24"/>
            <p:cNvSpPr>
              <a:spLocks/>
            </p:cNvSpPr>
            <p:nvPr/>
          </p:nvSpPr>
          <p:spPr bwMode="auto">
            <a:xfrm>
              <a:off x="6364288" y="1868513"/>
              <a:ext cx="1216025" cy="68262"/>
            </a:xfrm>
            <a:custGeom>
              <a:avLst/>
              <a:gdLst>
                <a:gd name="T0" fmla="*/ 0 w 108"/>
                <a:gd name="T1" fmla="*/ 2147483647 h 6"/>
                <a:gd name="T2" fmla="*/ 2147483647 w 108"/>
                <a:gd name="T3" fmla="*/ 0 h 6"/>
                <a:gd name="T4" fmla="*/ 2147483647 w 108"/>
                <a:gd name="T5" fmla="*/ 2147483647 h 6"/>
                <a:gd name="T6" fmla="*/ 0 60000 65536"/>
                <a:gd name="T7" fmla="*/ 0 60000 65536"/>
                <a:gd name="T8" fmla="*/ 0 60000 65536"/>
                <a:gd name="T9" fmla="*/ 0 w 108"/>
                <a:gd name="T10" fmla="*/ 0 h 6"/>
                <a:gd name="T11" fmla="*/ 108 w 108"/>
                <a:gd name="T12" fmla="*/ 6 h 6"/>
              </a:gdLst>
              <a:ahLst/>
              <a:cxnLst>
                <a:cxn ang="T6">
                  <a:pos x="T0" y="T1"/>
                </a:cxn>
                <a:cxn ang="T7">
                  <a:pos x="T2" y="T3"/>
                </a:cxn>
                <a:cxn ang="T8">
                  <a:pos x="T4" y="T5"/>
                </a:cxn>
              </a:cxnLst>
              <a:rect l="T9" t="T10" r="T11" b="T12"/>
              <a:pathLst>
                <a:path w="108" h="6">
                  <a:moveTo>
                    <a:pt x="0" y="4"/>
                  </a:moveTo>
                  <a:lnTo>
                    <a:pt x="39" y="0"/>
                  </a:lnTo>
                  <a:lnTo>
                    <a:pt x="108" y="6"/>
                  </a:lnTo>
                </a:path>
              </a:pathLst>
            </a:custGeom>
            <a:noFill/>
            <a:ln w="19050">
              <a:solidFill>
                <a:schemeClr val="tx1"/>
              </a:solidFill>
              <a:prstDash val="dash"/>
              <a:round/>
              <a:headEnd/>
              <a:tailEnd type="arrow" w="med" len="med"/>
            </a:ln>
          </p:spPr>
          <p:txBody>
            <a:bodyPr/>
            <a:lstStyle/>
            <a:p>
              <a:endParaRPr lang="en-US"/>
            </a:p>
          </p:txBody>
        </p:sp>
        <p:sp>
          <p:nvSpPr>
            <p:cNvPr id="26" name="Text Box 25"/>
            <p:cNvSpPr txBox="1">
              <a:spLocks noChangeArrowheads="1"/>
            </p:cNvSpPr>
            <p:nvPr/>
          </p:nvSpPr>
          <p:spPr bwMode="auto">
            <a:xfrm>
              <a:off x="6553200" y="1498625"/>
              <a:ext cx="762000" cy="940001"/>
            </a:xfrm>
            <a:prstGeom prst="rect">
              <a:avLst/>
            </a:prstGeom>
            <a:noFill/>
            <a:ln w="9525">
              <a:noFill/>
              <a:miter lim="800000"/>
              <a:headEnd/>
              <a:tailEnd/>
            </a:ln>
            <a:effectLst/>
          </p:spPr>
          <p:txBody>
            <a:bodyPr lIns="107950" tIns="53975" rIns="107950" bIns="53975">
              <a:spAutoFit/>
            </a:bodyPr>
            <a:lstStyle/>
            <a:p>
              <a:pPr eaLnBrk="0" hangingPunct="0"/>
              <a:r>
                <a:rPr lang="en-US" altLang="zh-CN" sz="5400" i="1">
                  <a:solidFill>
                    <a:srgbClr val="FF0000"/>
                  </a:solidFill>
                  <a:effectLst>
                    <a:outerShdw blurRad="38100" dist="38100" dir="2700000" algn="tl">
                      <a:srgbClr val="FFFFFF"/>
                    </a:outerShdw>
                  </a:effectLst>
                </a:rPr>
                <a:t>X</a:t>
              </a:r>
            </a:p>
          </p:txBody>
        </p:sp>
      </p:grpSp>
      <p:sp>
        <p:nvSpPr>
          <p:cNvPr id="30" name="Line 29"/>
          <p:cNvSpPr>
            <a:spLocks noChangeShapeType="1"/>
          </p:cNvSpPr>
          <p:nvPr/>
        </p:nvSpPr>
        <p:spPr bwMode="auto">
          <a:xfrm>
            <a:off x="3962400" y="3876700"/>
            <a:ext cx="0" cy="0"/>
          </a:xfrm>
          <a:prstGeom prst="line">
            <a:avLst/>
          </a:prstGeom>
          <a:noFill/>
          <a:ln w="9525">
            <a:noFill/>
            <a:round/>
            <a:headEnd/>
            <a:tailEnd type="triangle" w="med" len="med"/>
          </a:ln>
        </p:spPr>
        <p:txBody>
          <a:bodyPr lIns="107950" tIns="53975" rIns="107950" bIns="53975"/>
          <a:lstStyle/>
          <a:p>
            <a:endParaRPr lang="en-US"/>
          </a:p>
        </p:txBody>
      </p:sp>
      <p:grpSp>
        <p:nvGrpSpPr>
          <p:cNvPr id="48" name="Group 47"/>
          <p:cNvGrpSpPr/>
          <p:nvPr/>
        </p:nvGrpSpPr>
        <p:grpSpPr>
          <a:xfrm>
            <a:off x="6307149" y="3267100"/>
            <a:ext cx="1998651" cy="2876544"/>
            <a:chOff x="6307149" y="3267100"/>
            <a:chExt cx="1998651" cy="2876544"/>
          </a:xfrm>
        </p:grpSpPr>
        <p:grpSp>
          <p:nvGrpSpPr>
            <p:cNvPr id="4" name="Group 30"/>
            <p:cNvGrpSpPr>
              <a:grpSpLocks/>
            </p:cNvGrpSpPr>
            <p:nvPr/>
          </p:nvGrpSpPr>
          <p:grpSpPr bwMode="auto">
            <a:xfrm>
              <a:off x="6307149" y="5299094"/>
              <a:ext cx="1295400" cy="844550"/>
              <a:chOff x="4128" y="3164"/>
              <a:chExt cx="680" cy="532"/>
            </a:xfrm>
          </p:grpSpPr>
          <p:sp>
            <p:nvSpPr>
              <p:cNvPr id="32" name="Rectangle 31"/>
              <p:cNvSpPr>
                <a:spLocks noChangeArrowheads="1"/>
              </p:cNvSpPr>
              <p:nvPr/>
            </p:nvSpPr>
            <p:spPr bwMode="auto">
              <a:xfrm>
                <a:off x="4128" y="3292"/>
                <a:ext cx="680" cy="404"/>
              </a:xfrm>
              <a:prstGeom prst="rect">
                <a:avLst/>
              </a:prstGeom>
              <a:solidFill>
                <a:srgbClr val="FFFFCC"/>
              </a:solidFill>
              <a:ln w="0">
                <a:solidFill>
                  <a:schemeClr val="tx1"/>
                </a:solidFill>
                <a:miter lim="800000"/>
                <a:headEnd/>
                <a:tailEnd/>
              </a:ln>
            </p:spPr>
            <p:txBody>
              <a:bodyPr/>
              <a:lstStyle/>
              <a:p>
                <a:endParaRPr lang="zh-CN" altLang="en-US" sz="2400"/>
              </a:p>
            </p:txBody>
          </p:sp>
          <p:sp>
            <p:nvSpPr>
              <p:cNvPr id="33" name="Rectangle 32"/>
              <p:cNvSpPr>
                <a:spLocks noChangeArrowheads="1"/>
              </p:cNvSpPr>
              <p:nvPr/>
            </p:nvSpPr>
            <p:spPr bwMode="auto">
              <a:xfrm>
                <a:off x="4128" y="3164"/>
                <a:ext cx="276" cy="128"/>
              </a:xfrm>
              <a:prstGeom prst="rect">
                <a:avLst/>
              </a:prstGeom>
              <a:solidFill>
                <a:srgbClr val="FFFFCC"/>
              </a:solidFill>
              <a:ln w="9525">
                <a:solidFill>
                  <a:schemeClr val="tx1"/>
                </a:solidFill>
                <a:miter lim="800000"/>
                <a:headEnd/>
                <a:tailEnd/>
              </a:ln>
            </p:spPr>
            <p:txBody>
              <a:bodyPr/>
              <a:lstStyle/>
              <a:p>
                <a:endParaRPr lang="zh-CN" altLang="en-US" sz="2400"/>
              </a:p>
            </p:txBody>
          </p:sp>
          <p:sp>
            <p:nvSpPr>
              <p:cNvPr id="34" name="Rectangle 33"/>
              <p:cNvSpPr>
                <a:spLocks noChangeArrowheads="1"/>
              </p:cNvSpPr>
              <p:nvPr/>
            </p:nvSpPr>
            <p:spPr bwMode="auto">
              <a:xfrm>
                <a:off x="4128" y="3164"/>
                <a:ext cx="276" cy="128"/>
              </a:xfrm>
              <a:prstGeom prst="rect">
                <a:avLst/>
              </a:prstGeom>
              <a:noFill/>
              <a:ln w="0">
                <a:solidFill>
                  <a:schemeClr val="tx1"/>
                </a:solidFill>
                <a:miter lim="800000"/>
                <a:headEnd/>
                <a:tailEnd/>
              </a:ln>
            </p:spPr>
            <p:txBody>
              <a:bodyPr/>
              <a:lstStyle/>
              <a:p>
                <a:endParaRPr lang="zh-CN" altLang="en-US" sz="2400"/>
              </a:p>
            </p:txBody>
          </p:sp>
          <p:sp>
            <p:nvSpPr>
              <p:cNvPr id="35" name="Rectangle 34"/>
              <p:cNvSpPr>
                <a:spLocks noChangeArrowheads="1"/>
              </p:cNvSpPr>
              <p:nvPr/>
            </p:nvSpPr>
            <p:spPr bwMode="auto">
              <a:xfrm>
                <a:off x="4439" y="3360"/>
                <a:ext cx="117" cy="233"/>
              </a:xfrm>
              <a:prstGeom prst="rect">
                <a:avLst/>
              </a:prstGeom>
              <a:noFill/>
              <a:ln w="9525">
                <a:noFill/>
                <a:miter lim="800000"/>
                <a:headEnd/>
                <a:tailEnd/>
              </a:ln>
            </p:spPr>
            <p:txBody>
              <a:bodyPr wrap="none" lIns="0" tIns="0" rIns="0" bIns="0">
                <a:spAutoFit/>
              </a:bodyPr>
              <a:lstStyle/>
              <a:p>
                <a:pPr eaLnBrk="0" hangingPunct="0"/>
                <a:r>
                  <a:rPr lang="en-US" altLang="zh-CN" sz="2400"/>
                  <a:t>C</a:t>
                </a:r>
                <a:endParaRPr lang="en-US" altLang="zh-CN"/>
              </a:p>
            </p:txBody>
          </p:sp>
        </p:grpSp>
        <p:sp>
          <p:nvSpPr>
            <p:cNvPr id="37" name="Line 36"/>
            <p:cNvSpPr>
              <a:spLocks noChangeShapeType="1"/>
            </p:cNvSpPr>
            <p:nvPr/>
          </p:nvSpPr>
          <p:spPr bwMode="auto">
            <a:xfrm flipH="1">
              <a:off x="7620000" y="4029100"/>
              <a:ext cx="685800" cy="1752600"/>
            </a:xfrm>
            <a:prstGeom prst="line">
              <a:avLst/>
            </a:prstGeom>
            <a:noFill/>
            <a:ln w="19050">
              <a:solidFill>
                <a:schemeClr val="tx1"/>
              </a:solidFill>
              <a:prstDash val="dash"/>
              <a:round/>
              <a:headEnd/>
              <a:tailEnd type="arrow" w="med" len="med"/>
            </a:ln>
          </p:spPr>
          <p:txBody>
            <a:bodyPr lIns="107950" tIns="53975" rIns="107950" bIns="53975"/>
            <a:lstStyle/>
            <a:p>
              <a:endParaRPr lang="en-US"/>
            </a:p>
          </p:txBody>
        </p:sp>
        <p:sp>
          <p:nvSpPr>
            <p:cNvPr id="38" name="Line 37"/>
            <p:cNvSpPr>
              <a:spLocks noChangeShapeType="1"/>
            </p:cNvSpPr>
            <p:nvPr/>
          </p:nvSpPr>
          <p:spPr bwMode="auto">
            <a:xfrm flipH="1" flipV="1">
              <a:off x="7543800" y="3267100"/>
              <a:ext cx="762000" cy="762000"/>
            </a:xfrm>
            <a:prstGeom prst="line">
              <a:avLst/>
            </a:prstGeom>
            <a:noFill/>
            <a:ln w="19050">
              <a:solidFill>
                <a:schemeClr val="tx1"/>
              </a:solidFill>
              <a:prstDash val="dash"/>
              <a:round/>
              <a:headEnd/>
              <a:tailEnd/>
            </a:ln>
          </p:spPr>
          <p:txBody>
            <a:bodyPr lIns="107950" tIns="53975" rIns="107950" bIns="53975"/>
            <a:lstStyle/>
            <a:p>
              <a:endParaRPr lang="en-US"/>
            </a:p>
          </p:txBody>
        </p:sp>
      </p:grpSp>
      <p:sp>
        <p:nvSpPr>
          <p:cNvPr id="39" name="Text Box 38"/>
          <p:cNvSpPr txBox="1">
            <a:spLocks noChangeArrowheads="1"/>
          </p:cNvSpPr>
          <p:nvPr/>
        </p:nvSpPr>
        <p:spPr bwMode="auto">
          <a:xfrm>
            <a:off x="8001000" y="3676675"/>
            <a:ext cx="762000" cy="657225"/>
          </a:xfrm>
          <a:prstGeom prst="rect">
            <a:avLst/>
          </a:prstGeom>
          <a:noFill/>
          <a:ln w="9525">
            <a:noFill/>
            <a:miter lim="800000"/>
            <a:headEnd/>
            <a:tailEnd/>
          </a:ln>
          <a:effectLst/>
        </p:spPr>
        <p:txBody>
          <a:bodyPr lIns="107950" tIns="53975" rIns="107950" bIns="53975">
            <a:spAutoFit/>
          </a:bodyPr>
          <a:lstStyle/>
          <a:p>
            <a:pPr eaLnBrk="0" hangingPunct="0"/>
            <a:r>
              <a:rPr lang="en-US" altLang="zh-CN" sz="3600" b="1" i="1">
                <a:solidFill>
                  <a:srgbClr val="FF0000"/>
                </a:solidFill>
                <a:effectLst>
                  <a:outerShdw blurRad="38100" dist="38100" dir="2700000" algn="tl">
                    <a:srgbClr val="FFFFFF"/>
                  </a:outerShdw>
                </a:effectLst>
              </a:rPr>
              <a:t>X</a:t>
            </a:r>
          </a:p>
        </p:txBody>
      </p:sp>
      <p:sp>
        <p:nvSpPr>
          <p:cNvPr id="40" name="Text Box 39"/>
          <p:cNvSpPr txBox="1">
            <a:spLocks noChangeArrowheads="1"/>
          </p:cNvSpPr>
          <p:nvPr/>
        </p:nvSpPr>
        <p:spPr bwMode="auto">
          <a:xfrm>
            <a:off x="5214942" y="5990591"/>
            <a:ext cx="3681418" cy="724557"/>
          </a:xfrm>
          <a:prstGeom prst="rect">
            <a:avLst/>
          </a:prstGeom>
          <a:noFill/>
          <a:ln w="9525">
            <a:noFill/>
            <a:miter lim="800000"/>
            <a:headEnd/>
            <a:tailEnd/>
          </a:ln>
          <a:effectLst/>
        </p:spPr>
        <p:txBody>
          <a:bodyPr wrap="square" lIns="107950" tIns="53975" rIns="107950" bIns="53975" anchor="ctr">
            <a:spAutoFit/>
          </a:bodyPr>
          <a:lstStyle/>
          <a:p>
            <a:pPr eaLnBrk="0" hangingPunct="0"/>
            <a:r>
              <a:rPr lang="en-US" altLang="zh-CN" sz="2400" i="1">
                <a:solidFill>
                  <a:srgbClr val="FF0000"/>
                </a:solidFill>
                <a:effectLst>
                  <a:outerShdw blurRad="38100" dist="38100" dir="2700000" algn="tl">
                    <a:srgbClr val="FFFFFF"/>
                  </a:outerShdw>
                </a:effectLst>
                <a:latin typeface="Arial Unicode MS" pitchFamily="34" charset="-128"/>
                <a:ea typeface="Arial Unicode MS" pitchFamily="34" charset="-128"/>
                <a:cs typeface="Arial Unicode MS" pitchFamily="34" charset="-128"/>
              </a:rPr>
              <a:t>X</a:t>
            </a:r>
            <a:r>
              <a:rPr lang="en-US" altLang="zh-CN" sz="4000" i="1">
                <a:solidFill>
                  <a:srgbClr val="FF0000"/>
                </a:solidFill>
                <a:effectLst>
                  <a:outerShdw blurRad="38100" dist="38100" dir="2700000" algn="tl">
                    <a:srgbClr val="FFFFFF"/>
                  </a:outerShdw>
                </a:effectLst>
                <a:latin typeface="Arial Unicode MS" pitchFamily="34" charset="-128"/>
                <a:ea typeface="Arial Unicode MS" pitchFamily="34" charset="-128"/>
                <a:cs typeface="Arial Unicode MS" pitchFamily="34" charset="-128"/>
              </a:rPr>
              <a:t> </a:t>
            </a:r>
            <a:r>
              <a:rPr lang="en-US" altLang="zh-CN" sz="2400">
                <a:solidFill>
                  <a:srgbClr val="FF0000"/>
                </a:solidFill>
                <a:latin typeface="Arial Unicode MS" pitchFamily="34" charset="-128"/>
                <a:ea typeface="Arial Unicode MS" pitchFamily="34" charset="-128"/>
                <a:cs typeface="Arial Unicode MS" pitchFamily="34" charset="-128"/>
              </a:rPr>
              <a:t>= Coupling violation</a:t>
            </a:r>
            <a:endParaRPr lang="en-US" altLang="zh-CN" sz="4000">
              <a:solidFill>
                <a:srgbClr val="FF0000"/>
              </a:solidFill>
              <a:latin typeface="Arial Unicode MS" pitchFamily="34" charset="-128"/>
              <a:ea typeface="Arial Unicode MS" pitchFamily="34" charset="-128"/>
              <a:cs typeface="Arial Unicode MS" pitchFamily="34" charset="-128"/>
            </a:endParaRPr>
          </a:p>
        </p:txBody>
      </p:sp>
      <p:grpSp>
        <p:nvGrpSpPr>
          <p:cNvPr id="43" name="Group 42"/>
          <p:cNvGrpSpPr/>
          <p:nvPr/>
        </p:nvGrpSpPr>
        <p:grpSpPr>
          <a:xfrm>
            <a:off x="4857752" y="2786058"/>
            <a:ext cx="3857652" cy="2214578"/>
            <a:chOff x="4572000" y="2860700"/>
            <a:chExt cx="3857652" cy="2214578"/>
          </a:xfrm>
        </p:grpSpPr>
        <p:sp>
          <p:nvSpPr>
            <p:cNvPr id="28" name="Text Box 27"/>
            <p:cNvSpPr txBox="1">
              <a:spLocks noChangeArrowheads="1"/>
            </p:cNvSpPr>
            <p:nvPr/>
          </p:nvSpPr>
          <p:spPr bwMode="auto">
            <a:xfrm>
              <a:off x="4768850" y="2860700"/>
              <a:ext cx="911225" cy="717550"/>
            </a:xfrm>
            <a:prstGeom prst="rect">
              <a:avLst/>
            </a:prstGeom>
            <a:noFill/>
            <a:ln w="9525">
              <a:noFill/>
              <a:miter lim="800000"/>
              <a:headEnd/>
              <a:tailEnd/>
            </a:ln>
          </p:spPr>
          <p:txBody>
            <a:bodyPr lIns="107950" tIns="53975" rIns="107950" bIns="53975">
              <a:spAutoFit/>
            </a:bodyPr>
            <a:lstStyle/>
            <a:p>
              <a:pPr eaLnBrk="0" hangingPunct="0">
                <a:defRPr/>
              </a:pPr>
              <a:r>
                <a:rPr lang="en-US" altLang="zh-CN" sz="2000" dirty="0"/>
                <a:t>Upper Layer</a:t>
              </a:r>
            </a:p>
          </p:txBody>
        </p:sp>
        <p:sp>
          <p:nvSpPr>
            <p:cNvPr id="29" name="Text Box 28"/>
            <p:cNvSpPr txBox="1">
              <a:spLocks noChangeArrowheads="1"/>
            </p:cNvSpPr>
            <p:nvPr/>
          </p:nvSpPr>
          <p:spPr bwMode="auto">
            <a:xfrm>
              <a:off x="4803775" y="3997350"/>
              <a:ext cx="911225" cy="717550"/>
            </a:xfrm>
            <a:prstGeom prst="rect">
              <a:avLst/>
            </a:prstGeom>
            <a:noFill/>
            <a:ln w="9525">
              <a:noFill/>
              <a:miter lim="800000"/>
              <a:headEnd/>
              <a:tailEnd/>
            </a:ln>
          </p:spPr>
          <p:txBody>
            <a:bodyPr lIns="107950" tIns="53975" rIns="107950" bIns="53975">
              <a:spAutoFit/>
            </a:bodyPr>
            <a:lstStyle/>
            <a:p>
              <a:pPr eaLnBrk="0" hangingPunct="0">
                <a:defRPr/>
              </a:pPr>
              <a:r>
                <a:rPr lang="en-US" altLang="zh-CN" sz="2000" dirty="0"/>
                <a:t>Lower Layer</a:t>
              </a:r>
            </a:p>
          </p:txBody>
        </p:sp>
        <p:cxnSp>
          <p:nvCxnSpPr>
            <p:cNvPr id="42" name="Straight Connector 41"/>
            <p:cNvCxnSpPr/>
            <p:nvPr/>
          </p:nvCxnSpPr>
          <p:spPr>
            <a:xfrm>
              <a:off x="4572000" y="3786190"/>
              <a:ext cx="3857652" cy="3204"/>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572000" y="5070486"/>
              <a:ext cx="3857652" cy="4792"/>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4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xEl>
                                              <p:pRg st="1" end="1"/>
                                            </p:txEl>
                                          </p:spTgt>
                                        </p:tgtEl>
                                        <p:attrNameLst>
                                          <p:attrName>style.visibility</p:attrName>
                                        </p:attrNameLst>
                                      </p:cBhvr>
                                      <p:to>
                                        <p:strVal val="visible"/>
                                      </p:to>
                                    </p:set>
                                    <p:anim calcmode="lin" valueType="num">
                                      <p:cBhvr additive="base">
                                        <p:cTn id="18"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5">
                                            <p:txEl>
                                              <p:pRg st="1" end="1"/>
                                            </p:txEl>
                                          </p:spTgt>
                                        </p:tgtEl>
                                        <p:attrNameLst>
                                          <p:attrName>ppt_y</p:attrName>
                                        </p:attrNameLst>
                                      </p:cBhvr>
                                      <p:tavLst>
                                        <p:tav tm="0">
                                          <p:val>
                                            <p:strVal val="1+#ppt_h/2"/>
                                          </p:val>
                                        </p:tav>
                                        <p:tav tm="100000">
                                          <p:val>
                                            <p:strVal val="#ppt_y"/>
                                          </p:val>
                                        </p:tav>
                                      </p:tavLst>
                                    </p:anim>
                                  </p:childTnLst>
                                </p:cTn>
                              </p:par>
                              <p:par>
                                <p:cTn id="20" presetID="1" presetClass="entr" presetSubtype="0"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xEl>
                                              <p:pRg st="2" end="2"/>
                                            </p:txEl>
                                          </p:spTgt>
                                        </p:tgtEl>
                                        <p:attrNameLst>
                                          <p:attrName>style.visibility</p:attrName>
                                        </p:attrNameLst>
                                      </p:cBhvr>
                                      <p:to>
                                        <p:strVal val="visible"/>
                                      </p:to>
                                    </p:set>
                                    <p:anim calcmode="lin" valueType="num">
                                      <p:cBhvr additive="base">
                                        <p:cTn id="2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1" presetClass="entr" presetSubtype="0"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uiExpand="1" build="p"/>
      <p:bldP spid="39" grpId="0"/>
      <p:bldP spid="4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Nội dung thiết kế</a:t>
            </a:r>
          </a:p>
        </p:txBody>
      </p:sp>
      <p:sp>
        <p:nvSpPr>
          <p:cNvPr id="3" name="Content Placeholder 2"/>
          <p:cNvSpPr>
            <a:spLocks noGrp="1"/>
          </p:cNvSpPr>
          <p:nvPr>
            <p:ph idx="1"/>
          </p:nvPr>
        </p:nvSpPr>
        <p:spPr/>
        <p:txBody>
          <a:bodyPr/>
          <a:lstStyle/>
          <a:p>
            <a:endParaRPr lang="en-US"/>
          </a:p>
          <a:p>
            <a:pPr marL="514350" indent="-514350">
              <a:buFont typeface="+mj-lt"/>
              <a:buAutoNum type="arabicPeriod"/>
            </a:pPr>
            <a:r>
              <a:rPr lang="en-US">
                <a:solidFill>
                  <a:schemeClr val="tx1">
                    <a:lumMod val="65000"/>
                    <a:lumOff val="35000"/>
                  </a:schemeClr>
                </a:solidFill>
              </a:rPr>
              <a:t>ÁNH XẠ LỚP PHÂN TÍCH THÀNH LỚP THIẾT KẾ</a:t>
            </a:r>
          </a:p>
          <a:p>
            <a:pPr marL="514350" indent="-514350">
              <a:buFont typeface="+mj-lt"/>
              <a:buAutoNum type="arabicPeriod"/>
            </a:pPr>
            <a:r>
              <a:rPr lang="en-US">
                <a:solidFill>
                  <a:schemeClr val="tx1">
                    <a:lumMod val="65000"/>
                    <a:lumOff val="35000"/>
                  </a:schemeClr>
                </a:solidFill>
              </a:rPr>
              <a:t>CSDL: ÁNH XẠ MÔ HÌNH ĐỐI TƯỢNG SANG MÔ HÌNH QUAN HỆ</a:t>
            </a:r>
          </a:p>
          <a:p>
            <a:pPr marL="514350" indent="-514350">
              <a:buFont typeface="+mj-lt"/>
              <a:buAutoNum type="arabicPeriod"/>
            </a:pPr>
            <a:r>
              <a:rPr lang="en-US">
                <a:solidFill>
                  <a:schemeClr val="tx1">
                    <a:lumMod val="65000"/>
                    <a:lumOff val="35000"/>
                  </a:schemeClr>
                </a:solidFill>
              </a:rPr>
              <a:t>THIẾT KẾ CÁC THÀNH PHẦN, SUBSYSTEM VÀ PACKAGE</a:t>
            </a:r>
          </a:p>
          <a:p>
            <a:pPr marL="514350" indent="-514350">
              <a:buFont typeface="+mj-lt"/>
              <a:buAutoNum type="arabicPeriod"/>
            </a:pPr>
            <a:r>
              <a:rPr lang="en-US" b="1">
                <a:solidFill>
                  <a:schemeClr val="tx2"/>
                </a:solidFill>
              </a:rPr>
              <a:t>THIẾT KẾ KIẾN TRÚC CHO HỆ THỐNG</a:t>
            </a:r>
          </a:p>
          <a:p>
            <a:pPr marL="514350" indent="-514350">
              <a:buFont typeface="+mj-lt"/>
              <a:buAutoNum type="arabicPeriod"/>
            </a:pPr>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Thiết kế kiến trúc</a:t>
            </a:r>
          </a:p>
        </p:txBody>
      </p:sp>
      <p:sp>
        <p:nvSpPr>
          <p:cNvPr id="3" name="Content Placeholder 2"/>
          <p:cNvSpPr>
            <a:spLocks noGrp="1"/>
          </p:cNvSpPr>
          <p:nvPr>
            <p:ph idx="1"/>
          </p:nvPr>
        </p:nvSpPr>
        <p:spPr/>
        <p:txBody>
          <a:bodyPr/>
          <a:lstStyle/>
          <a:p>
            <a:r>
              <a:rPr lang="en-US"/>
              <a:t>Thiết kế Kiến trúc: Phân hoạch ứng dụng thành từng phần tương đối độc lập nhau (subsystem, package) theo chiều dọc (layers,tiers) hoặc chiều ngang (partition)</a:t>
            </a:r>
          </a:p>
          <a:p>
            <a:pPr lvl="1"/>
            <a:r>
              <a:rPr lang="en-US"/>
              <a:t>Giải quyết các vấn đề sử dụng dữ liệu (cập nhật, bảo mật,..)</a:t>
            </a:r>
          </a:p>
          <a:p>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PC networking</a:t>
            </a:r>
          </a:p>
        </p:txBody>
      </p:sp>
      <p:grpSp>
        <p:nvGrpSpPr>
          <p:cNvPr id="54" name="Group 53"/>
          <p:cNvGrpSpPr/>
          <p:nvPr/>
        </p:nvGrpSpPr>
        <p:grpSpPr>
          <a:xfrm>
            <a:off x="2857488" y="3786190"/>
            <a:ext cx="3214710" cy="2654115"/>
            <a:chOff x="2152038" y="3857628"/>
            <a:chExt cx="3214710" cy="2654115"/>
          </a:xfrm>
        </p:grpSpPr>
        <p:pic>
          <p:nvPicPr>
            <p:cNvPr id="1046" name="Picture 22" descr="Kết quả hình ảnh cho computer  drawing">
              <a:hlinkClick r:id="rId2"/>
            </p:cNvPr>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303844" y="4944238"/>
              <a:ext cx="1008441" cy="877456"/>
            </a:xfrm>
            <a:prstGeom prst="rect">
              <a:avLst/>
            </a:prstGeom>
            <a:noFill/>
          </p:spPr>
        </p:pic>
        <p:pic>
          <p:nvPicPr>
            <p:cNvPr id="1048" name="Picture 24" descr="Hình ảnh có liên quan">
              <a:hlinkClick r:id="rId4"/>
            </p:cNvPr>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929058" y="5072074"/>
              <a:ext cx="820191" cy="792564"/>
            </a:xfrm>
            <a:prstGeom prst="rect">
              <a:avLst/>
            </a:prstGeom>
            <a:noFill/>
          </p:spPr>
        </p:pic>
        <p:pic>
          <p:nvPicPr>
            <p:cNvPr id="1050" name="Picture 26" descr="Hình ảnh có liên quan">
              <a:hlinkClick r:id="rId6"/>
            </p:cNvPr>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116451" y="3857628"/>
              <a:ext cx="1125128" cy="926797"/>
            </a:xfrm>
            <a:prstGeom prst="rect">
              <a:avLst/>
            </a:prstGeom>
            <a:noFill/>
          </p:spPr>
        </p:pic>
        <p:cxnSp>
          <p:nvCxnSpPr>
            <p:cNvPr id="35" name="Straight Connector 34"/>
            <p:cNvCxnSpPr>
              <a:endCxn id="1048" idx="0"/>
            </p:cNvCxnSpPr>
            <p:nvPr/>
          </p:nvCxnSpPr>
          <p:spPr>
            <a:xfrm>
              <a:off x="3929058" y="4752483"/>
              <a:ext cx="410096" cy="319591"/>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3116451" y="5391665"/>
              <a:ext cx="875116" cy="1421"/>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046" idx="0"/>
            </p:cNvCxnSpPr>
            <p:nvPr/>
          </p:nvCxnSpPr>
          <p:spPr>
            <a:xfrm rot="5400000" flipH="1" flipV="1">
              <a:off x="2896226" y="4536487"/>
              <a:ext cx="319589" cy="495913"/>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2152038" y="5865412"/>
              <a:ext cx="3214710" cy="646331"/>
            </a:xfrm>
            <a:prstGeom prst="rect">
              <a:avLst/>
            </a:prstGeom>
            <a:noFill/>
          </p:spPr>
          <p:txBody>
            <a:bodyPr wrap="square" rtlCol="0">
              <a:spAutoFit/>
            </a:bodyPr>
            <a:lstStyle/>
            <a:p>
              <a:r>
                <a:rPr lang="en-US" b="1"/>
                <a:t>Peer to peer</a:t>
              </a:r>
              <a:r>
                <a:rPr lang="en-US"/>
                <a:t>: </a:t>
              </a:r>
            </a:p>
            <a:p>
              <a:r>
                <a:rPr lang="en-US"/>
                <a:t>Different Application domain</a:t>
              </a:r>
            </a:p>
          </p:txBody>
        </p:sp>
      </p:grpSp>
      <p:grpSp>
        <p:nvGrpSpPr>
          <p:cNvPr id="53" name="Group 52"/>
          <p:cNvGrpSpPr/>
          <p:nvPr/>
        </p:nvGrpSpPr>
        <p:grpSpPr>
          <a:xfrm>
            <a:off x="5500694" y="1428736"/>
            <a:ext cx="3198311" cy="3003785"/>
            <a:chOff x="5429256" y="2143116"/>
            <a:chExt cx="3198311" cy="3003785"/>
          </a:xfrm>
        </p:grpSpPr>
        <p:pic>
          <p:nvPicPr>
            <p:cNvPr id="1041" name="Picture 17" descr="http://www.clker.com/cliparts/4/a/o/k/E/Q/server-hi.png"/>
            <p:cNvPicPr>
              <a:picLocks noChangeAspect="1" noChangeArrowheads="1"/>
            </p:cNvPicPr>
            <p:nvPr/>
          </p:nvPicPr>
          <p:blipFill>
            <a:blip r:embed="rId8" cstate="print"/>
            <a:srcRect/>
            <a:stretch>
              <a:fillRect/>
            </a:stretch>
          </p:blipFill>
          <p:spPr bwMode="auto">
            <a:xfrm>
              <a:off x="5572132" y="2143116"/>
              <a:ext cx="944885" cy="1456698"/>
            </a:xfrm>
            <a:prstGeom prst="rect">
              <a:avLst/>
            </a:prstGeom>
            <a:noFill/>
          </p:spPr>
        </p:pic>
        <p:pic>
          <p:nvPicPr>
            <p:cNvPr id="1044" name="Picture 20" descr="Hình ảnh có liên quan">
              <a:hlinkClick r:id="rId9"/>
            </p:cNvPr>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6643702" y="3500438"/>
              <a:ext cx="957243" cy="957243"/>
            </a:xfrm>
            <a:prstGeom prst="rect">
              <a:avLst/>
            </a:prstGeom>
            <a:noFill/>
          </p:spPr>
        </p:pic>
        <p:pic>
          <p:nvPicPr>
            <p:cNvPr id="23" name="Picture 20" descr="Hình ảnh có liên quan">
              <a:hlinkClick r:id="rId9"/>
            </p:cNvPr>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7215206" y="2357430"/>
              <a:ext cx="957243" cy="957243"/>
            </a:xfrm>
            <a:prstGeom prst="rect">
              <a:avLst/>
            </a:prstGeom>
            <a:noFill/>
          </p:spPr>
        </p:pic>
        <p:cxnSp>
          <p:nvCxnSpPr>
            <p:cNvPr id="30" name="Straight Connector 29"/>
            <p:cNvCxnSpPr>
              <a:stCxn id="1041" idx="3"/>
              <a:endCxn id="23" idx="1"/>
            </p:cNvCxnSpPr>
            <p:nvPr/>
          </p:nvCxnSpPr>
          <p:spPr>
            <a:xfrm flipV="1">
              <a:off x="6517017" y="2836052"/>
              <a:ext cx="698189" cy="35413"/>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a:endCxn id="1044" idx="1"/>
            </p:cNvCxnSpPr>
            <p:nvPr/>
          </p:nvCxnSpPr>
          <p:spPr>
            <a:xfrm rot="16200000" flipH="1">
              <a:off x="6190077" y="3525435"/>
              <a:ext cx="550060" cy="357190"/>
            </a:xfrm>
            <a:prstGeom prst="lin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5429256" y="4500570"/>
              <a:ext cx="3198311" cy="646331"/>
            </a:xfrm>
            <a:prstGeom prst="rect">
              <a:avLst/>
            </a:prstGeom>
            <a:noFill/>
          </p:spPr>
          <p:txBody>
            <a:bodyPr wrap="none" rtlCol="0">
              <a:spAutoFit/>
            </a:bodyPr>
            <a:lstStyle/>
            <a:p>
              <a:r>
                <a:rPr lang="en-US" b="1"/>
                <a:t>Client-server</a:t>
              </a:r>
              <a:r>
                <a:rPr lang="en-US"/>
                <a:t>: </a:t>
              </a:r>
            </a:p>
            <a:p>
              <a:r>
                <a:rPr lang="en-US"/>
                <a:t>The same application domain</a:t>
              </a:r>
            </a:p>
          </p:txBody>
        </p:sp>
      </p:grpSp>
      <p:grpSp>
        <p:nvGrpSpPr>
          <p:cNvPr id="55" name="Group 54"/>
          <p:cNvGrpSpPr/>
          <p:nvPr/>
        </p:nvGrpSpPr>
        <p:grpSpPr>
          <a:xfrm>
            <a:off x="857224" y="1357298"/>
            <a:ext cx="2008164" cy="2646595"/>
            <a:chOff x="1000100" y="1357298"/>
            <a:chExt cx="2008164" cy="2646595"/>
          </a:xfrm>
        </p:grpSpPr>
        <p:pic>
          <p:nvPicPr>
            <p:cNvPr id="1039" name="Picture 15" descr="Kết quả hình ảnh cho computer  drawing">
              <a:hlinkClick r:id="rId11"/>
            </p:cNvPr>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1071538" y="1357298"/>
              <a:ext cx="1936726" cy="1956640"/>
            </a:xfrm>
            <a:prstGeom prst="rect">
              <a:avLst/>
            </a:prstGeom>
            <a:noFill/>
          </p:spPr>
        </p:pic>
        <p:sp>
          <p:nvSpPr>
            <p:cNvPr id="52" name="TextBox 51"/>
            <p:cNvSpPr txBox="1"/>
            <p:nvPr/>
          </p:nvSpPr>
          <p:spPr>
            <a:xfrm>
              <a:off x="1000100" y="3357562"/>
              <a:ext cx="1941557" cy="646331"/>
            </a:xfrm>
            <a:prstGeom prst="rect">
              <a:avLst/>
            </a:prstGeom>
            <a:noFill/>
          </p:spPr>
          <p:txBody>
            <a:bodyPr wrap="none" rtlCol="0">
              <a:spAutoFit/>
            </a:bodyPr>
            <a:lstStyle/>
            <a:p>
              <a:r>
                <a:rPr lang="en-US" b="1"/>
                <a:t>Stand alone PC</a:t>
              </a:r>
              <a:r>
                <a:rPr lang="en-US"/>
                <a:t>:</a:t>
              </a:r>
            </a:p>
            <a:p>
              <a:r>
                <a:rPr lang="en-US"/>
                <a:t>Not sharing</a:t>
              </a:r>
            </a:p>
          </p:txBody>
        </p:sp>
      </p:grpSp>
      <p:sp>
        <p:nvSpPr>
          <p:cNvPr id="56" name="Down Arrow 55"/>
          <p:cNvSpPr/>
          <p:nvPr/>
        </p:nvSpPr>
        <p:spPr>
          <a:xfrm rot="-2340000">
            <a:off x="2997473" y="3621787"/>
            <a:ext cx="285752" cy="1000132"/>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7" name="Right Arrow 56"/>
          <p:cNvSpPr/>
          <p:nvPr/>
        </p:nvSpPr>
        <p:spPr>
          <a:xfrm>
            <a:off x="3857620" y="2357430"/>
            <a:ext cx="1143008" cy="285752"/>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dissolve">
                                      <p:cBhvr>
                                        <p:cTn id="7" dur="500"/>
                                        <p:tgtEl>
                                          <p:spTgt spid="57"/>
                                        </p:tgtEl>
                                      </p:cBhvr>
                                    </p:animEffect>
                                  </p:childTnLst>
                                </p:cTn>
                              </p:par>
                              <p:par>
                                <p:cTn id="8" presetID="9" presetClass="entr" presetSubtype="0" fill="hold"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dissolve">
                                      <p:cBhvr>
                                        <p:cTn id="10" dur="500"/>
                                        <p:tgtEl>
                                          <p:spTgt spid="53"/>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dissolve">
                                      <p:cBhvr>
                                        <p:cTn id="15" dur="500"/>
                                        <p:tgtEl>
                                          <p:spTgt spid="56"/>
                                        </p:tgtEl>
                                      </p:cBhvr>
                                    </p:animEffect>
                                  </p:childTnLst>
                                </p:cTn>
                              </p:par>
                              <p:par>
                                <p:cTn id="16" presetID="9" presetClass="entr" presetSubtype="0" fill="hold"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dissolve">
                                      <p:cBhvr>
                                        <p:cTn id="1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0" hangingPunct="0">
              <a:defRPr/>
            </a:pPr>
            <a:r>
              <a:rPr lang="en-US" altLang="zh-CN" b="1">
                <a:solidFill>
                  <a:schemeClr val="accent2"/>
                </a:solidFill>
                <a:latin typeface="Times New Roman" pitchFamily="18" charset="0"/>
              </a:rPr>
              <a:t>“Thinner client, thicker server”</a:t>
            </a:r>
            <a:endParaRPr lang="en-US" altLang="zh-CN" b="1" dirty="0">
              <a:solidFill>
                <a:schemeClr val="accent2"/>
              </a:solidFill>
              <a:latin typeface="Times New Roman" pitchFamily="18" charset="0"/>
            </a:endParaRPr>
          </a:p>
        </p:txBody>
      </p:sp>
      <p:grpSp>
        <p:nvGrpSpPr>
          <p:cNvPr id="192" name="Group 191"/>
          <p:cNvGrpSpPr/>
          <p:nvPr/>
        </p:nvGrpSpPr>
        <p:grpSpPr>
          <a:xfrm>
            <a:off x="3087998" y="1443024"/>
            <a:ext cx="2736548" cy="1485910"/>
            <a:chOff x="3198788" y="1443024"/>
            <a:chExt cx="2549525" cy="1485910"/>
          </a:xfrm>
        </p:grpSpPr>
        <p:sp>
          <p:nvSpPr>
            <p:cNvPr id="126" name="AutoShape 125"/>
            <p:cNvSpPr>
              <a:spLocks noChangeArrowheads="1"/>
            </p:cNvSpPr>
            <p:nvPr/>
          </p:nvSpPr>
          <p:spPr bwMode="auto">
            <a:xfrm>
              <a:off x="3198788" y="1443024"/>
              <a:ext cx="2549525" cy="1485910"/>
            </a:xfrm>
            <a:prstGeom prst="rect">
              <a:avLst/>
            </a:prstGeom>
            <a:noFill/>
            <a:ln w="25400">
              <a:solidFill>
                <a:schemeClr val="tx1"/>
              </a:solidFill>
              <a:round/>
              <a:headEnd/>
              <a:tailEnd/>
            </a:ln>
          </p:spPr>
          <p:txBody>
            <a:bodyPr wrap="none" anchor="ctr"/>
            <a:lstStyle/>
            <a:p>
              <a:endParaRPr lang="zh-CN" altLang="en-US"/>
            </a:p>
          </p:txBody>
        </p:sp>
        <p:sp>
          <p:nvSpPr>
            <p:cNvPr id="127" name="Rectangle 126"/>
            <p:cNvSpPr>
              <a:spLocks noChangeArrowheads="1"/>
            </p:cNvSpPr>
            <p:nvPr/>
          </p:nvSpPr>
          <p:spPr bwMode="auto">
            <a:xfrm>
              <a:off x="3259113" y="1460487"/>
              <a:ext cx="918521" cy="400752"/>
            </a:xfrm>
            <a:prstGeom prst="rect">
              <a:avLst/>
            </a:prstGeom>
            <a:noFill/>
            <a:ln w="9525">
              <a:noFill/>
              <a:miter lim="800000"/>
              <a:headEnd/>
              <a:tailEnd/>
            </a:ln>
          </p:spPr>
          <p:txBody>
            <a:bodyPr wrap="none" lIns="92075" tIns="46038" rIns="92075" bIns="46038">
              <a:spAutoFit/>
            </a:bodyPr>
            <a:lstStyle/>
            <a:p>
              <a:pPr eaLnBrk="0" hangingPunct="0"/>
              <a:r>
                <a:rPr lang="en-US" altLang="zh-CN" sz="2000" b="1">
                  <a:latin typeface="Times New Roman" pitchFamily="18" charset="0"/>
                </a:rPr>
                <a:t>Client </a:t>
              </a:r>
            </a:p>
          </p:txBody>
        </p:sp>
        <p:pic>
          <p:nvPicPr>
            <p:cNvPr id="144" name="Picture 15" descr="Kết quả hình ảnh cho computer  drawing">
              <a:hlinkClick r:id="rId2"/>
            </p:cNvPr>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312095" y="1857363"/>
              <a:ext cx="807174" cy="828681"/>
            </a:xfrm>
            <a:prstGeom prst="rect">
              <a:avLst/>
            </a:prstGeom>
            <a:noFill/>
          </p:spPr>
        </p:pic>
        <p:sp>
          <p:nvSpPr>
            <p:cNvPr id="148" name="AutoShape 88"/>
            <p:cNvSpPr>
              <a:spLocks noChangeArrowheads="1"/>
            </p:cNvSpPr>
            <p:nvPr/>
          </p:nvSpPr>
          <p:spPr bwMode="auto">
            <a:xfrm>
              <a:off x="4253057" y="1543037"/>
              <a:ext cx="1428760" cy="528641"/>
            </a:xfrm>
            <a:prstGeom prst="roundRect">
              <a:avLst>
                <a:gd name="adj" fmla="val 12495"/>
              </a:avLst>
            </a:prstGeom>
            <a:solidFill>
              <a:srgbClr val="FFFF00"/>
            </a:solidFill>
            <a:ln w="12700">
              <a:solidFill>
                <a:srgbClr val="393939"/>
              </a:solidFill>
              <a:round/>
              <a:headEnd/>
              <a:tailEnd/>
            </a:ln>
          </p:spPr>
          <p:txBody>
            <a:bodyPr wrap="none" lIns="92075" tIns="46038" rIns="92075" bIns="46038" anchor="ctr"/>
            <a:lstStyle/>
            <a:p>
              <a:pPr eaLnBrk="0" hangingPunct="0"/>
              <a:r>
                <a:rPr lang="en-US" altLang="zh-CN" sz="2000">
                  <a:latin typeface="Times New Roman" pitchFamily="18" charset="0"/>
                </a:rPr>
                <a:t>Presentation</a:t>
              </a:r>
            </a:p>
          </p:txBody>
        </p:sp>
        <p:sp>
          <p:nvSpPr>
            <p:cNvPr id="149" name="AutoShape 89"/>
            <p:cNvSpPr>
              <a:spLocks noChangeArrowheads="1"/>
            </p:cNvSpPr>
            <p:nvPr/>
          </p:nvSpPr>
          <p:spPr bwMode="auto">
            <a:xfrm>
              <a:off x="4253057" y="2229798"/>
              <a:ext cx="1428760" cy="556260"/>
            </a:xfrm>
            <a:prstGeom prst="roundRect">
              <a:avLst>
                <a:gd name="adj" fmla="val 12495"/>
              </a:avLst>
            </a:prstGeom>
            <a:solidFill>
              <a:srgbClr val="92D050"/>
            </a:solidFill>
            <a:ln w="12700">
              <a:solidFill>
                <a:srgbClr val="393939"/>
              </a:solidFill>
              <a:round/>
              <a:headEnd/>
              <a:tailEnd/>
            </a:ln>
          </p:spPr>
          <p:txBody>
            <a:bodyPr wrap="none" lIns="92075" tIns="46038" rIns="92075" bIns="46038" anchor="ctr"/>
            <a:lstStyle/>
            <a:p>
              <a:pPr eaLnBrk="0" hangingPunct="0"/>
              <a:r>
                <a:rPr lang="en-US" altLang="zh-CN" sz="2000">
                  <a:latin typeface="Times New Roman" pitchFamily="18" charset="0"/>
                </a:rPr>
                <a:t>Business </a:t>
              </a:r>
            </a:p>
            <a:p>
              <a:pPr eaLnBrk="0" hangingPunct="0"/>
              <a:r>
                <a:rPr lang="en-US" altLang="zh-CN" sz="2000">
                  <a:latin typeface="Times New Roman" pitchFamily="18" charset="0"/>
                </a:rPr>
                <a:t>Logic</a:t>
              </a:r>
            </a:p>
          </p:txBody>
        </p:sp>
      </p:grpSp>
      <p:grpSp>
        <p:nvGrpSpPr>
          <p:cNvPr id="195" name="Group 194"/>
          <p:cNvGrpSpPr/>
          <p:nvPr/>
        </p:nvGrpSpPr>
        <p:grpSpPr>
          <a:xfrm>
            <a:off x="6072198" y="1443025"/>
            <a:ext cx="2798734" cy="1271596"/>
            <a:chOff x="6072198" y="1443025"/>
            <a:chExt cx="2798734" cy="1271596"/>
          </a:xfrm>
        </p:grpSpPr>
        <p:sp>
          <p:nvSpPr>
            <p:cNvPr id="152" name="AutoShape 125"/>
            <p:cNvSpPr>
              <a:spLocks noChangeArrowheads="1"/>
            </p:cNvSpPr>
            <p:nvPr/>
          </p:nvSpPr>
          <p:spPr bwMode="auto">
            <a:xfrm>
              <a:off x="6072198" y="1443025"/>
              <a:ext cx="2798734" cy="1271596"/>
            </a:xfrm>
            <a:prstGeom prst="rect">
              <a:avLst/>
            </a:prstGeom>
            <a:noFill/>
            <a:ln w="25400">
              <a:solidFill>
                <a:schemeClr val="tx1"/>
              </a:solidFill>
              <a:round/>
              <a:headEnd/>
              <a:tailEnd/>
            </a:ln>
          </p:spPr>
          <p:txBody>
            <a:bodyPr wrap="none" anchor="ctr"/>
            <a:lstStyle/>
            <a:p>
              <a:endParaRPr lang="zh-CN" altLang="en-US"/>
            </a:p>
          </p:txBody>
        </p:sp>
        <p:sp>
          <p:nvSpPr>
            <p:cNvPr id="153" name="Rectangle 152"/>
            <p:cNvSpPr>
              <a:spLocks noChangeArrowheads="1"/>
            </p:cNvSpPr>
            <p:nvPr/>
          </p:nvSpPr>
          <p:spPr bwMode="auto">
            <a:xfrm>
              <a:off x="6143636" y="1460488"/>
              <a:ext cx="918521" cy="400752"/>
            </a:xfrm>
            <a:prstGeom prst="rect">
              <a:avLst/>
            </a:prstGeom>
            <a:noFill/>
            <a:ln w="9525">
              <a:noFill/>
              <a:miter lim="800000"/>
              <a:headEnd/>
              <a:tailEnd/>
            </a:ln>
          </p:spPr>
          <p:txBody>
            <a:bodyPr wrap="none" lIns="92075" tIns="46038" rIns="92075" bIns="46038">
              <a:spAutoFit/>
            </a:bodyPr>
            <a:lstStyle/>
            <a:p>
              <a:pPr eaLnBrk="0" hangingPunct="0"/>
              <a:r>
                <a:rPr lang="en-US" altLang="zh-CN" sz="2000" b="1">
                  <a:latin typeface="Times New Roman" pitchFamily="18" charset="0"/>
                </a:rPr>
                <a:t>Client </a:t>
              </a:r>
            </a:p>
          </p:txBody>
        </p:sp>
        <p:pic>
          <p:nvPicPr>
            <p:cNvPr id="156" name="Picture 15" descr="Kết quả hình ảnh cho computer  drawing">
              <a:hlinkClick r:id="rId2"/>
            </p:cNvPr>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242077" y="1904034"/>
              <a:ext cx="761715" cy="782011"/>
            </a:xfrm>
            <a:prstGeom prst="rect">
              <a:avLst/>
            </a:prstGeom>
            <a:noFill/>
          </p:spPr>
        </p:pic>
        <p:sp>
          <p:nvSpPr>
            <p:cNvPr id="159" name="AutoShape 88"/>
            <p:cNvSpPr>
              <a:spLocks noChangeArrowheads="1"/>
            </p:cNvSpPr>
            <p:nvPr/>
          </p:nvSpPr>
          <p:spPr bwMode="auto">
            <a:xfrm>
              <a:off x="7143768" y="1543038"/>
              <a:ext cx="1643074" cy="785817"/>
            </a:xfrm>
            <a:prstGeom prst="roundRect">
              <a:avLst>
                <a:gd name="adj" fmla="val 12495"/>
              </a:avLst>
            </a:prstGeom>
            <a:solidFill>
              <a:srgbClr val="FFFF00"/>
            </a:solidFill>
            <a:ln w="12700">
              <a:solidFill>
                <a:srgbClr val="393939"/>
              </a:solidFill>
              <a:round/>
              <a:headEnd/>
              <a:tailEnd/>
            </a:ln>
          </p:spPr>
          <p:txBody>
            <a:bodyPr wrap="none" lIns="92075" tIns="46038" rIns="92075" bIns="46038" anchor="ctr"/>
            <a:lstStyle/>
            <a:p>
              <a:pPr eaLnBrk="0" hangingPunct="0"/>
              <a:r>
                <a:rPr lang="en-US" altLang="zh-CN" sz="2000">
                  <a:latin typeface="Times New Roman" pitchFamily="18" charset="0"/>
                </a:rPr>
                <a:t>Presentation</a:t>
              </a:r>
            </a:p>
            <a:p>
              <a:pPr eaLnBrk="0" hangingPunct="0"/>
              <a:r>
                <a:rPr lang="en-US" altLang="zh-CN" sz="2000">
                  <a:latin typeface="Times New Roman" pitchFamily="18" charset="0"/>
                </a:rPr>
                <a:t>(HTML)</a:t>
              </a:r>
            </a:p>
          </p:txBody>
        </p:sp>
      </p:grpSp>
      <p:sp>
        <p:nvSpPr>
          <p:cNvPr id="170" name="Oval 169"/>
          <p:cNvSpPr/>
          <p:nvPr/>
        </p:nvSpPr>
        <p:spPr>
          <a:xfrm>
            <a:off x="6143636" y="4714884"/>
            <a:ext cx="2693990" cy="4286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Network: LAN</a:t>
            </a:r>
          </a:p>
        </p:txBody>
      </p:sp>
      <p:sp>
        <p:nvSpPr>
          <p:cNvPr id="171" name="Oval 170"/>
          <p:cNvSpPr/>
          <p:nvPr/>
        </p:nvSpPr>
        <p:spPr>
          <a:xfrm>
            <a:off x="6077203" y="2786058"/>
            <a:ext cx="2760423" cy="4286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Network: WAN</a:t>
            </a:r>
          </a:p>
        </p:txBody>
      </p:sp>
      <p:grpSp>
        <p:nvGrpSpPr>
          <p:cNvPr id="191" name="Group 190"/>
          <p:cNvGrpSpPr/>
          <p:nvPr/>
        </p:nvGrpSpPr>
        <p:grpSpPr>
          <a:xfrm>
            <a:off x="142844" y="1428737"/>
            <a:ext cx="2751139" cy="2643205"/>
            <a:chOff x="214282" y="1428737"/>
            <a:chExt cx="2751139" cy="2643205"/>
          </a:xfrm>
        </p:grpSpPr>
        <p:sp>
          <p:nvSpPr>
            <p:cNvPr id="118" name="AutoShape 87"/>
            <p:cNvSpPr>
              <a:spLocks noChangeArrowheads="1"/>
            </p:cNvSpPr>
            <p:nvPr/>
          </p:nvSpPr>
          <p:spPr bwMode="auto">
            <a:xfrm>
              <a:off x="223139" y="1428737"/>
              <a:ext cx="2742282" cy="2643205"/>
            </a:xfrm>
            <a:prstGeom prst="rect">
              <a:avLst/>
            </a:prstGeom>
            <a:noFill/>
            <a:ln w="25400">
              <a:solidFill>
                <a:schemeClr val="tx1"/>
              </a:solidFill>
              <a:round/>
              <a:headEnd/>
              <a:tailEnd/>
            </a:ln>
          </p:spPr>
          <p:txBody>
            <a:bodyPr wrap="none" anchor="ctr"/>
            <a:lstStyle/>
            <a:p>
              <a:endParaRPr lang="zh-CN" altLang="en-US" sz="2000"/>
            </a:p>
          </p:txBody>
        </p:sp>
        <p:sp>
          <p:nvSpPr>
            <p:cNvPr id="119" name="AutoShape 88"/>
            <p:cNvSpPr>
              <a:spLocks noChangeArrowheads="1"/>
            </p:cNvSpPr>
            <p:nvPr/>
          </p:nvSpPr>
          <p:spPr bwMode="auto">
            <a:xfrm>
              <a:off x="1447246" y="1560816"/>
              <a:ext cx="1477450" cy="510862"/>
            </a:xfrm>
            <a:prstGeom prst="roundRect">
              <a:avLst>
                <a:gd name="adj" fmla="val 12495"/>
              </a:avLst>
            </a:prstGeom>
            <a:solidFill>
              <a:srgbClr val="FFFF00"/>
            </a:solidFill>
            <a:ln w="12700">
              <a:solidFill>
                <a:srgbClr val="393939"/>
              </a:solidFill>
              <a:round/>
              <a:headEnd/>
              <a:tailEnd/>
            </a:ln>
          </p:spPr>
          <p:txBody>
            <a:bodyPr wrap="none" lIns="92075" tIns="46038" rIns="92075" bIns="46038" anchor="ctr"/>
            <a:lstStyle/>
            <a:p>
              <a:pPr eaLnBrk="0" hangingPunct="0"/>
              <a:r>
                <a:rPr lang="en-US" altLang="zh-CN" sz="2000">
                  <a:latin typeface="Times New Roman" pitchFamily="18" charset="0"/>
                </a:rPr>
                <a:t>Presentation</a:t>
              </a:r>
            </a:p>
          </p:txBody>
        </p:sp>
        <p:sp>
          <p:nvSpPr>
            <p:cNvPr id="120" name="AutoShape 89"/>
            <p:cNvSpPr>
              <a:spLocks noChangeArrowheads="1"/>
            </p:cNvSpPr>
            <p:nvPr/>
          </p:nvSpPr>
          <p:spPr bwMode="auto">
            <a:xfrm>
              <a:off x="1447246" y="2238019"/>
              <a:ext cx="1477450" cy="548039"/>
            </a:xfrm>
            <a:prstGeom prst="roundRect">
              <a:avLst>
                <a:gd name="adj" fmla="val 12495"/>
              </a:avLst>
            </a:prstGeom>
            <a:solidFill>
              <a:srgbClr val="92D050"/>
            </a:solidFill>
            <a:ln w="12700">
              <a:solidFill>
                <a:srgbClr val="393939"/>
              </a:solidFill>
              <a:round/>
              <a:headEnd/>
              <a:tailEnd/>
            </a:ln>
          </p:spPr>
          <p:txBody>
            <a:bodyPr wrap="none" lIns="92075" tIns="46038" rIns="92075" bIns="46038" anchor="ctr"/>
            <a:lstStyle/>
            <a:p>
              <a:pPr eaLnBrk="0" hangingPunct="0"/>
              <a:r>
                <a:rPr lang="en-US" altLang="zh-CN" sz="2000">
                  <a:latin typeface="Times New Roman" pitchFamily="18" charset="0"/>
                </a:rPr>
                <a:t>Business </a:t>
              </a:r>
            </a:p>
            <a:p>
              <a:pPr eaLnBrk="0" hangingPunct="0"/>
              <a:r>
                <a:rPr lang="en-US" altLang="zh-CN" sz="2000">
                  <a:latin typeface="Times New Roman" pitchFamily="18" charset="0"/>
                </a:rPr>
                <a:t>Logic</a:t>
              </a:r>
            </a:p>
          </p:txBody>
        </p:sp>
        <p:sp>
          <p:nvSpPr>
            <p:cNvPr id="122" name="Rectangle 91"/>
            <p:cNvSpPr>
              <a:spLocks noChangeArrowheads="1"/>
            </p:cNvSpPr>
            <p:nvPr/>
          </p:nvSpPr>
          <p:spPr bwMode="auto">
            <a:xfrm>
              <a:off x="288685" y="1455341"/>
              <a:ext cx="924933" cy="708528"/>
            </a:xfrm>
            <a:prstGeom prst="rect">
              <a:avLst/>
            </a:prstGeom>
            <a:noFill/>
            <a:ln w="9525">
              <a:noFill/>
              <a:miter lim="800000"/>
              <a:headEnd/>
              <a:tailEnd/>
            </a:ln>
          </p:spPr>
          <p:txBody>
            <a:bodyPr wrap="none" lIns="92075" tIns="46038" rIns="92075" bIns="46038">
              <a:spAutoFit/>
            </a:bodyPr>
            <a:lstStyle/>
            <a:p>
              <a:pPr eaLnBrk="0" hangingPunct="0"/>
              <a:r>
                <a:rPr lang="en-US" altLang="zh-CN" sz="2000" b="1">
                  <a:latin typeface="Times New Roman" pitchFamily="18" charset="0"/>
                </a:rPr>
                <a:t>Work</a:t>
              </a:r>
            </a:p>
            <a:p>
              <a:pPr eaLnBrk="0" hangingPunct="0"/>
              <a:r>
                <a:rPr lang="en-US" altLang="zh-CN" sz="2000" b="1">
                  <a:latin typeface="Times New Roman" pitchFamily="18" charset="0"/>
                </a:rPr>
                <a:t>station</a:t>
              </a:r>
            </a:p>
          </p:txBody>
        </p:sp>
        <p:pic>
          <p:nvPicPr>
            <p:cNvPr id="142" name="Picture 15" descr="Kết quả hình ảnh cho computer  drawing">
              <a:hlinkClick r:id="rId2"/>
            </p:cNvPr>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14282" y="2385254"/>
              <a:ext cx="1183601" cy="1197180"/>
            </a:xfrm>
            <a:prstGeom prst="rect">
              <a:avLst/>
            </a:prstGeom>
            <a:noFill/>
          </p:spPr>
        </p:pic>
        <p:pic>
          <p:nvPicPr>
            <p:cNvPr id="2050" name="Picture 2" descr="http://databaseshop.club/wp-content/uploads/2017/06/Data-180x180.png"/>
            <p:cNvPicPr>
              <a:picLocks noChangeAspect="1" noChangeArrowheads="1"/>
            </p:cNvPicPr>
            <p:nvPr/>
          </p:nvPicPr>
          <p:blipFill>
            <a:blip r:embed="rId6"/>
            <a:srcRect/>
            <a:stretch>
              <a:fillRect/>
            </a:stretch>
          </p:blipFill>
          <p:spPr bwMode="auto">
            <a:xfrm>
              <a:off x="1500166" y="3186121"/>
              <a:ext cx="1142996" cy="571494"/>
            </a:xfrm>
            <a:prstGeom prst="rect">
              <a:avLst/>
            </a:prstGeom>
            <a:noFill/>
          </p:spPr>
        </p:pic>
        <p:sp>
          <p:nvSpPr>
            <p:cNvPr id="178" name="Rectangle 177"/>
            <p:cNvSpPr/>
            <p:nvPr/>
          </p:nvSpPr>
          <p:spPr>
            <a:xfrm>
              <a:off x="1428728" y="2786058"/>
              <a:ext cx="1357322" cy="461665"/>
            </a:xfrm>
            <a:prstGeom prst="rect">
              <a:avLst/>
            </a:prstGeom>
          </p:spPr>
          <p:txBody>
            <a:bodyPr wrap="square">
              <a:spAutoFit/>
            </a:bodyPr>
            <a:lstStyle/>
            <a:p>
              <a:pPr eaLnBrk="0" hangingPunct="0"/>
              <a:r>
                <a:rPr lang="en-US" altLang="zh-CN" sz="2400">
                  <a:latin typeface="Times New Roman" pitchFamily="18" charset="0"/>
                </a:rPr>
                <a:t>Database </a:t>
              </a:r>
            </a:p>
          </p:txBody>
        </p:sp>
      </p:grpSp>
      <p:grpSp>
        <p:nvGrpSpPr>
          <p:cNvPr id="180" name="Group 179"/>
          <p:cNvGrpSpPr/>
          <p:nvPr/>
        </p:nvGrpSpPr>
        <p:grpSpPr>
          <a:xfrm>
            <a:off x="3000365" y="5214950"/>
            <a:ext cx="2833674" cy="1357322"/>
            <a:chOff x="3194025" y="5214950"/>
            <a:chExt cx="2640013" cy="1357322"/>
          </a:xfrm>
        </p:grpSpPr>
        <p:sp>
          <p:nvSpPr>
            <p:cNvPr id="131" name="AutoShape 130"/>
            <p:cNvSpPr>
              <a:spLocks noChangeArrowheads="1"/>
            </p:cNvSpPr>
            <p:nvPr/>
          </p:nvSpPr>
          <p:spPr bwMode="auto">
            <a:xfrm>
              <a:off x="3194025" y="5214950"/>
              <a:ext cx="2640013" cy="1357322"/>
            </a:xfrm>
            <a:prstGeom prst="rect">
              <a:avLst/>
            </a:prstGeom>
            <a:noFill/>
            <a:ln w="25400">
              <a:solidFill>
                <a:schemeClr val="tx1"/>
              </a:solidFill>
              <a:round/>
              <a:headEnd/>
              <a:tailEnd/>
            </a:ln>
          </p:spPr>
          <p:txBody>
            <a:bodyPr wrap="none" anchor="ctr"/>
            <a:lstStyle/>
            <a:p>
              <a:endParaRPr lang="zh-CN" altLang="en-US" sz="2000"/>
            </a:p>
          </p:txBody>
        </p:sp>
        <p:sp>
          <p:nvSpPr>
            <p:cNvPr id="135" name="Rectangle 134"/>
            <p:cNvSpPr>
              <a:spLocks noChangeArrowheads="1"/>
            </p:cNvSpPr>
            <p:nvPr/>
          </p:nvSpPr>
          <p:spPr bwMode="auto">
            <a:xfrm>
              <a:off x="3201963" y="5214950"/>
              <a:ext cx="1441475" cy="400752"/>
            </a:xfrm>
            <a:prstGeom prst="rect">
              <a:avLst/>
            </a:prstGeom>
            <a:noFill/>
            <a:ln w="9525">
              <a:noFill/>
              <a:miter lim="800000"/>
              <a:headEnd/>
              <a:tailEnd/>
            </a:ln>
          </p:spPr>
          <p:txBody>
            <a:bodyPr wrap="square" lIns="92075" tIns="46038" rIns="92075" bIns="46038">
              <a:spAutoFit/>
            </a:bodyPr>
            <a:lstStyle/>
            <a:p>
              <a:pPr eaLnBrk="0" hangingPunct="0"/>
              <a:r>
                <a:rPr lang="en-US" altLang="zh-CN" sz="2000" b="1">
                  <a:latin typeface="Times New Roman" pitchFamily="18" charset="0"/>
                </a:rPr>
                <a:t> DB Server</a:t>
              </a:r>
            </a:p>
          </p:txBody>
        </p:sp>
        <p:pic>
          <p:nvPicPr>
            <p:cNvPr id="146" name="Picture 17" descr="http://www.clker.com/cliparts/4/a/o/k/E/Q/server-hi.png"/>
            <p:cNvPicPr>
              <a:picLocks noChangeAspect="1" noChangeArrowheads="1"/>
            </p:cNvPicPr>
            <p:nvPr/>
          </p:nvPicPr>
          <p:blipFill>
            <a:blip r:embed="rId7" cstate="print"/>
            <a:srcRect/>
            <a:stretch>
              <a:fillRect/>
            </a:stretch>
          </p:blipFill>
          <p:spPr bwMode="auto">
            <a:xfrm>
              <a:off x="3500430" y="5572140"/>
              <a:ext cx="571504" cy="881068"/>
            </a:xfrm>
            <a:prstGeom prst="rect">
              <a:avLst/>
            </a:prstGeom>
            <a:noFill/>
          </p:spPr>
        </p:pic>
        <p:pic>
          <p:nvPicPr>
            <p:cNvPr id="147" name="Picture 2" descr="http://databaseshop.club/wp-content/uploads/2017/06/Data-180x180.png"/>
            <p:cNvPicPr>
              <a:picLocks noChangeAspect="1" noChangeArrowheads="1"/>
            </p:cNvPicPr>
            <p:nvPr/>
          </p:nvPicPr>
          <p:blipFill>
            <a:blip r:embed="rId6"/>
            <a:srcRect/>
            <a:stretch>
              <a:fillRect/>
            </a:stretch>
          </p:blipFill>
          <p:spPr bwMode="auto">
            <a:xfrm>
              <a:off x="4627189" y="5857891"/>
              <a:ext cx="987373" cy="493683"/>
            </a:xfrm>
            <a:prstGeom prst="rect">
              <a:avLst/>
            </a:prstGeom>
            <a:noFill/>
          </p:spPr>
        </p:pic>
        <p:sp>
          <p:nvSpPr>
            <p:cNvPr id="179" name="Rectangle 178"/>
            <p:cNvSpPr/>
            <p:nvPr/>
          </p:nvSpPr>
          <p:spPr>
            <a:xfrm>
              <a:off x="4591694" y="5429264"/>
              <a:ext cx="1097557" cy="461665"/>
            </a:xfrm>
            <a:prstGeom prst="rect">
              <a:avLst/>
            </a:prstGeom>
          </p:spPr>
          <p:txBody>
            <a:bodyPr wrap="square">
              <a:spAutoFit/>
            </a:bodyPr>
            <a:lstStyle/>
            <a:p>
              <a:pPr eaLnBrk="0" hangingPunct="0"/>
              <a:r>
                <a:rPr lang="en-US" altLang="zh-CN" sz="2400">
                  <a:latin typeface="Times New Roman" pitchFamily="18" charset="0"/>
                </a:rPr>
                <a:t>DBMS </a:t>
              </a:r>
            </a:p>
          </p:txBody>
        </p:sp>
      </p:grpSp>
      <p:grpSp>
        <p:nvGrpSpPr>
          <p:cNvPr id="181" name="Group 180"/>
          <p:cNvGrpSpPr/>
          <p:nvPr/>
        </p:nvGrpSpPr>
        <p:grpSpPr>
          <a:xfrm>
            <a:off x="6072198" y="5248288"/>
            <a:ext cx="2833674" cy="1357322"/>
            <a:chOff x="3194025" y="5214950"/>
            <a:chExt cx="2640013" cy="1357322"/>
          </a:xfrm>
        </p:grpSpPr>
        <p:sp>
          <p:nvSpPr>
            <p:cNvPr id="182" name="AutoShape 130"/>
            <p:cNvSpPr>
              <a:spLocks noChangeArrowheads="1"/>
            </p:cNvSpPr>
            <p:nvPr/>
          </p:nvSpPr>
          <p:spPr bwMode="auto">
            <a:xfrm>
              <a:off x="3194025" y="5214950"/>
              <a:ext cx="2640013" cy="1357322"/>
            </a:xfrm>
            <a:prstGeom prst="rect">
              <a:avLst/>
            </a:prstGeom>
            <a:noFill/>
            <a:ln w="25400">
              <a:solidFill>
                <a:schemeClr val="tx1"/>
              </a:solidFill>
              <a:round/>
              <a:headEnd/>
              <a:tailEnd/>
            </a:ln>
          </p:spPr>
          <p:txBody>
            <a:bodyPr wrap="none" anchor="ctr"/>
            <a:lstStyle/>
            <a:p>
              <a:endParaRPr lang="zh-CN" altLang="en-US" sz="2000"/>
            </a:p>
          </p:txBody>
        </p:sp>
        <p:sp>
          <p:nvSpPr>
            <p:cNvPr id="183" name="Rectangle 182"/>
            <p:cNvSpPr>
              <a:spLocks noChangeArrowheads="1"/>
            </p:cNvSpPr>
            <p:nvPr/>
          </p:nvSpPr>
          <p:spPr bwMode="auto">
            <a:xfrm>
              <a:off x="3201963" y="5214950"/>
              <a:ext cx="1441475" cy="400752"/>
            </a:xfrm>
            <a:prstGeom prst="rect">
              <a:avLst/>
            </a:prstGeom>
            <a:noFill/>
            <a:ln w="9525">
              <a:noFill/>
              <a:miter lim="800000"/>
              <a:headEnd/>
              <a:tailEnd/>
            </a:ln>
          </p:spPr>
          <p:txBody>
            <a:bodyPr wrap="square" lIns="92075" tIns="46038" rIns="92075" bIns="46038">
              <a:spAutoFit/>
            </a:bodyPr>
            <a:lstStyle/>
            <a:p>
              <a:pPr eaLnBrk="0" hangingPunct="0"/>
              <a:r>
                <a:rPr lang="en-US" altLang="zh-CN" sz="2000" b="1">
                  <a:latin typeface="Times New Roman" pitchFamily="18" charset="0"/>
                </a:rPr>
                <a:t> DB Server</a:t>
              </a:r>
            </a:p>
          </p:txBody>
        </p:sp>
        <p:pic>
          <p:nvPicPr>
            <p:cNvPr id="184" name="Picture 17" descr="http://www.clker.com/cliparts/4/a/o/k/E/Q/server-hi.png"/>
            <p:cNvPicPr>
              <a:picLocks noChangeAspect="1" noChangeArrowheads="1"/>
            </p:cNvPicPr>
            <p:nvPr/>
          </p:nvPicPr>
          <p:blipFill>
            <a:blip r:embed="rId7" cstate="print"/>
            <a:srcRect/>
            <a:stretch>
              <a:fillRect/>
            </a:stretch>
          </p:blipFill>
          <p:spPr bwMode="auto">
            <a:xfrm>
              <a:off x="3500430" y="5572140"/>
              <a:ext cx="571504" cy="881068"/>
            </a:xfrm>
            <a:prstGeom prst="rect">
              <a:avLst/>
            </a:prstGeom>
            <a:noFill/>
          </p:spPr>
        </p:pic>
        <p:pic>
          <p:nvPicPr>
            <p:cNvPr id="185" name="Picture 2" descr="http://databaseshop.club/wp-content/uploads/2017/06/Data-180x180.png"/>
            <p:cNvPicPr>
              <a:picLocks noChangeAspect="1" noChangeArrowheads="1"/>
            </p:cNvPicPr>
            <p:nvPr/>
          </p:nvPicPr>
          <p:blipFill>
            <a:blip r:embed="rId6"/>
            <a:srcRect/>
            <a:stretch>
              <a:fillRect/>
            </a:stretch>
          </p:blipFill>
          <p:spPr bwMode="auto">
            <a:xfrm>
              <a:off x="4564106" y="5857891"/>
              <a:ext cx="987373" cy="493683"/>
            </a:xfrm>
            <a:prstGeom prst="rect">
              <a:avLst/>
            </a:prstGeom>
            <a:noFill/>
          </p:spPr>
        </p:pic>
        <p:sp>
          <p:nvSpPr>
            <p:cNvPr id="186" name="Rectangle 185"/>
            <p:cNvSpPr/>
            <p:nvPr/>
          </p:nvSpPr>
          <p:spPr>
            <a:xfrm>
              <a:off x="4528612" y="5429264"/>
              <a:ext cx="1061419" cy="461665"/>
            </a:xfrm>
            <a:prstGeom prst="rect">
              <a:avLst/>
            </a:prstGeom>
          </p:spPr>
          <p:txBody>
            <a:bodyPr wrap="square">
              <a:spAutoFit/>
            </a:bodyPr>
            <a:lstStyle/>
            <a:p>
              <a:pPr eaLnBrk="0" hangingPunct="0"/>
              <a:r>
                <a:rPr lang="en-US" altLang="zh-CN" sz="2400">
                  <a:latin typeface="Times New Roman" pitchFamily="18" charset="0"/>
                </a:rPr>
                <a:t>DBMS </a:t>
              </a:r>
            </a:p>
          </p:txBody>
        </p:sp>
      </p:grpSp>
      <p:grpSp>
        <p:nvGrpSpPr>
          <p:cNvPr id="196" name="Group 195"/>
          <p:cNvGrpSpPr/>
          <p:nvPr/>
        </p:nvGrpSpPr>
        <p:grpSpPr>
          <a:xfrm>
            <a:off x="6072198" y="3286124"/>
            <a:ext cx="2833674" cy="1357322"/>
            <a:chOff x="6072198" y="3286124"/>
            <a:chExt cx="2833674" cy="1357322"/>
          </a:xfrm>
        </p:grpSpPr>
        <p:grpSp>
          <p:nvGrpSpPr>
            <p:cNvPr id="172" name="Group 171"/>
            <p:cNvGrpSpPr/>
            <p:nvPr/>
          </p:nvGrpSpPr>
          <p:grpSpPr>
            <a:xfrm>
              <a:off x="6072198" y="3286124"/>
              <a:ext cx="2833674" cy="1357322"/>
              <a:chOff x="3194025" y="5072074"/>
              <a:chExt cx="2640013" cy="1500198"/>
            </a:xfrm>
          </p:grpSpPr>
          <p:sp>
            <p:nvSpPr>
              <p:cNvPr id="173" name="AutoShape 130"/>
              <p:cNvSpPr>
                <a:spLocks noChangeArrowheads="1"/>
              </p:cNvSpPr>
              <p:nvPr/>
            </p:nvSpPr>
            <p:spPr bwMode="auto">
              <a:xfrm>
                <a:off x="3194025" y="5072074"/>
                <a:ext cx="2640013" cy="1500198"/>
              </a:xfrm>
              <a:prstGeom prst="rect">
                <a:avLst/>
              </a:prstGeom>
              <a:noFill/>
              <a:ln w="25400">
                <a:solidFill>
                  <a:schemeClr val="tx1"/>
                </a:solidFill>
                <a:round/>
                <a:headEnd/>
                <a:tailEnd/>
              </a:ln>
            </p:spPr>
            <p:txBody>
              <a:bodyPr wrap="none" anchor="ctr"/>
              <a:lstStyle/>
              <a:p>
                <a:endParaRPr lang="zh-CN" altLang="en-US" sz="2000"/>
              </a:p>
            </p:txBody>
          </p:sp>
          <p:sp>
            <p:nvSpPr>
              <p:cNvPr id="174" name="Rectangle 173"/>
              <p:cNvSpPr>
                <a:spLocks noChangeArrowheads="1"/>
              </p:cNvSpPr>
              <p:nvPr/>
            </p:nvSpPr>
            <p:spPr bwMode="auto">
              <a:xfrm>
                <a:off x="3201963" y="5072074"/>
                <a:ext cx="2492392" cy="400752"/>
              </a:xfrm>
              <a:prstGeom prst="rect">
                <a:avLst/>
              </a:prstGeom>
              <a:noFill/>
              <a:ln w="9525">
                <a:noFill/>
                <a:miter lim="800000"/>
                <a:headEnd/>
                <a:tailEnd/>
              </a:ln>
            </p:spPr>
            <p:txBody>
              <a:bodyPr wrap="square" lIns="92075" tIns="46038" rIns="92075" bIns="46038">
                <a:spAutoFit/>
              </a:bodyPr>
              <a:lstStyle/>
              <a:p>
                <a:pPr eaLnBrk="0" hangingPunct="0"/>
                <a:r>
                  <a:rPr lang="en-US" altLang="zh-CN" sz="2000" b="1">
                    <a:latin typeface="Times New Roman" pitchFamily="18" charset="0"/>
                  </a:rPr>
                  <a:t> Web &amp; App Server</a:t>
                </a:r>
              </a:p>
            </p:txBody>
          </p:sp>
        </p:grpSp>
        <p:pic>
          <p:nvPicPr>
            <p:cNvPr id="187" name="Picture 17" descr="http://www.clker.com/cliparts/4/a/o/k/E/Q/server-hi.png"/>
            <p:cNvPicPr>
              <a:picLocks noChangeAspect="1" noChangeArrowheads="1"/>
            </p:cNvPicPr>
            <p:nvPr/>
          </p:nvPicPr>
          <p:blipFill>
            <a:blip r:embed="rId8" cstate="print"/>
            <a:srcRect/>
            <a:stretch>
              <a:fillRect/>
            </a:stretch>
          </p:blipFill>
          <p:spPr bwMode="auto">
            <a:xfrm>
              <a:off x="6551610" y="3714752"/>
              <a:ext cx="571504" cy="881068"/>
            </a:xfrm>
            <a:prstGeom prst="rect">
              <a:avLst/>
            </a:prstGeom>
            <a:noFill/>
          </p:spPr>
        </p:pic>
        <p:sp>
          <p:nvSpPr>
            <p:cNvPr id="188" name="AutoShape 89"/>
            <p:cNvSpPr>
              <a:spLocks noChangeArrowheads="1"/>
            </p:cNvSpPr>
            <p:nvPr/>
          </p:nvSpPr>
          <p:spPr bwMode="auto">
            <a:xfrm>
              <a:off x="7194552" y="3857628"/>
              <a:ext cx="1645726" cy="556260"/>
            </a:xfrm>
            <a:prstGeom prst="roundRect">
              <a:avLst>
                <a:gd name="adj" fmla="val 12495"/>
              </a:avLst>
            </a:prstGeom>
            <a:solidFill>
              <a:srgbClr val="92D050"/>
            </a:solidFill>
            <a:ln w="12700">
              <a:solidFill>
                <a:srgbClr val="393939"/>
              </a:solidFill>
              <a:round/>
              <a:headEnd/>
              <a:tailEnd/>
            </a:ln>
          </p:spPr>
          <p:txBody>
            <a:bodyPr wrap="none" lIns="92075" tIns="46038" rIns="92075" bIns="46038" anchor="ctr"/>
            <a:lstStyle/>
            <a:p>
              <a:pPr algn="ctr" eaLnBrk="0" hangingPunct="0"/>
              <a:r>
                <a:rPr lang="en-US" altLang="zh-CN" sz="2000">
                  <a:latin typeface="Times New Roman" pitchFamily="18" charset="0"/>
                </a:rPr>
                <a:t>Business Logic</a:t>
              </a:r>
            </a:p>
            <a:p>
              <a:pPr algn="ctr" eaLnBrk="0" hangingPunct="0"/>
              <a:r>
                <a:rPr lang="en-US" altLang="zh-CN" sz="2000">
                  <a:latin typeface="Times New Roman" pitchFamily="18" charset="0"/>
                </a:rPr>
                <a:t>(Web API)</a:t>
              </a:r>
            </a:p>
          </p:txBody>
        </p:sp>
      </p:grpSp>
      <p:grpSp>
        <p:nvGrpSpPr>
          <p:cNvPr id="197" name="Group 196"/>
          <p:cNvGrpSpPr/>
          <p:nvPr/>
        </p:nvGrpSpPr>
        <p:grpSpPr>
          <a:xfrm>
            <a:off x="3214678" y="2928934"/>
            <a:ext cx="2571768" cy="2235215"/>
            <a:chOff x="3214678" y="2928934"/>
            <a:chExt cx="2571768" cy="2235215"/>
          </a:xfrm>
        </p:grpSpPr>
        <p:sp>
          <p:nvSpPr>
            <p:cNvPr id="151" name="Oval 150"/>
            <p:cNvSpPr/>
            <p:nvPr/>
          </p:nvSpPr>
          <p:spPr>
            <a:xfrm>
              <a:off x="3214678" y="3786190"/>
              <a:ext cx="2571768" cy="4286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Network: LAN</a:t>
              </a:r>
            </a:p>
          </p:txBody>
        </p:sp>
        <p:sp>
          <p:nvSpPr>
            <p:cNvPr id="189" name="Up-Down Arrow 188"/>
            <p:cNvSpPr/>
            <p:nvPr/>
          </p:nvSpPr>
          <p:spPr>
            <a:xfrm>
              <a:off x="4357686" y="2928934"/>
              <a:ext cx="285752" cy="857256"/>
            </a:xfrm>
            <a:prstGeom prst="up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0" name="Up-Down Arrow 189"/>
            <p:cNvSpPr/>
            <p:nvPr/>
          </p:nvSpPr>
          <p:spPr>
            <a:xfrm>
              <a:off x="4357686" y="4240950"/>
              <a:ext cx="285752" cy="923199"/>
            </a:xfrm>
            <a:prstGeom prst="up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91"/>
                                        </p:tgtEl>
                                        <p:attrNameLst>
                                          <p:attrName>style.visibility</p:attrName>
                                        </p:attrNameLst>
                                      </p:cBhvr>
                                      <p:to>
                                        <p:strVal val="visible"/>
                                      </p:to>
                                    </p:set>
                                    <p:animEffect transition="in" filter="dissolve">
                                      <p:cBhvr>
                                        <p:cTn id="7" dur="500"/>
                                        <p:tgtEl>
                                          <p:spTgt spid="19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dissolve">
                                      <p:cBhvr>
                                        <p:cTn id="12" dur="500"/>
                                        <p:tgtEl>
                                          <p:spTgt spid="192"/>
                                        </p:tgtEl>
                                      </p:cBhvr>
                                    </p:animEffect>
                                  </p:childTnLst>
                                </p:cTn>
                              </p:par>
                            </p:childTnLst>
                          </p:cTn>
                        </p:par>
                        <p:par>
                          <p:cTn id="13" fill="hold">
                            <p:stCondLst>
                              <p:cond delay="500"/>
                            </p:stCondLst>
                            <p:childTnLst>
                              <p:par>
                                <p:cTn id="14" presetID="9" presetClass="entr" presetSubtype="0" fill="hold" nodeType="afterEffect">
                                  <p:stCondLst>
                                    <p:cond delay="0"/>
                                  </p:stCondLst>
                                  <p:childTnLst>
                                    <p:set>
                                      <p:cBhvr>
                                        <p:cTn id="15" dur="1" fill="hold">
                                          <p:stCondLst>
                                            <p:cond delay="0"/>
                                          </p:stCondLst>
                                        </p:cTn>
                                        <p:tgtEl>
                                          <p:spTgt spid="197"/>
                                        </p:tgtEl>
                                        <p:attrNameLst>
                                          <p:attrName>style.visibility</p:attrName>
                                        </p:attrNameLst>
                                      </p:cBhvr>
                                      <p:to>
                                        <p:strVal val="visible"/>
                                      </p:to>
                                    </p:set>
                                    <p:animEffect transition="in" filter="dissolve">
                                      <p:cBhvr>
                                        <p:cTn id="16" dur="500"/>
                                        <p:tgtEl>
                                          <p:spTgt spid="197"/>
                                        </p:tgtEl>
                                      </p:cBhvr>
                                    </p:animEffect>
                                  </p:childTnLst>
                                </p:cTn>
                              </p:par>
                            </p:childTnLst>
                          </p:cTn>
                        </p:par>
                        <p:par>
                          <p:cTn id="17" fill="hold">
                            <p:stCondLst>
                              <p:cond delay="1000"/>
                            </p:stCondLst>
                            <p:childTnLst>
                              <p:par>
                                <p:cTn id="18" presetID="9" presetClass="entr" presetSubtype="0" fill="hold" nodeType="afterEffect">
                                  <p:stCondLst>
                                    <p:cond delay="0"/>
                                  </p:stCondLst>
                                  <p:childTnLst>
                                    <p:set>
                                      <p:cBhvr>
                                        <p:cTn id="19" dur="1" fill="hold">
                                          <p:stCondLst>
                                            <p:cond delay="0"/>
                                          </p:stCondLst>
                                        </p:cTn>
                                        <p:tgtEl>
                                          <p:spTgt spid="180"/>
                                        </p:tgtEl>
                                        <p:attrNameLst>
                                          <p:attrName>style.visibility</p:attrName>
                                        </p:attrNameLst>
                                      </p:cBhvr>
                                      <p:to>
                                        <p:strVal val="visible"/>
                                      </p:to>
                                    </p:set>
                                    <p:animEffect transition="in" filter="dissolve">
                                      <p:cBhvr>
                                        <p:cTn id="20" dur="500"/>
                                        <p:tgtEl>
                                          <p:spTgt spid="180"/>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195"/>
                                        </p:tgtEl>
                                        <p:attrNameLst>
                                          <p:attrName>style.visibility</p:attrName>
                                        </p:attrNameLst>
                                      </p:cBhvr>
                                      <p:to>
                                        <p:strVal val="visible"/>
                                      </p:to>
                                    </p:set>
                                    <p:animEffect transition="in" filter="dissolve">
                                      <p:cBhvr>
                                        <p:cTn id="25" dur="500"/>
                                        <p:tgtEl>
                                          <p:spTgt spid="195"/>
                                        </p:tgtEl>
                                      </p:cBhvr>
                                    </p:animEffect>
                                  </p:childTnLst>
                                </p:cTn>
                              </p:par>
                            </p:childTnLst>
                          </p:cTn>
                        </p:par>
                        <p:par>
                          <p:cTn id="26" fill="hold">
                            <p:stCondLst>
                              <p:cond delay="500"/>
                            </p:stCondLst>
                            <p:childTnLst>
                              <p:par>
                                <p:cTn id="27" presetID="9" presetClass="entr" presetSubtype="0" fill="hold" grpId="0" nodeType="afterEffect">
                                  <p:stCondLst>
                                    <p:cond delay="0"/>
                                  </p:stCondLst>
                                  <p:childTnLst>
                                    <p:set>
                                      <p:cBhvr>
                                        <p:cTn id="28" dur="1" fill="hold">
                                          <p:stCondLst>
                                            <p:cond delay="0"/>
                                          </p:stCondLst>
                                        </p:cTn>
                                        <p:tgtEl>
                                          <p:spTgt spid="171"/>
                                        </p:tgtEl>
                                        <p:attrNameLst>
                                          <p:attrName>style.visibility</p:attrName>
                                        </p:attrNameLst>
                                      </p:cBhvr>
                                      <p:to>
                                        <p:strVal val="visible"/>
                                      </p:to>
                                    </p:set>
                                    <p:animEffect transition="in" filter="dissolve">
                                      <p:cBhvr>
                                        <p:cTn id="29" dur="500"/>
                                        <p:tgtEl>
                                          <p:spTgt spid="171"/>
                                        </p:tgtEl>
                                      </p:cBhvr>
                                    </p:animEffect>
                                  </p:childTnLst>
                                </p:cTn>
                              </p:par>
                            </p:childTnLst>
                          </p:cTn>
                        </p:par>
                        <p:par>
                          <p:cTn id="30" fill="hold">
                            <p:stCondLst>
                              <p:cond delay="1000"/>
                            </p:stCondLst>
                            <p:childTnLst>
                              <p:par>
                                <p:cTn id="31" presetID="9" presetClass="entr" presetSubtype="0" fill="hold" nodeType="afterEffect">
                                  <p:stCondLst>
                                    <p:cond delay="0"/>
                                  </p:stCondLst>
                                  <p:childTnLst>
                                    <p:set>
                                      <p:cBhvr>
                                        <p:cTn id="32" dur="1" fill="hold">
                                          <p:stCondLst>
                                            <p:cond delay="0"/>
                                          </p:stCondLst>
                                        </p:cTn>
                                        <p:tgtEl>
                                          <p:spTgt spid="196"/>
                                        </p:tgtEl>
                                        <p:attrNameLst>
                                          <p:attrName>style.visibility</p:attrName>
                                        </p:attrNameLst>
                                      </p:cBhvr>
                                      <p:to>
                                        <p:strVal val="visible"/>
                                      </p:to>
                                    </p:set>
                                    <p:animEffect transition="in" filter="dissolve">
                                      <p:cBhvr>
                                        <p:cTn id="33" dur="500"/>
                                        <p:tgtEl>
                                          <p:spTgt spid="196"/>
                                        </p:tgtEl>
                                      </p:cBhvr>
                                    </p:animEffect>
                                  </p:childTnLst>
                                </p:cTn>
                              </p:par>
                            </p:childTnLst>
                          </p:cTn>
                        </p:par>
                        <p:par>
                          <p:cTn id="34" fill="hold">
                            <p:stCondLst>
                              <p:cond delay="1500"/>
                            </p:stCondLst>
                            <p:childTnLst>
                              <p:par>
                                <p:cTn id="35" presetID="9" presetClass="entr" presetSubtype="0" fill="hold" grpId="0" nodeType="afterEffect">
                                  <p:stCondLst>
                                    <p:cond delay="0"/>
                                  </p:stCondLst>
                                  <p:childTnLst>
                                    <p:set>
                                      <p:cBhvr>
                                        <p:cTn id="36" dur="1" fill="hold">
                                          <p:stCondLst>
                                            <p:cond delay="0"/>
                                          </p:stCondLst>
                                        </p:cTn>
                                        <p:tgtEl>
                                          <p:spTgt spid="170"/>
                                        </p:tgtEl>
                                        <p:attrNameLst>
                                          <p:attrName>style.visibility</p:attrName>
                                        </p:attrNameLst>
                                      </p:cBhvr>
                                      <p:to>
                                        <p:strVal val="visible"/>
                                      </p:to>
                                    </p:set>
                                    <p:animEffect transition="in" filter="dissolve">
                                      <p:cBhvr>
                                        <p:cTn id="37" dur="500"/>
                                        <p:tgtEl>
                                          <p:spTgt spid="170"/>
                                        </p:tgtEl>
                                      </p:cBhvr>
                                    </p:animEffect>
                                  </p:childTnLst>
                                </p:cTn>
                              </p:par>
                            </p:childTnLst>
                          </p:cTn>
                        </p:par>
                        <p:par>
                          <p:cTn id="38" fill="hold">
                            <p:stCondLst>
                              <p:cond delay="2000"/>
                            </p:stCondLst>
                            <p:childTnLst>
                              <p:par>
                                <p:cTn id="39" presetID="9" presetClass="entr" presetSubtype="0" fill="hold" nodeType="afterEffect">
                                  <p:stCondLst>
                                    <p:cond delay="0"/>
                                  </p:stCondLst>
                                  <p:childTnLst>
                                    <p:set>
                                      <p:cBhvr>
                                        <p:cTn id="40" dur="1" fill="hold">
                                          <p:stCondLst>
                                            <p:cond delay="0"/>
                                          </p:stCondLst>
                                        </p:cTn>
                                        <p:tgtEl>
                                          <p:spTgt spid="181"/>
                                        </p:tgtEl>
                                        <p:attrNameLst>
                                          <p:attrName>style.visibility</p:attrName>
                                        </p:attrNameLst>
                                      </p:cBhvr>
                                      <p:to>
                                        <p:strVal val="visible"/>
                                      </p:to>
                                    </p:set>
                                    <p:animEffect transition="in" filter="dissolve">
                                      <p:cBhvr>
                                        <p:cTn id="41"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animBg="1"/>
      <p:bldP spid="17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Client Server N-tier</a:t>
            </a:r>
          </a:p>
        </p:txBody>
      </p:sp>
      <p:cxnSp>
        <p:nvCxnSpPr>
          <p:cNvPr id="7" name="Straight Connector 6"/>
          <p:cNvCxnSpPr/>
          <p:nvPr/>
        </p:nvCxnSpPr>
        <p:spPr>
          <a:xfrm rot="5400000">
            <a:off x="1606529" y="3893348"/>
            <a:ext cx="4644264" cy="794"/>
          </a:xfrm>
          <a:prstGeom prst="line">
            <a:avLst/>
          </a:prstGeom>
          <a:ln w="19050">
            <a:solidFill>
              <a:srgbClr val="060402"/>
            </a:solidFill>
            <a:prstDash val="dash"/>
            <a:tailEnd type="none"/>
          </a:ln>
        </p:spPr>
        <p:style>
          <a:lnRef idx="1">
            <a:schemeClr val="accent1"/>
          </a:lnRef>
          <a:fillRef idx="0">
            <a:schemeClr val="accent1"/>
          </a:fillRef>
          <a:effectRef idx="0">
            <a:schemeClr val="accent1"/>
          </a:effectRef>
          <a:fontRef idx="minor">
            <a:schemeClr val="tx1"/>
          </a:fontRef>
        </p:style>
      </p:cxnSp>
      <p:grpSp>
        <p:nvGrpSpPr>
          <p:cNvPr id="24" name="Group 23"/>
          <p:cNvGrpSpPr/>
          <p:nvPr/>
        </p:nvGrpSpPr>
        <p:grpSpPr>
          <a:xfrm>
            <a:off x="428596" y="1714488"/>
            <a:ext cx="8501122" cy="3495190"/>
            <a:chOff x="428596" y="1345156"/>
            <a:chExt cx="8501122" cy="3495190"/>
          </a:xfrm>
        </p:grpSpPr>
        <p:pic>
          <p:nvPicPr>
            <p:cNvPr id="1035" name="Picture 11" descr="https://isu.ifmo.ru/docs/doc112/network.112/e10836/img/netag078.gif"/>
            <p:cNvPicPr>
              <a:picLocks noChangeAspect="1" noChangeArrowheads="1"/>
            </p:cNvPicPr>
            <p:nvPr/>
          </p:nvPicPr>
          <p:blipFill>
            <a:blip r:embed="rId2">
              <a:clrChange>
                <a:clrFrom>
                  <a:srgbClr val="FFFFFF"/>
                </a:clrFrom>
                <a:clrTo>
                  <a:srgbClr val="FFFFFF">
                    <a:alpha val="0"/>
                  </a:srgbClr>
                </a:clrTo>
              </a:clrChange>
              <a:lum bright="-10000"/>
            </a:blip>
            <a:srcRect/>
            <a:stretch>
              <a:fillRect/>
            </a:stretch>
          </p:blipFill>
          <p:spPr bwMode="auto">
            <a:xfrm>
              <a:off x="500034" y="1857364"/>
              <a:ext cx="3071834" cy="2928958"/>
            </a:xfrm>
            <a:prstGeom prst="rect">
              <a:avLst/>
            </a:prstGeom>
            <a:noFill/>
          </p:spPr>
        </p:pic>
        <p:pic>
          <p:nvPicPr>
            <p:cNvPr id="1037" name="Picture 13" descr="https://docs.oracle.com/database/121/NETAG/img/netag074.gif"/>
            <p:cNvPicPr>
              <a:picLocks noChangeAspect="1" noChangeArrowheads="1"/>
            </p:cNvPicPr>
            <p:nvPr/>
          </p:nvPicPr>
          <p:blipFill>
            <a:blip r:embed="rId3">
              <a:clrChange>
                <a:clrFrom>
                  <a:srgbClr val="FFFFFF"/>
                </a:clrFrom>
                <a:clrTo>
                  <a:srgbClr val="FFFFFF">
                    <a:alpha val="0"/>
                  </a:srgbClr>
                </a:clrTo>
              </a:clrChange>
              <a:lum bright="-10000"/>
            </a:blip>
            <a:srcRect/>
            <a:stretch>
              <a:fillRect/>
            </a:stretch>
          </p:blipFill>
          <p:spPr bwMode="auto">
            <a:xfrm>
              <a:off x="4286248" y="2000240"/>
              <a:ext cx="4643470" cy="2840106"/>
            </a:xfrm>
            <a:prstGeom prst="rect">
              <a:avLst/>
            </a:prstGeom>
            <a:noFill/>
          </p:spPr>
        </p:pic>
        <p:sp>
          <p:nvSpPr>
            <p:cNvPr id="9" name="Right Brace 8"/>
            <p:cNvSpPr/>
            <p:nvPr/>
          </p:nvSpPr>
          <p:spPr>
            <a:xfrm rot="16200000" flipV="1">
              <a:off x="750067" y="1342216"/>
              <a:ext cx="285752" cy="928694"/>
            </a:xfrm>
            <a:prstGeom prst="rightBrac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Right Brace 9"/>
            <p:cNvSpPr/>
            <p:nvPr/>
          </p:nvSpPr>
          <p:spPr>
            <a:xfrm rot="16200000" flipV="1">
              <a:off x="2403460" y="903270"/>
              <a:ext cx="336552" cy="1857388"/>
            </a:xfrm>
            <a:prstGeom prst="rightBrac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extBox 10"/>
            <p:cNvSpPr txBox="1"/>
            <p:nvPr/>
          </p:nvSpPr>
          <p:spPr>
            <a:xfrm>
              <a:off x="500034" y="1345156"/>
              <a:ext cx="877163" cy="369332"/>
            </a:xfrm>
            <a:prstGeom prst="rect">
              <a:avLst/>
            </a:prstGeom>
            <a:noFill/>
          </p:spPr>
          <p:txBody>
            <a:bodyPr wrap="none" rtlCol="0">
              <a:spAutoFit/>
            </a:bodyPr>
            <a:lstStyle/>
            <a:p>
              <a:r>
                <a:rPr lang="en-US"/>
                <a:t>1st tier</a:t>
              </a:r>
            </a:p>
          </p:txBody>
        </p:sp>
        <p:sp>
          <p:nvSpPr>
            <p:cNvPr id="12" name="TextBox 11"/>
            <p:cNvSpPr txBox="1"/>
            <p:nvPr/>
          </p:nvSpPr>
          <p:spPr>
            <a:xfrm>
              <a:off x="1974819" y="1357298"/>
              <a:ext cx="954107" cy="369332"/>
            </a:xfrm>
            <a:prstGeom prst="rect">
              <a:avLst/>
            </a:prstGeom>
            <a:noFill/>
          </p:spPr>
          <p:txBody>
            <a:bodyPr wrap="none" rtlCol="0">
              <a:spAutoFit/>
            </a:bodyPr>
            <a:lstStyle/>
            <a:p>
              <a:r>
                <a:rPr lang="en-US"/>
                <a:t>2nd tier</a:t>
              </a:r>
            </a:p>
          </p:txBody>
        </p:sp>
        <p:sp>
          <p:nvSpPr>
            <p:cNvPr id="13" name="Right Brace 12"/>
            <p:cNvSpPr/>
            <p:nvPr/>
          </p:nvSpPr>
          <p:spPr>
            <a:xfrm rot="16200000" flipV="1">
              <a:off x="4464843" y="1388254"/>
              <a:ext cx="285752" cy="928694"/>
            </a:xfrm>
            <a:prstGeom prst="rightBrac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Right Brace 13"/>
            <p:cNvSpPr/>
            <p:nvPr/>
          </p:nvSpPr>
          <p:spPr>
            <a:xfrm rot="16200000" flipV="1">
              <a:off x="6013460" y="1033446"/>
              <a:ext cx="331790" cy="1643074"/>
            </a:xfrm>
            <a:prstGeom prst="rightBrac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TextBox 14"/>
            <p:cNvSpPr txBox="1"/>
            <p:nvPr/>
          </p:nvSpPr>
          <p:spPr>
            <a:xfrm>
              <a:off x="4214810" y="1391194"/>
              <a:ext cx="877163" cy="369332"/>
            </a:xfrm>
            <a:prstGeom prst="rect">
              <a:avLst/>
            </a:prstGeom>
            <a:noFill/>
          </p:spPr>
          <p:txBody>
            <a:bodyPr wrap="none" rtlCol="0">
              <a:spAutoFit/>
            </a:bodyPr>
            <a:lstStyle/>
            <a:p>
              <a:r>
                <a:rPr lang="en-US"/>
                <a:t>1st tier</a:t>
              </a:r>
            </a:p>
          </p:txBody>
        </p:sp>
        <p:sp>
          <p:nvSpPr>
            <p:cNvPr id="16" name="TextBox 15"/>
            <p:cNvSpPr txBox="1"/>
            <p:nvPr/>
          </p:nvSpPr>
          <p:spPr>
            <a:xfrm>
              <a:off x="5689595" y="1377936"/>
              <a:ext cx="954107" cy="369332"/>
            </a:xfrm>
            <a:prstGeom prst="rect">
              <a:avLst/>
            </a:prstGeom>
            <a:noFill/>
          </p:spPr>
          <p:txBody>
            <a:bodyPr wrap="none" rtlCol="0">
              <a:spAutoFit/>
            </a:bodyPr>
            <a:lstStyle/>
            <a:p>
              <a:r>
                <a:rPr lang="en-US"/>
                <a:t>2nd tier</a:t>
              </a:r>
            </a:p>
          </p:txBody>
        </p:sp>
        <p:sp>
          <p:nvSpPr>
            <p:cNvPr id="17" name="Right Brace 16"/>
            <p:cNvSpPr/>
            <p:nvPr/>
          </p:nvSpPr>
          <p:spPr>
            <a:xfrm rot="16200000" flipV="1">
              <a:off x="7870848" y="1046146"/>
              <a:ext cx="331790" cy="1643074"/>
            </a:xfrm>
            <a:prstGeom prst="rightBrace">
              <a:avLst/>
            </a:prstGeom>
            <a:ln w="19050">
              <a:solidFill>
                <a:srgbClr val="060402"/>
              </a:solidFill>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TextBox 17"/>
            <p:cNvSpPr txBox="1"/>
            <p:nvPr/>
          </p:nvSpPr>
          <p:spPr>
            <a:xfrm>
              <a:off x="7546983" y="1390636"/>
              <a:ext cx="902811" cy="369332"/>
            </a:xfrm>
            <a:prstGeom prst="rect">
              <a:avLst/>
            </a:prstGeom>
            <a:noFill/>
          </p:spPr>
          <p:txBody>
            <a:bodyPr wrap="none" rtlCol="0">
              <a:spAutoFit/>
            </a:bodyPr>
            <a:lstStyle/>
            <a:p>
              <a:r>
                <a:rPr lang="en-US"/>
                <a:t>3rd tier</a:t>
              </a:r>
            </a:p>
          </p:txBody>
        </p:sp>
      </p:grpSp>
      <p:sp>
        <p:nvSpPr>
          <p:cNvPr id="19" name="TextBox 18"/>
          <p:cNvSpPr txBox="1"/>
          <p:nvPr/>
        </p:nvSpPr>
        <p:spPr>
          <a:xfrm>
            <a:off x="500034" y="5391979"/>
            <a:ext cx="2826415" cy="646331"/>
          </a:xfrm>
          <a:prstGeom prst="rect">
            <a:avLst/>
          </a:prstGeom>
          <a:noFill/>
        </p:spPr>
        <p:txBody>
          <a:bodyPr wrap="none" rtlCol="0">
            <a:spAutoFit/>
          </a:bodyPr>
          <a:lstStyle/>
          <a:p>
            <a:r>
              <a:rPr lang="en-US"/>
              <a:t>Concurency data update: </a:t>
            </a:r>
          </a:p>
          <a:p>
            <a:r>
              <a:rPr lang="en-US"/>
              <a:t>→ Design for Concurency</a:t>
            </a:r>
          </a:p>
        </p:txBody>
      </p:sp>
      <p:sp>
        <p:nvSpPr>
          <p:cNvPr id="20" name="TextBox 19"/>
          <p:cNvSpPr txBox="1"/>
          <p:nvPr/>
        </p:nvSpPr>
        <p:spPr>
          <a:xfrm>
            <a:off x="4286248" y="5425875"/>
            <a:ext cx="2621230" cy="646331"/>
          </a:xfrm>
          <a:prstGeom prst="rect">
            <a:avLst/>
          </a:prstGeom>
          <a:noFill/>
        </p:spPr>
        <p:txBody>
          <a:bodyPr wrap="none" rtlCol="0">
            <a:spAutoFit/>
          </a:bodyPr>
          <a:lstStyle/>
          <a:p>
            <a:r>
              <a:rPr lang="en-US"/>
              <a:t>Undefined client:</a:t>
            </a:r>
          </a:p>
          <a:p>
            <a:r>
              <a:rPr lang="en-US"/>
              <a:t>  →  Design for Security</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Design for Concurency</a:t>
            </a:r>
          </a:p>
        </p:txBody>
      </p:sp>
      <p:sp>
        <p:nvSpPr>
          <p:cNvPr id="3" name="Content Placeholder 2"/>
          <p:cNvSpPr>
            <a:spLocks noGrp="1"/>
          </p:cNvSpPr>
          <p:nvPr>
            <p:ph idx="1"/>
          </p:nvPr>
        </p:nvSpPr>
        <p:spPr/>
        <p:txBody>
          <a:bodyPr/>
          <a:lstStyle/>
          <a:p>
            <a:pPr marL="514350" indent="-514350">
              <a:buFont typeface="+mj-lt"/>
              <a:buAutoNum type="arabicPeriod"/>
            </a:pPr>
            <a:r>
              <a:rPr lang="en-US"/>
              <a:t>Do có nhiều truy cập đồng thời vào CSDL, việc thiết kế phải bảo đảm rằng dữ liệu được lấy ra sử dụng phải chính xác; ie, dữ liệu đang được cập nhật sẽ không được truy cập cho tới khi nó được cập nhật xong.</a:t>
            </a:r>
          </a:p>
          <a:p>
            <a:pPr marL="514350" indent="-514350">
              <a:buFont typeface="+mj-lt"/>
              <a:buAutoNum type="arabicPeriod"/>
            </a:pPr>
            <a:r>
              <a:rPr lang="en-US"/>
              <a:t>Bảo đảm rằng dữ liệu sẽ không thay đổi khi nó đang được đọc; ie, không xóa mẫu tin khi có ai đó đang đọc.</a:t>
            </a:r>
          </a:p>
          <a:p>
            <a:pPr marL="514350" indent="-514350">
              <a:buFont typeface="+mj-lt"/>
              <a:buAutoNum type="arabicPeriod"/>
            </a:pPr>
            <a:r>
              <a:rPr lang="en-US"/>
              <a:t>Nếu chỉ có 1 vé máy bay mà có 2 khách hàng cùng hỏi để mua, thì hệ thống sẽ hổ trợ đại lý bán vé giải quyết như thế nào ?</a:t>
            </a:r>
          </a:p>
          <a:p>
            <a:pPr marL="914400" lvl="1" indent="-514350"/>
            <a:r>
              <a:rPr lang="en-US"/>
              <a:t>Giải quyết tranh chấp</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Design for Security</a:t>
            </a:r>
          </a:p>
        </p:txBody>
      </p:sp>
      <p:sp>
        <p:nvSpPr>
          <p:cNvPr id="3" name="Content Placeholder 2"/>
          <p:cNvSpPr>
            <a:spLocks noGrp="1"/>
          </p:cNvSpPr>
          <p:nvPr>
            <p:ph idx="1"/>
          </p:nvPr>
        </p:nvSpPr>
        <p:spPr/>
        <p:txBody>
          <a:bodyPr/>
          <a:lstStyle/>
          <a:p>
            <a:r>
              <a:rPr lang="en-US"/>
              <a:t>5 mức độ an ninh:</a:t>
            </a:r>
          </a:p>
          <a:p>
            <a:pPr marL="514350" indent="-514350">
              <a:buFont typeface="+mj-lt"/>
              <a:buAutoNum type="arabicPeriod"/>
            </a:pPr>
            <a:r>
              <a:rPr lang="en-US" i="1">
                <a:solidFill>
                  <a:srgbClr val="FF0000"/>
                </a:solidFill>
              </a:rPr>
              <a:t>Privacy</a:t>
            </a:r>
            <a:r>
              <a:rPr lang="en-US"/>
              <a:t>: bảo mật cho thông tin riêng (vd: tài khoản)</a:t>
            </a:r>
          </a:p>
          <a:p>
            <a:pPr marL="514350" indent="-514350">
              <a:buFont typeface="+mj-lt"/>
              <a:buAutoNum type="arabicPeriod"/>
            </a:pPr>
            <a:r>
              <a:rPr lang="en-US" i="1">
                <a:solidFill>
                  <a:srgbClr val="FF0000"/>
                </a:solidFill>
              </a:rPr>
              <a:t>Authentication</a:t>
            </a:r>
            <a:r>
              <a:rPr lang="en-US"/>
              <a:t>: xác thực nguồn gốc của thông tin</a:t>
            </a:r>
          </a:p>
          <a:p>
            <a:pPr marL="514350" indent="-514350">
              <a:buFont typeface="+mj-lt"/>
              <a:buAutoNum type="arabicPeriod"/>
            </a:pPr>
            <a:r>
              <a:rPr lang="en-US" i="1">
                <a:solidFill>
                  <a:srgbClr val="FF0000"/>
                </a:solidFill>
              </a:rPr>
              <a:t>Irrefutabiliy</a:t>
            </a:r>
            <a:r>
              <a:rPr lang="en-US" i="1">
                <a:solidFill>
                  <a:srgbClr val="0000CC"/>
                </a:solidFill>
              </a:rPr>
              <a:t>: </a:t>
            </a:r>
            <a:r>
              <a:rPr lang="en-US"/>
              <a:t>không thể bác bỏ (ghi vết).</a:t>
            </a:r>
          </a:p>
          <a:p>
            <a:pPr marL="514350" indent="-514350">
              <a:buFont typeface="+mj-lt"/>
              <a:buAutoNum type="arabicPeriod"/>
            </a:pPr>
            <a:r>
              <a:rPr lang="en-US" i="1">
                <a:solidFill>
                  <a:srgbClr val="FF0000"/>
                </a:solidFill>
              </a:rPr>
              <a:t>Integrity</a:t>
            </a:r>
            <a:r>
              <a:rPr lang="en-US"/>
              <a:t>: bảo đảm toàn vẹn dữ liệu, từ nguồn  → đích</a:t>
            </a:r>
          </a:p>
          <a:p>
            <a:pPr marL="514350" indent="-514350">
              <a:buFont typeface="+mj-lt"/>
              <a:buAutoNum type="arabicPeriod"/>
            </a:pPr>
            <a:r>
              <a:rPr lang="en-US" i="1">
                <a:solidFill>
                  <a:srgbClr val="FF0000"/>
                </a:solidFill>
              </a:rPr>
              <a:t>Safety</a:t>
            </a:r>
            <a:r>
              <a:rPr lang="en-US"/>
              <a:t>: bảo đảm an toàn cho tài nguyên (dữ liệu, chương trình, thiết bị)</a:t>
            </a:r>
          </a:p>
          <a:p>
            <a:pPr marL="514350" indent="-514350">
              <a:buFont typeface="+mj-lt"/>
              <a:buAutoNum type="arabicPeriod"/>
            </a:pP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solidFill>
            <a:schemeClr val="tx1"/>
          </a:solidFill>
        </a:ln>
      </a:spPr>
      <a:bodyPr rtlCol="0" anchor="ctr"/>
      <a:lstStyle>
        <a:defPPr algn="ctr">
          <a:defRPr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rgbClr val="060402"/>
          </a:solidFill>
          <a:tailEnd type="none"/>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17625</TotalTime>
  <Words>3151</Words>
  <Application>Microsoft Office PowerPoint</Application>
  <PresentationFormat>On-screen Show (4:3)</PresentationFormat>
  <Paragraphs>382</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Diseño predeterminado</vt:lpstr>
      <vt:lpstr>Phân tích &amp; thiết kế H.T.T.T Phần 4: Thiết kế hệ thống</vt:lpstr>
      <vt:lpstr>Thiết kế hệ thống</vt:lpstr>
      <vt:lpstr>Mục tiêu của thiết kế hướng đối tượng</vt:lpstr>
      <vt:lpstr>Nguyên tắc thiết kế SOLID</vt:lpstr>
      <vt:lpstr>Nội dung thiết kế</vt:lpstr>
      <vt:lpstr>Ánh xạ các thuộc tính</vt:lpstr>
      <vt:lpstr>Kiểu của thông điệp</vt:lpstr>
      <vt:lpstr>Nội dung thiết kế</vt:lpstr>
      <vt:lpstr>Cơ sở dữ liệu</vt:lpstr>
      <vt:lpstr>RDB: cài đặt lớp thực thể (entity class)</vt:lpstr>
      <vt:lpstr>RDB: Quan hệ kế thừa</vt:lpstr>
      <vt:lpstr>RDB: Quan hệ kế thừa (2)</vt:lpstr>
      <vt:lpstr>RDB : Association (1 - *)</vt:lpstr>
      <vt:lpstr>RDB : Association (2)</vt:lpstr>
      <vt:lpstr>RDB : Association (* - *)</vt:lpstr>
      <vt:lpstr>RDB : Association (2)</vt:lpstr>
      <vt:lpstr>RDB : Aggregation ( Association 1-*)</vt:lpstr>
      <vt:lpstr>RDB : Composition</vt:lpstr>
      <vt:lpstr>RDB : Composition (2)</vt:lpstr>
      <vt:lpstr>Nội dung thiết kế</vt:lpstr>
      <vt:lpstr>Thiết kế các thành phần</vt:lpstr>
      <vt:lpstr>Nguyên tắc thiết kế SOLID</vt:lpstr>
      <vt:lpstr>Tính Cohesion của lớp</vt:lpstr>
      <vt:lpstr>Tính Coupling của lớp</vt:lpstr>
      <vt:lpstr>Kiểu dữ liệu trừu tượng</vt:lpstr>
      <vt:lpstr>ADT – ví dụ (1)</vt:lpstr>
      <vt:lpstr>ADT – ví dụ (2)</vt:lpstr>
      <vt:lpstr>Hệ thống con (SubSystem)</vt:lpstr>
      <vt:lpstr>SubSystem</vt:lpstr>
      <vt:lpstr>Thiết kế SubSystem-1</vt:lpstr>
      <vt:lpstr>Thiết kế SubSystem-2</vt:lpstr>
      <vt:lpstr>Thiết kế SubSystem-3</vt:lpstr>
      <vt:lpstr>Gói (Package)</vt:lpstr>
      <vt:lpstr>Package dependency</vt:lpstr>
      <vt:lpstr>Package Visibility &amp; Access</vt:lpstr>
      <vt:lpstr>Package Coupling</vt:lpstr>
      <vt:lpstr>Nội dung thiết kế</vt:lpstr>
      <vt:lpstr>Thiết kế kiến trúc</vt:lpstr>
      <vt:lpstr>PC networking</vt:lpstr>
      <vt:lpstr>“Thinner client, thicker server”</vt:lpstr>
      <vt:lpstr>Client Server N-tier</vt:lpstr>
      <vt:lpstr>Design for Concurency</vt:lpstr>
      <vt:lpstr>Design for Security</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anh_hao</cp:lastModifiedBy>
  <cp:revision>1085</cp:revision>
  <dcterms:created xsi:type="dcterms:W3CDTF">2010-05-23T14:28:12Z</dcterms:created>
  <dcterms:modified xsi:type="dcterms:W3CDTF">2018-10-17T06:09:48Z</dcterms:modified>
</cp:coreProperties>
</file>