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05"/>
  </p:notesMasterIdLst>
  <p:sldIdLst>
    <p:sldId id="256" r:id="rId2"/>
    <p:sldId id="258" r:id="rId3"/>
    <p:sldId id="330" r:id="rId4"/>
    <p:sldId id="453" r:id="rId5"/>
    <p:sldId id="546" r:id="rId6"/>
    <p:sldId id="456" r:id="rId7"/>
    <p:sldId id="454" r:id="rId8"/>
    <p:sldId id="455" r:id="rId9"/>
    <p:sldId id="457" r:id="rId10"/>
    <p:sldId id="458" r:id="rId11"/>
    <p:sldId id="459" r:id="rId12"/>
    <p:sldId id="540" r:id="rId13"/>
    <p:sldId id="460" r:id="rId14"/>
    <p:sldId id="541" r:id="rId15"/>
    <p:sldId id="542" r:id="rId16"/>
    <p:sldId id="548" r:id="rId17"/>
    <p:sldId id="547" r:id="rId18"/>
    <p:sldId id="545" r:id="rId19"/>
    <p:sldId id="544" r:id="rId20"/>
    <p:sldId id="543" r:id="rId21"/>
    <p:sldId id="461" r:id="rId22"/>
    <p:sldId id="462" r:id="rId23"/>
    <p:sldId id="550" r:id="rId24"/>
    <p:sldId id="551" r:id="rId25"/>
    <p:sldId id="463" r:id="rId26"/>
    <p:sldId id="465" r:id="rId27"/>
    <p:sldId id="464" r:id="rId28"/>
    <p:sldId id="466" r:id="rId29"/>
    <p:sldId id="467" r:id="rId30"/>
    <p:sldId id="469" r:id="rId31"/>
    <p:sldId id="549" r:id="rId32"/>
    <p:sldId id="470" r:id="rId33"/>
    <p:sldId id="552" r:id="rId34"/>
    <p:sldId id="471" r:id="rId35"/>
    <p:sldId id="472" r:id="rId36"/>
    <p:sldId id="473" r:id="rId37"/>
    <p:sldId id="475" r:id="rId38"/>
    <p:sldId id="474" r:id="rId39"/>
    <p:sldId id="476" r:id="rId40"/>
    <p:sldId id="477" r:id="rId41"/>
    <p:sldId id="553" r:id="rId42"/>
    <p:sldId id="478" r:id="rId43"/>
    <p:sldId id="479" r:id="rId44"/>
    <p:sldId id="480" r:id="rId45"/>
    <p:sldId id="481" r:id="rId46"/>
    <p:sldId id="482" r:id="rId47"/>
    <p:sldId id="484" r:id="rId48"/>
    <p:sldId id="483" r:id="rId49"/>
    <p:sldId id="485" r:id="rId50"/>
    <p:sldId id="486" r:id="rId51"/>
    <p:sldId id="487" r:id="rId52"/>
    <p:sldId id="489" r:id="rId53"/>
    <p:sldId id="491" r:id="rId54"/>
    <p:sldId id="490" r:id="rId55"/>
    <p:sldId id="493" r:id="rId56"/>
    <p:sldId id="488" r:id="rId57"/>
    <p:sldId id="495" r:id="rId58"/>
    <p:sldId id="494" r:id="rId59"/>
    <p:sldId id="496" r:id="rId60"/>
    <p:sldId id="497" r:id="rId61"/>
    <p:sldId id="498" r:id="rId62"/>
    <p:sldId id="499" r:id="rId63"/>
    <p:sldId id="500" r:id="rId64"/>
    <p:sldId id="501" r:id="rId65"/>
    <p:sldId id="503" r:id="rId66"/>
    <p:sldId id="504" r:id="rId67"/>
    <p:sldId id="502" r:id="rId68"/>
    <p:sldId id="505" r:id="rId69"/>
    <p:sldId id="506" r:id="rId70"/>
    <p:sldId id="507" r:id="rId71"/>
    <p:sldId id="508" r:id="rId72"/>
    <p:sldId id="511" r:id="rId73"/>
    <p:sldId id="510" r:id="rId74"/>
    <p:sldId id="509" r:id="rId75"/>
    <p:sldId id="512" r:id="rId76"/>
    <p:sldId id="513" r:id="rId77"/>
    <p:sldId id="514" r:id="rId78"/>
    <p:sldId id="515" r:id="rId79"/>
    <p:sldId id="518" r:id="rId80"/>
    <p:sldId id="517" r:id="rId81"/>
    <p:sldId id="519" r:id="rId82"/>
    <p:sldId id="520" r:id="rId83"/>
    <p:sldId id="516" r:id="rId84"/>
    <p:sldId id="521" r:id="rId85"/>
    <p:sldId id="522" r:id="rId86"/>
    <p:sldId id="525" r:id="rId87"/>
    <p:sldId id="524" r:id="rId88"/>
    <p:sldId id="523" r:id="rId89"/>
    <p:sldId id="526" r:id="rId90"/>
    <p:sldId id="527" r:id="rId91"/>
    <p:sldId id="528" r:id="rId92"/>
    <p:sldId id="529" r:id="rId93"/>
    <p:sldId id="530" r:id="rId94"/>
    <p:sldId id="531" r:id="rId95"/>
    <p:sldId id="533" r:id="rId96"/>
    <p:sldId id="532" r:id="rId97"/>
    <p:sldId id="554" r:id="rId98"/>
    <p:sldId id="534" r:id="rId99"/>
    <p:sldId id="536" r:id="rId100"/>
    <p:sldId id="535" r:id="rId101"/>
    <p:sldId id="538" r:id="rId102"/>
    <p:sldId id="537" r:id="rId103"/>
    <p:sldId id="539" r:id="rId10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306" autoAdjust="0"/>
  </p:normalViewPr>
  <p:slideViewPr>
    <p:cSldViewPr>
      <p:cViewPr varScale="1">
        <p:scale>
          <a:sx n="69" d="100"/>
          <a:sy n="69" d="100"/>
        </p:scale>
        <p:origin x="-141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viewProps" Target="view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01/12/2016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smtClean="0">
                <a:solidFill>
                  <a:schemeClr val="tx1"/>
                </a:solidFill>
                <a:effectLst/>
                <a:latin typeface="+mn-lt"/>
                <a:ea typeface="+mn-ea"/>
                <a:cs typeface="+mn-cs"/>
              </a:rPr>
              <a:t>Trong chương trình này, chúng ta tạo ra một Applet được gọi là MyApplet, và thực thi giao tiếp Runnable để cung cấp khả năng đa luồng cho applet. Sau đó, chúng ta tạo ra một thể hiện cho lớp luồng, với thể hiện applet hiện thời như là một tham số để khởi tạo. Rồi thì ta cho luồng thực hiện bằng phương thức start(). Màn hình sẽ xuất ra số từ 1 đến 17 với thời gian trễ là 500 miligiây giữa mỗi số bằng phương thức sleep().</a:t>
            </a:r>
          </a:p>
          <a:p>
            <a:r>
              <a:rPr lang="en-US" sz="1200" kern="1200" smtClean="0">
                <a:solidFill>
                  <a:schemeClr val="tx1"/>
                </a:solidFill>
                <a:effectLst/>
                <a:latin typeface="+mn-lt"/>
                <a:ea typeface="+mn-ea"/>
                <a:cs typeface="+mn-cs"/>
              </a:rPr>
              <a:t>Khi đó, applet phải được nhúng vào trang html với đoạn mã như sau:</a:t>
            </a:r>
          </a:p>
          <a:p>
            <a:r>
              <a:rPr lang="en-US" sz="1200" kern="1200" smtClean="0">
                <a:solidFill>
                  <a:schemeClr val="tx1"/>
                </a:solidFill>
                <a:effectLst/>
                <a:latin typeface="+mn-lt"/>
                <a:ea typeface="+mn-ea"/>
                <a:cs typeface="+mn-cs"/>
              </a:rPr>
              <a:t>&lt;APPLET codebase="classes" code="Slide_T12.MyApplet.class" width=350 height=200&gt; &lt;/APPLET&gt;</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46</a:t>
            </a:fld>
            <a:endParaRPr lang="en-US"/>
          </a:p>
        </p:txBody>
      </p:sp>
    </p:spTree>
    <p:extLst>
      <p:ext uri="{BB962C8B-B14F-4D97-AF65-F5344CB8AC3E}">
        <p14:creationId xmlns:p14="http://schemas.microsoft.com/office/powerpoint/2010/main" val="599704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Như kết quả xuất ra, sau khi có khóa 1, luồng t1 bị treo lại để chờ đối tượng l2 mà đối tượng này được giữ bởi luồng t2 và nó sẽ không bao giờ được nhã ra, bởi vì t2 cũng bị treo lại để chờ đối tượng l1 mà đối tượng này được giữ bởi t1. Vì vậy, không luồng nào có thể di chuyển tiếp. Ta phải nhấn Ctrl-C để dừng chương trình.</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88</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89</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90</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91</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92</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93</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94</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95</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96</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97</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98</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99</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100</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101</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102</a:t>
            </a:fld>
            <a:endParaRPr lang="en-US"/>
          </a:p>
        </p:txBody>
      </p:sp>
    </p:spTree>
    <p:extLst>
      <p:ext uri="{BB962C8B-B14F-4D97-AF65-F5344CB8AC3E}">
        <p14:creationId xmlns:p14="http://schemas.microsoft.com/office/powerpoint/2010/main" val="17229411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103</a:t>
            </a:fld>
            <a:endParaRPr lang="en-US"/>
          </a:p>
        </p:txBody>
      </p:sp>
    </p:spTree>
    <p:extLst>
      <p:ext uri="{BB962C8B-B14F-4D97-AF65-F5344CB8AC3E}">
        <p14:creationId xmlns:p14="http://schemas.microsoft.com/office/powerpoint/2010/main" val="1722941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01/12/2016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01/12/2016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01/12/2016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01/12/2016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01/12/2016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01/12/2016</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01/12/2016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01/12/2016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01/12/2016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01/12/2016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01/12/2016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01/12/2016</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429000"/>
            <a:ext cx="8964488" cy="2301240"/>
          </a:xfrm>
        </p:spPr>
        <p:txBody>
          <a:bodyPr>
            <a:normAutofit/>
          </a:bodyPr>
          <a:lstStyle/>
          <a:p>
            <a:pPr algn="ctr"/>
            <a:r>
              <a:rPr lang="en-US" sz="4000" smtClean="0"/>
              <a:t>LUỒNG XỬ LÝ</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a:xfrm>
            <a:off x="457200" y="1600200"/>
            <a:ext cx="8363272" cy="5141168"/>
          </a:xfrm>
        </p:spPr>
        <p:txBody>
          <a:bodyPr>
            <a:normAutofit fontScale="70000" lnSpcReduction="20000"/>
          </a:bodyPr>
          <a:lstStyle/>
          <a:p>
            <a:pPr algn="just"/>
            <a:r>
              <a:rPr lang="en-US" sz="3100" smtClean="0"/>
              <a:t>10.1 Giới </a:t>
            </a:r>
            <a:r>
              <a:rPr lang="en-US" sz="3100"/>
              <a:t>thiệu luồng</a:t>
            </a:r>
          </a:p>
          <a:p>
            <a:pPr algn="just"/>
            <a:r>
              <a:rPr lang="en-US" sz="3100" smtClean="0"/>
              <a:t>10.2 Tạo </a:t>
            </a:r>
            <a:r>
              <a:rPr lang="en-US" sz="3100"/>
              <a:t>và quản lý luồng</a:t>
            </a:r>
          </a:p>
          <a:p>
            <a:pPr lvl="1" algn="just"/>
            <a:r>
              <a:rPr lang="en-US" sz="2700" smtClean="0"/>
              <a:t>10.2.1 Tạo </a:t>
            </a:r>
            <a:r>
              <a:rPr lang="en-US" sz="2700"/>
              <a:t>luồng</a:t>
            </a:r>
          </a:p>
          <a:p>
            <a:pPr lvl="1" algn="just"/>
            <a:r>
              <a:rPr lang="en-US" sz="2700" smtClean="0"/>
              <a:t>10.2.2 Phương </a:t>
            </a:r>
            <a:r>
              <a:rPr lang="en-US" sz="2700"/>
              <a:t>thức của lớp luồng</a:t>
            </a:r>
          </a:p>
          <a:p>
            <a:pPr lvl="1" algn="just"/>
            <a:r>
              <a:rPr lang="en-US" sz="2700" smtClean="0"/>
              <a:t>10.2.3 Quyền </a:t>
            </a:r>
            <a:r>
              <a:rPr lang="en-US" sz="2700"/>
              <a:t>ưu tiên của luồng</a:t>
            </a:r>
          </a:p>
          <a:p>
            <a:pPr lvl="1" algn="just"/>
            <a:r>
              <a:rPr lang="en-US" sz="2700" smtClean="0"/>
              <a:t>10.2.4 Luồng </a:t>
            </a:r>
            <a:r>
              <a:rPr lang="en-US" sz="2700"/>
              <a:t>ngầm</a:t>
            </a:r>
          </a:p>
          <a:p>
            <a:pPr lvl="1" algn="just"/>
            <a:r>
              <a:rPr lang="en-US" sz="2700" smtClean="0"/>
              <a:t>10.2.5 Đa </a:t>
            </a:r>
            <a:r>
              <a:rPr lang="en-US" sz="2700"/>
              <a:t>luồng với Japplet</a:t>
            </a:r>
          </a:p>
          <a:p>
            <a:pPr algn="just"/>
            <a:r>
              <a:rPr lang="en-US" sz="3100" smtClean="0"/>
              <a:t>10.3 Nhóm </a:t>
            </a:r>
            <a:r>
              <a:rPr lang="en-US" sz="3100"/>
              <a:t>luồng</a:t>
            </a:r>
          </a:p>
          <a:p>
            <a:pPr lvl="1" algn="just"/>
            <a:r>
              <a:rPr lang="en-US" sz="2700" smtClean="0"/>
              <a:t>10.3.1 Giới </a:t>
            </a:r>
            <a:r>
              <a:rPr lang="en-US" sz="2700"/>
              <a:t>thiệu nhóm luồng</a:t>
            </a:r>
          </a:p>
          <a:p>
            <a:pPr lvl="1" algn="just"/>
            <a:r>
              <a:rPr lang="en-US" sz="2700" smtClean="0"/>
              <a:t>10.3.2 Sự </a:t>
            </a:r>
            <a:r>
              <a:rPr lang="en-US" sz="2700"/>
              <a:t>đồng bộ luồng</a:t>
            </a:r>
          </a:p>
          <a:p>
            <a:pPr lvl="1" algn="just"/>
            <a:r>
              <a:rPr lang="en-US" sz="2700" smtClean="0"/>
              <a:t>10.3.3 Mã </a:t>
            </a:r>
            <a:r>
              <a:rPr lang="en-US" sz="2700"/>
              <a:t>đồng bộ</a:t>
            </a:r>
          </a:p>
          <a:p>
            <a:pPr lvl="1" algn="just"/>
            <a:r>
              <a:rPr lang="en-US" sz="2700" smtClean="0"/>
              <a:t>10.3.4 Sử </a:t>
            </a:r>
            <a:r>
              <a:rPr lang="en-US" sz="2700"/>
              <a:t>dụng khối đồng bộ</a:t>
            </a:r>
          </a:p>
          <a:p>
            <a:pPr lvl="1" algn="just"/>
            <a:r>
              <a:rPr lang="en-US" sz="2700" smtClean="0"/>
              <a:t>10.3.5 Kỹ </a:t>
            </a:r>
            <a:r>
              <a:rPr lang="en-US" sz="2700"/>
              <a:t>thuật đợi – thông báo</a:t>
            </a:r>
          </a:p>
          <a:p>
            <a:pPr lvl="1" algn="just"/>
            <a:r>
              <a:rPr lang="en-US" sz="2700" smtClean="0"/>
              <a:t>10.3.6 Sự </a:t>
            </a:r>
            <a:r>
              <a:rPr lang="en-US" sz="2700"/>
              <a:t>bế tắt</a:t>
            </a:r>
          </a:p>
          <a:p>
            <a:pPr algn="just"/>
            <a:r>
              <a:rPr lang="en-US" sz="3100" smtClean="0"/>
              <a:t>10.4 Thu </a:t>
            </a:r>
            <a:r>
              <a:rPr lang="en-US" sz="3100"/>
              <a:t>rác</a:t>
            </a:r>
          </a:p>
          <a:p>
            <a:pPr algn="just"/>
            <a:r>
              <a:rPr lang="en-US" sz="3100" smtClean="0"/>
              <a:t>10.5 </a:t>
            </a:r>
            <a:r>
              <a:rPr lang="en-US" sz="3100"/>
              <a:t>Bài tập</a:t>
            </a:r>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35280" cy="1143000"/>
          </a:xfrm>
        </p:spPr>
        <p:txBody>
          <a:bodyPr>
            <a:normAutofit fontScale="90000"/>
          </a:bodyPr>
          <a:lstStyle/>
          <a:p>
            <a:pPr algn="ctr"/>
            <a:r>
              <a:rPr lang="en-US" smtClean="0">
                <a:solidFill>
                  <a:srgbClr val="FFFF00"/>
                </a:solidFill>
              </a:rPr>
              <a:t>GIỚI THIỆU LUỒNG (THREAD)</a:t>
            </a:r>
            <a:endParaRPr lang="en-US">
              <a:solidFill>
                <a:srgbClr val="FFFF00"/>
              </a:solidFill>
            </a:endParaRPr>
          </a:p>
        </p:txBody>
      </p:sp>
      <p:sp>
        <p:nvSpPr>
          <p:cNvPr id="3" name="Content Placeholder 2"/>
          <p:cNvSpPr>
            <a:spLocks noGrp="1"/>
          </p:cNvSpPr>
          <p:nvPr>
            <p:ph idx="1"/>
          </p:nvPr>
        </p:nvSpPr>
        <p:spPr>
          <a:xfrm>
            <a:off x="323528" y="1600200"/>
            <a:ext cx="8435280" cy="5069160"/>
          </a:xfrm>
        </p:spPr>
        <p:txBody>
          <a:bodyPr>
            <a:normAutofit lnSpcReduction="10000"/>
          </a:bodyPr>
          <a:lstStyle/>
          <a:p>
            <a:pPr lvl="0" algn="just"/>
            <a:r>
              <a:rPr lang="en-US" smtClean="0"/>
              <a:t>Một </a:t>
            </a:r>
            <a:r>
              <a:rPr lang="en-US"/>
              <a:t>luồng (thread) là đơn vị nhỏ nhất của đoạn mã </a:t>
            </a:r>
            <a:r>
              <a:rPr lang="en-US" smtClean="0"/>
              <a:t>mà có </a:t>
            </a:r>
            <a:r>
              <a:rPr lang="en-US"/>
              <a:t>thể thi hành </a:t>
            </a:r>
            <a:r>
              <a:rPr lang="en-US" smtClean="0"/>
              <a:t>được, có thể thực </a:t>
            </a:r>
            <a:r>
              <a:rPr lang="en-US"/>
              <a:t>hiện một công việc riêng </a:t>
            </a:r>
            <a:r>
              <a:rPr lang="en-US" smtClean="0"/>
              <a:t>biệt.</a:t>
            </a:r>
          </a:p>
          <a:p>
            <a:pPr lvl="0" algn="just"/>
            <a:r>
              <a:rPr lang="en-US" smtClean="0"/>
              <a:t>Một </a:t>
            </a:r>
            <a:r>
              <a:rPr lang="en-US"/>
              <a:t>ứng dụng có thể bao hàm nhiều luồng. Mỗi luồng được đăng ký một công việc riêng biệt, mà chúng được thực thi đồng thời với các luồng khác</a:t>
            </a:r>
            <a:r>
              <a:rPr lang="en-US" smtClean="0"/>
              <a:t>.</a:t>
            </a:r>
          </a:p>
          <a:p>
            <a:pPr lvl="0" algn="just"/>
            <a:r>
              <a:rPr lang="en-US" smtClean="0"/>
              <a:t>Nhiều luồng cùng thực hiện đồng thời được gọi là đa luồng (multuthread).</a:t>
            </a:r>
          </a:p>
          <a:p>
            <a:pPr lvl="0" algn="just"/>
            <a:r>
              <a:rPr lang="en-US" smtClean="0"/>
              <a:t>Các quá trình đang chạy dường như là đồng thời, nhưng thực ra nó không phải là như vậy.</a:t>
            </a:r>
            <a:endParaRPr lang="en-US"/>
          </a:p>
          <a:p>
            <a:pPr algn="just"/>
            <a:endParaRPr lang="en-US"/>
          </a:p>
        </p:txBody>
      </p:sp>
    </p:spTree>
    <p:extLst>
      <p:ext uri="{BB962C8B-B14F-4D97-AF65-F5344CB8AC3E}">
        <p14:creationId xmlns:p14="http://schemas.microsoft.com/office/powerpoint/2010/main" val="32004753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GIỚI THIỆU LUỒNG</a:t>
            </a:r>
            <a:endParaRPr lang="en-US">
              <a:solidFill>
                <a:srgbClr val="FFFF00"/>
              </a:solidFill>
            </a:endParaRPr>
          </a:p>
        </p:txBody>
      </p:sp>
      <p:sp>
        <p:nvSpPr>
          <p:cNvPr id="3" name="Content Placeholder 2"/>
          <p:cNvSpPr>
            <a:spLocks noGrp="1"/>
          </p:cNvSpPr>
          <p:nvPr>
            <p:ph idx="1"/>
          </p:nvPr>
        </p:nvSpPr>
        <p:spPr>
          <a:xfrm>
            <a:off x="323528" y="1600200"/>
            <a:ext cx="8435280" cy="4637112"/>
          </a:xfrm>
        </p:spPr>
        <p:txBody>
          <a:bodyPr>
            <a:normAutofit fontScale="92500"/>
          </a:bodyPr>
          <a:lstStyle/>
          <a:p>
            <a:pPr lvl="0" algn="just"/>
            <a:r>
              <a:rPr lang="en-US" smtClean="0"/>
              <a:t>Đa </a:t>
            </a:r>
            <a:r>
              <a:rPr lang="en-US"/>
              <a:t>luồng giữ thời gian nhàn rỗi của hệ thống thành nhỏ nhất. Điều này cho phép ta viết các chương trình có hiệu quả cao với sự tận dụng CPU là tối </a:t>
            </a:r>
            <a:r>
              <a:rPr lang="en-US" smtClean="0"/>
              <a:t>đa.</a:t>
            </a:r>
          </a:p>
          <a:p>
            <a:pPr lvl="0" algn="just"/>
            <a:r>
              <a:rPr lang="en-US" smtClean="0"/>
              <a:t>Trong </a:t>
            </a:r>
            <a:r>
              <a:rPr lang="en-US"/>
              <a:t>sự đa nhiệm, nhiều chương chương trình chạy đồng thời, mỗi chương trình có ít nhất một luồng trong nó. Một vi xử lý thực thi tất cả các chương trình. Cho dù nó có thể xuất hiện mà các chương trình đã được thực thi đồng thời, trên thực tế CPU nhảy qua lại giữa các tiến trình.</a:t>
            </a:r>
          </a:p>
          <a:p>
            <a:pPr algn="just"/>
            <a:endParaRPr lang="en-US"/>
          </a:p>
        </p:txBody>
      </p:sp>
    </p:spTree>
    <p:extLst>
      <p:ext uri="{BB962C8B-B14F-4D97-AF65-F5344CB8AC3E}">
        <p14:creationId xmlns:p14="http://schemas.microsoft.com/office/powerpoint/2010/main" val="20657121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KHÁI NIỆM MULTITASKING VÀ MULTITHREADING</a:t>
            </a:r>
            <a:endParaRPr lang="en-US">
              <a:solidFill>
                <a:srgbClr val="FFFF00"/>
              </a:solidFill>
            </a:endParaRPr>
          </a:p>
        </p:txBody>
      </p:sp>
      <p:sp>
        <p:nvSpPr>
          <p:cNvPr id="3" name="Content Placeholder 2"/>
          <p:cNvSpPr>
            <a:spLocks noGrp="1"/>
          </p:cNvSpPr>
          <p:nvPr>
            <p:ph idx="1"/>
          </p:nvPr>
        </p:nvSpPr>
        <p:spPr>
          <a:xfrm>
            <a:off x="323528" y="1600200"/>
            <a:ext cx="8435280" cy="4637112"/>
          </a:xfrm>
        </p:spPr>
        <p:txBody>
          <a:bodyPr>
            <a:normAutofit/>
          </a:bodyPr>
          <a:lstStyle/>
          <a:p>
            <a:pPr lvl="0" algn="just"/>
            <a:r>
              <a:rPr lang="en-US" smtClean="0"/>
              <a:t>Multitasking</a:t>
            </a:r>
            <a:r>
              <a:rPr lang="en-US"/>
              <a:t>: Là khả </a:t>
            </a:r>
            <a:r>
              <a:rPr lang="en-US" smtClean="0"/>
              <a:t>năng chạy đồng thời một hoặc nhiều chương trình cùng một lúc trên hệ điều hành.</a:t>
            </a:r>
          </a:p>
          <a:p>
            <a:pPr algn="just"/>
            <a:r>
              <a:rPr lang="en-US" smtClean="0"/>
              <a:t>Multithreading: Là khả năng thực hiện đồng thời nhiều phần khác nhau của một chương trình gọi là thread.</a:t>
            </a:r>
            <a:endParaRPr lang="en-US"/>
          </a:p>
        </p:txBody>
      </p:sp>
    </p:spTree>
    <p:extLst>
      <p:ext uri="{BB962C8B-B14F-4D97-AF65-F5344CB8AC3E}">
        <p14:creationId xmlns:p14="http://schemas.microsoft.com/office/powerpoint/2010/main" val="16875827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VÒNG ĐỜI CỦA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lvl="0" algn="just"/>
            <a:endParaRPr lang="en-US" sz="2600"/>
          </a:p>
        </p:txBody>
      </p:sp>
      <p:pic>
        <p:nvPicPr>
          <p:cNvPr id="4" name="image131.jpeg"/>
          <p:cNvPicPr/>
          <p:nvPr/>
        </p:nvPicPr>
        <p:blipFill>
          <a:blip r:embed="rId2" cstate="print"/>
          <a:stretch>
            <a:fillRect/>
          </a:stretch>
        </p:blipFill>
        <p:spPr>
          <a:xfrm>
            <a:off x="1691680" y="1268760"/>
            <a:ext cx="5760640" cy="5472608"/>
          </a:xfrm>
          <a:prstGeom prst="rect">
            <a:avLst/>
          </a:prstGeom>
        </p:spPr>
      </p:pic>
    </p:spTree>
    <p:extLst>
      <p:ext uri="{BB962C8B-B14F-4D97-AF65-F5344CB8AC3E}">
        <p14:creationId xmlns:p14="http://schemas.microsoft.com/office/powerpoint/2010/main" val="40003280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VÒNG ĐỜI CỦA LUỒNG</a:t>
            </a:r>
          </a:p>
        </p:txBody>
      </p:sp>
      <p:sp>
        <p:nvSpPr>
          <p:cNvPr id="3" name="Content Placeholder 2"/>
          <p:cNvSpPr>
            <a:spLocks noGrp="1"/>
          </p:cNvSpPr>
          <p:nvPr>
            <p:ph idx="1"/>
          </p:nvPr>
        </p:nvSpPr>
        <p:spPr>
          <a:xfrm>
            <a:off x="323528" y="1600200"/>
            <a:ext cx="8435280" cy="4525963"/>
          </a:xfrm>
        </p:spPr>
        <p:txBody>
          <a:bodyPr>
            <a:normAutofit fontScale="92500" lnSpcReduction="10000"/>
          </a:bodyPr>
          <a:lstStyle/>
          <a:p>
            <a:pPr lvl="0" algn="just"/>
            <a:r>
              <a:rPr lang="en-US" smtClean="0"/>
              <a:t>New</a:t>
            </a:r>
            <a:r>
              <a:rPr lang="en-US"/>
              <a:t>: </a:t>
            </a:r>
            <a:r>
              <a:rPr lang="en-US" smtClean="0"/>
              <a:t>Một </a:t>
            </a:r>
            <a:r>
              <a:rPr lang="en-US"/>
              <a:t>luồng mới bắt đầu chu kỳ </a:t>
            </a:r>
            <a:r>
              <a:rPr lang="en-US" smtClean="0"/>
              <a:t>sống. Ở trạng thái “new”, đối tượng thread chưa gọi phương thức start().</a:t>
            </a:r>
          </a:p>
          <a:p>
            <a:pPr lvl="0" algn="just"/>
            <a:r>
              <a:rPr lang="en-US" smtClean="0"/>
              <a:t>Runnable</a:t>
            </a:r>
            <a:r>
              <a:rPr lang="en-US"/>
              <a:t>: </a:t>
            </a:r>
            <a:r>
              <a:rPr lang="en-US" smtClean="0"/>
              <a:t>Sau khi được </a:t>
            </a:r>
            <a:r>
              <a:rPr lang="en-US"/>
              <a:t>sinh ra, luồng sẽ trở thành Runnable. Một luồng ở trạng thái này được coi là đang thực hiện nhiệm vụ của mình</a:t>
            </a:r>
            <a:r>
              <a:rPr lang="en-US" smtClean="0"/>
              <a:t>.</a:t>
            </a:r>
          </a:p>
          <a:p>
            <a:pPr lvl="0" algn="just"/>
            <a:r>
              <a:rPr lang="en-US"/>
              <a:t>Waiting: Đôi khi một luồng chuyển sang trạng thái chờ đợi trong khi một luồng khác thực hiện nhiệm vụ. Luồng chờ đợi chuyển về trạng thái thực hiện khi chỉ khi một luồng khác phát tín hiệu tới nó để tiếp tục thực hiện.</a:t>
            </a:r>
          </a:p>
        </p:txBody>
      </p:sp>
    </p:spTree>
    <p:extLst>
      <p:ext uri="{BB962C8B-B14F-4D97-AF65-F5344CB8AC3E}">
        <p14:creationId xmlns:p14="http://schemas.microsoft.com/office/powerpoint/2010/main" val="16667586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VÒNG ĐỜI CỦA LUỒNG</a:t>
            </a:r>
          </a:p>
        </p:txBody>
      </p:sp>
      <p:sp>
        <p:nvSpPr>
          <p:cNvPr id="3" name="Content Placeholder 2"/>
          <p:cNvSpPr>
            <a:spLocks noGrp="1"/>
          </p:cNvSpPr>
          <p:nvPr>
            <p:ph idx="1"/>
          </p:nvPr>
        </p:nvSpPr>
        <p:spPr>
          <a:xfrm>
            <a:off x="323528" y="1600200"/>
            <a:ext cx="8435280" cy="4525963"/>
          </a:xfrm>
        </p:spPr>
        <p:txBody>
          <a:bodyPr>
            <a:normAutofit/>
          </a:bodyPr>
          <a:lstStyle/>
          <a:p>
            <a:pPr lvl="0" algn="just"/>
            <a:r>
              <a:rPr lang="en-US" sz="3000" smtClean="0"/>
              <a:t>Timed </a:t>
            </a:r>
            <a:r>
              <a:rPr lang="en-US" sz="3000"/>
              <a:t>waiting: Một luồng Runnable có thể nhập trạng thái chờ đợi hẹn giờ trong một khoảng thời gian nhất định. Một luồng trong quá trình chuyển đổi trạng thái chờ này về trạng thái Runnable khi mà khoảng thời gian hết hạn hoặc khi các sự kiện nó đợi xảy </a:t>
            </a:r>
            <a:r>
              <a:rPr lang="en-US" sz="3000" smtClean="0"/>
              <a:t>ra.</a:t>
            </a:r>
          </a:p>
          <a:p>
            <a:pPr lvl="0" algn="just"/>
            <a:r>
              <a:rPr lang="en-US" sz="3000" smtClean="0"/>
              <a:t>Terminated</a:t>
            </a:r>
            <a:r>
              <a:rPr lang="en-US" sz="3000"/>
              <a:t>: Một luồng Runnable đi vào trạng thái chấm dứt khi nó hoàn thành nhiệm vụ của mình.</a:t>
            </a:r>
          </a:p>
        </p:txBody>
      </p:sp>
    </p:spTree>
    <p:extLst>
      <p:ext uri="{BB962C8B-B14F-4D97-AF65-F5344CB8AC3E}">
        <p14:creationId xmlns:p14="http://schemas.microsoft.com/office/powerpoint/2010/main" val="1942498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lnSpcReduction="10000"/>
          </a:bodyPr>
          <a:lstStyle/>
          <a:p>
            <a:pPr algn="just"/>
            <a:r>
              <a:rPr lang="en-US" smtClean="0"/>
              <a:t>Khi </a:t>
            </a:r>
            <a:r>
              <a:rPr lang="en-US"/>
              <a:t>các chương trình Java được thực thi, luồng chính luôn được thực </a:t>
            </a:r>
            <a:r>
              <a:rPr lang="en-US" smtClean="0"/>
              <a:t>hiện.</a:t>
            </a:r>
            <a:endParaRPr lang="en-US"/>
          </a:p>
          <a:p>
            <a:pPr lvl="0" algn="just"/>
            <a:r>
              <a:rPr lang="en-US"/>
              <a:t>Các luồng con sẽ được tạo ra từ </a:t>
            </a:r>
            <a:r>
              <a:rPr lang="en-US" smtClean="0"/>
              <a:t>luồng chính.</a:t>
            </a:r>
            <a:endParaRPr lang="en-US"/>
          </a:p>
          <a:p>
            <a:pPr lvl="0" algn="just"/>
            <a:r>
              <a:rPr lang="en-US" smtClean="0"/>
              <a:t>Luồng </a:t>
            </a:r>
            <a:r>
              <a:rPr lang="en-US"/>
              <a:t>chính</a:t>
            </a:r>
            <a:r>
              <a:rPr lang="en-US" smtClean="0"/>
              <a:t> </a:t>
            </a:r>
            <a:r>
              <a:rPr lang="en-US"/>
              <a:t>là luồng cuối cùng kết thúc việc thực hiện. Ngay khi luồng chính ngừng thực thi, chương trình bị chấm dứt.</a:t>
            </a:r>
          </a:p>
          <a:p>
            <a:pPr algn="just"/>
            <a:r>
              <a:rPr lang="en-US"/>
              <a:t>Cho dù luồng chính được tạo ra một cách tự động với chương trình thực thi, nó có thể được điều khiển thông qua một luồng đối tượng</a:t>
            </a:r>
            <a:r>
              <a:rPr lang="en-US" smtClean="0"/>
              <a:t>.</a:t>
            </a:r>
            <a:endParaRPr lang="en-US"/>
          </a:p>
        </p:txBody>
      </p:sp>
    </p:spTree>
    <p:extLst>
      <p:ext uri="{BB962C8B-B14F-4D97-AF65-F5344CB8AC3E}">
        <p14:creationId xmlns:p14="http://schemas.microsoft.com/office/powerpoint/2010/main" val="25448305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Các </a:t>
            </a:r>
            <a:r>
              <a:rPr lang="en-US"/>
              <a:t>luồng có thể được tạo ra bằng hai cách:</a:t>
            </a:r>
          </a:p>
          <a:p>
            <a:pPr lvl="0" algn="just"/>
            <a:r>
              <a:rPr lang="en-US" smtClean="0"/>
              <a:t>1. Trình </a:t>
            </a:r>
            <a:r>
              <a:rPr lang="en-US"/>
              <a:t>bày lớp như là một lớp con của lớp luồng, nơi mà phương thức run() của lớp luồng cần được ghi đè, ví dụ:</a:t>
            </a:r>
          </a:p>
          <a:p>
            <a:pPr marL="338328" lvl="1" indent="0" algn="just">
              <a:buNone/>
            </a:pPr>
            <a:r>
              <a:rPr lang="en-US">
                <a:solidFill>
                  <a:srgbClr val="FFFF00"/>
                </a:solidFill>
              </a:rPr>
              <a:t>class Mydemo extends Thread { </a:t>
            </a:r>
            <a:endParaRPr lang="en-US" smtClean="0">
              <a:solidFill>
                <a:srgbClr val="FFFF00"/>
              </a:solidFill>
            </a:endParaRPr>
          </a:p>
          <a:p>
            <a:pPr marL="338328" lvl="1" indent="0" algn="just">
              <a:buNone/>
            </a:pPr>
            <a:r>
              <a:rPr lang="en-US">
                <a:solidFill>
                  <a:srgbClr val="FFFF00"/>
                </a:solidFill>
              </a:rPr>
              <a:t>	</a:t>
            </a:r>
            <a:r>
              <a:rPr lang="en-US" smtClean="0">
                <a:solidFill>
                  <a:srgbClr val="FFFF00"/>
                </a:solidFill>
              </a:rPr>
              <a:t>public </a:t>
            </a:r>
            <a:r>
              <a:rPr lang="en-US">
                <a:solidFill>
                  <a:srgbClr val="FFFF00"/>
                </a:solidFill>
              </a:rPr>
              <a:t>void run() {</a:t>
            </a:r>
          </a:p>
          <a:p>
            <a:pPr marL="338328" lvl="1" indent="0" algn="just">
              <a:buNone/>
            </a:pPr>
            <a:r>
              <a:rPr lang="en-US" smtClean="0">
                <a:solidFill>
                  <a:srgbClr val="FFFF00"/>
                </a:solidFill>
              </a:rPr>
              <a:t>		//</a:t>
            </a:r>
            <a:r>
              <a:rPr lang="en-US">
                <a:solidFill>
                  <a:srgbClr val="FFFF00"/>
                </a:solidFill>
              </a:rPr>
              <a:t>thực thi</a:t>
            </a:r>
          </a:p>
          <a:p>
            <a:pPr marL="338328" lvl="1" indent="0" algn="just">
              <a:buNone/>
            </a:pPr>
            <a:r>
              <a:rPr lang="en-US" smtClean="0">
                <a:solidFill>
                  <a:srgbClr val="FFFF00"/>
                </a:solidFill>
              </a:rPr>
              <a:t>	}</a:t>
            </a:r>
            <a:endParaRPr lang="en-US">
              <a:solidFill>
                <a:srgbClr val="FFFF00"/>
              </a:solidFill>
            </a:endParaRPr>
          </a:p>
          <a:p>
            <a:pPr marL="338328" lvl="1" indent="0" algn="just">
              <a:buNone/>
            </a:pPr>
            <a:r>
              <a:rPr lang="en-US">
                <a:solidFill>
                  <a:srgbClr val="FFFF00"/>
                </a:solidFill>
              </a:rPr>
              <a:t>}</a:t>
            </a:r>
          </a:p>
        </p:txBody>
      </p:sp>
    </p:spTree>
    <p:extLst>
      <p:ext uri="{BB962C8B-B14F-4D97-AF65-F5344CB8AC3E}">
        <p14:creationId xmlns:p14="http://schemas.microsoft.com/office/powerpoint/2010/main" val="27143686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2. Trình </a:t>
            </a:r>
            <a:r>
              <a:rPr lang="en-US"/>
              <a:t>bày một lớp mà lớp này thực </a:t>
            </a:r>
            <a:r>
              <a:rPr lang="en-US" smtClean="0"/>
              <a:t>thi lớp </a:t>
            </a:r>
            <a:r>
              <a:rPr lang="en-US"/>
              <a:t>Runnable. Rồi </a:t>
            </a:r>
            <a:r>
              <a:rPr lang="en-US" smtClean="0"/>
              <a:t>sau đó định </a:t>
            </a:r>
            <a:r>
              <a:rPr lang="en-US"/>
              <a:t>nghĩa phương thức run().</a:t>
            </a:r>
          </a:p>
          <a:p>
            <a:pPr marL="338328" lvl="1" indent="0" algn="just">
              <a:buNone/>
            </a:pPr>
            <a:r>
              <a:rPr lang="en-US">
                <a:solidFill>
                  <a:srgbClr val="FFFF00"/>
                </a:solidFill>
              </a:rPr>
              <a:t>class Mydemo implements Runnable { </a:t>
            </a:r>
            <a:endParaRPr lang="en-US" smtClean="0">
              <a:solidFill>
                <a:srgbClr val="FFFF00"/>
              </a:solidFill>
            </a:endParaRPr>
          </a:p>
          <a:p>
            <a:pPr marL="338328" lvl="1" indent="0" algn="just">
              <a:buNone/>
            </a:pPr>
            <a:r>
              <a:rPr lang="en-US" smtClean="0">
                <a:solidFill>
                  <a:srgbClr val="FFFF00"/>
                </a:solidFill>
              </a:rPr>
              <a:t>	public </a:t>
            </a:r>
            <a:r>
              <a:rPr lang="en-US">
                <a:solidFill>
                  <a:srgbClr val="FFFF00"/>
                </a:solidFill>
              </a:rPr>
              <a:t>void run() {</a:t>
            </a:r>
          </a:p>
          <a:p>
            <a:pPr marL="338328" lvl="1" indent="0" algn="just">
              <a:buNone/>
            </a:pPr>
            <a:r>
              <a:rPr lang="en-US" smtClean="0">
                <a:solidFill>
                  <a:srgbClr val="FFFF00"/>
                </a:solidFill>
              </a:rPr>
              <a:t>		//</a:t>
            </a:r>
            <a:r>
              <a:rPr lang="en-US">
                <a:solidFill>
                  <a:srgbClr val="FFFF00"/>
                </a:solidFill>
              </a:rPr>
              <a:t>thực thi</a:t>
            </a:r>
          </a:p>
          <a:p>
            <a:pPr marL="338328" lvl="1" indent="0" algn="just">
              <a:buNone/>
            </a:pPr>
            <a:r>
              <a:rPr lang="en-US" smtClean="0">
                <a:solidFill>
                  <a:srgbClr val="FFFF00"/>
                </a:solidFill>
              </a:rPr>
              <a:t>	}</a:t>
            </a:r>
            <a:endParaRPr lang="en-US">
              <a:solidFill>
                <a:srgbClr val="FFFF00"/>
              </a:solidFill>
            </a:endParaRPr>
          </a:p>
          <a:p>
            <a:pPr marL="338328" lvl="1" indent="0" algn="just">
              <a:buNone/>
            </a:pPr>
            <a:r>
              <a:rPr lang="en-US">
                <a:solidFill>
                  <a:srgbClr val="FFFF00"/>
                </a:solidFill>
              </a:rPr>
              <a:t>}</a:t>
            </a:r>
          </a:p>
        </p:txBody>
      </p:sp>
    </p:spTree>
    <p:extLst>
      <p:ext uri="{BB962C8B-B14F-4D97-AF65-F5344CB8AC3E}">
        <p14:creationId xmlns:p14="http://schemas.microsoft.com/office/powerpoint/2010/main" val="19947766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a:t>Tạo luồng bằng cách </a:t>
            </a:r>
            <a:r>
              <a:rPr lang="en-US" smtClean="0"/>
              <a:t>1:</a:t>
            </a:r>
          </a:p>
          <a:p>
            <a:pPr lvl="1" algn="just"/>
            <a:r>
              <a:rPr lang="en-US" smtClean="0"/>
              <a:t>Viết 1 class kế thừa trực tiếp từ lớp cha Thread </a:t>
            </a:r>
            <a:r>
              <a:rPr lang="en-US" smtClean="0">
                <a:solidFill>
                  <a:srgbClr val="FFFF00"/>
                </a:solidFill>
              </a:rPr>
              <a:t>extends Thread</a:t>
            </a:r>
            <a:r>
              <a:rPr lang="en-US" smtClean="0"/>
              <a:t> và viết lại phương thức </a:t>
            </a:r>
            <a:r>
              <a:rPr lang="en-US" smtClean="0">
                <a:solidFill>
                  <a:srgbClr val="FFFF00"/>
                </a:solidFill>
              </a:rPr>
              <a:t>public void run()</a:t>
            </a:r>
            <a:r>
              <a:rPr lang="en-US" smtClean="0"/>
              <a:t>.</a:t>
            </a:r>
          </a:p>
          <a:p>
            <a:pPr lvl="1" algn="just"/>
            <a:r>
              <a:rPr lang="en-US"/>
              <a:t>Tạo ra 1 </a:t>
            </a:r>
            <a:r>
              <a:rPr lang="en-US" smtClean="0"/>
              <a:t>object </a:t>
            </a:r>
            <a:r>
              <a:rPr lang="en-US"/>
              <a:t>vừa kế thừa </a:t>
            </a:r>
            <a:r>
              <a:rPr lang="en-US" smtClean="0"/>
              <a:t>từ Thread.</a:t>
            </a:r>
          </a:p>
          <a:p>
            <a:pPr lvl="1" algn="just"/>
            <a:r>
              <a:rPr lang="en-US" smtClean="0"/>
              <a:t>Gọi phương thức </a:t>
            </a:r>
            <a:r>
              <a:rPr lang="en-US" smtClean="0">
                <a:solidFill>
                  <a:srgbClr val="FFFF00"/>
                </a:solidFill>
              </a:rPr>
              <a:t>start()</a:t>
            </a:r>
            <a:r>
              <a:rPr lang="en-US" smtClean="0"/>
              <a:t> để chạy thread.</a:t>
            </a:r>
          </a:p>
          <a:p>
            <a:pPr algn="just"/>
            <a:endParaRPr lang="en-US"/>
          </a:p>
        </p:txBody>
      </p:sp>
    </p:spTree>
    <p:extLst>
      <p:ext uri="{BB962C8B-B14F-4D97-AF65-F5344CB8AC3E}">
        <p14:creationId xmlns:p14="http://schemas.microsoft.com/office/powerpoint/2010/main" val="35107410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Tạo luồng bằng cách 1:</a:t>
            </a:r>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62" y="2276872"/>
            <a:ext cx="9182100" cy="303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785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a:solidFill>
                <a:srgbClr val="FFFF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950" y="1556792"/>
            <a:ext cx="7148513" cy="471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83732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a:t>Kết quả của chương trình</a:t>
            </a:r>
            <a:r>
              <a:rPr lang="en-US" smtClean="0"/>
              <a:t>:</a:t>
            </a:r>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999" y="2204864"/>
            <a:ext cx="6988594"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8937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a:t>Tạo luồng bằng cách </a:t>
            </a:r>
            <a:r>
              <a:rPr lang="en-US" smtClean="0"/>
              <a:t>2:</a:t>
            </a:r>
          </a:p>
          <a:p>
            <a:pPr lvl="1" algn="just"/>
            <a:r>
              <a:rPr lang="en-US" smtClean="0"/>
              <a:t>Viết 1 class thực thi </a:t>
            </a:r>
            <a:r>
              <a:rPr lang="en-US">
                <a:solidFill>
                  <a:srgbClr val="FFFF00"/>
                </a:solidFill>
              </a:rPr>
              <a:t>interface </a:t>
            </a:r>
            <a:r>
              <a:rPr lang="en-US" smtClean="0">
                <a:solidFill>
                  <a:srgbClr val="FFFF00"/>
                </a:solidFill>
              </a:rPr>
              <a:t>Runnable</a:t>
            </a:r>
            <a:r>
              <a:rPr lang="en-US" smtClean="0"/>
              <a:t> và viết lại phương thức </a:t>
            </a:r>
            <a:r>
              <a:rPr lang="en-US" smtClean="0">
                <a:solidFill>
                  <a:srgbClr val="FFFF00"/>
                </a:solidFill>
              </a:rPr>
              <a:t>public void run().</a:t>
            </a:r>
          </a:p>
          <a:p>
            <a:pPr lvl="1" algn="just"/>
            <a:r>
              <a:rPr lang="en-US"/>
              <a:t>Tạo ra 1 </a:t>
            </a:r>
            <a:r>
              <a:rPr lang="en-US" smtClean="0"/>
              <a:t>object </a:t>
            </a:r>
            <a:r>
              <a:rPr lang="en-US"/>
              <a:t>vừa thực thi interface </a:t>
            </a:r>
            <a:r>
              <a:rPr lang="en-US" smtClean="0"/>
              <a:t>Runnable.</a:t>
            </a:r>
          </a:p>
          <a:p>
            <a:pPr lvl="1" algn="just"/>
            <a:r>
              <a:rPr lang="en-US" smtClean="0"/>
              <a:t>Tạo ra 1 object của class Thread với tham số truyền vào là </a:t>
            </a:r>
            <a:r>
              <a:rPr lang="en-US"/>
              <a:t>object </a:t>
            </a:r>
            <a:r>
              <a:rPr lang="en-US" smtClean="0"/>
              <a:t>thực </a:t>
            </a:r>
            <a:r>
              <a:rPr lang="en-US"/>
              <a:t>thi interface Runnable</a:t>
            </a:r>
            <a:r>
              <a:rPr lang="en-US" smtClean="0"/>
              <a:t>.</a:t>
            </a:r>
          </a:p>
          <a:p>
            <a:pPr lvl="1" algn="just"/>
            <a:r>
              <a:rPr lang="en-US" smtClean="0"/>
              <a:t>Gọi phương thức </a:t>
            </a:r>
            <a:r>
              <a:rPr lang="en-US" smtClean="0">
                <a:solidFill>
                  <a:srgbClr val="FFFF00"/>
                </a:solidFill>
              </a:rPr>
              <a:t>start()</a:t>
            </a:r>
            <a:r>
              <a:rPr lang="en-US" smtClean="0"/>
              <a:t> để chạy thread.</a:t>
            </a:r>
          </a:p>
          <a:p>
            <a:pPr algn="just"/>
            <a:endParaRPr lang="en-US"/>
          </a:p>
        </p:txBody>
      </p:sp>
    </p:spTree>
    <p:extLst>
      <p:ext uri="{BB962C8B-B14F-4D97-AF65-F5344CB8AC3E}">
        <p14:creationId xmlns:p14="http://schemas.microsoft.com/office/powerpoint/2010/main" val="1686445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a:t>Tạo luồng bằng cách 2</a:t>
            </a:r>
            <a:r>
              <a:rPr lang="en-US" smtClean="0"/>
              <a:t>:</a:t>
            </a:r>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21" y="2492896"/>
            <a:ext cx="9083226"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93759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a:solidFill>
                <a:srgbClr val="FFFF0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850" y="1484784"/>
            <a:ext cx="7732713" cy="469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73583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a:t>Kết quả của chương trình</a:t>
            </a:r>
            <a:r>
              <a:rPr lang="en-US" smtClean="0"/>
              <a:t>:</a:t>
            </a:r>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8448" y="2354019"/>
            <a:ext cx="5359400" cy="3517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75736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340768"/>
            <a:ext cx="8435280" cy="4525963"/>
          </a:xfrm>
        </p:spPr>
        <p:txBody>
          <a:bodyPr>
            <a:normAutofit/>
          </a:bodyPr>
          <a:lstStyle/>
          <a:p>
            <a:pPr algn="just"/>
            <a:r>
              <a:rPr lang="en-US" smtClean="0"/>
              <a:t>Một ví dụ khác:</a:t>
            </a:r>
            <a:endParaRPr lang="en-US">
              <a:solidFill>
                <a:srgbClr val="FFFF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005" y="1988840"/>
            <a:ext cx="7346404" cy="484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14473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Kết quả của chương trình:</a:t>
            </a:r>
          </a:p>
          <a:p>
            <a:pPr marL="338328" lvl="1" indent="0" algn="just">
              <a:buNone/>
            </a:pPr>
            <a:r>
              <a:rPr lang="en-US" smtClean="0"/>
              <a:t>The </a:t>
            </a:r>
            <a:r>
              <a:rPr lang="en-US"/>
              <a:t>current thread is: </a:t>
            </a:r>
            <a:r>
              <a:rPr lang="en-US" smtClean="0"/>
              <a:t>Thread[main,5,main]</a:t>
            </a:r>
          </a:p>
          <a:p>
            <a:pPr marL="338328" lvl="1" indent="0" algn="just">
              <a:buNone/>
            </a:pPr>
            <a:r>
              <a:rPr lang="en-US" smtClean="0"/>
              <a:t>The </a:t>
            </a:r>
            <a:r>
              <a:rPr lang="en-US"/>
              <a:t>thread is now </a:t>
            </a:r>
            <a:r>
              <a:rPr lang="en-US" smtClean="0"/>
              <a:t>named: Thread[MyJavaThread,5,main</a:t>
            </a:r>
            <a:r>
              <a:rPr lang="en-US"/>
              <a:t>]</a:t>
            </a:r>
          </a:p>
          <a:p>
            <a:pPr marL="338328" lvl="1" indent="0" algn="just">
              <a:buNone/>
            </a:pPr>
            <a:r>
              <a:rPr lang="en-US"/>
              <a:t>0</a:t>
            </a:r>
          </a:p>
          <a:p>
            <a:pPr marL="338328" lvl="1" indent="0" algn="just">
              <a:buNone/>
            </a:pPr>
            <a:r>
              <a:rPr lang="en-US"/>
              <a:t>1</a:t>
            </a:r>
          </a:p>
          <a:p>
            <a:pPr marL="338328" lvl="1" indent="0" algn="just">
              <a:buNone/>
            </a:pPr>
            <a:r>
              <a:rPr lang="en-US"/>
              <a:t>2</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3759" y="4252168"/>
            <a:ext cx="6716713" cy="248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85800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85000" lnSpcReduction="20000"/>
          </a:bodyPr>
          <a:lstStyle/>
          <a:p>
            <a:pPr algn="just"/>
            <a:r>
              <a:rPr lang="en-US" smtClean="0"/>
              <a:t>Lớp </a:t>
            </a:r>
            <a:r>
              <a:rPr lang="en-US"/>
              <a:t>luồng có vài phương thức xây </a:t>
            </a:r>
            <a:r>
              <a:rPr lang="en-US" smtClean="0"/>
              <a:t>dựng, ví dụ:</a:t>
            </a:r>
            <a:endParaRPr lang="en-US"/>
          </a:p>
          <a:p>
            <a:pPr lvl="1" algn="just"/>
            <a:r>
              <a:rPr lang="en-US"/>
              <a:t>public Thread(String threadname)</a:t>
            </a:r>
          </a:p>
          <a:p>
            <a:pPr marL="731520" lvl="2" indent="0" algn="just">
              <a:buNone/>
            </a:pPr>
            <a:r>
              <a:rPr lang="en-US"/>
              <a:t>Cấu trúc một luồng với tên là “threadname”</a:t>
            </a:r>
          </a:p>
          <a:p>
            <a:pPr lvl="1" algn="just"/>
            <a:r>
              <a:rPr lang="en-US"/>
              <a:t>public Thread()</a:t>
            </a:r>
          </a:p>
          <a:p>
            <a:pPr marL="731520" lvl="2" indent="0" algn="just">
              <a:buNone/>
            </a:pPr>
            <a:r>
              <a:rPr lang="en-US"/>
              <a:t>Cấu trúc một luồng với tên Thread và đi kèm một số; lấy ví dụ, </a:t>
            </a:r>
            <a:r>
              <a:rPr lang="en-US" smtClean="0"/>
              <a:t>Thread-0, </a:t>
            </a:r>
            <a:r>
              <a:rPr lang="en-US"/>
              <a:t>Thread-1, Thread-2, … </a:t>
            </a:r>
            <a:endParaRPr lang="en-US" smtClean="0"/>
          </a:p>
          <a:p>
            <a:pPr algn="just"/>
            <a:r>
              <a:rPr lang="en-US" smtClean="0"/>
              <a:t>Chương </a:t>
            </a:r>
            <a:r>
              <a:rPr lang="en-US"/>
              <a:t>trình bắt đầu thực thi luồng với việc gọi phương thức start</a:t>
            </a:r>
            <a:r>
              <a:rPr lang="en-US" smtClean="0"/>
              <a:t>().</a:t>
            </a:r>
          </a:p>
          <a:p>
            <a:pPr algn="just"/>
            <a:r>
              <a:rPr lang="en-US" smtClean="0"/>
              <a:t>Phương </a:t>
            </a:r>
            <a:r>
              <a:rPr lang="en-US"/>
              <a:t>thức start(), lần lượt, viện dẫn phương thức run</a:t>
            </a:r>
            <a:r>
              <a:rPr lang="en-US" smtClean="0"/>
              <a:t>(), nơi </a:t>
            </a:r>
            <a:r>
              <a:rPr lang="en-US"/>
              <a:t>mà phương thức định nghĩa tác vụ được thực </a:t>
            </a:r>
            <a:r>
              <a:rPr lang="en-US" smtClean="0"/>
              <a:t>thi.</a:t>
            </a:r>
          </a:p>
          <a:p>
            <a:pPr algn="just"/>
            <a:r>
              <a:rPr lang="en-US" smtClean="0"/>
              <a:t>Phương </a:t>
            </a:r>
            <a:r>
              <a:rPr lang="en-US"/>
              <a:t>thức run</a:t>
            </a:r>
            <a:r>
              <a:rPr lang="en-US" smtClean="0"/>
              <a:t>() có </a:t>
            </a:r>
            <a:r>
              <a:rPr lang="en-US"/>
              <a:t>thể viết </a:t>
            </a:r>
            <a:r>
              <a:rPr lang="en-US" smtClean="0"/>
              <a:t>đè lên </a:t>
            </a:r>
            <a:r>
              <a:rPr lang="en-US"/>
              <a:t>lớp con của lớp luồng, hoặc với một đối tượng Runnable.</a:t>
            </a:r>
          </a:p>
          <a:p>
            <a:pPr algn="just"/>
            <a:endParaRPr lang="en-US"/>
          </a:p>
        </p:txBody>
      </p:sp>
    </p:spTree>
    <p:extLst>
      <p:ext uri="{BB962C8B-B14F-4D97-AF65-F5344CB8AC3E}">
        <p14:creationId xmlns:p14="http://schemas.microsoft.com/office/powerpoint/2010/main" val="32856007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Sự khác nhau giữa 2 cách tạo luồng (thực thi interface Runnable và kế thừa từ class Thread).</a:t>
            </a:r>
            <a:endParaRPr lang="en-US"/>
          </a:p>
          <a:p>
            <a:pPr algn="just"/>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3496" y="2632162"/>
            <a:ext cx="6735008" cy="4181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50038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Sự khác nhau giữa 2 cách tạo luồng (thực thi interface Runnable và kế thừa từ class Thread).</a:t>
            </a:r>
            <a:endParaRPr lang="en-US"/>
          </a:p>
          <a:p>
            <a:pPr algn="just"/>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122736"/>
            <a:ext cx="6894834" cy="3546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26527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a:t>Ví dụ minh hoạ việc tạo luồng con:</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204864"/>
            <a:ext cx="7923213" cy="427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76730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50" y="1556792"/>
            <a:ext cx="9053513" cy="486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14692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TẠO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Kết quả chương trình:</a:t>
            </a:r>
          </a:p>
          <a:p>
            <a:pPr marL="338328" lvl="1" indent="0" algn="just">
              <a:buNone/>
            </a:pPr>
            <a:r>
              <a:rPr lang="en-US"/>
              <a:t>This is the main thread</a:t>
            </a:r>
          </a:p>
          <a:p>
            <a:pPr marL="338328" lvl="1" indent="0" algn="just">
              <a:buNone/>
            </a:pPr>
            <a:r>
              <a:rPr lang="en-US"/>
              <a:t>This is the child thread</a:t>
            </a:r>
          </a:p>
          <a:p>
            <a:pPr marL="338328" lvl="1" indent="0" algn="just">
              <a:buNone/>
            </a:pPr>
            <a:r>
              <a:rPr lang="en-US"/>
              <a:t>This is the child thread</a:t>
            </a:r>
          </a:p>
          <a:p>
            <a:pPr marL="338328" lvl="1" indent="0" algn="just">
              <a:buNone/>
            </a:pPr>
            <a:r>
              <a:rPr lang="en-US"/>
              <a:t>This is the child thread</a:t>
            </a:r>
          </a:p>
          <a:p>
            <a:pPr algn="just"/>
            <a:endParaRPr lang="en-US"/>
          </a:p>
        </p:txBody>
      </p:sp>
    </p:spTree>
    <p:extLst>
      <p:ext uri="{BB962C8B-B14F-4D97-AF65-F5344CB8AC3E}">
        <p14:creationId xmlns:p14="http://schemas.microsoft.com/office/powerpoint/2010/main" val="914255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fontScale="90000"/>
          </a:bodyPr>
          <a:lstStyle/>
          <a:p>
            <a:pPr algn="ctr"/>
            <a:r>
              <a:rPr lang="en-US" smtClean="0">
                <a:solidFill>
                  <a:srgbClr val="FFFF00"/>
                </a:solidFill>
              </a:rPr>
              <a:t>PHƯƠNG THỨC CỦA LỚP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a:p>
          <a:p>
            <a:pPr algn="just"/>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025758541"/>
              </p:ext>
            </p:extLst>
          </p:nvPr>
        </p:nvGraphicFramePr>
        <p:xfrm>
          <a:off x="611560" y="1207404"/>
          <a:ext cx="7704856" cy="5533964"/>
        </p:xfrm>
        <a:graphic>
          <a:graphicData uri="http://schemas.openxmlformats.org/drawingml/2006/table">
            <a:tbl>
              <a:tblPr firstRow="1" firstCol="1" lastRow="1" lastCol="1" bandRow="1" bandCol="1">
                <a:tableStyleId>{5C22544A-7EE6-4342-B048-85BDC9FD1C3A}</a:tableStyleId>
              </a:tblPr>
              <a:tblGrid>
                <a:gridCol w="2391132"/>
                <a:gridCol w="5313724"/>
              </a:tblGrid>
              <a:tr h="350303">
                <a:tc>
                  <a:txBody>
                    <a:bodyPr/>
                    <a:lstStyle/>
                    <a:p>
                      <a:pPr marL="65405" algn="ctr">
                        <a:lnSpc>
                          <a:spcPts val="1495"/>
                        </a:lnSpc>
                        <a:spcAft>
                          <a:spcPts val="0"/>
                        </a:spcAft>
                      </a:pPr>
                      <a:r>
                        <a:rPr lang="en-US" sz="1800" b="1">
                          <a:effectLst/>
                        </a:rPr>
                        <a:t>Phương thức</a:t>
                      </a:r>
                      <a:endParaRPr lang="en-US" sz="1800" b="1">
                        <a:effectLst/>
                        <a:latin typeface="Times New Roman"/>
                        <a:ea typeface="Times New Roman"/>
                      </a:endParaRPr>
                    </a:p>
                  </a:txBody>
                  <a:tcPr marL="0" marR="0" marT="0" marB="0" anchor="ctr"/>
                </a:tc>
                <a:tc>
                  <a:txBody>
                    <a:bodyPr/>
                    <a:lstStyle/>
                    <a:p>
                      <a:pPr marL="65405" marR="404495" algn="ctr">
                        <a:lnSpc>
                          <a:spcPts val="1495"/>
                        </a:lnSpc>
                        <a:spcAft>
                          <a:spcPts val="0"/>
                        </a:spcAft>
                      </a:pPr>
                      <a:r>
                        <a:rPr lang="en-US" sz="1800" b="1">
                          <a:effectLst/>
                        </a:rPr>
                        <a:t>Mục đích</a:t>
                      </a:r>
                      <a:endParaRPr lang="en-US" sz="1800" b="1">
                        <a:effectLst/>
                        <a:latin typeface="Times New Roman"/>
                        <a:ea typeface="Times New Roman"/>
                      </a:endParaRPr>
                    </a:p>
                  </a:txBody>
                  <a:tcPr marL="0" marR="0" marT="0" marB="0" anchor="ctr"/>
                </a:tc>
              </a:tr>
              <a:tr h="641949">
                <a:tc>
                  <a:txBody>
                    <a:bodyPr/>
                    <a:lstStyle/>
                    <a:p>
                      <a:pPr marL="65405">
                        <a:lnSpc>
                          <a:spcPts val="1455"/>
                        </a:lnSpc>
                        <a:spcAft>
                          <a:spcPts val="0"/>
                        </a:spcAft>
                      </a:pPr>
                      <a:r>
                        <a:rPr lang="en-US" sz="1300">
                          <a:effectLst/>
                        </a:rPr>
                        <a:t>enumerate(Thread [ ] t)</a:t>
                      </a:r>
                      <a:endParaRPr lang="en-US" sz="1100">
                        <a:effectLst/>
                        <a:latin typeface="Times New Roman"/>
                        <a:ea typeface="Times New Roman"/>
                      </a:endParaRPr>
                    </a:p>
                  </a:txBody>
                  <a:tcPr marL="0" marR="0" marT="0" marB="0" anchor="ctr"/>
                </a:tc>
                <a:tc>
                  <a:txBody>
                    <a:bodyPr/>
                    <a:lstStyle/>
                    <a:p>
                      <a:pPr marL="65405" marR="404495">
                        <a:lnSpc>
                          <a:spcPct val="120000"/>
                        </a:lnSpc>
                        <a:spcAft>
                          <a:spcPts val="0"/>
                        </a:spcAft>
                      </a:pPr>
                      <a:r>
                        <a:rPr lang="en-US" sz="1300">
                          <a:effectLst/>
                        </a:rPr>
                        <a:t>Chép tất cả các luồng hiện hành vào mảng từ nhóm luồng và các nhóm con của nó.</a:t>
                      </a:r>
                      <a:endParaRPr lang="en-US" sz="1100">
                        <a:effectLst/>
                        <a:latin typeface="Times New Roman"/>
                        <a:ea typeface="Times New Roman"/>
                      </a:endParaRPr>
                    </a:p>
                  </a:txBody>
                  <a:tcPr marL="0" marR="0" marT="0" marB="0" anchor="ctr"/>
                </a:tc>
              </a:tr>
              <a:tr h="350303">
                <a:tc>
                  <a:txBody>
                    <a:bodyPr/>
                    <a:lstStyle/>
                    <a:p>
                      <a:pPr marL="65405">
                        <a:lnSpc>
                          <a:spcPts val="1455"/>
                        </a:lnSpc>
                        <a:spcAft>
                          <a:spcPts val="0"/>
                        </a:spcAft>
                      </a:pPr>
                      <a:r>
                        <a:rPr lang="en-US" sz="1300">
                          <a:effectLst/>
                        </a:rPr>
                        <a:t>getName()</a:t>
                      </a:r>
                      <a:endParaRPr lang="en-US" sz="1100">
                        <a:effectLst/>
                        <a:latin typeface="Times New Roman"/>
                        <a:ea typeface="Times New Roman"/>
                      </a:endParaRPr>
                    </a:p>
                  </a:txBody>
                  <a:tcPr marL="0" marR="0" marT="0" marB="0" anchor="ctr"/>
                </a:tc>
                <a:tc>
                  <a:txBody>
                    <a:bodyPr/>
                    <a:lstStyle/>
                    <a:p>
                      <a:pPr marL="65405" marR="404495">
                        <a:lnSpc>
                          <a:spcPts val="1455"/>
                        </a:lnSpc>
                        <a:spcAft>
                          <a:spcPts val="0"/>
                        </a:spcAft>
                      </a:pPr>
                      <a:r>
                        <a:rPr lang="en-US" sz="1300">
                          <a:effectLst/>
                        </a:rPr>
                        <a:t>Trả về tên của </a:t>
                      </a:r>
                      <a:r>
                        <a:rPr lang="en-US" sz="1300" smtClean="0">
                          <a:effectLst/>
                        </a:rPr>
                        <a:t>luồng.</a:t>
                      </a:r>
                      <a:endParaRPr lang="en-US" sz="1100">
                        <a:effectLst/>
                        <a:latin typeface="Times New Roman"/>
                        <a:ea typeface="Times New Roman"/>
                      </a:endParaRPr>
                    </a:p>
                  </a:txBody>
                  <a:tcPr marL="0" marR="0" marT="0" marB="0" anchor="ctr"/>
                </a:tc>
              </a:tr>
              <a:tr h="488794">
                <a:tc>
                  <a:txBody>
                    <a:bodyPr/>
                    <a:lstStyle/>
                    <a:p>
                      <a:pPr marL="65405">
                        <a:lnSpc>
                          <a:spcPts val="1455"/>
                        </a:lnSpc>
                        <a:spcAft>
                          <a:spcPts val="0"/>
                        </a:spcAft>
                      </a:pPr>
                      <a:r>
                        <a:rPr lang="en-US" sz="1300">
                          <a:effectLst/>
                        </a:rPr>
                        <a:t>isAlive()</a:t>
                      </a:r>
                      <a:endParaRPr lang="en-US" sz="1100">
                        <a:effectLst/>
                        <a:latin typeface="Times New Roman"/>
                        <a:ea typeface="Times New Roman"/>
                      </a:endParaRPr>
                    </a:p>
                  </a:txBody>
                  <a:tcPr marL="0" marR="0" marT="0" marB="0" anchor="ctr"/>
                </a:tc>
                <a:tc>
                  <a:txBody>
                    <a:bodyPr/>
                    <a:lstStyle/>
                    <a:p>
                      <a:pPr marL="65405" marR="404495">
                        <a:lnSpc>
                          <a:spcPts val="1455"/>
                        </a:lnSpc>
                        <a:spcAft>
                          <a:spcPts val="0"/>
                        </a:spcAft>
                      </a:pPr>
                      <a:r>
                        <a:rPr lang="en-US" sz="1300">
                          <a:effectLst/>
                        </a:rPr>
                        <a:t>Trả về true, nếu luồng vẫn còn tồn tại (sống</a:t>
                      </a:r>
                      <a:r>
                        <a:rPr lang="en-US" sz="1300" smtClean="0">
                          <a:effectLst/>
                        </a:rPr>
                        <a:t>).</a:t>
                      </a:r>
                      <a:endParaRPr lang="en-US" sz="1100">
                        <a:effectLst/>
                        <a:latin typeface="Times New Roman"/>
                        <a:ea typeface="Times New Roman"/>
                      </a:endParaRPr>
                    </a:p>
                  </a:txBody>
                  <a:tcPr marL="0" marR="0" marT="0" marB="0" anchor="ctr"/>
                </a:tc>
              </a:tr>
              <a:tr h="350303">
                <a:tc>
                  <a:txBody>
                    <a:bodyPr/>
                    <a:lstStyle/>
                    <a:p>
                      <a:pPr marL="65405">
                        <a:lnSpc>
                          <a:spcPts val="1470"/>
                        </a:lnSpc>
                        <a:spcAft>
                          <a:spcPts val="0"/>
                        </a:spcAft>
                      </a:pPr>
                      <a:r>
                        <a:rPr lang="en-US" sz="1300">
                          <a:effectLst/>
                        </a:rPr>
                        <a:t>getPriority()</a:t>
                      </a:r>
                      <a:endParaRPr lang="en-US" sz="1100">
                        <a:effectLst/>
                        <a:latin typeface="Times New Roman"/>
                        <a:ea typeface="Times New Roman"/>
                      </a:endParaRPr>
                    </a:p>
                  </a:txBody>
                  <a:tcPr marL="0" marR="0" marT="0" marB="0" anchor="ctr"/>
                </a:tc>
                <a:tc>
                  <a:txBody>
                    <a:bodyPr/>
                    <a:lstStyle/>
                    <a:p>
                      <a:pPr marL="65405" marR="404495">
                        <a:lnSpc>
                          <a:spcPts val="1470"/>
                        </a:lnSpc>
                        <a:spcAft>
                          <a:spcPts val="0"/>
                        </a:spcAft>
                      </a:pPr>
                      <a:r>
                        <a:rPr lang="en-US" sz="1300">
                          <a:effectLst/>
                        </a:rPr>
                        <a:t>Trả về quyền ưu tiên của </a:t>
                      </a:r>
                      <a:r>
                        <a:rPr lang="en-US" sz="1300" smtClean="0">
                          <a:effectLst/>
                        </a:rPr>
                        <a:t>luồng.</a:t>
                      </a:r>
                      <a:endParaRPr lang="en-US" sz="1100">
                        <a:effectLst/>
                        <a:latin typeface="Times New Roman"/>
                        <a:ea typeface="Times New Roman"/>
                      </a:endParaRPr>
                    </a:p>
                  </a:txBody>
                  <a:tcPr marL="0" marR="0" marT="0" marB="0" anchor="ctr"/>
                </a:tc>
              </a:tr>
              <a:tr h="488794">
                <a:tc>
                  <a:txBody>
                    <a:bodyPr/>
                    <a:lstStyle/>
                    <a:p>
                      <a:pPr marL="65405">
                        <a:lnSpc>
                          <a:spcPts val="1455"/>
                        </a:lnSpc>
                        <a:spcAft>
                          <a:spcPts val="0"/>
                        </a:spcAft>
                      </a:pPr>
                      <a:r>
                        <a:rPr lang="en-US" sz="1300">
                          <a:effectLst/>
                        </a:rPr>
                        <a:t>setName(String name)</a:t>
                      </a:r>
                      <a:endParaRPr lang="en-US" sz="1100">
                        <a:effectLst/>
                        <a:latin typeface="Times New Roman"/>
                        <a:ea typeface="Times New Roman"/>
                      </a:endParaRPr>
                    </a:p>
                  </a:txBody>
                  <a:tcPr marL="0" marR="0" marT="0" marB="0" anchor="ctr"/>
                </a:tc>
                <a:tc>
                  <a:txBody>
                    <a:bodyPr/>
                    <a:lstStyle/>
                    <a:p>
                      <a:pPr marL="65405" marR="404495">
                        <a:lnSpc>
                          <a:spcPts val="1455"/>
                        </a:lnSpc>
                        <a:spcAft>
                          <a:spcPts val="0"/>
                        </a:spcAft>
                      </a:pPr>
                      <a:r>
                        <a:rPr lang="en-US" sz="1300">
                          <a:effectLst/>
                        </a:rPr>
                        <a:t>Đặt tên luồng.</a:t>
                      </a:r>
                      <a:endParaRPr lang="en-US" sz="1100">
                        <a:effectLst/>
                        <a:latin typeface="Times New Roman"/>
                        <a:ea typeface="Times New Roman"/>
                      </a:endParaRPr>
                    </a:p>
                  </a:txBody>
                  <a:tcPr marL="0" marR="0" marT="0" marB="0" anchor="ctr"/>
                </a:tc>
              </a:tr>
              <a:tr h="347858">
                <a:tc>
                  <a:txBody>
                    <a:bodyPr/>
                    <a:lstStyle/>
                    <a:p>
                      <a:pPr marL="65405">
                        <a:lnSpc>
                          <a:spcPts val="1455"/>
                        </a:lnSpc>
                        <a:spcAft>
                          <a:spcPts val="0"/>
                        </a:spcAft>
                      </a:pPr>
                      <a:r>
                        <a:rPr lang="en-US" sz="1300">
                          <a:effectLst/>
                        </a:rPr>
                        <a:t>join()</a:t>
                      </a:r>
                      <a:endParaRPr lang="en-US" sz="1100">
                        <a:effectLst/>
                        <a:latin typeface="Times New Roman"/>
                        <a:ea typeface="Times New Roman"/>
                      </a:endParaRPr>
                    </a:p>
                  </a:txBody>
                  <a:tcPr marL="0" marR="0" marT="0" marB="0" anchor="ctr"/>
                </a:tc>
                <a:tc>
                  <a:txBody>
                    <a:bodyPr/>
                    <a:lstStyle/>
                    <a:p>
                      <a:pPr marL="65405" marR="404495">
                        <a:lnSpc>
                          <a:spcPts val="1455"/>
                        </a:lnSpc>
                        <a:spcAft>
                          <a:spcPts val="0"/>
                        </a:spcAft>
                      </a:pPr>
                      <a:r>
                        <a:rPr lang="en-US" sz="1300">
                          <a:effectLst/>
                        </a:rPr>
                        <a:t>Đợi cho đến khi luồng chết.</a:t>
                      </a:r>
                      <a:endParaRPr lang="en-US" sz="1100">
                        <a:effectLst/>
                        <a:latin typeface="Times New Roman"/>
                        <a:ea typeface="Times New Roman"/>
                      </a:endParaRPr>
                    </a:p>
                  </a:txBody>
                  <a:tcPr marL="0" marR="0" marT="0" marB="0" anchor="ctr"/>
                </a:tc>
              </a:tr>
              <a:tr h="350303">
                <a:tc>
                  <a:txBody>
                    <a:bodyPr/>
                    <a:lstStyle/>
                    <a:p>
                      <a:pPr marL="65405">
                        <a:lnSpc>
                          <a:spcPts val="1455"/>
                        </a:lnSpc>
                        <a:spcAft>
                          <a:spcPts val="0"/>
                        </a:spcAft>
                      </a:pPr>
                      <a:r>
                        <a:rPr lang="en-US" sz="1300">
                          <a:effectLst/>
                        </a:rPr>
                        <a:t>isDaemon()</a:t>
                      </a:r>
                      <a:endParaRPr lang="en-US" sz="1100">
                        <a:effectLst/>
                        <a:latin typeface="Times New Roman"/>
                        <a:ea typeface="Times New Roman"/>
                      </a:endParaRPr>
                    </a:p>
                  </a:txBody>
                  <a:tcPr marL="0" marR="0" marT="0" marB="0" anchor="ctr"/>
                </a:tc>
                <a:tc>
                  <a:txBody>
                    <a:bodyPr/>
                    <a:lstStyle/>
                    <a:p>
                      <a:pPr marL="65405" marR="404495">
                        <a:lnSpc>
                          <a:spcPts val="1455"/>
                        </a:lnSpc>
                        <a:spcAft>
                          <a:spcPts val="0"/>
                        </a:spcAft>
                      </a:pPr>
                      <a:r>
                        <a:rPr lang="en-US" sz="1300">
                          <a:effectLst/>
                        </a:rPr>
                        <a:t>Kiểm tra có phải là luồng ngầm hay không.</a:t>
                      </a:r>
                      <a:endParaRPr lang="en-US" sz="1100">
                        <a:effectLst/>
                        <a:latin typeface="Times New Roman"/>
                        <a:ea typeface="Times New Roman"/>
                      </a:endParaRPr>
                    </a:p>
                  </a:txBody>
                  <a:tcPr marL="0" marR="0" marT="0" marB="0" anchor="ctr"/>
                </a:tc>
              </a:tr>
              <a:tr h="488794">
                <a:tc>
                  <a:txBody>
                    <a:bodyPr/>
                    <a:lstStyle/>
                    <a:p>
                      <a:pPr marL="65405">
                        <a:lnSpc>
                          <a:spcPts val="1455"/>
                        </a:lnSpc>
                        <a:spcAft>
                          <a:spcPts val="0"/>
                        </a:spcAft>
                      </a:pPr>
                      <a:r>
                        <a:rPr lang="en-US" sz="1300">
                          <a:effectLst/>
                        </a:rPr>
                        <a:t>setDaemon(boolean on)</a:t>
                      </a:r>
                      <a:endParaRPr lang="en-US" sz="1100">
                        <a:effectLst/>
                        <a:latin typeface="Times New Roman"/>
                        <a:ea typeface="Times New Roman"/>
                      </a:endParaRPr>
                    </a:p>
                  </a:txBody>
                  <a:tcPr marL="0" marR="0" marT="0" marB="0" anchor="ctr"/>
                </a:tc>
                <a:tc>
                  <a:txBody>
                    <a:bodyPr/>
                    <a:lstStyle/>
                    <a:p>
                      <a:pPr marL="65405" marR="404495">
                        <a:lnSpc>
                          <a:spcPts val="1455"/>
                        </a:lnSpc>
                        <a:spcAft>
                          <a:spcPts val="0"/>
                        </a:spcAft>
                      </a:pPr>
                      <a:r>
                        <a:rPr lang="en-US" sz="1300">
                          <a:effectLst/>
                        </a:rPr>
                        <a:t>Thiết lập là luồng ngầm hay luồng người dùng.</a:t>
                      </a:r>
                      <a:endParaRPr lang="en-US" sz="1100">
                        <a:effectLst/>
                        <a:latin typeface="Times New Roman"/>
                        <a:ea typeface="Times New Roman"/>
                      </a:endParaRPr>
                    </a:p>
                  </a:txBody>
                  <a:tcPr marL="0" marR="0" marT="0" marB="0" anchor="ctr"/>
                </a:tc>
              </a:tr>
              <a:tr h="348672">
                <a:tc>
                  <a:txBody>
                    <a:bodyPr/>
                    <a:lstStyle/>
                    <a:p>
                      <a:pPr marL="65405">
                        <a:lnSpc>
                          <a:spcPts val="1460"/>
                        </a:lnSpc>
                        <a:spcAft>
                          <a:spcPts val="0"/>
                        </a:spcAft>
                      </a:pPr>
                      <a:r>
                        <a:rPr lang="en-US" sz="1300">
                          <a:effectLst/>
                        </a:rPr>
                        <a:t>sleep()</a:t>
                      </a:r>
                      <a:endParaRPr lang="en-US" sz="1100">
                        <a:effectLst/>
                        <a:latin typeface="Times New Roman"/>
                        <a:ea typeface="Times New Roman"/>
                      </a:endParaRPr>
                    </a:p>
                  </a:txBody>
                  <a:tcPr marL="0" marR="0" marT="0" marB="0" anchor="ctr"/>
                </a:tc>
                <a:tc>
                  <a:txBody>
                    <a:bodyPr/>
                    <a:lstStyle/>
                    <a:p>
                      <a:pPr marL="65405" marR="404495">
                        <a:lnSpc>
                          <a:spcPts val="1460"/>
                        </a:lnSpc>
                        <a:spcAft>
                          <a:spcPts val="0"/>
                        </a:spcAft>
                      </a:pPr>
                      <a:r>
                        <a:rPr lang="en-US" sz="1300">
                          <a:effectLst/>
                        </a:rPr>
                        <a:t>Hoãn luồng một khoảng thời gian.</a:t>
                      </a:r>
                      <a:endParaRPr lang="en-US" sz="1100">
                        <a:effectLst/>
                        <a:latin typeface="Times New Roman"/>
                        <a:ea typeface="Times New Roman"/>
                      </a:endParaRPr>
                    </a:p>
                  </a:txBody>
                  <a:tcPr marL="0" marR="0" marT="0" marB="0" anchor="ctr"/>
                </a:tc>
              </a:tr>
              <a:tr h="488794">
                <a:tc>
                  <a:txBody>
                    <a:bodyPr/>
                    <a:lstStyle/>
                    <a:p>
                      <a:pPr marL="65405">
                        <a:lnSpc>
                          <a:spcPts val="1455"/>
                        </a:lnSpc>
                        <a:spcAft>
                          <a:spcPts val="0"/>
                        </a:spcAft>
                      </a:pPr>
                      <a:r>
                        <a:rPr lang="en-US" sz="1300">
                          <a:effectLst/>
                        </a:rPr>
                        <a:t>start()</a:t>
                      </a:r>
                      <a:endParaRPr lang="en-US" sz="1100">
                        <a:effectLst/>
                        <a:latin typeface="Times New Roman"/>
                        <a:ea typeface="Times New Roman"/>
                      </a:endParaRPr>
                    </a:p>
                  </a:txBody>
                  <a:tcPr marL="0" marR="0" marT="0" marB="0" anchor="ctr"/>
                </a:tc>
                <a:tc>
                  <a:txBody>
                    <a:bodyPr/>
                    <a:lstStyle/>
                    <a:p>
                      <a:pPr marL="65405" marR="404495">
                        <a:lnSpc>
                          <a:spcPts val="1455"/>
                        </a:lnSpc>
                        <a:spcAft>
                          <a:spcPts val="0"/>
                        </a:spcAft>
                      </a:pPr>
                      <a:r>
                        <a:rPr lang="en-US" sz="1300">
                          <a:effectLst/>
                        </a:rPr>
                        <a:t>Gọi phương thức run() để bắt đầu một luồng.</a:t>
                      </a:r>
                      <a:endParaRPr lang="en-US" sz="1100">
                        <a:effectLst/>
                        <a:latin typeface="Times New Roman"/>
                        <a:ea typeface="Times New Roman"/>
                      </a:endParaRPr>
                    </a:p>
                  </a:txBody>
                  <a:tcPr marL="0" marR="0" marT="0" marB="0" anchor="ctr"/>
                </a:tc>
              </a:tr>
              <a:tr h="350303">
                <a:tc>
                  <a:txBody>
                    <a:bodyPr/>
                    <a:lstStyle/>
                    <a:p>
                      <a:pPr marL="65405">
                        <a:lnSpc>
                          <a:spcPts val="1455"/>
                        </a:lnSpc>
                        <a:spcAft>
                          <a:spcPts val="0"/>
                        </a:spcAft>
                      </a:pPr>
                      <a:r>
                        <a:rPr lang="en-US" sz="1300">
                          <a:effectLst/>
                        </a:rPr>
                        <a:t>activeCount()</a:t>
                      </a:r>
                      <a:endParaRPr lang="en-US" sz="1100">
                        <a:effectLst/>
                        <a:latin typeface="Times New Roman"/>
                        <a:ea typeface="Times New Roman"/>
                      </a:endParaRPr>
                    </a:p>
                  </a:txBody>
                  <a:tcPr marL="0" marR="0" marT="0" marB="0" anchor="ctr"/>
                </a:tc>
                <a:tc>
                  <a:txBody>
                    <a:bodyPr/>
                    <a:lstStyle/>
                    <a:p>
                      <a:pPr marL="65405" marR="404495">
                        <a:lnSpc>
                          <a:spcPts val="1455"/>
                        </a:lnSpc>
                        <a:spcAft>
                          <a:spcPts val="0"/>
                        </a:spcAft>
                      </a:pPr>
                      <a:r>
                        <a:rPr lang="en-US" sz="1300">
                          <a:effectLst/>
                        </a:rPr>
                        <a:t>Số luồng đang hoạt </a:t>
                      </a:r>
                      <a:r>
                        <a:rPr lang="en-US" sz="1300" smtClean="0">
                          <a:effectLst/>
                        </a:rPr>
                        <a:t>động.</a:t>
                      </a:r>
                      <a:endParaRPr lang="en-US" sz="1100">
                        <a:effectLst/>
                        <a:latin typeface="Times New Roman"/>
                        <a:ea typeface="Times New Roman"/>
                      </a:endParaRPr>
                    </a:p>
                  </a:txBody>
                  <a:tcPr marL="0" marR="0" marT="0" marB="0" anchor="ctr"/>
                </a:tc>
              </a:tr>
              <a:tr h="488794">
                <a:tc>
                  <a:txBody>
                    <a:bodyPr/>
                    <a:lstStyle/>
                    <a:p>
                      <a:pPr marL="65405">
                        <a:lnSpc>
                          <a:spcPts val="1455"/>
                        </a:lnSpc>
                        <a:spcAft>
                          <a:spcPts val="0"/>
                        </a:spcAft>
                      </a:pPr>
                      <a:r>
                        <a:rPr lang="en-US" sz="1300">
                          <a:effectLst/>
                        </a:rPr>
                        <a:t>yield()</a:t>
                      </a:r>
                      <a:endParaRPr lang="en-US" sz="1100">
                        <a:effectLst/>
                        <a:latin typeface="Times New Roman"/>
                        <a:ea typeface="Times New Roman"/>
                      </a:endParaRPr>
                    </a:p>
                  </a:txBody>
                  <a:tcPr marL="0" marR="0" marT="0" marB="0" anchor="ctr"/>
                </a:tc>
                <a:tc>
                  <a:txBody>
                    <a:bodyPr/>
                    <a:lstStyle/>
                    <a:p>
                      <a:pPr marL="65405">
                        <a:lnSpc>
                          <a:spcPts val="1455"/>
                        </a:lnSpc>
                        <a:spcAft>
                          <a:spcPts val="0"/>
                        </a:spcAft>
                      </a:pPr>
                      <a:r>
                        <a:rPr lang="en-US" sz="1300">
                          <a:effectLst/>
                        </a:rPr>
                        <a:t>Tạm thời dừng luồng đang thực hiện và cho phép</a:t>
                      </a:r>
                      <a:r>
                        <a:rPr kumimoji="0" lang="en-US" sz="1300" b="1" kern="1200">
                          <a:solidFill>
                            <a:schemeClr val="lt1"/>
                          </a:solidFill>
                          <a:effectLst/>
                          <a:latin typeface="+mn-lt"/>
                          <a:ea typeface="+mn-ea"/>
                          <a:cs typeface="+mn-cs"/>
                        </a:rPr>
                        <a:t> </a:t>
                      </a:r>
                      <a:r>
                        <a:rPr kumimoji="0" lang="en-US" sz="1300" b="1" kern="1200" smtClean="0">
                          <a:solidFill>
                            <a:schemeClr val="lt1"/>
                          </a:solidFill>
                          <a:effectLst/>
                          <a:latin typeface="+mn-lt"/>
                          <a:ea typeface="+mn-ea"/>
                          <a:cs typeface="+mn-cs"/>
                        </a:rPr>
                        <a:t>luồng khác thực hiện.</a:t>
                      </a:r>
                      <a:endParaRPr kumimoji="0" lang="en-US" sz="1300" b="1" kern="1200">
                        <a:solidFill>
                          <a:schemeClr val="lt1"/>
                        </a:solidFill>
                        <a:effectLst/>
                        <a:latin typeface="+mn-lt"/>
                        <a:ea typeface="+mn-ea"/>
                        <a:cs typeface="+mn-cs"/>
                      </a:endParaRPr>
                    </a:p>
                  </a:txBody>
                  <a:tcPr marL="0" marR="0" marT="0" marB="0" anchor="ctr"/>
                </a:tc>
              </a:tr>
            </a:tbl>
          </a:graphicData>
        </a:graphic>
      </p:graphicFrame>
    </p:spTree>
    <p:extLst>
      <p:ext uri="{BB962C8B-B14F-4D97-AF65-F5344CB8AC3E}">
        <p14:creationId xmlns:p14="http://schemas.microsoft.com/office/powerpoint/2010/main" val="36080062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rmAutofit fontScale="90000"/>
          </a:bodyPr>
          <a:lstStyle/>
          <a:p>
            <a:pPr algn="ctr"/>
            <a:r>
              <a:rPr lang="en-US">
                <a:solidFill>
                  <a:srgbClr val="FFFF00"/>
                </a:solidFill>
              </a:rPr>
              <a:t>PHƯƠNG THỨC CỦA LỚP LUỒNG</a:t>
            </a: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Các </a:t>
            </a:r>
            <a:r>
              <a:rPr lang="en-US"/>
              <a:t>nguyên nhân làm luồng không chạy:</a:t>
            </a:r>
          </a:p>
          <a:p>
            <a:pPr lvl="1" algn="just"/>
            <a:r>
              <a:rPr lang="en-US"/>
              <a:t>Luồng không có độ ưu tiên </a:t>
            </a:r>
            <a:r>
              <a:rPr lang="en-US" smtClean="0"/>
              <a:t>cao.</a:t>
            </a:r>
            <a:endParaRPr lang="en-US"/>
          </a:p>
          <a:p>
            <a:pPr lvl="1" algn="just"/>
            <a:r>
              <a:rPr lang="en-US"/>
              <a:t>Luồng đi vào trạng thái </a:t>
            </a:r>
            <a:r>
              <a:rPr lang="en-US" smtClean="0"/>
              <a:t>ngủ </a:t>
            </a:r>
            <a:r>
              <a:rPr lang="en-US"/>
              <a:t>khi dùng phương thức sleep</a:t>
            </a:r>
            <a:r>
              <a:rPr lang="en-US" smtClean="0"/>
              <a:t>().</a:t>
            </a:r>
            <a:endParaRPr lang="en-US"/>
          </a:p>
          <a:p>
            <a:pPr lvl="1" algn="just"/>
            <a:r>
              <a:rPr lang="en-US"/>
              <a:t>Luồng đi vào trạng thái chờ khi dùng phương thức wait</a:t>
            </a:r>
            <a:r>
              <a:rPr lang="en-US" smtClean="0"/>
              <a:t>().</a:t>
            </a:r>
            <a:endParaRPr lang="en-US"/>
          </a:p>
          <a:p>
            <a:pPr lvl="1" algn="just"/>
            <a:r>
              <a:rPr lang="en-US"/>
              <a:t>Luồng nhường quyền chiếm hữu CPU khi dùng yield</a:t>
            </a:r>
            <a:r>
              <a:rPr lang="en-US" smtClean="0"/>
              <a:t>().</a:t>
            </a:r>
            <a:endParaRPr lang="en-US"/>
          </a:p>
          <a:p>
            <a:pPr lvl="1" algn="just"/>
            <a:r>
              <a:rPr lang="en-US"/>
              <a:t>Nó bị ngăn chặn khi thực hiện việc nhập </a:t>
            </a:r>
            <a:r>
              <a:rPr lang="en-US" smtClean="0"/>
              <a:t>xuất.</a:t>
            </a:r>
            <a:endParaRPr lang="en-US"/>
          </a:p>
          <a:p>
            <a:pPr algn="just"/>
            <a:endParaRPr lang="en-US"/>
          </a:p>
        </p:txBody>
      </p:sp>
    </p:spTree>
    <p:extLst>
      <p:ext uri="{BB962C8B-B14F-4D97-AF65-F5344CB8AC3E}">
        <p14:creationId xmlns:p14="http://schemas.microsoft.com/office/powerpoint/2010/main" val="23356216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rmAutofit fontScale="90000"/>
          </a:bodyPr>
          <a:lstStyle/>
          <a:p>
            <a:pPr algn="ctr"/>
            <a:r>
              <a:rPr lang="en-US">
                <a:solidFill>
                  <a:srgbClr val="FFFF00"/>
                </a:solidFill>
              </a:rPr>
              <a:t>PHƯƠNG THỨC CỦA LỚP LUỒNG</a:t>
            </a: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Ví dụ minh </a:t>
            </a:r>
            <a:r>
              <a:rPr lang="en-US"/>
              <a:t>hoạ cách sử dụng vài phương thức </a:t>
            </a:r>
            <a:r>
              <a:rPr lang="en-US" smtClean="0"/>
              <a:t>của luồng.</a:t>
            </a:r>
            <a:endParaRPr lang="en-US"/>
          </a:p>
          <a:p>
            <a:pPr algn="just"/>
            <a:endParaRPr lang="en-US"/>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5234" y="2564904"/>
            <a:ext cx="6623150" cy="4267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1011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rmAutofit fontScale="90000"/>
          </a:bodyPr>
          <a:lstStyle/>
          <a:p>
            <a:pPr algn="ctr"/>
            <a:r>
              <a:rPr lang="en-US">
                <a:solidFill>
                  <a:srgbClr val="FFFF00"/>
                </a:solidFill>
              </a:rPr>
              <a:t>PHƯƠNG THỨC CỦA LỚP LUỒNG</a:t>
            </a: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Kết quả của chương trình:</a:t>
            </a:r>
          </a:p>
          <a:p>
            <a:pPr marL="338328" lvl="1" indent="0" algn="just">
              <a:buNone/>
            </a:pPr>
            <a:r>
              <a:rPr lang="en-US"/>
              <a:t>main</a:t>
            </a:r>
          </a:p>
          <a:p>
            <a:pPr marL="338328" lvl="1" indent="0" algn="just">
              <a:buNone/>
            </a:pPr>
            <a:r>
              <a:rPr lang="en-US"/>
              <a:t>My Thread</a:t>
            </a:r>
          </a:p>
          <a:p>
            <a:pPr marL="338328" lvl="1" indent="0" algn="just">
              <a:buNone/>
            </a:pPr>
            <a:r>
              <a:rPr lang="en-US"/>
              <a:t>2</a:t>
            </a:r>
          </a:p>
          <a:p>
            <a:pPr marL="338328" lvl="1" indent="0" algn="just">
              <a:buNone/>
            </a:pPr>
            <a:r>
              <a:rPr lang="en-US"/>
              <a:t>true</a:t>
            </a:r>
          </a:p>
          <a:p>
            <a:pPr algn="just"/>
            <a:endParaRPr lang="en-US"/>
          </a:p>
          <a:p>
            <a:pPr algn="just"/>
            <a:endParaRPr lang="en-US"/>
          </a:p>
        </p:txBody>
      </p:sp>
    </p:spTree>
    <p:extLst>
      <p:ext uri="{BB962C8B-B14F-4D97-AF65-F5344CB8AC3E}">
        <p14:creationId xmlns:p14="http://schemas.microsoft.com/office/powerpoint/2010/main" val="20345238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QUẢN LÝ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lnSpcReduction="10000"/>
          </a:bodyPr>
          <a:lstStyle/>
          <a:p>
            <a:pPr algn="just"/>
            <a:r>
              <a:rPr lang="en-US" smtClean="0"/>
              <a:t>Thứ tự ưu tiên giữa các luồng.</a:t>
            </a:r>
          </a:p>
          <a:p>
            <a:pPr algn="just"/>
            <a:r>
              <a:rPr lang="en-US" smtClean="0"/>
              <a:t>Phương thức join().</a:t>
            </a:r>
          </a:p>
          <a:p>
            <a:pPr algn="just"/>
            <a:r>
              <a:rPr lang="en-US" smtClean="0"/>
              <a:t>Đồng bộ hóa thread.</a:t>
            </a:r>
            <a:endParaRPr lang="en-US"/>
          </a:p>
          <a:p>
            <a:pPr algn="just"/>
            <a:r>
              <a:rPr lang="en-US"/>
              <a:t>Đồng bộ hóa </a:t>
            </a:r>
            <a:r>
              <a:rPr lang="en-US" smtClean="0"/>
              <a:t>block.</a:t>
            </a:r>
            <a:endParaRPr lang="en-US"/>
          </a:p>
          <a:p>
            <a:pPr algn="just"/>
            <a:r>
              <a:rPr lang="en-US" smtClean="0"/>
              <a:t>Mối quan hệ giữa các thread.</a:t>
            </a:r>
          </a:p>
          <a:p>
            <a:pPr algn="just"/>
            <a:r>
              <a:rPr lang="en-US" smtClean="0"/>
              <a:t>Hiện tượng dead lock (bế tắc).</a:t>
            </a:r>
          </a:p>
          <a:p>
            <a:pPr algn="just"/>
            <a:r>
              <a:rPr lang="en-US" smtClean="0"/>
              <a:t>Daemon thread (luồng ngầm).</a:t>
            </a:r>
            <a:endParaRPr lang="en-US"/>
          </a:p>
          <a:p>
            <a:pPr algn="just"/>
            <a:r>
              <a:rPr lang="en-US" smtClean="0"/>
              <a:t>Gabage collection thread (thu rác).</a:t>
            </a:r>
          </a:p>
          <a:p>
            <a:pPr algn="just"/>
            <a:r>
              <a:rPr lang="en-US" smtClean="0"/>
              <a:t>Phương thức finalize().</a:t>
            </a:r>
            <a:endParaRPr lang="en-US"/>
          </a:p>
        </p:txBody>
      </p:sp>
    </p:spTree>
    <p:extLst>
      <p:ext uri="{BB962C8B-B14F-4D97-AF65-F5344CB8AC3E}">
        <p14:creationId xmlns:p14="http://schemas.microsoft.com/office/powerpoint/2010/main" val="130756746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QUYỀN ƯU TIÊN CỦA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Khi </a:t>
            </a:r>
            <a:r>
              <a:rPr lang="en-US"/>
              <a:t>có nhiều luồng cùng hoạt động thì mỗi luồng nhận một phần nhỏ thời gian CPU, được gọi là định </a:t>
            </a:r>
            <a:r>
              <a:rPr lang="en-US" smtClean="0"/>
              <a:t>lượng.</a:t>
            </a:r>
          </a:p>
          <a:p>
            <a:pPr algn="just"/>
            <a:r>
              <a:rPr lang="en-US" smtClean="0"/>
              <a:t>Luồng </a:t>
            </a:r>
            <a:r>
              <a:rPr lang="en-US"/>
              <a:t>có thể thực thi tác vụ của chính nó trong suốt khoảng thời gian định lượng </a:t>
            </a:r>
            <a:r>
              <a:rPr lang="en-US" smtClean="0"/>
              <a:t>đấy.</a:t>
            </a:r>
          </a:p>
          <a:p>
            <a:pPr algn="just"/>
            <a:r>
              <a:rPr lang="en-US" smtClean="0"/>
              <a:t>Sau </a:t>
            </a:r>
            <a:r>
              <a:rPr lang="en-US"/>
              <a:t>khoảng thời gian này, luồng không tiếp tục thực hiện, ngay cả </a:t>
            </a:r>
            <a:r>
              <a:rPr lang="en-US" smtClean="0"/>
              <a:t>khi nó </a:t>
            </a:r>
            <a:r>
              <a:rPr lang="en-US"/>
              <a:t>không </a:t>
            </a:r>
            <a:r>
              <a:rPr lang="en-US" smtClean="0"/>
              <a:t>hoàn </a:t>
            </a:r>
            <a:r>
              <a:rPr lang="en-US"/>
              <a:t>thành công </a:t>
            </a:r>
            <a:r>
              <a:rPr lang="en-US" smtClean="0"/>
              <a:t>việc. </a:t>
            </a:r>
            <a:r>
              <a:rPr lang="en-US"/>
              <a:t>Luồng kế </a:t>
            </a:r>
            <a:r>
              <a:rPr lang="en-US" smtClean="0"/>
              <a:t>tiếp có </a:t>
            </a:r>
            <a:r>
              <a:rPr lang="en-US"/>
              <a:t>quyền ưu tiên bằng nhau này sẽ sở </a:t>
            </a:r>
            <a:r>
              <a:rPr lang="en-US" smtClean="0"/>
              <a:t>hữu </a:t>
            </a:r>
            <a:r>
              <a:rPr lang="en-US"/>
              <a:t>CPU.</a:t>
            </a:r>
          </a:p>
          <a:p>
            <a:pPr algn="just"/>
            <a:endParaRPr lang="en-US"/>
          </a:p>
          <a:p>
            <a:pPr algn="just"/>
            <a:endParaRPr lang="en-US"/>
          </a:p>
        </p:txBody>
      </p:sp>
    </p:spTree>
    <p:extLst>
      <p:ext uri="{BB962C8B-B14F-4D97-AF65-F5344CB8AC3E}">
        <p14:creationId xmlns:p14="http://schemas.microsoft.com/office/powerpoint/2010/main" val="188484490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QUYỀN ƯU TIÊN CỦA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lnSpcReduction="20000"/>
          </a:bodyPr>
          <a:lstStyle/>
          <a:p>
            <a:pPr algn="just"/>
            <a:r>
              <a:rPr lang="en-US" smtClean="0"/>
              <a:t>Mỗi </a:t>
            </a:r>
            <a:r>
              <a:rPr lang="en-US"/>
              <a:t>luồng trong chương trình Java được đăng ký cho một quyền ưu </a:t>
            </a:r>
            <a:r>
              <a:rPr lang="en-US" smtClean="0"/>
              <a:t>tiên.</a:t>
            </a:r>
          </a:p>
          <a:p>
            <a:pPr algn="just"/>
            <a:r>
              <a:rPr lang="en-US" smtClean="0"/>
              <a:t>JVM </a:t>
            </a:r>
            <a:r>
              <a:rPr lang="en-US"/>
              <a:t>không bao giờ thay đổi quyền ưu tiên của </a:t>
            </a:r>
            <a:r>
              <a:rPr lang="en-US" smtClean="0"/>
              <a:t>luồng.</a:t>
            </a:r>
          </a:p>
          <a:p>
            <a:pPr algn="just"/>
            <a:r>
              <a:rPr lang="en-US" smtClean="0"/>
              <a:t>Mỗi </a:t>
            </a:r>
            <a:r>
              <a:rPr lang="en-US"/>
              <a:t>luồng có một giá trị ưu tiên nằm trong khoảng từ Thread.MIN_PRIORITY : 1 tới Thread.MAX_PRIORITY : 10. Mặc định luồng có số ưu tiên là Thread.NORM_PRIORITY : 5</a:t>
            </a:r>
            <a:r>
              <a:rPr lang="en-US" smtClean="0"/>
              <a:t>.</a:t>
            </a:r>
          </a:p>
          <a:p>
            <a:pPr algn="just"/>
            <a:r>
              <a:rPr lang="en-US" smtClean="0"/>
              <a:t>Hai phương thức:</a:t>
            </a:r>
          </a:p>
          <a:p>
            <a:pPr lvl="1" algn="just"/>
            <a:r>
              <a:rPr lang="en-US">
                <a:solidFill>
                  <a:srgbClr val="FFFF00"/>
                </a:solidFill>
              </a:rPr>
              <a:t>f</a:t>
            </a:r>
            <a:r>
              <a:rPr lang="en-US" smtClean="0">
                <a:solidFill>
                  <a:srgbClr val="FFFF00"/>
                </a:solidFill>
              </a:rPr>
              <a:t>inal void setPriority(int p)</a:t>
            </a:r>
          </a:p>
          <a:p>
            <a:pPr lvl="1" algn="just"/>
            <a:r>
              <a:rPr lang="en-US">
                <a:solidFill>
                  <a:srgbClr val="FFFF00"/>
                </a:solidFill>
              </a:rPr>
              <a:t>final </a:t>
            </a:r>
            <a:r>
              <a:rPr lang="en-US" smtClean="0">
                <a:solidFill>
                  <a:srgbClr val="FFFF00"/>
                </a:solidFill>
              </a:rPr>
              <a:t>int getPriority()</a:t>
            </a:r>
            <a:endParaRPr lang="en-US">
              <a:solidFill>
                <a:srgbClr val="FFFF00"/>
              </a:solidFill>
            </a:endParaRPr>
          </a:p>
        </p:txBody>
      </p:sp>
    </p:spTree>
    <p:extLst>
      <p:ext uri="{BB962C8B-B14F-4D97-AF65-F5344CB8AC3E}">
        <p14:creationId xmlns:p14="http://schemas.microsoft.com/office/powerpoint/2010/main" val="41641115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QUYỀN ƯU TIÊN CỦA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Phương </a:t>
            </a:r>
            <a:r>
              <a:rPr lang="en-US"/>
              <a:t>thức yield() thích hợp cho các hệ thống không chia nhỏ thời gian (non-time- sliced), nơi mà các luồng hiện thời hoàn thành việc thực hiện trước khi các luồng có quyền ưu tiên ngang nhau kế tiếp tiếp </a:t>
            </a:r>
            <a:r>
              <a:rPr lang="en-US" smtClean="0"/>
              <a:t>quản.</a:t>
            </a:r>
          </a:p>
          <a:p>
            <a:pPr algn="just"/>
            <a:r>
              <a:rPr lang="en-US" smtClean="0"/>
              <a:t>Ở </a:t>
            </a:r>
            <a:r>
              <a:rPr lang="en-US"/>
              <a:t>đây, ta sẽ gọi phương thức yield() tại những </a:t>
            </a:r>
            <a:r>
              <a:rPr lang="en-US" smtClean="0"/>
              <a:t>khoảng </a:t>
            </a:r>
            <a:r>
              <a:rPr lang="en-US"/>
              <a:t>thời gian riêng biệt để có thể tất cả các luồng có quyền ưu tiên ngang nhau chia sẻ thời gian thực thi CPU.</a:t>
            </a:r>
          </a:p>
        </p:txBody>
      </p:sp>
    </p:spTree>
    <p:extLst>
      <p:ext uri="{BB962C8B-B14F-4D97-AF65-F5344CB8AC3E}">
        <p14:creationId xmlns:p14="http://schemas.microsoft.com/office/powerpoint/2010/main" val="140211504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QUYỀN ƯU TIÊN CỦA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Ví dụ </a:t>
            </a:r>
            <a:r>
              <a:rPr lang="en-US"/>
              <a:t>minh hoạ quyền ưu tiên của </a:t>
            </a:r>
            <a:r>
              <a:rPr lang="en-US" smtClean="0"/>
              <a:t>luồng:</a:t>
            </a:r>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 y="2381969"/>
            <a:ext cx="8972550" cy="414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515339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QUYỀN ƯU TIÊN CỦA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8550" y="1347936"/>
            <a:ext cx="6945313"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33568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QUYỀN ƯU TIÊN CỦA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Kết quả chương trình:</a:t>
            </a:r>
          </a:p>
          <a:p>
            <a:pPr marL="338328" lvl="1" indent="0" algn="just">
              <a:buNone/>
            </a:pPr>
            <a:r>
              <a:rPr lang="en-US"/>
              <a:t>Name Thread-1 Priority = 2</a:t>
            </a:r>
          </a:p>
          <a:p>
            <a:pPr marL="338328" lvl="1" indent="0" algn="just">
              <a:buNone/>
            </a:pPr>
            <a:r>
              <a:rPr lang="en-US"/>
              <a:t>Name Thread-0 Priority = 1</a:t>
            </a:r>
          </a:p>
          <a:p>
            <a:pPr marL="338328" lvl="1" indent="0" algn="just">
              <a:buNone/>
            </a:pPr>
            <a:r>
              <a:rPr lang="en-US"/>
              <a:t>Name Thread-2 Priority = 3</a:t>
            </a:r>
          </a:p>
        </p:txBody>
      </p:sp>
    </p:spTree>
    <p:extLst>
      <p:ext uri="{BB962C8B-B14F-4D97-AF65-F5344CB8AC3E}">
        <p14:creationId xmlns:p14="http://schemas.microsoft.com/office/powerpoint/2010/main" val="414465044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LUỒNG NGẦM</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Có </a:t>
            </a:r>
            <a:r>
              <a:rPr lang="en-US"/>
              <a:t>hai kiểu luồng trong một chương trình </a:t>
            </a:r>
            <a:r>
              <a:rPr lang="en-US" smtClean="0"/>
              <a:t>Java:</a:t>
            </a:r>
          </a:p>
          <a:p>
            <a:pPr lvl="1" algn="just"/>
            <a:r>
              <a:rPr lang="en-US" sz="2600" smtClean="0"/>
              <a:t>Các </a:t>
            </a:r>
            <a:r>
              <a:rPr lang="en-US" sz="2600"/>
              <a:t>luồng người sử </a:t>
            </a:r>
            <a:r>
              <a:rPr lang="en-US" sz="2600" smtClean="0"/>
              <a:t>dụng.</a:t>
            </a:r>
          </a:p>
          <a:p>
            <a:pPr lvl="1" algn="just"/>
            <a:r>
              <a:rPr lang="en-US" sz="2600" smtClean="0"/>
              <a:t>Luồng </a:t>
            </a:r>
            <a:r>
              <a:rPr lang="en-US" sz="2600"/>
              <a:t>ngầm (daemon </a:t>
            </a:r>
            <a:r>
              <a:rPr lang="en-US" sz="2600" smtClean="0"/>
              <a:t>thread).</a:t>
            </a:r>
          </a:p>
          <a:p>
            <a:pPr algn="just"/>
            <a:r>
              <a:rPr lang="en-US" smtClean="0"/>
              <a:t>Người </a:t>
            </a:r>
            <a:r>
              <a:rPr lang="en-US"/>
              <a:t>sử dụng tạo ra các luồng người sử dụng, trong khi các luồng chạy phía sau (background) cung cấp các dịch vụ cho các luồng khác gọi là luồng ngầm</a:t>
            </a:r>
            <a:r>
              <a:rPr lang="en-US" smtClean="0"/>
              <a:t>.</a:t>
            </a:r>
          </a:p>
        </p:txBody>
      </p:sp>
    </p:spTree>
    <p:extLst>
      <p:ext uri="{BB962C8B-B14F-4D97-AF65-F5344CB8AC3E}">
        <p14:creationId xmlns:p14="http://schemas.microsoft.com/office/powerpoint/2010/main" val="333851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LUỒNG NGẦM</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Khi </a:t>
            </a:r>
            <a:r>
              <a:rPr lang="en-US"/>
              <a:t>máy ảo Java </a:t>
            </a:r>
            <a:r>
              <a:rPr lang="en-US" smtClean="0"/>
              <a:t>phát hiện </a:t>
            </a:r>
            <a:r>
              <a:rPr lang="en-US"/>
              <a:t>chỉ có luồng ngầm đang chạy thì nó sẽ thoát. </a:t>
            </a:r>
            <a:endParaRPr lang="en-US" smtClean="0"/>
          </a:p>
          <a:p>
            <a:pPr algn="just"/>
            <a:r>
              <a:rPr lang="en-US" smtClean="0"/>
              <a:t>Máy </a:t>
            </a:r>
            <a:r>
              <a:rPr lang="en-US"/>
              <a:t>ảo Java có ít nhất một luồng ngầm được biết đến như là luồng thu rác (thu lượm những dữ liệu vô nghĩa). Luồng thu rác thực thi chỉ khi hệ thống không có tác vụ nào. Nó là một luồng có quyền ưu tiên thấp</a:t>
            </a:r>
            <a:r>
              <a:rPr lang="en-US" smtClean="0"/>
              <a:t>.</a:t>
            </a:r>
            <a:endParaRPr lang="en-US"/>
          </a:p>
        </p:txBody>
      </p:sp>
    </p:spTree>
    <p:extLst>
      <p:ext uri="{BB962C8B-B14F-4D97-AF65-F5344CB8AC3E}">
        <p14:creationId xmlns:p14="http://schemas.microsoft.com/office/powerpoint/2010/main" val="10101544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LUỒNG NGẦM</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a:solidFill>
                <a:srgbClr val="FFFF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038" y="1556792"/>
            <a:ext cx="7781925" cy="492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060071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LUỒNG NGẦM</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Lớp </a:t>
            </a:r>
            <a:r>
              <a:rPr lang="en-US"/>
              <a:t>luồng có hai phương thức để làm việc với các luồng </a:t>
            </a:r>
            <a:r>
              <a:rPr lang="en-US" smtClean="0"/>
              <a:t>ngầm:</a:t>
            </a:r>
          </a:p>
          <a:p>
            <a:pPr lvl="1" algn="just"/>
            <a:r>
              <a:rPr lang="en-US" sz="2600" smtClean="0">
                <a:solidFill>
                  <a:srgbClr val="FFFF00"/>
                </a:solidFill>
              </a:rPr>
              <a:t>public </a:t>
            </a:r>
            <a:r>
              <a:rPr lang="en-US" sz="2600">
                <a:solidFill>
                  <a:srgbClr val="FFFF00"/>
                </a:solidFill>
              </a:rPr>
              <a:t>void setDaemon(boolean </a:t>
            </a:r>
            <a:r>
              <a:rPr lang="en-US" sz="2600" smtClean="0">
                <a:solidFill>
                  <a:srgbClr val="FFFF00"/>
                </a:solidFill>
              </a:rPr>
              <a:t>on)</a:t>
            </a:r>
          </a:p>
          <a:p>
            <a:pPr lvl="1" algn="just"/>
            <a:r>
              <a:rPr lang="en-US" smtClean="0">
                <a:solidFill>
                  <a:srgbClr val="FFFF00"/>
                </a:solidFill>
              </a:rPr>
              <a:t>public </a:t>
            </a:r>
            <a:r>
              <a:rPr lang="en-US">
                <a:solidFill>
                  <a:srgbClr val="FFFF00"/>
                </a:solidFill>
              </a:rPr>
              <a:t>boolean isDaemon()</a:t>
            </a:r>
          </a:p>
        </p:txBody>
      </p:sp>
    </p:spTree>
    <p:extLst>
      <p:ext uri="{BB962C8B-B14F-4D97-AF65-F5344CB8AC3E}">
        <p14:creationId xmlns:p14="http://schemas.microsoft.com/office/powerpoint/2010/main" val="11324726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LUỒNG NGẦM</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a:t>Ví </a:t>
            </a:r>
            <a:r>
              <a:rPr lang="en-US" smtClean="0"/>
              <a:t>dụ minh </a:t>
            </a:r>
            <a:r>
              <a:rPr lang="en-US"/>
              <a:t>hoạ cho luồng </a:t>
            </a:r>
            <a:r>
              <a:rPr lang="en-US" smtClean="0"/>
              <a:t>ngầm:</a:t>
            </a:r>
            <a:endParaRPr lang="en-US">
              <a:solidFill>
                <a:srgbClr val="FFFF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4110" y="2206564"/>
            <a:ext cx="5474194" cy="4534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338836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LUỒNG NGẦM</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mtClean="0"/>
              <a:t>Kết quả chương trình:</a:t>
            </a:r>
          </a:p>
          <a:p>
            <a:pPr marL="338328" lvl="1" indent="0" algn="just">
              <a:buNone/>
            </a:pPr>
            <a:r>
              <a:rPr lang="da-DK"/>
              <a:t>3</a:t>
            </a:r>
          </a:p>
          <a:p>
            <a:pPr marL="338328" lvl="1" indent="0" algn="just">
              <a:buNone/>
            </a:pPr>
            <a:r>
              <a:rPr lang="da-DK"/>
              <a:t>3</a:t>
            </a:r>
          </a:p>
          <a:p>
            <a:pPr marL="338328" lvl="1" indent="0" algn="just">
              <a:buNone/>
            </a:pPr>
            <a:r>
              <a:rPr lang="da-DK"/>
              <a:t>false</a:t>
            </a:r>
          </a:p>
          <a:p>
            <a:pPr marL="338328" lvl="1" indent="0" algn="just">
              <a:buNone/>
            </a:pPr>
            <a:r>
              <a:rPr lang="da-DK"/>
              <a:t>true</a:t>
            </a:r>
          </a:p>
          <a:p>
            <a:pPr marL="338328" lvl="1" indent="0" algn="just">
              <a:buNone/>
            </a:pPr>
            <a:r>
              <a:rPr lang="da-DK"/>
              <a:t>false</a:t>
            </a:r>
          </a:p>
          <a:p>
            <a:pPr marL="338328" lvl="1" indent="0" algn="just">
              <a:buNone/>
            </a:pPr>
            <a:r>
              <a:rPr lang="da-DK"/>
              <a:t>true</a:t>
            </a:r>
            <a:endParaRPr lang="en-US"/>
          </a:p>
        </p:txBody>
      </p:sp>
    </p:spTree>
    <p:extLst>
      <p:ext uri="{BB962C8B-B14F-4D97-AF65-F5344CB8AC3E}">
        <p14:creationId xmlns:p14="http://schemas.microsoft.com/office/powerpoint/2010/main" val="319951742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ĐA LUỒNG VỚI JAPPLET</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a:t>Đ</a:t>
            </a:r>
            <a:r>
              <a:rPr lang="en-US" sz="3100" smtClean="0"/>
              <a:t>a </a:t>
            </a:r>
            <a:r>
              <a:rPr lang="en-US" sz="3100"/>
              <a:t>luồng là rất hữu dụng trong các chương trình ứng dụng độc lập, nó cũng </a:t>
            </a:r>
            <a:r>
              <a:rPr lang="en-US" sz="3100" smtClean="0"/>
              <a:t>được </a:t>
            </a:r>
            <a:r>
              <a:rPr lang="en-US" sz="3100"/>
              <a:t>quan tâm với các ứng dụng trên Web. </a:t>
            </a:r>
            <a:endParaRPr lang="en-US" sz="3100" smtClean="0"/>
          </a:p>
          <a:p>
            <a:pPr algn="just"/>
            <a:r>
              <a:rPr lang="en-US" sz="3100" smtClean="0"/>
              <a:t>Đa </a:t>
            </a:r>
            <a:r>
              <a:rPr lang="en-US" sz="3100"/>
              <a:t>luồng được sử dụng trên web, trong các trò chơi đa phương tiện, các bức ảnh sinh động, hiển thị các dòng chữ chạy qua lại trên biểu ngữ, hiển thị đồng hồ thời gian như là một phần của trang Web</a:t>
            </a:r>
            <a:r>
              <a:rPr lang="en-US" sz="3100" smtClean="0"/>
              <a:t>…</a:t>
            </a:r>
            <a:endParaRPr lang="en-US" sz="3100"/>
          </a:p>
        </p:txBody>
      </p:sp>
    </p:spTree>
    <p:extLst>
      <p:ext uri="{BB962C8B-B14F-4D97-AF65-F5344CB8AC3E}">
        <p14:creationId xmlns:p14="http://schemas.microsoft.com/office/powerpoint/2010/main" val="252102130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ĐA LUỒNG VỚI JAPPLET</a:t>
            </a:r>
            <a:endParaRPr lang="en-US">
              <a:solidFill>
                <a:srgbClr val="FFFF00"/>
              </a:solidFill>
            </a:endParaRPr>
          </a:p>
        </p:txBody>
      </p:sp>
      <p:sp>
        <p:nvSpPr>
          <p:cNvPr id="3" name="Content Placeholder 2"/>
          <p:cNvSpPr>
            <a:spLocks noGrp="1"/>
          </p:cNvSpPr>
          <p:nvPr>
            <p:ph idx="1"/>
          </p:nvPr>
        </p:nvSpPr>
        <p:spPr>
          <a:xfrm>
            <a:off x="323528" y="1196752"/>
            <a:ext cx="8435280" cy="4525963"/>
          </a:xfrm>
        </p:spPr>
        <p:txBody>
          <a:bodyPr>
            <a:normAutofit/>
          </a:bodyPr>
          <a:lstStyle/>
          <a:p>
            <a:pPr algn="just"/>
            <a:r>
              <a:rPr lang="en-US" sz="3200"/>
              <a:t>Ví dụ minh </a:t>
            </a:r>
            <a:r>
              <a:rPr lang="en-US" sz="3200" smtClean="0"/>
              <a:t>hoạ:</a:t>
            </a:r>
            <a:endParaRPr lang="en-US" sz="3200">
              <a:solidFill>
                <a:srgbClr val="FFFF0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1112" y="1844824"/>
            <a:ext cx="5921280" cy="491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87246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ĐA LUỒNG VỚI JAPPLET</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200"/>
              <a:t>Kết quả chương trình</a:t>
            </a:r>
            <a:r>
              <a:rPr lang="en-US" sz="3200" smtClean="0"/>
              <a:t>:</a:t>
            </a:r>
            <a:endParaRPr lang="en-US" sz="320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0600" y="2236564"/>
            <a:ext cx="4622800" cy="356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141194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lnSpcReduction="20000"/>
          </a:bodyPr>
          <a:lstStyle/>
          <a:p>
            <a:pPr algn="just"/>
            <a:r>
              <a:rPr lang="en-US" sz="3100" smtClean="0"/>
              <a:t>Nhóm </a:t>
            </a:r>
            <a:r>
              <a:rPr lang="en-US" sz="3100"/>
              <a:t>luồng dùng để quản lý các luồng như là một đơn vị thống nhất. Nó rất có ích trong các trường hợp ta muốn ngăn lại hay chạy lại nhiều luồng có liên quan với nhau. </a:t>
            </a:r>
            <a:endParaRPr lang="en-US" sz="3100" smtClean="0"/>
          </a:p>
          <a:p>
            <a:pPr algn="just"/>
            <a:r>
              <a:rPr lang="en-US" sz="3100" smtClean="0"/>
              <a:t>Ví </a:t>
            </a:r>
            <a:r>
              <a:rPr lang="en-US" sz="3100"/>
              <a:t>dụ, hãy tưởng tượng một chương trình trong đó có một tập hợp các luồng được sử dụng để in một tài liệu, tập hợp khác được sử dụng để hiển thị các tài liệu trên màn hình, và tập hợp khác lưu vào một tập tin đĩa. Nếu in được hủy bỏ, bạn sẽ muốn </a:t>
            </a:r>
            <a:r>
              <a:rPr lang="en-US" sz="3100" smtClean="0"/>
              <a:t>có </a:t>
            </a:r>
            <a:r>
              <a:rPr lang="en-US" sz="3100"/>
              <a:t>một cách dễ dàng để ngăn chặn tất cả các chủ đề liên quan đến in. Nhóm luồng cung cấp tiện lợi này.</a:t>
            </a:r>
          </a:p>
        </p:txBody>
      </p:sp>
    </p:spTree>
    <p:extLst>
      <p:ext uri="{BB962C8B-B14F-4D97-AF65-F5344CB8AC3E}">
        <p14:creationId xmlns:p14="http://schemas.microsoft.com/office/powerpoint/2010/main" val="400723961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Hai </a:t>
            </a:r>
            <a:r>
              <a:rPr lang="en-US" sz="3100"/>
              <a:t>kiểu nhóm luồng </a:t>
            </a:r>
            <a:r>
              <a:rPr lang="en-US" sz="3100" smtClean="0"/>
              <a:t>khởi tạo là:</a:t>
            </a:r>
          </a:p>
          <a:p>
            <a:pPr lvl="1" algn="just"/>
            <a:r>
              <a:rPr lang="en-US" sz="2700" smtClean="0">
                <a:solidFill>
                  <a:srgbClr val="FFFF00"/>
                </a:solidFill>
              </a:rPr>
              <a:t>public </a:t>
            </a:r>
            <a:r>
              <a:rPr lang="en-US" sz="2700">
                <a:solidFill>
                  <a:srgbClr val="FFFF00"/>
                </a:solidFill>
              </a:rPr>
              <a:t>ThreadGroup(String </a:t>
            </a:r>
            <a:r>
              <a:rPr lang="en-US" sz="2700" smtClean="0">
                <a:solidFill>
                  <a:srgbClr val="FFFF00"/>
                </a:solidFill>
              </a:rPr>
              <a:t>str)</a:t>
            </a:r>
          </a:p>
          <a:p>
            <a:pPr marL="731520" lvl="2" indent="0" algn="just">
              <a:buNone/>
            </a:pPr>
            <a:r>
              <a:rPr lang="en-US" sz="2500" smtClean="0"/>
              <a:t>Ở </a:t>
            </a:r>
            <a:r>
              <a:rPr lang="en-US" sz="2500"/>
              <a:t>đây, str là tên của nhóm luồng mới nhất được tạo </a:t>
            </a:r>
            <a:r>
              <a:rPr lang="en-US" sz="2500" smtClean="0"/>
              <a:t>ra.</a:t>
            </a:r>
          </a:p>
          <a:p>
            <a:pPr lvl="1" algn="just"/>
            <a:r>
              <a:rPr lang="en-US" sz="2700" smtClean="0">
                <a:solidFill>
                  <a:srgbClr val="FFFF00"/>
                </a:solidFill>
              </a:rPr>
              <a:t>public </a:t>
            </a:r>
            <a:r>
              <a:rPr lang="en-US" sz="2700">
                <a:solidFill>
                  <a:srgbClr val="FFFF00"/>
                </a:solidFill>
              </a:rPr>
              <a:t>ThreadGroup(ThreadGroup tgroup, String </a:t>
            </a:r>
            <a:r>
              <a:rPr lang="en-US" sz="2700" smtClean="0">
                <a:solidFill>
                  <a:srgbClr val="FFFF00"/>
                </a:solidFill>
              </a:rPr>
              <a:t>str)</a:t>
            </a:r>
          </a:p>
          <a:p>
            <a:pPr marL="731520" lvl="2" indent="0" algn="just">
              <a:buNone/>
            </a:pPr>
            <a:r>
              <a:rPr lang="en-US" sz="2500" smtClean="0"/>
              <a:t>Ở </a:t>
            </a:r>
            <a:r>
              <a:rPr lang="en-US" sz="2500"/>
              <a:t>đây, tgroup chỉ ra nhóm luồng luồng cha, str là tên của nhóm luồng đang được tạo ra.</a:t>
            </a:r>
          </a:p>
        </p:txBody>
      </p:sp>
    </p:spTree>
    <p:extLst>
      <p:ext uri="{BB962C8B-B14F-4D97-AF65-F5344CB8AC3E}">
        <p14:creationId xmlns:p14="http://schemas.microsoft.com/office/powerpoint/2010/main" val="386722526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a:bodyPr>
          <a:lstStyle/>
          <a:p>
            <a:pPr algn="just"/>
            <a:r>
              <a:rPr lang="en-US" sz="3100" smtClean="0"/>
              <a:t>Một </a:t>
            </a:r>
            <a:r>
              <a:rPr lang="en-US" sz="3100"/>
              <a:t>số </a:t>
            </a:r>
            <a:r>
              <a:rPr lang="en-US" sz="3100" smtClean="0"/>
              <a:t>phương </a:t>
            </a:r>
            <a:r>
              <a:rPr lang="en-US" sz="3100"/>
              <a:t>thức trong nhóm </a:t>
            </a:r>
            <a:r>
              <a:rPr lang="en-US" sz="3100" smtClean="0"/>
              <a:t>luồng:</a:t>
            </a:r>
          </a:p>
          <a:p>
            <a:pPr lvl="1" algn="just"/>
            <a:r>
              <a:rPr lang="en-US" sz="2700" smtClean="0">
                <a:solidFill>
                  <a:srgbClr val="FFFF00"/>
                </a:solidFill>
              </a:rPr>
              <a:t>public </a:t>
            </a:r>
            <a:r>
              <a:rPr lang="en-US" sz="2700">
                <a:solidFill>
                  <a:srgbClr val="FFFF00"/>
                </a:solidFill>
              </a:rPr>
              <a:t>synchronized int activeCount</a:t>
            </a:r>
            <a:r>
              <a:rPr lang="en-US" sz="2700" smtClean="0">
                <a:solidFill>
                  <a:srgbClr val="FFFF00"/>
                </a:solidFill>
              </a:rPr>
              <a:t>()</a:t>
            </a:r>
          </a:p>
          <a:p>
            <a:pPr marL="731520" lvl="2" indent="0" algn="just">
              <a:buNone/>
            </a:pPr>
            <a:r>
              <a:rPr lang="en-US" sz="2500" smtClean="0"/>
              <a:t>Trả </a:t>
            </a:r>
            <a:r>
              <a:rPr lang="en-US" sz="2500"/>
              <a:t>về số lượng các luồng kích hoạt hiện hành trong nhóm </a:t>
            </a:r>
            <a:r>
              <a:rPr lang="en-US" sz="2500" smtClean="0"/>
              <a:t>luồng.</a:t>
            </a:r>
          </a:p>
          <a:p>
            <a:pPr lvl="1" algn="just"/>
            <a:r>
              <a:rPr lang="en-US" sz="2700" smtClean="0">
                <a:solidFill>
                  <a:srgbClr val="FFFF00"/>
                </a:solidFill>
              </a:rPr>
              <a:t>public </a:t>
            </a:r>
            <a:r>
              <a:rPr lang="en-US" sz="2700">
                <a:solidFill>
                  <a:srgbClr val="FFFF00"/>
                </a:solidFill>
              </a:rPr>
              <a:t>synchronized int activeGroupCount</a:t>
            </a:r>
            <a:r>
              <a:rPr lang="en-US" sz="2700" smtClean="0">
                <a:solidFill>
                  <a:srgbClr val="FFFF00"/>
                </a:solidFill>
              </a:rPr>
              <a:t>()</a:t>
            </a:r>
          </a:p>
          <a:p>
            <a:pPr marL="731520" lvl="2" indent="0" algn="just">
              <a:buNone/>
            </a:pPr>
            <a:r>
              <a:rPr lang="en-US" sz="2500" smtClean="0"/>
              <a:t>Trả </a:t>
            </a:r>
            <a:r>
              <a:rPr lang="en-US" sz="2500"/>
              <a:t>về số lượng các nhóm hoạt động trong nhóm </a:t>
            </a:r>
            <a:r>
              <a:rPr lang="en-US" sz="2500" smtClean="0"/>
              <a:t>luồng.</a:t>
            </a:r>
          </a:p>
          <a:p>
            <a:pPr lvl="1" algn="just"/>
            <a:r>
              <a:rPr lang="en-US" sz="2700" smtClean="0">
                <a:solidFill>
                  <a:srgbClr val="FFFF00"/>
                </a:solidFill>
              </a:rPr>
              <a:t>public </a:t>
            </a:r>
            <a:r>
              <a:rPr lang="en-US" sz="2700">
                <a:solidFill>
                  <a:srgbClr val="FFFF00"/>
                </a:solidFill>
              </a:rPr>
              <a:t>final String getName</a:t>
            </a:r>
            <a:r>
              <a:rPr lang="en-US" sz="2700" smtClean="0">
                <a:solidFill>
                  <a:srgbClr val="FFFF00"/>
                </a:solidFill>
              </a:rPr>
              <a:t>()</a:t>
            </a:r>
          </a:p>
          <a:p>
            <a:pPr marL="731520" lvl="2" indent="0" algn="just">
              <a:buNone/>
            </a:pPr>
            <a:r>
              <a:rPr lang="en-US" sz="2500" smtClean="0"/>
              <a:t>Trả </a:t>
            </a:r>
            <a:r>
              <a:rPr lang="en-US" sz="2500"/>
              <a:t>về tên của nhóm </a:t>
            </a:r>
            <a:r>
              <a:rPr lang="en-US" sz="2500" smtClean="0"/>
              <a:t>luồng.</a:t>
            </a:r>
          </a:p>
          <a:p>
            <a:pPr lvl="1" algn="just"/>
            <a:r>
              <a:rPr lang="en-US" sz="2700" smtClean="0">
                <a:solidFill>
                  <a:srgbClr val="FFFF00"/>
                </a:solidFill>
              </a:rPr>
              <a:t>public </a:t>
            </a:r>
            <a:r>
              <a:rPr lang="en-US" sz="2700">
                <a:solidFill>
                  <a:srgbClr val="FFFF00"/>
                </a:solidFill>
              </a:rPr>
              <a:t>final ThreadGroup getParent</a:t>
            </a:r>
            <a:r>
              <a:rPr lang="en-US" sz="2700" smtClean="0">
                <a:solidFill>
                  <a:srgbClr val="FFFF00"/>
                </a:solidFill>
              </a:rPr>
              <a:t>()</a:t>
            </a:r>
          </a:p>
          <a:p>
            <a:pPr marL="731520" lvl="2" indent="0" algn="just">
              <a:buNone/>
            </a:pPr>
            <a:r>
              <a:rPr lang="en-US" sz="2500" smtClean="0"/>
              <a:t>Trả </a:t>
            </a:r>
            <a:r>
              <a:rPr lang="en-US" sz="2500"/>
              <a:t>về cha của nhóm </a:t>
            </a:r>
            <a:r>
              <a:rPr lang="en-US" sz="2500" smtClean="0"/>
              <a:t>luồng.</a:t>
            </a:r>
            <a:endParaRPr lang="en-US" sz="2500"/>
          </a:p>
        </p:txBody>
      </p:sp>
    </p:spTree>
    <p:extLst>
      <p:ext uri="{BB962C8B-B14F-4D97-AF65-F5344CB8AC3E}">
        <p14:creationId xmlns:p14="http://schemas.microsoft.com/office/powerpoint/2010/main" val="293638490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351309"/>
            <a:ext cx="8435280" cy="4525963"/>
          </a:xfrm>
        </p:spPr>
        <p:txBody>
          <a:bodyPr>
            <a:normAutofit/>
          </a:bodyPr>
          <a:lstStyle/>
          <a:p>
            <a:pPr algn="just"/>
            <a:r>
              <a:rPr lang="en-US" sz="2800" smtClean="0"/>
              <a:t>Tạo </a:t>
            </a:r>
            <a:r>
              <a:rPr lang="en-US" sz="2800"/>
              <a:t>ra hai nhóm luồng, mỗi nhóm có hai </a:t>
            </a:r>
            <a:r>
              <a:rPr lang="en-US" sz="2800" smtClean="0"/>
              <a:t>luồng. </a:t>
            </a:r>
            <a:r>
              <a:rPr lang="en-US" sz="2800"/>
              <a:t>Chương trình </a:t>
            </a:r>
            <a:r>
              <a:rPr lang="en-US" sz="2800" smtClean="0"/>
              <a:t>minh họa cách sử dụng nhóm luồng này:</a:t>
            </a:r>
            <a:endParaRPr lang="en-US" sz="25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348880"/>
            <a:ext cx="6755632" cy="4427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638435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25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941" y="1238671"/>
            <a:ext cx="8498532" cy="5540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11721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25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150" y="1556792"/>
            <a:ext cx="8520113"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62658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250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950" y="1556792"/>
            <a:ext cx="8672513" cy="450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772019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250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088" y="1299938"/>
            <a:ext cx="8479826" cy="5369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827121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Kết quả chương trình:</a:t>
            </a:r>
            <a:endParaRPr lang="en-US" sz="250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7760" y="2215976"/>
            <a:ext cx="6324600" cy="459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443883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GIỚI THIỆU VỀ NHÓM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Kết quả:</a:t>
            </a:r>
            <a:endParaRPr lang="en-US" sz="250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7780" y="33989"/>
            <a:ext cx="4254500" cy="674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80551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SỰ ĐỒNG BỘ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Trong </a:t>
            </a:r>
            <a:r>
              <a:rPr lang="en-US" sz="3100"/>
              <a:t>khi đang làm việc với nhiều luồng, có thể nhiều hơn một luồng muốn thâm nhập cùng một biến tại cùng thời điểm</a:t>
            </a:r>
            <a:r>
              <a:rPr lang="en-US" sz="3100" smtClean="0"/>
              <a:t>.</a:t>
            </a:r>
          </a:p>
          <a:p>
            <a:pPr algn="just"/>
            <a:r>
              <a:rPr lang="en-US" sz="3100" smtClean="0"/>
              <a:t>Lấy </a:t>
            </a:r>
            <a:r>
              <a:rPr lang="en-US" sz="3100"/>
              <a:t>ví dụ, một luồng có thể cố gắng đọc dữ liệu, trong khi luồng khác cố gắng thay đổi dữ liệu. Trong trường hợp này, dữ liệu có thể bị sai lạc.</a:t>
            </a:r>
          </a:p>
        </p:txBody>
      </p:sp>
    </p:spTree>
    <p:extLst>
      <p:ext uri="{BB962C8B-B14F-4D97-AF65-F5344CB8AC3E}">
        <p14:creationId xmlns:p14="http://schemas.microsoft.com/office/powerpoint/2010/main" val="250584073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SỰ ĐỒNG BỘ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lnSpcReduction="10000"/>
          </a:bodyPr>
          <a:lstStyle/>
          <a:p>
            <a:pPr algn="just"/>
            <a:r>
              <a:rPr lang="en-US" sz="3100" smtClean="0"/>
              <a:t>Trong </a:t>
            </a:r>
            <a:r>
              <a:rPr lang="en-US" sz="3100"/>
              <a:t>những trường hợp này, ta cần cho phép một luồng hoàn thành trọn vẹn tác vụ của nó (thay đổi giá trị), </a:t>
            </a:r>
            <a:r>
              <a:rPr lang="en-US" sz="3100" smtClean="0"/>
              <a:t>rồi mới </a:t>
            </a:r>
            <a:r>
              <a:rPr lang="en-US" sz="3100"/>
              <a:t>cho phép các luồng kế tiếp thực thi. </a:t>
            </a:r>
            <a:endParaRPr lang="en-US" sz="3100" smtClean="0"/>
          </a:p>
          <a:p>
            <a:pPr algn="just"/>
            <a:r>
              <a:rPr lang="en-US" sz="3100" smtClean="0"/>
              <a:t>Khi </a:t>
            </a:r>
            <a:r>
              <a:rPr lang="en-US" sz="3100"/>
              <a:t>hai hoặc nhiều hơn các luồng cần </a:t>
            </a:r>
            <a:r>
              <a:rPr lang="en-US" sz="3100" smtClean="0"/>
              <a:t>thâm nhập </a:t>
            </a:r>
            <a:r>
              <a:rPr lang="en-US" sz="3100"/>
              <a:t>đến một tài nguyên được chia sẻ, ta cần chắc chắn rằng tài nguyên đó sẽ được sử dụng chỉ bởi một luồng tại một thời điểm</a:t>
            </a:r>
            <a:r>
              <a:rPr lang="en-US" sz="3100" smtClean="0"/>
              <a:t>.</a:t>
            </a:r>
          </a:p>
          <a:p>
            <a:pPr algn="just"/>
            <a:r>
              <a:rPr lang="en-US" sz="3100" smtClean="0"/>
              <a:t>Tiến </a:t>
            </a:r>
            <a:r>
              <a:rPr lang="en-US" sz="3100"/>
              <a:t>trình này được gọi là sự đồng bộ (synchronization</a:t>
            </a:r>
            <a:r>
              <a:rPr lang="en-US" sz="3100" smtClean="0"/>
              <a:t>).</a:t>
            </a:r>
            <a:endParaRPr lang="en-US" sz="3100"/>
          </a:p>
        </p:txBody>
      </p:sp>
    </p:spTree>
    <p:extLst>
      <p:ext uri="{BB962C8B-B14F-4D97-AF65-F5344CB8AC3E}">
        <p14:creationId xmlns:p14="http://schemas.microsoft.com/office/powerpoint/2010/main" val="30997006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SỰ ĐỒNG BỘ LUỒNG</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lnSpcReduction="10000"/>
          </a:bodyPr>
          <a:lstStyle/>
          <a:p>
            <a:pPr algn="just"/>
            <a:r>
              <a:rPr lang="en-US" sz="3100" smtClean="0"/>
              <a:t>Mấu </a:t>
            </a:r>
            <a:r>
              <a:rPr lang="en-US" sz="3100"/>
              <a:t>chốt của sự đồng bộ hóa là khái niệm monitor (sự giám sát</a:t>
            </a:r>
            <a:r>
              <a:rPr lang="en-US" sz="3100" smtClean="0"/>
              <a:t>).</a:t>
            </a:r>
          </a:p>
          <a:p>
            <a:pPr algn="just"/>
            <a:r>
              <a:rPr lang="en-US" sz="3100" smtClean="0"/>
              <a:t>Một </a:t>
            </a:r>
            <a:r>
              <a:rPr lang="en-US" sz="3100"/>
              <a:t>monitor xem như là một hộp nhỏ chỉ chứa một luồng tại một thời </a:t>
            </a:r>
            <a:r>
              <a:rPr lang="en-US" sz="3100" smtClean="0"/>
              <a:t>điểm.</a:t>
            </a:r>
          </a:p>
          <a:p>
            <a:pPr algn="just"/>
            <a:r>
              <a:rPr lang="en-US" sz="3100" smtClean="0"/>
              <a:t>Tất </a:t>
            </a:r>
            <a:r>
              <a:rPr lang="en-US" sz="3100"/>
              <a:t>cả các luồng khác cố gắng thâm nhập vào monitor sẽ bị trì hoãn, cho đến khi luồng bên trong monitor thoát </a:t>
            </a:r>
            <a:r>
              <a:rPr lang="en-US" sz="3100" smtClean="0"/>
              <a:t>ra.</a:t>
            </a:r>
          </a:p>
          <a:p>
            <a:pPr algn="just"/>
            <a:r>
              <a:rPr lang="en-US" sz="3100" smtClean="0"/>
              <a:t>Các </a:t>
            </a:r>
            <a:r>
              <a:rPr lang="en-US" sz="3100"/>
              <a:t>luồng khác được báo chờ đợi monitor. Nếu cần thiết luồng có monitor có thể thâm nhập trở lại cùng monitor đó.</a:t>
            </a:r>
          </a:p>
        </p:txBody>
      </p:sp>
    </p:spTree>
    <p:extLst>
      <p:ext uri="{BB962C8B-B14F-4D97-AF65-F5344CB8AC3E}">
        <p14:creationId xmlns:p14="http://schemas.microsoft.com/office/powerpoint/2010/main" val="78924581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MÃ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a:bodyPr>
          <a:lstStyle/>
          <a:p>
            <a:pPr algn="just"/>
            <a:r>
              <a:rPr lang="en-US" sz="3100" smtClean="0"/>
              <a:t>Tất </a:t>
            </a:r>
            <a:r>
              <a:rPr lang="en-US" sz="3100"/>
              <a:t>cả các đối tượng trong Java được liên kết với các monitor của riêng </a:t>
            </a:r>
            <a:r>
              <a:rPr lang="en-US" sz="3100" smtClean="0"/>
              <a:t>nó.</a:t>
            </a:r>
          </a:p>
          <a:p>
            <a:pPr algn="just"/>
            <a:r>
              <a:rPr lang="en-US" sz="3100" smtClean="0"/>
              <a:t>Đối </a:t>
            </a:r>
            <a:r>
              <a:rPr lang="en-US" sz="3100"/>
              <a:t>với một luồng để đi vào monitor của một đối tượng, ta sử dụng từ khóa synchronized trước một phương </a:t>
            </a:r>
            <a:r>
              <a:rPr lang="en-US" sz="3100" smtClean="0"/>
              <a:t>thức.</a:t>
            </a:r>
          </a:p>
          <a:p>
            <a:pPr algn="just"/>
            <a:r>
              <a:rPr lang="en-US" sz="3100" smtClean="0"/>
              <a:t>Khi </a:t>
            </a:r>
            <a:r>
              <a:rPr lang="en-US" sz="3100"/>
              <a:t>một luồng đang được thực thi trong phạm vi một phương thức đồng bộ, bất kỳ luồng khác hoặc phương thức đồng bộ khác cố gắng gọi nó trong cùng thể hiện sẽ phải đợi.</a:t>
            </a:r>
          </a:p>
        </p:txBody>
      </p:sp>
    </p:spTree>
    <p:extLst>
      <p:ext uri="{BB962C8B-B14F-4D97-AF65-F5344CB8AC3E}">
        <p14:creationId xmlns:p14="http://schemas.microsoft.com/office/powerpoint/2010/main" val="225671228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MÃ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Chương </a:t>
            </a:r>
            <a:r>
              <a:rPr lang="en-US" sz="3100"/>
              <a:t>trình </a:t>
            </a:r>
            <a:r>
              <a:rPr lang="en-US" sz="3100" smtClean="0"/>
              <a:t>Sync ví dụ bên dưới </a:t>
            </a:r>
            <a:r>
              <a:rPr lang="en-US" sz="3100"/>
              <a:t>chứng minh sự làm việc của từ khóa synchronized (sự đồng bộ). Ở đây, lớp Target có một phương thức </a:t>
            </a:r>
            <a:r>
              <a:rPr lang="en-US" sz="3100">
                <a:solidFill>
                  <a:srgbClr val="FFFF00"/>
                </a:solidFill>
              </a:rPr>
              <a:t>display()</a:t>
            </a:r>
            <a:r>
              <a:rPr lang="en-US" sz="3100"/>
              <a:t> (hiển thị) mà phương thức này lấy một tham số kiểu int. Số này được hiển thị theo dạng “&lt; số số</a:t>
            </a:r>
            <a:r>
              <a:rPr lang="en-US" sz="3100" smtClean="0"/>
              <a:t>&gt;”.</a:t>
            </a:r>
          </a:p>
          <a:p>
            <a:pPr algn="just"/>
            <a:r>
              <a:rPr lang="en-US" sz="3100" smtClean="0"/>
              <a:t>Phương </a:t>
            </a:r>
            <a:r>
              <a:rPr lang="en-US" sz="3100"/>
              <a:t>thức </a:t>
            </a:r>
            <a:r>
              <a:rPr lang="en-US" sz="3100">
                <a:solidFill>
                  <a:srgbClr val="FFFF00"/>
                </a:solidFill>
              </a:rPr>
              <a:t>Thread.sleep(1000)</a:t>
            </a:r>
            <a:r>
              <a:rPr lang="en-US" sz="3100"/>
              <a:t> tạm dừng luồng hiện tại sau khi  phương thức display() được gọi.</a:t>
            </a:r>
          </a:p>
        </p:txBody>
      </p:sp>
    </p:spTree>
    <p:extLst>
      <p:ext uri="{BB962C8B-B14F-4D97-AF65-F5344CB8AC3E}">
        <p14:creationId xmlns:p14="http://schemas.microsoft.com/office/powerpoint/2010/main" val="4809195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MÃ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lnSpcReduction="10000"/>
          </a:bodyPr>
          <a:lstStyle/>
          <a:p>
            <a:pPr algn="just"/>
            <a:r>
              <a:rPr lang="en-US" sz="3100" smtClean="0"/>
              <a:t>Phương </a:t>
            </a:r>
            <a:r>
              <a:rPr lang="en-US" sz="3100"/>
              <a:t>thức xây dựng của lớp Source lấy một tham chiếu đến một đối tượng t của lớp Target, và một biến số nguyên. Ở đây, một luồng mới được tạo ra. Luồng này gọi phương thức </a:t>
            </a:r>
            <a:r>
              <a:rPr lang="en-US" sz="3100">
                <a:solidFill>
                  <a:srgbClr val="FFFF00"/>
                </a:solidFill>
              </a:rPr>
              <a:t>run() </a:t>
            </a:r>
            <a:r>
              <a:rPr lang="en-US" sz="3100"/>
              <a:t>của đối tượng </a:t>
            </a:r>
            <a:r>
              <a:rPr lang="en-US" sz="3100" smtClean="0"/>
              <a:t>t.</a:t>
            </a:r>
          </a:p>
          <a:p>
            <a:pPr algn="just"/>
            <a:r>
              <a:rPr lang="en-US" sz="3100" smtClean="0"/>
              <a:t>Lớp </a:t>
            </a:r>
            <a:r>
              <a:rPr lang="en-US" sz="3100"/>
              <a:t>chính Synch tạo đối tượng của lớp Target, và ba đối tượng của lớp Source. Đối tượng target được truyền cho mỗi đối tượng Source. Phương thức </a:t>
            </a:r>
            <a:r>
              <a:rPr lang="en-US" sz="3100">
                <a:solidFill>
                  <a:srgbClr val="FFFF00"/>
                </a:solidFill>
              </a:rPr>
              <a:t>join()</a:t>
            </a:r>
            <a:r>
              <a:rPr lang="en-US" sz="3100"/>
              <a:t> làm luồng gọi đợi cho đến khi việc luồng kết thúc.</a:t>
            </a:r>
          </a:p>
        </p:txBody>
      </p:sp>
    </p:spTree>
    <p:extLst>
      <p:ext uri="{BB962C8B-B14F-4D97-AF65-F5344CB8AC3E}">
        <p14:creationId xmlns:p14="http://schemas.microsoft.com/office/powerpoint/2010/main" val="110688858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MÃ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0" y="1556792"/>
            <a:ext cx="8507413" cy="485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606874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MÃ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5200" y="1149176"/>
            <a:ext cx="7212013" cy="566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973774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MÃ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050" y="509860"/>
            <a:ext cx="7580313" cy="615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941907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MÃ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Kết quả chương trình:</a:t>
            </a:r>
          </a:p>
          <a:p>
            <a:pPr marL="338328" lvl="1" indent="0" algn="just">
              <a:buNone/>
            </a:pPr>
            <a:r>
              <a:rPr lang="en-US" sz="2700"/>
              <a:t>&lt; 10 10&gt;</a:t>
            </a:r>
          </a:p>
          <a:p>
            <a:pPr marL="338328" lvl="1" indent="0" algn="just">
              <a:buNone/>
            </a:pPr>
            <a:r>
              <a:rPr lang="en-US" sz="2700"/>
              <a:t>&lt; 12 12&gt;</a:t>
            </a:r>
          </a:p>
          <a:p>
            <a:pPr marL="338328" lvl="1" indent="0" algn="just">
              <a:buNone/>
            </a:pPr>
            <a:r>
              <a:rPr lang="en-US" sz="2700"/>
              <a:t>&lt; 11 11&gt;</a:t>
            </a:r>
          </a:p>
        </p:txBody>
      </p:sp>
    </p:spTree>
    <p:extLst>
      <p:ext uri="{BB962C8B-B14F-4D97-AF65-F5344CB8AC3E}">
        <p14:creationId xmlns:p14="http://schemas.microsoft.com/office/powerpoint/2010/main" val="19897715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MÃ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85000" lnSpcReduction="20000"/>
          </a:bodyPr>
          <a:lstStyle/>
          <a:p>
            <a:pPr algn="just"/>
            <a:r>
              <a:rPr lang="en-US" sz="3100" smtClean="0"/>
              <a:t>Trong </a:t>
            </a:r>
            <a:r>
              <a:rPr lang="en-US" sz="3100"/>
              <a:t>chương trình trên, có một dãy </a:t>
            </a:r>
            <a:r>
              <a:rPr lang="en-US" sz="3100" smtClean="0"/>
              <a:t>số </a:t>
            </a:r>
            <a:r>
              <a:rPr lang="en-US" sz="3100"/>
              <a:t>được hiển thị bởi display(). Điều này có nghĩa là việc thâm nhập bị hạn chế một luồng tại mỗi thời </a:t>
            </a:r>
            <a:r>
              <a:rPr lang="en-US" sz="3100" smtClean="0"/>
              <a:t>điểm.</a:t>
            </a:r>
          </a:p>
          <a:p>
            <a:pPr algn="just"/>
            <a:r>
              <a:rPr lang="en-US" sz="3100" smtClean="0"/>
              <a:t>Nếu </a:t>
            </a:r>
            <a:r>
              <a:rPr lang="en-US" sz="3100"/>
              <a:t>ta bỏ từ khóa synchronized đặt trước phương thức display() của lớp Target, tất cả luồng trên có thể cùng lúc gọi cùng phương thức, trên cùng đối tượng. Điều kiện này được biết đến như là tình trạng tranh đua (race condition</a:t>
            </a:r>
            <a:r>
              <a:rPr lang="en-US" sz="3100" smtClean="0"/>
              <a:t>).</a:t>
            </a:r>
          </a:p>
          <a:p>
            <a:pPr algn="just"/>
            <a:r>
              <a:rPr lang="en-US" sz="3100" smtClean="0"/>
              <a:t>Trong </a:t>
            </a:r>
            <a:r>
              <a:rPr lang="en-US" sz="3100"/>
              <a:t>trường hợp này, việc xuất ra ngoài sẽ như </a:t>
            </a:r>
            <a:r>
              <a:rPr lang="en-US" sz="3100" smtClean="0"/>
              <a:t>sau:</a:t>
            </a:r>
          </a:p>
          <a:p>
            <a:pPr marL="338328" lvl="1" indent="0" algn="just">
              <a:buNone/>
            </a:pPr>
            <a:r>
              <a:rPr lang="en-US" sz="2700"/>
              <a:t>&lt; 11&lt; 10&lt; 12 11&gt;</a:t>
            </a:r>
          </a:p>
          <a:p>
            <a:pPr marL="338328" lvl="1" indent="0" algn="just">
              <a:buNone/>
            </a:pPr>
            <a:r>
              <a:rPr lang="en-US" sz="2700"/>
              <a:t> 10&gt;</a:t>
            </a:r>
          </a:p>
          <a:p>
            <a:pPr marL="338328" lvl="1" indent="0" algn="just">
              <a:buNone/>
            </a:pPr>
            <a:r>
              <a:rPr lang="en-US" sz="2700"/>
              <a:t> 12&gt;</a:t>
            </a:r>
          </a:p>
        </p:txBody>
      </p:sp>
    </p:spTree>
    <p:extLst>
      <p:ext uri="{BB962C8B-B14F-4D97-AF65-F5344CB8AC3E}">
        <p14:creationId xmlns:p14="http://schemas.microsoft.com/office/powerpoint/2010/main" val="372110739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SỬ DỤNG KHỐI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lnSpcReduction="20000"/>
          </a:bodyPr>
          <a:lstStyle/>
          <a:p>
            <a:pPr algn="just"/>
            <a:r>
              <a:rPr lang="en-US" sz="3100" smtClean="0"/>
              <a:t>Tạo </a:t>
            </a:r>
            <a:r>
              <a:rPr lang="en-US" sz="3100"/>
              <a:t>ra các phương thức đồng bộ trong phạm vi các lớp là </a:t>
            </a:r>
            <a:r>
              <a:rPr lang="en-US" sz="3100" smtClean="0"/>
              <a:t>một cách </a:t>
            </a:r>
            <a:r>
              <a:rPr lang="en-US" sz="3100"/>
              <a:t>dễ dàng và có hiệu quả của việc thực hiện sự đồng </a:t>
            </a:r>
            <a:r>
              <a:rPr lang="en-US" sz="3100" smtClean="0"/>
              <a:t>bộ.</a:t>
            </a:r>
          </a:p>
          <a:p>
            <a:pPr algn="just"/>
            <a:r>
              <a:rPr lang="en-US" sz="3100" smtClean="0"/>
              <a:t>Tuy </a:t>
            </a:r>
            <a:r>
              <a:rPr lang="en-US" sz="3100"/>
              <a:t>nhiên, điều này không làm </a:t>
            </a:r>
            <a:r>
              <a:rPr lang="en-US" sz="3100" smtClean="0"/>
              <a:t>được trong </a:t>
            </a:r>
            <a:r>
              <a:rPr lang="en-US" sz="3100"/>
              <a:t>tất cả các trường </a:t>
            </a:r>
            <a:r>
              <a:rPr lang="en-US" sz="3100" smtClean="0"/>
              <a:t>hợp.</a:t>
            </a:r>
          </a:p>
          <a:p>
            <a:pPr algn="just"/>
            <a:r>
              <a:rPr lang="en-US" sz="3100" smtClean="0"/>
              <a:t>Ví dụ: </a:t>
            </a:r>
            <a:r>
              <a:rPr lang="en-US" sz="3100"/>
              <a:t>ta muốn sự đồng bộ được thâm nhập vào các đối tượng của lớp mà không được thiết kế cho thâm nhập đa luồng. Tức là, lớp không sử dụng các phương thức đồng bộ. Hơn nữa, mã nguồn định nghĩa lớp không có cho chúng ta thêm synchronized trước phương thức đồng bộ.</a:t>
            </a:r>
          </a:p>
        </p:txBody>
      </p:sp>
    </p:spTree>
    <p:extLst>
      <p:ext uri="{BB962C8B-B14F-4D97-AF65-F5344CB8AC3E}">
        <p14:creationId xmlns:p14="http://schemas.microsoft.com/office/powerpoint/2010/main" val="21086800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SỬ DỤNG KHỐI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lnSpcReduction="20000"/>
          </a:bodyPr>
          <a:lstStyle/>
          <a:p>
            <a:pPr algn="just"/>
            <a:r>
              <a:rPr lang="en-US" sz="3100" smtClean="0"/>
              <a:t>Để </a:t>
            </a:r>
            <a:r>
              <a:rPr lang="en-US" sz="3100"/>
              <a:t>đồng bộ sự truy nhập một phương thức của đối tượng </a:t>
            </a:r>
            <a:r>
              <a:rPr lang="en-US" sz="3100" smtClean="0"/>
              <a:t>ta </a:t>
            </a:r>
            <a:r>
              <a:rPr lang="en-US" sz="3100"/>
              <a:t>sử dụng chung một khối đồng bộ (synchronized block) như sau:</a:t>
            </a:r>
          </a:p>
          <a:p>
            <a:pPr marL="338328" lvl="1" indent="0" algn="just">
              <a:buNone/>
            </a:pPr>
            <a:r>
              <a:rPr lang="en-US" sz="2700">
                <a:solidFill>
                  <a:srgbClr val="FFFF00"/>
                </a:solidFill>
              </a:rPr>
              <a:t>synchronized(object)	{</a:t>
            </a:r>
          </a:p>
          <a:p>
            <a:pPr marL="338328" lvl="1" indent="0" algn="just">
              <a:buNone/>
            </a:pPr>
            <a:r>
              <a:rPr lang="en-US" sz="2700">
                <a:solidFill>
                  <a:srgbClr val="FFFF00"/>
                </a:solidFill>
              </a:rPr>
              <a:t>// các câu lệnh đồng bộ</a:t>
            </a:r>
          </a:p>
          <a:p>
            <a:pPr marL="338328" lvl="1" indent="0" algn="just">
              <a:buNone/>
            </a:pPr>
            <a:r>
              <a:rPr lang="en-US" sz="2700">
                <a:solidFill>
                  <a:srgbClr val="FFFF00"/>
                </a:solidFill>
              </a:rPr>
              <a:t>}</a:t>
            </a:r>
          </a:p>
          <a:p>
            <a:pPr algn="just"/>
            <a:r>
              <a:rPr lang="en-US" sz="3100"/>
              <a:t>Ở đây, object là một tham chiếu đến đối tượng được đồng bộ. </a:t>
            </a:r>
            <a:r>
              <a:rPr lang="en-US" sz="3100" smtClean="0"/>
              <a:t>Khối </a:t>
            </a:r>
            <a:r>
              <a:rPr lang="en-US" sz="3100"/>
              <a:t>đồng bộ </a:t>
            </a:r>
            <a:r>
              <a:rPr lang="en-US" sz="3100" smtClean="0"/>
              <a:t>này gọi </a:t>
            </a:r>
            <a:r>
              <a:rPr lang="en-US" sz="3100"/>
              <a:t>đến các phương thức (mà là thành phần của đối tượng) chỉ sau khi luồng hiện hành đã được thâm nhập thành công vào monitor của đối tượng.</a:t>
            </a:r>
          </a:p>
        </p:txBody>
      </p:sp>
    </p:spTree>
    <p:extLst>
      <p:ext uri="{BB962C8B-B14F-4D97-AF65-F5344CB8AC3E}">
        <p14:creationId xmlns:p14="http://schemas.microsoft.com/office/powerpoint/2010/main" val="314236178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SỬ DỤNG KHỐI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Minh họa về cách sử dụng khối đồng bộ:</a:t>
            </a:r>
            <a:endParaRPr lang="en-US" sz="31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850" y="2276872"/>
            <a:ext cx="7478713" cy="443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809885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SỬ DỤNG KHỐI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476672"/>
            <a:ext cx="9117013" cy="615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222683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SỬ DỤNG KHỐI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67" y="1484784"/>
            <a:ext cx="8996666" cy="5205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859982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SỬ DỤNG KHỐI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Kết quả của chương trình:</a:t>
            </a:r>
          </a:p>
          <a:p>
            <a:pPr marL="338328" lvl="1" indent="0" algn="just">
              <a:buNone/>
            </a:pPr>
            <a:r>
              <a:rPr lang="en-US" sz="2700"/>
              <a:t>&lt;10 10&gt;</a:t>
            </a:r>
          </a:p>
          <a:p>
            <a:pPr marL="338328" lvl="1" indent="0" algn="just">
              <a:buNone/>
            </a:pPr>
            <a:r>
              <a:rPr lang="en-US" sz="2700"/>
              <a:t>&lt;12 12&gt;</a:t>
            </a:r>
          </a:p>
          <a:p>
            <a:pPr marL="338328" lvl="1" indent="0" algn="just">
              <a:buNone/>
            </a:pPr>
            <a:r>
              <a:rPr lang="en-US" sz="2700"/>
              <a:t>&lt;11 11&gt;</a:t>
            </a:r>
          </a:p>
        </p:txBody>
      </p:sp>
    </p:spTree>
    <p:extLst>
      <p:ext uri="{BB962C8B-B14F-4D97-AF65-F5344CB8AC3E}">
        <p14:creationId xmlns:p14="http://schemas.microsoft.com/office/powerpoint/2010/main" val="73456613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BẤT LỢI CỦA CÁC </a:t>
            </a:r>
            <a:br>
              <a:rPr lang="en-US" smtClean="0">
                <a:solidFill>
                  <a:srgbClr val="FFFF00"/>
                </a:solidFill>
              </a:rPr>
            </a:br>
            <a:r>
              <a:rPr lang="en-US" smtClean="0">
                <a:solidFill>
                  <a:srgbClr val="FFFF00"/>
                </a:solidFill>
              </a:rPr>
              <a:t>PHƯƠNG THỨC ĐỒNG BỘ</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Các </a:t>
            </a:r>
            <a:r>
              <a:rPr lang="en-US" sz="3100"/>
              <a:t>phương thức đồng bộ không thực thi tốt như là các phương thức không đồng bộ. Các phương thức này chậm hơn từ ba đến bốn lần so với các phương thức tương ứng không đồng bộ. </a:t>
            </a:r>
            <a:endParaRPr lang="en-US" sz="3100" smtClean="0"/>
          </a:p>
          <a:p>
            <a:pPr algn="just"/>
            <a:r>
              <a:rPr lang="en-US" sz="3100" smtClean="0"/>
              <a:t>Trong </a:t>
            </a:r>
            <a:r>
              <a:rPr lang="en-US" sz="3100"/>
              <a:t>trạng thái nơi mà việc thực thi là có giới hạn, các phương thức đồng bộ bị ngăn chặn.</a:t>
            </a:r>
          </a:p>
        </p:txBody>
      </p:sp>
    </p:spTree>
    <p:extLst>
      <p:ext uri="{BB962C8B-B14F-4D97-AF65-F5344CB8AC3E}">
        <p14:creationId xmlns:p14="http://schemas.microsoft.com/office/powerpoint/2010/main" val="343366879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KỸ THUẬT ĐỢI – THÔNG BÁO</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Java </a:t>
            </a:r>
            <a:r>
              <a:rPr lang="en-US" sz="3100"/>
              <a:t>cung cấp một cơ chế liên lạc bên trong sử dụng các phương thức </a:t>
            </a:r>
            <a:r>
              <a:rPr lang="en-US" sz="3100">
                <a:solidFill>
                  <a:srgbClr val="FFFF00"/>
                </a:solidFill>
              </a:rPr>
              <a:t>wait(), notify()</a:t>
            </a:r>
            <a:r>
              <a:rPr lang="en-US" sz="3100"/>
              <a:t> và </a:t>
            </a:r>
            <a:r>
              <a:rPr lang="en-US" sz="3100">
                <a:solidFill>
                  <a:srgbClr val="FFFF00"/>
                </a:solidFill>
              </a:rPr>
              <a:t>notifyAll()</a:t>
            </a:r>
            <a:r>
              <a:rPr lang="en-US" sz="3100"/>
              <a:t>. Các phương thức này được thực hiện như là các các phương thức final trong lớp Object, để tất cả lớp có thể truy xuất chúng.</a:t>
            </a:r>
          </a:p>
        </p:txBody>
      </p:sp>
    </p:spTree>
    <p:extLst>
      <p:ext uri="{BB962C8B-B14F-4D97-AF65-F5344CB8AC3E}">
        <p14:creationId xmlns:p14="http://schemas.microsoft.com/office/powerpoint/2010/main" val="344575662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KỸ THUẬT ĐỢI – THÔNG BÁO</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85000" lnSpcReduction="10000"/>
          </a:bodyPr>
          <a:lstStyle/>
          <a:p>
            <a:pPr algn="just"/>
            <a:r>
              <a:rPr lang="en-US" sz="3100" smtClean="0"/>
              <a:t>Các </a:t>
            </a:r>
            <a:r>
              <a:rPr lang="en-US" sz="3100"/>
              <a:t>phương thức </a:t>
            </a:r>
            <a:r>
              <a:rPr lang="en-US" sz="3100">
                <a:solidFill>
                  <a:srgbClr val="FFFF00"/>
                </a:solidFill>
              </a:rPr>
              <a:t>wait(), notify()</a:t>
            </a:r>
            <a:r>
              <a:rPr lang="en-US" sz="3100"/>
              <a:t> và </a:t>
            </a:r>
            <a:r>
              <a:rPr lang="en-US" sz="3100">
                <a:solidFill>
                  <a:srgbClr val="FFFF00"/>
                </a:solidFill>
              </a:rPr>
              <a:t>notifyAll()</a:t>
            </a:r>
            <a:r>
              <a:rPr lang="en-US" sz="3100" smtClean="0"/>
              <a:t> chỉ được </a:t>
            </a:r>
            <a:r>
              <a:rPr lang="en-US" sz="3100"/>
              <a:t>gọi </a:t>
            </a:r>
            <a:r>
              <a:rPr lang="en-US" sz="3100" smtClean="0"/>
              <a:t>từ bên trong </a:t>
            </a:r>
            <a:r>
              <a:rPr lang="en-US" sz="3100"/>
              <a:t>một phương </a:t>
            </a:r>
            <a:r>
              <a:rPr lang="en-US" sz="3100" smtClean="0"/>
              <a:t>thức được </a:t>
            </a:r>
            <a:r>
              <a:rPr lang="en-US" sz="3100"/>
              <a:t>đồng </a:t>
            </a:r>
            <a:r>
              <a:rPr lang="en-US" sz="3100" smtClean="0"/>
              <a:t>bộ hóa.</a:t>
            </a:r>
          </a:p>
          <a:p>
            <a:pPr lvl="1" algn="just"/>
            <a:r>
              <a:rPr lang="en-US" sz="2700" smtClean="0"/>
              <a:t>Phương </a:t>
            </a:r>
            <a:r>
              <a:rPr lang="en-US" sz="2700"/>
              <a:t>thức </a:t>
            </a:r>
            <a:r>
              <a:rPr lang="en-US" sz="2700">
                <a:solidFill>
                  <a:srgbClr val="FFFF00"/>
                </a:solidFill>
              </a:rPr>
              <a:t>wait()</a:t>
            </a:r>
            <a:r>
              <a:rPr lang="en-US" sz="2700"/>
              <a:t> báo cho luồng đang gọi thoát khỏi monitor để đi vào trạng thái sleep cho đến khi một số luồng khác vào cùng monitor và gọi phương thức notify</a:t>
            </a:r>
            <a:r>
              <a:rPr lang="en-US" sz="2700" smtClean="0"/>
              <a:t>().</a:t>
            </a:r>
          </a:p>
          <a:p>
            <a:pPr lvl="1" algn="just"/>
            <a:r>
              <a:rPr lang="en-US" sz="2700" smtClean="0"/>
              <a:t>Phương </a:t>
            </a:r>
            <a:r>
              <a:rPr lang="en-US" sz="2700"/>
              <a:t>thức </a:t>
            </a:r>
            <a:r>
              <a:rPr lang="en-US" sz="2700">
                <a:solidFill>
                  <a:srgbClr val="FFFF00"/>
                </a:solidFill>
              </a:rPr>
              <a:t>notify()</a:t>
            </a:r>
            <a:r>
              <a:rPr lang="en-US" sz="2700"/>
              <a:t> đánh thức hay thông báo cho luồng đầu tiên mà đã gọi phương thức wait</a:t>
            </a:r>
            <a:r>
              <a:rPr lang="en-US" sz="2700" smtClean="0"/>
              <a:t>().</a:t>
            </a:r>
          </a:p>
          <a:p>
            <a:pPr lvl="1" algn="just"/>
            <a:r>
              <a:rPr lang="en-US" sz="2700" smtClean="0"/>
              <a:t>Phương </a:t>
            </a:r>
            <a:r>
              <a:rPr lang="en-US" sz="2700"/>
              <a:t>thức </a:t>
            </a:r>
            <a:r>
              <a:rPr lang="en-US" sz="2700">
                <a:solidFill>
                  <a:srgbClr val="FFFF00"/>
                </a:solidFill>
              </a:rPr>
              <a:t>notifyAll()</a:t>
            </a:r>
            <a:r>
              <a:rPr lang="en-US" sz="2700"/>
              <a:t> đánh thức hay thông báo tất cả các luồng mà đã gọi phương thức wait</a:t>
            </a:r>
            <a:r>
              <a:rPr lang="en-US" sz="2700" smtClean="0"/>
              <a:t>().</a:t>
            </a:r>
          </a:p>
          <a:p>
            <a:pPr algn="just"/>
            <a:r>
              <a:rPr lang="en-US" sz="3100" smtClean="0"/>
              <a:t>Khi </a:t>
            </a:r>
            <a:r>
              <a:rPr lang="en-US" sz="3100"/>
              <a:t>tất cả luồng đi vào trạng thái sleep, luồng có quyền ưu tiên cao nhất sẽ chạy đầu tiên.</a:t>
            </a:r>
          </a:p>
        </p:txBody>
      </p:sp>
    </p:spTree>
    <p:extLst>
      <p:ext uri="{BB962C8B-B14F-4D97-AF65-F5344CB8AC3E}">
        <p14:creationId xmlns:p14="http://schemas.microsoft.com/office/powerpoint/2010/main" val="341022883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KỸ THUẬT ĐỢI – THÔNG BÁO</a:t>
            </a:r>
            <a:endParaRPr lang="en-US">
              <a:solidFill>
                <a:srgbClr val="FFFF00"/>
              </a:solidFill>
            </a:endParaRPr>
          </a:p>
        </p:txBody>
      </p:sp>
      <p:sp>
        <p:nvSpPr>
          <p:cNvPr id="3" name="Content Placeholder 2"/>
          <p:cNvSpPr>
            <a:spLocks noGrp="1"/>
          </p:cNvSpPr>
          <p:nvPr>
            <p:ph idx="1"/>
          </p:nvPr>
        </p:nvSpPr>
        <p:spPr>
          <a:xfrm>
            <a:off x="323528" y="1423317"/>
            <a:ext cx="8435280" cy="4525963"/>
          </a:xfrm>
        </p:spPr>
        <p:txBody>
          <a:bodyPr>
            <a:normAutofit/>
          </a:bodyPr>
          <a:lstStyle/>
          <a:p>
            <a:pPr algn="just"/>
            <a:r>
              <a:rPr lang="en-US" sz="3200" smtClean="0"/>
              <a:t>Minh họa cho </a:t>
            </a:r>
            <a:r>
              <a:rPr lang="en-US" sz="3200"/>
              <a:t>việc sử dụng các phương thức notify() và wait():</a:t>
            </a:r>
            <a:endParaRPr lang="en-US" sz="310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723" y="2564904"/>
            <a:ext cx="8776450" cy="4176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173916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KỸ THUẬT ĐỢI – THÔNG BÁO</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974" y="1556792"/>
            <a:ext cx="8796052"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656313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KỸ THUẬT ĐỢI – THÔNG BÁO</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510" y="1556792"/>
            <a:ext cx="8820982"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325356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KỸ THUẬT ĐỢI – THÔNG BÁO</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8059" y="1530052"/>
            <a:ext cx="7224713" cy="506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2898104"/>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KỸ THUẬT ĐỢI – THÔNG BÁO</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729" y="1484784"/>
            <a:ext cx="8866544" cy="5184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570509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pPr algn="ctr"/>
            <a:r>
              <a:rPr lang="en-US" smtClean="0">
                <a:solidFill>
                  <a:srgbClr val="FFFF00"/>
                </a:solidFill>
              </a:rPr>
              <a:t>KỸ THUẬT ĐỢI – THÔNG BÁO</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70000" lnSpcReduction="20000"/>
          </a:bodyPr>
          <a:lstStyle/>
          <a:p>
            <a:pPr algn="just"/>
            <a:r>
              <a:rPr lang="en-US" sz="3100" smtClean="0"/>
              <a:t>Kết quả của chương trình:</a:t>
            </a:r>
          </a:p>
          <a:p>
            <a:pPr marL="338328" lvl="1" indent="0" algn="just">
              <a:buNone/>
            </a:pPr>
            <a:r>
              <a:rPr lang="en-US" sz="2700" smtClean="0"/>
              <a:t>Philosopher </a:t>
            </a:r>
            <a:r>
              <a:rPr lang="en-US" sz="2700"/>
              <a:t>1 is taking up the left </a:t>
            </a:r>
            <a:r>
              <a:rPr lang="en-US" sz="2700" smtClean="0"/>
              <a:t>chopstick</a:t>
            </a:r>
          </a:p>
          <a:p>
            <a:pPr marL="338328" lvl="1" indent="0" algn="just">
              <a:buNone/>
            </a:pPr>
            <a:r>
              <a:rPr lang="en-US" sz="2700" smtClean="0"/>
              <a:t>Philosopher </a:t>
            </a:r>
            <a:r>
              <a:rPr lang="en-US" sz="2700"/>
              <a:t>1 is taking up the right chopstick </a:t>
            </a:r>
            <a:endParaRPr lang="en-US" sz="2700" smtClean="0"/>
          </a:p>
          <a:p>
            <a:pPr marL="338328" lvl="1" indent="0" algn="just">
              <a:buNone/>
            </a:pPr>
            <a:r>
              <a:rPr lang="en-US" sz="2700" smtClean="0"/>
              <a:t>Philosopher </a:t>
            </a:r>
            <a:r>
              <a:rPr lang="en-US" sz="2700"/>
              <a:t>1 is eating</a:t>
            </a:r>
          </a:p>
          <a:p>
            <a:pPr marL="338328" lvl="1" indent="0">
              <a:buNone/>
            </a:pPr>
            <a:r>
              <a:rPr lang="en-US" sz="2700"/>
              <a:t>Philosopher 3 is taking up the left chopstick </a:t>
            </a:r>
            <a:endParaRPr lang="en-US" sz="2700" smtClean="0"/>
          </a:p>
          <a:p>
            <a:pPr marL="338328" lvl="1" indent="0">
              <a:buNone/>
            </a:pPr>
            <a:r>
              <a:rPr lang="en-US" sz="2700" smtClean="0"/>
              <a:t>Philosopher </a:t>
            </a:r>
            <a:r>
              <a:rPr lang="en-US" sz="2700"/>
              <a:t>3 is taking up the right chopstick </a:t>
            </a:r>
            <a:endParaRPr lang="en-US" sz="2700" smtClean="0"/>
          </a:p>
          <a:p>
            <a:pPr marL="338328" lvl="1" indent="0">
              <a:buNone/>
            </a:pPr>
            <a:r>
              <a:rPr lang="en-US" sz="2700" smtClean="0"/>
              <a:t>Philosopher </a:t>
            </a:r>
            <a:r>
              <a:rPr lang="en-US" sz="2700"/>
              <a:t>3 is eating</a:t>
            </a:r>
          </a:p>
          <a:p>
            <a:pPr marL="338328" lvl="1" indent="0">
              <a:buNone/>
            </a:pPr>
            <a:r>
              <a:rPr lang="en-US" sz="2700"/>
              <a:t>Philosopher 5 is taking up the left chopstick </a:t>
            </a:r>
            <a:endParaRPr lang="en-US" sz="2700" smtClean="0"/>
          </a:p>
          <a:p>
            <a:pPr marL="338328" lvl="1" indent="0">
              <a:buNone/>
            </a:pPr>
            <a:r>
              <a:rPr lang="en-US" sz="2700" smtClean="0"/>
              <a:t>Philosopher </a:t>
            </a:r>
            <a:r>
              <a:rPr lang="en-US" sz="2700"/>
              <a:t>5 is waiting for the right chopstick </a:t>
            </a:r>
            <a:endParaRPr lang="en-US" sz="2700" smtClean="0"/>
          </a:p>
          <a:p>
            <a:pPr marL="338328" lvl="1" indent="0">
              <a:buNone/>
            </a:pPr>
            <a:r>
              <a:rPr lang="en-US" sz="2700" smtClean="0"/>
              <a:t>Philosopher </a:t>
            </a:r>
            <a:r>
              <a:rPr lang="en-US" sz="2700"/>
              <a:t>2 is waiting for the left chopstick </a:t>
            </a:r>
            <a:endParaRPr lang="en-US" sz="2700" smtClean="0"/>
          </a:p>
          <a:p>
            <a:pPr marL="338328" lvl="1" indent="0">
              <a:buNone/>
            </a:pPr>
            <a:r>
              <a:rPr lang="en-US" sz="2700" smtClean="0"/>
              <a:t>Philosopher </a:t>
            </a:r>
            <a:r>
              <a:rPr lang="en-US" sz="2700"/>
              <a:t>4 is waiting for the left chopstick </a:t>
            </a:r>
            <a:endParaRPr lang="en-US" sz="2700" smtClean="0"/>
          </a:p>
          <a:p>
            <a:pPr marL="338328" lvl="1" indent="0">
              <a:buNone/>
            </a:pPr>
            <a:r>
              <a:rPr lang="en-US" sz="2700" smtClean="0"/>
              <a:t>Philosopher </a:t>
            </a:r>
            <a:r>
              <a:rPr lang="en-US" sz="2700"/>
              <a:t>1 is putting down the left chopstick </a:t>
            </a:r>
            <a:endParaRPr lang="en-US" sz="2700" smtClean="0"/>
          </a:p>
          <a:p>
            <a:pPr marL="338328" lvl="1" indent="0">
              <a:buNone/>
            </a:pPr>
            <a:r>
              <a:rPr lang="en-US" sz="2700" smtClean="0"/>
              <a:t>Philosopher </a:t>
            </a:r>
            <a:r>
              <a:rPr lang="en-US" sz="2700"/>
              <a:t>1 is putting down the right chopstick </a:t>
            </a:r>
            <a:endParaRPr lang="en-US" sz="2700" smtClean="0"/>
          </a:p>
          <a:p>
            <a:pPr marL="338328" lvl="1" indent="0">
              <a:buNone/>
            </a:pPr>
            <a:r>
              <a:rPr lang="en-US" sz="2700" smtClean="0"/>
              <a:t>Philosopher </a:t>
            </a:r>
            <a:r>
              <a:rPr lang="en-US" sz="2700"/>
              <a:t>1 is </a:t>
            </a:r>
            <a:r>
              <a:rPr lang="en-US" sz="2700" smtClean="0"/>
              <a:t>thinking</a:t>
            </a:r>
          </a:p>
          <a:p>
            <a:pPr marL="338328" lvl="1" indent="0">
              <a:buNone/>
            </a:pPr>
            <a:r>
              <a:rPr lang="en-US" sz="2700" smtClean="0"/>
              <a:t>…………</a:t>
            </a:r>
            <a:endParaRPr lang="en-US" sz="2700"/>
          </a:p>
        </p:txBody>
      </p:sp>
    </p:spTree>
    <p:extLst>
      <p:ext uri="{BB962C8B-B14F-4D97-AF65-F5344CB8AC3E}">
        <p14:creationId xmlns:p14="http://schemas.microsoft.com/office/powerpoint/2010/main" val="60170305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SỰ BẾ TẮT</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a:bodyPr>
          <a:lstStyle/>
          <a:p>
            <a:pPr algn="just"/>
            <a:r>
              <a:rPr lang="en-US" sz="3100" smtClean="0"/>
              <a:t>Một </a:t>
            </a:r>
            <a:r>
              <a:rPr lang="en-US" sz="3100"/>
              <a:t>sự bế tắt (deadlock) xảy ra khi hai luồng có một phụ thuộc vòng trên một cặp đối tượng đồng </a:t>
            </a:r>
            <a:r>
              <a:rPr lang="en-US" sz="3100" smtClean="0"/>
              <a:t>bộ.</a:t>
            </a:r>
          </a:p>
          <a:p>
            <a:pPr algn="just"/>
            <a:r>
              <a:rPr lang="en-US" sz="3100" smtClean="0"/>
              <a:t>Ví </a:t>
            </a:r>
            <a:r>
              <a:rPr lang="en-US" sz="3100"/>
              <a:t>dụ, khi một luồng thâm nhập vào monitor trên đối tượng ObjA, và một luồng khác thâm nhập vào monitor trên đối tượng ObjB. Nếu luồng trong ObjA cố gắng gọi bất kỳ phương thức đồng bộ trên ObjB, một bế tắt xảy </a:t>
            </a:r>
            <a:r>
              <a:rPr lang="en-US" sz="3100" smtClean="0"/>
              <a:t>ra.</a:t>
            </a:r>
          </a:p>
          <a:p>
            <a:pPr algn="just"/>
            <a:r>
              <a:rPr lang="en-US" sz="3100" smtClean="0"/>
              <a:t>Khó </a:t>
            </a:r>
            <a:r>
              <a:rPr lang="en-US" sz="3100"/>
              <a:t>gỡ lỗi một bế tắt bởi nó hiếm khi xảy ra.</a:t>
            </a:r>
          </a:p>
        </p:txBody>
      </p:sp>
    </p:spTree>
    <p:extLst>
      <p:ext uri="{BB962C8B-B14F-4D97-AF65-F5344CB8AC3E}">
        <p14:creationId xmlns:p14="http://schemas.microsoft.com/office/powerpoint/2010/main" val="177811557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SỰ BẾ TẮT</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747" y="1559520"/>
            <a:ext cx="7262813" cy="474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164100"/>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SỰ BẾ TẮT</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03" y="1556792"/>
            <a:ext cx="9064596"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019610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SỰ BẾ TẮT</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794" y="1556792"/>
            <a:ext cx="8968412"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049007"/>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SỰ BẾ TẮT</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85000" lnSpcReduction="20000"/>
          </a:bodyPr>
          <a:lstStyle/>
          <a:p>
            <a:pPr algn="just"/>
            <a:r>
              <a:rPr lang="en-US" sz="3100" smtClean="0"/>
              <a:t>Kết quả của chương trình:</a:t>
            </a:r>
          </a:p>
          <a:p>
            <a:pPr marL="338328" lvl="1" indent="0" algn="just">
              <a:buNone/>
            </a:pPr>
            <a:r>
              <a:rPr lang="en-US" sz="2700"/>
              <a:t>Thread 1: Holding lock 1...</a:t>
            </a:r>
          </a:p>
          <a:p>
            <a:pPr marL="338328" lvl="1" indent="0" algn="just">
              <a:buNone/>
            </a:pPr>
            <a:r>
              <a:rPr lang="en-US" sz="2700"/>
              <a:t>Thread 2: Holding lock 2...</a:t>
            </a:r>
          </a:p>
          <a:p>
            <a:pPr marL="338328" lvl="1" indent="0" algn="just">
              <a:buNone/>
            </a:pPr>
            <a:r>
              <a:rPr lang="en-US" sz="2700"/>
              <a:t>Thread 2: Waiting for lock 1...</a:t>
            </a:r>
          </a:p>
          <a:p>
            <a:pPr marL="338328" lvl="1" indent="0" algn="just">
              <a:buNone/>
            </a:pPr>
            <a:r>
              <a:rPr lang="en-US" sz="2700"/>
              <a:t>Thread 1: Waiting for lock 2...</a:t>
            </a:r>
          </a:p>
          <a:p>
            <a:pPr marL="36576" indent="0" algn="just">
              <a:buNone/>
            </a:pPr>
            <a:endParaRPr lang="en-US" sz="3100" smtClean="0"/>
          </a:p>
          <a:p>
            <a:pPr algn="just"/>
            <a:r>
              <a:rPr lang="en-US" sz="3100"/>
              <a:t>Như kết quả xuất ra, sau khi có khóa 1, luồng t1 bị treo lại để chờ đối tượng l2 mà đối tượng này được giữ bởi luồng t2 và nó sẽ không bao giờ được nhã ra, bởi vì t2 cũng bị treo lại để chờ đối tượng l1 mà đối tượng này được giữ bởi t1. Vì vậy, không luồng nào có thể di chuyển tiếp. Ta phải nhấn Ctrl-C để dừng chương trình</a:t>
            </a:r>
            <a:r>
              <a:rPr lang="en-US" sz="3100" smtClean="0"/>
              <a:t>.</a:t>
            </a:r>
          </a:p>
          <a:p>
            <a:pPr marL="338328" lvl="1" indent="0" algn="just">
              <a:buNone/>
            </a:pPr>
            <a:endParaRPr lang="en-US" sz="3100" smtClean="0"/>
          </a:p>
          <a:p>
            <a:pPr algn="just"/>
            <a:endParaRPr lang="en-US" sz="3100"/>
          </a:p>
        </p:txBody>
      </p:sp>
    </p:spTree>
    <p:extLst>
      <p:ext uri="{BB962C8B-B14F-4D97-AF65-F5344CB8AC3E}">
        <p14:creationId xmlns:p14="http://schemas.microsoft.com/office/powerpoint/2010/main" val="352557204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THU RÁC</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lnSpcReduction="20000"/>
          </a:bodyPr>
          <a:lstStyle/>
          <a:p>
            <a:pPr algn="just"/>
            <a:r>
              <a:rPr lang="en-US" sz="3100" smtClean="0"/>
              <a:t>Thu </a:t>
            </a:r>
            <a:r>
              <a:rPr lang="en-US" sz="3100"/>
              <a:t>rác (garbage collection) cải tạo hoặc làm trống bộ nhớ đã dành cho các đối tượng mà </a:t>
            </a:r>
            <a:r>
              <a:rPr lang="en-US" sz="3100" smtClean="0"/>
              <a:t>chúng </a:t>
            </a:r>
            <a:r>
              <a:rPr lang="en-US" sz="3100"/>
              <a:t>không được sử dụng trong thời gian </a:t>
            </a:r>
            <a:r>
              <a:rPr lang="en-US" sz="3100" smtClean="0"/>
              <a:t>dài.</a:t>
            </a:r>
          </a:p>
          <a:p>
            <a:pPr algn="just"/>
            <a:r>
              <a:rPr lang="en-US" sz="3100" smtClean="0"/>
              <a:t>Trong </a:t>
            </a:r>
            <a:r>
              <a:rPr lang="en-US" sz="3100"/>
              <a:t>ngôn ngữ lập trình hướng đối tượng khác như C++, lập trình viên phải tự giải phóng bộ nhớ. Còn Java tự động tiến trình thu rác để giải quyết vấn đề </a:t>
            </a:r>
            <a:r>
              <a:rPr lang="en-US" sz="3100" smtClean="0"/>
              <a:t>này.</a:t>
            </a:r>
          </a:p>
          <a:p>
            <a:pPr algn="just"/>
            <a:r>
              <a:rPr lang="en-US" sz="3100" smtClean="0"/>
              <a:t>Một </a:t>
            </a:r>
            <a:r>
              <a:rPr lang="en-US" sz="3100"/>
              <a:t>đối tượng </a:t>
            </a:r>
            <a:r>
              <a:rPr lang="en-US" sz="3100" smtClean="0"/>
              <a:t>được </a:t>
            </a:r>
            <a:r>
              <a:rPr lang="en-US" sz="3100"/>
              <a:t>thu </a:t>
            </a:r>
            <a:r>
              <a:rPr lang="en-US" sz="3100" smtClean="0"/>
              <a:t>dọn </a:t>
            </a:r>
            <a:r>
              <a:rPr lang="en-US" sz="3100"/>
              <a:t>nếu không có tham chiếu đến nó, hoặc nếu nó đã đăng ký rỗng</a:t>
            </a:r>
            <a:r>
              <a:rPr lang="en-US" sz="3100" smtClean="0"/>
              <a:t>.</a:t>
            </a:r>
          </a:p>
          <a:p>
            <a:pPr algn="just"/>
            <a:r>
              <a:rPr lang="en-US" sz="3100" smtClean="0"/>
              <a:t>Thu rác là một luồng ngầm.</a:t>
            </a:r>
            <a:endParaRPr lang="en-US" sz="3100"/>
          </a:p>
        </p:txBody>
      </p:sp>
    </p:spTree>
    <p:extLst>
      <p:ext uri="{BB962C8B-B14F-4D97-AF65-F5344CB8AC3E}">
        <p14:creationId xmlns:p14="http://schemas.microsoft.com/office/powerpoint/2010/main" val="4006916856"/>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THU RÁC</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Sự </a:t>
            </a:r>
            <a:r>
              <a:rPr lang="en-US" sz="3100"/>
              <a:t>thu rác thực thi như là một luồng riêng biệt có quyền ưu tiên thấp. Ta có thể viện dẫn một phương thức gc() của một đối tượng kiểu Runtime để viện dẫn sự thu rác. Ta có thể chạy phương thức thu rác, nhưng không bảo đảm rằng nó sẽ thu rác ngay lập </a:t>
            </a:r>
            <a:r>
              <a:rPr lang="en-US" sz="3100" smtClean="0"/>
              <a:t>tức.</a:t>
            </a:r>
          </a:p>
          <a:p>
            <a:pPr algn="just"/>
            <a:r>
              <a:rPr lang="en-US" sz="3100" smtClean="0"/>
              <a:t>Tham </a:t>
            </a:r>
            <a:r>
              <a:rPr lang="en-US" sz="3100"/>
              <a:t>chiếu không phải là mục tiêu thu </a:t>
            </a:r>
            <a:r>
              <a:rPr lang="en-US" sz="3100" smtClean="0"/>
              <a:t>rác; </a:t>
            </a:r>
            <a:r>
              <a:rPr lang="en-US" sz="3100"/>
              <a:t>chỉ các đối tượng mới được thu rác.</a:t>
            </a:r>
          </a:p>
        </p:txBody>
      </p:sp>
    </p:spTree>
    <p:extLst>
      <p:ext uri="{BB962C8B-B14F-4D97-AF65-F5344CB8AC3E}">
        <p14:creationId xmlns:p14="http://schemas.microsoft.com/office/powerpoint/2010/main" val="1155198087"/>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THU RÁC</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lnSpcReduction="10000"/>
          </a:bodyPr>
          <a:lstStyle/>
          <a:p>
            <a:pPr algn="just"/>
            <a:r>
              <a:rPr lang="en-US" sz="3100" smtClean="0"/>
              <a:t>Ví dụ 1:</a:t>
            </a:r>
            <a:endParaRPr lang="en-US" sz="3100"/>
          </a:p>
          <a:p>
            <a:pPr marL="338328" lvl="1" indent="0" algn="just">
              <a:buNone/>
            </a:pPr>
            <a:r>
              <a:rPr lang="en-US" sz="2700">
                <a:solidFill>
                  <a:srgbClr val="FFFF00"/>
                </a:solidFill>
              </a:rPr>
              <a:t>Object a = new Object(); </a:t>
            </a:r>
            <a:endParaRPr lang="en-US" sz="2700" smtClean="0">
              <a:solidFill>
                <a:srgbClr val="FFFF00"/>
              </a:solidFill>
            </a:endParaRPr>
          </a:p>
          <a:p>
            <a:pPr marL="338328" lvl="1" indent="0" algn="just">
              <a:buNone/>
            </a:pPr>
            <a:r>
              <a:rPr lang="en-US" sz="2700" smtClean="0">
                <a:solidFill>
                  <a:srgbClr val="FFFF00"/>
                </a:solidFill>
              </a:rPr>
              <a:t>Object </a:t>
            </a:r>
            <a:r>
              <a:rPr lang="en-US" sz="2700">
                <a:solidFill>
                  <a:srgbClr val="FFFF00"/>
                </a:solidFill>
              </a:rPr>
              <a:t>b = a;</a:t>
            </a:r>
          </a:p>
          <a:p>
            <a:pPr marL="338328" lvl="1" indent="0" algn="just">
              <a:buNone/>
            </a:pPr>
            <a:r>
              <a:rPr lang="en-US" sz="2700">
                <a:solidFill>
                  <a:srgbClr val="FFFF00"/>
                </a:solidFill>
              </a:rPr>
              <a:t>a  = null;</a:t>
            </a:r>
          </a:p>
          <a:p>
            <a:pPr algn="just"/>
            <a:r>
              <a:rPr lang="en-US" sz="3100" smtClean="0"/>
              <a:t>Ở </a:t>
            </a:r>
            <a:r>
              <a:rPr lang="en-US" sz="3100"/>
              <a:t>đây, </a:t>
            </a:r>
            <a:r>
              <a:rPr lang="en-US" sz="3100" smtClean="0"/>
              <a:t>b </a:t>
            </a:r>
            <a:r>
              <a:rPr lang="en-US" sz="3100"/>
              <a:t>chỉ là một đối tượng tham chiếu.</a:t>
            </a:r>
          </a:p>
          <a:p>
            <a:pPr algn="just"/>
            <a:r>
              <a:rPr lang="en-US" sz="3100" smtClean="0"/>
              <a:t>Mặc </a:t>
            </a:r>
            <a:r>
              <a:rPr lang="en-US" sz="3100"/>
              <a:t>dù a được gán là null, nhưng đối tượng được tạo ra </a:t>
            </a:r>
            <a:r>
              <a:rPr lang="en-US" sz="3100" smtClean="0"/>
              <a:t>bởi new </a:t>
            </a:r>
            <a:r>
              <a:rPr lang="en-US" sz="3100"/>
              <a:t>Object() không thể được thu rác, bởi vì nó vẫn còn có một tham chiếu (b) đến nó.</a:t>
            </a:r>
          </a:p>
        </p:txBody>
      </p:sp>
    </p:spTree>
    <p:extLst>
      <p:ext uri="{BB962C8B-B14F-4D97-AF65-F5344CB8AC3E}">
        <p14:creationId xmlns:p14="http://schemas.microsoft.com/office/powerpoint/2010/main" val="111288038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THU RÁC</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Tuy </a:t>
            </a:r>
            <a:r>
              <a:rPr lang="en-US" sz="3100"/>
              <a:t>nhiên, trong ví </a:t>
            </a:r>
            <a:r>
              <a:rPr lang="en-US" sz="3100" smtClean="0"/>
              <a:t>dụ 2 </a:t>
            </a:r>
            <a:r>
              <a:rPr lang="en-US" sz="3100"/>
              <a:t>cho dưới đây, giả định rằng không có tham chiếu đến đối tượng thì nó trở nên thích hợp cho thu rác.</a:t>
            </a:r>
          </a:p>
          <a:p>
            <a:pPr marL="338328" lvl="1" indent="0" algn="just">
              <a:buNone/>
            </a:pPr>
            <a:r>
              <a:rPr lang="en-US" sz="2700">
                <a:solidFill>
                  <a:srgbClr val="FFFF00"/>
                </a:solidFill>
              </a:rPr>
              <a:t>Object a = new Object();</a:t>
            </a:r>
          </a:p>
          <a:p>
            <a:pPr marL="338328" lvl="1" indent="0" algn="just">
              <a:buNone/>
            </a:pPr>
            <a:r>
              <a:rPr lang="en-US" sz="2700">
                <a:solidFill>
                  <a:srgbClr val="FFFF00"/>
                </a:solidFill>
              </a:rPr>
              <a:t>…</a:t>
            </a:r>
          </a:p>
          <a:p>
            <a:pPr marL="338328" lvl="1" indent="0" algn="just">
              <a:buNone/>
            </a:pPr>
            <a:r>
              <a:rPr lang="en-US" sz="2700">
                <a:solidFill>
                  <a:srgbClr val="FFFF00"/>
                </a:solidFill>
              </a:rPr>
              <a:t>a = null;</a:t>
            </a:r>
          </a:p>
        </p:txBody>
      </p:sp>
    </p:spTree>
    <p:extLst>
      <p:ext uri="{BB962C8B-B14F-4D97-AF65-F5344CB8AC3E}">
        <p14:creationId xmlns:p14="http://schemas.microsoft.com/office/powerpoint/2010/main" val="74731493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THU RÁC</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Ví </a:t>
            </a:r>
            <a:r>
              <a:rPr lang="en-US" sz="3100"/>
              <a:t>dụ </a:t>
            </a:r>
            <a:r>
              <a:rPr lang="en-US" sz="3100" smtClean="0"/>
              <a:t>3:</a:t>
            </a:r>
            <a:endParaRPr lang="en-US" sz="3100"/>
          </a:p>
          <a:p>
            <a:pPr marL="338328" lvl="1" indent="0" algn="just">
              <a:buNone/>
            </a:pPr>
            <a:r>
              <a:rPr lang="en-US" sz="2700">
                <a:solidFill>
                  <a:srgbClr val="FFFF00"/>
                </a:solidFill>
              </a:rPr>
              <a:t>Object m = new Object(); </a:t>
            </a:r>
            <a:endParaRPr lang="en-US" sz="2700" smtClean="0">
              <a:solidFill>
                <a:srgbClr val="FFFF00"/>
              </a:solidFill>
            </a:endParaRPr>
          </a:p>
          <a:p>
            <a:pPr marL="338328" lvl="1" indent="0" algn="just">
              <a:buNone/>
            </a:pPr>
            <a:r>
              <a:rPr lang="en-US" sz="2700" smtClean="0">
                <a:solidFill>
                  <a:srgbClr val="FFFF00"/>
                </a:solidFill>
              </a:rPr>
              <a:t>Object </a:t>
            </a:r>
            <a:r>
              <a:rPr lang="en-US" sz="2700">
                <a:solidFill>
                  <a:srgbClr val="FFFF00"/>
                </a:solidFill>
              </a:rPr>
              <a:t>m = null;</a:t>
            </a:r>
          </a:p>
          <a:p>
            <a:pPr marL="338328" lvl="1" indent="0" algn="just">
              <a:buNone/>
            </a:pPr>
            <a:r>
              <a:rPr lang="en-US" sz="2700"/>
              <a:t>Đối tượng bắt đầu có thể được thu </a:t>
            </a:r>
            <a:r>
              <a:rPr lang="en-US" sz="2700" smtClean="0"/>
              <a:t>rác.</a:t>
            </a:r>
          </a:p>
          <a:p>
            <a:pPr algn="just"/>
            <a:r>
              <a:rPr lang="en-US" sz="3100" smtClean="0"/>
              <a:t>Ví </a:t>
            </a:r>
            <a:r>
              <a:rPr lang="en-US" sz="3100"/>
              <a:t>dụ </a:t>
            </a:r>
            <a:r>
              <a:rPr lang="en-US" sz="3100" smtClean="0"/>
              <a:t>4:</a:t>
            </a:r>
            <a:endParaRPr lang="en-US" sz="3100"/>
          </a:p>
          <a:p>
            <a:pPr marL="338328" lvl="1" indent="0" algn="just">
              <a:buNone/>
            </a:pPr>
            <a:r>
              <a:rPr lang="en-US" sz="2700">
                <a:solidFill>
                  <a:srgbClr val="FFFF00"/>
                </a:solidFill>
              </a:rPr>
              <a:t>Object m = new Object(); </a:t>
            </a:r>
            <a:endParaRPr lang="en-US" sz="2700" smtClean="0">
              <a:solidFill>
                <a:srgbClr val="FFFF00"/>
              </a:solidFill>
            </a:endParaRPr>
          </a:p>
          <a:p>
            <a:pPr marL="338328" lvl="1" indent="0" algn="just">
              <a:buNone/>
            </a:pPr>
            <a:r>
              <a:rPr lang="en-US" sz="2700" smtClean="0">
                <a:solidFill>
                  <a:srgbClr val="FFFF00"/>
                </a:solidFill>
              </a:rPr>
              <a:t>m </a:t>
            </a:r>
            <a:r>
              <a:rPr lang="en-US" sz="2700">
                <a:solidFill>
                  <a:srgbClr val="FFFF00"/>
                </a:solidFill>
              </a:rPr>
              <a:t>= new Object();</a:t>
            </a:r>
          </a:p>
          <a:p>
            <a:pPr marL="338328" lvl="1" indent="0" algn="just">
              <a:buNone/>
            </a:pPr>
            <a:r>
              <a:rPr lang="en-US" sz="2700"/>
              <a:t>Bây giờ, đối tượng đầu tiên có thể được thu rác do m đang đang tham chiếu tới đối tượng khác.</a:t>
            </a:r>
          </a:p>
        </p:txBody>
      </p:sp>
    </p:spTree>
    <p:extLst>
      <p:ext uri="{BB962C8B-B14F-4D97-AF65-F5344CB8AC3E}">
        <p14:creationId xmlns:p14="http://schemas.microsoft.com/office/powerpoint/2010/main" val="612352057"/>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THU RÁC</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Ví dụ minh họa cho việc thu rác:</a:t>
            </a:r>
            <a:endParaRPr lang="en-US" sz="3100"/>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150" y="2132856"/>
            <a:ext cx="7758113" cy="459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2533831"/>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THU RÁC</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endParaRPr lang="en-US" sz="3100"/>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0" y="177800"/>
            <a:ext cx="8697913" cy="650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4320055"/>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THU RÁC</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Kết quả chương trình:</a:t>
            </a:r>
          </a:p>
          <a:p>
            <a:pPr marL="338328" lvl="1" indent="0" algn="just">
              <a:buNone/>
            </a:pPr>
            <a:r>
              <a:rPr lang="en-US" sz="2700" smtClean="0"/>
              <a:t>Free </a:t>
            </a:r>
            <a:r>
              <a:rPr lang="en-US" sz="2700"/>
              <a:t>memory before creating array: </a:t>
            </a:r>
            <a:r>
              <a:rPr lang="en-US" sz="2700" smtClean="0"/>
              <a:t>15792080</a:t>
            </a:r>
          </a:p>
          <a:p>
            <a:pPr marL="338328" lvl="1" indent="0" algn="just">
              <a:buNone/>
            </a:pPr>
            <a:r>
              <a:rPr lang="en-US" sz="2700" smtClean="0"/>
              <a:t>Free </a:t>
            </a:r>
            <a:r>
              <a:rPr lang="en-US" sz="2700"/>
              <a:t>memory after creating array: </a:t>
            </a:r>
            <a:r>
              <a:rPr lang="en-US" sz="2700" smtClean="0"/>
              <a:t>15592064</a:t>
            </a:r>
          </a:p>
          <a:p>
            <a:pPr marL="338328" lvl="1" indent="0" algn="just">
              <a:buNone/>
            </a:pPr>
            <a:r>
              <a:rPr lang="en-US" sz="2700" smtClean="0"/>
              <a:t>Free </a:t>
            </a:r>
            <a:r>
              <a:rPr lang="en-US" sz="2700"/>
              <a:t>memory after running gc(): 15963728</a:t>
            </a:r>
          </a:p>
        </p:txBody>
      </p:sp>
    </p:spTree>
    <p:extLst>
      <p:ext uri="{BB962C8B-B14F-4D97-AF65-F5344CB8AC3E}">
        <p14:creationId xmlns:p14="http://schemas.microsoft.com/office/powerpoint/2010/main" val="862939062"/>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PHƯƠNG THỨC FINALIZE()</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t>Là phương thức được sử dụng cho việc dọn dẹp các vùng tài nguyên không được dùng nữa trước khi hủy bỏ các đối tượng.</a:t>
            </a:r>
          </a:p>
          <a:p>
            <a:pPr algn="just"/>
            <a:r>
              <a:rPr lang="en-US" sz="3100" smtClean="0"/>
              <a:t>Sau khi kết thúc chương trình, trước khi trả điều khiển về cho hệ điều hành, phương thức finalize() sẽ được gọi bởi thread “Gabage collector” để thực hiện công việc dọn dẹp.</a:t>
            </a:r>
            <a:endParaRPr lang="en-US" sz="2700"/>
          </a:p>
        </p:txBody>
      </p:sp>
    </p:spTree>
    <p:extLst>
      <p:ext uri="{BB962C8B-B14F-4D97-AF65-F5344CB8AC3E}">
        <p14:creationId xmlns:p14="http://schemas.microsoft.com/office/powerpoint/2010/main" val="2883969064"/>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solidFill>
                  <a:srgbClr val="FF0000"/>
                </a:solidFill>
              </a:rPr>
              <a:t>Bài 1:</a:t>
            </a:r>
            <a:r>
              <a:rPr lang="en-US" sz="3100" smtClean="0"/>
              <a:t> Viết </a:t>
            </a:r>
            <a:r>
              <a:rPr lang="en-US" sz="3100"/>
              <a:t>một chương trình </a:t>
            </a:r>
            <a:r>
              <a:rPr lang="en-US" sz="3100" smtClean="0"/>
              <a:t>hiển </a:t>
            </a:r>
            <a:r>
              <a:rPr lang="en-US" sz="3100"/>
              <a:t>thị </a:t>
            </a:r>
            <a:r>
              <a:rPr lang="en-US" sz="3100" smtClean="0"/>
              <a:t>việc </a:t>
            </a:r>
            <a:r>
              <a:rPr lang="en-US" sz="3100"/>
              <a:t>đếm lùi từng giây cho đến không, như hình </a:t>
            </a:r>
            <a:r>
              <a:rPr lang="en-US" sz="3100" smtClean="0"/>
              <a:t>sau:</a:t>
            </a:r>
          </a:p>
          <a:p>
            <a:pPr algn="just"/>
            <a:r>
              <a:rPr lang="en-US" sz="3100" smtClean="0"/>
              <a:t>Ban </a:t>
            </a:r>
            <a:r>
              <a:rPr lang="en-US" sz="3100"/>
              <a:t>đầu, số 300 sẽ được hiển thị. Giá trị sẽ được giảm dần cho </a:t>
            </a:r>
            <a:r>
              <a:rPr lang="en-US" sz="3100" smtClean="0"/>
              <a:t>đến 0</a:t>
            </a:r>
            <a:r>
              <a:rPr lang="en-US" sz="3100"/>
              <a:t>. </a:t>
            </a:r>
            <a:r>
              <a:rPr lang="en-US" sz="3100" smtClean="0"/>
              <a:t>Khi đến 0 giá </a:t>
            </a:r>
            <a:r>
              <a:rPr lang="en-US" sz="3100"/>
              <a:t>trị sẽ được trả lại 300 một lần nữa </a:t>
            </a:r>
            <a:r>
              <a:rPr lang="en-US" sz="3100" smtClean="0"/>
              <a:t>và tiếp tục như thế.</a:t>
            </a:r>
            <a:endParaRPr lang="en-US" sz="3100"/>
          </a:p>
        </p:txBody>
      </p:sp>
    </p:spTree>
    <p:extLst>
      <p:ext uri="{BB962C8B-B14F-4D97-AF65-F5344CB8AC3E}">
        <p14:creationId xmlns:p14="http://schemas.microsoft.com/office/powerpoint/2010/main" val="3256756291"/>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solidFill>
                  <a:srgbClr val="FF0000"/>
                </a:solidFill>
              </a:rPr>
              <a:t>Bài 1:</a:t>
            </a:r>
            <a:endParaRPr lang="en-US" sz="3100"/>
          </a:p>
        </p:txBody>
      </p:sp>
      <p:pic>
        <p:nvPicPr>
          <p:cNvPr id="4" name="image136.png"/>
          <p:cNvPicPr/>
          <p:nvPr/>
        </p:nvPicPr>
        <p:blipFill>
          <a:blip r:embed="rId3" cstate="print"/>
          <a:stretch>
            <a:fillRect/>
          </a:stretch>
        </p:blipFill>
        <p:spPr>
          <a:xfrm>
            <a:off x="2339752" y="1412776"/>
            <a:ext cx="4464496" cy="5328592"/>
          </a:xfrm>
          <a:prstGeom prst="rect">
            <a:avLst/>
          </a:prstGeom>
        </p:spPr>
      </p:pic>
    </p:spTree>
    <p:extLst>
      <p:ext uri="{BB962C8B-B14F-4D97-AF65-F5344CB8AC3E}">
        <p14:creationId xmlns:p14="http://schemas.microsoft.com/office/powerpoint/2010/main" val="385584434"/>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solidFill>
                  <a:srgbClr val="FF0000"/>
                </a:solidFill>
              </a:rPr>
              <a:t>Bài 2: </a:t>
            </a:r>
            <a:r>
              <a:rPr lang="en-US" sz="3100" smtClean="0"/>
              <a:t>Viết </a:t>
            </a:r>
            <a:r>
              <a:rPr lang="en-US" sz="3100"/>
              <a:t>một chương trình hiển thị như hình dưới đây:</a:t>
            </a:r>
          </a:p>
        </p:txBody>
      </p:sp>
      <p:pic>
        <p:nvPicPr>
          <p:cNvPr id="4" name="image137.png"/>
          <p:cNvPicPr/>
          <p:nvPr/>
        </p:nvPicPr>
        <p:blipFill>
          <a:blip r:embed="rId3" cstate="print"/>
          <a:stretch>
            <a:fillRect/>
          </a:stretch>
        </p:blipFill>
        <p:spPr>
          <a:xfrm>
            <a:off x="3563888" y="2188840"/>
            <a:ext cx="4176464" cy="4696544"/>
          </a:xfrm>
          <a:prstGeom prst="rect">
            <a:avLst/>
          </a:prstGeom>
        </p:spPr>
      </p:pic>
    </p:spTree>
    <p:extLst>
      <p:ext uri="{BB962C8B-B14F-4D97-AF65-F5344CB8AC3E}">
        <p14:creationId xmlns:p14="http://schemas.microsoft.com/office/powerpoint/2010/main" val="42039072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a:bodyPr>
          <a:lstStyle/>
          <a:p>
            <a:pPr algn="just"/>
            <a:r>
              <a:rPr lang="en-US" sz="3100" smtClean="0">
                <a:solidFill>
                  <a:srgbClr val="FF0000"/>
                </a:solidFill>
              </a:rPr>
              <a:t>Bài 2: </a:t>
            </a:r>
            <a:r>
              <a:rPr lang="en-US" sz="3100" smtClean="0"/>
              <a:t>Tạo </a:t>
            </a:r>
            <a:r>
              <a:rPr lang="en-US" sz="3100"/>
              <a:t>ba luồng và một luồng chính trong main. Thực thi mỗi luồng như một chương trình thực thi. Khi chương trình kết thúc, các câu lệnh thoát cho mỗi luồng sẽ được hiển thị. Sử dụng kỹ thuật nắm bắt lỗi.</a:t>
            </a:r>
          </a:p>
        </p:txBody>
      </p:sp>
    </p:spTree>
    <p:extLst>
      <p:ext uri="{BB962C8B-B14F-4D97-AF65-F5344CB8AC3E}">
        <p14:creationId xmlns:p14="http://schemas.microsoft.com/office/powerpoint/2010/main" val="4065668970"/>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92500" lnSpcReduction="20000"/>
          </a:bodyPr>
          <a:lstStyle/>
          <a:p>
            <a:pPr algn="just"/>
            <a:r>
              <a:rPr lang="en-US" sz="3100" smtClean="0">
                <a:solidFill>
                  <a:srgbClr val="FF0000"/>
                </a:solidFill>
              </a:rPr>
              <a:t>Bài 3: </a:t>
            </a:r>
            <a:r>
              <a:rPr lang="en-US" sz="3100" smtClean="0"/>
              <a:t>Xét </a:t>
            </a:r>
            <a:r>
              <a:rPr lang="en-US" sz="3100"/>
              <a:t>bài toán chim bồ câu như </a:t>
            </a:r>
            <a:r>
              <a:rPr lang="en-US" sz="3100" smtClean="0"/>
              <a:t>sau:</a:t>
            </a:r>
          </a:p>
          <a:p>
            <a:pPr algn="just"/>
            <a:r>
              <a:rPr lang="en-US" sz="3100" smtClean="0"/>
              <a:t>Có </a:t>
            </a:r>
            <a:r>
              <a:rPr lang="en-US" sz="3100"/>
              <a:t>5 con chim bồ câu sống trong một tổ chim có 3 lổ. </a:t>
            </a:r>
            <a:endParaRPr lang="en-US" sz="3100" smtClean="0"/>
          </a:p>
          <a:p>
            <a:pPr algn="just"/>
            <a:r>
              <a:rPr lang="en-US" sz="3100" smtClean="0"/>
              <a:t>Mỗi </a:t>
            </a:r>
            <a:r>
              <a:rPr lang="en-US" sz="3100"/>
              <a:t>lổ tại một thời điểm chỉ có thể chứa một con chim bồ câu sử dụng làm chổ </a:t>
            </a:r>
            <a:r>
              <a:rPr lang="en-US" sz="3100" smtClean="0"/>
              <a:t>ngủ.</a:t>
            </a:r>
          </a:p>
          <a:p>
            <a:pPr algn="just"/>
            <a:r>
              <a:rPr lang="en-US" sz="3100" smtClean="0"/>
              <a:t>Mỗi </a:t>
            </a:r>
            <a:r>
              <a:rPr lang="en-US" sz="3100"/>
              <a:t>con chim ngủ 1 giây sau đó bay ra khỏi lổ để đi tìm thức ăn trong 2 giây và sau đó quay về tổ để tìm lổ nào còn trống để </a:t>
            </a:r>
            <a:r>
              <a:rPr lang="en-US" sz="3100" smtClean="0"/>
              <a:t>ngủ.</a:t>
            </a:r>
          </a:p>
          <a:p>
            <a:pPr algn="just"/>
            <a:r>
              <a:rPr lang="en-US" sz="3100" smtClean="0"/>
              <a:t>Nếu </a:t>
            </a:r>
            <a:r>
              <a:rPr lang="en-US" sz="3100"/>
              <a:t>không còn lổ trống thì chim phải </a:t>
            </a:r>
            <a:r>
              <a:rPr lang="en-US" sz="3100" smtClean="0"/>
              <a:t>chờ.</a:t>
            </a:r>
          </a:p>
          <a:p>
            <a:pPr algn="just"/>
            <a:r>
              <a:rPr lang="en-US" sz="3100" smtClean="0"/>
              <a:t>Giả </a:t>
            </a:r>
            <a:r>
              <a:rPr lang="en-US" sz="3100"/>
              <a:t>sử lúc tình trạng ban đầu là 5 con chim cùng bay về tổ </a:t>
            </a:r>
            <a:r>
              <a:rPr lang="en-US" sz="3100" smtClean="0"/>
              <a:t>để </a:t>
            </a:r>
            <a:r>
              <a:rPr lang="en-US" sz="3100"/>
              <a:t>tìm chổ ngủ.</a:t>
            </a:r>
          </a:p>
        </p:txBody>
      </p:sp>
    </p:spTree>
    <p:extLst>
      <p:ext uri="{BB962C8B-B14F-4D97-AF65-F5344CB8AC3E}">
        <p14:creationId xmlns:p14="http://schemas.microsoft.com/office/powerpoint/2010/main" val="2500206584"/>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323528" y="1600200"/>
            <a:ext cx="8435280" cy="4525963"/>
          </a:xfrm>
        </p:spPr>
        <p:txBody>
          <a:bodyPr>
            <a:normAutofit fontScale="77500" lnSpcReduction="20000"/>
          </a:bodyPr>
          <a:lstStyle/>
          <a:p>
            <a:pPr algn="just"/>
            <a:r>
              <a:rPr lang="en-US" sz="3100" smtClean="0">
                <a:solidFill>
                  <a:srgbClr val="FF0000"/>
                </a:solidFill>
              </a:rPr>
              <a:t>Bài 3: </a:t>
            </a:r>
            <a:r>
              <a:rPr lang="en-US" sz="3100" smtClean="0"/>
              <a:t>Viết </a:t>
            </a:r>
            <a:r>
              <a:rPr lang="en-US" sz="3100"/>
              <a:t>chương trình minh hoạ bài toán này và có xuất ra các câu thông báo (ví dụ) như </a:t>
            </a:r>
            <a:r>
              <a:rPr lang="en-US" sz="3100" smtClean="0"/>
              <a:t>sau:</a:t>
            </a:r>
          </a:p>
          <a:p>
            <a:pPr marL="338328" lvl="1" indent="0" algn="just">
              <a:buNone/>
            </a:pPr>
            <a:r>
              <a:rPr lang="en-US" sz="2700" smtClean="0"/>
              <a:t>Chim </a:t>
            </a:r>
            <a:r>
              <a:rPr lang="en-US" sz="2700"/>
              <a:t>1 vào lổ 1 để ngủ </a:t>
            </a:r>
            <a:endParaRPr lang="en-US" sz="2700" smtClean="0"/>
          </a:p>
          <a:p>
            <a:pPr marL="338328" lvl="1" indent="0" algn="just">
              <a:buNone/>
            </a:pPr>
            <a:r>
              <a:rPr lang="en-US" sz="2700" smtClean="0"/>
              <a:t>Chim </a:t>
            </a:r>
            <a:r>
              <a:rPr lang="en-US" sz="2700"/>
              <a:t>4 vào lổ 2 để ngủ </a:t>
            </a:r>
            <a:endParaRPr lang="en-US" sz="2700" smtClean="0"/>
          </a:p>
          <a:p>
            <a:pPr marL="338328" lvl="1" indent="0" algn="just">
              <a:buNone/>
            </a:pPr>
            <a:r>
              <a:rPr lang="en-US" sz="2700" smtClean="0"/>
              <a:t>Chim </a:t>
            </a:r>
            <a:r>
              <a:rPr lang="en-US" sz="2700"/>
              <a:t>2 vào lổ 3 để ngủ </a:t>
            </a:r>
            <a:endParaRPr lang="en-US" sz="2700" smtClean="0"/>
          </a:p>
          <a:p>
            <a:pPr marL="338328" lvl="1" indent="0" algn="just">
              <a:buNone/>
            </a:pPr>
            <a:r>
              <a:rPr lang="en-US" sz="2700" smtClean="0"/>
              <a:t>Chim </a:t>
            </a:r>
            <a:r>
              <a:rPr lang="en-US" sz="2700"/>
              <a:t>3 đang chờ</a:t>
            </a:r>
          </a:p>
          <a:p>
            <a:pPr marL="338328" lvl="1" indent="0">
              <a:buNone/>
            </a:pPr>
            <a:r>
              <a:rPr lang="en-US" sz="2700"/>
              <a:t>Chim 5 đang chờ </a:t>
            </a:r>
            <a:endParaRPr lang="en-US" sz="2700" smtClean="0"/>
          </a:p>
          <a:p>
            <a:pPr marL="338328" lvl="1" indent="0">
              <a:buNone/>
            </a:pPr>
            <a:r>
              <a:rPr lang="en-US" sz="2700" smtClean="0"/>
              <a:t>Chim </a:t>
            </a:r>
            <a:r>
              <a:rPr lang="en-US" sz="2700"/>
              <a:t>1 bay ra lổ 1</a:t>
            </a:r>
          </a:p>
          <a:p>
            <a:pPr marL="338328" lvl="1" indent="0">
              <a:buNone/>
            </a:pPr>
            <a:r>
              <a:rPr lang="en-US" sz="2700"/>
              <a:t>Chim 5 vào lổ 1 để ngủ </a:t>
            </a:r>
            <a:endParaRPr lang="en-US" sz="2700" smtClean="0"/>
          </a:p>
          <a:p>
            <a:pPr marL="338328" lvl="1" indent="0">
              <a:buNone/>
            </a:pPr>
            <a:r>
              <a:rPr lang="en-US" sz="2700" smtClean="0"/>
              <a:t>Chim </a:t>
            </a:r>
            <a:r>
              <a:rPr lang="en-US" sz="2700"/>
              <a:t>4 bay </a:t>
            </a:r>
            <a:r>
              <a:rPr lang="en-US" sz="2700" smtClean="0"/>
              <a:t>ra </a:t>
            </a:r>
            <a:r>
              <a:rPr lang="en-US" sz="2700"/>
              <a:t>lổ 2 </a:t>
            </a:r>
            <a:endParaRPr lang="en-US" sz="2700" smtClean="0"/>
          </a:p>
          <a:p>
            <a:pPr marL="338328" lvl="1" indent="0">
              <a:buNone/>
            </a:pPr>
            <a:r>
              <a:rPr lang="en-US" sz="2700" smtClean="0"/>
              <a:t>Chim </a:t>
            </a:r>
            <a:r>
              <a:rPr lang="en-US" sz="2700"/>
              <a:t>3 vào lổ 2 để </a:t>
            </a:r>
            <a:r>
              <a:rPr lang="en-US" sz="2700" smtClean="0"/>
              <a:t>ngủ</a:t>
            </a:r>
          </a:p>
          <a:p>
            <a:pPr marL="338328" lvl="1" indent="0">
              <a:buNone/>
            </a:pPr>
            <a:r>
              <a:rPr lang="en-US" sz="2700" smtClean="0"/>
              <a:t>Chim </a:t>
            </a:r>
            <a:r>
              <a:rPr lang="en-US" sz="2700"/>
              <a:t>1 đang chờ</a:t>
            </a:r>
          </a:p>
          <a:p>
            <a:pPr marL="338328" lvl="1" indent="0">
              <a:buNone/>
            </a:pPr>
            <a:r>
              <a:rPr lang="en-US" sz="2700"/>
              <a:t>Chim 2 bay ra lổ 3</a:t>
            </a:r>
          </a:p>
          <a:p>
            <a:pPr marL="338328" lvl="1" indent="0">
              <a:buNone/>
            </a:pPr>
            <a:r>
              <a:rPr lang="en-US" sz="2700"/>
              <a:t>……</a:t>
            </a:r>
          </a:p>
        </p:txBody>
      </p:sp>
    </p:spTree>
    <p:extLst>
      <p:ext uri="{BB962C8B-B14F-4D97-AF65-F5344CB8AC3E}">
        <p14:creationId xmlns:p14="http://schemas.microsoft.com/office/powerpoint/2010/main" val="402619010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13431</TotalTime>
  <Words>4815</Words>
  <Application>Microsoft Office PowerPoint</Application>
  <PresentationFormat>On-screen Show (4:3)</PresentationFormat>
  <Paragraphs>444</Paragraphs>
  <Slides>103</Slides>
  <Notes>17</Notes>
  <HiddenSlides>0</HiddenSlides>
  <MMClips>0</MMClips>
  <ScaleCrop>false</ScaleCrop>
  <HeadingPairs>
    <vt:vector size="4" baseType="variant">
      <vt:variant>
        <vt:lpstr>Theme</vt:lpstr>
      </vt:variant>
      <vt:variant>
        <vt:i4>1</vt:i4>
      </vt:variant>
      <vt:variant>
        <vt:lpstr>Slide Titles</vt:lpstr>
      </vt:variant>
      <vt:variant>
        <vt:i4>103</vt:i4>
      </vt:variant>
    </vt:vector>
  </HeadingPairs>
  <TitlesOfParts>
    <vt:vector size="104" baseType="lpstr">
      <vt:lpstr>Technic</vt:lpstr>
      <vt:lpstr>LUỒNG XỬ LÝ</vt:lpstr>
      <vt:lpstr>NỘI DUNG</vt:lpstr>
      <vt:lpstr>GIỚI THIỆU LUỒNG (THREAD)</vt:lpstr>
      <vt:lpstr>GIỚI THIỆU LUỒNG</vt:lpstr>
      <vt:lpstr>KHÁI NIỆM MULTITASKING VÀ MULTITHREADING</vt:lpstr>
      <vt:lpstr>VÒNG ĐỜI CỦA LUỒNG</vt:lpstr>
      <vt:lpstr>VÒNG ĐỜI CỦA LUỒNG</vt:lpstr>
      <vt:lpstr>VÒNG ĐỜI CỦA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TẠO LUỒNG</vt:lpstr>
      <vt:lpstr>PHƯƠNG THỨC CỦA LỚP LUỒNG</vt:lpstr>
      <vt:lpstr>PHƯƠNG THỨC CỦA LỚP LUỒNG</vt:lpstr>
      <vt:lpstr>PHƯƠNG THỨC CỦA LỚP LUỒNG</vt:lpstr>
      <vt:lpstr>PHƯƠNG THỨC CỦA LỚP LUỒNG</vt:lpstr>
      <vt:lpstr>QUẢN LÝ LUỒNG</vt:lpstr>
      <vt:lpstr>QUYỀN ƯU TIÊN CỦA LUỒNG</vt:lpstr>
      <vt:lpstr>QUYỀN ƯU TIÊN CỦA LUỒNG</vt:lpstr>
      <vt:lpstr>QUYỀN ƯU TIÊN CỦA LUỒNG</vt:lpstr>
      <vt:lpstr>QUYỀN ƯU TIÊN CỦA LUỒNG</vt:lpstr>
      <vt:lpstr>QUYỀN ƯU TIÊN CỦA LUỒNG</vt:lpstr>
      <vt:lpstr>QUYỀN ƯU TIÊN CỦA LUỒNG</vt:lpstr>
      <vt:lpstr>LUỒNG NGẦM</vt:lpstr>
      <vt:lpstr>LUỒNG NGẦM</vt:lpstr>
      <vt:lpstr>LUỒNG NGẦM</vt:lpstr>
      <vt:lpstr>LUỒNG NGẦM</vt:lpstr>
      <vt:lpstr>LUỒNG NGẦM</vt:lpstr>
      <vt:lpstr>LUỒNG NGẦM</vt:lpstr>
      <vt:lpstr>ĐA LUỒNG VỚI JAPPLET</vt:lpstr>
      <vt:lpstr>ĐA LUỒNG VỚI JAPPLET</vt:lpstr>
      <vt:lpstr>ĐA LUỒNG VỚI JAPPLET</vt:lpstr>
      <vt:lpstr>GIỚI THIỆU VỀ NHÓM LUỒNG</vt:lpstr>
      <vt:lpstr>GIỚI THIỆU VỀ NHÓM LUỒNG</vt:lpstr>
      <vt:lpstr>GIỚI THIỆU VỀ NHÓM LUỒNG</vt:lpstr>
      <vt:lpstr>GIỚI THIỆU VỀ NHÓM LUỒNG</vt:lpstr>
      <vt:lpstr>GIỚI THIỆU VỀ NHÓM LUỒNG</vt:lpstr>
      <vt:lpstr>GIỚI THIỆU VỀ NHÓM LUỒNG</vt:lpstr>
      <vt:lpstr>GIỚI THIỆU VỀ NHÓM LUỒNG</vt:lpstr>
      <vt:lpstr>GIỚI THIỆU VỀ NHÓM LUỒNG</vt:lpstr>
      <vt:lpstr>GIỚI THIỆU VỀ NHÓM LUỒNG</vt:lpstr>
      <vt:lpstr>GIỚI THIỆU VỀ NHÓM LUỒNG</vt:lpstr>
      <vt:lpstr>SỰ ĐỒNG BỘ LUỒNG</vt:lpstr>
      <vt:lpstr>SỰ ĐỒNG BỘ LUỒNG</vt:lpstr>
      <vt:lpstr>SỰ ĐỒNG BỘ LUỒNG</vt:lpstr>
      <vt:lpstr>MÃ ĐỒNG BỘ</vt:lpstr>
      <vt:lpstr>MÃ ĐỒNG BỘ</vt:lpstr>
      <vt:lpstr>MÃ ĐỒNG BỘ</vt:lpstr>
      <vt:lpstr>MÃ ĐỒNG BỘ</vt:lpstr>
      <vt:lpstr>MÃ ĐỒNG BỘ</vt:lpstr>
      <vt:lpstr>MÃ ĐỒNG BỘ</vt:lpstr>
      <vt:lpstr>MÃ ĐỒNG BỘ</vt:lpstr>
      <vt:lpstr>MÃ ĐỒNG BỘ</vt:lpstr>
      <vt:lpstr>SỬ DỤNG KHỐI ĐỒNG BỘ</vt:lpstr>
      <vt:lpstr>SỬ DỤNG KHỐI ĐỒNG BỘ</vt:lpstr>
      <vt:lpstr>SỬ DỤNG KHỐI ĐỒNG BỘ</vt:lpstr>
      <vt:lpstr>SỬ DỤNG KHỐI ĐỒNG BỘ</vt:lpstr>
      <vt:lpstr>SỬ DỤNG KHỐI ĐỒNG BỘ</vt:lpstr>
      <vt:lpstr>SỬ DỤNG KHỐI ĐỒNG BỘ</vt:lpstr>
      <vt:lpstr>BẤT LỢI CỦA CÁC  PHƯƠNG THỨC ĐỒNG BỘ</vt:lpstr>
      <vt:lpstr>KỸ THUẬT ĐỢI – THÔNG BÁO</vt:lpstr>
      <vt:lpstr>KỸ THUẬT ĐỢI – THÔNG BÁO</vt:lpstr>
      <vt:lpstr>KỸ THUẬT ĐỢI – THÔNG BÁO</vt:lpstr>
      <vt:lpstr>KỸ THUẬT ĐỢI – THÔNG BÁO</vt:lpstr>
      <vt:lpstr>KỸ THUẬT ĐỢI – THÔNG BÁO</vt:lpstr>
      <vt:lpstr>KỸ THUẬT ĐỢI – THÔNG BÁO</vt:lpstr>
      <vt:lpstr>KỸ THUẬT ĐỢI – THÔNG BÁO</vt:lpstr>
      <vt:lpstr>KỸ THUẬT ĐỢI – THÔNG BÁO</vt:lpstr>
      <vt:lpstr>SỰ BẾ TẮT</vt:lpstr>
      <vt:lpstr>SỰ BẾ TẮT</vt:lpstr>
      <vt:lpstr>SỰ BẾ TẮT</vt:lpstr>
      <vt:lpstr>SỰ BẾ TẮT</vt:lpstr>
      <vt:lpstr>SỰ BẾ TẮT</vt:lpstr>
      <vt:lpstr>THU RÁC</vt:lpstr>
      <vt:lpstr>THU RÁC</vt:lpstr>
      <vt:lpstr>THU RÁC</vt:lpstr>
      <vt:lpstr>THU RÁC</vt:lpstr>
      <vt:lpstr>THU RÁC</vt:lpstr>
      <vt:lpstr>THU RÁC</vt:lpstr>
      <vt:lpstr>THU RÁC</vt:lpstr>
      <vt:lpstr>THU RÁC</vt:lpstr>
      <vt:lpstr>PHƯƠNG THỨC FINALIZE()</vt:lpstr>
      <vt:lpstr>BÀI TẬP</vt:lpstr>
      <vt:lpstr>BÀI TẬP</vt:lpstr>
      <vt:lpstr>BÀI TẬP</vt:lpstr>
      <vt:lpstr>BÀI TẬP</vt:lpstr>
      <vt:lpstr>BÀI TẬP</vt:lpstr>
      <vt:lpstr>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Lập trình giao diện</dc:title>
  <dc:creator>Windows User</dc:creator>
  <cp:lastModifiedBy>Windows User</cp:lastModifiedBy>
  <cp:revision>2339</cp:revision>
  <dcterms:created xsi:type="dcterms:W3CDTF">2016-08-15T10:08:11Z</dcterms:created>
  <dcterms:modified xsi:type="dcterms:W3CDTF">2016-12-01T09:43:10Z</dcterms:modified>
</cp:coreProperties>
</file>