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0"/>
  </p:notesMasterIdLst>
  <p:sldIdLst>
    <p:sldId id="256" r:id="rId2"/>
    <p:sldId id="257" r:id="rId3"/>
    <p:sldId id="258" r:id="rId4"/>
    <p:sldId id="259" r:id="rId5"/>
    <p:sldId id="260" r:id="rId6"/>
    <p:sldId id="262" r:id="rId7"/>
    <p:sldId id="261" r:id="rId8"/>
    <p:sldId id="263"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A88CA14-31E2-4960-82E7-96224ED6925D}" type="datetimeFigureOut">
              <a:rPr lang="en-US" smtClean="0"/>
              <a:pPr/>
              <a:t>9/6/2011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315C039-8E60-43C4-9A57-25FDFD4AF009}"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D315C039-8E60-43C4-9A57-25FDFD4AF009}"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D315C039-8E60-43C4-9A57-25FDFD4AF009}"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D315C039-8E60-43C4-9A57-25FDFD4AF009}"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D315C039-8E60-43C4-9A57-25FDFD4AF009}"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D315C039-8E60-43C4-9A57-25FDFD4AF009}"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D315C039-8E60-43C4-9A57-25FDFD4AF009}"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D315C039-8E60-43C4-9A57-25FDFD4AF009}"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D315C039-8E60-43C4-9A57-25FDFD4AF009}" type="slidenum">
              <a:rPr lang="en-US" smtClean="0"/>
              <a:pPr/>
              <a:t>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4BF7B858-B837-4239-A95B-3564A645BA6D}" type="datetimeFigureOut">
              <a:rPr lang="en-US" smtClean="0"/>
              <a:pPr/>
              <a:t>9/6/2011</a:t>
            </a:fld>
            <a:endParaRPr lang="en-US"/>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en-US"/>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CB2B7EA9-23F3-4985-998B-BAC1B1FA09AD}"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4BF7B858-B837-4239-A95B-3564A645BA6D}" type="datetimeFigureOut">
              <a:rPr lang="en-US" smtClean="0"/>
              <a:pPr/>
              <a:t>9/6/2011</a:t>
            </a:fld>
            <a:endParaRPr lang="en-US"/>
          </a:p>
        </p:txBody>
      </p:sp>
      <p:sp>
        <p:nvSpPr>
          <p:cNvPr id="9" name="Slide Number Placeholder 8"/>
          <p:cNvSpPr>
            <a:spLocks noGrp="1"/>
          </p:cNvSpPr>
          <p:nvPr>
            <p:ph type="sldNum" sz="quarter" idx="15"/>
          </p:nvPr>
        </p:nvSpPr>
        <p:spPr/>
        <p:txBody>
          <a:bodyPr rtlCol="0"/>
          <a:lstStyle/>
          <a:p>
            <a:fld id="{CB2B7EA9-23F3-4985-998B-BAC1B1FA09AD}" type="slidenum">
              <a:rPr lang="en-US" smtClean="0"/>
              <a:pPr/>
              <a:t>‹#›</a:t>
            </a:fld>
            <a:endParaRPr lang="en-US"/>
          </a:p>
        </p:txBody>
      </p:sp>
      <p:sp>
        <p:nvSpPr>
          <p:cNvPr id="10" name="Footer Placeholder 9"/>
          <p:cNvSpPr>
            <a:spLocks noGrp="1"/>
          </p:cNvSpPr>
          <p:nvPr>
            <p:ph type="ftr" sz="quarter" idx="16"/>
          </p:nvPr>
        </p:nvSpPr>
        <p:spPr/>
        <p:txBody>
          <a:bodyPr rtlCol="0"/>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4BF7B858-B837-4239-A95B-3564A645BA6D}" type="datetimeFigureOut">
              <a:rPr lang="en-US" smtClean="0"/>
              <a:pPr/>
              <a:t>9/6/2011</a:t>
            </a:fld>
            <a:endParaRPr lang="en-US"/>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en-US"/>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CB2B7EA9-23F3-4985-998B-BAC1B1FA09AD}"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4BF7B858-B837-4239-A95B-3564A645BA6D}" type="datetimeFigureOut">
              <a:rPr lang="en-US" smtClean="0"/>
              <a:pPr/>
              <a:t>9/6/2011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B2B7EA9-23F3-4985-998B-BAC1B1FA09AD}" type="slidenum">
              <a:rPr lang="en-US" smtClean="0"/>
              <a:pPr/>
              <a:t>‹#›</a:t>
            </a:fld>
            <a:endParaRPr lang="en-US"/>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4BF7B858-B837-4239-A95B-3564A645BA6D}" type="datetimeFigureOut">
              <a:rPr lang="en-US" smtClean="0"/>
              <a:pPr/>
              <a:t>9/6/2011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B2B7EA9-23F3-4985-998B-BAC1B1FA09AD}" type="slidenum">
              <a:rPr lang="en-US" smtClean="0"/>
              <a:pPr/>
              <a:t>‹#›</a:t>
            </a:fld>
            <a:endParaRPr lang="en-US"/>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4BF7B858-B837-4239-A95B-3564A645BA6D}" type="datetimeFigureOut">
              <a:rPr lang="en-US" smtClean="0"/>
              <a:pPr/>
              <a:t>9/6/2011</a:t>
            </a:fld>
            <a:endParaRPr lang="en-US"/>
          </a:p>
        </p:txBody>
      </p:sp>
      <p:sp>
        <p:nvSpPr>
          <p:cNvPr id="7" name="Slide Number Placeholder 6"/>
          <p:cNvSpPr>
            <a:spLocks noGrp="1"/>
          </p:cNvSpPr>
          <p:nvPr>
            <p:ph type="sldNum" sz="quarter" idx="11"/>
          </p:nvPr>
        </p:nvSpPr>
        <p:spPr/>
        <p:txBody>
          <a:bodyPr rtlCol="0"/>
          <a:lstStyle/>
          <a:p>
            <a:fld id="{CB2B7EA9-23F3-4985-998B-BAC1B1FA09AD}" type="slidenum">
              <a:rPr lang="en-US" smtClean="0"/>
              <a:pPr/>
              <a:t>‹#›</a:t>
            </a:fld>
            <a:endParaRPr lang="en-US"/>
          </a:p>
        </p:txBody>
      </p:sp>
      <p:sp>
        <p:nvSpPr>
          <p:cNvPr id="8" name="Footer Placeholder 7"/>
          <p:cNvSpPr>
            <a:spLocks noGrp="1"/>
          </p:cNvSpPr>
          <p:nvPr>
            <p:ph type="ftr" sz="quarter" idx="12"/>
          </p:nvPr>
        </p:nvSpPr>
        <p:spPr/>
        <p:txBody>
          <a:bodyPr rtlCol="0"/>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BF7B858-B837-4239-A95B-3564A645BA6D}" type="datetimeFigureOut">
              <a:rPr lang="en-US" smtClean="0"/>
              <a:pPr/>
              <a:t>9/6/2011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B2B7EA9-23F3-4985-998B-BAC1B1FA09A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4BF7B858-B837-4239-A95B-3564A645BA6D}" type="datetimeFigureOut">
              <a:rPr lang="en-US" smtClean="0"/>
              <a:pPr/>
              <a:t>9/6/2011</a:t>
            </a:fld>
            <a:endParaRPr lang="en-US"/>
          </a:p>
        </p:txBody>
      </p:sp>
      <p:sp>
        <p:nvSpPr>
          <p:cNvPr id="22" name="Slide Number Placeholder 21"/>
          <p:cNvSpPr>
            <a:spLocks noGrp="1"/>
          </p:cNvSpPr>
          <p:nvPr>
            <p:ph type="sldNum" sz="quarter" idx="15"/>
          </p:nvPr>
        </p:nvSpPr>
        <p:spPr/>
        <p:txBody>
          <a:bodyPr rtlCol="0"/>
          <a:lstStyle/>
          <a:p>
            <a:fld id="{CB2B7EA9-23F3-4985-998B-BAC1B1FA09AD}" type="slidenum">
              <a:rPr lang="en-US" smtClean="0"/>
              <a:pPr/>
              <a:t>‹#›</a:t>
            </a:fld>
            <a:endParaRPr lang="en-US"/>
          </a:p>
        </p:txBody>
      </p:sp>
      <p:sp>
        <p:nvSpPr>
          <p:cNvPr id="23" name="Footer Placeholder 22"/>
          <p:cNvSpPr>
            <a:spLocks noGrp="1"/>
          </p:cNvSpPr>
          <p:nvPr>
            <p:ph type="ftr" sz="quarter" idx="16"/>
          </p:nvPr>
        </p:nvSpPr>
        <p:spPr/>
        <p:txBody>
          <a:bodyPr rtlCol="0"/>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4BF7B858-B837-4239-A95B-3564A645BA6D}" type="datetimeFigureOut">
              <a:rPr lang="en-US" smtClean="0"/>
              <a:pPr/>
              <a:t>9/6/2011</a:t>
            </a:fld>
            <a:endParaRPr lang="en-US"/>
          </a:p>
        </p:txBody>
      </p:sp>
      <p:sp>
        <p:nvSpPr>
          <p:cNvPr id="18" name="Slide Number Placeholder 17"/>
          <p:cNvSpPr>
            <a:spLocks noGrp="1"/>
          </p:cNvSpPr>
          <p:nvPr>
            <p:ph type="sldNum" sz="quarter" idx="11"/>
          </p:nvPr>
        </p:nvSpPr>
        <p:spPr/>
        <p:txBody>
          <a:bodyPr rtlCol="0"/>
          <a:lstStyle/>
          <a:p>
            <a:fld id="{CB2B7EA9-23F3-4985-998B-BAC1B1FA09AD}" type="slidenum">
              <a:rPr lang="en-US" smtClean="0"/>
              <a:pPr/>
              <a:t>‹#›</a:t>
            </a:fld>
            <a:endParaRPr lang="en-US"/>
          </a:p>
        </p:txBody>
      </p:sp>
      <p:sp>
        <p:nvSpPr>
          <p:cNvPr id="21" name="Footer Placeholder 20"/>
          <p:cNvSpPr>
            <a:spLocks noGrp="1"/>
          </p:cNvSpPr>
          <p:nvPr>
            <p:ph type="ftr" sz="quarter" idx="12"/>
          </p:nvPr>
        </p:nvSpPr>
        <p:spPr/>
        <p:txBody>
          <a:bodyPr rtlCol="0"/>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BF7B858-B837-4239-A95B-3564A645BA6D}" type="datetimeFigureOut">
              <a:rPr lang="en-US" smtClean="0"/>
              <a:pPr/>
              <a:t>9/6/2011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2B7EA9-23F3-4985-998B-BAC1B1FA09A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BF7B858-B837-4239-A95B-3564A645BA6D}" type="datetimeFigureOut">
              <a:rPr lang="en-US" smtClean="0"/>
              <a:pPr/>
              <a:t>9/6/2011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2B7EA9-23F3-4985-998B-BAC1B1FA09AD}"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4BF7B858-B837-4239-A95B-3564A645BA6D}" type="datetimeFigureOut">
              <a:rPr lang="en-US" smtClean="0"/>
              <a:pPr/>
              <a:t>9/6/2011</a:t>
            </a:fld>
            <a:endParaRPr lang="en-US"/>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US"/>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CB2B7EA9-23F3-4985-998B-BAC1B1FA09A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28800" y="304800"/>
            <a:ext cx="6172200" cy="838200"/>
          </a:xfrm>
        </p:spPr>
        <p:txBody>
          <a:bodyPr/>
          <a:lstStyle/>
          <a:p>
            <a:pPr algn="ctr"/>
            <a:r>
              <a:rPr lang="en-US" smtClean="0">
                <a:latin typeface="Times New Roman" pitchFamily="18" charset="0"/>
                <a:cs typeface="Times New Roman" pitchFamily="18" charset="0"/>
              </a:rPr>
              <a:t>Các Biến số vĩ mô (Mở Rộng)</a:t>
            </a:r>
            <a:endParaRPr lang="en-US">
              <a:latin typeface="Times New Roman" pitchFamily="18" charset="0"/>
              <a:cs typeface="Times New Roman" pitchFamily="18" charset="0"/>
            </a:endParaRPr>
          </a:p>
        </p:txBody>
      </p:sp>
      <p:sp>
        <p:nvSpPr>
          <p:cNvPr id="3" name="Subtitle 2"/>
          <p:cNvSpPr>
            <a:spLocks noGrp="1"/>
          </p:cNvSpPr>
          <p:nvPr>
            <p:ph type="subTitle" idx="1"/>
          </p:nvPr>
        </p:nvSpPr>
        <p:spPr>
          <a:xfrm>
            <a:off x="457200" y="1371600"/>
            <a:ext cx="7620000" cy="4800600"/>
          </a:xfrm>
        </p:spPr>
        <p:txBody>
          <a:bodyPr>
            <a:noAutofit/>
          </a:bodyPr>
          <a:lstStyle/>
          <a:p>
            <a:r>
              <a:rPr lang="en-US" sz="2500" smtClean="0">
                <a:latin typeface="Times New Roman" pitchFamily="18" charset="0"/>
                <a:cs typeface="Times New Roman" pitchFamily="18" charset="0"/>
              </a:rPr>
              <a:t>1 Nhóm các biến số đo lường thu nhập/sản lượng quốc dân</a:t>
            </a:r>
          </a:p>
          <a:p>
            <a:r>
              <a:rPr lang="en-US" sz="2500" smtClean="0">
                <a:latin typeface="Times New Roman" pitchFamily="18" charset="0"/>
                <a:cs typeface="Times New Roman" pitchFamily="18" charset="0"/>
              </a:rPr>
              <a:t>2 Nhóm các biến số đo lường mức giá cả chung</a:t>
            </a:r>
          </a:p>
          <a:p>
            <a:r>
              <a:rPr lang="en-US" sz="2500" smtClean="0">
                <a:latin typeface="Times New Roman" pitchFamily="18" charset="0"/>
                <a:cs typeface="Times New Roman" pitchFamily="18" charset="0"/>
              </a:rPr>
              <a:t>3 Nhóm các biến số đo lường thất nghiệp</a:t>
            </a:r>
          </a:p>
          <a:p>
            <a:r>
              <a:rPr lang="en-US" sz="2500" smtClean="0">
                <a:latin typeface="Times New Roman" pitchFamily="18" charset="0"/>
                <a:cs typeface="Times New Roman" pitchFamily="18" charset="0"/>
              </a:rPr>
              <a:t>4 Nhóm các cân đối vĩ mô</a:t>
            </a:r>
          </a:p>
          <a:p>
            <a:r>
              <a:rPr lang="en-US" sz="2500" smtClean="0">
                <a:latin typeface="Times New Roman" pitchFamily="18" charset="0"/>
                <a:cs typeface="Times New Roman" pitchFamily="18" charset="0"/>
              </a:rPr>
              <a:t>5 Nhóm cac biến số về tiền tệ</a:t>
            </a:r>
          </a:p>
          <a:p>
            <a:r>
              <a:rPr lang="en-US" sz="2500" smtClean="0">
                <a:latin typeface="Times New Roman" pitchFamily="18" charset="0"/>
                <a:cs typeface="Times New Roman" pitchFamily="18" charset="0"/>
              </a:rPr>
              <a:t>6 Nhóm các biến số mang tính dự báo</a:t>
            </a:r>
          </a:p>
          <a:p>
            <a:r>
              <a:rPr lang="en-US" sz="2500" smtClean="0">
                <a:latin typeface="Times New Roman" pitchFamily="18" charset="0"/>
                <a:cs typeface="Times New Roman" pitchFamily="18" charset="0"/>
              </a:rPr>
              <a:t>7 Các chỉ số tổng hợp do quốc tế đánh giá</a:t>
            </a:r>
          </a:p>
          <a:p>
            <a:endParaRPr lang="en-US" sz="2500" smtClean="0">
              <a:latin typeface="Times New Roman" pitchFamily="18" charset="0"/>
              <a:cs typeface="Times New Roman" pitchFamily="18" charset="0"/>
            </a:endParaRPr>
          </a:p>
          <a:p>
            <a:endParaRPr lang="en-US" sz="2500" smtClean="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mtClean="0">
                <a:latin typeface="Times New Roman" pitchFamily="18" charset="0"/>
                <a:cs typeface="Times New Roman" pitchFamily="18" charset="0"/>
              </a:rPr>
              <a:t>1 Nhóm các biến số đo lường thu nhập/sản lượng quốc dân</a:t>
            </a:r>
            <a:br>
              <a:rPr lang="en-US" smtClean="0">
                <a:latin typeface="Times New Roman" pitchFamily="18" charset="0"/>
                <a:cs typeface="Times New Roman" pitchFamily="18" charset="0"/>
              </a:rPr>
            </a:br>
            <a:endParaRPr lang="en-US"/>
          </a:p>
        </p:txBody>
      </p:sp>
      <p:sp>
        <p:nvSpPr>
          <p:cNvPr id="3" name="Content Placeholder 2"/>
          <p:cNvSpPr>
            <a:spLocks noGrp="1"/>
          </p:cNvSpPr>
          <p:nvPr>
            <p:ph sz="quarter" idx="1"/>
          </p:nvPr>
        </p:nvSpPr>
        <p:spPr/>
        <p:txBody>
          <a:bodyPr>
            <a:normAutofit lnSpcReduction="10000"/>
          </a:bodyPr>
          <a:lstStyle/>
          <a:p>
            <a:pPr>
              <a:buNone/>
            </a:pPr>
            <a:r>
              <a:rPr lang="en-US" smtClean="0">
                <a:latin typeface="Times New Roman" pitchFamily="18" charset="0"/>
                <a:cs typeface="Times New Roman" pitchFamily="18" charset="0"/>
              </a:rPr>
              <a:t>- GDP (GDI), GNP(GNI), NNP(NNI), NDP(NDI),NI</a:t>
            </a:r>
          </a:p>
          <a:p>
            <a:pPr>
              <a:buNone/>
            </a:pPr>
            <a:endParaRPr lang="en-US" smtClean="0">
              <a:latin typeface="Times New Roman" pitchFamily="18" charset="0"/>
              <a:cs typeface="Times New Roman" pitchFamily="18" charset="0"/>
            </a:endParaRPr>
          </a:p>
          <a:p>
            <a:pPr>
              <a:buNone/>
            </a:pPr>
            <a:r>
              <a:rPr lang="en-US" smtClean="0">
                <a:latin typeface="Times New Roman" pitchFamily="18" charset="0"/>
                <a:cs typeface="Times New Roman" pitchFamily="18" charset="0"/>
              </a:rPr>
              <a:t>- GDP</a:t>
            </a:r>
            <a:r>
              <a:rPr lang="en-US" baseline="30000" smtClean="0">
                <a:latin typeface="Times New Roman" pitchFamily="18" charset="0"/>
                <a:cs typeface="Times New Roman" pitchFamily="18" charset="0"/>
              </a:rPr>
              <a:t>r</a:t>
            </a:r>
            <a:r>
              <a:rPr lang="en-US" baseline="-25000" smtClean="0">
                <a:latin typeface="Times New Roman" pitchFamily="18" charset="0"/>
                <a:cs typeface="Times New Roman" pitchFamily="18" charset="0"/>
              </a:rPr>
              <a:t>pc</a:t>
            </a:r>
            <a:r>
              <a:rPr lang="en-US" smtClean="0">
                <a:latin typeface="Times New Roman" pitchFamily="18" charset="0"/>
                <a:cs typeface="Times New Roman" pitchFamily="18" charset="0"/>
              </a:rPr>
              <a:t> ,Productivity</a:t>
            </a:r>
          </a:p>
          <a:p>
            <a:pPr>
              <a:buNone/>
            </a:pPr>
            <a:endParaRPr lang="en-US" smtClean="0">
              <a:latin typeface="Times New Roman" pitchFamily="18" charset="0"/>
              <a:cs typeface="Times New Roman" pitchFamily="18" charset="0"/>
            </a:endParaRPr>
          </a:p>
          <a:p>
            <a:pPr>
              <a:buNone/>
            </a:pPr>
            <a:r>
              <a:rPr lang="en-US" smtClean="0">
                <a:latin typeface="Times New Roman" pitchFamily="18" charset="0"/>
                <a:cs typeface="Times New Roman" pitchFamily="18" charset="0"/>
              </a:rPr>
              <a:t>- GDP bình quân đầu người tính theo PPP</a:t>
            </a:r>
          </a:p>
          <a:p>
            <a:pPr>
              <a:buNone/>
            </a:pPr>
            <a:endParaRPr lang="en-US" smtClean="0">
              <a:latin typeface="Times New Roman" pitchFamily="18" charset="0"/>
              <a:cs typeface="Times New Roman" pitchFamily="18" charset="0"/>
            </a:endParaRPr>
          </a:p>
          <a:p>
            <a:pPr>
              <a:buNone/>
            </a:pPr>
            <a:r>
              <a:rPr lang="en-US" smtClean="0">
                <a:latin typeface="Times New Roman" pitchFamily="18" charset="0"/>
                <a:cs typeface="Times New Roman" pitchFamily="18" charset="0"/>
              </a:rPr>
              <a:t>- Industrial production (sản lượng công nghiệp)</a:t>
            </a:r>
          </a:p>
          <a:p>
            <a:pPr>
              <a:buNone/>
            </a:pPr>
            <a:endParaRPr lang="en-US" smtClean="0">
              <a:latin typeface="Times New Roman" pitchFamily="18" charset="0"/>
              <a:cs typeface="Times New Roman" pitchFamily="18" charset="0"/>
            </a:endParaRPr>
          </a:p>
          <a:p>
            <a:pPr>
              <a:buNone/>
            </a:pPr>
            <a:r>
              <a:rPr lang="en-US" smtClean="0">
                <a:latin typeface="Times New Roman" pitchFamily="18" charset="0"/>
                <a:cs typeface="Times New Roman" pitchFamily="18" charset="0"/>
              </a:rPr>
              <a:t>- Retail sale (doanh số bán lẻ/ tổng mức bán lẻ hàng hóa)</a:t>
            </a:r>
          </a:p>
          <a:p>
            <a:pPr>
              <a:buFontTx/>
              <a:buChar char="-"/>
            </a:pPr>
            <a:endParaRPr lang="en-US" smtClean="0">
              <a:latin typeface="Times New Roman" pitchFamily="18" charset="0"/>
              <a:cs typeface="Times New Roman" pitchFamily="18" charset="0"/>
            </a:endParaRPr>
          </a:p>
          <a:p>
            <a:pPr>
              <a:buNone/>
            </a:pPr>
            <a:r>
              <a:rPr lang="en-US" smtClean="0">
                <a:latin typeface="Times New Roman" pitchFamily="18" charset="0"/>
                <a:cs typeface="Times New Roman" pitchFamily="18" charset="0"/>
              </a:rPr>
              <a:t>- ICOR hệ số gia tăng vốn đầu ra </a:t>
            </a:r>
          </a:p>
          <a:p>
            <a:pPr>
              <a:buFontTx/>
              <a:buChar char="-"/>
            </a:pPr>
            <a:endParaRPr lang="en-US" smtClean="0">
              <a:latin typeface="Times New Roman" pitchFamily="18" charset="0"/>
              <a:cs typeface="Times New Roman" pitchFamily="18" charset="0"/>
            </a:endParaRPr>
          </a:p>
          <a:p>
            <a:pPr>
              <a:buNone/>
            </a:pPr>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848600" cy="1143000"/>
          </a:xfrm>
        </p:spPr>
        <p:txBody>
          <a:bodyPr>
            <a:normAutofit fontScale="90000"/>
          </a:bodyPr>
          <a:lstStyle/>
          <a:p>
            <a:r>
              <a:rPr lang="en-US" smtClean="0">
                <a:latin typeface="Times New Roman" pitchFamily="18" charset="0"/>
                <a:cs typeface="Times New Roman" pitchFamily="18" charset="0"/>
              </a:rPr>
              <a:t>2 Nhóm các biến số đo lường mức giá cả chung</a:t>
            </a:r>
            <a:br>
              <a:rPr lang="en-US" smtClean="0">
                <a:latin typeface="Times New Roman" pitchFamily="18" charset="0"/>
                <a:cs typeface="Times New Roman" pitchFamily="18" charset="0"/>
              </a:rPr>
            </a:br>
            <a:endParaRPr lang="en-US"/>
          </a:p>
        </p:txBody>
      </p:sp>
      <p:sp>
        <p:nvSpPr>
          <p:cNvPr id="3" name="Content Placeholder 2"/>
          <p:cNvSpPr>
            <a:spLocks noGrp="1"/>
          </p:cNvSpPr>
          <p:nvPr>
            <p:ph sz="quarter" idx="1"/>
          </p:nvPr>
        </p:nvSpPr>
        <p:spPr>
          <a:xfrm>
            <a:off x="457200" y="1143000"/>
            <a:ext cx="7467600" cy="4873752"/>
          </a:xfrm>
        </p:spPr>
        <p:txBody>
          <a:bodyPr/>
          <a:lstStyle/>
          <a:p>
            <a:pPr>
              <a:buFontTx/>
              <a:buChar char="-"/>
            </a:pPr>
            <a:r>
              <a:rPr lang="en-US" smtClean="0">
                <a:latin typeface="Times New Roman" pitchFamily="18" charset="0"/>
                <a:cs typeface="Times New Roman" pitchFamily="18" charset="0"/>
              </a:rPr>
              <a:t>CPI (chỉ số giá tiêu dùng)</a:t>
            </a:r>
          </a:p>
          <a:p>
            <a:pPr>
              <a:buFontTx/>
              <a:buChar char="-"/>
            </a:pPr>
            <a:endParaRPr lang="en-US" smtClean="0">
              <a:latin typeface="Times New Roman" pitchFamily="18" charset="0"/>
              <a:cs typeface="Times New Roman" pitchFamily="18" charset="0"/>
            </a:endParaRPr>
          </a:p>
          <a:p>
            <a:pPr>
              <a:buFontTx/>
              <a:buChar char="-"/>
            </a:pPr>
            <a:r>
              <a:rPr lang="en-US" smtClean="0">
                <a:latin typeface="Times New Roman" pitchFamily="18" charset="0"/>
                <a:cs typeface="Times New Roman" pitchFamily="18" charset="0"/>
              </a:rPr>
              <a:t>RPI (chỉ số giá bán lẻ)</a:t>
            </a:r>
          </a:p>
          <a:p>
            <a:pPr>
              <a:buFontTx/>
              <a:buChar char="-"/>
            </a:pPr>
            <a:endParaRPr lang="en-US" smtClean="0">
              <a:latin typeface="Times New Roman" pitchFamily="18" charset="0"/>
              <a:cs typeface="Times New Roman" pitchFamily="18" charset="0"/>
            </a:endParaRPr>
          </a:p>
          <a:p>
            <a:pPr>
              <a:buFontTx/>
              <a:buChar char="-"/>
            </a:pPr>
            <a:r>
              <a:rPr lang="en-US" smtClean="0">
                <a:latin typeface="Times New Roman" pitchFamily="18" charset="0"/>
                <a:cs typeface="Times New Roman" pitchFamily="18" charset="0"/>
              </a:rPr>
              <a:t>PPI (chỉ số giá sản xuất)</a:t>
            </a:r>
          </a:p>
          <a:p>
            <a:pPr>
              <a:buFontTx/>
              <a:buChar char="-"/>
            </a:pPr>
            <a:endParaRPr lang="en-US" smtClean="0">
              <a:latin typeface="Times New Roman" pitchFamily="18" charset="0"/>
              <a:cs typeface="Times New Roman" pitchFamily="18" charset="0"/>
            </a:endParaRPr>
          </a:p>
          <a:p>
            <a:pPr>
              <a:buFontTx/>
              <a:buChar char="-"/>
            </a:pPr>
            <a:r>
              <a:rPr lang="en-US" smtClean="0">
                <a:latin typeface="Times New Roman" pitchFamily="18" charset="0"/>
                <a:cs typeface="Times New Roman" pitchFamily="18" charset="0"/>
              </a:rPr>
              <a:t>Dgdp (chỉ số điều chỉnh GDP)</a:t>
            </a:r>
          </a:p>
          <a:p>
            <a:pPr>
              <a:buFontTx/>
              <a:buChar char="-"/>
            </a:pPr>
            <a:endParaRPr lang="en-US" smtClean="0">
              <a:latin typeface="Times New Roman" pitchFamily="18" charset="0"/>
              <a:cs typeface="Times New Roman" pitchFamily="18" charset="0"/>
            </a:endParaRPr>
          </a:p>
          <a:p>
            <a:pPr>
              <a:buNone/>
            </a:pPr>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200" smtClean="0">
                <a:latin typeface="Times New Roman" pitchFamily="18" charset="0"/>
                <a:cs typeface="Times New Roman" pitchFamily="18" charset="0"/>
              </a:rPr>
              <a:t>3 Nhóm các biến số đo lường thất nghiệp</a:t>
            </a:r>
            <a:br>
              <a:rPr lang="en-US" sz="3200" smtClean="0">
                <a:latin typeface="Times New Roman" pitchFamily="18" charset="0"/>
                <a:cs typeface="Times New Roman" pitchFamily="18" charset="0"/>
              </a:rPr>
            </a:br>
            <a:endParaRPr lang="en-US"/>
          </a:p>
        </p:txBody>
      </p:sp>
      <p:sp>
        <p:nvSpPr>
          <p:cNvPr id="3" name="Content Placeholder 2"/>
          <p:cNvSpPr>
            <a:spLocks noGrp="1"/>
          </p:cNvSpPr>
          <p:nvPr>
            <p:ph sz="quarter" idx="1"/>
          </p:nvPr>
        </p:nvSpPr>
        <p:spPr/>
        <p:txBody>
          <a:bodyPr/>
          <a:lstStyle/>
          <a:p>
            <a:pPr>
              <a:buFontTx/>
              <a:buChar char="-"/>
            </a:pPr>
            <a:r>
              <a:rPr lang="en-US" smtClean="0">
                <a:latin typeface="Times New Roman" pitchFamily="18" charset="0"/>
                <a:cs typeface="Times New Roman" pitchFamily="18" charset="0"/>
              </a:rPr>
              <a:t>Unemployment rate (tỷ lệ thất nghiệp)</a:t>
            </a:r>
          </a:p>
          <a:p>
            <a:pPr>
              <a:buFontTx/>
              <a:buChar char="-"/>
            </a:pPr>
            <a:endParaRPr lang="en-US" smtClean="0">
              <a:latin typeface="Times New Roman" pitchFamily="18" charset="0"/>
              <a:cs typeface="Times New Roman" pitchFamily="18" charset="0"/>
            </a:endParaRPr>
          </a:p>
          <a:p>
            <a:pPr>
              <a:buFontTx/>
              <a:buChar char="-"/>
            </a:pPr>
            <a:r>
              <a:rPr lang="en-US" smtClean="0">
                <a:latin typeface="Times New Roman" pitchFamily="18" charset="0"/>
                <a:cs typeface="Times New Roman" pitchFamily="18" charset="0"/>
              </a:rPr>
              <a:t>Tỷ lệ thời gian lao động được sử dụng</a:t>
            </a:r>
          </a:p>
          <a:p>
            <a:pPr>
              <a:buFontTx/>
              <a:buChar char="-"/>
            </a:pPr>
            <a:endParaRPr lang="en-US" smtClean="0">
              <a:latin typeface="Times New Roman" pitchFamily="18" charset="0"/>
              <a:cs typeface="Times New Roman" pitchFamily="18" charset="0"/>
            </a:endParaRPr>
          </a:p>
          <a:p>
            <a:pPr>
              <a:buFontTx/>
              <a:buChar char="-"/>
            </a:pPr>
            <a:r>
              <a:rPr lang="en-US" smtClean="0">
                <a:latin typeface="Times New Roman" pitchFamily="18" charset="0"/>
                <a:cs typeface="Times New Roman" pitchFamily="18" charset="0"/>
              </a:rPr>
              <a:t>Initial Jobless Claims (IJC) số người thất nghiệp lần đầu</a:t>
            </a:r>
            <a:endParaRPr lang="en-US">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smtClean="0">
                <a:latin typeface="Times New Roman" pitchFamily="18" charset="0"/>
                <a:cs typeface="Times New Roman" pitchFamily="18" charset="0"/>
              </a:rPr>
              <a:t>4 Nhóm các cân đối vĩ mô</a:t>
            </a:r>
            <a:br>
              <a:rPr lang="en-US" sz="3200" smtClean="0">
                <a:latin typeface="Times New Roman" pitchFamily="18" charset="0"/>
                <a:cs typeface="Times New Roman" pitchFamily="18" charset="0"/>
              </a:rPr>
            </a:br>
            <a:endParaRPr lang="en-US"/>
          </a:p>
        </p:txBody>
      </p:sp>
      <p:sp>
        <p:nvSpPr>
          <p:cNvPr id="3" name="Content Placeholder 2"/>
          <p:cNvSpPr>
            <a:spLocks noGrp="1"/>
          </p:cNvSpPr>
          <p:nvPr>
            <p:ph sz="quarter" idx="1"/>
          </p:nvPr>
        </p:nvSpPr>
        <p:spPr>
          <a:xfrm>
            <a:off x="457200" y="1600200"/>
            <a:ext cx="7924800" cy="4873752"/>
          </a:xfrm>
        </p:spPr>
        <p:txBody>
          <a:bodyPr/>
          <a:lstStyle/>
          <a:p>
            <a:pPr>
              <a:buFontTx/>
              <a:buChar char="-"/>
            </a:pPr>
            <a:r>
              <a:rPr lang="en-US" smtClean="0">
                <a:latin typeface="Times New Roman" pitchFamily="18" charset="0"/>
                <a:cs typeface="Times New Roman" pitchFamily="18" charset="0"/>
              </a:rPr>
              <a:t>Budget balance (cán cân ngân sách); public debt (nợ công-nợ chính phủ)</a:t>
            </a:r>
          </a:p>
          <a:p>
            <a:pPr>
              <a:buFontTx/>
              <a:buChar char="-"/>
            </a:pPr>
            <a:r>
              <a:rPr lang="en-US" smtClean="0">
                <a:latin typeface="Times New Roman" pitchFamily="18" charset="0"/>
                <a:cs typeface="Times New Roman" pitchFamily="18" charset="0"/>
              </a:rPr>
              <a:t>Trade (account) balance (cán cân thương mại)</a:t>
            </a:r>
          </a:p>
          <a:p>
            <a:pPr>
              <a:buFontTx/>
              <a:buChar char="-"/>
            </a:pPr>
            <a:r>
              <a:rPr lang="en-US" smtClean="0">
                <a:latin typeface="Times New Roman" pitchFamily="18" charset="0"/>
                <a:cs typeface="Times New Roman" pitchFamily="18" charset="0"/>
              </a:rPr>
              <a:t>Current account balance (cán cân tài khoản vãng lai)</a:t>
            </a:r>
          </a:p>
          <a:p>
            <a:pPr>
              <a:buFontTx/>
              <a:buChar char="-"/>
            </a:pPr>
            <a:r>
              <a:rPr lang="en-US" smtClean="0">
                <a:latin typeface="Times New Roman" pitchFamily="18" charset="0"/>
                <a:cs typeface="Times New Roman" pitchFamily="18" charset="0"/>
              </a:rPr>
              <a:t>Capital account balance (cán cân tài khoản vốn)</a:t>
            </a:r>
          </a:p>
          <a:p>
            <a:pPr>
              <a:buFontTx/>
              <a:buChar char="-"/>
            </a:pPr>
            <a:r>
              <a:rPr lang="en-US" smtClean="0">
                <a:latin typeface="Times New Roman" pitchFamily="18" charset="0"/>
                <a:cs typeface="Times New Roman" pitchFamily="18" charset="0"/>
              </a:rPr>
              <a:t>BoP - Balance of Payment (cán cân thanh toán)</a:t>
            </a:r>
          </a:p>
          <a:p>
            <a:pPr>
              <a:buFontTx/>
              <a:buChar char="-"/>
            </a:pPr>
            <a:r>
              <a:rPr lang="en-US" smtClean="0">
                <a:latin typeface="Times New Roman" pitchFamily="18" charset="0"/>
                <a:cs typeface="Times New Roman" pitchFamily="18" charset="0"/>
              </a:rPr>
              <a:t>NFI – Net foreign investment (đầu tư ròng ra nước ngoài)</a:t>
            </a:r>
          </a:p>
          <a:p>
            <a:pPr>
              <a:buNone/>
            </a:pPr>
            <a:endParaRPr lang="en-US" smtClean="0"/>
          </a:p>
          <a:p>
            <a:pPr>
              <a:buFontTx/>
              <a:buChar char="-"/>
            </a:pPr>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639762"/>
          </a:xfrm>
        </p:spPr>
        <p:txBody>
          <a:bodyPr/>
          <a:lstStyle/>
          <a:p>
            <a:r>
              <a:rPr lang="en-US" sz="3200" smtClean="0">
                <a:latin typeface="Times New Roman" pitchFamily="18" charset="0"/>
                <a:cs typeface="Times New Roman" pitchFamily="18" charset="0"/>
              </a:rPr>
              <a:t>5 Nhóm cac biến số về tiền tệ</a:t>
            </a:r>
            <a:endParaRPr lang="en-US"/>
          </a:p>
        </p:txBody>
      </p:sp>
      <p:sp>
        <p:nvSpPr>
          <p:cNvPr id="3" name="Content Placeholder 2"/>
          <p:cNvSpPr>
            <a:spLocks noGrp="1"/>
          </p:cNvSpPr>
          <p:nvPr>
            <p:ph sz="quarter" idx="1"/>
          </p:nvPr>
        </p:nvSpPr>
        <p:spPr>
          <a:xfrm>
            <a:off x="457200" y="990600"/>
            <a:ext cx="8305800" cy="5483352"/>
          </a:xfrm>
        </p:spPr>
        <p:txBody>
          <a:bodyPr>
            <a:normAutofit/>
          </a:bodyPr>
          <a:lstStyle/>
          <a:p>
            <a:pPr>
              <a:buFontTx/>
              <a:buChar char="-"/>
            </a:pPr>
            <a:r>
              <a:rPr lang="en-US" smtClean="0"/>
              <a:t>Money supply (cung tiền) </a:t>
            </a:r>
          </a:p>
          <a:p>
            <a:pPr>
              <a:buFontTx/>
              <a:buChar char="-"/>
            </a:pPr>
            <a:r>
              <a:rPr lang="en-US" smtClean="0"/>
              <a:t>Basic rate (lãi suất cơ bản)</a:t>
            </a:r>
          </a:p>
          <a:p>
            <a:pPr>
              <a:buFontTx/>
              <a:buChar char="-"/>
            </a:pPr>
            <a:r>
              <a:rPr lang="en-US" smtClean="0"/>
              <a:t>Interbank rate (lãi suất liên ngân hàng)</a:t>
            </a:r>
          </a:p>
          <a:p>
            <a:pPr>
              <a:buFontTx/>
              <a:buChar char="-"/>
            </a:pPr>
            <a:r>
              <a:rPr lang="en-US" smtClean="0"/>
              <a:t>Discount rate (lãi suất chiết khấu)</a:t>
            </a:r>
          </a:p>
          <a:p>
            <a:pPr>
              <a:buFontTx/>
              <a:buChar char="-"/>
            </a:pPr>
            <a:r>
              <a:rPr lang="en-US" smtClean="0"/>
              <a:t>Required reserve rate (tỷ lệ dự trữ bắt buộc)</a:t>
            </a:r>
          </a:p>
          <a:p>
            <a:pPr>
              <a:buFontTx/>
              <a:buChar char="-"/>
            </a:pPr>
            <a:r>
              <a:rPr lang="en-US" smtClean="0"/>
              <a:t>Excessive reserve rate (tỷ lệ dự dôi ra)</a:t>
            </a:r>
          </a:p>
          <a:p>
            <a:pPr>
              <a:buFontTx/>
              <a:buChar char="-"/>
            </a:pPr>
            <a:r>
              <a:rPr lang="en-US" smtClean="0"/>
              <a:t>National saving rate (tỷ lệ tiết kiệm quốc dân)</a:t>
            </a:r>
          </a:p>
          <a:p>
            <a:pPr>
              <a:buFontTx/>
              <a:buChar char="-"/>
            </a:pPr>
            <a:r>
              <a:rPr lang="en-US" smtClean="0"/>
              <a:t>Interest rate spread (chênh lệch lãi suất)</a:t>
            </a:r>
          </a:p>
          <a:p>
            <a:pPr>
              <a:buFontTx/>
              <a:buChar char="-"/>
            </a:pPr>
            <a:r>
              <a:rPr lang="en-US" smtClean="0"/>
              <a:t>Nhóm các chỉ số đo lường về thị trường chứng khoán (VNindex, HNXindex, VNbond index)</a:t>
            </a:r>
          </a:p>
          <a:p>
            <a:pPr>
              <a:buFontTx/>
              <a:buChar char="-"/>
            </a:pPr>
            <a:r>
              <a:rPr lang="en-US" smtClean="0"/>
              <a:t>Chỉ số đo lường về sức mạnh của đồng tiền (VND index)</a:t>
            </a:r>
          </a:p>
          <a:p>
            <a:pPr>
              <a:buFontTx/>
              <a:buChar char="-"/>
            </a:pPr>
            <a:r>
              <a:rPr lang="en-US" smtClean="0"/>
              <a:t>Xếp hạng tín dụng quốc gia</a:t>
            </a:r>
          </a:p>
          <a:p>
            <a:pPr>
              <a:buFontTx/>
              <a:buChar char="-"/>
            </a:pPr>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792162"/>
          </a:xfrm>
        </p:spPr>
        <p:txBody>
          <a:bodyPr>
            <a:normAutofit fontScale="90000"/>
          </a:bodyPr>
          <a:lstStyle/>
          <a:p>
            <a:r>
              <a:rPr lang="en-US" smtClean="0">
                <a:latin typeface="Times New Roman" pitchFamily="18" charset="0"/>
                <a:cs typeface="Times New Roman" pitchFamily="18" charset="0"/>
              </a:rPr>
              <a:t>6 Nhóm các biến số mang tính dự báo</a:t>
            </a:r>
            <a:br>
              <a:rPr lang="en-US" smtClean="0">
                <a:latin typeface="Times New Roman" pitchFamily="18" charset="0"/>
                <a:cs typeface="Times New Roman" pitchFamily="18" charset="0"/>
              </a:rPr>
            </a:br>
            <a:endParaRPr lang="en-US"/>
          </a:p>
        </p:txBody>
      </p:sp>
      <p:sp>
        <p:nvSpPr>
          <p:cNvPr id="3" name="Content Placeholder 2"/>
          <p:cNvSpPr>
            <a:spLocks noGrp="1"/>
          </p:cNvSpPr>
          <p:nvPr>
            <p:ph sz="quarter" idx="1"/>
          </p:nvPr>
        </p:nvSpPr>
        <p:spPr>
          <a:xfrm>
            <a:off x="304800" y="609600"/>
            <a:ext cx="8382000" cy="5638800"/>
          </a:xfrm>
        </p:spPr>
        <p:txBody>
          <a:bodyPr>
            <a:noAutofit/>
          </a:bodyPr>
          <a:lstStyle/>
          <a:p>
            <a:pPr>
              <a:buNone/>
            </a:pPr>
            <a:r>
              <a:rPr lang="en-US" sz="2350" smtClean="0">
                <a:latin typeface="Times New Roman" pitchFamily="18" charset="0"/>
                <a:cs typeface="Times New Roman" pitchFamily="18" charset="0"/>
              </a:rPr>
              <a:t>+) PMI (purchasing managers index) – chỉ số </a:t>
            </a:r>
            <a:r>
              <a:rPr lang="en-US" sz="2350" smtClean="0">
                <a:latin typeface="Times New Roman" pitchFamily="18" charset="0"/>
                <a:cs typeface="Times New Roman" pitchFamily="18" charset="0"/>
              </a:rPr>
              <a:t>quản </a:t>
            </a:r>
            <a:r>
              <a:rPr lang="en-US" sz="2350" smtClean="0">
                <a:latin typeface="Times New Roman" pitchFamily="18" charset="0"/>
                <a:cs typeface="Times New Roman" pitchFamily="18" charset="0"/>
              </a:rPr>
              <a:t>lý mua hàng</a:t>
            </a:r>
          </a:p>
          <a:p>
            <a:pPr>
              <a:buNone/>
            </a:pPr>
            <a:r>
              <a:rPr lang="en-US" sz="2350" smtClean="0">
                <a:latin typeface="Times New Roman" pitchFamily="18" charset="0"/>
                <a:cs typeface="Times New Roman" pitchFamily="18" charset="0"/>
              </a:rPr>
              <a:t>PMI cho kết quả từ 0-100. PMI được tính toán dựa trên câu hỏi điều tra đối với những giám đốc mua hàng của các công ty lớn về  nền kinh tế hiện nay là “xấu” “tốt hơn” hay “vẫn như cũ”. Nếu chỉ số này trên 50 có nghĩa là một nửa số giám đốc được hỏi cho rằng nền kinh tế tốt hơn so với trước đó</a:t>
            </a:r>
          </a:p>
          <a:p>
            <a:pPr>
              <a:buNone/>
            </a:pPr>
            <a:r>
              <a:rPr lang="en-US" sz="2350" smtClean="0">
                <a:latin typeface="Times New Roman" pitchFamily="18" charset="0"/>
                <a:cs typeface="Times New Roman" pitchFamily="18" charset="0"/>
              </a:rPr>
              <a:t>+) CCI (consumer confidence index) – chỉ số niềm tin người tiêu dùng - Cách tính tương tự như PMI</a:t>
            </a:r>
          </a:p>
          <a:p>
            <a:pPr>
              <a:buNone/>
            </a:pPr>
            <a:r>
              <a:rPr lang="en-US" sz="2350" smtClean="0">
                <a:latin typeface="Times New Roman" pitchFamily="18" charset="0"/>
                <a:cs typeface="Times New Roman" pitchFamily="18" charset="0"/>
              </a:rPr>
              <a:t>+ PCI (producer confidence index) – chỉ số niềm tin nhà sản xuất</a:t>
            </a:r>
          </a:p>
          <a:p>
            <a:pPr>
              <a:buNone/>
            </a:pPr>
            <a:r>
              <a:rPr lang="en-US" sz="2350" smtClean="0">
                <a:latin typeface="Times New Roman" pitchFamily="18" charset="0"/>
                <a:cs typeface="Times New Roman" pitchFamily="18" charset="0"/>
              </a:rPr>
              <a:t>Cách tính tương tự như PMI</a:t>
            </a:r>
          </a:p>
          <a:p>
            <a:pPr>
              <a:buNone/>
            </a:pPr>
            <a:r>
              <a:rPr lang="en-US" sz="2350" smtClean="0">
                <a:latin typeface="Times New Roman" pitchFamily="18" charset="0"/>
                <a:cs typeface="Times New Roman" pitchFamily="18" charset="0"/>
              </a:rPr>
              <a:t>+) BCI (business confidence index) – chỉ số niềm tin kinh doanh</a:t>
            </a:r>
          </a:p>
          <a:p>
            <a:pPr>
              <a:buNone/>
            </a:pPr>
            <a:r>
              <a:rPr lang="en-US" sz="2350" smtClean="0">
                <a:latin typeface="Times New Roman" pitchFamily="18" charset="0"/>
                <a:cs typeface="Times New Roman" pitchFamily="18" charset="0"/>
              </a:rPr>
              <a:t>+) ECI (employee cost index) - chỉ số chi phí nhân công</a:t>
            </a:r>
          </a:p>
          <a:p>
            <a:pPr>
              <a:buNone/>
            </a:pPr>
            <a:r>
              <a:rPr lang="en-US" sz="2350" smtClean="0">
                <a:latin typeface="Times New Roman" pitchFamily="18" charset="0"/>
                <a:cs typeface="Times New Roman" pitchFamily="18" charset="0"/>
              </a:rPr>
              <a:t>+) PPI (producer price index) - chỉ số giá sản xuất</a:t>
            </a:r>
          </a:p>
          <a:p>
            <a:pPr>
              <a:buNone/>
            </a:pPr>
            <a:r>
              <a:rPr lang="en-US" sz="2350" smtClean="0">
                <a:latin typeface="Times New Roman" pitchFamily="18" charset="0"/>
                <a:cs typeface="Times New Roman" pitchFamily="18" charset="0"/>
              </a:rPr>
              <a:t>+) Chỉ số giá xây dựng (áp dụng ở Việt Nam)</a:t>
            </a:r>
          </a:p>
          <a:p>
            <a:pPr>
              <a:buNone/>
            </a:pPr>
            <a:r>
              <a:rPr lang="en-US" sz="2350" smtClean="0">
                <a:latin typeface="Times New Roman" pitchFamily="18" charset="0"/>
                <a:cs typeface="Times New Roman" pitchFamily="18" charset="0"/>
              </a:rPr>
              <a:t>+) VIX (volatility index) - chỉ số dao động trên TTCK</a:t>
            </a:r>
          </a:p>
          <a:p>
            <a:pPr>
              <a:buNone/>
            </a:pPr>
            <a:endParaRPr lang="en-US" sz="2350" smtClean="0"/>
          </a:p>
          <a:p>
            <a:pPr>
              <a:buNone/>
            </a:pPr>
            <a:endParaRPr lang="en-US" sz="235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0"/>
            <a:ext cx="7467600" cy="1143000"/>
          </a:xfrm>
        </p:spPr>
        <p:txBody>
          <a:bodyPr>
            <a:normAutofit fontScale="90000"/>
          </a:bodyPr>
          <a:lstStyle/>
          <a:p>
            <a:r>
              <a:rPr lang="en-US" sz="3200" smtClean="0">
                <a:latin typeface="Times New Roman" pitchFamily="18" charset="0"/>
                <a:cs typeface="Times New Roman" pitchFamily="18" charset="0"/>
              </a:rPr>
              <a:t>7 Các chỉ số tổng hợp do quốc tế đánh giá</a:t>
            </a:r>
            <a:br>
              <a:rPr lang="en-US" sz="3200" smtClean="0">
                <a:latin typeface="Times New Roman" pitchFamily="18" charset="0"/>
                <a:cs typeface="Times New Roman" pitchFamily="18" charset="0"/>
              </a:rPr>
            </a:br>
            <a:endParaRPr lang="en-US"/>
          </a:p>
        </p:txBody>
      </p:sp>
      <p:sp>
        <p:nvSpPr>
          <p:cNvPr id="3" name="Content Placeholder 2"/>
          <p:cNvSpPr>
            <a:spLocks noGrp="1"/>
          </p:cNvSpPr>
          <p:nvPr>
            <p:ph sz="quarter" idx="1"/>
          </p:nvPr>
        </p:nvSpPr>
        <p:spPr>
          <a:xfrm>
            <a:off x="381000" y="990600"/>
            <a:ext cx="8229600" cy="5486400"/>
          </a:xfrm>
        </p:spPr>
        <p:txBody>
          <a:bodyPr>
            <a:normAutofit fontScale="92500" lnSpcReduction="20000"/>
          </a:bodyPr>
          <a:lstStyle/>
          <a:p>
            <a:pPr>
              <a:buFontTx/>
              <a:buChar char="-"/>
            </a:pPr>
            <a:r>
              <a:rPr lang="en-US" smtClean="0">
                <a:latin typeface="Times New Roman" pitchFamily="18" charset="0"/>
                <a:cs typeface="Times New Roman" pitchFamily="18" charset="0"/>
              </a:rPr>
              <a:t>GCI (Global Competitiveness Index) chỉ số cạnh tranh toàn cầu</a:t>
            </a:r>
          </a:p>
          <a:p>
            <a:pPr>
              <a:buFontTx/>
              <a:buChar char="-"/>
            </a:pPr>
            <a:endParaRPr lang="en-US" smtClean="0">
              <a:latin typeface="Times New Roman" pitchFamily="18" charset="0"/>
              <a:cs typeface="Times New Roman" pitchFamily="18" charset="0"/>
            </a:endParaRPr>
          </a:p>
          <a:p>
            <a:pPr>
              <a:buFontTx/>
              <a:buChar char="-"/>
            </a:pPr>
            <a:r>
              <a:rPr lang="en-US" smtClean="0">
                <a:latin typeface="Times New Roman" pitchFamily="18" charset="0"/>
                <a:cs typeface="Times New Roman" pitchFamily="18" charset="0"/>
              </a:rPr>
              <a:t>HDI (Human Development Index) chỉ số phát triển con người </a:t>
            </a:r>
          </a:p>
          <a:p>
            <a:pPr>
              <a:buFontTx/>
              <a:buChar char="-"/>
            </a:pPr>
            <a:endParaRPr lang="en-US" smtClean="0">
              <a:latin typeface="Times New Roman" pitchFamily="18" charset="0"/>
              <a:cs typeface="Times New Roman" pitchFamily="18" charset="0"/>
            </a:endParaRPr>
          </a:p>
          <a:p>
            <a:pPr>
              <a:buFontTx/>
              <a:buChar char="-"/>
            </a:pPr>
            <a:r>
              <a:rPr lang="vi-VN" smtClean="0">
                <a:latin typeface="Times New Roman" pitchFamily="18" charset="0"/>
                <a:cs typeface="Times New Roman" pitchFamily="18" charset="0"/>
              </a:rPr>
              <a:t>RETI (Real Estate Transparency </a:t>
            </a:r>
            <a:r>
              <a:rPr lang="en-US" smtClean="0">
                <a:latin typeface="Times New Roman" pitchFamily="18" charset="0"/>
                <a:cs typeface="Times New Roman" pitchFamily="18" charset="0"/>
              </a:rPr>
              <a:t>I</a:t>
            </a:r>
            <a:r>
              <a:rPr lang="vi-VN" smtClean="0">
                <a:latin typeface="Times New Roman" pitchFamily="18" charset="0"/>
                <a:cs typeface="Times New Roman" pitchFamily="18" charset="0"/>
              </a:rPr>
              <a:t>ndex)</a:t>
            </a:r>
            <a:r>
              <a:rPr lang="en-US" smtClean="0">
                <a:latin typeface="Times New Roman" pitchFamily="18" charset="0"/>
                <a:cs typeface="Times New Roman" pitchFamily="18" charset="0"/>
              </a:rPr>
              <a:t> </a:t>
            </a:r>
            <a:r>
              <a:rPr lang="vi-VN" smtClean="0">
                <a:latin typeface="Times New Roman" pitchFamily="18" charset="0"/>
                <a:cs typeface="Times New Roman" pitchFamily="18" charset="0"/>
              </a:rPr>
              <a:t>chỉ số</a:t>
            </a:r>
            <a:r>
              <a:rPr lang="en-US" smtClean="0">
                <a:latin typeface="Times New Roman" pitchFamily="18" charset="0"/>
                <a:cs typeface="Times New Roman" pitchFamily="18" charset="0"/>
              </a:rPr>
              <a:t> </a:t>
            </a:r>
            <a:r>
              <a:rPr lang="vi-VN" smtClean="0">
                <a:latin typeface="Times New Roman" pitchFamily="18" charset="0"/>
                <a:cs typeface="Times New Roman" pitchFamily="18" charset="0"/>
              </a:rPr>
              <a:t>minh bạch </a:t>
            </a:r>
            <a:r>
              <a:rPr lang="en-US" smtClean="0">
                <a:latin typeface="Times New Roman" pitchFamily="18" charset="0"/>
                <a:cs typeface="Times New Roman" pitchFamily="18" charset="0"/>
              </a:rPr>
              <a:t>thị trường bất động sản</a:t>
            </a:r>
          </a:p>
          <a:p>
            <a:pPr>
              <a:buFontTx/>
              <a:buChar char="-"/>
            </a:pPr>
            <a:endParaRPr lang="en-US" smtClean="0">
              <a:latin typeface="Times New Roman" pitchFamily="18" charset="0"/>
              <a:cs typeface="Times New Roman" pitchFamily="18" charset="0"/>
            </a:endParaRPr>
          </a:p>
          <a:p>
            <a:pPr>
              <a:buFontTx/>
              <a:buChar char="-"/>
            </a:pPr>
            <a:r>
              <a:rPr lang="en-US" smtClean="0">
                <a:latin typeface="Times New Roman" pitchFamily="18" charset="0"/>
                <a:cs typeface="Times New Roman" pitchFamily="18" charset="0"/>
              </a:rPr>
              <a:t>CPI </a:t>
            </a:r>
            <a:r>
              <a:rPr lang="vi-VN" smtClean="0">
                <a:latin typeface="Times New Roman" pitchFamily="18" charset="0"/>
                <a:cs typeface="Times New Roman" pitchFamily="18" charset="0"/>
              </a:rPr>
              <a:t>(Corruption Perceptions Index</a:t>
            </a:r>
            <a:r>
              <a:rPr lang="en-US" smtClean="0">
                <a:latin typeface="Times New Roman" pitchFamily="18" charset="0"/>
                <a:cs typeface="Times New Roman" pitchFamily="18" charset="0"/>
              </a:rPr>
              <a:t>)</a:t>
            </a:r>
            <a:r>
              <a:rPr lang="vi-VN" smtClean="0">
                <a:latin typeface="Times New Roman" pitchFamily="18" charset="0"/>
                <a:cs typeface="Times New Roman" pitchFamily="18" charset="0"/>
              </a:rPr>
              <a:t> chỉ số nhận thức tham nhũng</a:t>
            </a:r>
            <a:endParaRPr lang="en-US" smtClean="0">
              <a:latin typeface="Times New Roman" pitchFamily="18" charset="0"/>
              <a:cs typeface="Times New Roman" pitchFamily="18" charset="0"/>
            </a:endParaRPr>
          </a:p>
          <a:p>
            <a:pPr>
              <a:buFontTx/>
              <a:buChar char="-"/>
            </a:pPr>
            <a:endParaRPr lang="en-US" i="1" smtClean="0">
              <a:latin typeface="Times New Roman" pitchFamily="18" charset="0"/>
              <a:cs typeface="Times New Roman" pitchFamily="18" charset="0"/>
            </a:endParaRPr>
          </a:p>
          <a:p>
            <a:pPr>
              <a:buFontTx/>
              <a:buChar char="-"/>
            </a:pPr>
            <a:r>
              <a:rPr lang="en-US" smtClean="0">
                <a:latin typeface="Times New Roman" pitchFamily="18" charset="0"/>
                <a:cs typeface="Times New Roman" pitchFamily="18" charset="0"/>
              </a:rPr>
              <a:t>NRI (Networked readiness index) chỉ số sẵn sàng kết nối công nghệ thông tin</a:t>
            </a:r>
          </a:p>
          <a:p>
            <a:pPr>
              <a:buFontTx/>
              <a:buChar char="-"/>
            </a:pPr>
            <a:endParaRPr lang="en-US" smtClean="0">
              <a:latin typeface="Times New Roman" pitchFamily="18" charset="0"/>
              <a:cs typeface="Times New Roman" pitchFamily="18" charset="0"/>
            </a:endParaRPr>
          </a:p>
          <a:p>
            <a:pPr>
              <a:buFontTx/>
              <a:buChar char="-"/>
            </a:pPr>
            <a:r>
              <a:rPr lang="en-US" smtClean="0">
                <a:latin typeface="Times New Roman" pitchFamily="18" charset="0"/>
                <a:cs typeface="Times New Roman" pitchFamily="18" charset="0"/>
              </a:rPr>
              <a:t>EDBI (Ease of doing business Index) chỉ số thuận lợi kinh doanh</a:t>
            </a:r>
          </a:p>
          <a:p>
            <a:pPr>
              <a:buFontTx/>
              <a:buChar char="-"/>
            </a:pPr>
            <a:endParaRPr lang="en-US" smtClean="0">
              <a:latin typeface="Times New Roman" pitchFamily="18" charset="0"/>
              <a:cs typeface="Times New Roman" pitchFamily="18" charset="0"/>
            </a:endParaRPr>
          </a:p>
          <a:p>
            <a:pPr>
              <a:buFontTx/>
              <a:buChar char="-"/>
            </a:pPr>
            <a:r>
              <a:rPr lang="en-US" smtClean="0">
                <a:latin typeface="Times New Roman" pitchFamily="18" charset="0"/>
                <a:cs typeface="Times New Roman" pitchFamily="18" charset="0"/>
              </a:rPr>
              <a:t>EFI (Economic freedom Index) chỉ số tự do kinh tế </a:t>
            </a:r>
            <a:endParaRPr lang="en-US" smtClean="0"/>
          </a:p>
          <a:p>
            <a:pPr>
              <a:buFontTx/>
              <a:buChar char="-"/>
            </a:pPr>
            <a:endParaRPr lang="en-US"/>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91</TotalTime>
  <Words>749</Words>
  <Application>Microsoft Office PowerPoint</Application>
  <PresentationFormat>On-screen Show (4:3)</PresentationFormat>
  <Paragraphs>86</Paragraphs>
  <Slides>8</Slides>
  <Notes>8</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Oriel</vt:lpstr>
      <vt:lpstr>Các Biến số vĩ mô (Mở Rộng)</vt:lpstr>
      <vt:lpstr>1 Nhóm các biến số đo lường thu nhập/sản lượng quốc dân </vt:lpstr>
      <vt:lpstr>2 Nhóm các biến số đo lường mức giá cả chung </vt:lpstr>
      <vt:lpstr>3 Nhóm các biến số đo lường thất nghiệp </vt:lpstr>
      <vt:lpstr>4 Nhóm các cân đối vĩ mô </vt:lpstr>
      <vt:lpstr>5 Nhóm cac biến số về tiền tệ</vt:lpstr>
      <vt:lpstr>6 Nhóm các biến số mang tính dự báo </vt:lpstr>
      <vt:lpstr>7 Các chỉ số tổng hợp do quốc tế đánh giá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Các Biến số vĩ mô (Mở Rộng)</dc:title>
  <dc:creator>Truong</dc:creator>
  <cp:lastModifiedBy>Truong</cp:lastModifiedBy>
  <cp:revision>17</cp:revision>
  <dcterms:created xsi:type="dcterms:W3CDTF">2011-05-05T10:43:05Z</dcterms:created>
  <dcterms:modified xsi:type="dcterms:W3CDTF">2011-09-06T14:15:02Z</dcterms:modified>
</cp:coreProperties>
</file>