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5" r:id="rId5"/>
    <p:sldId id="259" r:id="rId6"/>
    <p:sldId id="260" r:id="rId7"/>
    <p:sldId id="277" r:id="rId8"/>
    <p:sldId id="278" r:id="rId9"/>
    <p:sldId id="275" r:id="rId10"/>
    <p:sldId id="261" r:id="rId11"/>
    <p:sldId id="262" r:id="rId12"/>
    <p:sldId id="268" r:id="rId13"/>
    <p:sldId id="263" r:id="rId14"/>
    <p:sldId id="264" r:id="rId15"/>
    <p:sldId id="266" r:id="rId16"/>
    <p:sldId id="267" r:id="rId17"/>
    <p:sldId id="269" r:id="rId18"/>
    <p:sldId id="274" r:id="rId19"/>
    <p:sldId id="270" r:id="rId20"/>
    <p:sldId id="271" r:id="rId21"/>
    <p:sldId id="273" r:id="rId22"/>
    <p:sldId id="276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26DD2-93A4-4FE6-A0C9-6043349C113D}" type="datetimeFigureOut">
              <a:rPr lang="en-US" smtClean="0"/>
              <a:t>9/29/2015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2073B855-4DBA-4F64-BA40-8FF358B92E2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26DD2-93A4-4FE6-A0C9-6043349C113D}" type="datetimeFigureOut">
              <a:rPr lang="en-US" smtClean="0"/>
              <a:t>9/29/2015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3B855-4DBA-4F64-BA40-8FF358B92E2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26DD2-93A4-4FE6-A0C9-6043349C113D}" type="datetimeFigureOut">
              <a:rPr lang="en-US" smtClean="0"/>
              <a:t>9/29/2015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073B855-4DBA-4F64-BA40-8FF358B92E27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26DD2-93A4-4FE6-A0C9-6043349C113D}" type="datetimeFigureOut">
              <a:rPr lang="en-US" smtClean="0"/>
              <a:t>9/29/2015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3B855-4DBA-4F64-BA40-8FF358B92E2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26DD2-93A4-4FE6-A0C9-6043349C113D}" type="datetimeFigureOut">
              <a:rPr lang="en-US" smtClean="0"/>
              <a:t>9/29/2015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3B855-4DBA-4F64-BA40-8FF358B92E27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26DD2-93A4-4FE6-A0C9-6043349C113D}" type="datetimeFigureOut">
              <a:rPr lang="en-US" smtClean="0"/>
              <a:t>9/29/2015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3B855-4DBA-4F64-BA40-8FF358B92E2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26DD2-93A4-4FE6-A0C9-6043349C113D}" type="datetimeFigureOut">
              <a:rPr lang="en-US" smtClean="0"/>
              <a:t>9/29/2015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3B855-4DBA-4F64-BA40-8FF358B92E2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26DD2-93A4-4FE6-A0C9-6043349C113D}" type="datetimeFigureOut">
              <a:rPr lang="en-US" smtClean="0"/>
              <a:t>9/29/2015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3B855-4DBA-4F64-BA40-8FF358B92E27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26DD2-93A4-4FE6-A0C9-6043349C113D}" type="datetimeFigureOut">
              <a:rPr lang="en-US" smtClean="0"/>
              <a:t>9/29/2015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073B855-4DBA-4F64-BA40-8FF358B92E27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26DD2-93A4-4FE6-A0C9-6043349C113D}" type="datetimeFigureOut">
              <a:rPr lang="en-US" smtClean="0"/>
              <a:t>9/29/2015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3B855-4DBA-4F64-BA40-8FF358B92E2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26DD2-93A4-4FE6-A0C9-6043349C113D}" type="datetimeFigureOut">
              <a:rPr lang="en-US" smtClean="0"/>
              <a:t>9/29/2015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3B855-4DBA-4F64-BA40-8FF358B92E2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3B426DD2-93A4-4FE6-A0C9-6043349C113D}" type="datetimeFigureOut">
              <a:rPr lang="en-US" smtClean="0"/>
              <a:t>9/29/2015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2073B855-4DBA-4F64-BA40-8FF358B92E27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200400"/>
            <a:ext cx="7315200" cy="1600200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Lecturer: Pham Xuan Truong</a:t>
            </a:r>
          </a:p>
          <a:p>
            <a:r>
              <a:rPr lang="en-US" dirty="0" smtClean="0"/>
              <a:t>Foreign Trade University, Faculty of International Economics</a:t>
            </a:r>
          </a:p>
          <a:p>
            <a:r>
              <a:rPr lang="en-US" dirty="0" smtClean="0"/>
              <a:t>Email: truongpx@ftu.edu.vn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MACROECOMICS 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1465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Course content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Chapter 1 Introduction to macroeconomics</a:t>
            </a:r>
          </a:p>
          <a:p>
            <a:pPr marL="0" indent="0">
              <a:buNone/>
            </a:pPr>
            <a:r>
              <a:rPr lang="en-US" dirty="0" smtClean="0"/>
              <a:t>Chapter 2 Data of Macroeconomics </a:t>
            </a:r>
          </a:p>
          <a:p>
            <a:pPr marL="0" indent="0">
              <a:buNone/>
            </a:pPr>
            <a:r>
              <a:rPr lang="en-US" dirty="0" smtClean="0"/>
              <a:t>Chapter 3 Economic growth</a:t>
            </a:r>
          </a:p>
          <a:p>
            <a:pPr marL="0" indent="0">
              <a:buNone/>
            </a:pPr>
            <a:r>
              <a:rPr lang="en-US" dirty="0" smtClean="0"/>
              <a:t>Chapter 4 Saving, investment and financial system</a:t>
            </a:r>
          </a:p>
          <a:p>
            <a:pPr marL="0" indent="0">
              <a:buNone/>
            </a:pPr>
            <a:r>
              <a:rPr lang="en-US" dirty="0" smtClean="0"/>
              <a:t>Chapter 5 Unemployment</a:t>
            </a:r>
          </a:p>
          <a:p>
            <a:pPr marL="0" indent="0">
              <a:buNone/>
            </a:pPr>
            <a:r>
              <a:rPr lang="en-US" dirty="0" smtClean="0"/>
              <a:t>Chapter 6 Aggregate demand and Aggregate supply</a:t>
            </a:r>
          </a:p>
          <a:p>
            <a:pPr marL="0" indent="0">
              <a:buNone/>
            </a:pPr>
            <a:r>
              <a:rPr lang="en-US" dirty="0" smtClean="0"/>
              <a:t>Chapter 7 Aggregate expenditure and Fiscal Policy</a:t>
            </a:r>
          </a:p>
          <a:p>
            <a:pPr marL="0" indent="0">
              <a:buNone/>
            </a:pPr>
            <a:r>
              <a:rPr lang="en-US" dirty="0" smtClean="0"/>
              <a:t>Chapter 8 Money and Monetary Policy</a:t>
            </a:r>
          </a:p>
          <a:p>
            <a:pPr marL="0" indent="0">
              <a:buNone/>
            </a:pPr>
            <a:r>
              <a:rPr lang="en-US" dirty="0" smtClean="0"/>
              <a:t>Chapter 9 Inflation and Phillips curve</a:t>
            </a:r>
          </a:p>
          <a:p>
            <a:pPr marL="0" indent="0">
              <a:buNone/>
            </a:pPr>
            <a:r>
              <a:rPr lang="en-US" dirty="0" smtClean="0"/>
              <a:t>Chapter 10 Macroeconomics in open economy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5075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Acquire basic background of macroeconomics (GDP, CPI, AD-AS model, unemployment, inflation, foreign exchange rate, fiscal policy, monetary policy)</a:t>
            </a:r>
          </a:p>
          <a:p>
            <a:r>
              <a:rPr lang="en-US" dirty="0" smtClean="0"/>
              <a:t>Use knowledge of the course to study other specialized economics (e.g. development economics, public economics, environmental economics, econometrics)</a:t>
            </a:r>
          </a:p>
          <a:p>
            <a:r>
              <a:rPr lang="en-US" dirty="0" smtClean="0"/>
              <a:t>Apply academic background to practices (understand what financial and economic news imply, explain what happens in the economy, estimate or forecast economic policy)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2747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772400" cy="1036638"/>
          </a:xfrm>
        </p:spPr>
        <p:txBody>
          <a:bodyPr/>
          <a:lstStyle/>
          <a:p>
            <a:r>
              <a:rPr lang="en-US" dirty="0" smtClean="0"/>
              <a:t>Course implementation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spcBef>
                <a:spcPct val="50000"/>
              </a:spcBef>
            </a:pPr>
            <a:r>
              <a:rPr lang="en-US" altLang="en-US" sz="2800" u="sng" dirty="0">
                <a:solidFill>
                  <a:srgbClr val="000000"/>
                </a:solidFill>
                <a:latin typeface="Times New Roman" pitchFamily="18" charset="0"/>
              </a:rPr>
              <a:t>Teaching and learning </a:t>
            </a:r>
            <a:r>
              <a:rPr lang="en-US" altLang="en-US" sz="2800" u="sng" dirty="0" smtClean="0">
                <a:solidFill>
                  <a:srgbClr val="000000"/>
                </a:solidFill>
                <a:latin typeface="Times New Roman" pitchFamily="18" charset="0"/>
              </a:rPr>
              <a:t>methods:</a:t>
            </a:r>
            <a:r>
              <a:rPr lang="en-US" altLang="en-US" sz="2800" dirty="0" smtClean="0">
                <a:solidFill>
                  <a:srgbClr val="000000"/>
                </a:solidFill>
                <a:latin typeface="Times New Roman" pitchFamily="18" charset="0"/>
              </a:rPr>
              <a:t> In </a:t>
            </a:r>
            <a:r>
              <a:rPr lang="en-US" altLang="en-US" sz="2800" dirty="0">
                <a:solidFill>
                  <a:srgbClr val="000000"/>
                </a:solidFill>
                <a:latin typeface="Times New Roman" pitchFamily="18" charset="0"/>
              </a:rPr>
              <a:t>class contact </a:t>
            </a:r>
            <a:r>
              <a:rPr lang="en-US" altLang="en-US" sz="2800" dirty="0" smtClean="0">
                <a:solidFill>
                  <a:srgbClr val="000000"/>
                </a:solidFill>
                <a:latin typeface="Times New Roman" pitchFamily="18" charset="0"/>
              </a:rPr>
              <a:t>hours, </a:t>
            </a:r>
            <a:r>
              <a:rPr lang="en-US" altLang="en-US" sz="2800" dirty="0">
                <a:solidFill>
                  <a:srgbClr val="000000"/>
                </a:solidFill>
                <a:latin typeface="Times New Roman" pitchFamily="18" charset="0"/>
              </a:rPr>
              <a:t>there will be </a:t>
            </a:r>
            <a:r>
              <a:rPr lang="en-US" altLang="en-US" sz="2800" dirty="0" smtClean="0">
                <a:solidFill>
                  <a:srgbClr val="000000"/>
                </a:solidFill>
                <a:latin typeface="Times New Roman" pitchFamily="18" charset="0"/>
              </a:rPr>
              <a:t>lectures</a:t>
            </a:r>
            <a:r>
              <a:rPr lang="en-US" altLang="en-US" sz="2800" dirty="0">
                <a:solidFill>
                  <a:srgbClr val="000000"/>
                </a:solidFill>
                <a:latin typeface="Times New Roman" pitchFamily="18" charset="0"/>
              </a:rPr>
              <a:t>, discussions and assistance with </a:t>
            </a:r>
            <a:r>
              <a:rPr lang="en-US" altLang="en-US" sz="2800" dirty="0" smtClean="0">
                <a:solidFill>
                  <a:srgbClr val="000000"/>
                </a:solidFill>
                <a:latin typeface="Times New Roman" pitchFamily="18" charset="0"/>
              </a:rPr>
              <a:t>student’s assignment works, reading </a:t>
            </a:r>
            <a:r>
              <a:rPr lang="en-US" altLang="en-US" sz="2800" dirty="0">
                <a:solidFill>
                  <a:srgbClr val="000000"/>
                </a:solidFill>
                <a:latin typeface="Times New Roman" pitchFamily="18" charset="0"/>
              </a:rPr>
              <a:t>and using books. </a:t>
            </a:r>
            <a:r>
              <a:rPr lang="en-US" altLang="en-US" sz="2800" dirty="0" smtClean="0">
                <a:solidFill>
                  <a:srgbClr val="000000"/>
                </a:solidFill>
                <a:latin typeface="Times New Roman" pitchFamily="18" charset="0"/>
              </a:rPr>
              <a:t>During </a:t>
            </a:r>
            <a:r>
              <a:rPr lang="en-US" altLang="en-US" sz="2800" dirty="0">
                <a:solidFill>
                  <a:srgbClr val="000000"/>
                </a:solidFill>
                <a:latin typeface="Times New Roman" pitchFamily="18" charset="0"/>
              </a:rPr>
              <a:t>the seminars the students will be expected to discuss the provided topics on the problems of real </a:t>
            </a:r>
            <a:r>
              <a:rPr lang="en-US" altLang="en-US" sz="2800" dirty="0" smtClean="0">
                <a:solidFill>
                  <a:srgbClr val="000000"/>
                </a:solidFill>
                <a:latin typeface="Times New Roman" pitchFamily="18" charset="0"/>
              </a:rPr>
              <a:t>economy</a:t>
            </a:r>
          </a:p>
          <a:p>
            <a:pPr algn="just">
              <a:spcBef>
                <a:spcPct val="50000"/>
              </a:spcBef>
            </a:pPr>
            <a:r>
              <a:rPr lang="en-US" altLang="en-US" sz="2800" u="sng" dirty="0">
                <a:solidFill>
                  <a:srgbClr val="000000"/>
                </a:solidFill>
                <a:latin typeface="Times New Roman" pitchFamily="18" charset="0"/>
              </a:rPr>
              <a:t>Assessment </a:t>
            </a:r>
            <a:r>
              <a:rPr lang="en-US" altLang="en-US" sz="2800" u="sng" dirty="0" smtClean="0">
                <a:solidFill>
                  <a:srgbClr val="000000"/>
                </a:solidFill>
                <a:latin typeface="Times New Roman" pitchFamily="18" charset="0"/>
              </a:rPr>
              <a:t>methods:</a:t>
            </a:r>
            <a:r>
              <a:rPr lang="en-US" altLang="en-US" sz="2800" dirty="0" smtClean="0">
                <a:solidFill>
                  <a:srgbClr val="000000"/>
                </a:solidFill>
                <a:latin typeface="Times New Roman" pitchFamily="18" charset="0"/>
              </a:rPr>
              <a:t> There </a:t>
            </a:r>
            <a:r>
              <a:rPr lang="en-US" altLang="en-US" sz="2800" dirty="0">
                <a:solidFill>
                  <a:srgbClr val="000000"/>
                </a:solidFill>
                <a:latin typeface="Times New Roman" pitchFamily="18" charset="0"/>
              </a:rPr>
              <a:t>is a written assignment and final examination. It is worthy 30% and 60% respectively. Class participation is 10% . </a:t>
            </a:r>
          </a:p>
          <a:p>
            <a:pPr algn="just">
              <a:spcBef>
                <a:spcPct val="50000"/>
              </a:spcBef>
            </a:pPr>
            <a:endParaRPr lang="en-US" altLang="en-US" sz="2800" dirty="0">
              <a:solidFill>
                <a:srgbClr val="000000"/>
              </a:solidFill>
              <a:latin typeface="Times New Roman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82939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04800"/>
            <a:ext cx="7772400" cy="91440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Reading Textbooks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4800" y="1447800"/>
            <a:ext cx="8610600" cy="5181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t-BR" altLang="en-US" sz="28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pt-BR" alt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altLang="en-US" sz="2800" dirty="0">
                <a:latin typeface="Times New Roman" pitchFamily="18" charset="0"/>
                <a:cs typeface="Times New Roman" pitchFamily="18" charset="0"/>
              </a:rPr>
              <a:t>N.Gr</a:t>
            </a:r>
            <a:r>
              <a:rPr lang="en-US" altLang="en-US" sz="2800" dirty="0" err="1" smtClean="0">
                <a:latin typeface="Times New Roman" pitchFamily="18" charset="0"/>
                <a:cs typeface="Times New Roman" pitchFamily="18" charset="0"/>
              </a:rPr>
              <a:t>egory</a:t>
            </a:r>
            <a:r>
              <a:rPr lang="en-US" alt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2800" dirty="0" err="1">
                <a:latin typeface="Times New Roman" pitchFamily="18" charset="0"/>
                <a:cs typeface="Times New Roman" pitchFamily="18" charset="0"/>
              </a:rPr>
              <a:t>Mankiw</a:t>
            </a:r>
            <a:r>
              <a:rPr lang="en-US" altLang="en-US" sz="2800" dirty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pt-BR" altLang="en-US" sz="2800" dirty="0">
                <a:latin typeface="Times New Roman" pitchFamily="18" charset="0"/>
                <a:cs typeface="Times New Roman" pitchFamily="18" charset="0"/>
              </a:rPr>
              <a:t>Principle of  </a:t>
            </a:r>
            <a:r>
              <a:rPr lang="pt-BR" altLang="en-US" sz="2800" dirty="0" smtClean="0">
                <a:latin typeface="Times New Roman" pitchFamily="18" charset="0"/>
                <a:cs typeface="Times New Roman" pitchFamily="18" charset="0"/>
              </a:rPr>
              <a:t>Macroeconomic,  </a:t>
            </a:r>
            <a:r>
              <a:rPr lang="en-US" altLang="en-US" sz="2800" dirty="0" smtClean="0">
                <a:latin typeface="Times New Roman" pitchFamily="18" charset="0"/>
                <a:cs typeface="Times New Roman" pitchFamily="18" charset="0"/>
              </a:rPr>
              <a:t>International </a:t>
            </a:r>
            <a:r>
              <a:rPr lang="en-US" altLang="en-US" sz="2800" dirty="0">
                <a:latin typeface="Times New Roman" pitchFamily="18" charset="0"/>
                <a:cs typeface="Times New Roman" pitchFamily="18" charset="0"/>
              </a:rPr>
              <a:t>Student </a:t>
            </a:r>
            <a:r>
              <a:rPr lang="en-US" altLang="en-US" sz="2800" dirty="0" err="1">
                <a:latin typeface="Times New Roman" pitchFamily="18" charset="0"/>
                <a:cs typeface="Times New Roman" pitchFamily="18" charset="0"/>
              </a:rPr>
              <a:t>Edition,Third</a:t>
            </a:r>
            <a:r>
              <a:rPr lang="en-US" alt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2800" dirty="0" err="1">
                <a:latin typeface="Times New Roman" pitchFamily="18" charset="0"/>
                <a:cs typeface="Times New Roman" pitchFamily="18" charset="0"/>
              </a:rPr>
              <a:t>edition,Worth</a:t>
            </a:r>
            <a:r>
              <a:rPr lang="en-US" altLang="en-US" sz="2800" dirty="0">
                <a:latin typeface="Times New Roman" pitchFamily="18" charset="0"/>
                <a:cs typeface="Times New Roman" pitchFamily="18" charset="0"/>
              </a:rPr>
              <a:t> Pulisher,2003.</a:t>
            </a:r>
          </a:p>
          <a:p>
            <a:pPr>
              <a:buNone/>
            </a:pPr>
            <a:r>
              <a:rPr lang="pt-BR" altLang="en-US" sz="28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alt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altLang="en-US" sz="2800" dirty="0">
                <a:latin typeface="Times New Roman" pitchFamily="18" charset="0"/>
                <a:cs typeface="Times New Roman" pitchFamily="18" charset="0"/>
              </a:rPr>
              <a:t>600 câu hỏi trắc nghiệm kinh tế học vĩ mô cơ bản, NXB Thông tin và truyền thông, 2012.</a:t>
            </a:r>
          </a:p>
          <a:p>
            <a:pPr>
              <a:buNone/>
            </a:pPr>
            <a:r>
              <a:rPr lang="pt-BR" altLang="en-US" sz="2800" dirty="0" smtClean="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pt-BR" altLang="en-US" sz="2800" dirty="0">
                <a:latin typeface="Times New Roman" pitchFamily="18" charset="0"/>
                <a:cs typeface="Times New Roman" pitchFamily="18" charset="0"/>
              </a:rPr>
              <a:t>Frank and Bernanke, Principles of </a:t>
            </a:r>
            <a:r>
              <a:rPr lang="pt-BR" altLang="en-US" sz="2800" dirty="0" smtClean="0">
                <a:latin typeface="Times New Roman" pitchFamily="18" charset="0"/>
                <a:cs typeface="Times New Roman" pitchFamily="18" charset="0"/>
              </a:rPr>
              <a:t>Macroeconomics Third </a:t>
            </a:r>
            <a:r>
              <a:rPr lang="pt-BR" altLang="en-US" sz="2800" dirty="0">
                <a:latin typeface="Times New Roman" pitchFamily="18" charset="0"/>
                <a:cs typeface="Times New Roman" pitchFamily="18" charset="0"/>
              </a:rPr>
              <a:t>edition, 2007.</a:t>
            </a:r>
          </a:p>
          <a:p>
            <a:pPr>
              <a:buNone/>
            </a:pPr>
            <a:r>
              <a:rPr lang="pt-BR" altLang="en-US" sz="2800" dirty="0" smtClean="0"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pt-BR" altLang="en-US" sz="2800" dirty="0">
                <a:latin typeface="Times New Roman" pitchFamily="18" charset="0"/>
                <a:cs typeface="Times New Roman" pitchFamily="18" charset="0"/>
              </a:rPr>
              <a:t>Glenn Hubbard and Tony O’Brien, Macroeconomics, Second edition, </a:t>
            </a:r>
            <a:r>
              <a:rPr lang="pt-BR" altLang="en-US" sz="2800" dirty="0" smtClean="0">
                <a:latin typeface="Times New Roman" pitchFamily="18" charset="0"/>
                <a:cs typeface="Times New Roman" pitchFamily="18" charset="0"/>
              </a:rPr>
              <a:t>2008.</a:t>
            </a:r>
          </a:p>
          <a:p>
            <a:pPr>
              <a:buNone/>
            </a:pPr>
            <a:r>
              <a:rPr lang="pt-BR" altLang="en-US" sz="2800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pt-BR" alt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altLang="en-US" sz="2800" dirty="0">
                <a:latin typeface="Times New Roman" pitchFamily="18" charset="0"/>
                <a:cs typeface="Times New Roman" pitchFamily="18" charset="0"/>
              </a:rPr>
              <a:t>D.Begg,S Fisher,R.Dorchbusch,Economics,Third edition,McGraw-Hill Book Company,1991</a:t>
            </a:r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9774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1143000"/>
            <a:ext cx="8458200" cy="5486400"/>
          </a:xfrm>
        </p:spPr>
        <p:txBody>
          <a:bodyPr>
            <a:normAutofit fontScale="85000" lnSpcReduction="20000"/>
          </a:bodyPr>
          <a:lstStyle/>
          <a:p>
            <a:pPr>
              <a:buFont typeface="Wingdings 2" pitchFamily="18" charset="2"/>
              <a:buNone/>
            </a:pPr>
            <a:r>
              <a:rPr lang="en-US" altLang="en-US" sz="2800" dirty="0">
                <a:latin typeface="Times New Roman" pitchFamily="18" charset="0"/>
                <a:cs typeface="Times New Roman" pitchFamily="18" charset="0"/>
              </a:rPr>
              <a:t>1 The richest man in Babylon – </a:t>
            </a:r>
            <a:r>
              <a:rPr lang="en-US" altLang="en-US" sz="2800" dirty="0" err="1">
                <a:latin typeface="Times New Roman" pitchFamily="18" charset="0"/>
                <a:cs typeface="Times New Roman" pitchFamily="18" charset="0"/>
              </a:rPr>
              <a:t>Geogre</a:t>
            </a:r>
            <a:r>
              <a:rPr lang="en-US" alt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2800" dirty="0" err="1">
                <a:latin typeface="Times New Roman" pitchFamily="18" charset="0"/>
                <a:cs typeface="Times New Roman" pitchFamily="18" charset="0"/>
              </a:rPr>
              <a:t>Sclason</a:t>
            </a:r>
            <a:endParaRPr lang="en-US" altLang="en-US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r>
              <a:rPr lang="en-US" altLang="en-US" sz="2800" dirty="0">
                <a:latin typeface="Times New Roman" pitchFamily="18" charset="0"/>
                <a:cs typeface="Times New Roman" pitchFamily="18" charset="0"/>
              </a:rPr>
              <a:t>2 Naked Economics – Charles </a:t>
            </a:r>
            <a:r>
              <a:rPr lang="en-US" altLang="en-US" sz="2800" dirty="0" err="1">
                <a:latin typeface="Times New Roman" pitchFamily="18" charset="0"/>
                <a:cs typeface="Times New Roman" pitchFamily="18" charset="0"/>
              </a:rPr>
              <a:t>Wheelan</a:t>
            </a:r>
            <a:endParaRPr lang="en-US" altLang="en-US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r>
              <a:rPr lang="en-US" altLang="en-US" sz="2800" dirty="0">
                <a:latin typeface="Times New Roman" pitchFamily="18" charset="0"/>
                <a:cs typeface="Times New Roman" pitchFamily="18" charset="0"/>
              </a:rPr>
              <a:t>3 The Undercover Economist – Tim Harford</a:t>
            </a:r>
          </a:p>
          <a:p>
            <a:pPr>
              <a:buFont typeface="Wingdings 2" pitchFamily="18" charset="2"/>
              <a:buNone/>
            </a:pPr>
            <a:r>
              <a:rPr lang="en-US" altLang="en-US" sz="2800" dirty="0">
                <a:latin typeface="Times New Roman" pitchFamily="18" charset="0"/>
                <a:cs typeface="Times New Roman" pitchFamily="18" charset="0"/>
              </a:rPr>
              <a:t>4 80/20 Principle – Richard </a:t>
            </a:r>
            <a:r>
              <a:rPr lang="en-US" altLang="en-US" sz="2800" dirty="0" err="1">
                <a:latin typeface="Times New Roman" pitchFamily="18" charset="0"/>
                <a:cs typeface="Times New Roman" pitchFamily="18" charset="0"/>
              </a:rPr>
              <a:t>Kock</a:t>
            </a:r>
            <a:endParaRPr lang="en-US" altLang="en-US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r>
              <a:rPr lang="en-US" altLang="en-US" sz="2800" dirty="0">
                <a:latin typeface="Times New Roman" pitchFamily="18" charset="0"/>
                <a:cs typeface="Times New Roman" pitchFamily="18" charset="0"/>
              </a:rPr>
              <a:t>5 Currency War – Song </a:t>
            </a:r>
            <a:r>
              <a:rPr lang="en-US" altLang="en-US" sz="2800" dirty="0" err="1">
                <a:latin typeface="Times New Roman" pitchFamily="18" charset="0"/>
                <a:cs typeface="Times New Roman" pitchFamily="18" charset="0"/>
              </a:rPr>
              <a:t>Hongbing</a:t>
            </a:r>
            <a:endParaRPr lang="en-US" altLang="en-US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r>
              <a:rPr lang="en-US" altLang="en-US" sz="2800" dirty="0">
                <a:latin typeface="Times New Roman" pitchFamily="18" charset="0"/>
                <a:cs typeface="Times New Roman" pitchFamily="18" charset="0"/>
              </a:rPr>
              <a:t>6 The </a:t>
            </a:r>
            <a:r>
              <a:rPr lang="en-US" altLang="en-US" sz="2800" dirty="0" err="1">
                <a:latin typeface="Times New Roman" pitchFamily="18" charset="0"/>
                <a:cs typeface="Times New Roman" pitchFamily="18" charset="0"/>
              </a:rPr>
              <a:t>exlusive</a:t>
            </a:r>
            <a:r>
              <a:rPr lang="en-US" altLang="en-US" sz="2800" dirty="0">
                <a:latin typeface="Times New Roman" pitchFamily="18" charset="0"/>
                <a:cs typeface="Times New Roman" pitchFamily="18" charset="0"/>
              </a:rPr>
              <a:t> quest for growth – William Easterly</a:t>
            </a:r>
          </a:p>
          <a:p>
            <a:pPr>
              <a:buFont typeface="Wingdings 2" pitchFamily="18" charset="2"/>
              <a:buNone/>
            </a:pPr>
            <a:r>
              <a:rPr lang="en-US" altLang="en-US" sz="2800" dirty="0">
                <a:latin typeface="Times New Roman" pitchFamily="18" charset="0"/>
                <a:cs typeface="Times New Roman" pitchFamily="18" charset="0"/>
              </a:rPr>
              <a:t>7 Blue Ocean Strategy – </a:t>
            </a:r>
            <a:r>
              <a:rPr lang="en-US" altLang="en-US" sz="2800" dirty="0" err="1">
                <a:latin typeface="Times New Roman" pitchFamily="18" charset="0"/>
                <a:cs typeface="Times New Roman" pitchFamily="18" charset="0"/>
              </a:rPr>
              <a:t>Wchankim</a:t>
            </a:r>
            <a:r>
              <a:rPr lang="en-US" altLang="en-US" sz="2800" dirty="0">
                <a:latin typeface="Times New Roman" pitchFamily="18" charset="0"/>
                <a:cs typeface="Times New Roman" pitchFamily="18" charset="0"/>
              </a:rPr>
              <a:t>, Renee </a:t>
            </a:r>
            <a:r>
              <a:rPr lang="en-US" altLang="en-US" sz="2800" dirty="0" err="1">
                <a:latin typeface="Times New Roman" pitchFamily="18" charset="0"/>
                <a:cs typeface="Times New Roman" pitchFamily="18" charset="0"/>
              </a:rPr>
              <a:t>Mauborgne</a:t>
            </a:r>
            <a:endParaRPr lang="en-US" altLang="en-US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r>
              <a:rPr lang="en-US" altLang="en-US" sz="2800" dirty="0">
                <a:latin typeface="Times New Roman" pitchFamily="18" charset="0"/>
                <a:cs typeface="Times New Roman" pitchFamily="18" charset="0"/>
              </a:rPr>
              <a:t>8 Good luck – Alex </a:t>
            </a:r>
            <a:r>
              <a:rPr lang="en-US" altLang="en-US" sz="2800" dirty="0" err="1">
                <a:latin typeface="Times New Roman" pitchFamily="18" charset="0"/>
                <a:cs typeface="Times New Roman" pitchFamily="18" charset="0"/>
              </a:rPr>
              <a:t>Rovira</a:t>
            </a:r>
            <a:r>
              <a:rPr lang="en-US" altLang="en-US" sz="2800" dirty="0">
                <a:latin typeface="Times New Roman" pitchFamily="18" charset="0"/>
                <a:cs typeface="Times New Roman" pitchFamily="18" charset="0"/>
              </a:rPr>
              <a:t>, Fernando </a:t>
            </a:r>
            <a:r>
              <a:rPr lang="en-US" altLang="en-US" sz="2800" dirty="0" err="1">
                <a:latin typeface="Times New Roman" pitchFamily="18" charset="0"/>
                <a:cs typeface="Times New Roman" pitchFamily="18" charset="0"/>
              </a:rPr>
              <a:t>Trias</a:t>
            </a:r>
            <a:r>
              <a:rPr lang="en-US" altLang="en-US" sz="2800" dirty="0">
                <a:latin typeface="Times New Roman" pitchFamily="18" charset="0"/>
                <a:cs typeface="Times New Roman" pitchFamily="18" charset="0"/>
              </a:rPr>
              <a:t> de Bes</a:t>
            </a:r>
          </a:p>
          <a:p>
            <a:pPr>
              <a:buFont typeface="Wingdings 2" pitchFamily="18" charset="2"/>
              <a:buNone/>
            </a:pPr>
            <a:r>
              <a:rPr lang="en-US" altLang="en-US" sz="2800" dirty="0">
                <a:latin typeface="Times New Roman" pitchFamily="18" charset="0"/>
                <a:cs typeface="Times New Roman" pitchFamily="18" charset="0"/>
              </a:rPr>
              <a:t>9 How to stop worrying and start living – Dale Carnegie</a:t>
            </a:r>
          </a:p>
          <a:p>
            <a:pPr>
              <a:buFont typeface="Wingdings 2" pitchFamily="18" charset="2"/>
              <a:buNone/>
            </a:pPr>
            <a:r>
              <a:rPr lang="en-US" altLang="en-US" sz="2800" dirty="0">
                <a:latin typeface="Times New Roman" pitchFamily="18" charset="0"/>
                <a:cs typeface="Times New Roman" pitchFamily="18" charset="0"/>
              </a:rPr>
              <a:t>10 If you want it done right, You don’t have to do it yourself – Donna </a:t>
            </a:r>
            <a:r>
              <a:rPr lang="en-US" altLang="en-US" sz="2800" dirty="0" err="1">
                <a:latin typeface="Times New Roman" pitchFamily="18" charset="0"/>
                <a:cs typeface="Times New Roman" pitchFamily="18" charset="0"/>
              </a:rPr>
              <a:t>M.Genett</a:t>
            </a:r>
            <a:endParaRPr lang="en-US" altLang="en-US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r>
              <a:rPr lang="en-US" altLang="en-US" sz="2800" dirty="0">
                <a:latin typeface="Times New Roman" pitchFamily="18" charset="0"/>
                <a:cs typeface="Times New Roman" pitchFamily="18" charset="0"/>
              </a:rPr>
              <a:t>11 Who moved my cheese – Spencer Johnson</a:t>
            </a:r>
          </a:p>
          <a:p>
            <a:pPr>
              <a:buFont typeface="Wingdings 2" pitchFamily="18" charset="2"/>
              <a:buNone/>
            </a:pPr>
            <a:r>
              <a:rPr lang="en-US" altLang="en-US" sz="2800" dirty="0">
                <a:latin typeface="Times New Roman" pitchFamily="18" charset="0"/>
                <a:cs typeface="Times New Roman" pitchFamily="18" charset="0"/>
              </a:rPr>
              <a:t>12 More sex is safer sex – Steve E. </a:t>
            </a:r>
            <a:r>
              <a:rPr lang="en-US" altLang="en-US" sz="2800" dirty="0" err="1">
                <a:latin typeface="Times New Roman" pitchFamily="18" charset="0"/>
                <a:cs typeface="Times New Roman" pitchFamily="18" charset="0"/>
              </a:rPr>
              <a:t>Landsburg</a:t>
            </a:r>
            <a:endParaRPr lang="en-US" altLang="en-US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r>
              <a:rPr lang="en-US" altLang="en-US" sz="2800" dirty="0">
                <a:latin typeface="Times New Roman" pitchFamily="18" charset="0"/>
                <a:cs typeface="Times New Roman" pitchFamily="18" charset="0"/>
              </a:rPr>
              <a:t>13 Three idiots (Indian version) film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83820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Other references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2689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Useful Websites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447800"/>
            <a:ext cx="8229600" cy="4572000"/>
          </a:xfrm>
        </p:spPr>
        <p:txBody>
          <a:bodyPr>
            <a:normAutofit fontScale="92500" lnSpcReduction="10000"/>
          </a:bodyPr>
          <a:lstStyle/>
          <a:p>
            <a:pPr>
              <a:buFont typeface="Wingdings 2" pitchFamily="18" charset="2"/>
              <a:buNone/>
              <a:defRPr/>
            </a:pPr>
            <a:r>
              <a:rPr lang="en-US" altLang="en-US" sz="2800" b="1" dirty="0" smtClean="0">
                <a:latin typeface="Times New Roman" pitchFamily="18" charset="0"/>
                <a:cs typeface="Times New Roman" pitchFamily="18" charset="0"/>
              </a:rPr>
              <a:t>Domestic statistical websites</a:t>
            </a:r>
            <a:endParaRPr lang="en-US" altLang="en-US" sz="28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  <a:defRPr/>
            </a:pPr>
            <a:r>
              <a:rPr lang="en-US" altLang="en-US" sz="2800" dirty="0">
                <a:latin typeface="Times New Roman" pitchFamily="18" charset="0"/>
                <a:cs typeface="Times New Roman" pitchFamily="18" charset="0"/>
              </a:rPr>
              <a:t>http://www.gso.gov.vn/default.aspx?tabid=217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altLang="en-US" sz="2800" dirty="0">
                <a:latin typeface="Times New Roman" pitchFamily="18" charset="0"/>
                <a:cs typeface="Times New Roman" pitchFamily="18" charset="0"/>
              </a:rPr>
              <a:t>http://www.customs.gov.vn/Lists/TinHoatDong/TinTuc.aspx?Category=Th%E1%BB%91ng%20k%C3%AA%20H%E1%BA%A3i%20quan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altLang="en-US" sz="2800" dirty="0">
                <a:latin typeface="Times New Roman" pitchFamily="18" charset="0"/>
                <a:cs typeface="Times New Roman" pitchFamily="18" charset="0"/>
              </a:rPr>
              <a:t>http://www.mof.gov.vn/portal/page/portal/mof_vn/1351583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altLang="en-US" sz="2800" dirty="0">
                <a:latin typeface="Times New Roman" pitchFamily="18" charset="0"/>
                <a:cs typeface="Times New Roman" pitchFamily="18" charset="0"/>
              </a:rPr>
              <a:t>http://fia.mpi.gov.vn/Default.aspx?ctl=FIAs&amp;TabID=4&amp;mID=265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altLang="en-US" sz="2800" dirty="0">
                <a:latin typeface="Times New Roman" pitchFamily="18" charset="0"/>
                <a:cs typeface="Times New Roman" pitchFamily="18" charset="0"/>
              </a:rPr>
              <a:t>http://www.vietnamtourism.gov.vn/index.php?cat=2020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altLang="en-US" sz="2800" dirty="0">
                <a:latin typeface="Times New Roman" pitchFamily="18" charset="0"/>
                <a:cs typeface="Times New Roman" pitchFamily="18" charset="0"/>
              </a:rPr>
              <a:t>http://vneconomy.vn/tai-lieu.htm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altLang="en-US" sz="2800" dirty="0">
                <a:latin typeface="Times New Roman" pitchFamily="18" charset="0"/>
                <a:cs typeface="Times New Roman" pitchFamily="18" charset="0"/>
              </a:rPr>
              <a:t>http://www.vnep.org.vn/vi-VN/Trang-chu/.htm</a:t>
            </a:r>
          </a:p>
        </p:txBody>
      </p:sp>
    </p:spTree>
    <p:extLst>
      <p:ext uri="{BB962C8B-B14F-4D97-AF65-F5344CB8AC3E}">
        <p14:creationId xmlns:p14="http://schemas.microsoft.com/office/powerpoint/2010/main" val="36964586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381000"/>
            <a:ext cx="7772400" cy="1143000"/>
          </a:xfrm>
        </p:spPr>
        <p:txBody>
          <a:bodyPr/>
          <a:lstStyle/>
          <a:p>
            <a:pPr algn="ctr"/>
            <a:r>
              <a:rPr lang="en-US" dirty="0"/>
              <a:t>Useful Websites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4800" y="914400"/>
            <a:ext cx="8763000" cy="5943600"/>
          </a:xfrm>
        </p:spPr>
        <p:txBody>
          <a:bodyPr>
            <a:normAutofit fontScale="55000" lnSpcReduction="20000"/>
          </a:bodyPr>
          <a:lstStyle/>
          <a:p>
            <a:pPr marL="82550" indent="0">
              <a:buFont typeface="Wingdings 2" pitchFamily="18" charset="2"/>
              <a:buNone/>
              <a:defRPr/>
            </a:pPr>
            <a:r>
              <a:rPr lang="en-US" sz="2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Foreign statistical websites</a:t>
            </a:r>
            <a:endParaRPr lang="en-US" sz="2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 2" pitchFamily="18" charset="2"/>
              <a:buNone/>
              <a:defRPr/>
            </a:pPr>
            <a:r>
              <a:rPr lang="en-US" altLang="en-US" sz="2900" dirty="0">
                <a:latin typeface="Times New Roman" pitchFamily="18" charset="0"/>
                <a:cs typeface="Times New Roman" pitchFamily="18" charset="0"/>
              </a:rPr>
              <a:t>http://pwt.econ.upenn.edu/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altLang="en-US" sz="2900" dirty="0">
                <a:latin typeface="Times New Roman" pitchFamily="18" charset="0"/>
                <a:cs typeface="Times New Roman" pitchFamily="18" charset="0"/>
              </a:rPr>
              <a:t>http://www.oecd.org/statsportal/0,3352,en_2825_293564_1_1_1_1_1,00.html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altLang="en-US" sz="2900" dirty="0">
                <a:latin typeface="Times New Roman" pitchFamily="18" charset="0"/>
                <a:cs typeface="Times New Roman" pitchFamily="18" charset="0"/>
              </a:rPr>
              <a:t>http://www.adb.org/Economics/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altLang="en-US" sz="2900" dirty="0">
                <a:latin typeface="Times New Roman" pitchFamily="18" charset="0"/>
                <a:cs typeface="Times New Roman" pitchFamily="18" charset="0"/>
              </a:rPr>
              <a:t>http://www.imf.org/external/data.htm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altLang="en-US" sz="2900" dirty="0">
                <a:latin typeface="Times New Roman" pitchFamily="18" charset="0"/>
                <a:cs typeface="Times New Roman" pitchFamily="18" charset="0"/>
              </a:rPr>
              <a:t>http://www.un.org/en/databases/  http://data.worldbank.org/data-catalog/world-development-indicators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altLang="en-US" sz="2900" dirty="0">
                <a:latin typeface="Times New Roman" pitchFamily="18" charset="0"/>
                <a:cs typeface="Times New Roman" pitchFamily="18" charset="0"/>
              </a:rPr>
              <a:t>http://www.bis.org/statistics/index.htm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altLang="en-US" sz="2900" dirty="0">
                <a:latin typeface="Times New Roman" pitchFamily="18" charset="0"/>
                <a:cs typeface="Times New Roman" pitchFamily="18" charset="0"/>
              </a:rPr>
              <a:t>http://finance.yahoo.com/actives?e=us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altLang="en-US" sz="2900" dirty="0">
                <a:latin typeface="Times New Roman" pitchFamily="18" charset="0"/>
                <a:cs typeface="Times New Roman" pitchFamily="18" charset="0"/>
              </a:rPr>
              <a:t>http://www.mhhe.com/economics/dornbusch8e/quizzes/quizzes.mhtml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altLang="en-US" sz="2900" dirty="0">
                <a:latin typeface="Times New Roman" pitchFamily="18" charset="0"/>
                <a:cs typeface="Times New Roman" pitchFamily="18" charset="0"/>
              </a:rPr>
              <a:t>http://stat.wto.org/CountryProfile/WSDBCountryPFReporter.aspx?Language=E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altLang="en-US" sz="2900" dirty="0">
                <a:latin typeface="Times New Roman" pitchFamily="18" charset="0"/>
                <a:cs typeface="Times New Roman" pitchFamily="18" charset="0"/>
              </a:rPr>
              <a:t>http://www.trademap.org/tradestat/Country_SelProduct_TS.aspx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altLang="en-US" sz="2900" dirty="0">
                <a:latin typeface="Times New Roman" pitchFamily="18" charset="0"/>
                <a:cs typeface="Times New Roman" pitchFamily="18" charset="0"/>
              </a:rPr>
              <a:t>http://www.gapminder.org/data/   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altLang="en-US" sz="2900" dirty="0">
                <a:latin typeface="Times New Roman" pitchFamily="18" charset="0"/>
                <a:cs typeface="Times New Roman" pitchFamily="18" charset="0"/>
              </a:rPr>
              <a:t>http://www.amis-outlook.org/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altLang="en-US" sz="2900" dirty="0">
                <a:latin typeface="Times New Roman" pitchFamily="18" charset="0"/>
                <a:cs typeface="Times New Roman" pitchFamily="18" charset="0"/>
              </a:rPr>
              <a:t>http://www.numbeo.com/common/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altLang="en-US" sz="2900" b="1" dirty="0" smtClean="0">
                <a:latin typeface="Times New Roman" pitchFamily="18" charset="0"/>
                <a:cs typeface="Times New Roman" pitchFamily="18" charset="0"/>
              </a:rPr>
              <a:t>Economic information website</a:t>
            </a:r>
            <a:endParaRPr lang="en-US" altLang="en-US" sz="29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  <a:defRPr/>
            </a:pPr>
            <a:r>
              <a:rPr lang="en-US" altLang="en-US" sz="2900" dirty="0">
                <a:latin typeface="Times New Roman" pitchFamily="18" charset="0"/>
                <a:cs typeface="Times New Roman" pitchFamily="18" charset="0"/>
              </a:rPr>
              <a:t>http://cafef.vn/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altLang="en-US" sz="2900" dirty="0">
                <a:latin typeface="Times New Roman" pitchFamily="18" charset="0"/>
                <a:cs typeface="Times New Roman" pitchFamily="18" charset="0"/>
              </a:rPr>
              <a:t>http://gafin.vn/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altLang="en-US" sz="2900" dirty="0">
                <a:latin typeface="Times New Roman" pitchFamily="18" charset="0"/>
                <a:cs typeface="Times New Roman" pitchFamily="18" charset="0"/>
              </a:rPr>
              <a:t>http://</a:t>
            </a:r>
            <a:r>
              <a:rPr lang="en-US" altLang="en-US" sz="2900" dirty="0" smtClean="0">
                <a:latin typeface="Times New Roman" pitchFamily="18" charset="0"/>
                <a:cs typeface="Times New Roman" pitchFamily="18" charset="0"/>
              </a:rPr>
              <a:t>vneconomy.vn/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http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://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www.vnep.org.vn/vi-VN/Default.html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http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://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ecna.gov.vn/Pages/Index.aspx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http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://kinhtetrunguong.vn</a:t>
            </a:r>
            <a:r>
              <a:rPr lang="en-US" sz="29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endParaRPr lang="en-US" altLang="en-US" sz="29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28128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200400"/>
            <a:ext cx="7315200" cy="1600200"/>
          </a:xfrm>
        </p:spPr>
        <p:txBody>
          <a:bodyPr>
            <a:normAutofit/>
          </a:bodyPr>
          <a:lstStyle/>
          <a:p>
            <a:r>
              <a:rPr lang="en-US" dirty="0" smtClean="0"/>
              <a:t>Mentor Pham Xuan Truong</a:t>
            </a:r>
          </a:p>
          <a:p>
            <a:r>
              <a:rPr lang="en-US" dirty="0" smtClean="0"/>
              <a:t>truongpx@ftu.edu.vn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Chapter 1 Introduction to macroeconomics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5170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57200"/>
            <a:ext cx="8915400" cy="808038"/>
          </a:xfrm>
        </p:spPr>
        <p:txBody>
          <a:bodyPr>
            <a:normAutofit/>
          </a:bodyPr>
          <a:lstStyle/>
          <a:p>
            <a:r>
              <a:rPr lang="en-US" dirty="0" smtClean="0"/>
              <a:t>Content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 smtClean="0"/>
              <a:t>I Basic concepts in </a:t>
            </a:r>
            <a:r>
              <a:rPr lang="en-US" b="1" dirty="0"/>
              <a:t>E</a:t>
            </a:r>
            <a:r>
              <a:rPr lang="en-US" b="1" dirty="0" smtClean="0"/>
              <a:t>conomics</a:t>
            </a:r>
          </a:p>
          <a:p>
            <a:pPr marL="0" indent="0">
              <a:buNone/>
            </a:pPr>
            <a:r>
              <a:rPr lang="en-US" dirty="0" smtClean="0"/>
              <a:t>1 Scarcity</a:t>
            </a:r>
          </a:p>
          <a:p>
            <a:pPr marL="0" indent="0">
              <a:buNone/>
            </a:pPr>
            <a:r>
              <a:rPr lang="en-US" dirty="0" smtClean="0"/>
              <a:t>2 Opportunity cost</a:t>
            </a:r>
          </a:p>
          <a:p>
            <a:pPr marL="0" indent="0">
              <a:buNone/>
            </a:pPr>
            <a:r>
              <a:rPr lang="en-US" dirty="0" smtClean="0"/>
              <a:t>3 Three fundamental questions in economic</a:t>
            </a:r>
          </a:p>
          <a:p>
            <a:pPr marL="0" indent="0">
              <a:buNone/>
            </a:pPr>
            <a:r>
              <a:rPr lang="en-US" b="1" dirty="0" smtClean="0"/>
              <a:t>II Overview of macroeconomics</a:t>
            </a:r>
          </a:p>
          <a:p>
            <a:pPr marL="0" indent="0">
              <a:buNone/>
            </a:pPr>
            <a:r>
              <a:rPr lang="en-US" dirty="0" smtClean="0"/>
              <a:t>1 What is macroeconomics</a:t>
            </a:r>
          </a:p>
          <a:p>
            <a:pPr marL="0" indent="0">
              <a:buNone/>
            </a:pPr>
            <a:r>
              <a:rPr lang="en-US" dirty="0" smtClean="0"/>
              <a:t>2 Objects and methods of research</a:t>
            </a:r>
          </a:p>
          <a:p>
            <a:pPr marL="0" indent="0">
              <a:buNone/>
            </a:pPr>
            <a:r>
              <a:rPr lang="en-US" dirty="0" smtClean="0"/>
              <a:t>3 Macroeconomic system</a:t>
            </a:r>
          </a:p>
          <a:p>
            <a:pPr marL="0" indent="0">
              <a:buNone/>
            </a:pPr>
            <a:r>
              <a:rPr lang="en-US" dirty="0" smtClean="0"/>
              <a:t>4 Objectives and policy tools of government to adjust </a:t>
            </a:r>
            <a:r>
              <a:rPr lang="en-US" dirty="0" err="1" smtClean="0"/>
              <a:t>macroeconomy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3952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772400" cy="884238"/>
          </a:xfrm>
        </p:spPr>
        <p:txBody>
          <a:bodyPr/>
          <a:lstStyle/>
          <a:p>
            <a:r>
              <a:rPr lang="en-US" dirty="0" smtClean="0"/>
              <a:t>I Basic concept in Economics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7709" y="1066800"/>
            <a:ext cx="8839200" cy="54102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3600" b="1" dirty="0" smtClean="0"/>
              <a:t>1 Scarcity</a:t>
            </a:r>
          </a:p>
          <a:p>
            <a:pPr marL="0" indent="0">
              <a:buNone/>
            </a:pPr>
            <a:r>
              <a:rPr lang="en-US" altLang="en-US" sz="3600" dirty="0" smtClean="0">
                <a:cs typeface="Times New Roman" pitchFamily="18" charset="0"/>
              </a:rPr>
              <a:t>- Definition: The </a:t>
            </a:r>
            <a:r>
              <a:rPr lang="en-US" altLang="en-US" sz="3600" dirty="0">
                <a:cs typeface="Times New Roman" pitchFamily="18" charset="0"/>
              </a:rPr>
              <a:t>situation in which unlimited wants exceed the limited resources available to fulfill those </a:t>
            </a:r>
            <a:r>
              <a:rPr lang="en-US" altLang="en-US" sz="3600" dirty="0" smtClean="0">
                <a:cs typeface="Times New Roman" pitchFamily="18" charset="0"/>
              </a:rPr>
              <a:t>wants</a:t>
            </a:r>
          </a:p>
          <a:p>
            <a:pPr marL="0" indent="0">
              <a:buNone/>
            </a:pPr>
            <a:r>
              <a:rPr lang="en-US" sz="3600" dirty="0" smtClean="0">
                <a:cs typeface="Times New Roman" pitchFamily="18" charset="0"/>
              </a:rPr>
              <a:t>- The law </a:t>
            </a:r>
            <a:r>
              <a:rPr lang="en-US" sz="3600" dirty="0">
                <a:cs typeface="Times New Roman" pitchFamily="18" charset="0"/>
              </a:rPr>
              <a:t>of diminishing </a:t>
            </a:r>
            <a:r>
              <a:rPr lang="en-US" sz="3600" dirty="0" smtClean="0">
                <a:cs typeface="Times New Roman" pitchFamily="18" charset="0"/>
              </a:rPr>
              <a:t>marginal returns/ product/ productivity</a:t>
            </a:r>
            <a:endParaRPr lang="en-US" altLang="en-US" sz="3600" dirty="0" smtClean="0"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en-US" sz="3600" b="1" dirty="0">
                <a:cs typeface="Times New Roman" pitchFamily="18" charset="0"/>
              </a:rPr>
              <a:t>2 Opportunity cost</a:t>
            </a:r>
          </a:p>
          <a:p>
            <a:pPr marL="0" indent="0">
              <a:buNone/>
            </a:pPr>
            <a:r>
              <a:rPr lang="en-US" altLang="en-US" sz="3600" dirty="0" smtClean="0">
                <a:cs typeface="Times New Roman" pitchFamily="18" charset="0"/>
              </a:rPr>
              <a:t>- Definition: The </a:t>
            </a:r>
            <a:r>
              <a:rPr lang="en-US" altLang="en-US" sz="3600" dirty="0">
                <a:cs typeface="Times New Roman" pitchFamily="18" charset="0"/>
              </a:rPr>
              <a:t>value of the next-best alternative that must be forgone in </a:t>
            </a:r>
            <a:r>
              <a:rPr lang="en-US" altLang="en-US" sz="3600" dirty="0" err="1">
                <a:cs typeface="Times New Roman" pitchFamily="18" charset="0"/>
              </a:rPr>
              <a:t>oder</a:t>
            </a:r>
            <a:r>
              <a:rPr lang="en-US" altLang="en-US" sz="3600" dirty="0">
                <a:cs typeface="Times New Roman" pitchFamily="18" charset="0"/>
              </a:rPr>
              <a:t> to undertake the </a:t>
            </a:r>
            <a:r>
              <a:rPr lang="en-US" altLang="en-US" sz="3600" dirty="0" smtClean="0">
                <a:cs typeface="Times New Roman" pitchFamily="18" charset="0"/>
              </a:rPr>
              <a:t>activity</a:t>
            </a:r>
          </a:p>
          <a:p>
            <a:pPr marL="0" indent="0">
              <a:buNone/>
            </a:pPr>
            <a:r>
              <a:rPr lang="en-US" sz="3600" dirty="0" smtClean="0">
                <a:cs typeface="Times New Roman" pitchFamily="18" charset="0"/>
              </a:rPr>
              <a:t>- The law </a:t>
            </a:r>
            <a:r>
              <a:rPr lang="en-US" sz="3600" dirty="0">
                <a:cs typeface="Times New Roman" pitchFamily="18" charset="0"/>
              </a:rPr>
              <a:t>of increasing opportunity cost</a:t>
            </a:r>
            <a:endParaRPr lang="en-US" altLang="en-US" sz="3600" dirty="0" smtClean="0">
              <a:cs typeface="Times New Roman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2339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1066800"/>
            <a:ext cx="8763000" cy="54864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altLang="en-US" sz="2800" b="1" dirty="0">
                <a:cs typeface="Times New Roman" pitchFamily="18" charset="0"/>
              </a:rPr>
              <a:t>3 </a:t>
            </a:r>
            <a:r>
              <a:rPr lang="en-US" altLang="en-US" sz="2800" b="1" dirty="0" smtClean="0">
                <a:cs typeface="Times New Roman" pitchFamily="18" charset="0"/>
              </a:rPr>
              <a:t>Economics</a:t>
            </a:r>
            <a:endParaRPr lang="en-US" altLang="en-US" sz="2800" b="1" dirty="0"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en-US" sz="2800" dirty="0">
                <a:cs typeface="Times New Roman" pitchFamily="18" charset="0"/>
              </a:rPr>
              <a:t>The study of the choices people make to attain their goals, given their scare resources</a:t>
            </a:r>
          </a:p>
          <a:p>
            <a:pPr marL="0" indent="0">
              <a:buNone/>
            </a:pPr>
            <a:r>
              <a:rPr lang="en-US" sz="2800" dirty="0"/>
              <a:t>Three fundamental questions in economic</a:t>
            </a:r>
          </a:p>
          <a:p>
            <a:pPr>
              <a:buFontTx/>
              <a:buChar char="-"/>
            </a:pPr>
            <a:r>
              <a:rPr lang="en-US" altLang="en-US" sz="2800" dirty="0">
                <a:cs typeface="Times New Roman" pitchFamily="18" charset="0"/>
              </a:rPr>
              <a:t>Produce what</a:t>
            </a:r>
          </a:p>
          <a:p>
            <a:pPr>
              <a:buFontTx/>
              <a:buChar char="-"/>
            </a:pPr>
            <a:r>
              <a:rPr lang="en-US" altLang="en-US" sz="2800" dirty="0">
                <a:cs typeface="Times New Roman" pitchFamily="18" charset="0"/>
              </a:rPr>
              <a:t>How produce</a:t>
            </a:r>
          </a:p>
          <a:p>
            <a:pPr>
              <a:buFontTx/>
              <a:buChar char="-"/>
            </a:pPr>
            <a:r>
              <a:rPr lang="en-US" altLang="en-US" sz="2800" dirty="0">
                <a:cs typeface="Times New Roman" pitchFamily="18" charset="0"/>
              </a:rPr>
              <a:t>Produce for </a:t>
            </a:r>
            <a:r>
              <a:rPr lang="en-US" altLang="en-US" sz="2800" dirty="0" smtClean="0">
                <a:cs typeface="Times New Roman" pitchFamily="18" charset="0"/>
              </a:rPr>
              <a:t>whom</a:t>
            </a:r>
          </a:p>
          <a:p>
            <a:pPr marL="0" indent="0">
              <a:buNone/>
            </a:pPr>
            <a:r>
              <a:rPr lang="en-US" sz="2800" b="1" i="1" u="sng" dirty="0" smtClean="0">
                <a:cs typeface="Times New Roman" pitchFamily="18" charset="0"/>
              </a:rPr>
              <a:t>Normative economics vs positive economics</a:t>
            </a:r>
            <a:endParaRPr lang="en-US" sz="2800" b="1" i="1" u="sng" dirty="0"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b="1" dirty="0" smtClean="0"/>
              <a:t>Normative economics</a:t>
            </a:r>
            <a:r>
              <a:rPr lang="en-US" dirty="0"/>
              <a:t> </a:t>
            </a:r>
            <a:r>
              <a:rPr lang="en-US" dirty="0" smtClean="0"/>
              <a:t>is </a:t>
            </a:r>
            <a:r>
              <a:rPr lang="en-US" dirty="0"/>
              <a:t>a part of economics </a:t>
            </a:r>
            <a:r>
              <a:rPr lang="en-US" dirty="0" smtClean="0"/>
              <a:t>that expresses</a:t>
            </a:r>
            <a:r>
              <a:rPr lang="en-US" dirty="0"/>
              <a:t> value or normative judgments about economic fairness, or what the outcome of the economy or goals of public policy </a:t>
            </a:r>
            <a:r>
              <a:rPr lang="en-US" i="1" dirty="0"/>
              <a:t>ought to be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r>
              <a:rPr lang="en-US" b="1" dirty="0"/>
              <a:t>Positive economics</a:t>
            </a:r>
            <a:r>
              <a:rPr lang="en-US" dirty="0"/>
              <a:t> </a:t>
            </a:r>
            <a:r>
              <a:rPr lang="en-US" dirty="0" smtClean="0"/>
              <a:t>is </a:t>
            </a:r>
            <a:r>
              <a:rPr lang="en-US" dirty="0"/>
              <a:t>the branch of economics that concerns the description and explanation of economic </a:t>
            </a:r>
            <a:r>
              <a:rPr lang="en-US" dirty="0" smtClean="0"/>
              <a:t>phenomena.</a:t>
            </a:r>
            <a:r>
              <a:rPr lang="en-US" baseline="30000" dirty="0"/>
              <a:t> </a:t>
            </a:r>
            <a:r>
              <a:rPr lang="en-US" dirty="0" smtClean="0"/>
              <a:t>It </a:t>
            </a:r>
            <a:r>
              <a:rPr lang="en-US" dirty="0"/>
              <a:t>focuses on facts and cause-and-effect behavioral relationships and includes the development and testing of economics theories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7772400" cy="808038"/>
          </a:xfrm>
        </p:spPr>
        <p:txBody>
          <a:bodyPr/>
          <a:lstStyle/>
          <a:p>
            <a:r>
              <a:rPr lang="en-US" dirty="0" smtClean="0"/>
              <a:t>I Basic concept in Economics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7586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800" b="1" dirty="0"/>
              <a:t>II Overview of macroeconomics</a:t>
            </a:r>
            <a:br>
              <a:rPr lang="en-US" sz="3800" b="1" dirty="0"/>
            </a:br>
            <a:endParaRPr lang="en-US" sz="3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914400"/>
            <a:ext cx="8686800" cy="57150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 smtClean="0"/>
              <a:t>1 What is macroeconomics</a:t>
            </a:r>
          </a:p>
          <a:p>
            <a:pPr marL="0" indent="0" algn="just">
              <a:buNone/>
            </a:pPr>
            <a:r>
              <a:rPr lang="en-US" b="1" i="1" dirty="0"/>
              <a:t>Macroeconomics</a:t>
            </a:r>
            <a:r>
              <a:rPr lang="en-US" dirty="0"/>
              <a:t> (from the Greek prefix </a:t>
            </a:r>
            <a:r>
              <a:rPr lang="en-US" i="1" dirty="0" err="1"/>
              <a:t>makro</a:t>
            </a:r>
            <a:r>
              <a:rPr lang="en-US" i="1" dirty="0"/>
              <a:t>-</a:t>
            </a:r>
            <a:r>
              <a:rPr lang="en-US" dirty="0"/>
              <a:t> meaning "large" and economics) is a branch of economics dealing with the performance, structure, behavior, and decision-making of </a:t>
            </a:r>
            <a:r>
              <a:rPr lang="en-US" b="1" i="1" dirty="0"/>
              <a:t>an economy as a whole</a:t>
            </a:r>
            <a:r>
              <a:rPr lang="en-US" dirty="0"/>
              <a:t>, rather than individual markets. This includes national, regional, and global </a:t>
            </a:r>
            <a:r>
              <a:rPr lang="en-US" dirty="0" smtClean="0"/>
              <a:t>economies. With</a:t>
            </a:r>
            <a:r>
              <a:rPr lang="en-US" dirty="0"/>
              <a:t> microeconomics, macroeconomics is one of the two most general fields in economics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endParaRPr lang="en-US" dirty="0" smtClean="0"/>
          </a:p>
          <a:p>
            <a:pPr marL="0" indent="0" algn="just">
              <a:buNone/>
            </a:pPr>
            <a:r>
              <a:rPr lang="en-US" dirty="0"/>
              <a:t>Macroeconomists study </a:t>
            </a:r>
            <a:r>
              <a:rPr lang="en-US" b="1" i="1" dirty="0"/>
              <a:t>aggregated indicators </a:t>
            </a:r>
            <a:r>
              <a:rPr lang="en-US" dirty="0"/>
              <a:t>such as GDP, </a:t>
            </a:r>
            <a:r>
              <a:rPr lang="en-US" dirty="0" smtClean="0"/>
              <a:t>unemployment </a:t>
            </a:r>
            <a:r>
              <a:rPr lang="en-US" dirty="0"/>
              <a:t>rates, and price indices to understand how the whole economy functions. Macroeconomists develop models that explain the relationship between such factors as </a:t>
            </a:r>
            <a:r>
              <a:rPr lang="en-US" dirty="0" smtClean="0"/>
              <a:t>national income</a:t>
            </a:r>
            <a:r>
              <a:rPr lang="en-US" dirty="0"/>
              <a:t>, output, consumption, </a:t>
            </a:r>
            <a:r>
              <a:rPr lang="en-US" dirty="0" smtClean="0"/>
              <a:t>unemployment, inflation</a:t>
            </a:r>
            <a:r>
              <a:rPr lang="en-US" dirty="0"/>
              <a:t>, savings, investment, international trade and international finance. </a:t>
            </a:r>
            <a:r>
              <a:rPr lang="en-US" b="1" i="1" dirty="0"/>
              <a:t>In contrast</a:t>
            </a:r>
            <a:r>
              <a:rPr lang="en-US" dirty="0"/>
              <a:t>, microeconomics is primarily focused on the actions of individual agents, such as firms and consumers, and how their behavior determines prices and quantities in specific markets.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648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92162"/>
          </a:xfrm>
        </p:spPr>
        <p:txBody>
          <a:bodyPr/>
          <a:lstStyle/>
          <a:p>
            <a:r>
              <a:rPr lang="en-US" dirty="0"/>
              <a:t>II Overview of macroeconomics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5800" y="1143000"/>
            <a:ext cx="8077200" cy="4572000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1 What is macroeconomics</a:t>
            </a:r>
          </a:p>
          <a:p>
            <a:pPr marL="0" indent="0" algn="just">
              <a:buNone/>
            </a:pPr>
            <a:r>
              <a:rPr lang="en-US" dirty="0" smtClean="0"/>
              <a:t>While </a:t>
            </a:r>
            <a:r>
              <a:rPr lang="en-US" dirty="0"/>
              <a:t>macroeconomics is a broad field of study, </a:t>
            </a:r>
            <a:r>
              <a:rPr lang="en-US" b="1" i="1" dirty="0"/>
              <a:t>there are two areas of research</a:t>
            </a:r>
            <a:r>
              <a:rPr lang="en-US" dirty="0"/>
              <a:t> that are emblematic of the discipline: the attempt to understand the causes and consequences of short-run fluctuations in national income (the business cycle), and the attempt to understand the determinants of long-run economic growth (increases in national income). </a:t>
            </a:r>
            <a:r>
              <a:rPr lang="en-US" dirty="0" smtClean="0"/>
              <a:t>Macroeconomic </a:t>
            </a:r>
            <a:r>
              <a:rPr lang="en-US" dirty="0"/>
              <a:t>models and their forecasts are used by governments to assist in the development and evaluation of economic policy.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62239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i="1" dirty="0" smtClean="0"/>
              <a:t>What is the object of macro and micro</a:t>
            </a:r>
          </a:p>
          <a:p>
            <a:pPr marL="0" indent="0">
              <a:buNone/>
            </a:pPr>
            <a:r>
              <a:rPr lang="en-US" dirty="0" smtClean="0"/>
              <a:t>1 Should FPT invest in new technology</a:t>
            </a:r>
          </a:p>
          <a:p>
            <a:pPr marL="0" indent="0">
              <a:buNone/>
            </a:pPr>
            <a:r>
              <a:rPr lang="en-US" dirty="0" smtClean="0"/>
              <a:t>2 Effect of increase of petroleum price on transportation</a:t>
            </a:r>
          </a:p>
          <a:p>
            <a:pPr marL="0" indent="0">
              <a:buNone/>
            </a:pPr>
            <a:r>
              <a:rPr lang="en-US" dirty="0" smtClean="0"/>
              <a:t>3 Whether Increase in input cost leads to increase in CPI</a:t>
            </a:r>
          </a:p>
          <a:p>
            <a:pPr marL="0" indent="0">
              <a:buNone/>
            </a:pPr>
            <a:r>
              <a:rPr lang="en-US" dirty="0" smtClean="0"/>
              <a:t>4 How Productivity affects GPD 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II Overview of macroeconomics</a:t>
            </a:r>
          </a:p>
        </p:txBody>
      </p:sp>
    </p:spTree>
    <p:extLst>
      <p:ext uri="{BB962C8B-B14F-4D97-AF65-F5344CB8AC3E}">
        <p14:creationId xmlns:p14="http://schemas.microsoft.com/office/powerpoint/2010/main" val="21474494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sz="quarter" idx="1"/>
          </p:nvPr>
        </p:nvSpPr>
        <p:spPr>
          <a:xfrm>
            <a:off x="914400" y="1219200"/>
            <a:ext cx="7772400" cy="45720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2 Objects and methods of </a:t>
            </a:r>
            <a:r>
              <a:rPr lang="en-US" b="1" dirty="0" smtClean="0"/>
              <a:t>research</a:t>
            </a:r>
          </a:p>
          <a:p>
            <a:pPr marL="0" indent="0">
              <a:buNone/>
            </a:pPr>
            <a:r>
              <a:rPr lang="en-US" b="1" u="sng" dirty="0" smtClean="0"/>
              <a:t>Objects</a:t>
            </a:r>
            <a:endParaRPr lang="en-US" b="1" u="sng" dirty="0"/>
          </a:p>
          <a:p>
            <a:pPr marL="0" indent="0">
              <a:buNone/>
            </a:pPr>
            <a:r>
              <a:rPr lang="en-US" dirty="0" smtClean="0"/>
              <a:t>Macroeconomics focuses on 4 fundamental objects</a:t>
            </a:r>
          </a:p>
          <a:p>
            <a:pPr>
              <a:buFontTx/>
              <a:buChar char="-"/>
            </a:pPr>
            <a:r>
              <a:rPr lang="en-US" dirty="0" smtClean="0"/>
              <a:t>Total output (aggregate output), economic growth, business cycle</a:t>
            </a:r>
          </a:p>
          <a:p>
            <a:pPr>
              <a:buFontTx/>
              <a:buChar char="-"/>
            </a:pPr>
            <a:r>
              <a:rPr lang="en-US" dirty="0" smtClean="0"/>
              <a:t>Price level, inflation</a:t>
            </a:r>
          </a:p>
          <a:p>
            <a:pPr>
              <a:buFontTx/>
              <a:buChar char="-"/>
            </a:pPr>
            <a:r>
              <a:rPr lang="en-US" dirty="0" smtClean="0"/>
              <a:t>Unemployment, social welfare</a:t>
            </a:r>
          </a:p>
          <a:p>
            <a:pPr>
              <a:buFontTx/>
              <a:buChar char="-"/>
            </a:pPr>
            <a:r>
              <a:rPr lang="en-US" dirty="0" smtClean="0"/>
              <a:t>International trade, balance of payment, foreign exchange rate</a:t>
            </a:r>
          </a:p>
          <a:p>
            <a:pPr marL="0" indent="0">
              <a:buNone/>
            </a:pPr>
            <a:r>
              <a:rPr lang="en-US" dirty="0" smtClean="0"/>
              <a:t>Questions revolving 4 abovementioned objects are the issues researched by macroeconomists</a:t>
            </a:r>
            <a:endParaRPr lang="en-US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92162"/>
          </a:xfrm>
        </p:spPr>
        <p:txBody>
          <a:bodyPr/>
          <a:lstStyle/>
          <a:p>
            <a:r>
              <a:rPr lang="en-US" dirty="0"/>
              <a:t>II Overview of macroeconomics</a:t>
            </a:r>
          </a:p>
        </p:txBody>
      </p:sp>
    </p:spTree>
    <p:extLst>
      <p:ext uri="{BB962C8B-B14F-4D97-AF65-F5344CB8AC3E}">
        <p14:creationId xmlns:p14="http://schemas.microsoft.com/office/powerpoint/2010/main" val="13230861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2 Objects and methods of research</a:t>
            </a:r>
          </a:p>
          <a:p>
            <a:pPr marL="0" indent="0">
              <a:buNone/>
            </a:pPr>
            <a:r>
              <a:rPr lang="en-US" b="1" u="sng" dirty="0" smtClean="0"/>
              <a:t>Methods of </a:t>
            </a:r>
            <a:r>
              <a:rPr lang="en-US" b="1" u="sng" dirty="0" err="1" smtClean="0"/>
              <a:t>reasearch</a:t>
            </a:r>
            <a:endParaRPr lang="en-US" b="1" u="sng" dirty="0"/>
          </a:p>
          <a:p>
            <a:r>
              <a:rPr lang="en-US" dirty="0"/>
              <a:t>Economists use </a:t>
            </a:r>
            <a:r>
              <a:rPr lang="en-US" i="1" dirty="0"/>
              <a:t>economic models </a:t>
            </a:r>
            <a:r>
              <a:rPr lang="en-US" dirty="0"/>
              <a:t>to explore the choices people make and the </a:t>
            </a:r>
            <a:r>
              <a:rPr lang="en-US" dirty="0" smtClean="0"/>
              <a:t>consequences of </a:t>
            </a:r>
            <a:r>
              <a:rPr lang="en-US" dirty="0"/>
              <a:t>those choices. A </a:t>
            </a:r>
            <a:r>
              <a:rPr lang="en-US" b="1" dirty="0"/>
              <a:t>model </a:t>
            </a:r>
            <a:r>
              <a:rPr lang="en-US" dirty="0"/>
              <a:t>is any simplified representation of reality that is used to better </a:t>
            </a:r>
            <a:r>
              <a:rPr lang="en-US" dirty="0" smtClean="0"/>
              <a:t>understand real-life situations</a:t>
            </a:r>
          </a:p>
          <a:p>
            <a:r>
              <a:rPr lang="en-US" dirty="0" smtClean="0"/>
              <a:t>In</a:t>
            </a:r>
            <a:r>
              <a:rPr lang="en-US" dirty="0"/>
              <a:t> economics, a </a:t>
            </a:r>
            <a:r>
              <a:rPr lang="en-US" b="1" dirty="0"/>
              <a:t>model</a:t>
            </a:r>
            <a:r>
              <a:rPr lang="en-US" dirty="0"/>
              <a:t> is </a:t>
            </a:r>
            <a:r>
              <a:rPr lang="en-US" dirty="0" smtClean="0"/>
              <a:t>theoretically</a:t>
            </a:r>
            <a:r>
              <a:rPr lang="en-US" dirty="0"/>
              <a:t> </a:t>
            </a:r>
            <a:r>
              <a:rPr lang="en-US" dirty="0" smtClean="0"/>
              <a:t>constructed to explain </a:t>
            </a:r>
            <a:r>
              <a:rPr lang="en-US" dirty="0"/>
              <a:t>economic </a:t>
            </a:r>
            <a:r>
              <a:rPr lang="en-US" dirty="0" smtClean="0"/>
              <a:t>processes</a:t>
            </a:r>
            <a:r>
              <a:rPr lang="en-US" dirty="0"/>
              <a:t> </a:t>
            </a:r>
            <a:r>
              <a:rPr lang="en-US" dirty="0" smtClean="0"/>
              <a:t>by </a:t>
            </a:r>
            <a:r>
              <a:rPr lang="en-US" dirty="0"/>
              <a:t>a set of variables and a set of logical and/or quantitative relationships between them. The economic model </a:t>
            </a:r>
            <a:r>
              <a:rPr lang="en-US" dirty="0" smtClean="0"/>
              <a:t>often </a:t>
            </a:r>
            <a:r>
              <a:rPr lang="en-US" dirty="0"/>
              <a:t>but not always </a:t>
            </a:r>
            <a:r>
              <a:rPr lang="en-US" dirty="0" smtClean="0"/>
              <a:t>using mathematical </a:t>
            </a:r>
            <a:r>
              <a:rPr lang="en-US" dirty="0"/>
              <a:t>techniques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II Overview of macroeconomics</a:t>
            </a:r>
          </a:p>
        </p:txBody>
      </p:sp>
    </p:spTree>
    <p:extLst>
      <p:ext uri="{BB962C8B-B14F-4D97-AF65-F5344CB8AC3E}">
        <p14:creationId xmlns:p14="http://schemas.microsoft.com/office/powerpoint/2010/main" val="21114259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09600" y="971913"/>
            <a:ext cx="8153400" cy="4572000"/>
          </a:xfrm>
        </p:spPr>
        <p:txBody>
          <a:bodyPr/>
          <a:lstStyle/>
          <a:p>
            <a:pPr marL="0" indent="0" algn="just">
              <a:buNone/>
            </a:pPr>
            <a:r>
              <a:rPr lang="en-US" b="1" dirty="0"/>
              <a:t>2 Objects and methods of research</a:t>
            </a:r>
          </a:p>
          <a:p>
            <a:pPr marL="0" indent="0" algn="just">
              <a:buNone/>
            </a:pPr>
            <a:r>
              <a:rPr lang="en-US" b="1" u="sng" dirty="0" smtClean="0"/>
              <a:t>Methods </a:t>
            </a:r>
            <a:r>
              <a:rPr lang="en-US" b="1" u="sng" dirty="0"/>
              <a:t>of </a:t>
            </a:r>
            <a:r>
              <a:rPr lang="en-US" b="1" u="sng" dirty="0" err="1" smtClean="0"/>
              <a:t>reasearch</a:t>
            </a:r>
            <a:endParaRPr lang="en-US" dirty="0" smtClean="0"/>
          </a:p>
          <a:p>
            <a:pPr algn="just"/>
            <a:r>
              <a:rPr lang="en-US" dirty="0" smtClean="0"/>
              <a:t>Models </a:t>
            </a:r>
            <a:r>
              <a:rPr lang="en-US" dirty="0"/>
              <a:t>are important because their simplicity allows economists to focus on </a:t>
            </a:r>
            <a:r>
              <a:rPr lang="en-US" dirty="0" smtClean="0"/>
              <a:t>the effects </a:t>
            </a:r>
            <a:r>
              <a:rPr lang="en-US" dirty="0"/>
              <a:t>of only one change at a time. That is, they allow us to hold everything else </a:t>
            </a:r>
            <a:r>
              <a:rPr lang="en-US" dirty="0" smtClean="0"/>
              <a:t>constant and </a:t>
            </a:r>
            <a:r>
              <a:rPr lang="en-US" dirty="0"/>
              <a:t>study how one change affects the overall economic outcome. So an </a:t>
            </a:r>
            <a:r>
              <a:rPr lang="en-US" dirty="0" smtClean="0"/>
              <a:t>important assumption </a:t>
            </a:r>
            <a:r>
              <a:rPr lang="en-US" dirty="0"/>
              <a:t>when building economic models is the </a:t>
            </a:r>
            <a:r>
              <a:rPr lang="en-US" b="1" dirty="0"/>
              <a:t>other things equal </a:t>
            </a:r>
            <a:r>
              <a:rPr lang="en-US" b="1" dirty="0" smtClean="0"/>
              <a:t>assumption, </a:t>
            </a:r>
            <a:r>
              <a:rPr lang="en-US" dirty="0" smtClean="0"/>
              <a:t>which </a:t>
            </a:r>
            <a:r>
              <a:rPr lang="en-US" dirty="0"/>
              <a:t>means that all other relevant factors remain unchanged.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868362"/>
          </a:xfrm>
        </p:spPr>
        <p:txBody>
          <a:bodyPr>
            <a:normAutofit/>
          </a:bodyPr>
          <a:lstStyle/>
          <a:p>
            <a:r>
              <a:rPr lang="en-US" dirty="0"/>
              <a:t>II Overview of macroeconomics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95300" y="5322332"/>
            <a:ext cx="186690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Observations</a:t>
            </a:r>
            <a:endParaRPr lang="en-US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2590800" y="5322332"/>
            <a:ext cx="160020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</a:lstStyle>
          <a:p>
            <a:r>
              <a:rPr lang="en-US" sz="2400" dirty="0"/>
              <a:t>Hypothesis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572000" y="5137665"/>
            <a:ext cx="2133600" cy="8309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Building model with assumptions </a:t>
            </a:r>
            <a:endParaRPr lang="en-US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7010400" y="4828263"/>
            <a:ext cx="1828800" cy="156966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Collecting data and check accuracy of the model </a:t>
            </a:r>
            <a:endParaRPr lang="en-US" sz="2400" dirty="0"/>
          </a:p>
        </p:txBody>
      </p:sp>
      <p:cxnSp>
        <p:nvCxnSpPr>
          <p:cNvPr id="10" name="Straight Arrow Connector 9"/>
          <p:cNvCxnSpPr>
            <a:stCxn id="5" idx="3"/>
            <a:endCxn id="6" idx="1"/>
          </p:cNvCxnSpPr>
          <p:nvPr/>
        </p:nvCxnSpPr>
        <p:spPr>
          <a:xfrm>
            <a:off x="2362200" y="5553165"/>
            <a:ext cx="228600" cy="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endCxn id="7" idx="1"/>
          </p:cNvCxnSpPr>
          <p:nvPr/>
        </p:nvCxnSpPr>
        <p:spPr>
          <a:xfrm>
            <a:off x="4191000" y="5550655"/>
            <a:ext cx="381000" cy="2509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6705600" y="5553163"/>
            <a:ext cx="304800" cy="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1828800" y="6248400"/>
            <a:ext cx="518160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V="1">
            <a:off x="1828800" y="5783997"/>
            <a:ext cx="0" cy="464403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V="1">
            <a:off x="3390900" y="5783997"/>
            <a:ext cx="0" cy="464403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endCxn id="7" idx="2"/>
          </p:cNvCxnSpPr>
          <p:nvPr/>
        </p:nvCxnSpPr>
        <p:spPr>
          <a:xfrm flipV="1">
            <a:off x="5638800" y="5968662"/>
            <a:ext cx="0" cy="27973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70126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1447800"/>
            <a:ext cx="8458200" cy="50292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 smtClean="0"/>
              <a:t>3 Macroeconomic system</a:t>
            </a:r>
          </a:p>
          <a:p>
            <a:pPr marL="0" indent="0">
              <a:buNone/>
            </a:pPr>
            <a:r>
              <a:rPr lang="en-US" dirty="0" smtClean="0"/>
              <a:t>Macroeconomic system has three components: input, </a:t>
            </a:r>
            <a:r>
              <a:rPr lang="en-US" dirty="0" err="1" smtClean="0"/>
              <a:t>marcoeconomic</a:t>
            </a:r>
            <a:r>
              <a:rPr lang="en-US" dirty="0" smtClean="0"/>
              <a:t> activities recording system (black box), output</a:t>
            </a:r>
          </a:p>
          <a:p>
            <a:pPr marL="0" indent="0">
              <a:buNone/>
            </a:pPr>
            <a:r>
              <a:rPr lang="en-US" dirty="0" smtClean="0"/>
              <a:t>+ </a:t>
            </a:r>
            <a:r>
              <a:rPr lang="en-US" i="1" dirty="0" smtClean="0"/>
              <a:t>input</a:t>
            </a:r>
            <a:r>
              <a:rPr lang="en-US" dirty="0" smtClean="0"/>
              <a:t>: exogenous and endogenous variables </a:t>
            </a:r>
          </a:p>
          <a:p>
            <a:pPr marL="0" indent="0">
              <a:buNone/>
            </a:pPr>
            <a:r>
              <a:rPr lang="en-US" dirty="0" smtClean="0"/>
              <a:t>+ </a:t>
            </a:r>
            <a:r>
              <a:rPr lang="en-US" i="1" dirty="0" smtClean="0"/>
              <a:t>black box</a:t>
            </a:r>
            <a:r>
              <a:rPr lang="en-US" dirty="0" smtClean="0"/>
              <a:t>: AD – AS model under affect of variables will produce macroeconomic outcome</a:t>
            </a:r>
          </a:p>
          <a:p>
            <a:pPr marL="0" indent="0">
              <a:buNone/>
            </a:pPr>
            <a:r>
              <a:rPr lang="en-US" dirty="0" smtClean="0"/>
              <a:t>+ </a:t>
            </a:r>
            <a:r>
              <a:rPr lang="en-US" i="1" dirty="0" smtClean="0"/>
              <a:t>output</a:t>
            </a:r>
            <a:r>
              <a:rPr lang="en-US" dirty="0" smtClean="0"/>
              <a:t>: total output, inflation, unemployment, foreign exchange rate, interest rate</a:t>
            </a:r>
          </a:p>
          <a:p>
            <a:pPr marL="0" indent="0">
              <a:buNone/>
            </a:pPr>
            <a:r>
              <a:rPr lang="en-US" b="1" i="1" dirty="0" smtClean="0"/>
              <a:t>Inputs will go to black box, in which they interacts with market principles and then outcomes of economy will be produced under aggregate numbers</a:t>
            </a:r>
          </a:p>
          <a:p>
            <a:pPr marL="0" indent="0">
              <a:buNone/>
            </a:pPr>
            <a:r>
              <a:rPr lang="en-US" dirty="0" smtClean="0"/>
              <a:t>For example: draught occurs then price level increases and output of the economy decreases, which resulted from interaction of AD and AS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II Overview of macroeconomics</a:t>
            </a:r>
          </a:p>
        </p:txBody>
      </p:sp>
    </p:spTree>
    <p:extLst>
      <p:ext uri="{BB962C8B-B14F-4D97-AF65-F5344CB8AC3E}">
        <p14:creationId xmlns:p14="http://schemas.microsoft.com/office/powerpoint/2010/main" val="29889408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5800" y="914400"/>
            <a:ext cx="7772400" cy="4572000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4 Objectives and policy tools of government to adjust </a:t>
            </a:r>
            <a:r>
              <a:rPr lang="en-US" b="1" dirty="0" err="1" smtClean="0"/>
              <a:t>macroeconomy</a:t>
            </a:r>
            <a:endParaRPr lang="en-US" b="1" dirty="0" smtClean="0"/>
          </a:p>
          <a:p>
            <a:pPr marL="0" indent="0">
              <a:buNone/>
            </a:pPr>
            <a:r>
              <a:rPr lang="en-US" b="1" u="sng" dirty="0" smtClean="0"/>
              <a:t>Objectives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7772400" cy="944562"/>
          </a:xfrm>
        </p:spPr>
        <p:txBody>
          <a:bodyPr/>
          <a:lstStyle/>
          <a:p>
            <a:r>
              <a:rPr lang="en-US" dirty="0"/>
              <a:t>II Overview of macroeconomics</a:t>
            </a:r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99804747"/>
              </p:ext>
            </p:extLst>
          </p:nvPr>
        </p:nvGraphicFramePr>
        <p:xfrm>
          <a:off x="685800" y="2255521"/>
          <a:ext cx="8248650" cy="4297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19400"/>
                <a:gridCol w="5429250"/>
              </a:tblGrid>
              <a:tr h="39343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Economic goals</a:t>
                      </a:r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Content</a:t>
                      </a:r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343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Economic efficiency</a:t>
                      </a:r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Making the most resources</a:t>
                      </a:r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96068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Economic freedom</a:t>
                      </a:r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Freedom from government intervention in the production</a:t>
                      </a:r>
                      <a:r>
                        <a:rPr lang="en-US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and distribution of goods and services</a:t>
                      </a:r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301344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Economic security and predictability</a:t>
                      </a:r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Assurance that goods and services</a:t>
                      </a:r>
                      <a:r>
                        <a:rPr lang="en-US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will be available, payments will be made on time, and a safety net will protect individuals in times of economic disaster</a:t>
                      </a:r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343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Economic equity</a:t>
                      </a:r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Fair distribution</a:t>
                      </a:r>
                      <a:r>
                        <a:rPr lang="en-US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of wealth</a:t>
                      </a:r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96068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Economic growth and innovation</a:t>
                      </a:r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Innovation leads to economic growth, and</a:t>
                      </a:r>
                      <a:r>
                        <a:rPr lang="en-US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economic growth lead to higher standard of living </a:t>
                      </a:r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343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Other goals</a:t>
                      </a:r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Environmental</a:t>
                      </a:r>
                      <a:r>
                        <a:rPr lang="en-US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protection, human right protection</a:t>
                      </a:r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70670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81000" y="1447800"/>
            <a:ext cx="8458200" cy="51054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/>
              <a:t>4 Objectives and policy tools of government to adjust </a:t>
            </a:r>
            <a:r>
              <a:rPr lang="en-US" b="1" dirty="0" err="1" smtClean="0"/>
              <a:t>macroeconomy</a:t>
            </a:r>
            <a:endParaRPr lang="en-US" b="1" dirty="0" smtClean="0"/>
          </a:p>
          <a:p>
            <a:pPr marL="0" indent="0">
              <a:buNone/>
            </a:pPr>
            <a:r>
              <a:rPr lang="en-US" b="1" u="sng" dirty="0" smtClean="0"/>
              <a:t>Policy</a:t>
            </a:r>
          </a:p>
          <a:p>
            <a:pPr marL="0" indent="0">
              <a:buNone/>
            </a:pPr>
            <a:r>
              <a:rPr lang="en-US" dirty="0" smtClean="0"/>
              <a:t>+ Fiscal policy: the </a:t>
            </a:r>
            <a:r>
              <a:rPr lang="en-US" dirty="0"/>
              <a:t>use of government revenue collection (taxation) and expenditure (spending) to influence the economy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+ Monetary policy: </a:t>
            </a:r>
            <a:r>
              <a:rPr lang="en-US" dirty="0"/>
              <a:t>the process by which the monetary authority of a country controls the supply of money, often targeting a rate of interest for the purpose of promoting economic growth and stability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+ Income policy: </a:t>
            </a:r>
            <a:r>
              <a:rPr lang="en-US" dirty="0"/>
              <a:t>economy-wide wage and price controls, most commonly instituted by governments as a response to inflation, and usually below </a:t>
            </a:r>
            <a:r>
              <a:rPr lang="en-US" dirty="0" smtClean="0"/>
              <a:t>market</a:t>
            </a:r>
            <a:r>
              <a:rPr lang="en-US" dirty="0"/>
              <a:t> </a:t>
            </a:r>
            <a:r>
              <a:rPr lang="en-US" dirty="0" smtClean="0"/>
              <a:t>level</a:t>
            </a:r>
          </a:p>
          <a:p>
            <a:pPr marL="0" indent="0">
              <a:buNone/>
            </a:pPr>
            <a:r>
              <a:rPr lang="en-US" dirty="0" smtClean="0"/>
              <a:t>+ Trade policy (commercial policy): </a:t>
            </a:r>
            <a:r>
              <a:rPr lang="en-US" dirty="0"/>
              <a:t>a set of rules and regulations that are intended to change international trade flows, particularly to restrict imports</a:t>
            </a:r>
            <a:r>
              <a:rPr lang="en-US" dirty="0" smtClean="0"/>
              <a:t> 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92162"/>
          </a:xfrm>
        </p:spPr>
        <p:txBody>
          <a:bodyPr/>
          <a:lstStyle/>
          <a:p>
            <a:r>
              <a:rPr lang="en-US" dirty="0"/>
              <a:t>II Overview of macroeconomics</a:t>
            </a:r>
          </a:p>
        </p:txBody>
      </p:sp>
    </p:spTree>
    <p:extLst>
      <p:ext uri="{BB962C8B-B14F-4D97-AF65-F5344CB8AC3E}">
        <p14:creationId xmlns:p14="http://schemas.microsoft.com/office/powerpoint/2010/main" val="501238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Key concepts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en-US" dirty="0" smtClean="0"/>
              <a:t>Scarcity</a:t>
            </a:r>
          </a:p>
          <a:p>
            <a:pPr>
              <a:buFontTx/>
              <a:buChar char="-"/>
            </a:pPr>
            <a:r>
              <a:rPr lang="en-US" dirty="0" smtClean="0"/>
              <a:t>Opportunity cost</a:t>
            </a:r>
          </a:p>
          <a:p>
            <a:pPr>
              <a:buFontTx/>
              <a:buChar char="-"/>
            </a:pPr>
            <a:r>
              <a:rPr lang="en-US" dirty="0" smtClean="0"/>
              <a:t>Economics</a:t>
            </a:r>
          </a:p>
          <a:p>
            <a:pPr>
              <a:buFontTx/>
              <a:buChar char="-"/>
            </a:pPr>
            <a:r>
              <a:rPr lang="en-US" dirty="0" smtClean="0"/>
              <a:t>Macroeconomics</a:t>
            </a:r>
          </a:p>
          <a:p>
            <a:pPr>
              <a:buFontTx/>
              <a:buChar char="-"/>
            </a:pPr>
            <a:r>
              <a:rPr lang="en-US" dirty="0" smtClean="0"/>
              <a:t>Economic model</a:t>
            </a:r>
          </a:p>
          <a:p>
            <a:pPr>
              <a:buFontTx/>
              <a:buChar char="-"/>
            </a:pPr>
            <a:r>
              <a:rPr lang="en-US" dirty="0" smtClean="0"/>
              <a:t>Normative economics, Positive economics</a:t>
            </a:r>
          </a:p>
          <a:p>
            <a:pPr>
              <a:buFontTx/>
              <a:buChar char="-"/>
            </a:pPr>
            <a:r>
              <a:rPr lang="en-US" dirty="0" smtClean="0"/>
              <a:t>Macroeconomic system</a:t>
            </a:r>
          </a:p>
          <a:p>
            <a:pPr>
              <a:buFontTx/>
              <a:buChar char="-"/>
            </a:pPr>
            <a:r>
              <a:rPr lang="en-US" dirty="0" smtClean="0"/>
              <a:t>Fiscal policy, Monetary policy, Income policy, Trade policy</a:t>
            </a:r>
          </a:p>
          <a:p>
            <a:pPr>
              <a:buFontTx/>
              <a:buChar char="-"/>
            </a:pPr>
            <a:endParaRPr lang="en-US" dirty="0" smtClean="0"/>
          </a:p>
          <a:p>
            <a:pPr>
              <a:buFontTx/>
              <a:buChar char="-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909751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326</TotalTime>
  <Words>1284</Words>
  <Application>Microsoft Office PowerPoint</Application>
  <PresentationFormat>On-screen Show (4:3)</PresentationFormat>
  <Paragraphs>180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Equity</vt:lpstr>
      <vt:lpstr>MACROECOMICS I</vt:lpstr>
      <vt:lpstr>Course content</vt:lpstr>
      <vt:lpstr>Objectives</vt:lpstr>
      <vt:lpstr>Course implementation</vt:lpstr>
      <vt:lpstr>Reading Textbooks</vt:lpstr>
      <vt:lpstr>Other references</vt:lpstr>
      <vt:lpstr>Useful Websites</vt:lpstr>
      <vt:lpstr>Useful Websites</vt:lpstr>
      <vt:lpstr>Chapter 1 Introduction to macroeconomics </vt:lpstr>
      <vt:lpstr>Content</vt:lpstr>
      <vt:lpstr>I Basic concept in Economics </vt:lpstr>
      <vt:lpstr>I Basic concept in Economics </vt:lpstr>
      <vt:lpstr>II Overview of macroeconomics </vt:lpstr>
      <vt:lpstr>II Overview of macroeconomics</vt:lpstr>
      <vt:lpstr>II Overview of macroeconomics</vt:lpstr>
      <vt:lpstr>II Overview of macroeconomics</vt:lpstr>
      <vt:lpstr>II Overview of macroeconomics</vt:lpstr>
      <vt:lpstr>II Overview of macroeconomics</vt:lpstr>
      <vt:lpstr>II Overview of macroeconomics</vt:lpstr>
      <vt:lpstr>II Overview of macroeconomics</vt:lpstr>
      <vt:lpstr>II Overview of macroeconomics</vt:lpstr>
      <vt:lpstr>Key concepts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INTRODUCTORY MACROECOMICS</dc:title>
  <dc:creator>Truong</dc:creator>
  <cp:lastModifiedBy>ACER</cp:lastModifiedBy>
  <cp:revision>29</cp:revision>
  <dcterms:created xsi:type="dcterms:W3CDTF">2014-03-05T16:02:41Z</dcterms:created>
  <dcterms:modified xsi:type="dcterms:W3CDTF">2015-09-29T08:02:45Z</dcterms:modified>
</cp:coreProperties>
</file>