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3" r:id="rId6"/>
    <p:sldId id="260" r:id="rId7"/>
    <p:sldId id="261" r:id="rId8"/>
    <p:sldId id="262" r:id="rId9"/>
    <p:sldId id="264" r:id="rId10"/>
    <p:sldId id="282" r:id="rId11"/>
    <p:sldId id="265" r:id="rId12"/>
    <p:sldId id="266" r:id="rId13"/>
    <p:sldId id="268" r:id="rId14"/>
    <p:sldId id="267" r:id="rId15"/>
    <p:sldId id="269" r:id="rId16"/>
    <p:sldId id="271" r:id="rId17"/>
    <p:sldId id="270" r:id="rId18"/>
    <p:sldId id="272" r:id="rId19"/>
    <p:sldId id="273" r:id="rId20"/>
    <p:sldId id="275" r:id="rId21"/>
    <p:sldId id="274" r:id="rId22"/>
    <p:sldId id="276" r:id="rId23"/>
    <p:sldId id="277" r:id="rId24"/>
    <p:sldId id="278" r:id="rId25"/>
    <p:sldId id="279" r:id="rId26"/>
    <p:sldId id="280" r:id="rId27"/>
    <p:sldId id="281"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FCACA4-6091-4580-9E45-582C4FA7771D}" type="datetimeFigureOut">
              <a:rPr lang="en-US" smtClean="0"/>
              <a:t>7/30/2015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233456-F7DF-4DEA-B2D2-15A35996AC69}" type="slidenum">
              <a:rPr lang="en-US" smtClean="0"/>
              <a:t>‹#›</a:t>
            </a:fld>
            <a:endParaRPr lang="en-US"/>
          </a:p>
        </p:txBody>
      </p:sp>
    </p:spTree>
    <p:extLst>
      <p:ext uri="{BB962C8B-B14F-4D97-AF65-F5344CB8AC3E}">
        <p14:creationId xmlns:p14="http://schemas.microsoft.com/office/powerpoint/2010/main" val="1106464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B233456-F7DF-4DEA-B2D2-15A35996AC69}" type="slidenum">
              <a:rPr lang="en-US" smtClean="0"/>
              <a:t>4</a:t>
            </a:fld>
            <a:endParaRPr lang="en-US"/>
          </a:p>
        </p:txBody>
      </p:sp>
    </p:spTree>
    <p:extLst>
      <p:ext uri="{BB962C8B-B14F-4D97-AF65-F5344CB8AC3E}">
        <p14:creationId xmlns:p14="http://schemas.microsoft.com/office/powerpoint/2010/main" val="3520535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Underground economy accounts</a:t>
            </a:r>
            <a:r>
              <a:rPr lang="en-US" baseline="0" dirty="0" smtClean="0"/>
              <a:t> for 8% of the US’ GDP, 9% of Swiss GDP, 11% of Japan’s GDP, 54% of Thais GDP</a:t>
            </a:r>
            <a:endParaRPr lang="en-US" dirty="0"/>
          </a:p>
        </p:txBody>
      </p:sp>
      <p:sp>
        <p:nvSpPr>
          <p:cNvPr id="4" name="Slide Number Placeholder 3"/>
          <p:cNvSpPr>
            <a:spLocks noGrp="1"/>
          </p:cNvSpPr>
          <p:nvPr>
            <p:ph type="sldNum" sz="quarter" idx="10"/>
          </p:nvPr>
        </p:nvSpPr>
        <p:spPr/>
        <p:txBody>
          <a:bodyPr/>
          <a:lstStyle/>
          <a:p>
            <a:fld id="{6B233456-F7DF-4DEA-B2D2-15A35996AC69}" type="slidenum">
              <a:rPr lang="en-US" smtClean="0"/>
              <a:t>16</a:t>
            </a:fld>
            <a:endParaRPr lang="en-US"/>
          </a:p>
        </p:txBody>
      </p:sp>
    </p:spTree>
    <p:extLst>
      <p:ext uri="{BB962C8B-B14F-4D97-AF65-F5344CB8AC3E}">
        <p14:creationId xmlns:p14="http://schemas.microsoft.com/office/powerpoint/2010/main" val="413071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CAC91817-CA18-4242-B688-AE068EC6C6E5}" type="datetimeFigureOut">
              <a:rPr lang="en-US" smtClean="0"/>
              <a:t>7/30/2015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199876F2-1873-4AF0-B7D9-E19442CDD735}"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CAC91817-CA18-4242-B688-AE068EC6C6E5}" type="datetimeFigureOut">
              <a:rPr lang="en-US" smtClean="0"/>
              <a:t>7/30/2015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9876F2-1873-4AF0-B7D9-E19442CDD735}"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AC91817-CA18-4242-B688-AE068EC6C6E5}" type="datetimeFigureOut">
              <a:rPr lang="en-US" smtClean="0"/>
              <a:t>7/30/2015</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199876F2-1873-4AF0-B7D9-E19442CDD73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AC91817-CA18-4242-B688-AE068EC6C6E5}" type="datetimeFigureOut">
              <a:rPr lang="en-US" smtClean="0"/>
              <a:t>7/30/2015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9876F2-1873-4AF0-B7D9-E19442CDD735}"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CAC91817-CA18-4242-B688-AE068EC6C6E5}" type="datetimeFigureOut">
              <a:rPr lang="en-US" smtClean="0"/>
              <a:t>7/30/2015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99876F2-1873-4AF0-B7D9-E19442CDD735}"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AC91817-CA18-4242-B688-AE068EC6C6E5}" type="datetimeFigureOut">
              <a:rPr lang="en-US" smtClean="0"/>
              <a:t>7/30/2015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99876F2-1873-4AF0-B7D9-E19442CDD73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C91817-CA18-4242-B688-AE068EC6C6E5}" type="datetimeFigureOut">
              <a:rPr lang="en-US" smtClean="0"/>
              <a:t>7/30/2015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99876F2-1873-4AF0-B7D9-E19442CDD73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AC91817-CA18-4242-B688-AE068EC6C6E5}" type="datetimeFigureOut">
              <a:rPr lang="en-US" smtClean="0"/>
              <a:t>7/30/2015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99876F2-1873-4AF0-B7D9-E19442CDD735}"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CAC91817-CA18-4242-B688-AE068EC6C6E5}" type="datetimeFigureOut">
              <a:rPr lang="en-US" smtClean="0"/>
              <a:t>7/30/2015</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199876F2-1873-4AF0-B7D9-E19442CDD735}"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AC91817-CA18-4242-B688-AE068EC6C6E5}" type="datetimeFigureOut">
              <a:rPr lang="en-US" smtClean="0"/>
              <a:t>7/30/2015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9876F2-1873-4AF0-B7D9-E19442CDD73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AC91817-CA18-4242-B688-AE068EC6C6E5}" type="datetimeFigureOut">
              <a:rPr lang="en-US" smtClean="0"/>
              <a:t>7/30/2015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99876F2-1873-4AF0-B7D9-E19442CDD735}"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BF3B8C27-8559-48A2-902D-565B6E303B48}" type="slidenum">
              <a:rPr lang="en-US"/>
              <a:pPr>
                <a:defRPr/>
              </a:pPr>
              <a:t>‹#›</a:t>
            </a:fld>
            <a:endParaRPr lang="en-US"/>
          </a:p>
        </p:txBody>
      </p:sp>
    </p:spTree>
    <p:extLst>
      <p:ext uri="{BB962C8B-B14F-4D97-AF65-F5344CB8AC3E}">
        <p14:creationId xmlns:p14="http://schemas.microsoft.com/office/powerpoint/2010/main" val="397006476"/>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BF3B8C27-8559-48A2-902D-565B6E303B48}" type="slidenum">
              <a:rPr lang="en-US"/>
              <a:pPr>
                <a:defRPr/>
              </a:pPr>
              <a:t>‹#›</a:t>
            </a:fld>
            <a:endParaRPr lang="en-US"/>
          </a:p>
        </p:txBody>
      </p:sp>
    </p:spTree>
    <p:extLst>
      <p:ext uri="{BB962C8B-B14F-4D97-AF65-F5344CB8AC3E}">
        <p14:creationId xmlns:p14="http://schemas.microsoft.com/office/powerpoint/2010/main" val="1228573027"/>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685800"/>
            <a:ext cx="8839200" cy="533400"/>
          </a:xfrm>
          <a:prstGeom prst="rect">
            <a:avLst/>
          </a:prstGeom>
        </p:spPr>
        <p:txBody>
          <a:bodyPr/>
          <a:lstStyle>
            <a:lvl1pPr algn="l">
              <a:defRPr sz="2800">
                <a:solidFill>
                  <a:srgbClr val="7E0000"/>
                </a:solidFill>
                <a:latin typeface="Arial Unicode MS" pitchFamily="34" charset="-128"/>
                <a:ea typeface="Arial Unicode MS" pitchFamily="34" charset="-128"/>
                <a:cs typeface="Arial Unicode MS" pitchFamily="34" charset="-128"/>
              </a:defRPr>
            </a:lvl1pPr>
          </a:lstStyle>
          <a:p>
            <a:r>
              <a:rPr lang="en-US" dirty="0" smtClean="0"/>
              <a:t>Click to edit Master title style</a:t>
            </a:r>
            <a:endParaRPr lang="en-US" dirty="0"/>
          </a:p>
        </p:txBody>
      </p:sp>
      <p:sp>
        <p:nvSpPr>
          <p:cNvPr id="9" name="Content Placeholder 8"/>
          <p:cNvSpPr>
            <a:spLocks noGrp="1"/>
          </p:cNvSpPr>
          <p:nvPr>
            <p:ph sz="quarter" idx="13"/>
          </p:nvPr>
        </p:nvSpPr>
        <p:spPr>
          <a:xfrm>
            <a:off x="1371600" y="0"/>
            <a:ext cx="762000" cy="533400"/>
          </a:xfrm>
          <a:prstGeom prst="rect">
            <a:avLst/>
          </a:prstGeom>
          <a:ln w="3175">
            <a:solidFill>
              <a:srgbClr val="0000B8"/>
            </a:solidFill>
            <a:prstDash val="sysDot"/>
          </a:ln>
        </p:spPr>
        <p:txBody>
          <a:bodyPr/>
          <a:lstStyle>
            <a:lvl1pPr algn="ctr">
              <a:buNone/>
              <a:defRPr sz="2800">
                <a:solidFill>
                  <a:srgbClr val="0000B8"/>
                </a:solidFill>
                <a:latin typeface="Arial Unicode MS" pitchFamily="34" charset="-128"/>
                <a:ea typeface="Arial Unicode MS" pitchFamily="34" charset="-128"/>
                <a:cs typeface="Arial Unicode MS" pitchFamily="34" charset="-128"/>
              </a:defRPr>
            </a:lvl1pPr>
            <a:lvl2pPr algn="l">
              <a:buNone/>
              <a:defRPr sz="2800">
                <a:solidFill>
                  <a:srgbClr val="004800"/>
                </a:solidFill>
                <a:latin typeface="Arial Unicode MS" pitchFamily="34" charset="-128"/>
                <a:ea typeface="Arial Unicode MS" pitchFamily="34" charset="-128"/>
                <a:cs typeface="Arial Unicode MS" pitchFamily="34" charset="-128"/>
              </a:defRPr>
            </a:lvl2pPr>
            <a:lvl3pPr algn="l">
              <a:buNone/>
              <a:defRPr sz="2800">
                <a:solidFill>
                  <a:srgbClr val="004800"/>
                </a:solidFill>
                <a:latin typeface="Arial Unicode MS" pitchFamily="34" charset="-128"/>
                <a:ea typeface="Arial Unicode MS" pitchFamily="34" charset="-128"/>
                <a:cs typeface="Arial Unicode MS" pitchFamily="34" charset="-128"/>
              </a:defRPr>
            </a:lvl3pPr>
            <a:lvl4pPr algn="l">
              <a:buNone/>
              <a:defRPr sz="2800">
                <a:solidFill>
                  <a:srgbClr val="004800"/>
                </a:solidFill>
                <a:latin typeface="Arial Unicode MS" pitchFamily="34" charset="-128"/>
                <a:ea typeface="Arial Unicode MS" pitchFamily="34" charset="-128"/>
                <a:cs typeface="Arial Unicode MS" pitchFamily="34" charset="-128"/>
              </a:defRPr>
            </a:lvl4pPr>
            <a:lvl5pPr algn="l">
              <a:buNone/>
              <a:defRPr sz="2800">
                <a:solidFill>
                  <a:srgbClr val="004800"/>
                </a:solidFill>
                <a:latin typeface="Arial Unicode MS" pitchFamily="34" charset="-128"/>
                <a:ea typeface="Arial Unicode MS" pitchFamily="34" charset="-128"/>
                <a:cs typeface="Arial Unicode MS" pitchFamily="34" charset="-128"/>
              </a:defRPr>
            </a:lvl5pPr>
          </a:lstStyle>
          <a:p>
            <a:pPr lvl="0"/>
            <a:endParaRPr lang="en-US" dirty="0"/>
          </a:p>
        </p:txBody>
      </p:sp>
      <p:sp>
        <p:nvSpPr>
          <p:cNvPr id="4" name="Slide Number Placeholder 5"/>
          <p:cNvSpPr>
            <a:spLocks noGrp="1"/>
          </p:cNvSpPr>
          <p:nvPr>
            <p:ph type="sldNum" sz="quarter" idx="14"/>
          </p:nvPr>
        </p:nvSpPr>
        <p:spPr>
          <a:xfrm>
            <a:off x="8534400" y="6416675"/>
            <a:ext cx="609600" cy="365125"/>
          </a:xfrm>
          <a:prstGeom prst="rect">
            <a:avLst/>
          </a:prstGeom>
        </p:spPr>
        <p:txBody>
          <a:bodyPr/>
          <a:lstStyle>
            <a:lvl1pPr algn="ctr" fontAlgn="auto">
              <a:spcBef>
                <a:spcPts val="0"/>
              </a:spcBef>
              <a:spcAft>
                <a:spcPts val="0"/>
              </a:spcAft>
              <a:defRPr>
                <a:latin typeface="+mn-lt"/>
                <a:cs typeface="+mn-cs"/>
              </a:defRPr>
            </a:lvl1pPr>
          </a:lstStyle>
          <a:p>
            <a:pPr>
              <a:defRPr/>
            </a:pPr>
            <a:fld id="{87191BCB-CB37-4C95-8D25-581CC13BF2AA}" type="slidenum">
              <a:rPr lang="en-US"/>
              <a:pPr>
                <a:defRPr/>
              </a:pPr>
              <a:t>‹#›</a:t>
            </a:fld>
            <a:endParaRPr lang="en-US"/>
          </a:p>
        </p:txBody>
      </p:sp>
    </p:spTree>
    <p:extLst>
      <p:ext uri="{BB962C8B-B14F-4D97-AF65-F5344CB8AC3E}">
        <p14:creationId xmlns:p14="http://schemas.microsoft.com/office/powerpoint/2010/main" val="2578988947"/>
      </p:ext>
    </p:extLst>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AC91817-CA18-4242-B688-AE068EC6C6E5}" type="datetimeFigureOut">
              <a:rPr lang="en-US" smtClean="0"/>
              <a:t>7/30/2015</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199876F2-1873-4AF0-B7D9-E19442CDD73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boxofficemojo.com/studio/chart/?adjust_yr=2010&amp;studio=paramount.htm" TargetMode="External"/><Relationship Id="rId3" Type="http://schemas.openxmlformats.org/officeDocument/2006/relationships/oleObject" Target="../embeddings/oleObject3.bin"/><Relationship Id="rId7" Type="http://schemas.openxmlformats.org/officeDocument/2006/relationships/hyperlink" Target="http://boxofficemojo.com/studio/chart/?adjust_yr=2010&amp;studio=universal.htm"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http://boxofficemojo.com/studio/chart/?adjust_yr=2010&amp;studio=fox.htm" TargetMode="External"/><Relationship Id="rId5" Type="http://schemas.openxmlformats.org/officeDocument/2006/relationships/hyperlink" Target="http://boxofficemojo.com/studio/chart/?adjust_yr=2010&amp;studio=mgm.htm" TargetMode="External"/><Relationship Id="rId10" Type="http://schemas.openxmlformats.org/officeDocument/2006/relationships/hyperlink" Target="http://boxofficemojo.com/studio/chart/?adjust_yr=2010&amp;studio=disney.htm" TargetMode="External"/><Relationship Id="rId4" Type="http://schemas.openxmlformats.org/officeDocument/2006/relationships/image" Target="../media/image7.wmf"/><Relationship Id="rId9" Type="http://schemas.openxmlformats.org/officeDocument/2006/relationships/hyperlink" Target="http://boxofficemojo.com/studio/chart/?adjust_yr=2010&amp;studio=warnerbros.ht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Mentor Pham Xuan Truong</a:t>
            </a:r>
          </a:p>
          <a:p>
            <a:r>
              <a:rPr lang="en-US" dirty="0" smtClean="0"/>
              <a:t>truongpx@ftu.edu.vn</a:t>
            </a:r>
            <a:endParaRPr lang="en-US" dirty="0"/>
          </a:p>
        </p:txBody>
      </p:sp>
      <p:sp>
        <p:nvSpPr>
          <p:cNvPr id="2" name="Title 1"/>
          <p:cNvSpPr>
            <a:spLocks noGrp="1"/>
          </p:cNvSpPr>
          <p:nvPr>
            <p:ph type="ctrTitle"/>
          </p:nvPr>
        </p:nvSpPr>
        <p:spPr/>
        <p:txBody>
          <a:bodyPr/>
          <a:lstStyle/>
          <a:p>
            <a:r>
              <a:rPr lang="en-US" dirty="0" smtClean="0"/>
              <a:t>Chapter 2 Data of Macroeconomics</a:t>
            </a:r>
            <a:endParaRPr lang="en-US" dirty="0"/>
          </a:p>
        </p:txBody>
      </p:sp>
    </p:spTree>
    <p:extLst>
      <p:ext uri="{BB962C8B-B14F-4D97-AF65-F5344CB8AC3E}">
        <p14:creationId xmlns:p14="http://schemas.microsoft.com/office/powerpoint/2010/main" val="18122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92162"/>
          </a:xfrm>
        </p:spPr>
        <p:txBody>
          <a:bodyPr>
            <a:normAutofit/>
          </a:bodyPr>
          <a:lstStyle/>
          <a:p>
            <a:r>
              <a:rPr lang="en-US" dirty="0" smtClean="0"/>
              <a:t>Content</a:t>
            </a:r>
            <a:endParaRPr lang="en-US" dirty="0"/>
          </a:p>
        </p:txBody>
      </p:sp>
      <p:sp>
        <p:nvSpPr>
          <p:cNvPr id="3" name="Content Placeholder 2"/>
          <p:cNvSpPr>
            <a:spLocks noGrp="1"/>
          </p:cNvSpPr>
          <p:nvPr>
            <p:ph sz="quarter" idx="1"/>
          </p:nvPr>
        </p:nvSpPr>
        <p:spPr>
          <a:xfrm>
            <a:off x="685800" y="1066800"/>
            <a:ext cx="7772400" cy="4572000"/>
          </a:xfrm>
        </p:spPr>
        <p:txBody>
          <a:bodyPr>
            <a:normAutofit fontScale="92500" lnSpcReduction="20000"/>
          </a:bodyPr>
          <a:lstStyle/>
          <a:p>
            <a:pPr marL="0" indent="0">
              <a:buNone/>
            </a:pPr>
            <a:r>
              <a:rPr lang="en-US" b="1" dirty="0" smtClean="0"/>
              <a:t>I National income - Gross domestic products (GDP)</a:t>
            </a:r>
          </a:p>
          <a:p>
            <a:pPr marL="0" indent="0">
              <a:buNone/>
            </a:pPr>
            <a:r>
              <a:rPr lang="en-US" dirty="0" smtClean="0"/>
              <a:t>1 Definition</a:t>
            </a:r>
          </a:p>
          <a:p>
            <a:pPr marL="0" indent="0">
              <a:buNone/>
            </a:pPr>
            <a:r>
              <a:rPr lang="en-US" dirty="0" smtClean="0"/>
              <a:t>2 Methods of computing GDP</a:t>
            </a:r>
          </a:p>
          <a:p>
            <a:pPr marL="0" indent="0">
              <a:buNone/>
            </a:pPr>
            <a:r>
              <a:rPr lang="en-US" dirty="0" smtClean="0"/>
              <a:t>3 Other measurements of national income </a:t>
            </a:r>
          </a:p>
          <a:p>
            <a:pPr marL="0" indent="0">
              <a:buNone/>
            </a:pPr>
            <a:r>
              <a:rPr lang="en-US" dirty="0" smtClean="0"/>
              <a:t>4 Nominal GDP, real GDP and GDP deflator</a:t>
            </a:r>
          </a:p>
          <a:p>
            <a:pPr marL="0" indent="0">
              <a:buNone/>
            </a:pPr>
            <a:r>
              <a:rPr lang="en-US" dirty="0" smtClean="0"/>
              <a:t>5 GDP and net economic welfare</a:t>
            </a:r>
          </a:p>
          <a:p>
            <a:pPr marL="0" indent="0">
              <a:buNone/>
            </a:pPr>
            <a:r>
              <a:rPr lang="en-US" b="1" dirty="0" smtClean="0"/>
              <a:t>II Cost of living - Consumer price index (CPI)</a:t>
            </a:r>
          </a:p>
          <a:p>
            <a:pPr marL="0" indent="0">
              <a:buNone/>
            </a:pPr>
            <a:r>
              <a:rPr lang="en-US" dirty="0" smtClean="0"/>
              <a:t>1 Definition</a:t>
            </a:r>
          </a:p>
          <a:p>
            <a:pPr marL="0" indent="0">
              <a:buNone/>
            </a:pPr>
            <a:r>
              <a:rPr lang="en-US" dirty="0" smtClean="0"/>
              <a:t>2 Method of computing CPI</a:t>
            </a:r>
          </a:p>
          <a:p>
            <a:pPr marL="0" indent="0">
              <a:buNone/>
            </a:pPr>
            <a:r>
              <a:rPr lang="en-US" dirty="0" smtClean="0"/>
              <a:t>3 Problems in measuring CPI</a:t>
            </a:r>
          </a:p>
          <a:p>
            <a:pPr marL="0" indent="0">
              <a:buNone/>
            </a:pPr>
            <a:r>
              <a:rPr lang="en-US" dirty="0" smtClean="0"/>
              <a:t>4 CPI versus GDP deflator</a:t>
            </a:r>
          </a:p>
          <a:p>
            <a:pPr marL="0" indent="0">
              <a:buNone/>
            </a:pPr>
            <a:r>
              <a:rPr lang="en-US" dirty="0" smtClean="0"/>
              <a:t>5 Apply CPI in practice</a:t>
            </a:r>
          </a:p>
        </p:txBody>
      </p:sp>
    </p:spTree>
    <p:extLst>
      <p:ext uri="{BB962C8B-B14F-4D97-AF65-F5344CB8AC3E}">
        <p14:creationId xmlns:p14="http://schemas.microsoft.com/office/powerpoint/2010/main" val="4008365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7772400" cy="609600"/>
          </a:xfrm>
        </p:spPr>
        <p:txBody>
          <a:bodyPr>
            <a:normAutofit fontScale="90000"/>
          </a:bodyPr>
          <a:lstStyle/>
          <a:p>
            <a:r>
              <a:rPr lang="en-US" dirty="0" smtClean="0"/>
              <a:t>I Gross domestic products (GDP)</a:t>
            </a:r>
            <a:endParaRPr lang="en-US" dirty="0"/>
          </a:p>
        </p:txBody>
      </p:sp>
      <p:sp>
        <p:nvSpPr>
          <p:cNvPr id="3" name="Content Placeholder 2"/>
          <p:cNvSpPr>
            <a:spLocks noGrp="1"/>
          </p:cNvSpPr>
          <p:nvPr>
            <p:ph sz="quarter" idx="1"/>
          </p:nvPr>
        </p:nvSpPr>
        <p:spPr>
          <a:xfrm>
            <a:off x="304800" y="914400"/>
            <a:ext cx="8610600" cy="5638800"/>
          </a:xfrm>
        </p:spPr>
        <p:txBody>
          <a:bodyPr>
            <a:normAutofit lnSpcReduction="10000"/>
          </a:bodyPr>
          <a:lstStyle/>
          <a:p>
            <a:pPr marL="0" indent="0">
              <a:buNone/>
            </a:pPr>
            <a:r>
              <a:rPr lang="en-US" sz="2700" b="1" dirty="0" smtClean="0"/>
              <a:t>1 Definition</a:t>
            </a:r>
          </a:p>
          <a:p>
            <a:pPr marL="0" indent="0">
              <a:buNone/>
            </a:pPr>
            <a:r>
              <a:rPr lang="en-US" altLang="en-US" sz="2700" i="1" dirty="0" smtClean="0">
                <a:solidFill>
                  <a:srgbClr val="000000"/>
                </a:solidFill>
              </a:rPr>
              <a:t>Gross </a:t>
            </a:r>
            <a:r>
              <a:rPr lang="en-US" altLang="en-US" sz="2700" i="1" dirty="0">
                <a:solidFill>
                  <a:srgbClr val="000000"/>
                </a:solidFill>
              </a:rPr>
              <a:t>Domestic Product (GDP)</a:t>
            </a:r>
            <a:r>
              <a:rPr lang="en-US" altLang="en-US" sz="2700" dirty="0">
                <a:solidFill>
                  <a:srgbClr val="000000"/>
                </a:solidFill>
              </a:rPr>
              <a:t> is the market value of all final goods and services produced within an economy in a given period of time</a:t>
            </a:r>
            <a:r>
              <a:rPr lang="en-US" altLang="en-US" sz="2700" dirty="0" smtClean="0">
                <a:solidFill>
                  <a:srgbClr val="000000"/>
                </a:solidFill>
              </a:rPr>
              <a:t>.</a:t>
            </a:r>
            <a:endParaRPr lang="en-US" sz="2700" dirty="0" smtClean="0"/>
          </a:p>
          <a:p>
            <a:pPr marL="0" indent="0">
              <a:buNone/>
            </a:pPr>
            <a:r>
              <a:rPr lang="en-US" sz="2700" b="1" i="1" dirty="0" smtClean="0"/>
              <a:t>Concepts must be noticed</a:t>
            </a:r>
          </a:p>
          <a:p>
            <a:pPr>
              <a:buFontTx/>
              <a:buChar char="-"/>
            </a:pPr>
            <a:r>
              <a:rPr lang="en-US" sz="2700" dirty="0" smtClean="0"/>
              <a:t>Market value: </a:t>
            </a:r>
            <a:r>
              <a:rPr lang="en-US" altLang="en-US" sz="2700" dirty="0"/>
              <a:t>reflect the value of the </a:t>
            </a:r>
            <a:r>
              <a:rPr lang="en-US" altLang="en-US" sz="2700" dirty="0" smtClean="0"/>
              <a:t>goods</a:t>
            </a:r>
          </a:p>
          <a:p>
            <a:pPr>
              <a:buFontTx/>
              <a:buChar char="-"/>
            </a:pPr>
            <a:r>
              <a:rPr lang="en-US" sz="2700" dirty="0" smtClean="0"/>
              <a:t>of all: a</a:t>
            </a:r>
            <a:r>
              <a:rPr lang="en-US" altLang="en-US" sz="2700" dirty="0" smtClean="0"/>
              <a:t>ll </a:t>
            </a:r>
            <a:r>
              <a:rPr lang="en-US" altLang="en-US" sz="2700" dirty="0"/>
              <a:t>items produced in the </a:t>
            </a:r>
            <a:r>
              <a:rPr lang="en-US" altLang="en-US" sz="2700" dirty="0" smtClean="0"/>
              <a:t>economy and </a:t>
            </a:r>
            <a:r>
              <a:rPr lang="en-US" altLang="en-US" sz="2700" dirty="0"/>
              <a:t>sold legally in </a:t>
            </a:r>
            <a:r>
              <a:rPr lang="en-US" altLang="en-US" sz="2700" dirty="0" smtClean="0"/>
              <a:t>markets excluding </a:t>
            </a:r>
            <a:r>
              <a:rPr lang="en-US" altLang="en-US" sz="2700" dirty="0"/>
              <a:t>most </a:t>
            </a:r>
            <a:r>
              <a:rPr lang="en-US" altLang="en-US" sz="2700" dirty="0" smtClean="0"/>
              <a:t>items produced </a:t>
            </a:r>
            <a:r>
              <a:rPr lang="en-US" altLang="en-US" sz="2700" dirty="0"/>
              <a:t>and sold </a:t>
            </a:r>
            <a:r>
              <a:rPr lang="en-US" altLang="en-US" sz="2700" dirty="0" smtClean="0"/>
              <a:t>illicitly </a:t>
            </a:r>
            <a:r>
              <a:rPr lang="en-US" altLang="en-US" sz="2700" dirty="0"/>
              <a:t>o</a:t>
            </a:r>
            <a:r>
              <a:rPr lang="en-US" altLang="en-US" sz="2700" dirty="0" smtClean="0"/>
              <a:t>r produced and consumed at home</a:t>
            </a:r>
            <a:endParaRPr lang="en-US" sz="2700" dirty="0" smtClean="0"/>
          </a:p>
          <a:p>
            <a:pPr marL="274320" lvl="1" indent="-274320">
              <a:spcBef>
                <a:spcPts val="580"/>
              </a:spcBef>
              <a:buClr>
                <a:schemeClr val="accent1"/>
              </a:buClr>
              <a:buFontTx/>
              <a:buChar char="-"/>
            </a:pPr>
            <a:r>
              <a:rPr lang="en-US" sz="2700" dirty="0" smtClean="0"/>
              <a:t>Final goods and services: </a:t>
            </a:r>
            <a:r>
              <a:rPr lang="en-US" altLang="en-US" sz="2700" dirty="0"/>
              <a:t>Value of intermediate goods is already included in the prices of the final </a:t>
            </a:r>
            <a:r>
              <a:rPr lang="en-US" altLang="en-US" sz="2700" dirty="0" smtClean="0"/>
              <a:t>goods</a:t>
            </a:r>
            <a:endParaRPr lang="en-US" sz="2700" dirty="0" smtClean="0"/>
          </a:p>
          <a:p>
            <a:pPr marL="274320" lvl="1" indent="-274320">
              <a:spcBef>
                <a:spcPts val="580"/>
              </a:spcBef>
              <a:buClr>
                <a:schemeClr val="accent1"/>
              </a:buClr>
              <a:buFontTx/>
              <a:buChar char="-"/>
            </a:pPr>
            <a:r>
              <a:rPr lang="en-US" sz="2700" dirty="0" smtClean="0"/>
              <a:t>Produced within an economy: </a:t>
            </a:r>
            <a:r>
              <a:rPr lang="en-US" altLang="en-US" sz="2700" dirty="0"/>
              <a:t>Goods and services produced domestically, regardless of the nationality of the </a:t>
            </a:r>
            <a:r>
              <a:rPr lang="en-US" altLang="en-US" sz="2700" dirty="0" smtClean="0"/>
              <a:t>producer</a:t>
            </a:r>
            <a:endParaRPr lang="en-US" sz="2700" dirty="0" smtClean="0"/>
          </a:p>
          <a:p>
            <a:pPr marL="274320" lvl="1" indent="-274320">
              <a:spcBef>
                <a:spcPts val="580"/>
              </a:spcBef>
              <a:buClr>
                <a:schemeClr val="accent1"/>
              </a:buClr>
              <a:buFontTx/>
              <a:buChar char="-"/>
            </a:pPr>
            <a:r>
              <a:rPr lang="en-US" sz="2700" dirty="0" smtClean="0"/>
              <a:t>a given period of time: </a:t>
            </a:r>
            <a:r>
              <a:rPr lang="en-US" altLang="en-US" sz="2700" dirty="0"/>
              <a:t>A year or a quarter</a:t>
            </a:r>
          </a:p>
          <a:p>
            <a:pPr>
              <a:buFontTx/>
              <a:buChar char="-"/>
            </a:pPr>
            <a:endParaRPr lang="en-US" dirty="0" smtClean="0"/>
          </a:p>
          <a:p>
            <a:pPr marL="0" indent="0">
              <a:buNone/>
            </a:pPr>
            <a:endParaRPr lang="en-US" altLang="en-US" dirty="0">
              <a:solidFill>
                <a:srgbClr val="000000"/>
              </a:solidFill>
              <a:latin typeface="Times New Roman" pitchFamily="18" charset="0"/>
            </a:endParaRPr>
          </a:p>
          <a:p>
            <a:pPr marL="0" indent="0">
              <a:buNone/>
            </a:pPr>
            <a:endParaRPr lang="en-US" dirty="0"/>
          </a:p>
        </p:txBody>
      </p:sp>
    </p:spTree>
    <p:extLst>
      <p:ext uri="{BB962C8B-B14F-4D97-AF65-F5344CB8AC3E}">
        <p14:creationId xmlns:p14="http://schemas.microsoft.com/office/powerpoint/2010/main" val="3631431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11720" y="620422"/>
            <a:ext cx="7772400" cy="4572000"/>
          </a:xfrm>
        </p:spPr>
        <p:txBody>
          <a:bodyPr/>
          <a:lstStyle/>
          <a:p>
            <a:pPr marL="0" indent="0">
              <a:buNone/>
            </a:pPr>
            <a:r>
              <a:rPr lang="en-US" sz="2300" b="1" dirty="0" smtClean="0"/>
              <a:t>2 Methods of computing GDP</a:t>
            </a:r>
          </a:p>
          <a:p>
            <a:pPr marL="0" indent="0">
              <a:buNone/>
            </a:pPr>
            <a:r>
              <a:rPr lang="en-US" sz="2300" dirty="0" smtClean="0"/>
              <a:t>Let’s examine </a:t>
            </a:r>
            <a:r>
              <a:rPr lang="en-US" altLang="en-US" sz="2300" dirty="0" smtClean="0"/>
              <a:t>Circular-flow </a:t>
            </a:r>
            <a:r>
              <a:rPr lang="en-US" altLang="en-US" sz="2300" dirty="0"/>
              <a:t>diagram </a:t>
            </a:r>
            <a:r>
              <a:rPr lang="en-US" altLang="en-US" sz="2300" dirty="0" smtClean="0"/>
              <a:t>with two assumptions:</a:t>
            </a:r>
          </a:p>
          <a:p>
            <a:pPr marL="0" indent="0">
              <a:buNone/>
            </a:pPr>
            <a:r>
              <a:rPr lang="en-US" altLang="en-US" sz="2300" dirty="0" smtClean="0"/>
              <a:t>+ All </a:t>
            </a:r>
            <a:r>
              <a:rPr lang="en-US" altLang="en-US" sz="2300" dirty="0"/>
              <a:t>goods and services – bought by </a:t>
            </a:r>
            <a:r>
              <a:rPr lang="en-US" altLang="en-US" sz="2300" dirty="0" smtClean="0"/>
              <a:t>households (economy includes only firms and households</a:t>
            </a:r>
          </a:p>
          <a:p>
            <a:pPr marL="0" indent="0">
              <a:buNone/>
            </a:pPr>
            <a:r>
              <a:rPr lang="en-US" altLang="en-US" sz="2300" dirty="0" smtClean="0"/>
              <a:t>+ Households </a:t>
            </a:r>
            <a:r>
              <a:rPr lang="en-US" altLang="en-US" sz="2300" dirty="0"/>
              <a:t>- -spend all of their </a:t>
            </a:r>
            <a:r>
              <a:rPr lang="en-US" altLang="en-US" sz="2300" dirty="0" smtClean="0"/>
              <a:t>income (no saving)</a:t>
            </a:r>
            <a:endParaRPr lang="en-US" altLang="en-US" sz="2300" dirty="0"/>
          </a:p>
          <a:p>
            <a:pPr marL="0" indent="0">
              <a:buNone/>
            </a:pPr>
            <a:endParaRPr lang="en-US" dirty="0"/>
          </a:p>
        </p:txBody>
      </p:sp>
      <p:sp>
        <p:nvSpPr>
          <p:cNvPr id="4" name="Title 1"/>
          <p:cNvSpPr>
            <a:spLocks noGrp="1"/>
          </p:cNvSpPr>
          <p:nvPr>
            <p:ph type="title"/>
          </p:nvPr>
        </p:nvSpPr>
        <p:spPr>
          <a:xfrm>
            <a:off x="914400" y="-13855"/>
            <a:ext cx="7772400" cy="792162"/>
          </a:xfrm>
        </p:spPr>
        <p:txBody>
          <a:bodyPr>
            <a:normAutofit/>
          </a:bodyPr>
          <a:lstStyle/>
          <a:p>
            <a:r>
              <a:rPr lang="en-US" sz="3500" dirty="0" smtClean="0"/>
              <a:t>I Gross domestic products (GDP)</a:t>
            </a:r>
            <a:endParaRPr lang="en-US" sz="3500" dirty="0"/>
          </a:p>
        </p:txBody>
      </p:sp>
      <p:pic>
        <p:nvPicPr>
          <p:cNvPr id="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 y="2667000"/>
            <a:ext cx="6099175"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nvSpPr>
        <p:spPr bwMode="auto">
          <a:xfrm>
            <a:off x="6223000" y="2971800"/>
            <a:ext cx="2837873" cy="286232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eaLnBrk="1" hangingPunct="1"/>
            <a:r>
              <a:rPr lang="en-US" altLang="en-US" sz="1500" dirty="0"/>
              <a:t>Households buy goods and services from firms, and firms use their revenue from sales to pay wages to workers, rent to landowners, and profit to firm owners. GDP equals the total amount spent by households in the market for goods and services. It also equals the total wages, rent, and profit paid by firms in the markets for the factors of production</a:t>
            </a:r>
            <a:r>
              <a:rPr lang="en-US" altLang="en-US" sz="1500" dirty="0">
                <a:solidFill>
                  <a:srgbClr val="800080"/>
                </a:solidFill>
              </a:rPr>
              <a:t>.</a:t>
            </a:r>
          </a:p>
        </p:txBody>
      </p:sp>
    </p:spTree>
    <p:extLst>
      <p:ext uri="{BB962C8B-B14F-4D97-AF65-F5344CB8AC3E}">
        <p14:creationId xmlns:p14="http://schemas.microsoft.com/office/powerpoint/2010/main" val="3690091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5025" y="863601"/>
            <a:ext cx="7772400" cy="4572000"/>
          </a:xfrm>
        </p:spPr>
        <p:txBody>
          <a:bodyPr/>
          <a:lstStyle/>
          <a:p>
            <a:pPr marL="0" indent="0">
              <a:buNone/>
            </a:pPr>
            <a:r>
              <a:rPr lang="en-US" sz="2800" b="1" dirty="0"/>
              <a:t>2 Methods of computing GDP</a:t>
            </a:r>
          </a:p>
          <a:p>
            <a:pPr marL="0" indent="0">
              <a:buNone/>
            </a:pPr>
            <a:endParaRPr lang="en-US" dirty="0" smtClean="0"/>
          </a:p>
          <a:p>
            <a:pPr marL="0" indent="0">
              <a:buNone/>
            </a:pPr>
            <a:endParaRPr lang="en-US" dirty="0"/>
          </a:p>
          <a:p>
            <a:pPr marL="0" indent="0">
              <a:buNone/>
            </a:pPr>
            <a:endParaRPr lang="en-US" dirty="0" smtClean="0"/>
          </a:p>
          <a:p>
            <a:pPr marL="0" indent="0" algn="ctr">
              <a:buNone/>
            </a:pPr>
            <a:endParaRPr lang="en-US" altLang="en-US" dirty="0" smtClean="0"/>
          </a:p>
          <a:p>
            <a:pPr marL="0" indent="0" algn="ctr">
              <a:buNone/>
            </a:pPr>
            <a:endParaRPr lang="en-US" altLang="en-US" sz="2800" dirty="0">
              <a:solidFill>
                <a:srgbClr val="000000"/>
              </a:solidFill>
              <a:latin typeface="Times New Roman" pitchFamily="18" charset="0"/>
            </a:endParaRPr>
          </a:p>
          <a:p>
            <a:pPr marL="0" indent="0" algn="ctr">
              <a:buNone/>
            </a:pPr>
            <a:r>
              <a:rPr lang="en-US" altLang="en-US" sz="2800" dirty="0" smtClean="0">
                <a:solidFill>
                  <a:srgbClr val="000000"/>
                </a:solidFill>
                <a:latin typeface="Times New Roman" pitchFamily="18" charset="0"/>
              </a:rPr>
              <a:t>For </a:t>
            </a:r>
            <a:r>
              <a:rPr lang="en-US" altLang="en-US" sz="2800" dirty="0">
                <a:solidFill>
                  <a:srgbClr val="000000"/>
                </a:solidFill>
                <a:latin typeface="Times New Roman" pitchFamily="18" charset="0"/>
              </a:rPr>
              <a:t>the economy as a whole, </a:t>
            </a:r>
            <a:r>
              <a:rPr lang="en-US" altLang="en-US" sz="2800" i="1" dirty="0">
                <a:solidFill>
                  <a:srgbClr val="000000"/>
                </a:solidFill>
                <a:latin typeface="Times New Roman" pitchFamily="18" charset="0"/>
              </a:rPr>
              <a:t>income must equal expenditure</a:t>
            </a:r>
            <a:r>
              <a:rPr lang="en-US" altLang="en-US" sz="2800" dirty="0">
                <a:solidFill>
                  <a:srgbClr val="000000"/>
                </a:solidFill>
                <a:latin typeface="Times New Roman" pitchFamily="18" charset="0"/>
              </a:rPr>
              <a:t>.   </a:t>
            </a:r>
          </a:p>
          <a:p>
            <a:pPr marL="0" indent="0">
              <a:buNone/>
            </a:pPr>
            <a:endParaRPr lang="en-US" dirty="0"/>
          </a:p>
        </p:txBody>
      </p:sp>
      <p:sp>
        <p:nvSpPr>
          <p:cNvPr id="4" name="Title 1"/>
          <p:cNvSpPr>
            <a:spLocks noGrp="1"/>
          </p:cNvSpPr>
          <p:nvPr>
            <p:ph type="title"/>
          </p:nvPr>
        </p:nvSpPr>
        <p:spPr>
          <a:xfrm>
            <a:off x="838200" y="152400"/>
            <a:ext cx="7772400" cy="731838"/>
          </a:xfrm>
        </p:spPr>
        <p:txBody>
          <a:bodyPr>
            <a:normAutofit/>
          </a:bodyPr>
          <a:lstStyle/>
          <a:p>
            <a:r>
              <a:rPr lang="en-US" sz="3500" dirty="0" smtClean="0"/>
              <a:t>I Gross domestic products (GDP)</a:t>
            </a:r>
            <a:endParaRPr lang="en-US" sz="3500" dirty="0"/>
          </a:p>
        </p:txBody>
      </p:sp>
      <p:grpSp>
        <p:nvGrpSpPr>
          <p:cNvPr id="5" name="Group 2"/>
          <p:cNvGrpSpPr>
            <a:grpSpLocks/>
          </p:cNvGrpSpPr>
          <p:nvPr/>
        </p:nvGrpSpPr>
        <p:grpSpPr bwMode="auto">
          <a:xfrm>
            <a:off x="417514" y="1711182"/>
            <a:ext cx="8189912" cy="1355725"/>
            <a:chOff x="442" y="993"/>
            <a:chExt cx="5525" cy="854"/>
          </a:xfrm>
        </p:grpSpPr>
        <p:sp>
          <p:nvSpPr>
            <p:cNvPr id="6" name="Text Box 3"/>
            <p:cNvSpPr txBox="1">
              <a:spLocks noChangeArrowheads="1"/>
            </p:cNvSpPr>
            <p:nvPr/>
          </p:nvSpPr>
          <p:spPr bwMode="auto">
            <a:xfrm>
              <a:off x="442" y="1024"/>
              <a:ext cx="1572" cy="524"/>
            </a:xfrm>
            <a:prstGeom prst="rect">
              <a:avLst/>
            </a:prstGeom>
            <a:solidFill>
              <a:srgbClr val="FFFF00"/>
            </a:solidFill>
            <a:ln w="9525">
              <a:solidFill>
                <a:schemeClr val="tx1"/>
              </a:solidFill>
              <a:miter lim="800000"/>
              <a:headEnd/>
              <a:tailEnd/>
            </a:ln>
          </p:spPr>
          <p:txBody>
            <a:bodyPr wrap="none">
              <a:spAutoFit/>
            </a:bodyPr>
            <a:lstStyle>
              <a:lvl1pPr>
                <a:defRPr sz="2800" b="1">
                  <a:solidFill>
                    <a:schemeClr val="tx1"/>
                  </a:solidFill>
                  <a:latin typeface=".VnTime" pitchFamily="34" charset="0"/>
                </a:defRPr>
              </a:lvl1pPr>
              <a:lvl2pPr marL="742950" indent="-285750">
                <a:defRPr sz="2800" b="1">
                  <a:solidFill>
                    <a:schemeClr val="tx1"/>
                  </a:solidFill>
                  <a:latin typeface=".VnTime" pitchFamily="34" charset="0"/>
                </a:defRPr>
              </a:lvl2pPr>
              <a:lvl3pPr marL="1143000" indent="-228600">
                <a:defRPr sz="2800" b="1">
                  <a:solidFill>
                    <a:schemeClr val="tx1"/>
                  </a:solidFill>
                  <a:latin typeface=".VnTime" pitchFamily="34" charset="0"/>
                </a:defRPr>
              </a:lvl3pPr>
              <a:lvl4pPr marL="1600200" indent="-228600">
                <a:defRPr sz="2800" b="1">
                  <a:solidFill>
                    <a:schemeClr val="tx1"/>
                  </a:solidFill>
                  <a:latin typeface=".VnTime" pitchFamily="34" charset="0"/>
                </a:defRPr>
              </a:lvl4pPr>
              <a:lvl5pPr marL="2057400" indent="-228600">
                <a:defRPr sz="2800" b="1">
                  <a:solidFill>
                    <a:schemeClr val="tx1"/>
                  </a:solidFill>
                  <a:latin typeface=".VnTime" pitchFamily="34" charset="0"/>
                </a:defRPr>
              </a:lvl5pPr>
              <a:lvl6pPr marL="2514600" indent="-228600" eaLnBrk="0" fontAlgn="base" hangingPunct="0">
                <a:spcBef>
                  <a:spcPct val="0"/>
                </a:spcBef>
                <a:spcAft>
                  <a:spcPct val="0"/>
                </a:spcAft>
                <a:defRPr sz="2800" b="1">
                  <a:solidFill>
                    <a:schemeClr val="tx1"/>
                  </a:solidFill>
                  <a:latin typeface=".VnTime" pitchFamily="34" charset="0"/>
                </a:defRPr>
              </a:lvl6pPr>
              <a:lvl7pPr marL="2971800" indent="-228600" eaLnBrk="0" fontAlgn="base" hangingPunct="0">
                <a:spcBef>
                  <a:spcPct val="0"/>
                </a:spcBef>
                <a:spcAft>
                  <a:spcPct val="0"/>
                </a:spcAft>
                <a:defRPr sz="2800" b="1">
                  <a:solidFill>
                    <a:schemeClr val="tx1"/>
                  </a:solidFill>
                  <a:latin typeface=".VnTime" pitchFamily="34" charset="0"/>
                </a:defRPr>
              </a:lvl7pPr>
              <a:lvl8pPr marL="3429000" indent="-228600" eaLnBrk="0" fontAlgn="base" hangingPunct="0">
                <a:spcBef>
                  <a:spcPct val="0"/>
                </a:spcBef>
                <a:spcAft>
                  <a:spcPct val="0"/>
                </a:spcAft>
                <a:defRPr sz="2800" b="1">
                  <a:solidFill>
                    <a:schemeClr val="tx1"/>
                  </a:solidFill>
                  <a:latin typeface=".VnTime" pitchFamily="34" charset="0"/>
                </a:defRPr>
              </a:lvl8pPr>
              <a:lvl9pPr marL="3886200" indent="-228600" eaLnBrk="0" fontAlgn="base" hangingPunct="0">
                <a:spcBef>
                  <a:spcPct val="0"/>
                </a:spcBef>
                <a:spcAft>
                  <a:spcPct val="0"/>
                </a:spcAft>
                <a:defRPr sz="2800" b="1">
                  <a:solidFill>
                    <a:schemeClr val="tx1"/>
                  </a:solidFill>
                  <a:latin typeface=".VnTime" pitchFamily="34" charset="0"/>
                </a:defRPr>
              </a:lvl9pPr>
            </a:lstStyle>
            <a:p>
              <a:pPr algn="ctr" eaLnBrk="1" hangingPunct="1"/>
              <a:r>
                <a:rPr lang="en-US" altLang="en-US" sz="2400" dirty="0">
                  <a:solidFill>
                    <a:srgbClr val="000000"/>
                  </a:solidFill>
                  <a:latin typeface="Times New Roman" pitchFamily="18" charset="0"/>
                </a:rPr>
                <a:t>There are 2 ways </a:t>
              </a:r>
            </a:p>
            <a:p>
              <a:pPr algn="ctr" eaLnBrk="1" hangingPunct="1"/>
              <a:r>
                <a:rPr lang="en-US" altLang="en-US" sz="2400" dirty="0">
                  <a:solidFill>
                    <a:srgbClr val="000000"/>
                  </a:solidFill>
                  <a:latin typeface="Times New Roman" pitchFamily="18" charset="0"/>
                </a:rPr>
                <a:t>of viewing GDP</a:t>
              </a:r>
            </a:p>
          </p:txBody>
        </p:sp>
        <p:sp>
          <p:nvSpPr>
            <p:cNvPr id="7" name="Line 4"/>
            <p:cNvSpPr>
              <a:spLocks noChangeShapeType="1"/>
            </p:cNvSpPr>
            <p:nvPr/>
          </p:nvSpPr>
          <p:spPr bwMode="auto">
            <a:xfrm flipV="1">
              <a:off x="2072" y="1168"/>
              <a:ext cx="384" cy="9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 name="Line 5"/>
            <p:cNvSpPr>
              <a:spLocks noChangeShapeType="1"/>
            </p:cNvSpPr>
            <p:nvPr/>
          </p:nvSpPr>
          <p:spPr bwMode="auto">
            <a:xfrm>
              <a:off x="2072" y="1312"/>
              <a:ext cx="384" cy="14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 name="Text Box 6"/>
            <p:cNvSpPr txBox="1">
              <a:spLocks noChangeArrowheads="1"/>
            </p:cNvSpPr>
            <p:nvPr/>
          </p:nvSpPr>
          <p:spPr bwMode="auto">
            <a:xfrm>
              <a:off x="2504" y="993"/>
              <a:ext cx="346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VnTime" pitchFamily="34" charset="0"/>
                </a:defRPr>
              </a:lvl1pPr>
              <a:lvl2pPr marL="742950" indent="-285750">
                <a:defRPr sz="2800" b="1">
                  <a:solidFill>
                    <a:schemeClr val="tx1"/>
                  </a:solidFill>
                  <a:latin typeface=".VnTime" pitchFamily="34" charset="0"/>
                </a:defRPr>
              </a:lvl2pPr>
              <a:lvl3pPr marL="1143000" indent="-228600">
                <a:defRPr sz="2800" b="1">
                  <a:solidFill>
                    <a:schemeClr val="tx1"/>
                  </a:solidFill>
                  <a:latin typeface=".VnTime" pitchFamily="34" charset="0"/>
                </a:defRPr>
              </a:lvl3pPr>
              <a:lvl4pPr marL="1600200" indent="-228600">
                <a:defRPr sz="2800" b="1">
                  <a:solidFill>
                    <a:schemeClr val="tx1"/>
                  </a:solidFill>
                  <a:latin typeface=".VnTime" pitchFamily="34" charset="0"/>
                </a:defRPr>
              </a:lvl4pPr>
              <a:lvl5pPr marL="2057400" indent="-228600">
                <a:defRPr sz="2800" b="1">
                  <a:solidFill>
                    <a:schemeClr val="tx1"/>
                  </a:solidFill>
                  <a:latin typeface=".VnTime" pitchFamily="34" charset="0"/>
                </a:defRPr>
              </a:lvl5pPr>
              <a:lvl6pPr marL="2514600" indent="-228600" eaLnBrk="0" fontAlgn="base" hangingPunct="0">
                <a:spcBef>
                  <a:spcPct val="0"/>
                </a:spcBef>
                <a:spcAft>
                  <a:spcPct val="0"/>
                </a:spcAft>
                <a:defRPr sz="2800" b="1">
                  <a:solidFill>
                    <a:schemeClr val="tx1"/>
                  </a:solidFill>
                  <a:latin typeface=".VnTime" pitchFamily="34" charset="0"/>
                </a:defRPr>
              </a:lvl6pPr>
              <a:lvl7pPr marL="2971800" indent="-228600" eaLnBrk="0" fontAlgn="base" hangingPunct="0">
                <a:spcBef>
                  <a:spcPct val="0"/>
                </a:spcBef>
                <a:spcAft>
                  <a:spcPct val="0"/>
                </a:spcAft>
                <a:defRPr sz="2800" b="1">
                  <a:solidFill>
                    <a:schemeClr val="tx1"/>
                  </a:solidFill>
                  <a:latin typeface=".VnTime" pitchFamily="34" charset="0"/>
                </a:defRPr>
              </a:lvl7pPr>
              <a:lvl8pPr marL="3429000" indent="-228600" eaLnBrk="0" fontAlgn="base" hangingPunct="0">
                <a:spcBef>
                  <a:spcPct val="0"/>
                </a:spcBef>
                <a:spcAft>
                  <a:spcPct val="0"/>
                </a:spcAft>
                <a:defRPr sz="2800" b="1">
                  <a:solidFill>
                    <a:schemeClr val="tx1"/>
                  </a:solidFill>
                  <a:latin typeface=".VnTime" pitchFamily="34" charset="0"/>
                </a:defRPr>
              </a:lvl8pPr>
              <a:lvl9pPr marL="3886200" indent="-228600" eaLnBrk="0" fontAlgn="base" hangingPunct="0">
                <a:spcBef>
                  <a:spcPct val="0"/>
                </a:spcBef>
                <a:spcAft>
                  <a:spcPct val="0"/>
                </a:spcAft>
                <a:defRPr sz="2800" b="1">
                  <a:solidFill>
                    <a:schemeClr val="tx1"/>
                  </a:solidFill>
                  <a:latin typeface=".VnTime" pitchFamily="34" charset="0"/>
                </a:defRPr>
              </a:lvl9pPr>
            </a:lstStyle>
            <a:p>
              <a:pPr eaLnBrk="1" hangingPunct="1"/>
              <a:r>
                <a:rPr lang="en-US" altLang="en-US" sz="2400">
                  <a:solidFill>
                    <a:srgbClr val="000000"/>
                  </a:solidFill>
                  <a:latin typeface="Times New Roman" pitchFamily="18" charset="0"/>
                </a:rPr>
                <a:t>Total income of everyone in the economy</a:t>
              </a:r>
            </a:p>
          </p:txBody>
        </p:sp>
        <p:sp>
          <p:nvSpPr>
            <p:cNvPr id="10" name="Text Box 7"/>
            <p:cNvSpPr txBox="1">
              <a:spLocks noChangeArrowheads="1"/>
            </p:cNvSpPr>
            <p:nvPr/>
          </p:nvSpPr>
          <p:spPr bwMode="auto">
            <a:xfrm>
              <a:off x="2504" y="1329"/>
              <a:ext cx="3097"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800" b="1">
                  <a:solidFill>
                    <a:schemeClr val="tx1"/>
                  </a:solidFill>
                  <a:latin typeface=".VnTime" pitchFamily="34" charset="0"/>
                </a:defRPr>
              </a:lvl1pPr>
              <a:lvl2pPr marL="742950" indent="-285750">
                <a:defRPr sz="2800" b="1">
                  <a:solidFill>
                    <a:schemeClr val="tx1"/>
                  </a:solidFill>
                  <a:latin typeface=".VnTime" pitchFamily="34" charset="0"/>
                </a:defRPr>
              </a:lvl2pPr>
              <a:lvl3pPr marL="1143000" indent="-228600">
                <a:defRPr sz="2800" b="1">
                  <a:solidFill>
                    <a:schemeClr val="tx1"/>
                  </a:solidFill>
                  <a:latin typeface=".VnTime" pitchFamily="34" charset="0"/>
                </a:defRPr>
              </a:lvl3pPr>
              <a:lvl4pPr marL="1600200" indent="-228600">
                <a:defRPr sz="2800" b="1">
                  <a:solidFill>
                    <a:schemeClr val="tx1"/>
                  </a:solidFill>
                  <a:latin typeface=".VnTime" pitchFamily="34" charset="0"/>
                </a:defRPr>
              </a:lvl4pPr>
              <a:lvl5pPr marL="2057400" indent="-228600">
                <a:defRPr sz="2800" b="1">
                  <a:solidFill>
                    <a:schemeClr val="tx1"/>
                  </a:solidFill>
                  <a:latin typeface=".VnTime" pitchFamily="34" charset="0"/>
                </a:defRPr>
              </a:lvl5pPr>
              <a:lvl6pPr marL="2514600" indent="-228600" eaLnBrk="0" fontAlgn="base" hangingPunct="0">
                <a:spcBef>
                  <a:spcPct val="0"/>
                </a:spcBef>
                <a:spcAft>
                  <a:spcPct val="0"/>
                </a:spcAft>
                <a:defRPr sz="2800" b="1">
                  <a:solidFill>
                    <a:schemeClr val="tx1"/>
                  </a:solidFill>
                  <a:latin typeface=".VnTime" pitchFamily="34" charset="0"/>
                </a:defRPr>
              </a:lvl6pPr>
              <a:lvl7pPr marL="2971800" indent="-228600" eaLnBrk="0" fontAlgn="base" hangingPunct="0">
                <a:spcBef>
                  <a:spcPct val="0"/>
                </a:spcBef>
                <a:spcAft>
                  <a:spcPct val="0"/>
                </a:spcAft>
                <a:defRPr sz="2800" b="1">
                  <a:solidFill>
                    <a:schemeClr val="tx1"/>
                  </a:solidFill>
                  <a:latin typeface=".VnTime" pitchFamily="34" charset="0"/>
                </a:defRPr>
              </a:lvl7pPr>
              <a:lvl8pPr marL="3429000" indent="-228600" eaLnBrk="0" fontAlgn="base" hangingPunct="0">
                <a:spcBef>
                  <a:spcPct val="0"/>
                </a:spcBef>
                <a:spcAft>
                  <a:spcPct val="0"/>
                </a:spcAft>
                <a:defRPr sz="2800" b="1">
                  <a:solidFill>
                    <a:schemeClr val="tx1"/>
                  </a:solidFill>
                  <a:latin typeface=".VnTime" pitchFamily="34" charset="0"/>
                </a:defRPr>
              </a:lvl8pPr>
              <a:lvl9pPr marL="3886200" indent="-228600" eaLnBrk="0" fontAlgn="base" hangingPunct="0">
                <a:spcBef>
                  <a:spcPct val="0"/>
                </a:spcBef>
                <a:spcAft>
                  <a:spcPct val="0"/>
                </a:spcAft>
                <a:defRPr sz="2800" b="1">
                  <a:solidFill>
                    <a:schemeClr val="tx1"/>
                  </a:solidFill>
                  <a:latin typeface=".VnTime" pitchFamily="34" charset="0"/>
                </a:defRPr>
              </a:lvl9pPr>
            </a:lstStyle>
            <a:p>
              <a:pPr eaLnBrk="1" hangingPunct="1"/>
              <a:r>
                <a:rPr lang="en-US" altLang="en-US" sz="2400">
                  <a:solidFill>
                    <a:srgbClr val="000000"/>
                  </a:solidFill>
                  <a:latin typeface="Times New Roman" pitchFamily="18" charset="0"/>
                </a:rPr>
                <a:t>Total expenditure on the economy’s </a:t>
              </a:r>
            </a:p>
            <a:p>
              <a:pPr eaLnBrk="1" hangingPunct="1"/>
              <a:r>
                <a:rPr lang="en-US" altLang="en-US" sz="2400">
                  <a:solidFill>
                    <a:srgbClr val="000000"/>
                  </a:solidFill>
                  <a:latin typeface="Times New Roman" pitchFamily="18" charset="0"/>
                </a:rPr>
                <a:t>output of goods and services</a:t>
              </a:r>
            </a:p>
          </p:txBody>
        </p:sp>
      </p:grpSp>
    </p:spTree>
    <p:extLst>
      <p:ext uri="{BB962C8B-B14F-4D97-AF65-F5344CB8AC3E}">
        <p14:creationId xmlns:p14="http://schemas.microsoft.com/office/powerpoint/2010/main" val="2092775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ppt_w/2"/>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 calcmode="lin" valueType="num">
                                      <p:cBhvr>
                                        <p:cTn id="9" dur="500" fill="hold"/>
                                        <p:tgtEl>
                                          <p:spTgt spid="5"/>
                                        </p:tgtEl>
                                        <p:attrNameLst>
                                          <p:attrName>ppt_w</p:attrName>
                                        </p:attrNameLst>
                                      </p:cBhvr>
                                      <p:tavLst>
                                        <p:tav tm="0">
                                          <p:val>
                                            <p:fltVal val="0"/>
                                          </p:val>
                                        </p:tav>
                                        <p:tav tm="100000">
                                          <p:val>
                                            <p:strVal val="#ppt_w"/>
                                          </p:val>
                                        </p:tav>
                                      </p:tavLst>
                                    </p:anim>
                                    <p:anim calcmode="lin" valueType="num">
                                      <p:cBhvr>
                                        <p:cTn id="10"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751194"/>
            <a:ext cx="8153400" cy="5725805"/>
          </a:xfrm>
        </p:spPr>
        <p:txBody>
          <a:bodyPr>
            <a:normAutofit fontScale="77500" lnSpcReduction="20000"/>
          </a:bodyPr>
          <a:lstStyle/>
          <a:p>
            <a:pPr marL="0" indent="0">
              <a:buNone/>
            </a:pPr>
            <a:r>
              <a:rPr lang="en-US" sz="3100" b="1" dirty="0" smtClean="0"/>
              <a:t>2 Method of computing GDP</a:t>
            </a:r>
          </a:p>
          <a:p>
            <a:pPr marL="0" indent="0">
              <a:buNone/>
            </a:pPr>
            <a:r>
              <a:rPr lang="en-US" sz="3100" b="1" i="1" dirty="0" smtClean="0"/>
              <a:t>+ Expenditure approach </a:t>
            </a:r>
            <a:r>
              <a:rPr lang="en-US" sz="3100" dirty="0" smtClean="0"/>
              <a:t>– GDP as aggregate expenditure</a:t>
            </a:r>
          </a:p>
          <a:p>
            <a:pPr marL="0" indent="0">
              <a:buNone/>
            </a:pPr>
            <a:endParaRPr lang="en-US" sz="2900" dirty="0"/>
          </a:p>
          <a:p>
            <a:pPr marL="0" indent="0">
              <a:buNone/>
            </a:pPr>
            <a:endParaRPr lang="en-US" sz="2900" dirty="0" smtClean="0"/>
          </a:p>
          <a:p>
            <a:pPr marL="0" indent="0">
              <a:buNone/>
            </a:pPr>
            <a:endParaRPr lang="en-US" sz="2900" dirty="0" smtClean="0"/>
          </a:p>
          <a:p>
            <a:pPr marL="0" indent="0">
              <a:buNone/>
            </a:pPr>
            <a:endParaRPr lang="en-US" sz="2900" dirty="0" smtClean="0"/>
          </a:p>
          <a:p>
            <a:pPr marL="0" indent="0">
              <a:buNone/>
            </a:pPr>
            <a:endParaRPr lang="en-US" sz="3100" u="sng" dirty="0" smtClean="0"/>
          </a:p>
          <a:p>
            <a:pPr marL="0" indent="0">
              <a:buNone/>
            </a:pPr>
            <a:r>
              <a:rPr lang="en-US" sz="3100" u="sng" dirty="0" smtClean="0"/>
              <a:t>Component of aggregate expenditure</a:t>
            </a:r>
          </a:p>
          <a:p>
            <a:pPr marL="0" indent="0">
              <a:buNone/>
            </a:pPr>
            <a:r>
              <a:rPr lang="en-US" sz="3100" dirty="0" smtClean="0"/>
              <a:t>C: consumption spending by households except purchases of new houses</a:t>
            </a:r>
          </a:p>
          <a:p>
            <a:pPr marL="0" indent="0">
              <a:buNone/>
            </a:pPr>
            <a:r>
              <a:rPr lang="en-US" sz="3100" dirty="0" smtClean="0"/>
              <a:t>I: investment spending by business (capitals, inventories) and households (houses)</a:t>
            </a:r>
          </a:p>
          <a:p>
            <a:pPr marL="0" indent="0">
              <a:buNone/>
            </a:pPr>
            <a:r>
              <a:rPr lang="en-US" sz="3100" dirty="0" smtClean="0"/>
              <a:t>G: government purchases of goods and services except transfer payment </a:t>
            </a:r>
          </a:p>
          <a:p>
            <a:pPr marL="0" indent="0">
              <a:buNone/>
            </a:pPr>
            <a:r>
              <a:rPr lang="en-US" sz="3100" dirty="0" smtClean="0"/>
              <a:t>NX (X –M): net export or net foreign demand for domestic goods. X is spending on domestically produced goods by </a:t>
            </a:r>
            <a:r>
              <a:rPr lang="en-US" sz="3100" dirty="0" smtClean="0"/>
              <a:t>foreigners (export), </a:t>
            </a:r>
            <a:r>
              <a:rPr lang="en-US" sz="3100" dirty="0" smtClean="0"/>
              <a:t>M is spending on foreign goods by domestic residents </a:t>
            </a:r>
            <a:r>
              <a:rPr lang="en-US" sz="3100" smtClean="0"/>
              <a:t>(import) </a:t>
            </a:r>
            <a:r>
              <a:rPr lang="en-US" dirty="0" smtClean="0"/>
              <a:t>	 </a:t>
            </a:r>
          </a:p>
          <a:p>
            <a:pPr marL="0" indent="0">
              <a:buNone/>
            </a:pPr>
            <a:endParaRPr lang="en-US" dirty="0"/>
          </a:p>
        </p:txBody>
      </p:sp>
      <p:sp>
        <p:nvSpPr>
          <p:cNvPr id="4" name="Title 1"/>
          <p:cNvSpPr>
            <a:spLocks noGrp="1"/>
          </p:cNvSpPr>
          <p:nvPr>
            <p:ph type="title"/>
          </p:nvPr>
        </p:nvSpPr>
        <p:spPr>
          <a:xfrm>
            <a:off x="800100" y="0"/>
            <a:ext cx="7772400" cy="762000"/>
          </a:xfrm>
        </p:spPr>
        <p:txBody>
          <a:bodyPr>
            <a:normAutofit/>
          </a:bodyPr>
          <a:lstStyle/>
          <a:p>
            <a:r>
              <a:rPr lang="en-US" sz="3500" dirty="0" smtClean="0"/>
              <a:t>I Gross domestic products (GDP)</a:t>
            </a:r>
            <a:endParaRPr lang="en-US" sz="3500" dirty="0"/>
          </a:p>
        </p:txBody>
      </p:sp>
      <p:sp>
        <p:nvSpPr>
          <p:cNvPr id="5" name="Text Box 5"/>
          <p:cNvSpPr txBox="1">
            <a:spLocks noChangeArrowheads="1"/>
          </p:cNvSpPr>
          <p:nvPr/>
        </p:nvSpPr>
        <p:spPr bwMode="auto">
          <a:xfrm>
            <a:off x="1517073" y="1828800"/>
            <a:ext cx="6324600" cy="1246495"/>
          </a:xfrm>
          <a:prstGeom prst="rect">
            <a:avLst/>
          </a:prstGeom>
          <a:noFill/>
          <a:ln w="12700" cap="sq">
            <a:solidFill>
              <a:srgbClr val="0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defRPr sz="2800" b="1">
                <a:solidFill>
                  <a:schemeClr val="tx1"/>
                </a:solidFill>
                <a:latin typeface=".VnTime" pitchFamily="34" charset="0"/>
              </a:defRPr>
            </a:lvl1pPr>
            <a:lvl2pPr marL="742950" indent="-285750">
              <a:defRPr sz="2800" b="1">
                <a:solidFill>
                  <a:schemeClr val="tx1"/>
                </a:solidFill>
                <a:latin typeface=".VnTime" pitchFamily="34" charset="0"/>
              </a:defRPr>
            </a:lvl2pPr>
            <a:lvl3pPr marL="1143000" indent="-228600">
              <a:defRPr sz="2800" b="1">
                <a:solidFill>
                  <a:schemeClr val="tx1"/>
                </a:solidFill>
                <a:latin typeface=".VnTime" pitchFamily="34" charset="0"/>
              </a:defRPr>
            </a:lvl3pPr>
            <a:lvl4pPr marL="1600200" indent="-228600">
              <a:defRPr sz="2800" b="1">
                <a:solidFill>
                  <a:schemeClr val="tx1"/>
                </a:solidFill>
                <a:latin typeface=".VnTime" pitchFamily="34" charset="0"/>
              </a:defRPr>
            </a:lvl4pPr>
            <a:lvl5pPr marL="2057400" indent="-228600">
              <a:defRPr sz="2800" b="1">
                <a:solidFill>
                  <a:schemeClr val="tx1"/>
                </a:solidFill>
                <a:latin typeface=".VnTime" pitchFamily="34" charset="0"/>
              </a:defRPr>
            </a:lvl5pPr>
            <a:lvl6pPr marL="2514600" indent="-228600" eaLnBrk="0" fontAlgn="base" hangingPunct="0">
              <a:spcBef>
                <a:spcPct val="0"/>
              </a:spcBef>
              <a:spcAft>
                <a:spcPct val="0"/>
              </a:spcAft>
              <a:defRPr sz="2800" b="1">
                <a:solidFill>
                  <a:schemeClr val="tx1"/>
                </a:solidFill>
                <a:latin typeface=".VnTime" pitchFamily="34" charset="0"/>
              </a:defRPr>
            </a:lvl6pPr>
            <a:lvl7pPr marL="2971800" indent="-228600" eaLnBrk="0" fontAlgn="base" hangingPunct="0">
              <a:spcBef>
                <a:spcPct val="0"/>
              </a:spcBef>
              <a:spcAft>
                <a:spcPct val="0"/>
              </a:spcAft>
              <a:defRPr sz="2800" b="1">
                <a:solidFill>
                  <a:schemeClr val="tx1"/>
                </a:solidFill>
                <a:latin typeface=".VnTime" pitchFamily="34" charset="0"/>
              </a:defRPr>
            </a:lvl7pPr>
            <a:lvl8pPr marL="3429000" indent="-228600" eaLnBrk="0" fontAlgn="base" hangingPunct="0">
              <a:spcBef>
                <a:spcPct val="0"/>
              </a:spcBef>
              <a:spcAft>
                <a:spcPct val="0"/>
              </a:spcAft>
              <a:defRPr sz="2800" b="1">
                <a:solidFill>
                  <a:schemeClr val="tx1"/>
                </a:solidFill>
                <a:latin typeface=".VnTime" pitchFamily="34" charset="0"/>
              </a:defRPr>
            </a:lvl8pPr>
            <a:lvl9pPr marL="3886200" indent="-228600" eaLnBrk="0" fontAlgn="base" hangingPunct="0">
              <a:spcBef>
                <a:spcPct val="0"/>
              </a:spcBef>
              <a:spcAft>
                <a:spcPct val="0"/>
              </a:spcAft>
              <a:defRPr sz="2800" b="1">
                <a:solidFill>
                  <a:schemeClr val="tx1"/>
                </a:solidFill>
                <a:latin typeface=".VnTime" pitchFamily="34" charset="0"/>
              </a:defRPr>
            </a:lvl9pPr>
          </a:lstStyle>
          <a:p>
            <a:pPr algn="ctr">
              <a:spcBef>
                <a:spcPct val="50000"/>
              </a:spcBef>
            </a:pPr>
            <a:r>
              <a:rPr lang="en-US" altLang="en-US" sz="3000" dirty="0">
                <a:solidFill>
                  <a:srgbClr val="3333CC"/>
                </a:solidFill>
              </a:rPr>
              <a:t>GDP = C + I + G + (X-M</a:t>
            </a:r>
            <a:r>
              <a:rPr lang="en-US" altLang="en-US" sz="3000" dirty="0" smtClean="0">
                <a:solidFill>
                  <a:srgbClr val="3333CC"/>
                </a:solidFill>
              </a:rPr>
              <a:t>)</a:t>
            </a:r>
          </a:p>
          <a:p>
            <a:pPr algn="ctr">
              <a:spcBef>
                <a:spcPct val="50000"/>
              </a:spcBef>
            </a:pPr>
            <a:r>
              <a:rPr lang="en-US" altLang="en-US" sz="3000" dirty="0" smtClean="0">
                <a:solidFill>
                  <a:srgbClr val="3333CC"/>
                </a:solidFill>
              </a:rPr>
              <a:t>     = C + I + G + NX</a:t>
            </a:r>
            <a:endParaRPr lang="en-US" altLang="en-US" sz="3000" dirty="0">
              <a:solidFill>
                <a:srgbClr val="3333CC"/>
              </a:solidFill>
            </a:endParaRPr>
          </a:p>
        </p:txBody>
      </p:sp>
    </p:spTree>
    <p:extLst>
      <p:ext uri="{BB962C8B-B14F-4D97-AF65-F5344CB8AC3E}">
        <p14:creationId xmlns:p14="http://schemas.microsoft.com/office/powerpoint/2010/main" val="184333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914400"/>
            <a:ext cx="8153400" cy="5943600"/>
          </a:xfrm>
        </p:spPr>
        <p:txBody>
          <a:bodyPr>
            <a:normAutofit fontScale="62500" lnSpcReduction="20000"/>
          </a:bodyPr>
          <a:lstStyle/>
          <a:p>
            <a:pPr marL="0" indent="0">
              <a:buNone/>
            </a:pPr>
            <a:r>
              <a:rPr lang="en-US" sz="4200" b="1" dirty="0"/>
              <a:t>2 Method of computing GDP</a:t>
            </a:r>
          </a:p>
          <a:p>
            <a:pPr marL="0" indent="0">
              <a:buNone/>
            </a:pPr>
            <a:r>
              <a:rPr lang="en-US" sz="4200" b="1" i="1" dirty="0"/>
              <a:t>+ </a:t>
            </a:r>
            <a:r>
              <a:rPr lang="en-US" sz="4200" b="1" i="1" dirty="0" smtClean="0"/>
              <a:t>Income approach </a:t>
            </a:r>
            <a:r>
              <a:rPr lang="en-US" sz="4200" dirty="0" smtClean="0"/>
              <a:t>- GDP as aggregate income</a:t>
            </a:r>
          </a:p>
          <a:p>
            <a:pPr marL="0" indent="0">
              <a:buNone/>
            </a:pPr>
            <a:endParaRPr lang="en-US" sz="4200" dirty="0"/>
          </a:p>
          <a:p>
            <a:pPr marL="0" indent="0">
              <a:buNone/>
            </a:pPr>
            <a:endParaRPr lang="en-US" sz="4200" dirty="0" smtClean="0"/>
          </a:p>
          <a:p>
            <a:pPr marL="0" indent="0">
              <a:buNone/>
            </a:pPr>
            <a:r>
              <a:rPr lang="en-US" sz="4200" u="sng" dirty="0"/>
              <a:t>Component of aggregate expenditure</a:t>
            </a:r>
          </a:p>
          <a:p>
            <a:pPr marL="0" indent="0">
              <a:buNone/>
            </a:pPr>
            <a:r>
              <a:rPr lang="en-US" sz="4200" dirty="0" smtClean="0"/>
              <a:t>w: wage paying for workers who contribute labor for production</a:t>
            </a:r>
          </a:p>
          <a:p>
            <a:pPr marL="0" indent="0">
              <a:buNone/>
            </a:pPr>
            <a:r>
              <a:rPr lang="en-US" sz="4200" dirty="0" smtClean="0"/>
              <a:t>R: rent paying for capital owners who contribute capital including land for production</a:t>
            </a:r>
          </a:p>
          <a:p>
            <a:pPr marL="0" indent="0">
              <a:buNone/>
            </a:pPr>
            <a:r>
              <a:rPr lang="en-US" sz="4200" dirty="0" smtClean="0"/>
              <a:t>i: interest paying for lender who contribute finance for production</a:t>
            </a:r>
          </a:p>
          <a:p>
            <a:pPr marL="0" indent="0">
              <a:buNone/>
            </a:pPr>
            <a:r>
              <a:rPr lang="en-US" sz="4200" dirty="0" smtClean="0"/>
              <a:t>∏: profit paying for stockholder who contribute finance for production</a:t>
            </a:r>
          </a:p>
          <a:p>
            <a:pPr marL="0" indent="0">
              <a:buNone/>
            </a:pPr>
            <a:r>
              <a:rPr lang="en-US" sz="4200" dirty="0" smtClean="0"/>
              <a:t>D: depreciation of old machines </a:t>
            </a:r>
          </a:p>
          <a:p>
            <a:pPr marL="0" indent="0">
              <a:buNone/>
            </a:pPr>
            <a:r>
              <a:rPr lang="en-US" sz="4200" dirty="0" err="1" smtClean="0"/>
              <a:t>Te</a:t>
            </a:r>
            <a:r>
              <a:rPr lang="en-US" sz="4200" dirty="0" smtClean="0"/>
              <a:t>: net indirect tax paying for government who contribute business environment for production</a:t>
            </a:r>
          </a:p>
          <a:p>
            <a:pPr marL="0" indent="0">
              <a:buNone/>
            </a:pPr>
            <a:endParaRPr lang="en-US" dirty="0"/>
          </a:p>
        </p:txBody>
      </p:sp>
      <p:sp>
        <p:nvSpPr>
          <p:cNvPr id="4" name="Title 1"/>
          <p:cNvSpPr>
            <a:spLocks noGrp="1"/>
          </p:cNvSpPr>
          <p:nvPr>
            <p:ph type="title"/>
          </p:nvPr>
        </p:nvSpPr>
        <p:spPr>
          <a:xfrm>
            <a:off x="838200" y="27709"/>
            <a:ext cx="7772400" cy="808038"/>
          </a:xfrm>
        </p:spPr>
        <p:txBody>
          <a:bodyPr>
            <a:normAutofit/>
          </a:bodyPr>
          <a:lstStyle/>
          <a:p>
            <a:r>
              <a:rPr lang="en-US" sz="3500" dirty="0" smtClean="0"/>
              <a:t>I Gross domestic products (GDP)</a:t>
            </a:r>
            <a:endParaRPr lang="en-US" sz="3500" dirty="0"/>
          </a:p>
        </p:txBody>
      </p:sp>
      <p:sp>
        <p:nvSpPr>
          <p:cNvPr id="5" name="Text Box 5"/>
          <p:cNvSpPr txBox="1">
            <a:spLocks noChangeArrowheads="1"/>
          </p:cNvSpPr>
          <p:nvPr/>
        </p:nvSpPr>
        <p:spPr bwMode="auto">
          <a:xfrm>
            <a:off x="1087582" y="1870639"/>
            <a:ext cx="6324600" cy="553998"/>
          </a:xfrm>
          <a:prstGeom prst="rect">
            <a:avLst/>
          </a:prstGeom>
          <a:noFill/>
          <a:ln>
            <a:solidFill>
              <a:srgbClr val="000000"/>
            </a:solidFill>
          </a:ln>
        </p:spPr>
        <p:txBody>
          <a:bodyPr>
            <a:spAutoFit/>
          </a:bodyPr>
          <a:lstStyle>
            <a:lvl1pPr>
              <a:defRPr sz="2800" b="1">
                <a:solidFill>
                  <a:schemeClr val="tx1"/>
                </a:solidFill>
                <a:latin typeface=".VnTime" pitchFamily="34" charset="0"/>
              </a:defRPr>
            </a:lvl1pPr>
            <a:lvl2pPr marL="742950" indent="-285750">
              <a:defRPr sz="2800" b="1">
                <a:solidFill>
                  <a:schemeClr val="tx1"/>
                </a:solidFill>
                <a:latin typeface=".VnTime" pitchFamily="34" charset="0"/>
              </a:defRPr>
            </a:lvl2pPr>
            <a:lvl3pPr marL="1143000" indent="-228600">
              <a:defRPr sz="2800" b="1">
                <a:solidFill>
                  <a:schemeClr val="tx1"/>
                </a:solidFill>
                <a:latin typeface=".VnTime" pitchFamily="34" charset="0"/>
              </a:defRPr>
            </a:lvl3pPr>
            <a:lvl4pPr marL="1600200" indent="-228600">
              <a:defRPr sz="2800" b="1">
                <a:solidFill>
                  <a:schemeClr val="tx1"/>
                </a:solidFill>
                <a:latin typeface=".VnTime" pitchFamily="34" charset="0"/>
              </a:defRPr>
            </a:lvl4pPr>
            <a:lvl5pPr marL="2057400" indent="-228600">
              <a:defRPr sz="2800" b="1">
                <a:solidFill>
                  <a:schemeClr val="tx1"/>
                </a:solidFill>
                <a:latin typeface=".VnTime" pitchFamily="34" charset="0"/>
              </a:defRPr>
            </a:lvl5pPr>
            <a:lvl6pPr marL="2514600" indent="-228600" eaLnBrk="0" fontAlgn="base" hangingPunct="0">
              <a:spcBef>
                <a:spcPct val="0"/>
              </a:spcBef>
              <a:spcAft>
                <a:spcPct val="0"/>
              </a:spcAft>
              <a:defRPr sz="2800" b="1">
                <a:solidFill>
                  <a:schemeClr val="tx1"/>
                </a:solidFill>
                <a:latin typeface=".VnTime" pitchFamily="34" charset="0"/>
              </a:defRPr>
            </a:lvl6pPr>
            <a:lvl7pPr marL="2971800" indent="-228600" eaLnBrk="0" fontAlgn="base" hangingPunct="0">
              <a:spcBef>
                <a:spcPct val="0"/>
              </a:spcBef>
              <a:spcAft>
                <a:spcPct val="0"/>
              </a:spcAft>
              <a:defRPr sz="2800" b="1">
                <a:solidFill>
                  <a:schemeClr val="tx1"/>
                </a:solidFill>
                <a:latin typeface=".VnTime" pitchFamily="34" charset="0"/>
              </a:defRPr>
            </a:lvl7pPr>
            <a:lvl8pPr marL="3429000" indent="-228600" eaLnBrk="0" fontAlgn="base" hangingPunct="0">
              <a:spcBef>
                <a:spcPct val="0"/>
              </a:spcBef>
              <a:spcAft>
                <a:spcPct val="0"/>
              </a:spcAft>
              <a:defRPr sz="2800" b="1">
                <a:solidFill>
                  <a:schemeClr val="tx1"/>
                </a:solidFill>
                <a:latin typeface=".VnTime" pitchFamily="34" charset="0"/>
              </a:defRPr>
            </a:lvl8pPr>
            <a:lvl9pPr marL="3886200" indent="-228600" eaLnBrk="0" fontAlgn="base" hangingPunct="0">
              <a:spcBef>
                <a:spcPct val="0"/>
              </a:spcBef>
              <a:spcAft>
                <a:spcPct val="0"/>
              </a:spcAft>
              <a:defRPr sz="2800" b="1">
                <a:solidFill>
                  <a:schemeClr val="tx1"/>
                </a:solidFill>
                <a:latin typeface=".VnTime" pitchFamily="34" charset="0"/>
              </a:defRPr>
            </a:lvl9pPr>
          </a:lstStyle>
          <a:p>
            <a:pPr algn="ctr">
              <a:spcBef>
                <a:spcPct val="50000"/>
              </a:spcBef>
            </a:pPr>
            <a:r>
              <a:rPr lang="en-US" altLang="en-US" sz="3000" dirty="0">
                <a:solidFill>
                  <a:srgbClr val="3333CC"/>
                </a:solidFill>
              </a:rPr>
              <a:t>GDP = </a:t>
            </a:r>
            <a:r>
              <a:rPr lang="en-US" altLang="en-US" sz="3000" dirty="0" smtClean="0">
                <a:solidFill>
                  <a:srgbClr val="3333CC"/>
                </a:solidFill>
              </a:rPr>
              <a:t>w </a:t>
            </a:r>
            <a:r>
              <a:rPr lang="en-US" altLang="en-US" sz="3000" dirty="0">
                <a:solidFill>
                  <a:srgbClr val="3333CC"/>
                </a:solidFill>
              </a:rPr>
              <a:t>+ R</a:t>
            </a:r>
            <a:r>
              <a:rPr lang="en-US" altLang="en-US" sz="3000" dirty="0" smtClean="0">
                <a:solidFill>
                  <a:srgbClr val="3333CC"/>
                </a:solidFill>
              </a:rPr>
              <a:t> </a:t>
            </a:r>
            <a:r>
              <a:rPr lang="en-US" altLang="en-US" sz="3000" dirty="0">
                <a:solidFill>
                  <a:srgbClr val="3333CC"/>
                </a:solidFill>
              </a:rPr>
              <a:t>+ </a:t>
            </a:r>
            <a:r>
              <a:rPr lang="en-US" altLang="en-US" sz="3000" dirty="0" err="1" smtClean="0">
                <a:solidFill>
                  <a:srgbClr val="3333CC"/>
                </a:solidFill>
              </a:rPr>
              <a:t>i</a:t>
            </a:r>
            <a:r>
              <a:rPr lang="en-US" altLang="en-US" sz="3000" dirty="0" smtClean="0">
                <a:solidFill>
                  <a:srgbClr val="3333CC"/>
                </a:solidFill>
              </a:rPr>
              <a:t> </a:t>
            </a:r>
            <a:r>
              <a:rPr lang="en-US" altLang="en-US" sz="3000" dirty="0">
                <a:solidFill>
                  <a:srgbClr val="3333CC"/>
                </a:solidFill>
              </a:rPr>
              <a:t>+ </a:t>
            </a:r>
            <a:r>
              <a:rPr lang="en-US" altLang="en-US" sz="3000" dirty="0" smtClean="0">
                <a:solidFill>
                  <a:srgbClr val="3333CC"/>
                </a:solidFill>
              </a:rPr>
              <a:t>∏ + D + </a:t>
            </a:r>
            <a:r>
              <a:rPr lang="en-US" altLang="en-US" sz="3000" dirty="0" err="1" smtClean="0">
                <a:solidFill>
                  <a:srgbClr val="3333CC"/>
                </a:solidFill>
              </a:rPr>
              <a:t>Te</a:t>
            </a:r>
            <a:endParaRPr lang="en-US" altLang="en-US" sz="3000" dirty="0">
              <a:solidFill>
                <a:srgbClr val="3333CC"/>
              </a:solidFill>
            </a:endParaRPr>
          </a:p>
        </p:txBody>
      </p:sp>
    </p:spTree>
    <p:extLst>
      <p:ext uri="{BB962C8B-B14F-4D97-AF65-F5344CB8AC3E}">
        <p14:creationId xmlns:p14="http://schemas.microsoft.com/office/powerpoint/2010/main" val="1841475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1143000"/>
            <a:ext cx="7772400" cy="5105400"/>
          </a:xfrm>
        </p:spPr>
        <p:txBody>
          <a:bodyPr/>
          <a:lstStyle/>
          <a:p>
            <a:pPr marL="0" indent="0">
              <a:buNone/>
            </a:pPr>
            <a:r>
              <a:rPr lang="en-US" sz="2800" b="1" dirty="0"/>
              <a:t>2 Method of computing GDP</a:t>
            </a:r>
          </a:p>
          <a:p>
            <a:pPr marL="0" indent="0">
              <a:buNone/>
            </a:pPr>
            <a:r>
              <a:rPr lang="en-US" sz="2800" b="1" i="1" dirty="0"/>
              <a:t>+ </a:t>
            </a:r>
            <a:r>
              <a:rPr lang="en-US" sz="2800" b="1" i="1" dirty="0" smtClean="0"/>
              <a:t>Production </a:t>
            </a:r>
            <a:r>
              <a:rPr lang="en-US" sz="2800" b="1" i="1" dirty="0"/>
              <a:t>approach </a:t>
            </a:r>
            <a:r>
              <a:rPr lang="en-US" sz="2800" dirty="0"/>
              <a:t>- GDP as </a:t>
            </a:r>
            <a:r>
              <a:rPr lang="en-US" sz="2800" dirty="0" smtClean="0"/>
              <a:t>aggregate/total output</a:t>
            </a:r>
          </a:p>
          <a:p>
            <a:pPr marL="0" indent="0">
              <a:buNone/>
            </a:pPr>
            <a:r>
              <a:rPr lang="en-US" sz="2800" dirty="0" smtClean="0"/>
              <a:t>Total value added = total revenue – total cost</a:t>
            </a:r>
          </a:p>
          <a:p>
            <a:pPr marL="0" indent="0">
              <a:buNone/>
            </a:pPr>
            <a:r>
              <a:rPr lang="en-US" altLang="en-US" sz="2800" dirty="0">
                <a:solidFill>
                  <a:srgbClr val="000000"/>
                </a:solidFill>
              </a:rPr>
              <a:t>GDP = </a:t>
            </a:r>
            <a:r>
              <a:rPr lang="en-US" altLang="en-US" sz="2800" dirty="0">
                <a:solidFill>
                  <a:srgbClr val="000000"/>
                </a:solidFill>
                <a:sym typeface="Symbol" pitchFamily="18" charset="2"/>
              </a:rPr>
              <a:t> Value added in all </a:t>
            </a:r>
            <a:r>
              <a:rPr lang="en-US" altLang="en-US" sz="2800" dirty="0" smtClean="0">
                <a:solidFill>
                  <a:srgbClr val="000000"/>
                </a:solidFill>
                <a:sym typeface="Symbol" pitchFamily="18" charset="2"/>
              </a:rPr>
              <a:t>industries</a:t>
            </a:r>
          </a:p>
          <a:p>
            <a:pPr marL="0" indent="0">
              <a:buNone/>
            </a:pPr>
            <a:r>
              <a:rPr lang="en-US" altLang="en-US" sz="2800" u="sng" dirty="0" smtClean="0">
                <a:solidFill>
                  <a:srgbClr val="000000"/>
                </a:solidFill>
                <a:sym typeface="Symbol" pitchFamily="18" charset="2"/>
              </a:rPr>
              <a:t>Example</a:t>
            </a:r>
          </a:p>
          <a:p>
            <a:pPr marL="0" indent="0">
              <a:buNone/>
            </a:pPr>
            <a:endParaRPr lang="en-US" altLang="en-US" sz="2800" u="sng" dirty="0">
              <a:solidFill>
                <a:srgbClr val="000000"/>
              </a:solidFill>
              <a:sym typeface="Symbol" pitchFamily="18" charset="2"/>
            </a:endParaRPr>
          </a:p>
          <a:p>
            <a:pPr marL="0" indent="0">
              <a:buNone/>
            </a:pPr>
            <a:endParaRPr lang="en-US" altLang="en-US" sz="2800" u="sng" dirty="0" smtClean="0">
              <a:solidFill>
                <a:srgbClr val="000000"/>
              </a:solidFill>
              <a:sym typeface="Symbol" pitchFamily="18" charset="2"/>
            </a:endParaRPr>
          </a:p>
          <a:p>
            <a:pPr marL="0" indent="0">
              <a:buNone/>
            </a:pPr>
            <a:r>
              <a:rPr lang="en-US" altLang="en-US" sz="2800" dirty="0" smtClean="0">
                <a:solidFill>
                  <a:srgbClr val="000000"/>
                </a:solidFill>
                <a:sym typeface="Symbol" pitchFamily="18" charset="2"/>
              </a:rPr>
              <a:t>Total output (GDP)= 700 = value added by steel mill + value added by car producer = 100 + 600</a:t>
            </a:r>
            <a:endParaRPr lang="en-US" altLang="en-US" sz="2800" dirty="0">
              <a:solidFill>
                <a:srgbClr val="000000"/>
              </a:solidFill>
              <a:sym typeface="Symbol" pitchFamily="18" charset="2"/>
            </a:endParaRPr>
          </a:p>
          <a:p>
            <a:pPr marL="0" indent="0">
              <a:buNone/>
            </a:pPr>
            <a:endParaRPr lang="en-US" sz="2800" dirty="0"/>
          </a:p>
          <a:p>
            <a:pPr marL="0" indent="0">
              <a:buNone/>
            </a:pPr>
            <a:endParaRPr lang="en-US" dirty="0"/>
          </a:p>
        </p:txBody>
      </p:sp>
      <p:sp>
        <p:nvSpPr>
          <p:cNvPr id="4" name="Title 1"/>
          <p:cNvSpPr>
            <a:spLocks noGrp="1"/>
          </p:cNvSpPr>
          <p:nvPr>
            <p:ph type="title"/>
          </p:nvPr>
        </p:nvSpPr>
        <p:spPr>
          <a:xfrm>
            <a:off x="914400" y="304800"/>
            <a:ext cx="7772400" cy="808038"/>
          </a:xfrm>
        </p:spPr>
        <p:txBody>
          <a:bodyPr>
            <a:normAutofit/>
          </a:bodyPr>
          <a:lstStyle/>
          <a:p>
            <a:r>
              <a:rPr lang="en-US" sz="3500" dirty="0" smtClean="0"/>
              <a:t>I Gross domestic products (GDP)</a:t>
            </a:r>
            <a:endParaRPr lang="en-US" sz="3500" dirty="0"/>
          </a:p>
        </p:txBody>
      </p:sp>
      <p:graphicFrame>
        <p:nvGraphicFramePr>
          <p:cNvPr id="6" name="Table 5"/>
          <p:cNvGraphicFramePr>
            <a:graphicFrameLocks noGrp="1"/>
          </p:cNvGraphicFramePr>
          <p:nvPr>
            <p:extLst>
              <p:ext uri="{D42A27DB-BD31-4B8C-83A1-F6EECF244321}">
                <p14:modId xmlns:p14="http://schemas.microsoft.com/office/powerpoint/2010/main" val="734713399"/>
              </p:ext>
            </p:extLst>
          </p:nvPr>
        </p:nvGraphicFramePr>
        <p:xfrm>
          <a:off x="1143000" y="3657600"/>
          <a:ext cx="4495800" cy="883920"/>
        </p:xfrm>
        <a:graphic>
          <a:graphicData uri="http://schemas.openxmlformats.org/drawingml/2006/table">
            <a:tbl>
              <a:tblPr firstRow="1" bandRow="1">
                <a:tableStyleId>{5C22544A-7EE6-4342-B048-85BDC9FD1C3A}</a:tableStyleId>
              </a:tblPr>
              <a:tblGrid>
                <a:gridCol w="3048000"/>
                <a:gridCol w="1447800"/>
              </a:tblGrid>
              <a:tr h="370840">
                <a:tc>
                  <a:txBody>
                    <a:bodyPr/>
                    <a:lstStyle/>
                    <a:p>
                      <a:r>
                        <a:rPr lang="en-US" sz="2600" dirty="0" smtClean="0"/>
                        <a:t>Steel mill– steel</a:t>
                      </a:r>
                      <a:r>
                        <a:rPr lang="en-US" sz="2600" baseline="0" dirty="0" smtClean="0"/>
                        <a:t> products</a:t>
                      </a:r>
                      <a:endParaRPr lang="en-US" sz="2600" dirty="0"/>
                    </a:p>
                  </a:txBody>
                  <a:tcPr/>
                </a:tc>
                <a:tc>
                  <a:txBody>
                    <a:bodyPr/>
                    <a:lstStyle/>
                    <a:p>
                      <a:r>
                        <a:rPr lang="en-US" sz="2600" dirty="0" smtClean="0"/>
                        <a:t>100</a:t>
                      </a:r>
                      <a:endParaRPr lang="en-US" sz="2600" dirty="0"/>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976760597"/>
              </p:ext>
            </p:extLst>
          </p:nvPr>
        </p:nvGraphicFramePr>
        <p:xfrm>
          <a:off x="1143000" y="4191000"/>
          <a:ext cx="6324600" cy="487680"/>
        </p:xfrm>
        <a:graphic>
          <a:graphicData uri="http://schemas.openxmlformats.org/drawingml/2006/table">
            <a:tbl>
              <a:tblPr firstRow="1" bandRow="1">
                <a:tableStyleId>{5C22544A-7EE6-4342-B048-85BDC9FD1C3A}</a:tableStyleId>
              </a:tblPr>
              <a:tblGrid>
                <a:gridCol w="3048000"/>
                <a:gridCol w="1447800"/>
                <a:gridCol w="1828800"/>
              </a:tblGrid>
              <a:tr h="370840">
                <a:tc>
                  <a:txBody>
                    <a:bodyPr/>
                    <a:lstStyle/>
                    <a:p>
                      <a:r>
                        <a:rPr lang="en-US" sz="2600" dirty="0" smtClean="0"/>
                        <a:t>Car</a:t>
                      </a:r>
                      <a:r>
                        <a:rPr lang="en-US" sz="2600" baseline="0" dirty="0" smtClean="0"/>
                        <a:t> producer - cars</a:t>
                      </a:r>
                      <a:endParaRPr lang="en-US" sz="2600" dirty="0"/>
                    </a:p>
                  </a:txBody>
                  <a:tcPr/>
                </a:tc>
                <a:tc>
                  <a:txBody>
                    <a:bodyPr/>
                    <a:lstStyle/>
                    <a:p>
                      <a:r>
                        <a:rPr lang="en-US" sz="2600" dirty="0" smtClean="0"/>
                        <a:t>100</a:t>
                      </a:r>
                      <a:endParaRPr lang="en-US" sz="2600" dirty="0"/>
                    </a:p>
                  </a:txBody>
                  <a:tcPr/>
                </a:tc>
                <a:tc>
                  <a:txBody>
                    <a:bodyPr/>
                    <a:lstStyle/>
                    <a:p>
                      <a:r>
                        <a:rPr lang="en-US" sz="2600" dirty="0" smtClean="0"/>
                        <a:t>        600</a:t>
                      </a:r>
                      <a:endParaRPr lang="en-US" sz="2600" dirty="0"/>
                    </a:p>
                  </a:txBody>
                  <a:tcPr/>
                </a:tc>
              </a:tr>
            </a:tbl>
          </a:graphicData>
        </a:graphic>
      </p:graphicFrame>
    </p:spTree>
    <p:extLst>
      <p:ext uri="{BB962C8B-B14F-4D97-AF65-F5344CB8AC3E}">
        <p14:creationId xmlns:p14="http://schemas.microsoft.com/office/powerpoint/2010/main" val="3433099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72836" y="914400"/>
            <a:ext cx="7772400" cy="5715000"/>
          </a:xfrm>
        </p:spPr>
        <p:txBody>
          <a:bodyPr>
            <a:normAutofit fontScale="92500" lnSpcReduction="10000"/>
          </a:bodyPr>
          <a:lstStyle/>
          <a:p>
            <a:pPr marL="0" indent="0">
              <a:buNone/>
            </a:pPr>
            <a:r>
              <a:rPr lang="en-US" b="1" dirty="0" smtClean="0"/>
              <a:t>3 Other measurements of national income</a:t>
            </a:r>
          </a:p>
          <a:p>
            <a:pPr marL="0" indent="0">
              <a:buNone/>
            </a:pPr>
            <a:r>
              <a:rPr lang="en-US" altLang="en-US" dirty="0">
                <a:solidFill>
                  <a:srgbClr val="000000"/>
                </a:solidFill>
              </a:rPr>
              <a:t>GNP </a:t>
            </a:r>
            <a:r>
              <a:rPr lang="en-US" altLang="en-US" dirty="0" smtClean="0">
                <a:solidFill>
                  <a:srgbClr val="000000"/>
                </a:solidFill>
              </a:rPr>
              <a:t>(gross national products) is </a:t>
            </a:r>
            <a:r>
              <a:rPr lang="en-US" dirty="0"/>
              <a:t>the market value of all the products and services produced in one year by </a:t>
            </a:r>
            <a:r>
              <a:rPr lang="en-US" dirty="0" err="1"/>
              <a:t>labour</a:t>
            </a:r>
            <a:r>
              <a:rPr lang="en-US" dirty="0"/>
              <a:t> and property supplied by the citizens of a </a:t>
            </a:r>
            <a:r>
              <a:rPr lang="en-US" dirty="0" smtClean="0"/>
              <a:t>country. </a:t>
            </a:r>
          </a:p>
          <a:p>
            <a:pPr marL="0" indent="0">
              <a:buNone/>
            </a:pPr>
            <a:r>
              <a:rPr lang="en-US" dirty="0" smtClean="0"/>
              <a:t>or </a:t>
            </a:r>
            <a:r>
              <a:rPr lang="en-US" dirty="0" smtClean="0"/>
              <a:t>the equivalent measurement </a:t>
            </a:r>
          </a:p>
          <a:p>
            <a:pPr marL="0" indent="0">
              <a:buNone/>
            </a:pPr>
            <a:r>
              <a:rPr lang="en-US" dirty="0" smtClean="0"/>
              <a:t>GNP (gross national products) or GNI (gross national income) is the total factor income owned by domestic residents from selling final goods and services </a:t>
            </a:r>
          </a:p>
          <a:p>
            <a:pPr marL="0" indent="0" algn="ctr">
              <a:buNone/>
            </a:pPr>
            <a:r>
              <a:rPr lang="en-US" dirty="0" smtClean="0"/>
              <a:t>GNP (GDP) = GDP + NFA</a:t>
            </a:r>
          </a:p>
          <a:p>
            <a:pPr marL="0" indent="0">
              <a:buNone/>
            </a:pPr>
            <a:r>
              <a:rPr lang="en-US" dirty="0" smtClean="0"/>
              <a:t>NFA: net factor income from abroad </a:t>
            </a:r>
          </a:p>
          <a:p>
            <a:pPr marL="0" indent="0">
              <a:buNone/>
            </a:pPr>
            <a:r>
              <a:rPr lang="en-US" dirty="0" smtClean="0"/>
              <a:t>NNP (net national product): GNP excludes Depreciation</a:t>
            </a:r>
          </a:p>
          <a:p>
            <a:pPr marL="0" indent="0">
              <a:buNone/>
            </a:pPr>
            <a:r>
              <a:rPr lang="en-US" dirty="0" smtClean="0"/>
              <a:t>NI (national income): NNP excludes tax</a:t>
            </a:r>
          </a:p>
          <a:p>
            <a:pPr marL="0" indent="0">
              <a:buNone/>
            </a:pPr>
            <a:r>
              <a:rPr lang="en-US" dirty="0" smtClean="0"/>
              <a:t>DPI (disposable personal income): NI excludes income tax and adds transfer payment and other payment items from government.</a:t>
            </a:r>
          </a:p>
          <a:p>
            <a:pPr marL="0" indent="0">
              <a:buNone/>
            </a:pPr>
            <a:endParaRPr lang="en-US" dirty="0"/>
          </a:p>
        </p:txBody>
      </p:sp>
      <p:sp>
        <p:nvSpPr>
          <p:cNvPr id="4" name="Title 1"/>
          <p:cNvSpPr>
            <a:spLocks noGrp="1"/>
          </p:cNvSpPr>
          <p:nvPr>
            <p:ph type="title"/>
          </p:nvPr>
        </p:nvSpPr>
        <p:spPr>
          <a:xfrm>
            <a:off x="914400" y="152400"/>
            <a:ext cx="7772400" cy="808038"/>
          </a:xfrm>
        </p:spPr>
        <p:txBody>
          <a:bodyPr>
            <a:normAutofit/>
          </a:bodyPr>
          <a:lstStyle/>
          <a:p>
            <a:r>
              <a:rPr lang="en-US" sz="3500" dirty="0" smtClean="0"/>
              <a:t>I Gross domestic products (GDP)</a:t>
            </a:r>
            <a:endParaRPr lang="en-US" sz="3500" dirty="0"/>
          </a:p>
        </p:txBody>
      </p:sp>
    </p:spTree>
    <p:extLst>
      <p:ext uri="{BB962C8B-B14F-4D97-AF65-F5344CB8AC3E}">
        <p14:creationId xmlns:p14="http://schemas.microsoft.com/office/powerpoint/2010/main" val="2986882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1219200"/>
            <a:ext cx="7772400" cy="4572000"/>
          </a:xfrm>
        </p:spPr>
        <p:txBody>
          <a:bodyPr/>
          <a:lstStyle/>
          <a:p>
            <a:pPr marL="0" indent="0">
              <a:buNone/>
            </a:pPr>
            <a:r>
              <a:rPr lang="en-US" b="1" dirty="0"/>
              <a:t>3 Other measurements of national income</a:t>
            </a:r>
          </a:p>
          <a:p>
            <a:pPr marL="0" indent="0">
              <a:buNone/>
            </a:pPr>
            <a:endParaRPr lang="en-US" dirty="0"/>
          </a:p>
        </p:txBody>
      </p:sp>
      <p:sp>
        <p:nvSpPr>
          <p:cNvPr id="4" name="Title 1"/>
          <p:cNvSpPr>
            <a:spLocks noGrp="1"/>
          </p:cNvSpPr>
          <p:nvPr>
            <p:ph type="title"/>
          </p:nvPr>
        </p:nvSpPr>
        <p:spPr>
          <a:xfrm>
            <a:off x="952500" y="0"/>
            <a:ext cx="7772400" cy="1143000"/>
          </a:xfrm>
        </p:spPr>
        <p:txBody>
          <a:bodyPr>
            <a:normAutofit/>
          </a:bodyPr>
          <a:lstStyle/>
          <a:p>
            <a:r>
              <a:rPr lang="en-US" sz="3500" dirty="0" smtClean="0"/>
              <a:t>I Gross domestic products (GDP)</a:t>
            </a:r>
            <a:endParaRPr lang="en-US" sz="3500" dirty="0"/>
          </a:p>
        </p:txBody>
      </p:sp>
      <p:pic>
        <p:nvPicPr>
          <p:cNvPr id="4098" name="Picture 2" descr="http://wps.prenhall.com/wps/media/objects/988/1012152/chapter18/ta06_00400.gif"/>
          <p:cNvPicPr>
            <a:picLocks noChangeAspect="1" noChangeArrowheads="1"/>
          </p:cNvPicPr>
          <p:nvPr/>
        </p:nvPicPr>
        <p:blipFill rotWithShape="1">
          <a:blip r:embed="rId2">
            <a:extLst>
              <a:ext uri="{28A0092B-C50C-407E-A947-70E740481C1C}">
                <a14:useLocalDpi xmlns:a14="http://schemas.microsoft.com/office/drawing/2010/main" val="0"/>
              </a:ext>
            </a:extLst>
          </a:blip>
          <a:srcRect t="14711" b="10089"/>
          <a:stretch/>
        </p:blipFill>
        <p:spPr bwMode="auto">
          <a:xfrm>
            <a:off x="1143000" y="1828800"/>
            <a:ext cx="69342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1527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smtClean="0"/>
              <a:t>4 Nominal GDP, real GDP and GDP deflator</a:t>
            </a:r>
          </a:p>
          <a:p>
            <a:pPr marL="0" indent="0">
              <a:buNone/>
            </a:pPr>
            <a:r>
              <a:rPr lang="en-US" altLang="en-US" dirty="0"/>
              <a:t>Total spending rises from one year to the </a:t>
            </a:r>
            <a:r>
              <a:rPr lang="en-US" altLang="en-US" dirty="0" smtClean="0"/>
              <a:t>next</a:t>
            </a:r>
          </a:p>
          <a:p>
            <a:pPr marL="0" indent="0">
              <a:buNone/>
            </a:pPr>
            <a:r>
              <a:rPr lang="en-US" altLang="en-US" dirty="0" smtClean="0"/>
              <a:t>+ Economy </a:t>
            </a:r>
            <a:r>
              <a:rPr lang="en-US" altLang="en-US" dirty="0"/>
              <a:t>- producing a larger output of goods and </a:t>
            </a:r>
            <a:r>
              <a:rPr lang="en-US" altLang="en-US" dirty="0" smtClean="0"/>
              <a:t>services</a:t>
            </a:r>
          </a:p>
          <a:p>
            <a:pPr marL="0" indent="0">
              <a:buNone/>
            </a:pPr>
            <a:r>
              <a:rPr lang="en-US" altLang="en-US" dirty="0" smtClean="0"/>
              <a:t>+ And/or </a:t>
            </a:r>
            <a:r>
              <a:rPr lang="en-US" altLang="en-US" dirty="0"/>
              <a:t>goods and services are being sold at higher prices</a:t>
            </a:r>
          </a:p>
          <a:p>
            <a:pPr marL="0" indent="0">
              <a:buNone/>
            </a:pPr>
            <a:r>
              <a:rPr lang="en-US" dirty="0" smtClean="0"/>
              <a:t>Nominal GDP reflects both changes of output and price, whereas real GDP only reflect change of output</a:t>
            </a:r>
            <a:endParaRPr lang="en-US" dirty="0"/>
          </a:p>
        </p:txBody>
      </p:sp>
      <p:sp>
        <p:nvSpPr>
          <p:cNvPr id="4" name="Title 1"/>
          <p:cNvSpPr>
            <a:spLocks noGrp="1"/>
          </p:cNvSpPr>
          <p:nvPr>
            <p:ph type="title"/>
          </p:nvPr>
        </p:nvSpPr>
        <p:spPr/>
        <p:txBody>
          <a:bodyPr>
            <a:normAutofit/>
          </a:bodyPr>
          <a:lstStyle/>
          <a:p>
            <a:r>
              <a:rPr lang="en-US" sz="3500" dirty="0" smtClean="0"/>
              <a:t>I Gross domestic products (GDP)</a:t>
            </a:r>
            <a:endParaRPr lang="en-US" sz="3500" dirty="0"/>
          </a:p>
        </p:txBody>
      </p:sp>
    </p:spTree>
    <p:extLst>
      <p:ext uri="{BB962C8B-B14F-4D97-AF65-F5344CB8AC3E}">
        <p14:creationId xmlns:p14="http://schemas.microsoft.com/office/powerpoint/2010/main" val="28641217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marL="0" indent="0">
              <a:buNone/>
            </a:pPr>
            <a:r>
              <a:rPr lang="en-US" b="1" dirty="0"/>
              <a:t>4 Nominal GDP, real GDP and GDP deflator</a:t>
            </a:r>
          </a:p>
          <a:p>
            <a:pPr marL="0" indent="0">
              <a:buNone/>
            </a:pPr>
            <a:r>
              <a:rPr lang="en-US" b="1" i="1" dirty="0" smtClean="0"/>
              <a:t>Nominal GDP</a:t>
            </a:r>
          </a:p>
          <a:p>
            <a:pPr lvl="1"/>
            <a:r>
              <a:rPr lang="en-US" altLang="en-US" dirty="0"/>
              <a:t>Production of goods and services</a:t>
            </a:r>
          </a:p>
          <a:p>
            <a:pPr lvl="1"/>
            <a:r>
              <a:rPr lang="en-US" altLang="en-US" dirty="0"/>
              <a:t>Valued at current prices</a:t>
            </a:r>
          </a:p>
          <a:p>
            <a:pPr marL="0" indent="0">
              <a:buNone/>
            </a:pPr>
            <a:r>
              <a:rPr lang="en-US" altLang="en-US" b="1" i="1" dirty="0"/>
              <a:t>Real GDP</a:t>
            </a:r>
          </a:p>
          <a:p>
            <a:pPr lvl="1"/>
            <a:r>
              <a:rPr lang="en-US" altLang="en-US" dirty="0"/>
              <a:t>Production of goods and services</a:t>
            </a:r>
          </a:p>
          <a:p>
            <a:pPr lvl="1"/>
            <a:r>
              <a:rPr lang="en-US" altLang="en-US" dirty="0"/>
              <a:t>Valued at constant prices</a:t>
            </a:r>
          </a:p>
          <a:p>
            <a:pPr lvl="1"/>
            <a:r>
              <a:rPr lang="en-US" altLang="en-US" dirty="0"/>
              <a:t>Designate one year as base year</a:t>
            </a:r>
          </a:p>
          <a:p>
            <a:pPr lvl="1"/>
            <a:r>
              <a:rPr lang="en-US" altLang="en-US" dirty="0"/>
              <a:t>Not affected by changes in prices</a:t>
            </a:r>
          </a:p>
          <a:p>
            <a:pPr marL="0" indent="0">
              <a:buNone/>
            </a:pPr>
            <a:r>
              <a:rPr lang="en-US" altLang="en-US" u="sng" dirty="0" smtClean="0"/>
              <a:t>Notice</a:t>
            </a:r>
            <a:r>
              <a:rPr lang="en-US" altLang="en-US" dirty="0" smtClean="0"/>
              <a:t>: For </a:t>
            </a:r>
            <a:r>
              <a:rPr lang="en-US" altLang="en-US" dirty="0"/>
              <a:t>the base </a:t>
            </a:r>
            <a:r>
              <a:rPr lang="en-US" altLang="en-US" dirty="0" smtClean="0"/>
              <a:t>year        Nominal </a:t>
            </a:r>
            <a:r>
              <a:rPr lang="en-US" altLang="en-US" dirty="0"/>
              <a:t>GDP = Real GDP</a:t>
            </a:r>
          </a:p>
          <a:p>
            <a:pPr marL="0" indent="0">
              <a:buNone/>
            </a:pPr>
            <a:endParaRPr lang="en-US" dirty="0"/>
          </a:p>
        </p:txBody>
      </p:sp>
      <p:sp>
        <p:nvSpPr>
          <p:cNvPr id="4" name="Title 1"/>
          <p:cNvSpPr>
            <a:spLocks noGrp="1"/>
          </p:cNvSpPr>
          <p:nvPr>
            <p:ph type="title"/>
          </p:nvPr>
        </p:nvSpPr>
        <p:spPr>
          <a:xfrm>
            <a:off x="914400" y="609600"/>
            <a:ext cx="7772400" cy="808038"/>
          </a:xfrm>
        </p:spPr>
        <p:txBody>
          <a:bodyPr>
            <a:normAutofit/>
          </a:bodyPr>
          <a:lstStyle/>
          <a:p>
            <a:r>
              <a:rPr lang="en-US" sz="3500" dirty="0" smtClean="0"/>
              <a:t>I Gross domestic products (GDP)</a:t>
            </a:r>
            <a:endParaRPr lang="en-US" sz="3500" dirty="0"/>
          </a:p>
        </p:txBody>
      </p:sp>
    </p:spTree>
    <p:extLst>
      <p:ext uri="{BB962C8B-B14F-4D97-AF65-F5344CB8AC3E}">
        <p14:creationId xmlns:p14="http://schemas.microsoft.com/office/powerpoint/2010/main" val="29158449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lnSpcReduction="10000"/>
          </a:bodyPr>
          <a:lstStyle/>
          <a:p>
            <a:pPr marL="0" indent="0">
              <a:buNone/>
            </a:pPr>
            <a:r>
              <a:rPr lang="en-US" b="1" dirty="0"/>
              <a:t>4 Nominal GDP, real GDP and GDP deflator</a:t>
            </a:r>
          </a:p>
          <a:p>
            <a:pPr marL="0" indent="0">
              <a:buNone/>
            </a:pPr>
            <a:r>
              <a:rPr lang="en-US" altLang="en-US" b="1" i="1" dirty="0" smtClean="0"/>
              <a:t>The  </a:t>
            </a:r>
            <a:r>
              <a:rPr lang="en-US" altLang="en-US" b="1" i="1" dirty="0"/>
              <a:t>GDP deflator</a:t>
            </a:r>
          </a:p>
          <a:p>
            <a:pPr lvl="1"/>
            <a:r>
              <a:rPr lang="en-US" altLang="en-US" dirty="0"/>
              <a:t>Measure of the price level</a:t>
            </a:r>
          </a:p>
          <a:p>
            <a:pPr lvl="1"/>
            <a:r>
              <a:rPr lang="en-US" altLang="en-US" dirty="0"/>
              <a:t>Ratio of nominal GDP to real GDP times 100</a:t>
            </a:r>
          </a:p>
          <a:p>
            <a:pPr lvl="1"/>
            <a:r>
              <a:rPr lang="en-US" altLang="en-US" dirty="0"/>
              <a:t>=100 for the base year</a:t>
            </a:r>
          </a:p>
          <a:p>
            <a:pPr lvl="1"/>
            <a:r>
              <a:rPr lang="en-US" altLang="en-US" dirty="0"/>
              <a:t>Measures the current level of prices relative to the level of prices in the base year</a:t>
            </a:r>
          </a:p>
          <a:p>
            <a:pPr marL="0" indent="0">
              <a:buNone/>
            </a:pPr>
            <a:r>
              <a:rPr lang="en-US" altLang="en-US" b="1" i="1" dirty="0"/>
              <a:t>Inflation</a:t>
            </a:r>
          </a:p>
          <a:p>
            <a:pPr lvl="1"/>
            <a:r>
              <a:rPr lang="en-US" altLang="en-US" dirty="0"/>
              <a:t>Economy’s overall price level is </a:t>
            </a:r>
            <a:r>
              <a:rPr lang="en-US" altLang="en-US" dirty="0" smtClean="0"/>
              <a:t>rising</a:t>
            </a:r>
          </a:p>
          <a:p>
            <a:pPr lvl="1"/>
            <a:r>
              <a:rPr lang="en-US" altLang="en-US" dirty="0" smtClean="0"/>
              <a:t>Inflation rate: Percentage </a:t>
            </a:r>
            <a:r>
              <a:rPr lang="en-US" altLang="en-US" dirty="0"/>
              <a:t>change in some measure of the price level from one period to the next</a:t>
            </a:r>
          </a:p>
          <a:p>
            <a:pPr lvl="1"/>
            <a:endParaRPr lang="en-US" altLang="en-US" dirty="0"/>
          </a:p>
          <a:p>
            <a:pPr marL="0" indent="0">
              <a:buNone/>
            </a:pPr>
            <a:endParaRPr lang="en-US" dirty="0"/>
          </a:p>
        </p:txBody>
      </p:sp>
      <p:sp>
        <p:nvSpPr>
          <p:cNvPr id="4" name="Title 1"/>
          <p:cNvSpPr>
            <a:spLocks noGrp="1"/>
          </p:cNvSpPr>
          <p:nvPr>
            <p:ph type="title"/>
          </p:nvPr>
        </p:nvSpPr>
        <p:spPr/>
        <p:txBody>
          <a:bodyPr>
            <a:normAutofit/>
          </a:bodyPr>
          <a:lstStyle/>
          <a:p>
            <a:r>
              <a:rPr lang="en-US" sz="3500" dirty="0" smtClean="0"/>
              <a:t>I Gross domestic products (GDP)</a:t>
            </a:r>
            <a:endParaRPr lang="en-US" sz="3500" dirty="0"/>
          </a:p>
        </p:txBody>
      </p:sp>
      <p:graphicFrame>
        <p:nvGraphicFramePr>
          <p:cNvPr id="5" name="Object 4"/>
          <p:cNvGraphicFramePr>
            <a:graphicFrameLocks noChangeAspect="1"/>
          </p:cNvGraphicFramePr>
          <p:nvPr>
            <p:extLst>
              <p:ext uri="{D42A27DB-BD31-4B8C-83A1-F6EECF244321}">
                <p14:modId xmlns:p14="http://schemas.microsoft.com/office/powerpoint/2010/main" val="630218162"/>
              </p:ext>
            </p:extLst>
          </p:nvPr>
        </p:nvGraphicFramePr>
        <p:xfrm>
          <a:off x="685800" y="5791200"/>
          <a:ext cx="8104188" cy="669925"/>
        </p:xfrm>
        <a:graphic>
          <a:graphicData uri="http://schemas.openxmlformats.org/presentationml/2006/ole">
            <mc:AlternateContent xmlns:mc="http://schemas.openxmlformats.org/markup-compatibility/2006">
              <mc:Choice xmlns:v="urn:schemas-microsoft-com:vml" Requires="v">
                <p:oleObj spid="_x0000_s1039" name="Equation" r:id="rId3" imgW="10896600" imgH="901700" progId="Equation.3">
                  <p:embed/>
                </p:oleObj>
              </mc:Choice>
              <mc:Fallback>
                <p:oleObj name="Equation" r:id="rId3" imgW="10896600" imgH="9017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5791200"/>
                        <a:ext cx="8104188" cy="669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03337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bwMode="auto">
          <a:xfrm>
            <a:off x="304800" y="7620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Example:          Real and Nominal GDP</a:t>
            </a:r>
          </a:p>
        </p:txBody>
      </p:sp>
      <p:graphicFrame>
        <p:nvGraphicFramePr>
          <p:cNvPr id="5" name="Table 4"/>
          <p:cNvGraphicFramePr>
            <a:graphicFrameLocks noGrp="1"/>
          </p:cNvGraphicFramePr>
          <p:nvPr>
            <p:extLst>
              <p:ext uri="{D42A27DB-BD31-4B8C-83A1-F6EECF244321}">
                <p14:modId xmlns:p14="http://schemas.microsoft.com/office/powerpoint/2010/main" val="610840416"/>
              </p:ext>
            </p:extLst>
          </p:nvPr>
        </p:nvGraphicFramePr>
        <p:xfrm>
          <a:off x="206375" y="609600"/>
          <a:ext cx="8629650" cy="6400801"/>
        </p:xfrm>
        <a:graphic>
          <a:graphicData uri="http://schemas.openxmlformats.org/drawingml/2006/table">
            <a:tbl>
              <a:tblPr>
                <a:tableStyleId>{5C22544A-7EE6-4342-B048-85BDC9FD1C3A}</a:tableStyleId>
              </a:tblPr>
              <a:tblGrid>
                <a:gridCol w="697116"/>
                <a:gridCol w="1060813"/>
                <a:gridCol w="1310490"/>
                <a:gridCol w="465419"/>
                <a:gridCol w="907504"/>
                <a:gridCol w="4188308"/>
              </a:tblGrid>
              <a:tr h="438741">
                <a:tc gridSpan="6">
                  <a:txBody>
                    <a:bodyPr/>
                    <a:lstStyle/>
                    <a:p>
                      <a:pPr algn="ctr"/>
                      <a:r>
                        <a:rPr lang="en-US" sz="1600" dirty="0" smtClean="0">
                          <a:solidFill>
                            <a:srgbClr val="000099"/>
                          </a:solidFill>
                        </a:rPr>
                        <a:t>Prices and Quantities</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solidFill>
                          <a:srgbClr val="000099"/>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solidFill>
                          <a:srgbClr val="000099"/>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solidFill>
                          <a:srgbClr val="000099"/>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dirty="0">
                        <a:solidFill>
                          <a:srgbClr val="000099"/>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685156">
                <a:tc>
                  <a:txBody>
                    <a:bodyPr/>
                    <a:lstStyle/>
                    <a:p>
                      <a:pPr algn="ctr"/>
                      <a:endParaRPr lang="en-US" sz="1600" dirty="0" smtClean="0">
                        <a:solidFill>
                          <a:srgbClr val="000099"/>
                        </a:solidFill>
                      </a:endParaRPr>
                    </a:p>
                    <a:p>
                      <a:pPr algn="ctr"/>
                      <a:r>
                        <a:rPr lang="en-US" sz="1600" dirty="0" smtClean="0">
                          <a:solidFill>
                            <a:srgbClr val="000099"/>
                          </a:solidFill>
                        </a:rPr>
                        <a:t>Year </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dirty="0" smtClean="0">
                          <a:solidFill>
                            <a:srgbClr val="000099"/>
                          </a:solidFill>
                        </a:rPr>
                        <a:t>Price of </a:t>
                      </a:r>
                    </a:p>
                    <a:p>
                      <a:pPr algn="ctr"/>
                      <a:r>
                        <a:rPr lang="en-US" sz="1600" dirty="0" smtClean="0">
                          <a:solidFill>
                            <a:srgbClr val="000099"/>
                          </a:solidFill>
                        </a:rPr>
                        <a:t>hot dogs</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dirty="0" smtClean="0">
                          <a:solidFill>
                            <a:srgbClr val="000099"/>
                          </a:solidFill>
                        </a:rPr>
                        <a:t>Quantity of</a:t>
                      </a:r>
                    </a:p>
                    <a:p>
                      <a:pPr algn="ctr"/>
                      <a:r>
                        <a:rPr lang="en-US" sz="1600" dirty="0" smtClean="0">
                          <a:solidFill>
                            <a:srgbClr val="000099"/>
                          </a:solidFill>
                        </a:rPr>
                        <a:t> hot dogs</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1600" dirty="0" smtClean="0">
                          <a:solidFill>
                            <a:srgbClr val="000099"/>
                          </a:solidFill>
                        </a:rPr>
                        <a:t>Price of </a:t>
                      </a:r>
                    </a:p>
                    <a:p>
                      <a:pPr algn="ctr"/>
                      <a:r>
                        <a:rPr lang="en-US" sz="1600" dirty="0" smtClean="0">
                          <a:solidFill>
                            <a:srgbClr val="000099"/>
                          </a:solidFill>
                        </a:rPr>
                        <a:t>hamburgers</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a:txBody>
                    <a:bodyPr/>
                    <a:lstStyle/>
                    <a:p>
                      <a:pPr algn="ctr"/>
                      <a:r>
                        <a:rPr lang="en-US" sz="1600" dirty="0" smtClean="0">
                          <a:solidFill>
                            <a:srgbClr val="000099"/>
                          </a:solidFill>
                        </a:rPr>
                        <a:t>Quantity of </a:t>
                      </a:r>
                    </a:p>
                    <a:p>
                      <a:pPr algn="ctr"/>
                      <a:r>
                        <a:rPr lang="en-US" sz="1600" dirty="0" smtClean="0">
                          <a:solidFill>
                            <a:srgbClr val="000099"/>
                          </a:solidFill>
                        </a:rPr>
                        <a:t>hamburgers</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73642">
                <a:tc>
                  <a:txBody>
                    <a:bodyPr/>
                    <a:lstStyle/>
                    <a:p>
                      <a:pPr algn="ctr"/>
                      <a:r>
                        <a:rPr lang="en-US" sz="1600" dirty="0" smtClean="0"/>
                        <a:t>2008</a:t>
                      </a:r>
                    </a:p>
                    <a:p>
                      <a:pPr algn="ctr"/>
                      <a:r>
                        <a:rPr lang="en-US" sz="1600" dirty="0" smtClean="0"/>
                        <a:t>2009</a:t>
                      </a:r>
                    </a:p>
                    <a:p>
                      <a:pPr algn="ctr"/>
                      <a:r>
                        <a:rPr lang="en-US" sz="1600" dirty="0" smtClean="0"/>
                        <a:t>2010</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dirty="0" smtClean="0"/>
                        <a:t>$1</a:t>
                      </a:r>
                    </a:p>
                    <a:p>
                      <a:pPr algn="ctr"/>
                      <a:r>
                        <a:rPr lang="en-US" sz="1600" dirty="0" smtClean="0"/>
                        <a:t>$2</a:t>
                      </a:r>
                    </a:p>
                    <a:p>
                      <a:pPr algn="ctr"/>
                      <a:r>
                        <a:rPr lang="en-US" sz="1600" dirty="0" smtClean="0"/>
                        <a:t>$3</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600" dirty="0" smtClean="0"/>
                        <a:t>100</a:t>
                      </a:r>
                    </a:p>
                    <a:p>
                      <a:pPr algn="ctr"/>
                      <a:r>
                        <a:rPr lang="en-US" sz="1600" dirty="0" smtClean="0"/>
                        <a:t>150</a:t>
                      </a:r>
                    </a:p>
                    <a:p>
                      <a:pPr algn="ctr"/>
                      <a:r>
                        <a:rPr lang="en-US" sz="1600" dirty="0" smtClean="0"/>
                        <a:t>200</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1600" dirty="0" smtClean="0"/>
                        <a:t>$2</a:t>
                      </a:r>
                    </a:p>
                    <a:p>
                      <a:pPr algn="ctr"/>
                      <a:r>
                        <a:rPr lang="en-US" sz="1600" dirty="0" smtClean="0"/>
                        <a:t>$3</a:t>
                      </a:r>
                    </a:p>
                    <a:p>
                      <a:pPr algn="ctr"/>
                      <a:r>
                        <a:rPr lang="en-US" sz="1600" dirty="0" smtClean="0"/>
                        <a:t>$4</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a:txBody>
                    <a:bodyPr/>
                    <a:lstStyle/>
                    <a:p>
                      <a:pPr algn="ctr"/>
                      <a:r>
                        <a:rPr lang="en-US" sz="1600" dirty="0" smtClean="0"/>
                        <a:t>50</a:t>
                      </a:r>
                    </a:p>
                    <a:p>
                      <a:pPr algn="ctr"/>
                      <a:r>
                        <a:rPr lang="en-US" sz="1600" dirty="0" smtClean="0"/>
                        <a:t>100</a:t>
                      </a:r>
                    </a:p>
                    <a:p>
                      <a:pPr algn="ctr"/>
                      <a:r>
                        <a:rPr lang="en-US" sz="1600" dirty="0" smtClean="0"/>
                        <a:t>150</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438741">
                <a:tc gridSpan="6">
                  <a:txBody>
                    <a:bodyPr/>
                    <a:lstStyle/>
                    <a:p>
                      <a:pPr algn="ctr"/>
                      <a:r>
                        <a:rPr lang="en-US" sz="1600" dirty="0" smtClean="0">
                          <a:solidFill>
                            <a:srgbClr val="000099"/>
                          </a:solidFill>
                        </a:rPr>
                        <a:t>Calculating Nominal GDP</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73642">
                <a:tc>
                  <a:txBody>
                    <a:bodyPr/>
                    <a:lstStyle/>
                    <a:p>
                      <a:pPr algn="ctr"/>
                      <a:r>
                        <a:rPr lang="en-US" sz="1600" dirty="0" smtClean="0"/>
                        <a:t>2008</a:t>
                      </a:r>
                    </a:p>
                    <a:p>
                      <a:pPr algn="ctr"/>
                      <a:r>
                        <a:rPr lang="en-US" sz="1600" dirty="0" smtClean="0"/>
                        <a:t>2009</a:t>
                      </a:r>
                    </a:p>
                    <a:p>
                      <a:pPr algn="ctr"/>
                      <a:r>
                        <a:rPr lang="en-US" sz="1600" dirty="0" smtClean="0"/>
                        <a:t>2010</a:t>
                      </a: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5">
                  <a:txBody>
                    <a:bodyPr/>
                    <a:lstStyle/>
                    <a:p>
                      <a:r>
                        <a:rPr lang="sv-SE" sz="1600" kern="1200" baseline="0" dirty="0" smtClean="0">
                          <a:solidFill>
                            <a:schemeClr val="dk1"/>
                          </a:solidFill>
                          <a:latin typeface="+mn-lt"/>
                          <a:ea typeface="+mn-ea"/>
                          <a:cs typeface="+mn-cs"/>
                        </a:rPr>
                        <a:t>($1 per hot dog × 100 hot dogs) + ($2 per hamburger × 50 hamburgers) = $200</a:t>
                      </a:r>
                    </a:p>
                    <a:p>
                      <a:r>
                        <a:rPr lang="sv-SE" sz="1600" kern="1200" baseline="0" dirty="0" smtClean="0">
                          <a:solidFill>
                            <a:schemeClr val="dk1"/>
                          </a:solidFill>
                          <a:latin typeface="+mn-lt"/>
                          <a:ea typeface="+mn-ea"/>
                          <a:cs typeface="+mn-cs"/>
                        </a:rPr>
                        <a:t>($2 per hot dog × 150 hot dogs) + ($3 per hamburger × 100 hamburgers) = $600</a:t>
                      </a:r>
                    </a:p>
                    <a:p>
                      <a:r>
                        <a:rPr lang="sv-SE" sz="1600" kern="1200" baseline="0" dirty="0" smtClean="0">
                          <a:solidFill>
                            <a:schemeClr val="dk1"/>
                          </a:solidFill>
                          <a:latin typeface="+mn-lt"/>
                          <a:ea typeface="+mn-ea"/>
                          <a:cs typeface="+mn-cs"/>
                        </a:rPr>
                        <a:t>($3 per hot dog × 200 hot dogs) + ($4 per hamburger × 150 hamburgers) = $1,200</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741">
                <a:tc gridSpan="6">
                  <a:txBody>
                    <a:bodyPr/>
                    <a:lstStyle/>
                    <a:p>
                      <a:pPr algn="ctr"/>
                      <a:r>
                        <a:rPr lang="en-US" sz="1600" kern="1200" baseline="0" dirty="0" smtClean="0">
                          <a:solidFill>
                            <a:srgbClr val="000099"/>
                          </a:solidFill>
                          <a:latin typeface="+mn-lt"/>
                          <a:ea typeface="+mn-ea"/>
                          <a:cs typeface="+mn-cs"/>
                        </a:rPr>
                        <a:t>Calculating Real GDP (base year 2008)</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73642">
                <a:tc>
                  <a:txBody>
                    <a:bodyPr/>
                    <a:lstStyle/>
                    <a:p>
                      <a:pPr algn="ctr"/>
                      <a:r>
                        <a:rPr lang="en-US" sz="1600" dirty="0" smtClean="0"/>
                        <a:t>2008</a:t>
                      </a:r>
                    </a:p>
                    <a:p>
                      <a:pPr algn="ctr"/>
                      <a:r>
                        <a:rPr lang="en-US" sz="1600" dirty="0" smtClean="0"/>
                        <a:t>2009</a:t>
                      </a:r>
                    </a:p>
                    <a:p>
                      <a:pPr algn="ctr"/>
                      <a:r>
                        <a:rPr lang="en-US" sz="1600" dirty="0" smtClean="0"/>
                        <a:t>2010</a:t>
                      </a: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5">
                  <a:txBody>
                    <a:bodyPr/>
                    <a:lstStyle/>
                    <a:p>
                      <a:r>
                        <a:rPr lang="sv-SE" sz="1600" kern="1200" baseline="0" dirty="0" smtClean="0">
                          <a:solidFill>
                            <a:schemeClr val="dk1"/>
                          </a:solidFill>
                          <a:latin typeface="+mn-lt"/>
                          <a:ea typeface="+mn-ea"/>
                          <a:cs typeface="+mn-cs"/>
                        </a:rPr>
                        <a:t>($1 per hot dog × 100 hot dogs) + ($2 per hamburger × 50 hamburgers) = $200</a:t>
                      </a:r>
                    </a:p>
                    <a:p>
                      <a:r>
                        <a:rPr lang="sv-SE" sz="1600" kern="1200" baseline="0" dirty="0" smtClean="0">
                          <a:solidFill>
                            <a:schemeClr val="dk1"/>
                          </a:solidFill>
                          <a:latin typeface="+mn-lt"/>
                          <a:ea typeface="+mn-ea"/>
                          <a:cs typeface="+mn-cs"/>
                        </a:rPr>
                        <a:t>($1 per hot dog × 150 hot dogs) + ($2 per hamburger × 100 hamburgers) = $350</a:t>
                      </a:r>
                    </a:p>
                    <a:p>
                      <a:r>
                        <a:rPr lang="sv-SE" sz="1600" kern="1200" baseline="0" dirty="0" smtClean="0">
                          <a:solidFill>
                            <a:schemeClr val="dk1"/>
                          </a:solidFill>
                          <a:latin typeface="+mn-lt"/>
                          <a:ea typeface="+mn-ea"/>
                          <a:cs typeface="+mn-cs"/>
                        </a:rPr>
                        <a:t>($1 per hot dog × 200 hot dogs) + ($2 per hamburger × 150 hamburgers) = $500</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96670">
                <a:tc gridSpan="6">
                  <a:txBody>
                    <a:bodyPr/>
                    <a:lstStyle/>
                    <a:p>
                      <a:pPr algn="ctr"/>
                      <a:r>
                        <a:rPr lang="en-US" sz="1600" kern="1200" baseline="0" dirty="0" smtClean="0">
                          <a:solidFill>
                            <a:srgbClr val="000099"/>
                          </a:solidFill>
                          <a:latin typeface="+mn-lt"/>
                          <a:ea typeface="+mn-ea"/>
                          <a:cs typeface="+mn-cs"/>
                        </a:rPr>
                        <a:t>Calculating the GDP Deflator</a:t>
                      </a:r>
                      <a:endParaRPr lang="en-US" sz="1600" dirty="0">
                        <a:solidFill>
                          <a:srgbClr val="000099"/>
                        </a:solidFill>
                      </a:endParaRP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81826">
                <a:tc>
                  <a:txBody>
                    <a:bodyPr/>
                    <a:lstStyle/>
                    <a:p>
                      <a:pPr algn="ctr"/>
                      <a:r>
                        <a:rPr lang="en-US" sz="1600" dirty="0" smtClean="0"/>
                        <a:t>2008</a:t>
                      </a:r>
                    </a:p>
                    <a:p>
                      <a:pPr algn="ctr"/>
                      <a:r>
                        <a:rPr lang="en-US" sz="1600" dirty="0" smtClean="0"/>
                        <a:t>2009</a:t>
                      </a:r>
                    </a:p>
                    <a:p>
                      <a:pPr algn="ctr"/>
                      <a:r>
                        <a:rPr lang="en-US" sz="1600" dirty="0" smtClean="0"/>
                        <a:t>2010</a:t>
                      </a:r>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r>
                        <a:rPr lang="en-US" sz="1600" kern="1200" baseline="0" dirty="0" smtClean="0">
                          <a:solidFill>
                            <a:schemeClr val="dk1"/>
                          </a:solidFill>
                          <a:latin typeface="+mn-lt"/>
                          <a:ea typeface="+mn-ea"/>
                          <a:cs typeface="+mn-cs"/>
                        </a:rPr>
                        <a:t>($200 / $200) × 100 = 100</a:t>
                      </a:r>
                    </a:p>
                    <a:p>
                      <a:r>
                        <a:rPr lang="en-US" sz="1600" kern="1200" baseline="0" dirty="0" smtClean="0">
                          <a:solidFill>
                            <a:schemeClr val="dk1"/>
                          </a:solidFill>
                          <a:latin typeface="+mn-lt"/>
                          <a:ea typeface="+mn-ea"/>
                          <a:cs typeface="+mn-cs"/>
                        </a:rPr>
                        <a:t>($600 / $350) × 100 = 171</a:t>
                      </a:r>
                    </a:p>
                    <a:p>
                      <a:r>
                        <a:rPr lang="en-US" sz="1600" kern="1200" baseline="0" dirty="0" smtClean="0">
                          <a:solidFill>
                            <a:schemeClr val="dk1"/>
                          </a:solidFill>
                          <a:latin typeface="+mn-lt"/>
                          <a:ea typeface="+mn-ea"/>
                          <a:cs typeface="+mn-cs"/>
                        </a:rPr>
                        <a:t>($1,200 / $500) × 100 = 240</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US" sz="1600" kern="1200" baseline="0" dirty="0" smtClean="0">
                          <a:solidFill>
                            <a:srgbClr val="800080"/>
                          </a:solidFill>
                          <a:latin typeface="+mn-lt"/>
                          <a:ea typeface="+mn-ea"/>
                          <a:cs typeface="+mn-cs"/>
                        </a:rPr>
                        <a:t>This table shows how to calculate real GDP, nominal GDP, and the GDP deflator for a hypothetical economy that produces only hot dogs and hamburgers.</a:t>
                      </a:r>
                      <a:endParaRPr lang="en-US" sz="1600" dirty="0"/>
                    </a:p>
                  </a:txBody>
                  <a:tcPr marL="91443" marR="91443">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2383689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219200"/>
            <a:ext cx="8229600" cy="5105400"/>
          </a:xfrm>
        </p:spPr>
        <p:txBody>
          <a:bodyPr>
            <a:normAutofit/>
          </a:bodyPr>
          <a:lstStyle/>
          <a:p>
            <a:pPr marL="0" indent="0">
              <a:buNone/>
            </a:pPr>
            <a:r>
              <a:rPr lang="en-US" sz="2400" b="1" dirty="0" smtClean="0"/>
              <a:t>5 GDP and net economic welfare</a:t>
            </a:r>
          </a:p>
          <a:p>
            <a:pPr marL="0" indent="0">
              <a:buNone/>
            </a:pPr>
            <a:r>
              <a:rPr lang="en-US" sz="2400" i="1" u="sng" dirty="0" smtClean="0"/>
              <a:t>GDP – good measure of economic well - being</a:t>
            </a:r>
            <a:r>
              <a:rPr lang="en-US" sz="2400" dirty="0" smtClean="0"/>
              <a:t>	</a:t>
            </a:r>
          </a:p>
          <a:p>
            <a:pPr marL="0" indent="0">
              <a:buNone/>
            </a:pPr>
            <a:r>
              <a:rPr lang="en-US" altLang="en-US" sz="2400" dirty="0"/>
              <a:t>GDP – “single measure of the economic well-being of a society”</a:t>
            </a:r>
          </a:p>
          <a:p>
            <a:pPr lvl="1"/>
            <a:r>
              <a:rPr lang="en-US" altLang="en-US" dirty="0"/>
              <a:t>Economy’s total income</a:t>
            </a:r>
          </a:p>
          <a:p>
            <a:pPr lvl="1"/>
            <a:r>
              <a:rPr lang="en-US" altLang="en-US" dirty="0"/>
              <a:t>Economy’s total expenditure</a:t>
            </a:r>
          </a:p>
          <a:p>
            <a:pPr lvl="1"/>
            <a:r>
              <a:rPr lang="en-US" altLang="en-US" dirty="0"/>
              <a:t>Larger GDP</a:t>
            </a:r>
          </a:p>
          <a:p>
            <a:pPr lvl="2"/>
            <a:r>
              <a:rPr lang="en-US" altLang="en-US" sz="2400" dirty="0"/>
              <a:t>Good life</a:t>
            </a:r>
          </a:p>
          <a:p>
            <a:pPr lvl="2"/>
            <a:r>
              <a:rPr lang="en-US" altLang="en-US" sz="2400" dirty="0"/>
              <a:t>Better healthcare</a:t>
            </a:r>
          </a:p>
          <a:p>
            <a:pPr lvl="2"/>
            <a:r>
              <a:rPr lang="en-US" altLang="en-US" sz="2400" dirty="0"/>
              <a:t>Better educational systems</a:t>
            </a:r>
          </a:p>
          <a:p>
            <a:pPr lvl="1"/>
            <a:r>
              <a:rPr lang="en-US" altLang="en-US" dirty="0"/>
              <a:t>Measure - ability to obtain many of the inputs into a worthwhile life</a:t>
            </a:r>
          </a:p>
          <a:p>
            <a:pPr marL="0" indent="0">
              <a:buNone/>
            </a:pPr>
            <a:endParaRPr lang="en-US" dirty="0"/>
          </a:p>
        </p:txBody>
      </p:sp>
      <p:sp>
        <p:nvSpPr>
          <p:cNvPr id="4" name="Title 1"/>
          <p:cNvSpPr>
            <a:spLocks noGrp="1"/>
          </p:cNvSpPr>
          <p:nvPr>
            <p:ph type="title"/>
          </p:nvPr>
        </p:nvSpPr>
        <p:spPr>
          <a:xfrm>
            <a:off x="914400" y="274638"/>
            <a:ext cx="7772400" cy="715962"/>
          </a:xfrm>
        </p:spPr>
        <p:txBody>
          <a:bodyPr>
            <a:normAutofit/>
          </a:bodyPr>
          <a:lstStyle/>
          <a:p>
            <a:r>
              <a:rPr lang="en-US" sz="3500" dirty="0" smtClean="0"/>
              <a:t>I Gross domestic products (GDP)</a:t>
            </a:r>
            <a:endParaRPr lang="en-US" sz="3500" dirty="0"/>
          </a:p>
        </p:txBody>
      </p:sp>
    </p:spTree>
    <p:extLst>
      <p:ext uri="{BB962C8B-B14F-4D97-AF65-F5344CB8AC3E}">
        <p14:creationId xmlns:p14="http://schemas.microsoft.com/office/powerpoint/2010/main" val="2586569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685800"/>
            <a:ext cx="8991600" cy="4572000"/>
          </a:xfrm>
        </p:spPr>
        <p:txBody>
          <a:bodyPr>
            <a:noAutofit/>
          </a:bodyPr>
          <a:lstStyle/>
          <a:p>
            <a:pPr marL="0" indent="0">
              <a:buNone/>
            </a:pPr>
            <a:r>
              <a:rPr lang="en-US" sz="2300" b="1" dirty="0"/>
              <a:t>5 GDP and net economic welfare</a:t>
            </a:r>
          </a:p>
          <a:p>
            <a:pPr marL="0" indent="0">
              <a:buNone/>
            </a:pPr>
            <a:r>
              <a:rPr lang="en-US" altLang="en-US" sz="2300" i="1" u="sng" dirty="0" smtClean="0"/>
              <a:t>But GDP </a:t>
            </a:r>
            <a:r>
              <a:rPr lang="en-US" altLang="en-US" sz="2300" i="1" u="sng" dirty="0"/>
              <a:t>– not a perfect measure of well-being</a:t>
            </a:r>
          </a:p>
          <a:p>
            <a:pPr lvl="1"/>
            <a:r>
              <a:rPr lang="en-US" altLang="en-US" sz="2300" dirty="0"/>
              <a:t>Doesn’t include</a:t>
            </a:r>
          </a:p>
          <a:p>
            <a:pPr lvl="2"/>
            <a:r>
              <a:rPr lang="en-US" altLang="en-US" sz="2300" dirty="0"/>
              <a:t>Leisure</a:t>
            </a:r>
          </a:p>
          <a:p>
            <a:pPr lvl="2"/>
            <a:r>
              <a:rPr lang="en-US" altLang="en-US" sz="2300" dirty="0"/>
              <a:t>Value of almost all activity that takes place outside markets</a:t>
            </a:r>
          </a:p>
          <a:p>
            <a:pPr lvl="2"/>
            <a:r>
              <a:rPr lang="en-US" altLang="en-US" sz="2300" dirty="0"/>
              <a:t>Quality of the environment</a:t>
            </a:r>
          </a:p>
          <a:p>
            <a:pPr lvl="1"/>
            <a:r>
              <a:rPr lang="en-US" altLang="en-US" sz="2300" dirty="0"/>
              <a:t>No distribution of income</a:t>
            </a:r>
          </a:p>
          <a:p>
            <a:pPr marL="0" indent="0">
              <a:buNone/>
            </a:pPr>
            <a:r>
              <a:rPr lang="en-US" sz="2300" i="1" u="sng" dirty="0" smtClean="0"/>
              <a:t>Net economic welfare (NEW)</a:t>
            </a:r>
          </a:p>
          <a:p>
            <a:pPr marL="0" indent="0" algn="ctr">
              <a:buNone/>
            </a:pPr>
            <a:r>
              <a:rPr lang="en-US" sz="2300" dirty="0" smtClean="0"/>
              <a:t>NEW = GDP(or GNP) + V1 – V2</a:t>
            </a:r>
          </a:p>
          <a:p>
            <a:pPr marL="0" indent="0">
              <a:buNone/>
            </a:pPr>
            <a:r>
              <a:rPr lang="en-US" sz="2300" dirty="0" smtClean="0"/>
              <a:t>V1: value of rest, value of goods and services which are not sold, revenue from transactions in black market…</a:t>
            </a:r>
          </a:p>
          <a:p>
            <a:pPr marL="0" indent="0">
              <a:buNone/>
            </a:pPr>
            <a:r>
              <a:rPr lang="en-US" sz="2300" dirty="0" smtClean="0"/>
              <a:t>V2: negative externality for natural resource, environment such as noise, traffic jam, air pollution…</a:t>
            </a:r>
          </a:p>
          <a:p>
            <a:pPr marL="0" indent="0">
              <a:buNone/>
            </a:pPr>
            <a:r>
              <a:rPr lang="en-US" altLang="en-US" sz="2300" dirty="0" smtClean="0">
                <a:solidFill>
                  <a:srgbClr val="000000"/>
                </a:solidFill>
                <a:ea typeface="MS Mincho" pitchFamily="49" charset="-128"/>
              </a:rPr>
              <a:t>NEW </a:t>
            </a:r>
            <a:r>
              <a:rPr lang="en-US" altLang="en-US" sz="2300" dirty="0">
                <a:solidFill>
                  <a:srgbClr val="000000"/>
                </a:solidFill>
                <a:ea typeface="MS Mincho" pitchFamily="49" charset="-128"/>
              </a:rPr>
              <a:t>reflects welfare better than </a:t>
            </a:r>
            <a:r>
              <a:rPr lang="en-US" altLang="en-US" sz="2300" dirty="0" smtClean="0">
                <a:solidFill>
                  <a:srgbClr val="000000"/>
                </a:solidFill>
                <a:ea typeface="MS Mincho" pitchFamily="49" charset="-128"/>
              </a:rPr>
              <a:t>GNP </a:t>
            </a:r>
            <a:r>
              <a:rPr lang="en-US" altLang="en-US" sz="2300" dirty="0">
                <a:solidFill>
                  <a:srgbClr val="000000"/>
                </a:solidFill>
                <a:ea typeface="MS Mincho" pitchFamily="49" charset="-128"/>
              </a:rPr>
              <a:t>but it is very difficult to have enough data to compute </a:t>
            </a:r>
            <a:r>
              <a:rPr lang="en-US" altLang="en-US" sz="2300" dirty="0" smtClean="0">
                <a:solidFill>
                  <a:srgbClr val="000000"/>
                </a:solidFill>
                <a:ea typeface="MS Mincho" pitchFamily="49" charset="-128"/>
              </a:rPr>
              <a:t>NEW. </a:t>
            </a:r>
            <a:r>
              <a:rPr lang="en-US" altLang="en-US" sz="2300" dirty="0">
                <a:solidFill>
                  <a:srgbClr val="000000"/>
                </a:solidFill>
                <a:ea typeface="MS Mincho" pitchFamily="49" charset="-128"/>
              </a:rPr>
              <a:t>T</a:t>
            </a:r>
            <a:r>
              <a:rPr lang="en-US" altLang="en-US" sz="2300" dirty="0" smtClean="0">
                <a:solidFill>
                  <a:srgbClr val="000000"/>
                </a:solidFill>
                <a:ea typeface="MS Mincho" pitchFamily="49" charset="-128"/>
              </a:rPr>
              <a:t>herefore</a:t>
            </a:r>
            <a:r>
              <a:rPr lang="en-US" altLang="en-US" sz="2300" dirty="0">
                <a:solidFill>
                  <a:srgbClr val="000000"/>
                </a:solidFill>
                <a:ea typeface="MS Mincho" pitchFamily="49" charset="-128"/>
              </a:rPr>
              <a:t>, economists still use GDP and GNP</a:t>
            </a:r>
            <a:endParaRPr lang="en-US" sz="2300" dirty="0"/>
          </a:p>
        </p:txBody>
      </p:sp>
      <p:sp>
        <p:nvSpPr>
          <p:cNvPr id="4" name="Title 1"/>
          <p:cNvSpPr>
            <a:spLocks noGrp="1"/>
          </p:cNvSpPr>
          <p:nvPr>
            <p:ph type="title"/>
          </p:nvPr>
        </p:nvSpPr>
        <p:spPr>
          <a:xfrm>
            <a:off x="914400" y="152400"/>
            <a:ext cx="7772400" cy="639762"/>
          </a:xfrm>
        </p:spPr>
        <p:txBody>
          <a:bodyPr>
            <a:normAutofit fontScale="90000"/>
          </a:bodyPr>
          <a:lstStyle/>
          <a:p>
            <a:r>
              <a:rPr lang="en-US" sz="3500" dirty="0" smtClean="0"/>
              <a:t>I Gross domestic products (GDP)</a:t>
            </a:r>
            <a:endParaRPr lang="en-US" sz="3500" dirty="0"/>
          </a:p>
        </p:txBody>
      </p:sp>
    </p:spTree>
    <p:extLst>
      <p:ext uri="{BB962C8B-B14F-4D97-AF65-F5344CB8AC3E}">
        <p14:creationId xmlns:p14="http://schemas.microsoft.com/office/powerpoint/2010/main" val="2690822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GDP and the quality of life</a:t>
            </a:r>
          </a:p>
        </p:txBody>
      </p:sp>
      <p:graphicFrame>
        <p:nvGraphicFramePr>
          <p:cNvPr id="5" name="Table 4"/>
          <p:cNvGraphicFramePr>
            <a:graphicFrameLocks noGrp="1"/>
          </p:cNvGraphicFramePr>
          <p:nvPr/>
        </p:nvGraphicFramePr>
        <p:xfrm>
          <a:off x="288925" y="1349375"/>
          <a:ext cx="8462963" cy="4937724"/>
        </p:xfrm>
        <a:graphic>
          <a:graphicData uri="http://schemas.openxmlformats.org/drawingml/2006/table">
            <a:tbl>
              <a:tblPr>
                <a:tableStyleId>{5C22544A-7EE6-4342-B048-85BDC9FD1C3A}</a:tableStyleId>
              </a:tblPr>
              <a:tblGrid>
                <a:gridCol w="1480427"/>
                <a:gridCol w="1674384"/>
                <a:gridCol w="1401257"/>
                <a:gridCol w="1947511"/>
                <a:gridCol w="1959384"/>
              </a:tblGrid>
              <a:tr h="639998">
                <a:tc>
                  <a:txBody>
                    <a:bodyPr/>
                    <a:lstStyle/>
                    <a:p>
                      <a:endParaRPr lang="en-US" sz="1800" dirty="0" smtClean="0">
                        <a:solidFill>
                          <a:srgbClr val="000099"/>
                        </a:solidFill>
                      </a:endParaRPr>
                    </a:p>
                    <a:p>
                      <a:r>
                        <a:rPr lang="en-US" sz="1800" dirty="0" smtClean="0">
                          <a:solidFill>
                            <a:srgbClr val="000099"/>
                          </a:solidFill>
                        </a:rPr>
                        <a:t>Country</a:t>
                      </a:r>
                      <a:r>
                        <a:rPr lang="en-US" sz="1800" baseline="0" dirty="0" smtClean="0">
                          <a:solidFill>
                            <a:srgbClr val="000099"/>
                          </a:solidFill>
                        </a:rPr>
                        <a:t> </a:t>
                      </a:r>
                      <a:endParaRPr lang="en-US" sz="1800" dirty="0">
                        <a:solidFill>
                          <a:srgbClr val="000099"/>
                        </a:solidFill>
                      </a:endParaRPr>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solidFill>
                            <a:srgbClr val="000099"/>
                          </a:solidFill>
                        </a:rPr>
                        <a:t>Real GDP per</a:t>
                      </a:r>
                    </a:p>
                    <a:p>
                      <a:pPr algn="ctr"/>
                      <a:r>
                        <a:rPr lang="en-US" sz="1800" dirty="0" smtClean="0">
                          <a:solidFill>
                            <a:srgbClr val="000099"/>
                          </a:solidFill>
                        </a:rPr>
                        <a:t>person</a:t>
                      </a:r>
                      <a:r>
                        <a:rPr lang="en-US" sz="1800" baseline="0" dirty="0" smtClean="0">
                          <a:solidFill>
                            <a:srgbClr val="000099"/>
                          </a:solidFill>
                        </a:rPr>
                        <a:t> (2005)</a:t>
                      </a:r>
                      <a:endParaRPr lang="en-US" sz="1800" dirty="0">
                        <a:solidFill>
                          <a:srgbClr val="000099"/>
                        </a:solidFill>
                      </a:endParaRPr>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solidFill>
                            <a:srgbClr val="000099"/>
                          </a:solidFill>
                        </a:rPr>
                        <a:t>Life</a:t>
                      </a:r>
                    </a:p>
                    <a:p>
                      <a:pPr algn="ctr"/>
                      <a:r>
                        <a:rPr lang="en-US" sz="1800" dirty="0" smtClean="0">
                          <a:solidFill>
                            <a:srgbClr val="000099"/>
                          </a:solidFill>
                        </a:rPr>
                        <a:t> expectancy</a:t>
                      </a:r>
                      <a:endParaRPr lang="en-US" sz="1800" dirty="0">
                        <a:solidFill>
                          <a:srgbClr val="000099"/>
                        </a:solidFill>
                      </a:endParaRPr>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solidFill>
                            <a:srgbClr val="000099"/>
                          </a:solidFill>
                        </a:rPr>
                        <a:t>Adult literacy</a:t>
                      </a:r>
                    </a:p>
                    <a:p>
                      <a:pPr algn="ctr"/>
                      <a:r>
                        <a:rPr lang="en-US" sz="1800" dirty="0" smtClean="0">
                          <a:solidFill>
                            <a:srgbClr val="000099"/>
                          </a:solidFill>
                        </a:rPr>
                        <a:t>(% of population)</a:t>
                      </a:r>
                      <a:endParaRPr lang="en-US" sz="1800" dirty="0">
                        <a:solidFill>
                          <a:srgbClr val="000099"/>
                        </a:solidFill>
                      </a:endParaRPr>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solidFill>
                            <a:srgbClr val="000099"/>
                          </a:solidFill>
                        </a:rPr>
                        <a:t>Internet usage</a:t>
                      </a:r>
                    </a:p>
                    <a:p>
                      <a:pPr algn="ctr"/>
                      <a:r>
                        <a:rPr lang="en-US" sz="1800" dirty="0" smtClean="0">
                          <a:solidFill>
                            <a:srgbClr val="000099"/>
                          </a:solidFill>
                        </a:rPr>
                        <a:t>(% of population)</a:t>
                      </a:r>
                      <a:endParaRPr lang="en-US" sz="1800" dirty="0">
                        <a:solidFill>
                          <a:srgbClr val="000099"/>
                        </a:solidFill>
                      </a:endParaRPr>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382845">
                <a:tc>
                  <a:txBody>
                    <a:bodyPr/>
                    <a:lstStyle/>
                    <a:p>
                      <a:r>
                        <a:rPr lang="en-US" sz="1800" kern="1200" baseline="0" dirty="0" smtClean="0">
                          <a:solidFill>
                            <a:schemeClr val="dk1"/>
                          </a:solidFill>
                          <a:latin typeface="+mn-lt"/>
                          <a:ea typeface="+mn-ea"/>
                          <a:cs typeface="+mn-cs"/>
                        </a:rPr>
                        <a:t>United States</a:t>
                      </a:r>
                    </a:p>
                    <a:p>
                      <a:r>
                        <a:rPr lang="pl-PL" sz="1800" kern="1200" baseline="0" dirty="0" smtClean="0">
                          <a:solidFill>
                            <a:schemeClr val="dk1"/>
                          </a:solidFill>
                          <a:latin typeface="+mn-lt"/>
                          <a:ea typeface="+mn-ea"/>
                          <a:cs typeface="+mn-cs"/>
                        </a:rPr>
                        <a:t>Japan </a:t>
                      </a:r>
                    </a:p>
                    <a:p>
                      <a:r>
                        <a:rPr lang="en-US" sz="1800" kern="1200" baseline="0" dirty="0" smtClean="0">
                          <a:solidFill>
                            <a:schemeClr val="dk1"/>
                          </a:solidFill>
                          <a:latin typeface="+mn-lt"/>
                          <a:ea typeface="+mn-ea"/>
                          <a:cs typeface="+mn-cs"/>
                        </a:rPr>
                        <a:t>Germany</a:t>
                      </a:r>
                    </a:p>
                    <a:p>
                      <a:r>
                        <a:rPr lang="en-US" sz="1800" kern="1200" baseline="0" dirty="0" smtClean="0">
                          <a:solidFill>
                            <a:schemeClr val="dk1"/>
                          </a:solidFill>
                          <a:latin typeface="+mn-lt"/>
                          <a:ea typeface="+mn-ea"/>
                          <a:cs typeface="+mn-cs"/>
                        </a:rPr>
                        <a:t>Russia </a:t>
                      </a:r>
                    </a:p>
                    <a:p>
                      <a:r>
                        <a:rPr lang="es-ES" sz="1800" kern="1200" baseline="0" dirty="0" smtClean="0">
                          <a:solidFill>
                            <a:schemeClr val="dk1"/>
                          </a:solidFill>
                          <a:latin typeface="+mn-lt"/>
                          <a:ea typeface="+mn-ea"/>
                          <a:cs typeface="+mn-cs"/>
                        </a:rPr>
                        <a:t>Mexico </a:t>
                      </a:r>
                    </a:p>
                    <a:p>
                      <a:r>
                        <a:rPr lang="pl-PL" sz="1800" kern="1200" baseline="0" dirty="0" smtClean="0">
                          <a:solidFill>
                            <a:schemeClr val="dk1"/>
                          </a:solidFill>
                          <a:latin typeface="+mn-lt"/>
                          <a:ea typeface="+mn-ea"/>
                          <a:cs typeface="+mn-cs"/>
                        </a:rPr>
                        <a:t>Brazil </a:t>
                      </a:r>
                    </a:p>
                    <a:p>
                      <a:r>
                        <a:rPr lang="it-IT" sz="1800" kern="1200" baseline="0" dirty="0" smtClean="0">
                          <a:solidFill>
                            <a:schemeClr val="dk1"/>
                          </a:solidFill>
                          <a:latin typeface="+mn-lt"/>
                          <a:ea typeface="+mn-ea"/>
                          <a:cs typeface="+mn-cs"/>
                        </a:rPr>
                        <a:t>China </a:t>
                      </a:r>
                    </a:p>
                    <a:p>
                      <a:r>
                        <a:rPr lang="it-IT" sz="1800" kern="1200" baseline="0" dirty="0" smtClean="0">
                          <a:solidFill>
                            <a:schemeClr val="dk1"/>
                          </a:solidFill>
                          <a:latin typeface="+mn-lt"/>
                          <a:ea typeface="+mn-ea"/>
                          <a:cs typeface="+mn-cs"/>
                        </a:rPr>
                        <a:t>Indonesia </a:t>
                      </a:r>
                    </a:p>
                    <a:p>
                      <a:r>
                        <a:rPr lang="en-US" sz="1800" kern="1200" baseline="0" dirty="0" smtClean="0">
                          <a:solidFill>
                            <a:schemeClr val="dk1"/>
                          </a:solidFill>
                          <a:latin typeface="+mn-lt"/>
                          <a:ea typeface="+mn-ea"/>
                          <a:cs typeface="+mn-cs"/>
                        </a:rPr>
                        <a:t>India </a:t>
                      </a:r>
                    </a:p>
                    <a:p>
                      <a:r>
                        <a:rPr lang="fi-FI" sz="1800" kern="1200" baseline="0" dirty="0" smtClean="0">
                          <a:solidFill>
                            <a:schemeClr val="dk1"/>
                          </a:solidFill>
                          <a:latin typeface="+mn-lt"/>
                          <a:ea typeface="+mn-ea"/>
                          <a:cs typeface="+mn-cs"/>
                        </a:rPr>
                        <a:t>Pakistan </a:t>
                      </a:r>
                    </a:p>
                    <a:p>
                      <a:r>
                        <a:rPr lang="en-US" sz="1800" kern="1200" baseline="0" dirty="0" smtClean="0">
                          <a:solidFill>
                            <a:schemeClr val="dk1"/>
                          </a:solidFill>
                          <a:latin typeface="+mn-lt"/>
                          <a:ea typeface="+mn-ea"/>
                          <a:cs typeface="+mn-cs"/>
                        </a:rPr>
                        <a:t>Bangladesh </a:t>
                      </a:r>
                    </a:p>
                    <a:p>
                      <a:r>
                        <a:rPr lang="en-US" sz="1800" kern="1200" baseline="0" dirty="0" smtClean="0">
                          <a:solidFill>
                            <a:schemeClr val="dk1"/>
                          </a:solidFill>
                          <a:latin typeface="+mn-lt"/>
                          <a:ea typeface="+mn-ea"/>
                          <a:cs typeface="+mn-cs"/>
                        </a:rPr>
                        <a:t>Nigeria </a:t>
                      </a:r>
                      <a:endParaRPr lang="en-US" sz="1800" dirty="0"/>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kern="1200" baseline="0" dirty="0" smtClean="0">
                          <a:solidFill>
                            <a:schemeClr val="dk1"/>
                          </a:solidFill>
                          <a:latin typeface="+mn-lt"/>
                          <a:ea typeface="+mn-ea"/>
                          <a:cs typeface="+mn-cs"/>
                        </a:rPr>
                        <a:t>$41,890 </a:t>
                      </a:r>
                    </a:p>
                    <a:p>
                      <a:pPr algn="ctr"/>
                      <a:r>
                        <a:rPr lang="pl-PL" sz="1800" kern="1200" baseline="0" dirty="0" smtClean="0">
                          <a:solidFill>
                            <a:schemeClr val="dk1"/>
                          </a:solidFill>
                          <a:latin typeface="+mn-lt"/>
                          <a:ea typeface="+mn-ea"/>
                          <a:cs typeface="+mn-cs"/>
                        </a:rPr>
                        <a:t>31,267</a:t>
                      </a:r>
                      <a:endParaRPr lang="en-US" sz="1800" kern="1200" baseline="0" dirty="0" smtClean="0">
                        <a:solidFill>
                          <a:schemeClr val="dk1"/>
                        </a:solidFill>
                        <a:latin typeface="+mn-lt"/>
                        <a:ea typeface="+mn-ea"/>
                        <a:cs typeface="+mn-cs"/>
                      </a:endParaRPr>
                    </a:p>
                    <a:p>
                      <a:pPr algn="ctr"/>
                      <a:r>
                        <a:rPr lang="en-US" sz="1800" kern="1200" baseline="0" dirty="0" smtClean="0">
                          <a:solidFill>
                            <a:schemeClr val="dk1"/>
                          </a:solidFill>
                          <a:latin typeface="+mn-lt"/>
                          <a:ea typeface="+mn-ea"/>
                          <a:cs typeface="+mn-cs"/>
                        </a:rPr>
                        <a:t>29,461</a:t>
                      </a:r>
                    </a:p>
                    <a:p>
                      <a:pPr algn="ctr"/>
                      <a:r>
                        <a:rPr lang="en-US" sz="1800" kern="1200" baseline="0" dirty="0" smtClean="0">
                          <a:solidFill>
                            <a:schemeClr val="dk1"/>
                          </a:solidFill>
                          <a:latin typeface="+mn-lt"/>
                          <a:ea typeface="+mn-ea"/>
                          <a:cs typeface="+mn-cs"/>
                        </a:rPr>
                        <a:t>10,845</a:t>
                      </a:r>
                    </a:p>
                    <a:p>
                      <a:pPr algn="ctr"/>
                      <a:r>
                        <a:rPr lang="es-ES" sz="1800" kern="1200" baseline="0" dirty="0" smtClean="0">
                          <a:solidFill>
                            <a:schemeClr val="dk1"/>
                          </a:solidFill>
                          <a:latin typeface="+mn-lt"/>
                          <a:ea typeface="+mn-ea"/>
                          <a:cs typeface="+mn-cs"/>
                        </a:rPr>
                        <a:t>10,751</a:t>
                      </a:r>
                    </a:p>
                    <a:p>
                      <a:pPr algn="ctr"/>
                      <a:r>
                        <a:rPr lang="pl-PL" sz="1800" kern="1200" baseline="0" dirty="0" smtClean="0">
                          <a:solidFill>
                            <a:schemeClr val="dk1"/>
                          </a:solidFill>
                          <a:latin typeface="+mn-lt"/>
                          <a:ea typeface="+mn-ea"/>
                          <a:cs typeface="+mn-cs"/>
                        </a:rPr>
                        <a:t>8,402</a:t>
                      </a:r>
                      <a:endParaRPr lang="en-US" sz="1800" kern="1200" baseline="0" dirty="0" smtClean="0">
                        <a:solidFill>
                          <a:schemeClr val="dk1"/>
                        </a:solidFill>
                        <a:latin typeface="+mn-lt"/>
                        <a:ea typeface="+mn-ea"/>
                        <a:cs typeface="+mn-cs"/>
                      </a:endParaRPr>
                    </a:p>
                    <a:p>
                      <a:pPr algn="ctr"/>
                      <a:r>
                        <a:rPr lang="it-IT" sz="1800" kern="1200" baseline="0" dirty="0" smtClean="0">
                          <a:solidFill>
                            <a:schemeClr val="dk1"/>
                          </a:solidFill>
                          <a:latin typeface="+mn-lt"/>
                          <a:ea typeface="+mn-ea"/>
                          <a:cs typeface="+mn-cs"/>
                        </a:rPr>
                        <a:t>6,757</a:t>
                      </a:r>
                    </a:p>
                    <a:p>
                      <a:pPr algn="ctr"/>
                      <a:r>
                        <a:rPr lang="it-IT" sz="1800" kern="1200" baseline="0" dirty="0" smtClean="0">
                          <a:solidFill>
                            <a:schemeClr val="dk1"/>
                          </a:solidFill>
                          <a:latin typeface="+mn-lt"/>
                          <a:ea typeface="+mn-ea"/>
                          <a:cs typeface="+mn-cs"/>
                        </a:rPr>
                        <a:t>3,843</a:t>
                      </a:r>
                    </a:p>
                    <a:p>
                      <a:pPr algn="ctr"/>
                      <a:r>
                        <a:rPr lang="en-US" sz="1800" kern="1200" baseline="0" dirty="0" smtClean="0">
                          <a:solidFill>
                            <a:schemeClr val="dk1"/>
                          </a:solidFill>
                          <a:latin typeface="+mn-lt"/>
                          <a:ea typeface="+mn-ea"/>
                          <a:cs typeface="+mn-cs"/>
                        </a:rPr>
                        <a:t>3,452</a:t>
                      </a:r>
                    </a:p>
                    <a:p>
                      <a:pPr algn="ctr"/>
                      <a:r>
                        <a:rPr lang="fi-FI" sz="1800" kern="1200" baseline="0" dirty="0" smtClean="0">
                          <a:solidFill>
                            <a:schemeClr val="dk1"/>
                          </a:solidFill>
                          <a:latin typeface="+mn-lt"/>
                          <a:ea typeface="+mn-ea"/>
                          <a:cs typeface="+mn-cs"/>
                        </a:rPr>
                        <a:t>2,370</a:t>
                      </a:r>
                    </a:p>
                    <a:p>
                      <a:pPr algn="ctr"/>
                      <a:r>
                        <a:rPr lang="en-US" sz="1800" kern="1200" baseline="0" dirty="0" smtClean="0">
                          <a:solidFill>
                            <a:schemeClr val="dk1"/>
                          </a:solidFill>
                          <a:latin typeface="+mn-lt"/>
                          <a:ea typeface="+mn-ea"/>
                          <a:cs typeface="+mn-cs"/>
                        </a:rPr>
                        <a:t>2,053</a:t>
                      </a:r>
                    </a:p>
                    <a:p>
                      <a:pPr algn="ctr"/>
                      <a:r>
                        <a:rPr lang="en-US" sz="1800" kern="1200" baseline="0" dirty="0" smtClean="0">
                          <a:solidFill>
                            <a:schemeClr val="dk1"/>
                          </a:solidFill>
                          <a:latin typeface="+mn-lt"/>
                          <a:ea typeface="+mn-ea"/>
                          <a:cs typeface="+mn-cs"/>
                        </a:rPr>
                        <a:t>1,128</a:t>
                      </a:r>
                      <a:endParaRPr lang="en-US" sz="1800" dirty="0"/>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kern="1200" baseline="0" dirty="0" smtClean="0">
                          <a:solidFill>
                            <a:schemeClr val="dk1"/>
                          </a:solidFill>
                          <a:latin typeface="+mn-lt"/>
                          <a:ea typeface="+mn-ea"/>
                          <a:cs typeface="+mn-cs"/>
                        </a:rPr>
                        <a:t>78 years </a:t>
                      </a:r>
                    </a:p>
                    <a:p>
                      <a:pPr algn="ctr"/>
                      <a:r>
                        <a:rPr lang="en-US" sz="1800" dirty="0" smtClean="0"/>
                        <a:t>82</a:t>
                      </a:r>
                    </a:p>
                    <a:p>
                      <a:pPr algn="ctr"/>
                      <a:r>
                        <a:rPr lang="en-US" sz="1800" kern="1200" baseline="0" dirty="0" smtClean="0">
                          <a:solidFill>
                            <a:schemeClr val="dk1"/>
                          </a:solidFill>
                          <a:latin typeface="+mn-lt"/>
                          <a:ea typeface="+mn-ea"/>
                          <a:cs typeface="+mn-cs"/>
                        </a:rPr>
                        <a:t>79</a:t>
                      </a:r>
                    </a:p>
                    <a:p>
                      <a:pPr algn="ctr"/>
                      <a:r>
                        <a:rPr lang="en-US" sz="1800" dirty="0" smtClean="0"/>
                        <a:t>65</a:t>
                      </a:r>
                    </a:p>
                    <a:p>
                      <a:pPr algn="ctr"/>
                      <a:r>
                        <a:rPr lang="en-US" sz="1800" dirty="0" smtClean="0"/>
                        <a:t>76</a:t>
                      </a:r>
                    </a:p>
                    <a:p>
                      <a:pPr algn="ctr"/>
                      <a:r>
                        <a:rPr lang="en-US" sz="1800" dirty="0" smtClean="0"/>
                        <a:t>72</a:t>
                      </a:r>
                    </a:p>
                    <a:p>
                      <a:pPr algn="ctr"/>
                      <a:r>
                        <a:rPr lang="en-US" sz="1800" dirty="0" smtClean="0"/>
                        <a:t>72</a:t>
                      </a:r>
                    </a:p>
                    <a:p>
                      <a:pPr algn="ctr"/>
                      <a:r>
                        <a:rPr lang="en-US" sz="1800" dirty="0" smtClean="0"/>
                        <a:t>70</a:t>
                      </a:r>
                    </a:p>
                    <a:p>
                      <a:pPr algn="ctr"/>
                      <a:r>
                        <a:rPr lang="en-US" sz="1800" dirty="0" smtClean="0"/>
                        <a:t>64</a:t>
                      </a:r>
                    </a:p>
                    <a:p>
                      <a:pPr algn="ctr"/>
                      <a:r>
                        <a:rPr lang="en-US" sz="1800" dirty="0" smtClean="0"/>
                        <a:t>65</a:t>
                      </a:r>
                    </a:p>
                    <a:p>
                      <a:pPr algn="ctr"/>
                      <a:r>
                        <a:rPr lang="en-US" sz="1800" dirty="0" smtClean="0"/>
                        <a:t>63</a:t>
                      </a:r>
                    </a:p>
                    <a:p>
                      <a:pPr algn="ctr"/>
                      <a:r>
                        <a:rPr lang="en-US" sz="1800" dirty="0" smtClean="0"/>
                        <a:t>47</a:t>
                      </a:r>
                      <a:endParaRPr lang="en-US" sz="1800" dirty="0"/>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kern="1200" baseline="0" dirty="0" smtClean="0">
                          <a:solidFill>
                            <a:schemeClr val="dk1"/>
                          </a:solidFill>
                          <a:latin typeface="+mn-lt"/>
                          <a:ea typeface="+mn-ea"/>
                          <a:cs typeface="+mn-cs"/>
                        </a:rPr>
                        <a:t>99%</a:t>
                      </a:r>
                    </a:p>
                    <a:p>
                      <a:pPr algn="ctr"/>
                      <a:r>
                        <a:rPr lang="en-US" sz="1800" dirty="0" smtClean="0"/>
                        <a:t>99</a:t>
                      </a:r>
                    </a:p>
                    <a:p>
                      <a:pPr algn="ctr"/>
                      <a:r>
                        <a:rPr lang="en-US" sz="1800" kern="1200" baseline="0" dirty="0" smtClean="0">
                          <a:solidFill>
                            <a:schemeClr val="dk1"/>
                          </a:solidFill>
                          <a:latin typeface="+mn-lt"/>
                          <a:ea typeface="+mn-ea"/>
                          <a:cs typeface="+mn-cs"/>
                        </a:rPr>
                        <a:t>99</a:t>
                      </a:r>
                    </a:p>
                    <a:p>
                      <a:pPr algn="ctr"/>
                      <a:r>
                        <a:rPr lang="en-US" sz="1800" dirty="0" smtClean="0"/>
                        <a:t>99</a:t>
                      </a:r>
                    </a:p>
                    <a:p>
                      <a:pPr algn="ctr"/>
                      <a:r>
                        <a:rPr lang="en-US" sz="1800" dirty="0" smtClean="0"/>
                        <a:t>92</a:t>
                      </a:r>
                    </a:p>
                    <a:p>
                      <a:pPr algn="ctr"/>
                      <a:r>
                        <a:rPr lang="en-US" sz="1800" dirty="0" smtClean="0"/>
                        <a:t>89</a:t>
                      </a:r>
                    </a:p>
                    <a:p>
                      <a:pPr algn="ctr"/>
                      <a:r>
                        <a:rPr lang="en-US" sz="1800" dirty="0" smtClean="0"/>
                        <a:t>91</a:t>
                      </a:r>
                    </a:p>
                    <a:p>
                      <a:pPr algn="ctr"/>
                      <a:r>
                        <a:rPr lang="en-US" sz="1800" dirty="0" smtClean="0"/>
                        <a:t>90</a:t>
                      </a:r>
                    </a:p>
                    <a:p>
                      <a:pPr algn="ctr"/>
                      <a:r>
                        <a:rPr lang="en-US" sz="1800" dirty="0" smtClean="0"/>
                        <a:t>61</a:t>
                      </a:r>
                    </a:p>
                    <a:p>
                      <a:pPr algn="ctr"/>
                      <a:r>
                        <a:rPr lang="en-US" sz="1800" dirty="0" smtClean="0"/>
                        <a:t>50</a:t>
                      </a:r>
                    </a:p>
                    <a:p>
                      <a:pPr algn="ctr"/>
                      <a:r>
                        <a:rPr lang="en-US" sz="1800" dirty="0" smtClean="0"/>
                        <a:t>47</a:t>
                      </a:r>
                    </a:p>
                    <a:p>
                      <a:pPr algn="ctr"/>
                      <a:r>
                        <a:rPr lang="en-US" sz="1800" dirty="0" smtClean="0"/>
                        <a:t>69</a:t>
                      </a:r>
                      <a:endParaRPr lang="en-US" sz="1800" dirty="0"/>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kern="1200" baseline="0" dirty="0" smtClean="0">
                          <a:solidFill>
                            <a:schemeClr val="dk1"/>
                          </a:solidFill>
                          <a:latin typeface="+mn-lt"/>
                          <a:ea typeface="+mn-ea"/>
                          <a:cs typeface="+mn-cs"/>
                        </a:rPr>
                        <a:t>63 %</a:t>
                      </a:r>
                    </a:p>
                    <a:p>
                      <a:pPr algn="ctr"/>
                      <a:r>
                        <a:rPr lang="en-US" sz="1800" kern="1200" baseline="0" dirty="0" smtClean="0">
                          <a:solidFill>
                            <a:schemeClr val="dk1"/>
                          </a:solidFill>
                          <a:latin typeface="+mn-lt"/>
                          <a:ea typeface="+mn-ea"/>
                          <a:cs typeface="+mn-cs"/>
                        </a:rPr>
                        <a:t>67</a:t>
                      </a:r>
                    </a:p>
                    <a:p>
                      <a:pPr algn="ctr"/>
                      <a:r>
                        <a:rPr lang="en-US" sz="1800" kern="1200" baseline="0" dirty="0" smtClean="0">
                          <a:solidFill>
                            <a:schemeClr val="dk1"/>
                          </a:solidFill>
                          <a:latin typeface="+mn-lt"/>
                          <a:ea typeface="+mn-ea"/>
                          <a:cs typeface="+mn-cs"/>
                        </a:rPr>
                        <a:t>45</a:t>
                      </a:r>
                    </a:p>
                    <a:p>
                      <a:pPr algn="ctr"/>
                      <a:r>
                        <a:rPr lang="en-US" sz="1800" kern="1200" baseline="0" dirty="0" smtClean="0">
                          <a:solidFill>
                            <a:schemeClr val="dk1"/>
                          </a:solidFill>
                          <a:latin typeface="+mn-lt"/>
                          <a:ea typeface="+mn-ea"/>
                          <a:cs typeface="+mn-cs"/>
                        </a:rPr>
                        <a:t>15</a:t>
                      </a:r>
                    </a:p>
                    <a:p>
                      <a:pPr algn="ctr"/>
                      <a:r>
                        <a:rPr lang="en-US" sz="1800" kern="1200" baseline="0" dirty="0" smtClean="0">
                          <a:solidFill>
                            <a:schemeClr val="dk1"/>
                          </a:solidFill>
                          <a:latin typeface="+mn-lt"/>
                          <a:ea typeface="+mn-ea"/>
                          <a:cs typeface="+mn-cs"/>
                        </a:rPr>
                        <a:t>18</a:t>
                      </a:r>
                    </a:p>
                    <a:p>
                      <a:pPr algn="ctr"/>
                      <a:r>
                        <a:rPr lang="en-US" sz="1800" kern="1200" baseline="0" dirty="0" smtClean="0">
                          <a:solidFill>
                            <a:schemeClr val="dk1"/>
                          </a:solidFill>
                          <a:latin typeface="+mn-lt"/>
                          <a:ea typeface="+mn-ea"/>
                          <a:cs typeface="+mn-cs"/>
                        </a:rPr>
                        <a:t>19</a:t>
                      </a:r>
                    </a:p>
                    <a:p>
                      <a:pPr algn="ctr"/>
                      <a:r>
                        <a:rPr lang="en-US" sz="1800" kern="1200" baseline="0" dirty="0" smtClean="0">
                          <a:solidFill>
                            <a:schemeClr val="dk1"/>
                          </a:solidFill>
                          <a:latin typeface="+mn-lt"/>
                          <a:ea typeface="+mn-ea"/>
                          <a:cs typeface="+mn-cs"/>
                        </a:rPr>
                        <a:t>9</a:t>
                      </a:r>
                    </a:p>
                    <a:p>
                      <a:pPr algn="ctr"/>
                      <a:r>
                        <a:rPr lang="en-US" sz="1800" kern="1200" baseline="0" dirty="0" smtClean="0">
                          <a:solidFill>
                            <a:schemeClr val="dk1"/>
                          </a:solidFill>
                          <a:latin typeface="+mn-lt"/>
                          <a:ea typeface="+mn-ea"/>
                          <a:cs typeface="+mn-cs"/>
                        </a:rPr>
                        <a:t>7</a:t>
                      </a:r>
                    </a:p>
                    <a:p>
                      <a:pPr algn="ctr"/>
                      <a:r>
                        <a:rPr lang="en-US" sz="1800" kern="1200" baseline="0" dirty="0" smtClean="0">
                          <a:solidFill>
                            <a:schemeClr val="dk1"/>
                          </a:solidFill>
                          <a:latin typeface="+mn-lt"/>
                          <a:ea typeface="+mn-ea"/>
                          <a:cs typeface="+mn-cs"/>
                        </a:rPr>
                        <a:t>3</a:t>
                      </a:r>
                    </a:p>
                    <a:p>
                      <a:pPr algn="ctr"/>
                      <a:r>
                        <a:rPr lang="en-US" sz="1800" kern="1200" baseline="0" dirty="0" smtClean="0">
                          <a:solidFill>
                            <a:schemeClr val="dk1"/>
                          </a:solidFill>
                          <a:latin typeface="+mn-lt"/>
                          <a:ea typeface="+mn-ea"/>
                          <a:cs typeface="+mn-cs"/>
                        </a:rPr>
                        <a:t>7</a:t>
                      </a:r>
                    </a:p>
                    <a:p>
                      <a:pPr algn="ctr"/>
                      <a:r>
                        <a:rPr lang="en-US" sz="1800" kern="1200" baseline="0" dirty="0" smtClean="0">
                          <a:solidFill>
                            <a:schemeClr val="dk1"/>
                          </a:solidFill>
                          <a:latin typeface="+mn-lt"/>
                          <a:ea typeface="+mn-ea"/>
                          <a:cs typeface="+mn-cs"/>
                        </a:rPr>
                        <a:t>0.3</a:t>
                      </a:r>
                    </a:p>
                    <a:p>
                      <a:pPr algn="ctr"/>
                      <a:r>
                        <a:rPr lang="en-US" sz="1800" kern="1200" baseline="0" dirty="0" smtClean="0">
                          <a:solidFill>
                            <a:schemeClr val="dk1"/>
                          </a:solidFill>
                          <a:latin typeface="+mn-lt"/>
                          <a:ea typeface="+mn-ea"/>
                          <a:cs typeface="+mn-cs"/>
                        </a:rPr>
                        <a:t>4</a:t>
                      </a:r>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914282">
                <a:tc gridSpan="5">
                  <a:txBody>
                    <a:bodyPr/>
                    <a:lstStyle/>
                    <a:p>
                      <a:endParaRPr lang="en-US" sz="1800" kern="1200" baseline="0" dirty="0" smtClean="0">
                        <a:solidFill>
                          <a:srgbClr val="800080"/>
                        </a:solidFill>
                        <a:latin typeface="+mn-lt"/>
                        <a:ea typeface="+mn-ea"/>
                        <a:cs typeface="+mn-cs"/>
                      </a:endParaRPr>
                    </a:p>
                    <a:p>
                      <a:r>
                        <a:rPr lang="en-US" sz="1800" kern="1200" baseline="0" dirty="0" smtClean="0">
                          <a:solidFill>
                            <a:srgbClr val="800080"/>
                          </a:solidFill>
                          <a:latin typeface="+mn-lt"/>
                          <a:ea typeface="+mn-ea"/>
                          <a:cs typeface="+mn-cs"/>
                        </a:rPr>
                        <a:t>The table shows GDP per person and three other measures of the quality of life for twelve major countries.</a:t>
                      </a:r>
                      <a:endParaRPr lang="en-US" sz="1800" dirty="0">
                        <a:solidFill>
                          <a:srgbClr val="800080"/>
                        </a:solidFill>
                      </a:endParaRPr>
                    </a:p>
                  </a:txBody>
                  <a:tcPr marL="91438" marR="9143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1766350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7772400" cy="838200"/>
          </a:xfrm>
        </p:spPr>
        <p:txBody>
          <a:bodyPr>
            <a:normAutofit/>
          </a:bodyPr>
          <a:lstStyle/>
          <a:p>
            <a:r>
              <a:rPr lang="en-US" dirty="0" smtClean="0"/>
              <a:t>II Consumer price index</a:t>
            </a:r>
            <a:endParaRPr lang="en-US" dirty="0"/>
          </a:p>
        </p:txBody>
      </p:sp>
      <p:sp>
        <p:nvSpPr>
          <p:cNvPr id="3" name="Content Placeholder 2"/>
          <p:cNvSpPr>
            <a:spLocks noGrp="1"/>
          </p:cNvSpPr>
          <p:nvPr>
            <p:ph sz="quarter" idx="1"/>
          </p:nvPr>
        </p:nvSpPr>
        <p:spPr/>
        <p:txBody>
          <a:bodyPr/>
          <a:lstStyle/>
          <a:p>
            <a:pPr marL="0" indent="0">
              <a:buNone/>
            </a:pPr>
            <a:r>
              <a:rPr lang="en-US" b="1" dirty="0" smtClean="0"/>
              <a:t>1 Definition</a:t>
            </a:r>
          </a:p>
          <a:p>
            <a:pPr marL="0" indent="0">
              <a:buNone/>
            </a:pPr>
            <a:r>
              <a:rPr lang="en-US" dirty="0"/>
              <a:t>The </a:t>
            </a:r>
            <a:r>
              <a:rPr lang="en-US" b="1" dirty="0"/>
              <a:t>consumer price index (CPI) </a:t>
            </a:r>
            <a:r>
              <a:rPr lang="en-US" dirty="0"/>
              <a:t>is a measure of the overall cost of the goods </a:t>
            </a:r>
            <a:r>
              <a:rPr lang="en-US" dirty="0" smtClean="0"/>
              <a:t>and services </a:t>
            </a:r>
            <a:r>
              <a:rPr lang="en-US" dirty="0"/>
              <a:t>bought by a typical </a:t>
            </a:r>
            <a:r>
              <a:rPr lang="en-US" dirty="0" smtClean="0"/>
              <a:t>consumer. </a:t>
            </a:r>
            <a:r>
              <a:rPr lang="en-US" dirty="0"/>
              <a:t>Each month, the </a:t>
            </a:r>
            <a:r>
              <a:rPr lang="en-US" dirty="0" smtClean="0"/>
              <a:t>General Statistic Office (GSO), </a:t>
            </a:r>
            <a:r>
              <a:rPr lang="en-US" dirty="0"/>
              <a:t>which is part of the </a:t>
            </a:r>
            <a:r>
              <a:rPr lang="en-US" dirty="0" smtClean="0"/>
              <a:t>Ministry of Finance, </a:t>
            </a:r>
            <a:r>
              <a:rPr lang="en-US" dirty="0"/>
              <a:t>computes and reports the </a:t>
            </a:r>
            <a:r>
              <a:rPr lang="en-US" dirty="0" smtClean="0"/>
              <a:t>consumer price </a:t>
            </a:r>
            <a:r>
              <a:rPr lang="en-US" dirty="0"/>
              <a:t>index.</a:t>
            </a:r>
            <a:endParaRPr lang="en-US" dirty="0" smtClean="0"/>
          </a:p>
          <a:p>
            <a:pPr marL="0" indent="0">
              <a:buNone/>
            </a:pPr>
            <a:r>
              <a:rPr lang="en-US" b="1" i="1" dirty="0" smtClean="0"/>
              <a:t>Concepts must be noticed</a:t>
            </a:r>
          </a:p>
          <a:p>
            <a:pPr>
              <a:buFontTx/>
              <a:buChar char="-"/>
            </a:pPr>
            <a:r>
              <a:rPr lang="en-US" dirty="0" smtClean="0"/>
              <a:t>Overall cost</a:t>
            </a:r>
          </a:p>
          <a:p>
            <a:pPr>
              <a:buFontTx/>
              <a:buChar char="-"/>
            </a:pPr>
            <a:r>
              <a:rPr lang="en-US" dirty="0" smtClean="0"/>
              <a:t>Typical consumer</a:t>
            </a:r>
          </a:p>
          <a:p>
            <a:pPr marL="0" indent="0">
              <a:buNone/>
            </a:pPr>
            <a:endParaRPr lang="en-US" dirty="0"/>
          </a:p>
        </p:txBody>
      </p:sp>
    </p:spTree>
    <p:extLst>
      <p:ext uri="{BB962C8B-B14F-4D97-AF65-F5344CB8AC3E}">
        <p14:creationId xmlns:p14="http://schemas.microsoft.com/office/powerpoint/2010/main" val="27878629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762000"/>
            <a:ext cx="7772400" cy="4800600"/>
          </a:xfrm>
        </p:spPr>
        <p:txBody>
          <a:bodyPr>
            <a:normAutofit lnSpcReduction="10000"/>
          </a:bodyPr>
          <a:lstStyle/>
          <a:p>
            <a:pPr marL="0" indent="0">
              <a:buNone/>
            </a:pPr>
            <a:r>
              <a:rPr lang="en-US" b="1" dirty="0" smtClean="0"/>
              <a:t>2 Method of computing of CPI</a:t>
            </a:r>
          </a:p>
          <a:p>
            <a:pPr marL="0" indent="0">
              <a:buNone/>
            </a:pPr>
            <a:r>
              <a:rPr lang="en-US" sz="2500" b="1" i="1" dirty="0"/>
              <a:t>How the consumer price index is </a:t>
            </a:r>
            <a:r>
              <a:rPr lang="en-US" sz="2500" b="1" i="1" dirty="0" smtClean="0"/>
              <a:t>calculated</a:t>
            </a:r>
            <a:endParaRPr lang="en-US" sz="2500" b="1" i="1" dirty="0"/>
          </a:p>
          <a:p>
            <a:pPr marL="0" indent="0">
              <a:buNone/>
            </a:pPr>
            <a:r>
              <a:rPr lang="en-US" sz="2500" dirty="0" smtClean="0"/>
              <a:t>1. Fix </a:t>
            </a:r>
            <a:r>
              <a:rPr lang="en-US" sz="2500" dirty="0"/>
              <a:t>the </a:t>
            </a:r>
            <a:r>
              <a:rPr lang="en-US" sz="2500" dirty="0" smtClean="0"/>
              <a:t>basket</a:t>
            </a:r>
          </a:p>
          <a:p>
            <a:pPr marL="0" indent="0">
              <a:buNone/>
            </a:pPr>
            <a:r>
              <a:rPr lang="en-US" sz="2500" dirty="0" smtClean="0"/>
              <a:t>2. Find </a:t>
            </a:r>
            <a:r>
              <a:rPr lang="en-US" sz="2500" dirty="0"/>
              <a:t>the </a:t>
            </a:r>
            <a:r>
              <a:rPr lang="en-US" sz="2500" dirty="0" smtClean="0"/>
              <a:t>prices</a:t>
            </a:r>
          </a:p>
          <a:p>
            <a:pPr marL="0" indent="0">
              <a:buNone/>
            </a:pPr>
            <a:r>
              <a:rPr lang="en-US" sz="2500" dirty="0" smtClean="0"/>
              <a:t>3. Compute </a:t>
            </a:r>
            <a:r>
              <a:rPr lang="en-US" sz="2500" dirty="0"/>
              <a:t>the basket’s </a:t>
            </a:r>
            <a:r>
              <a:rPr lang="en-US" sz="2500" dirty="0" smtClean="0"/>
              <a:t>cost</a:t>
            </a:r>
          </a:p>
          <a:p>
            <a:pPr marL="0" indent="0">
              <a:buNone/>
            </a:pPr>
            <a:r>
              <a:rPr lang="en-US" sz="2500" dirty="0" smtClean="0"/>
              <a:t>4. Chose </a:t>
            </a:r>
            <a:r>
              <a:rPr lang="en-US" sz="2500" dirty="0"/>
              <a:t>a base year and compute the </a:t>
            </a:r>
            <a:r>
              <a:rPr lang="en-US" sz="2500" dirty="0" smtClean="0"/>
              <a:t>CPI</a:t>
            </a:r>
          </a:p>
          <a:p>
            <a:pPr marL="0" indent="0">
              <a:buNone/>
            </a:pPr>
            <a:r>
              <a:rPr lang="en-US" sz="2500" dirty="0" smtClean="0"/>
              <a:t>Price </a:t>
            </a:r>
            <a:r>
              <a:rPr lang="en-US" sz="2500" dirty="0"/>
              <a:t>of basket of goods &amp; services in current </a:t>
            </a:r>
            <a:r>
              <a:rPr lang="en-US" sz="2500" dirty="0" smtClean="0"/>
              <a:t>year</a:t>
            </a:r>
          </a:p>
          <a:p>
            <a:pPr marL="0" indent="0">
              <a:buNone/>
            </a:pPr>
            <a:r>
              <a:rPr lang="en-US" sz="2500" dirty="0" smtClean="0"/>
              <a:t>Divided </a:t>
            </a:r>
            <a:r>
              <a:rPr lang="en-US" sz="2500" dirty="0"/>
              <a:t>by price of basket in base </a:t>
            </a:r>
            <a:r>
              <a:rPr lang="en-US" sz="2500" dirty="0" smtClean="0"/>
              <a:t>year</a:t>
            </a:r>
          </a:p>
          <a:p>
            <a:pPr marL="0" indent="0">
              <a:buNone/>
            </a:pPr>
            <a:r>
              <a:rPr lang="en-US" sz="2500" dirty="0" smtClean="0"/>
              <a:t>Times 100</a:t>
            </a:r>
          </a:p>
          <a:p>
            <a:pPr marL="0" indent="0">
              <a:buNone/>
            </a:pPr>
            <a:r>
              <a:rPr lang="en-US" sz="2500" dirty="0" smtClean="0"/>
              <a:t>5. Compute </a:t>
            </a:r>
            <a:r>
              <a:rPr lang="en-US" sz="2500" dirty="0"/>
              <a:t>the inflation </a:t>
            </a:r>
            <a:r>
              <a:rPr lang="en-US" sz="2500" dirty="0" smtClean="0"/>
              <a:t>rate</a:t>
            </a:r>
          </a:p>
          <a:p>
            <a:pPr marL="0" indent="0">
              <a:buNone/>
            </a:pPr>
            <a:r>
              <a:rPr lang="en-US" sz="2500" dirty="0" smtClean="0"/>
              <a:t>Percentage </a:t>
            </a:r>
            <a:r>
              <a:rPr lang="en-US" sz="2500" dirty="0"/>
              <a:t>change in the price index from the preceding period</a:t>
            </a:r>
          </a:p>
          <a:p>
            <a:pPr marL="0" indent="0">
              <a:buNone/>
            </a:pPr>
            <a:endParaRPr lang="en-US" dirty="0"/>
          </a:p>
        </p:txBody>
      </p:sp>
      <p:sp>
        <p:nvSpPr>
          <p:cNvPr id="4" name="Title 1"/>
          <p:cNvSpPr>
            <a:spLocks noGrp="1"/>
          </p:cNvSpPr>
          <p:nvPr>
            <p:ph type="title"/>
          </p:nvPr>
        </p:nvSpPr>
        <p:spPr>
          <a:xfrm>
            <a:off x="914400" y="0"/>
            <a:ext cx="7772400" cy="868362"/>
          </a:xfrm>
        </p:spPr>
        <p:txBody>
          <a:bodyPr>
            <a:normAutofit/>
          </a:bodyPr>
          <a:lstStyle/>
          <a:p>
            <a:r>
              <a:rPr lang="en-US" dirty="0" smtClean="0"/>
              <a:t>II Consumer price index</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3835967156"/>
              </p:ext>
            </p:extLst>
          </p:nvPr>
        </p:nvGraphicFramePr>
        <p:xfrm>
          <a:off x="1066800" y="5486400"/>
          <a:ext cx="7248525" cy="757866"/>
        </p:xfrm>
        <a:graphic>
          <a:graphicData uri="http://schemas.openxmlformats.org/presentationml/2006/ole">
            <mc:AlternateContent xmlns:mc="http://schemas.openxmlformats.org/markup-compatibility/2006">
              <mc:Choice xmlns:v="urn:schemas-microsoft-com:vml" Requires="v">
                <p:oleObj spid="_x0000_s2059" name="Equation" r:id="rId3" imgW="8623300" imgH="901700" progId="Equation.3">
                  <p:embed/>
                </p:oleObj>
              </mc:Choice>
              <mc:Fallback>
                <p:oleObj name="Equation" r:id="rId3" imgW="8623300" imgH="9017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5486400"/>
                        <a:ext cx="7248525" cy="757866"/>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255031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bwMode="auto">
          <a:xfrm>
            <a:off x="325582" y="221670"/>
            <a:ext cx="8839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Calculating the CPI and the inflation rate: an example</a:t>
            </a:r>
          </a:p>
        </p:txBody>
      </p:sp>
      <p:graphicFrame>
        <p:nvGraphicFramePr>
          <p:cNvPr id="5" name="Table 4"/>
          <p:cNvGraphicFramePr>
            <a:graphicFrameLocks noGrp="1"/>
          </p:cNvGraphicFramePr>
          <p:nvPr>
            <p:extLst>
              <p:ext uri="{D42A27DB-BD31-4B8C-83A1-F6EECF244321}">
                <p14:modId xmlns:p14="http://schemas.microsoft.com/office/powerpoint/2010/main" val="300280793"/>
              </p:ext>
            </p:extLst>
          </p:nvPr>
        </p:nvGraphicFramePr>
        <p:xfrm>
          <a:off x="228600" y="762000"/>
          <a:ext cx="8610600" cy="5968730"/>
        </p:xfrm>
        <a:graphic>
          <a:graphicData uri="http://schemas.openxmlformats.org/drawingml/2006/table">
            <a:tbl>
              <a:tblPr>
                <a:tableStyleId>{5C22544A-7EE6-4342-B048-85BDC9FD1C3A}</a:tableStyleId>
              </a:tblPr>
              <a:tblGrid>
                <a:gridCol w="843453"/>
                <a:gridCol w="2273475"/>
                <a:gridCol w="2466141"/>
                <a:gridCol w="3027531"/>
              </a:tblGrid>
              <a:tr h="370798">
                <a:tc gridSpan="4">
                  <a:txBody>
                    <a:bodyPr/>
                    <a:lstStyle/>
                    <a:p>
                      <a:r>
                        <a:rPr lang="en-US" sz="1800" kern="1200" baseline="0" dirty="0" smtClean="0">
                          <a:solidFill>
                            <a:srgbClr val="000070"/>
                          </a:solidFill>
                          <a:latin typeface="+mn-lt"/>
                          <a:ea typeface="+mn-ea"/>
                          <a:cs typeface="+mn-cs"/>
                        </a:rPr>
                        <a:t>Step 1: Survey consumers to determine a fixed basket of goods</a:t>
                      </a: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70798">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smtClean="0">
                          <a:solidFill>
                            <a:schemeClr val="dk1"/>
                          </a:solidFill>
                          <a:latin typeface="+mn-lt"/>
                          <a:ea typeface="+mn-ea"/>
                          <a:cs typeface="+mn-cs"/>
                        </a:rPr>
                        <a:t>Basket = 4 hot dogs, 2 hamburgers</a:t>
                      </a:r>
                      <a:endParaRPr lang="en-US" sz="1800" dirty="0" smtClean="0"/>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70798">
                <a:tc gridSpan="4">
                  <a:txBody>
                    <a:bodyPr/>
                    <a:lstStyle/>
                    <a:p>
                      <a:r>
                        <a:rPr lang="en-US" sz="1800" kern="1200" baseline="0" dirty="0" smtClean="0">
                          <a:solidFill>
                            <a:srgbClr val="000070"/>
                          </a:solidFill>
                          <a:latin typeface="+mn-lt"/>
                          <a:ea typeface="+mn-ea"/>
                          <a:cs typeface="+mn-cs"/>
                        </a:rPr>
                        <a:t>Step 2: Find the price of each good in each year</a:t>
                      </a: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70798">
                <a:tc>
                  <a:txBody>
                    <a:bodyPr/>
                    <a:lstStyle/>
                    <a:p>
                      <a:r>
                        <a:rPr lang="en-US" sz="1800" dirty="0" smtClean="0">
                          <a:solidFill>
                            <a:srgbClr val="000070"/>
                          </a:solidFill>
                        </a:rPr>
                        <a:t>Year </a:t>
                      </a: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solidFill>
                            <a:srgbClr val="000070"/>
                          </a:solidFill>
                        </a:rPr>
                        <a:t>Price of hot dogs</a:t>
                      </a: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solidFill>
                            <a:srgbClr val="000070"/>
                          </a:solidFill>
                        </a:rPr>
                        <a:t>Price of hamburgers</a:t>
                      </a: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822866">
                <a:tc>
                  <a:txBody>
                    <a:bodyPr/>
                    <a:lstStyle/>
                    <a:p>
                      <a:r>
                        <a:rPr lang="en-US" sz="1800" dirty="0" smtClean="0"/>
                        <a:t>2008</a:t>
                      </a:r>
                    </a:p>
                    <a:p>
                      <a:r>
                        <a:rPr lang="en-US" sz="1800" dirty="0" smtClean="0"/>
                        <a:t>2009</a:t>
                      </a:r>
                    </a:p>
                    <a:p>
                      <a:r>
                        <a:rPr lang="en-US" sz="1800" dirty="0" smtClean="0"/>
                        <a:t>2010</a:t>
                      </a:r>
                      <a:endParaRPr lang="en-US" sz="1800" dirty="0"/>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t>$1</a:t>
                      </a:r>
                    </a:p>
                    <a:p>
                      <a:pPr algn="ctr"/>
                      <a:r>
                        <a:rPr lang="en-US" sz="1800" dirty="0" smtClean="0"/>
                        <a:t>2</a:t>
                      </a:r>
                    </a:p>
                    <a:p>
                      <a:pPr algn="ctr"/>
                      <a:r>
                        <a:rPr lang="en-US" sz="1800" dirty="0" smtClean="0"/>
                        <a:t>3</a:t>
                      </a:r>
                      <a:endParaRPr lang="en-US" sz="1800" dirty="0"/>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800" dirty="0" smtClean="0"/>
                        <a:t>$2</a:t>
                      </a:r>
                    </a:p>
                    <a:p>
                      <a:pPr algn="ctr"/>
                      <a:r>
                        <a:rPr lang="en-US" sz="1800" dirty="0" smtClean="0"/>
                        <a:t>3</a:t>
                      </a:r>
                    </a:p>
                    <a:p>
                      <a:pPr algn="ctr"/>
                      <a:r>
                        <a:rPr lang="en-US" sz="1800" dirty="0" smtClean="0"/>
                        <a:t>4</a:t>
                      </a: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1800" dirty="0" smtClean="0"/>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r h="370798">
                <a:tc gridSpan="4">
                  <a:txBody>
                    <a:bodyPr/>
                    <a:lstStyle/>
                    <a:p>
                      <a:r>
                        <a:rPr lang="en-US" sz="1800" kern="1200" baseline="0" dirty="0" smtClean="0">
                          <a:solidFill>
                            <a:srgbClr val="000070"/>
                          </a:solidFill>
                          <a:latin typeface="+mn-lt"/>
                          <a:ea typeface="+mn-ea"/>
                          <a:cs typeface="+mn-cs"/>
                        </a:rPr>
                        <a:t>Step 3: Compute the cost of the basket of goods in each year</a:t>
                      </a: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822866">
                <a:tc>
                  <a:txBody>
                    <a:bodyPr/>
                    <a:lstStyle/>
                    <a:p>
                      <a:r>
                        <a:rPr lang="en-US" sz="1800" dirty="0" smtClean="0"/>
                        <a:t>2008</a:t>
                      </a:r>
                    </a:p>
                    <a:p>
                      <a:r>
                        <a:rPr lang="en-US" sz="1800" dirty="0" smtClean="0"/>
                        <a:t>2009</a:t>
                      </a:r>
                    </a:p>
                    <a:p>
                      <a:r>
                        <a:rPr lang="en-US" sz="1800" dirty="0" smtClean="0"/>
                        <a:t>2010</a:t>
                      </a: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r>
                        <a:rPr lang="sv-SE" sz="1800" kern="1200" baseline="0" dirty="0" smtClean="0">
                          <a:solidFill>
                            <a:schemeClr val="dk1"/>
                          </a:solidFill>
                          <a:latin typeface="+mn-lt"/>
                          <a:ea typeface="+mn-ea"/>
                          <a:cs typeface="+mn-cs"/>
                        </a:rPr>
                        <a:t>($1 per hot dog × 4 hot dogs) + ($2 per hamburger × 2 hamburgers) = $8 per basket</a:t>
                      </a:r>
                    </a:p>
                    <a:p>
                      <a:r>
                        <a:rPr lang="sv-SE" sz="1800" kern="1200" baseline="0" dirty="0" smtClean="0">
                          <a:solidFill>
                            <a:schemeClr val="dk1"/>
                          </a:solidFill>
                          <a:latin typeface="+mn-lt"/>
                          <a:ea typeface="+mn-ea"/>
                          <a:cs typeface="+mn-cs"/>
                        </a:rPr>
                        <a:t>($2 per hot dog × 4 hot dogs) + ($3 per hamburger × 2 hamburgers) = $14 per basket</a:t>
                      </a:r>
                    </a:p>
                    <a:p>
                      <a:r>
                        <a:rPr lang="sv-SE" sz="1800" kern="1200" baseline="0" dirty="0" smtClean="0">
                          <a:solidFill>
                            <a:schemeClr val="dk1"/>
                          </a:solidFill>
                          <a:latin typeface="+mn-lt"/>
                          <a:ea typeface="+mn-ea"/>
                          <a:cs typeface="+mn-cs"/>
                        </a:rPr>
                        <a:t>($3 per hot dog × 4 hot dogs) + ($4 per hamburger × 2 hamburgers) = $20 per basket</a:t>
                      </a:r>
                      <a:endParaRPr lang="en-US" sz="1800" dirty="0"/>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r>
              <a:tr h="335242">
                <a:tc gridSpan="4">
                  <a:txBody>
                    <a:bodyPr/>
                    <a:lstStyle/>
                    <a:p>
                      <a:r>
                        <a:rPr lang="en-US" sz="1800" kern="1200" baseline="0" dirty="0" smtClean="0">
                          <a:solidFill>
                            <a:srgbClr val="000070"/>
                          </a:solidFill>
                          <a:latin typeface="+mn-lt"/>
                          <a:ea typeface="+mn-ea"/>
                          <a:cs typeface="+mn-cs"/>
                        </a:rPr>
                        <a:t>Step 4: Choose one year as a base year (2008) and compute the CPI in each year</a:t>
                      </a: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r>
              <a:tr h="822866">
                <a:tc>
                  <a:txBody>
                    <a:bodyPr/>
                    <a:lstStyle/>
                    <a:p>
                      <a:r>
                        <a:rPr lang="en-US" sz="1800" dirty="0" smtClean="0"/>
                        <a:t>2008</a:t>
                      </a:r>
                    </a:p>
                    <a:p>
                      <a:r>
                        <a:rPr lang="en-US" sz="1800" dirty="0" smtClean="0"/>
                        <a:t>2009</a:t>
                      </a:r>
                    </a:p>
                    <a:p>
                      <a:r>
                        <a:rPr lang="en-US" sz="1800" dirty="0" smtClean="0"/>
                        <a:t>2010</a:t>
                      </a: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US" sz="1800" kern="1200" baseline="0" dirty="0" smtClean="0">
                          <a:solidFill>
                            <a:schemeClr val="dk1"/>
                          </a:solidFill>
                          <a:latin typeface="+mn-lt"/>
                          <a:ea typeface="+mn-ea"/>
                          <a:cs typeface="+mn-cs"/>
                        </a:rPr>
                        <a:t>($8 / $8) × 100 = 100</a:t>
                      </a:r>
                    </a:p>
                    <a:p>
                      <a:pPr algn="ctr"/>
                      <a:r>
                        <a:rPr lang="en-US" sz="1800" kern="1200" baseline="0" dirty="0" smtClean="0">
                          <a:solidFill>
                            <a:schemeClr val="dk1"/>
                          </a:solidFill>
                          <a:latin typeface="+mn-lt"/>
                          <a:ea typeface="+mn-ea"/>
                          <a:cs typeface="+mn-cs"/>
                        </a:rPr>
                        <a:t>($14 / $8) × 100 = 175</a:t>
                      </a:r>
                    </a:p>
                    <a:p>
                      <a:pPr algn="ctr"/>
                      <a:r>
                        <a:rPr lang="en-US" sz="1800" kern="1200" baseline="0" dirty="0" smtClean="0">
                          <a:solidFill>
                            <a:schemeClr val="dk1"/>
                          </a:solidFill>
                          <a:latin typeface="+mn-lt"/>
                          <a:ea typeface="+mn-ea"/>
                          <a:cs typeface="+mn-cs"/>
                        </a:rPr>
                        <a:t>($20 / $8) × 100 = 250</a:t>
                      </a:r>
                      <a:endParaRPr lang="en-US" sz="1800" b="1" dirty="0"/>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r>
              <a:tr h="335242">
                <a:tc gridSpan="4">
                  <a:txBody>
                    <a:bodyPr/>
                    <a:lstStyle/>
                    <a:p>
                      <a:r>
                        <a:rPr lang="en-US" sz="1800" kern="1200" baseline="0" dirty="0" smtClean="0">
                          <a:solidFill>
                            <a:srgbClr val="000070"/>
                          </a:solidFill>
                          <a:latin typeface="+mn-lt"/>
                          <a:ea typeface="+mn-ea"/>
                          <a:cs typeface="+mn-cs"/>
                        </a:rPr>
                        <a:t>Step 5: Use the consumer price index to compute the inflation rate from previous year</a:t>
                      </a:r>
                      <a:endParaRPr lang="en-US" sz="1800" dirty="0">
                        <a:solidFill>
                          <a:srgbClr val="000070"/>
                        </a:solidFill>
                      </a:endParaRP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r>
              <a:tr h="579054">
                <a:tc>
                  <a:txBody>
                    <a:bodyPr/>
                    <a:lstStyle/>
                    <a:p>
                      <a:r>
                        <a:rPr lang="en-US" sz="1800" dirty="0" smtClean="0"/>
                        <a:t>2009</a:t>
                      </a:r>
                    </a:p>
                    <a:p>
                      <a:r>
                        <a:rPr lang="en-US" sz="1800" dirty="0" smtClean="0"/>
                        <a:t>2010</a:t>
                      </a:r>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a:r>
                        <a:rPr lang="en-US" sz="1800" kern="1200" baseline="0" dirty="0" smtClean="0">
                          <a:solidFill>
                            <a:schemeClr val="dk1"/>
                          </a:solidFill>
                          <a:latin typeface="+mn-lt"/>
                          <a:ea typeface="+mn-ea"/>
                          <a:cs typeface="+mn-cs"/>
                        </a:rPr>
                        <a:t>(175 – 100) / 100 × 100 = 75%</a:t>
                      </a:r>
                    </a:p>
                    <a:p>
                      <a:pPr algn="ctr"/>
                      <a:r>
                        <a:rPr lang="en-US" sz="1800" kern="1200" baseline="0" dirty="0" smtClean="0">
                          <a:solidFill>
                            <a:schemeClr val="dk1"/>
                          </a:solidFill>
                          <a:latin typeface="+mn-lt"/>
                          <a:ea typeface="+mn-ea"/>
                          <a:cs typeface="+mn-cs"/>
                        </a:rPr>
                        <a:t>(250 – 175) / 175 × 100 = 43%</a:t>
                      </a:r>
                      <a:endParaRPr lang="en-US" sz="1800" dirty="0"/>
                    </a:p>
                  </a:txBody>
                  <a:tcPr marL="91445" marR="91445" marT="45715" marB="4571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r>
            </a:tbl>
          </a:graphicData>
        </a:graphic>
      </p:graphicFrame>
    </p:spTree>
    <p:extLst>
      <p:ext uri="{BB962C8B-B14F-4D97-AF65-F5344CB8AC3E}">
        <p14:creationId xmlns:p14="http://schemas.microsoft.com/office/powerpoint/2010/main" val="40349970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838200"/>
            <a:ext cx="7772400" cy="4572000"/>
          </a:xfrm>
        </p:spPr>
        <p:txBody>
          <a:bodyPr/>
          <a:lstStyle/>
          <a:p>
            <a:pPr marL="0" indent="0">
              <a:buNone/>
            </a:pP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371600"/>
            <a:ext cx="6477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a:spLocks noGrp="1"/>
          </p:cNvSpPr>
          <p:nvPr>
            <p:ph type="title"/>
          </p:nvPr>
        </p:nvSpPr>
        <p:spPr>
          <a:xfrm>
            <a:off x="838200" y="20782"/>
            <a:ext cx="8001000" cy="1066800"/>
          </a:xfrm>
        </p:spPr>
        <p:txBody>
          <a:bodyPr>
            <a:normAutofit/>
          </a:bodyPr>
          <a:lstStyle/>
          <a:p>
            <a:r>
              <a:rPr lang="en-US" dirty="0" smtClean="0"/>
              <a:t>Typical basket of goods and services </a:t>
            </a:r>
            <a:endParaRPr lang="en-US" dirty="0"/>
          </a:p>
        </p:txBody>
      </p:sp>
    </p:spTree>
    <p:extLst>
      <p:ext uri="{BB962C8B-B14F-4D97-AF65-F5344CB8AC3E}">
        <p14:creationId xmlns:p14="http://schemas.microsoft.com/office/powerpoint/2010/main" val="1908054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1447800"/>
            <a:ext cx="7772400" cy="5029200"/>
          </a:xfrm>
        </p:spPr>
        <p:txBody>
          <a:bodyPr>
            <a:normAutofit/>
          </a:bodyPr>
          <a:lstStyle/>
          <a:p>
            <a:pPr marL="0" indent="0">
              <a:buNone/>
            </a:pPr>
            <a:r>
              <a:rPr lang="en-US" b="1" dirty="0" smtClean="0"/>
              <a:t>3 Problems in measuring CPI</a:t>
            </a:r>
          </a:p>
          <a:p>
            <a:pPr>
              <a:buFontTx/>
              <a:buChar char="-"/>
            </a:pPr>
            <a:r>
              <a:rPr lang="en-US" altLang="en-US" b="1" i="1" dirty="0" smtClean="0"/>
              <a:t>Substitution bias</a:t>
            </a:r>
            <a:r>
              <a:rPr lang="en-US" altLang="en-US" dirty="0" smtClean="0"/>
              <a:t>: overstate cost of living by fixing goods baskets as consumers change consumption behavior from buying high price goods to low price substitute goods </a:t>
            </a:r>
          </a:p>
          <a:p>
            <a:pPr>
              <a:buFontTx/>
              <a:buChar char="-"/>
            </a:pPr>
            <a:r>
              <a:rPr lang="en-US" altLang="en-US" b="1" i="1" dirty="0" smtClean="0"/>
              <a:t>Introduction </a:t>
            </a:r>
            <a:r>
              <a:rPr lang="en-US" altLang="en-US" b="1" i="1" dirty="0"/>
              <a:t>of new </a:t>
            </a:r>
            <a:r>
              <a:rPr lang="en-US" altLang="en-US" b="1" i="1" dirty="0" smtClean="0"/>
              <a:t>goods</a:t>
            </a:r>
            <a:r>
              <a:rPr lang="en-US" altLang="en-US" dirty="0" smtClean="0"/>
              <a:t>: overstate cost of living by ignoring new introduced goods with lower price</a:t>
            </a:r>
          </a:p>
          <a:p>
            <a:pPr>
              <a:buFontTx/>
              <a:buChar char="-"/>
            </a:pPr>
            <a:r>
              <a:rPr lang="en-US" altLang="en-US" b="1" i="1" dirty="0" smtClean="0"/>
              <a:t>Unmeasured </a:t>
            </a:r>
            <a:r>
              <a:rPr lang="en-US" altLang="en-US" b="1" i="1" dirty="0"/>
              <a:t>quality </a:t>
            </a:r>
            <a:r>
              <a:rPr lang="en-US" altLang="en-US" b="1" i="1" dirty="0" smtClean="0"/>
              <a:t>change</a:t>
            </a:r>
            <a:r>
              <a:rPr lang="en-US" altLang="en-US" dirty="0" smtClean="0"/>
              <a:t>: increase cost of living does not mean we are more miserable </a:t>
            </a:r>
            <a:endParaRPr lang="en-US" altLang="en-US" dirty="0"/>
          </a:p>
          <a:p>
            <a:pPr marL="0" indent="0">
              <a:buNone/>
            </a:pPr>
            <a:endParaRPr lang="en-US" dirty="0"/>
          </a:p>
        </p:txBody>
      </p:sp>
      <p:sp>
        <p:nvSpPr>
          <p:cNvPr id="4" name="Title 1"/>
          <p:cNvSpPr>
            <a:spLocks noGrp="1"/>
          </p:cNvSpPr>
          <p:nvPr>
            <p:ph type="title"/>
          </p:nvPr>
        </p:nvSpPr>
        <p:spPr>
          <a:xfrm>
            <a:off x="914400" y="152400"/>
            <a:ext cx="7772400" cy="1020762"/>
          </a:xfrm>
        </p:spPr>
        <p:txBody>
          <a:bodyPr>
            <a:normAutofit/>
          </a:bodyPr>
          <a:lstStyle/>
          <a:p>
            <a:r>
              <a:rPr lang="en-US" dirty="0" smtClean="0"/>
              <a:t>II Consumer price index</a:t>
            </a:r>
            <a:endParaRPr lang="en-US" dirty="0"/>
          </a:p>
        </p:txBody>
      </p:sp>
    </p:spTree>
    <p:extLst>
      <p:ext uri="{BB962C8B-B14F-4D97-AF65-F5344CB8AC3E}">
        <p14:creationId xmlns:p14="http://schemas.microsoft.com/office/powerpoint/2010/main" val="34016877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838200"/>
            <a:ext cx="8382000" cy="5715000"/>
          </a:xfrm>
        </p:spPr>
        <p:txBody>
          <a:bodyPr>
            <a:normAutofit/>
          </a:bodyPr>
          <a:lstStyle/>
          <a:p>
            <a:pPr marL="0" indent="0">
              <a:buNone/>
            </a:pPr>
            <a:r>
              <a:rPr lang="en-US" b="1" dirty="0" smtClean="0"/>
              <a:t>4 CPI versus GDP deflator</a:t>
            </a:r>
          </a:p>
          <a:p>
            <a:r>
              <a:rPr lang="en-US" altLang="en-US" dirty="0"/>
              <a:t>GDP deflator</a:t>
            </a:r>
          </a:p>
          <a:p>
            <a:pPr lvl="1"/>
            <a:r>
              <a:rPr lang="en-US" altLang="en-US" sz="2600" dirty="0"/>
              <a:t>Ratio of nominal GDP to real GDP</a:t>
            </a:r>
          </a:p>
          <a:p>
            <a:pPr lvl="1"/>
            <a:r>
              <a:rPr lang="en-US" altLang="en-US" sz="2600" dirty="0"/>
              <a:t>Reflects prices of all goods &amp; services produced domestically</a:t>
            </a:r>
          </a:p>
          <a:p>
            <a:r>
              <a:rPr lang="en-US" altLang="en-US" dirty="0"/>
              <a:t>CPI</a:t>
            </a:r>
          </a:p>
          <a:p>
            <a:pPr lvl="1"/>
            <a:r>
              <a:rPr lang="en-US" altLang="en-US" sz="2600" dirty="0"/>
              <a:t>Reflects prices of goods &amp; services bought by consumers</a:t>
            </a:r>
          </a:p>
          <a:p>
            <a:r>
              <a:rPr lang="en-US" altLang="en-US" dirty="0"/>
              <a:t>GDP deflator</a:t>
            </a:r>
          </a:p>
          <a:p>
            <a:pPr lvl="1"/>
            <a:r>
              <a:rPr lang="en-US" altLang="en-US" sz="2600" dirty="0"/>
              <a:t>Compares the price of currently produced goods and services</a:t>
            </a:r>
          </a:p>
          <a:p>
            <a:pPr lvl="1"/>
            <a:r>
              <a:rPr lang="en-US" altLang="en-US" sz="2600" dirty="0"/>
              <a:t>To the price of the same goods and services in the base year </a:t>
            </a:r>
          </a:p>
          <a:p>
            <a:r>
              <a:rPr lang="en-US" altLang="en-US" dirty="0"/>
              <a:t>CPI</a:t>
            </a:r>
          </a:p>
          <a:p>
            <a:pPr lvl="1"/>
            <a:r>
              <a:rPr lang="en-US" altLang="en-US" sz="2600" dirty="0"/>
              <a:t>Compares price of a fixed basket of goods and services</a:t>
            </a:r>
          </a:p>
          <a:p>
            <a:pPr lvl="1"/>
            <a:r>
              <a:rPr lang="en-US" altLang="en-US" sz="2600" dirty="0"/>
              <a:t>To the price of the basket in the base year</a:t>
            </a:r>
          </a:p>
          <a:p>
            <a:pPr marL="0" indent="0">
              <a:buNone/>
            </a:pPr>
            <a:endParaRPr lang="en-US" dirty="0"/>
          </a:p>
        </p:txBody>
      </p:sp>
      <p:sp>
        <p:nvSpPr>
          <p:cNvPr id="4" name="Title 1"/>
          <p:cNvSpPr>
            <a:spLocks noGrp="1"/>
          </p:cNvSpPr>
          <p:nvPr>
            <p:ph type="title"/>
          </p:nvPr>
        </p:nvSpPr>
        <p:spPr>
          <a:xfrm>
            <a:off x="914400" y="-76200"/>
            <a:ext cx="7772400" cy="916853"/>
          </a:xfrm>
        </p:spPr>
        <p:txBody>
          <a:bodyPr>
            <a:normAutofit/>
          </a:bodyPr>
          <a:lstStyle/>
          <a:p>
            <a:r>
              <a:rPr lang="en-US" dirty="0" smtClean="0"/>
              <a:t>II Consumer price index</a:t>
            </a:r>
            <a:endParaRPr lang="en-US" dirty="0"/>
          </a:p>
        </p:txBody>
      </p:sp>
    </p:spTree>
    <p:extLst>
      <p:ext uri="{BB962C8B-B14F-4D97-AF65-F5344CB8AC3E}">
        <p14:creationId xmlns:p14="http://schemas.microsoft.com/office/powerpoint/2010/main" val="1317594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602670"/>
            <a:ext cx="7772400" cy="4572000"/>
          </a:xfrm>
        </p:spPr>
        <p:txBody>
          <a:bodyPr/>
          <a:lstStyle/>
          <a:p>
            <a:pPr marL="0" indent="0">
              <a:buNone/>
            </a:pPr>
            <a:r>
              <a:rPr lang="en-US" b="1" dirty="0" smtClean="0"/>
              <a:t>5 Apply CPI in practice </a:t>
            </a:r>
          </a:p>
          <a:p>
            <a:pPr marL="0" indent="0">
              <a:buNone/>
            </a:pPr>
            <a:r>
              <a:rPr lang="en-US" u="sng" dirty="0" smtClean="0"/>
              <a:t>Correcting Economic Variable for the effects of Inflation</a:t>
            </a:r>
          </a:p>
          <a:p>
            <a:pPr marL="0" indent="0">
              <a:buNone/>
            </a:pPr>
            <a:r>
              <a:rPr lang="en-US" dirty="0" smtClean="0"/>
              <a:t>Money value figures from different times</a:t>
            </a:r>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p:txBody>
      </p:sp>
      <p:sp>
        <p:nvSpPr>
          <p:cNvPr id="4" name="Title 1"/>
          <p:cNvSpPr>
            <a:spLocks noGrp="1"/>
          </p:cNvSpPr>
          <p:nvPr>
            <p:ph type="title"/>
          </p:nvPr>
        </p:nvSpPr>
        <p:spPr>
          <a:xfrm>
            <a:off x="360200" y="69273"/>
            <a:ext cx="7772400" cy="685800"/>
          </a:xfrm>
        </p:spPr>
        <p:txBody>
          <a:bodyPr>
            <a:normAutofit fontScale="90000"/>
          </a:bodyPr>
          <a:lstStyle/>
          <a:p>
            <a:r>
              <a:rPr lang="en-US" b="1" dirty="0" smtClean="0"/>
              <a:t>II Consumer price index</a:t>
            </a:r>
            <a:endParaRPr lang="en-US" b="1" dirty="0"/>
          </a:p>
        </p:txBody>
      </p:sp>
      <p:graphicFrame>
        <p:nvGraphicFramePr>
          <p:cNvPr id="5" name="Object 4"/>
          <p:cNvGraphicFramePr>
            <a:graphicFrameLocks noChangeAspect="1"/>
          </p:cNvGraphicFramePr>
          <p:nvPr>
            <p:extLst>
              <p:ext uri="{D42A27DB-BD31-4B8C-83A1-F6EECF244321}">
                <p14:modId xmlns:p14="http://schemas.microsoft.com/office/powerpoint/2010/main" val="442842356"/>
              </p:ext>
            </p:extLst>
          </p:nvPr>
        </p:nvGraphicFramePr>
        <p:xfrm>
          <a:off x="381000" y="2015835"/>
          <a:ext cx="8366223" cy="762000"/>
        </p:xfrm>
        <a:graphic>
          <a:graphicData uri="http://schemas.openxmlformats.org/presentationml/2006/ole">
            <mc:AlternateContent xmlns:mc="http://schemas.openxmlformats.org/markup-compatibility/2006">
              <mc:Choice xmlns:v="urn:schemas-microsoft-com:vml" Requires="v">
                <p:oleObj spid="_x0000_s3080" name="Equation" r:id="rId3" imgW="4609800" imgH="419040" progId="Equation.3">
                  <p:embed/>
                </p:oleObj>
              </mc:Choice>
              <mc:Fallback>
                <p:oleObj name="Equation" r:id="rId3" imgW="4609800" imgH="419040" progId="Equation.3">
                  <p:embed/>
                  <p:pic>
                    <p:nvPicPr>
                      <p:cNvPr id="0" name="Object 2"/>
                      <p:cNvPicPr>
                        <a:picLocks noChangeAspect="1" noChangeArrowheads="1"/>
                      </p:cNvPicPr>
                      <p:nvPr/>
                    </p:nvPicPr>
                    <p:blipFill>
                      <a:blip r:embed="rId4"/>
                      <a:srcRect/>
                      <a:stretch>
                        <a:fillRect/>
                      </a:stretch>
                    </p:blipFill>
                    <p:spPr bwMode="auto">
                      <a:xfrm>
                        <a:off x="381000" y="2015835"/>
                        <a:ext cx="8366223" cy="762000"/>
                      </a:xfrm>
                      <a:prstGeom prst="rect">
                        <a:avLst/>
                      </a:prstGeom>
                      <a:noFill/>
                      <a:ln>
                        <a:solidFill>
                          <a:schemeClr val="tx1"/>
                        </a:solidFill>
                      </a:ln>
                      <a:effectLst/>
                    </p:spPr>
                  </p:pic>
                </p:oleObj>
              </mc:Fallback>
            </mc:AlternateContent>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13629602"/>
              </p:ext>
            </p:extLst>
          </p:nvPr>
        </p:nvGraphicFramePr>
        <p:xfrm>
          <a:off x="228600" y="2831382"/>
          <a:ext cx="8762999" cy="3874218"/>
        </p:xfrm>
        <a:graphic>
          <a:graphicData uri="http://schemas.openxmlformats.org/drawingml/2006/table">
            <a:tbl>
              <a:tblPr/>
              <a:tblGrid>
                <a:gridCol w="469446"/>
                <a:gridCol w="3036734"/>
                <a:gridCol w="730453"/>
                <a:gridCol w="2011060"/>
                <a:gridCol w="1275984"/>
                <a:gridCol w="1239322"/>
              </a:tblGrid>
              <a:tr h="516848">
                <a:tc>
                  <a:txBody>
                    <a:bodyPr/>
                    <a:lstStyle/>
                    <a:p>
                      <a:pPr algn="ctr">
                        <a:lnSpc>
                          <a:spcPct val="115000"/>
                        </a:lnSpc>
                        <a:spcAft>
                          <a:spcPts val="0"/>
                        </a:spcAft>
                      </a:pPr>
                      <a:r>
                        <a:rPr lang="en-US" sz="1500" dirty="0">
                          <a:latin typeface="Times New Roman"/>
                          <a:ea typeface="Times New Roman"/>
                          <a:cs typeface="Times New Roman"/>
                        </a:rPr>
                        <a:t>Rank</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DCDCDC"/>
                    </a:solidFill>
                  </a:tcPr>
                </a:tc>
                <a:tc>
                  <a:txBody>
                    <a:bodyPr/>
                    <a:lstStyle/>
                    <a:p>
                      <a:pPr algn="ctr">
                        <a:lnSpc>
                          <a:spcPct val="115000"/>
                        </a:lnSpc>
                        <a:spcAft>
                          <a:spcPts val="0"/>
                        </a:spcAft>
                      </a:pPr>
                      <a:r>
                        <a:rPr lang="en-US" sz="1500" smtClean="0">
                          <a:latin typeface="Times New Roman"/>
                          <a:ea typeface="Times New Roman"/>
                          <a:cs typeface="Times New Roman"/>
                        </a:rPr>
                        <a:t>Title</a:t>
                      </a:r>
                      <a:endParaRPr lang="en-US" sz="1500">
                        <a:latin typeface="Calibri"/>
                        <a:ea typeface="Calibri"/>
                        <a:cs typeface="Times New Roman"/>
                      </a:endParaRPr>
                    </a:p>
                  </a:txBody>
                  <a:tcPr marL="23292" marR="23292" marT="23279" marB="23279" anchor="ctr">
                    <a:lnL>
                      <a:noFill/>
                    </a:lnL>
                    <a:lnR>
                      <a:noFill/>
                    </a:lnR>
                    <a:lnT>
                      <a:noFill/>
                    </a:lnT>
                    <a:lnB>
                      <a:noFill/>
                    </a:lnB>
                    <a:solidFill>
                      <a:srgbClr val="DCDCDC"/>
                    </a:solidFill>
                  </a:tcPr>
                </a:tc>
                <a:tc>
                  <a:txBody>
                    <a:bodyPr/>
                    <a:lstStyle/>
                    <a:p>
                      <a:pPr algn="ctr">
                        <a:lnSpc>
                          <a:spcPct val="115000"/>
                        </a:lnSpc>
                        <a:spcAft>
                          <a:spcPts val="0"/>
                        </a:spcAft>
                      </a:pPr>
                      <a:r>
                        <a:rPr lang="en-US" sz="1500">
                          <a:latin typeface="Times New Roman"/>
                          <a:ea typeface="Times New Roman"/>
                          <a:cs typeface="Times New Roman"/>
                        </a:rPr>
                        <a:t>Studio</a:t>
                      </a:r>
                      <a:endParaRPr lang="en-US" sz="1500">
                        <a:latin typeface="Calibri"/>
                        <a:ea typeface="Calibri"/>
                        <a:cs typeface="Times New Roman"/>
                      </a:endParaRPr>
                    </a:p>
                  </a:txBody>
                  <a:tcPr marL="23292" marR="23292" marT="23279" marB="23279" anchor="ctr">
                    <a:lnL>
                      <a:noFill/>
                    </a:lnL>
                    <a:lnR>
                      <a:noFill/>
                    </a:lnR>
                    <a:lnT>
                      <a:noFill/>
                    </a:lnT>
                    <a:lnB>
                      <a:noFill/>
                    </a:lnB>
                    <a:solidFill>
                      <a:srgbClr val="DCDCDC"/>
                    </a:solidFill>
                  </a:tcPr>
                </a:tc>
                <a:tc>
                  <a:txBody>
                    <a:bodyPr/>
                    <a:lstStyle/>
                    <a:p>
                      <a:pPr algn="ctr">
                        <a:lnSpc>
                          <a:spcPct val="115000"/>
                        </a:lnSpc>
                        <a:spcAft>
                          <a:spcPts val="0"/>
                        </a:spcAft>
                      </a:pPr>
                      <a:r>
                        <a:rPr lang="en-US" sz="1500" b="1" dirty="0">
                          <a:latin typeface="Times New Roman"/>
                          <a:ea typeface="Times New Roman"/>
                          <a:cs typeface="Times New Roman"/>
                        </a:rPr>
                        <a:t>Adjusted Gross</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DCDCDC"/>
                    </a:solidFill>
                  </a:tcPr>
                </a:tc>
                <a:tc>
                  <a:txBody>
                    <a:bodyPr/>
                    <a:lstStyle/>
                    <a:p>
                      <a:pPr algn="ctr">
                        <a:lnSpc>
                          <a:spcPct val="115000"/>
                        </a:lnSpc>
                        <a:spcAft>
                          <a:spcPts val="0"/>
                        </a:spcAft>
                      </a:pPr>
                      <a:r>
                        <a:rPr lang="en-US" sz="1500">
                          <a:latin typeface="Times New Roman"/>
                          <a:ea typeface="Times New Roman"/>
                          <a:cs typeface="Times New Roman"/>
                        </a:rPr>
                        <a:t>Unadjusted Gross</a:t>
                      </a:r>
                      <a:endParaRPr lang="en-US" sz="1500">
                        <a:latin typeface="Calibri"/>
                        <a:ea typeface="Calibri"/>
                        <a:cs typeface="Times New Roman"/>
                      </a:endParaRPr>
                    </a:p>
                  </a:txBody>
                  <a:tcPr marL="23292" marR="23292" marT="23279" marB="23279" anchor="ctr">
                    <a:lnL>
                      <a:noFill/>
                    </a:lnL>
                    <a:lnR>
                      <a:noFill/>
                    </a:lnR>
                    <a:lnT>
                      <a:noFill/>
                    </a:lnT>
                    <a:lnB>
                      <a:noFill/>
                    </a:lnB>
                    <a:solidFill>
                      <a:srgbClr val="DCDCDC"/>
                    </a:solidFill>
                  </a:tcPr>
                </a:tc>
                <a:tc>
                  <a:txBody>
                    <a:bodyPr/>
                    <a:lstStyle/>
                    <a:p>
                      <a:pPr algn="ctr">
                        <a:lnSpc>
                          <a:spcPct val="115000"/>
                        </a:lnSpc>
                        <a:spcAft>
                          <a:spcPts val="0"/>
                        </a:spcAft>
                      </a:pPr>
                      <a:r>
                        <a:rPr lang="en-US" sz="1500">
                          <a:latin typeface="Times New Roman"/>
                          <a:ea typeface="Times New Roman"/>
                          <a:cs typeface="Times New Roman"/>
                        </a:rPr>
                        <a:t>Year^</a:t>
                      </a:r>
                      <a:endParaRPr lang="en-US" sz="1500">
                        <a:latin typeface="Calibri"/>
                        <a:ea typeface="Calibri"/>
                        <a:cs typeface="Times New Roman"/>
                      </a:endParaRPr>
                    </a:p>
                  </a:txBody>
                  <a:tcPr marL="23292" marR="23292" marT="23279" marB="23279" anchor="ctr">
                    <a:lnL>
                      <a:noFill/>
                    </a:lnL>
                    <a:lnR>
                      <a:noFill/>
                    </a:lnR>
                    <a:lnT>
                      <a:noFill/>
                    </a:lnT>
                    <a:lnB>
                      <a:noFill/>
                    </a:lnB>
                    <a:solidFill>
                      <a:srgbClr val="DCDCDC"/>
                    </a:solidFill>
                  </a:tcPr>
                </a:tc>
              </a:tr>
              <a:tr h="279446">
                <a:tc>
                  <a:txBody>
                    <a:bodyPr/>
                    <a:lstStyle/>
                    <a:p>
                      <a:pPr algn="ctr">
                        <a:lnSpc>
                          <a:spcPct val="115000"/>
                        </a:lnSpc>
                        <a:spcAft>
                          <a:spcPts val="0"/>
                        </a:spcAft>
                      </a:pPr>
                      <a:r>
                        <a:rPr lang="en-US" sz="1500">
                          <a:latin typeface="Times New Roman"/>
                          <a:ea typeface="Times New Roman"/>
                          <a:cs typeface="Times New Roman"/>
                        </a:rPr>
                        <a:t>1</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b="1" u="sng" dirty="0">
                          <a:solidFill>
                            <a:srgbClr val="0000FF"/>
                          </a:solidFill>
                          <a:latin typeface="Times New Roman"/>
                          <a:ea typeface="Times New Roman"/>
                          <a:cs typeface="Times New Roman"/>
                        </a:rPr>
                        <a:t>Gone with the Wind</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5"/>
                        </a:rPr>
                        <a:t>MGM</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b="1">
                          <a:latin typeface="Times New Roman"/>
                          <a:ea typeface="Times New Roman"/>
                          <a:cs typeface="Times New Roman"/>
                        </a:rPr>
                        <a:t>$1,594,132,100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r">
                        <a:lnSpc>
                          <a:spcPct val="115000"/>
                        </a:lnSpc>
                        <a:spcAft>
                          <a:spcPts val="0"/>
                        </a:spcAft>
                      </a:pPr>
                      <a:r>
                        <a:rPr lang="en-US" sz="1500">
                          <a:latin typeface="Times New Roman"/>
                          <a:ea typeface="Times New Roman"/>
                          <a:cs typeface="Times New Roman"/>
                        </a:rPr>
                        <a:t>$198,676,459</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a:latin typeface="Times New Roman"/>
                          <a:ea typeface="Times New Roman"/>
                          <a:cs typeface="Times New Roman"/>
                        </a:rPr>
                        <a:t>1939^</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r>
              <a:tr h="279446">
                <a:tc>
                  <a:txBody>
                    <a:bodyPr/>
                    <a:lstStyle/>
                    <a:p>
                      <a:pPr algn="ctr">
                        <a:lnSpc>
                          <a:spcPct val="115000"/>
                        </a:lnSpc>
                        <a:spcAft>
                          <a:spcPts val="0"/>
                        </a:spcAft>
                      </a:pPr>
                      <a:r>
                        <a:rPr lang="en-US" sz="1500">
                          <a:latin typeface="Times New Roman"/>
                          <a:ea typeface="Times New Roman"/>
                          <a:cs typeface="Times New Roman"/>
                        </a:rPr>
                        <a:t>2</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b="1" u="sng" dirty="0">
                          <a:solidFill>
                            <a:srgbClr val="0000FF"/>
                          </a:solidFill>
                          <a:latin typeface="Times New Roman"/>
                          <a:ea typeface="Times New Roman"/>
                          <a:cs typeface="Times New Roman"/>
                        </a:rPr>
                        <a:t>Star </a:t>
                      </a:r>
                      <a:r>
                        <a:rPr lang="en-US" sz="1500" b="1" u="sng" dirty="0" smtClean="0">
                          <a:solidFill>
                            <a:srgbClr val="0000FF"/>
                          </a:solidFill>
                          <a:latin typeface="Times New Roman"/>
                          <a:ea typeface="Times New Roman"/>
                          <a:cs typeface="Times New Roman"/>
                        </a:rPr>
                        <a:t>Wars</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6"/>
                        </a:rPr>
                        <a:t>Fox</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b="1">
                          <a:latin typeface="Times New Roman"/>
                          <a:ea typeface="Times New Roman"/>
                          <a:cs typeface="Times New Roman"/>
                        </a:rPr>
                        <a:t>$1,405,363,600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r">
                        <a:lnSpc>
                          <a:spcPct val="115000"/>
                        </a:lnSpc>
                        <a:spcAft>
                          <a:spcPts val="0"/>
                        </a:spcAft>
                      </a:pPr>
                      <a:r>
                        <a:rPr lang="en-US" sz="1500">
                          <a:latin typeface="Times New Roman"/>
                          <a:ea typeface="Times New Roman"/>
                          <a:cs typeface="Times New Roman"/>
                        </a:rPr>
                        <a:t>$460,998,007</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a:latin typeface="Times New Roman"/>
                          <a:ea typeface="Times New Roman"/>
                          <a:cs typeface="Times New Roman"/>
                        </a:rPr>
                        <a:t>1977^</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r>
              <a:tr h="279446">
                <a:tc>
                  <a:txBody>
                    <a:bodyPr/>
                    <a:lstStyle/>
                    <a:p>
                      <a:pPr algn="ctr">
                        <a:lnSpc>
                          <a:spcPct val="115000"/>
                        </a:lnSpc>
                        <a:spcAft>
                          <a:spcPts val="0"/>
                        </a:spcAft>
                      </a:pPr>
                      <a:r>
                        <a:rPr lang="en-US" sz="1500">
                          <a:latin typeface="Times New Roman"/>
                          <a:ea typeface="Times New Roman"/>
                          <a:cs typeface="Times New Roman"/>
                        </a:rPr>
                        <a:t>3</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b="1" u="sng" dirty="0">
                          <a:solidFill>
                            <a:srgbClr val="0000FF"/>
                          </a:solidFill>
                          <a:latin typeface="Times New Roman"/>
                          <a:ea typeface="Times New Roman"/>
                          <a:cs typeface="Times New Roman"/>
                        </a:rPr>
                        <a:t>The Sound of Music</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6"/>
                        </a:rPr>
                        <a:t>Fox</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b="1">
                          <a:latin typeface="Times New Roman"/>
                          <a:ea typeface="Times New Roman"/>
                          <a:cs typeface="Times New Roman"/>
                        </a:rPr>
                        <a:t>$1,123,657,300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r">
                        <a:lnSpc>
                          <a:spcPct val="115000"/>
                        </a:lnSpc>
                        <a:spcAft>
                          <a:spcPts val="0"/>
                        </a:spcAft>
                      </a:pPr>
                      <a:r>
                        <a:rPr lang="en-US" sz="1500">
                          <a:latin typeface="Times New Roman"/>
                          <a:ea typeface="Times New Roman"/>
                          <a:cs typeface="Times New Roman"/>
                        </a:rPr>
                        <a:t>$158,671,368</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a:latin typeface="Times New Roman"/>
                          <a:ea typeface="Times New Roman"/>
                          <a:cs typeface="Times New Roman"/>
                        </a:rPr>
                        <a:t>1965</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r>
              <a:tr h="279446">
                <a:tc>
                  <a:txBody>
                    <a:bodyPr/>
                    <a:lstStyle/>
                    <a:p>
                      <a:pPr algn="ctr">
                        <a:lnSpc>
                          <a:spcPct val="115000"/>
                        </a:lnSpc>
                        <a:spcAft>
                          <a:spcPts val="0"/>
                        </a:spcAft>
                      </a:pPr>
                      <a:r>
                        <a:rPr lang="en-US" sz="1500">
                          <a:latin typeface="Times New Roman"/>
                          <a:ea typeface="Times New Roman"/>
                          <a:cs typeface="Times New Roman"/>
                        </a:rPr>
                        <a:t>4</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b="1" u="sng" dirty="0">
                          <a:solidFill>
                            <a:srgbClr val="0000FF"/>
                          </a:solidFill>
                          <a:latin typeface="Times New Roman"/>
                          <a:ea typeface="Times New Roman"/>
                          <a:cs typeface="Times New Roman"/>
                        </a:rPr>
                        <a:t>E.T.: The Extra-Terrestrial</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7"/>
                        </a:rPr>
                        <a:t>Uni.</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b="1">
                          <a:latin typeface="Times New Roman"/>
                          <a:ea typeface="Times New Roman"/>
                          <a:cs typeface="Times New Roman"/>
                        </a:rPr>
                        <a:t>$1,119,230,700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r">
                        <a:lnSpc>
                          <a:spcPct val="115000"/>
                        </a:lnSpc>
                        <a:spcAft>
                          <a:spcPts val="0"/>
                        </a:spcAft>
                      </a:pPr>
                      <a:r>
                        <a:rPr lang="en-US" sz="1500">
                          <a:latin typeface="Times New Roman"/>
                          <a:ea typeface="Times New Roman"/>
                          <a:cs typeface="Times New Roman"/>
                        </a:rPr>
                        <a:t>$435,110,554</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a:latin typeface="Times New Roman"/>
                          <a:ea typeface="Times New Roman"/>
                          <a:cs typeface="Times New Roman"/>
                        </a:rPr>
                        <a:t>1982^</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r>
              <a:tr h="279446">
                <a:tc>
                  <a:txBody>
                    <a:bodyPr/>
                    <a:lstStyle/>
                    <a:p>
                      <a:pPr algn="ctr">
                        <a:lnSpc>
                          <a:spcPct val="115000"/>
                        </a:lnSpc>
                        <a:spcAft>
                          <a:spcPts val="0"/>
                        </a:spcAft>
                      </a:pPr>
                      <a:r>
                        <a:rPr lang="en-US" sz="1500">
                          <a:latin typeface="Times New Roman"/>
                          <a:ea typeface="Times New Roman"/>
                          <a:cs typeface="Times New Roman"/>
                        </a:rPr>
                        <a:t>5</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b="1" u="sng">
                          <a:solidFill>
                            <a:srgbClr val="0000FF"/>
                          </a:solidFill>
                          <a:latin typeface="Times New Roman"/>
                          <a:ea typeface="Times New Roman"/>
                          <a:cs typeface="Times New Roman"/>
                        </a:rPr>
                        <a:t>The Ten Commandments</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u="sng" dirty="0">
                          <a:solidFill>
                            <a:srgbClr val="0000FF"/>
                          </a:solidFill>
                          <a:latin typeface="Times New Roman"/>
                          <a:ea typeface="Times New Roman"/>
                          <a:cs typeface="Times New Roman"/>
                          <a:hlinkClick r:id="rId8"/>
                        </a:rPr>
                        <a:t>Par.</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b="1">
                          <a:latin typeface="Times New Roman"/>
                          <a:ea typeface="Times New Roman"/>
                          <a:cs typeface="Times New Roman"/>
                        </a:rPr>
                        <a:t>$1,033,590,000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r">
                        <a:lnSpc>
                          <a:spcPct val="115000"/>
                        </a:lnSpc>
                        <a:spcAft>
                          <a:spcPts val="0"/>
                        </a:spcAft>
                      </a:pPr>
                      <a:r>
                        <a:rPr lang="en-US" sz="1500">
                          <a:latin typeface="Times New Roman"/>
                          <a:ea typeface="Times New Roman"/>
                          <a:cs typeface="Times New Roman"/>
                        </a:rPr>
                        <a:t>$65,500,000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a:latin typeface="Times New Roman"/>
                          <a:ea typeface="Times New Roman"/>
                          <a:cs typeface="Times New Roman"/>
                        </a:rPr>
                        <a:t>1956</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r>
              <a:tr h="279446">
                <a:tc>
                  <a:txBody>
                    <a:bodyPr/>
                    <a:lstStyle/>
                    <a:p>
                      <a:pPr algn="ctr">
                        <a:lnSpc>
                          <a:spcPct val="115000"/>
                        </a:lnSpc>
                        <a:spcAft>
                          <a:spcPts val="0"/>
                        </a:spcAft>
                      </a:pPr>
                      <a:r>
                        <a:rPr lang="en-US" sz="1500">
                          <a:latin typeface="Times New Roman"/>
                          <a:ea typeface="Times New Roman"/>
                          <a:cs typeface="Times New Roman"/>
                        </a:rPr>
                        <a:t>6</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b="1" u="sng">
                          <a:solidFill>
                            <a:srgbClr val="0000FF"/>
                          </a:solidFill>
                          <a:latin typeface="Times New Roman"/>
                          <a:ea typeface="Times New Roman"/>
                          <a:cs typeface="Times New Roman"/>
                        </a:rPr>
                        <a:t>Titanic</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u="sng" dirty="0">
                          <a:solidFill>
                            <a:srgbClr val="0000FF"/>
                          </a:solidFill>
                          <a:latin typeface="Times New Roman"/>
                          <a:ea typeface="Times New Roman"/>
                          <a:cs typeface="Times New Roman"/>
                          <a:hlinkClick r:id="rId8"/>
                        </a:rPr>
                        <a:t>Par.</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b="1" dirty="0">
                          <a:latin typeface="Times New Roman"/>
                          <a:ea typeface="Times New Roman"/>
                          <a:cs typeface="Times New Roman"/>
                        </a:rPr>
                        <a:t>$1,012,649,000</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r">
                        <a:lnSpc>
                          <a:spcPct val="115000"/>
                        </a:lnSpc>
                        <a:spcAft>
                          <a:spcPts val="0"/>
                        </a:spcAft>
                      </a:pPr>
                      <a:r>
                        <a:rPr lang="en-US" sz="1500">
                          <a:latin typeface="Times New Roman"/>
                          <a:ea typeface="Times New Roman"/>
                          <a:cs typeface="Times New Roman"/>
                        </a:rPr>
                        <a:t>$600,788,188</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a:latin typeface="Times New Roman"/>
                          <a:ea typeface="Times New Roman"/>
                          <a:cs typeface="Times New Roman"/>
                        </a:rPr>
                        <a:t>1997</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r>
              <a:tr h="279446">
                <a:tc>
                  <a:txBody>
                    <a:bodyPr/>
                    <a:lstStyle/>
                    <a:p>
                      <a:pPr algn="ctr">
                        <a:lnSpc>
                          <a:spcPct val="115000"/>
                        </a:lnSpc>
                        <a:spcAft>
                          <a:spcPts val="0"/>
                        </a:spcAft>
                      </a:pPr>
                      <a:r>
                        <a:rPr lang="en-US" sz="1500">
                          <a:latin typeface="Times New Roman"/>
                          <a:ea typeface="Times New Roman"/>
                          <a:cs typeface="Times New Roman"/>
                        </a:rPr>
                        <a:t>7</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b="1" u="sng">
                          <a:solidFill>
                            <a:srgbClr val="0000FF"/>
                          </a:solidFill>
                          <a:latin typeface="Times New Roman"/>
                          <a:ea typeface="Times New Roman"/>
                          <a:cs typeface="Times New Roman"/>
                        </a:rPr>
                        <a:t>Jaws</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7"/>
                        </a:rPr>
                        <a:t>Uni.</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b="1" dirty="0">
                          <a:latin typeface="Times New Roman"/>
                          <a:ea typeface="Times New Roman"/>
                          <a:cs typeface="Times New Roman"/>
                        </a:rPr>
                        <a:t>$1,010,541,900</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r">
                        <a:lnSpc>
                          <a:spcPct val="115000"/>
                        </a:lnSpc>
                        <a:spcAft>
                          <a:spcPts val="0"/>
                        </a:spcAft>
                      </a:pPr>
                      <a:r>
                        <a:rPr lang="en-US" sz="1500">
                          <a:latin typeface="Times New Roman"/>
                          <a:ea typeface="Times New Roman"/>
                          <a:cs typeface="Times New Roman"/>
                        </a:rPr>
                        <a:t>$260,000,000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a:latin typeface="Times New Roman"/>
                          <a:ea typeface="Times New Roman"/>
                          <a:cs typeface="Times New Roman"/>
                        </a:rPr>
                        <a:t>1975</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r>
              <a:tr h="279446">
                <a:tc>
                  <a:txBody>
                    <a:bodyPr/>
                    <a:lstStyle/>
                    <a:p>
                      <a:pPr algn="ctr">
                        <a:lnSpc>
                          <a:spcPct val="115000"/>
                        </a:lnSpc>
                        <a:spcAft>
                          <a:spcPts val="0"/>
                        </a:spcAft>
                      </a:pPr>
                      <a:r>
                        <a:rPr lang="en-US" sz="1500">
                          <a:latin typeface="Times New Roman"/>
                          <a:ea typeface="Times New Roman"/>
                          <a:cs typeface="Times New Roman"/>
                        </a:rPr>
                        <a:t>8</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b="1" u="sng">
                          <a:solidFill>
                            <a:srgbClr val="0000FF"/>
                          </a:solidFill>
                          <a:latin typeface="Times New Roman"/>
                          <a:ea typeface="Times New Roman"/>
                          <a:cs typeface="Times New Roman"/>
                        </a:rPr>
                        <a:t>Doctor Zhivago</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5"/>
                        </a:rPr>
                        <a:t>MGM</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b="1" dirty="0">
                          <a:latin typeface="Times New Roman"/>
                          <a:ea typeface="Times New Roman"/>
                          <a:cs typeface="Times New Roman"/>
                        </a:rPr>
                        <a:t>$979,428,700</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r">
                        <a:lnSpc>
                          <a:spcPct val="115000"/>
                        </a:lnSpc>
                        <a:spcAft>
                          <a:spcPts val="0"/>
                        </a:spcAft>
                      </a:pPr>
                      <a:r>
                        <a:rPr lang="en-US" sz="1500">
                          <a:latin typeface="Times New Roman"/>
                          <a:ea typeface="Times New Roman"/>
                          <a:cs typeface="Times New Roman"/>
                        </a:rPr>
                        <a:t>$111,721,910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a:latin typeface="Times New Roman"/>
                          <a:ea typeface="Times New Roman"/>
                          <a:cs typeface="Times New Roman"/>
                        </a:rPr>
                        <a:t>1965</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r>
              <a:tr h="279446">
                <a:tc>
                  <a:txBody>
                    <a:bodyPr/>
                    <a:lstStyle/>
                    <a:p>
                      <a:pPr algn="ctr">
                        <a:lnSpc>
                          <a:spcPct val="115000"/>
                        </a:lnSpc>
                        <a:spcAft>
                          <a:spcPts val="0"/>
                        </a:spcAft>
                      </a:pPr>
                      <a:r>
                        <a:rPr lang="en-US" sz="1500">
                          <a:latin typeface="Times New Roman"/>
                          <a:ea typeface="Times New Roman"/>
                          <a:cs typeface="Times New Roman"/>
                        </a:rPr>
                        <a:t>9</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b="1" u="sng">
                          <a:solidFill>
                            <a:srgbClr val="0000FF"/>
                          </a:solidFill>
                          <a:latin typeface="Times New Roman"/>
                          <a:ea typeface="Times New Roman"/>
                          <a:cs typeface="Times New Roman"/>
                        </a:rPr>
                        <a:t>The Exorcist</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9"/>
                        </a:rPr>
                        <a:t>WB</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b="1" dirty="0">
                          <a:latin typeface="Times New Roman"/>
                          <a:ea typeface="Times New Roman"/>
                          <a:cs typeface="Times New Roman"/>
                        </a:rPr>
                        <a:t>$872,386,800</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r">
                        <a:lnSpc>
                          <a:spcPct val="115000"/>
                        </a:lnSpc>
                        <a:spcAft>
                          <a:spcPts val="0"/>
                        </a:spcAft>
                      </a:pPr>
                      <a:r>
                        <a:rPr lang="en-US" sz="1500" dirty="0">
                          <a:latin typeface="Times New Roman"/>
                          <a:ea typeface="Times New Roman"/>
                          <a:cs typeface="Times New Roman"/>
                        </a:rPr>
                        <a:t>$232,671,011</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FFFFF"/>
                    </a:solidFill>
                  </a:tcPr>
                </a:tc>
                <a:tc>
                  <a:txBody>
                    <a:bodyPr/>
                    <a:lstStyle/>
                    <a:p>
                      <a:pPr algn="ctr">
                        <a:lnSpc>
                          <a:spcPct val="115000"/>
                        </a:lnSpc>
                        <a:spcAft>
                          <a:spcPts val="0"/>
                        </a:spcAft>
                      </a:pPr>
                      <a:r>
                        <a:rPr lang="en-US" sz="1500">
                          <a:latin typeface="Times New Roman"/>
                          <a:ea typeface="Times New Roman"/>
                          <a:cs typeface="Times New Roman"/>
                        </a:rPr>
                        <a:t>1973^</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FFFFF"/>
                    </a:solidFill>
                  </a:tcPr>
                </a:tc>
              </a:tr>
              <a:tr h="516848">
                <a:tc>
                  <a:txBody>
                    <a:bodyPr/>
                    <a:lstStyle/>
                    <a:p>
                      <a:pPr algn="ctr">
                        <a:lnSpc>
                          <a:spcPct val="115000"/>
                        </a:lnSpc>
                        <a:spcAft>
                          <a:spcPts val="0"/>
                        </a:spcAft>
                      </a:pPr>
                      <a:r>
                        <a:rPr lang="en-US" sz="1500">
                          <a:latin typeface="Times New Roman"/>
                          <a:ea typeface="Times New Roman"/>
                          <a:cs typeface="Times New Roman"/>
                        </a:rPr>
                        <a:t>10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b="1" u="sng" dirty="0">
                          <a:solidFill>
                            <a:srgbClr val="0000FF"/>
                          </a:solidFill>
                          <a:latin typeface="Times New Roman"/>
                          <a:ea typeface="Times New Roman"/>
                          <a:cs typeface="Times New Roman"/>
                        </a:rPr>
                        <a:t>Snow White and the Seven Dwarfs</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nSpc>
                          <a:spcPct val="115000"/>
                        </a:lnSpc>
                        <a:spcAft>
                          <a:spcPts val="0"/>
                        </a:spcAft>
                      </a:pPr>
                      <a:r>
                        <a:rPr lang="en-US" sz="1500" u="sng">
                          <a:solidFill>
                            <a:srgbClr val="0000FF"/>
                          </a:solidFill>
                          <a:latin typeface="Times New Roman"/>
                          <a:ea typeface="Times New Roman"/>
                          <a:cs typeface="Times New Roman"/>
                          <a:hlinkClick r:id="rId10"/>
                        </a:rPr>
                        <a:t>Dis.</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b="1">
                          <a:latin typeface="Times New Roman"/>
                          <a:ea typeface="Times New Roman"/>
                          <a:cs typeface="Times New Roman"/>
                        </a:rPr>
                        <a:t>$860,010,000</a:t>
                      </a:r>
                      <a:endParaRPr lang="en-US" sz="150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r">
                        <a:lnSpc>
                          <a:spcPct val="115000"/>
                        </a:lnSpc>
                        <a:spcAft>
                          <a:spcPts val="0"/>
                        </a:spcAft>
                      </a:pPr>
                      <a:r>
                        <a:rPr lang="en-US" sz="1500" dirty="0">
                          <a:latin typeface="Times New Roman"/>
                          <a:ea typeface="Times New Roman"/>
                          <a:cs typeface="Times New Roman"/>
                        </a:rPr>
                        <a:t>$184,925,486</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c>
                  <a:txBody>
                    <a:bodyPr/>
                    <a:lstStyle/>
                    <a:p>
                      <a:pPr algn="ctr">
                        <a:lnSpc>
                          <a:spcPct val="115000"/>
                        </a:lnSpc>
                        <a:spcAft>
                          <a:spcPts val="0"/>
                        </a:spcAft>
                      </a:pPr>
                      <a:r>
                        <a:rPr lang="en-US" sz="1500" dirty="0">
                          <a:latin typeface="Times New Roman"/>
                          <a:ea typeface="Times New Roman"/>
                          <a:cs typeface="Times New Roman"/>
                        </a:rPr>
                        <a:t>1937^</a:t>
                      </a:r>
                      <a:endParaRPr lang="en-US" sz="1500" dirty="0">
                        <a:latin typeface="Calibri"/>
                        <a:ea typeface="Calibri"/>
                        <a:cs typeface="Times New Roman"/>
                      </a:endParaRPr>
                    </a:p>
                  </a:txBody>
                  <a:tcPr marL="23292" marR="23292" marT="23279" marB="23279" anchor="ctr">
                    <a:lnL>
                      <a:noFill/>
                    </a:lnL>
                    <a:lnR>
                      <a:noFill/>
                    </a:lnR>
                    <a:lnT>
                      <a:noFill/>
                    </a:lnT>
                    <a:lnB>
                      <a:noFill/>
                    </a:lnB>
                    <a:solidFill>
                      <a:srgbClr val="F4F4FF"/>
                    </a:solidFill>
                  </a:tcPr>
                </a:tc>
              </a:tr>
            </a:tbl>
          </a:graphicData>
        </a:graphic>
      </p:graphicFrame>
    </p:spTree>
    <p:extLst>
      <p:ext uri="{BB962C8B-B14F-4D97-AF65-F5344CB8AC3E}">
        <p14:creationId xmlns:p14="http://schemas.microsoft.com/office/powerpoint/2010/main" val="133572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143000"/>
            <a:ext cx="8305800" cy="4572000"/>
          </a:xfrm>
        </p:spPr>
        <p:txBody>
          <a:bodyPr>
            <a:normAutofit lnSpcReduction="10000"/>
          </a:bodyPr>
          <a:lstStyle/>
          <a:p>
            <a:pPr marL="0" indent="0">
              <a:buNone/>
            </a:pPr>
            <a:r>
              <a:rPr lang="en-US" b="1" dirty="0" smtClean="0"/>
              <a:t>5 Apply CPI in practice</a:t>
            </a:r>
          </a:p>
          <a:p>
            <a:pPr marL="0" indent="0">
              <a:buNone/>
            </a:pPr>
            <a:r>
              <a:rPr lang="en-US" u="sng" dirty="0" smtClean="0"/>
              <a:t>Nominal and real interest rate</a:t>
            </a:r>
          </a:p>
          <a:p>
            <a:r>
              <a:rPr lang="en-US" altLang="en-US" dirty="0"/>
              <a:t>Nominal interest rate</a:t>
            </a:r>
          </a:p>
          <a:p>
            <a:pPr lvl="1"/>
            <a:r>
              <a:rPr lang="en-US" altLang="en-US" dirty="0"/>
              <a:t>Interest rate as usually reported </a:t>
            </a:r>
          </a:p>
          <a:p>
            <a:pPr lvl="1"/>
            <a:r>
              <a:rPr lang="en-US" altLang="en-US" dirty="0"/>
              <a:t>Without a correction for the effects of </a:t>
            </a:r>
            <a:r>
              <a:rPr lang="en-US" altLang="en-US" dirty="0" smtClean="0"/>
              <a:t>inflation</a:t>
            </a:r>
          </a:p>
          <a:p>
            <a:pPr lvl="1"/>
            <a:r>
              <a:rPr lang="en-US" altLang="en-US" dirty="0" smtClean="0"/>
              <a:t>Implies the growth of money value of an amount of money over time</a:t>
            </a:r>
            <a:endParaRPr lang="en-US" altLang="en-US" dirty="0"/>
          </a:p>
          <a:p>
            <a:r>
              <a:rPr lang="en-US" altLang="en-US" dirty="0"/>
              <a:t>Real interest rate</a:t>
            </a:r>
          </a:p>
          <a:p>
            <a:pPr lvl="1"/>
            <a:r>
              <a:rPr lang="en-US" altLang="en-US" dirty="0"/>
              <a:t>Interest rate corrected for the effects of inflation</a:t>
            </a:r>
          </a:p>
          <a:p>
            <a:pPr lvl="1"/>
            <a:r>
              <a:rPr lang="en-US" altLang="en-US" dirty="0"/>
              <a:t>= Nominal interest rate – Inflation </a:t>
            </a:r>
            <a:r>
              <a:rPr lang="en-US" altLang="en-US" dirty="0" smtClean="0"/>
              <a:t>rate</a:t>
            </a:r>
          </a:p>
          <a:p>
            <a:pPr lvl="1"/>
            <a:r>
              <a:rPr lang="en-US" altLang="en-US" dirty="0" smtClean="0"/>
              <a:t>Implies the growing of purchasing power of an amount of money over time</a:t>
            </a:r>
            <a:endParaRPr lang="en-US" altLang="en-US" dirty="0"/>
          </a:p>
          <a:p>
            <a:pPr marL="0" indent="0">
              <a:buNone/>
            </a:pPr>
            <a:endParaRPr lang="en-US" dirty="0" smtClean="0"/>
          </a:p>
        </p:txBody>
      </p:sp>
      <p:sp>
        <p:nvSpPr>
          <p:cNvPr id="4" name="Title 1"/>
          <p:cNvSpPr>
            <a:spLocks noGrp="1"/>
          </p:cNvSpPr>
          <p:nvPr>
            <p:ph type="title"/>
          </p:nvPr>
        </p:nvSpPr>
        <p:spPr>
          <a:xfrm>
            <a:off x="914400" y="152400"/>
            <a:ext cx="7772400" cy="833726"/>
          </a:xfrm>
        </p:spPr>
        <p:txBody>
          <a:bodyPr>
            <a:normAutofit/>
          </a:bodyPr>
          <a:lstStyle/>
          <a:p>
            <a:r>
              <a:rPr lang="en-US" dirty="0" smtClean="0"/>
              <a:t>II Consumer price index</a:t>
            </a:r>
            <a:endParaRPr lang="en-US" dirty="0"/>
          </a:p>
        </p:txBody>
      </p:sp>
    </p:spTree>
    <p:extLst>
      <p:ext uri="{BB962C8B-B14F-4D97-AF65-F5344CB8AC3E}">
        <p14:creationId xmlns:p14="http://schemas.microsoft.com/office/powerpoint/2010/main" val="2905477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Nominal and real interest rate of the US from 1965 to 2005 </a:t>
            </a:r>
            <a:endParaRPr lang="en-US" dirty="0"/>
          </a:p>
        </p:txBody>
      </p:sp>
      <p:sp>
        <p:nvSpPr>
          <p:cNvPr id="3" name="Content Placeholder 2"/>
          <p:cNvSpPr>
            <a:spLocks noGrp="1"/>
          </p:cNvSpPr>
          <p:nvPr>
            <p:ph sz="quarter" idx="1"/>
          </p:nvPr>
        </p:nvSpPr>
        <p:spPr/>
        <p:txBody>
          <a:bodyPr/>
          <a:lstStyle/>
          <a:p>
            <a:endParaRPr lang="en-US"/>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295400"/>
            <a:ext cx="7924799"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930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concepts</a:t>
            </a:r>
            <a:endParaRPr lang="en-US" b="1" dirty="0"/>
          </a:p>
        </p:txBody>
      </p:sp>
      <p:sp>
        <p:nvSpPr>
          <p:cNvPr id="3" name="Content Placeholder 2"/>
          <p:cNvSpPr>
            <a:spLocks noGrp="1"/>
          </p:cNvSpPr>
          <p:nvPr>
            <p:ph sz="quarter" idx="1"/>
          </p:nvPr>
        </p:nvSpPr>
        <p:spPr/>
        <p:txBody>
          <a:bodyPr/>
          <a:lstStyle/>
          <a:p>
            <a:pPr>
              <a:buFontTx/>
              <a:buChar char="-"/>
            </a:pPr>
            <a:r>
              <a:rPr lang="en-US" dirty="0" smtClean="0"/>
              <a:t>Gross domestic products (GDP)</a:t>
            </a:r>
          </a:p>
          <a:p>
            <a:pPr>
              <a:buFontTx/>
              <a:buChar char="-"/>
            </a:pPr>
            <a:r>
              <a:rPr lang="en-US" dirty="0" smtClean="0"/>
              <a:t>Gross </a:t>
            </a:r>
            <a:r>
              <a:rPr lang="en-US" dirty="0"/>
              <a:t>n</a:t>
            </a:r>
            <a:r>
              <a:rPr lang="en-US" dirty="0" smtClean="0"/>
              <a:t>ational products (GNP)</a:t>
            </a:r>
          </a:p>
          <a:p>
            <a:pPr>
              <a:buFontTx/>
              <a:buChar char="-"/>
            </a:pPr>
            <a:r>
              <a:rPr lang="en-US" dirty="0" smtClean="0"/>
              <a:t>Nominal GDP, real GDP, GDP deflator</a:t>
            </a:r>
          </a:p>
          <a:p>
            <a:pPr>
              <a:buFontTx/>
              <a:buChar char="-"/>
            </a:pPr>
            <a:r>
              <a:rPr lang="en-US" dirty="0" smtClean="0"/>
              <a:t>Consumer price index (CPI)</a:t>
            </a:r>
          </a:p>
          <a:p>
            <a:pPr>
              <a:buFontTx/>
              <a:buChar char="-"/>
            </a:pPr>
            <a:r>
              <a:rPr lang="en-US" dirty="0" smtClean="0"/>
              <a:t>Inflation rate</a:t>
            </a:r>
          </a:p>
          <a:p>
            <a:pPr>
              <a:buFontTx/>
              <a:buChar char="-"/>
            </a:pPr>
            <a:r>
              <a:rPr lang="en-US" dirty="0" smtClean="0"/>
              <a:t>Nominal interest rate, real interest rate</a:t>
            </a:r>
          </a:p>
          <a:p>
            <a:pPr>
              <a:buFontTx/>
              <a:buChar char="-"/>
            </a:pPr>
            <a:endParaRPr lang="en-US" dirty="0" smtClean="0"/>
          </a:p>
          <a:p>
            <a:pPr>
              <a:buFontTx/>
              <a:buChar char="-"/>
            </a:pPr>
            <a:endParaRPr lang="en-US" dirty="0"/>
          </a:p>
        </p:txBody>
      </p:sp>
    </p:spTree>
    <p:extLst>
      <p:ext uri="{BB962C8B-B14F-4D97-AF65-F5344CB8AC3E}">
        <p14:creationId xmlns:p14="http://schemas.microsoft.com/office/powerpoint/2010/main" val="14367449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585</TotalTime>
  <Words>2384</Words>
  <Application>Microsoft Office PowerPoint</Application>
  <PresentationFormat>On-screen Show (4:3)</PresentationFormat>
  <Paragraphs>438</Paragraphs>
  <Slides>27</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27</vt:i4>
      </vt:variant>
    </vt:vector>
  </HeadingPairs>
  <TitlesOfParts>
    <vt:vector size="29" baseType="lpstr">
      <vt:lpstr>Equity</vt:lpstr>
      <vt:lpstr>Equation</vt:lpstr>
      <vt:lpstr>Chapter 2 Data of Macroeconomics</vt:lpstr>
      <vt:lpstr>Content</vt:lpstr>
      <vt:lpstr>I Gross domestic products (GDP)</vt:lpstr>
      <vt:lpstr>I Gross domestic products (GDP)</vt:lpstr>
      <vt:lpstr>I Gross domestic products (GDP)</vt:lpstr>
      <vt:lpstr>I Gross domestic products (GDP)</vt:lpstr>
      <vt:lpstr>I Gross domestic products (GDP)</vt:lpstr>
      <vt:lpstr>I Gross domestic products (GDP)</vt:lpstr>
      <vt:lpstr>I Gross domestic products (GDP)</vt:lpstr>
      <vt:lpstr>I Gross domestic products (GDP)</vt:lpstr>
      <vt:lpstr>I Gross domestic products (GDP)</vt:lpstr>
      <vt:lpstr>I Gross domestic products (GDP)</vt:lpstr>
      <vt:lpstr>I Gross domestic products (GDP)</vt:lpstr>
      <vt:lpstr>Example:          Real and Nominal GDP</vt:lpstr>
      <vt:lpstr>I Gross domestic products (GDP)</vt:lpstr>
      <vt:lpstr>I Gross domestic products (GDP)</vt:lpstr>
      <vt:lpstr>GDP and the quality of life</vt:lpstr>
      <vt:lpstr>II Consumer price index</vt:lpstr>
      <vt:lpstr>II Consumer price index</vt:lpstr>
      <vt:lpstr>Calculating the CPI and the inflation rate: an example</vt:lpstr>
      <vt:lpstr>Typical basket of goods and services </vt:lpstr>
      <vt:lpstr>II Consumer price index</vt:lpstr>
      <vt:lpstr>II Consumer price index</vt:lpstr>
      <vt:lpstr>II Consumer price index</vt:lpstr>
      <vt:lpstr>II Consumer price index</vt:lpstr>
      <vt:lpstr>Nominal and real interest rate of the US from 1965 to 2005 </vt:lpstr>
      <vt:lpstr>Key concepts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Truong</dc:creator>
  <cp:lastModifiedBy>ACER</cp:lastModifiedBy>
  <cp:revision>30</cp:revision>
  <dcterms:created xsi:type="dcterms:W3CDTF">2014-03-13T04:41:13Z</dcterms:created>
  <dcterms:modified xsi:type="dcterms:W3CDTF">2015-07-30T03:47:33Z</dcterms:modified>
</cp:coreProperties>
</file>