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6" r:id="rId7"/>
    <p:sldId id="260" r:id="rId8"/>
    <p:sldId id="262" r:id="rId9"/>
    <p:sldId id="263" r:id="rId10"/>
    <p:sldId id="261" r:id="rId11"/>
    <p:sldId id="265" r:id="rId12"/>
    <p:sldId id="267" r:id="rId13"/>
    <p:sldId id="268" r:id="rId14"/>
    <p:sldId id="269" r:id="rId15"/>
    <p:sldId id="270" r:id="rId16"/>
    <p:sldId id="276" r:id="rId17"/>
    <p:sldId id="278" r:id="rId18"/>
    <p:sldId id="279" r:id="rId19"/>
    <p:sldId id="277" r:id="rId20"/>
    <p:sldId id="271" r:id="rId21"/>
    <p:sldId id="272" r:id="rId22"/>
    <p:sldId id="273" r:id="rId23"/>
    <p:sldId id="274" r:id="rId24"/>
    <p:sldId id="275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7A2B134-CA8D-4A42-8207-F236160C04D9}">
          <p14:sldIdLst>
            <p14:sldId id="256"/>
            <p14:sldId id="257"/>
            <p14:sldId id="258"/>
            <p14:sldId id="259"/>
            <p14:sldId id="264"/>
            <p14:sldId id="266"/>
            <p14:sldId id="260"/>
            <p14:sldId id="262"/>
            <p14:sldId id="263"/>
            <p14:sldId id="261"/>
            <p14:sldId id="265"/>
            <p14:sldId id="267"/>
            <p14:sldId id="268"/>
            <p14:sldId id="269"/>
            <p14:sldId id="270"/>
            <p14:sldId id="276"/>
            <p14:sldId id="278"/>
            <p14:sldId id="279"/>
            <p14:sldId id="277"/>
            <p14:sldId id="271"/>
            <p14:sldId id="272"/>
            <p14:sldId id="273"/>
            <p14:sldId id="274"/>
            <p14:sldId id="275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839200" cy="5334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7E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0"/>
            <a:ext cx="762000" cy="533400"/>
          </a:xfrm>
          <a:prstGeom prst="rect">
            <a:avLst/>
          </a:prstGeom>
          <a:ln w="3175">
            <a:solidFill>
              <a:srgbClr val="0000B8"/>
            </a:solidFill>
            <a:prstDash val="sysDot"/>
          </a:ln>
        </p:spPr>
        <p:txBody>
          <a:bodyPr/>
          <a:lstStyle>
            <a:lvl1pPr algn="ctr">
              <a:buNone/>
              <a:defRPr sz="2800">
                <a:solidFill>
                  <a:srgbClr val="0000B8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algn="l">
              <a:buNone/>
              <a:defRPr sz="2800">
                <a:solidFill>
                  <a:srgbClr val="0048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algn="l">
              <a:buNone/>
              <a:defRPr sz="2800">
                <a:solidFill>
                  <a:srgbClr val="0048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algn="l">
              <a:buNone/>
              <a:defRPr sz="2800">
                <a:solidFill>
                  <a:srgbClr val="0048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algn="l">
              <a:buNone/>
              <a:defRPr sz="2800">
                <a:solidFill>
                  <a:srgbClr val="0048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8534400" y="6416675"/>
            <a:ext cx="609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24922A4-87EC-4D96-BB97-30F1082037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133301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F2A6129-452D-45F3-95CD-AB7C83E7FFEA}" type="datetimeFigureOut">
              <a:rPr lang="en-US" smtClean="0"/>
              <a:t>3/28/2014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207F00A-18DB-432A-972D-84C5DD606AC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Mentor Pham Xuan Truong</a:t>
            </a:r>
          </a:p>
          <a:p>
            <a:r>
              <a:rPr lang="en-US" dirty="0" smtClean="0"/>
              <a:t>truongpx@ftu.edu.vn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3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786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 Definition, computing method and implications of economic growth </a:t>
            </a:r>
          </a:p>
          <a:p>
            <a:pPr marL="0" indent="0">
              <a:buNone/>
            </a:pPr>
            <a:r>
              <a:rPr lang="en-US" dirty="0" smtClean="0"/>
              <a:t>2 Factors decide economic growth in the long run</a:t>
            </a:r>
          </a:p>
          <a:p>
            <a:pPr marL="0" indent="0">
              <a:buNone/>
            </a:pPr>
            <a:r>
              <a:rPr lang="en-US" dirty="0" smtClean="0"/>
              <a:t>3 Theories of economic growth</a:t>
            </a:r>
          </a:p>
          <a:p>
            <a:pPr marL="0" indent="0">
              <a:buNone/>
            </a:pPr>
            <a:r>
              <a:rPr lang="en-US" dirty="0" smtClean="0"/>
              <a:t>4 Policies to promote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071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 Definition, computing method and implications of economic growth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u="sng" dirty="0" smtClean="0"/>
              <a:t>Definition</a:t>
            </a:r>
          </a:p>
          <a:p>
            <a:pPr marL="0" indent="0">
              <a:buNone/>
            </a:pPr>
            <a:r>
              <a:rPr lang="en-US" b="1" dirty="0"/>
              <a:t>Economic growth</a:t>
            </a:r>
            <a:r>
              <a:rPr lang="en-US" dirty="0"/>
              <a:t> is the increase in the market </a:t>
            </a:r>
            <a:r>
              <a:rPr lang="en-US" dirty="0" smtClean="0"/>
              <a:t>value</a:t>
            </a:r>
            <a:r>
              <a:rPr lang="en-US" dirty="0"/>
              <a:t> </a:t>
            </a:r>
            <a:r>
              <a:rPr lang="en-US" dirty="0" smtClean="0"/>
              <a:t>of </a:t>
            </a:r>
            <a:r>
              <a:rPr lang="en-US" dirty="0"/>
              <a:t>the goods and services produced by an economy over time. It is conventionally measured as the percent rate of increase in </a:t>
            </a:r>
            <a:r>
              <a:rPr lang="en-US" i="1" dirty="0"/>
              <a:t>real gross domestic product</a:t>
            </a:r>
            <a:r>
              <a:rPr lang="en-US" dirty="0"/>
              <a:t>, or </a:t>
            </a:r>
            <a:r>
              <a:rPr lang="en-US" i="1" dirty="0"/>
              <a:t>real </a:t>
            </a:r>
            <a:r>
              <a:rPr lang="en-US" i="1" dirty="0" smtClean="0"/>
              <a:t>GDP</a:t>
            </a:r>
          </a:p>
          <a:p>
            <a:pPr marL="0" indent="0">
              <a:buNone/>
            </a:pPr>
            <a:r>
              <a:rPr lang="en-US" dirty="0" smtClean="0"/>
              <a:t>To reflect more accurately about living standard of each person in country, economists use the </a:t>
            </a:r>
            <a:r>
              <a:rPr lang="en-US" dirty="0"/>
              <a:t>growth of the ratio of GDP to population (GDP per capita), which is also called </a:t>
            </a:r>
            <a:r>
              <a:rPr lang="en-US" i="1" dirty="0" smtClean="0"/>
              <a:t>income per </a:t>
            </a:r>
            <a:r>
              <a:rPr lang="en-US" i="1" dirty="0"/>
              <a:t>capita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An increase in per capita income is referred to as </a:t>
            </a:r>
            <a:r>
              <a:rPr lang="en-US" i="1" dirty="0"/>
              <a:t>intensive growth</a:t>
            </a:r>
            <a:r>
              <a:rPr lang="en-US" dirty="0"/>
              <a:t>. GDP growth caused only by increases in population or territory is called </a:t>
            </a:r>
            <a:r>
              <a:rPr lang="en-US" i="1" dirty="0"/>
              <a:t>extensive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538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04800" y="1447800"/>
                <a:ext cx="7772400" cy="45720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u="sng" dirty="0" smtClean="0"/>
                  <a:t>Computing method</a:t>
                </a:r>
              </a:p>
              <a:p>
                <a:pPr marL="0" indent="0">
                  <a:buNone/>
                </a:pPr>
                <a:r>
                  <a:rPr lang="en-US" dirty="0" smtClean="0"/>
                  <a:t>+ Absolute growth (in number)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𝑌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𝑌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𝑌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b>
                      </m:sSub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+ Relative growth (in percentage)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 smtClean="0"/>
                  <a:t>Using total real GDP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Using real GDP per capita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04800" y="1447800"/>
                <a:ext cx="7772400" cy="4572000"/>
              </a:xfrm>
              <a:blipFill rotWithShape="1">
                <a:blip r:embed="rId3"/>
                <a:stretch>
                  <a:fillRect l="-1333" t="-1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 Definition, computing method and implications of economic growth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373444"/>
              </p:ext>
            </p:extLst>
          </p:nvPr>
        </p:nvGraphicFramePr>
        <p:xfrm>
          <a:off x="3505200" y="3332020"/>
          <a:ext cx="347662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4" imgW="1314450" imgH="457200" progId="Equation.3">
                  <p:embed/>
                </p:oleObj>
              </mc:Choice>
              <mc:Fallback>
                <p:oleObj name="Equation" r:id="rId4" imgW="1314450" imgH="457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332020"/>
                        <a:ext cx="3476625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323233"/>
              </p:ext>
            </p:extLst>
          </p:nvPr>
        </p:nvGraphicFramePr>
        <p:xfrm>
          <a:off x="3810000" y="4779820"/>
          <a:ext cx="49530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6" imgW="1447800" imgH="447675" progId="Equation.3">
                  <p:embed/>
                </p:oleObj>
              </mc:Choice>
              <mc:Fallback>
                <p:oleObj name="Equation" r:id="rId6" imgW="1447800" imgH="447675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4779820"/>
                        <a:ext cx="4953000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00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+ Average growth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 Definition, computing method and implications of economic growth 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590800" y="2362200"/>
          <a:ext cx="3328988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3" imgW="1054100" imgH="241300" progId="Equation.3">
                  <p:embed/>
                </p:oleObj>
              </mc:Choice>
              <mc:Fallback>
                <p:oleObj name="Equation" r:id="rId3" imgW="1054100" imgH="241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362200"/>
                        <a:ext cx="3328988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8269100"/>
              </p:ext>
            </p:extLst>
          </p:nvPr>
        </p:nvGraphicFramePr>
        <p:xfrm>
          <a:off x="3124200" y="3276600"/>
          <a:ext cx="23622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5" imgW="863225" imgH="482391" progId="Equation.3">
                  <p:embed/>
                </p:oleObj>
              </mc:Choice>
              <mc:Fallback>
                <p:oleObj name="Equation" r:id="rId5" imgW="863225" imgH="482391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3276600"/>
                        <a:ext cx="2362200" cy="132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62200" y="4800600"/>
            <a:ext cx="4419600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500" dirty="0" err="1" smtClean="0"/>
              <a:t>y</a:t>
            </a:r>
            <a:r>
              <a:rPr lang="en-US" sz="1600" dirty="0" err="1" smtClean="0"/>
              <a:t>n</a:t>
            </a:r>
            <a:r>
              <a:rPr lang="en-US" sz="2500" dirty="0" smtClean="0"/>
              <a:t> GDP at the end of period</a:t>
            </a:r>
          </a:p>
          <a:p>
            <a:r>
              <a:rPr lang="en-US" sz="2500" dirty="0" smtClean="0"/>
              <a:t>y</a:t>
            </a:r>
            <a:r>
              <a:rPr lang="en-US" sz="1400" dirty="0" smtClean="0"/>
              <a:t>0</a:t>
            </a:r>
            <a:r>
              <a:rPr lang="en-US" sz="2500" dirty="0" smtClean="0"/>
              <a:t> GDP in the beginning of period</a:t>
            </a:r>
          </a:p>
          <a:p>
            <a:r>
              <a:rPr lang="en-US" sz="2500" dirty="0" err="1" smtClean="0"/>
              <a:t>g</a:t>
            </a:r>
            <a:r>
              <a:rPr lang="en-US" dirty="0" err="1" smtClean="0"/>
              <a:t>a</a:t>
            </a:r>
            <a:r>
              <a:rPr lang="en-US" sz="2500" dirty="0" smtClean="0"/>
              <a:t> average growth in period</a:t>
            </a:r>
          </a:p>
          <a:p>
            <a:r>
              <a:rPr lang="en-US" sz="2500" dirty="0" smtClean="0"/>
              <a:t>n number of year (month) in period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414974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884238"/>
          </a:xfrm>
        </p:spPr>
        <p:txBody>
          <a:bodyPr/>
          <a:lstStyle/>
          <a:p>
            <a:r>
              <a:rPr lang="en-US" dirty="0" smtClean="0"/>
              <a:t>Rule of thumb:  rule of 70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 way to estimate the number of years it takes for a certain variable to double. The rule of 70 states that in order to estimate the number of years for a variable to double, take the number 70 and divide it by the growth rate of the </a:t>
            </a:r>
            <a:r>
              <a:rPr lang="en-US" dirty="0" smtClean="0"/>
              <a:t>variable </a:t>
            </a:r>
            <a:r>
              <a:rPr lang="en-US" b="1" dirty="0" smtClean="0"/>
              <a:t>(70/g). </a:t>
            </a:r>
            <a:r>
              <a:rPr lang="en-US" dirty="0"/>
              <a:t>This rule is commonly used with an annual compound interest rate to quickly determine how long it would take to double your money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If the growth rate is greater than 4% we use 72 for dividing (rule of 72)</a:t>
            </a:r>
          </a:p>
          <a:p>
            <a:pPr marL="0" indent="0">
              <a:buNone/>
            </a:pPr>
            <a:r>
              <a:rPr lang="en-US" dirty="0" smtClean="0"/>
              <a:t>Similarly, we have rule of 110 for triple growth and rule of 140 for quadruple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005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Implications</a:t>
            </a:r>
          </a:p>
          <a:p>
            <a:pPr>
              <a:buFontTx/>
              <a:buChar char="-"/>
            </a:pPr>
            <a:r>
              <a:rPr lang="en-US" dirty="0" smtClean="0"/>
              <a:t>Enhance people’s income, thereby improving living standard</a:t>
            </a:r>
          </a:p>
          <a:p>
            <a:pPr>
              <a:buFontTx/>
              <a:buChar char="-"/>
            </a:pPr>
            <a:r>
              <a:rPr lang="en-US" dirty="0" smtClean="0"/>
              <a:t>Create jobs, mitigate unemployment (</a:t>
            </a:r>
            <a:r>
              <a:rPr lang="en-US" dirty="0" err="1" smtClean="0"/>
              <a:t>Okun’s</a:t>
            </a:r>
            <a:r>
              <a:rPr lang="en-US" dirty="0" smtClean="0"/>
              <a:t> law)</a:t>
            </a:r>
          </a:p>
          <a:p>
            <a:pPr>
              <a:buFontTx/>
              <a:buChar char="-"/>
            </a:pPr>
            <a:r>
              <a:rPr lang="en-US" dirty="0" smtClean="0"/>
              <a:t>Provide finance to strengthen national security, political credibility</a:t>
            </a:r>
          </a:p>
          <a:p>
            <a:pPr>
              <a:buFontTx/>
              <a:buChar char="-"/>
            </a:pPr>
            <a:r>
              <a:rPr lang="en-US" dirty="0" smtClean="0"/>
              <a:t>With low income countries, high economic growth rate helps these country to catch up high income ones </a:t>
            </a:r>
          </a:p>
          <a:p>
            <a:pPr>
              <a:buFontTx/>
              <a:buChar char="-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 Definition, computing method and implications of economic growth </a:t>
            </a:r>
          </a:p>
        </p:txBody>
      </p:sp>
    </p:spTree>
    <p:extLst>
      <p:ext uri="{BB962C8B-B14F-4D97-AF65-F5344CB8AC3E}">
        <p14:creationId xmlns:p14="http://schemas.microsoft.com/office/powerpoint/2010/main" val="4047847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The variety of growth experiences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8750" y="1397000"/>
          <a:ext cx="8810625" cy="42976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7120"/>
                <a:gridCol w="1276585"/>
                <a:gridCol w="2292011"/>
                <a:gridCol w="2146478"/>
                <a:gridCol w="1358431"/>
              </a:tblGrid>
              <a:tr h="64003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Country </a:t>
                      </a:r>
                      <a:endParaRPr lang="en-US" sz="1800" dirty="0">
                        <a:solidFill>
                          <a:srgbClr val="000099"/>
                        </a:solidFill>
                      </a:endParaRPr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Period </a:t>
                      </a:r>
                      <a:endParaRPr lang="en-US" sz="1800" dirty="0">
                        <a:solidFill>
                          <a:srgbClr val="000099"/>
                        </a:solidFill>
                      </a:endParaRPr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Real GDP per person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at beginning of period</a:t>
                      </a:r>
                      <a:endParaRPr lang="en-US" sz="1800" dirty="0">
                        <a:solidFill>
                          <a:srgbClr val="000099"/>
                        </a:solidFill>
                      </a:endParaRPr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Real GDP per person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at end of period</a:t>
                      </a:r>
                      <a:endParaRPr lang="en-US" sz="1800" dirty="0">
                        <a:solidFill>
                          <a:srgbClr val="000099"/>
                        </a:solidFill>
                      </a:endParaRPr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Growth rate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rgbClr val="000099"/>
                          </a:solidFill>
                        </a:rPr>
                        <a:t>(per year)</a:t>
                      </a:r>
                      <a:endParaRPr lang="en-US" sz="1800" dirty="0">
                        <a:solidFill>
                          <a:srgbClr val="000099"/>
                        </a:solidFill>
                      </a:endParaRPr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57330">
                <a:tc>
                  <a:txBody>
                    <a:bodyPr/>
                    <a:lstStyle/>
                    <a:p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Japan</a:t>
                      </a:r>
                    </a:p>
                    <a:p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Brazil</a:t>
                      </a:r>
                    </a:p>
                    <a:p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China</a:t>
                      </a:r>
                    </a:p>
                    <a:p>
                      <a:r>
                        <a:rPr lang="es-E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Mexico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Germany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Canada</a:t>
                      </a:r>
                    </a:p>
                    <a:p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Argentina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United States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India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United Kingdom</a:t>
                      </a:r>
                    </a:p>
                    <a:p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Indonesia</a:t>
                      </a:r>
                    </a:p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Bangladesh</a:t>
                      </a:r>
                    </a:p>
                    <a:p>
                      <a:r>
                        <a:rPr lang="fi-FI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Pakistan</a:t>
                      </a:r>
                      <a:endParaRPr lang="en-US" sz="1800" dirty="0"/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1890–2006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es-E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1870–2006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1870–2006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</a:p>
                    <a:p>
                      <a:pPr algn="ctr"/>
                      <a:r>
                        <a:rPr lang="fi-FI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1900–2006</a:t>
                      </a:r>
                      <a:endParaRPr lang="en-US" sz="1800" dirty="0"/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$1,408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729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670</a:t>
                      </a:r>
                    </a:p>
                    <a:p>
                      <a:pPr algn="ctr"/>
                      <a:r>
                        <a:rPr lang="es-E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1,085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2,045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2,224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2,147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3,752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632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4,502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834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583</a:t>
                      </a:r>
                    </a:p>
                    <a:p>
                      <a:pPr algn="ctr"/>
                      <a:r>
                        <a:rPr lang="fi-FI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690</a:t>
                      </a:r>
                      <a:endParaRPr lang="en-US" sz="1800" dirty="0"/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$33,150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8,880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7,740</a:t>
                      </a:r>
                    </a:p>
                    <a:p>
                      <a:pPr algn="ctr"/>
                      <a:r>
                        <a:rPr lang="es-E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11,410 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31,830 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34,610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15,390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44,260 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3,800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35,580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3,950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2,340</a:t>
                      </a:r>
                    </a:p>
                    <a:p>
                      <a:pPr algn="ctr"/>
                      <a:r>
                        <a:rPr lang="fi-FI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2,500</a:t>
                      </a:r>
                      <a:endParaRPr lang="en-US" sz="1800" dirty="0"/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2.76%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2.39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2.34</a:t>
                      </a:r>
                    </a:p>
                    <a:p>
                      <a:pPr algn="ctr"/>
                      <a:r>
                        <a:rPr lang="es-E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2.24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2.04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2.04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1.88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1.83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1.71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1.53</a:t>
                      </a:r>
                    </a:p>
                    <a:p>
                      <a:pPr algn="ctr"/>
                      <a:r>
                        <a:rPr lang="it-IT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1.48</a:t>
                      </a:r>
                    </a:p>
                    <a:p>
                      <a:pPr algn="ctr"/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1.32</a:t>
                      </a:r>
                    </a:p>
                    <a:p>
                      <a:pPr algn="ctr"/>
                      <a:r>
                        <a:rPr lang="fi-FI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1.22</a:t>
                      </a:r>
                      <a:endParaRPr lang="en-US" sz="1800" dirty="0"/>
                    </a:p>
                  </a:txBody>
                  <a:tcPr marL="91434" marR="91434" marT="45717" marB="4571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265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 Factors decides economic growth in the long </a:t>
            </a:r>
            <a:r>
              <a:rPr lang="en-US" dirty="0" smtClean="0"/>
              <a:t>run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Economic growth in long run means the increase of productivity (quantity of goods and services produced from each unit of labor input). </a:t>
            </a:r>
          </a:p>
          <a:p>
            <a:pPr marL="0" indent="0">
              <a:buNone/>
            </a:pPr>
            <a:r>
              <a:rPr lang="en-US" dirty="0" smtClean="0"/>
              <a:t>Productivity is so important because it is the key determinant of living standards (an economy’s income is the economy’s output)</a:t>
            </a:r>
          </a:p>
          <a:p>
            <a:pPr marL="0" indent="0">
              <a:buNone/>
            </a:pPr>
            <a:r>
              <a:rPr lang="en-US" dirty="0" smtClean="0"/>
              <a:t>The question is how productivity is determined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01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295400"/>
            <a:ext cx="8382000" cy="5334000"/>
          </a:xfrm>
        </p:spPr>
        <p:txBody>
          <a:bodyPr>
            <a:normAutofit lnSpcReduction="10000"/>
          </a:bodyPr>
          <a:lstStyle/>
          <a:p>
            <a:pPr marL="320040" lvl="1" indent="0">
              <a:buNone/>
            </a:pPr>
            <a:r>
              <a:rPr lang="en-US" altLang="en-US" dirty="0" smtClean="0"/>
              <a:t>How productivity is determined</a:t>
            </a:r>
          </a:p>
          <a:p>
            <a:pPr lvl="1"/>
            <a:r>
              <a:rPr lang="en-US" altLang="en-US" dirty="0" smtClean="0"/>
              <a:t>Physical capital (K)</a:t>
            </a:r>
            <a:endParaRPr lang="en-US" altLang="en-US" dirty="0"/>
          </a:p>
          <a:p>
            <a:pPr lvl="2"/>
            <a:r>
              <a:rPr lang="en-US" altLang="en-US" sz="2400" dirty="0"/>
              <a:t>Stock of equipment and structures</a:t>
            </a:r>
          </a:p>
          <a:p>
            <a:pPr lvl="2"/>
            <a:r>
              <a:rPr lang="en-US" altLang="en-US" sz="2400" dirty="0"/>
              <a:t>Used to produce goods and services</a:t>
            </a:r>
          </a:p>
          <a:p>
            <a:pPr lvl="1"/>
            <a:r>
              <a:rPr lang="en-US" altLang="en-US" dirty="0"/>
              <a:t>Human </a:t>
            </a:r>
            <a:r>
              <a:rPr lang="en-US" altLang="en-US" dirty="0" smtClean="0"/>
              <a:t>capital (H)</a:t>
            </a:r>
            <a:endParaRPr lang="en-US" altLang="en-US" dirty="0"/>
          </a:p>
          <a:p>
            <a:pPr lvl="2"/>
            <a:r>
              <a:rPr lang="en-US" altLang="en-US" sz="2400" dirty="0"/>
              <a:t>Knowledge and skills that workers acquire through education, training, and experience</a:t>
            </a:r>
          </a:p>
          <a:p>
            <a:pPr lvl="1"/>
            <a:r>
              <a:rPr lang="en-US" altLang="en-US" dirty="0"/>
              <a:t>Natural </a:t>
            </a:r>
            <a:r>
              <a:rPr lang="en-US" altLang="en-US" dirty="0" smtClean="0"/>
              <a:t>resources (R)</a:t>
            </a:r>
            <a:endParaRPr lang="en-US" altLang="en-US" dirty="0"/>
          </a:p>
          <a:p>
            <a:pPr lvl="2"/>
            <a:r>
              <a:rPr lang="en-US" altLang="en-US" sz="2400" dirty="0"/>
              <a:t>Inputs into the production of goods and services</a:t>
            </a:r>
          </a:p>
          <a:p>
            <a:pPr lvl="2"/>
            <a:r>
              <a:rPr lang="en-US" altLang="en-US" sz="2400" dirty="0"/>
              <a:t>Provided by nature, such as land, rivers, and mineral deposits</a:t>
            </a:r>
          </a:p>
          <a:p>
            <a:pPr lvl="1"/>
            <a:r>
              <a:rPr lang="en-US" altLang="en-US" dirty="0"/>
              <a:t>Technological </a:t>
            </a:r>
            <a:r>
              <a:rPr lang="en-US" altLang="en-US" dirty="0" smtClean="0"/>
              <a:t>knowledge (T)</a:t>
            </a:r>
            <a:endParaRPr lang="en-US" altLang="en-US" dirty="0"/>
          </a:p>
          <a:p>
            <a:pPr lvl="2"/>
            <a:r>
              <a:rPr lang="en-US" altLang="en-US" sz="2400" dirty="0"/>
              <a:t>Society’s understanding of the best ways to produce goods and services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 Factors decides economic growth in the long </a:t>
            </a:r>
            <a:r>
              <a:rPr lang="en-US" dirty="0" smtClean="0"/>
              <a:t>run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531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Classical theory</a:t>
            </a:r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dirty="0" smtClean="0"/>
              <a:t>Production expansion depends on savings of capitalist</a:t>
            </a:r>
          </a:p>
          <a:p>
            <a:pPr marL="0" indent="0">
              <a:buNone/>
            </a:pPr>
            <a:r>
              <a:rPr lang="en-US" dirty="0" smtClean="0"/>
              <a:t>Savings of capitalist depends on profit </a:t>
            </a:r>
          </a:p>
          <a:p>
            <a:pPr marL="0" indent="0">
              <a:buNone/>
            </a:pPr>
            <a:r>
              <a:rPr lang="en-US" dirty="0" smtClean="0"/>
              <a:t>Profit depends on production cost</a:t>
            </a:r>
          </a:p>
          <a:p>
            <a:pPr marL="0" indent="0">
              <a:buNone/>
            </a:pPr>
            <a:r>
              <a:rPr lang="en-US" dirty="0" smtClean="0"/>
              <a:t>Production cost depends on labor cost</a:t>
            </a:r>
          </a:p>
          <a:p>
            <a:pPr marL="0" indent="0">
              <a:buNone/>
            </a:pPr>
            <a:r>
              <a:rPr lang="en-US" dirty="0" smtClean="0"/>
              <a:t>Labor cost depends on food price</a:t>
            </a:r>
          </a:p>
          <a:p>
            <a:pPr marL="0" indent="0">
              <a:buNone/>
            </a:pPr>
            <a:r>
              <a:rPr lang="en-US" dirty="0" smtClean="0"/>
              <a:t>Food price depends on land area</a:t>
            </a:r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295400" y="2199873"/>
            <a:ext cx="6172200" cy="4770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Land plays an important role for economic growth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087231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228600" y="914400"/>
                <a:ext cx="8610600" cy="4572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u="sng" dirty="0" smtClean="0"/>
                  <a:t>Keynesian theory – </a:t>
                </a:r>
                <a:r>
                  <a:rPr lang="en-US" b="1" u="sng" dirty="0" err="1" smtClean="0"/>
                  <a:t>Harrod</a:t>
                </a:r>
                <a:r>
                  <a:rPr lang="en-US" b="1" u="sng" dirty="0" smtClean="0"/>
                  <a:t> </a:t>
                </a:r>
                <a:r>
                  <a:rPr lang="en-US" b="1" u="sng" dirty="0" err="1" smtClean="0"/>
                  <a:t>Domar</a:t>
                </a:r>
                <a:r>
                  <a:rPr lang="en-US" b="1" u="sng" dirty="0" smtClean="0"/>
                  <a:t> model</a:t>
                </a:r>
              </a:p>
              <a:p>
                <a:pPr marL="0" indent="0">
                  <a:buNone/>
                </a:pPr>
                <a:endParaRPr lang="en-US" b="1" u="sng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According to </a:t>
                </a:r>
                <a:r>
                  <a:rPr lang="en-US" dirty="0" err="1" smtClean="0"/>
                  <a:t>Harrod</a:t>
                </a:r>
                <a:r>
                  <a:rPr lang="en-US" dirty="0" smtClean="0"/>
                  <a:t> – </a:t>
                </a:r>
                <a:r>
                  <a:rPr lang="en-US" dirty="0" err="1" smtClean="0"/>
                  <a:t>Domar</a:t>
                </a:r>
                <a:r>
                  <a:rPr lang="en-US" dirty="0" smtClean="0"/>
                  <a:t> model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𝑔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g - economic growth, s - national saving rate, k - ICOR (incremental capital output ratio) index</a:t>
                </a:r>
                <a:endParaRPr lang="en-US" b="1" u="sng" dirty="0"/>
              </a:p>
              <a:p>
                <a:pPr marL="0" indent="0">
                  <a:buNone/>
                </a:pPr>
                <a:endParaRPr lang="en-US" b="1" u="sng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228600" y="914400"/>
                <a:ext cx="8610600" cy="4572000"/>
              </a:xfrm>
              <a:blipFill rotWithShape="1">
                <a:blip r:embed="rId3"/>
                <a:stretch>
                  <a:fillRect l="-1275" t="-1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399" y="0"/>
            <a:ext cx="7772400" cy="868362"/>
          </a:xfrm>
        </p:spPr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665545"/>
            <a:ext cx="7924801" cy="4770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Capital accumulation  plays an important role for economic growth</a:t>
            </a:r>
            <a:endParaRPr lang="en-US" sz="25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755316"/>
              </p:ext>
            </p:extLst>
          </p:nvPr>
        </p:nvGraphicFramePr>
        <p:xfrm>
          <a:off x="3810000" y="4572000"/>
          <a:ext cx="1752600" cy="872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4" imgW="800100" imgH="390525" progId="Equation.3">
                  <p:embed/>
                </p:oleObj>
              </mc:Choice>
              <mc:Fallback>
                <p:oleObj name="Equation" r:id="rId4" imgW="800100" imgH="390525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4572000"/>
                        <a:ext cx="1752600" cy="8728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850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143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Keynesian theory – </a:t>
            </a:r>
            <a:r>
              <a:rPr lang="en-US" b="1" u="sng" dirty="0" err="1"/>
              <a:t>Harrod</a:t>
            </a:r>
            <a:r>
              <a:rPr lang="en-US" b="1" u="sng" dirty="0"/>
              <a:t> </a:t>
            </a:r>
            <a:r>
              <a:rPr lang="en-US" b="1" u="sng" dirty="0" err="1"/>
              <a:t>Domar</a:t>
            </a:r>
            <a:r>
              <a:rPr lang="en-US" b="1" u="sng" dirty="0"/>
              <a:t> </a:t>
            </a:r>
            <a:r>
              <a:rPr lang="en-US" b="1" u="sng" dirty="0" smtClean="0"/>
              <a:t>model</a:t>
            </a:r>
          </a:p>
          <a:p>
            <a:pPr marL="0" indent="0">
              <a:buNone/>
            </a:pPr>
            <a:r>
              <a:rPr lang="en-US" dirty="0" smtClean="0"/>
              <a:t>Conclusions drawn by </a:t>
            </a:r>
            <a:r>
              <a:rPr lang="en-US" dirty="0" err="1" smtClean="0"/>
              <a:t>Harrod</a:t>
            </a:r>
            <a:r>
              <a:rPr lang="en-US" dirty="0" smtClean="0"/>
              <a:t> - </a:t>
            </a:r>
            <a:r>
              <a:rPr lang="en-US" dirty="0" err="1" smtClean="0"/>
              <a:t>Domar</a:t>
            </a:r>
            <a:r>
              <a:rPr lang="en-US" dirty="0" smtClean="0"/>
              <a:t> model:</a:t>
            </a:r>
          </a:p>
          <a:p>
            <a:pPr>
              <a:buFontTx/>
              <a:buChar char="-"/>
            </a:pPr>
            <a:r>
              <a:rPr lang="en-US" dirty="0" smtClean="0"/>
              <a:t>Economic growth rate (g) has positive relationship with saving rate (s) and negative relationship with ICOR index (k)</a:t>
            </a:r>
          </a:p>
          <a:p>
            <a:pPr>
              <a:buFontTx/>
              <a:buChar char="-"/>
            </a:pPr>
            <a:r>
              <a:rPr lang="en-US" dirty="0" smtClean="0"/>
              <a:t>Due to constant k in short run, s is the most determinant of g</a:t>
            </a:r>
          </a:p>
          <a:p>
            <a:pPr>
              <a:buFontTx/>
              <a:buChar char="-"/>
            </a:pPr>
            <a:r>
              <a:rPr lang="en-US" dirty="0" smtClean="0"/>
              <a:t>There is a trade off between current consumption and future consumption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772400" cy="884238"/>
          </a:xfrm>
        </p:spPr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26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Neoclassical theory – Solow model</a:t>
            </a:r>
          </a:p>
          <a:p>
            <a:pPr marL="0" indent="0">
              <a:buNone/>
            </a:pPr>
            <a:r>
              <a:rPr lang="en-US" dirty="0" smtClean="0"/>
              <a:t>We build Solow model from constant return production function Y = f (K,L)</a:t>
            </a:r>
          </a:p>
          <a:p>
            <a:pPr marL="0" indent="0">
              <a:buNone/>
            </a:pPr>
            <a:r>
              <a:rPr lang="en-US" dirty="0" smtClean="0"/>
              <a:t>We transform the function: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y – products per capita or income per capita</a:t>
            </a:r>
          </a:p>
          <a:p>
            <a:pPr marL="0" indent="0">
              <a:buNone/>
            </a:pPr>
            <a:r>
              <a:rPr lang="en-US" dirty="0" smtClean="0"/>
              <a:t>k – capital per capita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892278"/>
              </p:ext>
            </p:extLst>
          </p:nvPr>
        </p:nvGraphicFramePr>
        <p:xfrm>
          <a:off x="1447800" y="3276600"/>
          <a:ext cx="606901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3" imgW="1993900" imgH="393700" progId="Equation.3">
                  <p:embed/>
                </p:oleObj>
              </mc:Choice>
              <mc:Fallback>
                <p:oleObj name="Equation" r:id="rId3" imgW="1993900" imgH="3937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276600"/>
                        <a:ext cx="6069013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3416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Neoclassical theory – Solow model</a:t>
            </a:r>
          </a:p>
          <a:p>
            <a:pPr marL="0" indent="0">
              <a:buNone/>
            </a:pPr>
            <a:r>
              <a:rPr lang="en-US" dirty="0" smtClean="0"/>
              <a:t>Graph illustrating the relationship between k and y</a:t>
            </a:r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667000"/>
            <a:ext cx="6096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663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Neoclassical theory – Solow model</a:t>
            </a:r>
          </a:p>
          <a:p>
            <a:pPr marL="0" indent="0">
              <a:buNone/>
            </a:pPr>
            <a:r>
              <a:rPr lang="en-US" dirty="0" smtClean="0"/>
              <a:t>Two key questions from the graph</a:t>
            </a:r>
          </a:p>
          <a:p>
            <a:pPr>
              <a:buFontTx/>
              <a:buChar char="-"/>
            </a:pPr>
            <a:r>
              <a:rPr lang="en-US" dirty="0" smtClean="0"/>
              <a:t>Why pace of output increase becomes slow (slop of production curve)?</a:t>
            </a:r>
          </a:p>
          <a:p>
            <a:pPr>
              <a:buFontTx/>
              <a:buChar char="-"/>
            </a:pPr>
            <a:r>
              <a:rPr lang="en-US" dirty="0" smtClean="0"/>
              <a:t>How economy overcomes steady state?</a:t>
            </a:r>
          </a:p>
          <a:p>
            <a:pPr marL="0" indent="0">
              <a:buNone/>
            </a:pPr>
            <a:r>
              <a:rPr lang="en-US" dirty="0" smtClean="0"/>
              <a:t>Answer two questions</a:t>
            </a:r>
          </a:p>
          <a:p>
            <a:pPr>
              <a:buFontTx/>
              <a:buChar char="-"/>
            </a:pPr>
            <a:r>
              <a:rPr lang="en-US" dirty="0" smtClean="0"/>
              <a:t>Slow pace of output increase due to diminishing marginal return of capital </a:t>
            </a:r>
          </a:p>
          <a:p>
            <a:pPr>
              <a:buFontTx/>
              <a:buChar char="-"/>
            </a:pPr>
            <a:r>
              <a:rPr lang="en-US" dirty="0" smtClean="0"/>
              <a:t>To overcome steady state, it requires technological advances</a:t>
            </a:r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7772400" cy="884238"/>
          </a:xfrm>
        </p:spPr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204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Neoclassical theory – Solow </a:t>
            </a:r>
            <a:r>
              <a:rPr lang="en-US" b="1" u="sng" dirty="0" smtClean="0"/>
              <a:t>model</a:t>
            </a:r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dirty="0" smtClean="0"/>
              <a:t>However technological advance in Solow model is given variable (exogenous variable). Therefore, Solow model is also called exogenous growth model.</a:t>
            </a:r>
            <a:endParaRPr lang="en-US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884238"/>
          </a:xfrm>
        </p:spPr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1054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507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23900" y="8382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Neoclassical theory – Solow model</a:t>
            </a:r>
          </a:p>
          <a:p>
            <a:pPr marL="0" indent="0">
              <a:buNone/>
            </a:pPr>
            <a:r>
              <a:rPr lang="en-US" dirty="0" smtClean="0"/>
              <a:t>Catch – up effect (convergence)</a:t>
            </a:r>
            <a:endParaRPr lang="en-US" dirty="0"/>
          </a:p>
        </p:txBody>
      </p:sp>
      <p:pic>
        <p:nvPicPr>
          <p:cNvPr id="7170" name="Picture 2" descr="http://bp1.blogger.com/_wWYN2DKTsJM/SB13a2JHKCI/AAAAAAAAAC8/90_Pow5UV4c/s400/Convergence-USJaSKoCh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52600"/>
            <a:ext cx="61722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84238"/>
          </a:xfrm>
        </p:spPr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4767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Neoclassical theory – Solow model</a:t>
            </a:r>
          </a:p>
          <a:p>
            <a:pPr marL="0" indent="0">
              <a:buNone/>
            </a:pPr>
            <a:r>
              <a:rPr lang="en-US" dirty="0" smtClean="0"/>
              <a:t>Conclusions drawn by Solow model:</a:t>
            </a:r>
          </a:p>
          <a:p>
            <a:pPr>
              <a:buFontTx/>
              <a:buChar char="-"/>
            </a:pPr>
            <a:r>
              <a:rPr lang="en-US" dirty="0" smtClean="0"/>
              <a:t>The role of savings for economic growth</a:t>
            </a:r>
          </a:p>
          <a:p>
            <a:pPr>
              <a:buFontTx/>
              <a:buChar char="-"/>
            </a:pPr>
            <a:r>
              <a:rPr lang="en-US" dirty="0" smtClean="0"/>
              <a:t>Capital accumulation is good for short run economic growth</a:t>
            </a:r>
          </a:p>
          <a:p>
            <a:pPr>
              <a:buFontTx/>
              <a:buChar char="-"/>
            </a:pPr>
            <a:r>
              <a:rPr lang="en-US" dirty="0" smtClean="0"/>
              <a:t>Technology is the determinant of long run economic growth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204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Modern theory – endogenous model</a:t>
            </a:r>
          </a:p>
          <a:p>
            <a:pPr marL="0" indent="0">
              <a:buNone/>
            </a:pPr>
            <a:r>
              <a:rPr lang="en-US" dirty="0" smtClean="0"/>
              <a:t>Later economist (Paul </a:t>
            </a:r>
            <a:r>
              <a:rPr lang="en-US" dirty="0" err="1" smtClean="0"/>
              <a:t>Romer</a:t>
            </a:r>
            <a:r>
              <a:rPr lang="en-US" dirty="0" smtClean="0"/>
              <a:t>, Grossman, </a:t>
            </a:r>
            <a:r>
              <a:rPr lang="en-US" dirty="0" err="1" smtClean="0"/>
              <a:t>Mankiw</a:t>
            </a:r>
            <a:r>
              <a:rPr lang="en-US" dirty="0" smtClean="0"/>
              <a:t>…) proposed economic growth model in which technological advances are determined by R&amp;D investment, government spending for education, number of workers in knowledge producing area…</a:t>
            </a:r>
          </a:p>
          <a:p>
            <a:pPr marL="0" indent="0">
              <a:buNone/>
            </a:pPr>
            <a:r>
              <a:rPr lang="en-US" dirty="0" smtClean="0"/>
              <a:t>Because now technological advances are internally decided then modern theory is also called as endogenous growth model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Theories of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9959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924800" cy="8842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 Policy to promote economic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143000"/>
            <a:ext cx="8153400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Saving and </a:t>
            </a:r>
            <a:r>
              <a:rPr lang="en-US" altLang="en-US" dirty="0" smtClean="0">
                <a:solidFill>
                  <a:srgbClr val="C00000"/>
                </a:solidFill>
              </a:rPr>
              <a:t>investment: </a:t>
            </a:r>
            <a:r>
              <a:rPr lang="en-US" altLang="en-US" dirty="0" smtClean="0"/>
              <a:t>Raise </a:t>
            </a:r>
            <a:r>
              <a:rPr lang="en-US" altLang="en-US" dirty="0"/>
              <a:t>future productivity</a:t>
            </a:r>
          </a:p>
          <a:p>
            <a:pPr lvl="1"/>
            <a:r>
              <a:rPr lang="en-US" altLang="en-US" sz="2600" dirty="0"/>
              <a:t>Invest more current resources in the production of capital</a:t>
            </a:r>
          </a:p>
          <a:p>
            <a:pPr lvl="1"/>
            <a:r>
              <a:rPr lang="en-US" altLang="en-US" sz="2600" dirty="0" smtClean="0"/>
              <a:t>Trade-off: Devote </a:t>
            </a:r>
            <a:r>
              <a:rPr lang="en-US" altLang="en-US" sz="2600" dirty="0"/>
              <a:t>fewer resources to produce goods and services for current consumption</a:t>
            </a:r>
          </a:p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Investment from </a:t>
            </a:r>
            <a:r>
              <a:rPr lang="en-US" altLang="en-US" dirty="0" smtClean="0">
                <a:solidFill>
                  <a:srgbClr val="C00000"/>
                </a:solidFill>
              </a:rPr>
              <a:t>abroad: </a:t>
            </a:r>
            <a:r>
              <a:rPr lang="en-US" altLang="en-US" dirty="0" smtClean="0"/>
              <a:t>Another </a:t>
            </a:r>
            <a:r>
              <a:rPr lang="en-US" altLang="en-US" dirty="0"/>
              <a:t>way for a country to invest in new capital</a:t>
            </a:r>
          </a:p>
          <a:p>
            <a:pPr lvl="1"/>
            <a:r>
              <a:rPr lang="en-US" altLang="en-US" sz="2600" dirty="0"/>
              <a:t>Foreign direct </a:t>
            </a:r>
            <a:r>
              <a:rPr lang="en-US" altLang="en-US" sz="2600" dirty="0" smtClean="0"/>
              <a:t>investment: Capital </a:t>
            </a:r>
            <a:r>
              <a:rPr lang="en-US" altLang="en-US" sz="2600" dirty="0"/>
              <a:t>investment that is owned and operated by a foreign entity</a:t>
            </a:r>
          </a:p>
          <a:p>
            <a:pPr lvl="1"/>
            <a:r>
              <a:rPr lang="en-US" altLang="en-US" sz="2600" dirty="0"/>
              <a:t>Foreign portfolio </a:t>
            </a:r>
            <a:r>
              <a:rPr lang="en-US" altLang="en-US" sz="2600" dirty="0" smtClean="0"/>
              <a:t>investment: Investment </a:t>
            </a:r>
            <a:r>
              <a:rPr lang="en-US" altLang="en-US" sz="2600" dirty="0"/>
              <a:t>financed with foreign money but operated by domestic residents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9307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229600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rgbClr val="C00000"/>
                </a:solidFill>
              </a:rPr>
              <a:t>Education: </a:t>
            </a:r>
            <a:r>
              <a:rPr lang="en-US" altLang="en-US" dirty="0" smtClean="0"/>
              <a:t>Investment </a:t>
            </a:r>
            <a:r>
              <a:rPr lang="en-US" altLang="en-US" dirty="0"/>
              <a:t>in human capital</a:t>
            </a:r>
          </a:p>
          <a:p>
            <a:pPr lvl="1"/>
            <a:r>
              <a:rPr lang="en-US" altLang="en-US" sz="2600" dirty="0"/>
              <a:t>Gap between wages of educated and uneducated workers</a:t>
            </a:r>
          </a:p>
          <a:p>
            <a:pPr lvl="1"/>
            <a:r>
              <a:rPr lang="en-US" altLang="en-US" sz="2600" dirty="0"/>
              <a:t>Opportunity cost: wages forgone</a:t>
            </a:r>
          </a:p>
          <a:p>
            <a:pPr lvl="1"/>
            <a:r>
              <a:rPr lang="en-US" altLang="en-US" sz="2600" dirty="0"/>
              <a:t>Conveys positive externality</a:t>
            </a:r>
          </a:p>
          <a:p>
            <a:pPr lvl="1"/>
            <a:r>
              <a:rPr lang="en-US" altLang="en-US" sz="2600" dirty="0" smtClean="0"/>
              <a:t>Brain drain (problem for poor countries)</a:t>
            </a:r>
          </a:p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Health and </a:t>
            </a:r>
            <a:r>
              <a:rPr lang="en-US" altLang="en-US" dirty="0" smtClean="0">
                <a:solidFill>
                  <a:srgbClr val="C00000"/>
                </a:solidFill>
              </a:rPr>
              <a:t>nutrition: </a:t>
            </a:r>
            <a:r>
              <a:rPr lang="en-US" altLang="en-US" dirty="0" smtClean="0"/>
              <a:t>Healthier </a:t>
            </a:r>
            <a:r>
              <a:rPr lang="en-US" altLang="en-US" dirty="0"/>
              <a:t>workers – more productive</a:t>
            </a:r>
          </a:p>
          <a:p>
            <a:pPr lvl="1"/>
            <a:r>
              <a:rPr lang="en-US" altLang="en-US" sz="2600" dirty="0"/>
              <a:t>The right investments in the health of the </a:t>
            </a:r>
            <a:r>
              <a:rPr lang="en-US" altLang="en-US" sz="2600" dirty="0" smtClean="0"/>
              <a:t>population: One </a:t>
            </a:r>
            <a:r>
              <a:rPr lang="en-US" altLang="en-US" sz="2600" dirty="0"/>
              <a:t>way for a nation to increase productivity and raise living standards</a:t>
            </a:r>
          </a:p>
          <a:p>
            <a:pPr lvl="1"/>
            <a:r>
              <a:rPr lang="en-US" altLang="en-US" sz="2600" dirty="0"/>
              <a:t>Historical </a:t>
            </a:r>
            <a:r>
              <a:rPr lang="en-US" altLang="en-US" sz="2600" dirty="0" smtClean="0"/>
              <a:t>trends of </a:t>
            </a:r>
            <a:r>
              <a:rPr lang="en-US" altLang="en-US" sz="2600" dirty="0"/>
              <a:t>long-run economic </a:t>
            </a:r>
            <a:r>
              <a:rPr lang="en-US" altLang="en-US" sz="2600" dirty="0" smtClean="0"/>
              <a:t>growth: Improved </a:t>
            </a:r>
            <a:r>
              <a:rPr lang="en-US" altLang="en-US" sz="2600" dirty="0"/>
              <a:t>health - from better </a:t>
            </a:r>
            <a:r>
              <a:rPr lang="en-US" altLang="en-US" sz="2600" dirty="0" smtClean="0"/>
              <a:t>nutrition and Taller </a:t>
            </a:r>
            <a:r>
              <a:rPr lang="en-US" altLang="en-US" sz="2600" dirty="0"/>
              <a:t>workers – higher wages – better productivity</a:t>
            </a:r>
          </a:p>
          <a:p>
            <a:pPr marL="320040" lvl="1" indent="0">
              <a:buNone/>
            </a:pPr>
            <a:endParaRPr lang="en-US" alt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8080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 Policy to promote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932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143000"/>
            <a:ext cx="7772400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Property rights and political </a:t>
            </a:r>
            <a:r>
              <a:rPr lang="en-US" altLang="en-US" dirty="0" smtClean="0">
                <a:solidFill>
                  <a:srgbClr val="C00000"/>
                </a:solidFill>
              </a:rPr>
              <a:t>stability: </a:t>
            </a:r>
            <a:r>
              <a:rPr lang="en-US" altLang="en-US" dirty="0" smtClean="0"/>
              <a:t>Create favorable institutions</a:t>
            </a:r>
            <a:endParaRPr lang="en-US" altLang="en-US" dirty="0"/>
          </a:p>
          <a:p>
            <a:pPr lvl="1"/>
            <a:r>
              <a:rPr lang="en-US" altLang="en-US" sz="2600" dirty="0"/>
              <a:t>Protect property </a:t>
            </a:r>
            <a:r>
              <a:rPr lang="en-US" altLang="en-US" sz="2600" dirty="0" smtClean="0"/>
              <a:t>rights: Ability </a:t>
            </a:r>
            <a:r>
              <a:rPr lang="en-US" altLang="en-US" sz="2600" dirty="0"/>
              <a:t>of people to exercise authority over the resources they own</a:t>
            </a:r>
          </a:p>
          <a:p>
            <a:pPr lvl="1"/>
            <a:r>
              <a:rPr lang="en-US" altLang="en-US" sz="2600" dirty="0" smtClean="0"/>
              <a:t>Promote </a:t>
            </a:r>
            <a:r>
              <a:rPr lang="en-US" altLang="en-US" sz="2600" dirty="0"/>
              <a:t>political stability</a:t>
            </a:r>
          </a:p>
          <a:p>
            <a:pPr marL="0" lvl="1" indent="0">
              <a:spcBef>
                <a:spcPts val="580"/>
              </a:spcBef>
              <a:buClr>
                <a:schemeClr val="accent1"/>
              </a:buClr>
              <a:buNone/>
            </a:pPr>
            <a:r>
              <a:rPr lang="en-US" altLang="en-US" sz="2600" dirty="0">
                <a:solidFill>
                  <a:srgbClr val="C00000"/>
                </a:solidFill>
              </a:rPr>
              <a:t>Free </a:t>
            </a:r>
            <a:r>
              <a:rPr lang="en-US" altLang="en-US" sz="2600" dirty="0" smtClean="0">
                <a:solidFill>
                  <a:srgbClr val="C00000"/>
                </a:solidFill>
              </a:rPr>
              <a:t>trade: </a:t>
            </a:r>
            <a:r>
              <a:rPr lang="en-US" altLang="en-US" sz="2600" dirty="0" smtClean="0"/>
              <a:t>Utilize national advantages</a:t>
            </a:r>
            <a:endParaRPr lang="en-US" altLang="en-US" sz="2600" dirty="0"/>
          </a:p>
          <a:p>
            <a:pPr lvl="1"/>
            <a:r>
              <a:rPr lang="en-US" altLang="en-US" sz="2600" dirty="0" smtClean="0"/>
              <a:t>Inward-oriented policies: avoid </a:t>
            </a:r>
            <a:r>
              <a:rPr lang="en-US" altLang="en-US" sz="2600" dirty="0"/>
              <a:t>interaction with the rest of the </a:t>
            </a:r>
            <a:r>
              <a:rPr lang="en-US" altLang="en-US" sz="2600" dirty="0" smtClean="0"/>
              <a:t>world </a:t>
            </a:r>
          </a:p>
          <a:p>
            <a:pPr lvl="1"/>
            <a:r>
              <a:rPr lang="en-US" altLang="en-US" sz="2600" dirty="0"/>
              <a:t>Outward-oriented </a:t>
            </a:r>
            <a:r>
              <a:rPr lang="en-US" altLang="en-US" sz="2600" dirty="0" smtClean="0"/>
              <a:t>policies: integrate </a:t>
            </a:r>
            <a:r>
              <a:rPr lang="en-US" altLang="en-US" sz="2600" dirty="0"/>
              <a:t>into the world </a:t>
            </a:r>
            <a:r>
              <a:rPr lang="en-US" altLang="en-US" sz="2600" dirty="0" smtClean="0"/>
              <a:t>economy</a:t>
            </a:r>
            <a:endParaRPr lang="en-US" altLang="en-US" sz="2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7318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 Policy to promote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3764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839200" cy="5867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Research and </a:t>
            </a:r>
            <a:r>
              <a:rPr lang="en-US" altLang="en-US" dirty="0" smtClean="0">
                <a:solidFill>
                  <a:srgbClr val="C00000"/>
                </a:solidFill>
              </a:rPr>
              <a:t>development : </a:t>
            </a:r>
            <a:r>
              <a:rPr lang="en-US" altLang="en-US" dirty="0" smtClean="0"/>
              <a:t>Knowledge </a:t>
            </a:r>
            <a:r>
              <a:rPr lang="en-US" altLang="en-US" dirty="0"/>
              <a:t>– public </a:t>
            </a:r>
            <a:r>
              <a:rPr lang="en-US" altLang="en-US" dirty="0" smtClean="0"/>
              <a:t>good that enhances technology</a:t>
            </a:r>
            <a:endParaRPr lang="en-US" altLang="en-US" dirty="0"/>
          </a:p>
          <a:p>
            <a:pPr lvl="1"/>
            <a:r>
              <a:rPr lang="en-US" altLang="en-US" dirty="0" smtClean="0"/>
              <a:t>Research Institutes or other science programs funded by government</a:t>
            </a:r>
          </a:p>
          <a:p>
            <a:pPr lvl="1"/>
            <a:r>
              <a:rPr lang="en-US" altLang="en-US" dirty="0" smtClean="0"/>
              <a:t>Research grants</a:t>
            </a:r>
          </a:p>
          <a:p>
            <a:pPr lvl="1"/>
            <a:r>
              <a:rPr lang="en-US" altLang="en-US" dirty="0" smtClean="0"/>
              <a:t>Tax </a:t>
            </a:r>
            <a:r>
              <a:rPr lang="en-US" altLang="en-US" dirty="0"/>
              <a:t>breaks </a:t>
            </a:r>
          </a:p>
          <a:p>
            <a:pPr lvl="1"/>
            <a:r>
              <a:rPr lang="en-US" altLang="en-US" dirty="0"/>
              <a:t>Patent </a:t>
            </a:r>
            <a:r>
              <a:rPr lang="en-US" altLang="en-US" dirty="0" smtClean="0"/>
              <a:t>system</a:t>
            </a:r>
          </a:p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</a:rPr>
              <a:t>Population </a:t>
            </a:r>
            <a:r>
              <a:rPr lang="en-US" altLang="en-US" dirty="0" smtClean="0">
                <a:solidFill>
                  <a:srgbClr val="C00000"/>
                </a:solidFill>
              </a:rPr>
              <a:t>growth: </a:t>
            </a:r>
            <a:r>
              <a:rPr lang="en-US" altLang="en-US" dirty="0" smtClean="0"/>
              <a:t>Large population create both advantages and disadvantages</a:t>
            </a:r>
            <a:endParaRPr lang="en-US" altLang="en-US" dirty="0"/>
          </a:p>
          <a:p>
            <a:pPr lvl="1"/>
            <a:r>
              <a:rPr lang="en-US" altLang="en-US" dirty="0" smtClean="0"/>
              <a:t>Stretching </a:t>
            </a:r>
            <a:r>
              <a:rPr lang="en-US" altLang="en-US" dirty="0"/>
              <a:t>natural </a:t>
            </a:r>
            <a:r>
              <a:rPr lang="en-US" altLang="en-US" dirty="0" smtClean="0"/>
              <a:t>resources</a:t>
            </a:r>
          </a:p>
          <a:p>
            <a:pPr lvl="1"/>
            <a:r>
              <a:rPr lang="en-US" altLang="en-US" dirty="0" smtClean="0"/>
              <a:t>Diluting </a:t>
            </a:r>
            <a:r>
              <a:rPr lang="en-US" altLang="en-US" dirty="0"/>
              <a:t>the capital </a:t>
            </a:r>
            <a:r>
              <a:rPr lang="en-US" altLang="en-US" dirty="0" smtClean="0"/>
              <a:t>stock</a:t>
            </a:r>
          </a:p>
          <a:p>
            <a:pPr lvl="1"/>
            <a:r>
              <a:rPr lang="en-US" altLang="en-US" dirty="0" smtClean="0"/>
              <a:t>Reduces </a:t>
            </a:r>
            <a:r>
              <a:rPr lang="en-US" altLang="en-US" dirty="0"/>
              <a:t>GDP per </a:t>
            </a:r>
            <a:r>
              <a:rPr lang="en-US" altLang="en-US" dirty="0" smtClean="0"/>
              <a:t>worker</a:t>
            </a:r>
          </a:p>
          <a:p>
            <a:pPr marL="320040" lvl="1" indent="0">
              <a:buNone/>
            </a:pPr>
            <a:r>
              <a:rPr lang="en-US" altLang="en-US" dirty="0" smtClean="0"/>
              <a:t>But</a:t>
            </a:r>
            <a:endParaRPr lang="en-US" altLang="en-US" dirty="0"/>
          </a:p>
          <a:p>
            <a:pPr lvl="1"/>
            <a:r>
              <a:rPr lang="en-US" altLang="en-US" dirty="0"/>
              <a:t>Promoting technological </a:t>
            </a:r>
            <a:r>
              <a:rPr lang="en-US" altLang="en-US" dirty="0" smtClean="0"/>
              <a:t>progress</a:t>
            </a:r>
          </a:p>
          <a:p>
            <a:pPr lvl="1"/>
            <a:r>
              <a:rPr lang="en-US" altLang="en-US" dirty="0"/>
              <a:t>Large labor force</a:t>
            </a:r>
          </a:p>
          <a:p>
            <a:pPr lvl="1"/>
            <a:r>
              <a:rPr lang="en-US" altLang="en-US" dirty="0"/>
              <a:t>More consumers 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772400" cy="7318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 Policy to promote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9411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884238"/>
          </a:xfrm>
        </p:spPr>
        <p:txBody>
          <a:bodyPr/>
          <a:lstStyle/>
          <a:p>
            <a:r>
              <a:rPr lang="en-US" b="1" dirty="0" smtClean="0"/>
              <a:t>Key concepts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143000"/>
            <a:ext cx="7772400" cy="5410200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en-US" dirty="0" smtClean="0"/>
              <a:t>Economic growth</a:t>
            </a:r>
          </a:p>
          <a:p>
            <a:pPr>
              <a:buFontTx/>
              <a:buChar char="-"/>
            </a:pPr>
            <a:r>
              <a:rPr lang="en-US" dirty="0" smtClean="0"/>
              <a:t>Income per capita</a:t>
            </a:r>
          </a:p>
          <a:p>
            <a:pPr>
              <a:buFontTx/>
              <a:buChar char="-"/>
            </a:pPr>
            <a:r>
              <a:rPr lang="en-US" dirty="0" smtClean="0"/>
              <a:t>Living standard</a:t>
            </a:r>
          </a:p>
          <a:p>
            <a:pPr>
              <a:buFontTx/>
              <a:buChar char="-"/>
            </a:pPr>
            <a:r>
              <a:rPr lang="en-US" dirty="0" smtClean="0"/>
              <a:t>Rule of 70</a:t>
            </a:r>
          </a:p>
          <a:p>
            <a:pPr>
              <a:buFontTx/>
              <a:buChar char="-"/>
            </a:pPr>
            <a:r>
              <a:rPr lang="en-US" dirty="0" smtClean="0"/>
              <a:t>Human capital, Physical capital, Natural resources, Technology advance</a:t>
            </a:r>
          </a:p>
          <a:p>
            <a:pPr>
              <a:buFontTx/>
              <a:buChar char="-"/>
            </a:pPr>
            <a:r>
              <a:rPr lang="en-US" dirty="0" smtClean="0"/>
              <a:t>Classical theory</a:t>
            </a:r>
          </a:p>
          <a:p>
            <a:pPr>
              <a:buFontTx/>
              <a:buChar char="-"/>
            </a:pPr>
            <a:r>
              <a:rPr lang="en-US" dirty="0" smtClean="0"/>
              <a:t>Keynesian theory, </a:t>
            </a:r>
            <a:r>
              <a:rPr lang="en-US" dirty="0" err="1" smtClean="0"/>
              <a:t>Harrod</a:t>
            </a:r>
            <a:r>
              <a:rPr lang="en-US" dirty="0" smtClean="0"/>
              <a:t> – </a:t>
            </a:r>
            <a:r>
              <a:rPr lang="en-US" dirty="0" err="1" smtClean="0"/>
              <a:t>Domar</a:t>
            </a:r>
            <a:r>
              <a:rPr lang="en-US" dirty="0" smtClean="0"/>
              <a:t> model</a:t>
            </a:r>
          </a:p>
          <a:p>
            <a:pPr>
              <a:buFontTx/>
              <a:buChar char="-"/>
            </a:pPr>
            <a:r>
              <a:rPr lang="en-US" dirty="0" smtClean="0"/>
              <a:t>Neo-classical theory, Solow model</a:t>
            </a:r>
          </a:p>
          <a:p>
            <a:pPr>
              <a:buFontTx/>
              <a:buChar char="-"/>
            </a:pPr>
            <a:r>
              <a:rPr lang="en-US" dirty="0" smtClean="0"/>
              <a:t>Steady state</a:t>
            </a:r>
          </a:p>
          <a:p>
            <a:pPr>
              <a:buFontTx/>
              <a:buChar char="-"/>
            </a:pPr>
            <a:r>
              <a:rPr lang="en-US" dirty="0" smtClean="0"/>
              <a:t>Endogenous model</a:t>
            </a:r>
          </a:p>
          <a:p>
            <a:pPr>
              <a:buFontTx/>
              <a:buChar char="-"/>
            </a:pPr>
            <a:r>
              <a:rPr lang="en-US" dirty="0" smtClean="0"/>
              <a:t>R&amp;D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7548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298</TotalTime>
  <Words>1349</Words>
  <Application>Microsoft Office PowerPoint</Application>
  <PresentationFormat>On-screen Show (4:3)</PresentationFormat>
  <Paragraphs>256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Equity</vt:lpstr>
      <vt:lpstr>Equation</vt:lpstr>
      <vt:lpstr>Chapter 3 Economic growth</vt:lpstr>
      <vt:lpstr>Content</vt:lpstr>
      <vt:lpstr>1 Definition, computing method and implications of economic growth </vt:lpstr>
      <vt:lpstr>1 Definition, computing method and implications of economic growth </vt:lpstr>
      <vt:lpstr>1 Definition, computing method and implications of economic growth </vt:lpstr>
      <vt:lpstr>Rule of thumb:  rule of 70</vt:lpstr>
      <vt:lpstr>1 Definition, computing method and implications of economic growth </vt:lpstr>
      <vt:lpstr>The variety of growth experiences</vt:lpstr>
      <vt:lpstr>2 Factors decides economic growth in the long run</vt:lpstr>
      <vt:lpstr>2 Factors decides economic growth in the long run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3 Theories of economic growth</vt:lpstr>
      <vt:lpstr>4 Policy to promote economic growth</vt:lpstr>
      <vt:lpstr>4 Policy to promote economic growth</vt:lpstr>
      <vt:lpstr>4 Policy to promote economic growth</vt:lpstr>
      <vt:lpstr>4 Policy to promote economic growth</vt:lpstr>
      <vt:lpstr>Key concepts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 Economic growth</dc:title>
  <dc:creator>Truong</dc:creator>
  <cp:lastModifiedBy>Truong</cp:lastModifiedBy>
  <cp:revision>15</cp:revision>
  <dcterms:created xsi:type="dcterms:W3CDTF">2014-03-16T15:05:11Z</dcterms:created>
  <dcterms:modified xsi:type="dcterms:W3CDTF">2014-03-28T09:53:52Z</dcterms:modified>
</cp:coreProperties>
</file>