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9" r:id="rId13"/>
    <p:sldId id="270" r:id="rId14"/>
    <p:sldId id="271" r:id="rId15"/>
    <p:sldId id="272" r:id="rId16"/>
    <p:sldId id="273" r:id="rId17"/>
    <p:sldId id="274" r:id="rId18"/>
    <p:sldId id="275" r:id="rId19"/>
    <p:sldId id="276" r:id="rId20"/>
    <p:sldId id="277"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219AE85C-6320-4AF8-B0B8-23A54C7F6F3C}" type="datetimeFigureOut">
              <a:rPr lang="en-US" smtClean="0"/>
              <a:t>3/28/2014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818DEAFB-51E0-46C5-B599-7A6C0483A790}"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19AE85C-6320-4AF8-B0B8-23A54C7F6F3C}" type="datetimeFigureOut">
              <a:rPr lang="en-US" smtClean="0"/>
              <a:t>3/28/2014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8DEAFB-51E0-46C5-B599-7A6C0483A790}"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19AE85C-6320-4AF8-B0B8-23A54C7F6F3C}" type="datetimeFigureOut">
              <a:rPr lang="en-US" smtClean="0"/>
              <a:t>3/28/2014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818DEAFB-51E0-46C5-B599-7A6C0483A79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19AE85C-6320-4AF8-B0B8-23A54C7F6F3C}" type="datetimeFigureOut">
              <a:rPr lang="en-US" smtClean="0"/>
              <a:t>3/28/2014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18DEAFB-51E0-46C5-B599-7A6C0483A790}"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19AE85C-6320-4AF8-B0B8-23A54C7F6F3C}" type="datetimeFigureOut">
              <a:rPr lang="en-US" smtClean="0"/>
              <a:t>3/28/2014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18DEAFB-51E0-46C5-B599-7A6C0483A790}"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19AE85C-6320-4AF8-B0B8-23A54C7F6F3C}" type="datetimeFigureOut">
              <a:rPr lang="en-US" smtClean="0"/>
              <a:t>3/28/2014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18DEAFB-51E0-46C5-B599-7A6C0483A79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9AE85C-6320-4AF8-B0B8-23A54C7F6F3C}" type="datetimeFigureOut">
              <a:rPr lang="en-US" smtClean="0"/>
              <a:t>3/28/2014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18DEAFB-51E0-46C5-B599-7A6C0483A79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19AE85C-6320-4AF8-B0B8-23A54C7F6F3C}" type="datetimeFigureOut">
              <a:rPr lang="en-US" smtClean="0"/>
              <a:t>3/28/2014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18DEAFB-51E0-46C5-B599-7A6C0483A790}"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19AE85C-6320-4AF8-B0B8-23A54C7F6F3C}" type="datetimeFigureOut">
              <a:rPr lang="en-US" smtClean="0"/>
              <a:t>3/28/2014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818DEAFB-51E0-46C5-B599-7A6C0483A790}"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19AE85C-6320-4AF8-B0B8-23A54C7F6F3C}" type="datetimeFigureOut">
              <a:rPr lang="en-US" smtClean="0"/>
              <a:t>3/28/2014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8DEAFB-51E0-46C5-B599-7A6C0483A79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19AE85C-6320-4AF8-B0B8-23A54C7F6F3C}" type="datetimeFigureOut">
              <a:rPr lang="en-US" smtClean="0"/>
              <a:t>3/28/2014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8DEAFB-51E0-46C5-B599-7A6C0483A790}"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2E841F09-E913-4E8F-AA05-DFB47F0192F4}" type="slidenum">
              <a:rPr lang="en-US"/>
              <a:pPr>
                <a:defRPr/>
              </a:pPr>
              <a:t>‹#›</a:t>
            </a:fld>
            <a:endParaRPr lang="en-US"/>
          </a:p>
        </p:txBody>
      </p:sp>
    </p:spTree>
    <p:extLst>
      <p:ext uri="{BB962C8B-B14F-4D97-AF65-F5344CB8AC3E}">
        <p14:creationId xmlns:p14="http://schemas.microsoft.com/office/powerpoint/2010/main" val="584191670"/>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2E841F09-E913-4E8F-AA05-DFB47F0192F4}" type="slidenum">
              <a:rPr lang="en-US"/>
              <a:pPr>
                <a:defRPr/>
              </a:pPr>
              <a:t>‹#›</a:t>
            </a:fld>
            <a:endParaRPr lang="en-US"/>
          </a:p>
        </p:txBody>
      </p:sp>
    </p:spTree>
    <p:extLst>
      <p:ext uri="{BB962C8B-B14F-4D97-AF65-F5344CB8AC3E}">
        <p14:creationId xmlns:p14="http://schemas.microsoft.com/office/powerpoint/2010/main" val="584191670"/>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2E841F09-E913-4E8F-AA05-DFB47F0192F4}" type="slidenum">
              <a:rPr lang="en-US"/>
              <a:pPr>
                <a:defRPr/>
              </a:pPr>
              <a:t>‹#›</a:t>
            </a:fld>
            <a:endParaRPr lang="en-US"/>
          </a:p>
        </p:txBody>
      </p:sp>
    </p:spTree>
    <p:extLst>
      <p:ext uri="{BB962C8B-B14F-4D97-AF65-F5344CB8AC3E}">
        <p14:creationId xmlns:p14="http://schemas.microsoft.com/office/powerpoint/2010/main" val="584191670"/>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2E841F09-E913-4E8F-AA05-DFB47F0192F4}" type="slidenum">
              <a:rPr lang="en-US"/>
              <a:pPr>
                <a:defRPr/>
              </a:pPr>
              <a:t>‹#›</a:t>
            </a:fld>
            <a:endParaRPr lang="en-US"/>
          </a:p>
        </p:txBody>
      </p:sp>
    </p:spTree>
    <p:extLst>
      <p:ext uri="{BB962C8B-B14F-4D97-AF65-F5344CB8AC3E}">
        <p14:creationId xmlns:p14="http://schemas.microsoft.com/office/powerpoint/2010/main" val="584191670"/>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19AE85C-6320-4AF8-B0B8-23A54C7F6F3C}" type="datetimeFigureOut">
              <a:rPr lang="en-US" smtClean="0"/>
              <a:t>3/28/2014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818DEAFB-51E0-46C5-B599-7A6C0483A79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4 Saving, investment and financial system</a:t>
            </a:r>
            <a:endParaRPr lang="en-US" dirty="0"/>
          </a:p>
        </p:txBody>
      </p:sp>
    </p:spTree>
    <p:extLst>
      <p:ext uri="{BB962C8B-B14F-4D97-AF65-F5344CB8AC3E}">
        <p14:creationId xmlns:p14="http://schemas.microsoft.com/office/powerpoint/2010/main" val="680015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quarter" idx="1"/>
          </p:nvPr>
        </p:nvSpPr>
        <p:spPr/>
        <p:txBody>
          <a:bodyPr/>
          <a:lstStyle/>
          <a:p>
            <a:pPr marL="0" indent="0">
              <a:buNone/>
            </a:pPr>
            <a:r>
              <a:rPr lang="en-US" dirty="0" smtClean="0"/>
              <a:t>I Financial system in the economy</a:t>
            </a:r>
          </a:p>
          <a:p>
            <a:pPr marL="0" indent="0">
              <a:buNone/>
            </a:pPr>
            <a:r>
              <a:rPr lang="en-US" dirty="0" smtClean="0"/>
              <a:t>II Saving and investment in National Income Account</a:t>
            </a:r>
          </a:p>
          <a:p>
            <a:pPr marL="0" indent="0">
              <a:buNone/>
            </a:pPr>
            <a:r>
              <a:rPr lang="en-US" dirty="0" smtClean="0"/>
              <a:t>III The market for loanable funds</a:t>
            </a:r>
          </a:p>
          <a:p>
            <a:pPr marL="0" indent="0">
              <a:buNone/>
            </a:pPr>
            <a:endParaRPr lang="en-US" dirty="0"/>
          </a:p>
        </p:txBody>
      </p:sp>
    </p:spTree>
    <p:extLst>
      <p:ext uri="{BB962C8B-B14F-4D97-AF65-F5344CB8AC3E}">
        <p14:creationId xmlns:p14="http://schemas.microsoft.com/office/powerpoint/2010/main" val="4192310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4636"/>
            <a:ext cx="7772400" cy="884238"/>
          </a:xfrm>
        </p:spPr>
        <p:txBody>
          <a:bodyPr/>
          <a:lstStyle/>
          <a:p>
            <a:r>
              <a:rPr lang="en-US" dirty="0" smtClean="0"/>
              <a:t>I Financial system in the economy</a:t>
            </a:r>
            <a:endParaRPr lang="en-US" dirty="0"/>
          </a:p>
        </p:txBody>
      </p:sp>
      <p:sp>
        <p:nvSpPr>
          <p:cNvPr id="3" name="Content Placeholder 2"/>
          <p:cNvSpPr>
            <a:spLocks noGrp="1"/>
          </p:cNvSpPr>
          <p:nvPr>
            <p:ph sz="quarter" idx="1"/>
          </p:nvPr>
        </p:nvSpPr>
        <p:spPr>
          <a:xfrm>
            <a:off x="762000" y="838200"/>
            <a:ext cx="7772400" cy="4572000"/>
          </a:xfrm>
        </p:spPr>
        <p:txBody>
          <a:bodyPr/>
          <a:lstStyle/>
          <a:p>
            <a:r>
              <a:rPr lang="en-US" altLang="en-US" b="1" u="sng" dirty="0"/>
              <a:t>Financial </a:t>
            </a:r>
            <a:r>
              <a:rPr lang="en-US" altLang="en-US" b="1" u="sng" dirty="0" smtClean="0"/>
              <a:t>system</a:t>
            </a:r>
            <a:r>
              <a:rPr lang="en-US" altLang="en-US" dirty="0" smtClean="0"/>
              <a:t>: Group </a:t>
            </a:r>
            <a:r>
              <a:rPr lang="en-US" altLang="en-US" dirty="0"/>
              <a:t>of institutions in the </a:t>
            </a:r>
            <a:r>
              <a:rPr lang="en-US" altLang="en-US" dirty="0" smtClean="0"/>
              <a:t>economy that </a:t>
            </a:r>
            <a:r>
              <a:rPr lang="en-US" altLang="en-US" dirty="0"/>
              <a:t>help match o</a:t>
            </a:r>
            <a:r>
              <a:rPr lang="en-US" altLang="en-US" dirty="0" smtClean="0"/>
              <a:t>ne </a:t>
            </a:r>
            <a:r>
              <a:rPr lang="en-US" altLang="en-US" dirty="0"/>
              <a:t>person’s saving </a:t>
            </a:r>
            <a:r>
              <a:rPr lang="en-US" altLang="en-US" dirty="0" smtClean="0"/>
              <a:t>with </a:t>
            </a:r>
            <a:r>
              <a:rPr lang="en-US" altLang="en-US" dirty="0"/>
              <a:t>another person’s investment</a:t>
            </a:r>
          </a:p>
          <a:p>
            <a:pPr marL="0" indent="0">
              <a:buNone/>
            </a:pPr>
            <a:r>
              <a:rPr lang="en-US" dirty="0" smtClean="0"/>
              <a:t>	</a:t>
            </a:r>
            <a:endParaRPr lang="en-US" dirty="0"/>
          </a:p>
        </p:txBody>
      </p:sp>
      <p:sp>
        <p:nvSpPr>
          <p:cNvPr id="4" name="Rectangle 3"/>
          <p:cNvSpPr/>
          <p:nvPr/>
        </p:nvSpPr>
        <p:spPr>
          <a:xfrm>
            <a:off x="3654708" y="1875354"/>
            <a:ext cx="1981200" cy="7620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latin typeface="Times New Roman" pitchFamily="18" charset="0"/>
                <a:cs typeface="Times New Roman" pitchFamily="18" charset="0"/>
              </a:rPr>
              <a:t>Indirect channel</a:t>
            </a:r>
            <a:endParaRPr lang="en-US" sz="2000" dirty="0">
              <a:latin typeface="Times New Roman" pitchFamily="18" charset="0"/>
              <a:cs typeface="Times New Roman" pitchFamily="18" charset="0"/>
            </a:endParaRPr>
          </a:p>
        </p:txBody>
      </p:sp>
      <p:sp>
        <p:nvSpPr>
          <p:cNvPr id="5" name="Rectangle 4"/>
          <p:cNvSpPr/>
          <p:nvPr/>
        </p:nvSpPr>
        <p:spPr>
          <a:xfrm>
            <a:off x="3602175" y="5943600"/>
            <a:ext cx="1981200" cy="7620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latin typeface="Times New Roman" pitchFamily="18" charset="0"/>
                <a:cs typeface="Times New Roman" pitchFamily="18" charset="0"/>
              </a:rPr>
              <a:t>Direct channel</a:t>
            </a:r>
            <a:endParaRPr lang="en-US" sz="2000" dirty="0">
              <a:latin typeface="Times New Roman" pitchFamily="18" charset="0"/>
              <a:cs typeface="Times New Roman" pitchFamily="18" charset="0"/>
            </a:endParaRPr>
          </a:p>
        </p:txBody>
      </p:sp>
      <p:sp>
        <p:nvSpPr>
          <p:cNvPr id="6" name="Rectangle 5"/>
          <p:cNvSpPr/>
          <p:nvPr/>
        </p:nvSpPr>
        <p:spPr>
          <a:xfrm>
            <a:off x="152400" y="3985635"/>
            <a:ext cx="2133600" cy="19881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smtClean="0">
                <a:latin typeface="Times New Roman" pitchFamily="18" charset="0"/>
                <a:cs typeface="Times New Roman" pitchFamily="18" charset="0"/>
              </a:rPr>
              <a:t>Lenders </a:t>
            </a:r>
            <a:endParaRPr lang="en-US" dirty="0">
              <a:latin typeface="Times New Roman" pitchFamily="18" charset="0"/>
              <a:cs typeface="Times New Roman" pitchFamily="18" charset="0"/>
            </a:endParaRPr>
          </a:p>
          <a:p>
            <a:pPr>
              <a:buFontTx/>
              <a:buChar char="-"/>
              <a:defRPr/>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Households</a:t>
            </a:r>
            <a:endParaRPr lang="en-US" dirty="0">
              <a:latin typeface="Times New Roman" pitchFamily="18" charset="0"/>
              <a:cs typeface="Times New Roman" pitchFamily="18" charset="0"/>
            </a:endParaRPr>
          </a:p>
          <a:p>
            <a:pPr>
              <a:buFontTx/>
              <a:buChar char="-"/>
              <a:defRPr/>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Firms</a:t>
            </a:r>
            <a:endParaRPr lang="en-US" dirty="0">
              <a:latin typeface="Times New Roman" pitchFamily="18" charset="0"/>
              <a:cs typeface="Times New Roman" pitchFamily="18" charset="0"/>
            </a:endParaRPr>
          </a:p>
          <a:p>
            <a:pPr>
              <a:buFontTx/>
              <a:buChar char="-"/>
              <a:defRPr/>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Government</a:t>
            </a:r>
            <a:endParaRPr lang="en-US" dirty="0">
              <a:latin typeface="Times New Roman" pitchFamily="18" charset="0"/>
              <a:cs typeface="Times New Roman" pitchFamily="18" charset="0"/>
            </a:endParaRPr>
          </a:p>
          <a:p>
            <a:pPr>
              <a:defRPr/>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Foreign entities</a:t>
            </a:r>
            <a:endParaRPr lang="en-US" dirty="0">
              <a:latin typeface="Times New Roman" pitchFamily="18" charset="0"/>
              <a:cs typeface="Times New Roman" pitchFamily="18" charset="0"/>
            </a:endParaRPr>
          </a:p>
        </p:txBody>
      </p:sp>
      <p:sp>
        <p:nvSpPr>
          <p:cNvPr id="7" name="Rectangle 6"/>
          <p:cNvSpPr/>
          <p:nvPr/>
        </p:nvSpPr>
        <p:spPr>
          <a:xfrm>
            <a:off x="6776307" y="3985635"/>
            <a:ext cx="2132158" cy="19881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smtClean="0">
                <a:latin typeface="Times New Roman" pitchFamily="18" charset="0"/>
                <a:cs typeface="Times New Roman" pitchFamily="18" charset="0"/>
              </a:rPr>
              <a:t>Borrowers</a:t>
            </a:r>
            <a:endParaRPr lang="en-US" dirty="0">
              <a:latin typeface="Times New Roman" pitchFamily="18" charset="0"/>
              <a:cs typeface="Times New Roman" pitchFamily="18" charset="0"/>
            </a:endParaRPr>
          </a:p>
          <a:p>
            <a:pPr>
              <a:buFontTx/>
              <a:buChar char="-"/>
              <a:defRPr/>
            </a:pPr>
            <a:r>
              <a:rPr lang="en-US" dirty="0">
                <a:latin typeface="Times New Roman" pitchFamily="18" charset="0"/>
                <a:cs typeface="Times New Roman" pitchFamily="18" charset="0"/>
              </a:rPr>
              <a:t> Households</a:t>
            </a:r>
          </a:p>
          <a:p>
            <a:pPr>
              <a:buFontTx/>
              <a:buChar char="-"/>
              <a:defRPr/>
            </a:pPr>
            <a:r>
              <a:rPr lang="en-US" dirty="0">
                <a:latin typeface="Times New Roman" pitchFamily="18" charset="0"/>
                <a:cs typeface="Times New Roman" pitchFamily="18" charset="0"/>
              </a:rPr>
              <a:t> Firms</a:t>
            </a:r>
          </a:p>
          <a:p>
            <a:pPr>
              <a:buFontTx/>
              <a:buChar char="-"/>
              <a:defRPr/>
            </a:pPr>
            <a:r>
              <a:rPr lang="en-US" dirty="0">
                <a:latin typeface="Times New Roman" pitchFamily="18" charset="0"/>
                <a:cs typeface="Times New Roman" pitchFamily="18" charset="0"/>
              </a:rPr>
              <a:t> Government</a:t>
            </a:r>
          </a:p>
          <a:p>
            <a:pPr>
              <a:defRPr/>
            </a:pPr>
            <a:r>
              <a:rPr lang="en-US" dirty="0">
                <a:latin typeface="Times New Roman" pitchFamily="18" charset="0"/>
                <a:cs typeface="Times New Roman" pitchFamily="18" charset="0"/>
              </a:rPr>
              <a:t>- Foreign entities</a:t>
            </a:r>
          </a:p>
        </p:txBody>
      </p:sp>
      <p:sp>
        <p:nvSpPr>
          <p:cNvPr id="8" name="Bent Arrow 7"/>
          <p:cNvSpPr/>
          <p:nvPr/>
        </p:nvSpPr>
        <p:spPr>
          <a:xfrm>
            <a:off x="1362941" y="2874818"/>
            <a:ext cx="1828800" cy="990600"/>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9" name="Bent Arrow 8"/>
          <p:cNvSpPr/>
          <p:nvPr/>
        </p:nvSpPr>
        <p:spPr>
          <a:xfrm rot="5400000">
            <a:off x="6697221" y="2629189"/>
            <a:ext cx="914400" cy="1666875"/>
          </a:xfrm>
          <a:prstGeom prst="bentArrow">
            <a:avLst>
              <a:gd name="adj1" fmla="val 25000"/>
              <a:gd name="adj2" fmla="val 25895"/>
              <a:gd name="adj3" fmla="val 25000"/>
              <a:gd name="adj4" fmla="val 4375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0" name="Rounded Rectangle 9"/>
          <p:cNvSpPr/>
          <p:nvPr/>
        </p:nvSpPr>
        <p:spPr>
          <a:xfrm>
            <a:off x="3456705" y="2805543"/>
            <a:ext cx="24384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itchFamily="18" charset="0"/>
                <a:cs typeface="Times New Roman" pitchFamily="18" charset="0"/>
              </a:rPr>
              <a:t>F</a:t>
            </a:r>
            <a:r>
              <a:rPr lang="en-US" dirty="0" smtClean="0">
                <a:latin typeface="Times New Roman" pitchFamily="18" charset="0"/>
                <a:cs typeface="Times New Roman" pitchFamily="18" charset="0"/>
              </a:rPr>
              <a:t>inancial intermediary</a:t>
            </a:r>
            <a:endParaRPr lang="en-US" dirty="0">
              <a:latin typeface="Times New Roman" pitchFamily="18" charset="0"/>
              <a:cs typeface="Times New Roman" pitchFamily="18" charset="0"/>
            </a:endParaRPr>
          </a:p>
        </p:txBody>
      </p:sp>
      <p:sp>
        <p:nvSpPr>
          <p:cNvPr id="11" name="Oval 10"/>
          <p:cNvSpPr/>
          <p:nvPr/>
        </p:nvSpPr>
        <p:spPr>
          <a:xfrm>
            <a:off x="3368675" y="4667106"/>
            <a:ext cx="2362200" cy="1219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dirty="0" smtClean="0">
                <a:latin typeface="Times New Roman" pitchFamily="18" charset="0"/>
                <a:cs typeface="Times New Roman" pitchFamily="18" charset="0"/>
              </a:rPr>
              <a:t>Financial market</a:t>
            </a:r>
            <a:endParaRPr lang="en-US" sz="1600" dirty="0">
              <a:latin typeface="Times New Roman" pitchFamily="18" charset="0"/>
              <a:cs typeface="Times New Roman" pitchFamily="18" charset="0"/>
            </a:endParaRPr>
          </a:p>
        </p:txBody>
      </p:sp>
      <p:sp>
        <p:nvSpPr>
          <p:cNvPr id="12" name="Right Arrow 11"/>
          <p:cNvSpPr/>
          <p:nvPr/>
        </p:nvSpPr>
        <p:spPr>
          <a:xfrm>
            <a:off x="2360613" y="5102741"/>
            <a:ext cx="990600" cy="4572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ight Arrow 12"/>
          <p:cNvSpPr/>
          <p:nvPr/>
        </p:nvSpPr>
        <p:spPr>
          <a:xfrm>
            <a:off x="5746027" y="5048106"/>
            <a:ext cx="990600" cy="4572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TextBox 14"/>
          <p:cNvSpPr txBox="1">
            <a:spLocks noChangeArrowheads="1"/>
          </p:cNvSpPr>
          <p:nvPr/>
        </p:nvSpPr>
        <p:spPr bwMode="auto">
          <a:xfrm>
            <a:off x="1833851" y="2914194"/>
            <a:ext cx="99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eaLnBrk="1" hangingPunct="1">
              <a:spcBef>
                <a:spcPct val="0"/>
              </a:spcBef>
              <a:buClrTx/>
              <a:buSzTx/>
              <a:buFontTx/>
              <a:buNone/>
            </a:pPr>
            <a:r>
              <a:rPr lang="en-US" altLang="en-US" sz="1800" dirty="0" smtClean="0">
                <a:latin typeface="Times New Roman" pitchFamily="18" charset="0"/>
                <a:cs typeface="Times New Roman" pitchFamily="18" charset="0"/>
              </a:rPr>
              <a:t>Capital</a:t>
            </a:r>
            <a:endParaRPr lang="en-US" altLang="en-US" sz="1800" dirty="0">
              <a:latin typeface="Times New Roman" pitchFamily="18" charset="0"/>
              <a:cs typeface="Times New Roman" pitchFamily="18" charset="0"/>
            </a:endParaRPr>
          </a:p>
        </p:txBody>
      </p:sp>
      <p:sp>
        <p:nvSpPr>
          <p:cNvPr id="15" name="TextBox 15"/>
          <p:cNvSpPr txBox="1">
            <a:spLocks noChangeArrowheads="1"/>
          </p:cNvSpPr>
          <p:nvPr/>
        </p:nvSpPr>
        <p:spPr bwMode="auto">
          <a:xfrm>
            <a:off x="6633152" y="2914194"/>
            <a:ext cx="900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eaLnBrk="1" hangingPunct="1">
              <a:spcBef>
                <a:spcPct val="0"/>
              </a:spcBef>
              <a:buClrTx/>
              <a:buSzTx/>
              <a:buFontTx/>
              <a:buNone/>
            </a:pPr>
            <a:r>
              <a:rPr lang="en-US" altLang="en-US" sz="1800" dirty="0" smtClean="0">
                <a:latin typeface="Times New Roman" pitchFamily="18" charset="0"/>
                <a:cs typeface="Times New Roman" pitchFamily="18" charset="0"/>
              </a:rPr>
              <a:t>Capital</a:t>
            </a:r>
            <a:endParaRPr lang="en-US" altLang="en-US" sz="1800" dirty="0">
              <a:latin typeface="Times New Roman" pitchFamily="18" charset="0"/>
              <a:cs typeface="Times New Roman" pitchFamily="18" charset="0"/>
            </a:endParaRPr>
          </a:p>
        </p:txBody>
      </p:sp>
      <p:sp>
        <p:nvSpPr>
          <p:cNvPr id="16" name="TextBox 16"/>
          <p:cNvSpPr txBox="1">
            <a:spLocks noChangeArrowheads="1"/>
          </p:cNvSpPr>
          <p:nvPr/>
        </p:nvSpPr>
        <p:spPr bwMode="auto">
          <a:xfrm>
            <a:off x="5788313" y="5092040"/>
            <a:ext cx="8794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eaLnBrk="1" hangingPunct="1">
              <a:spcBef>
                <a:spcPct val="0"/>
              </a:spcBef>
              <a:buClrTx/>
              <a:buSzTx/>
              <a:buFontTx/>
              <a:buNone/>
            </a:pPr>
            <a:r>
              <a:rPr lang="en-US" altLang="en-US" sz="1800" dirty="0" smtClean="0">
                <a:latin typeface="Times New Roman" pitchFamily="18" charset="0"/>
                <a:cs typeface="Times New Roman" pitchFamily="18" charset="0"/>
              </a:rPr>
              <a:t>Capital</a:t>
            </a:r>
            <a:endParaRPr lang="en-US" altLang="en-US" sz="1800" dirty="0">
              <a:latin typeface="Times New Roman" pitchFamily="18" charset="0"/>
              <a:cs typeface="Times New Roman" pitchFamily="18" charset="0"/>
            </a:endParaRPr>
          </a:p>
        </p:txBody>
      </p:sp>
      <p:sp>
        <p:nvSpPr>
          <p:cNvPr id="17" name="TextBox 17"/>
          <p:cNvSpPr txBox="1">
            <a:spLocks noChangeArrowheads="1"/>
          </p:cNvSpPr>
          <p:nvPr/>
        </p:nvSpPr>
        <p:spPr bwMode="auto">
          <a:xfrm>
            <a:off x="2368838" y="5146675"/>
            <a:ext cx="9112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eaLnBrk="1" hangingPunct="1">
              <a:spcBef>
                <a:spcPct val="0"/>
              </a:spcBef>
              <a:buClrTx/>
              <a:buSzTx/>
              <a:buFontTx/>
              <a:buNone/>
            </a:pPr>
            <a:r>
              <a:rPr lang="en-US" altLang="en-US" sz="1800" dirty="0" smtClean="0">
                <a:latin typeface="Times New Roman" pitchFamily="18" charset="0"/>
                <a:cs typeface="Times New Roman" pitchFamily="18" charset="0"/>
              </a:rPr>
              <a:t>Capital</a:t>
            </a:r>
            <a:endParaRPr lang="en-US" altLang="en-US" sz="1800" dirty="0">
              <a:latin typeface="Times New Roman" pitchFamily="18" charset="0"/>
              <a:cs typeface="Times New Roman" pitchFamily="18" charset="0"/>
            </a:endParaRPr>
          </a:p>
        </p:txBody>
      </p:sp>
      <p:sp>
        <p:nvSpPr>
          <p:cNvPr id="18" name="TextBox 19"/>
          <p:cNvSpPr txBox="1">
            <a:spLocks noChangeArrowheads="1"/>
          </p:cNvSpPr>
          <p:nvPr/>
        </p:nvSpPr>
        <p:spPr bwMode="auto">
          <a:xfrm>
            <a:off x="3563144" y="3985635"/>
            <a:ext cx="23542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eaLnBrk="1" hangingPunct="1">
              <a:spcBef>
                <a:spcPct val="0"/>
              </a:spcBef>
              <a:buClrTx/>
              <a:buSzTx/>
              <a:buFontTx/>
              <a:buNone/>
            </a:pPr>
            <a:r>
              <a:rPr lang="en-US" altLang="en-US" sz="2500" dirty="0" smtClean="0">
                <a:latin typeface="Times New Roman" pitchFamily="18" charset="0"/>
                <a:cs typeface="Times New Roman" pitchFamily="18" charset="0"/>
              </a:rPr>
              <a:t>Financial system </a:t>
            </a:r>
            <a:endParaRPr lang="en-US" altLang="en-US" sz="2500" dirty="0">
              <a:latin typeface="Times New Roman" pitchFamily="18" charset="0"/>
              <a:cs typeface="Times New Roman" pitchFamily="18" charset="0"/>
            </a:endParaRPr>
          </a:p>
        </p:txBody>
      </p:sp>
    </p:spTree>
    <p:extLst>
      <p:ext uri="{BB962C8B-B14F-4D97-AF65-F5344CB8AC3E}">
        <p14:creationId xmlns:p14="http://schemas.microsoft.com/office/powerpoint/2010/main" val="3550489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447800"/>
            <a:ext cx="8077200" cy="4953000"/>
          </a:xfrm>
        </p:spPr>
        <p:txBody>
          <a:bodyPr/>
          <a:lstStyle/>
          <a:p>
            <a:pPr marL="0" lvl="1" indent="0">
              <a:spcBef>
                <a:spcPts val="580"/>
              </a:spcBef>
              <a:buClr>
                <a:schemeClr val="accent1"/>
              </a:buClr>
              <a:buNone/>
            </a:pPr>
            <a:r>
              <a:rPr lang="en-US" altLang="en-US" sz="2500" dirty="0" smtClean="0">
                <a:solidFill>
                  <a:srgbClr val="C00000"/>
                </a:solidFill>
                <a:latin typeface="Times" pitchFamily="18" charset="0"/>
              </a:rPr>
              <a:t>+ Direct </a:t>
            </a:r>
            <a:r>
              <a:rPr lang="en-US" altLang="en-US" sz="2500" dirty="0">
                <a:solidFill>
                  <a:srgbClr val="C00000"/>
                </a:solidFill>
                <a:latin typeface="Times" pitchFamily="18" charset="0"/>
              </a:rPr>
              <a:t>channel: Financial markets where </a:t>
            </a:r>
            <a:r>
              <a:rPr lang="en-US" altLang="en-US" sz="2500" dirty="0">
                <a:latin typeface="Times" pitchFamily="18" charset="0"/>
              </a:rPr>
              <a:t>savers can directly provide funds to borrowers</a:t>
            </a:r>
          </a:p>
          <a:p>
            <a:pPr marL="0" indent="0">
              <a:buNone/>
            </a:pPr>
            <a:r>
              <a:rPr lang="en-US" altLang="en-US" sz="2500" dirty="0" smtClean="0">
                <a:solidFill>
                  <a:srgbClr val="C00000"/>
                </a:solidFill>
                <a:latin typeface="Times" pitchFamily="18" charset="0"/>
              </a:rPr>
              <a:t>+ Indirect channel: Financial intermediaries where </a:t>
            </a:r>
            <a:r>
              <a:rPr lang="en-US" altLang="en-US" sz="2500" dirty="0">
                <a:latin typeface="Times" pitchFamily="18" charset="0"/>
              </a:rPr>
              <a:t>s</a:t>
            </a:r>
            <a:r>
              <a:rPr lang="en-US" altLang="en-US" sz="2500" dirty="0" smtClean="0">
                <a:latin typeface="Times" pitchFamily="18" charset="0"/>
              </a:rPr>
              <a:t>avers can </a:t>
            </a:r>
            <a:r>
              <a:rPr lang="en-US" altLang="en-US" sz="2500" dirty="0">
                <a:latin typeface="Times" pitchFamily="18" charset="0"/>
              </a:rPr>
              <a:t>indirectly provide funds to </a:t>
            </a:r>
            <a:r>
              <a:rPr lang="en-US" altLang="en-US" sz="2500" dirty="0" smtClean="0">
                <a:latin typeface="Times" pitchFamily="18" charset="0"/>
              </a:rPr>
              <a:t>borrowers</a:t>
            </a:r>
          </a:p>
          <a:p>
            <a:pPr marL="0" indent="0">
              <a:buNone/>
            </a:pPr>
            <a:endParaRPr lang="en-US" altLang="en-US" sz="2500" dirty="0" smtClean="0">
              <a:latin typeface="Times" pitchFamily="18" charset="0"/>
            </a:endParaRPr>
          </a:p>
          <a:p>
            <a:pPr marL="0" indent="0">
              <a:buNone/>
            </a:pPr>
            <a:r>
              <a:rPr lang="en-US" altLang="en-US" sz="2500" u="sng" dirty="0" smtClean="0">
                <a:latin typeface="Times" pitchFamily="18" charset="0"/>
              </a:rPr>
              <a:t>Why we need indirect channel</a:t>
            </a:r>
          </a:p>
          <a:p>
            <a:pPr>
              <a:buFontTx/>
              <a:buChar char="-"/>
            </a:pPr>
            <a:r>
              <a:rPr lang="en-US" altLang="en-US" sz="2500" dirty="0" smtClean="0">
                <a:latin typeface="Times" pitchFamily="18" charset="0"/>
              </a:rPr>
              <a:t>Decreasing transaction cost</a:t>
            </a:r>
          </a:p>
          <a:p>
            <a:pPr>
              <a:buFontTx/>
              <a:buChar char="-"/>
            </a:pPr>
            <a:r>
              <a:rPr lang="en-US" altLang="en-US" sz="2500" dirty="0" smtClean="0">
                <a:latin typeface="Times" pitchFamily="18" charset="0"/>
              </a:rPr>
              <a:t>Decreasing cost derived from asymmetric information</a:t>
            </a:r>
          </a:p>
          <a:p>
            <a:pPr>
              <a:buFontTx/>
              <a:buChar char="-"/>
            </a:pPr>
            <a:r>
              <a:rPr lang="en-US" altLang="en-US" sz="2500" dirty="0" smtClean="0">
                <a:latin typeface="Times" pitchFamily="18" charset="0"/>
              </a:rPr>
              <a:t>Avoiding free driver issue</a:t>
            </a:r>
          </a:p>
          <a:p>
            <a:pPr marL="0" indent="0">
              <a:buNone/>
            </a:pPr>
            <a:endParaRPr lang="en-US" altLang="en-US" dirty="0"/>
          </a:p>
          <a:p>
            <a:pPr lvl="2"/>
            <a:endParaRPr lang="en-US" altLang="en-US" dirty="0"/>
          </a:p>
          <a:p>
            <a:pPr marL="0" indent="0">
              <a:buNone/>
            </a:pPr>
            <a:endParaRPr lang="en-US" dirty="0"/>
          </a:p>
        </p:txBody>
      </p:sp>
      <p:sp>
        <p:nvSpPr>
          <p:cNvPr id="4" name="Title 1"/>
          <p:cNvSpPr>
            <a:spLocks noGrp="1"/>
          </p:cNvSpPr>
          <p:nvPr>
            <p:ph type="title"/>
          </p:nvPr>
        </p:nvSpPr>
        <p:spPr/>
        <p:txBody>
          <a:bodyPr/>
          <a:lstStyle/>
          <a:p>
            <a:r>
              <a:rPr lang="en-US" dirty="0" smtClean="0"/>
              <a:t>I Financial system in the economy</a:t>
            </a:r>
            <a:endParaRPr lang="en-US" dirty="0"/>
          </a:p>
        </p:txBody>
      </p:sp>
    </p:spTree>
    <p:extLst>
      <p:ext uri="{BB962C8B-B14F-4D97-AF65-F5344CB8AC3E}">
        <p14:creationId xmlns:p14="http://schemas.microsoft.com/office/powerpoint/2010/main" val="3629181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14400"/>
            <a:ext cx="8153400" cy="5410200"/>
          </a:xfrm>
        </p:spPr>
        <p:txBody>
          <a:bodyPr>
            <a:normAutofit/>
          </a:bodyPr>
          <a:lstStyle/>
          <a:p>
            <a:r>
              <a:rPr lang="en-US" b="1" u="sng" dirty="0" smtClean="0"/>
              <a:t>Financial institutions</a:t>
            </a:r>
          </a:p>
          <a:p>
            <a:pPr marL="0" indent="0">
              <a:buNone/>
            </a:pPr>
            <a:r>
              <a:rPr lang="en-US" dirty="0" smtClean="0"/>
              <a:t>+ Direct channel:</a:t>
            </a:r>
          </a:p>
          <a:p>
            <a:pPr marL="0" indent="0">
              <a:buNone/>
            </a:pPr>
            <a:r>
              <a:rPr lang="en-US" altLang="en-US" dirty="0" err="1" smtClean="0"/>
              <a:t>i</a:t>
            </a:r>
            <a:r>
              <a:rPr lang="en-US" altLang="en-US" dirty="0" smtClean="0"/>
              <a:t>) The bond market</a:t>
            </a:r>
          </a:p>
          <a:p>
            <a:pPr>
              <a:buFontTx/>
              <a:buChar char="-"/>
            </a:pPr>
            <a:r>
              <a:rPr lang="en-US" altLang="en-US" dirty="0" smtClean="0"/>
              <a:t>Bond is the certificate </a:t>
            </a:r>
            <a:r>
              <a:rPr lang="en-US" altLang="en-US" dirty="0"/>
              <a:t>of indebtedness </a:t>
            </a:r>
            <a:endParaRPr lang="en-US" altLang="en-US" dirty="0" smtClean="0"/>
          </a:p>
          <a:p>
            <a:pPr>
              <a:buFontTx/>
              <a:buChar char="-"/>
            </a:pPr>
            <a:r>
              <a:rPr lang="en-US" altLang="en-US" dirty="0" smtClean="0"/>
              <a:t>Firms raise money by selling bond (loan finance)</a:t>
            </a:r>
            <a:endParaRPr lang="en-US" altLang="en-US" dirty="0"/>
          </a:p>
          <a:p>
            <a:pPr>
              <a:buFontTx/>
              <a:buChar char="-"/>
            </a:pPr>
            <a:r>
              <a:rPr lang="en-US" altLang="en-US" dirty="0" smtClean="0"/>
              <a:t>Properties of bond: Time </a:t>
            </a:r>
            <a:r>
              <a:rPr lang="en-US" altLang="en-US" dirty="0"/>
              <a:t>of maturity - at which the loan will be </a:t>
            </a:r>
            <a:r>
              <a:rPr lang="en-US" altLang="en-US" dirty="0" smtClean="0"/>
              <a:t>repaid; Rate </a:t>
            </a:r>
            <a:r>
              <a:rPr lang="en-US" altLang="en-US" dirty="0"/>
              <a:t>of </a:t>
            </a:r>
            <a:r>
              <a:rPr lang="en-US" altLang="en-US" dirty="0" smtClean="0"/>
              <a:t>interest; Principal </a:t>
            </a:r>
            <a:r>
              <a:rPr lang="en-US" altLang="en-US" dirty="0"/>
              <a:t>- amount </a:t>
            </a:r>
            <a:r>
              <a:rPr lang="en-US" altLang="en-US" dirty="0" smtClean="0"/>
              <a:t>borrowed; Term </a:t>
            </a:r>
            <a:r>
              <a:rPr lang="en-US" altLang="en-US" dirty="0"/>
              <a:t>- length of time until </a:t>
            </a:r>
            <a:r>
              <a:rPr lang="en-US" altLang="en-US" dirty="0" smtClean="0"/>
              <a:t>maturity</a:t>
            </a:r>
          </a:p>
          <a:p>
            <a:pPr>
              <a:buFontTx/>
              <a:buChar char="-"/>
            </a:pPr>
            <a:r>
              <a:rPr lang="en-US" altLang="en-US" dirty="0" smtClean="0"/>
              <a:t>Interest rate of bond depends on Credit risk of borrowers and term length</a:t>
            </a:r>
          </a:p>
          <a:p>
            <a:pPr>
              <a:buFontTx/>
              <a:buChar char="-"/>
            </a:pPr>
            <a:r>
              <a:rPr lang="en-US" altLang="en-US" dirty="0" smtClean="0"/>
              <a:t>Bond interest and its price: negative relationship (apply: how tax treatment affects bond interest)</a:t>
            </a:r>
            <a:endParaRPr lang="en-US" altLang="en-US" dirty="0"/>
          </a:p>
          <a:p>
            <a:pPr marL="0" indent="0">
              <a:buNone/>
            </a:pPr>
            <a:endParaRPr lang="en-US" dirty="0"/>
          </a:p>
        </p:txBody>
      </p:sp>
      <p:sp>
        <p:nvSpPr>
          <p:cNvPr id="4" name="Title 1"/>
          <p:cNvSpPr>
            <a:spLocks noGrp="1"/>
          </p:cNvSpPr>
          <p:nvPr>
            <p:ph type="title"/>
          </p:nvPr>
        </p:nvSpPr>
        <p:spPr>
          <a:xfrm>
            <a:off x="914400" y="-304800"/>
            <a:ext cx="7772400" cy="1143000"/>
          </a:xfrm>
        </p:spPr>
        <p:txBody>
          <a:bodyPr/>
          <a:lstStyle/>
          <a:p>
            <a:r>
              <a:rPr lang="en-US" dirty="0" smtClean="0"/>
              <a:t>I Financial system in the economy</a:t>
            </a:r>
            <a:endParaRPr lang="en-US" dirty="0"/>
          </a:p>
        </p:txBody>
      </p:sp>
    </p:spTree>
    <p:extLst>
      <p:ext uri="{BB962C8B-B14F-4D97-AF65-F5344CB8AC3E}">
        <p14:creationId xmlns:p14="http://schemas.microsoft.com/office/powerpoint/2010/main" val="3400396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990600"/>
            <a:ext cx="7772400" cy="5257800"/>
          </a:xfrm>
        </p:spPr>
        <p:txBody>
          <a:bodyPr>
            <a:normAutofit/>
          </a:bodyPr>
          <a:lstStyle/>
          <a:p>
            <a:r>
              <a:rPr lang="en-US" b="1" u="sng" dirty="0"/>
              <a:t>Financial institutions</a:t>
            </a:r>
          </a:p>
          <a:p>
            <a:pPr marL="0" indent="0">
              <a:buNone/>
            </a:pPr>
            <a:r>
              <a:rPr lang="en-US" dirty="0"/>
              <a:t>+ Direct channel</a:t>
            </a:r>
            <a:r>
              <a:rPr lang="en-US" dirty="0" smtClean="0"/>
              <a:t>:</a:t>
            </a:r>
            <a:endParaRPr lang="en-US" dirty="0"/>
          </a:p>
          <a:p>
            <a:pPr marL="0" indent="0">
              <a:buNone/>
            </a:pPr>
            <a:r>
              <a:rPr lang="en-US" altLang="en-US" dirty="0" smtClean="0"/>
              <a:t>ii) The </a:t>
            </a:r>
            <a:r>
              <a:rPr lang="en-US" altLang="en-US" dirty="0"/>
              <a:t>stock market </a:t>
            </a:r>
            <a:endParaRPr lang="en-US" altLang="en-US" dirty="0" smtClean="0"/>
          </a:p>
          <a:p>
            <a:pPr>
              <a:buFontTx/>
              <a:buChar char="-"/>
            </a:pPr>
            <a:r>
              <a:rPr lang="en-US" altLang="en-US" dirty="0" smtClean="0"/>
              <a:t>Stock is the claim </a:t>
            </a:r>
            <a:r>
              <a:rPr lang="en-US" altLang="en-US" dirty="0"/>
              <a:t>to partial ownership in a </a:t>
            </a:r>
            <a:r>
              <a:rPr lang="en-US" altLang="en-US" dirty="0" smtClean="0"/>
              <a:t>firm</a:t>
            </a:r>
          </a:p>
          <a:p>
            <a:pPr>
              <a:buFontTx/>
              <a:buChar char="-"/>
            </a:pPr>
            <a:r>
              <a:rPr lang="en-US" altLang="en-US" dirty="0" smtClean="0"/>
              <a:t>Firms raise money by selling stock (equity finance)</a:t>
            </a:r>
          </a:p>
          <a:p>
            <a:pPr>
              <a:buFontTx/>
              <a:buChar char="-"/>
            </a:pPr>
            <a:r>
              <a:rPr lang="en-US" altLang="en-US" dirty="0" smtClean="0"/>
              <a:t>Stock is traded in organized </a:t>
            </a:r>
            <a:r>
              <a:rPr lang="en-US" altLang="en-US" dirty="0"/>
              <a:t>stock </a:t>
            </a:r>
            <a:r>
              <a:rPr lang="en-US" altLang="en-US" dirty="0" smtClean="0"/>
              <a:t>exchanges</a:t>
            </a:r>
          </a:p>
          <a:p>
            <a:pPr>
              <a:buFontTx/>
              <a:buChar char="-"/>
            </a:pPr>
            <a:r>
              <a:rPr lang="en-US" altLang="en-US" dirty="0" smtClean="0"/>
              <a:t>Stock index is an average </a:t>
            </a:r>
            <a:r>
              <a:rPr lang="en-US" altLang="en-US" dirty="0"/>
              <a:t>of a group of stock </a:t>
            </a:r>
            <a:r>
              <a:rPr lang="en-US" altLang="en-US" dirty="0" smtClean="0"/>
              <a:t>prices, which sensitively indicates market conditions </a:t>
            </a:r>
          </a:p>
          <a:p>
            <a:pPr>
              <a:buFontTx/>
              <a:buChar char="-"/>
            </a:pPr>
            <a:r>
              <a:rPr lang="en-US" altLang="en-US" dirty="0" smtClean="0"/>
              <a:t>Stock </a:t>
            </a:r>
            <a:r>
              <a:rPr lang="en-US" altLang="en-US" dirty="0"/>
              <a:t>prices: demand and </a:t>
            </a:r>
            <a:r>
              <a:rPr lang="en-US" altLang="en-US" dirty="0" smtClean="0"/>
              <a:t>supply principle</a:t>
            </a:r>
          </a:p>
          <a:p>
            <a:pPr marL="0" indent="0">
              <a:buNone/>
            </a:pPr>
            <a:r>
              <a:rPr lang="en-US" altLang="en-US" dirty="0" smtClean="0"/>
              <a:t>…</a:t>
            </a:r>
            <a:endParaRPr lang="en-US" altLang="en-US" dirty="0"/>
          </a:p>
          <a:p>
            <a:pPr lvl="1"/>
            <a:endParaRPr lang="en-US" altLang="en-US" dirty="0" smtClean="0"/>
          </a:p>
          <a:p>
            <a:pPr lvl="1"/>
            <a:endParaRPr lang="en-US" altLang="en-US" dirty="0"/>
          </a:p>
          <a:p>
            <a:pPr marL="0" indent="0">
              <a:buNone/>
            </a:pPr>
            <a:endParaRPr lang="en-US" dirty="0"/>
          </a:p>
        </p:txBody>
      </p:sp>
      <p:sp>
        <p:nvSpPr>
          <p:cNvPr id="4" name="Title 1"/>
          <p:cNvSpPr>
            <a:spLocks noGrp="1"/>
          </p:cNvSpPr>
          <p:nvPr>
            <p:ph type="title"/>
          </p:nvPr>
        </p:nvSpPr>
        <p:spPr>
          <a:xfrm>
            <a:off x="914400" y="0"/>
            <a:ext cx="7772400" cy="868362"/>
          </a:xfrm>
        </p:spPr>
        <p:txBody>
          <a:bodyPr/>
          <a:lstStyle/>
          <a:p>
            <a:r>
              <a:rPr lang="en-US" dirty="0" smtClean="0"/>
              <a:t>I Financial system in the economy</a:t>
            </a:r>
            <a:endParaRPr lang="en-US" dirty="0"/>
          </a:p>
        </p:txBody>
      </p:sp>
    </p:spTree>
    <p:extLst>
      <p:ext uri="{BB962C8B-B14F-4D97-AF65-F5344CB8AC3E}">
        <p14:creationId xmlns:p14="http://schemas.microsoft.com/office/powerpoint/2010/main" val="1287870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762000"/>
            <a:ext cx="8153400" cy="5943600"/>
          </a:xfrm>
        </p:spPr>
        <p:txBody>
          <a:bodyPr>
            <a:normAutofit lnSpcReduction="10000"/>
          </a:bodyPr>
          <a:lstStyle/>
          <a:p>
            <a:r>
              <a:rPr lang="en-US" b="1" u="sng" dirty="0" smtClean="0"/>
              <a:t>Financial Institutions</a:t>
            </a:r>
          </a:p>
          <a:p>
            <a:pPr marL="0" indent="0">
              <a:buNone/>
            </a:pPr>
            <a:r>
              <a:rPr lang="en-US" dirty="0" smtClean="0"/>
              <a:t>+ Indirect channel:</a:t>
            </a:r>
          </a:p>
          <a:p>
            <a:pPr marL="0" indent="0">
              <a:buNone/>
            </a:pPr>
            <a:r>
              <a:rPr lang="en-US" altLang="en-US" dirty="0" err="1" smtClean="0"/>
              <a:t>i</a:t>
            </a:r>
            <a:r>
              <a:rPr lang="en-US" altLang="en-US" dirty="0" smtClean="0"/>
              <a:t>) Banks:</a:t>
            </a:r>
          </a:p>
          <a:p>
            <a:pPr>
              <a:buFontTx/>
              <a:buChar char="-"/>
            </a:pPr>
            <a:r>
              <a:rPr lang="en-US" altLang="en-US" dirty="0" smtClean="0"/>
              <a:t>Take </a:t>
            </a:r>
            <a:r>
              <a:rPr lang="en-US" altLang="en-US" dirty="0"/>
              <a:t>in deposits from </a:t>
            </a:r>
            <a:r>
              <a:rPr lang="en-US" altLang="en-US" dirty="0" smtClean="0"/>
              <a:t>savers (banks </a:t>
            </a:r>
            <a:r>
              <a:rPr lang="en-US" altLang="en-US" dirty="0"/>
              <a:t>pay </a:t>
            </a:r>
            <a:r>
              <a:rPr lang="en-US" altLang="en-US" dirty="0" smtClean="0"/>
              <a:t>interest) and make </a:t>
            </a:r>
            <a:r>
              <a:rPr lang="en-US" altLang="en-US" dirty="0"/>
              <a:t>loans to </a:t>
            </a:r>
            <a:r>
              <a:rPr lang="en-US" altLang="en-US" dirty="0" smtClean="0"/>
              <a:t>borrowers (banks </a:t>
            </a:r>
            <a:r>
              <a:rPr lang="en-US" altLang="en-US" dirty="0"/>
              <a:t>charge </a:t>
            </a:r>
            <a:r>
              <a:rPr lang="en-US" altLang="en-US" dirty="0" smtClean="0"/>
              <a:t>interest)</a:t>
            </a:r>
          </a:p>
          <a:p>
            <a:pPr>
              <a:buFontTx/>
              <a:buChar char="-"/>
            </a:pPr>
            <a:r>
              <a:rPr lang="en-US" altLang="en-US" dirty="0" smtClean="0"/>
              <a:t>Facilitate </a:t>
            </a:r>
            <a:r>
              <a:rPr lang="en-US" altLang="en-US" dirty="0"/>
              <a:t>purchasing of goods and </a:t>
            </a:r>
            <a:r>
              <a:rPr lang="en-US" altLang="en-US" dirty="0" smtClean="0"/>
              <a:t>services by creating Checks/ATM card </a:t>
            </a:r>
            <a:r>
              <a:rPr lang="en-US" altLang="en-US" dirty="0"/>
              <a:t>– medium of exchange</a:t>
            </a:r>
          </a:p>
          <a:p>
            <a:pPr marL="0" indent="0">
              <a:buNone/>
            </a:pPr>
            <a:r>
              <a:rPr lang="en-US" altLang="en-US" dirty="0" smtClean="0"/>
              <a:t>ii) Mutual funds:</a:t>
            </a:r>
          </a:p>
          <a:p>
            <a:pPr>
              <a:buFontTx/>
              <a:buChar char="-"/>
            </a:pPr>
            <a:r>
              <a:rPr lang="en-US" altLang="en-US" dirty="0" smtClean="0"/>
              <a:t>Institution </a:t>
            </a:r>
            <a:r>
              <a:rPr lang="en-US" altLang="en-US" dirty="0"/>
              <a:t>that sells shares to the </a:t>
            </a:r>
            <a:r>
              <a:rPr lang="en-US" altLang="en-US" dirty="0" smtClean="0"/>
              <a:t>public</a:t>
            </a:r>
          </a:p>
          <a:p>
            <a:pPr>
              <a:buFontTx/>
              <a:buChar char="-"/>
            </a:pPr>
            <a:r>
              <a:rPr lang="en-US" altLang="en-US" dirty="0" smtClean="0"/>
              <a:t>Uses </a:t>
            </a:r>
            <a:r>
              <a:rPr lang="en-US" altLang="en-US" dirty="0"/>
              <a:t>the proceeds to buy a portfolio of stocks and </a:t>
            </a:r>
            <a:r>
              <a:rPr lang="en-US" altLang="en-US" dirty="0" smtClean="0"/>
              <a:t>bonds</a:t>
            </a:r>
          </a:p>
          <a:p>
            <a:pPr>
              <a:buFontTx/>
              <a:buChar char="-"/>
            </a:pPr>
            <a:r>
              <a:rPr lang="en-US" altLang="en-US" dirty="0" smtClean="0"/>
              <a:t>Advantages: Diversification and Access </a:t>
            </a:r>
            <a:r>
              <a:rPr lang="en-US" altLang="en-US" dirty="0"/>
              <a:t>to professional money </a:t>
            </a:r>
            <a:r>
              <a:rPr lang="en-US" altLang="en-US" dirty="0" smtClean="0"/>
              <a:t>managers. Disadvantages: Moderate profit and </a:t>
            </a:r>
            <a:r>
              <a:rPr lang="en-US" altLang="en-US" dirty="0"/>
              <a:t>A</a:t>
            </a:r>
            <a:r>
              <a:rPr lang="en-US" altLang="en-US" dirty="0" smtClean="0"/>
              <a:t>symmetric information</a:t>
            </a:r>
          </a:p>
          <a:p>
            <a:pPr marL="0" indent="0">
              <a:buNone/>
            </a:pPr>
            <a:r>
              <a:rPr lang="en-US" altLang="en-US" dirty="0" smtClean="0"/>
              <a:t>…</a:t>
            </a:r>
            <a:endParaRPr lang="en-US" altLang="en-US" dirty="0"/>
          </a:p>
          <a:p>
            <a:pPr marL="0" indent="0">
              <a:buNone/>
            </a:pPr>
            <a:endParaRPr lang="en-US" dirty="0"/>
          </a:p>
        </p:txBody>
      </p:sp>
      <p:sp>
        <p:nvSpPr>
          <p:cNvPr id="4" name="Title 1"/>
          <p:cNvSpPr>
            <a:spLocks noGrp="1"/>
          </p:cNvSpPr>
          <p:nvPr>
            <p:ph type="title"/>
          </p:nvPr>
        </p:nvSpPr>
        <p:spPr>
          <a:xfrm>
            <a:off x="762000" y="-13855"/>
            <a:ext cx="7772400" cy="792162"/>
          </a:xfrm>
        </p:spPr>
        <p:txBody>
          <a:bodyPr/>
          <a:lstStyle/>
          <a:p>
            <a:r>
              <a:rPr lang="en-US" dirty="0" smtClean="0"/>
              <a:t>I Financial system in the economy</a:t>
            </a:r>
            <a:endParaRPr lang="en-US" dirty="0"/>
          </a:p>
        </p:txBody>
      </p:sp>
    </p:spTree>
    <p:extLst>
      <p:ext uri="{BB962C8B-B14F-4D97-AF65-F5344CB8AC3E}">
        <p14:creationId xmlns:p14="http://schemas.microsoft.com/office/powerpoint/2010/main" val="656500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1143000"/>
          </a:xfrm>
        </p:spPr>
        <p:txBody>
          <a:bodyPr>
            <a:normAutofit fontScale="90000"/>
          </a:bodyPr>
          <a:lstStyle/>
          <a:p>
            <a:r>
              <a:rPr lang="en-US" dirty="0"/>
              <a:t>II Saving and investment in National Income </a:t>
            </a:r>
            <a:r>
              <a:rPr lang="en-US" dirty="0" smtClean="0"/>
              <a:t>Account</a:t>
            </a:r>
            <a:endParaRPr lang="en-US" dirty="0"/>
          </a:p>
        </p:txBody>
      </p:sp>
      <p:sp>
        <p:nvSpPr>
          <p:cNvPr id="3" name="Content Placeholder 2"/>
          <p:cNvSpPr>
            <a:spLocks noGrp="1"/>
          </p:cNvSpPr>
          <p:nvPr>
            <p:ph sz="quarter" idx="1"/>
          </p:nvPr>
        </p:nvSpPr>
        <p:spPr>
          <a:xfrm>
            <a:off x="381000" y="1295400"/>
            <a:ext cx="8534400" cy="5257800"/>
          </a:xfrm>
        </p:spPr>
        <p:txBody>
          <a:bodyPr>
            <a:normAutofit fontScale="92500" lnSpcReduction="10000"/>
          </a:bodyPr>
          <a:lstStyle/>
          <a:p>
            <a:pPr marL="0" indent="0">
              <a:buNone/>
            </a:pPr>
            <a:r>
              <a:rPr lang="en-US" altLang="en-US" sz="2700" b="1" u="sng" dirty="0">
                <a:solidFill>
                  <a:srgbClr val="C00000"/>
                </a:solidFill>
                <a:latin typeface="Times" pitchFamily="18" charset="0"/>
              </a:rPr>
              <a:t>Some important identities</a:t>
            </a:r>
          </a:p>
          <a:p>
            <a:r>
              <a:rPr lang="en-US" altLang="en-US" sz="2700" dirty="0">
                <a:latin typeface="Times" pitchFamily="18" charset="0"/>
              </a:rPr>
              <a:t>Gross domestic product (GDP</a:t>
            </a:r>
            <a:r>
              <a:rPr lang="en-US" altLang="en-US" sz="2700" dirty="0" smtClean="0">
                <a:latin typeface="Times" pitchFamily="18" charset="0"/>
              </a:rPr>
              <a:t>) or (Y)  represents Total income and  Total expenditure as well </a:t>
            </a:r>
            <a:endParaRPr lang="en-US" altLang="en-US" sz="2700" dirty="0">
              <a:latin typeface="Times" pitchFamily="18" charset="0"/>
            </a:endParaRPr>
          </a:p>
          <a:p>
            <a:r>
              <a:rPr lang="en-US" altLang="en-US" sz="2700" dirty="0" smtClean="0">
                <a:latin typeface="Times" pitchFamily="18" charset="0"/>
              </a:rPr>
              <a:t>As we know Y </a:t>
            </a:r>
            <a:r>
              <a:rPr lang="en-US" altLang="en-US" sz="2700" dirty="0">
                <a:latin typeface="Times" pitchFamily="18" charset="0"/>
              </a:rPr>
              <a:t>= C + I + G + NX</a:t>
            </a:r>
          </a:p>
          <a:p>
            <a:r>
              <a:rPr lang="en-US" altLang="en-US" sz="2700" dirty="0" smtClean="0">
                <a:latin typeface="Times" pitchFamily="18" charset="0"/>
              </a:rPr>
              <a:t>With closed economy NX = 0, with open economy NX ≠ 0</a:t>
            </a:r>
          </a:p>
          <a:p>
            <a:r>
              <a:rPr lang="en-US" altLang="en-US" sz="2700" dirty="0">
                <a:latin typeface="Times" pitchFamily="18" charset="0"/>
              </a:rPr>
              <a:t>National saving </a:t>
            </a:r>
            <a:r>
              <a:rPr lang="en-US" altLang="en-US" sz="2700" dirty="0" smtClean="0">
                <a:latin typeface="Times" pitchFamily="18" charset="0"/>
              </a:rPr>
              <a:t>(S) is the total </a:t>
            </a:r>
            <a:r>
              <a:rPr lang="en-US" altLang="en-US" sz="2700" dirty="0">
                <a:latin typeface="Times" pitchFamily="18" charset="0"/>
              </a:rPr>
              <a:t>income in the economy that remains after paying for consumption </a:t>
            </a:r>
            <a:r>
              <a:rPr lang="en-US" altLang="en-US" sz="2700" dirty="0" smtClean="0">
                <a:latin typeface="Times" pitchFamily="18" charset="0"/>
              </a:rPr>
              <a:t>and tax (if exist)</a:t>
            </a:r>
          </a:p>
          <a:p>
            <a:pPr marL="274320" lvl="1" indent="-274320">
              <a:spcBef>
                <a:spcPts val="580"/>
              </a:spcBef>
              <a:buClr>
                <a:schemeClr val="accent1"/>
              </a:buClr>
            </a:pPr>
            <a:endParaRPr lang="en-US" altLang="en-US" sz="2700" dirty="0" smtClean="0">
              <a:latin typeface="Times" pitchFamily="18" charset="0"/>
            </a:endParaRPr>
          </a:p>
          <a:p>
            <a:pPr marL="274320" lvl="1" indent="-274320">
              <a:spcBef>
                <a:spcPts val="580"/>
              </a:spcBef>
              <a:buClr>
                <a:schemeClr val="accent1"/>
              </a:buClr>
            </a:pPr>
            <a:r>
              <a:rPr lang="en-US" altLang="en-US" sz="2700" dirty="0" smtClean="0">
                <a:latin typeface="Times" pitchFamily="18" charset="0"/>
              </a:rPr>
              <a:t>We now consider closed economy:  </a:t>
            </a:r>
            <a:r>
              <a:rPr lang="en-US" altLang="en-US" sz="2700" dirty="0">
                <a:latin typeface="Times" pitchFamily="18" charset="0"/>
              </a:rPr>
              <a:t>Y = C + I + G</a:t>
            </a:r>
          </a:p>
          <a:p>
            <a:pPr marL="0" lvl="1" indent="0">
              <a:spcBef>
                <a:spcPts val="580"/>
              </a:spcBef>
              <a:buClr>
                <a:schemeClr val="accent1"/>
              </a:buClr>
              <a:buNone/>
            </a:pPr>
            <a:r>
              <a:rPr lang="en-US" altLang="en-US" sz="2700" dirty="0">
                <a:latin typeface="Times" pitchFamily="18" charset="0"/>
              </a:rPr>
              <a:t>	</a:t>
            </a:r>
            <a:r>
              <a:rPr lang="en-US" altLang="en-US" sz="2700" dirty="0" smtClean="0">
                <a:latin typeface="Times" pitchFamily="18" charset="0"/>
              </a:rPr>
              <a:t>+ </a:t>
            </a:r>
            <a:r>
              <a:rPr lang="en-US" altLang="en-US" sz="2700" b="1" dirty="0" smtClean="0">
                <a:latin typeface="Times" pitchFamily="18" charset="0"/>
              </a:rPr>
              <a:t>S </a:t>
            </a:r>
            <a:r>
              <a:rPr lang="en-US" altLang="en-US" sz="2700" b="1" dirty="0">
                <a:latin typeface="Times" pitchFamily="18" charset="0"/>
              </a:rPr>
              <a:t>= Y – C – </a:t>
            </a:r>
            <a:r>
              <a:rPr lang="en-US" altLang="en-US" sz="2700" b="1" dirty="0" smtClean="0">
                <a:latin typeface="Times" pitchFamily="18" charset="0"/>
              </a:rPr>
              <a:t>G</a:t>
            </a:r>
            <a:r>
              <a:rPr lang="en-US" altLang="en-US" sz="2700" dirty="0" smtClean="0">
                <a:latin typeface="Times" pitchFamily="18" charset="0"/>
              </a:rPr>
              <a:t> (by definition),  </a:t>
            </a:r>
            <a:r>
              <a:rPr lang="en-US" altLang="en-US" sz="2700" b="1" dirty="0" smtClean="0">
                <a:latin typeface="Times" pitchFamily="18" charset="0"/>
              </a:rPr>
              <a:t>I = Y – C – G </a:t>
            </a:r>
            <a:r>
              <a:rPr lang="en-US" altLang="en-US" sz="2700" dirty="0" smtClean="0">
                <a:latin typeface="Times" pitchFamily="18" charset="0"/>
              </a:rPr>
              <a:t>(by national income account) </a:t>
            </a:r>
            <a:r>
              <a:rPr lang="en-US" altLang="en-US" sz="2700" dirty="0" smtClean="0">
                <a:latin typeface="Times" pitchFamily="18" charset="0"/>
                <a:cs typeface="Times New Roman"/>
              </a:rPr>
              <a:t>→ </a:t>
            </a:r>
            <a:r>
              <a:rPr lang="en-US" altLang="en-US" sz="2700" b="1" dirty="0" smtClean="0">
                <a:latin typeface="Times" pitchFamily="18" charset="0"/>
                <a:cs typeface="Times New Roman"/>
              </a:rPr>
              <a:t>S = I</a:t>
            </a:r>
            <a:endParaRPr lang="en-US" altLang="en-US" sz="2700" b="1" dirty="0" smtClean="0">
              <a:latin typeface="Times" pitchFamily="18" charset="0"/>
            </a:endParaRPr>
          </a:p>
          <a:p>
            <a:pPr marL="0" lvl="1" indent="0">
              <a:spcBef>
                <a:spcPts val="580"/>
              </a:spcBef>
              <a:buClr>
                <a:schemeClr val="accent1"/>
              </a:buClr>
              <a:buNone/>
            </a:pPr>
            <a:r>
              <a:rPr lang="en-US" altLang="en-US" sz="2700" dirty="0">
                <a:latin typeface="Times" pitchFamily="18" charset="0"/>
              </a:rPr>
              <a:t>	</a:t>
            </a:r>
            <a:r>
              <a:rPr lang="en-US" altLang="en-US" sz="2700" dirty="0" smtClean="0">
                <a:latin typeface="Times" pitchFamily="18" charset="0"/>
              </a:rPr>
              <a:t>+ </a:t>
            </a:r>
            <a:r>
              <a:rPr lang="en-US" altLang="en-US" sz="2700" b="1" dirty="0">
                <a:latin typeface="Times" pitchFamily="18" charset="0"/>
              </a:rPr>
              <a:t>S = (Y – T – C) + (T – G</a:t>
            </a:r>
            <a:r>
              <a:rPr lang="en-US" altLang="en-US" sz="2700" b="1" dirty="0" smtClean="0">
                <a:latin typeface="Times" pitchFamily="18" charset="0"/>
              </a:rPr>
              <a:t>)</a:t>
            </a:r>
          </a:p>
          <a:p>
            <a:pPr marL="0" lvl="1" indent="0">
              <a:spcBef>
                <a:spcPts val="580"/>
              </a:spcBef>
              <a:buClr>
                <a:schemeClr val="accent1"/>
              </a:buClr>
              <a:buNone/>
            </a:pPr>
            <a:r>
              <a:rPr lang="en-US" altLang="en-US" sz="2700" dirty="0">
                <a:latin typeface="Times" pitchFamily="18" charset="0"/>
              </a:rPr>
              <a:t> </a:t>
            </a:r>
            <a:r>
              <a:rPr lang="en-US" altLang="en-US" sz="2700" dirty="0" smtClean="0">
                <a:latin typeface="Times" pitchFamily="18" charset="0"/>
              </a:rPr>
              <a:t>while </a:t>
            </a:r>
            <a:r>
              <a:rPr lang="en-US" altLang="en-US" sz="2700" dirty="0">
                <a:latin typeface="Times" pitchFamily="18" charset="0"/>
              </a:rPr>
              <a:t>T = taxes minus transfer </a:t>
            </a:r>
            <a:r>
              <a:rPr lang="en-US" altLang="en-US" sz="2700" dirty="0" smtClean="0">
                <a:latin typeface="Times" pitchFamily="18" charset="0"/>
              </a:rPr>
              <a:t>payments (net tax)</a:t>
            </a:r>
          </a:p>
          <a:p>
            <a:pPr marL="0" lvl="1" indent="0">
              <a:spcBef>
                <a:spcPts val="580"/>
              </a:spcBef>
              <a:buClr>
                <a:schemeClr val="accent1"/>
              </a:buClr>
              <a:buNone/>
            </a:pPr>
            <a:endParaRPr lang="en-US" altLang="en-US" sz="2700" dirty="0">
              <a:latin typeface="Times" pitchFamily="18" charset="0"/>
            </a:endParaRPr>
          </a:p>
          <a:p>
            <a:pPr marL="0" lvl="1" indent="0">
              <a:spcBef>
                <a:spcPts val="580"/>
              </a:spcBef>
              <a:buClr>
                <a:schemeClr val="accent1"/>
              </a:buClr>
              <a:buNone/>
            </a:pPr>
            <a:endParaRPr lang="en-US" altLang="en-US" dirty="0"/>
          </a:p>
          <a:p>
            <a:pPr marL="0" lvl="1" indent="0">
              <a:spcBef>
                <a:spcPts val="580"/>
              </a:spcBef>
              <a:buClr>
                <a:schemeClr val="accent1"/>
              </a:buClr>
              <a:buNone/>
            </a:pPr>
            <a:endParaRPr lang="en-US" altLang="en-US" dirty="0"/>
          </a:p>
          <a:p>
            <a:pPr marL="0" indent="0">
              <a:buNone/>
            </a:pPr>
            <a:endParaRPr lang="en-US" altLang="en-US" dirty="0" smtClean="0"/>
          </a:p>
          <a:p>
            <a:endParaRPr lang="en-US" altLang="en-US" dirty="0" smtClean="0"/>
          </a:p>
          <a:p>
            <a:endParaRPr lang="en-US" dirty="0"/>
          </a:p>
        </p:txBody>
      </p:sp>
    </p:spTree>
    <p:extLst>
      <p:ext uri="{BB962C8B-B14F-4D97-AF65-F5344CB8AC3E}">
        <p14:creationId xmlns:p14="http://schemas.microsoft.com/office/powerpoint/2010/main" val="14698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1447800"/>
            <a:ext cx="8763000" cy="4953000"/>
          </a:xfrm>
        </p:spPr>
        <p:txBody>
          <a:bodyPr>
            <a:normAutofit fontScale="92500" lnSpcReduction="10000"/>
          </a:bodyPr>
          <a:lstStyle/>
          <a:p>
            <a:pPr marL="0" indent="0">
              <a:buNone/>
            </a:pPr>
            <a:r>
              <a:rPr lang="en-US" altLang="en-US" sz="2700" b="1" u="sng" dirty="0">
                <a:solidFill>
                  <a:srgbClr val="C00000"/>
                </a:solidFill>
              </a:rPr>
              <a:t>Some important identities</a:t>
            </a:r>
          </a:p>
          <a:p>
            <a:r>
              <a:rPr lang="en-US" altLang="en-US" sz="2700" dirty="0" smtClean="0"/>
              <a:t>Private saving (</a:t>
            </a:r>
            <a:r>
              <a:rPr lang="en-US" altLang="en-US" sz="2700" dirty="0" err="1" smtClean="0"/>
              <a:t>Sp</a:t>
            </a:r>
            <a:r>
              <a:rPr lang="en-US" altLang="en-US" sz="2700" dirty="0" smtClean="0"/>
              <a:t>), </a:t>
            </a:r>
            <a:r>
              <a:rPr lang="en-US" altLang="en-US" sz="2700" dirty="0"/>
              <a:t>Y – T – </a:t>
            </a:r>
            <a:r>
              <a:rPr lang="en-US" altLang="en-US" sz="2700" dirty="0" smtClean="0"/>
              <a:t>C</a:t>
            </a:r>
          </a:p>
          <a:p>
            <a:pPr marL="0" indent="0">
              <a:buNone/>
            </a:pPr>
            <a:r>
              <a:rPr lang="en-US" altLang="en-US" sz="2700" dirty="0" smtClean="0"/>
              <a:t>Income </a:t>
            </a:r>
            <a:r>
              <a:rPr lang="en-US" altLang="en-US" sz="2700" dirty="0"/>
              <a:t>that households have left after paying for taxes and consumption</a:t>
            </a:r>
          </a:p>
          <a:p>
            <a:r>
              <a:rPr lang="en-US" altLang="en-US" sz="2700" dirty="0"/>
              <a:t>Public </a:t>
            </a:r>
            <a:r>
              <a:rPr lang="en-US" altLang="en-US" sz="2700" dirty="0" smtClean="0"/>
              <a:t>saving (</a:t>
            </a:r>
            <a:r>
              <a:rPr lang="en-US" altLang="en-US" sz="2700" dirty="0" err="1" smtClean="0"/>
              <a:t>Sg</a:t>
            </a:r>
            <a:r>
              <a:rPr lang="en-US" altLang="en-US" sz="2700" dirty="0" smtClean="0"/>
              <a:t>), </a:t>
            </a:r>
            <a:r>
              <a:rPr lang="en-US" altLang="en-US" sz="2700" dirty="0"/>
              <a:t>T – G </a:t>
            </a:r>
            <a:endParaRPr lang="en-US" altLang="en-US" sz="2700" dirty="0" smtClean="0"/>
          </a:p>
          <a:p>
            <a:pPr marL="0" lvl="1" indent="0">
              <a:spcBef>
                <a:spcPts val="580"/>
              </a:spcBef>
              <a:buClr>
                <a:schemeClr val="accent1"/>
              </a:buClr>
              <a:buNone/>
            </a:pPr>
            <a:r>
              <a:rPr lang="en-US" altLang="en-US" sz="2700" dirty="0"/>
              <a:t>Tax revenue that the government has left after paying for its </a:t>
            </a:r>
            <a:r>
              <a:rPr lang="en-US" altLang="en-US" sz="2700" dirty="0" smtClean="0"/>
              <a:t>spending</a:t>
            </a:r>
          </a:p>
          <a:p>
            <a:pPr marL="0" indent="0">
              <a:buNone/>
            </a:pPr>
            <a:r>
              <a:rPr lang="en-US" altLang="en-US" dirty="0" smtClean="0"/>
              <a:t>+ Budget </a:t>
            </a:r>
            <a:r>
              <a:rPr lang="en-US" altLang="en-US" dirty="0"/>
              <a:t>surplus: T – G &gt; </a:t>
            </a:r>
            <a:r>
              <a:rPr lang="en-US" altLang="en-US" dirty="0" smtClean="0"/>
              <a:t>0 (Excess </a:t>
            </a:r>
            <a:r>
              <a:rPr lang="en-US" altLang="en-US" dirty="0"/>
              <a:t>of tax revenue over government </a:t>
            </a:r>
            <a:r>
              <a:rPr lang="en-US" altLang="en-US" dirty="0" smtClean="0"/>
              <a:t>spending)</a:t>
            </a:r>
            <a:endParaRPr lang="en-US" altLang="en-US" dirty="0"/>
          </a:p>
          <a:p>
            <a:pPr marL="0" indent="0">
              <a:buNone/>
            </a:pPr>
            <a:r>
              <a:rPr lang="en-US" altLang="en-US" dirty="0" smtClean="0"/>
              <a:t>+ Budget </a:t>
            </a:r>
            <a:r>
              <a:rPr lang="en-US" altLang="en-US" dirty="0"/>
              <a:t>deficit: T – G &lt; </a:t>
            </a:r>
            <a:r>
              <a:rPr lang="en-US" altLang="en-US" dirty="0" smtClean="0"/>
              <a:t>0 (Shortfall </a:t>
            </a:r>
            <a:r>
              <a:rPr lang="en-US" altLang="en-US" dirty="0"/>
              <a:t>of tax revenue from government </a:t>
            </a:r>
            <a:r>
              <a:rPr lang="en-US" altLang="en-US" dirty="0" smtClean="0"/>
              <a:t>spending)</a:t>
            </a:r>
            <a:endParaRPr lang="en-US" altLang="en-US" sz="2700" dirty="0"/>
          </a:p>
          <a:p>
            <a:r>
              <a:rPr lang="en-US" altLang="en-US" sz="2700" dirty="0" smtClean="0"/>
              <a:t>Therefore   </a:t>
            </a:r>
            <a:r>
              <a:rPr lang="en-US" altLang="en-US" sz="2700" b="1" dirty="0" err="1" smtClean="0"/>
              <a:t>Sp</a:t>
            </a:r>
            <a:r>
              <a:rPr lang="en-US" altLang="en-US" sz="2700" b="1" dirty="0" smtClean="0"/>
              <a:t> + </a:t>
            </a:r>
            <a:r>
              <a:rPr lang="en-US" altLang="en-US" sz="2700" b="1" dirty="0" err="1" smtClean="0"/>
              <a:t>Sg</a:t>
            </a:r>
            <a:r>
              <a:rPr lang="en-US" altLang="en-US" sz="2700" b="1" dirty="0" smtClean="0"/>
              <a:t> = I  </a:t>
            </a:r>
            <a:r>
              <a:rPr lang="en-US" altLang="en-US" sz="2700" dirty="0" smtClean="0"/>
              <a:t>or </a:t>
            </a:r>
            <a:r>
              <a:rPr lang="en-US" altLang="en-US" sz="2700" dirty="0" err="1" smtClean="0"/>
              <a:t>Sp</a:t>
            </a:r>
            <a:r>
              <a:rPr lang="en-US" altLang="en-US" sz="2700" dirty="0" smtClean="0"/>
              <a:t> +(T – G) = I  </a:t>
            </a:r>
          </a:p>
          <a:p>
            <a:pPr marL="0" indent="0">
              <a:buNone/>
            </a:pPr>
            <a:r>
              <a:rPr lang="en-US" altLang="en-US" sz="2700" dirty="0" smtClean="0"/>
              <a:t>              or    </a:t>
            </a:r>
            <a:r>
              <a:rPr lang="en-US" altLang="en-US" sz="2700" b="1" dirty="0" smtClean="0"/>
              <a:t>(</a:t>
            </a:r>
            <a:r>
              <a:rPr lang="en-US" altLang="en-US" sz="2700" b="1" dirty="0" err="1" smtClean="0"/>
              <a:t>Sp</a:t>
            </a:r>
            <a:r>
              <a:rPr lang="en-US" altLang="en-US" sz="2700" b="1" dirty="0" smtClean="0"/>
              <a:t> – I) + T = G  government spending funded by tax collection and net capital from private sector</a:t>
            </a:r>
            <a:endParaRPr lang="en-US" altLang="en-US" sz="2700" b="1" dirty="0"/>
          </a:p>
          <a:p>
            <a:pPr marL="320040" lvl="1" indent="0">
              <a:buNone/>
            </a:pPr>
            <a:endParaRPr lang="en-US" altLang="en-US" dirty="0" smtClean="0"/>
          </a:p>
        </p:txBody>
      </p:sp>
      <p:sp>
        <p:nvSpPr>
          <p:cNvPr id="4" name="Title 1"/>
          <p:cNvSpPr>
            <a:spLocks noGrp="1"/>
          </p:cNvSpPr>
          <p:nvPr>
            <p:ph type="title"/>
          </p:nvPr>
        </p:nvSpPr>
        <p:spPr/>
        <p:txBody>
          <a:bodyPr>
            <a:normAutofit fontScale="90000"/>
          </a:bodyPr>
          <a:lstStyle/>
          <a:p>
            <a:r>
              <a:rPr lang="en-US" dirty="0"/>
              <a:t>II Saving and investment in National Income </a:t>
            </a:r>
            <a:r>
              <a:rPr lang="en-US" dirty="0" smtClean="0"/>
              <a:t>Account</a:t>
            </a:r>
            <a:endParaRPr lang="en-US" dirty="0"/>
          </a:p>
        </p:txBody>
      </p:sp>
    </p:spTree>
    <p:extLst>
      <p:ext uri="{BB962C8B-B14F-4D97-AF65-F5344CB8AC3E}">
        <p14:creationId xmlns:p14="http://schemas.microsoft.com/office/powerpoint/2010/main" val="2568767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447800"/>
            <a:ext cx="8991600" cy="4572000"/>
          </a:xfrm>
        </p:spPr>
        <p:txBody>
          <a:bodyPr>
            <a:normAutofit/>
          </a:bodyPr>
          <a:lstStyle/>
          <a:p>
            <a:pPr marL="0" indent="0">
              <a:buNone/>
            </a:pPr>
            <a:r>
              <a:rPr lang="en-US" b="1" u="sng" dirty="0" smtClean="0">
                <a:solidFill>
                  <a:srgbClr val="FF0000"/>
                </a:solidFill>
              </a:rPr>
              <a:t>Other identities </a:t>
            </a:r>
            <a:r>
              <a:rPr lang="en-US" dirty="0" smtClean="0"/>
              <a:t>(for Open economy)</a:t>
            </a:r>
          </a:p>
          <a:p>
            <a:r>
              <a:rPr lang="en-US" altLang="en-US" sz="2700" dirty="0" smtClean="0"/>
              <a:t>We now consider open economy   Y = C + I + G + NX</a:t>
            </a:r>
            <a:endParaRPr lang="en-US" altLang="en-US" sz="2700" dirty="0"/>
          </a:p>
          <a:p>
            <a:r>
              <a:rPr lang="en-US" sz="2700" dirty="0" smtClean="0"/>
              <a:t>Similarly, we have   S  = Y – C – G,   I + NX = Y – C – G </a:t>
            </a:r>
          </a:p>
          <a:p>
            <a:pPr marL="0" indent="0">
              <a:buNone/>
            </a:pPr>
            <a:r>
              <a:rPr lang="en-US" sz="2700" dirty="0">
                <a:cs typeface="Times New Roman"/>
              </a:rPr>
              <a:t>→ S = I + NX or </a:t>
            </a:r>
            <a:r>
              <a:rPr lang="en-US" sz="2700" dirty="0" err="1">
                <a:cs typeface="Times New Roman"/>
              </a:rPr>
              <a:t>Sp</a:t>
            </a:r>
            <a:r>
              <a:rPr lang="en-US" sz="2700" dirty="0">
                <a:cs typeface="Times New Roman"/>
              </a:rPr>
              <a:t> + </a:t>
            </a:r>
            <a:r>
              <a:rPr lang="en-US" sz="2700" dirty="0" err="1">
                <a:cs typeface="Times New Roman"/>
              </a:rPr>
              <a:t>Sg</a:t>
            </a:r>
            <a:r>
              <a:rPr lang="en-US" sz="2700" dirty="0">
                <a:cs typeface="Times New Roman"/>
              </a:rPr>
              <a:t> = I + NX,  </a:t>
            </a:r>
            <a:r>
              <a:rPr lang="en-US" sz="2700" dirty="0" err="1">
                <a:cs typeface="Times New Roman"/>
              </a:rPr>
              <a:t>Sp</a:t>
            </a:r>
            <a:r>
              <a:rPr lang="en-US" sz="2700" dirty="0">
                <a:cs typeface="Times New Roman"/>
              </a:rPr>
              <a:t> + (T – G) = I + (X – M)</a:t>
            </a:r>
          </a:p>
          <a:p>
            <a:pPr marL="0" indent="0">
              <a:buNone/>
            </a:pPr>
            <a:r>
              <a:rPr lang="en-US" sz="2700" dirty="0">
                <a:cs typeface="Times New Roman"/>
              </a:rPr>
              <a:t>or  </a:t>
            </a:r>
            <a:r>
              <a:rPr lang="en-US" sz="2700" b="1" dirty="0">
                <a:cs typeface="Times New Roman"/>
              </a:rPr>
              <a:t>(</a:t>
            </a:r>
            <a:r>
              <a:rPr lang="en-US" sz="2700" b="1" dirty="0" err="1">
                <a:cs typeface="Times New Roman"/>
              </a:rPr>
              <a:t>Sp</a:t>
            </a:r>
            <a:r>
              <a:rPr lang="en-US" sz="2700" b="1" dirty="0">
                <a:cs typeface="Times New Roman"/>
              </a:rPr>
              <a:t> – I) + (M – X) = G – </a:t>
            </a:r>
            <a:r>
              <a:rPr lang="en-US" sz="2700" b="1" dirty="0" smtClean="0">
                <a:cs typeface="Times New Roman"/>
              </a:rPr>
              <a:t>T budget deficit funded by net capital from private sector and net foreign inflow</a:t>
            </a:r>
            <a:endParaRPr lang="en-US" sz="2700" b="1" dirty="0">
              <a:cs typeface="Times New Roman"/>
            </a:endParaRPr>
          </a:p>
          <a:p>
            <a:r>
              <a:rPr lang="en-US" sz="2700" dirty="0" smtClean="0"/>
              <a:t>We also have NX = NFI (net foreign investment) therefore </a:t>
            </a:r>
          </a:p>
          <a:p>
            <a:pPr marL="0" indent="0">
              <a:buNone/>
            </a:pPr>
            <a:r>
              <a:rPr lang="en-US" sz="2700" dirty="0" smtClean="0"/>
              <a:t>S = I + NFI or S + NDI = I (NDI net domestic investment = - NFI)</a:t>
            </a:r>
          </a:p>
          <a:p>
            <a:pPr marL="0" indent="0">
              <a:buNone/>
            </a:pPr>
            <a:r>
              <a:rPr lang="en-US" sz="2400" dirty="0" smtClean="0">
                <a:latin typeface="Times New Roman"/>
                <a:cs typeface="Times New Roman"/>
              </a:rPr>
              <a:t> </a:t>
            </a:r>
            <a:endParaRPr lang="en-US" dirty="0" smtClean="0"/>
          </a:p>
          <a:p>
            <a:pPr marL="0" indent="0">
              <a:buNone/>
            </a:pPr>
            <a:endParaRPr lang="en-US" dirty="0" smtClean="0"/>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II Saving and investment in National Income </a:t>
            </a:r>
            <a:r>
              <a:rPr lang="en-US" dirty="0" smtClean="0"/>
              <a:t>Account</a:t>
            </a:r>
            <a:endParaRPr lang="en-US" dirty="0"/>
          </a:p>
        </p:txBody>
      </p:sp>
    </p:spTree>
    <p:extLst>
      <p:ext uri="{BB962C8B-B14F-4D97-AF65-F5344CB8AC3E}">
        <p14:creationId xmlns:p14="http://schemas.microsoft.com/office/powerpoint/2010/main" val="2903655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III The Market for Loanable Funds</a:t>
            </a:r>
          </a:p>
        </p:txBody>
      </p:sp>
      <p:sp>
        <p:nvSpPr>
          <p:cNvPr id="3" name="Content Placeholder 2"/>
          <p:cNvSpPr>
            <a:spLocks noGrp="1"/>
          </p:cNvSpPr>
          <p:nvPr>
            <p:ph idx="1"/>
          </p:nvPr>
        </p:nvSpPr>
        <p:spPr bwMode="auto">
          <a:xfrm>
            <a:off x="228600" y="1219200"/>
            <a:ext cx="8458200" cy="5334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pPr marL="320040" lvl="1" indent="0">
              <a:buNone/>
            </a:pPr>
            <a:r>
              <a:rPr lang="en-US" altLang="en-US" b="1" i="1" u="sng" dirty="0" smtClean="0"/>
              <a:t>What is the market for loanable funds?</a:t>
            </a:r>
            <a:r>
              <a:rPr lang="en-US" altLang="en-US" b="1" i="1" u="sng" dirty="0"/>
              <a:t> </a:t>
            </a:r>
            <a:endParaRPr lang="en-US" altLang="en-US" b="1" i="1" u="sng" dirty="0" smtClean="0"/>
          </a:p>
          <a:p>
            <a:pPr marL="320040" lvl="1" indent="0">
              <a:buNone/>
            </a:pPr>
            <a:r>
              <a:rPr lang="en-US" altLang="en-US" dirty="0"/>
              <a:t>It is the market for Those who want to save supply funds </a:t>
            </a:r>
            <a:r>
              <a:rPr lang="en-US" altLang="en-US" dirty="0" smtClean="0"/>
              <a:t>and  </a:t>
            </a:r>
            <a:r>
              <a:rPr lang="en-US" altLang="en-US" dirty="0"/>
              <a:t>Those who want to borrow to invest demand fund </a:t>
            </a:r>
          </a:p>
          <a:p>
            <a:pPr marL="320040" lvl="1" indent="0">
              <a:buNone/>
            </a:pPr>
            <a:r>
              <a:rPr lang="en-US" altLang="en-US" b="1" i="1" u="sng" dirty="0" smtClean="0"/>
              <a:t>Assumptions</a:t>
            </a:r>
            <a:endParaRPr lang="en-US" altLang="en-US" b="1" i="1" u="sng" dirty="0"/>
          </a:p>
          <a:p>
            <a:pPr lvl="1"/>
            <a:r>
              <a:rPr lang="en-US" altLang="en-US" dirty="0"/>
              <a:t>One interest rate that reflects Return to saving and Cost of borrowing</a:t>
            </a:r>
          </a:p>
          <a:p>
            <a:pPr lvl="1"/>
            <a:r>
              <a:rPr lang="en-US" altLang="en-US" dirty="0"/>
              <a:t>Single financial </a:t>
            </a:r>
            <a:r>
              <a:rPr lang="en-US" altLang="en-US" dirty="0" smtClean="0"/>
              <a:t>market</a:t>
            </a:r>
          </a:p>
          <a:p>
            <a:pPr marL="320040" lvl="1" indent="0">
              <a:buNone/>
            </a:pPr>
            <a:r>
              <a:rPr lang="en-US" altLang="en-US" b="1" i="1" u="sng" dirty="0" smtClean="0"/>
              <a:t>Building </a:t>
            </a:r>
            <a:r>
              <a:rPr lang="en-US" altLang="en-US" b="1" i="1" u="sng" dirty="0"/>
              <a:t>the market</a:t>
            </a:r>
            <a:r>
              <a:rPr lang="en-US" altLang="en-US" dirty="0"/>
              <a:t>: Supply and demand of loanable funds</a:t>
            </a:r>
          </a:p>
          <a:p>
            <a:pPr lvl="1"/>
            <a:r>
              <a:rPr lang="en-US" altLang="en-US" dirty="0"/>
              <a:t>Source of the supply of loanable funds: Saving</a:t>
            </a:r>
          </a:p>
          <a:p>
            <a:pPr lvl="1"/>
            <a:r>
              <a:rPr lang="en-US" altLang="en-US" dirty="0"/>
              <a:t>Source of the demand for loanable funds: Investment </a:t>
            </a:r>
          </a:p>
          <a:p>
            <a:pPr lvl="1"/>
            <a:r>
              <a:rPr lang="en-US" altLang="en-US" dirty="0"/>
              <a:t>Price of a loan = real interest rate</a:t>
            </a:r>
          </a:p>
          <a:p>
            <a:pPr lvl="2"/>
            <a:r>
              <a:rPr lang="en-US" altLang="en-US" dirty="0"/>
              <a:t>Borrowers pay for a loan</a:t>
            </a:r>
          </a:p>
          <a:p>
            <a:pPr lvl="2"/>
            <a:r>
              <a:rPr lang="en-US" altLang="en-US" dirty="0"/>
              <a:t>Lenders receive on their saving</a:t>
            </a:r>
          </a:p>
          <a:p>
            <a:pPr lvl="1"/>
            <a:endParaRPr lang="en-US" altLang="en-US" dirty="0"/>
          </a:p>
          <a:p>
            <a:pPr marL="0" indent="0">
              <a:buNone/>
            </a:pPr>
            <a:endParaRPr lang="en-US" altLang="en-US" dirty="0" smtClean="0"/>
          </a:p>
        </p:txBody>
      </p:sp>
      <p:sp>
        <p:nvSpPr>
          <p:cNvPr id="4" name="Slide Number Placeholder 3"/>
          <p:cNvSpPr>
            <a:spLocks noGrp="1"/>
          </p:cNvSpPr>
          <p:nvPr>
            <p:ph type="sldNum" sz="quarter" idx="10"/>
          </p:nvPr>
        </p:nvSpPr>
        <p:spPr/>
        <p:txBody>
          <a:bodyPr/>
          <a:lstStyle/>
          <a:p>
            <a:pPr>
              <a:defRPr/>
            </a:pPr>
            <a:fld id="{273E232C-AB07-4241-B2C7-B9E069CC6CD1}" type="slidenum">
              <a:rPr lang="en-US" smtClean="0"/>
              <a:pPr>
                <a:defRPr/>
              </a:pPr>
              <a:t>11</a:t>
            </a:fld>
            <a:endParaRPr lang="en-US"/>
          </a:p>
        </p:txBody>
      </p:sp>
    </p:spTree>
    <p:extLst>
      <p:ext uri="{BB962C8B-B14F-4D97-AF65-F5344CB8AC3E}">
        <p14:creationId xmlns:p14="http://schemas.microsoft.com/office/powerpoint/2010/main" val="27898542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left)">
                                      <p:cBhvr>
                                        <p:cTn id="13" dur="500"/>
                                        <p:tgtEl>
                                          <p:spTgt spid="3">
                                            <p:txEl>
                                              <p:pRg st="2" end="2"/>
                                            </p:txEl>
                                          </p:spTgt>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wipe(left)">
                                      <p:cBhvr>
                                        <p:cTn id="25" dur="500"/>
                                        <p:tgtEl>
                                          <p:spTgt spid="3">
                                            <p:txEl>
                                              <p:pRg st="5" end="5"/>
                                            </p:txEl>
                                          </p:spTgt>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wipe(left)">
                                      <p:cBhvr>
                                        <p:cTn id="28" dur="500"/>
                                        <p:tgtEl>
                                          <p:spTgt spid="3">
                                            <p:txEl>
                                              <p:pRg st="6" end="6"/>
                                            </p:txEl>
                                          </p:spTgt>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wipe(left)">
                                      <p:cBhvr>
                                        <p:cTn id="31" dur="500"/>
                                        <p:tgtEl>
                                          <p:spTgt spid="3">
                                            <p:txEl>
                                              <p:pRg st="7" end="7"/>
                                            </p:txEl>
                                          </p:spTgt>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wipe(left)">
                                      <p:cBhvr>
                                        <p:cTn id="34" dur="500"/>
                                        <p:tgtEl>
                                          <p:spTgt spid="3">
                                            <p:txEl>
                                              <p:pRg st="8" end="8"/>
                                            </p:txEl>
                                          </p:spTgt>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wipe(left)">
                                      <p:cBhvr>
                                        <p:cTn id="37" dur="500"/>
                                        <p:tgtEl>
                                          <p:spTgt spid="3">
                                            <p:txEl>
                                              <p:pRg st="9" end="9"/>
                                            </p:txEl>
                                          </p:spTgt>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wipe(left)">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III The Market for Loanable Funds</a:t>
            </a:r>
          </a:p>
        </p:txBody>
      </p:sp>
      <p:sp>
        <p:nvSpPr>
          <p:cNvPr id="3" name="Content Placeholder 2"/>
          <p:cNvSpPr>
            <a:spLocks noGrp="1"/>
          </p:cNvSpPr>
          <p:nvPr>
            <p:ph idx="1"/>
          </p:nvPr>
        </p:nvSpPr>
        <p:spPr bwMode="auto">
          <a:xfrm>
            <a:off x="533400" y="1143000"/>
            <a:ext cx="8153400" cy="502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pPr marL="0" indent="0">
              <a:buNone/>
            </a:pPr>
            <a:r>
              <a:rPr lang="en-US" altLang="en-US" sz="2400" b="1" i="1" u="sng" dirty="0" smtClean="0"/>
              <a:t>Building the market</a:t>
            </a:r>
            <a:r>
              <a:rPr lang="en-US" altLang="en-US" sz="2400" dirty="0" smtClean="0"/>
              <a:t>: Supply and demand of loanable funds</a:t>
            </a:r>
          </a:p>
          <a:p>
            <a:pPr lvl="1"/>
            <a:r>
              <a:rPr lang="en-US" altLang="en-US" dirty="0" smtClean="0"/>
              <a:t>As interest rate rises</a:t>
            </a:r>
          </a:p>
          <a:p>
            <a:pPr lvl="2"/>
            <a:r>
              <a:rPr lang="en-US" altLang="en-US" sz="2400" dirty="0" smtClean="0"/>
              <a:t>Quantity demanded declines</a:t>
            </a:r>
          </a:p>
          <a:p>
            <a:pPr lvl="2"/>
            <a:r>
              <a:rPr lang="en-US" altLang="en-US" sz="2400" dirty="0" smtClean="0"/>
              <a:t>Quantity supplied increases</a:t>
            </a:r>
          </a:p>
          <a:p>
            <a:pPr lvl="1"/>
            <a:r>
              <a:rPr lang="en-US" altLang="en-US" dirty="0" smtClean="0"/>
              <a:t>Demand curve</a:t>
            </a:r>
          </a:p>
          <a:p>
            <a:pPr lvl="2"/>
            <a:r>
              <a:rPr lang="en-US" altLang="en-US" sz="2400" dirty="0" smtClean="0"/>
              <a:t>Slopes downward</a:t>
            </a:r>
          </a:p>
          <a:p>
            <a:pPr lvl="1"/>
            <a:r>
              <a:rPr lang="en-US" altLang="en-US" dirty="0" smtClean="0"/>
              <a:t>Supply curve</a:t>
            </a:r>
          </a:p>
          <a:p>
            <a:pPr lvl="2"/>
            <a:r>
              <a:rPr lang="en-US" altLang="en-US" sz="2400" dirty="0" smtClean="0"/>
              <a:t>Slopes upward</a:t>
            </a:r>
          </a:p>
        </p:txBody>
      </p:sp>
      <p:sp>
        <p:nvSpPr>
          <p:cNvPr id="4" name="Slide Number Placeholder 3"/>
          <p:cNvSpPr>
            <a:spLocks noGrp="1"/>
          </p:cNvSpPr>
          <p:nvPr>
            <p:ph type="sldNum" sz="quarter" idx="10"/>
          </p:nvPr>
        </p:nvSpPr>
        <p:spPr/>
        <p:txBody>
          <a:bodyPr/>
          <a:lstStyle/>
          <a:p>
            <a:pPr>
              <a:defRPr/>
            </a:pPr>
            <a:fld id="{3DFA490F-A0A5-489C-8DA6-6E8E788A94C5}" type="slidenum">
              <a:rPr lang="en-US" smtClean="0"/>
              <a:pPr>
                <a:defRPr/>
              </a:pPr>
              <a:t>12</a:t>
            </a:fld>
            <a:endParaRPr lang="en-US"/>
          </a:p>
        </p:txBody>
      </p:sp>
    </p:spTree>
    <p:extLst>
      <p:ext uri="{BB962C8B-B14F-4D97-AF65-F5344CB8AC3E}">
        <p14:creationId xmlns:p14="http://schemas.microsoft.com/office/powerpoint/2010/main" val="2839365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left)">
                                      <p:cBhvr>
                                        <p:cTn id="11" dur="500"/>
                                        <p:tgtEl>
                                          <p:spTgt spid="3">
                                            <p:txEl>
                                              <p:pRg st="1" end="1"/>
                                            </p:txEl>
                                          </p:spTgt>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left)">
                                      <p:cBhvr>
                                        <p:cTn id="19" dur="500"/>
                                        <p:tgtEl>
                                          <p:spTgt spid="3">
                                            <p:txEl>
                                              <p:pRg st="3" end="3"/>
                                            </p:txEl>
                                          </p:spTgt>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left)">
                                      <p:cBhvr>
                                        <p:cTn id="23" dur="500"/>
                                        <p:tgtEl>
                                          <p:spTgt spid="3">
                                            <p:txEl>
                                              <p:pRg st="4" end="4"/>
                                            </p:txEl>
                                          </p:spTgt>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par>
                          <p:cTn id="28" fill="hold" nodeType="afterGroup">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left)">
                                      <p:cBhvr>
                                        <p:cTn id="31" dur="500"/>
                                        <p:tgtEl>
                                          <p:spTgt spid="3">
                                            <p:txEl>
                                              <p:pRg st="6" end="6"/>
                                            </p:txEl>
                                          </p:spTgt>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left)">
                                      <p:cBhvr>
                                        <p:cTn id="3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bwMode="auto">
          <a:xfrm>
            <a:off x="304800" y="3810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The market for loanable funds</a:t>
            </a:r>
          </a:p>
        </p:txBody>
      </p:sp>
      <p:grpSp>
        <p:nvGrpSpPr>
          <p:cNvPr id="2" name="Group 11"/>
          <p:cNvGrpSpPr>
            <a:grpSpLocks/>
          </p:cNvGrpSpPr>
          <p:nvPr/>
        </p:nvGrpSpPr>
        <p:grpSpPr bwMode="auto">
          <a:xfrm>
            <a:off x="838200" y="1537855"/>
            <a:ext cx="5580062" cy="2944813"/>
            <a:chOff x="855024" y="1520042"/>
            <a:chExt cx="5581401" cy="2945873"/>
          </a:xfrm>
        </p:grpSpPr>
        <p:grpSp>
          <p:nvGrpSpPr>
            <p:cNvPr id="27672" name="Group 9"/>
            <p:cNvGrpSpPr>
              <a:grpSpLocks/>
            </p:cNvGrpSpPr>
            <p:nvPr/>
          </p:nvGrpSpPr>
          <p:grpSpPr bwMode="auto">
            <a:xfrm>
              <a:off x="1828007" y="1591294"/>
              <a:ext cx="4608418" cy="2874621"/>
              <a:chOff x="1828007" y="1591294"/>
              <a:chExt cx="4608418" cy="2874621"/>
            </a:xfrm>
          </p:grpSpPr>
          <p:cxnSp>
            <p:nvCxnSpPr>
              <p:cNvPr id="6" name="Straight Connector 5"/>
              <p:cNvCxnSpPr/>
              <p:nvPr/>
            </p:nvCxnSpPr>
            <p:spPr>
              <a:xfrm rot="5400000">
                <a:off x="391983" y="3027917"/>
                <a:ext cx="2874409"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64916" y="1591506"/>
                <a:ext cx="4571509" cy="28505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27673" name="TextBox 10"/>
            <p:cNvSpPr txBox="1">
              <a:spLocks noChangeArrowheads="1"/>
            </p:cNvSpPr>
            <p:nvPr/>
          </p:nvSpPr>
          <p:spPr bwMode="auto">
            <a:xfrm>
              <a:off x="855024" y="1520042"/>
              <a:ext cx="9541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a:t>Interest</a:t>
              </a:r>
            </a:p>
            <a:p>
              <a:pPr algn="r" eaLnBrk="1" hangingPunct="1"/>
              <a:r>
                <a:rPr lang="en-US" altLang="en-US"/>
                <a:t>Rate</a:t>
              </a:r>
            </a:p>
          </p:txBody>
        </p:sp>
      </p:grpSp>
      <p:grpSp>
        <p:nvGrpSpPr>
          <p:cNvPr id="5" name="Group 14"/>
          <p:cNvGrpSpPr>
            <a:grpSpLocks/>
          </p:cNvGrpSpPr>
          <p:nvPr/>
        </p:nvGrpSpPr>
        <p:grpSpPr bwMode="auto">
          <a:xfrm>
            <a:off x="1652588" y="4465638"/>
            <a:ext cx="4946650" cy="657225"/>
            <a:chOff x="1652299" y="4465122"/>
            <a:chExt cx="4946250" cy="658206"/>
          </a:xfrm>
        </p:grpSpPr>
        <p:cxnSp>
          <p:nvCxnSpPr>
            <p:cNvPr id="8" name="Straight Connector 7"/>
            <p:cNvCxnSpPr/>
            <p:nvPr/>
          </p:nvCxnSpPr>
          <p:spPr>
            <a:xfrm>
              <a:off x="1828497" y="4465122"/>
              <a:ext cx="4608140" cy="15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7670" name="TextBox 12"/>
            <p:cNvSpPr txBox="1">
              <a:spLocks noChangeArrowheads="1"/>
            </p:cNvSpPr>
            <p:nvPr/>
          </p:nvSpPr>
          <p:spPr bwMode="auto">
            <a:xfrm>
              <a:off x="4310743" y="4476997"/>
              <a:ext cx="228780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a:t>Loanable Funds</a:t>
              </a:r>
            </a:p>
            <a:p>
              <a:pPr algn="r" eaLnBrk="1" hangingPunct="1"/>
              <a:r>
                <a:rPr lang="en-US" altLang="en-US"/>
                <a:t>(in billions of dollars)</a:t>
              </a:r>
            </a:p>
          </p:txBody>
        </p:sp>
        <p:sp>
          <p:nvSpPr>
            <p:cNvPr id="27671" name="TextBox 13"/>
            <p:cNvSpPr txBox="1">
              <a:spLocks noChangeArrowheads="1"/>
            </p:cNvSpPr>
            <p:nvPr/>
          </p:nvSpPr>
          <p:spPr bwMode="auto">
            <a:xfrm>
              <a:off x="1652299" y="4475018"/>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a:t>0</a:t>
              </a:r>
            </a:p>
          </p:txBody>
        </p:sp>
      </p:grpSp>
      <p:grpSp>
        <p:nvGrpSpPr>
          <p:cNvPr id="7" name="Group 20"/>
          <p:cNvGrpSpPr>
            <a:grpSpLocks/>
          </p:cNvGrpSpPr>
          <p:nvPr/>
        </p:nvGrpSpPr>
        <p:grpSpPr bwMode="auto">
          <a:xfrm>
            <a:off x="2470150" y="1900238"/>
            <a:ext cx="3538538" cy="2244725"/>
            <a:chOff x="2470068" y="1900052"/>
            <a:chExt cx="3538184" cy="2244436"/>
          </a:xfrm>
        </p:grpSpPr>
        <p:cxnSp>
          <p:nvCxnSpPr>
            <p:cNvPr id="17" name="Straight Connector 16"/>
            <p:cNvCxnSpPr/>
            <p:nvPr/>
          </p:nvCxnSpPr>
          <p:spPr>
            <a:xfrm flipV="1">
              <a:off x="2470068" y="2138146"/>
              <a:ext cx="2588954" cy="2006342"/>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7668" name="TextBox 19"/>
            <p:cNvSpPr txBox="1">
              <a:spLocks noChangeArrowheads="1"/>
            </p:cNvSpPr>
            <p:nvPr/>
          </p:nvSpPr>
          <p:spPr bwMode="auto">
            <a:xfrm>
              <a:off x="5118265" y="1900052"/>
              <a:ext cx="8899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Supply</a:t>
              </a:r>
            </a:p>
          </p:txBody>
        </p:sp>
      </p:grpSp>
      <p:grpSp>
        <p:nvGrpSpPr>
          <p:cNvPr id="10" name="Group 22"/>
          <p:cNvGrpSpPr>
            <a:grpSpLocks/>
          </p:cNvGrpSpPr>
          <p:nvPr/>
        </p:nvGrpSpPr>
        <p:grpSpPr bwMode="auto">
          <a:xfrm>
            <a:off x="2767013" y="2078038"/>
            <a:ext cx="3573462" cy="1971675"/>
            <a:chOff x="2766951" y="2078182"/>
            <a:chExt cx="3574268" cy="1971304"/>
          </a:xfrm>
        </p:grpSpPr>
        <p:cxnSp>
          <p:nvCxnSpPr>
            <p:cNvPr id="19" name="Straight Connector 18"/>
            <p:cNvCxnSpPr/>
            <p:nvPr/>
          </p:nvCxnSpPr>
          <p:spPr>
            <a:xfrm>
              <a:off x="2766951" y="2078182"/>
              <a:ext cx="2529457" cy="1971304"/>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7666" name="TextBox 21"/>
            <p:cNvSpPr txBox="1">
              <a:spLocks noChangeArrowheads="1"/>
            </p:cNvSpPr>
            <p:nvPr/>
          </p:nvSpPr>
          <p:spPr bwMode="auto">
            <a:xfrm>
              <a:off x="5284519" y="3645724"/>
              <a:ext cx="1056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Demand</a:t>
              </a:r>
            </a:p>
          </p:txBody>
        </p:sp>
      </p:grpSp>
      <p:grpSp>
        <p:nvGrpSpPr>
          <p:cNvPr id="11" name="Group 36"/>
          <p:cNvGrpSpPr>
            <a:grpSpLocks/>
          </p:cNvGrpSpPr>
          <p:nvPr/>
        </p:nvGrpSpPr>
        <p:grpSpPr bwMode="auto">
          <a:xfrm>
            <a:off x="1341438" y="2852738"/>
            <a:ext cx="2636837" cy="338137"/>
            <a:chOff x="1389385" y="2972792"/>
            <a:chExt cx="2636304" cy="338971"/>
          </a:xfrm>
        </p:grpSpPr>
        <p:cxnSp>
          <p:nvCxnSpPr>
            <p:cNvPr id="25" name="Straight Connector 24"/>
            <p:cNvCxnSpPr/>
            <p:nvPr/>
          </p:nvCxnSpPr>
          <p:spPr>
            <a:xfrm flipV="1">
              <a:off x="1854428" y="3125568"/>
              <a:ext cx="2171261"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7664"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5%</a:t>
              </a:r>
              <a:endParaRPr lang="en-US" altLang="en-US" sz="1600" baseline="-25000"/>
            </a:p>
          </p:txBody>
        </p:sp>
      </p:grpSp>
      <p:grpSp>
        <p:nvGrpSpPr>
          <p:cNvPr id="12" name="Group 43"/>
          <p:cNvGrpSpPr>
            <a:grpSpLocks/>
          </p:cNvGrpSpPr>
          <p:nvPr/>
        </p:nvGrpSpPr>
        <p:grpSpPr bwMode="auto">
          <a:xfrm>
            <a:off x="3568700" y="3051175"/>
            <a:ext cx="811213" cy="1752600"/>
            <a:chOff x="2799003" y="3063840"/>
            <a:chExt cx="812434" cy="1751673"/>
          </a:xfrm>
        </p:grpSpPr>
        <p:sp>
          <p:nvSpPr>
            <p:cNvPr id="27661" name="TextBox 74"/>
            <p:cNvSpPr txBox="1">
              <a:spLocks noChangeArrowheads="1"/>
            </p:cNvSpPr>
            <p:nvPr/>
          </p:nvSpPr>
          <p:spPr bwMode="auto">
            <a:xfrm>
              <a:off x="2799003" y="4476909"/>
              <a:ext cx="812434"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$1,200</a:t>
              </a:r>
            </a:p>
          </p:txBody>
        </p:sp>
        <p:cxnSp>
          <p:nvCxnSpPr>
            <p:cNvPr id="29" name="Straight Connector 28"/>
            <p:cNvCxnSpPr/>
            <p:nvPr/>
          </p:nvCxnSpPr>
          <p:spPr>
            <a:xfrm rot="5400000">
              <a:off x="2495964" y="3764351"/>
              <a:ext cx="1401022"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183"/>
          <p:cNvSpPr>
            <a:spLocks/>
          </p:cNvSpPr>
          <p:nvPr/>
        </p:nvSpPr>
        <p:spPr bwMode="auto">
          <a:xfrm>
            <a:off x="3889375" y="2935288"/>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33" name="TextBox 32"/>
          <p:cNvSpPr txBox="1">
            <a:spLocks noChangeArrowheads="1"/>
          </p:cNvSpPr>
          <p:nvPr/>
        </p:nvSpPr>
        <p:spPr bwMode="auto">
          <a:xfrm>
            <a:off x="180109" y="5103812"/>
            <a:ext cx="8882063"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dirty="0"/>
              <a:t>The interest rate in the economy adjusts to balance the supply and demand for loanable funds. The supply of loanable funds comes from national saving, including both private saving and public saving. The demand for loanable funds comes from firms and households that want to borrow for purposes of investment. Here the equilibrium interest rate is 5 percent, and $1,200 billion of loanable funds are supplied and demanded</a:t>
            </a:r>
            <a:r>
              <a:rPr lang="en-US" altLang="en-US" dirty="0">
                <a:solidFill>
                  <a:srgbClr val="800080"/>
                </a:solidFill>
              </a:rPr>
              <a:t>.</a:t>
            </a:r>
          </a:p>
        </p:txBody>
      </p:sp>
    </p:spTree>
    <p:extLst>
      <p:ext uri="{BB962C8B-B14F-4D97-AF65-F5344CB8AC3E}">
        <p14:creationId xmlns:p14="http://schemas.microsoft.com/office/powerpoint/2010/main" val="1196675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1000"/>
                                        <p:tgtEl>
                                          <p:spTgt spid="7"/>
                                        </p:tgtEl>
                                      </p:cBhvr>
                                    </p:animEffect>
                                  </p:childTnLst>
                                </p:cTn>
                              </p:par>
                            </p:childTnLst>
                          </p:cTn>
                        </p:par>
                        <p:par>
                          <p:cTn id="19" fill="hold" nodeType="afterGroup">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1000"/>
                                        <p:tgtEl>
                                          <p:spTgt spid="11"/>
                                        </p:tgtEl>
                                      </p:cBhvr>
                                    </p:animEffect>
                                  </p:childTnLst>
                                </p:cTn>
                              </p:par>
                            </p:childTnLst>
                          </p:cTn>
                        </p:par>
                        <p:par>
                          <p:cTn id="27" fill="hold" nodeType="afterGroup">
                            <p:stCondLst>
                              <p:cond delay="40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1000"/>
                                        <p:tgtEl>
                                          <p:spTgt spid="12"/>
                                        </p:tgtEl>
                                      </p:cBhvr>
                                    </p:animEffect>
                                  </p:childTnLst>
                                </p:cTn>
                              </p:par>
                            </p:childTnLst>
                          </p:cTn>
                        </p:par>
                        <p:par>
                          <p:cTn id="31" fill="hold" nodeType="afterGroup">
                            <p:stCondLst>
                              <p:cond delay="5000"/>
                            </p:stCondLst>
                            <p:childTnLst>
                              <p:par>
                                <p:cTn id="32" presetID="22" presetClass="entr" presetSubtype="8"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III The Market for Loanable Funds</a:t>
            </a:r>
          </a:p>
        </p:txBody>
      </p:sp>
      <p:sp>
        <p:nvSpPr>
          <p:cNvPr id="3" name="Content Placeholder 2"/>
          <p:cNvSpPr>
            <a:spLocks noGrp="1"/>
          </p:cNvSpPr>
          <p:nvPr>
            <p:ph idx="1"/>
          </p:nvPr>
        </p:nvSpPr>
        <p:spPr bwMode="auto">
          <a:xfrm>
            <a:off x="914400" y="1143000"/>
            <a:ext cx="7772400" cy="487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pPr marL="0" indent="0">
              <a:buNone/>
            </a:pPr>
            <a:r>
              <a:rPr lang="en-US" altLang="en-US" sz="2700" b="1" i="1" u="sng" dirty="0" smtClean="0"/>
              <a:t>Policies affecting loanable funds</a:t>
            </a:r>
          </a:p>
          <a:p>
            <a:pPr marL="0" indent="0">
              <a:buNone/>
            </a:pPr>
            <a:r>
              <a:rPr lang="en-US" altLang="en-US" sz="2700" dirty="0" smtClean="0">
                <a:solidFill>
                  <a:srgbClr val="C00000"/>
                </a:solidFill>
              </a:rPr>
              <a:t>Policy 1: saving incentives</a:t>
            </a:r>
          </a:p>
          <a:p>
            <a:pPr marL="0" indent="0">
              <a:buNone/>
            </a:pPr>
            <a:r>
              <a:rPr lang="en-US" altLang="en-US" sz="2700" dirty="0" smtClean="0"/>
              <a:t>E.g. Shelter some saving from taxation</a:t>
            </a:r>
          </a:p>
          <a:p>
            <a:pPr lvl="1"/>
            <a:r>
              <a:rPr lang="en-US" altLang="en-US" sz="2700" dirty="0" smtClean="0"/>
              <a:t>Affect supply of loanable funds</a:t>
            </a:r>
          </a:p>
          <a:p>
            <a:pPr lvl="1"/>
            <a:r>
              <a:rPr lang="en-US" altLang="en-US" sz="2700" dirty="0" smtClean="0"/>
              <a:t>Increase in supply</a:t>
            </a:r>
          </a:p>
          <a:p>
            <a:pPr lvl="2"/>
            <a:r>
              <a:rPr lang="en-US" altLang="en-US" sz="2700" dirty="0" smtClean="0"/>
              <a:t>Supply curve shifts right</a:t>
            </a:r>
          </a:p>
          <a:p>
            <a:pPr lvl="1"/>
            <a:r>
              <a:rPr lang="en-US" altLang="en-US" sz="2700" dirty="0" smtClean="0"/>
              <a:t>New equilibrium</a:t>
            </a:r>
          </a:p>
          <a:p>
            <a:pPr lvl="2"/>
            <a:r>
              <a:rPr lang="en-US" altLang="en-US" sz="2700" dirty="0" smtClean="0"/>
              <a:t>Lower interest rate</a:t>
            </a:r>
          </a:p>
          <a:p>
            <a:pPr lvl="2"/>
            <a:r>
              <a:rPr lang="en-US" altLang="en-US" sz="2700" dirty="0" smtClean="0"/>
              <a:t>Higher quantity of loanable funds</a:t>
            </a:r>
          </a:p>
          <a:p>
            <a:pPr lvl="2"/>
            <a:r>
              <a:rPr lang="en-US" altLang="en-US" sz="2700" dirty="0" smtClean="0"/>
              <a:t>Greater investment</a:t>
            </a:r>
          </a:p>
        </p:txBody>
      </p:sp>
      <p:sp>
        <p:nvSpPr>
          <p:cNvPr id="4" name="Slide Number Placeholder 3"/>
          <p:cNvSpPr>
            <a:spLocks noGrp="1"/>
          </p:cNvSpPr>
          <p:nvPr>
            <p:ph type="sldNum" sz="quarter" idx="10"/>
          </p:nvPr>
        </p:nvSpPr>
        <p:spPr/>
        <p:txBody>
          <a:bodyPr/>
          <a:lstStyle/>
          <a:p>
            <a:pPr>
              <a:defRPr/>
            </a:pPr>
            <a:fld id="{EB864F28-9983-43B7-9EB8-2030711CBAE2}" type="slidenum">
              <a:rPr lang="en-US" smtClean="0"/>
              <a:pPr>
                <a:defRPr/>
              </a:pPr>
              <a:t>14</a:t>
            </a:fld>
            <a:endParaRPr lang="en-US"/>
          </a:p>
        </p:txBody>
      </p:sp>
    </p:spTree>
    <p:extLst>
      <p:ext uri="{BB962C8B-B14F-4D97-AF65-F5344CB8AC3E}">
        <p14:creationId xmlns:p14="http://schemas.microsoft.com/office/powerpoint/2010/main" val="35145796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ipe(left)">
                                      <p:cBhvr>
                                        <p:cTn id="16" dur="500"/>
                                        <p:tgtEl>
                                          <p:spTgt spid="3">
                                            <p:txEl>
                                              <p:pRg st="2" end="2"/>
                                            </p:txEl>
                                          </p:spTgt>
                                        </p:tgtEl>
                                      </p:cBhvr>
                                    </p:animEffect>
                                  </p:childTnLst>
                                </p:cTn>
                              </p:par>
                            </p:childTnLst>
                          </p:cTn>
                        </p:par>
                        <p:par>
                          <p:cTn id="17" fill="hold" nodeType="afterGroup">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left)">
                                      <p:cBhvr>
                                        <p:cTn id="20" dur="500"/>
                                        <p:tgtEl>
                                          <p:spTgt spid="3">
                                            <p:txEl>
                                              <p:pRg st="3" end="3"/>
                                            </p:txEl>
                                          </p:spTgt>
                                        </p:tgtEl>
                                      </p:cBhvr>
                                    </p:animEffect>
                                  </p:childTnLst>
                                </p:cTn>
                              </p:par>
                            </p:childTnLst>
                          </p:cTn>
                        </p:par>
                        <p:par>
                          <p:cTn id="21" fill="hold" nodeType="afterGroup">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left)">
                                      <p:cBhvr>
                                        <p:cTn id="24" dur="500"/>
                                        <p:tgtEl>
                                          <p:spTgt spid="3">
                                            <p:txEl>
                                              <p:pRg st="4" end="4"/>
                                            </p:txEl>
                                          </p:spTgt>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left)">
                                      <p:cBhvr>
                                        <p:cTn id="28" dur="500"/>
                                        <p:tgtEl>
                                          <p:spTgt spid="3">
                                            <p:txEl>
                                              <p:pRg st="5" end="5"/>
                                            </p:txEl>
                                          </p:spTgt>
                                        </p:tgtEl>
                                      </p:cBhvr>
                                    </p:animEffect>
                                  </p:childTnLst>
                                </p:cTn>
                              </p:par>
                            </p:childTnLst>
                          </p:cTn>
                        </p:par>
                        <p:par>
                          <p:cTn id="29" fill="hold" nodeType="afterGroup">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500"/>
                                        <p:tgtEl>
                                          <p:spTgt spid="3">
                                            <p:txEl>
                                              <p:pRg st="6" end="6"/>
                                            </p:txEl>
                                          </p:spTgt>
                                        </p:tgtEl>
                                      </p:cBhvr>
                                    </p:animEffect>
                                  </p:childTnLst>
                                </p:cTn>
                              </p:par>
                            </p:childTnLst>
                          </p:cTn>
                        </p:par>
                        <p:par>
                          <p:cTn id="33" fill="hold" nodeType="afterGroup">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ipe(left)">
                                      <p:cBhvr>
                                        <p:cTn id="36" dur="500"/>
                                        <p:tgtEl>
                                          <p:spTgt spid="3">
                                            <p:txEl>
                                              <p:pRg st="7" end="7"/>
                                            </p:txEl>
                                          </p:spTgt>
                                        </p:tgtEl>
                                      </p:cBhvr>
                                    </p:animEffect>
                                  </p:childTnLst>
                                </p:cTn>
                              </p:par>
                            </p:childTnLst>
                          </p:cTn>
                        </p:par>
                        <p:par>
                          <p:cTn id="37" fill="hold" nodeType="afterGroup">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wipe(left)">
                                      <p:cBhvr>
                                        <p:cTn id="40" dur="500"/>
                                        <p:tgtEl>
                                          <p:spTgt spid="3">
                                            <p:txEl>
                                              <p:pRg st="8" end="8"/>
                                            </p:txEl>
                                          </p:spTgt>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wipe(left)">
                                      <p:cBhvr>
                                        <p:cTn id="4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166688" y="304800"/>
            <a:ext cx="8977312"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Saving incentives increase the supply of loanable funds</a:t>
            </a:r>
          </a:p>
        </p:txBody>
      </p:sp>
      <p:grpSp>
        <p:nvGrpSpPr>
          <p:cNvPr id="2" name="Group 4"/>
          <p:cNvGrpSpPr>
            <a:grpSpLocks/>
          </p:cNvGrpSpPr>
          <p:nvPr/>
        </p:nvGrpSpPr>
        <p:grpSpPr bwMode="auto">
          <a:xfrm>
            <a:off x="855663" y="1520825"/>
            <a:ext cx="6115050" cy="2944813"/>
            <a:chOff x="855024" y="1520042"/>
            <a:chExt cx="6115791" cy="2945873"/>
          </a:xfrm>
        </p:grpSpPr>
        <p:grpSp>
          <p:nvGrpSpPr>
            <p:cNvPr id="29742" name="Group 9"/>
            <p:cNvGrpSpPr>
              <a:grpSpLocks/>
            </p:cNvGrpSpPr>
            <p:nvPr/>
          </p:nvGrpSpPr>
          <p:grpSpPr bwMode="auto">
            <a:xfrm>
              <a:off x="1828007" y="1591294"/>
              <a:ext cx="5142808" cy="2874621"/>
              <a:chOff x="1828007" y="1591294"/>
              <a:chExt cx="5142808" cy="2874621"/>
            </a:xfrm>
          </p:grpSpPr>
          <p:cxnSp>
            <p:nvCxnSpPr>
              <p:cNvPr id="8" name="Straight Connector 7"/>
              <p:cNvCxnSpPr/>
              <p:nvPr/>
            </p:nvCxnSpPr>
            <p:spPr>
              <a:xfrm rot="5400000">
                <a:off x="391868" y="3027917"/>
                <a:ext cx="2874409"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64796" y="1591506"/>
                <a:ext cx="5106019" cy="28505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29743" name="TextBox 6"/>
            <p:cNvSpPr txBox="1">
              <a:spLocks noChangeArrowheads="1"/>
            </p:cNvSpPr>
            <p:nvPr/>
          </p:nvSpPr>
          <p:spPr bwMode="auto">
            <a:xfrm>
              <a:off x="855024" y="1520042"/>
              <a:ext cx="9541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a:t>Interest</a:t>
              </a:r>
            </a:p>
            <a:p>
              <a:pPr algn="r" eaLnBrk="1" hangingPunct="1"/>
              <a:r>
                <a:rPr lang="en-US" altLang="en-US"/>
                <a:t>Rate</a:t>
              </a:r>
            </a:p>
          </p:txBody>
        </p:sp>
      </p:grpSp>
      <p:grpSp>
        <p:nvGrpSpPr>
          <p:cNvPr id="5" name="Group 9"/>
          <p:cNvGrpSpPr>
            <a:grpSpLocks/>
          </p:cNvGrpSpPr>
          <p:nvPr/>
        </p:nvGrpSpPr>
        <p:grpSpPr bwMode="auto">
          <a:xfrm>
            <a:off x="1652588" y="4452938"/>
            <a:ext cx="5492750" cy="669925"/>
            <a:chOff x="1652299" y="4453247"/>
            <a:chExt cx="5492500" cy="670081"/>
          </a:xfrm>
        </p:grpSpPr>
        <p:cxnSp>
          <p:nvCxnSpPr>
            <p:cNvPr id="11" name="Straight Connector 10"/>
            <p:cNvCxnSpPr/>
            <p:nvPr/>
          </p:nvCxnSpPr>
          <p:spPr>
            <a:xfrm flipV="1">
              <a:off x="1828503" y="4453247"/>
              <a:ext cx="5130566" cy="1111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740" name="TextBox 11"/>
            <p:cNvSpPr txBox="1">
              <a:spLocks noChangeArrowheads="1"/>
            </p:cNvSpPr>
            <p:nvPr/>
          </p:nvSpPr>
          <p:spPr bwMode="auto">
            <a:xfrm>
              <a:off x="4856993" y="4476997"/>
              <a:ext cx="228780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a:t>Loanable Funds</a:t>
              </a:r>
            </a:p>
            <a:p>
              <a:pPr algn="r" eaLnBrk="1" hangingPunct="1"/>
              <a:r>
                <a:rPr lang="en-US" altLang="en-US"/>
                <a:t>(in billions of dollars)</a:t>
              </a:r>
            </a:p>
          </p:txBody>
        </p:sp>
        <p:sp>
          <p:nvSpPr>
            <p:cNvPr id="29741" name="TextBox 12"/>
            <p:cNvSpPr txBox="1">
              <a:spLocks noChangeArrowheads="1"/>
            </p:cNvSpPr>
            <p:nvPr/>
          </p:nvSpPr>
          <p:spPr bwMode="auto">
            <a:xfrm>
              <a:off x="1652299" y="4475018"/>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a:t>0</a:t>
              </a:r>
            </a:p>
          </p:txBody>
        </p:sp>
      </p:grpSp>
      <p:grpSp>
        <p:nvGrpSpPr>
          <p:cNvPr id="6" name="Group 13"/>
          <p:cNvGrpSpPr>
            <a:grpSpLocks/>
          </p:cNvGrpSpPr>
          <p:nvPr/>
        </p:nvGrpSpPr>
        <p:grpSpPr bwMode="auto">
          <a:xfrm>
            <a:off x="2470150" y="1733550"/>
            <a:ext cx="2933700" cy="2411413"/>
            <a:chOff x="2470068" y="1733798"/>
            <a:chExt cx="2933905" cy="2410690"/>
          </a:xfrm>
        </p:grpSpPr>
        <p:cxnSp>
          <p:nvCxnSpPr>
            <p:cNvPr id="15" name="Straight Connector 14"/>
            <p:cNvCxnSpPr/>
            <p:nvPr/>
          </p:nvCxnSpPr>
          <p:spPr>
            <a:xfrm flipV="1">
              <a:off x="2470068" y="2136902"/>
              <a:ext cx="2589394" cy="2007586"/>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9738" name="TextBox 15"/>
            <p:cNvSpPr txBox="1">
              <a:spLocks noChangeArrowheads="1"/>
            </p:cNvSpPr>
            <p:nvPr/>
          </p:nvSpPr>
          <p:spPr bwMode="auto">
            <a:xfrm>
              <a:off x="4120737" y="1733798"/>
              <a:ext cx="1283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Supply, S</a:t>
              </a:r>
              <a:r>
                <a:rPr lang="en-US" altLang="en-US" baseline="-25000"/>
                <a:t>1</a:t>
              </a:r>
            </a:p>
          </p:txBody>
        </p:sp>
      </p:grpSp>
      <p:grpSp>
        <p:nvGrpSpPr>
          <p:cNvPr id="7" name="Group 16"/>
          <p:cNvGrpSpPr>
            <a:grpSpLocks/>
          </p:cNvGrpSpPr>
          <p:nvPr/>
        </p:nvGrpSpPr>
        <p:grpSpPr bwMode="auto">
          <a:xfrm>
            <a:off x="2767013" y="2078038"/>
            <a:ext cx="3573462" cy="1971675"/>
            <a:chOff x="2766951" y="2078182"/>
            <a:chExt cx="3574268" cy="1971304"/>
          </a:xfrm>
        </p:grpSpPr>
        <p:cxnSp>
          <p:nvCxnSpPr>
            <p:cNvPr id="18" name="Straight Connector 17"/>
            <p:cNvCxnSpPr/>
            <p:nvPr/>
          </p:nvCxnSpPr>
          <p:spPr>
            <a:xfrm>
              <a:off x="2766951" y="2078182"/>
              <a:ext cx="2529457" cy="1971304"/>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29736" name="TextBox 18"/>
            <p:cNvSpPr txBox="1">
              <a:spLocks noChangeArrowheads="1"/>
            </p:cNvSpPr>
            <p:nvPr/>
          </p:nvSpPr>
          <p:spPr bwMode="auto">
            <a:xfrm>
              <a:off x="5284519" y="3645724"/>
              <a:ext cx="1056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Demand</a:t>
              </a:r>
            </a:p>
          </p:txBody>
        </p:sp>
      </p:grpSp>
      <p:grpSp>
        <p:nvGrpSpPr>
          <p:cNvPr id="10" name="Group 36"/>
          <p:cNvGrpSpPr>
            <a:grpSpLocks/>
          </p:cNvGrpSpPr>
          <p:nvPr/>
        </p:nvGrpSpPr>
        <p:grpSpPr bwMode="auto">
          <a:xfrm>
            <a:off x="1341438" y="2852738"/>
            <a:ext cx="2636837" cy="338137"/>
            <a:chOff x="1389385" y="2972792"/>
            <a:chExt cx="2636304" cy="338971"/>
          </a:xfrm>
        </p:grpSpPr>
        <p:cxnSp>
          <p:nvCxnSpPr>
            <p:cNvPr id="21" name="Straight Connector 20"/>
            <p:cNvCxnSpPr/>
            <p:nvPr/>
          </p:nvCxnSpPr>
          <p:spPr>
            <a:xfrm flipV="1">
              <a:off x="1854428" y="3125568"/>
              <a:ext cx="2171261"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734"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5%</a:t>
              </a:r>
              <a:endParaRPr lang="en-US" altLang="en-US" sz="1600" baseline="-25000"/>
            </a:p>
          </p:txBody>
        </p:sp>
      </p:grpSp>
      <p:grpSp>
        <p:nvGrpSpPr>
          <p:cNvPr id="12" name="Group 43"/>
          <p:cNvGrpSpPr>
            <a:grpSpLocks/>
          </p:cNvGrpSpPr>
          <p:nvPr/>
        </p:nvGrpSpPr>
        <p:grpSpPr bwMode="auto">
          <a:xfrm>
            <a:off x="3379788" y="3051175"/>
            <a:ext cx="811212" cy="1752600"/>
            <a:chOff x="2608763" y="3063840"/>
            <a:chExt cx="812434" cy="1751673"/>
          </a:xfrm>
        </p:grpSpPr>
        <p:sp>
          <p:nvSpPr>
            <p:cNvPr id="29731" name="TextBox 74"/>
            <p:cNvSpPr txBox="1">
              <a:spLocks noChangeArrowheads="1"/>
            </p:cNvSpPr>
            <p:nvPr/>
          </p:nvSpPr>
          <p:spPr bwMode="auto">
            <a:xfrm>
              <a:off x="2608763" y="4476909"/>
              <a:ext cx="812434"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$1,200</a:t>
              </a:r>
            </a:p>
          </p:txBody>
        </p:sp>
        <p:cxnSp>
          <p:nvCxnSpPr>
            <p:cNvPr id="25" name="Straight Connector 24"/>
            <p:cNvCxnSpPr/>
            <p:nvPr/>
          </p:nvCxnSpPr>
          <p:spPr>
            <a:xfrm rot="5400000">
              <a:off x="2496512" y="3764351"/>
              <a:ext cx="1401022"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26" name="Freeform 183"/>
          <p:cNvSpPr>
            <a:spLocks/>
          </p:cNvSpPr>
          <p:nvPr/>
        </p:nvSpPr>
        <p:spPr bwMode="auto">
          <a:xfrm>
            <a:off x="3889375" y="2935288"/>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27" name="TextBox 26"/>
          <p:cNvSpPr txBox="1">
            <a:spLocks noChangeArrowheads="1"/>
          </p:cNvSpPr>
          <p:nvPr/>
        </p:nvSpPr>
        <p:spPr bwMode="auto">
          <a:xfrm>
            <a:off x="180115" y="5462008"/>
            <a:ext cx="89296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A change in the tax laws to encourage Americans to save more would shift the supply of loanable funds to the right from S</a:t>
            </a:r>
            <a:r>
              <a:rPr lang="en-US" altLang="en-US" sz="1600" baseline="-25000" dirty="0"/>
              <a:t>1</a:t>
            </a:r>
            <a:r>
              <a:rPr lang="en-US" altLang="en-US" sz="1600" dirty="0"/>
              <a:t> to S</a:t>
            </a:r>
            <a:r>
              <a:rPr lang="en-US" altLang="en-US" sz="1600" baseline="-25000" dirty="0"/>
              <a:t>2</a:t>
            </a:r>
            <a:r>
              <a:rPr lang="en-US" altLang="en-US" sz="1600" dirty="0"/>
              <a:t>. As a result, the equilibrium interest rate would fall, and the lower interest rate would stimulate investment. Here the equilibrium interest rate falls from 5 percent to 4 percent, and the equilibrium quantity of loanable funds saved and invested rises from $1,200 billion to $1,600 billion.</a:t>
            </a:r>
          </a:p>
        </p:txBody>
      </p:sp>
      <p:grpSp>
        <p:nvGrpSpPr>
          <p:cNvPr id="13" name="Group 27"/>
          <p:cNvGrpSpPr>
            <a:grpSpLocks/>
          </p:cNvGrpSpPr>
          <p:nvPr/>
        </p:nvGrpSpPr>
        <p:grpSpPr bwMode="auto">
          <a:xfrm>
            <a:off x="3322638" y="2063750"/>
            <a:ext cx="2727325" cy="2233613"/>
            <a:chOff x="2470068" y="1911928"/>
            <a:chExt cx="2727325" cy="2232560"/>
          </a:xfrm>
        </p:grpSpPr>
        <p:cxnSp>
          <p:nvCxnSpPr>
            <p:cNvPr id="29" name="Straight Connector 28"/>
            <p:cNvCxnSpPr/>
            <p:nvPr/>
          </p:nvCxnSpPr>
          <p:spPr>
            <a:xfrm flipV="1">
              <a:off x="2470068" y="2376847"/>
              <a:ext cx="2293937" cy="176764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9730" name="TextBox 29"/>
            <p:cNvSpPr txBox="1">
              <a:spLocks noChangeArrowheads="1"/>
            </p:cNvSpPr>
            <p:nvPr/>
          </p:nvSpPr>
          <p:spPr bwMode="auto">
            <a:xfrm>
              <a:off x="4773879" y="1911928"/>
              <a:ext cx="423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S</a:t>
              </a:r>
              <a:r>
                <a:rPr lang="en-US" altLang="en-US" baseline="-25000"/>
                <a:t>2</a:t>
              </a:r>
            </a:p>
          </p:txBody>
        </p:sp>
      </p:grpSp>
      <p:sp>
        <p:nvSpPr>
          <p:cNvPr id="33" name="Freeform 183"/>
          <p:cNvSpPr>
            <a:spLocks/>
          </p:cNvSpPr>
          <p:nvPr/>
        </p:nvSpPr>
        <p:spPr bwMode="auto">
          <a:xfrm>
            <a:off x="4397375" y="3336925"/>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nvGrpSpPr>
          <p:cNvPr id="14" name="Group 36"/>
          <p:cNvGrpSpPr>
            <a:grpSpLocks/>
          </p:cNvGrpSpPr>
          <p:nvPr/>
        </p:nvGrpSpPr>
        <p:grpSpPr bwMode="auto">
          <a:xfrm>
            <a:off x="1339850" y="3254375"/>
            <a:ext cx="3173413" cy="338138"/>
            <a:chOff x="1389385" y="2972792"/>
            <a:chExt cx="3172663" cy="338971"/>
          </a:xfrm>
        </p:grpSpPr>
        <p:cxnSp>
          <p:nvCxnSpPr>
            <p:cNvPr id="35" name="Straight Connector 34"/>
            <p:cNvCxnSpPr/>
            <p:nvPr/>
          </p:nvCxnSpPr>
          <p:spPr>
            <a:xfrm>
              <a:off x="1854413" y="3125567"/>
              <a:ext cx="2707635" cy="159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728"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4%</a:t>
              </a:r>
              <a:endParaRPr lang="en-US" altLang="en-US" sz="1600" baseline="-25000"/>
            </a:p>
          </p:txBody>
        </p:sp>
      </p:grpSp>
      <p:grpSp>
        <p:nvGrpSpPr>
          <p:cNvPr id="16" name="Group 43"/>
          <p:cNvGrpSpPr>
            <a:grpSpLocks/>
          </p:cNvGrpSpPr>
          <p:nvPr/>
        </p:nvGrpSpPr>
        <p:grpSpPr bwMode="auto">
          <a:xfrm>
            <a:off x="4208463" y="3395663"/>
            <a:ext cx="811212" cy="1404937"/>
            <a:chOff x="2941683" y="3410399"/>
            <a:chExt cx="812434" cy="1405114"/>
          </a:xfrm>
        </p:grpSpPr>
        <p:sp>
          <p:nvSpPr>
            <p:cNvPr id="29725" name="TextBox 74"/>
            <p:cNvSpPr txBox="1">
              <a:spLocks noChangeArrowheads="1"/>
            </p:cNvSpPr>
            <p:nvPr/>
          </p:nvSpPr>
          <p:spPr bwMode="auto">
            <a:xfrm>
              <a:off x="2941683" y="4476909"/>
              <a:ext cx="812434"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$1,600</a:t>
              </a:r>
            </a:p>
          </p:txBody>
        </p:sp>
        <p:cxnSp>
          <p:nvCxnSpPr>
            <p:cNvPr id="40" name="Straight Connector 39"/>
            <p:cNvCxnSpPr/>
            <p:nvPr/>
          </p:nvCxnSpPr>
          <p:spPr>
            <a:xfrm rot="5400000">
              <a:off x="2669746" y="3936719"/>
              <a:ext cx="1055820" cy="318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52"/>
          <p:cNvGrpSpPr>
            <a:grpSpLocks/>
          </p:cNvGrpSpPr>
          <p:nvPr/>
        </p:nvGrpSpPr>
        <p:grpSpPr bwMode="auto">
          <a:xfrm>
            <a:off x="4429125" y="2708275"/>
            <a:ext cx="3859213" cy="854075"/>
            <a:chOff x="4429496" y="2707574"/>
            <a:chExt cx="3859480" cy="854748"/>
          </a:xfrm>
        </p:grpSpPr>
        <p:cxnSp>
          <p:nvCxnSpPr>
            <p:cNvPr id="43" name="Straight Arrow Connector 42"/>
            <p:cNvCxnSpPr/>
            <p:nvPr/>
          </p:nvCxnSpPr>
          <p:spPr>
            <a:xfrm>
              <a:off x="4429496" y="2707574"/>
              <a:ext cx="866835" cy="1589"/>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723" name="TextBox 49"/>
            <p:cNvSpPr txBox="1">
              <a:spLocks noChangeArrowheads="1"/>
            </p:cNvSpPr>
            <p:nvPr/>
          </p:nvSpPr>
          <p:spPr bwMode="auto">
            <a:xfrm>
              <a:off x="5486400" y="2731325"/>
              <a:ext cx="2802576"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1. Tax incentives for saving increase the supply of loanable funds . . .</a:t>
              </a:r>
            </a:p>
          </p:txBody>
        </p:sp>
        <p:cxnSp>
          <p:nvCxnSpPr>
            <p:cNvPr id="52" name="Straight Connector 51"/>
            <p:cNvCxnSpPr>
              <a:endCxn id="29723" idx="1"/>
            </p:cNvCxnSpPr>
            <p:nvPr/>
          </p:nvCxnSpPr>
          <p:spPr>
            <a:xfrm>
              <a:off x="4808935" y="2742527"/>
              <a:ext cx="677909" cy="403543"/>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19" name="Group 60"/>
          <p:cNvGrpSpPr>
            <a:grpSpLocks/>
          </p:cNvGrpSpPr>
          <p:nvPr/>
        </p:nvGrpSpPr>
        <p:grpSpPr bwMode="auto">
          <a:xfrm>
            <a:off x="2278063" y="4843463"/>
            <a:ext cx="5524500" cy="563562"/>
            <a:chOff x="2278095" y="4843167"/>
            <a:chExt cx="5524006" cy="564170"/>
          </a:xfrm>
        </p:grpSpPr>
        <p:cxnSp>
          <p:nvCxnSpPr>
            <p:cNvPr id="44" name="Straight Arrow Connector 43"/>
            <p:cNvCxnSpPr/>
            <p:nvPr/>
          </p:nvCxnSpPr>
          <p:spPr>
            <a:xfrm>
              <a:off x="3940058" y="4843167"/>
              <a:ext cx="573037" cy="1589"/>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720" name="TextBox 53"/>
            <p:cNvSpPr txBox="1">
              <a:spLocks noChangeArrowheads="1"/>
            </p:cNvSpPr>
            <p:nvPr/>
          </p:nvSpPr>
          <p:spPr bwMode="auto">
            <a:xfrm>
              <a:off x="2278095" y="5068783"/>
              <a:ext cx="5524006"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3. . . . and raises the equilibrium quantity of loanable funds.</a:t>
              </a:r>
            </a:p>
          </p:txBody>
        </p:sp>
        <p:cxnSp>
          <p:nvCxnSpPr>
            <p:cNvPr id="55" name="Straight Connector 54"/>
            <p:cNvCxnSpPr/>
            <p:nvPr/>
          </p:nvCxnSpPr>
          <p:spPr>
            <a:xfrm rot="16200000" flipH="1">
              <a:off x="4059012" y="4902010"/>
              <a:ext cx="168457" cy="73018"/>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20" name="Group 67"/>
          <p:cNvGrpSpPr>
            <a:grpSpLocks/>
          </p:cNvGrpSpPr>
          <p:nvPr/>
        </p:nvGrpSpPr>
        <p:grpSpPr bwMode="auto">
          <a:xfrm>
            <a:off x="142875" y="3062288"/>
            <a:ext cx="1757363" cy="1598612"/>
            <a:chOff x="142500" y="3061854"/>
            <a:chExt cx="1757550" cy="1599735"/>
          </a:xfrm>
        </p:grpSpPr>
        <p:cxnSp>
          <p:nvCxnSpPr>
            <p:cNvPr id="48" name="Straight Arrow Connector 47"/>
            <p:cNvCxnSpPr/>
            <p:nvPr/>
          </p:nvCxnSpPr>
          <p:spPr>
            <a:xfrm rot="16200000" flipH="1">
              <a:off x="1719742" y="3240574"/>
              <a:ext cx="359027" cy="1588"/>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717" name="TextBox 62"/>
            <p:cNvSpPr txBox="1">
              <a:spLocks noChangeArrowheads="1"/>
            </p:cNvSpPr>
            <p:nvPr/>
          </p:nvSpPr>
          <p:spPr bwMode="auto">
            <a:xfrm>
              <a:off x="142500" y="3584371"/>
              <a:ext cx="1603169" cy="1077218"/>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Which reduces the equilibrium interest rate . . .</a:t>
              </a:r>
            </a:p>
          </p:txBody>
        </p:sp>
        <p:cxnSp>
          <p:nvCxnSpPr>
            <p:cNvPr id="64" name="Straight Connector 63"/>
            <p:cNvCxnSpPr/>
            <p:nvPr/>
          </p:nvCxnSpPr>
          <p:spPr>
            <a:xfrm rot="5400000">
              <a:off x="1532371" y="3324848"/>
              <a:ext cx="451167" cy="261965"/>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724383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000"/>
                                        <p:tgtEl>
                                          <p:spTgt spid="7"/>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1000"/>
                                        <p:tgtEl>
                                          <p:spTgt spid="6"/>
                                        </p:tgtEl>
                                      </p:cBhvr>
                                    </p:animEffect>
                                  </p:childTnLst>
                                </p:cTn>
                              </p:par>
                            </p:childTnLst>
                          </p:cTn>
                        </p:par>
                        <p:par>
                          <p:cTn id="19" fill="hold" nodeType="afterGroup">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1000"/>
                                        <p:tgtEl>
                                          <p:spTgt spid="10"/>
                                        </p:tgtEl>
                                      </p:cBhvr>
                                    </p:animEffect>
                                  </p:childTnLst>
                                </p:cTn>
                              </p:par>
                            </p:childTnLst>
                          </p:cTn>
                        </p:par>
                        <p:par>
                          <p:cTn id="27" fill="hold" nodeType="afterGroup">
                            <p:stCondLst>
                              <p:cond delay="40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1000"/>
                                        <p:tgtEl>
                                          <p:spTgt spid="12"/>
                                        </p:tgtEl>
                                      </p:cBhvr>
                                    </p:animEffect>
                                  </p:childTnLst>
                                </p:cTn>
                              </p:par>
                            </p:childTnLst>
                          </p:cTn>
                        </p:par>
                        <p:par>
                          <p:cTn id="31" fill="hold" nodeType="afterGroup">
                            <p:stCondLst>
                              <p:cond delay="5000"/>
                            </p:stCondLst>
                            <p:childTnLst>
                              <p:par>
                                <p:cTn id="32" presetID="22" presetClass="entr" presetSubtype="8"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1000"/>
                                        <p:tgtEl>
                                          <p:spTgt spid="17"/>
                                        </p:tgtEl>
                                      </p:cBhvr>
                                    </p:animEffect>
                                  </p:childTnLst>
                                </p:cTn>
                              </p:par>
                            </p:childTnLst>
                          </p:cTn>
                        </p:par>
                        <p:par>
                          <p:cTn id="35" fill="hold" nodeType="afterGroup">
                            <p:stCondLst>
                              <p:cond delay="6000"/>
                            </p:stCondLst>
                            <p:childTnLst>
                              <p:par>
                                <p:cTn id="36" presetID="2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1000"/>
                                        <p:tgtEl>
                                          <p:spTgt spid="13"/>
                                        </p:tgtEl>
                                      </p:cBhvr>
                                    </p:animEffect>
                                  </p:childTnLst>
                                </p:cTn>
                              </p:par>
                            </p:childTnLst>
                          </p:cTn>
                        </p:par>
                        <p:par>
                          <p:cTn id="39" fill="hold" nodeType="afterGroup">
                            <p:stCondLst>
                              <p:cond delay="70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par>
                          <p:cTn id="43" fill="hold" nodeType="afterGroup">
                            <p:stCondLst>
                              <p:cond delay="7500"/>
                            </p:stCondLst>
                            <p:childTnLst>
                              <p:par>
                                <p:cTn id="44" presetID="22" presetClass="entr" presetSubtype="8"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left)">
                                      <p:cBhvr>
                                        <p:cTn id="46" dur="1000"/>
                                        <p:tgtEl>
                                          <p:spTgt spid="14"/>
                                        </p:tgtEl>
                                      </p:cBhvr>
                                    </p:animEffect>
                                  </p:childTnLst>
                                </p:cTn>
                              </p:par>
                            </p:childTnLst>
                          </p:cTn>
                        </p:par>
                        <p:par>
                          <p:cTn id="47" fill="hold" nodeType="afterGroup">
                            <p:stCondLst>
                              <p:cond delay="8500"/>
                            </p:stCondLst>
                            <p:childTnLst>
                              <p:par>
                                <p:cTn id="48" presetID="22" presetClass="entr" presetSubtype="1"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up)">
                                      <p:cBhvr>
                                        <p:cTn id="50" dur="1000"/>
                                        <p:tgtEl>
                                          <p:spTgt spid="16"/>
                                        </p:tgtEl>
                                      </p:cBhvr>
                                    </p:animEffect>
                                  </p:childTnLst>
                                </p:cTn>
                              </p:par>
                            </p:childTnLst>
                          </p:cTn>
                        </p:par>
                        <p:par>
                          <p:cTn id="51" fill="hold" nodeType="afterGroup">
                            <p:stCondLst>
                              <p:cond delay="9500"/>
                            </p:stCondLst>
                            <p:childTnLst>
                              <p:par>
                                <p:cTn id="52" presetID="22" presetClass="entr" presetSubtype="1"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up)">
                                      <p:cBhvr>
                                        <p:cTn id="54" dur="1000"/>
                                        <p:tgtEl>
                                          <p:spTgt spid="20"/>
                                        </p:tgtEl>
                                      </p:cBhvr>
                                    </p:animEffect>
                                  </p:childTnLst>
                                </p:cTn>
                              </p:par>
                            </p:childTnLst>
                          </p:cTn>
                        </p:par>
                        <p:par>
                          <p:cTn id="55" fill="hold" nodeType="afterGroup">
                            <p:stCondLst>
                              <p:cond delay="10500"/>
                            </p:stCondLst>
                            <p:childTnLst>
                              <p:par>
                                <p:cTn id="56" presetID="22" presetClass="entr" presetSubtype="8"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ipe(left)">
                                      <p:cBhvr>
                                        <p:cTn id="58" dur="1000"/>
                                        <p:tgtEl>
                                          <p:spTgt spid="19"/>
                                        </p:tgtEl>
                                      </p:cBhvr>
                                    </p:animEffect>
                                  </p:childTnLst>
                                </p:cTn>
                              </p:par>
                            </p:childTnLst>
                          </p:cTn>
                        </p:par>
                        <p:par>
                          <p:cTn id="59" fill="hold" nodeType="afterGroup">
                            <p:stCondLst>
                              <p:cond delay="11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Market for Loanable Funds</a:t>
            </a:r>
          </a:p>
        </p:txBody>
      </p:sp>
      <p:sp>
        <p:nvSpPr>
          <p:cNvPr id="3" name="Content Placeholder 2"/>
          <p:cNvSpPr>
            <a:spLocks noGrp="1"/>
          </p:cNvSpPr>
          <p:nvPr>
            <p:ph idx="1"/>
          </p:nvPr>
        </p:nvSpPr>
        <p:spPr bwMode="auto">
          <a:xfrm>
            <a:off x="762000" y="1295400"/>
            <a:ext cx="77724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marL="0" indent="0">
              <a:buNone/>
            </a:pPr>
            <a:r>
              <a:rPr lang="en-US" altLang="en-US" sz="2700" b="1" i="1" u="sng" dirty="0"/>
              <a:t>Policies affecting loanable </a:t>
            </a:r>
            <a:r>
              <a:rPr lang="en-US" altLang="en-US" sz="2700" b="1" i="1" u="sng" dirty="0" smtClean="0"/>
              <a:t>funds</a:t>
            </a:r>
            <a:endParaRPr lang="en-US" altLang="en-US" sz="2700" dirty="0" smtClean="0">
              <a:solidFill>
                <a:srgbClr val="C00000"/>
              </a:solidFill>
            </a:endParaRPr>
          </a:p>
          <a:p>
            <a:pPr marL="0" indent="0">
              <a:buNone/>
            </a:pPr>
            <a:r>
              <a:rPr lang="en-US" altLang="en-US" sz="2700" dirty="0" smtClean="0">
                <a:solidFill>
                  <a:srgbClr val="C00000"/>
                </a:solidFill>
              </a:rPr>
              <a:t>Policy 2: investment incentives</a:t>
            </a:r>
          </a:p>
          <a:p>
            <a:pPr marL="0" indent="0">
              <a:buNone/>
            </a:pPr>
            <a:r>
              <a:rPr lang="en-US" altLang="en-US" sz="2700" dirty="0" smtClean="0"/>
              <a:t>E.g.</a:t>
            </a:r>
            <a:r>
              <a:rPr lang="en-US" altLang="en-US" sz="2700" dirty="0" smtClean="0">
                <a:solidFill>
                  <a:srgbClr val="C00000"/>
                </a:solidFill>
              </a:rPr>
              <a:t> </a:t>
            </a:r>
            <a:r>
              <a:rPr lang="en-US" altLang="en-US" sz="2700" dirty="0" smtClean="0"/>
              <a:t>Investment tax credit</a:t>
            </a:r>
          </a:p>
          <a:p>
            <a:pPr lvl="1"/>
            <a:r>
              <a:rPr lang="en-US" altLang="en-US" sz="2700" dirty="0" smtClean="0"/>
              <a:t>Affect demand for loanable funds</a:t>
            </a:r>
          </a:p>
          <a:p>
            <a:pPr lvl="1"/>
            <a:r>
              <a:rPr lang="en-US" altLang="en-US" sz="2700" dirty="0" smtClean="0"/>
              <a:t>Increase in demand</a:t>
            </a:r>
          </a:p>
          <a:p>
            <a:pPr lvl="2"/>
            <a:r>
              <a:rPr lang="en-US" altLang="en-US" sz="2700" dirty="0" smtClean="0"/>
              <a:t>Demand curve shifts right</a:t>
            </a:r>
          </a:p>
          <a:p>
            <a:pPr lvl="1"/>
            <a:r>
              <a:rPr lang="en-US" altLang="en-US" sz="2700" dirty="0" smtClean="0"/>
              <a:t>New equilibrium</a:t>
            </a:r>
          </a:p>
          <a:p>
            <a:pPr lvl="2"/>
            <a:r>
              <a:rPr lang="en-US" altLang="en-US" sz="2700" dirty="0" smtClean="0"/>
              <a:t>Higher interest rate</a:t>
            </a:r>
          </a:p>
          <a:p>
            <a:pPr lvl="2"/>
            <a:r>
              <a:rPr lang="en-US" altLang="en-US" sz="2700" dirty="0" smtClean="0"/>
              <a:t>Higher quantity of loanable funds</a:t>
            </a:r>
          </a:p>
          <a:p>
            <a:pPr lvl="2"/>
            <a:r>
              <a:rPr lang="en-US" altLang="en-US" sz="2700" dirty="0" smtClean="0"/>
              <a:t>Greater saving</a:t>
            </a:r>
          </a:p>
        </p:txBody>
      </p:sp>
      <p:sp>
        <p:nvSpPr>
          <p:cNvPr id="4" name="Slide Number Placeholder 3"/>
          <p:cNvSpPr>
            <a:spLocks noGrp="1"/>
          </p:cNvSpPr>
          <p:nvPr>
            <p:ph type="sldNum" sz="quarter" idx="10"/>
          </p:nvPr>
        </p:nvSpPr>
        <p:spPr/>
        <p:txBody>
          <a:bodyPr/>
          <a:lstStyle/>
          <a:p>
            <a:pPr>
              <a:defRPr/>
            </a:pPr>
            <a:fld id="{90BE42DA-7F9E-4746-96DC-E05F32B9EFB4}" type="slidenum">
              <a:rPr lang="en-US" smtClean="0"/>
              <a:pPr>
                <a:defRPr/>
              </a:pPr>
              <a:t>16</a:t>
            </a:fld>
            <a:endParaRPr lang="en-US"/>
          </a:p>
        </p:txBody>
      </p:sp>
    </p:spTree>
    <p:extLst>
      <p:ext uri="{BB962C8B-B14F-4D97-AF65-F5344CB8AC3E}">
        <p14:creationId xmlns:p14="http://schemas.microsoft.com/office/powerpoint/2010/main" val="10651332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left)">
                                      <p:cBhvr>
                                        <p:cTn id="21" dur="500"/>
                                        <p:tgtEl>
                                          <p:spTgt spid="3">
                                            <p:txEl>
                                              <p:pRg st="3" end="3"/>
                                            </p:txEl>
                                          </p:spTgt>
                                        </p:tgtEl>
                                      </p:cBhvr>
                                    </p:animEffect>
                                  </p:childTnLst>
                                </p:cTn>
                              </p:par>
                            </p:childTnLst>
                          </p:cTn>
                        </p:par>
                        <p:par>
                          <p:cTn id="22" fill="hold" nodeType="afterGroup">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left)">
                                      <p:cBhvr>
                                        <p:cTn id="25" dur="500"/>
                                        <p:tgtEl>
                                          <p:spTgt spid="3">
                                            <p:txEl>
                                              <p:pRg st="4" end="4"/>
                                            </p:txEl>
                                          </p:spTgt>
                                        </p:tgtEl>
                                      </p:cBhvr>
                                    </p:animEffect>
                                  </p:childTnLst>
                                </p:cTn>
                              </p:par>
                            </p:childTnLst>
                          </p:cTn>
                        </p:par>
                        <p:par>
                          <p:cTn id="26" fill="hold" nodeType="afterGroup">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wipe(left)">
                                      <p:cBhvr>
                                        <p:cTn id="29" dur="500"/>
                                        <p:tgtEl>
                                          <p:spTgt spid="3">
                                            <p:txEl>
                                              <p:pRg st="5" end="5"/>
                                            </p:txEl>
                                          </p:spTgt>
                                        </p:tgtEl>
                                      </p:cBhvr>
                                    </p:animEffect>
                                  </p:childTnLst>
                                </p:cTn>
                              </p:par>
                            </p:childTnLst>
                          </p:cTn>
                        </p:par>
                        <p:par>
                          <p:cTn id="30" fill="hold" nodeType="afterGroup">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left)">
                                      <p:cBhvr>
                                        <p:cTn id="33" dur="500"/>
                                        <p:tgtEl>
                                          <p:spTgt spid="3">
                                            <p:txEl>
                                              <p:pRg st="6" end="6"/>
                                            </p:txEl>
                                          </p:spTgt>
                                        </p:tgtEl>
                                      </p:cBhvr>
                                    </p:animEffect>
                                  </p:childTnLst>
                                </p:cTn>
                              </p:par>
                            </p:childTnLst>
                          </p:cTn>
                        </p:par>
                        <p:par>
                          <p:cTn id="34" fill="hold" nodeType="afterGroup">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wipe(left)">
                                      <p:cBhvr>
                                        <p:cTn id="37" dur="500"/>
                                        <p:tgtEl>
                                          <p:spTgt spid="3">
                                            <p:txEl>
                                              <p:pRg st="7" end="7"/>
                                            </p:txEl>
                                          </p:spTgt>
                                        </p:tgtEl>
                                      </p:cBhvr>
                                    </p:animEffect>
                                  </p:childTnLst>
                                </p:cTn>
                              </p:par>
                            </p:childTnLst>
                          </p:cTn>
                        </p:par>
                        <p:par>
                          <p:cTn id="38" fill="hold" nodeType="afterGroup">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wipe(left)">
                                      <p:cBhvr>
                                        <p:cTn id="41" dur="500"/>
                                        <p:tgtEl>
                                          <p:spTgt spid="3">
                                            <p:txEl>
                                              <p:pRg st="8" end="8"/>
                                            </p:txEl>
                                          </p:spTgt>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wipe(left)">
                                      <p:cBhvr>
                                        <p:cTn id="4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bwMode="auto">
          <a:xfrm>
            <a:off x="304800" y="5334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en-US" altLang="en-US" dirty="0" smtClean="0"/>
              <a:t>Investment incentives increase the demand for loanable funds</a:t>
            </a:r>
          </a:p>
        </p:txBody>
      </p:sp>
      <p:grpSp>
        <p:nvGrpSpPr>
          <p:cNvPr id="2" name="Group 4"/>
          <p:cNvGrpSpPr>
            <a:grpSpLocks/>
          </p:cNvGrpSpPr>
          <p:nvPr/>
        </p:nvGrpSpPr>
        <p:grpSpPr bwMode="auto">
          <a:xfrm>
            <a:off x="938213" y="1733550"/>
            <a:ext cx="5497512" cy="2946400"/>
            <a:chOff x="938380" y="1520042"/>
            <a:chExt cx="5498045" cy="2945873"/>
          </a:xfrm>
        </p:grpSpPr>
        <p:grpSp>
          <p:nvGrpSpPr>
            <p:cNvPr id="31790" name="Group 9"/>
            <p:cNvGrpSpPr>
              <a:grpSpLocks/>
            </p:cNvGrpSpPr>
            <p:nvPr/>
          </p:nvGrpSpPr>
          <p:grpSpPr bwMode="auto">
            <a:xfrm>
              <a:off x="1828007" y="1591294"/>
              <a:ext cx="4608418" cy="2874621"/>
              <a:chOff x="1828007" y="1591294"/>
              <a:chExt cx="4608418" cy="2874621"/>
            </a:xfrm>
          </p:grpSpPr>
          <p:cxnSp>
            <p:nvCxnSpPr>
              <p:cNvPr id="8" name="Straight Connector 7"/>
              <p:cNvCxnSpPr/>
              <p:nvPr/>
            </p:nvCxnSpPr>
            <p:spPr>
              <a:xfrm rot="5400000">
                <a:off x="391036" y="3027897"/>
                <a:ext cx="2874448"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63981" y="1591467"/>
                <a:ext cx="4572444" cy="28506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600" dirty="0"/>
              </a:p>
            </p:txBody>
          </p:sp>
        </p:grpSp>
        <p:sp>
          <p:nvSpPr>
            <p:cNvPr id="31791" name="TextBox 6"/>
            <p:cNvSpPr txBox="1">
              <a:spLocks noChangeArrowheads="1"/>
            </p:cNvSpPr>
            <p:nvPr/>
          </p:nvSpPr>
          <p:spPr bwMode="auto">
            <a:xfrm>
              <a:off x="938380" y="1520042"/>
              <a:ext cx="8707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Interest</a:t>
              </a:r>
            </a:p>
            <a:p>
              <a:pPr algn="r" eaLnBrk="1" hangingPunct="1"/>
              <a:r>
                <a:rPr lang="en-US" altLang="en-US" sz="1600"/>
                <a:t>Rate</a:t>
              </a:r>
            </a:p>
          </p:txBody>
        </p:sp>
      </p:grpSp>
      <p:grpSp>
        <p:nvGrpSpPr>
          <p:cNvPr id="5" name="Group 9"/>
          <p:cNvGrpSpPr>
            <a:grpSpLocks/>
          </p:cNvGrpSpPr>
          <p:nvPr/>
        </p:nvGrpSpPr>
        <p:grpSpPr bwMode="auto">
          <a:xfrm>
            <a:off x="1666875" y="4619625"/>
            <a:ext cx="5418138" cy="584200"/>
            <a:chOff x="1666727" y="4405747"/>
            <a:chExt cx="5418698" cy="584775"/>
          </a:xfrm>
        </p:grpSpPr>
        <p:cxnSp>
          <p:nvCxnSpPr>
            <p:cNvPr id="11" name="Straight Connector 10"/>
            <p:cNvCxnSpPr/>
            <p:nvPr/>
          </p:nvCxnSpPr>
          <p:spPr>
            <a:xfrm>
              <a:off x="1828669" y="4464543"/>
              <a:ext cx="4607401" cy="15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1788" name="TextBox 11"/>
            <p:cNvSpPr txBox="1">
              <a:spLocks noChangeArrowheads="1"/>
            </p:cNvSpPr>
            <p:nvPr/>
          </p:nvSpPr>
          <p:spPr bwMode="auto">
            <a:xfrm>
              <a:off x="5033261" y="4405747"/>
              <a:ext cx="20521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Loanable Funds</a:t>
              </a:r>
            </a:p>
            <a:p>
              <a:pPr algn="r" eaLnBrk="1" hangingPunct="1"/>
              <a:r>
                <a:rPr lang="en-US" altLang="en-US" sz="1600"/>
                <a:t>(in billions of dollars)</a:t>
              </a:r>
            </a:p>
          </p:txBody>
        </p:sp>
        <p:sp>
          <p:nvSpPr>
            <p:cNvPr id="31789" name="TextBox 12"/>
            <p:cNvSpPr txBox="1">
              <a:spLocks noChangeArrowheads="1"/>
            </p:cNvSpPr>
            <p:nvPr/>
          </p:nvSpPr>
          <p:spPr bwMode="auto">
            <a:xfrm>
              <a:off x="1666727" y="4475018"/>
              <a:ext cx="29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0</a:t>
              </a:r>
            </a:p>
          </p:txBody>
        </p:sp>
      </p:grpSp>
      <p:grpSp>
        <p:nvGrpSpPr>
          <p:cNvPr id="6" name="Group 13"/>
          <p:cNvGrpSpPr>
            <a:grpSpLocks/>
          </p:cNvGrpSpPr>
          <p:nvPr/>
        </p:nvGrpSpPr>
        <p:grpSpPr bwMode="auto">
          <a:xfrm>
            <a:off x="2470150" y="2114550"/>
            <a:ext cx="3538538" cy="2243138"/>
            <a:chOff x="2470068" y="1900052"/>
            <a:chExt cx="3538184" cy="2244436"/>
          </a:xfrm>
        </p:grpSpPr>
        <p:cxnSp>
          <p:nvCxnSpPr>
            <p:cNvPr id="15" name="Straight Connector 14"/>
            <p:cNvCxnSpPr/>
            <p:nvPr/>
          </p:nvCxnSpPr>
          <p:spPr>
            <a:xfrm flipV="1">
              <a:off x="2470068" y="2138315"/>
              <a:ext cx="2588954" cy="2006173"/>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1786" name="TextBox 15"/>
            <p:cNvSpPr txBox="1">
              <a:spLocks noChangeArrowheads="1"/>
            </p:cNvSpPr>
            <p:nvPr/>
          </p:nvSpPr>
          <p:spPr bwMode="auto">
            <a:xfrm>
              <a:off x="5118265" y="1900052"/>
              <a:ext cx="8899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Supply</a:t>
              </a:r>
            </a:p>
          </p:txBody>
        </p:sp>
      </p:grpSp>
      <p:grpSp>
        <p:nvGrpSpPr>
          <p:cNvPr id="7" name="Group 16"/>
          <p:cNvGrpSpPr>
            <a:grpSpLocks/>
          </p:cNvGrpSpPr>
          <p:nvPr/>
        </p:nvGrpSpPr>
        <p:grpSpPr bwMode="auto">
          <a:xfrm>
            <a:off x="2767013" y="2292350"/>
            <a:ext cx="3486150" cy="2352675"/>
            <a:chOff x="2766951" y="2078182"/>
            <a:chExt cx="3486821" cy="2352510"/>
          </a:xfrm>
        </p:grpSpPr>
        <p:cxnSp>
          <p:nvCxnSpPr>
            <p:cNvPr id="18" name="Straight Connector 17"/>
            <p:cNvCxnSpPr/>
            <p:nvPr/>
          </p:nvCxnSpPr>
          <p:spPr>
            <a:xfrm>
              <a:off x="2766951" y="2078182"/>
              <a:ext cx="2529374" cy="1971537"/>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1784" name="TextBox 18"/>
            <p:cNvSpPr txBox="1">
              <a:spLocks noChangeArrowheads="1"/>
            </p:cNvSpPr>
            <p:nvPr/>
          </p:nvSpPr>
          <p:spPr bwMode="auto">
            <a:xfrm>
              <a:off x="4773880" y="4061360"/>
              <a:ext cx="14798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Demand, D</a:t>
              </a:r>
              <a:r>
                <a:rPr lang="en-US" altLang="en-US" baseline="-25000"/>
                <a:t>1</a:t>
              </a:r>
            </a:p>
          </p:txBody>
        </p:sp>
      </p:grpSp>
      <p:grpSp>
        <p:nvGrpSpPr>
          <p:cNvPr id="10" name="Group 36"/>
          <p:cNvGrpSpPr>
            <a:grpSpLocks/>
          </p:cNvGrpSpPr>
          <p:nvPr/>
        </p:nvGrpSpPr>
        <p:grpSpPr bwMode="auto">
          <a:xfrm>
            <a:off x="1341438" y="3067050"/>
            <a:ext cx="2636837" cy="338138"/>
            <a:chOff x="1389385" y="2972792"/>
            <a:chExt cx="2636304" cy="338971"/>
          </a:xfrm>
        </p:grpSpPr>
        <p:cxnSp>
          <p:nvCxnSpPr>
            <p:cNvPr id="21" name="Straight Connector 20"/>
            <p:cNvCxnSpPr/>
            <p:nvPr/>
          </p:nvCxnSpPr>
          <p:spPr>
            <a:xfrm flipV="1">
              <a:off x="1854428" y="3125567"/>
              <a:ext cx="2171261"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1782"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5%</a:t>
              </a:r>
              <a:endParaRPr lang="en-US" altLang="en-US" sz="1600" baseline="-25000"/>
            </a:p>
          </p:txBody>
        </p:sp>
      </p:grpSp>
      <p:grpSp>
        <p:nvGrpSpPr>
          <p:cNvPr id="12" name="Group 43"/>
          <p:cNvGrpSpPr>
            <a:grpSpLocks/>
          </p:cNvGrpSpPr>
          <p:nvPr/>
        </p:nvGrpSpPr>
        <p:grpSpPr bwMode="auto">
          <a:xfrm>
            <a:off x="3509963" y="3265488"/>
            <a:ext cx="811212" cy="1763712"/>
            <a:chOff x="2739553" y="3063840"/>
            <a:chExt cx="812434" cy="1763550"/>
          </a:xfrm>
        </p:grpSpPr>
        <p:sp>
          <p:nvSpPr>
            <p:cNvPr id="31779" name="TextBox 74"/>
            <p:cNvSpPr txBox="1">
              <a:spLocks noChangeArrowheads="1"/>
            </p:cNvSpPr>
            <p:nvPr/>
          </p:nvSpPr>
          <p:spPr bwMode="auto">
            <a:xfrm>
              <a:off x="2739553" y="4488786"/>
              <a:ext cx="812434"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$1,200</a:t>
              </a:r>
            </a:p>
          </p:txBody>
        </p:sp>
        <p:cxnSp>
          <p:nvCxnSpPr>
            <p:cNvPr id="25" name="Straight Connector 24"/>
            <p:cNvCxnSpPr/>
            <p:nvPr/>
          </p:nvCxnSpPr>
          <p:spPr>
            <a:xfrm rot="5400000">
              <a:off x="2496625" y="3764657"/>
              <a:ext cx="1401633"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26" name="Freeform 183"/>
          <p:cNvSpPr>
            <a:spLocks/>
          </p:cNvSpPr>
          <p:nvPr/>
        </p:nvSpPr>
        <p:spPr bwMode="auto">
          <a:xfrm>
            <a:off x="3889375" y="3149600"/>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sp>
        <p:nvSpPr>
          <p:cNvPr id="27" name="TextBox 26"/>
          <p:cNvSpPr txBox="1">
            <a:spLocks noChangeArrowheads="1"/>
          </p:cNvSpPr>
          <p:nvPr/>
        </p:nvSpPr>
        <p:spPr bwMode="auto">
          <a:xfrm>
            <a:off x="198698" y="5368406"/>
            <a:ext cx="88471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If the passage of an investment tax credit encouraged firms to invest more, the demand for loanable funds would increase. As a result, the equilibrium interest rate would rise, and the higher interest rate would stimulate saving. Here, when the demand curve shifts from D</a:t>
            </a:r>
            <a:r>
              <a:rPr lang="en-US" altLang="en-US" sz="1600" baseline="-25000" dirty="0"/>
              <a:t>1</a:t>
            </a:r>
            <a:r>
              <a:rPr lang="en-US" altLang="en-US" sz="1600" dirty="0"/>
              <a:t> to D</a:t>
            </a:r>
            <a:r>
              <a:rPr lang="en-US" altLang="en-US" sz="1600" baseline="-25000" dirty="0"/>
              <a:t>2</a:t>
            </a:r>
            <a:r>
              <a:rPr lang="en-US" altLang="en-US" sz="1600" dirty="0"/>
              <a:t>, the equilibrium interest rate rises from 5 percent to 6 percent, and the equilibrium quantity of loanable funds saved and invested rises from $1,200 billion to $1,400 billion.</a:t>
            </a:r>
          </a:p>
        </p:txBody>
      </p:sp>
      <p:grpSp>
        <p:nvGrpSpPr>
          <p:cNvPr id="13" name="Group 27"/>
          <p:cNvGrpSpPr>
            <a:grpSpLocks/>
          </p:cNvGrpSpPr>
          <p:nvPr/>
        </p:nvGrpSpPr>
        <p:grpSpPr bwMode="auto">
          <a:xfrm>
            <a:off x="3287713" y="1909763"/>
            <a:ext cx="2965450" cy="2305050"/>
            <a:chOff x="2766951" y="2078182"/>
            <a:chExt cx="2965779" cy="2305010"/>
          </a:xfrm>
        </p:grpSpPr>
        <p:cxnSp>
          <p:nvCxnSpPr>
            <p:cNvPr id="29" name="Straight Connector 28"/>
            <p:cNvCxnSpPr/>
            <p:nvPr/>
          </p:nvCxnSpPr>
          <p:spPr>
            <a:xfrm>
              <a:off x="2766951" y="2078182"/>
              <a:ext cx="2529168" cy="197164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1778" name="TextBox 29"/>
            <p:cNvSpPr txBox="1">
              <a:spLocks noChangeArrowheads="1"/>
            </p:cNvSpPr>
            <p:nvPr/>
          </p:nvSpPr>
          <p:spPr bwMode="auto">
            <a:xfrm>
              <a:off x="5296392" y="4013860"/>
              <a:ext cx="4363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a:t>D</a:t>
              </a:r>
              <a:r>
                <a:rPr lang="en-US" altLang="en-US" baseline="-25000"/>
                <a:t>2</a:t>
              </a:r>
            </a:p>
          </p:txBody>
        </p:sp>
      </p:grpSp>
      <p:sp>
        <p:nvSpPr>
          <p:cNvPr id="31" name="Freeform 183"/>
          <p:cNvSpPr>
            <a:spLocks/>
          </p:cNvSpPr>
          <p:nvPr/>
        </p:nvSpPr>
        <p:spPr bwMode="auto">
          <a:xfrm>
            <a:off x="4397375" y="2743200"/>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400"/>
          </a:p>
        </p:txBody>
      </p:sp>
      <p:grpSp>
        <p:nvGrpSpPr>
          <p:cNvPr id="14" name="Group 36"/>
          <p:cNvGrpSpPr>
            <a:grpSpLocks/>
          </p:cNvGrpSpPr>
          <p:nvPr/>
        </p:nvGrpSpPr>
        <p:grpSpPr bwMode="auto">
          <a:xfrm>
            <a:off x="1339850" y="2636838"/>
            <a:ext cx="3125788" cy="338137"/>
            <a:chOff x="1389385" y="2972792"/>
            <a:chExt cx="3125167" cy="338971"/>
          </a:xfrm>
        </p:grpSpPr>
        <p:cxnSp>
          <p:nvCxnSpPr>
            <p:cNvPr id="33" name="Straight Connector 32"/>
            <p:cNvCxnSpPr/>
            <p:nvPr/>
          </p:nvCxnSpPr>
          <p:spPr>
            <a:xfrm>
              <a:off x="1854431" y="3149439"/>
              <a:ext cx="2660121" cy="1592"/>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1776"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6%</a:t>
              </a:r>
              <a:endParaRPr lang="en-US" altLang="en-US" sz="1600" baseline="-25000"/>
            </a:p>
          </p:txBody>
        </p:sp>
      </p:grpSp>
      <p:grpSp>
        <p:nvGrpSpPr>
          <p:cNvPr id="16" name="Group 43"/>
          <p:cNvGrpSpPr>
            <a:grpSpLocks/>
          </p:cNvGrpSpPr>
          <p:nvPr/>
        </p:nvGrpSpPr>
        <p:grpSpPr bwMode="auto">
          <a:xfrm>
            <a:off x="4184650" y="2814638"/>
            <a:ext cx="811213" cy="2200275"/>
            <a:chOff x="2906012" y="2614639"/>
            <a:chExt cx="812434" cy="2200875"/>
          </a:xfrm>
        </p:grpSpPr>
        <p:sp>
          <p:nvSpPr>
            <p:cNvPr id="31773" name="TextBox 74"/>
            <p:cNvSpPr txBox="1">
              <a:spLocks noChangeArrowheads="1"/>
            </p:cNvSpPr>
            <p:nvPr/>
          </p:nvSpPr>
          <p:spPr bwMode="auto">
            <a:xfrm>
              <a:off x="2906012" y="4476910"/>
              <a:ext cx="812434"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$1,400</a:t>
              </a:r>
            </a:p>
          </p:txBody>
        </p:sp>
        <p:cxnSp>
          <p:nvCxnSpPr>
            <p:cNvPr id="38" name="Straight Connector 37"/>
            <p:cNvCxnSpPr/>
            <p:nvPr/>
          </p:nvCxnSpPr>
          <p:spPr>
            <a:xfrm rot="5400000">
              <a:off x="2271992" y="3539609"/>
              <a:ext cx="1851530" cy="1589"/>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39"/>
          <p:cNvGrpSpPr>
            <a:grpSpLocks/>
          </p:cNvGrpSpPr>
          <p:nvPr/>
        </p:nvGrpSpPr>
        <p:grpSpPr bwMode="auto">
          <a:xfrm>
            <a:off x="4357688" y="2576513"/>
            <a:ext cx="3990975" cy="915987"/>
            <a:chOff x="4429496" y="1793174"/>
            <a:chExt cx="3990110" cy="915988"/>
          </a:xfrm>
        </p:grpSpPr>
        <p:cxnSp>
          <p:nvCxnSpPr>
            <p:cNvPr id="41" name="Straight Arrow Connector 40"/>
            <p:cNvCxnSpPr/>
            <p:nvPr/>
          </p:nvCxnSpPr>
          <p:spPr>
            <a:xfrm>
              <a:off x="4429496" y="2707575"/>
              <a:ext cx="866587"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771" name="TextBox 41"/>
            <p:cNvSpPr txBox="1">
              <a:spLocks noChangeArrowheads="1"/>
            </p:cNvSpPr>
            <p:nvPr/>
          </p:nvSpPr>
          <p:spPr bwMode="auto">
            <a:xfrm>
              <a:off x="5795158" y="1793174"/>
              <a:ext cx="2624448"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1. An investment tax credit increases the demand for loanable funds . . .</a:t>
              </a:r>
            </a:p>
          </p:txBody>
        </p:sp>
        <p:cxnSp>
          <p:nvCxnSpPr>
            <p:cNvPr id="43" name="Straight Connector 42"/>
            <p:cNvCxnSpPr>
              <a:endCxn id="31771" idx="1"/>
            </p:cNvCxnSpPr>
            <p:nvPr/>
          </p:nvCxnSpPr>
          <p:spPr>
            <a:xfrm flipV="1">
              <a:off x="4845331" y="2209099"/>
              <a:ext cx="949119" cy="46355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19" name="Group 46"/>
          <p:cNvGrpSpPr>
            <a:grpSpLocks/>
          </p:cNvGrpSpPr>
          <p:nvPr/>
        </p:nvGrpSpPr>
        <p:grpSpPr bwMode="auto">
          <a:xfrm>
            <a:off x="130175" y="2801938"/>
            <a:ext cx="1781175" cy="1835150"/>
            <a:chOff x="4336469" y="892630"/>
            <a:chExt cx="1781302" cy="1835259"/>
          </a:xfrm>
        </p:grpSpPr>
        <p:cxnSp>
          <p:nvCxnSpPr>
            <p:cNvPr id="48" name="Straight Arrow Connector 47"/>
            <p:cNvCxnSpPr/>
            <p:nvPr/>
          </p:nvCxnSpPr>
          <p:spPr>
            <a:xfrm rot="5400000" flipH="1" flipV="1">
              <a:off x="5909797" y="1099017"/>
              <a:ext cx="414362" cy="1587"/>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768" name="TextBox 48"/>
            <p:cNvSpPr txBox="1">
              <a:spLocks noChangeArrowheads="1"/>
            </p:cNvSpPr>
            <p:nvPr/>
          </p:nvSpPr>
          <p:spPr bwMode="auto">
            <a:xfrm>
              <a:off x="4336469" y="1650671"/>
              <a:ext cx="1605148" cy="1077218"/>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which</a:t>
              </a:r>
            </a:p>
            <a:p>
              <a:pPr eaLnBrk="1" hangingPunct="1"/>
              <a:r>
                <a:rPr lang="en-US" altLang="en-US" sz="1600">
                  <a:solidFill>
                    <a:srgbClr val="800080"/>
                  </a:solidFill>
                </a:rPr>
                <a:t>raises the</a:t>
              </a:r>
            </a:p>
            <a:p>
              <a:pPr eaLnBrk="1" hangingPunct="1"/>
              <a:r>
                <a:rPr lang="en-US" altLang="en-US" sz="1600">
                  <a:solidFill>
                    <a:srgbClr val="800080"/>
                  </a:solidFill>
                </a:rPr>
                <a:t>equilibrium</a:t>
              </a:r>
            </a:p>
            <a:p>
              <a:pPr eaLnBrk="1" hangingPunct="1"/>
              <a:r>
                <a:rPr lang="en-US" altLang="en-US" sz="1600">
                  <a:solidFill>
                    <a:srgbClr val="800080"/>
                  </a:solidFill>
                </a:rPr>
                <a:t>interest rate . . .</a:t>
              </a:r>
            </a:p>
          </p:txBody>
        </p:sp>
        <p:cxnSp>
          <p:nvCxnSpPr>
            <p:cNvPr id="50" name="Straight Connector 49"/>
            <p:cNvCxnSpPr/>
            <p:nvPr/>
          </p:nvCxnSpPr>
          <p:spPr>
            <a:xfrm rot="5400000" flipH="1" flipV="1">
              <a:off x="5670067" y="1267300"/>
              <a:ext cx="477865" cy="388966"/>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20" name="Group 53"/>
          <p:cNvGrpSpPr>
            <a:grpSpLocks/>
          </p:cNvGrpSpPr>
          <p:nvPr/>
        </p:nvGrpSpPr>
        <p:grpSpPr bwMode="auto">
          <a:xfrm>
            <a:off x="949325" y="5010147"/>
            <a:ext cx="5534025" cy="429735"/>
            <a:chOff x="1474517" y="2707574"/>
            <a:chExt cx="5533903" cy="430965"/>
          </a:xfrm>
        </p:grpSpPr>
        <p:cxnSp>
          <p:nvCxnSpPr>
            <p:cNvPr id="55" name="Straight Arrow Connector 54"/>
            <p:cNvCxnSpPr/>
            <p:nvPr/>
          </p:nvCxnSpPr>
          <p:spPr>
            <a:xfrm>
              <a:off x="4476414" y="2707574"/>
              <a:ext cx="501639" cy="1593"/>
            </a:xfrm>
            <a:prstGeom prst="straightConnector1">
              <a:avLst/>
            </a:prstGeom>
            <a:ln w="19050">
              <a:solidFill>
                <a:srgbClr val="80008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765" name="TextBox 55"/>
            <p:cNvSpPr txBox="1">
              <a:spLocks noChangeArrowheads="1"/>
            </p:cNvSpPr>
            <p:nvPr/>
          </p:nvSpPr>
          <p:spPr bwMode="auto">
            <a:xfrm>
              <a:off x="1474517" y="2799985"/>
              <a:ext cx="5533903"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3. . . . and raises the equilibrium quantity of loanable funds.</a:t>
              </a:r>
            </a:p>
          </p:txBody>
        </p:sp>
        <p:cxnSp>
          <p:nvCxnSpPr>
            <p:cNvPr id="57" name="Straight Connector 56"/>
            <p:cNvCxnSpPr/>
            <p:nvPr/>
          </p:nvCxnSpPr>
          <p:spPr>
            <a:xfrm rot="5400000" flipH="1" flipV="1">
              <a:off x="4645206" y="2781673"/>
              <a:ext cx="189454" cy="47624"/>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141094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000"/>
                                        <p:tgtEl>
                                          <p:spTgt spid="7"/>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1000"/>
                                        <p:tgtEl>
                                          <p:spTgt spid="6"/>
                                        </p:tgtEl>
                                      </p:cBhvr>
                                    </p:animEffect>
                                  </p:childTnLst>
                                </p:cTn>
                              </p:par>
                            </p:childTnLst>
                          </p:cTn>
                        </p:par>
                        <p:par>
                          <p:cTn id="19" fill="hold" nodeType="afterGroup">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1000"/>
                                        <p:tgtEl>
                                          <p:spTgt spid="10"/>
                                        </p:tgtEl>
                                      </p:cBhvr>
                                    </p:animEffect>
                                  </p:childTnLst>
                                </p:cTn>
                              </p:par>
                            </p:childTnLst>
                          </p:cTn>
                        </p:par>
                        <p:par>
                          <p:cTn id="27" fill="hold" nodeType="afterGroup">
                            <p:stCondLst>
                              <p:cond delay="40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1000"/>
                                        <p:tgtEl>
                                          <p:spTgt spid="12"/>
                                        </p:tgtEl>
                                      </p:cBhvr>
                                    </p:animEffect>
                                  </p:childTnLst>
                                </p:cTn>
                              </p:par>
                            </p:childTnLst>
                          </p:cTn>
                        </p:par>
                        <p:par>
                          <p:cTn id="31" fill="hold" nodeType="afterGroup">
                            <p:stCondLst>
                              <p:cond delay="55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1000"/>
                                        <p:tgtEl>
                                          <p:spTgt spid="13"/>
                                        </p:tgtEl>
                                      </p:cBhvr>
                                    </p:animEffect>
                                  </p:childTnLst>
                                </p:cTn>
                              </p:par>
                            </p:childTnLst>
                          </p:cTn>
                        </p:par>
                        <p:par>
                          <p:cTn id="35" fill="hold" nodeType="afterGroup">
                            <p:stCondLst>
                              <p:cond delay="6500"/>
                            </p:stCondLst>
                            <p:childTnLst>
                              <p:par>
                                <p:cTn id="36" presetID="22" presetClass="entr" presetSubtype="8" fill="hold" grpId="0" nodeType="after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childTnLst>
                          </p:cTn>
                        </p:par>
                        <p:par>
                          <p:cTn id="39" fill="hold" nodeType="afterGroup">
                            <p:stCondLst>
                              <p:cond delay="7000"/>
                            </p:stCondLst>
                            <p:childTnLst>
                              <p:par>
                                <p:cTn id="40" presetID="22" presetClass="entr" presetSubtype="8"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1000"/>
                                        <p:tgtEl>
                                          <p:spTgt spid="14"/>
                                        </p:tgtEl>
                                      </p:cBhvr>
                                    </p:animEffect>
                                  </p:childTnLst>
                                </p:cTn>
                              </p:par>
                            </p:childTnLst>
                          </p:cTn>
                        </p:par>
                        <p:par>
                          <p:cTn id="43" fill="hold" nodeType="afterGroup">
                            <p:stCondLst>
                              <p:cond delay="8000"/>
                            </p:stCondLst>
                            <p:childTnLst>
                              <p:par>
                                <p:cTn id="44" presetID="22" presetClass="entr" presetSubtype="1"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up)">
                                      <p:cBhvr>
                                        <p:cTn id="46" dur="1000"/>
                                        <p:tgtEl>
                                          <p:spTgt spid="16"/>
                                        </p:tgtEl>
                                      </p:cBhvr>
                                    </p:animEffect>
                                  </p:childTnLst>
                                </p:cTn>
                              </p:par>
                            </p:childTnLst>
                          </p:cTn>
                        </p:par>
                        <p:par>
                          <p:cTn id="47" fill="hold" nodeType="afterGroup">
                            <p:stCondLst>
                              <p:cond delay="90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1000"/>
                                        <p:tgtEl>
                                          <p:spTgt spid="17"/>
                                        </p:tgtEl>
                                      </p:cBhvr>
                                    </p:animEffect>
                                  </p:childTnLst>
                                </p:cTn>
                              </p:par>
                            </p:childTnLst>
                          </p:cTn>
                        </p:par>
                        <p:par>
                          <p:cTn id="51" fill="hold" nodeType="afterGroup">
                            <p:stCondLst>
                              <p:cond delay="10000"/>
                            </p:stCondLst>
                            <p:childTnLst>
                              <p:par>
                                <p:cTn id="52" presetID="22" presetClass="entr" presetSubtype="4" fill="hold"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down)">
                                      <p:cBhvr>
                                        <p:cTn id="54" dur="1000"/>
                                        <p:tgtEl>
                                          <p:spTgt spid="19"/>
                                        </p:tgtEl>
                                      </p:cBhvr>
                                    </p:animEffect>
                                  </p:childTnLst>
                                </p:cTn>
                              </p:par>
                            </p:childTnLst>
                          </p:cTn>
                        </p:par>
                        <p:par>
                          <p:cTn id="55" fill="hold" nodeType="afterGroup">
                            <p:stCondLst>
                              <p:cond delay="11000"/>
                            </p:stCondLst>
                            <p:childTnLst>
                              <p:par>
                                <p:cTn id="56" presetID="22" presetClass="entr" presetSubtype="8"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left)">
                                      <p:cBhvr>
                                        <p:cTn id="58" dur="1000"/>
                                        <p:tgtEl>
                                          <p:spTgt spid="20"/>
                                        </p:tgtEl>
                                      </p:cBhvr>
                                    </p:animEffect>
                                  </p:childTnLst>
                                </p:cTn>
                              </p:par>
                            </p:childTnLst>
                          </p:cTn>
                        </p:par>
                        <p:par>
                          <p:cTn id="59" fill="hold" nodeType="afterGroup">
                            <p:stCondLst>
                              <p:cond delay="120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Market for Loanable Funds</a:t>
            </a:r>
          </a:p>
        </p:txBody>
      </p:sp>
      <p:sp>
        <p:nvSpPr>
          <p:cNvPr id="3" name="Content Placeholder 2"/>
          <p:cNvSpPr>
            <a:spLocks noGrp="1"/>
          </p:cNvSpPr>
          <p:nvPr>
            <p:ph idx="1"/>
          </p:nvPr>
        </p:nvSpPr>
        <p:spPr bwMode="auto">
          <a:xfrm>
            <a:off x="685800" y="1066800"/>
            <a:ext cx="77724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marL="0" indent="0">
              <a:buNone/>
            </a:pPr>
            <a:r>
              <a:rPr lang="en-US" altLang="en-US" sz="2700" b="1" i="1" u="sng" dirty="0"/>
              <a:t>Policies affecting loanable </a:t>
            </a:r>
            <a:r>
              <a:rPr lang="en-US" altLang="en-US" sz="2700" b="1" i="1" u="sng" dirty="0" smtClean="0"/>
              <a:t>funds</a:t>
            </a:r>
            <a:endParaRPr lang="en-US" altLang="en-US" sz="2700" dirty="0" smtClean="0">
              <a:solidFill>
                <a:srgbClr val="C00000"/>
              </a:solidFill>
            </a:endParaRPr>
          </a:p>
          <a:p>
            <a:pPr marL="0" indent="0">
              <a:buNone/>
            </a:pPr>
            <a:r>
              <a:rPr lang="en-US" altLang="en-US" sz="2700" dirty="0" smtClean="0">
                <a:solidFill>
                  <a:srgbClr val="C00000"/>
                </a:solidFill>
              </a:rPr>
              <a:t>Policy 3: government budget deficits and surpluses</a:t>
            </a:r>
          </a:p>
          <a:p>
            <a:pPr marL="0" indent="0">
              <a:buNone/>
            </a:pPr>
            <a:r>
              <a:rPr lang="en-US" altLang="en-US" sz="2700" dirty="0" smtClean="0"/>
              <a:t>Government - starts with balanced budget</a:t>
            </a:r>
          </a:p>
          <a:p>
            <a:pPr marL="0" indent="0">
              <a:buNone/>
            </a:pPr>
            <a:r>
              <a:rPr lang="en-US" altLang="en-US" sz="2700" dirty="0" smtClean="0"/>
              <a:t>E.g. Then starts running a budget deficit by increasing spending or decreasing tax</a:t>
            </a:r>
          </a:p>
          <a:p>
            <a:pPr lvl="2"/>
            <a:r>
              <a:rPr lang="en-US" altLang="en-US" sz="2700" dirty="0" smtClean="0"/>
              <a:t>Change in supply of loanable funds</a:t>
            </a:r>
          </a:p>
          <a:p>
            <a:pPr lvl="2"/>
            <a:r>
              <a:rPr lang="en-US" altLang="en-US" sz="2700" dirty="0" smtClean="0"/>
              <a:t>Decrease in supply</a:t>
            </a:r>
          </a:p>
          <a:p>
            <a:pPr lvl="3"/>
            <a:r>
              <a:rPr lang="en-US" altLang="en-US" sz="2700" dirty="0" smtClean="0"/>
              <a:t>Supply curve shifts left</a:t>
            </a:r>
          </a:p>
          <a:p>
            <a:pPr lvl="2"/>
            <a:r>
              <a:rPr lang="en-US" altLang="en-US" sz="2700" dirty="0" smtClean="0"/>
              <a:t>New equilibrium</a:t>
            </a:r>
          </a:p>
          <a:p>
            <a:pPr lvl="3"/>
            <a:r>
              <a:rPr lang="en-US" altLang="en-US" sz="2700" dirty="0" smtClean="0"/>
              <a:t>Higher interest rate</a:t>
            </a:r>
          </a:p>
          <a:p>
            <a:pPr lvl="3"/>
            <a:r>
              <a:rPr lang="en-US" altLang="en-US" sz="2700" dirty="0" smtClean="0"/>
              <a:t>Smaller quantity of loanable funds</a:t>
            </a:r>
          </a:p>
        </p:txBody>
      </p:sp>
      <p:sp>
        <p:nvSpPr>
          <p:cNvPr id="4" name="Slide Number Placeholder 3"/>
          <p:cNvSpPr>
            <a:spLocks noGrp="1"/>
          </p:cNvSpPr>
          <p:nvPr>
            <p:ph type="sldNum" sz="quarter" idx="10"/>
          </p:nvPr>
        </p:nvSpPr>
        <p:spPr/>
        <p:txBody>
          <a:bodyPr/>
          <a:lstStyle/>
          <a:p>
            <a:pPr>
              <a:defRPr/>
            </a:pPr>
            <a:fld id="{9CD3E958-3993-4172-95AC-43064AA6365A}" type="slidenum">
              <a:rPr lang="en-US" smtClean="0"/>
              <a:pPr>
                <a:defRPr/>
              </a:pPr>
              <a:t>18</a:t>
            </a:fld>
            <a:endParaRPr lang="en-US"/>
          </a:p>
        </p:txBody>
      </p:sp>
    </p:spTree>
    <p:extLst>
      <p:ext uri="{BB962C8B-B14F-4D97-AF65-F5344CB8AC3E}">
        <p14:creationId xmlns:p14="http://schemas.microsoft.com/office/powerpoint/2010/main" val="38960073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ipe(left)">
                                      <p:cBhvr>
                                        <p:cTn id="16" dur="500"/>
                                        <p:tgtEl>
                                          <p:spTgt spid="3">
                                            <p:txEl>
                                              <p:pRg st="2" end="2"/>
                                            </p:txEl>
                                          </p:spTgt>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left)">
                                      <p:cBhvr>
                                        <p:cTn id="20" dur="500"/>
                                        <p:tgtEl>
                                          <p:spTgt spid="3">
                                            <p:txEl>
                                              <p:pRg st="3" end="3"/>
                                            </p:txEl>
                                          </p:spTgt>
                                        </p:tgtEl>
                                      </p:cBhvr>
                                    </p:animEffect>
                                  </p:childTnLst>
                                </p:cTn>
                              </p:par>
                            </p:childTnLst>
                          </p:cTn>
                        </p:par>
                        <p:par>
                          <p:cTn id="21" fill="hold" nodeType="afterGroup">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left)">
                                      <p:cBhvr>
                                        <p:cTn id="24" dur="500"/>
                                        <p:tgtEl>
                                          <p:spTgt spid="3">
                                            <p:txEl>
                                              <p:pRg st="4" end="4"/>
                                            </p:txEl>
                                          </p:spTgt>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left)">
                                      <p:cBhvr>
                                        <p:cTn id="28" dur="500"/>
                                        <p:tgtEl>
                                          <p:spTgt spid="3">
                                            <p:txEl>
                                              <p:pRg st="5" end="5"/>
                                            </p:txEl>
                                          </p:spTgt>
                                        </p:tgtEl>
                                      </p:cBhvr>
                                    </p:animEffect>
                                  </p:childTnLst>
                                </p:cTn>
                              </p:par>
                            </p:childTnLst>
                          </p:cTn>
                        </p:par>
                        <p:par>
                          <p:cTn id="29" fill="hold" nodeType="afterGroup">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500"/>
                                        <p:tgtEl>
                                          <p:spTgt spid="3">
                                            <p:txEl>
                                              <p:pRg st="6" end="6"/>
                                            </p:txEl>
                                          </p:spTgt>
                                        </p:tgtEl>
                                      </p:cBhvr>
                                    </p:animEffect>
                                  </p:childTnLst>
                                </p:cTn>
                              </p:par>
                            </p:childTnLst>
                          </p:cTn>
                        </p:par>
                        <p:par>
                          <p:cTn id="33" fill="hold" nodeType="afterGroup">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ipe(left)">
                                      <p:cBhvr>
                                        <p:cTn id="36" dur="500"/>
                                        <p:tgtEl>
                                          <p:spTgt spid="3">
                                            <p:txEl>
                                              <p:pRg st="7" end="7"/>
                                            </p:txEl>
                                          </p:spTgt>
                                        </p:tgtEl>
                                      </p:cBhvr>
                                    </p:animEffect>
                                  </p:childTnLst>
                                </p:cTn>
                              </p:par>
                            </p:childTnLst>
                          </p:cTn>
                        </p:par>
                        <p:par>
                          <p:cTn id="37" fill="hold" nodeType="afterGroup">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wipe(left)">
                                      <p:cBhvr>
                                        <p:cTn id="40" dur="500"/>
                                        <p:tgtEl>
                                          <p:spTgt spid="3">
                                            <p:txEl>
                                              <p:pRg st="8" end="8"/>
                                            </p:txEl>
                                          </p:spTgt>
                                        </p:tgtEl>
                                      </p:cBhvr>
                                    </p:animEffect>
                                  </p:childTnLst>
                                </p:cTn>
                              </p:par>
                            </p:childTnLst>
                          </p:cTn>
                        </p:par>
                        <p:par>
                          <p:cTn id="41" fill="hold" nodeType="afterGroup">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wipe(left)">
                                      <p:cBhvr>
                                        <p:cTn id="4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bwMode="auto">
          <a:xfrm>
            <a:off x="437698" y="3810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The effect of a government budget deficit</a:t>
            </a:r>
          </a:p>
        </p:txBody>
      </p:sp>
      <p:grpSp>
        <p:nvGrpSpPr>
          <p:cNvPr id="2" name="Group 4"/>
          <p:cNvGrpSpPr>
            <a:grpSpLocks/>
          </p:cNvGrpSpPr>
          <p:nvPr/>
        </p:nvGrpSpPr>
        <p:grpSpPr bwMode="auto">
          <a:xfrm>
            <a:off x="938213" y="1520825"/>
            <a:ext cx="6032500" cy="2944813"/>
            <a:chOff x="938380" y="1520042"/>
            <a:chExt cx="6032435" cy="2945873"/>
          </a:xfrm>
        </p:grpSpPr>
        <p:grpSp>
          <p:nvGrpSpPr>
            <p:cNvPr id="33838" name="Group 9"/>
            <p:cNvGrpSpPr>
              <a:grpSpLocks/>
            </p:cNvGrpSpPr>
            <p:nvPr/>
          </p:nvGrpSpPr>
          <p:grpSpPr bwMode="auto">
            <a:xfrm>
              <a:off x="1828007" y="1591294"/>
              <a:ext cx="5142808" cy="2874621"/>
              <a:chOff x="1828007" y="1591294"/>
              <a:chExt cx="5142808" cy="2874621"/>
            </a:xfrm>
          </p:grpSpPr>
          <p:cxnSp>
            <p:nvCxnSpPr>
              <p:cNvPr id="8" name="Straight Connector 7"/>
              <p:cNvCxnSpPr/>
              <p:nvPr/>
            </p:nvCxnSpPr>
            <p:spPr>
              <a:xfrm rot="5400000">
                <a:off x="390959" y="3027917"/>
                <a:ext cx="2874409"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863882" y="1591506"/>
                <a:ext cx="5106933" cy="28505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600" dirty="0"/>
              </a:p>
            </p:txBody>
          </p:sp>
        </p:grpSp>
        <p:sp>
          <p:nvSpPr>
            <p:cNvPr id="33839" name="TextBox 6"/>
            <p:cNvSpPr txBox="1">
              <a:spLocks noChangeArrowheads="1"/>
            </p:cNvSpPr>
            <p:nvPr/>
          </p:nvSpPr>
          <p:spPr bwMode="auto">
            <a:xfrm>
              <a:off x="938380" y="1520042"/>
              <a:ext cx="8707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Interest</a:t>
              </a:r>
            </a:p>
            <a:p>
              <a:pPr algn="r" eaLnBrk="1" hangingPunct="1"/>
              <a:r>
                <a:rPr lang="en-US" altLang="en-US" sz="1600"/>
                <a:t>Rate</a:t>
              </a:r>
            </a:p>
          </p:txBody>
        </p:sp>
      </p:grpSp>
      <p:grpSp>
        <p:nvGrpSpPr>
          <p:cNvPr id="5" name="Group 9"/>
          <p:cNvGrpSpPr>
            <a:grpSpLocks/>
          </p:cNvGrpSpPr>
          <p:nvPr/>
        </p:nvGrpSpPr>
        <p:grpSpPr bwMode="auto">
          <a:xfrm>
            <a:off x="1666875" y="4441825"/>
            <a:ext cx="5513388" cy="584200"/>
            <a:chOff x="1666727" y="4441372"/>
            <a:chExt cx="5513698" cy="584775"/>
          </a:xfrm>
        </p:grpSpPr>
        <p:cxnSp>
          <p:nvCxnSpPr>
            <p:cNvPr id="11" name="Straight Connector 10"/>
            <p:cNvCxnSpPr/>
            <p:nvPr/>
          </p:nvCxnSpPr>
          <p:spPr>
            <a:xfrm flipV="1">
              <a:off x="1828661" y="4452496"/>
              <a:ext cx="5129501" cy="127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3836" name="TextBox 11"/>
            <p:cNvSpPr txBox="1">
              <a:spLocks noChangeArrowheads="1"/>
            </p:cNvSpPr>
            <p:nvPr/>
          </p:nvSpPr>
          <p:spPr bwMode="auto">
            <a:xfrm>
              <a:off x="5128261" y="4441372"/>
              <a:ext cx="20521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Loanable Funds</a:t>
              </a:r>
            </a:p>
            <a:p>
              <a:pPr algn="r" eaLnBrk="1" hangingPunct="1"/>
              <a:r>
                <a:rPr lang="en-US" altLang="en-US" sz="1600"/>
                <a:t>(in billions of dollars)</a:t>
              </a:r>
            </a:p>
          </p:txBody>
        </p:sp>
        <p:sp>
          <p:nvSpPr>
            <p:cNvPr id="33837" name="TextBox 12"/>
            <p:cNvSpPr txBox="1">
              <a:spLocks noChangeArrowheads="1"/>
            </p:cNvSpPr>
            <p:nvPr/>
          </p:nvSpPr>
          <p:spPr bwMode="auto">
            <a:xfrm>
              <a:off x="1666727" y="4475018"/>
              <a:ext cx="29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600"/>
                <a:t>0</a:t>
              </a:r>
            </a:p>
          </p:txBody>
        </p:sp>
      </p:grpSp>
      <p:grpSp>
        <p:nvGrpSpPr>
          <p:cNvPr id="6" name="Group 13"/>
          <p:cNvGrpSpPr>
            <a:grpSpLocks/>
          </p:cNvGrpSpPr>
          <p:nvPr/>
        </p:nvGrpSpPr>
        <p:grpSpPr bwMode="auto">
          <a:xfrm>
            <a:off x="2470150" y="1757363"/>
            <a:ext cx="3306763" cy="2387600"/>
            <a:chOff x="2470068" y="1757548"/>
            <a:chExt cx="3306648" cy="2386940"/>
          </a:xfrm>
        </p:grpSpPr>
        <p:cxnSp>
          <p:nvCxnSpPr>
            <p:cNvPr id="15" name="Straight Connector 14"/>
            <p:cNvCxnSpPr/>
            <p:nvPr/>
          </p:nvCxnSpPr>
          <p:spPr>
            <a:xfrm flipV="1">
              <a:off x="2470068" y="2136855"/>
              <a:ext cx="2589123" cy="2007633"/>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3834" name="TextBox 15"/>
            <p:cNvSpPr txBox="1">
              <a:spLocks noChangeArrowheads="1"/>
            </p:cNvSpPr>
            <p:nvPr/>
          </p:nvSpPr>
          <p:spPr bwMode="auto">
            <a:xfrm>
              <a:off x="4655127" y="1757548"/>
              <a:ext cx="112158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Supply, S</a:t>
              </a:r>
              <a:r>
                <a:rPr lang="en-US" altLang="en-US" sz="1600" baseline="-25000"/>
                <a:t>1</a:t>
              </a:r>
            </a:p>
          </p:txBody>
        </p:sp>
      </p:grpSp>
      <p:grpSp>
        <p:nvGrpSpPr>
          <p:cNvPr id="7" name="Group 16"/>
          <p:cNvGrpSpPr>
            <a:grpSpLocks/>
          </p:cNvGrpSpPr>
          <p:nvPr/>
        </p:nvGrpSpPr>
        <p:grpSpPr bwMode="auto">
          <a:xfrm>
            <a:off x="2767013" y="2078038"/>
            <a:ext cx="3476625" cy="1971675"/>
            <a:chOff x="2766951" y="2078182"/>
            <a:chExt cx="3476485" cy="1971304"/>
          </a:xfrm>
        </p:grpSpPr>
        <p:cxnSp>
          <p:nvCxnSpPr>
            <p:cNvPr id="18" name="Straight Connector 17"/>
            <p:cNvCxnSpPr/>
            <p:nvPr/>
          </p:nvCxnSpPr>
          <p:spPr>
            <a:xfrm>
              <a:off x="2766951" y="2078182"/>
              <a:ext cx="2528785" cy="1971304"/>
            </a:xfrm>
            <a:prstGeom prst="line">
              <a:avLst/>
            </a:prstGeom>
            <a:ln w="38100">
              <a:solidFill>
                <a:srgbClr val="000099"/>
              </a:solidFill>
            </a:ln>
          </p:spPr>
          <p:style>
            <a:lnRef idx="1">
              <a:schemeClr val="accent1"/>
            </a:lnRef>
            <a:fillRef idx="0">
              <a:schemeClr val="accent1"/>
            </a:fillRef>
            <a:effectRef idx="0">
              <a:schemeClr val="accent1"/>
            </a:effectRef>
            <a:fontRef idx="minor">
              <a:schemeClr val="tx1"/>
            </a:fontRef>
          </p:style>
        </p:cxnSp>
        <p:sp>
          <p:nvSpPr>
            <p:cNvPr id="33832" name="TextBox 18"/>
            <p:cNvSpPr txBox="1">
              <a:spLocks noChangeArrowheads="1"/>
            </p:cNvSpPr>
            <p:nvPr/>
          </p:nvSpPr>
          <p:spPr bwMode="auto">
            <a:xfrm>
              <a:off x="5284519" y="3645724"/>
              <a:ext cx="9589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Demand</a:t>
              </a:r>
            </a:p>
          </p:txBody>
        </p:sp>
      </p:grpSp>
      <p:grpSp>
        <p:nvGrpSpPr>
          <p:cNvPr id="10" name="Group 36"/>
          <p:cNvGrpSpPr>
            <a:grpSpLocks/>
          </p:cNvGrpSpPr>
          <p:nvPr/>
        </p:nvGrpSpPr>
        <p:grpSpPr bwMode="auto">
          <a:xfrm>
            <a:off x="1341438" y="2852738"/>
            <a:ext cx="2636837" cy="338137"/>
            <a:chOff x="1389385" y="2972792"/>
            <a:chExt cx="2636304" cy="338971"/>
          </a:xfrm>
        </p:grpSpPr>
        <p:cxnSp>
          <p:nvCxnSpPr>
            <p:cNvPr id="21" name="Straight Connector 20"/>
            <p:cNvCxnSpPr/>
            <p:nvPr/>
          </p:nvCxnSpPr>
          <p:spPr>
            <a:xfrm flipV="1">
              <a:off x="1854428" y="3125568"/>
              <a:ext cx="2171261" cy="0"/>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3830"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5%</a:t>
              </a:r>
              <a:endParaRPr lang="en-US" altLang="en-US" sz="1600" baseline="-25000"/>
            </a:p>
          </p:txBody>
        </p:sp>
      </p:grpSp>
      <p:grpSp>
        <p:nvGrpSpPr>
          <p:cNvPr id="12" name="Group 43"/>
          <p:cNvGrpSpPr>
            <a:grpSpLocks/>
          </p:cNvGrpSpPr>
          <p:nvPr/>
        </p:nvGrpSpPr>
        <p:grpSpPr bwMode="auto">
          <a:xfrm>
            <a:off x="3581400" y="3051175"/>
            <a:ext cx="811213" cy="1752600"/>
            <a:chOff x="2810893" y="3063840"/>
            <a:chExt cx="812434" cy="1751673"/>
          </a:xfrm>
        </p:grpSpPr>
        <p:sp>
          <p:nvSpPr>
            <p:cNvPr id="33827" name="TextBox 74"/>
            <p:cNvSpPr txBox="1">
              <a:spLocks noChangeArrowheads="1"/>
            </p:cNvSpPr>
            <p:nvPr/>
          </p:nvSpPr>
          <p:spPr bwMode="auto">
            <a:xfrm>
              <a:off x="2810893" y="4476909"/>
              <a:ext cx="812434"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$1,200</a:t>
              </a:r>
            </a:p>
          </p:txBody>
        </p:sp>
        <p:cxnSp>
          <p:nvCxnSpPr>
            <p:cNvPr id="25" name="Straight Connector 24"/>
            <p:cNvCxnSpPr/>
            <p:nvPr/>
          </p:nvCxnSpPr>
          <p:spPr>
            <a:xfrm rot="5400000">
              <a:off x="2496725" y="3764351"/>
              <a:ext cx="1401022" cy="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26" name="Freeform 183"/>
          <p:cNvSpPr>
            <a:spLocks/>
          </p:cNvSpPr>
          <p:nvPr/>
        </p:nvSpPr>
        <p:spPr bwMode="auto">
          <a:xfrm>
            <a:off x="3889375" y="2935288"/>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600"/>
          </a:p>
        </p:txBody>
      </p:sp>
      <p:sp>
        <p:nvSpPr>
          <p:cNvPr id="27" name="TextBox 26"/>
          <p:cNvSpPr txBox="1">
            <a:spLocks noChangeArrowheads="1"/>
          </p:cNvSpPr>
          <p:nvPr/>
        </p:nvSpPr>
        <p:spPr bwMode="auto">
          <a:xfrm>
            <a:off x="142875" y="5218687"/>
            <a:ext cx="8929688"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t>When the government spends more than it receives in tax revenue, the resulting budget deficit lowers national saving. The supply of loanable funds decreases, and the equilibrium interest rate rises. Thus, when the government borrows to finance its budget deficit, it crowds out households and firms that otherwise would borrow to finance investment. Here, when the supply shifts from S</a:t>
            </a:r>
            <a:r>
              <a:rPr lang="en-US" altLang="en-US" sz="1600" baseline="-25000" dirty="0"/>
              <a:t>1</a:t>
            </a:r>
            <a:r>
              <a:rPr lang="en-US" altLang="en-US" sz="1600" dirty="0"/>
              <a:t> to S</a:t>
            </a:r>
            <a:r>
              <a:rPr lang="en-US" altLang="en-US" sz="1600" baseline="-25000" dirty="0"/>
              <a:t>2</a:t>
            </a:r>
            <a:r>
              <a:rPr lang="en-US" altLang="en-US" sz="1600" dirty="0"/>
              <a:t>, the equilibrium interest rate rises from 5 percent to 6 percent, and the equilibrium quantity of loanable funds saved and invested falls from $1,200 billion to $800 billion</a:t>
            </a:r>
            <a:r>
              <a:rPr lang="en-US" altLang="en-US" sz="1600" dirty="0">
                <a:solidFill>
                  <a:srgbClr val="800080"/>
                </a:solidFill>
              </a:rPr>
              <a:t>.</a:t>
            </a:r>
          </a:p>
        </p:txBody>
      </p:sp>
      <p:grpSp>
        <p:nvGrpSpPr>
          <p:cNvPr id="13" name="Group 27"/>
          <p:cNvGrpSpPr>
            <a:grpSpLocks/>
          </p:cNvGrpSpPr>
          <p:nvPr/>
        </p:nvGrpSpPr>
        <p:grpSpPr bwMode="auto">
          <a:xfrm>
            <a:off x="1935163" y="1601788"/>
            <a:ext cx="2295525" cy="1912937"/>
            <a:chOff x="2875808" y="1911928"/>
            <a:chExt cx="2294333" cy="1913905"/>
          </a:xfrm>
        </p:grpSpPr>
        <p:cxnSp>
          <p:nvCxnSpPr>
            <p:cNvPr id="29" name="Straight Connector 28"/>
            <p:cNvCxnSpPr/>
            <p:nvPr/>
          </p:nvCxnSpPr>
          <p:spPr>
            <a:xfrm flipV="1">
              <a:off x="2875808" y="2377300"/>
              <a:ext cx="1888144" cy="1448533"/>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3826" name="TextBox 29"/>
            <p:cNvSpPr txBox="1">
              <a:spLocks noChangeArrowheads="1"/>
            </p:cNvSpPr>
            <p:nvPr/>
          </p:nvSpPr>
          <p:spPr bwMode="auto">
            <a:xfrm>
              <a:off x="4773879" y="1911928"/>
              <a:ext cx="3962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S</a:t>
              </a:r>
              <a:r>
                <a:rPr lang="en-US" altLang="en-US" sz="1600" baseline="-25000"/>
                <a:t>2</a:t>
              </a:r>
            </a:p>
          </p:txBody>
        </p:sp>
      </p:grpSp>
      <p:sp>
        <p:nvSpPr>
          <p:cNvPr id="31" name="Freeform 183"/>
          <p:cNvSpPr>
            <a:spLocks/>
          </p:cNvSpPr>
          <p:nvPr/>
        </p:nvSpPr>
        <p:spPr bwMode="auto">
          <a:xfrm>
            <a:off x="3222625" y="2411413"/>
            <a:ext cx="146050" cy="136525"/>
          </a:xfrm>
          <a:custGeom>
            <a:avLst/>
            <a:gdLst>
              <a:gd name="T0" fmla="*/ 2147483647 w 106"/>
              <a:gd name="T1" fmla="*/ 2147483647 h 68"/>
              <a:gd name="T2" fmla="*/ 2147483647 w 106"/>
              <a:gd name="T3" fmla="*/ 2147483647 h 68"/>
              <a:gd name="T4" fmla="*/ 2147483647 w 106"/>
              <a:gd name="T5" fmla="*/ 2147483647 h 68"/>
              <a:gd name="T6" fmla="*/ 2147483647 w 106"/>
              <a:gd name="T7" fmla="*/ 2147483647 h 68"/>
              <a:gd name="T8" fmla="*/ 2147483647 w 106"/>
              <a:gd name="T9" fmla="*/ 2147483647 h 68"/>
              <a:gd name="T10" fmla="*/ 2147483647 w 106"/>
              <a:gd name="T11" fmla="*/ 2147483647 h 68"/>
              <a:gd name="T12" fmla="*/ 2147483647 w 106"/>
              <a:gd name="T13" fmla="*/ 2147483647 h 68"/>
              <a:gd name="T14" fmla="*/ 2147483647 w 106"/>
              <a:gd name="T15" fmla="*/ 2147483647 h 68"/>
              <a:gd name="T16" fmla="*/ 2147483647 w 106"/>
              <a:gd name="T17" fmla="*/ 2147483647 h 68"/>
              <a:gd name="T18" fmla="*/ 2147483647 w 106"/>
              <a:gd name="T19" fmla="*/ 2147483647 h 68"/>
              <a:gd name="T20" fmla="*/ 2147483647 w 106"/>
              <a:gd name="T21" fmla="*/ 0 h 68"/>
              <a:gd name="T22" fmla="*/ 2147483647 w 106"/>
              <a:gd name="T23" fmla="*/ 0 h 68"/>
              <a:gd name="T24" fmla="*/ 2147483647 w 106"/>
              <a:gd name="T25" fmla="*/ 2147483647 h 68"/>
              <a:gd name="T26" fmla="*/ 2147483647 w 106"/>
              <a:gd name="T27" fmla="*/ 2147483647 h 68"/>
              <a:gd name="T28" fmla="*/ 2147483647 w 106"/>
              <a:gd name="T29" fmla="*/ 2147483647 h 68"/>
              <a:gd name="T30" fmla="*/ 0 w 106"/>
              <a:gd name="T31" fmla="*/ 2147483647 h 68"/>
              <a:gd name="T32" fmla="*/ 0 w 106"/>
              <a:gd name="T33" fmla="*/ 2147483647 h 68"/>
              <a:gd name="T34" fmla="*/ 2147483647 w 106"/>
              <a:gd name="T35" fmla="*/ 2147483647 h 68"/>
              <a:gd name="T36" fmla="*/ 2147483647 w 106"/>
              <a:gd name="T37" fmla="*/ 2147483647 h 68"/>
              <a:gd name="T38" fmla="*/ 2147483647 w 106"/>
              <a:gd name="T39" fmla="*/ 2147483647 h 68"/>
              <a:gd name="T40" fmla="*/ 2147483647 w 106"/>
              <a:gd name="T41" fmla="*/ 2147483647 h 68"/>
              <a:gd name="T42" fmla="*/ 2147483647 w 106"/>
              <a:gd name="T43" fmla="*/ 2147483647 h 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6"/>
              <a:gd name="T67" fmla="*/ 0 h 68"/>
              <a:gd name="T68" fmla="*/ 106 w 106"/>
              <a:gd name="T69" fmla="*/ 68 h 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6" h="68">
                <a:moveTo>
                  <a:pt x="56" y="68"/>
                </a:moveTo>
                <a:lnTo>
                  <a:pt x="56" y="68"/>
                </a:lnTo>
                <a:lnTo>
                  <a:pt x="76" y="65"/>
                </a:lnTo>
                <a:lnTo>
                  <a:pt x="91" y="58"/>
                </a:lnTo>
                <a:lnTo>
                  <a:pt x="101" y="45"/>
                </a:lnTo>
                <a:lnTo>
                  <a:pt x="106" y="32"/>
                </a:lnTo>
                <a:lnTo>
                  <a:pt x="101" y="19"/>
                </a:lnTo>
                <a:lnTo>
                  <a:pt x="91" y="9"/>
                </a:lnTo>
                <a:lnTo>
                  <a:pt x="76" y="3"/>
                </a:lnTo>
                <a:lnTo>
                  <a:pt x="56" y="0"/>
                </a:lnTo>
                <a:lnTo>
                  <a:pt x="36" y="3"/>
                </a:lnTo>
                <a:lnTo>
                  <a:pt x="15" y="9"/>
                </a:lnTo>
                <a:lnTo>
                  <a:pt x="5" y="19"/>
                </a:lnTo>
                <a:lnTo>
                  <a:pt x="0" y="32"/>
                </a:lnTo>
                <a:lnTo>
                  <a:pt x="5" y="45"/>
                </a:lnTo>
                <a:lnTo>
                  <a:pt x="15" y="58"/>
                </a:lnTo>
                <a:lnTo>
                  <a:pt x="36" y="65"/>
                </a:lnTo>
                <a:lnTo>
                  <a:pt x="56"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1600"/>
          </a:p>
        </p:txBody>
      </p:sp>
      <p:grpSp>
        <p:nvGrpSpPr>
          <p:cNvPr id="14" name="Group 36"/>
          <p:cNvGrpSpPr>
            <a:grpSpLocks/>
          </p:cNvGrpSpPr>
          <p:nvPr/>
        </p:nvGrpSpPr>
        <p:grpSpPr bwMode="auto">
          <a:xfrm>
            <a:off x="1339850" y="2328863"/>
            <a:ext cx="1949450" cy="338137"/>
            <a:chOff x="1389385" y="2972792"/>
            <a:chExt cx="1949516" cy="338971"/>
          </a:xfrm>
        </p:grpSpPr>
        <p:cxnSp>
          <p:nvCxnSpPr>
            <p:cNvPr id="33" name="Straight Connector 32"/>
            <p:cNvCxnSpPr/>
            <p:nvPr/>
          </p:nvCxnSpPr>
          <p:spPr>
            <a:xfrm>
              <a:off x="1854539" y="3125568"/>
              <a:ext cx="1484362" cy="1591"/>
            </a:xfrm>
            <a:prstGeom prst="line">
              <a:avLst/>
            </a:prstGeom>
            <a:ln w="952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3824" name="TextBox 38"/>
            <p:cNvSpPr txBox="1">
              <a:spLocks noChangeArrowheads="1"/>
            </p:cNvSpPr>
            <p:nvPr/>
          </p:nvSpPr>
          <p:spPr bwMode="auto">
            <a:xfrm>
              <a:off x="1389385" y="2972792"/>
              <a:ext cx="481218" cy="33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t>6%</a:t>
              </a:r>
              <a:endParaRPr lang="en-US" altLang="en-US" sz="1600" baseline="-25000"/>
            </a:p>
          </p:txBody>
        </p:sp>
      </p:grpSp>
      <p:grpSp>
        <p:nvGrpSpPr>
          <p:cNvPr id="16" name="Group 43"/>
          <p:cNvGrpSpPr>
            <a:grpSpLocks/>
          </p:cNvGrpSpPr>
          <p:nvPr/>
        </p:nvGrpSpPr>
        <p:grpSpPr bwMode="auto">
          <a:xfrm>
            <a:off x="2984500" y="2470150"/>
            <a:ext cx="641350" cy="2330450"/>
            <a:chOff x="2882232" y="2483984"/>
            <a:chExt cx="640702" cy="2331529"/>
          </a:xfrm>
        </p:grpSpPr>
        <p:sp>
          <p:nvSpPr>
            <p:cNvPr id="33821" name="TextBox 74"/>
            <p:cNvSpPr txBox="1">
              <a:spLocks noChangeArrowheads="1"/>
            </p:cNvSpPr>
            <p:nvPr/>
          </p:nvSpPr>
          <p:spPr bwMode="auto">
            <a:xfrm>
              <a:off x="2882232" y="4476909"/>
              <a:ext cx="640702" cy="33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600"/>
                <a:t>$800</a:t>
              </a:r>
            </a:p>
          </p:txBody>
        </p:sp>
        <p:cxnSp>
          <p:nvCxnSpPr>
            <p:cNvPr id="37" name="Straight Connector 36"/>
            <p:cNvCxnSpPr/>
            <p:nvPr/>
          </p:nvCxnSpPr>
          <p:spPr>
            <a:xfrm rot="16200000" flipH="1">
              <a:off x="2200424" y="3470284"/>
              <a:ext cx="1982117" cy="951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grpSp>
        <p:nvGrpSpPr>
          <p:cNvPr id="17" name="Group 37"/>
          <p:cNvGrpSpPr>
            <a:grpSpLocks/>
          </p:cNvGrpSpPr>
          <p:nvPr/>
        </p:nvGrpSpPr>
        <p:grpSpPr bwMode="auto">
          <a:xfrm>
            <a:off x="3551238" y="2363788"/>
            <a:ext cx="4286250" cy="901700"/>
            <a:chOff x="3550722" y="2363189"/>
            <a:chExt cx="4286992" cy="902250"/>
          </a:xfrm>
        </p:grpSpPr>
        <p:cxnSp>
          <p:nvCxnSpPr>
            <p:cNvPr id="39" name="Straight Arrow Connector 38"/>
            <p:cNvCxnSpPr/>
            <p:nvPr/>
          </p:nvCxnSpPr>
          <p:spPr>
            <a:xfrm>
              <a:off x="3550722" y="2363189"/>
              <a:ext cx="1140022" cy="0"/>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33819" name="TextBox 39"/>
            <p:cNvSpPr txBox="1">
              <a:spLocks noChangeArrowheads="1"/>
            </p:cNvSpPr>
            <p:nvPr/>
          </p:nvSpPr>
          <p:spPr bwMode="auto">
            <a:xfrm>
              <a:off x="4857008" y="2434442"/>
              <a:ext cx="2980706" cy="830997"/>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1. A budget deficit decreases the supply of loanable funds . . .</a:t>
              </a:r>
            </a:p>
          </p:txBody>
        </p:sp>
        <p:cxnSp>
          <p:nvCxnSpPr>
            <p:cNvPr id="41" name="Straight Connector 40"/>
            <p:cNvCxnSpPr/>
            <p:nvPr/>
          </p:nvCxnSpPr>
          <p:spPr>
            <a:xfrm>
              <a:off x="4203297" y="2363189"/>
              <a:ext cx="677980" cy="403471"/>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19" name="Group 41"/>
          <p:cNvGrpSpPr>
            <a:grpSpLocks/>
          </p:cNvGrpSpPr>
          <p:nvPr/>
        </p:nvGrpSpPr>
        <p:grpSpPr bwMode="auto">
          <a:xfrm>
            <a:off x="1636713" y="4819633"/>
            <a:ext cx="5737225" cy="436704"/>
            <a:chOff x="2266219" y="4843167"/>
            <a:chExt cx="5737749" cy="437411"/>
          </a:xfrm>
        </p:grpSpPr>
        <p:cxnSp>
          <p:nvCxnSpPr>
            <p:cNvPr id="43" name="Straight Arrow Connector 42"/>
            <p:cNvCxnSpPr/>
            <p:nvPr/>
          </p:nvCxnSpPr>
          <p:spPr>
            <a:xfrm>
              <a:off x="3941184" y="4843167"/>
              <a:ext cx="571552" cy="1591"/>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33816" name="TextBox 43"/>
            <p:cNvSpPr txBox="1">
              <a:spLocks noChangeArrowheads="1"/>
            </p:cNvSpPr>
            <p:nvPr/>
          </p:nvSpPr>
          <p:spPr bwMode="auto">
            <a:xfrm>
              <a:off x="2266219" y="4942024"/>
              <a:ext cx="5737749" cy="338554"/>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dirty="0">
                  <a:solidFill>
                    <a:srgbClr val="800080"/>
                  </a:solidFill>
                </a:rPr>
                <a:t>3. . . . and reduces the equilibrium quantity of loanable funds.</a:t>
              </a:r>
            </a:p>
          </p:txBody>
        </p:sp>
        <p:cxnSp>
          <p:nvCxnSpPr>
            <p:cNvPr id="45" name="Straight Connector 44"/>
            <p:cNvCxnSpPr/>
            <p:nvPr/>
          </p:nvCxnSpPr>
          <p:spPr>
            <a:xfrm rot="16200000" flipH="1">
              <a:off x="4058541" y="4902056"/>
              <a:ext cx="168547" cy="7303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grpSp>
        <p:nvGrpSpPr>
          <p:cNvPr id="20" name="Group 45"/>
          <p:cNvGrpSpPr>
            <a:grpSpLocks/>
          </p:cNvGrpSpPr>
          <p:nvPr/>
        </p:nvGrpSpPr>
        <p:grpSpPr bwMode="auto">
          <a:xfrm>
            <a:off x="142875" y="2481263"/>
            <a:ext cx="1757363" cy="1812925"/>
            <a:chOff x="142500" y="2481947"/>
            <a:chExt cx="1757555" cy="1811517"/>
          </a:xfrm>
        </p:grpSpPr>
        <p:cxnSp>
          <p:nvCxnSpPr>
            <p:cNvPr id="47" name="Straight Arrow Connector 46"/>
            <p:cNvCxnSpPr/>
            <p:nvPr/>
          </p:nvCxnSpPr>
          <p:spPr>
            <a:xfrm rot="5400000">
              <a:off x="1656563" y="2725439"/>
              <a:ext cx="486983" cy="0"/>
            </a:xfrm>
            <a:prstGeom prst="straightConnector1">
              <a:avLst/>
            </a:prstGeom>
            <a:ln w="19050">
              <a:solidFill>
                <a:srgbClr val="80008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33813" name="TextBox 47"/>
            <p:cNvSpPr txBox="1">
              <a:spLocks noChangeArrowheads="1"/>
            </p:cNvSpPr>
            <p:nvPr/>
          </p:nvSpPr>
          <p:spPr bwMode="auto">
            <a:xfrm>
              <a:off x="142500" y="3216246"/>
              <a:ext cx="1603169" cy="1077218"/>
            </a:xfrm>
            <a:prstGeom prst="rect">
              <a:avLst/>
            </a:prstGeom>
            <a:solidFill>
              <a:srgbClr val="F8EDE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600">
                  <a:solidFill>
                    <a:srgbClr val="800080"/>
                  </a:solidFill>
                </a:rPr>
                <a:t>2. . . . which</a:t>
              </a:r>
            </a:p>
            <a:p>
              <a:pPr eaLnBrk="1" hangingPunct="1"/>
              <a:r>
                <a:rPr lang="en-US" altLang="en-US" sz="1600">
                  <a:solidFill>
                    <a:srgbClr val="800080"/>
                  </a:solidFill>
                </a:rPr>
                <a:t>raises the</a:t>
              </a:r>
            </a:p>
            <a:p>
              <a:pPr eaLnBrk="1" hangingPunct="1"/>
              <a:r>
                <a:rPr lang="en-US" altLang="en-US" sz="1600">
                  <a:solidFill>
                    <a:srgbClr val="800080"/>
                  </a:solidFill>
                </a:rPr>
                <a:t>equilibrium</a:t>
              </a:r>
            </a:p>
            <a:p>
              <a:pPr eaLnBrk="1" hangingPunct="1"/>
              <a:r>
                <a:rPr lang="en-US" altLang="en-US" sz="1600">
                  <a:solidFill>
                    <a:srgbClr val="800080"/>
                  </a:solidFill>
                </a:rPr>
                <a:t>interest rate . . .</a:t>
              </a:r>
            </a:p>
          </p:txBody>
        </p:sp>
        <p:cxnSp>
          <p:nvCxnSpPr>
            <p:cNvPr id="49" name="Straight Connector 48"/>
            <p:cNvCxnSpPr/>
            <p:nvPr/>
          </p:nvCxnSpPr>
          <p:spPr>
            <a:xfrm rot="5400000">
              <a:off x="1537472" y="2926805"/>
              <a:ext cx="452086" cy="203222"/>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597388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000"/>
                                        <p:tgtEl>
                                          <p:spTgt spid="7"/>
                                        </p:tgtEl>
                                      </p:cBhvr>
                                    </p:animEffect>
                                  </p:childTnLst>
                                </p:cTn>
                              </p:par>
                            </p:childTnLst>
                          </p:cTn>
                        </p:par>
                        <p:par>
                          <p:cTn id="15" fill="hold" nodeType="afterGroup">
                            <p:stCondLst>
                              <p:cond delay="15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1000"/>
                                        <p:tgtEl>
                                          <p:spTgt spid="6"/>
                                        </p:tgtEl>
                                      </p:cBhvr>
                                    </p:animEffect>
                                  </p:childTnLst>
                                </p:cTn>
                              </p:par>
                            </p:childTnLst>
                          </p:cTn>
                        </p:par>
                        <p:par>
                          <p:cTn id="19" fill="hold" nodeType="afterGroup">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childTnLst>
                          </p:cTn>
                        </p:par>
                        <p:par>
                          <p:cTn id="23" fill="hold" nodeType="afterGroup">
                            <p:stCondLst>
                              <p:cond delay="30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1000"/>
                                        <p:tgtEl>
                                          <p:spTgt spid="10"/>
                                        </p:tgtEl>
                                      </p:cBhvr>
                                    </p:animEffect>
                                  </p:childTnLst>
                                </p:cTn>
                              </p:par>
                            </p:childTnLst>
                          </p:cTn>
                        </p:par>
                        <p:par>
                          <p:cTn id="27" fill="hold" nodeType="afterGroup">
                            <p:stCondLst>
                              <p:cond delay="40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1000"/>
                                        <p:tgtEl>
                                          <p:spTgt spid="12"/>
                                        </p:tgtEl>
                                      </p:cBhvr>
                                    </p:animEffect>
                                  </p:childTnLst>
                                </p:cTn>
                              </p:par>
                            </p:childTnLst>
                          </p:cTn>
                        </p:par>
                        <p:par>
                          <p:cTn id="31" fill="hold" nodeType="afterGroup">
                            <p:stCondLst>
                              <p:cond delay="5000"/>
                            </p:stCondLst>
                            <p:childTnLst>
                              <p:par>
                                <p:cTn id="32" presetID="22" presetClass="entr" presetSubtype="2"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right)">
                                      <p:cBhvr>
                                        <p:cTn id="34" dur="1000"/>
                                        <p:tgtEl>
                                          <p:spTgt spid="17"/>
                                        </p:tgtEl>
                                      </p:cBhvr>
                                    </p:animEffect>
                                  </p:childTnLst>
                                </p:cTn>
                              </p:par>
                            </p:childTnLst>
                          </p:cTn>
                        </p:par>
                        <p:par>
                          <p:cTn id="35" fill="hold" nodeType="afterGroup">
                            <p:stCondLst>
                              <p:cond delay="6000"/>
                            </p:stCondLst>
                            <p:childTnLst>
                              <p:par>
                                <p:cTn id="36" presetID="2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1000"/>
                                        <p:tgtEl>
                                          <p:spTgt spid="13"/>
                                        </p:tgtEl>
                                      </p:cBhvr>
                                    </p:animEffect>
                                  </p:childTnLst>
                                </p:cTn>
                              </p:par>
                            </p:childTnLst>
                          </p:cTn>
                        </p:par>
                        <p:par>
                          <p:cTn id="39" fill="hold" nodeType="afterGroup">
                            <p:stCondLst>
                              <p:cond delay="7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nodeType="afterGroup">
                            <p:stCondLst>
                              <p:cond delay="7500"/>
                            </p:stCondLst>
                            <p:childTnLst>
                              <p:par>
                                <p:cTn id="44" presetID="22" presetClass="entr" presetSubtype="8"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left)">
                                      <p:cBhvr>
                                        <p:cTn id="46" dur="1000"/>
                                        <p:tgtEl>
                                          <p:spTgt spid="14"/>
                                        </p:tgtEl>
                                      </p:cBhvr>
                                    </p:animEffect>
                                  </p:childTnLst>
                                </p:cTn>
                              </p:par>
                            </p:childTnLst>
                          </p:cTn>
                        </p:par>
                        <p:par>
                          <p:cTn id="47" fill="hold" nodeType="afterGroup">
                            <p:stCondLst>
                              <p:cond delay="8500"/>
                            </p:stCondLst>
                            <p:childTnLst>
                              <p:par>
                                <p:cTn id="48" presetID="22" presetClass="entr" presetSubtype="1"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up)">
                                      <p:cBhvr>
                                        <p:cTn id="50" dur="1000"/>
                                        <p:tgtEl>
                                          <p:spTgt spid="16"/>
                                        </p:tgtEl>
                                      </p:cBhvr>
                                    </p:animEffect>
                                  </p:childTnLst>
                                </p:cTn>
                              </p:par>
                            </p:childTnLst>
                          </p:cTn>
                        </p:par>
                        <p:par>
                          <p:cTn id="51" fill="hold" nodeType="afterGroup">
                            <p:stCondLst>
                              <p:cond delay="9500"/>
                            </p:stCondLst>
                            <p:childTnLst>
                              <p:par>
                                <p:cTn id="52" presetID="22" presetClass="entr" presetSubtype="4"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1000"/>
                                        <p:tgtEl>
                                          <p:spTgt spid="20"/>
                                        </p:tgtEl>
                                      </p:cBhvr>
                                    </p:animEffect>
                                  </p:childTnLst>
                                </p:cTn>
                              </p:par>
                            </p:childTnLst>
                          </p:cTn>
                        </p:par>
                        <p:par>
                          <p:cTn id="55" fill="hold" nodeType="afterGroup">
                            <p:stCondLst>
                              <p:cond delay="10500"/>
                            </p:stCondLst>
                            <p:childTnLst>
                              <p:par>
                                <p:cTn id="56" presetID="22" presetClass="entr" presetSubtype="2"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ipe(right)">
                                      <p:cBhvr>
                                        <p:cTn id="58" dur="1000"/>
                                        <p:tgtEl>
                                          <p:spTgt spid="19"/>
                                        </p:tgtEl>
                                      </p:cBhvr>
                                    </p:animEffect>
                                  </p:childTnLst>
                                </p:cTn>
                              </p:par>
                            </p:childTnLst>
                          </p:cTn>
                        </p:par>
                        <p:par>
                          <p:cTn id="59" fill="hold" nodeType="afterGroup">
                            <p:stCondLst>
                              <p:cond delay="11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bwMode="auto">
          <a:xfrm>
            <a:off x="914400" y="274638"/>
            <a:ext cx="7772400" cy="868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III The Market for Loanable Funds</a:t>
            </a:r>
          </a:p>
        </p:txBody>
      </p:sp>
      <p:sp>
        <p:nvSpPr>
          <p:cNvPr id="3" name="Content Placeholder 2"/>
          <p:cNvSpPr>
            <a:spLocks noGrp="1"/>
          </p:cNvSpPr>
          <p:nvPr>
            <p:ph idx="1"/>
          </p:nvPr>
        </p:nvSpPr>
        <p:spPr bwMode="auto">
          <a:xfrm>
            <a:off x="609600" y="1219200"/>
            <a:ext cx="8001000" cy="510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pPr marL="0" indent="0">
              <a:buNone/>
            </a:pPr>
            <a:r>
              <a:rPr lang="en-US" altLang="en-US" sz="2700" b="1" i="1" u="sng" dirty="0"/>
              <a:t>Policies affecting loanable </a:t>
            </a:r>
            <a:r>
              <a:rPr lang="en-US" altLang="en-US" sz="2700" b="1" i="1" u="sng" dirty="0" smtClean="0"/>
              <a:t>funds</a:t>
            </a:r>
            <a:endParaRPr lang="en-US" altLang="en-US" sz="2700" dirty="0" smtClean="0">
              <a:solidFill>
                <a:srgbClr val="C00000"/>
              </a:solidFill>
            </a:endParaRPr>
          </a:p>
          <a:p>
            <a:pPr marL="0" indent="0">
              <a:buNone/>
            </a:pPr>
            <a:r>
              <a:rPr lang="en-US" altLang="en-US" sz="2700" dirty="0" smtClean="0">
                <a:solidFill>
                  <a:srgbClr val="C00000"/>
                </a:solidFill>
              </a:rPr>
              <a:t>Policy 3: government budget deficits and surpluses</a:t>
            </a:r>
          </a:p>
          <a:p>
            <a:r>
              <a:rPr lang="en-US" altLang="en-US" sz="2700" dirty="0"/>
              <a:t>Government - budget deficit</a:t>
            </a:r>
          </a:p>
          <a:p>
            <a:pPr lvl="1"/>
            <a:r>
              <a:rPr lang="en-US" altLang="en-US" sz="2700" dirty="0"/>
              <a:t>Interest rate rises</a:t>
            </a:r>
          </a:p>
          <a:p>
            <a:pPr lvl="1"/>
            <a:r>
              <a:rPr lang="en-US" altLang="en-US" sz="2700" dirty="0"/>
              <a:t>Investment falls</a:t>
            </a:r>
          </a:p>
          <a:p>
            <a:r>
              <a:rPr lang="en-US" altLang="en-US" sz="2700" dirty="0" smtClean="0"/>
              <a:t>Crowding out effect</a:t>
            </a:r>
          </a:p>
          <a:p>
            <a:pPr lvl="1"/>
            <a:r>
              <a:rPr lang="en-US" altLang="en-US" sz="2700" dirty="0" smtClean="0"/>
              <a:t>Decrease in investment</a:t>
            </a:r>
          </a:p>
          <a:p>
            <a:pPr lvl="1"/>
            <a:r>
              <a:rPr lang="en-US" altLang="en-US" sz="2700" dirty="0" smtClean="0"/>
              <a:t>Results from government borrowing</a:t>
            </a:r>
            <a:endParaRPr lang="en-US" altLang="en-US" sz="2700" dirty="0"/>
          </a:p>
          <a:p>
            <a:pPr marL="320040" lvl="1" indent="0">
              <a:buNone/>
            </a:pPr>
            <a:endParaRPr lang="en-US" altLang="en-US" dirty="0" smtClean="0"/>
          </a:p>
          <a:p>
            <a:pPr marL="320040" lvl="1" indent="0">
              <a:buNone/>
            </a:pPr>
            <a:r>
              <a:rPr lang="en-US" altLang="en-US" b="1" i="1" dirty="0" smtClean="0"/>
              <a:t>(Analyze the situation when government runs budget surplus)</a:t>
            </a:r>
          </a:p>
        </p:txBody>
      </p:sp>
      <p:sp>
        <p:nvSpPr>
          <p:cNvPr id="4" name="Slide Number Placeholder 3"/>
          <p:cNvSpPr>
            <a:spLocks noGrp="1"/>
          </p:cNvSpPr>
          <p:nvPr>
            <p:ph type="sldNum" sz="quarter" idx="10"/>
          </p:nvPr>
        </p:nvSpPr>
        <p:spPr/>
        <p:txBody>
          <a:bodyPr/>
          <a:lstStyle/>
          <a:p>
            <a:pPr>
              <a:defRPr/>
            </a:pPr>
            <a:fld id="{43CA1C28-2C9A-47A1-875C-38ADFA3C8307}" type="slidenum">
              <a:rPr lang="en-US" smtClean="0"/>
              <a:pPr>
                <a:defRPr/>
              </a:pPr>
              <a:t>20</a:t>
            </a:fld>
            <a:endParaRPr lang="en-US"/>
          </a:p>
        </p:txBody>
      </p:sp>
    </p:spTree>
    <p:extLst>
      <p:ext uri="{BB962C8B-B14F-4D97-AF65-F5344CB8AC3E}">
        <p14:creationId xmlns:p14="http://schemas.microsoft.com/office/powerpoint/2010/main" val="20372342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ipe(left)">
                                      <p:cBhvr>
                                        <p:cTn id="16" dur="500"/>
                                        <p:tgtEl>
                                          <p:spTgt spid="3">
                                            <p:txEl>
                                              <p:pRg st="2" end="2"/>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left)">
                                      <p:cBhvr>
                                        <p:cTn id="19" dur="500"/>
                                        <p:tgtEl>
                                          <p:spTgt spid="3">
                                            <p:txEl>
                                              <p:pRg st="3" end="3"/>
                                            </p:txEl>
                                          </p:spTgt>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left)">
                                      <p:cBhvr>
                                        <p:cTn id="26" dur="500"/>
                                        <p:tgtEl>
                                          <p:spTgt spid="3">
                                            <p:txEl>
                                              <p:pRg st="5" end="5"/>
                                            </p:txEl>
                                          </p:spTgt>
                                        </p:tgtEl>
                                      </p:cBhvr>
                                    </p:animEffect>
                                  </p:childTnLst>
                                </p:cTn>
                              </p:par>
                            </p:childTnLst>
                          </p:cTn>
                        </p:par>
                        <p:par>
                          <p:cTn id="27" fill="hold" nodeType="afterGroup">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ipe(left)">
                                      <p:cBhvr>
                                        <p:cTn id="30" dur="500"/>
                                        <p:tgtEl>
                                          <p:spTgt spid="3">
                                            <p:txEl>
                                              <p:pRg st="6" end="6"/>
                                            </p:txEl>
                                          </p:spTgt>
                                        </p:tgtEl>
                                      </p:cBhvr>
                                    </p:animEffect>
                                  </p:childTnLst>
                                </p:cTn>
                              </p:par>
                            </p:childTnLst>
                          </p:cTn>
                        </p:par>
                        <p:par>
                          <p:cTn id="31" fill="hold" nodeType="afterGroup">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ipe(left)">
                                      <p:cBhvr>
                                        <p:cTn id="34" dur="500"/>
                                        <p:tgtEl>
                                          <p:spTgt spid="3">
                                            <p:txEl>
                                              <p:pRg st="7" end="7"/>
                                            </p:txEl>
                                          </p:spTgt>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wipe(left)">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concepts</a:t>
            </a:r>
            <a:endParaRPr lang="en-US" b="1" dirty="0"/>
          </a:p>
        </p:txBody>
      </p:sp>
      <p:sp>
        <p:nvSpPr>
          <p:cNvPr id="3" name="Content Placeholder 2"/>
          <p:cNvSpPr>
            <a:spLocks noGrp="1"/>
          </p:cNvSpPr>
          <p:nvPr>
            <p:ph sz="quarter" idx="1"/>
          </p:nvPr>
        </p:nvSpPr>
        <p:spPr/>
        <p:txBody>
          <a:bodyPr/>
          <a:lstStyle/>
          <a:p>
            <a:pPr>
              <a:buFontTx/>
              <a:buChar char="-"/>
            </a:pPr>
            <a:r>
              <a:rPr lang="en-US" dirty="0" smtClean="0"/>
              <a:t>Financial system</a:t>
            </a:r>
          </a:p>
          <a:p>
            <a:pPr>
              <a:buFontTx/>
              <a:buChar char="-"/>
            </a:pPr>
            <a:r>
              <a:rPr lang="en-US" dirty="0" smtClean="0"/>
              <a:t>Financial market</a:t>
            </a:r>
          </a:p>
          <a:p>
            <a:pPr>
              <a:buFontTx/>
              <a:buChar char="-"/>
            </a:pPr>
            <a:r>
              <a:rPr lang="en-US" dirty="0" smtClean="0"/>
              <a:t>Financial intermediary</a:t>
            </a:r>
          </a:p>
          <a:p>
            <a:pPr>
              <a:buFontTx/>
              <a:buChar char="-"/>
            </a:pPr>
            <a:r>
              <a:rPr lang="en-US" dirty="0" smtClean="0"/>
              <a:t>Bond market, stock market</a:t>
            </a:r>
          </a:p>
          <a:p>
            <a:pPr>
              <a:buFontTx/>
              <a:buChar char="-"/>
            </a:pPr>
            <a:r>
              <a:rPr lang="en-US" dirty="0" smtClean="0"/>
              <a:t>Investment saving identity</a:t>
            </a:r>
          </a:p>
          <a:p>
            <a:pPr>
              <a:buFontTx/>
              <a:buChar char="-"/>
            </a:pPr>
            <a:r>
              <a:rPr lang="en-US" dirty="0" smtClean="0"/>
              <a:t>Loanable fund market</a:t>
            </a:r>
          </a:p>
          <a:p>
            <a:pPr>
              <a:buFontTx/>
              <a:buChar char="-"/>
            </a:pPr>
            <a:r>
              <a:rPr lang="en-US" dirty="0" smtClean="0"/>
              <a:t>Budget deficit, budget balance, budget surplus</a:t>
            </a:r>
          </a:p>
          <a:p>
            <a:pPr>
              <a:buFontTx/>
              <a:buChar char="-"/>
            </a:pPr>
            <a:r>
              <a:rPr lang="en-US" dirty="0" smtClean="0"/>
              <a:t>Crowding – </a:t>
            </a:r>
            <a:r>
              <a:rPr lang="en-US" smtClean="0"/>
              <a:t>out effect</a:t>
            </a:r>
            <a:endParaRPr lang="en-US" dirty="0" smtClean="0"/>
          </a:p>
        </p:txBody>
      </p:sp>
    </p:spTree>
    <p:extLst>
      <p:ext uri="{BB962C8B-B14F-4D97-AF65-F5344CB8AC3E}">
        <p14:creationId xmlns:p14="http://schemas.microsoft.com/office/powerpoint/2010/main" val="1369307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232</TotalTime>
  <Words>1714</Words>
  <Application>Microsoft Office PowerPoint</Application>
  <PresentationFormat>On-screen Show (4:3)</PresentationFormat>
  <Paragraphs>251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Equity</vt:lpstr>
      <vt:lpstr>Chapter 4 Saving, investment and financial system</vt:lpstr>
      <vt:lpstr>Content</vt:lpstr>
      <vt:lpstr>I Financial system in the economy</vt:lpstr>
      <vt:lpstr>I Financial system in the economy</vt:lpstr>
      <vt:lpstr>I Financial system in the economy</vt:lpstr>
      <vt:lpstr>I Financial system in the economy</vt:lpstr>
      <vt:lpstr>I Financial system in the economy</vt:lpstr>
      <vt:lpstr>II Saving and investment in National Income Account</vt:lpstr>
      <vt:lpstr>II Saving and investment in National Income Account</vt:lpstr>
      <vt:lpstr>II Saving and investment in National Income Account</vt:lpstr>
      <vt:lpstr>III The Market for Loanable Funds</vt:lpstr>
      <vt:lpstr>III The Market for Loanable Funds</vt:lpstr>
      <vt:lpstr>The market for loanable funds</vt:lpstr>
      <vt:lpstr>III The Market for Loanable Funds</vt:lpstr>
      <vt:lpstr>Saving incentives increase the supply of loanable funds</vt:lpstr>
      <vt:lpstr>The Market for Loanable Funds</vt:lpstr>
      <vt:lpstr>Investment incentives increase the demand for loanable funds</vt:lpstr>
      <vt:lpstr>The Market for Loanable Funds</vt:lpstr>
      <vt:lpstr>The effect of a government budget deficit</vt:lpstr>
      <vt:lpstr>III The Market for Loanable Funds</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 Saving, investment and financial system</dc:title>
  <dc:creator>Truong</dc:creator>
  <cp:lastModifiedBy>Truong</cp:lastModifiedBy>
  <cp:revision>18</cp:revision>
  <dcterms:created xsi:type="dcterms:W3CDTF">2014-03-20T09:20:42Z</dcterms:created>
  <dcterms:modified xsi:type="dcterms:W3CDTF">2014-03-28T10:00:14Z</dcterms:modified>
</cp:coreProperties>
</file>