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6" r:id="rId2"/>
    <p:sldId id="257" r:id="rId3"/>
    <p:sldId id="258" r:id="rId4"/>
    <p:sldId id="259" r:id="rId5"/>
    <p:sldId id="260" r:id="rId6"/>
    <p:sldId id="261" r:id="rId7"/>
    <p:sldId id="262" r:id="rId8"/>
    <p:sldId id="263" r:id="rId9"/>
    <p:sldId id="264" r:id="rId10"/>
    <p:sldId id="267" r:id="rId11"/>
    <p:sldId id="265" r:id="rId12"/>
    <p:sldId id="268" r:id="rId13"/>
    <p:sldId id="269" r:id="rId14"/>
    <p:sldId id="272" r:id="rId15"/>
    <p:sldId id="271" r:id="rId16"/>
    <p:sldId id="270" r:id="rId17"/>
    <p:sldId id="273" r:id="rId18"/>
    <p:sldId id="274" r:id="rId19"/>
    <p:sldId id="275" r:id="rId20"/>
    <p:sldId id="266" r:id="rId21"/>
    <p:sldId id="276" r:id="rId22"/>
    <p:sldId id="280" r:id="rId23"/>
    <p:sldId id="277" r:id="rId24"/>
    <p:sldId id="278" r:id="rId25"/>
    <p:sldId id="282" r:id="rId26"/>
    <p:sldId id="279" r:id="rId27"/>
    <p:sldId id="283" r:id="rId28"/>
    <p:sldId id="285" r:id="rId29"/>
    <p:sldId id="288" r:id="rId30"/>
    <p:sldId id="289" r:id="rId31"/>
    <p:sldId id="287" r:id="rId32"/>
    <p:sldId id="290" r:id="rId33"/>
    <p:sldId id="293" r:id="rId34"/>
    <p:sldId id="294" r:id="rId35"/>
    <p:sldId id="296" r:id="rId36"/>
    <p:sldId id="301" r:id="rId37"/>
    <p:sldId id="306" r:id="rId38"/>
    <p:sldId id="297" r:id="rId39"/>
    <p:sldId id="302" r:id="rId40"/>
    <p:sldId id="295" r:id="rId41"/>
    <p:sldId id="292" r:id="rId42"/>
    <p:sldId id="299" r:id="rId43"/>
    <p:sldId id="303" r:id="rId44"/>
    <p:sldId id="307" r:id="rId45"/>
    <p:sldId id="300" r:id="rId46"/>
    <p:sldId id="304" r:id="rId47"/>
    <p:sldId id="305" r:id="rId48"/>
    <p:sldId id="308" r:id="rId49"/>
    <p:sldId id="309" r:id="rId50"/>
    <p:sldId id="286" r:id="rId51"/>
    <p:sldId id="310"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Sheet1!$A$2</c:f>
              <c:strCache>
                <c:ptCount val="1"/>
                <c:pt idx="0">
                  <c:v>g(%)</c:v>
                </c:pt>
              </c:strCache>
            </c:strRef>
          </c:tx>
          <c:marker>
            <c:symbol val="none"/>
          </c:marker>
          <c:dLbls>
            <c:txPr>
              <a:bodyPr/>
              <a:lstStyle/>
              <a:p>
                <a:pPr>
                  <a:defRPr sz="1300" baseline="0">
                    <a:latin typeface="Times New Roman" panose="02020603050405020304" pitchFamily="18" charset="0"/>
                  </a:defRPr>
                </a:pPr>
                <a:endParaRPr lang="en-US"/>
              </a:p>
            </c:txPr>
            <c:showLegendKey val="0"/>
            <c:showVal val="1"/>
            <c:showCatName val="0"/>
            <c:showSerName val="0"/>
            <c:showPercent val="0"/>
            <c:showBubbleSize val="0"/>
            <c:showLeaderLines val="0"/>
          </c:dLbls>
          <c:cat>
            <c:numRef>
              <c:f>Sheet1!$B$1:$AC$1</c:f>
              <c:numCache>
                <c:formatCode>General</c:formatCode>
                <c:ptCount val="28"/>
                <c:pt idx="0">
                  <c:v>1986</c:v>
                </c:pt>
                <c:pt idx="1">
                  <c:v>1987</c:v>
                </c:pt>
                <c:pt idx="2">
                  <c:v>1988</c:v>
                </c:pt>
                <c:pt idx="3">
                  <c:v>1989</c:v>
                </c:pt>
                <c:pt idx="4">
                  <c:v>1990</c:v>
                </c:pt>
                <c:pt idx="5">
                  <c:v>1991</c:v>
                </c:pt>
                <c:pt idx="6">
                  <c:v>1992</c:v>
                </c:pt>
                <c:pt idx="7">
                  <c:v>1993</c:v>
                </c:pt>
                <c:pt idx="8">
                  <c:v>1994</c:v>
                </c:pt>
                <c:pt idx="9">
                  <c:v>1995</c:v>
                </c:pt>
                <c:pt idx="10">
                  <c:v>1996</c:v>
                </c:pt>
                <c:pt idx="11">
                  <c:v>1997</c:v>
                </c:pt>
                <c:pt idx="12">
                  <c:v>1998</c:v>
                </c:pt>
                <c:pt idx="13">
                  <c:v>1999</c:v>
                </c:pt>
                <c:pt idx="14">
                  <c:v>2000</c:v>
                </c:pt>
                <c:pt idx="15">
                  <c:v>2001</c:v>
                </c:pt>
                <c:pt idx="16">
                  <c:v>2002</c:v>
                </c:pt>
                <c:pt idx="17">
                  <c:v>2003</c:v>
                </c:pt>
                <c:pt idx="18">
                  <c:v>2004</c:v>
                </c:pt>
                <c:pt idx="19">
                  <c:v>2005</c:v>
                </c:pt>
                <c:pt idx="20">
                  <c:v>2006</c:v>
                </c:pt>
                <c:pt idx="21">
                  <c:v>2007</c:v>
                </c:pt>
                <c:pt idx="22">
                  <c:v>2008</c:v>
                </c:pt>
                <c:pt idx="23">
                  <c:v>2009</c:v>
                </c:pt>
                <c:pt idx="24">
                  <c:v>2010</c:v>
                </c:pt>
                <c:pt idx="25">
                  <c:v>2011</c:v>
                </c:pt>
                <c:pt idx="26">
                  <c:v>2012</c:v>
                </c:pt>
                <c:pt idx="27">
                  <c:v>2013</c:v>
                </c:pt>
              </c:numCache>
            </c:numRef>
          </c:cat>
          <c:val>
            <c:numRef>
              <c:f>Sheet1!$B$2:$AC$2</c:f>
              <c:numCache>
                <c:formatCode>General</c:formatCode>
                <c:ptCount val="28"/>
                <c:pt idx="0">
                  <c:v>2.8</c:v>
                </c:pt>
                <c:pt idx="1">
                  <c:v>3.6</c:v>
                </c:pt>
                <c:pt idx="2">
                  <c:v>6</c:v>
                </c:pt>
                <c:pt idx="3">
                  <c:v>4.7</c:v>
                </c:pt>
                <c:pt idx="4">
                  <c:v>5.0999999999999996</c:v>
                </c:pt>
                <c:pt idx="5">
                  <c:v>5.8</c:v>
                </c:pt>
                <c:pt idx="6">
                  <c:v>8.6999999999999993</c:v>
                </c:pt>
                <c:pt idx="7">
                  <c:v>8.1</c:v>
                </c:pt>
                <c:pt idx="8">
                  <c:v>8.8000000000000007</c:v>
                </c:pt>
                <c:pt idx="9">
                  <c:v>9.5</c:v>
                </c:pt>
                <c:pt idx="10">
                  <c:v>9.3000000000000007</c:v>
                </c:pt>
                <c:pt idx="11">
                  <c:v>8.1999999999999993</c:v>
                </c:pt>
                <c:pt idx="12">
                  <c:v>5.8</c:v>
                </c:pt>
                <c:pt idx="13">
                  <c:v>4.8</c:v>
                </c:pt>
                <c:pt idx="14">
                  <c:v>5.8</c:v>
                </c:pt>
                <c:pt idx="15">
                  <c:v>6.9</c:v>
                </c:pt>
                <c:pt idx="16">
                  <c:v>7.1</c:v>
                </c:pt>
                <c:pt idx="17">
                  <c:v>7.3</c:v>
                </c:pt>
                <c:pt idx="18">
                  <c:v>7.8</c:v>
                </c:pt>
                <c:pt idx="19">
                  <c:v>8.4</c:v>
                </c:pt>
                <c:pt idx="20">
                  <c:v>8.17</c:v>
                </c:pt>
                <c:pt idx="21">
                  <c:v>8.48</c:v>
                </c:pt>
                <c:pt idx="22">
                  <c:v>6.23</c:v>
                </c:pt>
                <c:pt idx="23">
                  <c:v>5.32</c:v>
                </c:pt>
                <c:pt idx="24">
                  <c:v>6.78</c:v>
                </c:pt>
                <c:pt idx="25">
                  <c:v>5.89</c:v>
                </c:pt>
                <c:pt idx="26">
                  <c:v>5.03</c:v>
                </c:pt>
                <c:pt idx="27">
                  <c:v>5.3</c:v>
                </c:pt>
              </c:numCache>
            </c:numRef>
          </c:val>
          <c:smooth val="0"/>
        </c:ser>
        <c:dLbls>
          <c:showLegendKey val="0"/>
          <c:showVal val="0"/>
          <c:showCatName val="0"/>
          <c:showSerName val="0"/>
          <c:showPercent val="0"/>
          <c:showBubbleSize val="0"/>
        </c:dLbls>
        <c:marker val="1"/>
        <c:smooth val="0"/>
        <c:axId val="78185984"/>
        <c:axId val="78187520"/>
      </c:lineChart>
      <c:catAx>
        <c:axId val="78185984"/>
        <c:scaling>
          <c:orientation val="minMax"/>
        </c:scaling>
        <c:delete val="0"/>
        <c:axPos val="b"/>
        <c:numFmt formatCode="General" sourceLinked="1"/>
        <c:majorTickMark val="out"/>
        <c:minorTickMark val="none"/>
        <c:tickLblPos val="nextTo"/>
        <c:crossAx val="78187520"/>
        <c:crosses val="autoZero"/>
        <c:auto val="1"/>
        <c:lblAlgn val="ctr"/>
        <c:lblOffset val="100"/>
        <c:noMultiLvlLbl val="0"/>
      </c:catAx>
      <c:valAx>
        <c:axId val="78187520"/>
        <c:scaling>
          <c:orientation val="minMax"/>
        </c:scaling>
        <c:delete val="0"/>
        <c:axPos val="l"/>
        <c:majorGridlines/>
        <c:numFmt formatCode="General" sourceLinked="1"/>
        <c:majorTickMark val="out"/>
        <c:minorTickMark val="none"/>
        <c:tickLblPos val="nextTo"/>
        <c:crossAx val="78185984"/>
        <c:crosses val="autoZero"/>
        <c:crossBetween val="between"/>
      </c:valAx>
    </c:plotArea>
    <c:legend>
      <c:legendPos val="r"/>
      <c:layout/>
      <c:overlay val="0"/>
      <c:txPr>
        <a:bodyPr/>
        <a:lstStyle/>
        <a:p>
          <a:pPr>
            <a:defRPr baseline="0">
              <a:latin typeface="Times New Roman" panose="02020603050405020304" pitchFamily="18" charset="0"/>
            </a:defRPr>
          </a:pPr>
          <a:endParaRPr lang="en-US"/>
        </a:p>
      </c:txPr>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B8FCDB-A8D2-40F2-B045-4F5C57146E61}" type="datetimeFigureOut">
              <a:rPr lang="en-US" smtClean="0"/>
              <a:t>7/31/2015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C10094-6F08-41AC-87B1-AB2127B45051}" type="slidenum">
              <a:rPr lang="en-US" smtClean="0"/>
              <a:t>‹#›</a:t>
            </a:fld>
            <a:endParaRPr lang="en-US"/>
          </a:p>
        </p:txBody>
      </p:sp>
    </p:spTree>
    <p:extLst>
      <p:ext uri="{BB962C8B-B14F-4D97-AF65-F5344CB8AC3E}">
        <p14:creationId xmlns:p14="http://schemas.microsoft.com/office/powerpoint/2010/main" val="3095815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part, we</a:t>
            </a:r>
            <a:r>
              <a:rPr lang="en-US" baseline="0" dirty="0" smtClean="0"/>
              <a:t> will build AD – AS model to explain short run fluctuations and long run development of the economy</a:t>
            </a:r>
            <a:endParaRPr lang="en-US" dirty="0"/>
          </a:p>
        </p:txBody>
      </p:sp>
      <p:sp>
        <p:nvSpPr>
          <p:cNvPr id="4" name="Slide Number Placeholder 3"/>
          <p:cNvSpPr>
            <a:spLocks noGrp="1"/>
          </p:cNvSpPr>
          <p:nvPr>
            <p:ph type="sldNum" sz="quarter" idx="10"/>
          </p:nvPr>
        </p:nvSpPr>
        <p:spPr/>
        <p:txBody>
          <a:bodyPr/>
          <a:lstStyle/>
          <a:p>
            <a:fld id="{FBC10094-6F08-41AC-87B1-AB2127B45051}" type="slidenum">
              <a:rPr lang="en-US" smtClean="0"/>
              <a:t>9</a:t>
            </a:fld>
            <a:endParaRPr lang="en-US"/>
          </a:p>
        </p:txBody>
      </p:sp>
    </p:spTree>
    <p:extLst>
      <p:ext uri="{BB962C8B-B14F-4D97-AF65-F5344CB8AC3E}">
        <p14:creationId xmlns:p14="http://schemas.microsoft.com/office/powerpoint/2010/main" val="4278475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8A65F71-D722-4974-B765-DB12804D0377}" type="datetimeFigureOut">
              <a:rPr lang="en-US" smtClean="0"/>
              <a:t>7/31/2015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1C986ED-D74D-4EC2-A09C-B402CBB1316A}"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8A65F71-D722-4974-B765-DB12804D0377}"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C986ED-D74D-4EC2-A09C-B402CBB1316A}"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8A65F71-D722-4974-B765-DB12804D0377}" type="datetimeFigureOut">
              <a:rPr lang="en-US" smtClean="0"/>
              <a:t>7/31/2015</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41C986ED-D74D-4EC2-A09C-B402CBB1316A}"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8A65F71-D722-4974-B765-DB12804D0377}" type="datetimeFigureOut">
              <a:rPr lang="en-US" smtClean="0"/>
              <a:t>7/31/2015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C986ED-D74D-4EC2-A09C-B402CBB1316A}"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8A65F71-D722-4974-B765-DB12804D0377}" type="datetimeFigureOut">
              <a:rPr lang="en-US" smtClean="0"/>
              <a:t>7/31/2015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1C986ED-D74D-4EC2-A09C-B402CBB1316A}"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8A65F71-D722-4974-B765-DB12804D0377}" type="datetimeFigureOut">
              <a:rPr lang="en-US" smtClean="0"/>
              <a:t>7/31/2015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1C986ED-D74D-4EC2-A09C-B402CBB1316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A65F71-D722-4974-B765-DB12804D0377}" type="datetimeFigureOut">
              <a:rPr lang="en-US" smtClean="0"/>
              <a:t>7/31/2015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1C986ED-D74D-4EC2-A09C-B402CBB1316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8A65F71-D722-4974-B765-DB12804D0377}" type="datetimeFigureOut">
              <a:rPr lang="en-US" smtClean="0"/>
              <a:t>7/31/2015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C986ED-D74D-4EC2-A09C-B402CBB1316A}"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8A65F71-D722-4974-B765-DB12804D0377}" type="datetimeFigureOut">
              <a:rPr lang="en-US" smtClean="0"/>
              <a:t>7/31/2015</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41C986ED-D74D-4EC2-A09C-B402CBB1316A}"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A65F71-D722-4974-B765-DB12804D0377}"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C986ED-D74D-4EC2-A09C-B402CBB1316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A65F71-D722-4974-B765-DB12804D0377}"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C986ED-D74D-4EC2-A09C-B402CBB1316A}"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3030444005"/>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834F8B9A-FECC-435E-9BE1-7A6DAD383AE9}" type="slidenum">
              <a:rPr lang="en-US"/>
              <a:pPr>
                <a:defRPr/>
              </a:pPr>
              <a:t>‹#›</a:t>
            </a:fld>
            <a:endParaRPr lang="en-US"/>
          </a:p>
        </p:txBody>
      </p:sp>
    </p:spTree>
    <p:extLst>
      <p:ext uri="{BB962C8B-B14F-4D97-AF65-F5344CB8AC3E}">
        <p14:creationId xmlns:p14="http://schemas.microsoft.com/office/powerpoint/2010/main" val="2337824541"/>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834F8B9A-FECC-435E-9BE1-7A6DAD383AE9}" type="slidenum">
              <a:rPr lang="en-US"/>
              <a:pPr>
                <a:defRPr/>
              </a:pPr>
              <a:t>‹#›</a:t>
            </a:fld>
            <a:endParaRPr lang="en-US"/>
          </a:p>
        </p:txBody>
      </p:sp>
    </p:spTree>
    <p:extLst>
      <p:ext uri="{BB962C8B-B14F-4D97-AF65-F5344CB8AC3E}">
        <p14:creationId xmlns:p14="http://schemas.microsoft.com/office/powerpoint/2010/main" val="2337824541"/>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3279859312"/>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1878694456"/>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834F8B9A-FECC-435E-9BE1-7A6DAD383AE9}" type="slidenum">
              <a:rPr lang="en-US"/>
              <a:pPr>
                <a:defRPr/>
              </a:pPr>
              <a:t>‹#›</a:t>
            </a:fld>
            <a:endParaRPr lang="en-US"/>
          </a:p>
        </p:txBody>
      </p:sp>
    </p:spTree>
    <p:extLst>
      <p:ext uri="{BB962C8B-B14F-4D97-AF65-F5344CB8AC3E}">
        <p14:creationId xmlns:p14="http://schemas.microsoft.com/office/powerpoint/2010/main" val="4254360396"/>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834F8B9A-FECC-435E-9BE1-7A6DAD383AE9}" type="slidenum">
              <a:rPr lang="en-US"/>
              <a:pPr>
                <a:defRPr/>
              </a:pPr>
              <a:t>‹#›</a:t>
            </a:fld>
            <a:endParaRPr lang="en-US"/>
          </a:p>
        </p:txBody>
      </p:sp>
    </p:spTree>
    <p:extLst>
      <p:ext uri="{BB962C8B-B14F-4D97-AF65-F5344CB8AC3E}">
        <p14:creationId xmlns:p14="http://schemas.microsoft.com/office/powerpoint/2010/main" val="4254360396"/>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3200625424"/>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1284519894"/>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1284519894"/>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3077481781"/>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EDB378E9-07AE-43D1-8391-E99E25E7671F}" type="slidenum">
              <a:rPr lang="en-US"/>
              <a:pPr>
                <a:defRPr/>
              </a:pPr>
              <a:t>‹#›</a:t>
            </a:fld>
            <a:endParaRPr lang="en-US"/>
          </a:p>
        </p:txBody>
      </p:sp>
    </p:spTree>
    <p:extLst>
      <p:ext uri="{BB962C8B-B14F-4D97-AF65-F5344CB8AC3E}">
        <p14:creationId xmlns:p14="http://schemas.microsoft.com/office/powerpoint/2010/main" val="3077481781"/>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8A65F71-D722-4974-B765-DB12804D0377}" type="datetimeFigureOut">
              <a:rPr lang="en-US" smtClean="0"/>
              <a:t>7/31/2015</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1C986ED-D74D-4EC2-A09C-B402CBB1316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6 Aggregate demand and aggregate supply</a:t>
            </a:r>
            <a:endParaRPr lang="en-US" dirty="0"/>
          </a:p>
        </p:txBody>
      </p:sp>
    </p:spTree>
    <p:extLst>
      <p:ext uri="{BB962C8B-B14F-4D97-AF65-F5344CB8AC3E}">
        <p14:creationId xmlns:p14="http://schemas.microsoft.com/office/powerpoint/2010/main" val="543114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Fluctuation of the economy in the short run and its trend in the long run</a:t>
            </a:r>
          </a:p>
          <a:p>
            <a:pPr marL="0" indent="0">
              <a:buNone/>
            </a:pPr>
            <a:r>
              <a:rPr lang="en-US" dirty="0" smtClean="0"/>
              <a:t>II Aggregate demand and Aggregate supply model (AD – AS model)</a:t>
            </a:r>
          </a:p>
          <a:p>
            <a:pPr marL="0" indent="0">
              <a:buNone/>
            </a:pPr>
            <a:r>
              <a:rPr lang="en-US" dirty="0" smtClean="0"/>
              <a:t>III Explain behaviors of the economy via AD – AS model</a:t>
            </a:r>
            <a:endParaRPr lang="en-US" dirty="0"/>
          </a:p>
        </p:txBody>
      </p:sp>
    </p:spTree>
    <p:extLst>
      <p:ext uri="{BB962C8B-B14F-4D97-AF65-F5344CB8AC3E}">
        <p14:creationId xmlns:p14="http://schemas.microsoft.com/office/powerpoint/2010/main" val="833748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7772400" cy="1143000"/>
          </a:xfrm>
        </p:spPr>
        <p:txBody>
          <a:bodyPr>
            <a:normAutofit fontScale="90000"/>
          </a:bodyPr>
          <a:lstStyle/>
          <a:p>
            <a:r>
              <a:rPr lang="en-US" dirty="0"/>
              <a:t>I Fluctuation of the economy in the short run and its trend in the long </a:t>
            </a:r>
            <a:r>
              <a:rPr lang="en-US" dirty="0" smtClean="0"/>
              <a:t>run</a:t>
            </a:r>
            <a:endParaRPr lang="en-US" dirty="0"/>
          </a:p>
        </p:txBody>
      </p:sp>
      <p:sp>
        <p:nvSpPr>
          <p:cNvPr id="3" name="Content Placeholder 2"/>
          <p:cNvSpPr>
            <a:spLocks noGrp="1"/>
          </p:cNvSpPr>
          <p:nvPr>
            <p:ph sz="quarter" idx="1"/>
          </p:nvPr>
        </p:nvSpPr>
        <p:spPr/>
        <p:txBody>
          <a:bodyPr/>
          <a:lstStyle/>
          <a:p>
            <a:pPr marL="0" indent="0">
              <a:buNone/>
            </a:pPr>
            <a:r>
              <a:rPr lang="en-US" dirty="0" smtClean="0"/>
              <a:t>The fact from Vietnam (short run)</a:t>
            </a:r>
          </a:p>
          <a:p>
            <a:pPr marL="0" indent="0" algn="ctr">
              <a:buNone/>
            </a:pPr>
            <a:r>
              <a:rPr lang="en-US" dirty="0" smtClean="0"/>
              <a:t>Economic growth from 1986 to 2013</a:t>
            </a:r>
          </a:p>
          <a:p>
            <a:pPr marL="0" indent="0">
              <a:buNone/>
            </a:pPr>
            <a:endParaRPr lang="en-US" dirty="0"/>
          </a:p>
        </p:txBody>
      </p:sp>
      <p:graphicFrame>
        <p:nvGraphicFramePr>
          <p:cNvPr id="4" name="Chart 3"/>
          <p:cNvGraphicFramePr>
            <a:graphicFrameLocks/>
          </p:cNvGraphicFramePr>
          <p:nvPr>
            <p:extLst>
              <p:ext uri="{D42A27DB-BD31-4B8C-83A1-F6EECF244321}">
                <p14:modId xmlns:p14="http://schemas.microsoft.com/office/powerpoint/2010/main" val="1392458783"/>
              </p:ext>
            </p:extLst>
          </p:nvPr>
        </p:nvGraphicFramePr>
        <p:xfrm>
          <a:off x="914400" y="2438400"/>
          <a:ext cx="7467600" cy="3657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45990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81075" y="1143000"/>
            <a:ext cx="7772400" cy="4572000"/>
          </a:xfrm>
        </p:spPr>
        <p:txBody>
          <a:bodyPr/>
          <a:lstStyle/>
          <a:p>
            <a:pPr marL="0" indent="0">
              <a:buNone/>
            </a:pPr>
            <a:r>
              <a:rPr lang="en-US" dirty="0" smtClean="0"/>
              <a:t>The fact from the US (long run)</a:t>
            </a:r>
          </a:p>
          <a:p>
            <a:pPr marL="0" indent="0" algn="ctr">
              <a:buNone/>
            </a:pPr>
            <a:r>
              <a:rPr lang="en-US" dirty="0" smtClean="0"/>
              <a:t>Economic growth from 1965 to 2010</a:t>
            </a:r>
            <a:endParaRPr lang="en-US" dirty="0"/>
          </a:p>
        </p:txBody>
      </p:sp>
      <p:sp>
        <p:nvSpPr>
          <p:cNvPr id="4" name="Title 1"/>
          <p:cNvSpPr>
            <a:spLocks noGrp="1"/>
          </p:cNvSpPr>
          <p:nvPr>
            <p:ph type="title"/>
          </p:nvPr>
        </p:nvSpPr>
        <p:spPr>
          <a:xfrm>
            <a:off x="914400" y="76200"/>
            <a:ext cx="7772400" cy="1143000"/>
          </a:xfrm>
        </p:spPr>
        <p:txBody>
          <a:bodyPr>
            <a:normAutofit fontScale="90000"/>
          </a:bodyPr>
          <a:lstStyle/>
          <a:p>
            <a:r>
              <a:rPr lang="en-US" dirty="0"/>
              <a:t>I Fluctuation of the economy in the short run and its trend in the long </a:t>
            </a:r>
            <a:r>
              <a:rPr lang="en-US" dirty="0" smtClean="0"/>
              <a:t>run</a:t>
            </a:r>
            <a:endParaRPr lang="en-US" dirty="0"/>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133600"/>
            <a:ext cx="7839075"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062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123950"/>
            <a:ext cx="8077200" cy="5734050"/>
          </a:xfrm>
        </p:spPr>
        <p:txBody>
          <a:bodyPr>
            <a:normAutofit fontScale="92500" lnSpcReduction="10000"/>
          </a:bodyPr>
          <a:lstStyle/>
          <a:p>
            <a:r>
              <a:rPr lang="en-US" altLang="en-US" dirty="0"/>
              <a:t>Economic </a:t>
            </a:r>
            <a:r>
              <a:rPr lang="en-US" altLang="en-US" dirty="0" smtClean="0"/>
              <a:t>activity: fluctuates </a:t>
            </a:r>
            <a:r>
              <a:rPr lang="en-US" altLang="en-US" dirty="0"/>
              <a:t>from year to </a:t>
            </a:r>
            <a:r>
              <a:rPr lang="en-US" altLang="en-US" dirty="0" smtClean="0"/>
              <a:t>year however keep upward trend in long run. Economists  call economic fluctuation in short run as Business </a:t>
            </a:r>
            <a:r>
              <a:rPr lang="en-US" altLang="en-US" dirty="0"/>
              <a:t>cycle</a:t>
            </a:r>
          </a:p>
          <a:p>
            <a:endParaRPr lang="en-US" altLang="en-US" dirty="0" smtClean="0"/>
          </a:p>
          <a:p>
            <a:endParaRPr lang="en-US" altLang="en-US" dirty="0"/>
          </a:p>
          <a:p>
            <a:endParaRPr lang="en-US" altLang="en-US" dirty="0" smtClean="0"/>
          </a:p>
          <a:p>
            <a:pPr marL="0" indent="0">
              <a:buNone/>
            </a:pPr>
            <a:endParaRPr lang="en-US" altLang="en-US" dirty="0" smtClean="0"/>
          </a:p>
          <a:p>
            <a:endParaRPr lang="en-US" altLang="en-US" dirty="0"/>
          </a:p>
          <a:p>
            <a:endParaRPr lang="en-US" altLang="en-US" dirty="0" smtClean="0"/>
          </a:p>
          <a:p>
            <a:r>
              <a:rPr lang="en-US" altLang="en-US" dirty="0" smtClean="0"/>
              <a:t>Recession: economic contraction = period </a:t>
            </a:r>
            <a:r>
              <a:rPr lang="en-US" altLang="en-US" dirty="0"/>
              <a:t>of declining real incomes and rising </a:t>
            </a:r>
            <a:r>
              <a:rPr lang="en-US" altLang="en-US" dirty="0" smtClean="0"/>
              <a:t>unemployment (especially, depression = severe recession), the lowest point is trough or bottom</a:t>
            </a:r>
          </a:p>
          <a:p>
            <a:r>
              <a:rPr lang="en-US" altLang="en-US" dirty="0" smtClean="0"/>
              <a:t>Expansion: economic expansion = period of rising real incomes and declining unemployment (especially, boom = severe expansion), the highest point is peak</a:t>
            </a:r>
            <a:endParaRPr lang="en-US" altLang="en-US" dirty="0"/>
          </a:p>
          <a:p>
            <a:pPr marL="0" indent="0">
              <a:buNone/>
            </a:pPr>
            <a:endParaRPr lang="en-US" dirty="0"/>
          </a:p>
        </p:txBody>
      </p:sp>
      <p:sp>
        <p:nvSpPr>
          <p:cNvPr id="4" name="Title 1"/>
          <p:cNvSpPr>
            <a:spLocks noGrp="1"/>
          </p:cNvSpPr>
          <p:nvPr>
            <p:ph type="title"/>
          </p:nvPr>
        </p:nvSpPr>
        <p:spPr>
          <a:xfrm>
            <a:off x="914400" y="41564"/>
            <a:ext cx="7772400" cy="1143000"/>
          </a:xfrm>
        </p:spPr>
        <p:txBody>
          <a:bodyPr>
            <a:normAutofit fontScale="90000"/>
          </a:bodyPr>
          <a:lstStyle/>
          <a:p>
            <a:r>
              <a:rPr lang="en-US" dirty="0"/>
              <a:t>I Fluctuation of the economy in the short run and its trend in the long </a:t>
            </a:r>
            <a:r>
              <a:rPr lang="en-US" dirty="0" smtClean="0"/>
              <a:t>run</a:t>
            </a:r>
            <a:endParaRPr lang="en-US" dirty="0"/>
          </a:p>
        </p:txBody>
      </p:sp>
      <p:pic>
        <p:nvPicPr>
          <p:cNvPr id="1028" name="Picture 4" descr="http://www.dineshbakshi.com/images/economics_diagrams/Business_Cyc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9720" y="1905000"/>
            <a:ext cx="404928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3164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smtClean="0"/>
              <a:t>3 key facts about economic fluctuations </a:t>
            </a:r>
          </a:p>
          <a:p>
            <a:pPr marL="514350" indent="-514350">
              <a:buFont typeface="Calibri" pitchFamily="34" charset="0"/>
              <a:buAutoNum type="arabicPeriod"/>
            </a:pPr>
            <a:r>
              <a:rPr lang="en-US" altLang="en-US" dirty="0">
                <a:solidFill>
                  <a:srgbClr val="C00000"/>
                </a:solidFill>
              </a:rPr>
              <a:t>Economic fluctuations are irregular and unpredictable</a:t>
            </a:r>
          </a:p>
          <a:p>
            <a:pPr marL="514350" indent="-514350">
              <a:buFont typeface="Calibri" pitchFamily="34" charset="0"/>
              <a:buAutoNum type="arabicPeriod"/>
            </a:pPr>
            <a:r>
              <a:rPr lang="en-US" altLang="en-US" dirty="0">
                <a:solidFill>
                  <a:srgbClr val="C00000"/>
                </a:solidFill>
              </a:rPr>
              <a:t>Most macroeconomic quantities fluctuate together</a:t>
            </a:r>
          </a:p>
          <a:p>
            <a:pPr marL="514350" indent="-514350">
              <a:buFont typeface="Calibri" pitchFamily="34" charset="0"/>
              <a:buAutoNum type="arabicPeriod"/>
            </a:pPr>
            <a:r>
              <a:rPr lang="en-US" altLang="en-US" dirty="0">
                <a:solidFill>
                  <a:srgbClr val="C00000"/>
                </a:solidFill>
              </a:rPr>
              <a:t>As output falls, unemployment rises</a:t>
            </a:r>
          </a:p>
          <a:p>
            <a:pPr marL="0" indent="0">
              <a:buNone/>
            </a:pPr>
            <a:r>
              <a:rPr lang="en-US" altLang="en-US" sz="2800" dirty="0">
                <a:solidFill>
                  <a:srgbClr val="800080"/>
                </a:solidFill>
              </a:rPr>
              <a:t>This figure </a:t>
            </a:r>
            <a:r>
              <a:rPr lang="en-US" altLang="en-US" sz="2800" dirty="0" smtClean="0">
                <a:solidFill>
                  <a:srgbClr val="800080"/>
                </a:solidFill>
              </a:rPr>
              <a:t>at the next slides will show </a:t>
            </a:r>
            <a:r>
              <a:rPr lang="en-US" altLang="en-US" sz="2800" dirty="0">
                <a:solidFill>
                  <a:srgbClr val="800080"/>
                </a:solidFill>
              </a:rPr>
              <a:t>real GDP in panel (a), investment spending in panel (b), and unemployment in panel (c) for the U.S. economy using quarterly data since 1965. Recessions are shown as the shaded areas. Notice that real GDP and investment spending decline during recessions, while unemployment rises.</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Fluctuation of the economy in the short run and its trend in the long </a:t>
            </a:r>
            <a:r>
              <a:rPr lang="en-US" dirty="0" smtClean="0"/>
              <a:t>run</a:t>
            </a:r>
            <a:endParaRPr lang="en-US" dirty="0"/>
          </a:p>
        </p:txBody>
      </p:sp>
    </p:spTree>
    <p:extLst>
      <p:ext uri="{BB962C8B-B14F-4D97-AF65-F5344CB8AC3E}">
        <p14:creationId xmlns:p14="http://schemas.microsoft.com/office/powerpoint/2010/main" val="15675227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3 key facts about economic fluctuations </a:t>
            </a:r>
          </a:p>
          <a:p>
            <a:pPr marL="0" indent="0">
              <a:buNone/>
            </a:pPr>
            <a:endParaRPr lang="en-US" dirty="0"/>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057400"/>
            <a:ext cx="7839075"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p:txBody>
          <a:bodyPr>
            <a:normAutofit fontScale="90000"/>
          </a:bodyPr>
          <a:lstStyle/>
          <a:p>
            <a:r>
              <a:rPr lang="en-US" dirty="0"/>
              <a:t>I Fluctuation of the economy in the short run and its trend in the long </a:t>
            </a:r>
            <a:r>
              <a:rPr lang="en-US" dirty="0" smtClean="0"/>
              <a:t>run</a:t>
            </a:r>
            <a:endParaRPr lang="en-US" dirty="0"/>
          </a:p>
        </p:txBody>
      </p:sp>
    </p:spTree>
    <p:extLst>
      <p:ext uri="{BB962C8B-B14F-4D97-AF65-F5344CB8AC3E}">
        <p14:creationId xmlns:p14="http://schemas.microsoft.com/office/powerpoint/2010/main" val="254180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 Fluctuation of the economy in the short run and its trend in the long run</a:t>
            </a:r>
          </a:p>
        </p:txBody>
      </p:sp>
      <p:sp>
        <p:nvSpPr>
          <p:cNvPr id="3" name="Content Placeholder 2"/>
          <p:cNvSpPr>
            <a:spLocks noGrp="1"/>
          </p:cNvSpPr>
          <p:nvPr>
            <p:ph sz="quarter" idx="1"/>
          </p:nvPr>
        </p:nvSpPr>
        <p:spPr/>
        <p:txBody>
          <a:bodyPr/>
          <a:lstStyle/>
          <a:p>
            <a:pPr marL="0" indent="0">
              <a:buNone/>
            </a:pPr>
            <a:r>
              <a:rPr lang="en-US" b="1" dirty="0"/>
              <a:t>3 key facts about economic fluctuations </a:t>
            </a:r>
          </a:p>
          <a:p>
            <a:pPr marL="0" indent="0">
              <a:buNone/>
            </a:pP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7848600"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394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3 key facts about economic fluctuations </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Fluctuation of the economy in the short run and its trend in the long run</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0" y="2209800"/>
            <a:ext cx="7772400" cy="362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400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772400" cy="808038"/>
          </a:xfrm>
        </p:spPr>
        <p:txBody>
          <a:bodyPr/>
          <a:lstStyle/>
          <a:p>
            <a:r>
              <a:rPr lang="en-US" dirty="0"/>
              <a:t>II AD – AS model</a:t>
            </a:r>
          </a:p>
        </p:txBody>
      </p:sp>
      <p:sp>
        <p:nvSpPr>
          <p:cNvPr id="3" name="Content Placeholder 2"/>
          <p:cNvSpPr>
            <a:spLocks noGrp="1"/>
          </p:cNvSpPr>
          <p:nvPr>
            <p:ph sz="quarter" idx="1"/>
          </p:nvPr>
        </p:nvSpPr>
        <p:spPr>
          <a:xfrm>
            <a:off x="609600" y="914400"/>
            <a:ext cx="8153400" cy="4572000"/>
          </a:xfrm>
        </p:spPr>
        <p:txBody>
          <a:bodyPr/>
          <a:lstStyle/>
          <a:p>
            <a:pPr marL="0" indent="0">
              <a:buNone/>
            </a:pPr>
            <a:r>
              <a:rPr lang="en-US" altLang="en-US" sz="2500" dirty="0"/>
              <a:t>Economists use the model of aggregate demand and aggregate supply to analyze economic fluctuations. On the vertical axis is the overall level of prices. On the horizontal axis is the economy’s total output of goods and services. Output and the price level adjust to the point at which the aggregate-supply and aggregate-demand curves intersect.</a:t>
            </a:r>
          </a:p>
          <a:p>
            <a:pPr marL="0" indent="0">
              <a:buNone/>
            </a:pPr>
            <a:endParaRPr lang="en-US" dirty="0"/>
          </a:p>
        </p:txBody>
      </p:sp>
    </p:spTree>
    <p:extLst>
      <p:ext uri="{BB962C8B-B14F-4D97-AF65-F5344CB8AC3E}">
        <p14:creationId xmlns:p14="http://schemas.microsoft.com/office/powerpoint/2010/main" val="9460405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6633" y="27709"/>
            <a:ext cx="7772400" cy="808038"/>
          </a:xfrm>
        </p:spPr>
        <p:txBody>
          <a:bodyPr/>
          <a:lstStyle/>
          <a:p>
            <a:r>
              <a:rPr lang="en-US" dirty="0" smtClean="0"/>
              <a:t>II AD – AS model</a:t>
            </a:r>
            <a:endParaRPr lang="en-US" dirty="0"/>
          </a:p>
        </p:txBody>
      </p:sp>
      <p:sp>
        <p:nvSpPr>
          <p:cNvPr id="3" name="Content Placeholder 2"/>
          <p:cNvSpPr>
            <a:spLocks noGrp="1"/>
          </p:cNvSpPr>
          <p:nvPr>
            <p:ph sz="quarter" idx="1"/>
          </p:nvPr>
        </p:nvSpPr>
        <p:spPr>
          <a:xfrm>
            <a:off x="762000" y="896144"/>
            <a:ext cx="7772400" cy="4572000"/>
          </a:xfrm>
        </p:spPr>
        <p:txBody>
          <a:bodyPr/>
          <a:lstStyle/>
          <a:p>
            <a:pPr marL="0" indent="0">
              <a:buNone/>
            </a:pPr>
            <a:r>
              <a:rPr lang="en-US" b="1" dirty="0" smtClean="0"/>
              <a:t>1 Aggregate demand</a:t>
            </a:r>
          </a:p>
          <a:p>
            <a:pPr marL="0" indent="0">
              <a:buNone/>
            </a:pPr>
            <a:r>
              <a:rPr lang="en-US" altLang="en-US" dirty="0" smtClean="0"/>
              <a:t>- Aggregate-demand curve shows </a:t>
            </a:r>
            <a:r>
              <a:rPr lang="en-US" altLang="en-US" i="1" dirty="0"/>
              <a:t>the quantity of goods and </a:t>
            </a:r>
            <a:r>
              <a:rPr lang="en-US" altLang="en-US" i="1" dirty="0" smtClean="0"/>
              <a:t>services</a:t>
            </a:r>
            <a:r>
              <a:rPr lang="en-US" altLang="en-US" dirty="0" smtClean="0"/>
              <a:t> that </a:t>
            </a:r>
            <a:r>
              <a:rPr lang="en-US" altLang="en-US" i="1" dirty="0"/>
              <a:t>households, firms, the government, and customers </a:t>
            </a:r>
            <a:r>
              <a:rPr lang="en-US" altLang="en-US" i="1" dirty="0" smtClean="0"/>
              <a:t>abroad  </a:t>
            </a:r>
            <a:r>
              <a:rPr lang="en-US" altLang="en-US" dirty="0" smtClean="0"/>
              <a:t>want to </a:t>
            </a:r>
            <a:r>
              <a:rPr lang="en-US" altLang="en-US" dirty="0"/>
              <a:t>buy </a:t>
            </a:r>
            <a:r>
              <a:rPr lang="en-US" altLang="en-US" i="1" dirty="0"/>
              <a:t>at each price </a:t>
            </a:r>
            <a:r>
              <a:rPr lang="en-US" altLang="en-US" i="1" dirty="0" smtClean="0"/>
              <a:t>level</a:t>
            </a:r>
          </a:p>
          <a:p>
            <a:pPr marL="0" indent="0">
              <a:buNone/>
            </a:pPr>
            <a:r>
              <a:rPr lang="en-US" altLang="en-US" dirty="0" smtClean="0"/>
              <a:t>- Aggregate demand curve is downward sloping</a:t>
            </a:r>
          </a:p>
          <a:p>
            <a:pPr marL="0" indent="0">
              <a:buNone/>
            </a:pPr>
            <a:r>
              <a:rPr lang="en-US" altLang="en-US" dirty="0" smtClean="0"/>
              <a:t>In the next slides, we will examine two topics</a:t>
            </a:r>
          </a:p>
          <a:p>
            <a:pPr marL="0" indent="0">
              <a:buNone/>
            </a:pPr>
            <a:r>
              <a:rPr lang="en-US" altLang="en-US" dirty="0" smtClean="0"/>
              <a:t>+ Why the AD curve slopes downward </a:t>
            </a:r>
          </a:p>
          <a:p>
            <a:pPr marL="0" indent="0">
              <a:buNone/>
            </a:pPr>
            <a:r>
              <a:rPr lang="en-US" altLang="en-US" dirty="0" smtClean="0"/>
              <a:t>+ Why the AD curve might shift</a:t>
            </a:r>
            <a:endParaRPr lang="en-US" altLang="en-US" dirty="0"/>
          </a:p>
          <a:p>
            <a:pPr marL="0" indent="0">
              <a:buNone/>
            </a:pPr>
            <a:endParaRPr lang="en-US" dirty="0"/>
          </a:p>
        </p:txBody>
      </p:sp>
    </p:spTree>
    <p:extLst>
      <p:ext uri="{BB962C8B-B14F-4D97-AF65-F5344CB8AC3E}">
        <p14:creationId xmlns:p14="http://schemas.microsoft.com/office/powerpoint/2010/main" val="2601311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066800"/>
            <a:ext cx="7772400" cy="4572000"/>
          </a:xfrm>
        </p:spPr>
        <p:txBody>
          <a:bodyPr/>
          <a:lstStyle/>
          <a:p>
            <a:pPr marL="0" indent="0">
              <a:buNone/>
            </a:pPr>
            <a:r>
              <a:rPr lang="en-US" b="1" dirty="0" smtClean="0"/>
              <a:t>1 Aggregate demand</a:t>
            </a:r>
          </a:p>
          <a:p>
            <a:pPr marL="0" indent="0">
              <a:buNone/>
            </a:pPr>
            <a:r>
              <a:rPr lang="en-US" altLang="en-US" b="1" i="1" u="sng" dirty="0"/>
              <a:t>Why the aggregate-demand (AD) curve slopes downward</a:t>
            </a:r>
          </a:p>
          <a:p>
            <a:pPr marL="0" indent="0">
              <a:buNone/>
            </a:pPr>
            <a:r>
              <a:rPr lang="nn-NO" altLang="en-US" dirty="0" smtClean="0"/>
              <a:t>Formula of  AD:     AD </a:t>
            </a:r>
            <a:r>
              <a:rPr lang="nn-NO" altLang="en-US" dirty="0"/>
              <a:t>= C + I + G + NX</a:t>
            </a:r>
          </a:p>
          <a:p>
            <a:r>
              <a:rPr lang="nn-NO" altLang="en-US" dirty="0"/>
              <a:t>Three </a:t>
            </a:r>
            <a:r>
              <a:rPr lang="nn-NO" altLang="en-US" dirty="0" smtClean="0"/>
              <a:t>effects that causes downward sloping AD curve</a:t>
            </a:r>
            <a:endParaRPr lang="nn-NO" altLang="en-US" dirty="0"/>
          </a:p>
          <a:p>
            <a:pPr lvl="1"/>
            <a:r>
              <a:rPr lang="nn-NO" altLang="en-US" dirty="0"/>
              <a:t>Wealth effect (C )</a:t>
            </a:r>
          </a:p>
          <a:p>
            <a:pPr lvl="1"/>
            <a:r>
              <a:rPr lang="nn-NO" altLang="en-US" dirty="0"/>
              <a:t>Interest-rate effect (I)</a:t>
            </a:r>
          </a:p>
          <a:p>
            <a:pPr lvl="1"/>
            <a:r>
              <a:rPr lang="nn-NO" altLang="en-US" dirty="0"/>
              <a:t>Exchange-rate effect (NX)</a:t>
            </a:r>
          </a:p>
          <a:p>
            <a:r>
              <a:rPr lang="en-US" altLang="en-US" dirty="0"/>
              <a:t>Assumption: government spending (</a:t>
            </a:r>
            <a:r>
              <a:rPr lang="en-US" altLang="en-US" dirty="0" smtClean="0"/>
              <a:t>G) is fixed </a:t>
            </a:r>
            <a:r>
              <a:rPr lang="en-US" altLang="en-US" dirty="0"/>
              <a:t>by policy</a:t>
            </a:r>
          </a:p>
          <a:p>
            <a:pPr marL="0" indent="0">
              <a:buNone/>
            </a:pPr>
            <a:endParaRPr lang="en-US" dirty="0"/>
          </a:p>
        </p:txBody>
      </p:sp>
      <p:sp>
        <p:nvSpPr>
          <p:cNvPr id="4" name="Title 1"/>
          <p:cNvSpPr>
            <a:spLocks noGrp="1"/>
          </p:cNvSpPr>
          <p:nvPr>
            <p:ph type="title"/>
          </p:nvPr>
        </p:nvSpPr>
        <p:spPr>
          <a:xfrm>
            <a:off x="914400" y="0"/>
            <a:ext cx="7772400" cy="944562"/>
          </a:xfrm>
        </p:spPr>
        <p:txBody>
          <a:bodyPr/>
          <a:lstStyle/>
          <a:p>
            <a:r>
              <a:rPr lang="en-US" dirty="0" smtClean="0"/>
              <a:t>II AD – AS model</a:t>
            </a:r>
            <a:endParaRPr lang="en-US" dirty="0"/>
          </a:p>
        </p:txBody>
      </p:sp>
    </p:spTree>
    <p:extLst>
      <p:ext uri="{BB962C8B-B14F-4D97-AF65-F5344CB8AC3E}">
        <p14:creationId xmlns:p14="http://schemas.microsoft.com/office/powerpoint/2010/main" val="4069917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838200"/>
            <a:ext cx="8991600" cy="5486400"/>
          </a:xfrm>
        </p:spPr>
        <p:txBody>
          <a:bodyPr>
            <a:normAutofit lnSpcReduction="10000"/>
          </a:bodyPr>
          <a:lstStyle/>
          <a:p>
            <a:pPr marL="0" indent="0">
              <a:buNone/>
            </a:pPr>
            <a:r>
              <a:rPr lang="en-US" altLang="en-US" b="1" i="1" u="sng" dirty="0"/>
              <a:t>Why the aggregate-demand (AD) curve slopes </a:t>
            </a:r>
            <a:r>
              <a:rPr lang="en-US" altLang="en-US" b="1" i="1" u="sng" dirty="0" smtClean="0"/>
              <a:t>downward</a:t>
            </a:r>
            <a:endParaRPr lang="en-US" altLang="en-US" dirty="0" smtClean="0"/>
          </a:p>
          <a:p>
            <a:pPr marL="0">
              <a:lnSpc>
                <a:spcPct val="120000"/>
              </a:lnSpc>
              <a:spcBef>
                <a:spcPts val="0"/>
              </a:spcBef>
            </a:pPr>
            <a:r>
              <a:rPr lang="en-US" altLang="en-US" dirty="0" smtClean="0"/>
              <a:t>Price </a:t>
            </a:r>
            <a:r>
              <a:rPr lang="en-US" altLang="en-US" dirty="0"/>
              <a:t>level &amp; consumption (C ): wealth effect </a:t>
            </a:r>
            <a:endParaRPr lang="en-US" altLang="en-US" dirty="0" smtClean="0"/>
          </a:p>
          <a:p>
            <a:pPr marL="0" indent="0">
              <a:lnSpc>
                <a:spcPct val="120000"/>
              </a:lnSpc>
              <a:spcBef>
                <a:spcPts val="0"/>
              </a:spcBef>
              <a:buNone/>
            </a:pPr>
            <a:r>
              <a:rPr lang="en-US" altLang="en-US" dirty="0" smtClean="0"/>
              <a:t>Decrease </a:t>
            </a:r>
            <a:r>
              <a:rPr lang="en-US" altLang="en-US" dirty="0"/>
              <a:t>in price </a:t>
            </a:r>
            <a:r>
              <a:rPr lang="en-US" altLang="en-US" dirty="0" smtClean="0"/>
              <a:t>level </a:t>
            </a:r>
            <a:r>
              <a:rPr lang="en-US" altLang="en-US" dirty="0" smtClean="0">
                <a:latin typeface="Times New Roman"/>
                <a:cs typeface="Times New Roman"/>
              </a:rPr>
              <a:t>→ </a:t>
            </a:r>
            <a:r>
              <a:rPr lang="en-US" altLang="en-US" dirty="0" smtClean="0"/>
              <a:t>Increase </a:t>
            </a:r>
            <a:r>
              <a:rPr lang="en-US" altLang="en-US" dirty="0"/>
              <a:t>- real value of </a:t>
            </a:r>
            <a:r>
              <a:rPr lang="en-US" altLang="en-US" dirty="0" smtClean="0"/>
              <a:t>money </a:t>
            </a:r>
            <a:r>
              <a:rPr lang="en-US" altLang="en-US" dirty="0" smtClean="0">
                <a:latin typeface="Times New Roman"/>
                <a:cs typeface="Times New Roman"/>
              </a:rPr>
              <a:t>→ </a:t>
            </a:r>
            <a:r>
              <a:rPr lang="en-US" altLang="en-US" dirty="0" smtClean="0"/>
              <a:t>Consumers </a:t>
            </a:r>
            <a:r>
              <a:rPr lang="en-US" altLang="en-US" dirty="0"/>
              <a:t>– </a:t>
            </a:r>
            <a:r>
              <a:rPr lang="en-US" altLang="en-US" dirty="0" smtClean="0"/>
              <a:t>wealthier </a:t>
            </a:r>
            <a:r>
              <a:rPr lang="en-US" altLang="en-US" dirty="0" smtClean="0">
                <a:latin typeface="Times New Roman"/>
                <a:cs typeface="Times New Roman"/>
              </a:rPr>
              <a:t>→</a:t>
            </a:r>
            <a:r>
              <a:rPr lang="en-US" altLang="en-US" dirty="0" smtClean="0"/>
              <a:t> Increase </a:t>
            </a:r>
            <a:r>
              <a:rPr lang="en-US" altLang="en-US" dirty="0"/>
              <a:t>in consumer </a:t>
            </a:r>
            <a:r>
              <a:rPr lang="en-US" altLang="en-US" dirty="0" smtClean="0"/>
              <a:t>spending </a:t>
            </a:r>
            <a:r>
              <a:rPr lang="en-US" altLang="en-US" dirty="0" smtClean="0">
                <a:latin typeface="Times New Roman"/>
                <a:cs typeface="Times New Roman"/>
              </a:rPr>
              <a:t>→ </a:t>
            </a:r>
            <a:r>
              <a:rPr lang="en-US" altLang="en-US" dirty="0" smtClean="0"/>
              <a:t> Increase </a:t>
            </a:r>
            <a:r>
              <a:rPr lang="en-US" altLang="en-US" dirty="0"/>
              <a:t>in quantity demanded of goods &amp; services</a:t>
            </a:r>
          </a:p>
          <a:p>
            <a:pPr>
              <a:lnSpc>
                <a:spcPct val="110000"/>
              </a:lnSpc>
              <a:spcBef>
                <a:spcPts val="0"/>
              </a:spcBef>
            </a:pPr>
            <a:r>
              <a:rPr lang="en-US" altLang="en-US" dirty="0"/>
              <a:t>Price level &amp; investment (I): interest-rate effect </a:t>
            </a:r>
            <a:endParaRPr lang="en-US" altLang="en-US" dirty="0" smtClean="0"/>
          </a:p>
          <a:p>
            <a:pPr marL="0" indent="0">
              <a:lnSpc>
                <a:spcPct val="110000"/>
              </a:lnSpc>
              <a:spcBef>
                <a:spcPts val="0"/>
              </a:spcBef>
              <a:buNone/>
            </a:pPr>
            <a:r>
              <a:rPr lang="en-US" altLang="en-US" dirty="0" smtClean="0"/>
              <a:t>Decrease in price level </a:t>
            </a:r>
            <a:r>
              <a:rPr lang="en-US" altLang="en-US" dirty="0" smtClean="0">
                <a:latin typeface="Times New Roman"/>
                <a:cs typeface="Times New Roman"/>
              </a:rPr>
              <a:t>→</a:t>
            </a:r>
            <a:r>
              <a:rPr lang="en-US" altLang="en-US" dirty="0"/>
              <a:t> </a:t>
            </a:r>
            <a:r>
              <a:rPr lang="en-US" altLang="en-US" dirty="0" smtClean="0"/>
              <a:t>Decrease </a:t>
            </a:r>
            <a:r>
              <a:rPr lang="en-US" altLang="en-US" dirty="0"/>
              <a:t>– interest </a:t>
            </a:r>
            <a:r>
              <a:rPr lang="en-US" altLang="en-US" dirty="0" smtClean="0"/>
              <a:t>rate </a:t>
            </a:r>
            <a:r>
              <a:rPr lang="en-US" altLang="en-US" dirty="0" smtClean="0">
                <a:latin typeface="Times New Roman"/>
                <a:cs typeface="Times New Roman"/>
              </a:rPr>
              <a:t>→ </a:t>
            </a:r>
            <a:r>
              <a:rPr lang="en-US" altLang="en-US" dirty="0" smtClean="0"/>
              <a:t>Increase </a:t>
            </a:r>
            <a:r>
              <a:rPr lang="en-US" altLang="en-US" dirty="0"/>
              <a:t>spending on investment </a:t>
            </a:r>
            <a:r>
              <a:rPr lang="en-US" altLang="en-US" dirty="0" smtClean="0"/>
              <a:t>goods </a:t>
            </a:r>
            <a:r>
              <a:rPr lang="en-US" altLang="en-US" dirty="0" smtClean="0">
                <a:latin typeface="Times New Roman"/>
                <a:cs typeface="Times New Roman"/>
              </a:rPr>
              <a:t>→ </a:t>
            </a:r>
            <a:r>
              <a:rPr lang="en-US" altLang="en-US" dirty="0" smtClean="0"/>
              <a:t> Increase </a:t>
            </a:r>
            <a:r>
              <a:rPr lang="en-US" altLang="en-US" dirty="0"/>
              <a:t>in quantity demanded of goods &amp; services</a:t>
            </a:r>
          </a:p>
          <a:p>
            <a:pPr>
              <a:lnSpc>
                <a:spcPct val="110000"/>
              </a:lnSpc>
              <a:spcBef>
                <a:spcPts val="0"/>
              </a:spcBef>
            </a:pPr>
            <a:r>
              <a:rPr lang="en-US" altLang="en-US" dirty="0"/>
              <a:t>Price level &amp; net exports (NX): exchange-rate effect </a:t>
            </a:r>
            <a:endParaRPr lang="en-US" altLang="en-US" dirty="0" smtClean="0"/>
          </a:p>
          <a:p>
            <a:pPr marL="0" indent="0">
              <a:lnSpc>
                <a:spcPct val="110000"/>
              </a:lnSpc>
              <a:spcBef>
                <a:spcPts val="0"/>
              </a:spcBef>
              <a:buNone/>
            </a:pPr>
            <a:r>
              <a:rPr lang="en-US" altLang="en-US" dirty="0" smtClean="0"/>
              <a:t>Decrease </a:t>
            </a:r>
            <a:r>
              <a:rPr lang="en-US" altLang="en-US" dirty="0"/>
              <a:t>in U.S. price </a:t>
            </a:r>
            <a:r>
              <a:rPr lang="en-US" altLang="en-US" dirty="0" smtClean="0"/>
              <a:t>level </a:t>
            </a:r>
            <a:r>
              <a:rPr lang="en-US" altLang="en-US" dirty="0" smtClean="0">
                <a:latin typeface="Times New Roman"/>
                <a:cs typeface="Times New Roman"/>
              </a:rPr>
              <a:t>→</a:t>
            </a:r>
            <a:r>
              <a:rPr lang="en-US" altLang="en-US" dirty="0" smtClean="0"/>
              <a:t> Decrease </a:t>
            </a:r>
            <a:r>
              <a:rPr lang="en-US" altLang="en-US" dirty="0"/>
              <a:t>– interest </a:t>
            </a:r>
            <a:r>
              <a:rPr lang="en-US" altLang="en-US" dirty="0" smtClean="0"/>
              <a:t>rate </a:t>
            </a:r>
            <a:r>
              <a:rPr lang="en-US" altLang="en-US" dirty="0">
                <a:latin typeface="Times New Roman"/>
                <a:cs typeface="Times New Roman"/>
              </a:rPr>
              <a:t>→ </a:t>
            </a:r>
            <a:r>
              <a:rPr lang="en-US" altLang="en-US" dirty="0" smtClean="0"/>
              <a:t>Domestic currency – depreciates </a:t>
            </a:r>
            <a:r>
              <a:rPr lang="en-US" altLang="en-US" dirty="0">
                <a:latin typeface="Times New Roman"/>
                <a:cs typeface="Times New Roman"/>
              </a:rPr>
              <a:t>→ </a:t>
            </a:r>
            <a:r>
              <a:rPr lang="en-US" altLang="en-US" dirty="0" smtClean="0">
                <a:latin typeface="Times New Roman"/>
                <a:cs typeface="Times New Roman"/>
              </a:rPr>
              <a:t> </a:t>
            </a:r>
            <a:r>
              <a:rPr lang="en-US" altLang="en-US" dirty="0" smtClean="0"/>
              <a:t>Stimulates net exports </a:t>
            </a:r>
            <a:r>
              <a:rPr lang="en-US" altLang="en-US" dirty="0">
                <a:latin typeface="Times New Roman"/>
                <a:cs typeface="Times New Roman"/>
              </a:rPr>
              <a:t>→ </a:t>
            </a:r>
            <a:r>
              <a:rPr lang="en-US" altLang="en-US" dirty="0" smtClean="0">
                <a:latin typeface="Times New Roman"/>
                <a:cs typeface="Times New Roman"/>
              </a:rPr>
              <a:t> </a:t>
            </a:r>
            <a:r>
              <a:rPr lang="en-US" altLang="en-US" dirty="0" smtClean="0"/>
              <a:t>Increase </a:t>
            </a:r>
            <a:r>
              <a:rPr lang="en-US" altLang="en-US" dirty="0"/>
              <a:t>in quantity demanded of goods &amp; services</a:t>
            </a:r>
          </a:p>
          <a:p>
            <a:pPr marL="0" indent="0">
              <a:buNone/>
            </a:pPr>
            <a:endParaRPr lang="en-US" dirty="0"/>
          </a:p>
        </p:txBody>
      </p:sp>
      <p:sp>
        <p:nvSpPr>
          <p:cNvPr id="4" name="Title 1"/>
          <p:cNvSpPr>
            <a:spLocks noGrp="1"/>
          </p:cNvSpPr>
          <p:nvPr>
            <p:ph type="title"/>
          </p:nvPr>
        </p:nvSpPr>
        <p:spPr>
          <a:xfrm>
            <a:off x="249375" y="-13860"/>
            <a:ext cx="8077200" cy="838200"/>
          </a:xfrm>
        </p:spPr>
        <p:txBody>
          <a:bodyPr>
            <a:normAutofit/>
          </a:bodyPr>
          <a:lstStyle/>
          <a:p>
            <a:r>
              <a:rPr lang="en-US" dirty="0" smtClean="0"/>
              <a:t>II AD – AS model</a:t>
            </a:r>
            <a:endParaRPr lang="en-US" dirty="0"/>
          </a:p>
        </p:txBody>
      </p:sp>
    </p:spTree>
    <p:extLst>
      <p:ext uri="{BB962C8B-B14F-4D97-AF65-F5344CB8AC3E}">
        <p14:creationId xmlns:p14="http://schemas.microsoft.com/office/powerpoint/2010/main" val="3650644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990600"/>
            <a:ext cx="8534400" cy="5181600"/>
          </a:xfrm>
        </p:spPr>
        <p:txBody>
          <a:bodyPr>
            <a:normAutofit fontScale="92500" lnSpcReduction="10000"/>
          </a:bodyPr>
          <a:lstStyle/>
          <a:p>
            <a:pPr marL="0" indent="0">
              <a:buNone/>
            </a:pPr>
            <a:r>
              <a:rPr lang="en-US" altLang="en-US" b="1" i="1" u="sng" dirty="0"/>
              <a:t>Why the aggregate-demand (AD) curve slopes </a:t>
            </a:r>
            <a:r>
              <a:rPr lang="en-US" altLang="en-US" b="1" i="1" u="sng" dirty="0" smtClean="0"/>
              <a:t>downward</a:t>
            </a:r>
            <a:endParaRPr lang="en-US" altLang="en-US" dirty="0" smtClean="0"/>
          </a:p>
          <a:p>
            <a:r>
              <a:rPr lang="en-US" altLang="en-US" sz="2800" dirty="0" smtClean="0"/>
              <a:t>A </a:t>
            </a:r>
            <a:r>
              <a:rPr lang="en-US" altLang="en-US" sz="2800" dirty="0"/>
              <a:t>fall in price </a:t>
            </a:r>
            <a:r>
              <a:rPr lang="en-US" altLang="en-US" sz="2800" dirty="0" smtClean="0"/>
              <a:t>level increases </a:t>
            </a:r>
            <a:r>
              <a:rPr lang="en-US" altLang="en-US" sz="2800" dirty="0"/>
              <a:t>quantity of goods&amp; services </a:t>
            </a:r>
            <a:r>
              <a:rPr lang="en-US" altLang="en-US" sz="2800" dirty="0" smtClean="0"/>
              <a:t>demanded </a:t>
            </a:r>
            <a:r>
              <a:rPr lang="en-US" altLang="en-US" sz="2800" dirty="0"/>
              <a:t>b</a:t>
            </a:r>
            <a:r>
              <a:rPr lang="en-US" altLang="en-US" sz="2800" dirty="0" smtClean="0"/>
              <a:t>ecause</a:t>
            </a:r>
            <a:r>
              <a:rPr lang="en-US" altLang="en-US" sz="2800" dirty="0"/>
              <a:t>: </a:t>
            </a:r>
            <a:endParaRPr lang="en-US" altLang="en-US" sz="2800" dirty="0" smtClean="0"/>
          </a:p>
          <a:p>
            <a:pPr marL="514350" indent="-514350">
              <a:buAutoNum type="arabicPeriod"/>
            </a:pPr>
            <a:r>
              <a:rPr lang="en-US" altLang="en-US" sz="2800" dirty="0" smtClean="0"/>
              <a:t>Consumers </a:t>
            </a:r>
            <a:r>
              <a:rPr lang="en-US" altLang="en-US" sz="2800" dirty="0"/>
              <a:t>are wealthier - stimulates the demand for consumption </a:t>
            </a:r>
            <a:r>
              <a:rPr lang="en-US" altLang="en-US" sz="2800" dirty="0" smtClean="0"/>
              <a:t>goods</a:t>
            </a:r>
          </a:p>
          <a:p>
            <a:pPr marL="514350" indent="-514350">
              <a:buAutoNum type="arabicPeriod"/>
            </a:pPr>
            <a:r>
              <a:rPr lang="en-US" altLang="en-US" sz="2800" dirty="0" smtClean="0"/>
              <a:t>Interest </a:t>
            </a:r>
            <a:r>
              <a:rPr lang="en-US" altLang="en-US" sz="2800" dirty="0"/>
              <a:t>rates fall - stimulates the demand for investment </a:t>
            </a:r>
            <a:r>
              <a:rPr lang="en-US" altLang="en-US" sz="2800" dirty="0" smtClean="0"/>
              <a:t>goods</a:t>
            </a:r>
          </a:p>
          <a:p>
            <a:pPr marL="514350" indent="-514350">
              <a:buAutoNum type="arabicPeriod"/>
            </a:pPr>
            <a:r>
              <a:rPr lang="en-US" altLang="en-US" sz="2800" dirty="0" smtClean="0"/>
              <a:t>Currency </a:t>
            </a:r>
            <a:r>
              <a:rPr lang="en-US" altLang="en-US" sz="2800" dirty="0"/>
              <a:t>depreciates - stimulates the demand for net exports</a:t>
            </a:r>
          </a:p>
          <a:p>
            <a:r>
              <a:rPr lang="en-US" altLang="en-US" sz="2800" dirty="0"/>
              <a:t>A rise in price </a:t>
            </a:r>
            <a:r>
              <a:rPr lang="en-US" altLang="en-US" sz="2800" dirty="0" smtClean="0"/>
              <a:t>level Decreases quantity </a:t>
            </a:r>
            <a:r>
              <a:rPr lang="en-US" altLang="en-US" sz="2800" dirty="0"/>
              <a:t>of goods and services demanded, because: </a:t>
            </a:r>
            <a:endParaRPr lang="en-US" altLang="en-US" sz="2800" dirty="0" smtClean="0"/>
          </a:p>
          <a:p>
            <a:pPr marL="514350" indent="-514350">
              <a:buAutoNum type="arabicPeriod"/>
            </a:pPr>
            <a:r>
              <a:rPr lang="en-US" altLang="en-US" sz="2800" dirty="0" smtClean="0"/>
              <a:t>Consumers </a:t>
            </a:r>
            <a:r>
              <a:rPr lang="en-US" altLang="en-US" sz="2800" dirty="0"/>
              <a:t>are poorer – depress consumer spending </a:t>
            </a:r>
          </a:p>
          <a:p>
            <a:pPr marL="514350" indent="-514350">
              <a:buAutoNum type="arabicPeriod"/>
            </a:pPr>
            <a:r>
              <a:rPr lang="en-US" altLang="en-US" sz="2800" dirty="0" smtClean="0"/>
              <a:t>Higher </a:t>
            </a:r>
            <a:r>
              <a:rPr lang="en-US" altLang="en-US" sz="2800" dirty="0"/>
              <a:t>interest rates fall - depress investment </a:t>
            </a:r>
            <a:r>
              <a:rPr lang="en-US" altLang="en-US" sz="2800" dirty="0" smtClean="0"/>
              <a:t>spending</a:t>
            </a:r>
          </a:p>
          <a:p>
            <a:pPr marL="514350" indent="-514350">
              <a:buAutoNum type="arabicPeriod"/>
            </a:pPr>
            <a:r>
              <a:rPr lang="en-US" altLang="en-US" sz="2800" dirty="0" smtClean="0"/>
              <a:t>Currency </a:t>
            </a:r>
            <a:r>
              <a:rPr lang="en-US" altLang="en-US" sz="2800" dirty="0"/>
              <a:t>appreciates – depress net exports</a:t>
            </a:r>
          </a:p>
          <a:p>
            <a:pPr marL="0" indent="0">
              <a:buNone/>
            </a:pPr>
            <a:endParaRPr lang="en-US" dirty="0"/>
          </a:p>
        </p:txBody>
      </p:sp>
      <p:sp>
        <p:nvSpPr>
          <p:cNvPr id="4" name="Title 1"/>
          <p:cNvSpPr>
            <a:spLocks noGrp="1"/>
          </p:cNvSpPr>
          <p:nvPr>
            <p:ph type="title"/>
          </p:nvPr>
        </p:nvSpPr>
        <p:spPr>
          <a:xfrm>
            <a:off x="914400" y="0"/>
            <a:ext cx="7772400" cy="792162"/>
          </a:xfrm>
        </p:spPr>
        <p:txBody>
          <a:bodyPr/>
          <a:lstStyle/>
          <a:p>
            <a:r>
              <a:rPr lang="en-US" dirty="0" smtClean="0"/>
              <a:t>II AD – AS model</a:t>
            </a:r>
            <a:endParaRPr lang="en-US" dirty="0"/>
          </a:p>
        </p:txBody>
      </p:sp>
    </p:spTree>
    <p:extLst>
      <p:ext uri="{BB962C8B-B14F-4D97-AF65-F5344CB8AC3E}">
        <p14:creationId xmlns:p14="http://schemas.microsoft.com/office/powerpoint/2010/main" val="939223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aggregate-demand curve</a:t>
            </a:r>
          </a:p>
        </p:txBody>
      </p:sp>
      <p:grpSp>
        <p:nvGrpSpPr>
          <p:cNvPr id="2" name="Group 22"/>
          <p:cNvGrpSpPr>
            <a:grpSpLocks/>
          </p:cNvGrpSpPr>
          <p:nvPr/>
        </p:nvGrpSpPr>
        <p:grpSpPr bwMode="auto">
          <a:xfrm>
            <a:off x="1701800" y="1389063"/>
            <a:ext cx="5384800" cy="3184525"/>
            <a:chOff x="1135612" y="1151956"/>
            <a:chExt cx="5383941" cy="3183332"/>
          </a:xfrm>
        </p:grpSpPr>
        <p:grpSp>
          <p:nvGrpSpPr>
            <p:cNvPr id="30757" name="Group 11"/>
            <p:cNvGrpSpPr>
              <a:grpSpLocks/>
            </p:cNvGrpSpPr>
            <p:nvPr/>
          </p:nvGrpSpPr>
          <p:grpSpPr bwMode="auto">
            <a:xfrm>
              <a:off x="1816194" y="1199731"/>
              <a:ext cx="4703359" cy="3135557"/>
              <a:chOff x="1816194" y="1199731"/>
              <a:chExt cx="4703359" cy="3135557"/>
            </a:xfrm>
          </p:grpSpPr>
          <p:cxnSp>
            <p:nvCxnSpPr>
              <p:cNvPr id="8" name="Straight Connector 7"/>
              <p:cNvCxnSpPr/>
              <p:nvPr/>
            </p:nvCxnSpPr>
            <p:spPr>
              <a:xfrm rot="5400000">
                <a:off x="24947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49" y="1199563"/>
                <a:ext cx="4679204"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0758"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5" name="Group 25"/>
          <p:cNvGrpSpPr>
            <a:grpSpLocks/>
          </p:cNvGrpSpPr>
          <p:nvPr/>
        </p:nvGrpSpPr>
        <p:grpSpPr bwMode="auto">
          <a:xfrm>
            <a:off x="2413000" y="4546600"/>
            <a:ext cx="5283200" cy="338138"/>
            <a:chOff x="1805049" y="4308771"/>
            <a:chExt cx="5283584" cy="337969"/>
          </a:xfrm>
        </p:grpSpPr>
        <p:cxnSp>
          <p:nvCxnSpPr>
            <p:cNvPr id="11" name="Straight Connector 10"/>
            <p:cNvCxnSpPr/>
            <p:nvPr/>
          </p:nvCxnSpPr>
          <p:spPr>
            <a:xfrm flipV="1">
              <a:off x="1805049" y="4332572"/>
              <a:ext cx="4624723" cy="158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0756" name="TextBox 23"/>
            <p:cNvSpPr txBox="1">
              <a:spLocks noChangeArrowheads="1"/>
            </p:cNvSpPr>
            <p:nvPr/>
          </p:nvSpPr>
          <p:spPr bwMode="auto">
            <a:xfrm>
              <a:off x="5235279" y="4308771"/>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grpSp>
        <p:nvGrpSpPr>
          <p:cNvPr id="6" name="Group 26"/>
          <p:cNvGrpSpPr>
            <a:grpSpLocks/>
          </p:cNvGrpSpPr>
          <p:nvPr/>
        </p:nvGrpSpPr>
        <p:grpSpPr bwMode="auto">
          <a:xfrm>
            <a:off x="2011362" y="2549525"/>
            <a:ext cx="1708150" cy="338138"/>
            <a:chOff x="1403317" y="2727305"/>
            <a:chExt cx="1707852" cy="338460"/>
          </a:xfrm>
        </p:grpSpPr>
        <p:cxnSp>
          <p:nvCxnSpPr>
            <p:cNvPr id="14" name="Straight Connector 13"/>
            <p:cNvCxnSpPr/>
            <p:nvPr/>
          </p:nvCxnSpPr>
          <p:spPr>
            <a:xfrm rot="10800000">
              <a:off x="1828693" y="2897330"/>
              <a:ext cx="1282476"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754" name="TextBox 24"/>
            <p:cNvSpPr txBox="1">
              <a:spLocks noChangeArrowheads="1"/>
            </p:cNvSpPr>
            <p:nvPr/>
          </p:nvSpPr>
          <p:spPr bwMode="auto">
            <a:xfrm>
              <a:off x="1403317" y="2727305"/>
              <a:ext cx="396296" cy="33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a:t>
              </a:r>
            </a:p>
          </p:txBody>
        </p:sp>
      </p:grpSp>
      <p:grpSp>
        <p:nvGrpSpPr>
          <p:cNvPr id="10" name="Group 33"/>
          <p:cNvGrpSpPr>
            <a:grpSpLocks/>
          </p:cNvGrpSpPr>
          <p:nvPr/>
        </p:nvGrpSpPr>
        <p:grpSpPr bwMode="auto">
          <a:xfrm>
            <a:off x="2620962" y="2030413"/>
            <a:ext cx="4300538" cy="2449512"/>
            <a:chOff x="2054516" y="1793327"/>
            <a:chExt cx="4300082" cy="2448019"/>
          </a:xfrm>
        </p:grpSpPr>
        <p:cxnSp>
          <p:nvCxnSpPr>
            <p:cNvPr id="20" name="Straight Connector 19"/>
            <p:cNvCxnSpPr/>
            <p:nvPr/>
          </p:nvCxnSpPr>
          <p:spPr>
            <a:xfrm>
              <a:off x="2054516" y="1793327"/>
              <a:ext cx="3147679" cy="2041867"/>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30752" name="TextBox 31"/>
            <p:cNvSpPr txBox="1">
              <a:spLocks noChangeArrowheads="1"/>
            </p:cNvSpPr>
            <p:nvPr/>
          </p:nvSpPr>
          <p:spPr bwMode="auto">
            <a:xfrm>
              <a:off x="4425763" y="3902865"/>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grpSp>
        <p:nvGrpSpPr>
          <p:cNvPr id="13" name="Group 34"/>
          <p:cNvGrpSpPr>
            <a:grpSpLocks/>
          </p:cNvGrpSpPr>
          <p:nvPr/>
        </p:nvGrpSpPr>
        <p:grpSpPr bwMode="auto">
          <a:xfrm>
            <a:off x="3536950" y="2651125"/>
            <a:ext cx="396875" cy="2255838"/>
            <a:chOff x="3250300" y="2414213"/>
            <a:chExt cx="396512" cy="2254938"/>
          </a:xfrm>
        </p:grpSpPr>
        <p:grpSp>
          <p:nvGrpSpPr>
            <p:cNvPr id="30747" name="Group 28"/>
            <p:cNvGrpSpPr>
              <a:grpSpLocks/>
            </p:cNvGrpSpPr>
            <p:nvPr/>
          </p:nvGrpSpPr>
          <p:grpSpPr bwMode="auto">
            <a:xfrm>
              <a:off x="3250300" y="2470054"/>
              <a:ext cx="396512" cy="2199097"/>
              <a:chOff x="3226550" y="2470054"/>
              <a:chExt cx="396512" cy="2199097"/>
            </a:xfrm>
          </p:grpSpPr>
          <p:cxnSp>
            <p:nvCxnSpPr>
              <p:cNvPr id="25" name="Straight Connector 24"/>
              <p:cNvCxnSpPr/>
              <p:nvPr/>
            </p:nvCxnSpPr>
            <p:spPr>
              <a:xfrm rot="5400000">
                <a:off x="2481417" y="3408385"/>
                <a:ext cx="1877262"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750" name="TextBox 27"/>
              <p:cNvSpPr txBox="1">
                <a:spLocks noChangeArrowheads="1"/>
              </p:cNvSpPr>
              <p:nvPr/>
            </p:nvSpPr>
            <p:spPr bwMode="auto">
              <a:xfrm>
                <a:off x="3226550" y="4330536"/>
                <a:ext cx="396512" cy="338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sp>
          <p:nvSpPr>
            <p:cNvPr id="30748" name="Freeform 183"/>
            <p:cNvSpPr>
              <a:spLocks/>
            </p:cNvSpPr>
            <p:nvPr/>
          </p:nvSpPr>
          <p:spPr bwMode="auto">
            <a:xfrm>
              <a:off x="3381148" y="2414213"/>
              <a:ext cx="146073" cy="136668"/>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27" name="TextBox 26"/>
          <p:cNvSpPr txBox="1">
            <a:spLocks noChangeArrowheads="1"/>
          </p:cNvSpPr>
          <p:nvPr/>
        </p:nvSpPr>
        <p:spPr bwMode="auto">
          <a:xfrm>
            <a:off x="205510" y="5463885"/>
            <a:ext cx="88122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 fall in the price level from P</a:t>
            </a:r>
            <a:r>
              <a:rPr lang="en-US" altLang="en-US" sz="1600" baseline="-25000" dirty="0"/>
              <a:t>1</a:t>
            </a:r>
            <a:r>
              <a:rPr lang="en-US" altLang="en-US" sz="1600" dirty="0"/>
              <a:t> to P</a:t>
            </a:r>
            <a:r>
              <a:rPr lang="en-US" altLang="en-US" sz="1600" baseline="-25000" dirty="0"/>
              <a:t>2</a:t>
            </a:r>
            <a:r>
              <a:rPr lang="en-US" altLang="en-US" sz="1600" dirty="0"/>
              <a:t> increases the quantity of goods and services demanded from Y</a:t>
            </a:r>
            <a:r>
              <a:rPr lang="en-US" altLang="en-US" sz="1600" baseline="-25000" dirty="0"/>
              <a:t>1</a:t>
            </a:r>
            <a:r>
              <a:rPr lang="en-US" altLang="en-US" sz="1600" dirty="0"/>
              <a:t> to Y</a:t>
            </a:r>
            <a:r>
              <a:rPr lang="en-US" altLang="en-US" sz="1600" baseline="-25000" dirty="0"/>
              <a:t>2</a:t>
            </a:r>
            <a:r>
              <a:rPr lang="en-US" altLang="en-US" sz="1600" dirty="0"/>
              <a:t>. There are three reasons for this negative relationship. As the price level falls, real wealth rises, interest rates fall, and the exchange rate depreciates. These effects stimulate spending on consumption, investment, and net exports. Increased spending on any or all of these components of output means a larger quantity of goods and services demanded.</a:t>
            </a:r>
          </a:p>
        </p:txBody>
      </p:sp>
      <p:grpSp>
        <p:nvGrpSpPr>
          <p:cNvPr id="17" name="Group 26"/>
          <p:cNvGrpSpPr>
            <a:grpSpLocks/>
          </p:cNvGrpSpPr>
          <p:nvPr/>
        </p:nvGrpSpPr>
        <p:grpSpPr bwMode="auto">
          <a:xfrm>
            <a:off x="2009775" y="3282950"/>
            <a:ext cx="2884487" cy="339725"/>
            <a:chOff x="1403319" y="2727305"/>
            <a:chExt cx="2885584" cy="338460"/>
          </a:xfrm>
        </p:grpSpPr>
        <p:cxnSp>
          <p:nvCxnSpPr>
            <p:cNvPr id="31" name="Straight Connector 30"/>
            <p:cNvCxnSpPr/>
            <p:nvPr/>
          </p:nvCxnSpPr>
          <p:spPr>
            <a:xfrm rot="10800000">
              <a:off x="1828931" y="2896535"/>
              <a:ext cx="2459972" cy="3163"/>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746" name="TextBox 24"/>
            <p:cNvSpPr txBox="1">
              <a:spLocks noChangeArrowheads="1"/>
            </p:cNvSpPr>
            <p:nvPr/>
          </p:nvSpPr>
          <p:spPr bwMode="auto">
            <a:xfrm>
              <a:off x="1403319" y="2727305"/>
              <a:ext cx="396296" cy="33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a:t>
              </a:r>
            </a:p>
          </p:txBody>
        </p:sp>
      </p:grpSp>
      <p:grpSp>
        <p:nvGrpSpPr>
          <p:cNvPr id="18" name="Group 34"/>
          <p:cNvGrpSpPr>
            <a:grpSpLocks/>
          </p:cNvGrpSpPr>
          <p:nvPr/>
        </p:nvGrpSpPr>
        <p:grpSpPr bwMode="auto">
          <a:xfrm>
            <a:off x="4664075" y="3397250"/>
            <a:ext cx="395287" cy="1519238"/>
            <a:chOff x="3250303" y="3150596"/>
            <a:chExt cx="396512" cy="1518555"/>
          </a:xfrm>
        </p:grpSpPr>
        <p:grpSp>
          <p:nvGrpSpPr>
            <p:cNvPr id="30741" name="Group 28"/>
            <p:cNvGrpSpPr>
              <a:grpSpLocks/>
            </p:cNvGrpSpPr>
            <p:nvPr/>
          </p:nvGrpSpPr>
          <p:grpSpPr bwMode="auto">
            <a:xfrm>
              <a:off x="3250303" y="3208427"/>
              <a:ext cx="396512" cy="1460724"/>
              <a:chOff x="3226553" y="3208427"/>
              <a:chExt cx="396512" cy="1460724"/>
            </a:xfrm>
          </p:grpSpPr>
          <p:cxnSp>
            <p:nvCxnSpPr>
              <p:cNvPr id="39" name="Straight Connector 38"/>
              <p:cNvCxnSpPr/>
              <p:nvPr/>
            </p:nvCxnSpPr>
            <p:spPr>
              <a:xfrm rot="5400000">
                <a:off x="2851171" y="3775784"/>
                <a:ext cx="1139313" cy="318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744" name="TextBox 27"/>
              <p:cNvSpPr txBox="1">
                <a:spLocks noChangeArrowheads="1"/>
              </p:cNvSpPr>
              <p:nvPr/>
            </p:nvSpPr>
            <p:spPr bwMode="auto">
              <a:xfrm>
                <a:off x="3226553" y="4330536"/>
                <a:ext cx="396512" cy="338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a:t>
                </a:r>
              </a:p>
            </p:txBody>
          </p:sp>
        </p:grpSp>
        <p:sp>
          <p:nvSpPr>
            <p:cNvPr id="30742" name="Freeform 183"/>
            <p:cNvSpPr>
              <a:spLocks/>
            </p:cNvSpPr>
            <p:nvPr/>
          </p:nvSpPr>
          <p:spPr bwMode="auto">
            <a:xfrm>
              <a:off x="3381148" y="3150596"/>
              <a:ext cx="146073" cy="136669"/>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cxnSp>
        <p:nvCxnSpPr>
          <p:cNvPr id="43" name="Straight Arrow Connector 42"/>
          <p:cNvCxnSpPr/>
          <p:nvPr/>
        </p:nvCxnSpPr>
        <p:spPr>
          <a:xfrm rot="5400000">
            <a:off x="1851453" y="3075781"/>
            <a:ext cx="711200"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V="1">
            <a:off x="3733800" y="4475163"/>
            <a:ext cx="1065213"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2" name="Group 48"/>
          <p:cNvGrpSpPr>
            <a:grpSpLocks/>
          </p:cNvGrpSpPr>
          <p:nvPr/>
        </p:nvGrpSpPr>
        <p:grpSpPr bwMode="auto">
          <a:xfrm>
            <a:off x="425020" y="2798331"/>
            <a:ext cx="1613595" cy="831850"/>
            <a:chOff x="274036" y="2997925"/>
            <a:chExt cx="1614141" cy="830997"/>
          </a:xfrm>
        </p:grpSpPr>
        <p:sp>
          <p:nvSpPr>
            <p:cNvPr id="30739" name="TextBox 45"/>
            <p:cNvSpPr txBox="1">
              <a:spLocks noChangeArrowheads="1"/>
            </p:cNvSpPr>
            <p:nvPr/>
          </p:nvSpPr>
          <p:spPr bwMode="auto">
            <a:xfrm>
              <a:off x="274036" y="2997925"/>
              <a:ext cx="1428340"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1. A decrease</a:t>
              </a:r>
            </a:p>
            <a:p>
              <a:pPr eaLnBrk="1" hangingPunct="1"/>
              <a:r>
                <a:rPr lang="en-US" altLang="en-US" sz="1600" dirty="0">
                  <a:solidFill>
                    <a:srgbClr val="800080"/>
                  </a:solidFill>
                </a:rPr>
                <a:t>in the price</a:t>
              </a:r>
            </a:p>
            <a:p>
              <a:pPr eaLnBrk="1" hangingPunct="1"/>
              <a:r>
                <a:rPr lang="en-US" altLang="en-US" sz="1600" dirty="0">
                  <a:solidFill>
                    <a:srgbClr val="800080"/>
                  </a:solidFill>
                </a:rPr>
                <a:t>level . . .</a:t>
              </a:r>
            </a:p>
          </p:txBody>
        </p:sp>
        <p:cxnSp>
          <p:nvCxnSpPr>
            <p:cNvPr id="48" name="Straight Connector 47"/>
            <p:cNvCxnSpPr/>
            <p:nvPr/>
          </p:nvCxnSpPr>
          <p:spPr>
            <a:xfrm flipV="1">
              <a:off x="1424470" y="3242150"/>
              <a:ext cx="463707" cy="11894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23" name="Group 49"/>
          <p:cNvGrpSpPr>
            <a:grpSpLocks/>
          </p:cNvGrpSpPr>
          <p:nvPr/>
        </p:nvGrpSpPr>
        <p:grpSpPr bwMode="auto">
          <a:xfrm>
            <a:off x="2693988" y="4522473"/>
            <a:ext cx="2984500" cy="976629"/>
            <a:chOff x="-2422559" y="4548437"/>
            <a:chExt cx="2985113" cy="976472"/>
          </a:xfrm>
        </p:grpSpPr>
        <p:sp>
          <p:nvSpPr>
            <p:cNvPr id="30737" name="TextBox 50"/>
            <p:cNvSpPr txBox="1">
              <a:spLocks noChangeArrowheads="1"/>
            </p:cNvSpPr>
            <p:nvPr/>
          </p:nvSpPr>
          <p:spPr bwMode="auto">
            <a:xfrm>
              <a:off x="-2422559" y="4940134"/>
              <a:ext cx="2985113"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increases the quantity of</a:t>
              </a:r>
            </a:p>
            <a:p>
              <a:pPr eaLnBrk="1" hangingPunct="1"/>
              <a:r>
                <a:rPr lang="en-US" altLang="en-US" sz="1600">
                  <a:solidFill>
                    <a:srgbClr val="800080"/>
                  </a:solidFill>
                </a:rPr>
                <a:t>goods and services demanded</a:t>
              </a:r>
            </a:p>
          </p:txBody>
        </p:sp>
        <p:cxnSp>
          <p:nvCxnSpPr>
            <p:cNvPr id="52" name="Straight Connector 51"/>
            <p:cNvCxnSpPr/>
            <p:nvPr/>
          </p:nvCxnSpPr>
          <p:spPr>
            <a:xfrm rot="5400000" flipH="1" flipV="1">
              <a:off x="-1299090" y="4665061"/>
              <a:ext cx="449191" cy="21594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5006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1000"/>
                                        <p:tgtEl>
                                          <p:spTgt spid="6"/>
                                        </p:tgtEl>
                                      </p:cBhvr>
                                    </p:animEffect>
                                  </p:childTnLst>
                                </p:cTn>
                              </p:par>
                            </p:childTnLst>
                          </p:cTn>
                        </p:par>
                        <p:par>
                          <p:cTn id="19" fill="hold" nodeType="afterGroup">
                            <p:stCondLst>
                              <p:cond delay="25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1000"/>
                                        <p:tgtEl>
                                          <p:spTgt spid="13"/>
                                        </p:tgtEl>
                                      </p:cBhvr>
                                    </p:animEffect>
                                  </p:childTnLst>
                                </p:cTn>
                              </p:par>
                            </p:childTnLst>
                          </p:cTn>
                        </p:par>
                        <p:par>
                          <p:cTn id="23" fill="hold" nodeType="afterGroup">
                            <p:stCondLst>
                              <p:cond delay="3500"/>
                            </p:stCondLst>
                            <p:childTnLst>
                              <p:par>
                                <p:cTn id="24" presetID="22" presetClass="entr" presetSubtype="1"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up)">
                                      <p:cBhvr>
                                        <p:cTn id="26" dur="500"/>
                                        <p:tgtEl>
                                          <p:spTgt spid="43"/>
                                        </p:tgtEl>
                                      </p:cBhvr>
                                    </p:animEffect>
                                  </p:childTnLst>
                                </p:cTn>
                              </p:par>
                            </p:childTnLst>
                          </p:cTn>
                        </p:par>
                        <p:par>
                          <p:cTn id="27" fill="hold" nodeType="afterGroup">
                            <p:stCondLst>
                              <p:cond delay="4000"/>
                            </p:stCondLst>
                            <p:childTnLst>
                              <p:par>
                                <p:cTn id="28" presetID="22" presetClass="entr" presetSubtype="8"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1000"/>
                                        <p:tgtEl>
                                          <p:spTgt spid="17"/>
                                        </p:tgtEl>
                                      </p:cBhvr>
                                    </p:animEffect>
                                  </p:childTnLst>
                                </p:cTn>
                              </p:par>
                            </p:childTnLst>
                          </p:cTn>
                        </p:par>
                        <p:par>
                          <p:cTn id="35" fill="hold" nodeType="afterGroup">
                            <p:stCondLst>
                              <p:cond delay="5500"/>
                            </p:stCondLst>
                            <p:childTnLst>
                              <p:par>
                                <p:cTn id="36" presetID="22" presetClass="entr" presetSubtype="1"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1000"/>
                                        <p:tgtEl>
                                          <p:spTgt spid="18"/>
                                        </p:tgtEl>
                                      </p:cBhvr>
                                    </p:animEffect>
                                  </p:childTnLst>
                                </p:cTn>
                              </p:par>
                            </p:childTnLst>
                          </p:cTn>
                        </p:par>
                        <p:par>
                          <p:cTn id="39" fill="hold" nodeType="afterGroup">
                            <p:stCondLst>
                              <p:cond delay="6500"/>
                            </p:stCondLst>
                            <p:childTnLst>
                              <p:par>
                                <p:cTn id="40" presetID="22" presetClass="entr" presetSubtype="8"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500"/>
                                        <p:tgtEl>
                                          <p:spTgt spid="44"/>
                                        </p:tgtEl>
                                      </p:cBhvr>
                                    </p:animEffect>
                                  </p:childTnLst>
                                </p:cTn>
                              </p:par>
                            </p:childTnLst>
                          </p:cTn>
                        </p:par>
                        <p:par>
                          <p:cTn id="43" fill="hold" nodeType="afterGroup">
                            <p:stCondLst>
                              <p:cond delay="7000"/>
                            </p:stCondLst>
                            <p:childTnLst>
                              <p:par>
                                <p:cTn id="44" presetID="22" presetClass="entr" presetSubtype="8"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left)">
                                      <p:cBhvr>
                                        <p:cTn id="46" dur="500"/>
                                        <p:tgtEl>
                                          <p:spTgt spid="23"/>
                                        </p:tgtEl>
                                      </p:cBhvr>
                                    </p:animEffect>
                                  </p:childTnLst>
                                </p:cTn>
                              </p:par>
                            </p:childTnLst>
                          </p:cTn>
                        </p:par>
                        <p:par>
                          <p:cTn id="47" fill="hold" nodeType="afterGroup">
                            <p:stCondLst>
                              <p:cond delay="7500"/>
                            </p:stCondLst>
                            <p:childTnLst>
                              <p:par>
                                <p:cTn id="48" presetID="22" presetClass="entr" presetSubtype="8"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left)">
                                      <p:cBhvr>
                                        <p:cTn id="5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990600"/>
            <a:ext cx="8458200" cy="5257800"/>
          </a:xfrm>
        </p:spPr>
        <p:txBody>
          <a:bodyPr>
            <a:normAutofit/>
          </a:bodyPr>
          <a:lstStyle/>
          <a:p>
            <a:pPr marL="0" indent="0">
              <a:buNone/>
            </a:pPr>
            <a:r>
              <a:rPr lang="en-US" altLang="en-US" b="1" i="1" u="sng" dirty="0"/>
              <a:t>Why the AD curve might shift</a:t>
            </a:r>
          </a:p>
          <a:p>
            <a:r>
              <a:rPr lang="en-US" altLang="en-US" dirty="0"/>
              <a:t>Changes in consumption, </a:t>
            </a:r>
            <a:r>
              <a:rPr lang="en-US" altLang="en-US" dirty="0" smtClean="0"/>
              <a:t>C : events </a:t>
            </a:r>
            <a:r>
              <a:rPr lang="en-US" altLang="en-US" dirty="0"/>
              <a:t>- change how much people want to consume at a given price </a:t>
            </a:r>
            <a:r>
              <a:rPr lang="en-US" altLang="en-US" dirty="0" smtClean="0"/>
              <a:t>level</a:t>
            </a:r>
          </a:p>
          <a:p>
            <a:pPr marL="0" indent="0">
              <a:buNone/>
            </a:pPr>
            <a:r>
              <a:rPr lang="en-US" altLang="en-US" i="1" dirty="0" smtClean="0"/>
              <a:t>E.g.</a:t>
            </a:r>
            <a:r>
              <a:rPr lang="en-US" altLang="en-US" dirty="0" smtClean="0"/>
              <a:t> Tax cut </a:t>
            </a:r>
            <a:r>
              <a:rPr lang="en-US" altLang="en-US" dirty="0" smtClean="0">
                <a:latin typeface="Times New Roman"/>
                <a:cs typeface="Times New Roman"/>
              </a:rPr>
              <a:t>→ </a:t>
            </a:r>
            <a:r>
              <a:rPr lang="en-US" altLang="en-US" dirty="0" smtClean="0"/>
              <a:t>Increase </a:t>
            </a:r>
            <a:r>
              <a:rPr lang="en-US" altLang="en-US" dirty="0"/>
              <a:t>in consumer </a:t>
            </a:r>
            <a:r>
              <a:rPr lang="en-US" altLang="en-US" dirty="0" smtClean="0"/>
              <a:t>spending </a:t>
            </a:r>
            <a:r>
              <a:rPr lang="en-US" altLang="en-US" dirty="0">
                <a:latin typeface="Times New Roman"/>
                <a:cs typeface="Times New Roman"/>
              </a:rPr>
              <a:t>→ </a:t>
            </a:r>
            <a:r>
              <a:rPr lang="en-US" altLang="en-US" dirty="0" smtClean="0"/>
              <a:t>Aggregate </a:t>
            </a:r>
            <a:r>
              <a:rPr lang="en-US" altLang="en-US" dirty="0"/>
              <a:t>demand - shift right</a:t>
            </a:r>
          </a:p>
          <a:p>
            <a:r>
              <a:rPr lang="en-US" altLang="en-US" dirty="0"/>
              <a:t>Changes in investment, </a:t>
            </a:r>
            <a:r>
              <a:rPr lang="en-US" altLang="en-US" dirty="0" smtClean="0"/>
              <a:t>I: events </a:t>
            </a:r>
            <a:r>
              <a:rPr lang="en-US" altLang="en-US" dirty="0"/>
              <a:t>- change how much firms want to invest at a given price </a:t>
            </a:r>
            <a:r>
              <a:rPr lang="en-US" altLang="en-US" dirty="0" smtClean="0"/>
              <a:t>level</a:t>
            </a:r>
          </a:p>
          <a:p>
            <a:pPr marL="0" indent="0">
              <a:buNone/>
            </a:pPr>
            <a:r>
              <a:rPr lang="en-US" altLang="en-US" i="1" dirty="0" smtClean="0"/>
              <a:t>E.g.</a:t>
            </a:r>
            <a:r>
              <a:rPr lang="en-US" altLang="en-US" dirty="0" smtClean="0"/>
              <a:t> Better technology, Preferable Tax policy, Money supply increase </a:t>
            </a:r>
            <a:r>
              <a:rPr lang="en-US" altLang="en-US" dirty="0" smtClean="0">
                <a:latin typeface="Times New Roman"/>
                <a:cs typeface="Times New Roman"/>
              </a:rPr>
              <a:t>→ </a:t>
            </a:r>
            <a:r>
              <a:rPr lang="en-US" altLang="en-US" dirty="0" smtClean="0"/>
              <a:t>Increase </a:t>
            </a:r>
            <a:r>
              <a:rPr lang="en-US" altLang="en-US" dirty="0"/>
              <a:t>in </a:t>
            </a:r>
            <a:r>
              <a:rPr lang="en-US" altLang="en-US" dirty="0" smtClean="0"/>
              <a:t>investment </a:t>
            </a:r>
            <a:r>
              <a:rPr lang="en-US" altLang="en-US" dirty="0">
                <a:latin typeface="Times New Roman"/>
                <a:cs typeface="Times New Roman"/>
              </a:rPr>
              <a:t>→ </a:t>
            </a:r>
            <a:r>
              <a:rPr lang="en-US" altLang="en-US" dirty="0" smtClean="0"/>
              <a:t>Aggregate </a:t>
            </a:r>
            <a:r>
              <a:rPr lang="en-US" altLang="en-US" dirty="0"/>
              <a:t>demand - shift right</a:t>
            </a:r>
          </a:p>
          <a:p>
            <a:pPr marL="0" indent="0">
              <a:buNone/>
            </a:pPr>
            <a:endParaRPr lang="en-US" dirty="0"/>
          </a:p>
        </p:txBody>
      </p:sp>
      <p:sp>
        <p:nvSpPr>
          <p:cNvPr id="4" name="Title 1"/>
          <p:cNvSpPr>
            <a:spLocks noGrp="1"/>
          </p:cNvSpPr>
          <p:nvPr>
            <p:ph type="title"/>
          </p:nvPr>
        </p:nvSpPr>
        <p:spPr>
          <a:xfrm>
            <a:off x="685800" y="152400"/>
            <a:ext cx="7772400" cy="762000"/>
          </a:xfrm>
        </p:spPr>
        <p:txBody>
          <a:bodyPr/>
          <a:lstStyle/>
          <a:p>
            <a:r>
              <a:rPr lang="en-US" dirty="0" smtClean="0"/>
              <a:t>II AD – AS model</a:t>
            </a:r>
            <a:endParaRPr lang="en-US" dirty="0"/>
          </a:p>
        </p:txBody>
      </p:sp>
    </p:spTree>
    <p:extLst>
      <p:ext uri="{BB962C8B-B14F-4D97-AF65-F5344CB8AC3E}">
        <p14:creationId xmlns:p14="http://schemas.microsoft.com/office/powerpoint/2010/main" val="1963464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1066800"/>
            <a:ext cx="8839200" cy="5257800"/>
          </a:xfrm>
        </p:spPr>
        <p:txBody>
          <a:bodyPr>
            <a:normAutofit/>
          </a:bodyPr>
          <a:lstStyle/>
          <a:p>
            <a:pPr marL="0" indent="0">
              <a:buNone/>
            </a:pPr>
            <a:r>
              <a:rPr lang="en-US" altLang="en-US" b="1" i="1" u="sng" dirty="0"/>
              <a:t>Why the AD curve might </a:t>
            </a:r>
            <a:r>
              <a:rPr lang="en-US" altLang="en-US" b="1" i="1" u="sng" dirty="0" smtClean="0"/>
              <a:t>shift</a:t>
            </a:r>
            <a:endParaRPr lang="en-US" altLang="en-US" dirty="0" smtClean="0"/>
          </a:p>
          <a:p>
            <a:r>
              <a:rPr lang="en-US" altLang="en-US" dirty="0" smtClean="0"/>
              <a:t>Changes </a:t>
            </a:r>
            <a:r>
              <a:rPr lang="en-US" altLang="en-US" dirty="0"/>
              <a:t>in government purchases, </a:t>
            </a:r>
            <a:r>
              <a:rPr lang="en-US" altLang="en-US" dirty="0" smtClean="0"/>
              <a:t>G: policy </a:t>
            </a:r>
            <a:r>
              <a:rPr lang="en-US" altLang="en-US" dirty="0"/>
              <a:t>makers – change government spending at a given price </a:t>
            </a:r>
            <a:r>
              <a:rPr lang="en-US" altLang="en-US" dirty="0" smtClean="0"/>
              <a:t>level</a:t>
            </a:r>
          </a:p>
          <a:p>
            <a:pPr marL="0" indent="0">
              <a:buNone/>
            </a:pPr>
            <a:r>
              <a:rPr lang="en-US" altLang="en-US" i="1" dirty="0" smtClean="0"/>
              <a:t>E.g.</a:t>
            </a:r>
            <a:r>
              <a:rPr lang="en-US" altLang="en-US" dirty="0" smtClean="0"/>
              <a:t> Build new roads </a:t>
            </a:r>
            <a:r>
              <a:rPr lang="en-US" altLang="en-US" dirty="0" smtClean="0">
                <a:cs typeface="Times New Roman"/>
              </a:rPr>
              <a:t>→ </a:t>
            </a:r>
            <a:r>
              <a:rPr lang="en-US" altLang="en-US" dirty="0" smtClean="0"/>
              <a:t>Increase in government purchases </a:t>
            </a:r>
            <a:r>
              <a:rPr lang="en-US" altLang="en-US" dirty="0">
                <a:cs typeface="Times New Roman"/>
              </a:rPr>
              <a:t>→ </a:t>
            </a:r>
            <a:r>
              <a:rPr lang="en-US" altLang="en-US" dirty="0" smtClean="0">
                <a:cs typeface="Times New Roman"/>
              </a:rPr>
              <a:t> </a:t>
            </a:r>
            <a:r>
              <a:rPr lang="en-US" altLang="en-US" dirty="0" smtClean="0"/>
              <a:t>Aggregate demand - shift right</a:t>
            </a:r>
          </a:p>
          <a:p>
            <a:r>
              <a:rPr lang="en-US" altLang="en-US" dirty="0" smtClean="0"/>
              <a:t>Changes </a:t>
            </a:r>
            <a:r>
              <a:rPr lang="en-US" altLang="en-US" dirty="0"/>
              <a:t>in net exports, </a:t>
            </a:r>
            <a:r>
              <a:rPr lang="en-US" altLang="en-US" dirty="0" smtClean="0"/>
              <a:t>NX: events </a:t>
            </a:r>
            <a:r>
              <a:rPr lang="en-US" altLang="en-US" dirty="0"/>
              <a:t>- change net exports for a given price </a:t>
            </a:r>
            <a:r>
              <a:rPr lang="en-US" altLang="en-US" dirty="0" smtClean="0"/>
              <a:t>level</a:t>
            </a:r>
          </a:p>
          <a:p>
            <a:pPr marL="0" indent="0">
              <a:buNone/>
            </a:pPr>
            <a:r>
              <a:rPr lang="en-US" altLang="en-US" i="1" dirty="0" smtClean="0"/>
              <a:t>E.g.</a:t>
            </a:r>
            <a:r>
              <a:rPr lang="en-US" altLang="en-US" dirty="0" smtClean="0"/>
              <a:t> Recession </a:t>
            </a:r>
            <a:r>
              <a:rPr lang="en-US" altLang="en-US" dirty="0"/>
              <a:t>in </a:t>
            </a:r>
            <a:r>
              <a:rPr lang="en-US" altLang="en-US" dirty="0" smtClean="0"/>
              <a:t>Europe </a:t>
            </a:r>
            <a:r>
              <a:rPr lang="en-US" altLang="en-US" dirty="0" smtClean="0">
                <a:cs typeface="Times New Roman"/>
              </a:rPr>
              <a:t>→ Decrease net exports → Aggregate demand – shift left  </a:t>
            </a:r>
            <a:endParaRPr lang="en-US" altLang="en-US" dirty="0" smtClean="0"/>
          </a:p>
          <a:p>
            <a:pPr marL="0" indent="0">
              <a:buNone/>
            </a:pPr>
            <a:r>
              <a:rPr lang="en-US" altLang="en-US" dirty="0"/>
              <a:t> </a:t>
            </a:r>
            <a:r>
              <a:rPr lang="en-US" altLang="en-US" dirty="0" smtClean="0"/>
              <a:t>      International </a:t>
            </a:r>
            <a:r>
              <a:rPr lang="en-US" altLang="en-US" dirty="0"/>
              <a:t>speculators – change in exchange </a:t>
            </a:r>
            <a:r>
              <a:rPr lang="en-US" altLang="en-US" dirty="0" smtClean="0"/>
              <a:t>rate </a:t>
            </a:r>
            <a:r>
              <a:rPr lang="en-US" altLang="en-US" dirty="0">
                <a:cs typeface="Times New Roman"/>
              </a:rPr>
              <a:t>→ </a:t>
            </a:r>
            <a:r>
              <a:rPr lang="en-US" altLang="en-US" dirty="0" smtClean="0"/>
              <a:t>Increase </a:t>
            </a:r>
            <a:r>
              <a:rPr lang="en-US" altLang="en-US" dirty="0"/>
              <a:t>in net exports </a:t>
            </a:r>
            <a:r>
              <a:rPr lang="en-US" altLang="en-US" dirty="0">
                <a:cs typeface="Times New Roman"/>
              </a:rPr>
              <a:t>→ </a:t>
            </a:r>
            <a:r>
              <a:rPr lang="en-US" altLang="en-US" dirty="0" smtClean="0">
                <a:cs typeface="Times New Roman"/>
              </a:rPr>
              <a:t> </a:t>
            </a:r>
            <a:r>
              <a:rPr lang="en-US" altLang="en-US" dirty="0" smtClean="0"/>
              <a:t>Aggregate </a:t>
            </a:r>
            <a:r>
              <a:rPr lang="en-US" altLang="en-US" dirty="0"/>
              <a:t>demand - shift right</a:t>
            </a:r>
          </a:p>
          <a:p>
            <a:pPr marL="0" indent="0">
              <a:buNone/>
            </a:pPr>
            <a:endParaRPr lang="en-US" dirty="0"/>
          </a:p>
        </p:txBody>
      </p:sp>
      <p:sp>
        <p:nvSpPr>
          <p:cNvPr id="4" name="Title 1"/>
          <p:cNvSpPr>
            <a:spLocks noGrp="1"/>
          </p:cNvSpPr>
          <p:nvPr>
            <p:ph type="title"/>
          </p:nvPr>
        </p:nvSpPr>
        <p:spPr>
          <a:xfrm>
            <a:off x="838200" y="152400"/>
            <a:ext cx="7772400" cy="808038"/>
          </a:xfrm>
        </p:spPr>
        <p:txBody>
          <a:bodyPr>
            <a:normAutofit/>
          </a:bodyPr>
          <a:lstStyle/>
          <a:p>
            <a:r>
              <a:rPr lang="en-US" dirty="0" smtClean="0"/>
              <a:t>II AD – AS model</a:t>
            </a:r>
            <a:endParaRPr lang="en-US" dirty="0"/>
          </a:p>
        </p:txBody>
      </p:sp>
    </p:spTree>
    <p:extLst>
      <p:ext uri="{BB962C8B-B14F-4D97-AF65-F5344CB8AC3E}">
        <p14:creationId xmlns:p14="http://schemas.microsoft.com/office/powerpoint/2010/main" val="841436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aggregate-demand curve: summary (a)</a:t>
            </a:r>
          </a:p>
        </p:txBody>
      </p:sp>
      <p:graphicFrame>
        <p:nvGraphicFramePr>
          <p:cNvPr id="6" name="Table 5"/>
          <p:cNvGraphicFramePr>
            <a:graphicFrameLocks noGrp="1"/>
          </p:cNvGraphicFramePr>
          <p:nvPr>
            <p:extLst>
              <p:ext uri="{D42A27DB-BD31-4B8C-83A1-F6EECF244321}">
                <p14:modId xmlns:p14="http://schemas.microsoft.com/office/powerpoint/2010/main" val="3215009304"/>
              </p:ext>
            </p:extLst>
          </p:nvPr>
        </p:nvGraphicFramePr>
        <p:xfrm>
          <a:off x="355600" y="1444624"/>
          <a:ext cx="8205788" cy="4142532"/>
        </p:xfrm>
        <a:graphic>
          <a:graphicData uri="http://schemas.openxmlformats.org/drawingml/2006/table">
            <a:tbl>
              <a:tblPr>
                <a:tableStyleId>{5C22544A-7EE6-4342-B048-85BDC9FD1C3A}</a:tableStyleId>
              </a:tblPr>
              <a:tblGrid>
                <a:gridCol w="8205788"/>
              </a:tblGrid>
              <a:tr h="640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600" dirty="0" smtClean="0">
                          <a:solidFill>
                            <a:srgbClr val="000099"/>
                          </a:solidFill>
                        </a:rPr>
                        <a:t>Why Does the Aggregate-Demand Curve Slope Downward?</a:t>
                      </a:r>
                      <a:endParaRPr lang="en-US" sz="2600" dirty="0"/>
                    </a:p>
                  </a:txBody>
                  <a:tcPr marL="91439" marR="91439"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1336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smtClean="0"/>
                        <a:t>1. The Wealth Effect: A lower price level increases real wealth, which stimulates spending on consumption.</a:t>
                      </a:r>
                      <a:endParaRPr lang="en-US" sz="2500" dirty="0"/>
                    </a:p>
                  </a:txBody>
                  <a:tcPr marL="91439" marR="91439"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1336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smtClean="0"/>
                        <a:t>2. The Interest-Rate Effect: A lower price level reduces the interest rate, which stimulates spending on investment.</a:t>
                      </a:r>
                    </a:p>
                  </a:txBody>
                  <a:tcPr marL="91439" marR="91439"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133671">
                <a:tc>
                  <a:txBody>
                    <a:bodyPr/>
                    <a:lstStyle/>
                    <a:p>
                      <a:r>
                        <a:rPr lang="en-US" sz="2500" dirty="0" smtClean="0"/>
                        <a:t>3. The Exchange-Rate Effect: A lower price level causes the real exchange rate to depreciate, which stimulates spending on net exports</a:t>
                      </a:r>
                      <a:endParaRPr lang="en-US" sz="2500" dirty="0"/>
                    </a:p>
                  </a:txBody>
                  <a:tcPr marL="91439" marR="91439"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741570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bwMode="auto">
          <a:xfrm>
            <a:off x="304800" y="6234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aggregate-demand curve: summary (b)</a:t>
            </a:r>
          </a:p>
        </p:txBody>
      </p:sp>
      <p:sp>
        <p:nvSpPr>
          <p:cNvPr id="36869" name="TextBox 4"/>
          <p:cNvSpPr txBox="1">
            <a:spLocks noChangeArrowheads="1"/>
          </p:cNvSpPr>
          <p:nvPr/>
        </p:nvSpPr>
        <p:spPr bwMode="auto">
          <a:xfrm>
            <a:off x="0" y="2873375"/>
            <a:ext cx="900112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500"/>
              <a:t>.</a:t>
            </a:r>
          </a:p>
        </p:txBody>
      </p:sp>
      <p:graphicFrame>
        <p:nvGraphicFramePr>
          <p:cNvPr id="6" name="Table 5"/>
          <p:cNvGraphicFramePr>
            <a:graphicFrameLocks noGrp="1"/>
          </p:cNvGraphicFramePr>
          <p:nvPr>
            <p:extLst>
              <p:ext uri="{D42A27DB-BD31-4B8C-83A1-F6EECF244321}">
                <p14:modId xmlns:p14="http://schemas.microsoft.com/office/powerpoint/2010/main" val="3064048026"/>
              </p:ext>
            </p:extLst>
          </p:nvPr>
        </p:nvGraphicFramePr>
        <p:xfrm>
          <a:off x="39831" y="482510"/>
          <a:ext cx="9124951" cy="6248450"/>
        </p:xfrm>
        <a:graphic>
          <a:graphicData uri="http://schemas.openxmlformats.org/drawingml/2006/table">
            <a:tbl>
              <a:tblPr>
                <a:tableStyleId>{5C22544A-7EE6-4342-B048-85BDC9FD1C3A}</a:tableStyleId>
              </a:tblPr>
              <a:tblGrid>
                <a:gridCol w="9124951"/>
              </a:tblGrid>
              <a:tr h="370884">
                <a:tc>
                  <a:txBody>
                    <a:bodyPr/>
                    <a:lstStyle/>
                    <a:p>
                      <a:r>
                        <a:rPr lang="en-US" sz="2000" dirty="0" smtClean="0">
                          <a:solidFill>
                            <a:srgbClr val="000099"/>
                          </a:solidFill>
                        </a:rPr>
                        <a:t>Why Might the Aggregate-Demand Curve Shift?</a:t>
                      </a:r>
                      <a:endParaRPr lang="en-US" sz="2000" dirty="0">
                        <a:solidFill>
                          <a:srgbClr val="000099"/>
                        </a:solidFill>
                      </a:endParaRPr>
                    </a:p>
                  </a:txBody>
                  <a:tcPr marL="91452" marR="91452"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1278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1. </a:t>
                      </a:r>
                      <a:r>
                        <a:rPr lang="en-US" sz="2000" b="1" dirty="0" smtClean="0"/>
                        <a:t>Shifts Arising from Consumption</a:t>
                      </a:r>
                      <a:r>
                        <a:rPr lang="en-US" sz="2000" dirty="0" smtClean="0"/>
                        <a:t>: An event that makes consumers spend more at a given price level (a tax cut, a stock-market boom) shifts the aggregate-demand curve to the right. An event that makes consumers spend less at a given price level (a tax hike, a stock-market decline) shifts the aggregate-demand curve to the left.</a:t>
                      </a:r>
                    </a:p>
                  </a:txBody>
                  <a:tcPr marL="91452" marR="91452"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2094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2. </a:t>
                      </a:r>
                      <a:r>
                        <a:rPr lang="en-US" sz="2000" b="1" dirty="0" smtClean="0"/>
                        <a:t>Shifts Arising from Investment</a:t>
                      </a:r>
                      <a:r>
                        <a:rPr lang="en-US" sz="2000" dirty="0" smtClean="0"/>
                        <a:t>: An event that makes firms invest more at a given price level (optimism about the future, a fall in interest rates due to an increase in the money supply) shifts the aggregate-demand curve to the right. An event that makes firms invest less at a given price level (pessimism about the future, a rise in interest rates due to a decrease in the money supply) shifts the aggregate-demand curve to the left.</a:t>
                      </a:r>
                    </a:p>
                  </a:txBody>
                  <a:tcPr marL="91452" marR="91452"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1278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3. </a:t>
                      </a:r>
                      <a:r>
                        <a:rPr lang="en-US" sz="2000" b="1" dirty="0" smtClean="0"/>
                        <a:t>Shifts Arising from Government Purchases</a:t>
                      </a:r>
                      <a:r>
                        <a:rPr lang="en-US" sz="2000" dirty="0" smtClean="0"/>
                        <a:t>: An increase in government purchases of goods and services (greater spending on defense or highway construction) shifts the aggregate-demand curve to the right. A decrease in government purchases on goods and services (a cutback in defense or highway spending) shifts the aggregate-demand curve to the left.</a:t>
                      </a:r>
                      <a:endParaRPr lang="en-US" sz="2000" dirty="0"/>
                    </a:p>
                  </a:txBody>
                  <a:tcPr marL="91452" marR="91452"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87003">
                <a:tc>
                  <a:txBody>
                    <a:bodyPr/>
                    <a:lstStyle/>
                    <a:p>
                      <a:r>
                        <a:rPr lang="en-US" sz="2000" dirty="0" smtClean="0"/>
                        <a:t>4. </a:t>
                      </a:r>
                      <a:r>
                        <a:rPr lang="en-US" sz="2000" b="1" i="0" dirty="0" smtClean="0"/>
                        <a:t>Shifts Arising from Net Exports</a:t>
                      </a:r>
                      <a:r>
                        <a:rPr lang="en-US" sz="2000" dirty="0" smtClean="0"/>
                        <a:t>: An event that raises spending on net exports at a given price level (a boom overseas, speculation that causes an exchange-rate depreciation) shifts the aggregate-demand curve to the right. An event that reduces spending on net exports at a given price level (a recession overseas, speculation that causes an exchange-rate appreciation) shifts the aggregate-demand curve to the left</a:t>
                      </a:r>
                      <a:endParaRPr lang="en-US" sz="2000" dirty="0"/>
                    </a:p>
                  </a:txBody>
                  <a:tcPr marL="91452" marR="91452"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13501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762000"/>
          </a:xfrm>
        </p:spPr>
        <p:txBody>
          <a:bodyPr/>
          <a:lstStyle/>
          <a:p>
            <a:r>
              <a:rPr lang="en-US" dirty="0"/>
              <a:t>II AD – AS model</a:t>
            </a:r>
          </a:p>
        </p:txBody>
      </p:sp>
      <p:sp>
        <p:nvSpPr>
          <p:cNvPr id="3" name="Content Placeholder 2"/>
          <p:cNvSpPr>
            <a:spLocks noGrp="1"/>
          </p:cNvSpPr>
          <p:nvPr>
            <p:ph sz="quarter" idx="1"/>
          </p:nvPr>
        </p:nvSpPr>
        <p:spPr>
          <a:xfrm>
            <a:off x="685800" y="762000"/>
            <a:ext cx="7772400" cy="4572000"/>
          </a:xfrm>
        </p:spPr>
        <p:txBody>
          <a:bodyPr>
            <a:normAutofit lnSpcReduction="10000"/>
          </a:bodyPr>
          <a:lstStyle/>
          <a:p>
            <a:pPr marL="0" indent="0">
              <a:buNone/>
            </a:pPr>
            <a:r>
              <a:rPr lang="en-US" b="1" dirty="0" smtClean="0"/>
              <a:t>2 Aggregate supply</a:t>
            </a:r>
          </a:p>
          <a:p>
            <a:pPr marL="0" indent="0">
              <a:buNone/>
            </a:pPr>
            <a:r>
              <a:rPr lang="en-US" altLang="en-US" dirty="0" smtClean="0"/>
              <a:t>- Aggregate-supply curve shows </a:t>
            </a:r>
            <a:r>
              <a:rPr lang="en-US" altLang="en-US" dirty="0"/>
              <a:t>the quantity of goods and </a:t>
            </a:r>
            <a:r>
              <a:rPr lang="en-US" altLang="en-US" dirty="0" smtClean="0"/>
              <a:t>services that </a:t>
            </a:r>
            <a:r>
              <a:rPr lang="en-US" altLang="en-US" dirty="0"/>
              <a:t>firms choose to produce and </a:t>
            </a:r>
            <a:r>
              <a:rPr lang="en-US" altLang="en-US" dirty="0" smtClean="0"/>
              <a:t>sell at </a:t>
            </a:r>
            <a:r>
              <a:rPr lang="en-US" altLang="en-US" dirty="0"/>
              <a:t>each price </a:t>
            </a:r>
            <a:r>
              <a:rPr lang="en-US" altLang="en-US" dirty="0" smtClean="0"/>
              <a:t>level</a:t>
            </a:r>
          </a:p>
          <a:p>
            <a:pPr marL="0" indent="0">
              <a:buNone/>
            </a:pPr>
            <a:r>
              <a:rPr lang="en-US" altLang="en-US" dirty="0" smtClean="0"/>
              <a:t>- Aggregate supply curve is Upward sloping in the short run and vertical in the long run</a:t>
            </a:r>
          </a:p>
          <a:p>
            <a:pPr marL="0" indent="0">
              <a:buNone/>
            </a:pPr>
            <a:r>
              <a:rPr lang="en-US" altLang="en-US" dirty="0"/>
              <a:t>In the next slides, we will examine two topics</a:t>
            </a:r>
          </a:p>
          <a:p>
            <a:pPr marL="0" indent="0">
              <a:buNone/>
            </a:pPr>
            <a:r>
              <a:rPr lang="en-US" altLang="en-US" dirty="0"/>
              <a:t>+ Why </a:t>
            </a:r>
            <a:r>
              <a:rPr lang="en-US" altLang="en-US" dirty="0" smtClean="0"/>
              <a:t>the long run AS curve vertical and the short run AS </a:t>
            </a:r>
            <a:r>
              <a:rPr lang="en-US" altLang="en-US" dirty="0"/>
              <a:t>curve slopes </a:t>
            </a:r>
            <a:r>
              <a:rPr lang="en-US" altLang="en-US" dirty="0" smtClean="0"/>
              <a:t>upward </a:t>
            </a:r>
            <a:endParaRPr lang="en-US" altLang="en-US" dirty="0"/>
          </a:p>
          <a:p>
            <a:pPr marL="0" indent="0">
              <a:buNone/>
            </a:pPr>
            <a:r>
              <a:rPr lang="en-US" altLang="en-US" dirty="0"/>
              <a:t>+ Why the </a:t>
            </a:r>
            <a:r>
              <a:rPr lang="en-US" altLang="en-US" dirty="0" smtClean="0"/>
              <a:t>long run AS curve and the short run AS </a:t>
            </a:r>
            <a:r>
              <a:rPr lang="en-US" altLang="en-US" dirty="0"/>
              <a:t>curve might shift</a:t>
            </a:r>
          </a:p>
          <a:p>
            <a:pPr marL="320040" lvl="1" indent="0">
              <a:buNone/>
            </a:pPr>
            <a:endParaRPr lang="en-US" altLang="en-US" dirty="0"/>
          </a:p>
          <a:p>
            <a:pPr marL="0" indent="0">
              <a:buNone/>
            </a:pPr>
            <a:endParaRPr lang="en-US" dirty="0"/>
          </a:p>
        </p:txBody>
      </p:sp>
    </p:spTree>
    <p:extLst>
      <p:ext uri="{BB962C8B-B14F-4D97-AF65-F5344CB8AC3E}">
        <p14:creationId xmlns:p14="http://schemas.microsoft.com/office/powerpoint/2010/main" val="1388306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219200"/>
            <a:ext cx="8763000" cy="5181600"/>
          </a:xfrm>
        </p:spPr>
        <p:txBody>
          <a:bodyPr>
            <a:normAutofit/>
          </a:bodyPr>
          <a:lstStyle/>
          <a:p>
            <a:pPr marL="0" indent="0">
              <a:buNone/>
            </a:pPr>
            <a:r>
              <a:rPr lang="en-US" altLang="en-US" b="1" dirty="0" smtClean="0"/>
              <a:t>2 Aggregate supply</a:t>
            </a:r>
          </a:p>
          <a:p>
            <a:pPr marL="0" indent="0">
              <a:buNone/>
            </a:pPr>
            <a:r>
              <a:rPr lang="en-US" altLang="en-US" b="1" i="1" u="sng" dirty="0" smtClean="0"/>
              <a:t>Why </a:t>
            </a:r>
            <a:r>
              <a:rPr lang="en-US" altLang="en-US" b="1" i="1" u="sng" dirty="0"/>
              <a:t>the aggregate-supply curve (LRAS) is vertical in the long </a:t>
            </a:r>
            <a:r>
              <a:rPr lang="en-US" altLang="en-US" b="1" i="1" u="sng" dirty="0" smtClean="0"/>
              <a:t>run</a:t>
            </a:r>
          </a:p>
          <a:p>
            <a:pPr marL="0" indent="0">
              <a:buNone/>
            </a:pPr>
            <a:r>
              <a:rPr lang="en-US" altLang="en-US" dirty="0" smtClean="0"/>
              <a:t>Price </a:t>
            </a:r>
            <a:r>
              <a:rPr lang="en-US" altLang="en-US" dirty="0"/>
              <a:t>level does not affect the long-run determinants of </a:t>
            </a:r>
            <a:r>
              <a:rPr lang="en-US" altLang="en-US" dirty="0" smtClean="0"/>
              <a:t>GDP:</a:t>
            </a:r>
          </a:p>
          <a:p>
            <a:pPr marL="0" indent="0">
              <a:buNone/>
            </a:pPr>
            <a:r>
              <a:rPr lang="en-US" altLang="en-US" dirty="0" smtClean="0"/>
              <a:t>	+ Supplies </a:t>
            </a:r>
            <a:r>
              <a:rPr lang="en-US" altLang="en-US" dirty="0"/>
              <a:t>of labor, capital, and natural </a:t>
            </a:r>
            <a:r>
              <a:rPr lang="en-US" altLang="en-US" dirty="0" smtClean="0"/>
              <a:t>resources</a:t>
            </a:r>
          </a:p>
          <a:p>
            <a:pPr marL="0" indent="0">
              <a:buNone/>
            </a:pPr>
            <a:r>
              <a:rPr lang="en-US" altLang="en-US" dirty="0" smtClean="0"/>
              <a:t>	+ Available technology</a:t>
            </a:r>
          </a:p>
          <a:p>
            <a:pPr marL="0" indent="0">
              <a:buNone/>
            </a:pPr>
            <a:r>
              <a:rPr lang="en-US" altLang="en-US" dirty="0" smtClean="0"/>
              <a:t>In other words, GDP (output) in the long run is not determined by price level. In the long run, when the economy adjusts itself, the output always stay at </a:t>
            </a:r>
            <a:r>
              <a:rPr lang="en-US" altLang="en-US" b="1" i="1" dirty="0" smtClean="0"/>
              <a:t>natural level of output </a:t>
            </a:r>
            <a:r>
              <a:rPr lang="en-US" altLang="en-US" dirty="0" smtClean="0"/>
              <a:t>or </a:t>
            </a:r>
            <a:r>
              <a:rPr lang="en-US" altLang="en-US" b="1" i="1" smtClean="0"/>
              <a:t>potential output (Y*)</a:t>
            </a:r>
            <a:r>
              <a:rPr lang="en-US" altLang="en-US" smtClean="0"/>
              <a:t>. </a:t>
            </a:r>
            <a:endParaRPr lang="en-US" altLang="en-US" dirty="0" smtClean="0"/>
          </a:p>
          <a:p>
            <a:pPr marL="0" lvl="1" indent="0">
              <a:spcBef>
                <a:spcPts val="580"/>
              </a:spcBef>
              <a:buClr>
                <a:schemeClr val="accent1"/>
              </a:buClr>
              <a:buNone/>
            </a:pPr>
            <a:r>
              <a:rPr lang="en-US" altLang="en-US" dirty="0" smtClean="0"/>
              <a:t>Potential output is the output of economy </a:t>
            </a:r>
            <a:r>
              <a:rPr lang="en-US" altLang="en-US" b="1" i="1" dirty="0" smtClean="0"/>
              <a:t>when it utilizes all available inputs at normal rate</a:t>
            </a:r>
            <a:r>
              <a:rPr lang="en-US" altLang="en-US" dirty="0" smtClean="0"/>
              <a:t>. </a:t>
            </a:r>
            <a:r>
              <a:rPr lang="en-US" altLang="en-US" b="1" i="1" dirty="0" smtClean="0"/>
              <a:t>Unemployment rate at potential output is at natural level , </a:t>
            </a:r>
            <a:r>
              <a:rPr lang="en-US" altLang="en-US" dirty="0" smtClean="0"/>
              <a:t>therefore potential output is also called </a:t>
            </a:r>
            <a:r>
              <a:rPr lang="en-US" altLang="en-US" b="1" i="1" dirty="0" smtClean="0"/>
              <a:t>full-employment </a:t>
            </a:r>
            <a:r>
              <a:rPr lang="en-US" altLang="en-US" b="1" i="1" dirty="0"/>
              <a:t>output</a:t>
            </a:r>
          </a:p>
          <a:p>
            <a:pPr marL="0" indent="0">
              <a:buNone/>
            </a:pPr>
            <a:endParaRPr lang="en-US" altLang="en-US" b="1" i="1" dirty="0"/>
          </a:p>
          <a:p>
            <a:pPr marL="0" indent="0">
              <a:buNone/>
            </a:pPr>
            <a:endParaRPr lang="en-US" dirty="0"/>
          </a:p>
        </p:txBody>
      </p:sp>
      <p:sp>
        <p:nvSpPr>
          <p:cNvPr id="4" name="Title 1"/>
          <p:cNvSpPr>
            <a:spLocks noGrp="1"/>
          </p:cNvSpPr>
          <p:nvPr>
            <p:ph type="title"/>
          </p:nvPr>
        </p:nvSpPr>
        <p:spPr>
          <a:xfrm>
            <a:off x="381000" y="0"/>
            <a:ext cx="7772400" cy="1143000"/>
          </a:xfrm>
        </p:spPr>
        <p:txBody>
          <a:bodyPr/>
          <a:lstStyle/>
          <a:p>
            <a:r>
              <a:rPr lang="en-US" dirty="0"/>
              <a:t>II AD – AS model</a:t>
            </a:r>
          </a:p>
        </p:txBody>
      </p:sp>
    </p:spTree>
    <p:extLst>
      <p:ext uri="{BB962C8B-B14F-4D97-AF65-F5344CB8AC3E}">
        <p14:creationId xmlns:p14="http://schemas.microsoft.com/office/powerpoint/2010/main" val="3337744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long-run aggregate-supply curve</a:t>
            </a:r>
          </a:p>
        </p:txBody>
      </p:sp>
      <p:grpSp>
        <p:nvGrpSpPr>
          <p:cNvPr id="2" name="Group 22"/>
          <p:cNvGrpSpPr>
            <a:grpSpLocks/>
          </p:cNvGrpSpPr>
          <p:nvPr/>
        </p:nvGrpSpPr>
        <p:grpSpPr bwMode="auto">
          <a:xfrm>
            <a:off x="1135063" y="1389063"/>
            <a:ext cx="5384800" cy="3184525"/>
            <a:chOff x="1135612" y="1151956"/>
            <a:chExt cx="5383941" cy="3183332"/>
          </a:xfrm>
        </p:grpSpPr>
        <p:grpSp>
          <p:nvGrpSpPr>
            <p:cNvPr id="38944" name="Group 11"/>
            <p:cNvGrpSpPr>
              <a:grpSpLocks/>
            </p:cNvGrpSpPr>
            <p:nvPr/>
          </p:nvGrpSpPr>
          <p:grpSpPr bwMode="auto">
            <a:xfrm>
              <a:off x="1816194" y="1199731"/>
              <a:ext cx="4703359" cy="3135557"/>
              <a:chOff x="1816194" y="1199731"/>
              <a:chExt cx="4703359" cy="3135557"/>
            </a:xfrm>
          </p:grpSpPr>
          <p:cxnSp>
            <p:nvCxnSpPr>
              <p:cNvPr id="8" name="Straight Connector 7"/>
              <p:cNvCxnSpPr/>
              <p:nvPr/>
            </p:nvCxnSpPr>
            <p:spPr>
              <a:xfrm rot="5400000">
                <a:off x="24947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49" y="1199563"/>
                <a:ext cx="4679204"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8945"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5" name="Group 25"/>
          <p:cNvGrpSpPr>
            <a:grpSpLocks/>
          </p:cNvGrpSpPr>
          <p:nvPr/>
        </p:nvGrpSpPr>
        <p:grpSpPr bwMode="auto">
          <a:xfrm>
            <a:off x="1804988" y="4546600"/>
            <a:ext cx="5283200" cy="338138"/>
            <a:chOff x="1805049" y="4308771"/>
            <a:chExt cx="5283584" cy="337969"/>
          </a:xfrm>
        </p:grpSpPr>
        <p:cxnSp>
          <p:nvCxnSpPr>
            <p:cNvPr id="11" name="Straight Connector 10"/>
            <p:cNvCxnSpPr/>
            <p:nvPr/>
          </p:nvCxnSpPr>
          <p:spPr>
            <a:xfrm flipV="1">
              <a:off x="1805049" y="4332572"/>
              <a:ext cx="4624723" cy="158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943" name="TextBox 23"/>
            <p:cNvSpPr txBox="1">
              <a:spLocks noChangeArrowheads="1"/>
            </p:cNvSpPr>
            <p:nvPr/>
          </p:nvSpPr>
          <p:spPr bwMode="auto">
            <a:xfrm>
              <a:off x="5235279" y="4308771"/>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24" name="TextBox 23"/>
          <p:cNvSpPr txBox="1">
            <a:spLocks noChangeArrowheads="1"/>
          </p:cNvSpPr>
          <p:nvPr/>
        </p:nvSpPr>
        <p:spPr bwMode="auto">
          <a:xfrm>
            <a:off x="331787" y="5172653"/>
            <a:ext cx="881221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dirty="0"/>
              <a:t>In the long run, the quantity of output supplied depends on the economy’s quantities of labor, capital, and natural resources and on the technology for turning these inputs into output. Because the quantity supplied does not depend on the overall price level, the long-run aggregate-supply curve is vertical at the natural rate of output.</a:t>
            </a:r>
          </a:p>
        </p:txBody>
      </p:sp>
      <p:cxnSp>
        <p:nvCxnSpPr>
          <p:cNvPr id="33" name="Straight Arrow Connector 32"/>
          <p:cNvCxnSpPr/>
          <p:nvPr/>
        </p:nvCxnSpPr>
        <p:spPr>
          <a:xfrm rot="5400000">
            <a:off x="1556544" y="3075781"/>
            <a:ext cx="711200"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6" name="Group 34"/>
          <p:cNvGrpSpPr>
            <a:grpSpLocks/>
          </p:cNvGrpSpPr>
          <p:nvPr/>
        </p:nvGrpSpPr>
        <p:grpSpPr bwMode="auto">
          <a:xfrm>
            <a:off x="177800" y="2873375"/>
            <a:ext cx="1709738" cy="831850"/>
            <a:chOff x="178130" y="3004456"/>
            <a:chExt cx="1710047" cy="830997"/>
          </a:xfrm>
        </p:grpSpPr>
        <p:sp>
          <p:nvSpPr>
            <p:cNvPr id="38940" name="TextBox 35"/>
            <p:cNvSpPr txBox="1">
              <a:spLocks noChangeArrowheads="1"/>
            </p:cNvSpPr>
            <p:nvPr/>
          </p:nvSpPr>
          <p:spPr bwMode="auto">
            <a:xfrm>
              <a:off x="178130" y="3004456"/>
              <a:ext cx="1256819"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A change</a:t>
              </a:r>
            </a:p>
            <a:p>
              <a:pPr eaLnBrk="1" hangingPunct="1"/>
              <a:r>
                <a:rPr lang="en-US" altLang="en-US" sz="1600">
                  <a:solidFill>
                    <a:srgbClr val="800080"/>
                  </a:solidFill>
                </a:rPr>
                <a:t>in the price</a:t>
              </a:r>
            </a:p>
            <a:p>
              <a:pPr eaLnBrk="1" hangingPunct="1"/>
              <a:r>
                <a:rPr lang="en-US" altLang="en-US" sz="1600">
                  <a:solidFill>
                    <a:srgbClr val="800080"/>
                  </a:solidFill>
                </a:rPr>
                <a:t>level . . .</a:t>
              </a:r>
            </a:p>
          </p:txBody>
        </p:sp>
        <p:cxnSp>
          <p:nvCxnSpPr>
            <p:cNvPr id="37" name="Straight Connector 36"/>
            <p:cNvCxnSpPr/>
            <p:nvPr/>
          </p:nvCxnSpPr>
          <p:spPr>
            <a:xfrm flipV="1">
              <a:off x="1424543" y="3242337"/>
              <a:ext cx="463634" cy="11894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0" name="Group 37"/>
          <p:cNvGrpSpPr>
            <a:grpSpLocks/>
          </p:cNvGrpSpPr>
          <p:nvPr/>
        </p:nvGrpSpPr>
        <p:grpSpPr bwMode="auto">
          <a:xfrm>
            <a:off x="3679825" y="3109913"/>
            <a:ext cx="2297113" cy="1436687"/>
            <a:chOff x="-3847605" y="5557652"/>
            <a:chExt cx="2297267" cy="1436916"/>
          </a:xfrm>
        </p:grpSpPr>
        <p:sp>
          <p:nvSpPr>
            <p:cNvPr id="38938" name="TextBox 38"/>
            <p:cNvSpPr txBox="1">
              <a:spLocks noChangeArrowheads="1"/>
            </p:cNvSpPr>
            <p:nvPr/>
          </p:nvSpPr>
          <p:spPr bwMode="auto">
            <a:xfrm>
              <a:off x="-3705095" y="5557652"/>
              <a:ext cx="2154757" cy="1107996"/>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does not affect</a:t>
              </a:r>
            </a:p>
            <a:p>
              <a:pPr eaLnBrk="1" hangingPunct="1"/>
              <a:r>
                <a:rPr lang="en-US" altLang="en-US" sz="1600">
                  <a:solidFill>
                    <a:srgbClr val="800080"/>
                  </a:solidFill>
                </a:rPr>
                <a:t>the quantity of goods</a:t>
              </a:r>
            </a:p>
            <a:p>
              <a:pPr eaLnBrk="1" hangingPunct="1"/>
              <a:r>
                <a:rPr lang="en-US" altLang="en-US" sz="1600">
                  <a:solidFill>
                    <a:srgbClr val="800080"/>
                  </a:solidFill>
                </a:rPr>
                <a:t>and services supplied</a:t>
              </a:r>
            </a:p>
            <a:p>
              <a:pPr eaLnBrk="1" hangingPunct="1"/>
              <a:r>
                <a:rPr lang="en-US" altLang="en-US" sz="1600">
                  <a:solidFill>
                    <a:srgbClr val="800080"/>
                  </a:solidFill>
                </a:rPr>
                <a:t>in the long run</a:t>
              </a:r>
            </a:p>
          </p:txBody>
        </p:sp>
        <p:cxnSp>
          <p:nvCxnSpPr>
            <p:cNvPr id="40" name="Straight Connector 39"/>
            <p:cNvCxnSpPr/>
            <p:nvPr/>
          </p:nvCxnSpPr>
          <p:spPr>
            <a:xfrm rot="5400000" flipH="1" flipV="1">
              <a:off x="-3964315" y="6661944"/>
              <a:ext cx="449334" cy="21591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3" name="Group 47"/>
          <p:cNvGrpSpPr>
            <a:grpSpLocks/>
          </p:cNvGrpSpPr>
          <p:nvPr/>
        </p:nvGrpSpPr>
        <p:grpSpPr bwMode="auto">
          <a:xfrm>
            <a:off x="3013470" y="1492250"/>
            <a:ext cx="1783956" cy="3659079"/>
            <a:chOff x="3013090" y="1492476"/>
            <a:chExt cx="1784188" cy="3658396"/>
          </a:xfrm>
        </p:grpSpPr>
        <p:grpSp>
          <p:nvGrpSpPr>
            <p:cNvPr id="38934" name="Group 33"/>
            <p:cNvGrpSpPr>
              <a:grpSpLocks/>
            </p:cNvGrpSpPr>
            <p:nvPr/>
          </p:nvGrpSpPr>
          <p:grpSpPr bwMode="auto">
            <a:xfrm>
              <a:off x="3656806" y="1492476"/>
              <a:ext cx="1140472" cy="3080318"/>
              <a:chOff x="3656976" y="1255240"/>
              <a:chExt cx="1140532" cy="3079652"/>
            </a:xfrm>
          </p:grpSpPr>
          <p:cxnSp>
            <p:nvCxnSpPr>
              <p:cNvPr id="17" name="Straight Connector 16"/>
              <p:cNvCxnSpPr/>
              <p:nvPr/>
            </p:nvCxnSpPr>
            <p:spPr>
              <a:xfrm rot="5400000">
                <a:off x="2304677" y="2980951"/>
                <a:ext cx="2707184" cy="1588"/>
              </a:xfrm>
              <a:prstGeom prst="line">
                <a:avLst/>
              </a:prstGeom>
              <a:ln w="38100">
                <a:solidFill>
                  <a:srgbClr val="007600"/>
                </a:solidFill>
              </a:ln>
            </p:spPr>
            <p:style>
              <a:lnRef idx="1">
                <a:schemeClr val="accent1"/>
              </a:lnRef>
              <a:fillRef idx="0">
                <a:schemeClr val="accent1"/>
              </a:fillRef>
              <a:effectRef idx="0">
                <a:schemeClr val="accent1"/>
              </a:effectRef>
              <a:fontRef idx="minor">
                <a:schemeClr val="tx1"/>
              </a:fontRef>
            </p:style>
          </p:cxnSp>
          <p:sp>
            <p:nvSpPr>
              <p:cNvPr id="38937"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38935" name="TextBox 31"/>
            <p:cNvSpPr txBox="1">
              <a:spLocks noChangeArrowheads="1"/>
            </p:cNvSpPr>
            <p:nvPr/>
          </p:nvSpPr>
          <p:spPr bwMode="auto">
            <a:xfrm>
              <a:off x="3013090" y="4566206"/>
              <a:ext cx="1322970" cy="5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Natural </a:t>
              </a:r>
              <a:r>
                <a:rPr lang="en-US" altLang="en-US" sz="1600" dirty="0" smtClean="0"/>
                <a:t>level</a:t>
              </a:r>
              <a:endParaRPr lang="en-US" altLang="en-US" sz="1600" dirty="0"/>
            </a:p>
            <a:p>
              <a:pPr algn="ctr" eaLnBrk="1" hangingPunct="1"/>
              <a:r>
                <a:rPr lang="en-US" altLang="en-US" sz="1600" dirty="0"/>
                <a:t>of output</a:t>
              </a:r>
            </a:p>
          </p:txBody>
        </p:sp>
      </p:grpSp>
      <p:grpSp>
        <p:nvGrpSpPr>
          <p:cNvPr id="19" name="Group 45"/>
          <p:cNvGrpSpPr>
            <a:grpSpLocks/>
          </p:cNvGrpSpPr>
          <p:nvPr/>
        </p:nvGrpSpPr>
        <p:grpSpPr bwMode="auto">
          <a:xfrm>
            <a:off x="1403350" y="2549525"/>
            <a:ext cx="2325688" cy="338138"/>
            <a:chOff x="1403631" y="2549405"/>
            <a:chExt cx="2325129" cy="338554"/>
          </a:xfrm>
        </p:grpSpPr>
        <p:grpSp>
          <p:nvGrpSpPr>
            <p:cNvPr id="38930" name="Group 26"/>
            <p:cNvGrpSpPr>
              <a:grpSpLocks/>
            </p:cNvGrpSpPr>
            <p:nvPr/>
          </p:nvGrpSpPr>
          <p:grpSpPr bwMode="auto">
            <a:xfrm>
              <a:off x="1403631" y="2549405"/>
              <a:ext cx="2253970" cy="338554"/>
              <a:chOff x="1403317" y="2727305"/>
              <a:chExt cx="2254165" cy="338460"/>
            </a:xfrm>
          </p:grpSpPr>
          <p:cxnSp>
            <p:nvCxnSpPr>
              <p:cNvPr id="14" name="Straight Connector 13"/>
              <p:cNvCxnSpPr/>
              <p:nvPr/>
            </p:nvCxnSpPr>
            <p:spPr>
              <a:xfrm rot="10800000">
                <a:off x="1828702" y="2897330"/>
                <a:ext cx="1828519"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8933" name="TextBox 24"/>
              <p:cNvSpPr txBox="1">
                <a:spLocks noChangeArrowheads="1"/>
              </p:cNvSpPr>
              <p:nvPr/>
            </p:nvSpPr>
            <p:spPr bwMode="auto">
              <a:xfrm>
                <a:off x="1403317" y="2727305"/>
                <a:ext cx="396296" cy="33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a:t>
                </a:r>
              </a:p>
            </p:txBody>
          </p:sp>
        </p:grpSp>
        <p:sp>
          <p:nvSpPr>
            <p:cNvPr id="38931"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grpSp>
        <p:nvGrpSpPr>
          <p:cNvPr id="22" name="Group 44"/>
          <p:cNvGrpSpPr>
            <a:grpSpLocks/>
          </p:cNvGrpSpPr>
          <p:nvPr/>
        </p:nvGrpSpPr>
        <p:grpSpPr bwMode="auto">
          <a:xfrm>
            <a:off x="1401763" y="3282950"/>
            <a:ext cx="2336800" cy="339725"/>
            <a:chOff x="1401658" y="3283680"/>
            <a:chExt cx="2337002" cy="338554"/>
          </a:xfrm>
        </p:grpSpPr>
        <p:grpSp>
          <p:nvGrpSpPr>
            <p:cNvPr id="38926" name="Group 26"/>
            <p:cNvGrpSpPr>
              <a:grpSpLocks/>
            </p:cNvGrpSpPr>
            <p:nvPr/>
          </p:nvGrpSpPr>
          <p:grpSpPr bwMode="auto">
            <a:xfrm>
              <a:off x="1401658" y="3283680"/>
              <a:ext cx="2267819" cy="338554"/>
              <a:chOff x="1403319" y="2727305"/>
              <a:chExt cx="2268015" cy="338460"/>
            </a:xfrm>
          </p:grpSpPr>
          <p:cxnSp>
            <p:nvCxnSpPr>
              <p:cNvPr id="26" name="Straight Connector 25"/>
              <p:cNvCxnSpPr/>
              <p:nvPr/>
            </p:nvCxnSpPr>
            <p:spPr>
              <a:xfrm rot="10800000">
                <a:off x="1828843" y="2896535"/>
                <a:ext cx="1841818" cy="3163"/>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8929" name="TextBox 24"/>
              <p:cNvSpPr txBox="1">
                <a:spLocks noChangeArrowheads="1"/>
              </p:cNvSpPr>
              <p:nvPr/>
            </p:nvSpPr>
            <p:spPr bwMode="auto">
              <a:xfrm>
                <a:off x="1403319" y="2727305"/>
                <a:ext cx="396296" cy="33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a:t>
                </a:r>
              </a:p>
            </p:txBody>
          </p:sp>
        </p:grpSp>
        <p:sp>
          <p:nvSpPr>
            <p:cNvPr id="38927" name="Freeform 183"/>
            <p:cNvSpPr>
              <a:spLocks/>
            </p:cNvSpPr>
            <p:nvPr/>
          </p:nvSpPr>
          <p:spPr bwMode="auto">
            <a:xfrm>
              <a:off x="3592679" y="3397899"/>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Tree>
    <p:extLst>
      <p:ext uri="{BB962C8B-B14F-4D97-AF65-F5344CB8AC3E}">
        <p14:creationId xmlns:p14="http://schemas.microsoft.com/office/powerpoint/2010/main" val="15395110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up)">
                                      <p:cBhvr>
                                        <p:cTn id="14" dur="1000"/>
                                        <p:tgtEl>
                                          <p:spTgt spid="13"/>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left)">
                                      <p:cBhvr>
                                        <p:cTn id="18" dur="1000"/>
                                        <p:tgtEl>
                                          <p:spTgt spid="19"/>
                                        </p:tgtEl>
                                      </p:cBhvr>
                                    </p:animEffect>
                                  </p:childTnLst>
                                </p:cTn>
                              </p:par>
                            </p:childTnLst>
                          </p:cTn>
                        </p:par>
                        <p:par>
                          <p:cTn id="19" fill="hold" nodeType="afterGroup">
                            <p:stCondLst>
                              <p:cond delay="2500"/>
                            </p:stCondLst>
                            <p:childTnLst>
                              <p:par>
                                <p:cTn id="20" presetID="22" presetClass="entr" presetSubtype="1"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up)">
                                      <p:cBhvr>
                                        <p:cTn id="22" dur="500"/>
                                        <p:tgtEl>
                                          <p:spTgt spid="33"/>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nodeType="afterGroup">
                            <p:stCondLst>
                              <p:cond delay="3500"/>
                            </p:stCondLst>
                            <p:childTnLst>
                              <p:par>
                                <p:cTn id="28" presetID="22" presetClass="entr" presetSubtype="8"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1000"/>
                                        <p:tgtEl>
                                          <p:spTgt spid="22"/>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nodeType="afterGroup">
                            <p:stCondLst>
                              <p:cond delay="50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10835" y="762000"/>
            <a:ext cx="9144000" cy="5867400"/>
          </a:xfrm>
        </p:spPr>
        <p:txBody>
          <a:bodyPr>
            <a:normAutofit fontScale="92500" lnSpcReduction="10000"/>
          </a:bodyPr>
          <a:lstStyle/>
          <a:p>
            <a:pPr marL="0" indent="0">
              <a:buNone/>
            </a:pPr>
            <a:r>
              <a:rPr lang="en-US" altLang="en-US" b="1" dirty="0"/>
              <a:t>2 Aggregate </a:t>
            </a:r>
            <a:r>
              <a:rPr lang="en-US" altLang="en-US" b="1" dirty="0" smtClean="0"/>
              <a:t>supply</a:t>
            </a:r>
            <a:endParaRPr lang="en-US" altLang="en-US" dirty="0" smtClean="0"/>
          </a:p>
          <a:p>
            <a:pPr marL="0" indent="0">
              <a:buNone/>
            </a:pPr>
            <a:r>
              <a:rPr lang="en-US" altLang="en-US" b="1" i="1" u="sng" dirty="0" smtClean="0"/>
              <a:t>Why </a:t>
            </a:r>
            <a:r>
              <a:rPr lang="en-US" altLang="en-US" b="1" i="1" u="sng" dirty="0"/>
              <a:t>the LRAS curve might shift</a:t>
            </a:r>
          </a:p>
          <a:p>
            <a:r>
              <a:rPr lang="en-US" altLang="en-US" dirty="0" smtClean="0"/>
              <a:t>Changes </a:t>
            </a:r>
            <a:r>
              <a:rPr lang="en-US" altLang="en-US" dirty="0"/>
              <a:t>in </a:t>
            </a:r>
            <a:r>
              <a:rPr lang="en-US" altLang="en-US" dirty="0" smtClean="0"/>
              <a:t>labor</a:t>
            </a:r>
          </a:p>
          <a:p>
            <a:pPr marL="0" indent="0">
              <a:buNone/>
            </a:pPr>
            <a:r>
              <a:rPr lang="en-US" altLang="en-US" i="1" dirty="0" smtClean="0"/>
              <a:t>E.g.</a:t>
            </a:r>
            <a:r>
              <a:rPr lang="en-US" altLang="en-US" dirty="0" smtClean="0"/>
              <a:t> Quantity </a:t>
            </a:r>
            <a:r>
              <a:rPr lang="en-US" altLang="en-US" dirty="0"/>
              <a:t>of labor – </a:t>
            </a:r>
            <a:r>
              <a:rPr lang="en-US" altLang="en-US" dirty="0" smtClean="0"/>
              <a:t>increases </a:t>
            </a:r>
            <a:r>
              <a:rPr lang="en-US" altLang="en-US" dirty="0" smtClean="0">
                <a:latin typeface="Times New Roman"/>
                <a:cs typeface="Times New Roman"/>
              </a:rPr>
              <a:t>→ </a:t>
            </a:r>
            <a:r>
              <a:rPr lang="en-US" altLang="en-US" dirty="0" smtClean="0"/>
              <a:t>Aggregate </a:t>
            </a:r>
            <a:r>
              <a:rPr lang="en-US" altLang="en-US" dirty="0"/>
              <a:t>supply – shifts </a:t>
            </a:r>
            <a:r>
              <a:rPr lang="en-US" altLang="en-US" dirty="0" smtClean="0"/>
              <a:t>right</a:t>
            </a:r>
          </a:p>
          <a:p>
            <a:pPr marL="0" indent="0">
              <a:buNone/>
            </a:pPr>
            <a:r>
              <a:rPr lang="en-US" altLang="en-US" dirty="0"/>
              <a:t> </a:t>
            </a:r>
            <a:r>
              <a:rPr lang="en-US" altLang="en-US" dirty="0" smtClean="0"/>
              <a:t>      Natural </a:t>
            </a:r>
            <a:r>
              <a:rPr lang="en-US" altLang="en-US" dirty="0"/>
              <a:t>rate of unemployment – </a:t>
            </a:r>
            <a:r>
              <a:rPr lang="en-US" altLang="en-US" dirty="0" smtClean="0"/>
              <a:t>increases </a:t>
            </a:r>
            <a:r>
              <a:rPr lang="en-US" altLang="en-US" dirty="0">
                <a:latin typeface="Times New Roman"/>
                <a:cs typeface="Times New Roman"/>
              </a:rPr>
              <a:t>→ </a:t>
            </a:r>
            <a:r>
              <a:rPr lang="en-US" altLang="en-US" dirty="0" smtClean="0"/>
              <a:t>Aggregate </a:t>
            </a:r>
            <a:r>
              <a:rPr lang="en-US" altLang="en-US" dirty="0"/>
              <a:t>supply </a:t>
            </a:r>
            <a:r>
              <a:rPr lang="en-US" altLang="en-US" dirty="0" smtClean="0"/>
              <a:t>–shifts </a:t>
            </a:r>
            <a:r>
              <a:rPr lang="en-US" altLang="en-US" dirty="0"/>
              <a:t>left</a:t>
            </a:r>
          </a:p>
          <a:p>
            <a:r>
              <a:rPr lang="en-US" altLang="en-US" dirty="0"/>
              <a:t>Changes in </a:t>
            </a:r>
            <a:r>
              <a:rPr lang="en-US" altLang="en-US" dirty="0" smtClean="0"/>
              <a:t>capital</a:t>
            </a:r>
          </a:p>
          <a:p>
            <a:pPr marL="0" indent="0">
              <a:buNone/>
            </a:pPr>
            <a:r>
              <a:rPr lang="en-US" altLang="en-US" i="1" dirty="0" smtClean="0"/>
              <a:t>E.g.</a:t>
            </a:r>
            <a:r>
              <a:rPr lang="en-US" altLang="en-US" dirty="0" smtClean="0"/>
              <a:t> Capital </a:t>
            </a:r>
            <a:r>
              <a:rPr lang="en-US" altLang="en-US" dirty="0"/>
              <a:t>stock – </a:t>
            </a:r>
            <a:r>
              <a:rPr lang="en-US" altLang="en-US" dirty="0" smtClean="0"/>
              <a:t>decrease </a:t>
            </a:r>
            <a:r>
              <a:rPr lang="en-US" altLang="en-US" dirty="0">
                <a:latin typeface="Times New Roman"/>
                <a:cs typeface="Times New Roman"/>
              </a:rPr>
              <a:t>→ </a:t>
            </a:r>
            <a:r>
              <a:rPr lang="en-US" altLang="en-US" dirty="0" smtClean="0"/>
              <a:t>Aggregate </a:t>
            </a:r>
            <a:r>
              <a:rPr lang="en-US" altLang="en-US" dirty="0"/>
              <a:t>supply – shifts </a:t>
            </a:r>
            <a:r>
              <a:rPr lang="en-US" altLang="en-US" dirty="0" smtClean="0"/>
              <a:t>left</a:t>
            </a:r>
          </a:p>
          <a:p>
            <a:r>
              <a:rPr lang="en-US" altLang="en-US" dirty="0"/>
              <a:t>Changes in natural </a:t>
            </a:r>
            <a:r>
              <a:rPr lang="en-US" altLang="en-US" dirty="0" smtClean="0"/>
              <a:t>resources</a:t>
            </a:r>
          </a:p>
          <a:p>
            <a:pPr marL="0" indent="0">
              <a:buNone/>
            </a:pPr>
            <a:r>
              <a:rPr lang="en-US" altLang="en-US" i="1" dirty="0" smtClean="0"/>
              <a:t>E.g.</a:t>
            </a:r>
            <a:r>
              <a:rPr lang="en-US" altLang="en-US" dirty="0" smtClean="0"/>
              <a:t> New </a:t>
            </a:r>
            <a:r>
              <a:rPr lang="en-US" altLang="en-US" dirty="0"/>
              <a:t>discovery of natural </a:t>
            </a:r>
            <a:r>
              <a:rPr lang="en-US" altLang="en-US" dirty="0" smtClean="0"/>
              <a:t>resource </a:t>
            </a:r>
            <a:r>
              <a:rPr lang="en-US" altLang="en-US" dirty="0">
                <a:latin typeface="Times New Roman"/>
                <a:cs typeface="Times New Roman"/>
              </a:rPr>
              <a:t>→ </a:t>
            </a:r>
            <a:r>
              <a:rPr lang="en-US" altLang="en-US" dirty="0" smtClean="0"/>
              <a:t>Aggregate </a:t>
            </a:r>
            <a:r>
              <a:rPr lang="en-US" altLang="en-US" dirty="0"/>
              <a:t>supply – shifts </a:t>
            </a:r>
            <a:r>
              <a:rPr lang="en-US" altLang="en-US" dirty="0" smtClean="0"/>
              <a:t>right</a:t>
            </a:r>
          </a:p>
          <a:p>
            <a:pPr marL="0" indent="0">
              <a:buNone/>
            </a:pPr>
            <a:r>
              <a:rPr lang="en-US" altLang="en-US" dirty="0"/>
              <a:t> </a:t>
            </a:r>
            <a:r>
              <a:rPr lang="en-US" altLang="en-US" dirty="0" smtClean="0"/>
              <a:t>      Weather keeps fine </a:t>
            </a:r>
            <a:r>
              <a:rPr lang="en-US" altLang="en-US" dirty="0" smtClean="0">
                <a:latin typeface="Times New Roman"/>
                <a:cs typeface="Times New Roman"/>
              </a:rPr>
              <a:t>→ </a:t>
            </a:r>
            <a:r>
              <a:rPr lang="en-US" altLang="en-US" dirty="0"/>
              <a:t>Aggregate supply – shifts </a:t>
            </a:r>
            <a:r>
              <a:rPr lang="en-US" altLang="en-US" dirty="0" smtClean="0"/>
              <a:t>right</a:t>
            </a:r>
          </a:p>
          <a:p>
            <a:pPr marL="0" indent="0">
              <a:buNone/>
            </a:pPr>
            <a:r>
              <a:rPr lang="en-US" altLang="en-US" dirty="0"/>
              <a:t> </a:t>
            </a:r>
            <a:r>
              <a:rPr lang="en-US" altLang="en-US" dirty="0" smtClean="0"/>
              <a:t>      Availability </a:t>
            </a:r>
            <a:r>
              <a:rPr lang="en-US" altLang="en-US" dirty="0"/>
              <a:t>of natural </a:t>
            </a:r>
            <a:r>
              <a:rPr lang="en-US" altLang="en-US" dirty="0" smtClean="0"/>
              <a:t>resources declines </a:t>
            </a:r>
            <a:r>
              <a:rPr lang="en-US" altLang="en-US" dirty="0">
                <a:latin typeface="Times New Roman"/>
                <a:cs typeface="Times New Roman"/>
              </a:rPr>
              <a:t>→ </a:t>
            </a:r>
            <a:r>
              <a:rPr lang="en-US" altLang="en-US" dirty="0"/>
              <a:t>Aggregate supply – shifts </a:t>
            </a:r>
            <a:r>
              <a:rPr lang="en-US" altLang="en-US" dirty="0" smtClean="0"/>
              <a:t>left</a:t>
            </a:r>
          </a:p>
          <a:p>
            <a:r>
              <a:rPr lang="en-US" altLang="en-US" dirty="0"/>
              <a:t>Changes in </a:t>
            </a:r>
            <a:r>
              <a:rPr lang="en-US" altLang="en-US" dirty="0" smtClean="0"/>
              <a:t>technology</a:t>
            </a:r>
          </a:p>
          <a:p>
            <a:pPr marL="0" indent="0">
              <a:buNone/>
            </a:pPr>
            <a:r>
              <a:rPr lang="en-US" altLang="en-US" dirty="0" smtClean="0"/>
              <a:t>E.g. New </a:t>
            </a:r>
            <a:r>
              <a:rPr lang="en-US" altLang="en-US" dirty="0"/>
              <a:t>technology, for given labor, capital and natural </a:t>
            </a:r>
            <a:r>
              <a:rPr lang="en-US" altLang="en-US" dirty="0" smtClean="0"/>
              <a:t>resources </a:t>
            </a:r>
            <a:r>
              <a:rPr lang="en-US" altLang="en-US" dirty="0">
                <a:latin typeface="Times New Roman"/>
                <a:cs typeface="Times New Roman"/>
              </a:rPr>
              <a:t>→ </a:t>
            </a:r>
            <a:r>
              <a:rPr lang="en-US" altLang="en-US" dirty="0" smtClean="0"/>
              <a:t>Aggregate   </a:t>
            </a:r>
          </a:p>
          <a:p>
            <a:pPr marL="0" indent="0">
              <a:buNone/>
            </a:pPr>
            <a:r>
              <a:rPr lang="en-US" altLang="en-US" dirty="0"/>
              <a:t> </a:t>
            </a:r>
            <a:r>
              <a:rPr lang="en-US" altLang="en-US" dirty="0" smtClean="0"/>
              <a:t>      supply </a:t>
            </a:r>
            <a:r>
              <a:rPr lang="en-US" altLang="en-US" dirty="0"/>
              <a:t>– shifts right</a:t>
            </a:r>
          </a:p>
          <a:p>
            <a:pPr marL="0" indent="0">
              <a:buNone/>
            </a:pPr>
            <a:endParaRPr lang="en-US" altLang="en-US" dirty="0"/>
          </a:p>
          <a:p>
            <a:pPr marL="0" indent="0">
              <a:buNone/>
            </a:pPr>
            <a:endParaRPr lang="en-US" altLang="en-US" dirty="0"/>
          </a:p>
          <a:p>
            <a:pPr marL="0" indent="0">
              <a:buNone/>
            </a:pPr>
            <a:endParaRPr lang="en-US" dirty="0"/>
          </a:p>
        </p:txBody>
      </p:sp>
      <p:sp>
        <p:nvSpPr>
          <p:cNvPr id="4" name="Title 1"/>
          <p:cNvSpPr>
            <a:spLocks noGrp="1"/>
          </p:cNvSpPr>
          <p:nvPr>
            <p:ph type="title"/>
          </p:nvPr>
        </p:nvSpPr>
        <p:spPr>
          <a:xfrm>
            <a:off x="381000" y="-152400"/>
            <a:ext cx="7772400" cy="960438"/>
          </a:xfrm>
        </p:spPr>
        <p:txBody>
          <a:bodyPr/>
          <a:lstStyle/>
          <a:p>
            <a:r>
              <a:rPr lang="en-US" dirty="0"/>
              <a:t>II AD – AS model</a:t>
            </a:r>
          </a:p>
        </p:txBody>
      </p:sp>
    </p:spTree>
    <p:extLst>
      <p:ext uri="{BB962C8B-B14F-4D97-AF65-F5344CB8AC3E}">
        <p14:creationId xmlns:p14="http://schemas.microsoft.com/office/powerpoint/2010/main" val="284419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066800"/>
            <a:ext cx="8001000" cy="4572000"/>
          </a:xfrm>
        </p:spPr>
        <p:txBody>
          <a:bodyPr>
            <a:normAutofit lnSpcReduction="10000"/>
          </a:bodyPr>
          <a:lstStyle/>
          <a:p>
            <a:pPr marL="0" indent="0">
              <a:buNone/>
            </a:pPr>
            <a:r>
              <a:rPr lang="en-US" altLang="en-US" b="1" dirty="0"/>
              <a:t>2 Aggregate supply</a:t>
            </a:r>
            <a:endParaRPr lang="en-US" altLang="en-US" dirty="0"/>
          </a:p>
          <a:p>
            <a:pPr marL="0" indent="0">
              <a:buNone/>
            </a:pPr>
            <a:r>
              <a:rPr lang="en-US" altLang="en-US" b="1" i="1" u="sng" dirty="0" smtClean="0"/>
              <a:t>Using </a:t>
            </a:r>
            <a:r>
              <a:rPr lang="en-US" altLang="en-US" b="1" i="1" u="sng" dirty="0"/>
              <a:t>AD and LRAS to depict long-run growth and inflation</a:t>
            </a:r>
          </a:p>
          <a:p>
            <a:pPr marL="0" indent="0">
              <a:buNone/>
            </a:pPr>
            <a:r>
              <a:rPr lang="en-US" altLang="en-US" dirty="0"/>
              <a:t>In long run: both AD and LRAS curve </a:t>
            </a:r>
            <a:r>
              <a:rPr lang="en-US" altLang="en-US" dirty="0" smtClean="0"/>
              <a:t>shift</a:t>
            </a:r>
          </a:p>
          <a:p>
            <a:pPr marL="0" indent="0">
              <a:buNone/>
            </a:pPr>
            <a:r>
              <a:rPr lang="en-US" altLang="en-US" dirty="0" smtClean="0"/>
              <a:t>+ Continual </a:t>
            </a:r>
            <a:r>
              <a:rPr lang="en-US" altLang="en-US" dirty="0"/>
              <a:t>shifts of LRAS curve to </a:t>
            </a:r>
            <a:r>
              <a:rPr lang="en-US" altLang="en-US" dirty="0" smtClean="0"/>
              <a:t>right because of technological progress</a:t>
            </a:r>
          </a:p>
          <a:p>
            <a:pPr marL="0" indent="0">
              <a:buNone/>
            </a:pPr>
            <a:r>
              <a:rPr lang="en-US" altLang="en-US" dirty="0" smtClean="0"/>
              <a:t>+ AD </a:t>
            </a:r>
            <a:r>
              <a:rPr lang="en-US" altLang="en-US" dirty="0"/>
              <a:t>curve shifts to </a:t>
            </a:r>
            <a:r>
              <a:rPr lang="en-US" altLang="en-US" dirty="0" smtClean="0"/>
              <a:t>right because of monetary policy (central bank increases </a:t>
            </a:r>
            <a:r>
              <a:rPr lang="en-US" altLang="en-US" dirty="0"/>
              <a:t>money supply over </a:t>
            </a:r>
            <a:r>
              <a:rPr lang="en-US" altLang="en-US" dirty="0" smtClean="0"/>
              <a:t>time) and household consumption increase</a:t>
            </a:r>
          </a:p>
          <a:p>
            <a:pPr marL="0" indent="0">
              <a:buNone/>
            </a:pPr>
            <a:r>
              <a:rPr lang="en-US" altLang="en-US" dirty="0" smtClean="0">
                <a:latin typeface="Times New Roman"/>
                <a:cs typeface="Times New Roman"/>
              </a:rPr>
              <a:t>→ </a:t>
            </a:r>
            <a:r>
              <a:rPr lang="en-US" altLang="en-US" b="1" i="1" dirty="0" smtClean="0"/>
              <a:t>Result</a:t>
            </a:r>
            <a:r>
              <a:rPr lang="en-US" altLang="en-US" dirty="0"/>
              <a:t>: </a:t>
            </a:r>
          </a:p>
          <a:p>
            <a:pPr lvl="3"/>
            <a:r>
              <a:rPr lang="en-US" altLang="en-US" sz="2600" dirty="0"/>
              <a:t>Continuing growth in output</a:t>
            </a:r>
          </a:p>
          <a:p>
            <a:pPr lvl="3"/>
            <a:r>
              <a:rPr lang="en-US" altLang="en-US" sz="2600" dirty="0"/>
              <a:t>Continuing inflation</a:t>
            </a:r>
          </a:p>
          <a:p>
            <a:pPr marL="0" indent="0">
              <a:buNone/>
            </a:pPr>
            <a:endParaRPr lang="en-US" dirty="0"/>
          </a:p>
        </p:txBody>
      </p:sp>
      <p:sp>
        <p:nvSpPr>
          <p:cNvPr id="4" name="Title 1"/>
          <p:cNvSpPr>
            <a:spLocks noGrp="1"/>
          </p:cNvSpPr>
          <p:nvPr>
            <p:ph type="title"/>
          </p:nvPr>
        </p:nvSpPr>
        <p:spPr>
          <a:xfrm>
            <a:off x="381000" y="-20782"/>
            <a:ext cx="7772400" cy="1143000"/>
          </a:xfrm>
        </p:spPr>
        <p:txBody>
          <a:bodyPr/>
          <a:lstStyle/>
          <a:p>
            <a:r>
              <a:rPr lang="en-US" dirty="0"/>
              <a:t>II AD – AS model</a:t>
            </a:r>
          </a:p>
        </p:txBody>
      </p:sp>
    </p:spTree>
    <p:extLst>
      <p:ext uri="{BB962C8B-B14F-4D97-AF65-F5344CB8AC3E}">
        <p14:creationId xmlns:p14="http://schemas.microsoft.com/office/powerpoint/2010/main" val="35241286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bwMode="auto">
          <a:xfrm>
            <a:off x="304800" y="3048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altLang="en-US" dirty="0" smtClean="0"/>
              <a:t>Long-run growth and inflation in the model of aggregate demand and aggregate supply</a:t>
            </a:r>
          </a:p>
        </p:txBody>
      </p:sp>
      <p:grpSp>
        <p:nvGrpSpPr>
          <p:cNvPr id="2" name="Group 22"/>
          <p:cNvGrpSpPr>
            <a:grpSpLocks/>
          </p:cNvGrpSpPr>
          <p:nvPr/>
        </p:nvGrpSpPr>
        <p:grpSpPr bwMode="auto">
          <a:xfrm>
            <a:off x="969963" y="1638300"/>
            <a:ext cx="5383212" cy="3741738"/>
            <a:chOff x="1135612" y="593921"/>
            <a:chExt cx="5383941" cy="3741365"/>
          </a:xfrm>
        </p:grpSpPr>
        <p:grpSp>
          <p:nvGrpSpPr>
            <p:cNvPr id="46157" name="Group 11"/>
            <p:cNvGrpSpPr>
              <a:grpSpLocks/>
            </p:cNvGrpSpPr>
            <p:nvPr/>
          </p:nvGrpSpPr>
          <p:grpSpPr bwMode="auto">
            <a:xfrm>
              <a:off x="1816195" y="712951"/>
              <a:ext cx="4703358" cy="3622335"/>
              <a:chOff x="1816195" y="712951"/>
              <a:chExt cx="4703358" cy="3622335"/>
            </a:xfrm>
          </p:grpSpPr>
          <p:cxnSp>
            <p:nvCxnSpPr>
              <p:cNvPr id="8" name="Straight Connector 7"/>
              <p:cNvCxnSpPr/>
              <p:nvPr/>
            </p:nvCxnSpPr>
            <p:spPr>
              <a:xfrm rot="5400000">
                <a:off x="6378" y="2523335"/>
                <a:ext cx="362231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557" y="747894"/>
                <a:ext cx="4678996" cy="35635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6158" name="TextBox 21"/>
            <p:cNvSpPr txBox="1">
              <a:spLocks noChangeArrowheads="1"/>
            </p:cNvSpPr>
            <p:nvPr/>
          </p:nvSpPr>
          <p:spPr bwMode="auto">
            <a:xfrm>
              <a:off x="1135612" y="593921"/>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5" name="Group 25"/>
          <p:cNvGrpSpPr>
            <a:grpSpLocks/>
          </p:cNvGrpSpPr>
          <p:nvPr/>
        </p:nvGrpSpPr>
        <p:grpSpPr bwMode="auto">
          <a:xfrm>
            <a:off x="1638300" y="5353050"/>
            <a:ext cx="5284788" cy="339725"/>
            <a:chOff x="1805049" y="4308771"/>
            <a:chExt cx="5283584" cy="337969"/>
          </a:xfrm>
        </p:grpSpPr>
        <p:cxnSp>
          <p:nvCxnSpPr>
            <p:cNvPr id="11" name="Straight Connector 10"/>
            <p:cNvCxnSpPr/>
            <p:nvPr/>
          </p:nvCxnSpPr>
          <p:spPr>
            <a:xfrm flipV="1">
              <a:off x="1805049" y="4332461"/>
              <a:ext cx="4624921" cy="157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6156" name="TextBox 23"/>
            <p:cNvSpPr txBox="1">
              <a:spLocks noChangeArrowheads="1"/>
            </p:cNvSpPr>
            <p:nvPr/>
          </p:nvSpPr>
          <p:spPr bwMode="auto">
            <a:xfrm>
              <a:off x="5235279" y="4308771"/>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cxnSp>
        <p:nvCxnSpPr>
          <p:cNvPr id="14" name="Straight Arrow Connector 13"/>
          <p:cNvCxnSpPr/>
          <p:nvPr/>
        </p:nvCxnSpPr>
        <p:spPr>
          <a:xfrm flipV="1">
            <a:off x="3717925" y="2647950"/>
            <a:ext cx="795338"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6" name="Group 20"/>
          <p:cNvGrpSpPr>
            <a:grpSpLocks/>
          </p:cNvGrpSpPr>
          <p:nvPr/>
        </p:nvGrpSpPr>
        <p:grpSpPr bwMode="auto">
          <a:xfrm>
            <a:off x="1682750" y="1682750"/>
            <a:ext cx="1800225" cy="4029075"/>
            <a:chOff x="2608829" y="874967"/>
            <a:chExt cx="1799660" cy="4029793"/>
          </a:xfrm>
        </p:grpSpPr>
        <p:grpSp>
          <p:nvGrpSpPr>
            <p:cNvPr id="46151" name="Group 33"/>
            <p:cNvGrpSpPr>
              <a:grpSpLocks/>
            </p:cNvGrpSpPr>
            <p:nvPr/>
          </p:nvGrpSpPr>
          <p:grpSpPr bwMode="auto">
            <a:xfrm>
              <a:off x="2608829" y="874967"/>
              <a:ext cx="1799660" cy="3697837"/>
              <a:chOff x="2608807" y="637860"/>
              <a:chExt cx="1799660" cy="3697027"/>
            </a:xfrm>
          </p:grpSpPr>
          <p:cxnSp>
            <p:nvCxnSpPr>
              <p:cNvPr id="24" name="Straight Connector 23"/>
              <p:cNvCxnSpPr/>
              <p:nvPr/>
            </p:nvCxnSpPr>
            <p:spPr>
              <a:xfrm rot="5400000">
                <a:off x="2255316" y="2932498"/>
                <a:ext cx="2803410" cy="1588"/>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46154" name="TextBox 31"/>
              <p:cNvSpPr txBox="1">
                <a:spLocks noChangeArrowheads="1"/>
              </p:cNvSpPr>
              <p:nvPr/>
            </p:nvSpPr>
            <p:spPr bwMode="auto">
              <a:xfrm>
                <a:off x="2608807" y="637860"/>
                <a:ext cx="1799660" cy="830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 supply,</a:t>
                </a:r>
              </a:p>
              <a:p>
                <a:pPr algn="ctr" eaLnBrk="1" hangingPunct="1"/>
                <a:r>
                  <a:rPr lang="en-US" altLang="en-US" sz="1600"/>
                  <a:t>LRAS</a:t>
                </a:r>
                <a:r>
                  <a:rPr lang="en-US" altLang="en-US" sz="1600" baseline="-25000"/>
                  <a:t>1980</a:t>
                </a:r>
              </a:p>
            </p:txBody>
          </p:sp>
        </p:grpSp>
        <p:sp>
          <p:nvSpPr>
            <p:cNvPr id="46152" name="TextBox 31"/>
            <p:cNvSpPr txBox="1">
              <a:spLocks noChangeArrowheads="1"/>
            </p:cNvSpPr>
            <p:nvPr/>
          </p:nvSpPr>
          <p:spPr bwMode="auto">
            <a:xfrm>
              <a:off x="3342913" y="4566206"/>
              <a:ext cx="6222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1980</a:t>
              </a:r>
            </a:p>
          </p:txBody>
        </p:sp>
      </p:grpSp>
      <p:grpSp>
        <p:nvGrpSpPr>
          <p:cNvPr id="15" name="Group 33"/>
          <p:cNvGrpSpPr>
            <a:grpSpLocks/>
          </p:cNvGrpSpPr>
          <p:nvPr/>
        </p:nvGrpSpPr>
        <p:grpSpPr bwMode="auto">
          <a:xfrm>
            <a:off x="1804988" y="3729038"/>
            <a:ext cx="2593975" cy="1522412"/>
            <a:chOff x="2422672" y="2303868"/>
            <a:chExt cx="2594756" cy="1521923"/>
          </a:xfrm>
        </p:grpSpPr>
        <p:cxnSp>
          <p:nvCxnSpPr>
            <p:cNvPr id="38" name="Straight Connector 37"/>
            <p:cNvCxnSpPr/>
            <p:nvPr/>
          </p:nvCxnSpPr>
          <p:spPr>
            <a:xfrm>
              <a:off x="2422672" y="2303868"/>
              <a:ext cx="1888105" cy="1472727"/>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46150" name="TextBox 31"/>
            <p:cNvSpPr txBox="1">
              <a:spLocks noChangeArrowheads="1"/>
            </p:cNvSpPr>
            <p:nvPr/>
          </p:nvSpPr>
          <p:spPr bwMode="auto">
            <a:xfrm>
              <a:off x="4247625" y="3487311"/>
              <a:ext cx="769803"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1980</a:t>
              </a:r>
            </a:p>
          </p:txBody>
        </p:sp>
      </p:grpSp>
      <p:grpSp>
        <p:nvGrpSpPr>
          <p:cNvPr id="18" name="Group 30"/>
          <p:cNvGrpSpPr>
            <a:grpSpLocks/>
          </p:cNvGrpSpPr>
          <p:nvPr/>
        </p:nvGrpSpPr>
        <p:grpSpPr bwMode="auto">
          <a:xfrm>
            <a:off x="1009650" y="4257675"/>
            <a:ext cx="1790700" cy="338138"/>
            <a:chOff x="1175638" y="3284131"/>
            <a:chExt cx="1791147" cy="338554"/>
          </a:xfrm>
        </p:grpSpPr>
        <p:grpSp>
          <p:nvGrpSpPr>
            <p:cNvPr id="46145" name="Group 26"/>
            <p:cNvGrpSpPr>
              <a:grpSpLocks/>
            </p:cNvGrpSpPr>
            <p:nvPr/>
          </p:nvGrpSpPr>
          <p:grpSpPr bwMode="auto">
            <a:xfrm>
              <a:off x="1175638" y="3284131"/>
              <a:ext cx="1721937" cy="338554"/>
              <a:chOff x="1177277" y="2727305"/>
              <a:chExt cx="1722084" cy="338404"/>
            </a:xfrm>
          </p:grpSpPr>
          <p:cxnSp>
            <p:nvCxnSpPr>
              <p:cNvPr id="34" name="Straight Connector 33"/>
              <p:cNvCxnSpPr/>
              <p:nvPr/>
            </p:nvCxnSpPr>
            <p:spPr>
              <a:xfrm rot="10800000">
                <a:off x="1828370" y="2897302"/>
                <a:ext cx="1070334" cy="1588"/>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6148" name="TextBox 24"/>
              <p:cNvSpPr txBox="1">
                <a:spLocks noChangeArrowheads="1"/>
              </p:cNvSpPr>
              <p:nvPr/>
            </p:nvSpPr>
            <p:spPr bwMode="auto">
              <a:xfrm>
                <a:off x="1177277" y="2727305"/>
                <a:ext cx="622339" cy="338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1980</a:t>
                </a:r>
              </a:p>
            </p:txBody>
          </p:sp>
        </p:grpSp>
        <p:sp>
          <p:nvSpPr>
            <p:cNvPr id="46146" name="Freeform 183"/>
            <p:cNvSpPr>
              <a:spLocks/>
            </p:cNvSpPr>
            <p:nvPr/>
          </p:nvSpPr>
          <p:spPr bwMode="auto">
            <a:xfrm>
              <a:off x="2820804" y="3397899"/>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grpSp>
        <p:nvGrpSpPr>
          <p:cNvPr id="20" name="Group 42"/>
          <p:cNvGrpSpPr>
            <a:grpSpLocks/>
          </p:cNvGrpSpPr>
          <p:nvPr/>
        </p:nvGrpSpPr>
        <p:grpSpPr bwMode="auto">
          <a:xfrm>
            <a:off x="3295650" y="2203450"/>
            <a:ext cx="1019175" cy="3506788"/>
            <a:chOff x="3321337" y="1397480"/>
            <a:chExt cx="1019831" cy="3507280"/>
          </a:xfrm>
        </p:grpSpPr>
        <p:grpSp>
          <p:nvGrpSpPr>
            <p:cNvPr id="46141" name="Group 33"/>
            <p:cNvGrpSpPr>
              <a:grpSpLocks/>
            </p:cNvGrpSpPr>
            <p:nvPr/>
          </p:nvGrpSpPr>
          <p:grpSpPr bwMode="auto">
            <a:xfrm>
              <a:off x="3321337" y="1397480"/>
              <a:ext cx="1019831" cy="3175321"/>
              <a:chOff x="3321315" y="1160251"/>
              <a:chExt cx="1019831" cy="3174626"/>
            </a:xfrm>
          </p:grpSpPr>
          <p:cxnSp>
            <p:nvCxnSpPr>
              <p:cNvPr id="46" name="Straight Connector 45"/>
              <p:cNvCxnSpPr/>
              <p:nvPr/>
            </p:nvCxnSpPr>
            <p:spPr>
              <a:xfrm rot="5400000">
                <a:off x="2246113" y="2921442"/>
                <a:ext cx="2823940" cy="3177"/>
              </a:xfrm>
              <a:prstGeom prst="line">
                <a:avLst/>
              </a:prstGeom>
              <a:ln w="38100">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46144" name="TextBox 31"/>
              <p:cNvSpPr txBox="1">
                <a:spLocks noChangeArrowheads="1"/>
              </p:cNvSpPr>
              <p:nvPr/>
            </p:nvSpPr>
            <p:spPr bwMode="auto">
              <a:xfrm>
                <a:off x="3321315" y="1160251"/>
                <a:ext cx="1019831"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LRAS</a:t>
                </a:r>
                <a:r>
                  <a:rPr lang="en-US" altLang="en-US" sz="1600" baseline="-25000"/>
                  <a:t>1990</a:t>
                </a:r>
              </a:p>
            </p:txBody>
          </p:sp>
        </p:grpSp>
        <p:sp>
          <p:nvSpPr>
            <p:cNvPr id="46142" name="TextBox 31"/>
            <p:cNvSpPr txBox="1">
              <a:spLocks noChangeArrowheads="1"/>
            </p:cNvSpPr>
            <p:nvPr/>
          </p:nvSpPr>
          <p:spPr bwMode="auto">
            <a:xfrm>
              <a:off x="3342913" y="4566206"/>
              <a:ext cx="6222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1990</a:t>
              </a:r>
            </a:p>
          </p:txBody>
        </p:sp>
      </p:grpSp>
      <p:grpSp>
        <p:nvGrpSpPr>
          <p:cNvPr id="22" name="Group 33"/>
          <p:cNvGrpSpPr>
            <a:grpSpLocks/>
          </p:cNvGrpSpPr>
          <p:nvPr/>
        </p:nvGrpSpPr>
        <p:grpSpPr bwMode="auto">
          <a:xfrm>
            <a:off x="2374900" y="3016250"/>
            <a:ext cx="3198813" cy="2244725"/>
            <a:chOff x="2745289" y="2341466"/>
            <a:chExt cx="3198449" cy="2244193"/>
          </a:xfrm>
        </p:grpSpPr>
        <p:cxnSp>
          <p:nvCxnSpPr>
            <p:cNvPr id="49" name="Straight Connector 48"/>
            <p:cNvCxnSpPr/>
            <p:nvPr/>
          </p:nvCxnSpPr>
          <p:spPr>
            <a:xfrm>
              <a:off x="2745289" y="2341466"/>
              <a:ext cx="2458758" cy="1995015"/>
            </a:xfrm>
            <a:prstGeom prst="line">
              <a:avLst/>
            </a:prstGeom>
            <a:ln w="38100">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46140" name="TextBox 31"/>
            <p:cNvSpPr txBox="1">
              <a:spLocks noChangeArrowheads="1"/>
            </p:cNvSpPr>
            <p:nvPr/>
          </p:nvSpPr>
          <p:spPr bwMode="auto">
            <a:xfrm>
              <a:off x="5173936" y="4247178"/>
              <a:ext cx="769802"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1990</a:t>
              </a:r>
            </a:p>
          </p:txBody>
        </p:sp>
      </p:grpSp>
      <p:grpSp>
        <p:nvGrpSpPr>
          <p:cNvPr id="26" name="Group 56"/>
          <p:cNvGrpSpPr>
            <a:grpSpLocks/>
          </p:cNvGrpSpPr>
          <p:nvPr/>
        </p:nvGrpSpPr>
        <p:grpSpPr bwMode="auto">
          <a:xfrm>
            <a:off x="4291013" y="2200275"/>
            <a:ext cx="1019175" cy="3508375"/>
            <a:chOff x="3321337" y="1397480"/>
            <a:chExt cx="1019831" cy="3507280"/>
          </a:xfrm>
        </p:grpSpPr>
        <p:grpSp>
          <p:nvGrpSpPr>
            <p:cNvPr id="46135" name="Group 33"/>
            <p:cNvGrpSpPr>
              <a:grpSpLocks/>
            </p:cNvGrpSpPr>
            <p:nvPr/>
          </p:nvGrpSpPr>
          <p:grpSpPr bwMode="auto">
            <a:xfrm>
              <a:off x="3321337" y="1397480"/>
              <a:ext cx="1019831" cy="3175321"/>
              <a:chOff x="3321315" y="1160251"/>
              <a:chExt cx="1019831" cy="3174626"/>
            </a:xfrm>
          </p:grpSpPr>
          <p:cxnSp>
            <p:nvCxnSpPr>
              <p:cNvPr id="60" name="Straight Connector 59"/>
              <p:cNvCxnSpPr/>
              <p:nvPr/>
            </p:nvCxnSpPr>
            <p:spPr>
              <a:xfrm rot="5400000">
                <a:off x="2245957" y="2921439"/>
                <a:ext cx="2824250" cy="3177"/>
              </a:xfrm>
              <a:prstGeom prst="line">
                <a:avLst/>
              </a:prstGeom>
              <a:ln w="38100">
                <a:solidFill>
                  <a:srgbClr val="C00000"/>
                </a:solidFill>
                <a:prstDash val="solid"/>
              </a:ln>
            </p:spPr>
            <p:style>
              <a:lnRef idx="1">
                <a:schemeClr val="accent1"/>
              </a:lnRef>
              <a:fillRef idx="0">
                <a:schemeClr val="accent1"/>
              </a:fillRef>
              <a:effectRef idx="0">
                <a:schemeClr val="accent1"/>
              </a:effectRef>
              <a:fontRef idx="minor">
                <a:schemeClr val="tx1"/>
              </a:fontRef>
            </p:style>
          </p:cxnSp>
          <p:sp>
            <p:nvSpPr>
              <p:cNvPr id="46138" name="TextBox 31"/>
              <p:cNvSpPr txBox="1">
                <a:spLocks noChangeArrowheads="1"/>
              </p:cNvSpPr>
              <p:nvPr/>
            </p:nvSpPr>
            <p:spPr bwMode="auto">
              <a:xfrm>
                <a:off x="3321315" y="1160251"/>
                <a:ext cx="1019831"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LRAS</a:t>
                </a:r>
                <a:r>
                  <a:rPr lang="en-US" altLang="en-US" sz="1600" baseline="-25000"/>
                  <a:t>2000</a:t>
                </a:r>
              </a:p>
            </p:txBody>
          </p:sp>
        </p:grpSp>
        <p:sp>
          <p:nvSpPr>
            <p:cNvPr id="46136" name="TextBox 31"/>
            <p:cNvSpPr txBox="1">
              <a:spLocks noChangeArrowheads="1"/>
            </p:cNvSpPr>
            <p:nvPr/>
          </p:nvSpPr>
          <p:spPr bwMode="auto">
            <a:xfrm>
              <a:off x="3342913" y="4566206"/>
              <a:ext cx="6222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2000</a:t>
              </a:r>
            </a:p>
          </p:txBody>
        </p:sp>
      </p:grpSp>
      <p:grpSp>
        <p:nvGrpSpPr>
          <p:cNvPr id="28" name="Group 62"/>
          <p:cNvGrpSpPr>
            <a:grpSpLocks/>
          </p:cNvGrpSpPr>
          <p:nvPr/>
        </p:nvGrpSpPr>
        <p:grpSpPr bwMode="auto">
          <a:xfrm>
            <a:off x="1008063" y="3863975"/>
            <a:ext cx="2705100" cy="338138"/>
            <a:chOff x="1175641" y="3284445"/>
            <a:chExt cx="2705519" cy="338554"/>
          </a:xfrm>
        </p:grpSpPr>
        <p:grpSp>
          <p:nvGrpSpPr>
            <p:cNvPr id="46131" name="Group 26"/>
            <p:cNvGrpSpPr>
              <a:grpSpLocks/>
            </p:cNvGrpSpPr>
            <p:nvPr/>
          </p:nvGrpSpPr>
          <p:grpSpPr bwMode="auto">
            <a:xfrm>
              <a:off x="1175641" y="3284445"/>
              <a:ext cx="2602683" cy="338554"/>
              <a:chOff x="1177279" y="2727305"/>
              <a:chExt cx="2602904" cy="338365"/>
            </a:xfrm>
          </p:grpSpPr>
          <p:cxnSp>
            <p:nvCxnSpPr>
              <p:cNvPr id="66" name="Straight Connector 65"/>
              <p:cNvCxnSpPr/>
              <p:nvPr/>
            </p:nvCxnSpPr>
            <p:spPr>
              <a:xfrm rot="10800000">
                <a:off x="1828310" y="2897282"/>
                <a:ext cx="1951505" cy="3177"/>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6134" name="TextBox 24"/>
              <p:cNvSpPr txBox="1">
                <a:spLocks noChangeArrowheads="1"/>
              </p:cNvSpPr>
              <p:nvPr/>
            </p:nvSpPr>
            <p:spPr bwMode="auto">
              <a:xfrm>
                <a:off x="1177279" y="2727305"/>
                <a:ext cx="622339" cy="33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1990</a:t>
                </a:r>
              </a:p>
            </p:txBody>
          </p:sp>
        </p:grpSp>
        <p:sp>
          <p:nvSpPr>
            <p:cNvPr id="46132" name="Freeform 183"/>
            <p:cNvSpPr>
              <a:spLocks/>
            </p:cNvSpPr>
            <p:nvPr/>
          </p:nvSpPr>
          <p:spPr bwMode="auto">
            <a:xfrm>
              <a:off x="3735179" y="3397899"/>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grpSp>
        <p:nvGrpSpPr>
          <p:cNvPr id="30" name="Group 33"/>
          <p:cNvGrpSpPr>
            <a:grpSpLocks/>
          </p:cNvGrpSpPr>
          <p:nvPr/>
        </p:nvGrpSpPr>
        <p:grpSpPr bwMode="auto">
          <a:xfrm>
            <a:off x="3227388" y="2503488"/>
            <a:ext cx="3140075" cy="2305050"/>
            <a:chOff x="2745289" y="2341466"/>
            <a:chExt cx="3139081" cy="2303559"/>
          </a:xfrm>
        </p:grpSpPr>
        <p:cxnSp>
          <p:nvCxnSpPr>
            <p:cNvPr id="70" name="Straight Connector 69"/>
            <p:cNvCxnSpPr/>
            <p:nvPr/>
          </p:nvCxnSpPr>
          <p:spPr>
            <a:xfrm>
              <a:off x="2745289" y="2341466"/>
              <a:ext cx="2458259" cy="1994196"/>
            </a:xfrm>
            <a:prstGeom prst="line">
              <a:avLst/>
            </a:prstGeom>
            <a:ln w="38100">
              <a:solidFill>
                <a:srgbClr val="C00000"/>
              </a:solidFill>
              <a:prstDash val="solid"/>
            </a:ln>
          </p:spPr>
          <p:style>
            <a:lnRef idx="1">
              <a:schemeClr val="accent1"/>
            </a:lnRef>
            <a:fillRef idx="0">
              <a:schemeClr val="accent1"/>
            </a:fillRef>
            <a:effectRef idx="0">
              <a:schemeClr val="accent1"/>
            </a:effectRef>
            <a:fontRef idx="minor">
              <a:schemeClr val="tx1"/>
            </a:fontRef>
          </p:style>
        </p:cxnSp>
        <p:sp>
          <p:nvSpPr>
            <p:cNvPr id="46130" name="TextBox 31"/>
            <p:cNvSpPr txBox="1">
              <a:spLocks noChangeArrowheads="1"/>
            </p:cNvSpPr>
            <p:nvPr/>
          </p:nvSpPr>
          <p:spPr bwMode="auto">
            <a:xfrm>
              <a:off x="5114568" y="4306544"/>
              <a:ext cx="769802"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2000</a:t>
              </a:r>
            </a:p>
          </p:txBody>
        </p:sp>
      </p:grpSp>
      <p:grpSp>
        <p:nvGrpSpPr>
          <p:cNvPr id="31" name="Group 71"/>
          <p:cNvGrpSpPr>
            <a:grpSpLocks/>
          </p:cNvGrpSpPr>
          <p:nvPr/>
        </p:nvGrpSpPr>
        <p:grpSpPr bwMode="auto">
          <a:xfrm>
            <a:off x="1017588" y="3446463"/>
            <a:ext cx="3690937" cy="338137"/>
            <a:chOff x="1175646" y="3284518"/>
            <a:chExt cx="3691139" cy="338554"/>
          </a:xfrm>
        </p:grpSpPr>
        <p:grpSp>
          <p:nvGrpSpPr>
            <p:cNvPr id="46125" name="Group 26"/>
            <p:cNvGrpSpPr>
              <a:grpSpLocks/>
            </p:cNvGrpSpPr>
            <p:nvPr/>
          </p:nvGrpSpPr>
          <p:grpSpPr bwMode="auto">
            <a:xfrm>
              <a:off x="1175646" y="3284518"/>
              <a:ext cx="3625932" cy="338554"/>
              <a:chOff x="1177284" y="2727305"/>
              <a:chExt cx="3626240" cy="338356"/>
            </a:xfrm>
          </p:grpSpPr>
          <p:cxnSp>
            <p:nvCxnSpPr>
              <p:cNvPr id="75" name="Straight Connector 74"/>
              <p:cNvCxnSpPr/>
              <p:nvPr/>
            </p:nvCxnSpPr>
            <p:spPr>
              <a:xfrm rot="10800000">
                <a:off x="1828250" y="2897277"/>
                <a:ext cx="2975390" cy="17474"/>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6128" name="TextBox 24"/>
              <p:cNvSpPr txBox="1">
                <a:spLocks noChangeArrowheads="1"/>
              </p:cNvSpPr>
              <p:nvPr/>
            </p:nvSpPr>
            <p:spPr bwMode="auto">
              <a:xfrm>
                <a:off x="1177284" y="2727305"/>
                <a:ext cx="622339" cy="338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2000</a:t>
                </a:r>
              </a:p>
            </p:txBody>
          </p:sp>
        </p:grpSp>
        <p:sp>
          <p:nvSpPr>
            <p:cNvPr id="46126" name="Freeform 183"/>
            <p:cNvSpPr>
              <a:spLocks/>
            </p:cNvSpPr>
            <p:nvPr/>
          </p:nvSpPr>
          <p:spPr bwMode="auto">
            <a:xfrm>
              <a:off x="4720804" y="3409774"/>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cxnSp>
        <p:nvCxnSpPr>
          <p:cNvPr id="79" name="Straight Arrow Connector 78"/>
          <p:cNvCxnSpPr/>
          <p:nvPr/>
        </p:nvCxnSpPr>
        <p:spPr>
          <a:xfrm flipV="1">
            <a:off x="2789238" y="2633663"/>
            <a:ext cx="795337"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3009" name="Group 80"/>
          <p:cNvGrpSpPr>
            <a:grpSpLocks/>
          </p:cNvGrpSpPr>
          <p:nvPr/>
        </p:nvGrpSpPr>
        <p:grpSpPr bwMode="auto">
          <a:xfrm>
            <a:off x="3111500" y="1651000"/>
            <a:ext cx="5735638" cy="938213"/>
            <a:chOff x="3111335" y="1733781"/>
            <a:chExt cx="5735786" cy="938172"/>
          </a:xfrm>
        </p:grpSpPr>
        <p:grpSp>
          <p:nvGrpSpPr>
            <p:cNvPr id="46121" name="Group 14"/>
            <p:cNvGrpSpPr>
              <a:grpSpLocks/>
            </p:cNvGrpSpPr>
            <p:nvPr/>
          </p:nvGrpSpPr>
          <p:grpSpPr bwMode="auto">
            <a:xfrm>
              <a:off x="3111335" y="1733781"/>
              <a:ext cx="5735786" cy="938167"/>
              <a:chOff x="-3206343" y="2731320"/>
              <a:chExt cx="5735786" cy="938167"/>
            </a:xfrm>
          </p:grpSpPr>
          <p:sp>
            <p:nvSpPr>
              <p:cNvPr id="46123" name="TextBox 15"/>
              <p:cNvSpPr txBox="1">
                <a:spLocks noChangeArrowheads="1"/>
              </p:cNvSpPr>
              <p:nvPr/>
            </p:nvSpPr>
            <p:spPr bwMode="auto">
              <a:xfrm>
                <a:off x="-2933203" y="2731320"/>
                <a:ext cx="5462646"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1. In the long run, technological progress shifts long-run aggregate supply…</a:t>
                </a:r>
              </a:p>
            </p:txBody>
          </p:sp>
          <p:cxnSp>
            <p:nvCxnSpPr>
              <p:cNvPr id="17" name="Straight Connector 16"/>
              <p:cNvCxnSpPr/>
              <p:nvPr/>
            </p:nvCxnSpPr>
            <p:spPr>
              <a:xfrm rot="5400000">
                <a:off x="-3248396" y="3248015"/>
                <a:ext cx="463530" cy="37942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80" name="Straight Connector 79"/>
            <p:cNvCxnSpPr/>
            <p:nvPr/>
          </p:nvCxnSpPr>
          <p:spPr>
            <a:xfrm rot="5400000" flipH="1" flipV="1">
              <a:off x="4067051" y="2333822"/>
              <a:ext cx="450830" cy="22543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3013" name="Group 83"/>
          <p:cNvGrpSpPr>
            <a:grpSpLocks/>
          </p:cNvGrpSpPr>
          <p:nvPr/>
        </p:nvGrpSpPr>
        <p:grpSpPr bwMode="auto">
          <a:xfrm>
            <a:off x="82550" y="2219325"/>
            <a:ext cx="3016250" cy="1273175"/>
            <a:chOff x="5165768" y="1211280"/>
            <a:chExt cx="3016337" cy="1274025"/>
          </a:xfrm>
        </p:grpSpPr>
        <p:grpSp>
          <p:nvGrpSpPr>
            <p:cNvPr id="46117" name="Group 14"/>
            <p:cNvGrpSpPr>
              <a:grpSpLocks/>
            </p:cNvGrpSpPr>
            <p:nvPr/>
          </p:nvGrpSpPr>
          <p:grpSpPr bwMode="auto">
            <a:xfrm>
              <a:off x="5165768" y="1211280"/>
              <a:ext cx="3016337" cy="1169551"/>
              <a:chOff x="-1151910" y="2208819"/>
              <a:chExt cx="3016337" cy="1169551"/>
            </a:xfrm>
          </p:grpSpPr>
          <p:sp>
            <p:nvSpPr>
              <p:cNvPr id="46119" name="TextBox 86"/>
              <p:cNvSpPr txBox="1">
                <a:spLocks noChangeArrowheads="1"/>
              </p:cNvSpPr>
              <p:nvPr/>
            </p:nvSpPr>
            <p:spPr bwMode="auto">
              <a:xfrm>
                <a:off x="-1151910" y="2208819"/>
                <a:ext cx="1496291" cy="1169551"/>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 . . . and growth in the money supply shifts aggregate demand . . .</a:t>
                </a:r>
              </a:p>
            </p:txBody>
          </p:sp>
          <p:cxnSp>
            <p:nvCxnSpPr>
              <p:cNvPr id="88" name="Straight Connector 87"/>
              <p:cNvCxnSpPr/>
              <p:nvPr/>
            </p:nvCxnSpPr>
            <p:spPr>
              <a:xfrm rot="10800000">
                <a:off x="251480" y="2887134"/>
                <a:ext cx="1612947" cy="7307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86" name="Straight Connector 85"/>
            <p:cNvCxnSpPr/>
            <p:nvPr/>
          </p:nvCxnSpPr>
          <p:spPr>
            <a:xfrm>
              <a:off x="6602497" y="1902304"/>
              <a:ext cx="712808" cy="58300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96" name="Straight Arrow Connector 95"/>
          <p:cNvCxnSpPr/>
          <p:nvPr/>
        </p:nvCxnSpPr>
        <p:spPr>
          <a:xfrm flipV="1">
            <a:off x="1958975" y="3241675"/>
            <a:ext cx="654050" cy="53340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flipV="1">
            <a:off x="2798763" y="2728913"/>
            <a:ext cx="655637" cy="53340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p:nvPr/>
        </p:nvCxnSpPr>
        <p:spPr>
          <a:xfrm flipV="1">
            <a:off x="3716338" y="5307013"/>
            <a:ext cx="793750"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flipV="1">
            <a:off x="2787650" y="5292725"/>
            <a:ext cx="795338"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3015" name="Group 108"/>
          <p:cNvGrpSpPr>
            <a:grpSpLocks/>
          </p:cNvGrpSpPr>
          <p:nvPr/>
        </p:nvGrpSpPr>
        <p:grpSpPr bwMode="auto">
          <a:xfrm>
            <a:off x="3146425" y="3679825"/>
            <a:ext cx="5237163" cy="1568450"/>
            <a:chOff x="3422073" y="1128140"/>
            <a:chExt cx="5237019" cy="1569537"/>
          </a:xfrm>
        </p:grpSpPr>
        <p:grpSp>
          <p:nvGrpSpPr>
            <p:cNvPr id="46113" name="Group 14"/>
            <p:cNvGrpSpPr>
              <a:grpSpLocks/>
            </p:cNvGrpSpPr>
            <p:nvPr/>
          </p:nvGrpSpPr>
          <p:grpSpPr bwMode="auto">
            <a:xfrm>
              <a:off x="3422073" y="1128140"/>
              <a:ext cx="5237019" cy="1569537"/>
              <a:chOff x="-2895605" y="2125679"/>
              <a:chExt cx="5237019" cy="1569537"/>
            </a:xfrm>
          </p:grpSpPr>
          <p:sp>
            <p:nvSpPr>
              <p:cNvPr id="46115" name="TextBox 111"/>
              <p:cNvSpPr txBox="1">
                <a:spLocks noChangeArrowheads="1"/>
              </p:cNvSpPr>
              <p:nvPr/>
            </p:nvSpPr>
            <p:spPr bwMode="auto">
              <a:xfrm>
                <a:off x="-736267" y="2125679"/>
                <a:ext cx="3077681" cy="30777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3. . . . leading to growth in output . . .</a:t>
                </a:r>
              </a:p>
            </p:txBody>
          </p:sp>
          <p:cxnSp>
            <p:nvCxnSpPr>
              <p:cNvPr id="113" name="Straight Connector 112"/>
              <p:cNvCxnSpPr>
                <a:stCxn id="46115" idx="1"/>
              </p:cNvCxnSpPr>
              <p:nvPr/>
            </p:nvCxnSpPr>
            <p:spPr>
              <a:xfrm rot="10800000" flipV="1">
                <a:off x="-2895605" y="2279774"/>
                <a:ext cx="2158941" cy="141544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111" name="Straight Connector 110"/>
            <p:cNvCxnSpPr>
              <a:endCxn id="46115" idx="1"/>
            </p:cNvCxnSpPr>
            <p:nvPr/>
          </p:nvCxnSpPr>
          <p:spPr>
            <a:xfrm rot="5400000" flipH="1" flipV="1">
              <a:off x="4375625" y="1492289"/>
              <a:ext cx="1415442" cy="995335"/>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116" name="Straight Arrow Connector 115"/>
          <p:cNvCxnSpPr/>
          <p:nvPr/>
        </p:nvCxnSpPr>
        <p:spPr>
          <a:xfrm rot="5400000" flipH="1" flipV="1">
            <a:off x="1555750" y="4238625"/>
            <a:ext cx="371475" cy="3175"/>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8" name="Straight Arrow Connector 117"/>
          <p:cNvCxnSpPr/>
          <p:nvPr/>
        </p:nvCxnSpPr>
        <p:spPr>
          <a:xfrm rot="5400000" flipH="1" flipV="1">
            <a:off x="1555750" y="3819525"/>
            <a:ext cx="371475" cy="3175"/>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3017" name="Group 118"/>
          <p:cNvGrpSpPr>
            <a:grpSpLocks/>
          </p:cNvGrpSpPr>
          <p:nvPr/>
        </p:nvGrpSpPr>
        <p:grpSpPr bwMode="auto">
          <a:xfrm>
            <a:off x="0" y="3871913"/>
            <a:ext cx="1497013" cy="1481137"/>
            <a:chOff x="5084618" y="811533"/>
            <a:chExt cx="1496291" cy="1481107"/>
          </a:xfrm>
        </p:grpSpPr>
        <p:grpSp>
          <p:nvGrpSpPr>
            <p:cNvPr id="46109" name="Group 14"/>
            <p:cNvGrpSpPr>
              <a:grpSpLocks/>
            </p:cNvGrpSpPr>
            <p:nvPr/>
          </p:nvGrpSpPr>
          <p:grpSpPr bwMode="auto">
            <a:xfrm>
              <a:off x="5084618" y="811533"/>
              <a:ext cx="1496291" cy="1481107"/>
              <a:chOff x="-1233060" y="1809072"/>
              <a:chExt cx="1496291" cy="1481107"/>
            </a:xfrm>
          </p:grpSpPr>
          <p:sp>
            <p:nvSpPr>
              <p:cNvPr id="46111" name="TextBox 121"/>
              <p:cNvSpPr txBox="1">
                <a:spLocks noChangeArrowheads="1"/>
              </p:cNvSpPr>
              <p:nvPr/>
            </p:nvSpPr>
            <p:spPr bwMode="auto">
              <a:xfrm>
                <a:off x="-1233060" y="2766959"/>
                <a:ext cx="1496291"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4. . . . and</a:t>
                </a:r>
              </a:p>
              <a:p>
                <a:pPr eaLnBrk="1" hangingPunct="1"/>
                <a:r>
                  <a:rPr lang="en-US" altLang="en-US" sz="1400">
                    <a:solidFill>
                      <a:srgbClr val="800080"/>
                    </a:solidFill>
                  </a:rPr>
                  <a:t>ongoing inflation</a:t>
                </a:r>
              </a:p>
            </p:txBody>
          </p:sp>
          <p:cxnSp>
            <p:nvCxnSpPr>
              <p:cNvPr id="123" name="Straight Connector 122"/>
              <p:cNvCxnSpPr/>
              <p:nvPr/>
            </p:nvCxnSpPr>
            <p:spPr>
              <a:xfrm rot="5400000">
                <a:off x="-905618" y="1992559"/>
                <a:ext cx="949306" cy="58233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121" name="Straight Connector 120"/>
            <p:cNvCxnSpPr/>
            <p:nvPr/>
          </p:nvCxnSpPr>
          <p:spPr>
            <a:xfrm flipV="1">
              <a:off x="5606654" y="1190937"/>
              <a:ext cx="571224" cy="558789"/>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5599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000"/>
                                        <p:tgtEl>
                                          <p:spTgt spid="6"/>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1000"/>
                                        <p:tgtEl>
                                          <p:spTgt spid="15"/>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1000"/>
                                        <p:tgtEl>
                                          <p:spTgt spid="18"/>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79"/>
                                        </p:tgtEl>
                                        <p:attrNameLst>
                                          <p:attrName>style.visibility</p:attrName>
                                        </p:attrNameLst>
                                      </p:cBhvr>
                                      <p:to>
                                        <p:strVal val="visible"/>
                                      </p:to>
                                    </p:set>
                                    <p:animEffect transition="in" filter="wipe(left)">
                                      <p:cBhvr>
                                        <p:cTn id="26" dur="500"/>
                                        <p:tgtEl>
                                          <p:spTgt spid="79"/>
                                        </p:tgtEl>
                                      </p:cBhvr>
                                    </p:animEffect>
                                  </p:childTnLst>
                                </p:cTn>
                              </p:par>
                            </p:childTnLst>
                          </p:cTn>
                        </p:par>
                        <p:par>
                          <p:cTn id="27" fill="hold" nodeType="afterGroup">
                            <p:stCondLst>
                              <p:cond delay="4000"/>
                            </p:stCondLst>
                            <p:childTnLst>
                              <p:par>
                                <p:cTn id="28" presetID="22" presetClass="entr" presetSubtype="1" fill="hold" nodeType="afterEffect">
                                  <p:stCondLst>
                                    <p:cond delay="500"/>
                                  </p:stCondLst>
                                  <p:childTnLst>
                                    <p:set>
                                      <p:cBhvr>
                                        <p:cTn id="29" dur="1" fill="hold">
                                          <p:stCondLst>
                                            <p:cond delay="0"/>
                                          </p:stCondLst>
                                        </p:cTn>
                                        <p:tgtEl>
                                          <p:spTgt spid="20"/>
                                        </p:tgtEl>
                                        <p:attrNameLst>
                                          <p:attrName>style.visibility</p:attrName>
                                        </p:attrNameLst>
                                      </p:cBhvr>
                                      <p:to>
                                        <p:strVal val="visible"/>
                                      </p:to>
                                    </p:set>
                                    <p:animEffect transition="in" filter="wipe(up)">
                                      <p:cBhvr>
                                        <p:cTn id="30" dur="1000"/>
                                        <p:tgtEl>
                                          <p:spTgt spid="20"/>
                                        </p:tgtEl>
                                      </p:cBhvr>
                                    </p:animEffect>
                                  </p:childTnLst>
                                </p:cTn>
                              </p:par>
                            </p:childTnLst>
                          </p:cTn>
                        </p:par>
                        <p:par>
                          <p:cTn id="31" fill="hold" nodeType="afterGroup">
                            <p:stCondLst>
                              <p:cond delay="5500"/>
                            </p:stCondLst>
                            <p:childTnLst>
                              <p:par>
                                <p:cTn id="32" presetID="22" presetClass="entr" presetSubtype="8" fill="hold" nodeType="afterEffect">
                                  <p:stCondLst>
                                    <p:cond delay="0"/>
                                  </p:stCondLst>
                                  <p:childTnLst>
                                    <p:set>
                                      <p:cBhvr>
                                        <p:cTn id="33" dur="1" fill="hold">
                                          <p:stCondLst>
                                            <p:cond delay="0"/>
                                          </p:stCondLst>
                                        </p:cTn>
                                        <p:tgtEl>
                                          <p:spTgt spid="96"/>
                                        </p:tgtEl>
                                        <p:attrNameLst>
                                          <p:attrName>style.visibility</p:attrName>
                                        </p:attrNameLst>
                                      </p:cBhvr>
                                      <p:to>
                                        <p:strVal val="visible"/>
                                      </p:to>
                                    </p:set>
                                    <p:animEffect transition="in" filter="wipe(left)">
                                      <p:cBhvr>
                                        <p:cTn id="34" dur="500"/>
                                        <p:tgtEl>
                                          <p:spTgt spid="96"/>
                                        </p:tgtEl>
                                      </p:cBhvr>
                                    </p:animEffect>
                                  </p:childTnLst>
                                </p:cTn>
                              </p:par>
                            </p:childTnLst>
                          </p:cTn>
                        </p:par>
                        <p:par>
                          <p:cTn id="35" fill="hold" nodeType="afterGroup">
                            <p:stCondLst>
                              <p:cond delay="6000"/>
                            </p:stCondLst>
                            <p:childTnLst>
                              <p:par>
                                <p:cTn id="36" presetID="22" presetClass="entr" presetSubtype="8"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left)">
                                      <p:cBhvr>
                                        <p:cTn id="38" dur="1000"/>
                                        <p:tgtEl>
                                          <p:spTgt spid="22"/>
                                        </p:tgtEl>
                                      </p:cBhvr>
                                    </p:animEffect>
                                  </p:childTnLst>
                                </p:cTn>
                              </p:par>
                            </p:childTnLst>
                          </p:cTn>
                        </p:par>
                        <p:par>
                          <p:cTn id="39" fill="hold" nodeType="afterGroup">
                            <p:stCondLst>
                              <p:cond delay="7000"/>
                            </p:stCondLst>
                            <p:childTnLst>
                              <p:par>
                                <p:cTn id="40" presetID="22" presetClass="entr" presetSubtype="8" fill="hold" nodeType="afterEffect">
                                  <p:stCondLst>
                                    <p:cond delay="0"/>
                                  </p:stCondLst>
                                  <p:childTnLst>
                                    <p:set>
                                      <p:cBhvr>
                                        <p:cTn id="41" dur="1" fill="hold">
                                          <p:stCondLst>
                                            <p:cond delay="0"/>
                                          </p:stCondLst>
                                        </p:cTn>
                                        <p:tgtEl>
                                          <p:spTgt spid="108"/>
                                        </p:tgtEl>
                                        <p:attrNameLst>
                                          <p:attrName>style.visibility</p:attrName>
                                        </p:attrNameLst>
                                      </p:cBhvr>
                                      <p:to>
                                        <p:strVal val="visible"/>
                                      </p:to>
                                    </p:set>
                                    <p:animEffect transition="in" filter="wipe(left)">
                                      <p:cBhvr>
                                        <p:cTn id="42" dur="500"/>
                                        <p:tgtEl>
                                          <p:spTgt spid="108"/>
                                        </p:tgtEl>
                                      </p:cBhvr>
                                    </p:animEffect>
                                  </p:childTnLst>
                                </p:cTn>
                              </p:par>
                            </p:childTnLst>
                          </p:cTn>
                        </p:par>
                        <p:par>
                          <p:cTn id="43" fill="hold" nodeType="afterGroup">
                            <p:stCondLst>
                              <p:cond delay="7500"/>
                            </p:stCondLst>
                            <p:childTnLst>
                              <p:par>
                                <p:cTn id="44" presetID="22" presetClass="entr" presetSubtype="4" fill="hold" nodeType="afterEffect">
                                  <p:stCondLst>
                                    <p:cond delay="0"/>
                                  </p:stCondLst>
                                  <p:childTnLst>
                                    <p:set>
                                      <p:cBhvr>
                                        <p:cTn id="45" dur="1" fill="hold">
                                          <p:stCondLst>
                                            <p:cond delay="0"/>
                                          </p:stCondLst>
                                        </p:cTn>
                                        <p:tgtEl>
                                          <p:spTgt spid="116"/>
                                        </p:tgtEl>
                                        <p:attrNameLst>
                                          <p:attrName>style.visibility</p:attrName>
                                        </p:attrNameLst>
                                      </p:cBhvr>
                                      <p:to>
                                        <p:strVal val="visible"/>
                                      </p:to>
                                    </p:set>
                                    <p:animEffect transition="in" filter="wipe(down)">
                                      <p:cBhvr>
                                        <p:cTn id="46" dur="500"/>
                                        <p:tgtEl>
                                          <p:spTgt spid="116"/>
                                        </p:tgtEl>
                                      </p:cBhvr>
                                    </p:animEffect>
                                  </p:childTnLst>
                                </p:cTn>
                              </p:par>
                            </p:childTnLst>
                          </p:cTn>
                        </p:par>
                        <p:par>
                          <p:cTn id="47" fill="hold" nodeType="afterGroup">
                            <p:stCondLst>
                              <p:cond delay="8000"/>
                            </p:stCondLst>
                            <p:childTnLst>
                              <p:par>
                                <p:cTn id="48" presetID="22" presetClass="entr" presetSubtype="8"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1000"/>
                                        <p:tgtEl>
                                          <p:spTgt spid="28"/>
                                        </p:tgtEl>
                                      </p:cBhvr>
                                    </p:animEffect>
                                  </p:childTnLst>
                                </p:cTn>
                              </p:par>
                            </p:childTnLst>
                          </p:cTn>
                        </p:par>
                        <p:par>
                          <p:cTn id="51" fill="hold" nodeType="afterGroup">
                            <p:stCondLst>
                              <p:cond delay="90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childTnLst>
                          </p:cTn>
                        </p:par>
                        <p:par>
                          <p:cTn id="55" fill="hold" nodeType="afterGroup">
                            <p:stCondLst>
                              <p:cond delay="9500"/>
                            </p:stCondLst>
                            <p:childTnLst>
                              <p:par>
                                <p:cTn id="56" presetID="22" presetClass="entr" presetSubtype="1" fill="hold" nodeType="afterEffect">
                                  <p:stCondLst>
                                    <p:cond delay="500"/>
                                  </p:stCondLst>
                                  <p:childTnLst>
                                    <p:set>
                                      <p:cBhvr>
                                        <p:cTn id="57" dur="1" fill="hold">
                                          <p:stCondLst>
                                            <p:cond delay="0"/>
                                          </p:stCondLst>
                                        </p:cTn>
                                        <p:tgtEl>
                                          <p:spTgt spid="26"/>
                                        </p:tgtEl>
                                        <p:attrNameLst>
                                          <p:attrName>style.visibility</p:attrName>
                                        </p:attrNameLst>
                                      </p:cBhvr>
                                      <p:to>
                                        <p:strVal val="visible"/>
                                      </p:to>
                                    </p:set>
                                    <p:animEffect transition="in" filter="wipe(up)">
                                      <p:cBhvr>
                                        <p:cTn id="58" dur="1000"/>
                                        <p:tgtEl>
                                          <p:spTgt spid="26"/>
                                        </p:tgtEl>
                                      </p:cBhvr>
                                    </p:animEffect>
                                  </p:childTnLst>
                                </p:cTn>
                              </p:par>
                            </p:childTnLst>
                          </p:cTn>
                        </p:par>
                        <p:par>
                          <p:cTn id="59" fill="hold" nodeType="afterGroup">
                            <p:stCondLst>
                              <p:cond delay="11000"/>
                            </p:stCondLst>
                            <p:childTnLst>
                              <p:par>
                                <p:cTn id="60" presetID="22" presetClass="entr" presetSubtype="8" fill="hold" nodeType="afterEffect">
                                  <p:stCondLst>
                                    <p:cond delay="0"/>
                                  </p:stCondLst>
                                  <p:childTnLst>
                                    <p:set>
                                      <p:cBhvr>
                                        <p:cTn id="61" dur="1" fill="hold">
                                          <p:stCondLst>
                                            <p:cond delay="0"/>
                                          </p:stCondLst>
                                        </p:cTn>
                                        <p:tgtEl>
                                          <p:spTgt spid="98"/>
                                        </p:tgtEl>
                                        <p:attrNameLst>
                                          <p:attrName>style.visibility</p:attrName>
                                        </p:attrNameLst>
                                      </p:cBhvr>
                                      <p:to>
                                        <p:strVal val="visible"/>
                                      </p:to>
                                    </p:set>
                                    <p:animEffect transition="in" filter="wipe(left)">
                                      <p:cBhvr>
                                        <p:cTn id="62" dur="500"/>
                                        <p:tgtEl>
                                          <p:spTgt spid="98"/>
                                        </p:tgtEl>
                                      </p:cBhvr>
                                    </p:animEffect>
                                  </p:childTnLst>
                                </p:cTn>
                              </p:par>
                            </p:childTnLst>
                          </p:cTn>
                        </p:par>
                        <p:par>
                          <p:cTn id="63" fill="hold" nodeType="afterGroup">
                            <p:stCondLst>
                              <p:cond delay="11500"/>
                            </p:stCondLst>
                            <p:childTnLst>
                              <p:par>
                                <p:cTn id="64" presetID="22" presetClass="entr" presetSubtype="8"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1000"/>
                                        <p:tgtEl>
                                          <p:spTgt spid="30"/>
                                        </p:tgtEl>
                                      </p:cBhvr>
                                    </p:animEffect>
                                  </p:childTnLst>
                                </p:cTn>
                              </p:par>
                            </p:childTnLst>
                          </p:cTn>
                        </p:par>
                        <p:par>
                          <p:cTn id="67" fill="hold" nodeType="afterGroup">
                            <p:stCondLst>
                              <p:cond delay="12500"/>
                            </p:stCondLst>
                            <p:childTnLst>
                              <p:par>
                                <p:cTn id="68" presetID="22" presetClass="entr" presetSubtype="8" fill="hold" nodeType="afterEffect">
                                  <p:stCondLst>
                                    <p:cond delay="0"/>
                                  </p:stCondLst>
                                  <p:childTnLst>
                                    <p:set>
                                      <p:cBhvr>
                                        <p:cTn id="69" dur="1" fill="hold">
                                          <p:stCondLst>
                                            <p:cond delay="0"/>
                                          </p:stCondLst>
                                        </p:cTn>
                                        <p:tgtEl>
                                          <p:spTgt spid="107"/>
                                        </p:tgtEl>
                                        <p:attrNameLst>
                                          <p:attrName>style.visibility</p:attrName>
                                        </p:attrNameLst>
                                      </p:cBhvr>
                                      <p:to>
                                        <p:strVal val="visible"/>
                                      </p:to>
                                    </p:set>
                                    <p:animEffect transition="in" filter="wipe(left)">
                                      <p:cBhvr>
                                        <p:cTn id="70" dur="500"/>
                                        <p:tgtEl>
                                          <p:spTgt spid="107"/>
                                        </p:tgtEl>
                                      </p:cBhvr>
                                    </p:animEffect>
                                  </p:childTnLst>
                                </p:cTn>
                              </p:par>
                            </p:childTnLst>
                          </p:cTn>
                        </p:par>
                        <p:par>
                          <p:cTn id="71" fill="hold" nodeType="afterGroup">
                            <p:stCondLst>
                              <p:cond delay="13000"/>
                            </p:stCondLst>
                            <p:childTnLst>
                              <p:par>
                                <p:cTn id="72" presetID="22" presetClass="entr" presetSubtype="4" fill="hold" nodeType="afterEffect">
                                  <p:stCondLst>
                                    <p:cond delay="0"/>
                                  </p:stCondLst>
                                  <p:childTnLst>
                                    <p:set>
                                      <p:cBhvr>
                                        <p:cTn id="73" dur="1" fill="hold">
                                          <p:stCondLst>
                                            <p:cond delay="0"/>
                                          </p:stCondLst>
                                        </p:cTn>
                                        <p:tgtEl>
                                          <p:spTgt spid="118"/>
                                        </p:tgtEl>
                                        <p:attrNameLst>
                                          <p:attrName>style.visibility</p:attrName>
                                        </p:attrNameLst>
                                      </p:cBhvr>
                                      <p:to>
                                        <p:strVal val="visible"/>
                                      </p:to>
                                    </p:set>
                                    <p:animEffect transition="in" filter="wipe(down)">
                                      <p:cBhvr>
                                        <p:cTn id="74" dur="500"/>
                                        <p:tgtEl>
                                          <p:spTgt spid="118"/>
                                        </p:tgtEl>
                                      </p:cBhvr>
                                    </p:animEffect>
                                  </p:childTnLst>
                                </p:cTn>
                              </p:par>
                            </p:childTnLst>
                          </p:cTn>
                        </p:par>
                        <p:par>
                          <p:cTn id="75" fill="hold" nodeType="afterGroup">
                            <p:stCondLst>
                              <p:cond delay="135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1000"/>
                                        <p:tgtEl>
                                          <p:spTgt spid="31"/>
                                        </p:tgtEl>
                                      </p:cBhvr>
                                    </p:animEffect>
                                  </p:childTnLst>
                                </p:cTn>
                              </p:par>
                            </p:childTnLst>
                          </p:cTn>
                        </p:par>
                        <p:par>
                          <p:cTn id="79" fill="hold" nodeType="afterGroup">
                            <p:stCondLst>
                              <p:cond delay="14500"/>
                            </p:stCondLst>
                            <p:childTnLst>
                              <p:par>
                                <p:cTn id="80" presetID="22" presetClass="entr" presetSubtype="8" fill="hold" nodeType="afterEffect">
                                  <p:stCondLst>
                                    <p:cond delay="0"/>
                                  </p:stCondLst>
                                  <p:childTnLst>
                                    <p:set>
                                      <p:cBhvr>
                                        <p:cTn id="81" dur="1" fill="hold">
                                          <p:stCondLst>
                                            <p:cond delay="0"/>
                                          </p:stCondLst>
                                        </p:cTn>
                                        <p:tgtEl>
                                          <p:spTgt spid="43009"/>
                                        </p:tgtEl>
                                        <p:attrNameLst>
                                          <p:attrName>style.visibility</p:attrName>
                                        </p:attrNameLst>
                                      </p:cBhvr>
                                      <p:to>
                                        <p:strVal val="visible"/>
                                      </p:to>
                                    </p:set>
                                    <p:animEffect transition="in" filter="wipe(left)">
                                      <p:cBhvr>
                                        <p:cTn id="82" dur="500"/>
                                        <p:tgtEl>
                                          <p:spTgt spid="43009"/>
                                        </p:tgtEl>
                                      </p:cBhvr>
                                    </p:animEffect>
                                  </p:childTnLst>
                                </p:cTn>
                              </p:par>
                            </p:childTnLst>
                          </p:cTn>
                        </p:par>
                        <p:par>
                          <p:cTn id="83" fill="hold" nodeType="afterGroup">
                            <p:stCondLst>
                              <p:cond delay="15000"/>
                            </p:stCondLst>
                            <p:childTnLst>
                              <p:par>
                                <p:cTn id="84" presetID="22" presetClass="entr" presetSubtype="8" fill="hold" nodeType="afterEffect">
                                  <p:stCondLst>
                                    <p:cond delay="0"/>
                                  </p:stCondLst>
                                  <p:childTnLst>
                                    <p:set>
                                      <p:cBhvr>
                                        <p:cTn id="85" dur="1" fill="hold">
                                          <p:stCondLst>
                                            <p:cond delay="0"/>
                                          </p:stCondLst>
                                        </p:cTn>
                                        <p:tgtEl>
                                          <p:spTgt spid="43013"/>
                                        </p:tgtEl>
                                        <p:attrNameLst>
                                          <p:attrName>style.visibility</p:attrName>
                                        </p:attrNameLst>
                                      </p:cBhvr>
                                      <p:to>
                                        <p:strVal val="visible"/>
                                      </p:to>
                                    </p:set>
                                    <p:animEffect transition="in" filter="wipe(left)">
                                      <p:cBhvr>
                                        <p:cTn id="86" dur="500"/>
                                        <p:tgtEl>
                                          <p:spTgt spid="43013"/>
                                        </p:tgtEl>
                                      </p:cBhvr>
                                    </p:animEffect>
                                  </p:childTnLst>
                                </p:cTn>
                              </p:par>
                            </p:childTnLst>
                          </p:cTn>
                        </p:par>
                        <p:par>
                          <p:cTn id="87" fill="hold" nodeType="afterGroup">
                            <p:stCondLst>
                              <p:cond delay="15500"/>
                            </p:stCondLst>
                            <p:childTnLst>
                              <p:par>
                                <p:cTn id="88" presetID="22" presetClass="entr" presetSubtype="8" fill="hold" nodeType="afterEffect">
                                  <p:stCondLst>
                                    <p:cond delay="0"/>
                                  </p:stCondLst>
                                  <p:childTnLst>
                                    <p:set>
                                      <p:cBhvr>
                                        <p:cTn id="89" dur="1" fill="hold">
                                          <p:stCondLst>
                                            <p:cond delay="0"/>
                                          </p:stCondLst>
                                        </p:cTn>
                                        <p:tgtEl>
                                          <p:spTgt spid="43015"/>
                                        </p:tgtEl>
                                        <p:attrNameLst>
                                          <p:attrName>style.visibility</p:attrName>
                                        </p:attrNameLst>
                                      </p:cBhvr>
                                      <p:to>
                                        <p:strVal val="visible"/>
                                      </p:to>
                                    </p:set>
                                    <p:animEffect transition="in" filter="wipe(left)">
                                      <p:cBhvr>
                                        <p:cTn id="90" dur="500"/>
                                        <p:tgtEl>
                                          <p:spTgt spid="43015"/>
                                        </p:tgtEl>
                                      </p:cBhvr>
                                    </p:animEffect>
                                  </p:childTnLst>
                                </p:cTn>
                              </p:par>
                            </p:childTnLst>
                          </p:cTn>
                        </p:par>
                        <p:par>
                          <p:cTn id="91" fill="hold" nodeType="afterGroup">
                            <p:stCondLst>
                              <p:cond delay="16000"/>
                            </p:stCondLst>
                            <p:childTnLst>
                              <p:par>
                                <p:cTn id="92" presetID="22" presetClass="entr" presetSubtype="8" fill="hold" nodeType="afterEffect">
                                  <p:stCondLst>
                                    <p:cond delay="0"/>
                                  </p:stCondLst>
                                  <p:childTnLst>
                                    <p:set>
                                      <p:cBhvr>
                                        <p:cTn id="93" dur="1" fill="hold">
                                          <p:stCondLst>
                                            <p:cond delay="0"/>
                                          </p:stCondLst>
                                        </p:cTn>
                                        <p:tgtEl>
                                          <p:spTgt spid="43017"/>
                                        </p:tgtEl>
                                        <p:attrNameLst>
                                          <p:attrName>style.visibility</p:attrName>
                                        </p:attrNameLst>
                                      </p:cBhvr>
                                      <p:to>
                                        <p:strVal val="visible"/>
                                      </p:to>
                                    </p:set>
                                    <p:animEffect transition="in" filter="wipe(left)">
                                      <p:cBhvr>
                                        <p:cTn id="94" dur="500"/>
                                        <p:tgtEl>
                                          <p:spTgt spid="43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914400"/>
            <a:ext cx="8763000" cy="5334000"/>
          </a:xfrm>
        </p:spPr>
        <p:txBody>
          <a:bodyPr>
            <a:normAutofit fontScale="92500" lnSpcReduction="10000"/>
          </a:bodyPr>
          <a:lstStyle/>
          <a:p>
            <a:pPr marL="0" indent="0">
              <a:buNone/>
            </a:pPr>
            <a:r>
              <a:rPr lang="en-US" altLang="en-US" b="1" dirty="0" smtClean="0"/>
              <a:t>2 Aggregate supply</a:t>
            </a:r>
          </a:p>
          <a:p>
            <a:pPr marL="0" indent="0">
              <a:buNone/>
            </a:pPr>
            <a:r>
              <a:rPr lang="en-US" altLang="en-US" b="1" i="1" u="sng" dirty="0" smtClean="0"/>
              <a:t>Why </a:t>
            </a:r>
            <a:r>
              <a:rPr lang="en-US" altLang="en-US" b="1" i="1" u="sng" dirty="0"/>
              <a:t>the aggregate-supply </a:t>
            </a:r>
            <a:r>
              <a:rPr lang="en-US" altLang="en-US" b="1" i="1" u="sng" dirty="0" smtClean="0"/>
              <a:t>(SRAS</a:t>
            </a:r>
            <a:r>
              <a:rPr lang="en-US" altLang="en-US" b="1" i="1" u="sng" dirty="0"/>
              <a:t>) curve slopes upward in the </a:t>
            </a:r>
            <a:r>
              <a:rPr lang="en-US" altLang="en-US" b="1" i="1" u="sng" dirty="0" smtClean="0"/>
              <a:t>short-run</a:t>
            </a:r>
          </a:p>
          <a:p>
            <a:pPr marL="0" indent="0">
              <a:buNone/>
            </a:pPr>
            <a:r>
              <a:rPr lang="en-US" altLang="en-US" dirty="0" smtClean="0"/>
              <a:t>There are several theories to explain shape of SRAS: sticky wage theory, sticky – price theory, misperception theory</a:t>
            </a:r>
            <a:endParaRPr lang="en-US" altLang="en-US" dirty="0"/>
          </a:p>
          <a:p>
            <a:pPr marL="0" indent="0">
              <a:buNone/>
            </a:pPr>
            <a:r>
              <a:rPr lang="en-US" altLang="en-US" b="1" i="1" dirty="0" smtClean="0"/>
              <a:t>+) Sticky-wage </a:t>
            </a:r>
            <a:r>
              <a:rPr lang="en-US" altLang="en-US" b="1" i="1" dirty="0"/>
              <a:t>theory</a:t>
            </a:r>
          </a:p>
          <a:p>
            <a:pPr lvl="1"/>
            <a:r>
              <a:rPr lang="en-US" altLang="en-US" dirty="0"/>
              <a:t>Nominal wages - slow to adjust to changing economic </a:t>
            </a:r>
            <a:r>
              <a:rPr lang="en-US" altLang="en-US" dirty="0" smtClean="0"/>
              <a:t>conditions due to</a:t>
            </a:r>
            <a:endParaRPr lang="en-US" altLang="en-US" dirty="0"/>
          </a:p>
          <a:p>
            <a:pPr lvl="2"/>
            <a:r>
              <a:rPr lang="en-US" altLang="en-US" sz="2200" dirty="0"/>
              <a:t>Long-term contracts: workers and firms</a:t>
            </a:r>
          </a:p>
          <a:p>
            <a:pPr lvl="2"/>
            <a:r>
              <a:rPr lang="en-US" altLang="en-US" sz="2200" dirty="0"/>
              <a:t>Slowly changing social norms</a:t>
            </a:r>
          </a:p>
          <a:p>
            <a:pPr lvl="2"/>
            <a:r>
              <a:rPr lang="en-US" altLang="en-US" sz="2200" dirty="0"/>
              <a:t>Notions of fairness - influence wage setting</a:t>
            </a:r>
          </a:p>
          <a:p>
            <a:pPr lvl="1"/>
            <a:r>
              <a:rPr lang="en-US" altLang="en-US" dirty="0"/>
              <a:t>Nominal wages - based on expected </a:t>
            </a:r>
            <a:r>
              <a:rPr lang="en-US" altLang="en-US" dirty="0" smtClean="0"/>
              <a:t>prices: don’t </a:t>
            </a:r>
            <a:r>
              <a:rPr lang="en-US" altLang="en-US" dirty="0"/>
              <a:t>respond immediately </a:t>
            </a:r>
            <a:r>
              <a:rPr lang="en-US" altLang="en-US" dirty="0" smtClean="0"/>
              <a:t>when actual </a:t>
            </a:r>
            <a:r>
              <a:rPr lang="en-US" altLang="en-US" dirty="0"/>
              <a:t>price level – different from what was </a:t>
            </a:r>
            <a:r>
              <a:rPr lang="en-US" altLang="en-US" dirty="0" smtClean="0"/>
              <a:t>expected</a:t>
            </a:r>
          </a:p>
          <a:p>
            <a:pPr lvl="1"/>
            <a:r>
              <a:rPr lang="en-US" altLang="en-US" dirty="0" smtClean="0"/>
              <a:t>Sticky-wage theory</a:t>
            </a:r>
          </a:p>
          <a:p>
            <a:pPr marL="320040" lvl="1" indent="0">
              <a:buNone/>
            </a:pPr>
            <a:r>
              <a:rPr lang="en-US" altLang="en-US" dirty="0" smtClean="0"/>
              <a:t>	If </a:t>
            </a:r>
            <a:r>
              <a:rPr lang="en-US" altLang="en-US" dirty="0"/>
              <a:t>price level &lt; </a:t>
            </a:r>
            <a:r>
              <a:rPr lang="en-US" altLang="en-US" dirty="0" smtClean="0"/>
              <a:t>expected: Firms </a:t>
            </a:r>
            <a:r>
              <a:rPr lang="en-US" altLang="en-US" dirty="0"/>
              <a:t>– incentive to produce less </a:t>
            </a:r>
            <a:r>
              <a:rPr lang="en-US" altLang="en-US" dirty="0" smtClean="0"/>
              <a:t>output</a:t>
            </a:r>
          </a:p>
          <a:p>
            <a:pPr marL="320040" lvl="1" indent="0">
              <a:buNone/>
            </a:pPr>
            <a:r>
              <a:rPr lang="en-US" altLang="en-US" dirty="0"/>
              <a:t>	</a:t>
            </a:r>
            <a:r>
              <a:rPr lang="en-US" altLang="en-US" dirty="0" smtClean="0"/>
              <a:t>If </a:t>
            </a:r>
            <a:r>
              <a:rPr lang="en-US" altLang="en-US" dirty="0"/>
              <a:t>price level &gt; </a:t>
            </a:r>
            <a:r>
              <a:rPr lang="en-US" altLang="en-US" dirty="0" smtClean="0"/>
              <a:t>expected: Firms </a:t>
            </a:r>
            <a:r>
              <a:rPr lang="en-US" altLang="en-US" dirty="0"/>
              <a:t>– incentive to produce more output</a:t>
            </a:r>
          </a:p>
          <a:p>
            <a:pPr marL="0" indent="0">
              <a:buNone/>
            </a:pPr>
            <a:endParaRPr lang="en-US" dirty="0"/>
          </a:p>
        </p:txBody>
      </p:sp>
      <p:sp>
        <p:nvSpPr>
          <p:cNvPr id="4" name="Title 1"/>
          <p:cNvSpPr>
            <a:spLocks noGrp="1"/>
          </p:cNvSpPr>
          <p:nvPr>
            <p:ph type="title"/>
          </p:nvPr>
        </p:nvSpPr>
        <p:spPr>
          <a:xfrm>
            <a:off x="304800" y="0"/>
            <a:ext cx="7772400" cy="838200"/>
          </a:xfrm>
        </p:spPr>
        <p:txBody>
          <a:bodyPr/>
          <a:lstStyle/>
          <a:p>
            <a:r>
              <a:rPr lang="en-US" dirty="0"/>
              <a:t>II AD – AS model</a:t>
            </a:r>
          </a:p>
        </p:txBody>
      </p:sp>
    </p:spTree>
    <p:extLst>
      <p:ext uri="{BB962C8B-B14F-4D97-AF65-F5344CB8AC3E}">
        <p14:creationId xmlns:p14="http://schemas.microsoft.com/office/powerpoint/2010/main" val="1604944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762000"/>
            <a:ext cx="8610600" cy="6096000"/>
          </a:xfrm>
        </p:spPr>
        <p:txBody>
          <a:bodyPr>
            <a:normAutofit fontScale="92500" lnSpcReduction="10000"/>
          </a:bodyPr>
          <a:lstStyle/>
          <a:p>
            <a:pPr marL="0" indent="0">
              <a:buNone/>
            </a:pPr>
            <a:r>
              <a:rPr lang="en-US" altLang="en-US" b="1" dirty="0" smtClean="0"/>
              <a:t>2 Aggregate supply</a:t>
            </a:r>
          </a:p>
          <a:p>
            <a:pPr marL="0" indent="0">
              <a:buNone/>
            </a:pPr>
            <a:r>
              <a:rPr lang="en-US" altLang="en-US" b="1" i="1" u="sng" dirty="0" smtClean="0"/>
              <a:t>Why </a:t>
            </a:r>
            <a:r>
              <a:rPr lang="en-US" altLang="en-US" b="1" i="1" u="sng" dirty="0"/>
              <a:t>the aggregate-supply (AS) curve slopes upward in the </a:t>
            </a:r>
            <a:r>
              <a:rPr lang="en-US" altLang="en-US" b="1" i="1" u="sng" dirty="0" smtClean="0"/>
              <a:t>short-run</a:t>
            </a:r>
          </a:p>
          <a:p>
            <a:pPr marL="0" lvl="1" indent="0">
              <a:lnSpc>
                <a:spcPct val="110000"/>
              </a:lnSpc>
              <a:spcBef>
                <a:spcPts val="0"/>
              </a:spcBef>
              <a:buClr>
                <a:schemeClr val="accent1"/>
              </a:buClr>
              <a:buNone/>
            </a:pPr>
            <a:r>
              <a:rPr lang="en-US" altLang="en-US" sz="2600" b="1" i="1" dirty="0" smtClean="0"/>
              <a:t>+) Sticky-price theory </a:t>
            </a:r>
          </a:p>
          <a:p>
            <a:pPr marL="0" lvl="1" indent="0">
              <a:lnSpc>
                <a:spcPct val="110000"/>
              </a:lnSpc>
              <a:spcBef>
                <a:spcPts val="0"/>
              </a:spcBef>
              <a:buClr>
                <a:schemeClr val="accent1"/>
              </a:buClr>
              <a:buNone/>
            </a:pPr>
            <a:r>
              <a:rPr lang="en-US" altLang="en-US" sz="2600" dirty="0" smtClean="0"/>
              <a:t>Prices </a:t>
            </a:r>
            <a:r>
              <a:rPr lang="en-US" altLang="en-US" sz="2600" dirty="0"/>
              <a:t>of some goods &amp; </a:t>
            </a:r>
            <a:r>
              <a:rPr lang="en-US" altLang="en-US" sz="2600" dirty="0" smtClean="0"/>
              <a:t>services slow </a:t>
            </a:r>
            <a:r>
              <a:rPr lang="en-US" altLang="en-US" sz="2600" dirty="0"/>
              <a:t>to adjust to changing economic </a:t>
            </a:r>
            <a:r>
              <a:rPr lang="en-US" altLang="en-US" sz="2600" dirty="0" smtClean="0"/>
              <a:t>conditions due to for example menu costs (Costs </a:t>
            </a:r>
            <a:r>
              <a:rPr lang="en-US" altLang="en-US" sz="2600" dirty="0"/>
              <a:t>to adjusting </a:t>
            </a:r>
            <a:r>
              <a:rPr lang="en-US" altLang="en-US" sz="2600" dirty="0" smtClean="0"/>
              <a:t>prices) </a:t>
            </a:r>
            <a:r>
              <a:rPr lang="en-US" altLang="en-US" sz="2600" dirty="0" smtClean="0">
                <a:cs typeface="Times New Roman"/>
              </a:rPr>
              <a:t>→ sticky price firms besides flexible price firms </a:t>
            </a:r>
          </a:p>
          <a:p>
            <a:pPr marL="0" lvl="1" indent="0">
              <a:lnSpc>
                <a:spcPct val="110000"/>
              </a:lnSpc>
              <a:spcBef>
                <a:spcPts val="0"/>
              </a:spcBef>
              <a:buClr>
                <a:schemeClr val="accent1"/>
              </a:buClr>
              <a:buNone/>
            </a:pPr>
            <a:r>
              <a:rPr lang="en-US" altLang="en-US" sz="2600" dirty="0" smtClean="0">
                <a:cs typeface="Times New Roman"/>
              </a:rPr>
              <a:t>When price level increases, flexible price firms tend to increase price. However sticky price firms keep price unchanged → output of sticky price firms increases</a:t>
            </a:r>
            <a:endParaRPr lang="en-US" altLang="en-US" sz="2600" dirty="0" smtClean="0"/>
          </a:p>
          <a:p>
            <a:pPr marL="0" indent="0">
              <a:lnSpc>
                <a:spcPct val="110000"/>
              </a:lnSpc>
              <a:spcBef>
                <a:spcPts val="0"/>
              </a:spcBef>
              <a:buNone/>
            </a:pPr>
            <a:r>
              <a:rPr lang="en-US" altLang="en-US" b="1" i="1" dirty="0" smtClean="0"/>
              <a:t>+) Misperceptions </a:t>
            </a:r>
            <a:r>
              <a:rPr lang="en-US" altLang="en-US" b="1" i="1" dirty="0"/>
              <a:t>theory </a:t>
            </a:r>
            <a:endParaRPr lang="en-US" altLang="en-US" b="1" i="1" dirty="0" smtClean="0"/>
          </a:p>
          <a:p>
            <a:pPr marL="0" indent="0">
              <a:lnSpc>
                <a:spcPct val="110000"/>
              </a:lnSpc>
              <a:spcBef>
                <a:spcPts val="0"/>
              </a:spcBef>
              <a:buNone/>
            </a:pPr>
            <a:r>
              <a:rPr lang="en-US" altLang="en-US" dirty="0" smtClean="0"/>
              <a:t>Changes </a:t>
            </a:r>
            <a:r>
              <a:rPr lang="en-US" altLang="en-US" dirty="0"/>
              <a:t>in the overall price </a:t>
            </a:r>
            <a:r>
              <a:rPr lang="en-US" altLang="en-US" dirty="0" smtClean="0"/>
              <a:t>level Can </a:t>
            </a:r>
            <a:r>
              <a:rPr lang="en-US" altLang="en-US" dirty="0"/>
              <a:t>temporarily mislead suppliers </a:t>
            </a:r>
            <a:r>
              <a:rPr lang="en-US" altLang="en-US" dirty="0" smtClean="0"/>
              <a:t> about </a:t>
            </a:r>
            <a:r>
              <a:rPr lang="en-US" altLang="en-US" dirty="0"/>
              <a:t>changes in individual </a:t>
            </a:r>
            <a:r>
              <a:rPr lang="en-US" altLang="en-US" dirty="0" smtClean="0"/>
              <a:t>markets (Changes </a:t>
            </a:r>
            <a:r>
              <a:rPr lang="en-US" altLang="en-US" dirty="0"/>
              <a:t>in relative </a:t>
            </a:r>
            <a:r>
              <a:rPr lang="en-US" altLang="en-US" dirty="0" smtClean="0"/>
              <a:t>prices) or changes in all markets (changes in common prices) </a:t>
            </a:r>
          </a:p>
          <a:p>
            <a:pPr marL="0" indent="0">
              <a:lnSpc>
                <a:spcPct val="110000"/>
              </a:lnSpc>
              <a:spcBef>
                <a:spcPts val="0"/>
              </a:spcBef>
              <a:buNone/>
            </a:pPr>
            <a:r>
              <a:rPr lang="en-US" altLang="en-US" dirty="0" smtClean="0"/>
              <a:t>Suppliers </a:t>
            </a:r>
            <a:r>
              <a:rPr lang="en-US" altLang="en-US" dirty="0"/>
              <a:t>- respond </a:t>
            </a:r>
            <a:r>
              <a:rPr lang="en-US" altLang="en-US" dirty="0" smtClean="0"/>
              <a:t>in the wisest way to </a:t>
            </a:r>
            <a:r>
              <a:rPr lang="en-US" altLang="en-US" dirty="0"/>
              <a:t>changes in level of </a:t>
            </a:r>
            <a:r>
              <a:rPr lang="en-US" altLang="en-US" dirty="0" smtClean="0"/>
              <a:t>prices by Change </a:t>
            </a:r>
            <a:r>
              <a:rPr lang="en-US" altLang="en-US" dirty="0"/>
              <a:t>- quantity supplied of goods and services </a:t>
            </a:r>
            <a:r>
              <a:rPr lang="en-US" altLang="en-US" dirty="0" smtClean="0"/>
              <a:t>(price increase/decrease by output increase/decrease) </a:t>
            </a:r>
            <a:endParaRPr lang="en-US" altLang="en-US" dirty="0"/>
          </a:p>
          <a:p>
            <a:pPr marL="0" lvl="1" indent="0">
              <a:spcBef>
                <a:spcPts val="580"/>
              </a:spcBef>
              <a:buClr>
                <a:schemeClr val="accent1"/>
              </a:buClr>
              <a:buNone/>
            </a:pPr>
            <a:endParaRPr lang="en-US" altLang="en-US" dirty="0"/>
          </a:p>
          <a:p>
            <a:endParaRPr lang="en-US" dirty="0"/>
          </a:p>
        </p:txBody>
      </p:sp>
      <p:sp>
        <p:nvSpPr>
          <p:cNvPr id="4" name="Title 1"/>
          <p:cNvSpPr>
            <a:spLocks noGrp="1"/>
          </p:cNvSpPr>
          <p:nvPr>
            <p:ph type="title"/>
          </p:nvPr>
        </p:nvSpPr>
        <p:spPr>
          <a:xfrm>
            <a:off x="381000" y="-20782"/>
            <a:ext cx="7772400" cy="868362"/>
          </a:xfrm>
        </p:spPr>
        <p:txBody>
          <a:bodyPr/>
          <a:lstStyle/>
          <a:p>
            <a:r>
              <a:rPr lang="en-US" dirty="0"/>
              <a:t>II AD – AS model</a:t>
            </a:r>
          </a:p>
        </p:txBody>
      </p:sp>
    </p:spTree>
    <p:extLst>
      <p:ext uri="{BB962C8B-B14F-4D97-AF65-F5344CB8AC3E}">
        <p14:creationId xmlns:p14="http://schemas.microsoft.com/office/powerpoint/2010/main" val="29805502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904875"/>
            <a:ext cx="7772400" cy="4572000"/>
          </a:xfrm>
        </p:spPr>
        <p:txBody>
          <a:bodyPr/>
          <a:lstStyle/>
          <a:p>
            <a:pPr marL="0" indent="0">
              <a:buNone/>
            </a:pPr>
            <a:r>
              <a:rPr lang="en-US" altLang="en-US" b="1" dirty="0" smtClean="0"/>
              <a:t>2 Aggregate supply</a:t>
            </a:r>
          </a:p>
          <a:p>
            <a:pPr marL="0" indent="0">
              <a:buNone/>
            </a:pPr>
            <a:r>
              <a:rPr lang="en-US" altLang="en-US" b="1" i="1" u="sng" dirty="0" smtClean="0"/>
              <a:t>Using AD and SRAS to depict short run fluctuation of the economy</a:t>
            </a:r>
          </a:p>
          <a:p>
            <a:pPr marL="0" indent="0">
              <a:buNone/>
            </a:pP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438400"/>
            <a:ext cx="4267200" cy="311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1"/>
          <p:cNvSpPr>
            <a:spLocks noGrp="1"/>
          </p:cNvSpPr>
          <p:nvPr>
            <p:ph type="title"/>
          </p:nvPr>
        </p:nvSpPr>
        <p:spPr>
          <a:xfrm>
            <a:off x="762000" y="-152400"/>
            <a:ext cx="7772400" cy="1143000"/>
          </a:xfrm>
        </p:spPr>
        <p:txBody>
          <a:bodyPr/>
          <a:lstStyle/>
          <a:p>
            <a:r>
              <a:rPr lang="en-US" dirty="0"/>
              <a:t>II AD – AS model</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2424544"/>
            <a:ext cx="4363316" cy="311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1447800" y="5553075"/>
            <a:ext cx="2743200" cy="369332"/>
          </a:xfrm>
          <a:prstGeom prst="rect">
            <a:avLst/>
          </a:prstGeom>
          <a:noFill/>
        </p:spPr>
        <p:txBody>
          <a:bodyPr wrap="square" rtlCol="0">
            <a:spAutoFit/>
          </a:bodyPr>
          <a:lstStyle/>
          <a:p>
            <a:r>
              <a:rPr lang="en-US" dirty="0" smtClean="0"/>
              <a:t>a) Economy in normal </a:t>
            </a:r>
            <a:endParaRPr lang="en-US" dirty="0"/>
          </a:p>
        </p:txBody>
      </p:sp>
      <p:cxnSp>
        <p:nvCxnSpPr>
          <p:cNvPr id="10" name="Straight Connector 9"/>
          <p:cNvCxnSpPr/>
          <p:nvPr/>
        </p:nvCxnSpPr>
        <p:spPr>
          <a:xfrm>
            <a:off x="5715000" y="3505200"/>
            <a:ext cx="1676400" cy="121920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6982258" y="4343400"/>
            <a:ext cx="40914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553200" y="4114800"/>
            <a:ext cx="0" cy="99060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486400" y="4114800"/>
            <a:ext cx="1066800"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715000" y="3810000"/>
            <a:ext cx="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6553200" y="4689764"/>
            <a:ext cx="27665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424055" y="5553075"/>
            <a:ext cx="2743200" cy="369332"/>
          </a:xfrm>
          <a:prstGeom prst="rect">
            <a:avLst/>
          </a:prstGeom>
          <a:noFill/>
        </p:spPr>
        <p:txBody>
          <a:bodyPr wrap="square" rtlCol="0">
            <a:spAutoFit/>
          </a:bodyPr>
          <a:lstStyle/>
          <a:p>
            <a:r>
              <a:rPr lang="en-US" dirty="0"/>
              <a:t>b</a:t>
            </a:r>
            <a:r>
              <a:rPr lang="en-US" dirty="0" smtClean="0"/>
              <a:t>) Economy in recession</a:t>
            </a:r>
            <a:endParaRPr lang="en-US" dirty="0"/>
          </a:p>
        </p:txBody>
      </p:sp>
    </p:spTree>
    <p:extLst>
      <p:ext uri="{BB962C8B-B14F-4D97-AF65-F5344CB8AC3E}">
        <p14:creationId xmlns:p14="http://schemas.microsoft.com/office/powerpoint/2010/main" val="3294419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short-run aggregate-supply curve: summary (a)</a:t>
            </a:r>
          </a:p>
        </p:txBody>
      </p:sp>
      <p:graphicFrame>
        <p:nvGraphicFramePr>
          <p:cNvPr id="5" name="Table 4"/>
          <p:cNvGraphicFramePr>
            <a:graphicFrameLocks noGrp="1"/>
          </p:cNvGraphicFramePr>
          <p:nvPr>
            <p:extLst>
              <p:ext uri="{D42A27DB-BD31-4B8C-83A1-F6EECF244321}">
                <p14:modId xmlns:p14="http://schemas.microsoft.com/office/powerpoint/2010/main" val="3622936056"/>
              </p:ext>
            </p:extLst>
          </p:nvPr>
        </p:nvGraphicFramePr>
        <p:xfrm>
          <a:off x="355600" y="1444625"/>
          <a:ext cx="8205788" cy="4647015"/>
        </p:xfrm>
        <a:graphic>
          <a:graphicData uri="http://schemas.openxmlformats.org/drawingml/2006/table">
            <a:tbl>
              <a:tblPr>
                <a:tableStyleId>{5C22544A-7EE6-4342-B048-85BDC9FD1C3A}</a:tableStyleId>
              </a:tblPr>
              <a:tblGrid>
                <a:gridCol w="8205788"/>
              </a:tblGrid>
              <a:tr h="56762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600" dirty="0" smtClean="0">
                          <a:solidFill>
                            <a:schemeClr val="tx1"/>
                          </a:solidFill>
                        </a:rPr>
                        <a:t>Why Does the </a:t>
                      </a:r>
                      <a:r>
                        <a:rPr lang="en-US" sz="2600" kern="1200" baseline="0" dirty="0" smtClean="0">
                          <a:solidFill>
                            <a:schemeClr val="tx1"/>
                          </a:solidFill>
                          <a:latin typeface="+mn-lt"/>
                          <a:ea typeface="+mn-ea"/>
                          <a:cs typeface="+mn-cs"/>
                        </a:rPr>
                        <a:t>Short-Run Aggregate-Supply Curve Slope Upward</a:t>
                      </a:r>
                      <a:r>
                        <a:rPr lang="en-US" sz="2600" dirty="0" smtClean="0">
                          <a:solidFill>
                            <a:schemeClr val="tx1"/>
                          </a:solidFill>
                        </a:rPr>
                        <a:t>?</a:t>
                      </a:r>
                      <a:endParaRPr lang="en-US" sz="2600" dirty="0">
                        <a:solidFill>
                          <a:schemeClr val="tx1"/>
                        </a:solidFill>
                      </a:endParaRPr>
                    </a:p>
                  </a:txBody>
                  <a:tcPr marL="91439" marR="91439"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399612">
                <a:tc>
                  <a:txBody>
                    <a:bodyPr/>
                    <a:lstStyle/>
                    <a:p>
                      <a:r>
                        <a:rPr lang="en-US" sz="2600" i="0" kern="1200" baseline="0" dirty="0" smtClean="0">
                          <a:solidFill>
                            <a:schemeClr val="dk1"/>
                          </a:solidFill>
                          <a:latin typeface="+mn-lt"/>
                          <a:ea typeface="+mn-ea"/>
                          <a:cs typeface="+mn-cs"/>
                        </a:rPr>
                        <a:t>1. The Sticky-Wage Theory: An unexpectedly low price level raises the real wage, which causes firms to hire fewer workers and produce a smaller quantity of goods and services.</a:t>
                      </a:r>
                      <a:endParaRPr lang="en-US" sz="2600" i="0" dirty="0"/>
                    </a:p>
                  </a:txBody>
                  <a:tcPr marL="91439" marR="91439"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99612">
                <a:tc>
                  <a:txBody>
                    <a:bodyPr/>
                    <a:lstStyle/>
                    <a:p>
                      <a:r>
                        <a:rPr lang="en-US" sz="2600" i="0" kern="1200" baseline="0" dirty="0" smtClean="0">
                          <a:solidFill>
                            <a:schemeClr val="dk1"/>
                          </a:solidFill>
                          <a:latin typeface="+mn-lt"/>
                          <a:ea typeface="+mn-ea"/>
                          <a:cs typeface="+mn-cs"/>
                        </a:rPr>
                        <a:t>2. The Sticky-Price Theory: An unexpectedly low price level leaves some firms with higher-than desired prices, which depresses their sales and leads them to cut back production.</a:t>
                      </a:r>
                      <a:endParaRPr lang="en-US" sz="2600" i="0" dirty="0" smtClean="0"/>
                    </a:p>
                  </a:txBody>
                  <a:tcPr marL="91439" marR="91439"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979729">
                <a:tc>
                  <a:txBody>
                    <a:bodyPr/>
                    <a:lstStyle/>
                    <a:p>
                      <a:r>
                        <a:rPr lang="en-US" sz="2600" i="0" kern="1200" baseline="0" dirty="0" smtClean="0">
                          <a:solidFill>
                            <a:schemeClr val="dk1"/>
                          </a:solidFill>
                          <a:latin typeface="+mn-lt"/>
                          <a:ea typeface="+mn-ea"/>
                          <a:cs typeface="+mn-cs"/>
                        </a:rPr>
                        <a:t>3. The Misperceptions Theory: An unexpectedly low price level leads some suppliers to think their relative prices have fallen, which induces a fall in production.</a:t>
                      </a:r>
                      <a:endParaRPr lang="en-US" sz="2600" i="0" dirty="0"/>
                    </a:p>
                  </a:txBody>
                  <a:tcPr marL="91439" marR="91439"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431354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bwMode="auto">
          <a:xfrm>
            <a:off x="284018" y="1524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short-run aggregate-supply curve: summary (b)</a:t>
            </a:r>
          </a:p>
        </p:txBody>
      </p:sp>
      <p:graphicFrame>
        <p:nvGraphicFramePr>
          <p:cNvPr id="5" name="Table 4"/>
          <p:cNvGraphicFramePr>
            <a:graphicFrameLocks noGrp="1"/>
          </p:cNvGraphicFramePr>
          <p:nvPr>
            <p:extLst>
              <p:ext uri="{D42A27DB-BD31-4B8C-83A1-F6EECF244321}">
                <p14:modId xmlns:p14="http://schemas.microsoft.com/office/powerpoint/2010/main" val="2975506343"/>
              </p:ext>
            </p:extLst>
          </p:nvPr>
        </p:nvGraphicFramePr>
        <p:xfrm>
          <a:off x="256315" y="762000"/>
          <a:ext cx="8632825" cy="5765129"/>
        </p:xfrm>
        <a:graphic>
          <a:graphicData uri="http://schemas.openxmlformats.org/drawingml/2006/table">
            <a:tbl>
              <a:tblPr>
                <a:tableStyleId>{5C22544A-7EE6-4342-B048-85BDC9FD1C3A}</a:tableStyleId>
              </a:tblPr>
              <a:tblGrid>
                <a:gridCol w="8632825"/>
              </a:tblGrid>
              <a:tr h="431159">
                <a:tc>
                  <a:txBody>
                    <a:bodyPr/>
                    <a:lstStyle/>
                    <a:p>
                      <a:r>
                        <a:rPr lang="en-US" sz="2000" kern="1200" baseline="0" dirty="0" smtClean="0">
                          <a:solidFill>
                            <a:schemeClr val="tx1"/>
                          </a:solidFill>
                          <a:latin typeface="+mn-lt"/>
                          <a:ea typeface="+mn-ea"/>
                          <a:cs typeface="+mn-cs"/>
                        </a:rPr>
                        <a:t>Why Might the Short-Run Aggregate-Supply Curve Shift?</a:t>
                      </a:r>
                      <a:endParaRPr lang="en-US" sz="2000" dirty="0">
                        <a:solidFill>
                          <a:schemeClr val="tx1"/>
                        </a:solidFill>
                      </a:endParaRPr>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066728">
                <a:tc>
                  <a:txBody>
                    <a:bodyPr/>
                    <a:lstStyle/>
                    <a:p>
                      <a:r>
                        <a:rPr lang="en-US" sz="2000" i="0" kern="1200" baseline="0" dirty="0" smtClean="0">
                          <a:solidFill>
                            <a:schemeClr val="dk1"/>
                          </a:solidFill>
                          <a:latin typeface="+mn-lt"/>
                          <a:ea typeface="+mn-ea"/>
                          <a:cs typeface="+mn-cs"/>
                        </a:rPr>
                        <a:t>1. Shifts Arising from Labor: An increase in the quantity of labor available (perhaps due to a fall in the natural rate of unemployment) shifts the aggregate-supply curve to the right. A decrease in the quantity of labor available (perhaps due to a rise in the natural rate of unemployment) shifts the aggregate-supply curve to the left.</a:t>
                      </a:r>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22905">
                <a:tc>
                  <a:txBody>
                    <a:bodyPr/>
                    <a:lstStyle/>
                    <a:p>
                      <a:r>
                        <a:rPr lang="en-US" sz="2000" i="0" kern="1200" baseline="0" dirty="0" smtClean="0">
                          <a:solidFill>
                            <a:schemeClr val="dk1"/>
                          </a:solidFill>
                          <a:latin typeface="+mn-lt"/>
                          <a:ea typeface="+mn-ea"/>
                          <a:cs typeface="+mn-cs"/>
                        </a:rPr>
                        <a:t>2. Shifts Arising from Capital: An increase in physical or human capital shifts the aggregate-supply curve to the right. A decrease in physical or human capital shifts the aggregate-supply curve to the left.</a:t>
                      </a:r>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22905">
                <a:tc>
                  <a:txBody>
                    <a:bodyPr/>
                    <a:lstStyle/>
                    <a:p>
                      <a:r>
                        <a:rPr lang="en-US" sz="2000" i="0" kern="1200" baseline="0" dirty="0" smtClean="0">
                          <a:solidFill>
                            <a:schemeClr val="dk1"/>
                          </a:solidFill>
                          <a:latin typeface="+mn-lt"/>
                          <a:ea typeface="+mn-ea"/>
                          <a:cs typeface="+mn-cs"/>
                        </a:rPr>
                        <a:t>3. Shifts Arising from Natural Resources: An increase in the availability of natural resources shifts the aggregate-supply curve to the right. A decrease in the availability of natural resources shifts the aggregate-supply curve to the left.</a:t>
                      </a:r>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22905">
                <a:tc>
                  <a:txBody>
                    <a:bodyPr/>
                    <a:lstStyle/>
                    <a:p>
                      <a:r>
                        <a:rPr lang="en-US" sz="2000" i="0" kern="1200" baseline="0" dirty="0" smtClean="0">
                          <a:solidFill>
                            <a:schemeClr val="dk1"/>
                          </a:solidFill>
                          <a:latin typeface="+mn-lt"/>
                          <a:ea typeface="+mn-ea"/>
                          <a:cs typeface="+mn-cs"/>
                        </a:rPr>
                        <a:t>4. Shifts Arising from Technology: An advance in technological knowledge shifts the aggregate-supply curve to the right. A decrease in the available technology (perhaps due to government regulation) shifts the aggregate-supply curve to the left.</a:t>
                      </a:r>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22905">
                <a:tc>
                  <a:txBody>
                    <a:bodyPr/>
                    <a:lstStyle/>
                    <a:p>
                      <a:r>
                        <a:rPr lang="en-US" sz="2000" i="0" kern="1200" baseline="0" dirty="0" smtClean="0">
                          <a:solidFill>
                            <a:schemeClr val="dk1"/>
                          </a:solidFill>
                          <a:latin typeface="+mn-lt"/>
                          <a:ea typeface="+mn-ea"/>
                          <a:cs typeface="+mn-cs"/>
                        </a:rPr>
                        <a:t>5. Shifts Arising from the Expected Price Level: A decrease in the expected price level shifts the short-run aggregate-supply curve to the right. An increase in the expected price level shifts the short-run aggregate-supply curve to the left.</a:t>
                      </a:r>
                      <a:endParaRPr lang="en-US" sz="2000" i="0" dirty="0"/>
                    </a:p>
                  </a:txBody>
                  <a:tcPr marL="91434" marR="91434"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486603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
        <p:nvSpPr>
          <p:cNvPr id="3" name="Content Placeholder 2"/>
          <p:cNvSpPr>
            <a:spLocks noGrp="1"/>
          </p:cNvSpPr>
          <p:nvPr>
            <p:ph sz="quarter" idx="1"/>
          </p:nvPr>
        </p:nvSpPr>
        <p:spPr>
          <a:xfrm>
            <a:off x="533400" y="1447800"/>
            <a:ext cx="8153400" cy="4953000"/>
          </a:xfrm>
        </p:spPr>
        <p:txBody>
          <a:bodyPr/>
          <a:lstStyle/>
          <a:p>
            <a:pPr marL="0" indent="0">
              <a:buNone/>
            </a:pPr>
            <a:r>
              <a:rPr lang="en-US" b="1" i="1" u="sng" dirty="0" smtClean="0"/>
              <a:t>Two causes of economic fluctuations</a:t>
            </a:r>
            <a:r>
              <a:rPr lang="en-US" dirty="0" smtClean="0"/>
              <a:t>: shift of the AD curve and shift of the SRAS curve</a:t>
            </a:r>
          </a:p>
          <a:p>
            <a:pPr marL="0" indent="0">
              <a:buNone/>
            </a:pPr>
            <a:r>
              <a:rPr lang="en-US" dirty="0" smtClean="0"/>
              <a:t>We begin short run examination with</a:t>
            </a:r>
          </a:p>
          <a:p>
            <a:r>
              <a:rPr lang="en-US" altLang="en-US" dirty="0" smtClean="0"/>
              <a:t>Assumption:  Economy </a:t>
            </a:r>
            <a:r>
              <a:rPr lang="en-US" altLang="en-US" dirty="0"/>
              <a:t>begins in long-run equilibrium</a:t>
            </a:r>
          </a:p>
          <a:p>
            <a:r>
              <a:rPr lang="en-US" altLang="en-US" dirty="0"/>
              <a:t>Long-run </a:t>
            </a:r>
            <a:r>
              <a:rPr lang="en-US" altLang="en-US" dirty="0" smtClean="0"/>
              <a:t>equilibrium: </a:t>
            </a:r>
            <a:r>
              <a:rPr lang="en-US" altLang="en-US" b="1" i="1" dirty="0" smtClean="0"/>
              <a:t>Intersection </a:t>
            </a:r>
            <a:r>
              <a:rPr lang="en-US" altLang="en-US" b="1" i="1" dirty="0"/>
              <a:t>of AD and LRAS </a:t>
            </a:r>
            <a:r>
              <a:rPr lang="en-US" altLang="en-US" b="1" i="1" dirty="0" smtClean="0"/>
              <a:t>curve </a:t>
            </a:r>
            <a:r>
              <a:rPr lang="en-US" altLang="en-US" dirty="0" smtClean="0"/>
              <a:t>(Output  </a:t>
            </a:r>
            <a:r>
              <a:rPr lang="en-US" altLang="en-US" dirty="0"/>
              <a:t>- natural </a:t>
            </a:r>
            <a:r>
              <a:rPr lang="en-US" altLang="en-US" dirty="0" smtClean="0"/>
              <a:t>rate ; Actual </a:t>
            </a:r>
            <a:r>
              <a:rPr lang="en-US" altLang="en-US" dirty="0"/>
              <a:t>price </a:t>
            </a:r>
            <a:r>
              <a:rPr lang="en-US" altLang="en-US" dirty="0" smtClean="0"/>
              <a:t>level) and  </a:t>
            </a:r>
            <a:r>
              <a:rPr lang="en-US" altLang="en-US" b="1" i="1" dirty="0" smtClean="0"/>
              <a:t>Intersection </a:t>
            </a:r>
            <a:r>
              <a:rPr lang="en-US" altLang="en-US" b="1" i="1" dirty="0"/>
              <a:t>of AD and short-run AS </a:t>
            </a:r>
            <a:r>
              <a:rPr lang="en-US" altLang="en-US" b="1" i="1" dirty="0" smtClean="0"/>
              <a:t>curve </a:t>
            </a:r>
            <a:r>
              <a:rPr lang="en-US" altLang="en-US" dirty="0" smtClean="0"/>
              <a:t>(Expected </a:t>
            </a:r>
            <a:r>
              <a:rPr lang="en-US" altLang="en-US" dirty="0"/>
              <a:t>price level = Actual price </a:t>
            </a:r>
            <a:r>
              <a:rPr lang="en-US" altLang="en-US" dirty="0" smtClean="0"/>
              <a:t>level)</a:t>
            </a:r>
            <a:endParaRPr lang="en-US" altLang="en-US" dirty="0"/>
          </a:p>
          <a:p>
            <a:pPr marL="0" indent="0">
              <a:buNone/>
            </a:pPr>
            <a:endParaRPr lang="en-US" dirty="0"/>
          </a:p>
        </p:txBody>
      </p:sp>
    </p:spTree>
    <p:extLst>
      <p:ext uri="{BB962C8B-B14F-4D97-AF65-F5344CB8AC3E}">
        <p14:creationId xmlns:p14="http://schemas.microsoft.com/office/powerpoint/2010/main" val="3350657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long-run equilibrium</a:t>
            </a:r>
          </a:p>
        </p:txBody>
      </p:sp>
      <p:grpSp>
        <p:nvGrpSpPr>
          <p:cNvPr id="2" name="Group 22"/>
          <p:cNvGrpSpPr>
            <a:grpSpLocks/>
          </p:cNvGrpSpPr>
          <p:nvPr/>
        </p:nvGrpSpPr>
        <p:grpSpPr bwMode="auto">
          <a:xfrm>
            <a:off x="1135063" y="1389063"/>
            <a:ext cx="5384800" cy="3184525"/>
            <a:chOff x="1135612" y="1151956"/>
            <a:chExt cx="5383941" cy="3183332"/>
          </a:xfrm>
        </p:grpSpPr>
        <p:grpSp>
          <p:nvGrpSpPr>
            <p:cNvPr id="58396" name="Group 11"/>
            <p:cNvGrpSpPr>
              <a:grpSpLocks/>
            </p:cNvGrpSpPr>
            <p:nvPr/>
          </p:nvGrpSpPr>
          <p:grpSpPr bwMode="auto">
            <a:xfrm>
              <a:off x="1816194" y="1199731"/>
              <a:ext cx="4703359" cy="3135557"/>
              <a:chOff x="1816194" y="1199731"/>
              <a:chExt cx="4703359" cy="3135557"/>
            </a:xfrm>
          </p:grpSpPr>
          <p:cxnSp>
            <p:nvCxnSpPr>
              <p:cNvPr id="8" name="Straight Connector 7"/>
              <p:cNvCxnSpPr/>
              <p:nvPr/>
            </p:nvCxnSpPr>
            <p:spPr>
              <a:xfrm rot="5400000">
                <a:off x="24947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49" y="1199563"/>
                <a:ext cx="4679204"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8397"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5" name="Group 25"/>
          <p:cNvGrpSpPr>
            <a:grpSpLocks/>
          </p:cNvGrpSpPr>
          <p:nvPr/>
        </p:nvGrpSpPr>
        <p:grpSpPr bwMode="auto">
          <a:xfrm>
            <a:off x="1804988" y="4546600"/>
            <a:ext cx="5283200" cy="338138"/>
            <a:chOff x="1805049" y="4308771"/>
            <a:chExt cx="5283584" cy="337969"/>
          </a:xfrm>
        </p:grpSpPr>
        <p:cxnSp>
          <p:nvCxnSpPr>
            <p:cNvPr id="11" name="Straight Connector 10"/>
            <p:cNvCxnSpPr/>
            <p:nvPr/>
          </p:nvCxnSpPr>
          <p:spPr>
            <a:xfrm flipV="1">
              <a:off x="1805049" y="4332572"/>
              <a:ext cx="4624723" cy="158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8395" name="TextBox 23"/>
            <p:cNvSpPr txBox="1">
              <a:spLocks noChangeArrowheads="1"/>
            </p:cNvSpPr>
            <p:nvPr/>
          </p:nvSpPr>
          <p:spPr bwMode="auto">
            <a:xfrm>
              <a:off x="5235279" y="4308771"/>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13" name="TextBox 12"/>
          <p:cNvSpPr txBox="1">
            <a:spLocks noChangeArrowheads="1"/>
          </p:cNvSpPr>
          <p:nvPr/>
        </p:nvSpPr>
        <p:spPr bwMode="auto">
          <a:xfrm>
            <a:off x="177800" y="5576888"/>
            <a:ext cx="881221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The long-run equilibrium of the economy is found where the aggregate-demand curve crosses the long-run aggregate-supply curve (point A). When the economy reaches this long-run equilibrium, the expected price level will have adjusted to equal the actual price level. As a result, the short-run aggregate-supply curve crosses this point as well.</a:t>
            </a:r>
          </a:p>
        </p:txBody>
      </p:sp>
      <p:grpSp>
        <p:nvGrpSpPr>
          <p:cNvPr id="6" name="Group 20"/>
          <p:cNvGrpSpPr>
            <a:grpSpLocks/>
          </p:cNvGrpSpPr>
          <p:nvPr/>
        </p:nvGrpSpPr>
        <p:grpSpPr bwMode="auto">
          <a:xfrm>
            <a:off x="3046413" y="1492250"/>
            <a:ext cx="1751012" cy="3659188"/>
            <a:chOff x="3046038" y="1492476"/>
            <a:chExt cx="1751240" cy="3658505"/>
          </a:xfrm>
        </p:grpSpPr>
        <p:grpSp>
          <p:nvGrpSpPr>
            <p:cNvPr id="58390" name="Group 33"/>
            <p:cNvGrpSpPr>
              <a:grpSpLocks/>
            </p:cNvGrpSpPr>
            <p:nvPr/>
          </p:nvGrpSpPr>
          <p:grpSpPr bwMode="auto">
            <a:xfrm>
              <a:off x="3656998" y="1492476"/>
              <a:ext cx="1140532" cy="3080318"/>
              <a:chOff x="3656976" y="1255240"/>
              <a:chExt cx="1140532" cy="3079652"/>
            </a:xfrm>
          </p:grpSpPr>
          <p:cxnSp>
            <p:nvCxnSpPr>
              <p:cNvPr id="24" name="Straight Connector 23"/>
              <p:cNvCxnSpPr/>
              <p:nvPr/>
            </p:nvCxnSpPr>
            <p:spPr>
              <a:xfrm rot="5400000">
                <a:off x="2304485" y="2980951"/>
                <a:ext cx="2707184" cy="1588"/>
              </a:xfrm>
              <a:prstGeom prst="line">
                <a:avLst/>
              </a:prstGeom>
              <a:ln w="38100">
                <a:solidFill>
                  <a:srgbClr val="007600"/>
                </a:solidFill>
              </a:ln>
            </p:spPr>
            <p:style>
              <a:lnRef idx="1">
                <a:schemeClr val="accent1"/>
              </a:lnRef>
              <a:fillRef idx="0">
                <a:schemeClr val="accent1"/>
              </a:fillRef>
              <a:effectRef idx="0">
                <a:schemeClr val="accent1"/>
              </a:effectRef>
              <a:fontRef idx="minor">
                <a:schemeClr val="tx1"/>
              </a:fontRef>
            </p:style>
          </p:cxnSp>
          <p:sp>
            <p:nvSpPr>
              <p:cNvPr id="58393"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58391" name="TextBox 31"/>
            <p:cNvSpPr txBox="1">
              <a:spLocks noChangeArrowheads="1"/>
            </p:cNvSpPr>
            <p:nvPr/>
          </p:nvSpPr>
          <p:spPr bwMode="auto">
            <a:xfrm>
              <a:off x="3046038" y="4566206"/>
              <a:ext cx="1257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Natural rate</a:t>
              </a:r>
            </a:p>
            <a:p>
              <a:pPr algn="ctr" eaLnBrk="1" hangingPunct="1"/>
              <a:r>
                <a:rPr lang="en-US" altLang="en-US" sz="1600"/>
                <a:t>of output</a:t>
              </a:r>
            </a:p>
          </p:txBody>
        </p:sp>
      </p:grpSp>
      <p:grpSp>
        <p:nvGrpSpPr>
          <p:cNvPr id="14" name="Group 30"/>
          <p:cNvGrpSpPr>
            <a:grpSpLocks/>
          </p:cNvGrpSpPr>
          <p:nvPr/>
        </p:nvGrpSpPr>
        <p:grpSpPr bwMode="auto">
          <a:xfrm>
            <a:off x="2481263" y="1919288"/>
            <a:ext cx="3776662" cy="2297112"/>
            <a:chOff x="2445905" y="1480490"/>
            <a:chExt cx="3776954" cy="2295933"/>
          </a:xfrm>
        </p:grpSpPr>
        <p:cxnSp>
          <p:nvCxnSpPr>
            <p:cNvPr id="39" name="Straight Connector 38"/>
            <p:cNvCxnSpPr/>
            <p:nvPr/>
          </p:nvCxnSpPr>
          <p:spPr>
            <a:xfrm flipV="1">
              <a:off x="2445905" y="1948562"/>
              <a:ext cx="2660856" cy="1827861"/>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58389" name="TextBox 29"/>
            <p:cNvSpPr txBox="1">
              <a:spLocks noChangeArrowheads="1"/>
            </p:cNvSpPr>
            <p:nvPr/>
          </p:nvSpPr>
          <p:spPr bwMode="auto">
            <a:xfrm>
              <a:off x="5114701" y="1480490"/>
              <a:ext cx="1108158" cy="83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a:t>
              </a:r>
            </a:p>
            <a:p>
              <a:pPr algn="ctr" eaLnBrk="1" hangingPunct="1"/>
              <a:r>
                <a:rPr lang="en-US" altLang="en-US" sz="1600"/>
                <a:t>aggregate</a:t>
              </a:r>
            </a:p>
            <a:p>
              <a:pPr algn="ctr" eaLnBrk="1" hangingPunct="1"/>
              <a:r>
                <a:rPr lang="en-US" altLang="en-US" sz="1600"/>
                <a:t>supply</a:t>
              </a:r>
            </a:p>
          </p:txBody>
        </p:sp>
      </p:grpSp>
      <p:grpSp>
        <p:nvGrpSpPr>
          <p:cNvPr id="15" name="Group 33"/>
          <p:cNvGrpSpPr>
            <a:grpSpLocks/>
          </p:cNvGrpSpPr>
          <p:nvPr/>
        </p:nvGrpSpPr>
        <p:grpSpPr bwMode="auto">
          <a:xfrm>
            <a:off x="1924050" y="2279650"/>
            <a:ext cx="4344988" cy="2266950"/>
            <a:chOff x="2054516" y="1793327"/>
            <a:chExt cx="4344939" cy="2266769"/>
          </a:xfrm>
        </p:grpSpPr>
        <p:cxnSp>
          <p:nvCxnSpPr>
            <p:cNvPr id="42" name="Straight Connector 41"/>
            <p:cNvCxnSpPr/>
            <p:nvPr/>
          </p:nvCxnSpPr>
          <p:spPr>
            <a:xfrm>
              <a:off x="2054516" y="1793327"/>
              <a:ext cx="3146390" cy="204136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58387" name="TextBox 31"/>
            <p:cNvSpPr txBox="1">
              <a:spLocks noChangeArrowheads="1"/>
            </p:cNvSpPr>
            <p:nvPr/>
          </p:nvSpPr>
          <p:spPr bwMode="auto">
            <a:xfrm>
              <a:off x="5268957" y="3475447"/>
              <a:ext cx="1130498" cy="584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a:t>
              </a:r>
            </a:p>
            <a:p>
              <a:pPr eaLnBrk="1" hangingPunct="1"/>
              <a:r>
                <a:rPr lang="en-US" altLang="en-US" sz="1600"/>
                <a:t>demand</a:t>
              </a:r>
            </a:p>
          </p:txBody>
        </p:sp>
      </p:grpSp>
      <p:grpSp>
        <p:nvGrpSpPr>
          <p:cNvPr id="16" name="Group 36"/>
          <p:cNvGrpSpPr>
            <a:grpSpLocks/>
          </p:cNvGrpSpPr>
          <p:nvPr/>
        </p:nvGrpSpPr>
        <p:grpSpPr bwMode="auto">
          <a:xfrm>
            <a:off x="619125" y="3154363"/>
            <a:ext cx="3451225" cy="584200"/>
            <a:chOff x="619881" y="2453648"/>
            <a:chExt cx="3450503" cy="584775"/>
          </a:xfrm>
        </p:grpSpPr>
        <p:grpSp>
          <p:nvGrpSpPr>
            <p:cNvPr id="58380" name="Group 25"/>
            <p:cNvGrpSpPr>
              <a:grpSpLocks/>
            </p:cNvGrpSpPr>
            <p:nvPr/>
          </p:nvGrpSpPr>
          <p:grpSpPr bwMode="auto">
            <a:xfrm>
              <a:off x="619881" y="2453648"/>
              <a:ext cx="3108879" cy="584775"/>
              <a:chOff x="619881" y="2453648"/>
              <a:chExt cx="3108879" cy="584775"/>
            </a:xfrm>
          </p:grpSpPr>
          <p:grpSp>
            <p:nvGrpSpPr>
              <p:cNvPr id="58382" name="Group 26"/>
              <p:cNvGrpSpPr>
                <a:grpSpLocks/>
              </p:cNvGrpSpPr>
              <p:nvPr/>
            </p:nvGrpSpPr>
            <p:grpSpPr bwMode="auto">
              <a:xfrm>
                <a:off x="619881" y="2453648"/>
                <a:ext cx="3037720" cy="584775"/>
                <a:chOff x="619501" y="2632305"/>
                <a:chExt cx="3037981" cy="584775"/>
              </a:xfrm>
            </p:grpSpPr>
            <p:cxnSp>
              <p:nvCxnSpPr>
                <p:cNvPr id="29" name="Straight Connector 28"/>
                <p:cNvCxnSpPr/>
                <p:nvPr/>
              </p:nvCxnSpPr>
              <p:spPr>
                <a:xfrm rot="10800000">
                  <a:off x="1829027" y="2897678"/>
                  <a:ext cx="1828574"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58385" name="TextBox 24"/>
                <p:cNvSpPr txBox="1">
                  <a:spLocks noChangeArrowheads="1"/>
                </p:cNvSpPr>
                <p:nvPr/>
              </p:nvSpPr>
              <p:spPr bwMode="auto">
                <a:xfrm>
                  <a:off x="619501" y="2632305"/>
                  <a:ext cx="11962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Equilibrium</a:t>
                  </a:r>
                </a:p>
                <a:p>
                  <a:pPr algn="r" eaLnBrk="1" hangingPunct="1"/>
                  <a:r>
                    <a:rPr lang="en-US" altLang="en-US" sz="1600"/>
                    <a:t>price</a:t>
                  </a:r>
                  <a:endParaRPr lang="en-US" altLang="en-US" sz="1600" baseline="-25000"/>
                </a:p>
              </p:txBody>
            </p:sp>
          </p:grpSp>
          <p:sp>
            <p:nvSpPr>
              <p:cNvPr id="58383"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58381" name="TextBox 24"/>
            <p:cNvSpPr txBox="1">
              <a:spLocks noChangeArrowheads="1"/>
            </p:cNvSpPr>
            <p:nvPr/>
          </p:nvSpPr>
          <p:spPr bwMode="auto">
            <a:xfrm>
              <a:off x="3749463" y="254667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A</a:t>
              </a:r>
              <a:endParaRPr lang="en-US" altLang="en-US" sz="1600" baseline="-25000"/>
            </a:p>
          </p:txBody>
        </p:sp>
      </p:grpSp>
    </p:spTree>
    <p:extLst>
      <p:ext uri="{BB962C8B-B14F-4D97-AF65-F5344CB8AC3E}">
        <p14:creationId xmlns:p14="http://schemas.microsoft.com/office/powerpoint/2010/main" val="8837974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000"/>
                                        <p:tgtEl>
                                          <p:spTgt spid="6"/>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1000"/>
                                        <p:tgtEl>
                                          <p:spTgt spid="15"/>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1000"/>
                                        <p:tgtEl>
                                          <p:spTgt spid="16"/>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1000"/>
                                        <p:tgtEl>
                                          <p:spTgt spid="14"/>
                                        </p:tgtEl>
                                      </p:cBhvr>
                                    </p:animEffect>
                                  </p:childTnLst>
                                </p:cTn>
                              </p:par>
                            </p:childTnLst>
                          </p:cTn>
                        </p:par>
                        <p:par>
                          <p:cTn id="27" fill="hold" nodeType="afterGroup">
                            <p:stCondLst>
                              <p:cond delay="45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altLang="en-US" b="1" i="1" u="sng" dirty="0" smtClean="0"/>
              <a:t>Four steps for analyzing macroeconomic fluctuations  </a:t>
            </a:r>
          </a:p>
          <a:p>
            <a:pPr>
              <a:buFont typeface="Calibri" pitchFamily="34" charset="0"/>
              <a:buAutoNum type="arabicPeriod"/>
            </a:pPr>
            <a:r>
              <a:rPr lang="en-US" altLang="en-US" dirty="0" smtClean="0"/>
              <a:t>Decide </a:t>
            </a:r>
            <a:r>
              <a:rPr lang="en-US" altLang="en-US" dirty="0"/>
              <a:t>whether the event shifts the aggregate demand curve or the aggregate supply curve (or perhaps both). </a:t>
            </a:r>
          </a:p>
          <a:p>
            <a:pPr>
              <a:buFont typeface="Calibri" pitchFamily="34" charset="0"/>
              <a:buAutoNum type="arabicPeriod"/>
            </a:pPr>
            <a:r>
              <a:rPr lang="en-US" altLang="en-US" dirty="0"/>
              <a:t>Decide in which direction the curve shifts. </a:t>
            </a:r>
          </a:p>
          <a:p>
            <a:pPr>
              <a:buFont typeface="Calibri" pitchFamily="34" charset="0"/>
              <a:buAutoNum type="arabicPeriod"/>
            </a:pPr>
            <a:r>
              <a:rPr lang="en-US" altLang="en-US" dirty="0"/>
              <a:t>Use the diagram of aggregate demand and aggregate supply to determine the impact on output and the price level in the short run. </a:t>
            </a:r>
          </a:p>
          <a:p>
            <a:pPr>
              <a:buFont typeface="Calibri" pitchFamily="34" charset="0"/>
              <a:buAutoNum type="arabicPeriod"/>
            </a:pPr>
            <a:r>
              <a:rPr lang="en-US" altLang="en-US" dirty="0"/>
              <a:t>Use the diagram of aggregate demand and aggregate supply to analyze how the economy moves from its new short-run equilibrium to its long-run equilibrium.</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Tree>
    <p:extLst>
      <p:ext uri="{BB962C8B-B14F-4D97-AF65-F5344CB8AC3E}">
        <p14:creationId xmlns:p14="http://schemas.microsoft.com/office/powerpoint/2010/main" val="1981660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447800"/>
            <a:ext cx="8458200" cy="4572000"/>
          </a:xfrm>
        </p:spPr>
        <p:txBody>
          <a:bodyPr>
            <a:normAutofit/>
          </a:bodyPr>
          <a:lstStyle/>
          <a:p>
            <a:pPr marL="0" indent="0">
              <a:buNone/>
            </a:pPr>
            <a:r>
              <a:rPr lang="en-US" altLang="en-US" b="1" dirty="0" smtClean="0"/>
              <a:t>1 The </a:t>
            </a:r>
            <a:r>
              <a:rPr lang="en-US" altLang="en-US" b="1" dirty="0"/>
              <a:t>effects of a shift in aggregate </a:t>
            </a:r>
            <a:r>
              <a:rPr lang="en-US" altLang="en-US" b="1" dirty="0" smtClean="0"/>
              <a:t>demand</a:t>
            </a:r>
            <a:r>
              <a:rPr lang="en-US" altLang="en-US" dirty="0" smtClean="0"/>
              <a:t>: </a:t>
            </a:r>
            <a:r>
              <a:rPr lang="en-US" altLang="en-US" b="1" i="1" dirty="0" smtClean="0"/>
              <a:t>expansionary demand shock and contractionary demand shock</a:t>
            </a:r>
            <a:endParaRPr lang="en-US" altLang="en-US" b="1" i="1" dirty="0"/>
          </a:p>
          <a:p>
            <a:pPr marL="0" indent="0">
              <a:buNone/>
            </a:pPr>
            <a:r>
              <a:rPr lang="en-US" altLang="en-US" b="1" i="1" u="sng" dirty="0" smtClean="0"/>
              <a:t>Contractionary demand shock</a:t>
            </a:r>
          </a:p>
          <a:p>
            <a:pPr marL="0" indent="0">
              <a:buNone/>
            </a:pPr>
            <a:r>
              <a:rPr lang="en-US" altLang="en-US" dirty="0" smtClean="0"/>
              <a:t>Factor: Wave </a:t>
            </a:r>
            <a:r>
              <a:rPr lang="en-US" altLang="en-US" dirty="0"/>
              <a:t>of pessimism </a:t>
            </a:r>
            <a:r>
              <a:rPr lang="en-US" altLang="en-US" dirty="0" smtClean="0"/>
              <a:t> affects </a:t>
            </a:r>
            <a:r>
              <a:rPr lang="en-US" altLang="en-US" dirty="0"/>
              <a:t>aggregate </a:t>
            </a:r>
            <a:r>
              <a:rPr lang="en-US" altLang="en-US" dirty="0" smtClean="0"/>
              <a:t>demand </a:t>
            </a:r>
            <a:r>
              <a:rPr lang="en-US" altLang="en-US" dirty="0" smtClean="0">
                <a:latin typeface="Times New Roman"/>
                <a:cs typeface="Times New Roman"/>
              </a:rPr>
              <a:t>→ </a:t>
            </a:r>
            <a:r>
              <a:rPr lang="en-US" altLang="en-US" dirty="0" smtClean="0"/>
              <a:t>Aggregate </a:t>
            </a:r>
            <a:r>
              <a:rPr lang="en-US" altLang="en-US" dirty="0"/>
              <a:t>demand – shifts left</a:t>
            </a:r>
          </a:p>
          <a:p>
            <a:pPr lvl="1"/>
            <a:r>
              <a:rPr lang="en-US" altLang="en-US" dirty="0" smtClean="0"/>
              <a:t>Short-run: Output </a:t>
            </a:r>
            <a:r>
              <a:rPr lang="en-US" altLang="en-US" dirty="0"/>
              <a:t>falls &amp; Price level falls</a:t>
            </a:r>
          </a:p>
          <a:p>
            <a:pPr lvl="1"/>
            <a:r>
              <a:rPr lang="en-US" altLang="en-US" dirty="0" smtClean="0"/>
              <a:t>Long-run: Short-run </a:t>
            </a:r>
            <a:r>
              <a:rPr lang="en-US" altLang="en-US" dirty="0"/>
              <a:t>aggregate supply curve – shifts </a:t>
            </a:r>
            <a:r>
              <a:rPr lang="en-US" altLang="en-US" dirty="0" smtClean="0"/>
              <a:t>right </a:t>
            </a:r>
            <a:r>
              <a:rPr lang="en-US" altLang="en-US" dirty="0" smtClean="0">
                <a:latin typeface="Times New Roman"/>
                <a:cs typeface="Times New Roman"/>
              </a:rPr>
              <a:t>→ </a:t>
            </a:r>
            <a:r>
              <a:rPr lang="en-US" altLang="en-US" dirty="0" smtClean="0"/>
              <a:t>Output </a:t>
            </a:r>
            <a:r>
              <a:rPr lang="en-US" altLang="en-US" dirty="0"/>
              <a:t>– natural </a:t>
            </a:r>
            <a:r>
              <a:rPr lang="en-US" altLang="en-US" dirty="0" smtClean="0"/>
              <a:t>rate and Price </a:t>
            </a:r>
            <a:r>
              <a:rPr lang="en-US" altLang="en-US" dirty="0"/>
              <a:t>level – falls </a:t>
            </a:r>
          </a:p>
          <a:p>
            <a:pPr marL="0" indent="0">
              <a:buNone/>
            </a:pPr>
            <a:r>
              <a:rPr lang="en-US" dirty="0" smtClean="0"/>
              <a:t> </a:t>
            </a: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Tree>
    <p:extLst>
      <p:ext uri="{BB962C8B-B14F-4D97-AF65-F5344CB8AC3E}">
        <p14:creationId xmlns:p14="http://schemas.microsoft.com/office/powerpoint/2010/main" val="2816638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bwMode="auto">
          <a:xfrm>
            <a:off x="304800" y="4572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A contraction in aggregate demand</a:t>
            </a:r>
          </a:p>
        </p:txBody>
      </p:sp>
      <p:grpSp>
        <p:nvGrpSpPr>
          <p:cNvPr id="5" name="Group 22"/>
          <p:cNvGrpSpPr>
            <a:grpSpLocks/>
          </p:cNvGrpSpPr>
          <p:nvPr/>
        </p:nvGrpSpPr>
        <p:grpSpPr bwMode="auto">
          <a:xfrm>
            <a:off x="1135063" y="1389063"/>
            <a:ext cx="6346825" cy="3184525"/>
            <a:chOff x="1135612" y="1151956"/>
            <a:chExt cx="6345451" cy="3183332"/>
          </a:xfrm>
        </p:grpSpPr>
        <p:grpSp>
          <p:nvGrpSpPr>
            <p:cNvPr id="61505" name="Group 11"/>
            <p:cNvGrpSpPr>
              <a:grpSpLocks/>
            </p:cNvGrpSpPr>
            <p:nvPr/>
          </p:nvGrpSpPr>
          <p:grpSpPr bwMode="auto">
            <a:xfrm>
              <a:off x="1816194" y="1199731"/>
              <a:ext cx="5664869" cy="3135557"/>
              <a:chOff x="1816194" y="1199731"/>
              <a:chExt cx="5664869" cy="3135557"/>
            </a:xfrm>
          </p:grpSpPr>
          <p:cxnSp>
            <p:nvCxnSpPr>
              <p:cNvPr id="8" name="Straight Connector 7"/>
              <p:cNvCxnSpPr/>
              <p:nvPr/>
            </p:nvCxnSpPr>
            <p:spPr>
              <a:xfrm rot="5400000">
                <a:off x="249433"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10" y="1199563"/>
                <a:ext cx="5640753"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1506"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10" name="Group 25"/>
          <p:cNvGrpSpPr>
            <a:grpSpLocks/>
          </p:cNvGrpSpPr>
          <p:nvPr/>
        </p:nvGrpSpPr>
        <p:grpSpPr bwMode="auto">
          <a:xfrm>
            <a:off x="1804988" y="4570413"/>
            <a:ext cx="6340475" cy="338137"/>
            <a:chOff x="1805049" y="4332480"/>
            <a:chExt cx="6340466" cy="337969"/>
          </a:xfrm>
        </p:grpSpPr>
        <p:cxnSp>
          <p:nvCxnSpPr>
            <p:cNvPr id="11" name="Straight Connector 10"/>
            <p:cNvCxnSpPr/>
            <p:nvPr/>
          </p:nvCxnSpPr>
          <p:spPr>
            <a:xfrm>
              <a:off x="1805049" y="4334066"/>
              <a:ext cx="571181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1504" name="TextBox 23"/>
            <p:cNvSpPr txBox="1">
              <a:spLocks noChangeArrowheads="1"/>
            </p:cNvSpPr>
            <p:nvPr/>
          </p:nvSpPr>
          <p:spPr bwMode="auto">
            <a:xfrm>
              <a:off x="6292161" y="4332480"/>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13" name="TextBox 12"/>
          <p:cNvSpPr txBox="1">
            <a:spLocks noChangeArrowheads="1"/>
          </p:cNvSpPr>
          <p:nvPr/>
        </p:nvSpPr>
        <p:spPr bwMode="auto">
          <a:xfrm>
            <a:off x="140998" y="5257800"/>
            <a:ext cx="881221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 fall in aggregate demand is represented with a leftward shift in the aggregate-demand curve from AD</a:t>
            </a:r>
            <a:r>
              <a:rPr lang="en-US" altLang="en-US" sz="1600" baseline="-25000" dirty="0"/>
              <a:t>1</a:t>
            </a:r>
            <a:r>
              <a:rPr lang="en-US" altLang="en-US" sz="1600" dirty="0"/>
              <a:t> to AD</a:t>
            </a:r>
            <a:r>
              <a:rPr lang="en-US" altLang="en-US" sz="1600" baseline="-25000" dirty="0"/>
              <a:t>2</a:t>
            </a:r>
            <a:r>
              <a:rPr lang="en-US" altLang="en-US" sz="1600" dirty="0"/>
              <a:t>. In the short run, the economy moves from point A to point B. Output falls from Y</a:t>
            </a:r>
            <a:r>
              <a:rPr lang="en-US" altLang="en-US" sz="1600" baseline="-25000" dirty="0"/>
              <a:t>1</a:t>
            </a:r>
            <a:r>
              <a:rPr lang="en-US" altLang="en-US" sz="1600" dirty="0"/>
              <a:t> to Y</a:t>
            </a:r>
            <a:r>
              <a:rPr lang="en-US" altLang="en-US" sz="1600" baseline="-25000" dirty="0"/>
              <a:t>2</a:t>
            </a:r>
            <a:r>
              <a:rPr lang="en-US" altLang="en-US" sz="1600" dirty="0"/>
              <a:t>, and the price level falls from P</a:t>
            </a:r>
            <a:r>
              <a:rPr lang="en-US" altLang="en-US" sz="1600" baseline="-25000" dirty="0"/>
              <a:t>1 </a:t>
            </a:r>
            <a:r>
              <a:rPr lang="en-US" altLang="en-US" sz="1600" dirty="0"/>
              <a:t>to P</a:t>
            </a:r>
            <a:r>
              <a:rPr lang="en-US" altLang="en-US" sz="1600" baseline="-25000" dirty="0"/>
              <a:t>2</a:t>
            </a:r>
            <a:r>
              <a:rPr lang="en-US" altLang="en-US" sz="1600" dirty="0"/>
              <a:t>. Over time, as the expected price level adjusts, the short-run aggregate-supply curve shifts to the right from AS</a:t>
            </a:r>
            <a:r>
              <a:rPr lang="en-US" altLang="en-US" sz="1600" baseline="-25000" dirty="0"/>
              <a:t>1</a:t>
            </a:r>
            <a:r>
              <a:rPr lang="en-US" altLang="en-US" sz="1600" dirty="0"/>
              <a:t> to AS</a:t>
            </a:r>
            <a:r>
              <a:rPr lang="en-US" altLang="en-US" sz="1600" baseline="-25000" dirty="0"/>
              <a:t>2</a:t>
            </a:r>
            <a:r>
              <a:rPr lang="en-US" altLang="en-US" sz="1600" dirty="0"/>
              <a:t>, and the economy reaches point C, where the new aggregate-demand curve crosses the long-run aggregate-supply curve. In the long run, the price level falls to P</a:t>
            </a:r>
            <a:r>
              <a:rPr lang="en-US" altLang="en-US" sz="1600" baseline="-25000" dirty="0"/>
              <a:t>3</a:t>
            </a:r>
            <a:r>
              <a:rPr lang="en-US" altLang="en-US" sz="1600" dirty="0"/>
              <a:t>, and output returns to its natural rate, Y</a:t>
            </a:r>
            <a:r>
              <a:rPr lang="en-US" altLang="en-US" sz="1600" baseline="-25000" dirty="0"/>
              <a:t>1</a:t>
            </a:r>
            <a:r>
              <a:rPr lang="en-US" altLang="en-US" sz="1600" dirty="0">
                <a:solidFill>
                  <a:srgbClr val="800080"/>
                </a:solidFill>
              </a:rPr>
              <a:t>.</a:t>
            </a:r>
          </a:p>
        </p:txBody>
      </p:sp>
      <p:grpSp>
        <p:nvGrpSpPr>
          <p:cNvPr id="14" name="Group 13"/>
          <p:cNvGrpSpPr>
            <a:grpSpLocks/>
          </p:cNvGrpSpPr>
          <p:nvPr/>
        </p:nvGrpSpPr>
        <p:grpSpPr bwMode="auto">
          <a:xfrm>
            <a:off x="2514600" y="1338263"/>
            <a:ext cx="1355725" cy="3567112"/>
            <a:chOff x="2513819" y="1338095"/>
            <a:chExt cx="1355981" cy="3566665"/>
          </a:xfrm>
        </p:grpSpPr>
        <p:grpSp>
          <p:nvGrpSpPr>
            <p:cNvPr id="61499" name="Group 33"/>
            <p:cNvGrpSpPr>
              <a:grpSpLocks/>
            </p:cNvGrpSpPr>
            <p:nvPr/>
          </p:nvGrpSpPr>
          <p:grpSpPr bwMode="auto">
            <a:xfrm>
              <a:off x="2513819" y="1338095"/>
              <a:ext cx="1144767" cy="3234698"/>
              <a:chOff x="2513797" y="1100893"/>
              <a:chExt cx="1144767" cy="3233999"/>
            </a:xfrm>
          </p:grpSpPr>
          <p:cxnSp>
            <p:nvCxnSpPr>
              <p:cNvPr id="17" name="Straight Connector 16"/>
              <p:cNvCxnSpPr/>
              <p:nvPr/>
            </p:nvCxnSpPr>
            <p:spPr>
              <a:xfrm rot="5400000">
                <a:off x="2304131" y="2980645"/>
                <a:ext cx="2707351"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61502" name="TextBox 31"/>
              <p:cNvSpPr txBox="1">
                <a:spLocks noChangeArrowheads="1"/>
              </p:cNvSpPr>
              <p:nvPr/>
            </p:nvSpPr>
            <p:spPr bwMode="auto">
              <a:xfrm>
                <a:off x="2513797" y="1100893"/>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61500"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9" name="Group 30"/>
          <p:cNvGrpSpPr>
            <a:grpSpLocks/>
          </p:cNvGrpSpPr>
          <p:nvPr/>
        </p:nvGrpSpPr>
        <p:grpSpPr bwMode="auto">
          <a:xfrm>
            <a:off x="2197100" y="1301750"/>
            <a:ext cx="3797300" cy="2403475"/>
            <a:chOff x="2445905" y="1373642"/>
            <a:chExt cx="3798666" cy="2402781"/>
          </a:xfrm>
        </p:grpSpPr>
        <p:cxnSp>
          <p:nvCxnSpPr>
            <p:cNvPr id="20" name="Straight Connector 19"/>
            <p:cNvCxnSpPr/>
            <p:nvPr/>
          </p:nvCxnSpPr>
          <p:spPr>
            <a:xfrm flipV="1">
              <a:off x="2445905" y="1948151"/>
              <a:ext cx="2660020" cy="182827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1498" name="TextBox 29"/>
            <p:cNvSpPr txBox="1">
              <a:spLocks noChangeArrowheads="1"/>
            </p:cNvSpPr>
            <p:nvPr/>
          </p:nvSpPr>
          <p:spPr bwMode="auto">
            <a:xfrm>
              <a:off x="5031562" y="1373642"/>
              <a:ext cx="1213009" cy="83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a:t>
              </a:r>
            </a:p>
            <a:p>
              <a:pPr algn="ctr" eaLnBrk="1" hangingPunct="1"/>
              <a:r>
                <a:rPr lang="en-US" altLang="en-US" sz="1600"/>
                <a:t>aggregate</a:t>
              </a:r>
            </a:p>
            <a:p>
              <a:pPr algn="ctr" eaLnBrk="1" hangingPunct="1"/>
              <a:r>
                <a:rPr lang="en-US" altLang="en-US" sz="1600"/>
                <a:t>supply, AS</a:t>
              </a:r>
              <a:r>
                <a:rPr lang="en-US" altLang="en-US" sz="1600" baseline="-25000"/>
                <a:t>1</a:t>
              </a:r>
            </a:p>
          </p:txBody>
        </p:sp>
      </p:grpSp>
      <p:grpSp>
        <p:nvGrpSpPr>
          <p:cNvPr id="22" name="Group 33"/>
          <p:cNvGrpSpPr>
            <a:grpSpLocks/>
          </p:cNvGrpSpPr>
          <p:nvPr/>
        </p:nvGrpSpPr>
        <p:grpSpPr bwMode="auto">
          <a:xfrm>
            <a:off x="2732088" y="2125663"/>
            <a:ext cx="5154612" cy="2389187"/>
            <a:chOff x="2790825" y="2280116"/>
            <a:chExt cx="5155154" cy="2388642"/>
          </a:xfrm>
        </p:grpSpPr>
        <p:cxnSp>
          <p:nvCxnSpPr>
            <p:cNvPr id="23" name="Straight Connector 22"/>
            <p:cNvCxnSpPr/>
            <p:nvPr/>
          </p:nvCxnSpPr>
          <p:spPr>
            <a:xfrm>
              <a:off x="2790825" y="2280116"/>
              <a:ext cx="3230902" cy="2066454"/>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1496" name="TextBox 31"/>
            <p:cNvSpPr txBox="1">
              <a:spLocks noChangeArrowheads="1"/>
            </p:cNvSpPr>
            <p:nvPr/>
          </p:nvSpPr>
          <p:spPr bwMode="auto">
            <a:xfrm>
              <a:off x="5553980" y="4330278"/>
              <a:ext cx="2391999"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 AD</a:t>
              </a:r>
              <a:r>
                <a:rPr lang="en-US" altLang="en-US" sz="1600" baseline="-25000"/>
                <a:t>1</a:t>
              </a:r>
            </a:p>
          </p:txBody>
        </p:sp>
      </p:grpSp>
      <p:grpSp>
        <p:nvGrpSpPr>
          <p:cNvPr id="25" name="Group 24"/>
          <p:cNvGrpSpPr>
            <a:grpSpLocks/>
          </p:cNvGrpSpPr>
          <p:nvPr/>
        </p:nvGrpSpPr>
        <p:grpSpPr bwMode="auto">
          <a:xfrm>
            <a:off x="1419225" y="2501900"/>
            <a:ext cx="2651125" cy="371475"/>
            <a:chOff x="1419781" y="2513023"/>
            <a:chExt cx="2650603" cy="372202"/>
          </a:xfrm>
        </p:grpSpPr>
        <p:grpSp>
          <p:nvGrpSpPr>
            <p:cNvPr id="61489" name="Group 25"/>
            <p:cNvGrpSpPr>
              <a:grpSpLocks/>
            </p:cNvGrpSpPr>
            <p:nvPr/>
          </p:nvGrpSpPr>
          <p:grpSpPr bwMode="auto">
            <a:xfrm>
              <a:off x="1419781" y="2513023"/>
              <a:ext cx="2308979" cy="338554"/>
              <a:chOff x="1419781" y="2513023"/>
              <a:chExt cx="2308979" cy="338554"/>
            </a:xfrm>
          </p:grpSpPr>
          <p:grpSp>
            <p:nvGrpSpPr>
              <p:cNvPr id="61491" name="Group 27"/>
              <p:cNvGrpSpPr>
                <a:grpSpLocks/>
              </p:cNvGrpSpPr>
              <p:nvPr/>
            </p:nvGrpSpPr>
            <p:grpSpPr bwMode="auto">
              <a:xfrm>
                <a:off x="1419781" y="2513023"/>
                <a:ext cx="2237819" cy="338554"/>
                <a:chOff x="1419470" y="2691680"/>
                <a:chExt cx="2238012" cy="338554"/>
              </a:xfrm>
            </p:grpSpPr>
            <p:cxnSp>
              <p:nvCxnSpPr>
                <p:cNvPr id="30" name="Straight Connector 29"/>
                <p:cNvCxnSpPr/>
                <p:nvPr/>
              </p:nvCxnSpPr>
              <p:spPr>
                <a:xfrm rot="10800000">
                  <a:off x="1829000" y="2896869"/>
                  <a:ext cx="1828597"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94" name="TextBox 24"/>
                <p:cNvSpPr txBox="1">
                  <a:spLocks noChangeArrowheads="1"/>
                </p:cNvSpPr>
                <p:nvPr/>
              </p:nvSpPr>
              <p:spPr bwMode="auto">
                <a:xfrm>
                  <a:off x="1419470" y="2691680"/>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a:t>
                  </a:r>
                </a:p>
              </p:txBody>
            </p:sp>
          </p:grpSp>
          <p:sp>
            <p:nvSpPr>
              <p:cNvPr id="61492"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90" name="TextBox 24"/>
            <p:cNvSpPr txBox="1">
              <a:spLocks noChangeArrowheads="1"/>
            </p:cNvSpPr>
            <p:nvPr/>
          </p:nvSpPr>
          <p:spPr bwMode="auto">
            <a:xfrm>
              <a:off x="3749463" y="254667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A</a:t>
              </a:r>
              <a:endParaRPr lang="en-US" altLang="en-US" sz="1600" baseline="-25000"/>
            </a:p>
          </p:txBody>
        </p:sp>
      </p:grpSp>
      <p:grpSp>
        <p:nvGrpSpPr>
          <p:cNvPr id="32" name="Group 33"/>
          <p:cNvGrpSpPr>
            <a:grpSpLocks/>
          </p:cNvGrpSpPr>
          <p:nvPr/>
        </p:nvGrpSpPr>
        <p:grpSpPr bwMode="auto">
          <a:xfrm>
            <a:off x="2054225" y="2517775"/>
            <a:ext cx="3328988" cy="1982788"/>
            <a:chOff x="3279718" y="2602659"/>
            <a:chExt cx="3328696" cy="1982998"/>
          </a:xfrm>
        </p:grpSpPr>
        <p:cxnSp>
          <p:nvCxnSpPr>
            <p:cNvPr id="36" name="Straight Connector 35"/>
            <p:cNvCxnSpPr/>
            <p:nvPr/>
          </p:nvCxnSpPr>
          <p:spPr>
            <a:xfrm>
              <a:off x="3279718" y="2602659"/>
              <a:ext cx="2741373" cy="174326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1488" name="TextBox 31"/>
            <p:cNvSpPr txBox="1">
              <a:spLocks noChangeArrowheads="1"/>
            </p:cNvSpPr>
            <p:nvPr/>
          </p:nvSpPr>
          <p:spPr bwMode="auto">
            <a:xfrm>
              <a:off x="6064646" y="4247176"/>
              <a:ext cx="543768"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2</a:t>
              </a:r>
            </a:p>
          </p:txBody>
        </p:sp>
      </p:grpSp>
      <p:grpSp>
        <p:nvGrpSpPr>
          <p:cNvPr id="33" name="Group 38"/>
          <p:cNvGrpSpPr>
            <a:grpSpLocks/>
          </p:cNvGrpSpPr>
          <p:nvPr/>
        </p:nvGrpSpPr>
        <p:grpSpPr bwMode="auto">
          <a:xfrm>
            <a:off x="1417638" y="2759075"/>
            <a:ext cx="1747837" cy="530225"/>
            <a:chOff x="1419782" y="2344790"/>
            <a:chExt cx="1748078" cy="530537"/>
          </a:xfrm>
        </p:grpSpPr>
        <p:grpSp>
          <p:nvGrpSpPr>
            <p:cNvPr id="61481" name="Group 25"/>
            <p:cNvGrpSpPr>
              <a:grpSpLocks/>
            </p:cNvGrpSpPr>
            <p:nvPr/>
          </p:nvGrpSpPr>
          <p:grpSpPr bwMode="auto">
            <a:xfrm>
              <a:off x="1419782" y="2536773"/>
              <a:ext cx="1655853" cy="338554"/>
              <a:chOff x="1419782" y="2536773"/>
              <a:chExt cx="1655853" cy="338554"/>
            </a:xfrm>
          </p:grpSpPr>
          <p:grpSp>
            <p:nvGrpSpPr>
              <p:cNvPr id="61483" name="Group 27"/>
              <p:cNvGrpSpPr>
                <a:grpSpLocks/>
              </p:cNvGrpSpPr>
              <p:nvPr/>
            </p:nvGrpSpPr>
            <p:grpSpPr bwMode="auto">
              <a:xfrm>
                <a:off x="1419782" y="2536773"/>
                <a:ext cx="1610402" cy="338554"/>
                <a:chOff x="1419471" y="2715430"/>
                <a:chExt cx="1610541" cy="338554"/>
              </a:xfrm>
            </p:grpSpPr>
            <p:cxnSp>
              <p:nvCxnSpPr>
                <p:cNvPr id="44" name="Straight Connector 43"/>
                <p:cNvCxnSpPr/>
                <p:nvPr/>
              </p:nvCxnSpPr>
              <p:spPr>
                <a:xfrm rot="10800000">
                  <a:off x="1829138" y="2896730"/>
                  <a:ext cx="1200419" cy="3177"/>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86" name="TextBox 24"/>
                <p:cNvSpPr txBox="1">
                  <a:spLocks noChangeArrowheads="1"/>
                </p:cNvSpPr>
                <p:nvPr/>
              </p:nvSpPr>
              <p:spPr bwMode="auto">
                <a:xfrm>
                  <a:off x="1419471" y="2715430"/>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a:t>
                  </a:r>
                </a:p>
              </p:txBody>
            </p:sp>
          </p:grpSp>
          <p:sp>
            <p:nvSpPr>
              <p:cNvPr id="61484" name="Freeform 183"/>
              <p:cNvSpPr>
                <a:spLocks/>
              </p:cNvSpPr>
              <p:nvPr/>
            </p:nvSpPr>
            <p:spPr bwMode="auto">
              <a:xfrm>
                <a:off x="2929654"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82" name="TextBox 24"/>
            <p:cNvSpPr txBox="1">
              <a:spLocks noChangeArrowheads="1"/>
            </p:cNvSpPr>
            <p:nvPr/>
          </p:nvSpPr>
          <p:spPr bwMode="auto">
            <a:xfrm>
              <a:off x="2846939" y="2344790"/>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B</a:t>
              </a:r>
              <a:endParaRPr lang="en-US" altLang="en-US" sz="1600" baseline="-25000"/>
            </a:p>
          </p:txBody>
        </p:sp>
      </p:grpSp>
      <p:grpSp>
        <p:nvGrpSpPr>
          <p:cNvPr id="38" name="Group 46"/>
          <p:cNvGrpSpPr>
            <a:grpSpLocks/>
          </p:cNvGrpSpPr>
          <p:nvPr/>
        </p:nvGrpSpPr>
        <p:grpSpPr bwMode="auto">
          <a:xfrm>
            <a:off x="2817813" y="3135313"/>
            <a:ext cx="396875" cy="1779587"/>
            <a:chOff x="3473538" y="3125185"/>
            <a:chExt cx="396262" cy="1779575"/>
          </a:xfrm>
        </p:grpSpPr>
        <p:cxnSp>
          <p:nvCxnSpPr>
            <p:cNvPr id="50" name="Straight Connector 49"/>
            <p:cNvCxnSpPr/>
            <p:nvPr/>
          </p:nvCxnSpPr>
          <p:spPr bwMode="auto">
            <a:xfrm rot="5400000">
              <a:off x="2934301" y="3848287"/>
              <a:ext cx="1447790" cy="1585"/>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80"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a:t>
              </a:r>
            </a:p>
          </p:txBody>
        </p:sp>
      </p:grpSp>
      <p:grpSp>
        <p:nvGrpSpPr>
          <p:cNvPr id="39" name="Group 30"/>
          <p:cNvGrpSpPr>
            <a:grpSpLocks/>
          </p:cNvGrpSpPr>
          <p:nvPr/>
        </p:nvGrpSpPr>
        <p:grpSpPr bwMode="auto">
          <a:xfrm>
            <a:off x="2516188" y="2297113"/>
            <a:ext cx="3235325" cy="2000250"/>
            <a:chOff x="2445905" y="1777300"/>
            <a:chExt cx="3237022" cy="1999123"/>
          </a:xfrm>
        </p:grpSpPr>
        <p:cxnSp>
          <p:nvCxnSpPr>
            <p:cNvPr id="54" name="Straight Connector 53"/>
            <p:cNvCxnSpPr/>
            <p:nvPr/>
          </p:nvCxnSpPr>
          <p:spPr>
            <a:xfrm flipV="1">
              <a:off x="2445905" y="1948653"/>
              <a:ext cx="2660457" cy="182777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1478" name="TextBox 29"/>
            <p:cNvSpPr txBox="1">
              <a:spLocks noChangeArrowheads="1"/>
            </p:cNvSpPr>
            <p:nvPr/>
          </p:nvSpPr>
          <p:spPr bwMode="auto">
            <a:xfrm>
              <a:off x="5150332" y="1777300"/>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AS</a:t>
              </a:r>
              <a:r>
                <a:rPr lang="en-US" altLang="en-US" sz="1600" baseline="-25000"/>
                <a:t>2</a:t>
              </a:r>
            </a:p>
          </p:txBody>
        </p:sp>
      </p:grpSp>
      <p:grpSp>
        <p:nvGrpSpPr>
          <p:cNvPr id="40" name="Group 55"/>
          <p:cNvGrpSpPr>
            <a:grpSpLocks/>
          </p:cNvGrpSpPr>
          <p:nvPr/>
        </p:nvGrpSpPr>
        <p:grpSpPr bwMode="auto">
          <a:xfrm>
            <a:off x="1417638" y="3114675"/>
            <a:ext cx="2532062" cy="542925"/>
            <a:chOff x="1419781" y="2309165"/>
            <a:chExt cx="2531842" cy="542412"/>
          </a:xfrm>
        </p:grpSpPr>
        <p:grpSp>
          <p:nvGrpSpPr>
            <p:cNvPr id="61471" name="Group 25"/>
            <p:cNvGrpSpPr>
              <a:grpSpLocks/>
            </p:cNvGrpSpPr>
            <p:nvPr/>
          </p:nvGrpSpPr>
          <p:grpSpPr bwMode="auto">
            <a:xfrm>
              <a:off x="1419781" y="2513023"/>
              <a:ext cx="2308979" cy="338554"/>
              <a:chOff x="1419781" y="2513023"/>
              <a:chExt cx="2308979" cy="338554"/>
            </a:xfrm>
          </p:grpSpPr>
          <p:grpSp>
            <p:nvGrpSpPr>
              <p:cNvPr id="61473" name="Group 27"/>
              <p:cNvGrpSpPr>
                <a:grpSpLocks/>
              </p:cNvGrpSpPr>
              <p:nvPr/>
            </p:nvGrpSpPr>
            <p:grpSpPr bwMode="auto">
              <a:xfrm>
                <a:off x="1419781" y="2513023"/>
                <a:ext cx="2237819" cy="338554"/>
                <a:chOff x="1419470" y="2691680"/>
                <a:chExt cx="2238012" cy="338554"/>
              </a:xfrm>
            </p:grpSpPr>
            <p:cxnSp>
              <p:nvCxnSpPr>
                <p:cNvPr id="61" name="Straight Connector 60"/>
                <p:cNvCxnSpPr/>
                <p:nvPr/>
              </p:nvCxnSpPr>
              <p:spPr>
                <a:xfrm rot="10800000">
                  <a:off x="1829045" y="2897010"/>
                  <a:ext cx="1828798"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76" name="TextBox 24"/>
                <p:cNvSpPr txBox="1">
                  <a:spLocks noChangeArrowheads="1"/>
                </p:cNvSpPr>
                <p:nvPr/>
              </p:nvSpPr>
              <p:spPr bwMode="auto">
                <a:xfrm>
                  <a:off x="1419470" y="2691680"/>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3</a:t>
                  </a:r>
                </a:p>
              </p:txBody>
            </p:sp>
          </p:grpSp>
          <p:sp>
            <p:nvSpPr>
              <p:cNvPr id="61474"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72" name="TextBox 24"/>
            <p:cNvSpPr txBox="1">
              <a:spLocks noChangeArrowheads="1"/>
            </p:cNvSpPr>
            <p:nvPr/>
          </p:nvSpPr>
          <p:spPr bwMode="auto">
            <a:xfrm>
              <a:off x="3619481" y="2309165"/>
              <a:ext cx="3321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C</a:t>
              </a:r>
              <a:endParaRPr lang="en-US" altLang="en-US" sz="1600" baseline="-25000"/>
            </a:p>
          </p:txBody>
        </p:sp>
      </p:grpSp>
      <p:cxnSp>
        <p:nvCxnSpPr>
          <p:cNvPr id="64" name="Straight Arrow Connector 63"/>
          <p:cNvCxnSpPr/>
          <p:nvPr/>
        </p:nvCxnSpPr>
        <p:spPr>
          <a:xfrm>
            <a:off x="4524375" y="4049713"/>
            <a:ext cx="1104900" cy="1587"/>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V="1">
            <a:off x="4025900" y="2517775"/>
            <a:ext cx="995363"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7" name="Group 69"/>
          <p:cNvGrpSpPr>
            <a:grpSpLocks/>
          </p:cNvGrpSpPr>
          <p:nvPr/>
        </p:nvGrpSpPr>
        <p:grpSpPr bwMode="auto">
          <a:xfrm>
            <a:off x="5260975" y="3544888"/>
            <a:ext cx="3076575" cy="584200"/>
            <a:chOff x="5260769" y="3544181"/>
            <a:chExt cx="3076627" cy="584775"/>
          </a:xfrm>
        </p:grpSpPr>
        <p:sp>
          <p:nvSpPr>
            <p:cNvPr id="61469" name="TextBox 29"/>
            <p:cNvSpPr txBox="1">
              <a:spLocks noChangeArrowheads="1"/>
            </p:cNvSpPr>
            <p:nvPr/>
          </p:nvSpPr>
          <p:spPr bwMode="auto">
            <a:xfrm>
              <a:off x="6027148" y="3544181"/>
              <a:ext cx="2310248"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Tx/>
                <a:buAutoNum type="arabicPeriod"/>
              </a:pPr>
              <a:r>
                <a:rPr lang="en-US" altLang="en-US" sz="1600">
                  <a:solidFill>
                    <a:srgbClr val="800080"/>
                  </a:solidFill>
                </a:rPr>
                <a:t>A decrease in</a:t>
              </a:r>
            </a:p>
            <a:p>
              <a:pPr eaLnBrk="1" hangingPunct="1"/>
              <a:r>
                <a:rPr lang="en-US" altLang="en-US" sz="1600">
                  <a:solidFill>
                    <a:srgbClr val="800080"/>
                  </a:solidFill>
                </a:rPr>
                <a:t> aggregate demand . . .</a:t>
              </a:r>
              <a:endParaRPr lang="en-US" altLang="en-US" sz="1600" baseline="-25000">
                <a:solidFill>
                  <a:srgbClr val="800080"/>
                </a:solidFill>
              </a:endParaRPr>
            </a:p>
          </p:txBody>
        </p:sp>
        <p:cxnSp>
          <p:nvCxnSpPr>
            <p:cNvPr id="69" name="Straight Connector 68"/>
            <p:cNvCxnSpPr>
              <a:endCxn id="61469" idx="1"/>
            </p:cNvCxnSpPr>
            <p:nvPr/>
          </p:nvCxnSpPr>
          <p:spPr>
            <a:xfrm flipV="1">
              <a:off x="5260769" y="3836569"/>
              <a:ext cx="766776" cy="201810"/>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8" name="Group 70"/>
          <p:cNvGrpSpPr>
            <a:grpSpLocks/>
          </p:cNvGrpSpPr>
          <p:nvPr/>
        </p:nvGrpSpPr>
        <p:grpSpPr bwMode="auto">
          <a:xfrm>
            <a:off x="1714500" y="4448175"/>
            <a:ext cx="4360863" cy="809625"/>
            <a:chOff x="1490773" y="5185999"/>
            <a:chExt cx="4360489" cy="810544"/>
          </a:xfrm>
        </p:grpSpPr>
        <p:sp>
          <p:nvSpPr>
            <p:cNvPr id="61467" name="TextBox 29"/>
            <p:cNvSpPr txBox="1">
              <a:spLocks noChangeArrowheads="1"/>
            </p:cNvSpPr>
            <p:nvPr/>
          </p:nvSpPr>
          <p:spPr bwMode="auto">
            <a:xfrm>
              <a:off x="1490773" y="5657989"/>
              <a:ext cx="4360489"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causes output to fall in the short run . . .</a:t>
              </a:r>
              <a:endParaRPr lang="en-US" altLang="en-US" sz="1600" baseline="-25000">
                <a:solidFill>
                  <a:srgbClr val="800080"/>
                </a:solidFill>
              </a:endParaRPr>
            </a:p>
          </p:txBody>
        </p:sp>
        <p:cxnSp>
          <p:nvCxnSpPr>
            <p:cNvPr id="73" name="Straight Connector 72"/>
            <p:cNvCxnSpPr/>
            <p:nvPr/>
          </p:nvCxnSpPr>
          <p:spPr>
            <a:xfrm flipV="1">
              <a:off x="1887614" y="5185999"/>
              <a:ext cx="873050" cy="51493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1" name="Group 73"/>
          <p:cNvGrpSpPr>
            <a:grpSpLocks/>
          </p:cNvGrpSpPr>
          <p:nvPr/>
        </p:nvGrpSpPr>
        <p:grpSpPr bwMode="auto">
          <a:xfrm>
            <a:off x="4689475" y="1701800"/>
            <a:ext cx="4229100" cy="830263"/>
            <a:chOff x="4227615" y="2724783"/>
            <a:chExt cx="4229595" cy="830997"/>
          </a:xfrm>
        </p:grpSpPr>
        <p:sp>
          <p:nvSpPr>
            <p:cNvPr id="61465" name="TextBox 29"/>
            <p:cNvSpPr txBox="1">
              <a:spLocks noChangeArrowheads="1"/>
            </p:cNvSpPr>
            <p:nvPr/>
          </p:nvSpPr>
          <p:spPr bwMode="auto">
            <a:xfrm>
              <a:off x="5706513" y="2724783"/>
              <a:ext cx="2750697"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3. . . . but over time, the short-run aggregate-supply curve shifts . . .</a:t>
              </a:r>
              <a:endParaRPr lang="en-US" altLang="en-US" sz="1600" baseline="-25000">
                <a:solidFill>
                  <a:srgbClr val="800080"/>
                </a:solidFill>
              </a:endParaRPr>
            </a:p>
          </p:txBody>
        </p:sp>
        <p:cxnSp>
          <p:nvCxnSpPr>
            <p:cNvPr id="76" name="Straight Connector 75"/>
            <p:cNvCxnSpPr/>
            <p:nvPr/>
          </p:nvCxnSpPr>
          <p:spPr>
            <a:xfrm flipV="1">
              <a:off x="4227615" y="3090231"/>
              <a:ext cx="1462259" cy="40040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2" name="Group 77"/>
          <p:cNvGrpSpPr>
            <a:grpSpLocks/>
          </p:cNvGrpSpPr>
          <p:nvPr/>
        </p:nvGrpSpPr>
        <p:grpSpPr bwMode="auto">
          <a:xfrm>
            <a:off x="3692525" y="2794000"/>
            <a:ext cx="3679825" cy="744538"/>
            <a:chOff x="4514602" y="3330425"/>
            <a:chExt cx="3678556" cy="744790"/>
          </a:xfrm>
        </p:grpSpPr>
        <p:sp>
          <p:nvSpPr>
            <p:cNvPr id="61463" name="TextBox 29"/>
            <p:cNvSpPr txBox="1">
              <a:spLocks noChangeArrowheads="1"/>
            </p:cNvSpPr>
            <p:nvPr/>
          </p:nvSpPr>
          <p:spPr bwMode="auto">
            <a:xfrm>
              <a:off x="5765890" y="3330425"/>
              <a:ext cx="2427268"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4. . . . and output returns</a:t>
              </a:r>
            </a:p>
            <a:p>
              <a:pPr eaLnBrk="1" hangingPunct="1"/>
              <a:r>
                <a:rPr lang="en-US" altLang="en-US" sz="1600">
                  <a:solidFill>
                    <a:srgbClr val="800080"/>
                  </a:solidFill>
                </a:rPr>
                <a:t>to its natural rate.</a:t>
              </a:r>
              <a:endParaRPr lang="en-US" altLang="en-US" sz="1600" baseline="-25000">
                <a:solidFill>
                  <a:srgbClr val="800080"/>
                </a:solidFill>
              </a:endParaRPr>
            </a:p>
          </p:txBody>
        </p:sp>
        <p:cxnSp>
          <p:nvCxnSpPr>
            <p:cNvPr id="80" name="Straight Connector 79"/>
            <p:cNvCxnSpPr>
              <a:endCxn id="61463" idx="1"/>
            </p:cNvCxnSpPr>
            <p:nvPr/>
          </p:nvCxnSpPr>
          <p:spPr>
            <a:xfrm flipV="1">
              <a:off x="4514602" y="3622624"/>
              <a:ext cx="1250519" cy="45259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68702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1000"/>
                                        <p:tgtEl>
                                          <p:spTgt spid="22"/>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1000"/>
                                        <p:tgtEl>
                                          <p:spTgt spid="19"/>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par>
                          <p:cTn id="27" fill="hold" nodeType="afterGroup">
                            <p:stCondLst>
                              <p:cond delay="4500"/>
                            </p:stCondLst>
                            <p:childTnLst>
                              <p:par>
                                <p:cTn id="28" presetID="22" presetClass="entr" presetSubtype="2" fill="hold" nodeType="afterEffect">
                                  <p:stCondLst>
                                    <p:cond delay="1000"/>
                                  </p:stCondLst>
                                  <p:childTnLst>
                                    <p:set>
                                      <p:cBhvr>
                                        <p:cTn id="29" dur="1" fill="hold">
                                          <p:stCondLst>
                                            <p:cond delay="0"/>
                                          </p:stCondLst>
                                        </p:cTn>
                                        <p:tgtEl>
                                          <p:spTgt spid="64"/>
                                        </p:tgtEl>
                                        <p:attrNameLst>
                                          <p:attrName>style.visibility</p:attrName>
                                        </p:attrNameLst>
                                      </p:cBhvr>
                                      <p:to>
                                        <p:strVal val="visible"/>
                                      </p:to>
                                    </p:set>
                                    <p:animEffect transition="in" filter="wipe(right)">
                                      <p:cBhvr>
                                        <p:cTn id="30" dur="500"/>
                                        <p:tgtEl>
                                          <p:spTgt spid="64"/>
                                        </p:tgtEl>
                                      </p:cBhvr>
                                    </p:animEffect>
                                  </p:childTnLst>
                                </p:cTn>
                              </p:par>
                            </p:childTnLst>
                          </p:cTn>
                        </p:par>
                        <p:par>
                          <p:cTn id="31" fill="hold" nodeType="afterGroup">
                            <p:stCondLst>
                              <p:cond delay="6000"/>
                            </p:stCondLst>
                            <p:childTnLst>
                              <p:par>
                                <p:cTn id="32" presetID="22"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nodeType="afterGroup">
                            <p:stCondLst>
                              <p:cond delay="6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1000"/>
                                        <p:tgtEl>
                                          <p:spTgt spid="32"/>
                                        </p:tgtEl>
                                      </p:cBhvr>
                                    </p:animEffect>
                                  </p:childTnLst>
                                </p:cTn>
                              </p:par>
                            </p:childTnLst>
                          </p:cTn>
                        </p:par>
                        <p:par>
                          <p:cTn id="39" fill="hold" nodeType="afterGroup">
                            <p:stCondLst>
                              <p:cond delay="7500"/>
                            </p:stCondLst>
                            <p:childTnLst>
                              <p:par>
                                <p:cTn id="40" presetID="2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1000"/>
                                        <p:tgtEl>
                                          <p:spTgt spid="33"/>
                                        </p:tgtEl>
                                      </p:cBhvr>
                                    </p:animEffect>
                                  </p:childTnLst>
                                </p:cTn>
                              </p:par>
                            </p:childTnLst>
                          </p:cTn>
                        </p:par>
                        <p:par>
                          <p:cTn id="43" fill="hold" nodeType="afterGroup">
                            <p:stCondLst>
                              <p:cond delay="8500"/>
                            </p:stCondLst>
                            <p:childTnLst>
                              <p:par>
                                <p:cTn id="44" presetID="22" presetClass="entr" presetSubtype="1"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par>
                          <p:cTn id="47" fill="hold" nodeType="afterGroup">
                            <p:stCondLst>
                              <p:cond delay="9500"/>
                            </p:stCondLst>
                            <p:childTnLst>
                              <p:par>
                                <p:cTn id="48" presetID="22" presetClass="entr" presetSubtype="8"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500"/>
                                        <p:tgtEl>
                                          <p:spTgt spid="48"/>
                                        </p:tgtEl>
                                      </p:cBhvr>
                                    </p:animEffect>
                                  </p:childTnLst>
                                </p:cTn>
                              </p:par>
                            </p:childTnLst>
                          </p:cTn>
                        </p:par>
                        <p:par>
                          <p:cTn id="51" fill="hold" nodeType="afterGroup">
                            <p:stCondLst>
                              <p:cond delay="10000"/>
                            </p:stCondLst>
                            <p:childTnLst>
                              <p:par>
                                <p:cTn id="52" presetID="22" presetClass="entr" presetSubtype="8" fill="hold" nodeType="afterEffect">
                                  <p:stCondLst>
                                    <p:cond delay="1000"/>
                                  </p:stCondLst>
                                  <p:childTnLst>
                                    <p:set>
                                      <p:cBhvr>
                                        <p:cTn id="53" dur="1" fill="hold">
                                          <p:stCondLst>
                                            <p:cond delay="0"/>
                                          </p:stCondLst>
                                        </p:cTn>
                                        <p:tgtEl>
                                          <p:spTgt spid="65"/>
                                        </p:tgtEl>
                                        <p:attrNameLst>
                                          <p:attrName>style.visibility</p:attrName>
                                        </p:attrNameLst>
                                      </p:cBhvr>
                                      <p:to>
                                        <p:strVal val="visible"/>
                                      </p:to>
                                    </p:set>
                                    <p:animEffect transition="in" filter="wipe(left)">
                                      <p:cBhvr>
                                        <p:cTn id="54" dur="500"/>
                                        <p:tgtEl>
                                          <p:spTgt spid="65"/>
                                        </p:tgtEl>
                                      </p:cBhvr>
                                    </p:animEffect>
                                  </p:childTnLst>
                                </p:cTn>
                              </p:par>
                            </p:childTnLst>
                          </p:cTn>
                        </p:par>
                        <p:par>
                          <p:cTn id="55" fill="hold" nodeType="afterGroup">
                            <p:stCondLst>
                              <p:cond delay="11500"/>
                            </p:stCondLst>
                            <p:childTnLst>
                              <p:par>
                                <p:cTn id="56" presetID="22" presetClass="entr" presetSubtype="8" fill="hold" nodeType="after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wipe(left)">
                                      <p:cBhvr>
                                        <p:cTn id="58" dur="500"/>
                                        <p:tgtEl>
                                          <p:spTgt spid="51"/>
                                        </p:tgtEl>
                                      </p:cBhvr>
                                    </p:animEffect>
                                  </p:childTnLst>
                                </p:cTn>
                              </p:par>
                            </p:childTnLst>
                          </p:cTn>
                        </p:par>
                        <p:par>
                          <p:cTn id="59" fill="hold" nodeType="afterGroup">
                            <p:stCondLst>
                              <p:cond delay="12000"/>
                            </p:stCondLst>
                            <p:childTnLst>
                              <p:par>
                                <p:cTn id="60" presetID="2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1000"/>
                                        <p:tgtEl>
                                          <p:spTgt spid="39"/>
                                        </p:tgtEl>
                                      </p:cBhvr>
                                    </p:animEffect>
                                  </p:childTnLst>
                                </p:cTn>
                              </p:par>
                            </p:childTnLst>
                          </p:cTn>
                        </p:par>
                        <p:par>
                          <p:cTn id="63" fill="hold" nodeType="afterGroup">
                            <p:stCondLst>
                              <p:cond delay="13000"/>
                            </p:stCondLst>
                            <p:childTnLst>
                              <p:par>
                                <p:cTn id="64" presetID="22" presetClass="entr" presetSubtype="8"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left)">
                                      <p:cBhvr>
                                        <p:cTn id="66" dur="1000"/>
                                        <p:tgtEl>
                                          <p:spTgt spid="40"/>
                                        </p:tgtEl>
                                      </p:cBhvr>
                                    </p:animEffect>
                                  </p:childTnLst>
                                </p:cTn>
                              </p:par>
                            </p:childTnLst>
                          </p:cTn>
                        </p:par>
                        <p:par>
                          <p:cTn id="67" fill="hold" nodeType="afterGroup">
                            <p:stCondLst>
                              <p:cond delay="14000"/>
                            </p:stCondLst>
                            <p:childTnLst>
                              <p:par>
                                <p:cTn id="68" presetID="22" presetClass="entr" presetSubtype="8"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left)">
                                      <p:cBhvr>
                                        <p:cTn id="70" dur="500"/>
                                        <p:tgtEl>
                                          <p:spTgt spid="52"/>
                                        </p:tgtEl>
                                      </p:cBhvr>
                                    </p:animEffect>
                                  </p:childTnLst>
                                </p:cTn>
                              </p:par>
                            </p:childTnLst>
                          </p:cTn>
                        </p:par>
                        <p:par>
                          <p:cTn id="71" fill="hold" nodeType="afterGroup">
                            <p:stCondLst>
                              <p:cond delay="14500"/>
                            </p:stCondLst>
                            <p:childTnLst>
                              <p:par>
                                <p:cTn id="72" presetID="22" presetClass="entr" presetSubtype="8"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ipe(left)">
                                      <p:cBhvr>
                                        <p:cTn id="7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Policy of government to respond contractionary demand shock</a:t>
            </a:r>
            <a:endParaRPr lang="en-US" dirty="0"/>
          </a:p>
        </p:txBody>
      </p:sp>
      <p:grpSp>
        <p:nvGrpSpPr>
          <p:cNvPr id="5" name="Group 22"/>
          <p:cNvGrpSpPr>
            <a:grpSpLocks/>
          </p:cNvGrpSpPr>
          <p:nvPr/>
        </p:nvGrpSpPr>
        <p:grpSpPr bwMode="auto">
          <a:xfrm>
            <a:off x="1135063" y="1389063"/>
            <a:ext cx="6346825" cy="3184525"/>
            <a:chOff x="1135612" y="1151956"/>
            <a:chExt cx="6345451" cy="3183332"/>
          </a:xfrm>
        </p:grpSpPr>
        <p:grpSp>
          <p:nvGrpSpPr>
            <p:cNvPr id="6" name="Group 11"/>
            <p:cNvGrpSpPr>
              <a:grpSpLocks/>
            </p:cNvGrpSpPr>
            <p:nvPr/>
          </p:nvGrpSpPr>
          <p:grpSpPr bwMode="auto">
            <a:xfrm>
              <a:off x="1816194" y="1199731"/>
              <a:ext cx="5664869" cy="3135557"/>
              <a:chOff x="1816194" y="1199731"/>
              <a:chExt cx="5664869" cy="3135557"/>
            </a:xfrm>
          </p:grpSpPr>
          <p:cxnSp>
            <p:nvCxnSpPr>
              <p:cNvPr id="8" name="Straight Connector 7"/>
              <p:cNvCxnSpPr/>
              <p:nvPr/>
            </p:nvCxnSpPr>
            <p:spPr>
              <a:xfrm rot="5400000">
                <a:off x="249433"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10" y="1199563"/>
                <a:ext cx="5640753"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Price</a:t>
              </a:r>
            </a:p>
            <a:p>
              <a:pPr algn="r" eaLnBrk="1" hangingPunct="1"/>
              <a:r>
                <a:rPr lang="en-US" altLang="en-US" sz="1600" dirty="0"/>
                <a:t>Level</a:t>
              </a:r>
            </a:p>
          </p:txBody>
        </p:sp>
      </p:grpSp>
      <p:grpSp>
        <p:nvGrpSpPr>
          <p:cNvPr id="10" name="Group 9"/>
          <p:cNvGrpSpPr>
            <a:grpSpLocks/>
          </p:cNvGrpSpPr>
          <p:nvPr/>
        </p:nvGrpSpPr>
        <p:grpSpPr bwMode="auto">
          <a:xfrm>
            <a:off x="2514600" y="1338263"/>
            <a:ext cx="1355725" cy="3567112"/>
            <a:chOff x="2513819" y="1338095"/>
            <a:chExt cx="1355981" cy="3566665"/>
          </a:xfrm>
        </p:grpSpPr>
        <p:grpSp>
          <p:nvGrpSpPr>
            <p:cNvPr id="11" name="Group 33"/>
            <p:cNvGrpSpPr>
              <a:grpSpLocks/>
            </p:cNvGrpSpPr>
            <p:nvPr/>
          </p:nvGrpSpPr>
          <p:grpSpPr bwMode="auto">
            <a:xfrm>
              <a:off x="2513819" y="1338095"/>
              <a:ext cx="1144767" cy="3234698"/>
              <a:chOff x="2513797" y="1100893"/>
              <a:chExt cx="1144767" cy="3233999"/>
            </a:xfrm>
          </p:grpSpPr>
          <p:cxnSp>
            <p:nvCxnSpPr>
              <p:cNvPr id="13" name="Straight Connector 12"/>
              <p:cNvCxnSpPr/>
              <p:nvPr/>
            </p:nvCxnSpPr>
            <p:spPr>
              <a:xfrm rot="5400000">
                <a:off x="2304131" y="2980645"/>
                <a:ext cx="2707351"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4" name="TextBox 31"/>
              <p:cNvSpPr txBox="1">
                <a:spLocks noChangeArrowheads="1"/>
              </p:cNvSpPr>
              <p:nvPr/>
            </p:nvSpPr>
            <p:spPr bwMode="auto">
              <a:xfrm>
                <a:off x="2513797" y="1100893"/>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12"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5" name="Group 30"/>
          <p:cNvGrpSpPr>
            <a:grpSpLocks/>
          </p:cNvGrpSpPr>
          <p:nvPr/>
        </p:nvGrpSpPr>
        <p:grpSpPr bwMode="auto">
          <a:xfrm>
            <a:off x="2197100" y="1301750"/>
            <a:ext cx="3797300" cy="2403475"/>
            <a:chOff x="2445905" y="1373642"/>
            <a:chExt cx="3798666" cy="2402781"/>
          </a:xfrm>
        </p:grpSpPr>
        <p:cxnSp>
          <p:nvCxnSpPr>
            <p:cNvPr id="16" name="Straight Connector 15"/>
            <p:cNvCxnSpPr/>
            <p:nvPr/>
          </p:nvCxnSpPr>
          <p:spPr>
            <a:xfrm flipV="1">
              <a:off x="2445905" y="1948151"/>
              <a:ext cx="2660020" cy="182827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7" name="TextBox 29"/>
            <p:cNvSpPr txBox="1">
              <a:spLocks noChangeArrowheads="1"/>
            </p:cNvSpPr>
            <p:nvPr/>
          </p:nvSpPr>
          <p:spPr bwMode="auto">
            <a:xfrm>
              <a:off x="5031562" y="1373642"/>
              <a:ext cx="1213009" cy="83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a:t>
              </a:r>
            </a:p>
            <a:p>
              <a:pPr algn="ctr" eaLnBrk="1" hangingPunct="1"/>
              <a:r>
                <a:rPr lang="en-US" altLang="en-US" sz="1600"/>
                <a:t>aggregate</a:t>
              </a:r>
            </a:p>
            <a:p>
              <a:pPr algn="ctr" eaLnBrk="1" hangingPunct="1"/>
              <a:r>
                <a:rPr lang="en-US" altLang="en-US" sz="1600"/>
                <a:t>supply, AS</a:t>
              </a:r>
              <a:r>
                <a:rPr lang="en-US" altLang="en-US" sz="1600" baseline="-25000"/>
                <a:t>1</a:t>
              </a:r>
            </a:p>
          </p:txBody>
        </p:sp>
      </p:grpSp>
      <p:grpSp>
        <p:nvGrpSpPr>
          <p:cNvPr id="18" name="Group 33"/>
          <p:cNvGrpSpPr>
            <a:grpSpLocks/>
          </p:cNvGrpSpPr>
          <p:nvPr/>
        </p:nvGrpSpPr>
        <p:grpSpPr bwMode="auto">
          <a:xfrm>
            <a:off x="2732088" y="2125663"/>
            <a:ext cx="5154612" cy="2389187"/>
            <a:chOff x="2790825" y="2280116"/>
            <a:chExt cx="5155154" cy="2388642"/>
          </a:xfrm>
        </p:grpSpPr>
        <p:cxnSp>
          <p:nvCxnSpPr>
            <p:cNvPr id="19" name="Straight Connector 18"/>
            <p:cNvCxnSpPr/>
            <p:nvPr/>
          </p:nvCxnSpPr>
          <p:spPr>
            <a:xfrm>
              <a:off x="2790825" y="2280116"/>
              <a:ext cx="3230902" cy="2066454"/>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0" name="TextBox 31"/>
            <p:cNvSpPr txBox="1">
              <a:spLocks noChangeArrowheads="1"/>
            </p:cNvSpPr>
            <p:nvPr/>
          </p:nvSpPr>
          <p:spPr bwMode="auto">
            <a:xfrm>
              <a:off x="5553980" y="4330278"/>
              <a:ext cx="2391999"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 AD</a:t>
              </a:r>
              <a:r>
                <a:rPr lang="en-US" altLang="en-US" sz="1600" baseline="-25000"/>
                <a:t>1</a:t>
              </a:r>
            </a:p>
          </p:txBody>
        </p:sp>
      </p:grpSp>
      <p:grpSp>
        <p:nvGrpSpPr>
          <p:cNvPr id="21" name="Group 33"/>
          <p:cNvGrpSpPr>
            <a:grpSpLocks/>
          </p:cNvGrpSpPr>
          <p:nvPr/>
        </p:nvGrpSpPr>
        <p:grpSpPr bwMode="auto">
          <a:xfrm>
            <a:off x="2054225" y="2517775"/>
            <a:ext cx="3328988" cy="1982788"/>
            <a:chOff x="3279718" y="2602659"/>
            <a:chExt cx="3328696" cy="1982998"/>
          </a:xfrm>
        </p:grpSpPr>
        <p:cxnSp>
          <p:nvCxnSpPr>
            <p:cNvPr id="22" name="Straight Connector 21"/>
            <p:cNvCxnSpPr/>
            <p:nvPr/>
          </p:nvCxnSpPr>
          <p:spPr>
            <a:xfrm>
              <a:off x="3279718" y="2602659"/>
              <a:ext cx="2741373" cy="174326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Box 31"/>
            <p:cNvSpPr txBox="1">
              <a:spLocks noChangeArrowheads="1"/>
            </p:cNvSpPr>
            <p:nvPr/>
          </p:nvSpPr>
          <p:spPr bwMode="auto">
            <a:xfrm>
              <a:off x="6064646" y="4247176"/>
              <a:ext cx="543768"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2</a:t>
              </a:r>
            </a:p>
          </p:txBody>
        </p:sp>
      </p:grpSp>
      <p:grpSp>
        <p:nvGrpSpPr>
          <p:cNvPr id="24" name="Group 25"/>
          <p:cNvGrpSpPr>
            <a:grpSpLocks/>
          </p:cNvGrpSpPr>
          <p:nvPr/>
        </p:nvGrpSpPr>
        <p:grpSpPr bwMode="auto">
          <a:xfrm>
            <a:off x="1804988" y="4570413"/>
            <a:ext cx="6340475" cy="338137"/>
            <a:chOff x="1805049" y="4332480"/>
            <a:chExt cx="6340466" cy="337969"/>
          </a:xfrm>
        </p:grpSpPr>
        <p:cxnSp>
          <p:nvCxnSpPr>
            <p:cNvPr id="25" name="Straight Connector 24"/>
            <p:cNvCxnSpPr/>
            <p:nvPr/>
          </p:nvCxnSpPr>
          <p:spPr>
            <a:xfrm>
              <a:off x="1805049" y="4334066"/>
              <a:ext cx="571181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3"/>
            <p:cNvSpPr txBox="1">
              <a:spLocks noChangeArrowheads="1"/>
            </p:cNvSpPr>
            <p:nvPr/>
          </p:nvSpPr>
          <p:spPr bwMode="auto">
            <a:xfrm>
              <a:off x="6292161" y="4332480"/>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cxnSp>
        <p:nvCxnSpPr>
          <p:cNvPr id="28" name="Straight Arrow Connector 27"/>
          <p:cNvCxnSpPr/>
          <p:nvPr/>
        </p:nvCxnSpPr>
        <p:spPr>
          <a:xfrm flipH="1">
            <a:off x="4114800" y="3705225"/>
            <a:ext cx="7413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3870325" y="3389312"/>
            <a:ext cx="7905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347369" y="3581400"/>
            <a:ext cx="492028" cy="369332"/>
          </a:xfrm>
          <a:prstGeom prst="rect">
            <a:avLst/>
          </a:prstGeom>
          <a:noFill/>
        </p:spPr>
        <p:txBody>
          <a:bodyPr wrap="square" rtlCol="0">
            <a:spAutoFit/>
          </a:bodyPr>
          <a:lstStyle/>
          <a:p>
            <a:r>
              <a:rPr lang="en-US" dirty="0" smtClean="0"/>
              <a:t>(1)</a:t>
            </a:r>
            <a:endParaRPr lang="en-US" dirty="0"/>
          </a:p>
        </p:txBody>
      </p:sp>
      <p:sp>
        <p:nvSpPr>
          <p:cNvPr id="32" name="TextBox 31"/>
          <p:cNvSpPr txBox="1"/>
          <p:nvPr/>
        </p:nvSpPr>
        <p:spPr>
          <a:xfrm>
            <a:off x="3877397" y="3034785"/>
            <a:ext cx="492028" cy="369332"/>
          </a:xfrm>
          <a:prstGeom prst="rect">
            <a:avLst/>
          </a:prstGeom>
          <a:noFill/>
        </p:spPr>
        <p:txBody>
          <a:bodyPr wrap="square" rtlCol="0">
            <a:spAutoFit/>
          </a:bodyPr>
          <a:lstStyle/>
          <a:p>
            <a:r>
              <a:rPr lang="en-US" dirty="0" smtClean="0"/>
              <a:t>(2)</a:t>
            </a:r>
            <a:endParaRPr lang="en-US" dirty="0"/>
          </a:p>
        </p:txBody>
      </p:sp>
      <p:sp>
        <p:nvSpPr>
          <p:cNvPr id="33" name="TextBox 32"/>
          <p:cNvSpPr txBox="1"/>
          <p:nvPr/>
        </p:nvSpPr>
        <p:spPr>
          <a:xfrm>
            <a:off x="1242436" y="4960662"/>
            <a:ext cx="7291964" cy="1246495"/>
          </a:xfrm>
          <a:prstGeom prst="rect">
            <a:avLst/>
          </a:prstGeom>
          <a:noFill/>
        </p:spPr>
        <p:txBody>
          <a:bodyPr wrap="square" rtlCol="0">
            <a:spAutoFit/>
          </a:bodyPr>
          <a:lstStyle/>
          <a:p>
            <a:r>
              <a:rPr lang="en-US" sz="2500" dirty="0" smtClean="0"/>
              <a:t>The government will implement policy such as increasing government spending to affect AD so that the AD curve shifts to the right. As a result, recession could be constrained</a:t>
            </a:r>
            <a:endParaRPr lang="en-US" sz="2500" dirty="0"/>
          </a:p>
        </p:txBody>
      </p:sp>
    </p:spTree>
    <p:extLst>
      <p:ext uri="{BB962C8B-B14F-4D97-AF65-F5344CB8AC3E}">
        <p14:creationId xmlns:p14="http://schemas.microsoft.com/office/powerpoint/2010/main" val="8607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1000"/>
                                        <p:tgtEl>
                                          <p:spTgt spid="10"/>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1000"/>
                                        <p:tgtEl>
                                          <p:spTgt spid="18"/>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1000"/>
                                        <p:tgtEl>
                                          <p:spTgt spid="15"/>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1000"/>
                                        <p:tgtEl>
                                          <p:spTgt spid="21"/>
                                        </p:tgtEl>
                                      </p:cBhvr>
                                    </p:animEffect>
                                  </p:childTnLst>
                                </p:cTn>
                              </p:par>
                            </p:childTnLst>
                          </p:cTn>
                        </p:par>
                        <p:par>
                          <p:cTn id="24" fill="hold">
                            <p:stCondLst>
                              <p:cond delay="4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447800"/>
            <a:ext cx="8458200" cy="4572000"/>
          </a:xfrm>
        </p:spPr>
        <p:txBody>
          <a:bodyPr>
            <a:normAutofit/>
          </a:bodyPr>
          <a:lstStyle/>
          <a:p>
            <a:pPr marL="0" indent="0">
              <a:buNone/>
            </a:pPr>
            <a:r>
              <a:rPr lang="en-US" altLang="en-US" b="1" dirty="0" smtClean="0"/>
              <a:t>1 The </a:t>
            </a:r>
            <a:r>
              <a:rPr lang="en-US" altLang="en-US" b="1" dirty="0"/>
              <a:t>effects of a shift in aggregate </a:t>
            </a:r>
            <a:r>
              <a:rPr lang="en-US" altLang="en-US" b="1" dirty="0" smtClean="0"/>
              <a:t>demand</a:t>
            </a:r>
            <a:r>
              <a:rPr lang="en-US" altLang="en-US" dirty="0" smtClean="0"/>
              <a:t>: </a:t>
            </a:r>
            <a:r>
              <a:rPr lang="en-US" altLang="en-US" b="1" i="1" dirty="0" smtClean="0"/>
              <a:t>expansionary demand shock and contractionary demand shock</a:t>
            </a:r>
            <a:endParaRPr lang="en-US" altLang="en-US" b="1" i="1" dirty="0"/>
          </a:p>
          <a:p>
            <a:pPr marL="0" indent="0">
              <a:buNone/>
            </a:pPr>
            <a:r>
              <a:rPr lang="en-US" altLang="en-US" b="1" i="1" u="sng" dirty="0" smtClean="0"/>
              <a:t>Expansionary demand shock</a:t>
            </a:r>
          </a:p>
          <a:p>
            <a:pPr marL="0" indent="0">
              <a:buNone/>
            </a:pPr>
            <a:r>
              <a:rPr lang="en-US" altLang="en-US" dirty="0" smtClean="0"/>
              <a:t>Factor: Decrease of interest rate affects </a:t>
            </a:r>
            <a:r>
              <a:rPr lang="en-US" altLang="en-US" dirty="0"/>
              <a:t>aggregate </a:t>
            </a:r>
            <a:r>
              <a:rPr lang="en-US" altLang="en-US" dirty="0" smtClean="0"/>
              <a:t>demand </a:t>
            </a:r>
            <a:r>
              <a:rPr lang="en-US" altLang="en-US" dirty="0" smtClean="0">
                <a:latin typeface="Times New Roman"/>
                <a:cs typeface="Times New Roman"/>
              </a:rPr>
              <a:t>→ </a:t>
            </a:r>
            <a:r>
              <a:rPr lang="en-US" altLang="en-US" dirty="0" smtClean="0"/>
              <a:t>Aggregate </a:t>
            </a:r>
            <a:r>
              <a:rPr lang="en-US" altLang="en-US" dirty="0"/>
              <a:t>demand – shifts left</a:t>
            </a:r>
          </a:p>
          <a:p>
            <a:pPr lvl="1"/>
            <a:r>
              <a:rPr lang="en-US" altLang="en-US" dirty="0" smtClean="0"/>
              <a:t>Short-run: Output rises </a:t>
            </a:r>
            <a:r>
              <a:rPr lang="en-US" altLang="en-US" dirty="0"/>
              <a:t>&amp; Price level </a:t>
            </a:r>
            <a:r>
              <a:rPr lang="en-US" altLang="en-US" dirty="0" smtClean="0"/>
              <a:t>increases</a:t>
            </a:r>
            <a:endParaRPr lang="en-US" altLang="en-US" dirty="0"/>
          </a:p>
          <a:p>
            <a:pPr lvl="1"/>
            <a:r>
              <a:rPr lang="en-US" altLang="en-US" dirty="0" smtClean="0"/>
              <a:t>Long-run: Short-run </a:t>
            </a:r>
            <a:r>
              <a:rPr lang="en-US" altLang="en-US" dirty="0"/>
              <a:t>aggregate supply curve – shifts </a:t>
            </a:r>
            <a:r>
              <a:rPr lang="en-US" altLang="en-US" dirty="0" smtClean="0"/>
              <a:t>left </a:t>
            </a:r>
            <a:r>
              <a:rPr lang="en-US" altLang="en-US" dirty="0" smtClean="0">
                <a:latin typeface="Times New Roman"/>
                <a:cs typeface="Times New Roman"/>
              </a:rPr>
              <a:t>→ </a:t>
            </a:r>
            <a:r>
              <a:rPr lang="en-US" altLang="en-US" dirty="0" smtClean="0"/>
              <a:t>Output </a:t>
            </a:r>
            <a:r>
              <a:rPr lang="en-US" altLang="en-US" dirty="0"/>
              <a:t>– natural </a:t>
            </a:r>
            <a:r>
              <a:rPr lang="en-US" altLang="en-US" dirty="0" smtClean="0"/>
              <a:t>rate and Price </a:t>
            </a:r>
            <a:r>
              <a:rPr lang="en-US" altLang="en-US" dirty="0"/>
              <a:t>level – </a:t>
            </a:r>
            <a:r>
              <a:rPr lang="en-US" altLang="en-US" dirty="0" smtClean="0"/>
              <a:t>rises </a:t>
            </a:r>
            <a:endParaRPr lang="en-US" altLang="en-US" dirty="0"/>
          </a:p>
          <a:p>
            <a:pPr marL="0" indent="0">
              <a:buNone/>
            </a:pPr>
            <a:r>
              <a:rPr lang="en-US" dirty="0" smtClean="0"/>
              <a:t> </a:t>
            </a: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Tree>
    <p:extLst>
      <p:ext uri="{BB962C8B-B14F-4D97-AF65-F5344CB8AC3E}">
        <p14:creationId xmlns:p14="http://schemas.microsoft.com/office/powerpoint/2010/main" val="199983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A expansionary in aggregate demand</a:t>
            </a:r>
          </a:p>
        </p:txBody>
      </p:sp>
      <p:grpSp>
        <p:nvGrpSpPr>
          <p:cNvPr id="5" name="Group 22"/>
          <p:cNvGrpSpPr>
            <a:grpSpLocks/>
          </p:cNvGrpSpPr>
          <p:nvPr/>
        </p:nvGrpSpPr>
        <p:grpSpPr bwMode="auto">
          <a:xfrm>
            <a:off x="1135063" y="1389063"/>
            <a:ext cx="6346825" cy="3184525"/>
            <a:chOff x="1135612" y="1151956"/>
            <a:chExt cx="6345451" cy="3183332"/>
          </a:xfrm>
        </p:grpSpPr>
        <p:grpSp>
          <p:nvGrpSpPr>
            <p:cNvPr id="61505" name="Group 11"/>
            <p:cNvGrpSpPr>
              <a:grpSpLocks/>
            </p:cNvGrpSpPr>
            <p:nvPr/>
          </p:nvGrpSpPr>
          <p:grpSpPr bwMode="auto">
            <a:xfrm>
              <a:off x="1816194" y="1199731"/>
              <a:ext cx="5664869" cy="3135557"/>
              <a:chOff x="1816194" y="1199731"/>
              <a:chExt cx="5664869" cy="3135557"/>
            </a:xfrm>
          </p:grpSpPr>
          <p:cxnSp>
            <p:nvCxnSpPr>
              <p:cNvPr id="8" name="Straight Connector 7"/>
              <p:cNvCxnSpPr/>
              <p:nvPr/>
            </p:nvCxnSpPr>
            <p:spPr>
              <a:xfrm rot="5400000">
                <a:off x="249433"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10" y="1199563"/>
                <a:ext cx="5640753"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1506"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10" name="Group 25"/>
          <p:cNvGrpSpPr>
            <a:grpSpLocks/>
          </p:cNvGrpSpPr>
          <p:nvPr/>
        </p:nvGrpSpPr>
        <p:grpSpPr bwMode="auto">
          <a:xfrm>
            <a:off x="1804988" y="4570413"/>
            <a:ext cx="6340475" cy="338137"/>
            <a:chOff x="1805049" y="4332480"/>
            <a:chExt cx="6340466" cy="337969"/>
          </a:xfrm>
        </p:grpSpPr>
        <p:cxnSp>
          <p:nvCxnSpPr>
            <p:cNvPr id="11" name="Straight Connector 10"/>
            <p:cNvCxnSpPr/>
            <p:nvPr/>
          </p:nvCxnSpPr>
          <p:spPr>
            <a:xfrm>
              <a:off x="1805049" y="4334066"/>
              <a:ext cx="571181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1504" name="TextBox 23"/>
            <p:cNvSpPr txBox="1">
              <a:spLocks noChangeArrowheads="1"/>
            </p:cNvSpPr>
            <p:nvPr/>
          </p:nvSpPr>
          <p:spPr bwMode="auto">
            <a:xfrm>
              <a:off x="6292161" y="4332480"/>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13" name="TextBox 12"/>
          <p:cNvSpPr txBox="1">
            <a:spLocks noChangeArrowheads="1"/>
          </p:cNvSpPr>
          <p:nvPr/>
        </p:nvSpPr>
        <p:spPr bwMode="auto">
          <a:xfrm>
            <a:off x="27710" y="5245675"/>
            <a:ext cx="9144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 </a:t>
            </a:r>
            <a:r>
              <a:rPr lang="en-US" altLang="en-US" sz="1600" dirty="0" smtClean="0"/>
              <a:t>rise </a:t>
            </a:r>
            <a:r>
              <a:rPr lang="en-US" altLang="en-US" sz="1600" dirty="0"/>
              <a:t>in aggregate demand is represented with a </a:t>
            </a:r>
            <a:r>
              <a:rPr lang="en-US" altLang="en-US" sz="1600" dirty="0" smtClean="0"/>
              <a:t>rightward </a:t>
            </a:r>
            <a:r>
              <a:rPr lang="en-US" altLang="en-US" sz="1600" dirty="0"/>
              <a:t>shift in the aggregate-demand curve from AD</a:t>
            </a:r>
            <a:r>
              <a:rPr lang="en-US" altLang="en-US" sz="1600" baseline="-25000" dirty="0"/>
              <a:t>1</a:t>
            </a:r>
            <a:r>
              <a:rPr lang="en-US" altLang="en-US" sz="1600" dirty="0"/>
              <a:t> to AD</a:t>
            </a:r>
            <a:r>
              <a:rPr lang="en-US" altLang="en-US" sz="1600" baseline="-25000" dirty="0"/>
              <a:t>2</a:t>
            </a:r>
            <a:r>
              <a:rPr lang="en-US" altLang="en-US" sz="1600" dirty="0"/>
              <a:t>. In the short run, the economy moves from point A to point B. Output </a:t>
            </a:r>
            <a:r>
              <a:rPr lang="en-US" altLang="en-US" sz="1600" dirty="0" smtClean="0"/>
              <a:t>rises </a:t>
            </a:r>
            <a:r>
              <a:rPr lang="en-US" altLang="en-US" sz="1600" dirty="0"/>
              <a:t>from Y</a:t>
            </a:r>
            <a:r>
              <a:rPr lang="en-US" altLang="en-US" sz="1600" baseline="-25000" dirty="0"/>
              <a:t>1</a:t>
            </a:r>
            <a:r>
              <a:rPr lang="en-US" altLang="en-US" sz="1600" dirty="0"/>
              <a:t> to Y</a:t>
            </a:r>
            <a:r>
              <a:rPr lang="en-US" altLang="en-US" sz="1600" baseline="-25000" dirty="0"/>
              <a:t>2</a:t>
            </a:r>
            <a:r>
              <a:rPr lang="en-US" altLang="en-US" sz="1600" dirty="0"/>
              <a:t>, and the price level </a:t>
            </a:r>
            <a:r>
              <a:rPr lang="en-US" altLang="en-US" sz="1600" dirty="0" smtClean="0"/>
              <a:t>increases from </a:t>
            </a:r>
            <a:r>
              <a:rPr lang="en-US" altLang="en-US" sz="1600" dirty="0"/>
              <a:t>P</a:t>
            </a:r>
            <a:r>
              <a:rPr lang="en-US" altLang="en-US" sz="1600" baseline="-25000" dirty="0"/>
              <a:t>1 </a:t>
            </a:r>
            <a:r>
              <a:rPr lang="en-US" altLang="en-US" sz="1600" dirty="0"/>
              <a:t>to P</a:t>
            </a:r>
            <a:r>
              <a:rPr lang="en-US" altLang="en-US" sz="1600" baseline="-25000" dirty="0"/>
              <a:t>2</a:t>
            </a:r>
            <a:r>
              <a:rPr lang="en-US" altLang="en-US" sz="1600" dirty="0"/>
              <a:t>. Over time, as the expected price level adjusts, the short-run aggregate-supply curve shifts to the </a:t>
            </a:r>
            <a:r>
              <a:rPr lang="en-US" altLang="en-US" sz="1600" dirty="0" smtClean="0"/>
              <a:t>left </a:t>
            </a:r>
            <a:r>
              <a:rPr lang="en-US" altLang="en-US" sz="1600" dirty="0"/>
              <a:t>from AS</a:t>
            </a:r>
            <a:r>
              <a:rPr lang="en-US" altLang="en-US" sz="1600" baseline="-25000" dirty="0"/>
              <a:t>1</a:t>
            </a:r>
            <a:r>
              <a:rPr lang="en-US" altLang="en-US" sz="1600" dirty="0"/>
              <a:t> to AS</a:t>
            </a:r>
            <a:r>
              <a:rPr lang="en-US" altLang="en-US" sz="1600" baseline="-25000" dirty="0"/>
              <a:t>2</a:t>
            </a:r>
            <a:r>
              <a:rPr lang="en-US" altLang="en-US" sz="1600" dirty="0"/>
              <a:t>, and the economy reaches point C, where the new aggregate-demand curve crosses the long-run aggregate-supply curve. In the long run, the price level falls to P</a:t>
            </a:r>
            <a:r>
              <a:rPr lang="en-US" altLang="en-US" sz="1600" baseline="-25000" dirty="0"/>
              <a:t>3</a:t>
            </a:r>
            <a:r>
              <a:rPr lang="en-US" altLang="en-US" sz="1600" dirty="0"/>
              <a:t>, and output returns to its natural rate, Y</a:t>
            </a:r>
            <a:r>
              <a:rPr lang="en-US" altLang="en-US" sz="1600" baseline="-25000" dirty="0"/>
              <a:t>1</a:t>
            </a:r>
            <a:r>
              <a:rPr lang="en-US" altLang="en-US" sz="1600" dirty="0">
                <a:solidFill>
                  <a:srgbClr val="800080"/>
                </a:solidFill>
              </a:rPr>
              <a:t>.</a:t>
            </a:r>
          </a:p>
        </p:txBody>
      </p:sp>
      <p:grpSp>
        <p:nvGrpSpPr>
          <p:cNvPr id="14" name="Group 13"/>
          <p:cNvGrpSpPr>
            <a:grpSpLocks/>
          </p:cNvGrpSpPr>
          <p:nvPr/>
        </p:nvGrpSpPr>
        <p:grpSpPr bwMode="auto">
          <a:xfrm>
            <a:off x="2514600" y="1338263"/>
            <a:ext cx="1355725" cy="3567112"/>
            <a:chOff x="2513819" y="1338095"/>
            <a:chExt cx="1355981" cy="3566665"/>
          </a:xfrm>
        </p:grpSpPr>
        <p:grpSp>
          <p:nvGrpSpPr>
            <p:cNvPr id="61499" name="Group 33"/>
            <p:cNvGrpSpPr>
              <a:grpSpLocks/>
            </p:cNvGrpSpPr>
            <p:nvPr/>
          </p:nvGrpSpPr>
          <p:grpSpPr bwMode="auto">
            <a:xfrm>
              <a:off x="2513819" y="1338095"/>
              <a:ext cx="1144767" cy="3234698"/>
              <a:chOff x="2513797" y="1100893"/>
              <a:chExt cx="1144767" cy="3233999"/>
            </a:xfrm>
          </p:grpSpPr>
          <p:cxnSp>
            <p:nvCxnSpPr>
              <p:cNvPr id="17" name="Straight Connector 16"/>
              <p:cNvCxnSpPr/>
              <p:nvPr/>
            </p:nvCxnSpPr>
            <p:spPr>
              <a:xfrm rot="5400000">
                <a:off x="2304131" y="2980645"/>
                <a:ext cx="2707351"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61502" name="TextBox 31"/>
              <p:cNvSpPr txBox="1">
                <a:spLocks noChangeArrowheads="1"/>
              </p:cNvSpPr>
              <p:nvPr/>
            </p:nvSpPr>
            <p:spPr bwMode="auto">
              <a:xfrm>
                <a:off x="2513797" y="1100893"/>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61500"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9" name="Group 30"/>
          <p:cNvGrpSpPr>
            <a:grpSpLocks/>
          </p:cNvGrpSpPr>
          <p:nvPr/>
        </p:nvGrpSpPr>
        <p:grpSpPr bwMode="auto">
          <a:xfrm>
            <a:off x="2197100" y="1876425"/>
            <a:ext cx="3952429" cy="1828800"/>
            <a:chOff x="2445905" y="1948151"/>
            <a:chExt cx="3953851" cy="1828272"/>
          </a:xfrm>
        </p:grpSpPr>
        <p:cxnSp>
          <p:nvCxnSpPr>
            <p:cNvPr id="20" name="Straight Connector 19"/>
            <p:cNvCxnSpPr/>
            <p:nvPr/>
          </p:nvCxnSpPr>
          <p:spPr>
            <a:xfrm flipV="1">
              <a:off x="2445905" y="1948151"/>
              <a:ext cx="2660020" cy="182827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1498" name="TextBox 29"/>
            <p:cNvSpPr txBox="1">
              <a:spLocks noChangeArrowheads="1"/>
            </p:cNvSpPr>
            <p:nvPr/>
          </p:nvSpPr>
          <p:spPr bwMode="auto">
            <a:xfrm>
              <a:off x="5186747" y="2031156"/>
              <a:ext cx="1213009" cy="83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a:t>
              </a:r>
            </a:p>
            <a:p>
              <a:pPr algn="ctr" eaLnBrk="1" hangingPunct="1"/>
              <a:r>
                <a:rPr lang="en-US" altLang="en-US" sz="1600" dirty="0"/>
                <a:t>aggregate</a:t>
              </a:r>
            </a:p>
            <a:p>
              <a:pPr algn="ctr" eaLnBrk="1" hangingPunct="1"/>
              <a:r>
                <a:rPr lang="en-US" altLang="en-US" sz="1600" dirty="0"/>
                <a:t>supply, AS</a:t>
              </a:r>
              <a:r>
                <a:rPr lang="en-US" altLang="en-US" sz="1600" baseline="-25000" dirty="0"/>
                <a:t>1</a:t>
              </a:r>
            </a:p>
          </p:txBody>
        </p:sp>
      </p:grpSp>
      <p:grpSp>
        <p:nvGrpSpPr>
          <p:cNvPr id="22" name="Group 33"/>
          <p:cNvGrpSpPr>
            <a:grpSpLocks/>
          </p:cNvGrpSpPr>
          <p:nvPr/>
        </p:nvGrpSpPr>
        <p:grpSpPr bwMode="auto">
          <a:xfrm>
            <a:off x="2732088" y="2125663"/>
            <a:ext cx="3230563" cy="2402590"/>
            <a:chOff x="2790825" y="2280116"/>
            <a:chExt cx="3230902" cy="2402042"/>
          </a:xfrm>
        </p:grpSpPr>
        <p:cxnSp>
          <p:nvCxnSpPr>
            <p:cNvPr id="23" name="Straight Connector 22"/>
            <p:cNvCxnSpPr/>
            <p:nvPr/>
          </p:nvCxnSpPr>
          <p:spPr>
            <a:xfrm>
              <a:off x="2790825" y="2280116"/>
              <a:ext cx="3230902" cy="2066454"/>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1496" name="TextBox 31"/>
            <p:cNvSpPr txBox="1">
              <a:spLocks noChangeArrowheads="1"/>
            </p:cNvSpPr>
            <p:nvPr/>
          </p:nvSpPr>
          <p:spPr bwMode="auto">
            <a:xfrm>
              <a:off x="3210276" y="4343678"/>
              <a:ext cx="2391999"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Aggregate demand, AD</a:t>
              </a:r>
              <a:r>
                <a:rPr lang="en-US" altLang="en-US" sz="1600" baseline="-25000" dirty="0"/>
                <a:t>1</a:t>
              </a:r>
            </a:p>
          </p:txBody>
        </p:sp>
      </p:grpSp>
      <p:grpSp>
        <p:nvGrpSpPr>
          <p:cNvPr id="25" name="Group 24"/>
          <p:cNvGrpSpPr>
            <a:grpSpLocks/>
          </p:cNvGrpSpPr>
          <p:nvPr/>
        </p:nvGrpSpPr>
        <p:grpSpPr bwMode="auto">
          <a:xfrm>
            <a:off x="1408064" y="2640357"/>
            <a:ext cx="2529687" cy="1052841"/>
            <a:chOff x="1408623" y="2651750"/>
            <a:chExt cx="2529188" cy="1054901"/>
          </a:xfrm>
        </p:grpSpPr>
        <p:grpSp>
          <p:nvGrpSpPr>
            <p:cNvPr id="61489" name="Group 25"/>
            <p:cNvGrpSpPr>
              <a:grpSpLocks/>
            </p:cNvGrpSpPr>
            <p:nvPr/>
          </p:nvGrpSpPr>
          <p:grpSpPr bwMode="auto">
            <a:xfrm>
              <a:off x="1408623" y="2651750"/>
              <a:ext cx="2320137" cy="1054901"/>
              <a:chOff x="1408623" y="2651750"/>
              <a:chExt cx="2320137" cy="1054901"/>
            </a:xfrm>
          </p:grpSpPr>
          <p:grpSp>
            <p:nvGrpSpPr>
              <p:cNvPr id="61491" name="Group 27"/>
              <p:cNvGrpSpPr>
                <a:grpSpLocks/>
              </p:cNvGrpSpPr>
              <p:nvPr/>
            </p:nvGrpSpPr>
            <p:grpSpPr bwMode="auto">
              <a:xfrm>
                <a:off x="1408623" y="2718212"/>
                <a:ext cx="2249092" cy="988439"/>
                <a:chOff x="1408312" y="2896869"/>
                <a:chExt cx="2249285" cy="988439"/>
              </a:xfrm>
            </p:grpSpPr>
            <p:cxnSp>
              <p:nvCxnSpPr>
                <p:cNvPr id="30" name="Straight Connector 29"/>
                <p:cNvCxnSpPr/>
                <p:nvPr/>
              </p:nvCxnSpPr>
              <p:spPr>
                <a:xfrm rot="10800000">
                  <a:off x="1829000" y="2896869"/>
                  <a:ext cx="1828597"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94" name="TextBox 24"/>
                <p:cNvSpPr txBox="1">
                  <a:spLocks noChangeArrowheads="1"/>
                </p:cNvSpPr>
                <p:nvPr/>
              </p:nvSpPr>
              <p:spPr bwMode="auto">
                <a:xfrm>
                  <a:off x="1408312" y="3546754"/>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a:t>
                  </a:r>
                  <a:r>
                    <a:rPr lang="en-US" altLang="en-US" sz="1600" baseline="-25000" dirty="0"/>
                    <a:t>1</a:t>
                  </a:r>
                </a:p>
              </p:txBody>
            </p:sp>
          </p:grpSp>
          <p:sp>
            <p:nvSpPr>
              <p:cNvPr id="61492"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90" name="TextBox 24"/>
            <p:cNvSpPr txBox="1">
              <a:spLocks noChangeArrowheads="1"/>
            </p:cNvSpPr>
            <p:nvPr/>
          </p:nvSpPr>
          <p:spPr bwMode="auto">
            <a:xfrm>
              <a:off x="3616890" y="3122960"/>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A</a:t>
              </a:r>
              <a:endParaRPr lang="en-US" altLang="en-US" sz="1600" baseline="-25000" dirty="0"/>
            </a:p>
          </p:txBody>
        </p:sp>
      </p:grpSp>
      <p:grpSp>
        <p:nvGrpSpPr>
          <p:cNvPr id="32" name="Group 33"/>
          <p:cNvGrpSpPr>
            <a:grpSpLocks/>
          </p:cNvGrpSpPr>
          <p:nvPr/>
        </p:nvGrpSpPr>
        <p:grpSpPr bwMode="auto">
          <a:xfrm>
            <a:off x="2054225" y="2517774"/>
            <a:ext cx="4452241" cy="1930404"/>
            <a:chOff x="3279718" y="2602659"/>
            <a:chExt cx="4451851" cy="1930609"/>
          </a:xfrm>
        </p:grpSpPr>
        <p:cxnSp>
          <p:nvCxnSpPr>
            <p:cNvPr id="36" name="Straight Connector 35"/>
            <p:cNvCxnSpPr/>
            <p:nvPr/>
          </p:nvCxnSpPr>
          <p:spPr>
            <a:xfrm>
              <a:off x="3279718" y="2602659"/>
              <a:ext cx="2741373" cy="174326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1488" name="TextBox 31"/>
            <p:cNvSpPr txBox="1">
              <a:spLocks noChangeArrowheads="1"/>
            </p:cNvSpPr>
            <p:nvPr/>
          </p:nvSpPr>
          <p:spPr bwMode="auto">
            <a:xfrm>
              <a:off x="7187801" y="4194787"/>
              <a:ext cx="543768"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AD</a:t>
              </a:r>
              <a:r>
                <a:rPr lang="en-US" altLang="en-US" sz="1600" baseline="-25000" dirty="0"/>
                <a:t>2</a:t>
              </a:r>
            </a:p>
          </p:txBody>
        </p:sp>
      </p:grpSp>
      <p:grpSp>
        <p:nvGrpSpPr>
          <p:cNvPr id="33" name="Group 38"/>
          <p:cNvGrpSpPr>
            <a:grpSpLocks/>
          </p:cNvGrpSpPr>
          <p:nvPr/>
        </p:nvGrpSpPr>
        <p:grpSpPr bwMode="auto">
          <a:xfrm>
            <a:off x="1417638" y="2922658"/>
            <a:ext cx="3240070" cy="366640"/>
            <a:chOff x="1419782" y="2508471"/>
            <a:chExt cx="3240516" cy="366856"/>
          </a:xfrm>
        </p:grpSpPr>
        <p:grpSp>
          <p:nvGrpSpPr>
            <p:cNvPr id="61481" name="Group 25"/>
            <p:cNvGrpSpPr>
              <a:grpSpLocks/>
            </p:cNvGrpSpPr>
            <p:nvPr/>
          </p:nvGrpSpPr>
          <p:grpSpPr bwMode="auto">
            <a:xfrm>
              <a:off x="1419782" y="2536773"/>
              <a:ext cx="2919725" cy="338554"/>
              <a:chOff x="1419782" y="2536773"/>
              <a:chExt cx="2919725" cy="338554"/>
            </a:xfrm>
          </p:grpSpPr>
          <p:grpSp>
            <p:nvGrpSpPr>
              <p:cNvPr id="61483" name="Group 27"/>
              <p:cNvGrpSpPr>
                <a:grpSpLocks/>
              </p:cNvGrpSpPr>
              <p:nvPr/>
            </p:nvGrpSpPr>
            <p:grpSpPr bwMode="auto">
              <a:xfrm>
                <a:off x="1419782" y="2536773"/>
                <a:ext cx="1610402" cy="338554"/>
                <a:chOff x="1419471" y="2715430"/>
                <a:chExt cx="1610541" cy="338554"/>
              </a:xfrm>
            </p:grpSpPr>
            <p:cxnSp>
              <p:nvCxnSpPr>
                <p:cNvPr id="44" name="Straight Connector 43"/>
                <p:cNvCxnSpPr/>
                <p:nvPr/>
              </p:nvCxnSpPr>
              <p:spPr>
                <a:xfrm rot="10800000">
                  <a:off x="1829138" y="2896730"/>
                  <a:ext cx="1200419" cy="3177"/>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86" name="TextBox 24"/>
                <p:cNvSpPr txBox="1">
                  <a:spLocks noChangeArrowheads="1"/>
                </p:cNvSpPr>
                <p:nvPr/>
              </p:nvSpPr>
              <p:spPr bwMode="auto">
                <a:xfrm>
                  <a:off x="1419471" y="2715430"/>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a:t>
                  </a:r>
                </a:p>
              </p:txBody>
            </p:sp>
          </p:grpSp>
          <p:sp>
            <p:nvSpPr>
              <p:cNvPr id="61484" name="Freeform 183"/>
              <p:cNvSpPr>
                <a:spLocks/>
              </p:cNvSpPr>
              <p:nvPr/>
            </p:nvSpPr>
            <p:spPr bwMode="auto">
              <a:xfrm>
                <a:off x="4193526" y="2592299"/>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82" name="TextBox 24"/>
            <p:cNvSpPr txBox="1">
              <a:spLocks noChangeArrowheads="1"/>
            </p:cNvSpPr>
            <p:nvPr/>
          </p:nvSpPr>
          <p:spPr bwMode="auto">
            <a:xfrm>
              <a:off x="4339377" y="250847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B</a:t>
              </a:r>
              <a:endParaRPr lang="en-US" altLang="en-US" sz="1600" baseline="-25000" dirty="0"/>
            </a:p>
          </p:txBody>
        </p:sp>
      </p:grpSp>
      <p:grpSp>
        <p:nvGrpSpPr>
          <p:cNvPr id="38" name="Group 46"/>
          <p:cNvGrpSpPr>
            <a:grpSpLocks/>
          </p:cNvGrpSpPr>
          <p:nvPr/>
        </p:nvGrpSpPr>
        <p:grpSpPr bwMode="auto">
          <a:xfrm>
            <a:off x="4090418" y="3110647"/>
            <a:ext cx="396875" cy="1779587"/>
            <a:chOff x="3473538" y="3125185"/>
            <a:chExt cx="396262" cy="1779575"/>
          </a:xfrm>
        </p:grpSpPr>
        <p:cxnSp>
          <p:nvCxnSpPr>
            <p:cNvPr id="50" name="Straight Connector 49"/>
            <p:cNvCxnSpPr/>
            <p:nvPr/>
          </p:nvCxnSpPr>
          <p:spPr bwMode="auto">
            <a:xfrm rot="5400000">
              <a:off x="2934301" y="3848287"/>
              <a:ext cx="1447790" cy="1585"/>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80"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a:t>
              </a:r>
            </a:p>
          </p:txBody>
        </p:sp>
      </p:grpSp>
      <p:grpSp>
        <p:nvGrpSpPr>
          <p:cNvPr id="39" name="Group 30"/>
          <p:cNvGrpSpPr>
            <a:grpSpLocks/>
          </p:cNvGrpSpPr>
          <p:nvPr/>
        </p:nvGrpSpPr>
        <p:grpSpPr bwMode="auto">
          <a:xfrm>
            <a:off x="2516188" y="1584483"/>
            <a:ext cx="2811966" cy="2712881"/>
            <a:chOff x="2445905" y="1065071"/>
            <a:chExt cx="2813441" cy="2711352"/>
          </a:xfrm>
        </p:grpSpPr>
        <p:cxnSp>
          <p:nvCxnSpPr>
            <p:cNvPr id="54" name="Straight Connector 53"/>
            <p:cNvCxnSpPr/>
            <p:nvPr/>
          </p:nvCxnSpPr>
          <p:spPr>
            <a:xfrm flipV="1">
              <a:off x="2445905" y="1948653"/>
              <a:ext cx="2660457" cy="182777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1478" name="TextBox 29"/>
            <p:cNvSpPr txBox="1">
              <a:spLocks noChangeArrowheads="1"/>
            </p:cNvSpPr>
            <p:nvPr/>
          </p:nvSpPr>
          <p:spPr bwMode="auto">
            <a:xfrm>
              <a:off x="4726751" y="1065071"/>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AS</a:t>
              </a:r>
              <a:r>
                <a:rPr lang="en-US" altLang="en-US" sz="1600" baseline="-25000" dirty="0"/>
                <a:t>2</a:t>
              </a:r>
            </a:p>
          </p:txBody>
        </p:sp>
      </p:grpSp>
      <p:grpSp>
        <p:nvGrpSpPr>
          <p:cNvPr id="40" name="Group 55"/>
          <p:cNvGrpSpPr>
            <a:grpSpLocks/>
          </p:cNvGrpSpPr>
          <p:nvPr/>
        </p:nvGrpSpPr>
        <p:grpSpPr bwMode="auto">
          <a:xfrm>
            <a:off x="1432938" y="2255757"/>
            <a:ext cx="2516000" cy="1338601"/>
            <a:chOff x="1435080" y="1451058"/>
            <a:chExt cx="2515781" cy="1337336"/>
          </a:xfrm>
        </p:grpSpPr>
        <p:grpSp>
          <p:nvGrpSpPr>
            <p:cNvPr id="61471" name="Group 25"/>
            <p:cNvGrpSpPr>
              <a:grpSpLocks/>
            </p:cNvGrpSpPr>
            <p:nvPr/>
          </p:nvGrpSpPr>
          <p:grpSpPr bwMode="auto">
            <a:xfrm>
              <a:off x="1435080" y="1717141"/>
              <a:ext cx="2293680" cy="1071253"/>
              <a:chOff x="1435080" y="1717141"/>
              <a:chExt cx="2293680" cy="1071253"/>
            </a:xfrm>
          </p:grpSpPr>
          <p:grpSp>
            <p:nvGrpSpPr>
              <p:cNvPr id="61473" name="Group 27"/>
              <p:cNvGrpSpPr>
                <a:grpSpLocks/>
              </p:cNvGrpSpPr>
              <p:nvPr/>
            </p:nvGrpSpPr>
            <p:grpSpPr bwMode="auto">
              <a:xfrm>
                <a:off x="1435080" y="1717141"/>
                <a:ext cx="2222881" cy="1001212"/>
                <a:chOff x="1434770" y="1895798"/>
                <a:chExt cx="2223073" cy="1001212"/>
              </a:xfrm>
            </p:grpSpPr>
            <p:cxnSp>
              <p:nvCxnSpPr>
                <p:cNvPr id="61" name="Straight Connector 60"/>
                <p:cNvCxnSpPr/>
                <p:nvPr/>
              </p:nvCxnSpPr>
              <p:spPr>
                <a:xfrm rot="10800000">
                  <a:off x="1829045" y="2897010"/>
                  <a:ext cx="1828798"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1476" name="TextBox 24"/>
                <p:cNvSpPr txBox="1">
                  <a:spLocks noChangeArrowheads="1"/>
                </p:cNvSpPr>
                <p:nvPr/>
              </p:nvSpPr>
              <p:spPr bwMode="auto">
                <a:xfrm>
                  <a:off x="1434770" y="1895798"/>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a:t>
                  </a:r>
                  <a:r>
                    <a:rPr lang="en-US" altLang="en-US" sz="1600" baseline="-25000" dirty="0"/>
                    <a:t>3</a:t>
                  </a:r>
                </a:p>
              </p:txBody>
            </p:sp>
          </p:grpSp>
          <p:sp>
            <p:nvSpPr>
              <p:cNvPr id="61474"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1472" name="TextBox 24"/>
            <p:cNvSpPr txBox="1">
              <a:spLocks noChangeArrowheads="1"/>
            </p:cNvSpPr>
            <p:nvPr/>
          </p:nvSpPr>
          <p:spPr bwMode="auto">
            <a:xfrm>
              <a:off x="3618719" y="1451058"/>
              <a:ext cx="3321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C</a:t>
              </a:r>
              <a:endParaRPr lang="en-US" altLang="en-US" sz="1600" baseline="-25000" dirty="0"/>
            </a:p>
          </p:txBody>
        </p:sp>
      </p:grpSp>
      <p:cxnSp>
        <p:nvCxnSpPr>
          <p:cNvPr id="64" name="Straight Arrow Connector 63"/>
          <p:cNvCxnSpPr/>
          <p:nvPr/>
        </p:nvCxnSpPr>
        <p:spPr>
          <a:xfrm flipH="1">
            <a:off x="4653450" y="4114800"/>
            <a:ext cx="1061550" cy="0"/>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a:off x="4076563" y="2517775"/>
            <a:ext cx="952637"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7" name="Group 69"/>
          <p:cNvGrpSpPr>
            <a:grpSpLocks/>
          </p:cNvGrpSpPr>
          <p:nvPr/>
        </p:nvGrpSpPr>
        <p:grpSpPr bwMode="auto">
          <a:xfrm>
            <a:off x="5260975" y="3544888"/>
            <a:ext cx="3076575" cy="584200"/>
            <a:chOff x="5260769" y="3544181"/>
            <a:chExt cx="3076627" cy="584775"/>
          </a:xfrm>
        </p:grpSpPr>
        <p:sp>
          <p:nvSpPr>
            <p:cNvPr id="61469" name="TextBox 29"/>
            <p:cNvSpPr txBox="1">
              <a:spLocks noChangeArrowheads="1"/>
            </p:cNvSpPr>
            <p:nvPr/>
          </p:nvSpPr>
          <p:spPr bwMode="auto">
            <a:xfrm>
              <a:off x="6027148" y="3544181"/>
              <a:ext cx="2310248"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Tx/>
                <a:buAutoNum type="arabicPeriod"/>
              </a:pPr>
              <a:r>
                <a:rPr lang="en-US" altLang="en-US" sz="1600" dirty="0">
                  <a:solidFill>
                    <a:srgbClr val="800080"/>
                  </a:solidFill>
                </a:rPr>
                <a:t>A </a:t>
              </a:r>
              <a:r>
                <a:rPr lang="en-US" altLang="en-US" sz="1600" dirty="0" smtClean="0">
                  <a:solidFill>
                    <a:srgbClr val="800080"/>
                  </a:solidFill>
                </a:rPr>
                <a:t>increase </a:t>
              </a:r>
              <a:r>
                <a:rPr lang="en-US" altLang="en-US" sz="1600" dirty="0">
                  <a:solidFill>
                    <a:srgbClr val="800080"/>
                  </a:solidFill>
                </a:rPr>
                <a:t>in</a:t>
              </a:r>
            </a:p>
            <a:p>
              <a:pPr eaLnBrk="1" hangingPunct="1"/>
              <a:r>
                <a:rPr lang="en-US" altLang="en-US" sz="1600" dirty="0">
                  <a:solidFill>
                    <a:srgbClr val="800080"/>
                  </a:solidFill>
                </a:rPr>
                <a:t> aggregate demand . . .</a:t>
              </a:r>
              <a:endParaRPr lang="en-US" altLang="en-US" sz="1600" baseline="-25000" dirty="0">
                <a:solidFill>
                  <a:srgbClr val="800080"/>
                </a:solidFill>
              </a:endParaRPr>
            </a:p>
          </p:txBody>
        </p:sp>
        <p:cxnSp>
          <p:nvCxnSpPr>
            <p:cNvPr id="69" name="Straight Connector 68"/>
            <p:cNvCxnSpPr>
              <a:endCxn id="61469" idx="1"/>
            </p:cNvCxnSpPr>
            <p:nvPr/>
          </p:nvCxnSpPr>
          <p:spPr>
            <a:xfrm flipV="1">
              <a:off x="5260769" y="3836569"/>
              <a:ext cx="766776" cy="201810"/>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8" name="Group 70"/>
          <p:cNvGrpSpPr>
            <a:grpSpLocks/>
          </p:cNvGrpSpPr>
          <p:nvPr/>
        </p:nvGrpSpPr>
        <p:grpSpPr bwMode="auto">
          <a:xfrm>
            <a:off x="1714500" y="4448178"/>
            <a:ext cx="4429418" cy="810009"/>
            <a:chOff x="1490773" y="5185999"/>
            <a:chExt cx="4429038" cy="810928"/>
          </a:xfrm>
        </p:grpSpPr>
        <p:sp>
          <p:nvSpPr>
            <p:cNvPr id="61467" name="TextBox 29"/>
            <p:cNvSpPr txBox="1">
              <a:spLocks noChangeArrowheads="1"/>
            </p:cNvSpPr>
            <p:nvPr/>
          </p:nvSpPr>
          <p:spPr bwMode="auto">
            <a:xfrm>
              <a:off x="1490773" y="5657989"/>
              <a:ext cx="4429038" cy="338938"/>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2. . . . causes output to </a:t>
              </a:r>
              <a:r>
                <a:rPr lang="en-US" altLang="en-US" sz="1600" dirty="0" smtClean="0">
                  <a:solidFill>
                    <a:srgbClr val="800080"/>
                  </a:solidFill>
                </a:rPr>
                <a:t>rise </a:t>
              </a:r>
              <a:r>
                <a:rPr lang="en-US" altLang="en-US" sz="1600" dirty="0">
                  <a:solidFill>
                    <a:srgbClr val="800080"/>
                  </a:solidFill>
                </a:rPr>
                <a:t>in the short run . . .</a:t>
              </a:r>
              <a:endParaRPr lang="en-US" altLang="en-US" sz="1600" baseline="-25000" dirty="0">
                <a:solidFill>
                  <a:srgbClr val="800080"/>
                </a:solidFill>
              </a:endParaRPr>
            </a:p>
          </p:txBody>
        </p:sp>
        <p:cxnSp>
          <p:nvCxnSpPr>
            <p:cNvPr id="73" name="Straight Connector 72"/>
            <p:cNvCxnSpPr/>
            <p:nvPr/>
          </p:nvCxnSpPr>
          <p:spPr>
            <a:xfrm flipV="1">
              <a:off x="1887614" y="5185999"/>
              <a:ext cx="873050" cy="51493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1" name="Group 73"/>
          <p:cNvGrpSpPr>
            <a:grpSpLocks/>
          </p:cNvGrpSpPr>
          <p:nvPr/>
        </p:nvGrpSpPr>
        <p:grpSpPr bwMode="auto">
          <a:xfrm>
            <a:off x="4689475" y="1701800"/>
            <a:ext cx="4229100" cy="830263"/>
            <a:chOff x="4227615" y="2724783"/>
            <a:chExt cx="4229595" cy="830997"/>
          </a:xfrm>
        </p:grpSpPr>
        <p:sp>
          <p:nvSpPr>
            <p:cNvPr id="61465" name="TextBox 29"/>
            <p:cNvSpPr txBox="1">
              <a:spLocks noChangeArrowheads="1"/>
            </p:cNvSpPr>
            <p:nvPr/>
          </p:nvSpPr>
          <p:spPr bwMode="auto">
            <a:xfrm>
              <a:off x="5706513" y="2724783"/>
              <a:ext cx="2750697"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3. . . . but over time, the short-run aggregate-supply curve shifts . . .</a:t>
              </a:r>
              <a:endParaRPr lang="en-US" altLang="en-US" sz="1600" baseline="-25000">
                <a:solidFill>
                  <a:srgbClr val="800080"/>
                </a:solidFill>
              </a:endParaRPr>
            </a:p>
          </p:txBody>
        </p:sp>
        <p:cxnSp>
          <p:nvCxnSpPr>
            <p:cNvPr id="76" name="Straight Connector 75"/>
            <p:cNvCxnSpPr/>
            <p:nvPr/>
          </p:nvCxnSpPr>
          <p:spPr>
            <a:xfrm flipV="1">
              <a:off x="4227615" y="3090231"/>
              <a:ext cx="1462259" cy="40040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2" name="Group 77"/>
          <p:cNvGrpSpPr>
            <a:grpSpLocks/>
          </p:cNvGrpSpPr>
          <p:nvPr/>
        </p:nvGrpSpPr>
        <p:grpSpPr bwMode="auto">
          <a:xfrm>
            <a:off x="3692525" y="2794000"/>
            <a:ext cx="3679825" cy="744538"/>
            <a:chOff x="4514602" y="3330425"/>
            <a:chExt cx="3678556" cy="744790"/>
          </a:xfrm>
        </p:grpSpPr>
        <p:sp>
          <p:nvSpPr>
            <p:cNvPr id="61463" name="TextBox 29"/>
            <p:cNvSpPr txBox="1">
              <a:spLocks noChangeArrowheads="1"/>
            </p:cNvSpPr>
            <p:nvPr/>
          </p:nvSpPr>
          <p:spPr bwMode="auto">
            <a:xfrm>
              <a:off x="5765890" y="3330425"/>
              <a:ext cx="2427268"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4. . . . and output returns</a:t>
              </a:r>
            </a:p>
            <a:p>
              <a:pPr eaLnBrk="1" hangingPunct="1"/>
              <a:r>
                <a:rPr lang="en-US" altLang="en-US" sz="1600">
                  <a:solidFill>
                    <a:srgbClr val="800080"/>
                  </a:solidFill>
                </a:rPr>
                <a:t>to its natural rate.</a:t>
              </a:r>
              <a:endParaRPr lang="en-US" altLang="en-US" sz="1600" baseline="-25000">
                <a:solidFill>
                  <a:srgbClr val="800080"/>
                </a:solidFill>
              </a:endParaRPr>
            </a:p>
          </p:txBody>
        </p:sp>
        <p:cxnSp>
          <p:nvCxnSpPr>
            <p:cNvPr id="80" name="Straight Connector 79"/>
            <p:cNvCxnSpPr>
              <a:endCxn id="61463" idx="1"/>
            </p:cNvCxnSpPr>
            <p:nvPr/>
          </p:nvCxnSpPr>
          <p:spPr>
            <a:xfrm flipV="1">
              <a:off x="4514602" y="3622624"/>
              <a:ext cx="1250519" cy="45259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68702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1000"/>
                                        <p:tgtEl>
                                          <p:spTgt spid="22"/>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1000"/>
                                        <p:tgtEl>
                                          <p:spTgt spid="19"/>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par>
                          <p:cTn id="27" fill="hold" nodeType="afterGroup">
                            <p:stCondLst>
                              <p:cond delay="4500"/>
                            </p:stCondLst>
                            <p:childTnLst>
                              <p:par>
                                <p:cTn id="28" presetID="22" presetClass="entr" presetSubtype="2" fill="hold" nodeType="afterEffect">
                                  <p:stCondLst>
                                    <p:cond delay="1000"/>
                                  </p:stCondLst>
                                  <p:childTnLst>
                                    <p:set>
                                      <p:cBhvr>
                                        <p:cTn id="29" dur="1" fill="hold">
                                          <p:stCondLst>
                                            <p:cond delay="0"/>
                                          </p:stCondLst>
                                        </p:cTn>
                                        <p:tgtEl>
                                          <p:spTgt spid="64"/>
                                        </p:tgtEl>
                                        <p:attrNameLst>
                                          <p:attrName>style.visibility</p:attrName>
                                        </p:attrNameLst>
                                      </p:cBhvr>
                                      <p:to>
                                        <p:strVal val="visible"/>
                                      </p:to>
                                    </p:set>
                                    <p:animEffect transition="in" filter="wipe(right)">
                                      <p:cBhvr>
                                        <p:cTn id="30" dur="500"/>
                                        <p:tgtEl>
                                          <p:spTgt spid="64"/>
                                        </p:tgtEl>
                                      </p:cBhvr>
                                    </p:animEffect>
                                  </p:childTnLst>
                                </p:cTn>
                              </p:par>
                            </p:childTnLst>
                          </p:cTn>
                        </p:par>
                        <p:par>
                          <p:cTn id="31" fill="hold" nodeType="afterGroup">
                            <p:stCondLst>
                              <p:cond delay="6000"/>
                            </p:stCondLst>
                            <p:childTnLst>
                              <p:par>
                                <p:cTn id="32" presetID="22"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nodeType="afterGroup">
                            <p:stCondLst>
                              <p:cond delay="6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1000"/>
                                        <p:tgtEl>
                                          <p:spTgt spid="32"/>
                                        </p:tgtEl>
                                      </p:cBhvr>
                                    </p:animEffect>
                                  </p:childTnLst>
                                </p:cTn>
                              </p:par>
                            </p:childTnLst>
                          </p:cTn>
                        </p:par>
                        <p:par>
                          <p:cTn id="39" fill="hold" nodeType="afterGroup">
                            <p:stCondLst>
                              <p:cond delay="7500"/>
                            </p:stCondLst>
                            <p:childTnLst>
                              <p:par>
                                <p:cTn id="40" presetID="2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1000"/>
                                        <p:tgtEl>
                                          <p:spTgt spid="33"/>
                                        </p:tgtEl>
                                      </p:cBhvr>
                                    </p:animEffect>
                                  </p:childTnLst>
                                </p:cTn>
                              </p:par>
                            </p:childTnLst>
                          </p:cTn>
                        </p:par>
                        <p:par>
                          <p:cTn id="43" fill="hold" nodeType="afterGroup">
                            <p:stCondLst>
                              <p:cond delay="8500"/>
                            </p:stCondLst>
                            <p:childTnLst>
                              <p:par>
                                <p:cTn id="44" presetID="22" presetClass="entr" presetSubtype="1"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par>
                          <p:cTn id="47" fill="hold" nodeType="afterGroup">
                            <p:stCondLst>
                              <p:cond delay="9500"/>
                            </p:stCondLst>
                            <p:childTnLst>
                              <p:par>
                                <p:cTn id="48" presetID="22" presetClass="entr" presetSubtype="8"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500"/>
                                        <p:tgtEl>
                                          <p:spTgt spid="48"/>
                                        </p:tgtEl>
                                      </p:cBhvr>
                                    </p:animEffect>
                                  </p:childTnLst>
                                </p:cTn>
                              </p:par>
                            </p:childTnLst>
                          </p:cTn>
                        </p:par>
                        <p:par>
                          <p:cTn id="51" fill="hold" nodeType="afterGroup">
                            <p:stCondLst>
                              <p:cond delay="10000"/>
                            </p:stCondLst>
                            <p:childTnLst>
                              <p:par>
                                <p:cTn id="52" presetID="22" presetClass="entr" presetSubtype="8" fill="hold" nodeType="afterEffect">
                                  <p:stCondLst>
                                    <p:cond delay="1000"/>
                                  </p:stCondLst>
                                  <p:childTnLst>
                                    <p:set>
                                      <p:cBhvr>
                                        <p:cTn id="53" dur="1" fill="hold">
                                          <p:stCondLst>
                                            <p:cond delay="0"/>
                                          </p:stCondLst>
                                        </p:cTn>
                                        <p:tgtEl>
                                          <p:spTgt spid="65"/>
                                        </p:tgtEl>
                                        <p:attrNameLst>
                                          <p:attrName>style.visibility</p:attrName>
                                        </p:attrNameLst>
                                      </p:cBhvr>
                                      <p:to>
                                        <p:strVal val="visible"/>
                                      </p:to>
                                    </p:set>
                                    <p:animEffect transition="in" filter="wipe(left)">
                                      <p:cBhvr>
                                        <p:cTn id="54" dur="500"/>
                                        <p:tgtEl>
                                          <p:spTgt spid="65"/>
                                        </p:tgtEl>
                                      </p:cBhvr>
                                    </p:animEffect>
                                  </p:childTnLst>
                                </p:cTn>
                              </p:par>
                            </p:childTnLst>
                          </p:cTn>
                        </p:par>
                        <p:par>
                          <p:cTn id="55" fill="hold" nodeType="afterGroup">
                            <p:stCondLst>
                              <p:cond delay="11500"/>
                            </p:stCondLst>
                            <p:childTnLst>
                              <p:par>
                                <p:cTn id="56" presetID="22" presetClass="entr" presetSubtype="8" fill="hold" nodeType="after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wipe(left)">
                                      <p:cBhvr>
                                        <p:cTn id="58" dur="500"/>
                                        <p:tgtEl>
                                          <p:spTgt spid="51"/>
                                        </p:tgtEl>
                                      </p:cBhvr>
                                    </p:animEffect>
                                  </p:childTnLst>
                                </p:cTn>
                              </p:par>
                            </p:childTnLst>
                          </p:cTn>
                        </p:par>
                        <p:par>
                          <p:cTn id="59" fill="hold" nodeType="afterGroup">
                            <p:stCondLst>
                              <p:cond delay="12000"/>
                            </p:stCondLst>
                            <p:childTnLst>
                              <p:par>
                                <p:cTn id="60" presetID="2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1000"/>
                                        <p:tgtEl>
                                          <p:spTgt spid="39"/>
                                        </p:tgtEl>
                                      </p:cBhvr>
                                    </p:animEffect>
                                  </p:childTnLst>
                                </p:cTn>
                              </p:par>
                            </p:childTnLst>
                          </p:cTn>
                        </p:par>
                        <p:par>
                          <p:cTn id="63" fill="hold" nodeType="afterGroup">
                            <p:stCondLst>
                              <p:cond delay="13000"/>
                            </p:stCondLst>
                            <p:childTnLst>
                              <p:par>
                                <p:cTn id="64" presetID="22" presetClass="entr" presetSubtype="8"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left)">
                                      <p:cBhvr>
                                        <p:cTn id="66" dur="1000"/>
                                        <p:tgtEl>
                                          <p:spTgt spid="40"/>
                                        </p:tgtEl>
                                      </p:cBhvr>
                                    </p:animEffect>
                                  </p:childTnLst>
                                </p:cTn>
                              </p:par>
                            </p:childTnLst>
                          </p:cTn>
                        </p:par>
                        <p:par>
                          <p:cTn id="67" fill="hold" nodeType="afterGroup">
                            <p:stCondLst>
                              <p:cond delay="14000"/>
                            </p:stCondLst>
                            <p:childTnLst>
                              <p:par>
                                <p:cTn id="68" presetID="22" presetClass="entr" presetSubtype="8"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left)">
                                      <p:cBhvr>
                                        <p:cTn id="70" dur="500"/>
                                        <p:tgtEl>
                                          <p:spTgt spid="52"/>
                                        </p:tgtEl>
                                      </p:cBhvr>
                                    </p:animEffect>
                                  </p:childTnLst>
                                </p:cTn>
                              </p:par>
                            </p:childTnLst>
                          </p:cTn>
                        </p:par>
                        <p:par>
                          <p:cTn id="71" fill="hold" nodeType="afterGroup">
                            <p:stCondLst>
                              <p:cond delay="14500"/>
                            </p:stCondLst>
                            <p:childTnLst>
                              <p:par>
                                <p:cTn id="72" presetID="22" presetClass="entr" presetSubtype="8"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ipe(left)">
                                      <p:cBhvr>
                                        <p:cTn id="7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Policy of government to respond expansionary demand shock</a:t>
            </a:r>
            <a:endParaRPr lang="en-US" dirty="0"/>
          </a:p>
        </p:txBody>
      </p:sp>
      <p:grpSp>
        <p:nvGrpSpPr>
          <p:cNvPr id="5" name="Group 22"/>
          <p:cNvGrpSpPr>
            <a:grpSpLocks/>
          </p:cNvGrpSpPr>
          <p:nvPr/>
        </p:nvGrpSpPr>
        <p:grpSpPr bwMode="auto">
          <a:xfrm>
            <a:off x="1135063" y="1389063"/>
            <a:ext cx="6346825" cy="3184525"/>
            <a:chOff x="1135612" y="1151956"/>
            <a:chExt cx="6345451" cy="3183332"/>
          </a:xfrm>
        </p:grpSpPr>
        <p:grpSp>
          <p:nvGrpSpPr>
            <p:cNvPr id="6" name="Group 11"/>
            <p:cNvGrpSpPr>
              <a:grpSpLocks/>
            </p:cNvGrpSpPr>
            <p:nvPr/>
          </p:nvGrpSpPr>
          <p:grpSpPr bwMode="auto">
            <a:xfrm>
              <a:off x="1816194" y="1199731"/>
              <a:ext cx="5664869" cy="3135557"/>
              <a:chOff x="1816194" y="1199731"/>
              <a:chExt cx="5664869" cy="3135557"/>
            </a:xfrm>
          </p:grpSpPr>
          <p:cxnSp>
            <p:nvCxnSpPr>
              <p:cNvPr id="8" name="Straight Connector 7"/>
              <p:cNvCxnSpPr/>
              <p:nvPr/>
            </p:nvCxnSpPr>
            <p:spPr>
              <a:xfrm rot="5400000">
                <a:off x="249433"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310" y="1199563"/>
                <a:ext cx="5640753"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Price</a:t>
              </a:r>
            </a:p>
            <a:p>
              <a:pPr algn="r" eaLnBrk="1" hangingPunct="1"/>
              <a:r>
                <a:rPr lang="en-US" altLang="en-US" sz="1600" dirty="0"/>
                <a:t>Level</a:t>
              </a:r>
            </a:p>
          </p:txBody>
        </p:sp>
      </p:grpSp>
      <p:grpSp>
        <p:nvGrpSpPr>
          <p:cNvPr id="10" name="Group 9"/>
          <p:cNvGrpSpPr>
            <a:grpSpLocks/>
          </p:cNvGrpSpPr>
          <p:nvPr/>
        </p:nvGrpSpPr>
        <p:grpSpPr bwMode="auto">
          <a:xfrm>
            <a:off x="2514600" y="1338263"/>
            <a:ext cx="1355725" cy="3567112"/>
            <a:chOff x="2513819" y="1338095"/>
            <a:chExt cx="1355981" cy="3566665"/>
          </a:xfrm>
        </p:grpSpPr>
        <p:grpSp>
          <p:nvGrpSpPr>
            <p:cNvPr id="11" name="Group 33"/>
            <p:cNvGrpSpPr>
              <a:grpSpLocks/>
            </p:cNvGrpSpPr>
            <p:nvPr/>
          </p:nvGrpSpPr>
          <p:grpSpPr bwMode="auto">
            <a:xfrm>
              <a:off x="2513819" y="1338095"/>
              <a:ext cx="1144767" cy="3234698"/>
              <a:chOff x="2513797" y="1100893"/>
              <a:chExt cx="1144767" cy="3233999"/>
            </a:xfrm>
          </p:grpSpPr>
          <p:cxnSp>
            <p:nvCxnSpPr>
              <p:cNvPr id="13" name="Straight Connector 12"/>
              <p:cNvCxnSpPr/>
              <p:nvPr/>
            </p:nvCxnSpPr>
            <p:spPr>
              <a:xfrm rot="5400000">
                <a:off x="2304131" y="2980645"/>
                <a:ext cx="2707351"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4" name="TextBox 31"/>
              <p:cNvSpPr txBox="1">
                <a:spLocks noChangeArrowheads="1"/>
              </p:cNvSpPr>
              <p:nvPr/>
            </p:nvSpPr>
            <p:spPr bwMode="auto">
              <a:xfrm>
                <a:off x="2513797" y="1100893"/>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12" name="TextBox 31"/>
            <p:cNvSpPr txBox="1">
              <a:spLocks noChangeArrowheads="1"/>
            </p:cNvSpPr>
            <p:nvPr/>
          </p:nvSpPr>
          <p:spPr bwMode="auto">
            <a:xfrm>
              <a:off x="3473538"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5" name="Group 30"/>
          <p:cNvGrpSpPr>
            <a:grpSpLocks/>
          </p:cNvGrpSpPr>
          <p:nvPr/>
        </p:nvGrpSpPr>
        <p:grpSpPr bwMode="auto">
          <a:xfrm>
            <a:off x="2340817" y="2046701"/>
            <a:ext cx="3797300" cy="2403475"/>
            <a:chOff x="2445905" y="1373642"/>
            <a:chExt cx="3798666" cy="2402781"/>
          </a:xfrm>
        </p:grpSpPr>
        <p:cxnSp>
          <p:nvCxnSpPr>
            <p:cNvPr id="16" name="Straight Connector 15"/>
            <p:cNvCxnSpPr/>
            <p:nvPr/>
          </p:nvCxnSpPr>
          <p:spPr>
            <a:xfrm flipV="1">
              <a:off x="2445905" y="1948151"/>
              <a:ext cx="2660020" cy="182827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7" name="TextBox 29"/>
            <p:cNvSpPr txBox="1">
              <a:spLocks noChangeArrowheads="1"/>
            </p:cNvSpPr>
            <p:nvPr/>
          </p:nvSpPr>
          <p:spPr bwMode="auto">
            <a:xfrm>
              <a:off x="5031562" y="1373642"/>
              <a:ext cx="1213009" cy="83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a:t>
              </a:r>
            </a:p>
            <a:p>
              <a:pPr algn="ctr" eaLnBrk="1" hangingPunct="1"/>
              <a:r>
                <a:rPr lang="en-US" altLang="en-US" sz="1600"/>
                <a:t>aggregate</a:t>
              </a:r>
            </a:p>
            <a:p>
              <a:pPr algn="ctr" eaLnBrk="1" hangingPunct="1"/>
              <a:r>
                <a:rPr lang="en-US" altLang="en-US" sz="1600"/>
                <a:t>supply, AS</a:t>
              </a:r>
              <a:r>
                <a:rPr lang="en-US" altLang="en-US" sz="1600" baseline="-25000"/>
                <a:t>1</a:t>
              </a:r>
            </a:p>
          </p:txBody>
        </p:sp>
      </p:grpSp>
      <p:grpSp>
        <p:nvGrpSpPr>
          <p:cNvPr id="18" name="Group 33"/>
          <p:cNvGrpSpPr>
            <a:grpSpLocks/>
          </p:cNvGrpSpPr>
          <p:nvPr/>
        </p:nvGrpSpPr>
        <p:grpSpPr bwMode="auto">
          <a:xfrm>
            <a:off x="1908175" y="2441864"/>
            <a:ext cx="5154612" cy="2389187"/>
            <a:chOff x="2790825" y="2280116"/>
            <a:chExt cx="5155154" cy="2388642"/>
          </a:xfrm>
        </p:grpSpPr>
        <p:cxnSp>
          <p:nvCxnSpPr>
            <p:cNvPr id="19" name="Straight Connector 18"/>
            <p:cNvCxnSpPr/>
            <p:nvPr/>
          </p:nvCxnSpPr>
          <p:spPr>
            <a:xfrm>
              <a:off x="2790825" y="2280116"/>
              <a:ext cx="3230902" cy="2066454"/>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0" name="TextBox 31"/>
            <p:cNvSpPr txBox="1">
              <a:spLocks noChangeArrowheads="1"/>
            </p:cNvSpPr>
            <p:nvPr/>
          </p:nvSpPr>
          <p:spPr bwMode="auto">
            <a:xfrm>
              <a:off x="5553980" y="4330278"/>
              <a:ext cx="2391999" cy="33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 AD</a:t>
              </a:r>
              <a:r>
                <a:rPr lang="en-US" altLang="en-US" sz="1600" baseline="-25000"/>
                <a:t>1</a:t>
              </a:r>
            </a:p>
          </p:txBody>
        </p:sp>
      </p:grpSp>
      <p:grpSp>
        <p:nvGrpSpPr>
          <p:cNvPr id="21" name="Group 25"/>
          <p:cNvGrpSpPr>
            <a:grpSpLocks/>
          </p:cNvGrpSpPr>
          <p:nvPr/>
        </p:nvGrpSpPr>
        <p:grpSpPr bwMode="auto">
          <a:xfrm>
            <a:off x="1804988" y="4570413"/>
            <a:ext cx="6340475" cy="338137"/>
            <a:chOff x="1805049" y="4332480"/>
            <a:chExt cx="6340466" cy="337969"/>
          </a:xfrm>
        </p:grpSpPr>
        <p:cxnSp>
          <p:nvCxnSpPr>
            <p:cNvPr id="22" name="Straight Connector 21"/>
            <p:cNvCxnSpPr/>
            <p:nvPr/>
          </p:nvCxnSpPr>
          <p:spPr>
            <a:xfrm>
              <a:off x="1805049" y="4334066"/>
              <a:ext cx="571181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3"/>
            <p:cNvSpPr txBox="1">
              <a:spLocks noChangeArrowheads="1"/>
            </p:cNvSpPr>
            <p:nvPr/>
          </p:nvSpPr>
          <p:spPr bwMode="auto">
            <a:xfrm>
              <a:off x="6292161" y="4332480"/>
              <a:ext cx="1853354"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cxnSp>
        <p:nvCxnSpPr>
          <p:cNvPr id="24" name="Straight Arrow Connector 23"/>
          <p:cNvCxnSpPr/>
          <p:nvPr/>
        </p:nvCxnSpPr>
        <p:spPr>
          <a:xfrm flipH="1">
            <a:off x="4114800" y="3705225"/>
            <a:ext cx="7413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3870325" y="3389312"/>
            <a:ext cx="7905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019598" y="3173619"/>
            <a:ext cx="492028" cy="369332"/>
          </a:xfrm>
          <a:prstGeom prst="rect">
            <a:avLst/>
          </a:prstGeom>
          <a:noFill/>
        </p:spPr>
        <p:txBody>
          <a:bodyPr wrap="square" rtlCol="0">
            <a:spAutoFit/>
          </a:bodyPr>
          <a:lstStyle/>
          <a:p>
            <a:r>
              <a:rPr lang="en-US" dirty="0" smtClean="0"/>
              <a:t>(1)</a:t>
            </a:r>
            <a:endParaRPr lang="en-US" dirty="0"/>
          </a:p>
        </p:txBody>
      </p:sp>
      <p:sp>
        <p:nvSpPr>
          <p:cNvPr id="27" name="TextBox 26"/>
          <p:cNvSpPr txBox="1"/>
          <p:nvPr/>
        </p:nvSpPr>
        <p:spPr>
          <a:xfrm>
            <a:off x="4239467" y="3358285"/>
            <a:ext cx="492028" cy="369332"/>
          </a:xfrm>
          <a:prstGeom prst="rect">
            <a:avLst/>
          </a:prstGeom>
          <a:noFill/>
        </p:spPr>
        <p:txBody>
          <a:bodyPr wrap="square" rtlCol="0">
            <a:spAutoFit/>
          </a:bodyPr>
          <a:lstStyle/>
          <a:p>
            <a:r>
              <a:rPr lang="en-US" dirty="0" smtClean="0"/>
              <a:t>(2)</a:t>
            </a:r>
            <a:endParaRPr lang="en-US" dirty="0"/>
          </a:p>
        </p:txBody>
      </p:sp>
      <p:grpSp>
        <p:nvGrpSpPr>
          <p:cNvPr id="28" name="Group 33"/>
          <p:cNvGrpSpPr>
            <a:grpSpLocks/>
          </p:cNvGrpSpPr>
          <p:nvPr/>
        </p:nvGrpSpPr>
        <p:grpSpPr bwMode="auto">
          <a:xfrm>
            <a:off x="2574973" y="2112001"/>
            <a:ext cx="3328988" cy="1982788"/>
            <a:chOff x="3279718" y="2602659"/>
            <a:chExt cx="3328696" cy="1982998"/>
          </a:xfrm>
        </p:grpSpPr>
        <p:cxnSp>
          <p:nvCxnSpPr>
            <p:cNvPr id="29" name="Straight Connector 28"/>
            <p:cNvCxnSpPr/>
            <p:nvPr/>
          </p:nvCxnSpPr>
          <p:spPr>
            <a:xfrm>
              <a:off x="3279718" y="2602659"/>
              <a:ext cx="2741373" cy="174326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0" name="TextBox 31"/>
            <p:cNvSpPr txBox="1">
              <a:spLocks noChangeArrowheads="1"/>
            </p:cNvSpPr>
            <p:nvPr/>
          </p:nvSpPr>
          <p:spPr bwMode="auto">
            <a:xfrm>
              <a:off x="6064646" y="4247176"/>
              <a:ext cx="543768"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AD</a:t>
              </a:r>
              <a:r>
                <a:rPr lang="en-US" altLang="en-US" sz="1600" baseline="-25000"/>
                <a:t>2</a:t>
              </a:r>
            </a:p>
          </p:txBody>
        </p:sp>
      </p:grpSp>
      <p:sp>
        <p:nvSpPr>
          <p:cNvPr id="31" name="TextBox 30"/>
          <p:cNvSpPr txBox="1"/>
          <p:nvPr/>
        </p:nvSpPr>
        <p:spPr>
          <a:xfrm>
            <a:off x="839499" y="4961397"/>
            <a:ext cx="7291964" cy="1246495"/>
          </a:xfrm>
          <a:prstGeom prst="rect">
            <a:avLst/>
          </a:prstGeom>
          <a:noFill/>
        </p:spPr>
        <p:txBody>
          <a:bodyPr wrap="square" rtlCol="0">
            <a:spAutoFit/>
          </a:bodyPr>
          <a:lstStyle/>
          <a:p>
            <a:r>
              <a:rPr lang="en-US" sz="2500" dirty="0" smtClean="0"/>
              <a:t>The government will implement policy such as decreasing government spending to affect AD so that the AD curve shifts to the left. As a result, booming could be constrained</a:t>
            </a:r>
            <a:endParaRPr lang="en-US" sz="2500" dirty="0"/>
          </a:p>
        </p:txBody>
      </p:sp>
    </p:spTree>
    <p:extLst>
      <p:ext uri="{BB962C8B-B14F-4D97-AF65-F5344CB8AC3E}">
        <p14:creationId xmlns:p14="http://schemas.microsoft.com/office/powerpoint/2010/main" val="204923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1000"/>
                                        <p:tgtEl>
                                          <p:spTgt spid="10"/>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1000"/>
                                        <p:tgtEl>
                                          <p:spTgt spid="18"/>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1000"/>
                                        <p:tgtEl>
                                          <p:spTgt spid="15"/>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447800"/>
            <a:ext cx="8686800" cy="4572000"/>
          </a:xfrm>
        </p:spPr>
        <p:txBody>
          <a:bodyPr/>
          <a:lstStyle/>
          <a:p>
            <a:pPr marL="0" indent="0">
              <a:buNone/>
            </a:pPr>
            <a:r>
              <a:rPr lang="en-US" altLang="en-US" b="1" dirty="0"/>
              <a:t>1 The effects of a shift in aggregate demand</a:t>
            </a:r>
            <a:r>
              <a:rPr lang="en-US" altLang="en-US" dirty="0"/>
              <a:t>: </a:t>
            </a:r>
            <a:r>
              <a:rPr lang="en-US" altLang="en-US" b="1" i="1" dirty="0"/>
              <a:t>expansionary demand shock and contractionary demand shock</a:t>
            </a:r>
          </a:p>
          <a:p>
            <a:pPr marL="0" indent="0">
              <a:buNone/>
            </a:pPr>
            <a:r>
              <a:rPr lang="en-US" b="1" u="sng" dirty="0" smtClean="0"/>
              <a:t>Summary</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911152281"/>
              </p:ext>
            </p:extLst>
          </p:nvPr>
        </p:nvGraphicFramePr>
        <p:xfrm>
          <a:off x="838200" y="2971800"/>
          <a:ext cx="7391400" cy="3017520"/>
        </p:xfrm>
        <a:graphic>
          <a:graphicData uri="http://schemas.openxmlformats.org/drawingml/2006/table">
            <a:tbl>
              <a:tblPr firstRow="1" bandRow="1">
                <a:tableStyleId>{5940675A-B579-460E-94D1-54222C63F5DA}</a:tableStyleId>
              </a:tblPr>
              <a:tblGrid>
                <a:gridCol w="1219200"/>
                <a:gridCol w="1143000"/>
                <a:gridCol w="1676400"/>
                <a:gridCol w="1672936"/>
                <a:gridCol w="1679864"/>
              </a:tblGrid>
              <a:tr h="370840">
                <a:tc>
                  <a:txBody>
                    <a:bodyPr/>
                    <a:lstStyle/>
                    <a:p>
                      <a:endParaRPr lang="en-US" dirty="0"/>
                    </a:p>
                  </a:txBody>
                  <a:tcPr/>
                </a:tc>
                <a:tc>
                  <a:txBody>
                    <a:bodyPr/>
                    <a:lstStyle/>
                    <a:p>
                      <a:r>
                        <a:rPr lang="en-US" dirty="0" smtClean="0"/>
                        <a:t>AD</a:t>
                      </a:r>
                      <a:r>
                        <a:rPr lang="en-US" baseline="0" dirty="0" smtClean="0"/>
                        <a:t> curve shift to</a:t>
                      </a:r>
                      <a:endParaRPr lang="en-US" dirty="0"/>
                    </a:p>
                  </a:txBody>
                  <a:tcPr/>
                </a:tc>
                <a:tc>
                  <a:txBody>
                    <a:bodyPr/>
                    <a:lstStyle/>
                    <a:p>
                      <a:r>
                        <a:rPr lang="en-US" dirty="0" smtClean="0"/>
                        <a:t>Output</a:t>
                      </a:r>
                      <a:endParaRPr lang="en-US" dirty="0"/>
                    </a:p>
                  </a:txBody>
                  <a:tcPr/>
                </a:tc>
                <a:tc>
                  <a:txBody>
                    <a:bodyPr/>
                    <a:lstStyle/>
                    <a:p>
                      <a:r>
                        <a:rPr lang="en-US" dirty="0" smtClean="0"/>
                        <a:t>Price level (inflation)</a:t>
                      </a:r>
                      <a:endParaRPr lang="en-US" dirty="0"/>
                    </a:p>
                  </a:txBody>
                  <a:tcPr/>
                </a:tc>
                <a:tc>
                  <a:txBody>
                    <a:bodyPr/>
                    <a:lstStyle/>
                    <a:p>
                      <a:r>
                        <a:rPr lang="en-US" dirty="0" smtClean="0"/>
                        <a:t>Policy</a:t>
                      </a:r>
                      <a:r>
                        <a:rPr lang="en-US" baseline="0" dirty="0" smtClean="0"/>
                        <a:t> of government</a:t>
                      </a:r>
                      <a:endParaRPr lang="en-US" dirty="0"/>
                    </a:p>
                  </a:txBody>
                  <a:tcPr/>
                </a:tc>
              </a:tr>
              <a:tr h="370840">
                <a:tc>
                  <a:txBody>
                    <a:bodyPr/>
                    <a:lstStyle/>
                    <a:p>
                      <a:r>
                        <a:rPr lang="en-US" dirty="0" smtClean="0"/>
                        <a:t>Contraction</a:t>
                      </a:r>
                      <a:endParaRPr lang="en-US" dirty="0"/>
                    </a:p>
                  </a:txBody>
                  <a:tcPr/>
                </a:tc>
                <a:tc>
                  <a:txBody>
                    <a:bodyPr/>
                    <a:lstStyle/>
                    <a:p>
                      <a:r>
                        <a:rPr lang="en-US" dirty="0" smtClean="0"/>
                        <a:t>Left</a:t>
                      </a:r>
                      <a:endParaRPr lang="en-US" dirty="0"/>
                    </a:p>
                  </a:txBody>
                  <a:tcPr/>
                </a:tc>
                <a:tc>
                  <a:txBody>
                    <a:bodyPr/>
                    <a:lstStyle/>
                    <a:p>
                      <a:r>
                        <a:rPr lang="en-US" dirty="0" smtClean="0"/>
                        <a:t>Decline (short run)</a:t>
                      </a:r>
                    </a:p>
                    <a:p>
                      <a:r>
                        <a:rPr lang="en-US" dirty="0" smtClean="0"/>
                        <a:t>Unchanged (long run)</a:t>
                      </a:r>
                      <a:endParaRPr lang="en-US" dirty="0"/>
                    </a:p>
                  </a:txBody>
                  <a:tcPr/>
                </a:tc>
                <a:tc>
                  <a:txBody>
                    <a:bodyPr/>
                    <a:lstStyle/>
                    <a:p>
                      <a:r>
                        <a:rPr lang="en-US" dirty="0" smtClean="0"/>
                        <a:t>Fall</a:t>
                      </a:r>
                    </a:p>
                    <a:p>
                      <a:r>
                        <a:rPr lang="en-US" dirty="0" smtClean="0"/>
                        <a:t>(short</a:t>
                      </a:r>
                      <a:r>
                        <a:rPr lang="en-US" baseline="0" dirty="0" smtClean="0"/>
                        <a:t> run)</a:t>
                      </a:r>
                    </a:p>
                    <a:p>
                      <a:r>
                        <a:rPr lang="en-US" baseline="0" dirty="0" smtClean="0"/>
                        <a:t>Fall further</a:t>
                      </a:r>
                    </a:p>
                    <a:p>
                      <a:r>
                        <a:rPr lang="en-US" baseline="0" dirty="0" smtClean="0"/>
                        <a:t>(long run)</a:t>
                      </a:r>
                      <a:endParaRPr lang="en-US" dirty="0"/>
                    </a:p>
                  </a:txBody>
                  <a:tcPr/>
                </a:tc>
                <a:tc>
                  <a:txBody>
                    <a:bodyPr/>
                    <a:lstStyle/>
                    <a:p>
                      <a:r>
                        <a:rPr lang="en-US" dirty="0" smtClean="0"/>
                        <a:t>Shift AD to the right</a:t>
                      </a:r>
                      <a:endParaRPr lang="en-US" dirty="0"/>
                    </a:p>
                  </a:txBody>
                  <a:tcPr/>
                </a:tc>
              </a:tr>
              <a:tr h="370840">
                <a:tc>
                  <a:txBody>
                    <a:bodyPr/>
                    <a:lstStyle/>
                    <a:p>
                      <a:r>
                        <a:rPr lang="en-US" dirty="0" smtClean="0"/>
                        <a:t>Expansion</a:t>
                      </a:r>
                      <a:endParaRPr lang="en-US" dirty="0"/>
                    </a:p>
                  </a:txBody>
                  <a:tcPr/>
                </a:tc>
                <a:tc>
                  <a:txBody>
                    <a:bodyPr/>
                    <a:lstStyle/>
                    <a:p>
                      <a:r>
                        <a:rPr lang="en-US" dirty="0" smtClean="0"/>
                        <a:t>Right</a:t>
                      </a:r>
                      <a:endParaRPr lang="en-US" dirty="0"/>
                    </a:p>
                  </a:txBody>
                  <a:tcPr/>
                </a:tc>
                <a:tc>
                  <a:txBody>
                    <a:bodyPr/>
                    <a:lstStyle/>
                    <a:p>
                      <a:r>
                        <a:rPr lang="en-US" dirty="0" smtClean="0"/>
                        <a:t>Rise (short</a:t>
                      </a:r>
                      <a:r>
                        <a:rPr lang="en-US" baseline="0" dirty="0" smtClean="0"/>
                        <a:t> run)</a:t>
                      </a:r>
                    </a:p>
                    <a:p>
                      <a:r>
                        <a:rPr lang="en-US" baseline="0" dirty="0" smtClean="0"/>
                        <a:t>Unchanged (long run)</a:t>
                      </a:r>
                      <a:endParaRPr lang="en-US" dirty="0"/>
                    </a:p>
                  </a:txBody>
                  <a:tcPr/>
                </a:tc>
                <a:tc>
                  <a:txBody>
                    <a:bodyPr/>
                    <a:lstStyle/>
                    <a:p>
                      <a:r>
                        <a:rPr lang="en-US" dirty="0" smtClean="0"/>
                        <a:t>Increase</a:t>
                      </a:r>
                      <a:r>
                        <a:rPr lang="en-US" baseline="0" dirty="0" smtClean="0"/>
                        <a:t> (short run)</a:t>
                      </a:r>
                    </a:p>
                    <a:p>
                      <a:r>
                        <a:rPr lang="en-US" baseline="0" dirty="0" smtClean="0"/>
                        <a:t>Increase further (long run)</a:t>
                      </a:r>
                      <a:endParaRPr lang="en-US" dirty="0"/>
                    </a:p>
                  </a:txBody>
                  <a:tcPr/>
                </a:tc>
                <a:tc>
                  <a:txBody>
                    <a:bodyPr/>
                    <a:lstStyle/>
                    <a:p>
                      <a:r>
                        <a:rPr lang="en-US" dirty="0" smtClean="0"/>
                        <a:t>Shift</a:t>
                      </a:r>
                      <a:r>
                        <a:rPr lang="en-US" baseline="0" dirty="0" smtClean="0"/>
                        <a:t> AD to the left</a:t>
                      </a:r>
                      <a:endParaRPr lang="en-US" dirty="0"/>
                    </a:p>
                  </a:txBody>
                  <a:tcPr/>
                </a:tc>
              </a:tr>
            </a:tbl>
          </a:graphicData>
        </a:graphic>
      </p:graphicFrame>
    </p:spTree>
    <p:extLst>
      <p:ext uri="{BB962C8B-B14F-4D97-AF65-F5344CB8AC3E}">
        <p14:creationId xmlns:p14="http://schemas.microsoft.com/office/powerpoint/2010/main" val="4267651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buNone/>
            </a:pPr>
            <a:r>
              <a:rPr lang="en-US" altLang="en-US" b="1" dirty="0" smtClean="0"/>
              <a:t>2 The </a:t>
            </a:r>
            <a:r>
              <a:rPr lang="en-US" altLang="en-US" b="1" dirty="0"/>
              <a:t>effects of a shift in aggregate </a:t>
            </a:r>
            <a:r>
              <a:rPr lang="en-US" altLang="en-US" b="1" dirty="0" smtClean="0"/>
              <a:t>supply</a:t>
            </a:r>
            <a:r>
              <a:rPr lang="en-US" altLang="en-US" dirty="0" smtClean="0"/>
              <a:t>: </a:t>
            </a:r>
            <a:r>
              <a:rPr lang="en-US" altLang="en-US" b="1" i="1" dirty="0" smtClean="0"/>
              <a:t>adverse supply shock and beneficial supply shock</a:t>
            </a:r>
          </a:p>
          <a:p>
            <a:pPr marL="0" indent="0">
              <a:buNone/>
            </a:pPr>
            <a:r>
              <a:rPr lang="en-US" altLang="en-US" b="1" i="1" u="sng" dirty="0" smtClean="0"/>
              <a:t>Adverse supply shock</a:t>
            </a:r>
            <a:endParaRPr lang="en-US" altLang="en-US" u="sng" dirty="0"/>
          </a:p>
          <a:p>
            <a:pPr marL="0" indent="0">
              <a:buNone/>
            </a:pPr>
            <a:r>
              <a:rPr lang="en-US" altLang="en-US" sz="2500" dirty="0" smtClean="0"/>
              <a:t>Factor: Firms </a:t>
            </a:r>
            <a:r>
              <a:rPr lang="en-US" altLang="en-US" sz="2500" dirty="0"/>
              <a:t>– increase in production </a:t>
            </a:r>
            <a:r>
              <a:rPr lang="en-US" altLang="en-US" sz="2500" dirty="0" smtClean="0"/>
              <a:t>costs (oil price increases) </a:t>
            </a:r>
            <a:r>
              <a:rPr lang="en-US" altLang="en-US" sz="2500" dirty="0" smtClean="0">
                <a:latin typeface="Times New Roman"/>
                <a:cs typeface="Times New Roman"/>
              </a:rPr>
              <a:t>→ </a:t>
            </a:r>
            <a:r>
              <a:rPr lang="en-US" altLang="en-US" sz="2500" dirty="0" smtClean="0"/>
              <a:t>Aggregate </a:t>
            </a:r>
            <a:r>
              <a:rPr lang="en-US" altLang="en-US" sz="2500" dirty="0"/>
              <a:t>supply curve – shifts left</a:t>
            </a:r>
          </a:p>
          <a:p>
            <a:pPr lvl="2"/>
            <a:r>
              <a:rPr lang="en-US" altLang="en-US" sz="2500" dirty="0" smtClean="0"/>
              <a:t>Short-run: Output </a:t>
            </a:r>
            <a:r>
              <a:rPr lang="en-US" altLang="en-US" sz="2500" dirty="0"/>
              <a:t>falls &amp; Price level </a:t>
            </a:r>
            <a:r>
              <a:rPr lang="en-US" altLang="en-US" sz="2500" dirty="0" smtClean="0"/>
              <a:t>rises (Stagflation) </a:t>
            </a:r>
            <a:endParaRPr lang="en-US" altLang="en-US" sz="2500" dirty="0"/>
          </a:p>
          <a:p>
            <a:pPr lvl="2"/>
            <a:r>
              <a:rPr lang="en-US" altLang="en-US" sz="2500" dirty="0"/>
              <a:t>Long-run, (</a:t>
            </a:r>
            <a:r>
              <a:rPr lang="en-US" altLang="en-US" sz="2500" dirty="0" smtClean="0"/>
              <a:t>if </a:t>
            </a:r>
            <a:r>
              <a:rPr lang="en-US" altLang="en-US" sz="2500" dirty="0"/>
              <a:t>AD is held </a:t>
            </a:r>
            <a:r>
              <a:rPr lang="en-US" altLang="en-US" sz="2500" dirty="0" smtClean="0"/>
              <a:t>constant) SR </a:t>
            </a:r>
            <a:r>
              <a:rPr lang="en-US" altLang="en-US" sz="2500" dirty="0"/>
              <a:t>AS shifts back to </a:t>
            </a:r>
            <a:r>
              <a:rPr lang="en-US" altLang="en-US" sz="2500" dirty="0" smtClean="0"/>
              <a:t>right: Output </a:t>
            </a:r>
            <a:r>
              <a:rPr lang="en-US" altLang="en-US" sz="2500" dirty="0"/>
              <a:t>– natural </a:t>
            </a:r>
            <a:r>
              <a:rPr lang="en-US" altLang="en-US" sz="2500" dirty="0" smtClean="0"/>
              <a:t>rate and Price </a:t>
            </a:r>
            <a:r>
              <a:rPr lang="en-US" altLang="en-US" sz="2500" dirty="0"/>
              <a:t>level - falls</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Tree>
    <p:extLst>
      <p:ext uri="{BB962C8B-B14F-4D97-AF65-F5344CB8AC3E}">
        <p14:creationId xmlns:p14="http://schemas.microsoft.com/office/powerpoint/2010/main" val="29261676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An adverse shift in aggregate supply</a:t>
            </a:r>
          </a:p>
        </p:txBody>
      </p:sp>
      <p:grpSp>
        <p:nvGrpSpPr>
          <p:cNvPr id="5" name="Group 22"/>
          <p:cNvGrpSpPr>
            <a:grpSpLocks/>
          </p:cNvGrpSpPr>
          <p:nvPr/>
        </p:nvGrpSpPr>
        <p:grpSpPr bwMode="auto">
          <a:xfrm>
            <a:off x="1135063" y="1389063"/>
            <a:ext cx="5894387" cy="3184525"/>
            <a:chOff x="1135612" y="1151956"/>
            <a:chExt cx="5894225" cy="3183332"/>
          </a:xfrm>
        </p:grpSpPr>
        <p:grpSp>
          <p:nvGrpSpPr>
            <p:cNvPr id="69685" name="Group 11"/>
            <p:cNvGrpSpPr>
              <a:grpSpLocks/>
            </p:cNvGrpSpPr>
            <p:nvPr/>
          </p:nvGrpSpPr>
          <p:grpSpPr bwMode="auto">
            <a:xfrm>
              <a:off x="1816194" y="1199731"/>
              <a:ext cx="5213643" cy="3135557"/>
              <a:chOff x="1816194" y="1199731"/>
              <a:chExt cx="5213643" cy="3135557"/>
            </a:xfrm>
          </p:grpSpPr>
          <p:cxnSp>
            <p:nvCxnSpPr>
              <p:cNvPr id="8" name="Straight Connector 7"/>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9686"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10" name="Group 25"/>
          <p:cNvGrpSpPr>
            <a:grpSpLocks/>
          </p:cNvGrpSpPr>
          <p:nvPr/>
        </p:nvGrpSpPr>
        <p:grpSpPr bwMode="auto">
          <a:xfrm>
            <a:off x="1804988" y="4546600"/>
            <a:ext cx="5616575" cy="338138"/>
            <a:chOff x="1805049" y="4308771"/>
            <a:chExt cx="5616084" cy="337969"/>
          </a:xfrm>
        </p:grpSpPr>
        <p:cxnSp>
          <p:nvCxnSpPr>
            <p:cNvPr id="11" name="Straight Connector 10"/>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9684" name="TextBox 23"/>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13" name="TextBox 12"/>
          <p:cNvSpPr txBox="1">
            <a:spLocks noChangeArrowheads="1"/>
          </p:cNvSpPr>
          <p:nvPr/>
        </p:nvSpPr>
        <p:spPr bwMode="auto">
          <a:xfrm>
            <a:off x="177800" y="5576888"/>
            <a:ext cx="88122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When some event increases firms’ costs, the short-run aggregate-supply curve shifts to the left from AS</a:t>
            </a:r>
            <a:r>
              <a:rPr lang="en-US" altLang="en-US" sz="1600" baseline="-25000" dirty="0"/>
              <a:t>1</a:t>
            </a:r>
            <a:r>
              <a:rPr lang="en-US" altLang="en-US" sz="1600" dirty="0"/>
              <a:t> to AS</a:t>
            </a:r>
            <a:r>
              <a:rPr lang="en-US" altLang="en-US" sz="1600" baseline="-25000" dirty="0"/>
              <a:t>2</a:t>
            </a:r>
            <a:r>
              <a:rPr lang="en-US" altLang="en-US" sz="1600" dirty="0"/>
              <a:t>. The economy moves from point A to point B. The result is stagflation: Output falls from Y</a:t>
            </a:r>
            <a:r>
              <a:rPr lang="en-US" altLang="en-US" sz="1600" baseline="-25000" dirty="0"/>
              <a:t>1</a:t>
            </a:r>
            <a:r>
              <a:rPr lang="en-US" altLang="en-US" sz="1600" dirty="0"/>
              <a:t> to Y</a:t>
            </a:r>
            <a:r>
              <a:rPr lang="en-US" altLang="en-US" sz="1600" baseline="-25000" dirty="0"/>
              <a:t>2</a:t>
            </a:r>
            <a:r>
              <a:rPr lang="en-US" altLang="en-US" sz="1600" dirty="0"/>
              <a:t>, and the price level rises from P</a:t>
            </a:r>
            <a:r>
              <a:rPr lang="en-US" altLang="en-US" sz="1600" baseline="-25000" dirty="0"/>
              <a:t>1</a:t>
            </a:r>
            <a:r>
              <a:rPr lang="en-US" altLang="en-US" sz="1600" dirty="0"/>
              <a:t> to P</a:t>
            </a:r>
            <a:r>
              <a:rPr lang="en-US" altLang="en-US" sz="1600" baseline="-25000" dirty="0"/>
              <a:t>2</a:t>
            </a:r>
            <a:r>
              <a:rPr lang="en-US" altLang="en-US" sz="1600" dirty="0"/>
              <a:t>.</a:t>
            </a:r>
          </a:p>
        </p:txBody>
      </p:sp>
      <p:grpSp>
        <p:nvGrpSpPr>
          <p:cNvPr id="14" name="Group 13"/>
          <p:cNvGrpSpPr>
            <a:grpSpLocks/>
          </p:cNvGrpSpPr>
          <p:nvPr/>
        </p:nvGrpSpPr>
        <p:grpSpPr bwMode="auto">
          <a:xfrm>
            <a:off x="3462338" y="1492250"/>
            <a:ext cx="1335087" cy="3413125"/>
            <a:chOff x="3461663" y="1492476"/>
            <a:chExt cx="1335867" cy="3412284"/>
          </a:xfrm>
        </p:grpSpPr>
        <p:grpSp>
          <p:nvGrpSpPr>
            <p:cNvPr id="69679" name="Group 33"/>
            <p:cNvGrpSpPr>
              <a:grpSpLocks/>
            </p:cNvGrpSpPr>
            <p:nvPr/>
          </p:nvGrpSpPr>
          <p:grpSpPr bwMode="auto">
            <a:xfrm>
              <a:off x="3656998" y="1492476"/>
              <a:ext cx="1140532" cy="3080318"/>
              <a:chOff x="3656976" y="1255240"/>
              <a:chExt cx="1140532" cy="3079652"/>
            </a:xfrm>
          </p:grpSpPr>
          <p:cxnSp>
            <p:nvCxnSpPr>
              <p:cNvPr id="17" name="Straight Connector 16"/>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69682"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69680"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9" name="Group 30"/>
          <p:cNvGrpSpPr>
            <a:grpSpLocks/>
          </p:cNvGrpSpPr>
          <p:nvPr/>
        </p:nvGrpSpPr>
        <p:grpSpPr bwMode="auto">
          <a:xfrm>
            <a:off x="2327275" y="2181225"/>
            <a:ext cx="5248275" cy="1927225"/>
            <a:chOff x="2291503" y="1741683"/>
            <a:chExt cx="5249022" cy="1927889"/>
          </a:xfrm>
        </p:grpSpPr>
        <p:cxnSp>
          <p:nvCxnSpPr>
            <p:cNvPr id="20" name="Straight Connector 19"/>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9678" name="TextBox 29"/>
            <p:cNvSpPr txBox="1">
              <a:spLocks noChangeArrowheads="1"/>
            </p:cNvSpPr>
            <p:nvPr/>
          </p:nvSpPr>
          <p:spPr bwMode="auto">
            <a:xfrm>
              <a:off x="5518522" y="1741683"/>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 aggregate</a:t>
              </a:r>
            </a:p>
            <a:p>
              <a:pPr algn="ctr" eaLnBrk="1" hangingPunct="1"/>
              <a:r>
                <a:rPr lang="en-US" altLang="en-US" sz="1600"/>
                <a:t>supply, AS</a:t>
              </a:r>
              <a:r>
                <a:rPr lang="en-US" altLang="en-US" sz="1600" baseline="-25000"/>
                <a:t>1</a:t>
              </a:r>
            </a:p>
          </p:txBody>
        </p:sp>
      </p:grpSp>
      <p:grpSp>
        <p:nvGrpSpPr>
          <p:cNvPr id="22" name="Group 33"/>
          <p:cNvGrpSpPr>
            <a:grpSpLocks/>
          </p:cNvGrpSpPr>
          <p:nvPr/>
        </p:nvGrpSpPr>
        <p:grpSpPr bwMode="auto">
          <a:xfrm>
            <a:off x="1924050" y="2279650"/>
            <a:ext cx="5154613" cy="2200275"/>
            <a:chOff x="2054516" y="1793327"/>
            <a:chExt cx="5155152" cy="2198692"/>
          </a:xfrm>
        </p:grpSpPr>
        <p:cxnSp>
          <p:nvCxnSpPr>
            <p:cNvPr id="23" name="Straight Connector 22"/>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9676"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grpSp>
        <p:nvGrpSpPr>
          <p:cNvPr id="25" name="Group 24"/>
          <p:cNvGrpSpPr>
            <a:grpSpLocks/>
          </p:cNvGrpSpPr>
          <p:nvPr/>
        </p:nvGrpSpPr>
        <p:grpSpPr bwMode="auto">
          <a:xfrm>
            <a:off x="1419225" y="3248025"/>
            <a:ext cx="2651125" cy="363538"/>
            <a:chOff x="1419781" y="2546671"/>
            <a:chExt cx="2650603" cy="364281"/>
          </a:xfrm>
        </p:grpSpPr>
        <p:grpSp>
          <p:nvGrpSpPr>
            <p:cNvPr id="69669" name="Group 25"/>
            <p:cNvGrpSpPr>
              <a:grpSpLocks/>
            </p:cNvGrpSpPr>
            <p:nvPr/>
          </p:nvGrpSpPr>
          <p:grpSpPr bwMode="auto">
            <a:xfrm>
              <a:off x="1419781" y="2572398"/>
              <a:ext cx="2308979" cy="338554"/>
              <a:chOff x="1419781" y="2572398"/>
              <a:chExt cx="2308979" cy="338554"/>
            </a:xfrm>
          </p:grpSpPr>
          <p:grpSp>
            <p:nvGrpSpPr>
              <p:cNvPr id="69671" name="Group 27"/>
              <p:cNvGrpSpPr>
                <a:grpSpLocks/>
              </p:cNvGrpSpPr>
              <p:nvPr/>
            </p:nvGrpSpPr>
            <p:grpSpPr bwMode="auto">
              <a:xfrm>
                <a:off x="1419781" y="2572398"/>
                <a:ext cx="2237819" cy="338554"/>
                <a:chOff x="1419470" y="2751055"/>
                <a:chExt cx="2238012" cy="338554"/>
              </a:xfrm>
            </p:grpSpPr>
            <p:cxnSp>
              <p:nvCxnSpPr>
                <p:cNvPr id="30" name="Straight Connector 29"/>
                <p:cNvCxnSpPr/>
                <p:nvPr/>
              </p:nvCxnSpPr>
              <p:spPr>
                <a:xfrm rot="10800000">
                  <a:off x="1829000" y="2897128"/>
                  <a:ext cx="1828597"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74" name="TextBox 24"/>
                <p:cNvSpPr txBox="1">
                  <a:spLocks noChangeArrowheads="1"/>
                </p:cNvSpPr>
                <p:nvPr/>
              </p:nvSpPr>
              <p:spPr bwMode="auto">
                <a:xfrm>
                  <a:off x="1419470" y="2751055"/>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a:t>
                  </a:r>
                </a:p>
              </p:txBody>
            </p:sp>
          </p:grpSp>
          <p:sp>
            <p:nvSpPr>
              <p:cNvPr id="69672"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9670" name="TextBox 24"/>
            <p:cNvSpPr txBox="1">
              <a:spLocks noChangeArrowheads="1"/>
            </p:cNvSpPr>
            <p:nvPr/>
          </p:nvSpPr>
          <p:spPr bwMode="auto">
            <a:xfrm>
              <a:off x="3749463" y="254667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A</a:t>
              </a:r>
              <a:endParaRPr lang="en-US" altLang="en-US" sz="1600" baseline="-25000"/>
            </a:p>
          </p:txBody>
        </p:sp>
      </p:grpSp>
      <p:grpSp>
        <p:nvGrpSpPr>
          <p:cNvPr id="32" name="Group 30"/>
          <p:cNvGrpSpPr>
            <a:grpSpLocks/>
          </p:cNvGrpSpPr>
          <p:nvPr/>
        </p:nvGrpSpPr>
        <p:grpSpPr bwMode="auto">
          <a:xfrm>
            <a:off x="2076450" y="1597025"/>
            <a:ext cx="3746500" cy="2022475"/>
            <a:chOff x="2291503" y="1646705"/>
            <a:chExt cx="3747736" cy="2022867"/>
          </a:xfrm>
        </p:grpSpPr>
        <p:cxnSp>
          <p:nvCxnSpPr>
            <p:cNvPr id="35" name="Straight Connector 34"/>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9668" name="TextBox 29"/>
            <p:cNvSpPr txBox="1">
              <a:spLocks noChangeArrowheads="1"/>
            </p:cNvSpPr>
            <p:nvPr/>
          </p:nvSpPr>
          <p:spPr bwMode="auto">
            <a:xfrm>
              <a:off x="5506644" y="1646705"/>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AS</a:t>
              </a:r>
              <a:r>
                <a:rPr lang="en-US" altLang="en-US" sz="1600" baseline="-25000"/>
                <a:t>2</a:t>
              </a:r>
            </a:p>
          </p:txBody>
        </p:sp>
      </p:grpSp>
      <p:grpSp>
        <p:nvGrpSpPr>
          <p:cNvPr id="33" name="Group 36"/>
          <p:cNvGrpSpPr>
            <a:grpSpLocks/>
          </p:cNvGrpSpPr>
          <p:nvPr/>
        </p:nvGrpSpPr>
        <p:grpSpPr bwMode="auto">
          <a:xfrm>
            <a:off x="1417638" y="2674938"/>
            <a:ext cx="1914525" cy="590550"/>
            <a:chOff x="1419781" y="2321040"/>
            <a:chExt cx="1914333" cy="589912"/>
          </a:xfrm>
        </p:grpSpPr>
        <p:grpSp>
          <p:nvGrpSpPr>
            <p:cNvPr id="69661" name="Group 25"/>
            <p:cNvGrpSpPr>
              <a:grpSpLocks/>
            </p:cNvGrpSpPr>
            <p:nvPr/>
          </p:nvGrpSpPr>
          <p:grpSpPr bwMode="auto">
            <a:xfrm>
              <a:off x="1419781" y="2572398"/>
              <a:ext cx="1810215" cy="338554"/>
              <a:chOff x="1419781" y="2572398"/>
              <a:chExt cx="1810215" cy="338554"/>
            </a:xfrm>
          </p:grpSpPr>
          <p:grpSp>
            <p:nvGrpSpPr>
              <p:cNvPr id="69663" name="Group 27"/>
              <p:cNvGrpSpPr>
                <a:grpSpLocks/>
              </p:cNvGrpSpPr>
              <p:nvPr/>
            </p:nvGrpSpPr>
            <p:grpSpPr bwMode="auto">
              <a:xfrm>
                <a:off x="1419781" y="2572398"/>
                <a:ext cx="1741031" cy="338554"/>
                <a:chOff x="1419470" y="2751055"/>
                <a:chExt cx="1741181" cy="338554"/>
              </a:xfrm>
            </p:grpSpPr>
            <p:cxnSp>
              <p:nvCxnSpPr>
                <p:cNvPr id="42" name="Straight Connector 41"/>
                <p:cNvCxnSpPr/>
                <p:nvPr/>
              </p:nvCxnSpPr>
              <p:spPr>
                <a:xfrm rot="10800000">
                  <a:off x="1827451" y="2897728"/>
                  <a:ext cx="1331894" cy="3172"/>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66" name="TextBox 24"/>
                <p:cNvSpPr txBox="1">
                  <a:spLocks noChangeArrowheads="1"/>
                </p:cNvSpPr>
                <p:nvPr/>
              </p:nvSpPr>
              <p:spPr bwMode="auto">
                <a:xfrm>
                  <a:off x="1419470" y="2751055"/>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2</a:t>
                  </a:r>
                </a:p>
              </p:txBody>
            </p:sp>
          </p:grpSp>
          <p:sp>
            <p:nvSpPr>
              <p:cNvPr id="69664" name="Freeform 183"/>
              <p:cNvSpPr>
                <a:spLocks/>
              </p:cNvSpPr>
              <p:nvPr/>
            </p:nvSpPr>
            <p:spPr bwMode="auto">
              <a:xfrm>
                <a:off x="3084015" y="2663625"/>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9662" name="TextBox 24"/>
            <p:cNvSpPr txBox="1">
              <a:spLocks noChangeArrowheads="1"/>
            </p:cNvSpPr>
            <p:nvPr/>
          </p:nvSpPr>
          <p:spPr bwMode="auto">
            <a:xfrm>
              <a:off x="3013193" y="2321040"/>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B</a:t>
              </a:r>
              <a:endParaRPr lang="en-US" altLang="en-US" sz="1600" baseline="-25000"/>
            </a:p>
          </p:txBody>
        </p:sp>
      </p:grpSp>
      <p:grpSp>
        <p:nvGrpSpPr>
          <p:cNvPr id="38" name="Group 44"/>
          <p:cNvGrpSpPr>
            <a:grpSpLocks/>
          </p:cNvGrpSpPr>
          <p:nvPr/>
        </p:nvGrpSpPr>
        <p:grpSpPr bwMode="auto">
          <a:xfrm>
            <a:off x="2960688" y="3122613"/>
            <a:ext cx="396875" cy="1792287"/>
            <a:chOff x="3461663" y="3113312"/>
            <a:chExt cx="396262" cy="1791448"/>
          </a:xfrm>
        </p:grpSpPr>
        <p:cxnSp>
          <p:nvCxnSpPr>
            <p:cNvPr id="48" name="Straight Connector 47"/>
            <p:cNvCxnSpPr/>
            <p:nvPr/>
          </p:nvCxnSpPr>
          <p:spPr bwMode="auto">
            <a:xfrm rot="5400000">
              <a:off x="2928301" y="3841635"/>
              <a:ext cx="1459816" cy="317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60"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a:t>
              </a:r>
            </a:p>
          </p:txBody>
        </p:sp>
      </p:grpSp>
      <p:cxnSp>
        <p:nvCxnSpPr>
          <p:cNvPr id="53" name="Straight Arrow Connector 52"/>
          <p:cNvCxnSpPr/>
          <p:nvPr/>
        </p:nvCxnSpPr>
        <p:spPr>
          <a:xfrm rot="10800000">
            <a:off x="4489450" y="2411413"/>
            <a:ext cx="1008063"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0" name="Group 56"/>
          <p:cNvGrpSpPr>
            <a:grpSpLocks/>
          </p:cNvGrpSpPr>
          <p:nvPr/>
        </p:nvGrpSpPr>
        <p:grpSpPr bwMode="auto">
          <a:xfrm>
            <a:off x="5070475" y="1573213"/>
            <a:ext cx="4073525" cy="801687"/>
            <a:chOff x="5070764" y="1572877"/>
            <a:chExt cx="4073236" cy="802188"/>
          </a:xfrm>
        </p:grpSpPr>
        <p:sp>
          <p:nvSpPr>
            <p:cNvPr id="69657" name="TextBox 29"/>
            <p:cNvSpPr txBox="1">
              <a:spLocks noChangeArrowheads="1"/>
            </p:cNvSpPr>
            <p:nvPr/>
          </p:nvSpPr>
          <p:spPr bwMode="auto">
            <a:xfrm>
              <a:off x="5830401" y="1572877"/>
              <a:ext cx="3313599" cy="58477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An adverse shift in the short-run</a:t>
              </a:r>
            </a:p>
            <a:p>
              <a:pPr eaLnBrk="1" hangingPunct="1"/>
              <a:r>
                <a:rPr lang="en-US" altLang="en-US" sz="1600">
                  <a:solidFill>
                    <a:srgbClr val="800080"/>
                  </a:solidFill>
                </a:rPr>
                <a:t>aggregate-supply curve . . .</a:t>
              </a:r>
              <a:endParaRPr lang="en-US" altLang="en-US" sz="1600" baseline="-25000">
                <a:solidFill>
                  <a:srgbClr val="800080"/>
                </a:solidFill>
              </a:endParaRPr>
            </a:p>
          </p:txBody>
        </p:sp>
        <p:cxnSp>
          <p:nvCxnSpPr>
            <p:cNvPr id="56" name="Straight Connector 55"/>
            <p:cNvCxnSpPr/>
            <p:nvPr/>
          </p:nvCxnSpPr>
          <p:spPr>
            <a:xfrm flipV="1">
              <a:off x="5070764" y="1995416"/>
              <a:ext cx="760359" cy="379649"/>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59" name="Straight Arrow Connector 58"/>
          <p:cNvCxnSpPr/>
          <p:nvPr/>
        </p:nvCxnSpPr>
        <p:spPr>
          <a:xfrm rot="10800000">
            <a:off x="3192463" y="4438650"/>
            <a:ext cx="393700" cy="3175"/>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4" name="Group 60"/>
          <p:cNvGrpSpPr>
            <a:grpSpLocks/>
          </p:cNvGrpSpPr>
          <p:nvPr/>
        </p:nvGrpSpPr>
        <p:grpSpPr bwMode="auto">
          <a:xfrm>
            <a:off x="2847975" y="4486275"/>
            <a:ext cx="2932113" cy="784225"/>
            <a:chOff x="5402889" y="1246910"/>
            <a:chExt cx="2932213" cy="783276"/>
          </a:xfrm>
        </p:grpSpPr>
        <p:sp>
          <p:nvSpPr>
            <p:cNvPr id="69655" name="TextBox 29"/>
            <p:cNvSpPr txBox="1">
              <a:spLocks noChangeArrowheads="1"/>
            </p:cNvSpPr>
            <p:nvPr/>
          </p:nvSpPr>
          <p:spPr bwMode="auto">
            <a:xfrm>
              <a:off x="5402889" y="1691632"/>
              <a:ext cx="2932213"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2. . . . causes output to fall . . .</a:t>
              </a:r>
              <a:endParaRPr lang="en-US" altLang="en-US" sz="1600" baseline="-25000" dirty="0">
                <a:solidFill>
                  <a:srgbClr val="800080"/>
                </a:solidFill>
              </a:endParaRPr>
            </a:p>
          </p:txBody>
        </p:sp>
        <p:cxnSp>
          <p:nvCxnSpPr>
            <p:cNvPr id="63" name="Straight Connector 62"/>
            <p:cNvCxnSpPr/>
            <p:nvPr/>
          </p:nvCxnSpPr>
          <p:spPr>
            <a:xfrm rot="5400000" flipH="1" flipV="1">
              <a:off x="5754028" y="1468878"/>
              <a:ext cx="464575" cy="20638"/>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65" name="Straight Arrow Connector 64"/>
          <p:cNvCxnSpPr/>
          <p:nvPr/>
        </p:nvCxnSpPr>
        <p:spPr>
          <a:xfrm rot="16200000" flipV="1">
            <a:off x="1777206" y="3237707"/>
            <a:ext cx="288925" cy="4762"/>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5" name="Group 66"/>
          <p:cNvGrpSpPr>
            <a:grpSpLocks/>
          </p:cNvGrpSpPr>
          <p:nvPr/>
        </p:nvGrpSpPr>
        <p:grpSpPr bwMode="auto">
          <a:xfrm>
            <a:off x="209550" y="2981325"/>
            <a:ext cx="1674813" cy="831850"/>
            <a:chOff x="5260385" y="824733"/>
            <a:chExt cx="1674804" cy="830997"/>
          </a:xfrm>
        </p:grpSpPr>
        <p:sp>
          <p:nvSpPr>
            <p:cNvPr id="69653" name="TextBox 29"/>
            <p:cNvSpPr txBox="1">
              <a:spLocks noChangeArrowheads="1"/>
            </p:cNvSpPr>
            <p:nvPr/>
          </p:nvSpPr>
          <p:spPr bwMode="auto">
            <a:xfrm>
              <a:off x="5260385" y="824733"/>
              <a:ext cx="1221809"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3. . . . and</a:t>
              </a:r>
            </a:p>
            <a:p>
              <a:pPr eaLnBrk="1" hangingPunct="1"/>
              <a:r>
                <a:rPr lang="en-US" altLang="en-US" sz="1600">
                  <a:solidFill>
                    <a:srgbClr val="800080"/>
                  </a:solidFill>
                </a:rPr>
                <a:t>the price</a:t>
              </a:r>
            </a:p>
            <a:p>
              <a:pPr eaLnBrk="1" hangingPunct="1"/>
              <a:r>
                <a:rPr lang="en-US" altLang="en-US" sz="1600">
                  <a:solidFill>
                    <a:srgbClr val="800080"/>
                  </a:solidFill>
                </a:rPr>
                <a:t>level to rise</a:t>
              </a:r>
              <a:endParaRPr lang="en-US" altLang="en-US" sz="1600" baseline="-25000">
                <a:solidFill>
                  <a:srgbClr val="800080"/>
                </a:solidFill>
              </a:endParaRPr>
            </a:p>
          </p:txBody>
        </p:sp>
        <p:cxnSp>
          <p:nvCxnSpPr>
            <p:cNvPr id="69" name="Straight Connector 68"/>
            <p:cNvCxnSpPr/>
            <p:nvPr/>
          </p:nvCxnSpPr>
          <p:spPr>
            <a:xfrm flipV="1">
              <a:off x="6463704" y="1092746"/>
              <a:ext cx="471485" cy="50748"/>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7" name="Straight Arrow Connector 6"/>
          <p:cNvCxnSpPr/>
          <p:nvPr/>
        </p:nvCxnSpPr>
        <p:spPr>
          <a:xfrm>
            <a:off x="2327275" y="3619500"/>
            <a:ext cx="5207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1" name="TextBox 29"/>
          <p:cNvSpPr txBox="1">
            <a:spLocks noChangeArrowheads="1"/>
          </p:cNvSpPr>
          <p:nvPr/>
        </p:nvSpPr>
        <p:spPr bwMode="auto">
          <a:xfrm>
            <a:off x="373856" y="3938968"/>
            <a:ext cx="2627514"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smtClean="0">
                <a:solidFill>
                  <a:srgbClr val="800080"/>
                </a:solidFill>
              </a:rPr>
              <a:t>4. Long run, AS shifts back</a:t>
            </a:r>
            <a:endParaRPr lang="en-US" altLang="en-US" sz="1600" baseline="-25000" dirty="0">
              <a:solidFill>
                <a:srgbClr val="800080"/>
              </a:solidFill>
            </a:endParaRPr>
          </a:p>
        </p:txBody>
      </p:sp>
      <p:cxnSp>
        <p:nvCxnSpPr>
          <p:cNvPr id="18" name="Straight Connector 17"/>
          <p:cNvCxnSpPr/>
          <p:nvPr/>
        </p:nvCxnSpPr>
        <p:spPr>
          <a:xfrm flipV="1">
            <a:off x="2327275" y="3619500"/>
            <a:ext cx="164306" cy="31946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5634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1000"/>
                                        <p:tgtEl>
                                          <p:spTgt spid="22"/>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1000"/>
                                        <p:tgtEl>
                                          <p:spTgt spid="25"/>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1000"/>
                                        <p:tgtEl>
                                          <p:spTgt spid="19"/>
                                        </p:tgtEl>
                                      </p:cBhvr>
                                    </p:animEffect>
                                  </p:childTnLst>
                                </p:cTn>
                              </p:par>
                            </p:childTnLst>
                          </p:cTn>
                        </p:par>
                        <p:par>
                          <p:cTn id="27" fill="hold" nodeType="afterGroup">
                            <p:stCondLst>
                              <p:cond delay="4500"/>
                            </p:stCondLst>
                            <p:childTnLst>
                              <p:par>
                                <p:cTn id="28" presetID="22" presetClass="entr" presetSubtype="2" fill="hold" nodeType="after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wipe(right)">
                                      <p:cBhvr>
                                        <p:cTn id="30" dur="500"/>
                                        <p:tgtEl>
                                          <p:spTgt spid="53"/>
                                        </p:tgtEl>
                                      </p:cBhvr>
                                    </p:animEffect>
                                  </p:childTnLst>
                                </p:cTn>
                              </p:par>
                            </p:childTnLst>
                          </p:cTn>
                        </p:par>
                        <p:par>
                          <p:cTn id="31" fill="hold" nodeType="afterGroup">
                            <p:stCondLst>
                              <p:cond delay="5000"/>
                            </p:stCondLst>
                            <p:childTnLst>
                              <p:par>
                                <p:cTn id="32" presetID="2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500"/>
                                        <p:tgtEl>
                                          <p:spTgt spid="40"/>
                                        </p:tgtEl>
                                      </p:cBhvr>
                                    </p:animEffect>
                                  </p:childTnLst>
                                </p:cTn>
                              </p:par>
                            </p:childTnLst>
                          </p:cTn>
                        </p:par>
                        <p:par>
                          <p:cTn id="35" fill="hold" nodeType="afterGroup">
                            <p:stCondLst>
                              <p:cond delay="5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1000"/>
                                        <p:tgtEl>
                                          <p:spTgt spid="32"/>
                                        </p:tgtEl>
                                      </p:cBhvr>
                                    </p:animEffect>
                                  </p:childTnLst>
                                </p:cTn>
                              </p:par>
                            </p:childTnLst>
                          </p:cTn>
                        </p:par>
                        <p:par>
                          <p:cTn id="39" fill="hold" nodeType="afterGroup">
                            <p:stCondLst>
                              <p:cond delay="6500"/>
                            </p:stCondLst>
                            <p:childTnLst>
                              <p:par>
                                <p:cTn id="40" presetID="2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1000"/>
                                        <p:tgtEl>
                                          <p:spTgt spid="33"/>
                                        </p:tgtEl>
                                      </p:cBhvr>
                                    </p:animEffect>
                                  </p:childTnLst>
                                </p:cTn>
                              </p:par>
                            </p:childTnLst>
                          </p:cTn>
                        </p:par>
                        <p:par>
                          <p:cTn id="43" fill="hold" nodeType="afterGroup">
                            <p:stCondLst>
                              <p:cond delay="7500"/>
                            </p:stCondLst>
                            <p:childTnLst>
                              <p:par>
                                <p:cTn id="44" presetID="22" presetClass="entr" presetSubtype="1"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par>
                          <p:cTn id="47" fill="hold" nodeType="afterGroup">
                            <p:stCondLst>
                              <p:cond delay="8500"/>
                            </p:stCondLst>
                            <p:childTnLst>
                              <p:par>
                                <p:cTn id="48" presetID="22" presetClass="entr" presetSubtype="2" fill="hold"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right)">
                                      <p:cBhvr>
                                        <p:cTn id="50" dur="500"/>
                                        <p:tgtEl>
                                          <p:spTgt spid="59"/>
                                        </p:tgtEl>
                                      </p:cBhvr>
                                    </p:animEffect>
                                  </p:childTnLst>
                                </p:cTn>
                              </p:par>
                            </p:childTnLst>
                          </p:cTn>
                        </p:par>
                        <p:par>
                          <p:cTn id="51" fill="hold" nodeType="afterGroup">
                            <p:stCondLst>
                              <p:cond delay="9000"/>
                            </p:stCondLst>
                            <p:childTnLst>
                              <p:par>
                                <p:cTn id="52" presetID="22" presetClass="entr" presetSubtype="8"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wipe(left)">
                                      <p:cBhvr>
                                        <p:cTn id="54" dur="500"/>
                                        <p:tgtEl>
                                          <p:spTgt spid="44"/>
                                        </p:tgtEl>
                                      </p:cBhvr>
                                    </p:animEffect>
                                  </p:childTnLst>
                                </p:cTn>
                              </p:par>
                            </p:childTnLst>
                          </p:cTn>
                        </p:par>
                        <p:par>
                          <p:cTn id="55" fill="hold" nodeType="afterGroup">
                            <p:stCondLst>
                              <p:cond delay="9500"/>
                            </p:stCondLst>
                            <p:childTnLst>
                              <p:par>
                                <p:cTn id="56" presetID="22" presetClass="entr" presetSubtype="4" fill="hold" nodeType="after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wipe(down)">
                                      <p:cBhvr>
                                        <p:cTn id="58" dur="500"/>
                                        <p:tgtEl>
                                          <p:spTgt spid="65"/>
                                        </p:tgtEl>
                                      </p:cBhvr>
                                    </p:animEffect>
                                  </p:childTnLst>
                                </p:cTn>
                              </p:par>
                            </p:childTnLst>
                          </p:cTn>
                        </p:par>
                        <p:par>
                          <p:cTn id="59" fill="hold" nodeType="afterGroup">
                            <p:stCondLst>
                              <p:cond delay="10000"/>
                            </p:stCondLst>
                            <p:childTnLst>
                              <p:par>
                                <p:cTn id="60" presetID="22" presetClass="entr" presetSubtype="8"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par>
                          <p:cTn id="63" fill="hold" nodeType="afterGroup">
                            <p:stCondLst>
                              <p:cond delay="10500"/>
                            </p:stCondLst>
                            <p:childTnLst>
                              <p:par>
                                <p:cTn id="64" presetID="22" presetClass="entr" presetSubtype="8"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wipe(left)">
                                      <p:cBhvr>
                                        <p:cTn id="6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Policy of government to respond adverse supply shock</a:t>
            </a:r>
            <a:endParaRPr lang="en-US" dirty="0"/>
          </a:p>
        </p:txBody>
      </p:sp>
      <p:grpSp>
        <p:nvGrpSpPr>
          <p:cNvPr id="3" name="Group 22"/>
          <p:cNvGrpSpPr>
            <a:grpSpLocks/>
          </p:cNvGrpSpPr>
          <p:nvPr/>
        </p:nvGrpSpPr>
        <p:grpSpPr bwMode="auto">
          <a:xfrm>
            <a:off x="1135063" y="1389063"/>
            <a:ext cx="5894387" cy="3184525"/>
            <a:chOff x="1135612" y="1151956"/>
            <a:chExt cx="5894225" cy="3183332"/>
          </a:xfrm>
        </p:grpSpPr>
        <p:grpSp>
          <p:nvGrpSpPr>
            <p:cNvPr id="4" name="Group 11"/>
            <p:cNvGrpSpPr>
              <a:grpSpLocks/>
            </p:cNvGrpSpPr>
            <p:nvPr/>
          </p:nvGrpSpPr>
          <p:grpSpPr bwMode="auto">
            <a:xfrm>
              <a:off x="1816194" y="1199731"/>
              <a:ext cx="5213643" cy="3135557"/>
              <a:chOff x="1816194" y="1199731"/>
              <a:chExt cx="5213643" cy="3135557"/>
            </a:xfrm>
          </p:grpSpPr>
          <p:cxnSp>
            <p:nvCxnSpPr>
              <p:cNvPr id="6" name="Straight Connector 5"/>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8" name="Group 7"/>
          <p:cNvGrpSpPr>
            <a:grpSpLocks/>
          </p:cNvGrpSpPr>
          <p:nvPr/>
        </p:nvGrpSpPr>
        <p:grpSpPr bwMode="auto">
          <a:xfrm>
            <a:off x="3462338" y="1492250"/>
            <a:ext cx="1335087" cy="3413125"/>
            <a:chOff x="3461663" y="1492476"/>
            <a:chExt cx="1335867" cy="3412284"/>
          </a:xfrm>
        </p:grpSpPr>
        <p:grpSp>
          <p:nvGrpSpPr>
            <p:cNvPr id="9" name="Group 33"/>
            <p:cNvGrpSpPr>
              <a:grpSpLocks/>
            </p:cNvGrpSpPr>
            <p:nvPr/>
          </p:nvGrpSpPr>
          <p:grpSpPr bwMode="auto">
            <a:xfrm>
              <a:off x="3656998" y="1492476"/>
              <a:ext cx="1140532" cy="3080318"/>
              <a:chOff x="3656976" y="1255240"/>
              <a:chExt cx="1140532" cy="3079652"/>
            </a:xfrm>
          </p:grpSpPr>
          <p:cxnSp>
            <p:nvCxnSpPr>
              <p:cNvPr id="11" name="Straight Connector 10"/>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2"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10"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3" name="Group 30"/>
          <p:cNvGrpSpPr>
            <a:grpSpLocks/>
          </p:cNvGrpSpPr>
          <p:nvPr/>
        </p:nvGrpSpPr>
        <p:grpSpPr bwMode="auto">
          <a:xfrm>
            <a:off x="2327275" y="2181225"/>
            <a:ext cx="5248275" cy="1927225"/>
            <a:chOff x="2291503" y="1741683"/>
            <a:chExt cx="5249022" cy="1927889"/>
          </a:xfrm>
        </p:grpSpPr>
        <p:cxnSp>
          <p:nvCxnSpPr>
            <p:cNvPr id="14" name="Straight Connector 13"/>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5" name="TextBox 29"/>
            <p:cNvSpPr txBox="1">
              <a:spLocks noChangeArrowheads="1"/>
            </p:cNvSpPr>
            <p:nvPr/>
          </p:nvSpPr>
          <p:spPr bwMode="auto">
            <a:xfrm>
              <a:off x="5518522" y="1741683"/>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Short-run aggregate</a:t>
              </a:r>
            </a:p>
            <a:p>
              <a:pPr algn="ctr" eaLnBrk="1" hangingPunct="1"/>
              <a:r>
                <a:rPr lang="en-US" altLang="en-US" sz="1600"/>
                <a:t>supply, AS</a:t>
              </a:r>
              <a:r>
                <a:rPr lang="en-US" altLang="en-US" sz="1600" baseline="-25000"/>
                <a:t>1</a:t>
              </a:r>
            </a:p>
          </p:txBody>
        </p:sp>
      </p:grpSp>
      <p:grpSp>
        <p:nvGrpSpPr>
          <p:cNvPr id="16" name="Group 33"/>
          <p:cNvGrpSpPr>
            <a:grpSpLocks/>
          </p:cNvGrpSpPr>
          <p:nvPr/>
        </p:nvGrpSpPr>
        <p:grpSpPr bwMode="auto">
          <a:xfrm>
            <a:off x="1924050" y="2279650"/>
            <a:ext cx="5154613" cy="2200275"/>
            <a:chOff x="2054516" y="1793327"/>
            <a:chExt cx="5155152" cy="2198692"/>
          </a:xfrm>
        </p:grpSpPr>
        <p:cxnSp>
          <p:nvCxnSpPr>
            <p:cNvPr id="17" name="Straight Connector 16"/>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8"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grpSp>
        <p:nvGrpSpPr>
          <p:cNvPr id="19" name="Group 30"/>
          <p:cNvGrpSpPr>
            <a:grpSpLocks/>
          </p:cNvGrpSpPr>
          <p:nvPr/>
        </p:nvGrpSpPr>
        <p:grpSpPr bwMode="auto">
          <a:xfrm>
            <a:off x="2076450" y="1597025"/>
            <a:ext cx="3746500" cy="2022475"/>
            <a:chOff x="2291503" y="1646705"/>
            <a:chExt cx="3747736" cy="2022867"/>
          </a:xfrm>
        </p:grpSpPr>
        <p:cxnSp>
          <p:nvCxnSpPr>
            <p:cNvPr id="20" name="Straight Connector 19"/>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Box 29"/>
            <p:cNvSpPr txBox="1">
              <a:spLocks noChangeArrowheads="1"/>
            </p:cNvSpPr>
            <p:nvPr/>
          </p:nvSpPr>
          <p:spPr bwMode="auto">
            <a:xfrm>
              <a:off x="5506644" y="1646705"/>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AS</a:t>
              </a:r>
              <a:r>
                <a:rPr lang="en-US" altLang="en-US" sz="1600" baseline="-25000"/>
                <a:t>2</a:t>
              </a:r>
            </a:p>
          </p:txBody>
        </p:sp>
      </p:grpSp>
      <p:grpSp>
        <p:nvGrpSpPr>
          <p:cNvPr id="22" name="Group 25"/>
          <p:cNvGrpSpPr>
            <a:grpSpLocks/>
          </p:cNvGrpSpPr>
          <p:nvPr/>
        </p:nvGrpSpPr>
        <p:grpSpPr bwMode="auto">
          <a:xfrm>
            <a:off x="1804988" y="4546600"/>
            <a:ext cx="5616575" cy="338138"/>
            <a:chOff x="1805049" y="4308771"/>
            <a:chExt cx="5616084" cy="337969"/>
          </a:xfrm>
        </p:grpSpPr>
        <p:cxnSp>
          <p:nvCxnSpPr>
            <p:cNvPr id="23" name="Straight Connector 22"/>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cxnSp>
        <p:nvCxnSpPr>
          <p:cNvPr id="26" name="Straight Arrow Connector 25"/>
          <p:cNvCxnSpPr/>
          <p:nvPr/>
        </p:nvCxnSpPr>
        <p:spPr>
          <a:xfrm flipH="1">
            <a:off x="4243721" y="2765655"/>
            <a:ext cx="5537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804988" y="3439385"/>
            <a:ext cx="1852611"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7" idx="1"/>
          </p:cNvCxnSpPr>
          <p:nvPr/>
        </p:nvCxnSpPr>
        <p:spPr>
          <a:xfrm>
            <a:off x="1839913" y="2993232"/>
            <a:ext cx="2071040" cy="13295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805760" y="2279579"/>
            <a:ext cx="2071040" cy="13295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768430" y="4016505"/>
            <a:ext cx="819150" cy="369332"/>
          </a:xfrm>
          <a:prstGeom prst="rect">
            <a:avLst/>
          </a:prstGeom>
          <a:noFill/>
        </p:spPr>
        <p:txBody>
          <a:bodyPr wrap="square" rtlCol="0">
            <a:spAutoFit/>
          </a:bodyPr>
          <a:lstStyle/>
          <a:p>
            <a:r>
              <a:rPr lang="en-US" dirty="0" err="1" smtClean="0"/>
              <a:t>Gov</a:t>
            </a:r>
            <a:r>
              <a:rPr lang="en-US" dirty="0" smtClean="0"/>
              <a:t>(1)</a:t>
            </a:r>
            <a:endParaRPr lang="en-US" dirty="0"/>
          </a:p>
        </p:txBody>
      </p:sp>
      <p:sp>
        <p:nvSpPr>
          <p:cNvPr id="34" name="TextBox 33"/>
          <p:cNvSpPr txBox="1"/>
          <p:nvPr/>
        </p:nvSpPr>
        <p:spPr>
          <a:xfrm>
            <a:off x="4880956" y="3424217"/>
            <a:ext cx="819150" cy="369332"/>
          </a:xfrm>
          <a:prstGeom prst="rect">
            <a:avLst/>
          </a:prstGeom>
          <a:noFill/>
        </p:spPr>
        <p:txBody>
          <a:bodyPr wrap="square" rtlCol="0">
            <a:spAutoFit/>
          </a:bodyPr>
          <a:lstStyle/>
          <a:p>
            <a:r>
              <a:rPr lang="en-US" dirty="0" err="1" smtClean="0"/>
              <a:t>Gov</a:t>
            </a:r>
            <a:r>
              <a:rPr lang="en-US" dirty="0" smtClean="0"/>
              <a:t>(2)</a:t>
            </a:r>
            <a:endParaRPr lang="en-US" dirty="0"/>
          </a:p>
        </p:txBody>
      </p:sp>
      <p:cxnSp>
        <p:nvCxnSpPr>
          <p:cNvPr id="36" name="Straight Arrow Connector 35"/>
          <p:cNvCxnSpPr/>
          <p:nvPr/>
        </p:nvCxnSpPr>
        <p:spPr>
          <a:xfrm>
            <a:off x="4178005" y="3608883"/>
            <a:ext cx="546395"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3574550" y="4016505"/>
            <a:ext cx="67280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4254566" y="2426178"/>
            <a:ext cx="1119154" cy="369332"/>
          </a:xfrm>
          <a:prstGeom prst="rect">
            <a:avLst/>
          </a:prstGeom>
          <a:noFill/>
        </p:spPr>
        <p:txBody>
          <a:bodyPr wrap="square" rtlCol="0">
            <a:spAutoFit/>
          </a:bodyPr>
          <a:lstStyle/>
          <a:p>
            <a:r>
              <a:rPr lang="en-US" dirty="0" smtClean="0"/>
              <a:t>Economy</a:t>
            </a:r>
            <a:endParaRPr lang="en-US" dirty="0"/>
          </a:p>
        </p:txBody>
      </p:sp>
      <p:sp>
        <p:nvSpPr>
          <p:cNvPr id="41" name="TextBox 40"/>
          <p:cNvSpPr txBox="1"/>
          <p:nvPr/>
        </p:nvSpPr>
        <p:spPr>
          <a:xfrm>
            <a:off x="576911" y="4905375"/>
            <a:ext cx="7696199" cy="1785104"/>
          </a:xfrm>
          <a:prstGeom prst="rect">
            <a:avLst/>
          </a:prstGeom>
          <a:noFill/>
        </p:spPr>
        <p:txBody>
          <a:bodyPr wrap="square" rtlCol="0">
            <a:spAutoFit/>
          </a:bodyPr>
          <a:lstStyle/>
          <a:p>
            <a:r>
              <a:rPr lang="en-US" sz="2200" dirty="0" smtClean="0"/>
              <a:t>Government has 2 choices: </a:t>
            </a:r>
          </a:p>
          <a:p>
            <a:r>
              <a:rPr lang="en-US" sz="2200" dirty="0" smtClean="0"/>
              <a:t>+ </a:t>
            </a:r>
            <a:r>
              <a:rPr lang="en-US" sz="2200" dirty="0" err="1" smtClean="0"/>
              <a:t>gov</a:t>
            </a:r>
            <a:r>
              <a:rPr lang="en-US" sz="2200" dirty="0" smtClean="0"/>
              <a:t>(1) decrease AD </a:t>
            </a:r>
            <a:r>
              <a:rPr lang="en-US" sz="2200" dirty="0" smtClean="0">
                <a:cs typeface="Times New Roman"/>
              </a:rPr>
              <a:t>→ shift AD to the left </a:t>
            </a:r>
            <a:r>
              <a:rPr lang="en-US" sz="2200" dirty="0">
                <a:cs typeface="Times New Roman"/>
              </a:rPr>
              <a:t>→ </a:t>
            </a:r>
            <a:r>
              <a:rPr lang="en-US" sz="2200" dirty="0" smtClean="0">
                <a:cs typeface="Times New Roman"/>
              </a:rPr>
              <a:t> keep P unchanged but Y declines further     </a:t>
            </a:r>
          </a:p>
          <a:p>
            <a:r>
              <a:rPr lang="en-US" sz="2200" dirty="0" smtClean="0">
                <a:cs typeface="Times New Roman"/>
              </a:rPr>
              <a:t>+ </a:t>
            </a:r>
            <a:r>
              <a:rPr lang="en-US" sz="2200" dirty="0" err="1" smtClean="0">
                <a:cs typeface="Times New Roman"/>
              </a:rPr>
              <a:t>gov</a:t>
            </a:r>
            <a:r>
              <a:rPr lang="en-US" sz="2200" dirty="0" smtClean="0">
                <a:cs typeface="Times New Roman"/>
              </a:rPr>
              <a:t>(2) </a:t>
            </a:r>
            <a:r>
              <a:rPr lang="en-US" sz="2200" dirty="0" smtClean="0"/>
              <a:t>increase </a:t>
            </a:r>
            <a:r>
              <a:rPr lang="en-US" sz="2200" dirty="0"/>
              <a:t>AD </a:t>
            </a:r>
            <a:r>
              <a:rPr lang="en-US" sz="2200" dirty="0">
                <a:cs typeface="Times New Roman"/>
              </a:rPr>
              <a:t>→ shift AD to the </a:t>
            </a:r>
            <a:r>
              <a:rPr lang="en-US" sz="2200" dirty="0" smtClean="0">
                <a:cs typeface="Times New Roman"/>
              </a:rPr>
              <a:t>right </a:t>
            </a:r>
            <a:r>
              <a:rPr lang="en-US" sz="2200" dirty="0">
                <a:cs typeface="Times New Roman"/>
              </a:rPr>
              <a:t>→  keep </a:t>
            </a:r>
            <a:r>
              <a:rPr lang="en-US" sz="2200" dirty="0" smtClean="0">
                <a:cs typeface="Times New Roman"/>
              </a:rPr>
              <a:t>Y </a:t>
            </a:r>
            <a:r>
              <a:rPr lang="en-US" sz="2200" dirty="0">
                <a:cs typeface="Times New Roman"/>
              </a:rPr>
              <a:t>unchanged but Y </a:t>
            </a:r>
            <a:r>
              <a:rPr lang="en-US" sz="2200" dirty="0" smtClean="0">
                <a:cs typeface="Times New Roman"/>
              </a:rPr>
              <a:t>rises further </a:t>
            </a:r>
            <a:endParaRPr lang="en-US" sz="2200" dirty="0"/>
          </a:p>
        </p:txBody>
      </p:sp>
    </p:spTree>
    <p:extLst>
      <p:ext uri="{BB962C8B-B14F-4D97-AF65-F5344CB8AC3E}">
        <p14:creationId xmlns:p14="http://schemas.microsoft.com/office/powerpoint/2010/main" val="1485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0"/>
                                        <p:tgtEl>
                                          <p:spTgt spid="13"/>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4500"/>
                            </p:stCondLst>
                            <p:childTnLst>
                              <p:par>
                                <p:cTn id="25" presetID="2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buNone/>
            </a:pPr>
            <a:r>
              <a:rPr lang="en-US" altLang="en-US" b="1" dirty="0" smtClean="0"/>
              <a:t>2 The </a:t>
            </a:r>
            <a:r>
              <a:rPr lang="en-US" altLang="en-US" b="1" dirty="0"/>
              <a:t>effects of a shift in aggregate </a:t>
            </a:r>
            <a:r>
              <a:rPr lang="en-US" altLang="en-US" b="1" dirty="0" smtClean="0"/>
              <a:t>supply</a:t>
            </a:r>
            <a:r>
              <a:rPr lang="en-US" altLang="en-US" dirty="0" smtClean="0"/>
              <a:t>: </a:t>
            </a:r>
            <a:r>
              <a:rPr lang="en-US" altLang="en-US" b="1" i="1" dirty="0" smtClean="0"/>
              <a:t>adverse supply shock and beneficial supply shock</a:t>
            </a:r>
          </a:p>
          <a:p>
            <a:pPr marL="0" indent="0">
              <a:buNone/>
            </a:pPr>
            <a:r>
              <a:rPr lang="en-US" altLang="en-US" b="1" i="1" u="sng" dirty="0" err="1" smtClean="0"/>
              <a:t>Benefitcial</a:t>
            </a:r>
            <a:r>
              <a:rPr lang="en-US" altLang="en-US" b="1" i="1" u="sng" dirty="0" smtClean="0"/>
              <a:t> supply shock</a:t>
            </a:r>
            <a:endParaRPr lang="en-US" altLang="en-US" u="sng" dirty="0"/>
          </a:p>
          <a:p>
            <a:pPr marL="0" indent="0">
              <a:buNone/>
            </a:pPr>
            <a:r>
              <a:rPr lang="en-US" altLang="en-US" sz="2500" dirty="0" smtClean="0"/>
              <a:t>Factor: Firms </a:t>
            </a:r>
            <a:r>
              <a:rPr lang="en-US" altLang="en-US" sz="2500" dirty="0"/>
              <a:t>– </a:t>
            </a:r>
            <a:r>
              <a:rPr lang="en-US" altLang="en-US" sz="2500" dirty="0" smtClean="0"/>
              <a:t>decrease </a:t>
            </a:r>
            <a:r>
              <a:rPr lang="en-US" altLang="en-US" sz="2500" dirty="0"/>
              <a:t>in production </a:t>
            </a:r>
            <a:r>
              <a:rPr lang="en-US" altLang="en-US" sz="2500" dirty="0" smtClean="0"/>
              <a:t>costs (oil price decreases) </a:t>
            </a:r>
            <a:r>
              <a:rPr lang="en-US" altLang="en-US" sz="2500" dirty="0" smtClean="0">
                <a:latin typeface="Times New Roman"/>
                <a:cs typeface="Times New Roman"/>
              </a:rPr>
              <a:t>→ </a:t>
            </a:r>
            <a:r>
              <a:rPr lang="en-US" altLang="en-US" sz="2500" dirty="0" smtClean="0"/>
              <a:t>Aggregate </a:t>
            </a:r>
            <a:r>
              <a:rPr lang="en-US" altLang="en-US" sz="2500" dirty="0"/>
              <a:t>supply curve – shifts </a:t>
            </a:r>
            <a:r>
              <a:rPr lang="en-US" altLang="en-US" sz="2500" dirty="0" smtClean="0"/>
              <a:t>right</a:t>
            </a:r>
            <a:endParaRPr lang="en-US" altLang="en-US" sz="2500" dirty="0"/>
          </a:p>
          <a:p>
            <a:pPr lvl="2"/>
            <a:r>
              <a:rPr lang="en-US" altLang="en-US" sz="2500" dirty="0" smtClean="0"/>
              <a:t>Short-run: Output rises </a:t>
            </a:r>
            <a:r>
              <a:rPr lang="en-US" altLang="en-US" sz="2500" dirty="0"/>
              <a:t>&amp; Price level </a:t>
            </a:r>
            <a:r>
              <a:rPr lang="en-US" altLang="en-US" sz="2500" dirty="0" smtClean="0"/>
              <a:t>falls </a:t>
            </a:r>
          </a:p>
          <a:p>
            <a:pPr lvl="2"/>
            <a:r>
              <a:rPr lang="en-US" altLang="en-US" sz="2500" dirty="0" smtClean="0"/>
              <a:t>Long-run</a:t>
            </a:r>
            <a:r>
              <a:rPr lang="en-US" altLang="en-US" sz="2500" dirty="0"/>
              <a:t>, (</a:t>
            </a:r>
            <a:r>
              <a:rPr lang="en-US" altLang="en-US" sz="2500" dirty="0" smtClean="0"/>
              <a:t>if </a:t>
            </a:r>
            <a:r>
              <a:rPr lang="en-US" altLang="en-US" sz="2500" dirty="0"/>
              <a:t>AD is held </a:t>
            </a:r>
            <a:r>
              <a:rPr lang="en-US" altLang="en-US" sz="2500" dirty="0" smtClean="0"/>
              <a:t>constant and factor shifting AS has temporary effect) SR </a:t>
            </a:r>
            <a:r>
              <a:rPr lang="en-US" altLang="en-US" sz="2500" dirty="0"/>
              <a:t>AS shifts back to </a:t>
            </a:r>
            <a:r>
              <a:rPr lang="en-US" altLang="en-US" sz="2500" dirty="0" smtClean="0"/>
              <a:t>left: Output </a:t>
            </a:r>
            <a:r>
              <a:rPr lang="en-US" altLang="en-US" sz="2500" dirty="0"/>
              <a:t>– natural </a:t>
            </a:r>
            <a:r>
              <a:rPr lang="en-US" altLang="en-US" sz="2500" dirty="0" smtClean="0"/>
              <a:t>rate and Price </a:t>
            </a:r>
            <a:r>
              <a:rPr lang="en-US" altLang="en-US" sz="2500" dirty="0"/>
              <a:t>level - </a:t>
            </a:r>
            <a:r>
              <a:rPr lang="en-US" altLang="en-US" sz="2500" dirty="0" smtClean="0"/>
              <a:t>rises</a:t>
            </a:r>
            <a:endParaRPr lang="en-US" altLang="en-US" sz="2500" dirty="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spTree>
    <p:extLst>
      <p:ext uri="{BB962C8B-B14F-4D97-AF65-F5344CB8AC3E}">
        <p14:creationId xmlns:p14="http://schemas.microsoft.com/office/powerpoint/2010/main" val="41899715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An beneficial shift in aggregate supply</a:t>
            </a:r>
          </a:p>
        </p:txBody>
      </p:sp>
      <p:grpSp>
        <p:nvGrpSpPr>
          <p:cNvPr id="5" name="Group 22"/>
          <p:cNvGrpSpPr>
            <a:grpSpLocks/>
          </p:cNvGrpSpPr>
          <p:nvPr/>
        </p:nvGrpSpPr>
        <p:grpSpPr bwMode="auto">
          <a:xfrm>
            <a:off x="1135063" y="1389063"/>
            <a:ext cx="5894387" cy="3184525"/>
            <a:chOff x="1135612" y="1151956"/>
            <a:chExt cx="5894225" cy="3183332"/>
          </a:xfrm>
        </p:grpSpPr>
        <p:grpSp>
          <p:nvGrpSpPr>
            <p:cNvPr id="69685" name="Group 11"/>
            <p:cNvGrpSpPr>
              <a:grpSpLocks/>
            </p:cNvGrpSpPr>
            <p:nvPr/>
          </p:nvGrpSpPr>
          <p:grpSpPr bwMode="auto">
            <a:xfrm>
              <a:off x="1816194" y="1199731"/>
              <a:ext cx="5213643" cy="3135557"/>
              <a:chOff x="1816194" y="1199731"/>
              <a:chExt cx="5213643" cy="3135557"/>
            </a:xfrm>
          </p:grpSpPr>
          <p:cxnSp>
            <p:nvCxnSpPr>
              <p:cNvPr id="8" name="Straight Connector 7"/>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9686"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10" name="Group 25"/>
          <p:cNvGrpSpPr>
            <a:grpSpLocks/>
          </p:cNvGrpSpPr>
          <p:nvPr/>
        </p:nvGrpSpPr>
        <p:grpSpPr bwMode="auto">
          <a:xfrm>
            <a:off x="1804988" y="4546600"/>
            <a:ext cx="5616575" cy="338138"/>
            <a:chOff x="1805049" y="4308771"/>
            <a:chExt cx="5616084" cy="337969"/>
          </a:xfrm>
        </p:grpSpPr>
        <p:cxnSp>
          <p:nvCxnSpPr>
            <p:cNvPr id="11" name="Straight Connector 10"/>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9684" name="TextBox 23"/>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sp>
        <p:nvSpPr>
          <p:cNvPr id="13" name="TextBox 12"/>
          <p:cNvSpPr txBox="1">
            <a:spLocks noChangeArrowheads="1"/>
          </p:cNvSpPr>
          <p:nvPr/>
        </p:nvSpPr>
        <p:spPr bwMode="auto">
          <a:xfrm>
            <a:off x="177800" y="5576888"/>
            <a:ext cx="88122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When some event </a:t>
            </a:r>
            <a:r>
              <a:rPr lang="en-US" altLang="en-US" sz="1600" dirty="0" smtClean="0"/>
              <a:t>decreases </a:t>
            </a:r>
            <a:r>
              <a:rPr lang="en-US" altLang="en-US" sz="1600" dirty="0"/>
              <a:t>firms’ costs, the short-run aggregate-supply curve shifts to the </a:t>
            </a:r>
            <a:r>
              <a:rPr lang="en-US" altLang="en-US" sz="1600" dirty="0" smtClean="0"/>
              <a:t>right </a:t>
            </a:r>
            <a:r>
              <a:rPr lang="en-US" altLang="en-US" sz="1600" dirty="0"/>
              <a:t>from AS</a:t>
            </a:r>
            <a:r>
              <a:rPr lang="en-US" altLang="en-US" sz="1600" baseline="-25000" dirty="0"/>
              <a:t>1</a:t>
            </a:r>
            <a:r>
              <a:rPr lang="en-US" altLang="en-US" sz="1600" dirty="0"/>
              <a:t> to AS</a:t>
            </a:r>
            <a:r>
              <a:rPr lang="en-US" altLang="en-US" sz="1600" baseline="-25000" dirty="0"/>
              <a:t>2</a:t>
            </a:r>
            <a:r>
              <a:rPr lang="en-US" altLang="en-US" sz="1600" dirty="0"/>
              <a:t>. The economy moves from point A to point B. The result </a:t>
            </a:r>
            <a:r>
              <a:rPr lang="en-US" altLang="en-US" sz="1600" dirty="0" smtClean="0"/>
              <a:t>: </a:t>
            </a:r>
            <a:r>
              <a:rPr lang="en-US" altLang="en-US" sz="1600" dirty="0"/>
              <a:t>Output </a:t>
            </a:r>
            <a:r>
              <a:rPr lang="en-US" altLang="en-US" sz="1600" dirty="0" smtClean="0"/>
              <a:t>rises </a:t>
            </a:r>
            <a:r>
              <a:rPr lang="en-US" altLang="en-US" sz="1600" dirty="0"/>
              <a:t>from Y</a:t>
            </a:r>
            <a:r>
              <a:rPr lang="en-US" altLang="en-US" sz="1600" baseline="-25000" dirty="0"/>
              <a:t>1</a:t>
            </a:r>
            <a:r>
              <a:rPr lang="en-US" altLang="en-US" sz="1600" dirty="0"/>
              <a:t> to Y</a:t>
            </a:r>
            <a:r>
              <a:rPr lang="en-US" altLang="en-US" sz="1600" baseline="-25000" dirty="0"/>
              <a:t>2</a:t>
            </a:r>
            <a:r>
              <a:rPr lang="en-US" altLang="en-US" sz="1600" dirty="0"/>
              <a:t>, and the price level </a:t>
            </a:r>
            <a:r>
              <a:rPr lang="en-US" altLang="en-US" sz="1600" dirty="0" smtClean="0"/>
              <a:t>falls </a:t>
            </a:r>
            <a:r>
              <a:rPr lang="en-US" altLang="en-US" sz="1600" dirty="0"/>
              <a:t>from P</a:t>
            </a:r>
            <a:r>
              <a:rPr lang="en-US" altLang="en-US" sz="1600" baseline="-25000" dirty="0"/>
              <a:t>1</a:t>
            </a:r>
            <a:r>
              <a:rPr lang="en-US" altLang="en-US" sz="1600" dirty="0"/>
              <a:t> to P</a:t>
            </a:r>
            <a:r>
              <a:rPr lang="en-US" altLang="en-US" sz="1600" baseline="-25000" dirty="0"/>
              <a:t>2</a:t>
            </a:r>
            <a:r>
              <a:rPr lang="en-US" altLang="en-US" sz="1600" dirty="0"/>
              <a:t>.</a:t>
            </a:r>
          </a:p>
        </p:txBody>
      </p:sp>
      <p:grpSp>
        <p:nvGrpSpPr>
          <p:cNvPr id="14" name="Group 13"/>
          <p:cNvGrpSpPr>
            <a:grpSpLocks/>
          </p:cNvGrpSpPr>
          <p:nvPr/>
        </p:nvGrpSpPr>
        <p:grpSpPr bwMode="auto">
          <a:xfrm>
            <a:off x="3462338" y="1492250"/>
            <a:ext cx="1335087" cy="3413125"/>
            <a:chOff x="3461663" y="1492476"/>
            <a:chExt cx="1335867" cy="3412284"/>
          </a:xfrm>
        </p:grpSpPr>
        <p:grpSp>
          <p:nvGrpSpPr>
            <p:cNvPr id="69679" name="Group 33"/>
            <p:cNvGrpSpPr>
              <a:grpSpLocks/>
            </p:cNvGrpSpPr>
            <p:nvPr/>
          </p:nvGrpSpPr>
          <p:grpSpPr bwMode="auto">
            <a:xfrm>
              <a:off x="3656998" y="1492476"/>
              <a:ext cx="1140532" cy="3080318"/>
              <a:chOff x="3656976" y="1255240"/>
              <a:chExt cx="1140532" cy="3079652"/>
            </a:xfrm>
          </p:grpSpPr>
          <p:cxnSp>
            <p:nvCxnSpPr>
              <p:cNvPr id="17" name="Straight Connector 16"/>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69682"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69680"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9" name="Group 30"/>
          <p:cNvGrpSpPr>
            <a:grpSpLocks/>
          </p:cNvGrpSpPr>
          <p:nvPr/>
        </p:nvGrpSpPr>
        <p:grpSpPr bwMode="auto">
          <a:xfrm>
            <a:off x="2327275" y="1915357"/>
            <a:ext cx="4462674" cy="2193094"/>
            <a:chOff x="2291503" y="1475723"/>
            <a:chExt cx="4463309" cy="2193849"/>
          </a:xfrm>
        </p:grpSpPr>
        <p:cxnSp>
          <p:nvCxnSpPr>
            <p:cNvPr id="20" name="Straight Connector 19"/>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9678" name="TextBox 29"/>
            <p:cNvSpPr txBox="1">
              <a:spLocks noChangeArrowheads="1"/>
            </p:cNvSpPr>
            <p:nvPr/>
          </p:nvSpPr>
          <p:spPr bwMode="auto">
            <a:xfrm>
              <a:off x="4732809" y="1475723"/>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 aggregate</a:t>
              </a:r>
            </a:p>
            <a:p>
              <a:pPr algn="ctr" eaLnBrk="1" hangingPunct="1"/>
              <a:r>
                <a:rPr lang="en-US" altLang="en-US" sz="1600" dirty="0"/>
                <a:t>supply, AS</a:t>
              </a:r>
              <a:r>
                <a:rPr lang="en-US" altLang="en-US" sz="1600" baseline="-25000" dirty="0"/>
                <a:t>1</a:t>
              </a:r>
            </a:p>
          </p:txBody>
        </p:sp>
      </p:grpSp>
      <p:grpSp>
        <p:nvGrpSpPr>
          <p:cNvPr id="22" name="Group 33"/>
          <p:cNvGrpSpPr>
            <a:grpSpLocks/>
          </p:cNvGrpSpPr>
          <p:nvPr/>
        </p:nvGrpSpPr>
        <p:grpSpPr bwMode="auto">
          <a:xfrm>
            <a:off x="1924050" y="2279650"/>
            <a:ext cx="5154613" cy="2200275"/>
            <a:chOff x="2054516" y="1793327"/>
            <a:chExt cx="5155152" cy="2198692"/>
          </a:xfrm>
        </p:grpSpPr>
        <p:cxnSp>
          <p:nvCxnSpPr>
            <p:cNvPr id="23" name="Straight Connector 22"/>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69676"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grpSp>
        <p:nvGrpSpPr>
          <p:cNvPr id="25" name="Group 24"/>
          <p:cNvGrpSpPr>
            <a:grpSpLocks/>
          </p:cNvGrpSpPr>
          <p:nvPr/>
        </p:nvGrpSpPr>
        <p:grpSpPr bwMode="auto">
          <a:xfrm>
            <a:off x="1419225" y="3248025"/>
            <a:ext cx="2651125" cy="363538"/>
            <a:chOff x="1419781" y="2546671"/>
            <a:chExt cx="2650603" cy="364281"/>
          </a:xfrm>
        </p:grpSpPr>
        <p:grpSp>
          <p:nvGrpSpPr>
            <p:cNvPr id="69669" name="Group 25"/>
            <p:cNvGrpSpPr>
              <a:grpSpLocks/>
            </p:cNvGrpSpPr>
            <p:nvPr/>
          </p:nvGrpSpPr>
          <p:grpSpPr bwMode="auto">
            <a:xfrm>
              <a:off x="1419781" y="2572398"/>
              <a:ext cx="2308979" cy="338554"/>
              <a:chOff x="1419781" y="2572398"/>
              <a:chExt cx="2308979" cy="338554"/>
            </a:xfrm>
          </p:grpSpPr>
          <p:grpSp>
            <p:nvGrpSpPr>
              <p:cNvPr id="69671" name="Group 27"/>
              <p:cNvGrpSpPr>
                <a:grpSpLocks/>
              </p:cNvGrpSpPr>
              <p:nvPr/>
            </p:nvGrpSpPr>
            <p:grpSpPr bwMode="auto">
              <a:xfrm>
                <a:off x="1419781" y="2572398"/>
                <a:ext cx="2237819" cy="338554"/>
                <a:chOff x="1419470" y="2751055"/>
                <a:chExt cx="2238012" cy="338554"/>
              </a:xfrm>
            </p:grpSpPr>
            <p:cxnSp>
              <p:nvCxnSpPr>
                <p:cNvPr id="30" name="Straight Connector 29"/>
                <p:cNvCxnSpPr/>
                <p:nvPr/>
              </p:nvCxnSpPr>
              <p:spPr>
                <a:xfrm rot="10800000">
                  <a:off x="1829000" y="2897128"/>
                  <a:ext cx="1828597"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74" name="TextBox 24"/>
                <p:cNvSpPr txBox="1">
                  <a:spLocks noChangeArrowheads="1"/>
                </p:cNvSpPr>
                <p:nvPr/>
              </p:nvSpPr>
              <p:spPr bwMode="auto">
                <a:xfrm>
                  <a:off x="1419470" y="2751055"/>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a:t>
                  </a:r>
                  <a:r>
                    <a:rPr lang="en-US" altLang="en-US" sz="1600" baseline="-25000"/>
                    <a:t>1</a:t>
                  </a:r>
                </a:p>
              </p:txBody>
            </p:sp>
          </p:grpSp>
          <p:sp>
            <p:nvSpPr>
              <p:cNvPr id="69672" name="Freeform 183"/>
              <p:cNvSpPr>
                <a:spLocks/>
              </p:cNvSpPr>
              <p:nvPr/>
            </p:nvSpPr>
            <p:spPr bwMode="auto">
              <a:xfrm>
                <a:off x="3582779" y="2651750"/>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9670" name="TextBox 24"/>
            <p:cNvSpPr txBox="1">
              <a:spLocks noChangeArrowheads="1"/>
            </p:cNvSpPr>
            <p:nvPr/>
          </p:nvSpPr>
          <p:spPr bwMode="auto">
            <a:xfrm>
              <a:off x="3749463" y="254667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A</a:t>
              </a:r>
              <a:endParaRPr lang="en-US" altLang="en-US" sz="1600" baseline="-25000"/>
            </a:p>
          </p:txBody>
        </p:sp>
      </p:grpSp>
      <p:grpSp>
        <p:nvGrpSpPr>
          <p:cNvPr id="32" name="Group 30"/>
          <p:cNvGrpSpPr>
            <a:grpSpLocks/>
          </p:cNvGrpSpPr>
          <p:nvPr/>
        </p:nvGrpSpPr>
        <p:grpSpPr bwMode="auto">
          <a:xfrm>
            <a:off x="2831956" y="2499786"/>
            <a:ext cx="3778424" cy="1802340"/>
            <a:chOff x="2291503" y="1866883"/>
            <a:chExt cx="3779671" cy="1802689"/>
          </a:xfrm>
        </p:grpSpPr>
        <p:cxnSp>
          <p:nvCxnSpPr>
            <p:cNvPr id="35" name="Straight Connector 34"/>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9668" name="TextBox 29"/>
            <p:cNvSpPr txBox="1">
              <a:spLocks noChangeArrowheads="1"/>
            </p:cNvSpPr>
            <p:nvPr/>
          </p:nvSpPr>
          <p:spPr bwMode="auto">
            <a:xfrm>
              <a:off x="5538579" y="1866883"/>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AS</a:t>
              </a:r>
              <a:r>
                <a:rPr lang="en-US" altLang="en-US" sz="1600" baseline="-25000" dirty="0"/>
                <a:t>2</a:t>
              </a:r>
            </a:p>
          </p:txBody>
        </p:sp>
      </p:grpSp>
      <p:grpSp>
        <p:nvGrpSpPr>
          <p:cNvPr id="33" name="Group 36"/>
          <p:cNvGrpSpPr>
            <a:grpSpLocks/>
          </p:cNvGrpSpPr>
          <p:nvPr/>
        </p:nvGrpSpPr>
        <p:grpSpPr bwMode="auto">
          <a:xfrm>
            <a:off x="1421387" y="3533787"/>
            <a:ext cx="3162519" cy="403786"/>
            <a:chOff x="948157" y="2507601"/>
            <a:chExt cx="3162199" cy="403351"/>
          </a:xfrm>
        </p:grpSpPr>
        <p:grpSp>
          <p:nvGrpSpPr>
            <p:cNvPr id="69661" name="Group 25"/>
            <p:cNvGrpSpPr>
              <a:grpSpLocks/>
            </p:cNvGrpSpPr>
            <p:nvPr/>
          </p:nvGrpSpPr>
          <p:grpSpPr bwMode="auto">
            <a:xfrm>
              <a:off x="948157" y="2572398"/>
              <a:ext cx="2741621" cy="338554"/>
              <a:chOff x="948157" y="2572398"/>
              <a:chExt cx="2741621" cy="338554"/>
            </a:xfrm>
          </p:grpSpPr>
          <p:grpSp>
            <p:nvGrpSpPr>
              <p:cNvPr id="69663" name="Group 27"/>
              <p:cNvGrpSpPr>
                <a:grpSpLocks/>
              </p:cNvGrpSpPr>
              <p:nvPr/>
            </p:nvGrpSpPr>
            <p:grpSpPr bwMode="auto">
              <a:xfrm>
                <a:off x="948157" y="2572398"/>
                <a:ext cx="2685642" cy="338554"/>
                <a:chOff x="947806" y="2751055"/>
                <a:chExt cx="2685874" cy="338554"/>
              </a:xfrm>
            </p:grpSpPr>
            <p:cxnSp>
              <p:nvCxnSpPr>
                <p:cNvPr id="42" name="Straight Connector 41"/>
                <p:cNvCxnSpPr/>
                <p:nvPr/>
              </p:nvCxnSpPr>
              <p:spPr>
                <a:xfrm flipH="1">
                  <a:off x="1355352" y="2845540"/>
                  <a:ext cx="2278328" cy="999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66" name="TextBox 24"/>
                <p:cNvSpPr txBox="1">
                  <a:spLocks noChangeArrowheads="1"/>
                </p:cNvSpPr>
                <p:nvPr/>
              </p:nvSpPr>
              <p:spPr bwMode="auto">
                <a:xfrm>
                  <a:off x="947806" y="2751055"/>
                  <a:ext cx="3962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a:t>
                  </a:r>
                  <a:r>
                    <a:rPr lang="en-US" altLang="en-US" sz="1600" baseline="-25000" dirty="0"/>
                    <a:t>2</a:t>
                  </a:r>
                </a:p>
              </p:txBody>
            </p:sp>
          </p:grpSp>
          <p:sp>
            <p:nvSpPr>
              <p:cNvPr id="69664" name="Freeform 183"/>
              <p:cNvSpPr>
                <a:spLocks/>
              </p:cNvSpPr>
              <p:nvPr/>
            </p:nvSpPr>
            <p:spPr bwMode="auto">
              <a:xfrm>
                <a:off x="3543797" y="2595595"/>
                <a:ext cx="145981" cy="136644"/>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sp>
          <p:nvSpPr>
            <p:cNvPr id="69662" name="TextBox 24"/>
            <p:cNvSpPr txBox="1">
              <a:spLocks noChangeArrowheads="1"/>
            </p:cNvSpPr>
            <p:nvPr/>
          </p:nvSpPr>
          <p:spPr bwMode="auto">
            <a:xfrm>
              <a:off x="3789435" y="2507601"/>
              <a:ext cx="3209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B</a:t>
              </a:r>
              <a:endParaRPr lang="en-US" altLang="en-US" sz="1600" baseline="-25000" dirty="0"/>
            </a:p>
          </p:txBody>
        </p:sp>
      </p:grpSp>
      <p:grpSp>
        <p:nvGrpSpPr>
          <p:cNvPr id="38" name="Group 44"/>
          <p:cNvGrpSpPr>
            <a:grpSpLocks/>
          </p:cNvGrpSpPr>
          <p:nvPr/>
        </p:nvGrpSpPr>
        <p:grpSpPr bwMode="auto">
          <a:xfrm>
            <a:off x="3909858" y="3665399"/>
            <a:ext cx="396875" cy="1153033"/>
            <a:chOff x="3499551" y="3113312"/>
            <a:chExt cx="396262" cy="1574753"/>
          </a:xfrm>
        </p:grpSpPr>
        <p:cxnSp>
          <p:nvCxnSpPr>
            <p:cNvPr id="48" name="Straight Connector 47"/>
            <p:cNvCxnSpPr/>
            <p:nvPr/>
          </p:nvCxnSpPr>
          <p:spPr bwMode="auto">
            <a:xfrm>
              <a:off x="3659795" y="3113312"/>
              <a:ext cx="0" cy="1121104"/>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9660" name="TextBox 31"/>
            <p:cNvSpPr txBox="1">
              <a:spLocks noChangeArrowheads="1"/>
            </p:cNvSpPr>
            <p:nvPr/>
          </p:nvSpPr>
          <p:spPr bwMode="auto">
            <a:xfrm>
              <a:off x="3499551" y="4349511"/>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Y</a:t>
              </a:r>
              <a:r>
                <a:rPr lang="en-US" altLang="en-US" sz="1600" baseline="-25000" dirty="0"/>
                <a:t>2</a:t>
              </a:r>
            </a:p>
          </p:txBody>
        </p:sp>
      </p:grpSp>
      <p:cxnSp>
        <p:nvCxnSpPr>
          <p:cNvPr id="53" name="Straight Arrow Connector 52"/>
          <p:cNvCxnSpPr/>
          <p:nvPr/>
        </p:nvCxnSpPr>
        <p:spPr>
          <a:xfrm>
            <a:off x="5195311" y="2701813"/>
            <a:ext cx="634855"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0" name="Group 56"/>
          <p:cNvGrpSpPr>
            <a:grpSpLocks/>
          </p:cNvGrpSpPr>
          <p:nvPr/>
        </p:nvGrpSpPr>
        <p:grpSpPr bwMode="auto">
          <a:xfrm>
            <a:off x="5450679" y="1375207"/>
            <a:ext cx="3598245" cy="1326605"/>
            <a:chOff x="5450943" y="1374748"/>
            <a:chExt cx="3597992" cy="1327434"/>
          </a:xfrm>
        </p:grpSpPr>
        <p:sp>
          <p:nvSpPr>
            <p:cNvPr id="69657" name="TextBox 29"/>
            <p:cNvSpPr txBox="1">
              <a:spLocks noChangeArrowheads="1"/>
            </p:cNvSpPr>
            <p:nvPr/>
          </p:nvSpPr>
          <p:spPr bwMode="auto">
            <a:xfrm>
              <a:off x="5543222" y="1374748"/>
              <a:ext cx="3505713" cy="58514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1. An </a:t>
              </a:r>
              <a:r>
                <a:rPr lang="en-US" altLang="en-US" sz="1600" dirty="0" err="1" smtClean="0">
                  <a:solidFill>
                    <a:srgbClr val="800080"/>
                  </a:solidFill>
                </a:rPr>
                <a:t>benefitcial</a:t>
              </a:r>
              <a:r>
                <a:rPr lang="en-US" altLang="en-US" sz="1600" dirty="0" smtClean="0">
                  <a:solidFill>
                    <a:srgbClr val="800080"/>
                  </a:solidFill>
                </a:rPr>
                <a:t> </a:t>
              </a:r>
              <a:r>
                <a:rPr lang="en-US" altLang="en-US" sz="1600" dirty="0">
                  <a:solidFill>
                    <a:srgbClr val="800080"/>
                  </a:solidFill>
                </a:rPr>
                <a:t>shift in the short-run</a:t>
              </a:r>
            </a:p>
            <a:p>
              <a:pPr eaLnBrk="1" hangingPunct="1"/>
              <a:r>
                <a:rPr lang="en-US" altLang="en-US" sz="1600" dirty="0">
                  <a:solidFill>
                    <a:srgbClr val="800080"/>
                  </a:solidFill>
                </a:rPr>
                <a:t>aggregate-supply curve . . .</a:t>
              </a:r>
              <a:endParaRPr lang="en-US" altLang="en-US" sz="1600" baseline="-25000" dirty="0">
                <a:solidFill>
                  <a:srgbClr val="800080"/>
                </a:solidFill>
              </a:endParaRPr>
            </a:p>
          </p:txBody>
        </p:sp>
        <p:cxnSp>
          <p:nvCxnSpPr>
            <p:cNvPr id="56" name="Straight Connector 55"/>
            <p:cNvCxnSpPr/>
            <p:nvPr/>
          </p:nvCxnSpPr>
          <p:spPr>
            <a:xfrm flipV="1">
              <a:off x="5450943" y="1995416"/>
              <a:ext cx="380180" cy="706766"/>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59" name="Straight Arrow Connector 58"/>
          <p:cNvCxnSpPr/>
          <p:nvPr/>
        </p:nvCxnSpPr>
        <p:spPr>
          <a:xfrm flipV="1">
            <a:off x="3703928" y="4480215"/>
            <a:ext cx="376237" cy="3176"/>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4" name="Group 60"/>
          <p:cNvGrpSpPr>
            <a:grpSpLocks/>
          </p:cNvGrpSpPr>
          <p:nvPr/>
        </p:nvGrpSpPr>
        <p:grpSpPr bwMode="auto">
          <a:xfrm>
            <a:off x="2847973" y="4486275"/>
            <a:ext cx="3445174" cy="783816"/>
            <a:chOff x="5402889" y="1246909"/>
            <a:chExt cx="3445293" cy="782867"/>
          </a:xfrm>
        </p:grpSpPr>
        <p:sp>
          <p:nvSpPr>
            <p:cNvPr id="69655" name="TextBox 29"/>
            <p:cNvSpPr txBox="1">
              <a:spLocks noChangeArrowheads="1"/>
            </p:cNvSpPr>
            <p:nvPr/>
          </p:nvSpPr>
          <p:spPr bwMode="auto">
            <a:xfrm>
              <a:off x="5402889" y="1691632"/>
              <a:ext cx="3445293" cy="33814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2. . . . causes output to </a:t>
              </a:r>
              <a:r>
                <a:rPr lang="en-US" altLang="en-US" sz="1600" dirty="0" smtClean="0">
                  <a:solidFill>
                    <a:srgbClr val="800080"/>
                  </a:solidFill>
                </a:rPr>
                <a:t>increase </a:t>
              </a:r>
              <a:r>
                <a:rPr lang="en-US" altLang="en-US" sz="1600" dirty="0">
                  <a:solidFill>
                    <a:srgbClr val="800080"/>
                  </a:solidFill>
                </a:rPr>
                <a:t>. . .</a:t>
              </a:r>
              <a:endParaRPr lang="en-US" altLang="en-US" sz="1600" baseline="-25000" dirty="0">
                <a:solidFill>
                  <a:srgbClr val="800080"/>
                </a:solidFill>
              </a:endParaRPr>
            </a:p>
          </p:txBody>
        </p:sp>
        <p:cxnSp>
          <p:nvCxnSpPr>
            <p:cNvPr id="63" name="Straight Connector 62"/>
            <p:cNvCxnSpPr/>
            <p:nvPr/>
          </p:nvCxnSpPr>
          <p:spPr>
            <a:xfrm rot="5400000" flipH="1" flipV="1">
              <a:off x="5754028" y="1468878"/>
              <a:ext cx="464575" cy="20638"/>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65" name="Straight Arrow Connector 64"/>
          <p:cNvCxnSpPr/>
          <p:nvPr/>
        </p:nvCxnSpPr>
        <p:spPr>
          <a:xfrm>
            <a:off x="1924050" y="3384551"/>
            <a:ext cx="0" cy="318696"/>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5" name="Group 66"/>
          <p:cNvGrpSpPr>
            <a:grpSpLocks/>
          </p:cNvGrpSpPr>
          <p:nvPr/>
        </p:nvGrpSpPr>
        <p:grpSpPr bwMode="auto">
          <a:xfrm>
            <a:off x="209550" y="2981325"/>
            <a:ext cx="1674813" cy="830997"/>
            <a:chOff x="5260385" y="824733"/>
            <a:chExt cx="1674804" cy="830145"/>
          </a:xfrm>
        </p:grpSpPr>
        <p:sp>
          <p:nvSpPr>
            <p:cNvPr id="69653" name="TextBox 29"/>
            <p:cNvSpPr txBox="1">
              <a:spLocks noChangeArrowheads="1"/>
            </p:cNvSpPr>
            <p:nvPr/>
          </p:nvSpPr>
          <p:spPr bwMode="auto">
            <a:xfrm>
              <a:off x="5260385" y="824733"/>
              <a:ext cx="1152874" cy="830145"/>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3. . . . and</a:t>
              </a:r>
            </a:p>
            <a:p>
              <a:pPr eaLnBrk="1" hangingPunct="1"/>
              <a:r>
                <a:rPr lang="en-US" altLang="en-US" sz="1600" dirty="0">
                  <a:solidFill>
                    <a:srgbClr val="800080"/>
                  </a:solidFill>
                </a:rPr>
                <a:t>the price</a:t>
              </a:r>
            </a:p>
            <a:p>
              <a:pPr eaLnBrk="1" hangingPunct="1"/>
              <a:r>
                <a:rPr lang="en-US" altLang="en-US" sz="1600" dirty="0">
                  <a:solidFill>
                    <a:srgbClr val="800080"/>
                  </a:solidFill>
                </a:rPr>
                <a:t>level to </a:t>
              </a:r>
              <a:r>
                <a:rPr lang="en-US" altLang="en-US" sz="1600" dirty="0" smtClean="0">
                  <a:solidFill>
                    <a:srgbClr val="800080"/>
                  </a:solidFill>
                </a:rPr>
                <a:t>fall</a:t>
              </a:r>
              <a:endParaRPr lang="en-US" altLang="en-US" sz="1600" baseline="-25000" dirty="0">
                <a:solidFill>
                  <a:srgbClr val="800080"/>
                </a:solidFill>
              </a:endParaRPr>
            </a:p>
          </p:txBody>
        </p:sp>
        <p:cxnSp>
          <p:nvCxnSpPr>
            <p:cNvPr id="69" name="Straight Connector 68"/>
            <p:cNvCxnSpPr/>
            <p:nvPr/>
          </p:nvCxnSpPr>
          <p:spPr>
            <a:xfrm>
              <a:off x="6463704" y="1143494"/>
              <a:ext cx="471485" cy="243236"/>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67" name="Straight Arrow Connector 66"/>
          <p:cNvCxnSpPr/>
          <p:nvPr/>
        </p:nvCxnSpPr>
        <p:spPr>
          <a:xfrm flipH="1">
            <a:off x="4570560" y="3048000"/>
            <a:ext cx="6017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8" name="TextBox 29"/>
          <p:cNvSpPr txBox="1">
            <a:spLocks noChangeArrowheads="1"/>
          </p:cNvSpPr>
          <p:nvPr/>
        </p:nvSpPr>
        <p:spPr bwMode="auto">
          <a:xfrm>
            <a:off x="4992486" y="3367468"/>
            <a:ext cx="2627514"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smtClean="0">
                <a:solidFill>
                  <a:srgbClr val="800080"/>
                </a:solidFill>
              </a:rPr>
              <a:t>4. Long run, AS shifts back</a:t>
            </a:r>
            <a:endParaRPr lang="en-US" altLang="en-US" sz="1600" baseline="-25000" dirty="0">
              <a:solidFill>
                <a:srgbClr val="800080"/>
              </a:solidFill>
            </a:endParaRPr>
          </a:p>
        </p:txBody>
      </p:sp>
      <p:cxnSp>
        <p:nvCxnSpPr>
          <p:cNvPr id="70" name="Straight Connector 69"/>
          <p:cNvCxnSpPr/>
          <p:nvPr/>
        </p:nvCxnSpPr>
        <p:spPr>
          <a:xfrm flipH="1" flipV="1">
            <a:off x="4992486" y="3089564"/>
            <a:ext cx="332437" cy="31946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5634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1000"/>
                                        <p:tgtEl>
                                          <p:spTgt spid="22"/>
                                        </p:tgtEl>
                                      </p:cBhvr>
                                    </p:animEffect>
                                  </p:childTnLst>
                                </p:cTn>
                              </p:par>
                            </p:childTnLst>
                          </p:cTn>
                        </p:par>
                        <p:par>
                          <p:cTn id="19" fill="hold" nodeType="afterGroup">
                            <p:stCondLst>
                              <p:cond delay="2500"/>
                            </p:stCondLst>
                            <p:childTnLst>
                              <p:par>
                                <p:cTn id="20" presetID="22" presetClass="entr" presetSubtype="8"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1000"/>
                                        <p:tgtEl>
                                          <p:spTgt spid="25"/>
                                        </p:tgtEl>
                                      </p:cBhvr>
                                    </p:animEffect>
                                  </p:childTnLst>
                                </p:cTn>
                              </p:par>
                            </p:childTnLst>
                          </p:cTn>
                        </p:par>
                        <p:par>
                          <p:cTn id="23" fill="hold" nodeType="afterGroup">
                            <p:stCondLst>
                              <p:cond delay="3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1000"/>
                                        <p:tgtEl>
                                          <p:spTgt spid="19"/>
                                        </p:tgtEl>
                                      </p:cBhvr>
                                    </p:animEffect>
                                  </p:childTnLst>
                                </p:cTn>
                              </p:par>
                            </p:childTnLst>
                          </p:cTn>
                        </p:par>
                        <p:par>
                          <p:cTn id="27" fill="hold" nodeType="afterGroup">
                            <p:stCondLst>
                              <p:cond delay="4500"/>
                            </p:stCondLst>
                            <p:childTnLst>
                              <p:par>
                                <p:cTn id="28" presetID="22" presetClass="entr" presetSubtype="2" fill="hold" nodeType="after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wipe(right)">
                                      <p:cBhvr>
                                        <p:cTn id="30" dur="500"/>
                                        <p:tgtEl>
                                          <p:spTgt spid="53"/>
                                        </p:tgtEl>
                                      </p:cBhvr>
                                    </p:animEffect>
                                  </p:childTnLst>
                                </p:cTn>
                              </p:par>
                            </p:childTnLst>
                          </p:cTn>
                        </p:par>
                        <p:par>
                          <p:cTn id="31" fill="hold" nodeType="afterGroup">
                            <p:stCondLst>
                              <p:cond delay="5000"/>
                            </p:stCondLst>
                            <p:childTnLst>
                              <p:par>
                                <p:cTn id="32" presetID="2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500"/>
                                        <p:tgtEl>
                                          <p:spTgt spid="40"/>
                                        </p:tgtEl>
                                      </p:cBhvr>
                                    </p:animEffect>
                                  </p:childTnLst>
                                </p:cTn>
                              </p:par>
                            </p:childTnLst>
                          </p:cTn>
                        </p:par>
                        <p:par>
                          <p:cTn id="35" fill="hold" nodeType="afterGroup">
                            <p:stCondLst>
                              <p:cond delay="5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1000"/>
                                        <p:tgtEl>
                                          <p:spTgt spid="32"/>
                                        </p:tgtEl>
                                      </p:cBhvr>
                                    </p:animEffect>
                                  </p:childTnLst>
                                </p:cTn>
                              </p:par>
                            </p:childTnLst>
                          </p:cTn>
                        </p:par>
                        <p:par>
                          <p:cTn id="39" fill="hold" nodeType="afterGroup">
                            <p:stCondLst>
                              <p:cond delay="6500"/>
                            </p:stCondLst>
                            <p:childTnLst>
                              <p:par>
                                <p:cTn id="40" presetID="2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1000"/>
                                        <p:tgtEl>
                                          <p:spTgt spid="33"/>
                                        </p:tgtEl>
                                      </p:cBhvr>
                                    </p:animEffect>
                                  </p:childTnLst>
                                </p:cTn>
                              </p:par>
                            </p:childTnLst>
                          </p:cTn>
                        </p:par>
                        <p:par>
                          <p:cTn id="43" fill="hold" nodeType="afterGroup">
                            <p:stCondLst>
                              <p:cond delay="7500"/>
                            </p:stCondLst>
                            <p:childTnLst>
                              <p:par>
                                <p:cTn id="44" presetID="22" presetClass="entr" presetSubtype="1"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par>
                          <p:cTn id="47" fill="hold" nodeType="afterGroup">
                            <p:stCondLst>
                              <p:cond delay="8500"/>
                            </p:stCondLst>
                            <p:childTnLst>
                              <p:par>
                                <p:cTn id="48" presetID="22" presetClass="entr" presetSubtype="2" fill="hold"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right)">
                                      <p:cBhvr>
                                        <p:cTn id="50" dur="500"/>
                                        <p:tgtEl>
                                          <p:spTgt spid="59"/>
                                        </p:tgtEl>
                                      </p:cBhvr>
                                    </p:animEffect>
                                  </p:childTnLst>
                                </p:cTn>
                              </p:par>
                            </p:childTnLst>
                          </p:cTn>
                        </p:par>
                        <p:par>
                          <p:cTn id="51" fill="hold" nodeType="afterGroup">
                            <p:stCondLst>
                              <p:cond delay="9000"/>
                            </p:stCondLst>
                            <p:childTnLst>
                              <p:par>
                                <p:cTn id="52" presetID="22" presetClass="entr" presetSubtype="8"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wipe(left)">
                                      <p:cBhvr>
                                        <p:cTn id="54" dur="500"/>
                                        <p:tgtEl>
                                          <p:spTgt spid="44"/>
                                        </p:tgtEl>
                                      </p:cBhvr>
                                    </p:animEffect>
                                  </p:childTnLst>
                                </p:cTn>
                              </p:par>
                            </p:childTnLst>
                          </p:cTn>
                        </p:par>
                        <p:par>
                          <p:cTn id="55" fill="hold" nodeType="afterGroup">
                            <p:stCondLst>
                              <p:cond delay="9500"/>
                            </p:stCondLst>
                            <p:childTnLst>
                              <p:par>
                                <p:cTn id="56" presetID="22" presetClass="entr" presetSubtype="4" fill="hold" nodeType="after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wipe(down)">
                                      <p:cBhvr>
                                        <p:cTn id="58" dur="500"/>
                                        <p:tgtEl>
                                          <p:spTgt spid="65"/>
                                        </p:tgtEl>
                                      </p:cBhvr>
                                    </p:animEffect>
                                  </p:childTnLst>
                                </p:cTn>
                              </p:par>
                            </p:childTnLst>
                          </p:cTn>
                        </p:par>
                        <p:par>
                          <p:cTn id="59" fill="hold" nodeType="afterGroup">
                            <p:stCondLst>
                              <p:cond delay="10000"/>
                            </p:stCondLst>
                            <p:childTnLst>
                              <p:par>
                                <p:cTn id="60" presetID="22" presetClass="entr" presetSubtype="8"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par>
                          <p:cTn id="63" fill="hold" nodeType="afterGroup">
                            <p:stCondLst>
                              <p:cond delay="10500"/>
                            </p:stCondLst>
                            <p:childTnLst>
                              <p:par>
                                <p:cTn id="64" presetID="22" presetClass="entr" presetSubtype="8"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wipe(left)">
                                      <p:cBhvr>
                                        <p:cTn id="6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Policy of government to respond beneficial supply shock</a:t>
            </a:r>
            <a:endParaRPr lang="en-US" dirty="0"/>
          </a:p>
        </p:txBody>
      </p:sp>
      <p:grpSp>
        <p:nvGrpSpPr>
          <p:cNvPr id="3" name="Group 22"/>
          <p:cNvGrpSpPr>
            <a:grpSpLocks/>
          </p:cNvGrpSpPr>
          <p:nvPr/>
        </p:nvGrpSpPr>
        <p:grpSpPr bwMode="auto">
          <a:xfrm>
            <a:off x="1135063" y="1389063"/>
            <a:ext cx="5894387" cy="3184525"/>
            <a:chOff x="1135612" y="1151956"/>
            <a:chExt cx="5894225" cy="3183332"/>
          </a:xfrm>
        </p:grpSpPr>
        <p:grpSp>
          <p:nvGrpSpPr>
            <p:cNvPr id="4" name="Group 11"/>
            <p:cNvGrpSpPr>
              <a:grpSpLocks/>
            </p:cNvGrpSpPr>
            <p:nvPr/>
          </p:nvGrpSpPr>
          <p:grpSpPr bwMode="auto">
            <a:xfrm>
              <a:off x="1816194" y="1199731"/>
              <a:ext cx="5213643" cy="3135557"/>
              <a:chOff x="1816194" y="1199731"/>
              <a:chExt cx="5213643" cy="3135557"/>
            </a:xfrm>
          </p:grpSpPr>
          <p:cxnSp>
            <p:nvCxnSpPr>
              <p:cNvPr id="6" name="Straight Connector 5"/>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 name="TextBox 21"/>
            <p:cNvSpPr txBox="1">
              <a:spLocks noChangeArrowheads="1"/>
            </p:cNvSpPr>
            <p:nvPr/>
          </p:nvSpPr>
          <p:spPr bwMode="auto">
            <a:xfrm>
              <a:off x="1135612" y="1151956"/>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nvGrpSpPr>
          <p:cNvPr id="8" name="Group 7"/>
          <p:cNvGrpSpPr>
            <a:grpSpLocks/>
          </p:cNvGrpSpPr>
          <p:nvPr/>
        </p:nvGrpSpPr>
        <p:grpSpPr bwMode="auto">
          <a:xfrm>
            <a:off x="3462338" y="1492250"/>
            <a:ext cx="1335087" cy="3413125"/>
            <a:chOff x="3461663" y="1492476"/>
            <a:chExt cx="1335867" cy="3412284"/>
          </a:xfrm>
        </p:grpSpPr>
        <p:grpSp>
          <p:nvGrpSpPr>
            <p:cNvPr id="9" name="Group 33"/>
            <p:cNvGrpSpPr>
              <a:grpSpLocks/>
            </p:cNvGrpSpPr>
            <p:nvPr/>
          </p:nvGrpSpPr>
          <p:grpSpPr bwMode="auto">
            <a:xfrm>
              <a:off x="3656998" y="1492476"/>
              <a:ext cx="1140532" cy="3080318"/>
              <a:chOff x="3656976" y="1255240"/>
              <a:chExt cx="1140532" cy="3079652"/>
            </a:xfrm>
          </p:grpSpPr>
          <p:cxnSp>
            <p:nvCxnSpPr>
              <p:cNvPr id="11" name="Straight Connector 10"/>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2" name="TextBox 31"/>
              <p:cNvSpPr txBox="1">
                <a:spLocks noChangeArrowheads="1"/>
              </p:cNvSpPr>
              <p:nvPr/>
            </p:nvSpPr>
            <p:spPr bwMode="auto">
              <a:xfrm>
                <a:off x="3689454" y="1255240"/>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Long-run</a:t>
                </a:r>
              </a:p>
              <a:p>
                <a:pPr algn="ctr" eaLnBrk="1" hangingPunct="1"/>
                <a:r>
                  <a:rPr lang="en-US" altLang="en-US" sz="1600"/>
                  <a:t>aggregate</a:t>
                </a:r>
              </a:p>
              <a:p>
                <a:pPr algn="ctr" eaLnBrk="1" hangingPunct="1"/>
                <a:r>
                  <a:rPr lang="en-US" altLang="en-US" sz="1600"/>
                  <a:t>supply</a:t>
                </a:r>
              </a:p>
            </p:txBody>
          </p:sp>
        </p:grpSp>
        <p:sp>
          <p:nvSpPr>
            <p:cNvPr id="10"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grpSp>
      <p:grpSp>
        <p:nvGrpSpPr>
          <p:cNvPr id="13" name="Group 30"/>
          <p:cNvGrpSpPr>
            <a:grpSpLocks/>
          </p:cNvGrpSpPr>
          <p:nvPr/>
        </p:nvGrpSpPr>
        <p:grpSpPr bwMode="auto">
          <a:xfrm>
            <a:off x="2327275" y="1875127"/>
            <a:ext cx="4993589" cy="2233324"/>
            <a:chOff x="2291503" y="1435479"/>
            <a:chExt cx="4994300" cy="2234093"/>
          </a:xfrm>
        </p:grpSpPr>
        <p:cxnSp>
          <p:nvCxnSpPr>
            <p:cNvPr id="14" name="Straight Connector 13"/>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5" name="TextBox 29"/>
            <p:cNvSpPr txBox="1">
              <a:spLocks noChangeArrowheads="1"/>
            </p:cNvSpPr>
            <p:nvPr/>
          </p:nvSpPr>
          <p:spPr bwMode="auto">
            <a:xfrm>
              <a:off x="5263800" y="1435479"/>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 aggregate</a:t>
              </a:r>
            </a:p>
            <a:p>
              <a:pPr algn="ctr" eaLnBrk="1" hangingPunct="1"/>
              <a:r>
                <a:rPr lang="en-US" altLang="en-US" sz="1600" dirty="0"/>
                <a:t>supply, AS</a:t>
              </a:r>
              <a:r>
                <a:rPr lang="en-US" altLang="en-US" sz="1600" baseline="-25000" dirty="0"/>
                <a:t>1</a:t>
              </a:r>
            </a:p>
          </p:txBody>
        </p:sp>
      </p:grpSp>
      <p:grpSp>
        <p:nvGrpSpPr>
          <p:cNvPr id="16" name="Group 30"/>
          <p:cNvGrpSpPr>
            <a:grpSpLocks/>
          </p:cNvGrpSpPr>
          <p:nvPr/>
        </p:nvGrpSpPr>
        <p:grpSpPr bwMode="auto">
          <a:xfrm>
            <a:off x="2829717" y="2427735"/>
            <a:ext cx="3746500" cy="1918191"/>
            <a:chOff x="2291503" y="1751009"/>
            <a:chExt cx="3747736" cy="1918563"/>
          </a:xfrm>
        </p:grpSpPr>
        <p:cxnSp>
          <p:nvCxnSpPr>
            <p:cNvPr id="17" name="Straight Connector 16"/>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TextBox 29"/>
            <p:cNvSpPr txBox="1">
              <a:spLocks noChangeArrowheads="1"/>
            </p:cNvSpPr>
            <p:nvPr/>
          </p:nvSpPr>
          <p:spPr bwMode="auto">
            <a:xfrm>
              <a:off x="5506644" y="1751009"/>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AS</a:t>
              </a:r>
              <a:r>
                <a:rPr lang="en-US" altLang="en-US" sz="1600" baseline="-25000" dirty="0"/>
                <a:t>2</a:t>
              </a:r>
            </a:p>
          </p:txBody>
        </p:sp>
      </p:grpSp>
      <p:grpSp>
        <p:nvGrpSpPr>
          <p:cNvPr id="19" name="Group 25"/>
          <p:cNvGrpSpPr>
            <a:grpSpLocks/>
          </p:cNvGrpSpPr>
          <p:nvPr/>
        </p:nvGrpSpPr>
        <p:grpSpPr bwMode="auto">
          <a:xfrm>
            <a:off x="1804988" y="4546600"/>
            <a:ext cx="5616575" cy="338138"/>
            <a:chOff x="1805049" y="4308771"/>
            <a:chExt cx="5616084" cy="337969"/>
          </a:xfrm>
        </p:grpSpPr>
        <p:cxnSp>
          <p:nvCxnSpPr>
            <p:cNvPr id="20" name="Straight Connector 19"/>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cxnSp>
        <p:nvCxnSpPr>
          <p:cNvPr id="22" name="Straight Connector 21"/>
          <p:cNvCxnSpPr/>
          <p:nvPr/>
        </p:nvCxnSpPr>
        <p:spPr>
          <a:xfrm>
            <a:off x="2172681" y="2993232"/>
            <a:ext cx="2071040" cy="13295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805760" y="2279579"/>
            <a:ext cx="2823515" cy="182887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4" name="Group 33"/>
          <p:cNvGrpSpPr>
            <a:grpSpLocks/>
          </p:cNvGrpSpPr>
          <p:nvPr/>
        </p:nvGrpSpPr>
        <p:grpSpPr bwMode="auto">
          <a:xfrm>
            <a:off x="1924050" y="2279650"/>
            <a:ext cx="5154613" cy="2200275"/>
            <a:chOff x="2054516" y="1793327"/>
            <a:chExt cx="5155152" cy="2198692"/>
          </a:xfrm>
        </p:grpSpPr>
        <p:cxnSp>
          <p:nvCxnSpPr>
            <p:cNvPr id="25" name="Straight Connector 24"/>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6"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cxnSp>
        <p:nvCxnSpPr>
          <p:cNvPr id="28" name="Straight Connector 27"/>
          <p:cNvCxnSpPr/>
          <p:nvPr/>
        </p:nvCxnSpPr>
        <p:spPr>
          <a:xfrm>
            <a:off x="1804988" y="3414277"/>
            <a:ext cx="2730355"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4535343" y="3074413"/>
            <a:ext cx="6146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4434681" y="3810000"/>
            <a:ext cx="518319"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3858369" y="3962400"/>
            <a:ext cx="488206"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4693840" y="2710934"/>
            <a:ext cx="1201112" cy="369332"/>
          </a:xfrm>
          <a:prstGeom prst="rect">
            <a:avLst/>
          </a:prstGeom>
          <a:noFill/>
        </p:spPr>
        <p:txBody>
          <a:bodyPr wrap="square" rtlCol="0">
            <a:spAutoFit/>
          </a:bodyPr>
          <a:lstStyle/>
          <a:p>
            <a:r>
              <a:rPr lang="en-US" dirty="0" smtClean="0"/>
              <a:t>Economy</a:t>
            </a:r>
            <a:endParaRPr lang="en-US" dirty="0"/>
          </a:p>
        </p:txBody>
      </p:sp>
      <p:sp>
        <p:nvSpPr>
          <p:cNvPr id="38" name="TextBox 37"/>
          <p:cNvSpPr txBox="1"/>
          <p:nvPr/>
        </p:nvSpPr>
        <p:spPr>
          <a:xfrm>
            <a:off x="3893652" y="3939576"/>
            <a:ext cx="1201112" cy="369332"/>
          </a:xfrm>
          <a:prstGeom prst="rect">
            <a:avLst/>
          </a:prstGeom>
          <a:noFill/>
        </p:spPr>
        <p:txBody>
          <a:bodyPr wrap="square" rtlCol="0">
            <a:spAutoFit/>
          </a:bodyPr>
          <a:lstStyle/>
          <a:p>
            <a:r>
              <a:rPr lang="en-US" dirty="0" err="1" smtClean="0"/>
              <a:t>Gov</a:t>
            </a:r>
            <a:r>
              <a:rPr lang="en-US" dirty="0" smtClean="0"/>
              <a:t>(2)</a:t>
            </a:r>
            <a:endParaRPr lang="en-US" dirty="0"/>
          </a:p>
        </p:txBody>
      </p:sp>
      <p:sp>
        <p:nvSpPr>
          <p:cNvPr id="39" name="TextBox 38"/>
          <p:cNvSpPr txBox="1"/>
          <p:nvPr/>
        </p:nvSpPr>
        <p:spPr>
          <a:xfrm>
            <a:off x="4583677" y="3739119"/>
            <a:ext cx="1201112" cy="369332"/>
          </a:xfrm>
          <a:prstGeom prst="rect">
            <a:avLst/>
          </a:prstGeom>
          <a:noFill/>
        </p:spPr>
        <p:txBody>
          <a:bodyPr wrap="square" rtlCol="0">
            <a:spAutoFit/>
          </a:bodyPr>
          <a:lstStyle/>
          <a:p>
            <a:r>
              <a:rPr lang="en-US" dirty="0" err="1" smtClean="0"/>
              <a:t>Gov</a:t>
            </a:r>
            <a:r>
              <a:rPr lang="en-US" dirty="0" smtClean="0"/>
              <a:t>(1)</a:t>
            </a:r>
            <a:endParaRPr lang="en-US" dirty="0"/>
          </a:p>
        </p:txBody>
      </p:sp>
      <p:sp>
        <p:nvSpPr>
          <p:cNvPr id="40" name="TextBox 39"/>
          <p:cNvSpPr txBox="1"/>
          <p:nvPr/>
        </p:nvSpPr>
        <p:spPr>
          <a:xfrm>
            <a:off x="576911" y="4905375"/>
            <a:ext cx="7696199" cy="1785104"/>
          </a:xfrm>
          <a:prstGeom prst="rect">
            <a:avLst/>
          </a:prstGeom>
          <a:noFill/>
        </p:spPr>
        <p:txBody>
          <a:bodyPr wrap="square" rtlCol="0">
            <a:spAutoFit/>
          </a:bodyPr>
          <a:lstStyle/>
          <a:p>
            <a:r>
              <a:rPr lang="en-US" sz="2200" dirty="0" smtClean="0"/>
              <a:t>Government has 2 choices (if it thinks adjusting economy is necessary): </a:t>
            </a:r>
          </a:p>
          <a:p>
            <a:r>
              <a:rPr lang="en-US" sz="2200" dirty="0" smtClean="0"/>
              <a:t>+ </a:t>
            </a:r>
            <a:r>
              <a:rPr lang="en-US" sz="2200" dirty="0" err="1" smtClean="0"/>
              <a:t>gov</a:t>
            </a:r>
            <a:r>
              <a:rPr lang="en-US" sz="2200" dirty="0" smtClean="0"/>
              <a:t>(1) decrease AD </a:t>
            </a:r>
            <a:r>
              <a:rPr lang="en-US" sz="2200" dirty="0" smtClean="0">
                <a:cs typeface="Times New Roman"/>
              </a:rPr>
              <a:t>→ shift AD to the left </a:t>
            </a:r>
            <a:r>
              <a:rPr lang="en-US" sz="2200" dirty="0">
                <a:cs typeface="Times New Roman"/>
              </a:rPr>
              <a:t>→ </a:t>
            </a:r>
            <a:r>
              <a:rPr lang="en-US" sz="2200" dirty="0" smtClean="0">
                <a:cs typeface="Times New Roman"/>
              </a:rPr>
              <a:t> keep Y unchanged but P declines further     </a:t>
            </a:r>
          </a:p>
          <a:p>
            <a:r>
              <a:rPr lang="en-US" sz="2200" dirty="0" smtClean="0">
                <a:cs typeface="Times New Roman"/>
              </a:rPr>
              <a:t>+ </a:t>
            </a:r>
            <a:r>
              <a:rPr lang="en-US" sz="2200" dirty="0" err="1" smtClean="0">
                <a:cs typeface="Times New Roman"/>
              </a:rPr>
              <a:t>gov</a:t>
            </a:r>
            <a:r>
              <a:rPr lang="en-US" sz="2200" dirty="0" smtClean="0">
                <a:cs typeface="Times New Roman"/>
              </a:rPr>
              <a:t>(2) </a:t>
            </a:r>
            <a:r>
              <a:rPr lang="en-US" sz="2200" dirty="0" smtClean="0"/>
              <a:t>increase </a:t>
            </a:r>
            <a:r>
              <a:rPr lang="en-US" sz="2200" dirty="0"/>
              <a:t>AD </a:t>
            </a:r>
            <a:r>
              <a:rPr lang="en-US" sz="2200" dirty="0">
                <a:cs typeface="Times New Roman"/>
              </a:rPr>
              <a:t>→ shift AD to the </a:t>
            </a:r>
            <a:r>
              <a:rPr lang="en-US" sz="2200" dirty="0" smtClean="0">
                <a:cs typeface="Times New Roman"/>
              </a:rPr>
              <a:t>right </a:t>
            </a:r>
            <a:r>
              <a:rPr lang="en-US" sz="2200" dirty="0">
                <a:cs typeface="Times New Roman"/>
              </a:rPr>
              <a:t>→  keep </a:t>
            </a:r>
            <a:r>
              <a:rPr lang="en-US" sz="2200" dirty="0" smtClean="0">
                <a:cs typeface="Times New Roman"/>
              </a:rPr>
              <a:t>P </a:t>
            </a:r>
            <a:r>
              <a:rPr lang="en-US" sz="2200" dirty="0">
                <a:cs typeface="Times New Roman"/>
              </a:rPr>
              <a:t>unchanged but Y </a:t>
            </a:r>
            <a:r>
              <a:rPr lang="en-US" sz="2200" dirty="0" smtClean="0">
                <a:cs typeface="Times New Roman"/>
              </a:rPr>
              <a:t>rises further </a:t>
            </a:r>
            <a:endParaRPr lang="en-US" sz="2200" dirty="0"/>
          </a:p>
        </p:txBody>
      </p:sp>
    </p:spTree>
    <p:extLst>
      <p:ext uri="{BB962C8B-B14F-4D97-AF65-F5344CB8AC3E}">
        <p14:creationId xmlns:p14="http://schemas.microsoft.com/office/powerpoint/2010/main" val="19962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1000"/>
                                        <p:tgtEl>
                                          <p:spTgt spid="13"/>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1000"/>
                                        <p:tgtEl>
                                          <p:spTgt spid="16"/>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143000"/>
            <a:ext cx="7772400" cy="4572000"/>
          </a:xfrm>
        </p:spPr>
        <p:txBody>
          <a:bodyPr/>
          <a:lstStyle/>
          <a:p>
            <a:pPr marL="0" indent="0">
              <a:buNone/>
            </a:pPr>
            <a:r>
              <a:rPr lang="en-US" b="1" u="sng" dirty="0" smtClean="0"/>
              <a:t>Summary</a:t>
            </a:r>
          </a:p>
          <a:p>
            <a:pPr marL="0" indent="0">
              <a:buNone/>
            </a:pPr>
            <a:r>
              <a:rPr lang="en-US" altLang="en-US" b="1" dirty="0"/>
              <a:t>2 The effects of a shift in aggregate supply</a:t>
            </a:r>
            <a:r>
              <a:rPr lang="en-US" altLang="en-US" dirty="0"/>
              <a:t>: </a:t>
            </a:r>
            <a:r>
              <a:rPr lang="en-US" altLang="en-US" b="1" i="1" dirty="0"/>
              <a:t>adverse supply shock and beneficial supply shock</a:t>
            </a:r>
          </a:p>
          <a:p>
            <a:pPr marL="0" indent="0">
              <a:buNone/>
            </a:pPr>
            <a:endParaRPr lang="en-US" b="1" u="sng" dirty="0" smtClean="0"/>
          </a:p>
          <a:p>
            <a:pPr marL="0" indent="0">
              <a:buNone/>
            </a:pPr>
            <a:endParaRPr lang="en-US" dirty="0"/>
          </a:p>
        </p:txBody>
      </p:sp>
      <p:sp>
        <p:nvSpPr>
          <p:cNvPr id="4" name="Title 1"/>
          <p:cNvSpPr>
            <a:spLocks noGrp="1"/>
          </p:cNvSpPr>
          <p:nvPr>
            <p:ph type="title"/>
          </p:nvPr>
        </p:nvSpPr>
        <p:spPr>
          <a:xfrm>
            <a:off x="609600" y="152400"/>
            <a:ext cx="7772400" cy="1143000"/>
          </a:xfrm>
        </p:spPr>
        <p:txBody>
          <a:bodyPr>
            <a:normAutofit fontScale="90000"/>
          </a:bodyPr>
          <a:lstStyle/>
          <a:p>
            <a:r>
              <a:rPr lang="en-US" dirty="0" smtClean="0"/>
              <a:t>III </a:t>
            </a:r>
            <a:r>
              <a:rPr lang="en-US" dirty="0"/>
              <a:t>Explain behaviors of the economy via AD – AS model</a:t>
            </a:r>
            <a:r>
              <a:rPr lang="en-US" dirty="0" smtClean="0"/>
              <a:t> </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4045960391"/>
              </p:ext>
            </p:extLst>
          </p:nvPr>
        </p:nvGraphicFramePr>
        <p:xfrm>
          <a:off x="228600" y="2819400"/>
          <a:ext cx="8756075" cy="3291840"/>
        </p:xfrm>
        <a:graphic>
          <a:graphicData uri="http://schemas.openxmlformats.org/drawingml/2006/table">
            <a:tbl>
              <a:tblPr firstRow="1" bandRow="1">
                <a:tableStyleId>{5940675A-B579-460E-94D1-54222C63F5DA}</a:tableStyleId>
              </a:tblPr>
              <a:tblGrid>
                <a:gridCol w="1113059"/>
                <a:gridCol w="1075957"/>
                <a:gridCol w="1297197"/>
                <a:gridCol w="1330304"/>
                <a:gridCol w="3939558"/>
              </a:tblGrid>
              <a:tr h="370840">
                <a:tc>
                  <a:txBody>
                    <a:bodyPr/>
                    <a:lstStyle/>
                    <a:p>
                      <a:endParaRPr lang="en-US" dirty="0"/>
                    </a:p>
                  </a:txBody>
                  <a:tcPr/>
                </a:tc>
                <a:tc>
                  <a:txBody>
                    <a:bodyPr/>
                    <a:lstStyle/>
                    <a:p>
                      <a:r>
                        <a:rPr lang="en-US" dirty="0" smtClean="0"/>
                        <a:t>SRAS</a:t>
                      </a:r>
                      <a:r>
                        <a:rPr lang="en-US" baseline="0" dirty="0" smtClean="0"/>
                        <a:t> curve shift to</a:t>
                      </a:r>
                      <a:endParaRPr lang="en-US" dirty="0"/>
                    </a:p>
                  </a:txBody>
                  <a:tcPr/>
                </a:tc>
                <a:tc>
                  <a:txBody>
                    <a:bodyPr/>
                    <a:lstStyle/>
                    <a:p>
                      <a:r>
                        <a:rPr lang="en-US" dirty="0" smtClean="0"/>
                        <a:t>Output</a:t>
                      </a:r>
                      <a:endParaRPr lang="en-US" dirty="0"/>
                    </a:p>
                  </a:txBody>
                  <a:tcPr/>
                </a:tc>
                <a:tc>
                  <a:txBody>
                    <a:bodyPr/>
                    <a:lstStyle/>
                    <a:p>
                      <a:r>
                        <a:rPr lang="en-US" dirty="0" smtClean="0"/>
                        <a:t>Price level (inflation)</a:t>
                      </a:r>
                      <a:endParaRPr lang="en-US" dirty="0"/>
                    </a:p>
                  </a:txBody>
                  <a:tcPr/>
                </a:tc>
                <a:tc>
                  <a:txBody>
                    <a:bodyPr/>
                    <a:lstStyle/>
                    <a:p>
                      <a:r>
                        <a:rPr lang="en-US" dirty="0" smtClean="0"/>
                        <a:t>Policy</a:t>
                      </a:r>
                      <a:r>
                        <a:rPr lang="en-US" baseline="0" dirty="0" smtClean="0"/>
                        <a:t> of government</a:t>
                      </a:r>
                      <a:endParaRPr lang="en-US" dirty="0"/>
                    </a:p>
                  </a:txBody>
                  <a:tcPr/>
                </a:tc>
              </a:tr>
              <a:tr h="370840">
                <a:tc>
                  <a:txBody>
                    <a:bodyPr/>
                    <a:lstStyle/>
                    <a:p>
                      <a:r>
                        <a:rPr lang="en-US" dirty="0" smtClean="0"/>
                        <a:t>Adverse</a:t>
                      </a:r>
                      <a:endParaRPr lang="en-US" dirty="0"/>
                    </a:p>
                  </a:txBody>
                  <a:tcPr/>
                </a:tc>
                <a:tc>
                  <a:txBody>
                    <a:bodyPr/>
                    <a:lstStyle/>
                    <a:p>
                      <a:r>
                        <a:rPr lang="en-US" dirty="0" smtClean="0"/>
                        <a:t>left</a:t>
                      </a:r>
                      <a:endParaRPr lang="en-US" dirty="0"/>
                    </a:p>
                  </a:txBody>
                  <a:tcPr/>
                </a:tc>
                <a:tc>
                  <a:txBody>
                    <a:bodyPr/>
                    <a:lstStyle/>
                    <a:p>
                      <a:r>
                        <a:rPr lang="en-US" dirty="0" smtClean="0"/>
                        <a:t>Decline (short run)</a:t>
                      </a:r>
                    </a:p>
                    <a:p>
                      <a:r>
                        <a:rPr lang="en-US" dirty="0" smtClean="0"/>
                        <a:t>Unchanged (long</a:t>
                      </a:r>
                      <a:r>
                        <a:rPr lang="en-US" baseline="0" dirty="0" smtClean="0"/>
                        <a:t> run)</a:t>
                      </a:r>
                      <a:endParaRPr lang="en-US" dirty="0"/>
                    </a:p>
                  </a:txBody>
                  <a:tcPr/>
                </a:tc>
                <a:tc>
                  <a:txBody>
                    <a:bodyPr/>
                    <a:lstStyle/>
                    <a:p>
                      <a:r>
                        <a:rPr lang="en-US" dirty="0" smtClean="0"/>
                        <a:t>Rise </a:t>
                      </a:r>
                    </a:p>
                    <a:p>
                      <a:r>
                        <a:rPr lang="en-US" dirty="0" smtClean="0"/>
                        <a:t>(short run)</a:t>
                      </a:r>
                    </a:p>
                    <a:p>
                      <a:r>
                        <a:rPr lang="en-US" dirty="0" smtClean="0"/>
                        <a:t>Unchanged (long run)</a:t>
                      </a:r>
                      <a:endParaRPr lang="en-US" dirty="0"/>
                    </a:p>
                  </a:txBody>
                  <a:tcPr/>
                </a:tc>
                <a:tc>
                  <a:txBody>
                    <a:bodyPr/>
                    <a:lstStyle/>
                    <a:p>
                      <a:pPr marL="342900" indent="-342900">
                        <a:buAutoNum type="arabicParenBoth"/>
                      </a:pPr>
                      <a:r>
                        <a:rPr lang="en-US" dirty="0" smtClean="0"/>
                        <a:t>Increase AD so</a:t>
                      </a:r>
                      <a:r>
                        <a:rPr lang="en-US" baseline="0" dirty="0" smtClean="0"/>
                        <a:t> that Y unchanged but P increases further</a:t>
                      </a:r>
                    </a:p>
                    <a:p>
                      <a:pPr marL="342900" indent="-342900">
                        <a:buAutoNum type="arabicParenBoth"/>
                      </a:pPr>
                      <a:r>
                        <a:rPr lang="en-US" baseline="0" dirty="0" smtClean="0"/>
                        <a:t>Decrease AD so that P unchanged but Y decreases further</a:t>
                      </a:r>
                      <a:endParaRPr lang="en-US" dirty="0"/>
                    </a:p>
                  </a:txBody>
                  <a:tcPr/>
                </a:tc>
              </a:tr>
              <a:tr h="370840">
                <a:tc>
                  <a:txBody>
                    <a:bodyPr/>
                    <a:lstStyle/>
                    <a:p>
                      <a:r>
                        <a:rPr lang="en-US" dirty="0" smtClean="0"/>
                        <a:t>Beneficial</a:t>
                      </a:r>
                    </a:p>
                    <a:p>
                      <a:r>
                        <a:rPr lang="en-US" dirty="0" smtClean="0"/>
                        <a:t>(temporary effects)</a:t>
                      </a:r>
                      <a:endParaRPr lang="en-US" dirty="0"/>
                    </a:p>
                  </a:txBody>
                  <a:tcPr/>
                </a:tc>
                <a:tc>
                  <a:txBody>
                    <a:bodyPr/>
                    <a:lstStyle/>
                    <a:p>
                      <a:r>
                        <a:rPr lang="en-US" dirty="0" smtClean="0"/>
                        <a:t>right</a:t>
                      </a:r>
                      <a:endParaRPr lang="en-US" dirty="0"/>
                    </a:p>
                  </a:txBody>
                  <a:tcPr/>
                </a:tc>
                <a:tc>
                  <a:txBody>
                    <a:bodyPr/>
                    <a:lstStyle/>
                    <a:p>
                      <a:r>
                        <a:rPr lang="en-US" dirty="0" smtClean="0"/>
                        <a:t>Rise</a:t>
                      </a:r>
                      <a:r>
                        <a:rPr lang="en-US" baseline="0" dirty="0" smtClean="0"/>
                        <a:t> </a:t>
                      </a:r>
                    </a:p>
                    <a:p>
                      <a:r>
                        <a:rPr lang="en-US" baseline="0" dirty="0" smtClean="0"/>
                        <a:t>(short run)</a:t>
                      </a:r>
                    </a:p>
                    <a:p>
                      <a:r>
                        <a:rPr lang="en-US" baseline="0" dirty="0" smtClean="0"/>
                        <a:t>Unchanged (long run)</a:t>
                      </a:r>
                      <a:endParaRPr lang="en-US" dirty="0"/>
                    </a:p>
                  </a:txBody>
                  <a:tcPr/>
                </a:tc>
                <a:tc>
                  <a:txBody>
                    <a:bodyPr/>
                    <a:lstStyle/>
                    <a:p>
                      <a:r>
                        <a:rPr lang="en-US" dirty="0" smtClean="0"/>
                        <a:t>Decline (short run)</a:t>
                      </a:r>
                    </a:p>
                    <a:p>
                      <a:r>
                        <a:rPr lang="en-US" dirty="0" smtClean="0"/>
                        <a:t>Unchanged </a:t>
                      </a:r>
                    </a:p>
                    <a:p>
                      <a:r>
                        <a:rPr lang="en-US" dirty="0" smtClean="0"/>
                        <a:t>(long run)</a:t>
                      </a:r>
                      <a:endParaRPr lang="en-US" dirty="0"/>
                    </a:p>
                  </a:txBody>
                  <a:tcPr/>
                </a:tc>
                <a:tc>
                  <a:txBody>
                    <a:bodyPr/>
                    <a:lstStyle/>
                    <a:p>
                      <a:pPr marL="342900" indent="-342900">
                        <a:buAutoNum type="arabicParenBoth"/>
                      </a:pPr>
                      <a:r>
                        <a:rPr lang="en-US" dirty="0" smtClean="0"/>
                        <a:t>Increase AD so that P unchanged but Y increases</a:t>
                      </a:r>
                      <a:r>
                        <a:rPr lang="en-US" baseline="0" dirty="0" smtClean="0"/>
                        <a:t> further</a:t>
                      </a:r>
                    </a:p>
                    <a:p>
                      <a:pPr marL="342900" indent="-342900">
                        <a:buAutoNum type="arabicParenBoth"/>
                      </a:pPr>
                      <a:r>
                        <a:rPr lang="en-US" baseline="0" dirty="0" smtClean="0"/>
                        <a:t>Decrease AD so that Y unchanged but P decreases further</a:t>
                      </a:r>
                      <a:endParaRPr lang="en-US" dirty="0"/>
                    </a:p>
                  </a:txBody>
                  <a:tcPr/>
                </a:tc>
              </a:tr>
            </a:tbl>
          </a:graphicData>
        </a:graphic>
      </p:graphicFrame>
    </p:spTree>
    <p:extLst>
      <p:ext uri="{BB962C8B-B14F-4D97-AF65-F5344CB8AC3E}">
        <p14:creationId xmlns:p14="http://schemas.microsoft.com/office/powerpoint/2010/main" val="10857878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1225" y="0"/>
            <a:ext cx="7772400" cy="730106"/>
          </a:xfrm>
        </p:spPr>
        <p:txBody>
          <a:bodyPr>
            <a:normAutofit fontScale="90000"/>
          </a:bodyPr>
          <a:lstStyle/>
          <a:p>
            <a:r>
              <a:rPr lang="en-US" u="sng" dirty="0" smtClean="0"/>
              <a:t>Appendix 1</a:t>
            </a:r>
            <a:r>
              <a:rPr lang="en-US" dirty="0" smtClean="0"/>
              <a:t> Closer look to supply shock</a:t>
            </a:r>
            <a:endParaRPr lang="en-US" dirty="0"/>
          </a:p>
        </p:txBody>
      </p:sp>
      <p:sp>
        <p:nvSpPr>
          <p:cNvPr id="3" name="Content Placeholder 2"/>
          <p:cNvSpPr>
            <a:spLocks noGrp="1"/>
          </p:cNvSpPr>
          <p:nvPr>
            <p:ph sz="quarter" idx="1"/>
          </p:nvPr>
        </p:nvSpPr>
        <p:spPr>
          <a:xfrm>
            <a:off x="911225" y="719138"/>
            <a:ext cx="7772400" cy="4572000"/>
          </a:xfrm>
        </p:spPr>
        <p:txBody>
          <a:bodyPr/>
          <a:lstStyle/>
          <a:p>
            <a:pPr marL="0" indent="0">
              <a:buNone/>
            </a:pPr>
            <a:r>
              <a:rPr lang="en-US" dirty="0" smtClean="0"/>
              <a:t>1) Adverse supply shock</a:t>
            </a:r>
          </a:p>
          <a:p>
            <a:pPr marL="0" indent="0">
              <a:buNone/>
            </a:pPr>
            <a:endParaRPr lang="en-US" dirty="0"/>
          </a:p>
        </p:txBody>
      </p:sp>
      <p:grpSp>
        <p:nvGrpSpPr>
          <p:cNvPr id="4" name="Group 22"/>
          <p:cNvGrpSpPr>
            <a:grpSpLocks/>
          </p:cNvGrpSpPr>
          <p:nvPr/>
        </p:nvGrpSpPr>
        <p:grpSpPr bwMode="auto">
          <a:xfrm>
            <a:off x="1215872" y="1436856"/>
            <a:ext cx="5813577" cy="3136732"/>
            <a:chOff x="1216419" y="1199731"/>
            <a:chExt cx="5813418" cy="3135557"/>
          </a:xfrm>
        </p:grpSpPr>
        <p:grpSp>
          <p:nvGrpSpPr>
            <p:cNvPr id="5" name="Group 11"/>
            <p:cNvGrpSpPr>
              <a:grpSpLocks/>
            </p:cNvGrpSpPr>
            <p:nvPr/>
          </p:nvGrpSpPr>
          <p:grpSpPr bwMode="auto">
            <a:xfrm>
              <a:off x="1816194" y="1199731"/>
              <a:ext cx="5213643" cy="3135557"/>
              <a:chOff x="1816194" y="1199731"/>
              <a:chExt cx="5213643" cy="3135557"/>
            </a:xfrm>
          </p:grpSpPr>
          <p:cxnSp>
            <p:nvCxnSpPr>
              <p:cNvPr id="7" name="Straight Connector 6"/>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TextBox 21"/>
            <p:cNvSpPr txBox="1">
              <a:spLocks noChangeArrowheads="1"/>
            </p:cNvSpPr>
            <p:nvPr/>
          </p:nvSpPr>
          <p:spPr bwMode="auto">
            <a:xfrm>
              <a:off x="1216419" y="1236637"/>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Price</a:t>
              </a:r>
            </a:p>
            <a:p>
              <a:pPr algn="r" eaLnBrk="1" hangingPunct="1"/>
              <a:r>
                <a:rPr lang="en-US" altLang="en-US" sz="1600" dirty="0"/>
                <a:t>Level</a:t>
              </a:r>
            </a:p>
          </p:txBody>
        </p:sp>
      </p:grpSp>
      <p:grpSp>
        <p:nvGrpSpPr>
          <p:cNvPr id="9" name="Group 8"/>
          <p:cNvGrpSpPr>
            <a:grpSpLocks/>
          </p:cNvGrpSpPr>
          <p:nvPr/>
        </p:nvGrpSpPr>
        <p:grpSpPr bwMode="auto">
          <a:xfrm>
            <a:off x="2908633" y="1119780"/>
            <a:ext cx="1107407" cy="3785595"/>
            <a:chOff x="2907635" y="1120098"/>
            <a:chExt cx="1108054" cy="3784662"/>
          </a:xfrm>
        </p:grpSpPr>
        <p:grpSp>
          <p:nvGrpSpPr>
            <p:cNvPr id="10" name="Group 33"/>
            <p:cNvGrpSpPr>
              <a:grpSpLocks/>
            </p:cNvGrpSpPr>
            <p:nvPr/>
          </p:nvGrpSpPr>
          <p:grpSpPr bwMode="auto">
            <a:xfrm>
              <a:off x="2907635" y="1120098"/>
              <a:ext cx="1108054" cy="3452959"/>
              <a:chOff x="2907613" y="882942"/>
              <a:chExt cx="1108054" cy="3452212"/>
            </a:xfrm>
          </p:grpSpPr>
          <p:cxnSp>
            <p:nvCxnSpPr>
              <p:cNvPr id="12" name="Straight Connector 11"/>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3" name="TextBox 31"/>
              <p:cNvSpPr txBox="1">
                <a:spLocks noChangeArrowheads="1"/>
              </p:cNvSpPr>
              <p:nvPr/>
            </p:nvSpPr>
            <p:spPr bwMode="auto">
              <a:xfrm>
                <a:off x="2907613" y="882942"/>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Long-run</a:t>
                </a:r>
              </a:p>
              <a:p>
                <a:pPr algn="ctr" eaLnBrk="1" hangingPunct="1"/>
                <a:r>
                  <a:rPr lang="en-US" altLang="en-US" sz="1600" dirty="0"/>
                  <a:t>aggregate</a:t>
                </a:r>
              </a:p>
              <a:p>
                <a:pPr algn="ctr" eaLnBrk="1" hangingPunct="1"/>
                <a:r>
                  <a:rPr lang="en-US" altLang="en-US" sz="1600" dirty="0"/>
                  <a:t>supply</a:t>
                </a:r>
              </a:p>
            </p:txBody>
          </p:sp>
        </p:grpSp>
        <p:sp>
          <p:nvSpPr>
            <p:cNvPr id="11"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Y</a:t>
              </a:r>
              <a:r>
                <a:rPr lang="en-US" altLang="en-US" sz="1600" baseline="-25000" dirty="0"/>
                <a:t>1</a:t>
              </a:r>
            </a:p>
          </p:txBody>
        </p:sp>
      </p:grpSp>
      <p:grpSp>
        <p:nvGrpSpPr>
          <p:cNvPr id="14" name="Group 30"/>
          <p:cNvGrpSpPr>
            <a:grpSpLocks/>
          </p:cNvGrpSpPr>
          <p:nvPr/>
        </p:nvGrpSpPr>
        <p:grpSpPr bwMode="auto">
          <a:xfrm>
            <a:off x="1882486" y="1196976"/>
            <a:ext cx="3746500" cy="2022475"/>
            <a:chOff x="2291503" y="1646705"/>
            <a:chExt cx="3747736" cy="2022867"/>
          </a:xfrm>
        </p:grpSpPr>
        <p:cxnSp>
          <p:nvCxnSpPr>
            <p:cNvPr id="15" name="Straight Connector 14"/>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6" name="TextBox 29"/>
            <p:cNvSpPr txBox="1">
              <a:spLocks noChangeArrowheads="1"/>
            </p:cNvSpPr>
            <p:nvPr/>
          </p:nvSpPr>
          <p:spPr bwMode="auto">
            <a:xfrm>
              <a:off x="5506644" y="1646705"/>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AS</a:t>
              </a:r>
              <a:r>
                <a:rPr lang="en-US" altLang="en-US" sz="1600" baseline="-25000" dirty="0"/>
                <a:t>2</a:t>
              </a:r>
            </a:p>
          </p:txBody>
        </p:sp>
      </p:grpSp>
      <p:grpSp>
        <p:nvGrpSpPr>
          <p:cNvPr id="17" name="Group 25"/>
          <p:cNvGrpSpPr>
            <a:grpSpLocks/>
          </p:cNvGrpSpPr>
          <p:nvPr/>
        </p:nvGrpSpPr>
        <p:grpSpPr bwMode="auto">
          <a:xfrm>
            <a:off x="1804988" y="4546600"/>
            <a:ext cx="5616575" cy="338138"/>
            <a:chOff x="1805049" y="4308771"/>
            <a:chExt cx="5616084" cy="337969"/>
          </a:xfrm>
        </p:grpSpPr>
        <p:cxnSp>
          <p:nvCxnSpPr>
            <p:cNvPr id="18" name="Straight Connector 17"/>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grpSp>
        <p:nvGrpSpPr>
          <p:cNvPr id="21" name="Group 30"/>
          <p:cNvGrpSpPr>
            <a:grpSpLocks/>
          </p:cNvGrpSpPr>
          <p:nvPr/>
        </p:nvGrpSpPr>
        <p:grpSpPr bwMode="auto">
          <a:xfrm>
            <a:off x="2327275" y="2181225"/>
            <a:ext cx="5248275" cy="1927225"/>
            <a:chOff x="2291503" y="1741683"/>
            <a:chExt cx="5249022" cy="1927889"/>
          </a:xfrm>
        </p:grpSpPr>
        <p:cxnSp>
          <p:nvCxnSpPr>
            <p:cNvPr id="22" name="Straight Connector 21"/>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3" name="TextBox 29"/>
            <p:cNvSpPr txBox="1">
              <a:spLocks noChangeArrowheads="1"/>
            </p:cNvSpPr>
            <p:nvPr/>
          </p:nvSpPr>
          <p:spPr bwMode="auto">
            <a:xfrm>
              <a:off x="5518522" y="1741683"/>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 aggregate</a:t>
              </a:r>
            </a:p>
            <a:p>
              <a:pPr algn="ctr" eaLnBrk="1" hangingPunct="1"/>
              <a:r>
                <a:rPr lang="en-US" altLang="en-US" sz="1600" dirty="0"/>
                <a:t>supply, AS</a:t>
              </a:r>
              <a:r>
                <a:rPr lang="en-US" altLang="en-US" sz="1600" baseline="-25000" dirty="0"/>
                <a:t>1</a:t>
              </a:r>
            </a:p>
          </p:txBody>
        </p:sp>
      </p:grpSp>
      <p:grpSp>
        <p:nvGrpSpPr>
          <p:cNvPr id="24" name="Group 33"/>
          <p:cNvGrpSpPr>
            <a:grpSpLocks/>
          </p:cNvGrpSpPr>
          <p:nvPr/>
        </p:nvGrpSpPr>
        <p:grpSpPr bwMode="auto">
          <a:xfrm>
            <a:off x="1924050" y="2279650"/>
            <a:ext cx="5154613" cy="2200275"/>
            <a:chOff x="2054516" y="1793327"/>
            <a:chExt cx="5155152" cy="2198692"/>
          </a:xfrm>
        </p:grpSpPr>
        <p:cxnSp>
          <p:nvCxnSpPr>
            <p:cNvPr id="25" name="Straight Connector 24"/>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6"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cxnSp>
        <p:nvCxnSpPr>
          <p:cNvPr id="28" name="Straight Arrow Connector 27"/>
          <p:cNvCxnSpPr/>
          <p:nvPr/>
        </p:nvCxnSpPr>
        <p:spPr>
          <a:xfrm flipH="1">
            <a:off x="3657598" y="2504496"/>
            <a:ext cx="1383508"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auto">
          <a:xfrm rot="5400000">
            <a:off x="1847056" y="3211808"/>
            <a:ext cx="2708275"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3201988" y="3962400"/>
            <a:ext cx="455610"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bwMode="auto">
          <a:xfrm flipV="1">
            <a:off x="2062363" y="1950982"/>
            <a:ext cx="3300413" cy="169703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4068893" y="2231736"/>
            <a:ext cx="481350"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TextBox 29"/>
          <p:cNvSpPr txBox="1">
            <a:spLocks noChangeArrowheads="1"/>
          </p:cNvSpPr>
          <p:nvPr/>
        </p:nvSpPr>
        <p:spPr bwMode="auto">
          <a:xfrm>
            <a:off x="5301835" y="1746949"/>
            <a:ext cx="532419" cy="338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smtClean="0"/>
              <a:t>AS</a:t>
            </a:r>
            <a:r>
              <a:rPr lang="en-US" altLang="en-US" sz="1600" baseline="-25000" dirty="0" smtClean="0"/>
              <a:t>3</a:t>
            </a:r>
            <a:endParaRPr lang="en-US" altLang="en-US" sz="1600" baseline="-25000" dirty="0"/>
          </a:p>
        </p:txBody>
      </p:sp>
      <p:sp>
        <p:nvSpPr>
          <p:cNvPr id="38" name="Freeform 183"/>
          <p:cNvSpPr>
            <a:spLocks/>
          </p:cNvSpPr>
          <p:nvPr/>
        </p:nvSpPr>
        <p:spPr bwMode="auto">
          <a:xfrm>
            <a:off x="3582649" y="3352890"/>
            <a:ext cx="146010" cy="13636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9" name="Freeform 183"/>
          <p:cNvSpPr>
            <a:spLocks/>
          </p:cNvSpPr>
          <p:nvPr/>
        </p:nvSpPr>
        <p:spPr bwMode="auto">
          <a:xfrm>
            <a:off x="3124200" y="2987835"/>
            <a:ext cx="146010" cy="13636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40" name="TextBox 39"/>
          <p:cNvSpPr txBox="1"/>
          <p:nvPr/>
        </p:nvSpPr>
        <p:spPr>
          <a:xfrm>
            <a:off x="3692291" y="3292549"/>
            <a:ext cx="571968" cy="369332"/>
          </a:xfrm>
          <a:prstGeom prst="rect">
            <a:avLst/>
          </a:prstGeom>
          <a:noFill/>
        </p:spPr>
        <p:txBody>
          <a:bodyPr wrap="square" rtlCol="0">
            <a:spAutoFit/>
          </a:bodyPr>
          <a:lstStyle/>
          <a:p>
            <a:r>
              <a:rPr lang="en-US" dirty="0" smtClean="0"/>
              <a:t>A</a:t>
            </a:r>
            <a:endParaRPr lang="en-US" dirty="0"/>
          </a:p>
        </p:txBody>
      </p:sp>
      <p:sp>
        <p:nvSpPr>
          <p:cNvPr id="41" name="TextBox 40"/>
          <p:cNvSpPr txBox="1"/>
          <p:nvPr/>
        </p:nvSpPr>
        <p:spPr>
          <a:xfrm>
            <a:off x="2944090" y="2781692"/>
            <a:ext cx="472701" cy="446892"/>
          </a:xfrm>
          <a:prstGeom prst="rect">
            <a:avLst/>
          </a:prstGeom>
          <a:noFill/>
        </p:spPr>
        <p:txBody>
          <a:bodyPr wrap="square" rtlCol="0">
            <a:spAutoFit/>
          </a:bodyPr>
          <a:lstStyle/>
          <a:p>
            <a:r>
              <a:rPr lang="en-US" dirty="0" smtClean="0"/>
              <a:t>B</a:t>
            </a:r>
            <a:endParaRPr lang="en-US" dirty="0"/>
          </a:p>
        </p:txBody>
      </p:sp>
      <p:sp>
        <p:nvSpPr>
          <p:cNvPr id="42" name="TextBox 41"/>
          <p:cNvSpPr txBox="1"/>
          <p:nvPr/>
        </p:nvSpPr>
        <p:spPr>
          <a:xfrm>
            <a:off x="401790" y="5126180"/>
            <a:ext cx="8305800" cy="1785104"/>
          </a:xfrm>
          <a:prstGeom prst="rect">
            <a:avLst/>
          </a:prstGeom>
          <a:noFill/>
        </p:spPr>
        <p:txBody>
          <a:bodyPr wrap="square" rtlCol="0">
            <a:spAutoFit/>
          </a:bodyPr>
          <a:lstStyle/>
          <a:p>
            <a:r>
              <a:rPr lang="en-US" sz="2200" dirty="0" smtClean="0"/>
              <a:t>In the long run, the economy will not come back point A, initial long run equilibrium. Because, adverse supply shock potentially harms natural level of output then LRAS shift to the left. Eventually, in long run, the economy will move to the new equilibrium at point B (higher price, lower output) compared with point A</a:t>
            </a:r>
            <a:endParaRPr lang="en-US" sz="2200" dirty="0"/>
          </a:p>
        </p:txBody>
      </p:sp>
      <p:sp>
        <p:nvSpPr>
          <p:cNvPr id="43" name="TextBox 31"/>
          <p:cNvSpPr txBox="1">
            <a:spLocks noChangeArrowheads="1"/>
          </p:cNvSpPr>
          <p:nvPr/>
        </p:nvSpPr>
        <p:spPr bwMode="auto">
          <a:xfrm>
            <a:off x="2991284" y="4561066"/>
            <a:ext cx="3962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smtClean="0"/>
              <a:t>Y</a:t>
            </a:r>
            <a:r>
              <a:rPr lang="en-US" altLang="en-US" sz="1600" baseline="-25000" dirty="0"/>
              <a:t>2</a:t>
            </a:r>
          </a:p>
        </p:txBody>
      </p:sp>
    </p:spTree>
    <p:extLst>
      <p:ext uri="{BB962C8B-B14F-4D97-AF65-F5344CB8AC3E}">
        <p14:creationId xmlns:p14="http://schemas.microsoft.com/office/powerpoint/2010/main" val="424472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1000"/>
                                        <p:tgtEl>
                                          <p:spTgt spid="9"/>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1000"/>
                                        <p:tgtEl>
                                          <p:spTgt spid="14"/>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1000"/>
                                        <p:tgtEl>
                                          <p:spTgt spid="24"/>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719138"/>
            <a:ext cx="7772400" cy="4572000"/>
          </a:xfrm>
        </p:spPr>
        <p:txBody>
          <a:bodyPr/>
          <a:lstStyle/>
          <a:p>
            <a:pPr marL="0" indent="0">
              <a:buNone/>
            </a:pPr>
            <a:r>
              <a:rPr lang="en-US" dirty="0" smtClean="0"/>
              <a:t>2) Beneficial supply shock</a:t>
            </a:r>
            <a:endParaRPr lang="en-US" dirty="0"/>
          </a:p>
        </p:txBody>
      </p:sp>
      <p:sp>
        <p:nvSpPr>
          <p:cNvPr id="4" name="Title 1"/>
          <p:cNvSpPr>
            <a:spLocks noGrp="1"/>
          </p:cNvSpPr>
          <p:nvPr>
            <p:ph type="title"/>
          </p:nvPr>
        </p:nvSpPr>
        <p:spPr>
          <a:xfrm>
            <a:off x="914400" y="94544"/>
            <a:ext cx="7772400" cy="731838"/>
          </a:xfrm>
        </p:spPr>
        <p:txBody>
          <a:bodyPr>
            <a:normAutofit fontScale="90000"/>
          </a:bodyPr>
          <a:lstStyle/>
          <a:p>
            <a:r>
              <a:rPr lang="en-US" u="sng" dirty="0" smtClean="0"/>
              <a:t>Appendix 1</a:t>
            </a:r>
            <a:r>
              <a:rPr lang="en-US" dirty="0" smtClean="0"/>
              <a:t> Closer look to supply shock</a:t>
            </a:r>
            <a:endParaRPr lang="en-US" dirty="0"/>
          </a:p>
        </p:txBody>
      </p:sp>
      <p:grpSp>
        <p:nvGrpSpPr>
          <p:cNvPr id="6" name="Group 22"/>
          <p:cNvGrpSpPr>
            <a:grpSpLocks/>
          </p:cNvGrpSpPr>
          <p:nvPr/>
        </p:nvGrpSpPr>
        <p:grpSpPr bwMode="auto">
          <a:xfrm>
            <a:off x="1215872" y="1436856"/>
            <a:ext cx="5813577" cy="3136732"/>
            <a:chOff x="1216419" y="1199731"/>
            <a:chExt cx="5813418" cy="3135557"/>
          </a:xfrm>
        </p:grpSpPr>
        <p:grpSp>
          <p:nvGrpSpPr>
            <p:cNvPr id="7" name="Group 11"/>
            <p:cNvGrpSpPr>
              <a:grpSpLocks/>
            </p:cNvGrpSpPr>
            <p:nvPr/>
          </p:nvGrpSpPr>
          <p:grpSpPr bwMode="auto">
            <a:xfrm>
              <a:off x="1816194" y="1199731"/>
              <a:ext cx="5213643" cy="3135557"/>
              <a:chOff x="1816194" y="1199731"/>
              <a:chExt cx="5213643" cy="3135557"/>
            </a:xfrm>
          </p:grpSpPr>
          <p:cxnSp>
            <p:nvCxnSpPr>
              <p:cNvPr id="9" name="Straight Connector 8"/>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TextBox 21"/>
            <p:cNvSpPr txBox="1">
              <a:spLocks noChangeArrowheads="1"/>
            </p:cNvSpPr>
            <p:nvPr/>
          </p:nvSpPr>
          <p:spPr bwMode="auto">
            <a:xfrm>
              <a:off x="1216419" y="1236637"/>
              <a:ext cx="673523" cy="584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a:t>Price</a:t>
              </a:r>
            </a:p>
            <a:p>
              <a:pPr algn="r" eaLnBrk="1" hangingPunct="1"/>
              <a:r>
                <a:rPr lang="en-US" altLang="en-US" sz="1600" dirty="0"/>
                <a:t>Level</a:t>
              </a:r>
            </a:p>
          </p:txBody>
        </p:sp>
      </p:grpSp>
      <p:grpSp>
        <p:nvGrpSpPr>
          <p:cNvPr id="11" name="Group 10"/>
          <p:cNvGrpSpPr>
            <a:grpSpLocks/>
          </p:cNvGrpSpPr>
          <p:nvPr/>
        </p:nvGrpSpPr>
        <p:grpSpPr bwMode="auto">
          <a:xfrm>
            <a:off x="3423815" y="1197328"/>
            <a:ext cx="1107407" cy="3708047"/>
            <a:chOff x="3367666" y="1197627"/>
            <a:chExt cx="1108054" cy="3707133"/>
          </a:xfrm>
        </p:grpSpPr>
        <p:grpSp>
          <p:nvGrpSpPr>
            <p:cNvPr id="12" name="Group 33"/>
            <p:cNvGrpSpPr>
              <a:grpSpLocks/>
            </p:cNvGrpSpPr>
            <p:nvPr/>
          </p:nvGrpSpPr>
          <p:grpSpPr bwMode="auto">
            <a:xfrm>
              <a:off x="3367666" y="1197627"/>
              <a:ext cx="1108054" cy="3375430"/>
              <a:chOff x="3367644" y="960454"/>
              <a:chExt cx="1108054" cy="3374700"/>
            </a:xfrm>
          </p:grpSpPr>
          <p:cxnSp>
            <p:nvCxnSpPr>
              <p:cNvPr id="14" name="Straight Connector 13"/>
              <p:cNvCxnSpPr/>
              <p:nvPr/>
            </p:nvCxnSpPr>
            <p:spPr>
              <a:xfrm rot="5400000">
                <a:off x="2304300" y="2980848"/>
                <a:ext cx="2707022" cy="1589"/>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sp>
            <p:nvSpPr>
              <p:cNvPr id="15" name="TextBox 31"/>
              <p:cNvSpPr txBox="1">
                <a:spLocks noChangeArrowheads="1"/>
              </p:cNvSpPr>
              <p:nvPr/>
            </p:nvSpPr>
            <p:spPr bwMode="auto">
              <a:xfrm>
                <a:off x="3367644" y="960454"/>
                <a:ext cx="1108054" cy="8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Long-run</a:t>
                </a:r>
              </a:p>
              <a:p>
                <a:pPr algn="ctr" eaLnBrk="1" hangingPunct="1"/>
                <a:r>
                  <a:rPr lang="en-US" altLang="en-US" sz="1600" dirty="0"/>
                  <a:t>aggregate</a:t>
                </a:r>
              </a:p>
              <a:p>
                <a:pPr algn="ctr" eaLnBrk="1" hangingPunct="1"/>
                <a:r>
                  <a:rPr lang="en-US" altLang="en-US" sz="1600" dirty="0"/>
                  <a:t>supply</a:t>
                </a:r>
              </a:p>
            </p:txBody>
          </p:sp>
        </p:grpSp>
        <p:sp>
          <p:nvSpPr>
            <p:cNvPr id="13" name="TextBox 31"/>
            <p:cNvSpPr txBox="1">
              <a:spLocks noChangeArrowheads="1"/>
            </p:cNvSpPr>
            <p:nvPr/>
          </p:nvSpPr>
          <p:spPr bwMode="auto">
            <a:xfrm>
              <a:off x="3461663" y="4566206"/>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Y</a:t>
              </a:r>
              <a:r>
                <a:rPr lang="en-US" altLang="en-US" sz="1600" baseline="-25000" dirty="0"/>
                <a:t>1</a:t>
              </a:r>
            </a:p>
          </p:txBody>
        </p:sp>
      </p:grpSp>
      <p:grpSp>
        <p:nvGrpSpPr>
          <p:cNvPr id="16" name="Group 30"/>
          <p:cNvGrpSpPr>
            <a:grpSpLocks/>
          </p:cNvGrpSpPr>
          <p:nvPr/>
        </p:nvGrpSpPr>
        <p:grpSpPr bwMode="auto">
          <a:xfrm>
            <a:off x="2333209" y="2223719"/>
            <a:ext cx="3767256" cy="1866240"/>
            <a:chOff x="2291503" y="1802971"/>
            <a:chExt cx="3768498" cy="1866601"/>
          </a:xfrm>
        </p:grpSpPr>
        <p:cxnSp>
          <p:nvCxnSpPr>
            <p:cNvPr id="17" name="Straight Connector 16"/>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TextBox 29"/>
            <p:cNvSpPr txBox="1">
              <a:spLocks noChangeArrowheads="1"/>
            </p:cNvSpPr>
            <p:nvPr/>
          </p:nvSpPr>
          <p:spPr bwMode="auto">
            <a:xfrm>
              <a:off x="5527406" y="1802971"/>
              <a:ext cx="532595" cy="3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AS</a:t>
              </a:r>
              <a:r>
                <a:rPr lang="en-US" altLang="en-US" sz="1600" baseline="-25000" dirty="0"/>
                <a:t>2</a:t>
              </a:r>
            </a:p>
          </p:txBody>
        </p:sp>
      </p:grpSp>
      <p:grpSp>
        <p:nvGrpSpPr>
          <p:cNvPr id="19" name="Group 25"/>
          <p:cNvGrpSpPr>
            <a:grpSpLocks/>
          </p:cNvGrpSpPr>
          <p:nvPr/>
        </p:nvGrpSpPr>
        <p:grpSpPr bwMode="auto">
          <a:xfrm>
            <a:off x="1804988" y="4546600"/>
            <a:ext cx="5616575" cy="338138"/>
            <a:chOff x="1805049" y="4308771"/>
            <a:chExt cx="5616084" cy="337969"/>
          </a:xfrm>
        </p:grpSpPr>
        <p:cxnSp>
          <p:nvCxnSpPr>
            <p:cNvPr id="20" name="Straight Connector 19"/>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grpSp>
        <p:nvGrpSpPr>
          <p:cNvPr id="22" name="Group 30"/>
          <p:cNvGrpSpPr>
            <a:grpSpLocks/>
          </p:cNvGrpSpPr>
          <p:nvPr/>
        </p:nvGrpSpPr>
        <p:grpSpPr bwMode="auto">
          <a:xfrm>
            <a:off x="2173288" y="1658767"/>
            <a:ext cx="5106226" cy="2168409"/>
            <a:chOff x="2291503" y="1500416"/>
            <a:chExt cx="5106953" cy="2169156"/>
          </a:xfrm>
        </p:grpSpPr>
        <p:cxnSp>
          <p:nvCxnSpPr>
            <p:cNvPr id="23" name="Straight Connector 22"/>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4" name="TextBox 29"/>
            <p:cNvSpPr txBox="1">
              <a:spLocks noChangeArrowheads="1"/>
            </p:cNvSpPr>
            <p:nvPr/>
          </p:nvSpPr>
          <p:spPr bwMode="auto">
            <a:xfrm>
              <a:off x="5376453" y="1500416"/>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 aggregate</a:t>
              </a:r>
            </a:p>
            <a:p>
              <a:pPr algn="ctr" eaLnBrk="1" hangingPunct="1"/>
              <a:r>
                <a:rPr lang="en-US" altLang="en-US" sz="1600" dirty="0"/>
                <a:t>supply, AS</a:t>
              </a:r>
              <a:r>
                <a:rPr lang="en-US" altLang="en-US" sz="1600" baseline="-25000" dirty="0"/>
                <a:t>1</a:t>
              </a:r>
            </a:p>
          </p:txBody>
        </p:sp>
      </p:grpSp>
      <p:grpSp>
        <p:nvGrpSpPr>
          <p:cNvPr id="25" name="Group 33"/>
          <p:cNvGrpSpPr>
            <a:grpSpLocks/>
          </p:cNvGrpSpPr>
          <p:nvPr/>
        </p:nvGrpSpPr>
        <p:grpSpPr bwMode="auto">
          <a:xfrm>
            <a:off x="1889413" y="1865314"/>
            <a:ext cx="5154613" cy="2200275"/>
            <a:chOff x="2054516" y="1793327"/>
            <a:chExt cx="5155152" cy="2198692"/>
          </a:xfrm>
        </p:grpSpPr>
        <p:cxnSp>
          <p:nvCxnSpPr>
            <p:cNvPr id="26" name="Straight Connector 25"/>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27"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cxnSp>
        <p:nvCxnSpPr>
          <p:cNvPr id="28" name="Straight Connector 27"/>
          <p:cNvCxnSpPr/>
          <p:nvPr/>
        </p:nvCxnSpPr>
        <p:spPr bwMode="auto">
          <a:xfrm rot="5400000">
            <a:off x="2913856" y="3253297"/>
            <a:ext cx="2708275"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grpSp>
        <p:nvGrpSpPr>
          <p:cNvPr id="29" name="Group 30"/>
          <p:cNvGrpSpPr>
            <a:grpSpLocks/>
          </p:cNvGrpSpPr>
          <p:nvPr/>
        </p:nvGrpSpPr>
        <p:grpSpPr bwMode="auto">
          <a:xfrm>
            <a:off x="2492536" y="2472036"/>
            <a:ext cx="3832883" cy="1843605"/>
            <a:chOff x="2291503" y="1825610"/>
            <a:chExt cx="3834147" cy="1843962"/>
          </a:xfrm>
        </p:grpSpPr>
        <p:cxnSp>
          <p:nvCxnSpPr>
            <p:cNvPr id="30" name="Straight Connector 29"/>
            <p:cNvCxnSpPr/>
            <p:nvPr/>
          </p:nvCxnSpPr>
          <p:spPr>
            <a:xfrm flipV="1">
              <a:off x="2291503" y="1972206"/>
              <a:ext cx="3301502" cy="169736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1" name="TextBox 29"/>
            <p:cNvSpPr txBox="1">
              <a:spLocks noChangeArrowheads="1"/>
            </p:cNvSpPr>
            <p:nvPr/>
          </p:nvSpPr>
          <p:spPr bwMode="auto">
            <a:xfrm>
              <a:off x="5592956" y="1825610"/>
              <a:ext cx="532694" cy="338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smtClean="0"/>
                <a:t>AS</a:t>
              </a:r>
              <a:r>
                <a:rPr lang="en-US" altLang="en-US" sz="1600" baseline="-25000" dirty="0"/>
                <a:t>3</a:t>
              </a:r>
            </a:p>
          </p:txBody>
        </p:sp>
      </p:grpSp>
      <p:cxnSp>
        <p:nvCxnSpPr>
          <p:cNvPr id="33" name="Straight Arrow Connector 32"/>
          <p:cNvCxnSpPr/>
          <p:nvPr/>
        </p:nvCxnSpPr>
        <p:spPr>
          <a:xfrm>
            <a:off x="4434680" y="3060558"/>
            <a:ext cx="365920"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983416" y="2886870"/>
            <a:ext cx="63422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3824288" y="3908427"/>
            <a:ext cx="476240"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1"/>
          <p:cNvSpPr txBox="1">
            <a:spLocks noChangeArrowheads="1"/>
          </p:cNvSpPr>
          <p:nvPr/>
        </p:nvSpPr>
        <p:spPr bwMode="auto">
          <a:xfrm>
            <a:off x="4137084" y="4580519"/>
            <a:ext cx="3962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smtClean="0"/>
              <a:t>Y</a:t>
            </a:r>
            <a:r>
              <a:rPr lang="en-US" altLang="en-US" sz="1600" baseline="-25000" dirty="0"/>
              <a:t>2</a:t>
            </a:r>
          </a:p>
        </p:txBody>
      </p:sp>
      <p:sp>
        <p:nvSpPr>
          <p:cNvPr id="39" name="Freeform 183"/>
          <p:cNvSpPr>
            <a:spLocks/>
          </p:cNvSpPr>
          <p:nvPr/>
        </p:nvSpPr>
        <p:spPr bwMode="auto">
          <a:xfrm>
            <a:off x="3636280" y="2951020"/>
            <a:ext cx="146010" cy="13636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40" name="TextBox 39"/>
          <p:cNvSpPr txBox="1"/>
          <p:nvPr/>
        </p:nvSpPr>
        <p:spPr>
          <a:xfrm>
            <a:off x="4327899" y="3239557"/>
            <a:ext cx="472701" cy="446892"/>
          </a:xfrm>
          <a:prstGeom prst="rect">
            <a:avLst/>
          </a:prstGeom>
          <a:noFill/>
        </p:spPr>
        <p:txBody>
          <a:bodyPr wrap="square" rtlCol="0">
            <a:spAutoFit/>
          </a:bodyPr>
          <a:lstStyle/>
          <a:p>
            <a:r>
              <a:rPr lang="en-US" dirty="0" smtClean="0"/>
              <a:t>B</a:t>
            </a:r>
            <a:endParaRPr lang="en-US" dirty="0"/>
          </a:p>
        </p:txBody>
      </p:sp>
      <p:sp>
        <p:nvSpPr>
          <p:cNvPr id="41" name="Freeform 183"/>
          <p:cNvSpPr>
            <a:spLocks/>
          </p:cNvSpPr>
          <p:nvPr/>
        </p:nvSpPr>
        <p:spPr bwMode="auto">
          <a:xfrm>
            <a:off x="4197390" y="3327270"/>
            <a:ext cx="146010" cy="13636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42" name="TextBox 41"/>
          <p:cNvSpPr txBox="1"/>
          <p:nvPr/>
        </p:nvSpPr>
        <p:spPr>
          <a:xfrm>
            <a:off x="3379297" y="2660639"/>
            <a:ext cx="472701" cy="369332"/>
          </a:xfrm>
          <a:prstGeom prst="rect">
            <a:avLst/>
          </a:prstGeom>
          <a:noFill/>
        </p:spPr>
        <p:txBody>
          <a:bodyPr wrap="square" rtlCol="0">
            <a:spAutoFit/>
          </a:bodyPr>
          <a:lstStyle/>
          <a:p>
            <a:r>
              <a:rPr lang="en-US" dirty="0" smtClean="0"/>
              <a:t>A</a:t>
            </a:r>
            <a:endParaRPr lang="en-US" dirty="0"/>
          </a:p>
        </p:txBody>
      </p:sp>
      <p:sp>
        <p:nvSpPr>
          <p:cNvPr id="43" name="TextBox 42"/>
          <p:cNvSpPr txBox="1"/>
          <p:nvPr/>
        </p:nvSpPr>
        <p:spPr>
          <a:xfrm>
            <a:off x="443355" y="5056905"/>
            <a:ext cx="8305800" cy="1785104"/>
          </a:xfrm>
          <a:prstGeom prst="rect">
            <a:avLst/>
          </a:prstGeom>
          <a:noFill/>
        </p:spPr>
        <p:txBody>
          <a:bodyPr wrap="square" rtlCol="0">
            <a:spAutoFit/>
          </a:bodyPr>
          <a:lstStyle/>
          <a:p>
            <a:r>
              <a:rPr lang="en-US" sz="2200" dirty="0" smtClean="0"/>
              <a:t>In the long run, the economy will not come back point A, initial long run equilibrium. Because, beneficial supply shock usually accompanied with permanent effects potentially accelerates natural level of output then LRAS shift to the right. Eventually, in long run, the economy will move to the new equilibrium at point B (lower price, higher output) compared with point A</a:t>
            </a:r>
            <a:endParaRPr lang="en-US" sz="2200" dirty="0"/>
          </a:p>
        </p:txBody>
      </p:sp>
    </p:spTree>
    <p:extLst>
      <p:ext uri="{BB962C8B-B14F-4D97-AF65-F5344CB8AC3E}">
        <p14:creationId xmlns:p14="http://schemas.microsoft.com/office/powerpoint/2010/main" val="285025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1000"/>
                                        <p:tgtEl>
                                          <p:spTgt spid="11"/>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1000"/>
                                        <p:tgtEl>
                                          <p:spTgt spid="25"/>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1000"/>
                                        <p:tgtEl>
                                          <p:spTgt spid="22"/>
                                        </p:tgtEl>
                                      </p:cBhvr>
                                    </p:animEffect>
                                  </p:childTnLst>
                                </p:cTn>
                              </p:par>
                            </p:childTnLst>
                          </p:cTn>
                        </p:par>
                        <p:par>
                          <p:cTn id="28" fill="hold">
                            <p:stCondLst>
                              <p:cond delay="5000"/>
                            </p:stCondLst>
                            <p:childTnLst>
                              <p:par>
                                <p:cTn id="29" presetID="22" presetClass="entr" presetSubtype="8"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480" y="34636"/>
            <a:ext cx="8229600" cy="1143000"/>
          </a:xfrm>
        </p:spPr>
        <p:txBody>
          <a:bodyPr>
            <a:normAutofit/>
          </a:bodyPr>
          <a:lstStyle/>
          <a:p>
            <a:r>
              <a:rPr lang="en-US" sz="3200" u="sng" dirty="0" smtClean="0"/>
              <a:t>Appendix 2</a:t>
            </a:r>
            <a:r>
              <a:rPr lang="en-US" sz="3200" dirty="0" smtClean="0"/>
              <a:t> Using vertical axis of inflation rate in AD – AS model</a:t>
            </a:r>
            <a:endParaRPr lang="en-US" sz="3200" dirty="0"/>
          </a:p>
        </p:txBody>
      </p:sp>
      <p:sp>
        <p:nvSpPr>
          <p:cNvPr id="3" name="Content Placeholder 2"/>
          <p:cNvSpPr>
            <a:spLocks noGrp="1"/>
          </p:cNvSpPr>
          <p:nvPr>
            <p:ph sz="quarter" idx="1"/>
          </p:nvPr>
        </p:nvSpPr>
        <p:spPr>
          <a:xfrm>
            <a:off x="251996" y="1040304"/>
            <a:ext cx="8587203" cy="4572000"/>
          </a:xfrm>
        </p:spPr>
        <p:txBody>
          <a:bodyPr>
            <a:normAutofit/>
          </a:bodyPr>
          <a:lstStyle/>
          <a:p>
            <a:pPr marL="0" indent="0">
              <a:buNone/>
            </a:pPr>
            <a:r>
              <a:rPr lang="en-US" sz="2200" dirty="0" smtClean="0"/>
              <a:t>Mathematical transformations for formula of AS curve (follows Phillips curve equation) and AD curve (follow dynamic AD equation  under </a:t>
            </a:r>
            <a:r>
              <a:rPr lang="en-US" sz="2200" dirty="0" err="1" smtClean="0"/>
              <a:t>Mundell</a:t>
            </a:r>
            <a:r>
              <a:rPr lang="en-US" sz="2200" dirty="0" smtClean="0"/>
              <a:t> – Fleming model), we both arrive at conclusion that: </a:t>
            </a:r>
          </a:p>
          <a:p>
            <a:pPr>
              <a:buFontTx/>
              <a:buChar char="-"/>
            </a:pPr>
            <a:r>
              <a:rPr lang="en-US" sz="2200" dirty="0" smtClean="0"/>
              <a:t>In terms of aggregate supply, inflation rate and output have positive relationship</a:t>
            </a:r>
          </a:p>
          <a:p>
            <a:pPr>
              <a:buFontTx/>
              <a:buChar char="-"/>
            </a:pPr>
            <a:r>
              <a:rPr lang="en-US" sz="2200" dirty="0" smtClean="0"/>
              <a:t>In terms of aggregate demand, inflation rate and output have negative relationship</a:t>
            </a:r>
            <a:endParaRPr lang="en-US" sz="2200" dirty="0"/>
          </a:p>
        </p:txBody>
      </p:sp>
      <p:grpSp>
        <p:nvGrpSpPr>
          <p:cNvPr id="4" name="Group 22"/>
          <p:cNvGrpSpPr>
            <a:grpSpLocks/>
          </p:cNvGrpSpPr>
          <p:nvPr/>
        </p:nvGrpSpPr>
        <p:grpSpPr bwMode="auto">
          <a:xfrm>
            <a:off x="2065081" y="3336709"/>
            <a:ext cx="6030023" cy="3136732"/>
            <a:chOff x="999978" y="1199731"/>
            <a:chExt cx="6029859" cy="3135557"/>
          </a:xfrm>
        </p:grpSpPr>
        <p:grpSp>
          <p:nvGrpSpPr>
            <p:cNvPr id="5" name="Group 11"/>
            <p:cNvGrpSpPr>
              <a:grpSpLocks/>
            </p:cNvGrpSpPr>
            <p:nvPr/>
          </p:nvGrpSpPr>
          <p:grpSpPr bwMode="auto">
            <a:xfrm>
              <a:off x="1816194" y="1199731"/>
              <a:ext cx="5213643" cy="3135557"/>
              <a:chOff x="1816194" y="1199731"/>
              <a:chExt cx="5213643" cy="3135557"/>
            </a:xfrm>
          </p:grpSpPr>
          <p:cxnSp>
            <p:nvCxnSpPr>
              <p:cNvPr id="7" name="Straight Connector 6"/>
              <p:cNvCxnSpPr/>
              <p:nvPr/>
            </p:nvCxnSpPr>
            <p:spPr>
              <a:xfrm rot="5400000">
                <a:off x="249561" y="2766632"/>
                <a:ext cx="3135725"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840442" y="1199563"/>
                <a:ext cx="5189395" cy="31119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TextBox 21"/>
            <p:cNvSpPr txBox="1">
              <a:spLocks noChangeArrowheads="1"/>
            </p:cNvSpPr>
            <p:nvPr/>
          </p:nvSpPr>
          <p:spPr bwMode="auto">
            <a:xfrm>
              <a:off x="999978" y="1236637"/>
              <a:ext cx="889963" cy="338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dirty="0" err="1" smtClean="0"/>
                <a:t>lnflation</a:t>
              </a:r>
              <a:endParaRPr lang="en-US" altLang="en-US" sz="1600" dirty="0"/>
            </a:p>
          </p:txBody>
        </p:sp>
      </p:grpSp>
      <p:grpSp>
        <p:nvGrpSpPr>
          <p:cNvPr id="9" name="Group 25"/>
          <p:cNvGrpSpPr>
            <a:grpSpLocks/>
          </p:cNvGrpSpPr>
          <p:nvPr/>
        </p:nvGrpSpPr>
        <p:grpSpPr bwMode="auto">
          <a:xfrm>
            <a:off x="2870643" y="6399128"/>
            <a:ext cx="5616575" cy="338138"/>
            <a:chOff x="1805049" y="4308771"/>
            <a:chExt cx="5616084" cy="337969"/>
          </a:xfrm>
        </p:grpSpPr>
        <p:cxnSp>
          <p:nvCxnSpPr>
            <p:cNvPr id="10" name="Straight Connector 9"/>
            <p:cNvCxnSpPr/>
            <p:nvPr/>
          </p:nvCxnSpPr>
          <p:spPr>
            <a:xfrm>
              <a:off x="1805049" y="4334158"/>
              <a:ext cx="508273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p:cNvSpPr txBox="1">
              <a:spLocks noChangeArrowheads="1"/>
            </p:cNvSpPr>
            <p:nvPr/>
          </p:nvSpPr>
          <p:spPr bwMode="auto">
            <a:xfrm>
              <a:off x="5567777" y="4308771"/>
              <a:ext cx="1853356" cy="337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Quantity of Output</a:t>
              </a:r>
            </a:p>
          </p:txBody>
        </p:sp>
      </p:grpSp>
      <p:grpSp>
        <p:nvGrpSpPr>
          <p:cNvPr id="12" name="Group 30"/>
          <p:cNvGrpSpPr>
            <a:grpSpLocks/>
          </p:cNvGrpSpPr>
          <p:nvPr/>
        </p:nvGrpSpPr>
        <p:grpSpPr bwMode="auto">
          <a:xfrm>
            <a:off x="3238943" y="3511295"/>
            <a:ext cx="5106226" cy="2168409"/>
            <a:chOff x="2291503" y="1500416"/>
            <a:chExt cx="5106953" cy="2169156"/>
          </a:xfrm>
        </p:grpSpPr>
        <p:cxnSp>
          <p:nvCxnSpPr>
            <p:cNvPr id="13" name="Straight Connector 12"/>
            <p:cNvCxnSpPr/>
            <p:nvPr/>
          </p:nvCxnSpPr>
          <p:spPr>
            <a:xfrm flipV="1">
              <a:off x="2291503" y="1971950"/>
              <a:ext cx="3302470" cy="1697622"/>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4" name="TextBox 29"/>
            <p:cNvSpPr txBox="1">
              <a:spLocks noChangeArrowheads="1"/>
            </p:cNvSpPr>
            <p:nvPr/>
          </p:nvSpPr>
          <p:spPr bwMode="auto">
            <a:xfrm>
              <a:off x="5376453" y="1500416"/>
              <a:ext cx="2022003" cy="584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dirty="0"/>
                <a:t>Short-run aggregate</a:t>
              </a:r>
            </a:p>
            <a:p>
              <a:pPr algn="ctr" eaLnBrk="1" hangingPunct="1"/>
              <a:r>
                <a:rPr lang="en-US" altLang="en-US" sz="1600" dirty="0" smtClean="0"/>
                <a:t>supply</a:t>
              </a:r>
              <a:endParaRPr lang="en-US" altLang="en-US" sz="1600" baseline="-25000" dirty="0"/>
            </a:p>
          </p:txBody>
        </p:sp>
      </p:grpSp>
      <p:grpSp>
        <p:nvGrpSpPr>
          <p:cNvPr id="15" name="Group 33"/>
          <p:cNvGrpSpPr>
            <a:grpSpLocks/>
          </p:cNvGrpSpPr>
          <p:nvPr/>
        </p:nvGrpSpPr>
        <p:grpSpPr bwMode="auto">
          <a:xfrm>
            <a:off x="2955068" y="3717842"/>
            <a:ext cx="5154613" cy="2200275"/>
            <a:chOff x="2054516" y="1793327"/>
            <a:chExt cx="5155152" cy="2198692"/>
          </a:xfrm>
        </p:grpSpPr>
        <p:cxnSp>
          <p:nvCxnSpPr>
            <p:cNvPr id="16" name="Straight Connector 15"/>
            <p:cNvCxnSpPr/>
            <p:nvPr/>
          </p:nvCxnSpPr>
          <p:spPr>
            <a:xfrm>
              <a:off x="2054516" y="1793327"/>
              <a:ext cx="3146754" cy="2041643"/>
            </a:xfrm>
            <a:prstGeom prst="line">
              <a:avLst/>
            </a:prstGeom>
            <a:ln w="38100">
              <a:solidFill>
                <a:srgbClr val="0000B8"/>
              </a:solidFill>
            </a:ln>
          </p:spPr>
          <p:style>
            <a:lnRef idx="1">
              <a:schemeClr val="accent1"/>
            </a:lnRef>
            <a:fillRef idx="0">
              <a:schemeClr val="accent1"/>
            </a:fillRef>
            <a:effectRef idx="0">
              <a:schemeClr val="accent1"/>
            </a:effectRef>
            <a:fontRef idx="minor">
              <a:schemeClr val="tx1"/>
            </a:fontRef>
          </p:style>
        </p:cxnSp>
        <p:sp>
          <p:nvSpPr>
            <p:cNvPr id="17" name="TextBox 31"/>
            <p:cNvSpPr txBox="1">
              <a:spLocks noChangeArrowheads="1"/>
            </p:cNvSpPr>
            <p:nvPr/>
          </p:nvSpPr>
          <p:spPr bwMode="auto">
            <a:xfrm>
              <a:off x="5280833" y="3653538"/>
              <a:ext cx="1928835" cy="338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Aggregate demand</a:t>
              </a:r>
            </a:p>
          </p:txBody>
        </p:sp>
      </p:grpSp>
      <p:cxnSp>
        <p:nvCxnSpPr>
          <p:cNvPr id="28" name="Straight Connector 27"/>
          <p:cNvCxnSpPr/>
          <p:nvPr/>
        </p:nvCxnSpPr>
        <p:spPr bwMode="auto">
          <a:xfrm rot="5400000">
            <a:off x="3439614" y="5016488"/>
            <a:ext cx="2708275" cy="1588"/>
          </a:xfrm>
          <a:prstGeom prst="line">
            <a:avLst/>
          </a:prstGeom>
          <a:ln w="57150">
            <a:solidFill>
              <a:srgbClr val="0076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944090" y="4876800"/>
            <a:ext cx="1828800"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278269" y="4646519"/>
            <a:ext cx="605074" cy="369332"/>
          </a:xfrm>
          <a:prstGeom prst="rect">
            <a:avLst/>
          </a:prstGeom>
          <a:noFill/>
        </p:spPr>
        <p:txBody>
          <a:bodyPr wrap="square" rtlCol="0">
            <a:spAutoFit/>
          </a:bodyPr>
          <a:lstStyle/>
          <a:p>
            <a:r>
              <a:rPr lang="en-US" dirty="0" smtClean="0"/>
              <a:t>∏e</a:t>
            </a:r>
            <a:endParaRPr lang="en-US" dirty="0"/>
          </a:p>
        </p:txBody>
      </p:sp>
      <p:sp>
        <p:nvSpPr>
          <p:cNvPr id="32" name="TextBox 31"/>
          <p:cNvSpPr txBox="1"/>
          <p:nvPr/>
        </p:nvSpPr>
        <p:spPr>
          <a:xfrm>
            <a:off x="4484316" y="6383531"/>
            <a:ext cx="617281" cy="369332"/>
          </a:xfrm>
          <a:prstGeom prst="rect">
            <a:avLst/>
          </a:prstGeom>
          <a:noFill/>
        </p:spPr>
        <p:txBody>
          <a:bodyPr wrap="square" rtlCol="0">
            <a:spAutoFit/>
          </a:bodyPr>
          <a:lstStyle/>
          <a:p>
            <a:r>
              <a:rPr lang="en-US" dirty="0" smtClean="0"/>
              <a:t>Y*</a:t>
            </a:r>
            <a:endParaRPr lang="en-US" dirty="0"/>
          </a:p>
        </p:txBody>
      </p:sp>
    </p:spTree>
    <p:extLst>
      <p:ext uri="{BB962C8B-B14F-4D97-AF65-F5344CB8AC3E}">
        <p14:creationId xmlns:p14="http://schemas.microsoft.com/office/powerpoint/2010/main" val="4001499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1000"/>
                                        <p:tgtEl>
                                          <p:spTgt spid="15"/>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831273"/>
          </a:xfrm>
        </p:spPr>
        <p:txBody>
          <a:bodyPr/>
          <a:lstStyle/>
          <a:p>
            <a:r>
              <a:rPr lang="en-US" dirty="0" smtClean="0">
                <a:solidFill>
                  <a:schemeClr val="tx1"/>
                </a:solidFill>
              </a:rPr>
              <a:t>Key concepts</a:t>
            </a:r>
            <a:endParaRPr lang="en-US" dirty="0">
              <a:solidFill>
                <a:schemeClr val="tx1"/>
              </a:solidFill>
            </a:endParaRPr>
          </a:p>
        </p:txBody>
      </p:sp>
      <p:sp>
        <p:nvSpPr>
          <p:cNvPr id="3" name="Content Placeholder 2"/>
          <p:cNvSpPr>
            <a:spLocks noGrp="1"/>
          </p:cNvSpPr>
          <p:nvPr>
            <p:ph sz="quarter" idx="1"/>
          </p:nvPr>
        </p:nvSpPr>
        <p:spPr>
          <a:xfrm>
            <a:off x="838200" y="1219200"/>
            <a:ext cx="7772400" cy="4572000"/>
          </a:xfrm>
        </p:spPr>
        <p:txBody>
          <a:bodyPr>
            <a:normAutofit fontScale="92500" lnSpcReduction="10000"/>
          </a:bodyPr>
          <a:lstStyle/>
          <a:p>
            <a:pPr>
              <a:buFontTx/>
              <a:buChar char="-"/>
            </a:pPr>
            <a:r>
              <a:rPr lang="en-US" dirty="0" smtClean="0"/>
              <a:t>Aggregate demand</a:t>
            </a:r>
          </a:p>
          <a:p>
            <a:pPr>
              <a:buFontTx/>
              <a:buChar char="-"/>
            </a:pPr>
            <a:r>
              <a:rPr lang="en-US" dirty="0" smtClean="0"/>
              <a:t>Aggregate supply</a:t>
            </a:r>
          </a:p>
          <a:p>
            <a:pPr>
              <a:buFontTx/>
              <a:buChar char="-"/>
            </a:pPr>
            <a:r>
              <a:rPr lang="nn-NO" altLang="en-US" dirty="0" smtClean="0"/>
              <a:t>Wealth </a:t>
            </a:r>
            <a:r>
              <a:rPr lang="nn-NO" altLang="en-US" dirty="0"/>
              <a:t>effect </a:t>
            </a:r>
            <a:endParaRPr lang="nn-NO" altLang="en-US" dirty="0" smtClean="0"/>
          </a:p>
          <a:p>
            <a:pPr>
              <a:buFontTx/>
              <a:buChar char="-"/>
            </a:pPr>
            <a:r>
              <a:rPr lang="nn-NO" altLang="en-US" dirty="0" smtClean="0"/>
              <a:t>Interest-rate effect</a:t>
            </a:r>
          </a:p>
          <a:p>
            <a:pPr>
              <a:buFontTx/>
              <a:buChar char="-"/>
            </a:pPr>
            <a:r>
              <a:rPr lang="nn-NO" altLang="en-US" dirty="0" smtClean="0"/>
              <a:t>Exchange-rate effect</a:t>
            </a:r>
          </a:p>
          <a:p>
            <a:pPr>
              <a:buFontTx/>
              <a:buChar char="-"/>
            </a:pPr>
            <a:r>
              <a:rPr lang="nn-NO" dirty="0" smtClean="0"/>
              <a:t>Sticky wage theory</a:t>
            </a:r>
          </a:p>
          <a:p>
            <a:pPr>
              <a:buFontTx/>
              <a:buChar char="-"/>
            </a:pPr>
            <a:r>
              <a:rPr lang="nn-NO" dirty="0" smtClean="0"/>
              <a:t>Sticky price theory</a:t>
            </a:r>
          </a:p>
          <a:p>
            <a:pPr>
              <a:buFontTx/>
              <a:buChar char="-"/>
            </a:pPr>
            <a:r>
              <a:rPr lang="nn-NO" dirty="0" smtClean="0"/>
              <a:t>Misperception theory</a:t>
            </a:r>
          </a:p>
          <a:p>
            <a:pPr>
              <a:buFontTx/>
              <a:buChar char="-"/>
            </a:pPr>
            <a:r>
              <a:rPr lang="nn-NO" dirty="0" smtClean="0"/>
              <a:t>Potential output</a:t>
            </a:r>
          </a:p>
          <a:p>
            <a:pPr>
              <a:buFontTx/>
              <a:buChar char="-"/>
            </a:pPr>
            <a:r>
              <a:rPr lang="nn-NO" dirty="0" smtClean="0"/>
              <a:t>Expansionary/Contractionary demand shock</a:t>
            </a:r>
          </a:p>
          <a:p>
            <a:pPr>
              <a:buFontTx/>
              <a:buChar char="-"/>
            </a:pPr>
            <a:r>
              <a:rPr lang="nn-NO" dirty="0" smtClean="0"/>
              <a:t>Beneficial/Adverse supply shock</a:t>
            </a:r>
            <a:endParaRPr lang="en-US" dirty="0" smtClean="0"/>
          </a:p>
          <a:p>
            <a:pPr>
              <a:buFontTx/>
              <a:buChar char="-"/>
            </a:pPr>
            <a:endParaRPr lang="en-US" dirty="0"/>
          </a:p>
        </p:txBody>
      </p:sp>
    </p:spTree>
    <p:extLst>
      <p:ext uri="{BB962C8B-B14F-4D97-AF65-F5344CB8AC3E}">
        <p14:creationId xmlns:p14="http://schemas.microsoft.com/office/powerpoint/2010/main" val="1699969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Override>
</file>

<file path=docProps/app.xml><?xml version="1.0" encoding="utf-8"?>
<Properties xmlns="http://schemas.openxmlformats.org/officeDocument/2006/extended-properties" xmlns:vt="http://schemas.openxmlformats.org/officeDocument/2006/docPropsVTypes">
  <Template>Equity</Template>
  <TotalTime>561</TotalTime>
  <Words>4685</Words>
  <Application>Microsoft Office PowerPoint</Application>
  <PresentationFormat>On-screen Show (4:3)</PresentationFormat>
  <Paragraphs>572</Paragraphs>
  <Slides>51</Slides>
  <Notes>1</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Equity</vt:lpstr>
      <vt:lpstr>Chapter 6 Aggregate demand and aggregate supply</vt:lpstr>
      <vt:lpstr>Content</vt:lpstr>
      <vt:lpstr>I Fluctuation of the economy in the short run and its trend in the long run</vt:lpstr>
      <vt:lpstr>I Fluctuation of the economy in the short run and its trend in the long run</vt:lpstr>
      <vt:lpstr>I Fluctuation of the economy in the short run and its trend in the long run</vt:lpstr>
      <vt:lpstr>I Fluctuation of the economy in the short run and its trend in the long run</vt:lpstr>
      <vt:lpstr>I Fluctuation of the economy in the short run and its trend in the long run</vt:lpstr>
      <vt:lpstr>I Fluctuation of the economy in the short run and its trend in the long run</vt:lpstr>
      <vt:lpstr>I Fluctuation of the economy in the short run and its trend in the long run</vt:lpstr>
      <vt:lpstr>II AD – AS model</vt:lpstr>
      <vt:lpstr>II AD – AS model</vt:lpstr>
      <vt:lpstr>II AD – AS model</vt:lpstr>
      <vt:lpstr>II AD – AS model</vt:lpstr>
      <vt:lpstr>II AD – AS model</vt:lpstr>
      <vt:lpstr>The aggregate-demand curve</vt:lpstr>
      <vt:lpstr>II AD – AS model</vt:lpstr>
      <vt:lpstr>II AD – AS model</vt:lpstr>
      <vt:lpstr>The aggregate-demand curve: summary (a)</vt:lpstr>
      <vt:lpstr>The aggregate-demand curve: summary (b)</vt:lpstr>
      <vt:lpstr>II AD – AS model</vt:lpstr>
      <vt:lpstr>II AD – AS model</vt:lpstr>
      <vt:lpstr>The long-run aggregate-supply curve</vt:lpstr>
      <vt:lpstr>II AD – AS model</vt:lpstr>
      <vt:lpstr>II AD – AS model</vt:lpstr>
      <vt:lpstr>Long-run growth and inflation in the model of aggregate demand and aggregate supply</vt:lpstr>
      <vt:lpstr>II AD – AS model</vt:lpstr>
      <vt:lpstr>II AD – AS model</vt:lpstr>
      <vt:lpstr>II AD – AS model</vt:lpstr>
      <vt:lpstr>The short-run aggregate-supply curve: summary (a)</vt:lpstr>
      <vt:lpstr>The short-run aggregate-supply curve: summary (b)</vt:lpstr>
      <vt:lpstr>III Explain behaviors of the economy via AD – AS model </vt:lpstr>
      <vt:lpstr>The long-run equilibrium</vt:lpstr>
      <vt:lpstr>III Explain behaviors of the economy via AD – AS model </vt:lpstr>
      <vt:lpstr>III Explain behaviors of the economy via AD – AS model </vt:lpstr>
      <vt:lpstr>A contraction in aggregate demand</vt:lpstr>
      <vt:lpstr>Policy of government to respond contractionary demand shock</vt:lpstr>
      <vt:lpstr>III Explain behaviors of the economy via AD – AS model </vt:lpstr>
      <vt:lpstr>A expansionary in aggregate demand</vt:lpstr>
      <vt:lpstr>Policy of government to respond expansionary demand shock</vt:lpstr>
      <vt:lpstr>III Explain behaviors of the economy via AD – AS model </vt:lpstr>
      <vt:lpstr>III Explain behaviors of the economy via AD – AS model </vt:lpstr>
      <vt:lpstr>An adverse shift in aggregate supply</vt:lpstr>
      <vt:lpstr>Policy of government to respond adverse supply shock</vt:lpstr>
      <vt:lpstr>III Explain behaviors of the economy via AD – AS model </vt:lpstr>
      <vt:lpstr>An beneficial shift in aggregate supply</vt:lpstr>
      <vt:lpstr>Policy of government to respond beneficial supply shock</vt:lpstr>
      <vt:lpstr>III Explain behaviors of the economy via AD – AS model </vt:lpstr>
      <vt:lpstr>Appendix 1 Closer look to supply shock</vt:lpstr>
      <vt:lpstr>Appendix 1 Closer look to supply shock</vt:lpstr>
      <vt:lpstr>Appendix 2 Using vertical axis of inflation rate in AD – AS model</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6 Aggregate demand and aggregate supply</dc:title>
  <dc:creator>Truong</dc:creator>
  <cp:lastModifiedBy>ACER</cp:lastModifiedBy>
  <cp:revision>42</cp:revision>
  <dcterms:created xsi:type="dcterms:W3CDTF">2014-03-26T11:28:20Z</dcterms:created>
  <dcterms:modified xsi:type="dcterms:W3CDTF">2015-07-31T00:21:43Z</dcterms:modified>
</cp:coreProperties>
</file>