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8"/>
  </p:notesMasterIdLst>
  <p:sldIdLst>
    <p:sldId id="256" r:id="rId2"/>
    <p:sldId id="257" r:id="rId3"/>
    <p:sldId id="267" r:id="rId4"/>
    <p:sldId id="268" r:id="rId5"/>
    <p:sldId id="258" r:id="rId6"/>
    <p:sldId id="264" r:id="rId7"/>
    <p:sldId id="265" r:id="rId8"/>
    <p:sldId id="269" r:id="rId9"/>
    <p:sldId id="270" r:id="rId10"/>
    <p:sldId id="271" r:id="rId11"/>
    <p:sldId id="272" r:id="rId12"/>
    <p:sldId id="273" r:id="rId13"/>
    <p:sldId id="274" r:id="rId14"/>
    <p:sldId id="275" r:id="rId15"/>
    <p:sldId id="276" r:id="rId16"/>
    <p:sldId id="260" r:id="rId17"/>
    <p:sldId id="277" r:id="rId18"/>
    <p:sldId id="278" r:id="rId19"/>
    <p:sldId id="279" r:id="rId20"/>
    <p:sldId id="280" r:id="rId21"/>
    <p:sldId id="281" r:id="rId22"/>
    <p:sldId id="282" r:id="rId23"/>
    <p:sldId id="283" r:id="rId24"/>
    <p:sldId id="284" r:id="rId25"/>
    <p:sldId id="285" r:id="rId26"/>
    <p:sldId id="286" r:id="rId27"/>
    <p:sldId id="287" r:id="rId28"/>
    <p:sldId id="261" r:id="rId29"/>
    <p:sldId id="288" r:id="rId30"/>
    <p:sldId id="259" r:id="rId31"/>
    <p:sldId id="262" r:id="rId32"/>
    <p:sldId id="289" r:id="rId33"/>
    <p:sldId id="290" r:id="rId34"/>
    <p:sldId id="263" r:id="rId35"/>
    <p:sldId id="291" r:id="rId36"/>
    <p:sldId id="292" r:id="rId3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9" d="100"/>
          <a:sy n="69" d="100"/>
        </p:scale>
        <p:origin x="-1416"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4.wmf"/><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7.wmf"/><Relationship Id="rId2" Type="http://schemas.openxmlformats.org/officeDocument/2006/relationships/image" Target="../media/image6.wmf"/><Relationship Id="rId1" Type="http://schemas.openxmlformats.org/officeDocument/2006/relationships/image" Target="../media/image5.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8.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9.wmf"/></Relationships>
</file>

<file path=ppt/drawings/_rels/vmlDrawing5.v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image" Target="../media/image10.wmf"/></Relationships>
</file>

<file path=ppt/drawings/_rels/vmlDrawing6.v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image" Target="../media/image12.wmf"/></Relationships>
</file>

<file path=ppt/drawings/_rels/vmlDrawing7.vml.rels><?xml version="1.0" encoding="UTF-8" standalone="yes"?>
<Relationships xmlns="http://schemas.openxmlformats.org/package/2006/relationships"><Relationship Id="rId3" Type="http://schemas.openxmlformats.org/officeDocument/2006/relationships/image" Target="../media/image16.wmf"/><Relationship Id="rId2" Type="http://schemas.openxmlformats.org/officeDocument/2006/relationships/image" Target="../media/image15.wmf"/><Relationship Id="rId1" Type="http://schemas.openxmlformats.org/officeDocument/2006/relationships/image" Target="../media/image14.wmf"/></Relationships>
</file>

<file path=ppt/drawings/_rels/vmlDrawing8.vml.rels><?xml version="1.0" encoding="UTF-8" standalone="yes"?>
<Relationships xmlns="http://schemas.openxmlformats.org/package/2006/relationships"><Relationship Id="rId3" Type="http://schemas.openxmlformats.org/officeDocument/2006/relationships/image" Target="../media/image19.wmf"/><Relationship Id="rId2" Type="http://schemas.openxmlformats.org/officeDocument/2006/relationships/image" Target="../media/image18.wmf"/><Relationship Id="rId1" Type="http://schemas.openxmlformats.org/officeDocument/2006/relationships/image" Target="../media/image17.wmf"/></Relationships>
</file>

<file path=ppt/drawings/_rels/vmlDrawing9.vml.rels><?xml version="1.0" encoding="UTF-8" standalone="yes"?>
<Relationships xmlns="http://schemas.openxmlformats.org/package/2006/relationships"><Relationship Id="rId8" Type="http://schemas.openxmlformats.org/officeDocument/2006/relationships/image" Target="../media/image27.wmf"/><Relationship Id="rId3" Type="http://schemas.openxmlformats.org/officeDocument/2006/relationships/image" Target="../media/image22.wmf"/><Relationship Id="rId7" Type="http://schemas.openxmlformats.org/officeDocument/2006/relationships/image" Target="../media/image26.wmf"/><Relationship Id="rId2" Type="http://schemas.openxmlformats.org/officeDocument/2006/relationships/image" Target="../media/image21.wmf"/><Relationship Id="rId1" Type="http://schemas.openxmlformats.org/officeDocument/2006/relationships/image" Target="../media/image20.wmf"/><Relationship Id="rId6" Type="http://schemas.openxmlformats.org/officeDocument/2006/relationships/image" Target="../media/image25.wmf"/><Relationship Id="rId5" Type="http://schemas.openxmlformats.org/officeDocument/2006/relationships/image" Target="../media/image24.wmf"/><Relationship Id="rId4" Type="http://schemas.openxmlformats.org/officeDocument/2006/relationships/image" Target="../media/image23.wmf"/><Relationship Id="rId9" Type="http://schemas.openxmlformats.org/officeDocument/2006/relationships/image" Target="../media/image28.wmf"/></Relationships>
</file>

<file path=ppt/drawings/_rels/vmlDrawing10.vml.rels><?xml version="1.0" encoding="UTF-8" standalone="yes"?>
<Relationships xmlns="http://schemas.openxmlformats.org/package/2006/relationships"><Relationship Id="rId3" Type="http://schemas.openxmlformats.org/officeDocument/2006/relationships/image" Target="../media/image31.wmf"/><Relationship Id="rId2" Type="http://schemas.openxmlformats.org/officeDocument/2006/relationships/image" Target="../media/image30.wmf"/><Relationship Id="rId1" Type="http://schemas.openxmlformats.org/officeDocument/2006/relationships/image" Target="../media/image29.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3779811-ED20-4C3B-BA60-76F1E25EA33E}" type="datetimeFigureOut">
              <a:rPr lang="en-US" smtClean="0"/>
              <a:t>7/31/2015</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3B39E44-542D-4141-9020-82511FB51C6F}" type="slidenum">
              <a:rPr lang="en-US" smtClean="0"/>
              <a:t>‹#›</a:t>
            </a:fld>
            <a:endParaRPr lang="en-US"/>
          </a:p>
        </p:txBody>
      </p:sp>
    </p:spTree>
    <p:extLst>
      <p:ext uri="{BB962C8B-B14F-4D97-AF65-F5344CB8AC3E}">
        <p14:creationId xmlns:p14="http://schemas.microsoft.com/office/powerpoint/2010/main" val="395947567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08547"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smtClean="0"/>
          </a:p>
        </p:txBody>
      </p:sp>
      <p:sp>
        <p:nvSpPr>
          <p:cNvPr id="108548"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spcBef>
                <a:spcPct val="30000"/>
              </a:spcBef>
              <a:defRPr sz="1200">
                <a:solidFill>
                  <a:schemeClr val="tx1"/>
                </a:solidFill>
                <a:latin typeface="Calibri" pitchFamily="34" charset="0"/>
              </a:defRPr>
            </a:lvl1pPr>
            <a:lvl2pPr marL="742950" indent="-285750" eaLnBrk="0" hangingPunct="0">
              <a:spcBef>
                <a:spcPct val="30000"/>
              </a:spcBef>
              <a:defRPr sz="1200">
                <a:solidFill>
                  <a:schemeClr val="tx1"/>
                </a:solidFill>
                <a:latin typeface="Calibri" pitchFamily="34" charset="0"/>
              </a:defRPr>
            </a:lvl2pPr>
            <a:lvl3pPr marL="1143000" indent="-228600" eaLnBrk="0" hangingPunct="0">
              <a:spcBef>
                <a:spcPct val="30000"/>
              </a:spcBef>
              <a:defRPr sz="1200">
                <a:solidFill>
                  <a:schemeClr val="tx1"/>
                </a:solidFill>
                <a:latin typeface="Calibri" pitchFamily="34" charset="0"/>
              </a:defRPr>
            </a:lvl3pPr>
            <a:lvl4pPr marL="1600200" indent="-228600" eaLnBrk="0" hangingPunct="0">
              <a:spcBef>
                <a:spcPct val="30000"/>
              </a:spcBef>
              <a:defRPr sz="1200">
                <a:solidFill>
                  <a:schemeClr val="tx1"/>
                </a:solidFill>
                <a:latin typeface="Calibri" pitchFamily="34" charset="0"/>
              </a:defRPr>
            </a:lvl4pPr>
            <a:lvl5pPr marL="2057400" indent="-228600" eaLnBrk="0" hangingPunct="0">
              <a:spcBef>
                <a:spcPct val="30000"/>
              </a:spcBef>
              <a:defRPr sz="1200">
                <a:solidFill>
                  <a:schemeClr val="tx1"/>
                </a:solidFill>
                <a:latin typeface="Calibri" pitchFamily="34" charset="0"/>
              </a:defRPr>
            </a:lvl5pPr>
            <a:lvl6pPr marL="2514600" indent="-228600" eaLnBrk="0" fontAlgn="base" hangingPunct="0">
              <a:spcBef>
                <a:spcPct val="30000"/>
              </a:spcBef>
              <a:spcAft>
                <a:spcPct val="0"/>
              </a:spcAft>
              <a:defRPr sz="1200">
                <a:solidFill>
                  <a:schemeClr val="tx1"/>
                </a:solidFill>
                <a:latin typeface="Calibri" pitchFamily="34" charset="0"/>
              </a:defRPr>
            </a:lvl6pPr>
            <a:lvl7pPr marL="2971800" indent="-228600" eaLnBrk="0" fontAlgn="base" hangingPunct="0">
              <a:spcBef>
                <a:spcPct val="30000"/>
              </a:spcBef>
              <a:spcAft>
                <a:spcPct val="0"/>
              </a:spcAft>
              <a:defRPr sz="1200">
                <a:solidFill>
                  <a:schemeClr val="tx1"/>
                </a:solidFill>
                <a:latin typeface="Calibri" pitchFamily="34" charset="0"/>
              </a:defRPr>
            </a:lvl7pPr>
            <a:lvl8pPr marL="3429000" indent="-228600" eaLnBrk="0" fontAlgn="base" hangingPunct="0">
              <a:spcBef>
                <a:spcPct val="30000"/>
              </a:spcBef>
              <a:spcAft>
                <a:spcPct val="0"/>
              </a:spcAft>
              <a:defRPr sz="1200">
                <a:solidFill>
                  <a:schemeClr val="tx1"/>
                </a:solidFill>
                <a:latin typeface="Calibri" pitchFamily="34" charset="0"/>
              </a:defRPr>
            </a:lvl8pPr>
            <a:lvl9pPr marL="3886200" indent="-228600" eaLnBrk="0" fontAlgn="base" hangingPunct="0">
              <a:spcBef>
                <a:spcPct val="30000"/>
              </a:spcBef>
              <a:spcAft>
                <a:spcPct val="0"/>
              </a:spcAft>
              <a:defRPr sz="1200">
                <a:solidFill>
                  <a:schemeClr val="tx1"/>
                </a:solidFill>
                <a:latin typeface="Calibri" pitchFamily="34" charset="0"/>
              </a:defRPr>
            </a:lvl9pPr>
          </a:lstStyle>
          <a:p>
            <a:pPr eaLnBrk="1" hangingPunct="1">
              <a:spcBef>
                <a:spcPct val="0"/>
              </a:spcBef>
            </a:pPr>
            <a:fld id="{9E7CBAE4-2E40-4DD9-BA03-4DF95EEED353}" type="slidenum">
              <a:rPr lang="en-US" altLang="en-US" smtClean="0">
                <a:latin typeface="Arial" charset="0"/>
              </a:rPr>
              <a:pPr eaLnBrk="1" hangingPunct="1">
                <a:spcBef>
                  <a:spcPct val="0"/>
                </a:spcBef>
              </a:pPr>
              <a:t>3</a:t>
            </a:fld>
            <a:endParaRPr lang="en-US" altLang="en-US" smtClean="0">
              <a:latin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ltLang="en-US" dirty="0" smtClean="0">
                <a:solidFill>
                  <a:srgbClr val="000000"/>
                </a:solidFill>
              </a:rPr>
              <a:t>a bar over a variables indicates that the variable is regarded as an exogenous variable.</a:t>
            </a:r>
            <a:r>
              <a:rPr lang="en-GB" altLang="en-US" baseline="0" dirty="0" smtClean="0">
                <a:solidFill>
                  <a:srgbClr val="000000"/>
                </a:solidFill>
              </a:rPr>
              <a:t> In other words, the variable does not depend on income Y</a:t>
            </a:r>
            <a:endParaRPr lang="en-US" dirty="0"/>
          </a:p>
        </p:txBody>
      </p:sp>
      <p:sp>
        <p:nvSpPr>
          <p:cNvPr id="4" name="Slide Number Placeholder 3"/>
          <p:cNvSpPr>
            <a:spLocks noGrp="1"/>
          </p:cNvSpPr>
          <p:nvPr>
            <p:ph type="sldNum" sz="quarter" idx="10"/>
          </p:nvPr>
        </p:nvSpPr>
        <p:spPr/>
        <p:txBody>
          <a:bodyPr/>
          <a:lstStyle/>
          <a:p>
            <a:fld id="{F3B39E44-542D-4141-9020-82511FB51C6F}" type="slidenum">
              <a:rPr lang="en-US" smtClean="0"/>
              <a:t>17</a:t>
            </a:fld>
            <a:endParaRPr lang="en-US"/>
          </a:p>
        </p:txBody>
      </p:sp>
    </p:spTree>
    <p:extLst>
      <p:ext uri="{BB962C8B-B14F-4D97-AF65-F5344CB8AC3E}">
        <p14:creationId xmlns:p14="http://schemas.microsoft.com/office/powerpoint/2010/main" val="15906446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Notion:</a:t>
            </a:r>
            <a:r>
              <a:rPr lang="en-US" baseline="0" dirty="0" smtClean="0"/>
              <a:t> function of I, M could be changed but they are still function of Y. Therefore, we apply the same method to find Y at equilibrium </a:t>
            </a:r>
            <a:endParaRPr lang="en-US" dirty="0"/>
          </a:p>
        </p:txBody>
      </p:sp>
      <p:sp>
        <p:nvSpPr>
          <p:cNvPr id="4" name="Slide Number Placeholder 3"/>
          <p:cNvSpPr>
            <a:spLocks noGrp="1"/>
          </p:cNvSpPr>
          <p:nvPr>
            <p:ph type="sldNum" sz="quarter" idx="10"/>
          </p:nvPr>
        </p:nvSpPr>
        <p:spPr/>
        <p:txBody>
          <a:bodyPr/>
          <a:lstStyle/>
          <a:p>
            <a:fld id="{F3B39E44-542D-4141-9020-82511FB51C6F}" type="slidenum">
              <a:rPr lang="en-US" smtClean="0"/>
              <a:t>24</a:t>
            </a:fld>
            <a:endParaRPr lang="en-US"/>
          </a:p>
        </p:txBody>
      </p:sp>
    </p:spTree>
    <p:extLst>
      <p:ext uri="{BB962C8B-B14F-4D97-AF65-F5344CB8AC3E}">
        <p14:creationId xmlns:p14="http://schemas.microsoft.com/office/powerpoint/2010/main" val="16364375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p:txBody>
          <a:bodyPr/>
          <a:lstStyle/>
          <a:p>
            <a:fld id="{55D849AD-2279-4BE2-967E-30DDBB0EE270}" type="datetimeFigureOut">
              <a:rPr lang="en-US" smtClean="0"/>
              <a:t>7/31/2015</a:t>
            </a:fld>
            <a:endParaRPr lang="en-US"/>
          </a:p>
        </p:txBody>
      </p:sp>
      <p:sp>
        <p:nvSpPr>
          <p:cNvPr id="17" name="Footer Placeholder 16"/>
          <p:cNvSpPr>
            <a:spLocks noGrp="1"/>
          </p:cNvSpPr>
          <p:nvPr>
            <p:ph type="ftr" sz="quarter" idx="11"/>
          </p:nvPr>
        </p:nvSpPr>
        <p:spPr/>
        <p:txBody>
          <a:bodyPr/>
          <a:lstStyle/>
          <a:p>
            <a:endParaRPr lang="en-US"/>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14673716-C552-47E6-B7B1-184658120039}" type="slidenum">
              <a:rPr lang="en-US" smtClean="0"/>
              <a:t>‹#›</a:t>
            </a:fld>
            <a:endParaRPr lang="en-US"/>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smtClean="0"/>
              <a:t>Click to edit Master title style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4" name="Date Placeholder 3"/>
          <p:cNvSpPr>
            <a:spLocks noGrp="1"/>
          </p:cNvSpPr>
          <p:nvPr>
            <p:ph type="dt" sz="half" idx="10"/>
          </p:nvPr>
        </p:nvSpPr>
        <p:spPr/>
        <p:txBody>
          <a:bodyPr/>
          <a:lstStyle/>
          <a:p>
            <a:fld id="{55D849AD-2279-4BE2-967E-30DDBB0EE270}" type="datetimeFigureOut">
              <a:rPr lang="en-US" smtClean="0"/>
              <a:t>7/31/2015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673716-C552-47E6-B7B1-184658120039}" type="slidenum">
              <a:rPr lang="en-US" smtClean="0"/>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55D849AD-2279-4BE2-967E-30DDBB0EE270}" type="datetimeFigureOut">
              <a:rPr lang="en-US" smtClean="0"/>
              <a:t>7/31/2015</a:t>
            </a:fld>
            <a:endParaRPr lang="en-US"/>
          </a:p>
        </p:txBody>
      </p:sp>
      <p:sp>
        <p:nvSpPr>
          <p:cNvPr id="5" name="Footer Placeholder 4"/>
          <p:cNvSpPr>
            <a:spLocks noGrp="1"/>
          </p:cNvSpPr>
          <p:nvPr>
            <p:ph type="ftr" sz="quarter" idx="11"/>
          </p:nvPr>
        </p:nvSpPr>
        <p:spPr>
          <a:xfrm>
            <a:off x="800100" y="6172200"/>
            <a:ext cx="4000500" cy="457200"/>
          </a:xfrm>
        </p:spPr>
        <p:txBody>
          <a:bodyPr/>
          <a:lstStyle/>
          <a:p>
            <a:endParaRPr lang="en-US"/>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14673716-C552-47E6-B7B1-184658120039}"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55D849AD-2279-4BE2-967E-30DDBB0EE270}" type="datetimeFigureOut">
              <a:rPr lang="en-US" smtClean="0"/>
              <a:t>7/31/2015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673716-C552-47E6-B7B1-184658120039}" type="slidenum">
              <a:rPr lang="en-US" smtClean="0"/>
              <a:t>‹#›</a:t>
            </a:fld>
            <a:endParaRPr lang="en-US"/>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7" name="Date Placeholder 6"/>
          <p:cNvSpPr>
            <a:spLocks noGrp="1"/>
          </p:cNvSpPr>
          <p:nvPr>
            <p:ph type="dt" sz="half" idx="10"/>
          </p:nvPr>
        </p:nvSpPr>
        <p:spPr/>
        <p:txBody>
          <a:bodyPr/>
          <a:lstStyle/>
          <a:p>
            <a:fld id="{55D849AD-2279-4BE2-967E-30DDBB0EE270}" type="datetimeFigureOut">
              <a:rPr lang="en-US" smtClean="0"/>
              <a:t>7/31/2015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14673716-C552-47E6-B7B1-184658120039}" type="slidenum">
              <a:rPr lang="en-US" smtClean="0"/>
              <a:t>‹#›</a:t>
            </a:fld>
            <a:endParaRPr lang="en-US"/>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55D849AD-2279-4BE2-967E-30DDBB0EE270}" type="datetimeFigureOut">
              <a:rPr lang="en-US" smtClean="0"/>
              <a:t>7/31/2015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14673716-C552-47E6-B7B1-184658120039}"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D849AD-2279-4BE2-967E-30DDBB0EE270}" type="datetimeFigureOut">
              <a:rPr lang="en-US" smtClean="0"/>
              <a:t>7/31/2015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14673716-C552-47E6-B7B1-18465812003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5D849AD-2279-4BE2-967E-30DDBB0EE270}" type="datetimeFigureOut">
              <a:rPr lang="en-US" smtClean="0"/>
              <a:t>7/31/2015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4673716-C552-47E6-B7B1-184658120039}" type="slidenum">
              <a:rPr lang="en-US" smtClean="0"/>
              <a:t>‹#›</a:t>
            </a:fld>
            <a:endParaRPr lang="en-US"/>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smtClean="0"/>
              <a:t>Click to edit Master title style</a:t>
            </a:r>
            <a:endParaRPr kumimoji="0"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5" name="Date Placeholder 4"/>
          <p:cNvSpPr>
            <a:spLocks noGrp="1"/>
          </p:cNvSpPr>
          <p:nvPr>
            <p:ph type="dt" sz="half" idx="10"/>
          </p:nvPr>
        </p:nvSpPr>
        <p:spPr/>
        <p:txBody>
          <a:bodyPr/>
          <a:lstStyle/>
          <a:p>
            <a:fld id="{55D849AD-2279-4BE2-967E-30DDBB0EE270}" type="datetimeFigureOut">
              <a:rPr lang="en-US" smtClean="0"/>
              <a:t>7/31/2015</a:t>
            </a:fld>
            <a:endParaRPr lang="en-US"/>
          </a:p>
        </p:txBody>
      </p:sp>
      <p:sp>
        <p:nvSpPr>
          <p:cNvPr id="6" name="Footer Placeholder 5"/>
          <p:cNvSpPr>
            <a:spLocks noGrp="1"/>
          </p:cNvSpPr>
          <p:nvPr>
            <p:ph type="ftr" sz="quarter" idx="11"/>
          </p:nvPr>
        </p:nvSpPr>
        <p:spPr>
          <a:xfrm>
            <a:off x="914400" y="6172200"/>
            <a:ext cx="3886200" cy="457200"/>
          </a:xfrm>
        </p:spPr>
        <p:txBody>
          <a:bodyPr/>
          <a:lstStyle/>
          <a:p>
            <a:endParaRPr lang="en-US"/>
          </a:p>
        </p:txBody>
      </p:sp>
      <p:sp>
        <p:nvSpPr>
          <p:cNvPr id="7" name="Slide Number Placeholder 6"/>
          <p:cNvSpPr>
            <a:spLocks noGrp="1"/>
          </p:cNvSpPr>
          <p:nvPr>
            <p:ph type="sldNum" sz="quarter" idx="12"/>
          </p:nvPr>
        </p:nvSpPr>
        <p:spPr>
          <a:xfrm>
            <a:off x="146304" y="6208776"/>
            <a:ext cx="457200" cy="457200"/>
          </a:xfrm>
        </p:spPr>
        <p:txBody>
          <a:bodyPr/>
          <a:lstStyle/>
          <a:p>
            <a:fld id="{14673716-C552-47E6-B7B1-184658120039}" type="slidenum">
              <a:rPr lang="en-US" smtClean="0"/>
              <a:t>‹#›</a:t>
            </a:fld>
            <a:endParaRPr lang="en-US"/>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smtClean="0"/>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5D849AD-2279-4BE2-967E-30DDBB0EE270}" type="datetimeFigureOut">
              <a:rPr lang="en-US" smtClean="0"/>
              <a:t>7/31/2015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673716-C552-47E6-B7B1-18465812003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5D849AD-2279-4BE2-967E-30DDBB0EE270}" type="datetimeFigureOut">
              <a:rPr lang="en-US" smtClean="0"/>
              <a:t>7/31/2015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4673716-C552-47E6-B7B1-18465812003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55D849AD-2279-4BE2-967E-30DDBB0EE270}" type="datetimeFigureOut">
              <a:rPr lang="en-US" smtClean="0"/>
              <a:t>7/31/2015</a:t>
            </a:fld>
            <a:endParaRPr 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en-US"/>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14673716-C552-47E6-B7B1-18465812003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8.png"/><Relationship Id="rId7" Type="http://schemas.openxmlformats.org/officeDocument/2006/relationships/image" Target="../media/image4.wmf"/><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2.bin"/><Relationship Id="rId5" Type="http://schemas.openxmlformats.org/officeDocument/2006/relationships/image" Target="../media/image3.wmf"/><Relationship Id="rId4"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8" Type="http://schemas.openxmlformats.org/officeDocument/2006/relationships/image" Target="../media/image6.wmf"/><Relationship Id="rId3" Type="http://schemas.openxmlformats.org/officeDocument/2006/relationships/notesSlide" Target="../notesSlides/notesSlide2.xml"/><Relationship Id="rId7" Type="http://schemas.openxmlformats.org/officeDocument/2006/relationships/oleObject" Target="../embeddings/oleObject4.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5.wmf"/><Relationship Id="rId5" Type="http://schemas.openxmlformats.org/officeDocument/2006/relationships/oleObject" Target="../embeddings/oleObject3.bin"/><Relationship Id="rId10" Type="http://schemas.openxmlformats.org/officeDocument/2006/relationships/image" Target="../media/image7.wmf"/><Relationship Id="rId4" Type="http://schemas.openxmlformats.org/officeDocument/2006/relationships/image" Target="../media/image12.png"/><Relationship Id="rId9" Type="http://schemas.openxmlformats.org/officeDocument/2006/relationships/oleObject" Target="../embeddings/oleObject5.bin"/></Relationships>
</file>

<file path=ppt/slides/_rels/slide18.xml.rels><?xml version="1.0" encoding="UTF-8" standalone="yes"?>
<Relationships xmlns="http://schemas.openxmlformats.org/package/2006/relationships"><Relationship Id="rId3" Type="http://schemas.openxmlformats.org/officeDocument/2006/relationships/oleObject" Target="../embeddings/oleObject6.bin"/><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image" Target="../media/image8.wmf"/></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7.bin"/><Relationship Id="rId2" Type="http://schemas.openxmlformats.org/officeDocument/2006/relationships/slideLayout" Target="../slideLayouts/slideLayout2.xml"/><Relationship Id="rId1" Type="http://schemas.openxmlformats.org/officeDocument/2006/relationships/vmlDrawing" Target="../drawings/vmlDrawing4.vml"/><Relationship Id="rId4" Type="http://schemas.openxmlformats.org/officeDocument/2006/relationships/image" Target="../media/image9.wmf"/></Relationships>
</file>

<file path=ppt/slides/_rels/slide20.xml.rels><?xml version="1.0" encoding="UTF-8" standalone="yes"?>
<Relationships xmlns="http://schemas.openxmlformats.org/package/2006/relationships"><Relationship Id="rId3" Type="http://schemas.openxmlformats.org/officeDocument/2006/relationships/oleObject" Target="../embeddings/oleObject8.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11.wmf"/><Relationship Id="rId5" Type="http://schemas.openxmlformats.org/officeDocument/2006/relationships/oleObject" Target="../embeddings/oleObject9.bin"/><Relationship Id="rId4" Type="http://schemas.openxmlformats.org/officeDocument/2006/relationships/image" Target="../media/image10.wmf"/></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7" Type="http://schemas.openxmlformats.org/officeDocument/2006/relationships/image" Target="../media/image13.wmf"/><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11.bin"/><Relationship Id="rId5" Type="http://schemas.openxmlformats.org/officeDocument/2006/relationships/image" Target="../media/image12.wmf"/><Relationship Id="rId4" Type="http://schemas.openxmlformats.org/officeDocument/2006/relationships/oleObject" Target="../embeddings/oleObject10.bin"/></Relationships>
</file>

<file path=ppt/slides/_rels/slide22.xml.rels><?xml version="1.0" encoding="UTF-8" standalone="yes"?>
<Relationships xmlns="http://schemas.openxmlformats.org/package/2006/relationships"><Relationship Id="rId8" Type="http://schemas.openxmlformats.org/officeDocument/2006/relationships/oleObject" Target="../embeddings/oleObject14.bin"/><Relationship Id="rId3" Type="http://schemas.openxmlformats.org/officeDocument/2006/relationships/image" Target="../media/image23.png"/><Relationship Id="rId7" Type="http://schemas.openxmlformats.org/officeDocument/2006/relationships/image" Target="../media/image15.wmf"/><Relationship Id="rId2" Type="http://schemas.openxmlformats.org/officeDocument/2006/relationships/slideLayout" Target="../slideLayouts/slideLayout2.xml"/><Relationship Id="rId1" Type="http://schemas.openxmlformats.org/officeDocument/2006/relationships/vmlDrawing" Target="../drawings/vmlDrawing7.vml"/><Relationship Id="rId6" Type="http://schemas.openxmlformats.org/officeDocument/2006/relationships/oleObject" Target="../embeddings/oleObject13.bin"/><Relationship Id="rId5" Type="http://schemas.openxmlformats.org/officeDocument/2006/relationships/image" Target="../media/image14.wmf"/><Relationship Id="rId4" Type="http://schemas.openxmlformats.org/officeDocument/2006/relationships/oleObject" Target="../embeddings/oleObject12.bin"/><Relationship Id="rId9" Type="http://schemas.openxmlformats.org/officeDocument/2006/relationships/image" Target="../media/image16.wmf"/></Relationships>
</file>

<file path=ppt/slides/_rels/slide23.xml.rels><?xml version="1.0" encoding="UTF-8" standalone="yes"?>
<Relationships xmlns="http://schemas.openxmlformats.org/package/2006/relationships"><Relationship Id="rId8" Type="http://schemas.openxmlformats.org/officeDocument/2006/relationships/oleObject" Target="../embeddings/oleObject17.bin"/><Relationship Id="rId3" Type="http://schemas.openxmlformats.org/officeDocument/2006/relationships/image" Target="../media/image27.png"/><Relationship Id="rId7" Type="http://schemas.openxmlformats.org/officeDocument/2006/relationships/image" Target="../media/image18.wmf"/><Relationship Id="rId2" Type="http://schemas.openxmlformats.org/officeDocument/2006/relationships/slideLayout" Target="../slideLayouts/slideLayout2.xml"/><Relationship Id="rId1" Type="http://schemas.openxmlformats.org/officeDocument/2006/relationships/vmlDrawing" Target="../drawings/vmlDrawing8.vml"/><Relationship Id="rId6" Type="http://schemas.openxmlformats.org/officeDocument/2006/relationships/oleObject" Target="../embeddings/oleObject16.bin"/><Relationship Id="rId5" Type="http://schemas.openxmlformats.org/officeDocument/2006/relationships/image" Target="../media/image17.wmf"/><Relationship Id="rId4" Type="http://schemas.openxmlformats.org/officeDocument/2006/relationships/oleObject" Target="../embeddings/oleObject15.bin"/><Relationship Id="rId9" Type="http://schemas.openxmlformats.org/officeDocument/2006/relationships/image" Target="../media/image19.wmf"/></Relationships>
</file>

<file path=ppt/slides/_rels/slide24.xml.rels><?xml version="1.0" encoding="UTF-8" standalone="yes"?>
<Relationships xmlns="http://schemas.openxmlformats.org/package/2006/relationships"><Relationship Id="rId8" Type="http://schemas.openxmlformats.org/officeDocument/2006/relationships/image" Target="../media/image21.wmf"/><Relationship Id="rId13" Type="http://schemas.openxmlformats.org/officeDocument/2006/relationships/image" Target="../media/image23.wmf"/><Relationship Id="rId18" Type="http://schemas.openxmlformats.org/officeDocument/2006/relationships/oleObject" Target="../embeddings/oleObject26.bin"/><Relationship Id="rId3" Type="http://schemas.openxmlformats.org/officeDocument/2006/relationships/notesSlide" Target="../notesSlides/notesSlide3.xml"/><Relationship Id="rId21" Type="http://schemas.openxmlformats.org/officeDocument/2006/relationships/image" Target="../media/image27.wmf"/><Relationship Id="rId7" Type="http://schemas.openxmlformats.org/officeDocument/2006/relationships/oleObject" Target="../embeddings/oleObject20.bin"/><Relationship Id="rId12" Type="http://schemas.openxmlformats.org/officeDocument/2006/relationships/oleObject" Target="../embeddings/oleObject23.bin"/><Relationship Id="rId17" Type="http://schemas.openxmlformats.org/officeDocument/2006/relationships/image" Target="../media/image25.wmf"/><Relationship Id="rId2" Type="http://schemas.openxmlformats.org/officeDocument/2006/relationships/slideLayout" Target="../slideLayouts/slideLayout2.xml"/><Relationship Id="rId16" Type="http://schemas.openxmlformats.org/officeDocument/2006/relationships/oleObject" Target="../embeddings/oleObject25.bin"/><Relationship Id="rId20" Type="http://schemas.openxmlformats.org/officeDocument/2006/relationships/oleObject" Target="../embeddings/oleObject27.bin"/><Relationship Id="rId1" Type="http://schemas.openxmlformats.org/officeDocument/2006/relationships/vmlDrawing" Target="../drawings/vmlDrawing9.vml"/><Relationship Id="rId6" Type="http://schemas.openxmlformats.org/officeDocument/2006/relationships/oleObject" Target="../embeddings/oleObject19.bin"/><Relationship Id="rId11" Type="http://schemas.openxmlformats.org/officeDocument/2006/relationships/image" Target="../media/image22.wmf"/><Relationship Id="rId5" Type="http://schemas.openxmlformats.org/officeDocument/2006/relationships/image" Target="../media/image20.wmf"/><Relationship Id="rId15" Type="http://schemas.openxmlformats.org/officeDocument/2006/relationships/image" Target="../media/image24.wmf"/><Relationship Id="rId23" Type="http://schemas.openxmlformats.org/officeDocument/2006/relationships/image" Target="../media/image28.wmf"/><Relationship Id="rId10" Type="http://schemas.openxmlformats.org/officeDocument/2006/relationships/oleObject" Target="../embeddings/oleObject22.bin"/><Relationship Id="rId19" Type="http://schemas.openxmlformats.org/officeDocument/2006/relationships/image" Target="../media/image26.wmf"/><Relationship Id="rId4" Type="http://schemas.openxmlformats.org/officeDocument/2006/relationships/oleObject" Target="../embeddings/oleObject18.bin"/><Relationship Id="rId9" Type="http://schemas.openxmlformats.org/officeDocument/2006/relationships/oleObject" Target="../embeddings/oleObject21.bin"/><Relationship Id="rId14" Type="http://schemas.openxmlformats.org/officeDocument/2006/relationships/oleObject" Target="../embeddings/oleObject24.bin"/><Relationship Id="rId22" Type="http://schemas.openxmlformats.org/officeDocument/2006/relationships/oleObject" Target="../embeddings/oleObject28.bin"/></Relationships>
</file>

<file path=ppt/slides/_rels/slide25.xml.rels><?xml version="1.0" encoding="UTF-8" standalone="yes"?>
<Relationships xmlns="http://schemas.openxmlformats.org/package/2006/relationships"><Relationship Id="rId8" Type="http://schemas.openxmlformats.org/officeDocument/2006/relationships/image" Target="../media/image31.wmf"/><Relationship Id="rId3" Type="http://schemas.openxmlformats.org/officeDocument/2006/relationships/oleObject" Target="../embeddings/oleObject29.bin"/><Relationship Id="rId7" Type="http://schemas.openxmlformats.org/officeDocument/2006/relationships/oleObject" Target="../embeddings/oleObject31.bin"/><Relationship Id="rId2" Type="http://schemas.openxmlformats.org/officeDocument/2006/relationships/slideLayout" Target="../slideLayouts/slideLayout2.xml"/><Relationship Id="rId1" Type="http://schemas.openxmlformats.org/officeDocument/2006/relationships/vmlDrawing" Target="../drawings/vmlDrawing10.vml"/><Relationship Id="rId6" Type="http://schemas.openxmlformats.org/officeDocument/2006/relationships/image" Target="../media/image30.wmf"/><Relationship Id="rId5" Type="http://schemas.openxmlformats.org/officeDocument/2006/relationships/oleObject" Target="../embeddings/oleObject30.bin"/><Relationship Id="rId4" Type="http://schemas.openxmlformats.org/officeDocument/2006/relationships/image" Target="../media/image29.wmf"/></Relationships>
</file>

<file path=ppt/slides/_rels/slide26.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Mentor Pham Xuan Truong</a:t>
            </a:r>
          </a:p>
          <a:p>
            <a:r>
              <a:rPr lang="en-US" dirty="0" smtClean="0"/>
              <a:t>truongpx@ftu.edu.vn</a:t>
            </a:r>
            <a:endParaRPr lang="en-US" dirty="0"/>
          </a:p>
        </p:txBody>
      </p:sp>
      <p:sp>
        <p:nvSpPr>
          <p:cNvPr id="2" name="Title 1"/>
          <p:cNvSpPr>
            <a:spLocks noGrp="1"/>
          </p:cNvSpPr>
          <p:nvPr>
            <p:ph type="ctrTitle"/>
          </p:nvPr>
        </p:nvSpPr>
        <p:spPr/>
        <p:txBody>
          <a:bodyPr/>
          <a:lstStyle/>
          <a:p>
            <a:r>
              <a:rPr lang="en-US" dirty="0" smtClean="0"/>
              <a:t>Chapter 7 Aggregate expenditure and fiscal policy</a:t>
            </a:r>
            <a:endParaRPr lang="en-US" dirty="0"/>
          </a:p>
        </p:txBody>
      </p:sp>
    </p:spTree>
    <p:extLst>
      <p:ext uri="{BB962C8B-B14F-4D97-AF65-F5344CB8AC3E}">
        <p14:creationId xmlns:p14="http://schemas.microsoft.com/office/powerpoint/2010/main" val="17819502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Content</a:t>
            </a:r>
            <a:endParaRPr lang="en-US" dirty="0"/>
          </a:p>
        </p:txBody>
      </p:sp>
      <p:sp>
        <p:nvSpPr>
          <p:cNvPr id="3" name="Content Placeholder 2"/>
          <p:cNvSpPr>
            <a:spLocks noGrp="1"/>
          </p:cNvSpPr>
          <p:nvPr>
            <p:ph sz="quarter" idx="1"/>
          </p:nvPr>
        </p:nvSpPr>
        <p:spPr/>
        <p:txBody>
          <a:bodyPr/>
          <a:lstStyle/>
          <a:p>
            <a:pPr marL="0" indent="0">
              <a:buNone/>
            </a:pPr>
            <a:r>
              <a:rPr lang="en-US" dirty="0" smtClean="0"/>
              <a:t>I Aggregate expenditure model (Keynesian cross point model)</a:t>
            </a:r>
          </a:p>
          <a:p>
            <a:pPr marL="0" indent="0">
              <a:buNone/>
            </a:pPr>
            <a:r>
              <a:rPr lang="en-US" dirty="0"/>
              <a:t>1 Introduction to aggregate expenditure model</a:t>
            </a:r>
          </a:p>
          <a:p>
            <a:pPr marL="0" indent="0">
              <a:buNone/>
            </a:pPr>
            <a:r>
              <a:rPr lang="en-US" dirty="0"/>
              <a:t>2 Mathematical form of aggregate expenditure model</a:t>
            </a:r>
          </a:p>
          <a:p>
            <a:pPr marL="0" indent="0">
              <a:buNone/>
            </a:pPr>
            <a:r>
              <a:rPr lang="en-US" dirty="0"/>
              <a:t>3 Aggregate expenditure model and aggregate demand</a:t>
            </a:r>
          </a:p>
          <a:p>
            <a:pPr marL="0" indent="0">
              <a:buNone/>
            </a:pPr>
            <a:endParaRPr lang="en-US" dirty="0" smtClean="0"/>
          </a:p>
          <a:p>
            <a:pPr marL="0" indent="0">
              <a:buNone/>
            </a:pPr>
            <a:r>
              <a:rPr lang="en-US" dirty="0" smtClean="0"/>
              <a:t>II Fiscal policy</a:t>
            </a:r>
          </a:p>
          <a:p>
            <a:pPr marL="0" indent="0">
              <a:buNone/>
            </a:pPr>
            <a:r>
              <a:rPr lang="en-US" dirty="0"/>
              <a:t>1 What is fiscal policy</a:t>
            </a:r>
          </a:p>
          <a:p>
            <a:pPr marL="0" indent="0">
              <a:buNone/>
            </a:pPr>
            <a:r>
              <a:rPr lang="en-US" dirty="0"/>
              <a:t>2 Effects of fiscal policy on the economy</a:t>
            </a:r>
          </a:p>
          <a:p>
            <a:pPr marL="0" indent="0">
              <a:buNone/>
            </a:pPr>
            <a:r>
              <a:rPr lang="en-US" dirty="0"/>
              <a:t>3 Fiscal policy and government budget</a:t>
            </a:r>
          </a:p>
          <a:p>
            <a:pPr marL="0" indent="0">
              <a:buNone/>
            </a:pPr>
            <a:endParaRPr lang="en-US" dirty="0" smtClean="0"/>
          </a:p>
          <a:p>
            <a:pPr marL="0" indent="0">
              <a:buNone/>
            </a:pPr>
            <a:endParaRPr lang="en-US" dirty="0"/>
          </a:p>
        </p:txBody>
      </p:sp>
    </p:spTree>
    <p:extLst>
      <p:ext uri="{BB962C8B-B14F-4D97-AF65-F5344CB8AC3E}">
        <p14:creationId xmlns:p14="http://schemas.microsoft.com/office/powerpoint/2010/main" val="175252372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vert="horz" wrap="square" lIns="91440" tIns="45720" rIns="91440" bIns="45720" numCol="1" anchorCtr="0" compatLnSpc="1">
            <a:prstTxWarp prst="textNoShape">
              <a:avLst/>
            </a:prstTxWarp>
          </a:bodyPr>
          <a:lstStyle/>
          <a:p>
            <a:pPr>
              <a:defRPr/>
            </a:pPr>
            <a:endParaRPr lang="en-US" smtClean="0">
              <a:effectLst>
                <a:outerShdw blurRad="38100" dist="38100" dir="2700000" algn="tl">
                  <a:srgbClr val="C0C0C0"/>
                </a:outerShdw>
              </a:effectLst>
            </a:endParaRPr>
          </a:p>
        </p:txBody>
      </p:sp>
      <p:sp>
        <p:nvSpPr>
          <p:cNvPr id="12291" name="Content Placeholder 2"/>
          <p:cNvSpPr>
            <a:spLocks noGrp="1"/>
          </p:cNvSpPr>
          <p:nvPr>
            <p:ph idx="1"/>
          </p:nvPr>
        </p:nvSpPr>
        <p:spPr/>
        <p:txBody>
          <a:bodyPr/>
          <a:lstStyle/>
          <a:p>
            <a:endParaRPr lang="en-US" altLang="en-US" smtClean="0"/>
          </a:p>
        </p:txBody>
      </p:sp>
      <p:pic>
        <p:nvPicPr>
          <p:cNvPr id="1229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97465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altLang="en-US" u="sng" dirty="0">
                <a:solidFill>
                  <a:schemeClr val="tx1"/>
                </a:solidFill>
              </a:rPr>
              <a:t>Personal and marital </a:t>
            </a:r>
            <a:r>
              <a:rPr lang="en-US" altLang="en-US" u="sng" dirty="0" smtClean="0">
                <a:solidFill>
                  <a:schemeClr val="tx1"/>
                </a:solidFill>
              </a:rPr>
              <a:t>life of Keynes</a:t>
            </a:r>
            <a:r>
              <a:rPr lang="en-US" altLang="en-US" u="sng" dirty="0">
                <a:solidFill>
                  <a:srgbClr val="FFFF00"/>
                </a:solidFill>
              </a:rPr>
              <a:t/>
            </a:r>
            <a:br>
              <a:rPr lang="en-US" altLang="en-US" u="sng" dirty="0">
                <a:solidFill>
                  <a:srgbClr val="FFFF00"/>
                </a:solidFill>
              </a:rPr>
            </a:br>
            <a:endParaRPr lang="en-US" dirty="0"/>
          </a:p>
        </p:txBody>
      </p:sp>
      <p:sp>
        <p:nvSpPr>
          <p:cNvPr id="3" name="Content Placeholder 2"/>
          <p:cNvSpPr>
            <a:spLocks noGrp="1"/>
          </p:cNvSpPr>
          <p:nvPr>
            <p:ph sz="quarter" idx="1"/>
          </p:nvPr>
        </p:nvSpPr>
        <p:spPr>
          <a:xfrm>
            <a:off x="304800" y="1066800"/>
            <a:ext cx="8534400" cy="5334000"/>
          </a:xfrm>
        </p:spPr>
        <p:txBody>
          <a:bodyPr>
            <a:normAutofit fontScale="92500" lnSpcReduction="20000"/>
          </a:bodyPr>
          <a:lstStyle/>
          <a:p>
            <a:pPr algn="just"/>
            <a:r>
              <a:rPr lang="en-US" altLang="en-US" sz="2800" dirty="0" smtClean="0"/>
              <a:t>Born </a:t>
            </a:r>
            <a:r>
              <a:rPr lang="en-US" altLang="en-US" sz="2800" dirty="0"/>
              <a:t>at 6 Harvey Road, Cambridge, John Maynard Keynes was the son of John Neville Keynes, an economics lecturer at Cambridge University, and Florence Ada Brown, a successful author and a social reformist. His younger brother Geoffrey Keynes (1887–1982) was a surgeon and bibliophile and his younger sister Margaret (1890–1974) married the Nobel-prize-winning physiologist Archibald </a:t>
            </a:r>
            <a:r>
              <a:rPr lang="en-US" altLang="en-US" sz="2800" dirty="0" smtClean="0"/>
              <a:t>Hill. Keynes </a:t>
            </a:r>
            <a:r>
              <a:rPr lang="en-US" altLang="en-US" sz="2800" dirty="0"/>
              <a:t>was very tall at 1.98 m (6 </a:t>
            </a:r>
            <a:r>
              <a:rPr lang="en-US" altLang="en-US" sz="2800" dirty="0" err="1"/>
              <a:t>ft</a:t>
            </a:r>
            <a:r>
              <a:rPr lang="en-US" altLang="en-US" sz="2800" dirty="0"/>
              <a:t> 6 in).</a:t>
            </a:r>
          </a:p>
          <a:p>
            <a:pPr algn="just"/>
            <a:endParaRPr lang="en-US" altLang="en-US" sz="2800" dirty="0"/>
          </a:p>
          <a:p>
            <a:pPr algn="just"/>
            <a:r>
              <a:rPr lang="en-US" altLang="en-US" sz="2800" dirty="0"/>
              <a:t>In 1918, Keynes met Lydia </a:t>
            </a:r>
            <a:r>
              <a:rPr lang="en-US" altLang="en-US" sz="2800" dirty="0" err="1"/>
              <a:t>Lopokova</a:t>
            </a:r>
            <a:r>
              <a:rPr lang="en-US" altLang="en-US" sz="2800" dirty="0"/>
              <a:t>, a well-known Russian ballerina, and they married in 1925. By most accounts, the marriage was a happy one. Before meeting </a:t>
            </a:r>
            <a:r>
              <a:rPr lang="en-US" altLang="en-US" sz="2800" dirty="0" err="1"/>
              <a:t>Lopokova</a:t>
            </a:r>
            <a:r>
              <a:rPr lang="en-US" altLang="en-US" sz="2800" dirty="0"/>
              <a:t>, Keynes's love interests had been men, including a relationship with the artist Duncan Grant and with the writer Lytton Strachey. For medical reasons, Keynes and </a:t>
            </a:r>
            <a:r>
              <a:rPr lang="en-US" altLang="en-US" sz="2800" dirty="0" err="1"/>
              <a:t>Lopokova</a:t>
            </a:r>
            <a:r>
              <a:rPr lang="en-US" altLang="en-US" sz="2800" dirty="0"/>
              <a:t> were unable to have children, though both his siblings had children of note</a:t>
            </a:r>
            <a:endParaRPr lang="en-US" dirty="0"/>
          </a:p>
        </p:txBody>
      </p:sp>
    </p:spTree>
    <p:extLst>
      <p:ext uri="{BB962C8B-B14F-4D97-AF65-F5344CB8AC3E}">
        <p14:creationId xmlns:p14="http://schemas.microsoft.com/office/powerpoint/2010/main" val="35562948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t>I Aggregate expenditure model (Keynesian cross point model</a:t>
            </a:r>
            <a:r>
              <a:rPr lang="en-US" dirty="0" smtClean="0"/>
              <a:t>)</a:t>
            </a:r>
            <a:endParaRPr lang="en-US" dirty="0"/>
          </a:p>
        </p:txBody>
      </p:sp>
      <p:sp>
        <p:nvSpPr>
          <p:cNvPr id="3" name="Content Placeholder 2"/>
          <p:cNvSpPr>
            <a:spLocks noGrp="1"/>
          </p:cNvSpPr>
          <p:nvPr>
            <p:ph sz="quarter" idx="1"/>
          </p:nvPr>
        </p:nvSpPr>
        <p:spPr>
          <a:xfrm>
            <a:off x="381000" y="1447800"/>
            <a:ext cx="8305800" cy="5029200"/>
          </a:xfrm>
        </p:spPr>
        <p:txBody>
          <a:bodyPr>
            <a:normAutofit fontScale="92500" lnSpcReduction="10000"/>
          </a:bodyPr>
          <a:lstStyle/>
          <a:p>
            <a:pPr marL="0" indent="0">
              <a:buNone/>
            </a:pPr>
            <a:r>
              <a:rPr lang="en-US" b="1" dirty="0" smtClean="0"/>
              <a:t>1 Introduction to aggregate expenditure model</a:t>
            </a:r>
          </a:p>
          <a:p>
            <a:pPr marL="0" indent="0">
              <a:buNone/>
            </a:pPr>
            <a:r>
              <a:rPr lang="en-US" b="1" u="sng" dirty="0" smtClean="0"/>
              <a:t>Main idea</a:t>
            </a:r>
          </a:p>
          <a:p>
            <a:pPr marL="0" indent="0" algn="just">
              <a:buNone/>
            </a:pPr>
            <a:r>
              <a:rPr lang="en-US" altLang="en-US" b="1" i="1" dirty="0"/>
              <a:t>The Great Depression </a:t>
            </a:r>
            <a:r>
              <a:rPr lang="en-US" altLang="en-US" dirty="0"/>
              <a:t>caused many economists to question </a:t>
            </a:r>
            <a:r>
              <a:rPr lang="en-US" altLang="en-US" dirty="0" smtClean="0"/>
              <a:t>the validity </a:t>
            </a:r>
            <a:r>
              <a:rPr lang="en-US" altLang="en-US" dirty="0"/>
              <a:t>of classical economic </a:t>
            </a:r>
            <a:r>
              <a:rPr lang="en-US" altLang="en-US" dirty="0" smtClean="0"/>
              <a:t>theory They  believed </a:t>
            </a:r>
            <a:r>
              <a:rPr lang="en-US" altLang="en-US" dirty="0"/>
              <a:t>they needed a new model to explain such a pervasive </a:t>
            </a:r>
            <a:r>
              <a:rPr lang="en-US" altLang="en-US" dirty="0" smtClean="0"/>
              <a:t> economic </a:t>
            </a:r>
            <a:r>
              <a:rPr lang="en-US" altLang="en-US" dirty="0"/>
              <a:t>downturn and to suggest that government policies </a:t>
            </a:r>
            <a:r>
              <a:rPr lang="en-US" altLang="en-US" dirty="0" smtClean="0"/>
              <a:t>might ease </a:t>
            </a:r>
            <a:r>
              <a:rPr lang="en-US" altLang="en-US" dirty="0"/>
              <a:t>some of the economic hardship that society was </a:t>
            </a:r>
            <a:r>
              <a:rPr lang="en-US" altLang="en-US" dirty="0" smtClean="0"/>
              <a:t>experiencing.</a:t>
            </a:r>
          </a:p>
          <a:p>
            <a:pPr marL="0" indent="0" algn="just">
              <a:buNone/>
            </a:pPr>
            <a:r>
              <a:rPr lang="en-US" altLang="en-US" dirty="0" smtClean="0"/>
              <a:t>In </a:t>
            </a:r>
            <a:r>
              <a:rPr lang="en-US" altLang="en-US" dirty="0"/>
              <a:t>1936, John Maynard Keynes wrote </a:t>
            </a:r>
            <a:r>
              <a:rPr lang="en-US" altLang="en-US" i="1" dirty="0"/>
              <a:t>The General Theory </a:t>
            </a:r>
            <a:r>
              <a:rPr lang="en-US" altLang="en-US" i="1" dirty="0" smtClean="0"/>
              <a:t>of Employment</a:t>
            </a:r>
            <a:r>
              <a:rPr lang="en-US" altLang="en-US" i="1" dirty="0"/>
              <a:t>, Interest and Money. </a:t>
            </a:r>
            <a:r>
              <a:rPr lang="en-US" altLang="en-US" dirty="0"/>
              <a:t>In it, he proposed a new way </a:t>
            </a:r>
            <a:r>
              <a:rPr lang="en-US" altLang="en-US" dirty="0" smtClean="0"/>
              <a:t>to analyze </a:t>
            </a:r>
            <a:r>
              <a:rPr lang="en-US" altLang="en-US" dirty="0"/>
              <a:t>the economy, which he presented as an alternative </a:t>
            </a:r>
            <a:r>
              <a:rPr lang="en-US" altLang="en-US" dirty="0" smtClean="0"/>
              <a:t>to the </a:t>
            </a:r>
            <a:r>
              <a:rPr lang="en-US" altLang="en-US" dirty="0"/>
              <a:t>classical </a:t>
            </a:r>
            <a:r>
              <a:rPr lang="en-US" altLang="en-US" dirty="0" smtClean="0"/>
              <a:t>theory. Keynes </a:t>
            </a:r>
            <a:r>
              <a:rPr lang="en-US" altLang="en-US" dirty="0"/>
              <a:t>proposed that </a:t>
            </a:r>
            <a:r>
              <a:rPr lang="en-US" altLang="en-US" b="1" i="1" dirty="0"/>
              <a:t>low aggregate demand is responsible for the </a:t>
            </a:r>
            <a:r>
              <a:rPr lang="en-US" altLang="en-US" b="1" i="1" dirty="0" smtClean="0"/>
              <a:t>low income </a:t>
            </a:r>
            <a:r>
              <a:rPr lang="en-US" altLang="en-US" b="1" i="1" dirty="0"/>
              <a:t>and high unemployment that characterize economic </a:t>
            </a:r>
            <a:r>
              <a:rPr lang="en-US" altLang="en-US" b="1" i="1" dirty="0" smtClean="0"/>
              <a:t>downturns</a:t>
            </a:r>
            <a:r>
              <a:rPr lang="en-US" altLang="en-US" dirty="0" smtClean="0"/>
              <a:t>. </a:t>
            </a:r>
            <a:r>
              <a:rPr lang="en-US" altLang="en-US" b="1" i="1" dirty="0" smtClean="0"/>
              <a:t>He </a:t>
            </a:r>
            <a:r>
              <a:rPr lang="en-US" altLang="en-US" b="1" i="1" dirty="0"/>
              <a:t>criticized the notion that aggregate supply alone determines </a:t>
            </a:r>
            <a:r>
              <a:rPr lang="en-US" altLang="en-US" b="1" i="1" dirty="0" smtClean="0"/>
              <a:t>national income</a:t>
            </a:r>
            <a:r>
              <a:rPr lang="en-US" altLang="en-US" b="1" i="1" dirty="0"/>
              <a:t>.</a:t>
            </a:r>
          </a:p>
          <a:p>
            <a:pPr marL="0" indent="0">
              <a:buNone/>
            </a:pPr>
            <a:endParaRPr lang="en-US" dirty="0" smtClean="0"/>
          </a:p>
        </p:txBody>
      </p:sp>
    </p:spTree>
    <p:extLst>
      <p:ext uri="{BB962C8B-B14F-4D97-AF65-F5344CB8AC3E}">
        <p14:creationId xmlns:p14="http://schemas.microsoft.com/office/powerpoint/2010/main" val="3859033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lnSpcReduction="10000"/>
          </a:bodyPr>
          <a:lstStyle/>
          <a:p>
            <a:pPr marL="0" indent="0">
              <a:buNone/>
            </a:pPr>
            <a:r>
              <a:rPr lang="en-US" b="1" dirty="0"/>
              <a:t>1 Introduction to aggregate expenditure model</a:t>
            </a:r>
          </a:p>
          <a:p>
            <a:pPr marL="0" indent="0">
              <a:buNone/>
            </a:pPr>
            <a:r>
              <a:rPr lang="en-US" b="1" u="sng" dirty="0"/>
              <a:t>Main </a:t>
            </a:r>
            <a:r>
              <a:rPr lang="en-US" b="1" u="sng" dirty="0" smtClean="0"/>
              <a:t>idea</a:t>
            </a:r>
            <a:endParaRPr lang="en-US" altLang="en-US" dirty="0" smtClean="0"/>
          </a:p>
          <a:p>
            <a:pPr marL="0" indent="0" algn="just">
              <a:buNone/>
            </a:pPr>
            <a:r>
              <a:rPr lang="en-US" altLang="en-US" dirty="0" smtClean="0"/>
              <a:t>In </a:t>
            </a:r>
            <a:r>
              <a:rPr lang="en-US" altLang="en-US" dirty="0"/>
              <a:t>the </a:t>
            </a:r>
            <a:r>
              <a:rPr lang="en-US" altLang="en-US" i="1" dirty="0"/>
              <a:t>General Theory of Money, Interest and </a:t>
            </a:r>
            <a:r>
              <a:rPr lang="en-US" altLang="en-US" i="1" dirty="0" smtClean="0"/>
              <a:t>Employment, </a:t>
            </a:r>
            <a:r>
              <a:rPr lang="en-US" altLang="en-US" dirty="0" smtClean="0"/>
              <a:t>Keynes </a:t>
            </a:r>
            <a:r>
              <a:rPr lang="en-US" altLang="en-US" dirty="0"/>
              <a:t>proposed that </a:t>
            </a:r>
            <a:r>
              <a:rPr lang="en-US" altLang="en-US" b="1" i="1" dirty="0"/>
              <a:t>an economy’s total income was, in the </a:t>
            </a:r>
            <a:r>
              <a:rPr lang="en-US" altLang="en-US" b="1" i="1" dirty="0" smtClean="0"/>
              <a:t>short run</a:t>
            </a:r>
            <a:r>
              <a:rPr lang="en-US" altLang="en-US" b="1" i="1" dirty="0"/>
              <a:t>, determined largely by the desire to spend by households, </a:t>
            </a:r>
            <a:r>
              <a:rPr lang="en-US" altLang="en-US" b="1" i="1" dirty="0" smtClean="0"/>
              <a:t>firms and </a:t>
            </a:r>
            <a:r>
              <a:rPr lang="en-US" altLang="en-US" b="1" i="1" dirty="0"/>
              <a:t>the </a:t>
            </a:r>
            <a:r>
              <a:rPr lang="en-US" altLang="en-US" b="1" i="1" dirty="0" smtClean="0"/>
              <a:t>government (i.e. aggregate demand)</a:t>
            </a:r>
            <a:r>
              <a:rPr lang="en-US" altLang="en-US" dirty="0" smtClean="0"/>
              <a:t>.  </a:t>
            </a:r>
            <a:r>
              <a:rPr lang="en-US" altLang="en-US" dirty="0"/>
              <a:t>The more people want to spend, the more </a:t>
            </a:r>
            <a:r>
              <a:rPr lang="en-US" altLang="en-US" dirty="0" smtClean="0"/>
              <a:t>goods and </a:t>
            </a:r>
            <a:r>
              <a:rPr lang="en-US" altLang="en-US" dirty="0"/>
              <a:t>services firms can sell.  The more firms can sell, the more </a:t>
            </a:r>
            <a:r>
              <a:rPr lang="en-US" altLang="en-US" dirty="0" smtClean="0"/>
              <a:t> output </a:t>
            </a:r>
            <a:r>
              <a:rPr lang="en-US" altLang="en-US" dirty="0"/>
              <a:t>they will choose to produce and the more workers they </a:t>
            </a:r>
            <a:r>
              <a:rPr lang="en-US" altLang="en-US" dirty="0" smtClean="0"/>
              <a:t>will choose </a:t>
            </a:r>
            <a:r>
              <a:rPr lang="en-US" altLang="en-US" dirty="0"/>
              <a:t>to hire.  Thus, the problem during recessions and </a:t>
            </a:r>
            <a:r>
              <a:rPr lang="en-US" altLang="en-US" dirty="0" smtClean="0"/>
              <a:t>depressions, according </a:t>
            </a:r>
            <a:r>
              <a:rPr lang="en-US" altLang="en-US" dirty="0"/>
              <a:t>to Keynes, was inadequate spending.  The </a:t>
            </a:r>
            <a:r>
              <a:rPr lang="en-US" altLang="en-US" dirty="0" smtClean="0"/>
              <a:t>Keynesian cross </a:t>
            </a:r>
            <a:r>
              <a:rPr lang="en-US" altLang="en-US" dirty="0"/>
              <a:t>is an attempt to model this insight.</a:t>
            </a:r>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a:t>I Aggregate expenditure model (Keynesian cross point model</a:t>
            </a:r>
            <a:r>
              <a:rPr lang="en-US" dirty="0" smtClean="0"/>
              <a:t>)</a:t>
            </a:r>
            <a:endParaRPr lang="en-US" dirty="0"/>
          </a:p>
        </p:txBody>
      </p:sp>
    </p:spTree>
    <p:extLst>
      <p:ext uri="{BB962C8B-B14F-4D97-AF65-F5344CB8AC3E}">
        <p14:creationId xmlns:p14="http://schemas.microsoft.com/office/powerpoint/2010/main" val="1805304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dirty="0"/>
              <a:t>1 Introduction to aggregate expenditure model</a:t>
            </a:r>
          </a:p>
          <a:p>
            <a:pPr marL="0" indent="0">
              <a:buNone/>
            </a:pPr>
            <a:r>
              <a:rPr lang="en-US" b="1" u="sng" dirty="0" smtClean="0"/>
              <a:t>Other assumptions</a:t>
            </a:r>
          </a:p>
          <a:p>
            <a:pPr marL="0" indent="0">
              <a:buNone/>
            </a:pPr>
            <a:r>
              <a:rPr lang="en-GB" altLang="en-US" dirty="0" smtClean="0">
                <a:solidFill>
                  <a:srgbClr val="000000"/>
                </a:solidFill>
              </a:rPr>
              <a:t>+ Prices</a:t>
            </a:r>
            <a:r>
              <a:rPr lang="en-GB" altLang="en-US" dirty="0">
                <a:solidFill>
                  <a:srgbClr val="000000"/>
                </a:solidFill>
              </a:rPr>
              <a:t>, Wages and Interest Rate are </a:t>
            </a:r>
            <a:r>
              <a:rPr lang="en-GB" altLang="en-US" dirty="0" smtClean="0">
                <a:solidFill>
                  <a:srgbClr val="000000"/>
                </a:solidFill>
              </a:rPr>
              <a:t>Constant: this implies the rigidity of specific market due to objective reasons</a:t>
            </a:r>
            <a:endParaRPr lang="en-GB" altLang="en-US" dirty="0">
              <a:solidFill>
                <a:srgbClr val="000000"/>
              </a:solidFill>
            </a:endParaRPr>
          </a:p>
          <a:p>
            <a:pPr marL="0" indent="0">
              <a:buNone/>
            </a:pPr>
            <a:r>
              <a:rPr lang="en-GB" altLang="en-US" dirty="0" smtClean="0">
                <a:solidFill>
                  <a:srgbClr val="000000"/>
                </a:solidFill>
              </a:rPr>
              <a:t>+ The </a:t>
            </a:r>
            <a:r>
              <a:rPr lang="en-GB" altLang="en-US" dirty="0">
                <a:solidFill>
                  <a:srgbClr val="000000"/>
                </a:solidFill>
              </a:rPr>
              <a:t>Economy Operates at less than full Employment: this implies that firms are willing to supply any amount of the good at a given price P. In other words, assume that the supply of goods is completely elastic at price P. This assumption is generally valid only in the short run</a:t>
            </a:r>
            <a:endParaRPr lang="en-US" altLang="en-US" dirty="0">
              <a:solidFill>
                <a:srgbClr val="000000"/>
              </a:solidFill>
            </a:endParaRPr>
          </a:p>
          <a:p>
            <a:pPr marL="0" indent="0">
              <a:buNone/>
            </a:pPr>
            <a:endParaRPr lang="en-US" b="1" u="sng" dirty="0"/>
          </a:p>
        </p:txBody>
      </p:sp>
      <p:sp>
        <p:nvSpPr>
          <p:cNvPr id="4" name="Title 1"/>
          <p:cNvSpPr>
            <a:spLocks noGrp="1"/>
          </p:cNvSpPr>
          <p:nvPr>
            <p:ph type="title"/>
          </p:nvPr>
        </p:nvSpPr>
        <p:spPr/>
        <p:txBody>
          <a:bodyPr>
            <a:normAutofit fontScale="90000"/>
          </a:bodyPr>
          <a:lstStyle/>
          <a:p>
            <a:r>
              <a:rPr lang="en-US" dirty="0"/>
              <a:t>I Aggregate expenditure model (Keynesian cross point model</a:t>
            </a:r>
            <a:r>
              <a:rPr lang="en-US" dirty="0" smtClean="0"/>
              <a:t>)</a:t>
            </a:r>
            <a:endParaRPr lang="en-US" dirty="0"/>
          </a:p>
        </p:txBody>
      </p:sp>
    </p:spTree>
    <p:extLst>
      <p:ext uri="{BB962C8B-B14F-4D97-AF65-F5344CB8AC3E}">
        <p14:creationId xmlns:p14="http://schemas.microsoft.com/office/powerpoint/2010/main" val="14178027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33400" y="1447800"/>
            <a:ext cx="8458200" cy="5257800"/>
          </a:xfrm>
        </p:spPr>
        <p:txBody>
          <a:bodyPr>
            <a:normAutofit lnSpcReduction="10000"/>
          </a:bodyPr>
          <a:lstStyle/>
          <a:p>
            <a:pPr marL="0" indent="0">
              <a:buNone/>
            </a:pPr>
            <a:r>
              <a:rPr lang="en-US" b="1" dirty="0"/>
              <a:t>1 Introduction to aggregate expenditure </a:t>
            </a:r>
            <a:r>
              <a:rPr lang="en-US" b="1" dirty="0" smtClean="0"/>
              <a:t>model</a:t>
            </a:r>
          </a:p>
          <a:p>
            <a:pPr marL="0" indent="0">
              <a:buNone/>
            </a:pPr>
            <a:r>
              <a:rPr lang="en-US" b="1" u="sng" dirty="0" smtClean="0"/>
              <a:t>Main idea illustrated by AD – AS model</a:t>
            </a:r>
          </a:p>
          <a:p>
            <a:pPr marL="0" indent="0">
              <a:buNone/>
            </a:pPr>
            <a:endParaRPr lang="en-US" b="1" u="sng" dirty="0"/>
          </a:p>
          <a:p>
            <a:pPr marL="0" indent="0">
              <a:buNone/>
            </a:pPr>
            <a:endParaRPr lang="en-US" b="1" u="sng" dirty="0" smtClean="0"/>
          </a:p>
          <a:p>
            <a:pPr marL="0" indent="0">
              <a:buNone/>
            </a:pPr>
            <a:endParaRPr lang="en-US" b="1" u="sng" dirty="0"/>
          </a:p>
          <a:p>
            <a:pPr marL="0" indent="0">
              <a:buNone/>
            </a:pPr>
            <a:endParaRPr lang="en-US" b="1" u="sng" dirty="0" smtClean="0"/>
          </a:p>
          <a:p>
            <a:pPr marL="0" indent="0">
              <a:buNone/>
            </a:pPr>
            <a:endParaRPr lang="en-US" b="1" u="sng" dirty="0"/>
          </a:p>
          <a:p>
            <a:pPr marL="0" indent="0">
              <a:buNone/>
            </a:pPr>
            <a:endParaRPr lang="en-US" b="1" u="sng" dirty="0" smtClean="0"/>
          </a:p>
          <a:p>
            <a:pPr marL="0" indent="0">
              <a:buNone/>
            </a:pPr>
            <a:endParaRPr lang="en-US" b="1" u="sng" dirty="0"/>
          </a:p>
          <a:p>
            <a:pPr marL="0" indent="0">
              <a:buNone/>
            </a:pPr>
            <a:r>
              <a:rPr lang="en-US" dirty="0" smtClean="0"/>
              <a:t>Compare to the idea of classical economists (2 special cases of AD – AS which imply behavior of the economy in (very) short run and long run)</a:t>
            </a:r>
            <a:endParaRPr lang="en-US" dirty="0"/>
          </a:p>
          <a:p>
            <a:pPr marL="0" indent="0">
              <a:buNone/>
            </a:pPr>
            <a:endParaRPr lang="en-US" dirty="0"/>
          </a:p>
        </p:txBody>
      </p:sp>
      <p:sp>
        <p:nvSpPr>
          <p:cNvPr id="4" name="Title 1"/>
          <p:cNvSpPr>
            <a:spLocks noGrp="1"/>
          </p:cNvSpPr>
          <p:nvPr>
            <p:ph type="title"/>
          </p:nvPr>
        </p:nvSpPr>
        <p:spPr>
          <a:xfrm>
            <a:off x="762000" y="152400"/>
            <a:ext cx="7772400" cy="1143000"/>
          </a:xfrm>
        </p:spPr>
        <p:txBody>
          <a:bodyPr>
            <a:normAutofit fontScale="90000"/>
          </a:bodyPr>
          <a:lstStyle/>
          <a:p>
            <a:r>
              <a:rPr lang="en-US" dirty="0"/>
              <a:t>I Aggregate expenditure model (Keynesian cross point model</a:t>
            </a:r>
            <a:r>
              <a:rPr lang="en-US" dirty="0" smtClean="0"/>
              <a:t>)</a:t>
            </a:r>
            <a:endParaRPr lang="en-US" dirty="0"/>
          </a:p>
        </p:txBody>
      </p:sp>
      <p:grpSp>
        <p:nvGrpSpPr>
          <p:cNvPr id="5" name="Group 2"/>
          <p:cNvGrpSpPr>
            <a:grpSpLocks/>
          </p:cNvGrpSpPr>
          <p:nvPr/>
        </p:nvGrpSpPr>
        <p:grpSpPr bwMode="auto">
          <a:xfrm>
            <a:off x="1295400" y="2790825"/>
            <a:ext cx="6659562" cy="2819400"/>
            <a:chOff x="768" y="2112"/>
            <a:chExt cx="4195" cy="1776"/>
          </a:xfrm>
        </p:grpSpPr>
        <p:grpSp>
          <p:nvGrpSpPr>
            <p:cNvPr id="6" name="Group 3"/>
            <p:cNvGrpSpPr>
              <a:grpSpLocks/>
            </p:cNvGrpSpPr>
            <p:nvPr/>
          </p:nvGrpSpPr>
          <p:grpSpPr bwMode="auto">
            <a:xfrm>
              <a:off x="1968" y="2230"/>
              <a:ext cx="1440" cy="1440"/>
              <a:chOff x="1968" y="2230"/>
              <a:chExt cx="1440" cy="1440"/>
            </a:xfrm>
          </p:grpSpPr>
          <p:sp>
            <p:nvSpPr>
              <p:cNvPr id="11" name="Line 4"/>
              <p:cNvSpPr>
                <a:spLocks noChangeShapeType="1"/>
              </p:cNvSpPr>
              <p:nvPr/>
            </p:nvSpPr>
            <p:spPr bwMode="auto">
              <a:xfrm rot="5400000">
                <a:off x="2688" y="2950"/>
                <a:ext cx="0" cy="144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2" name="Line 5"/>
              <p:cNvSpPr>
                <a:spLocks noChangeShapeType="1"/>
              </p:cNvSpPr>
              <p:nvPr/>
            </p:nvSpPr>
            <p:spPr bwMode="auto">
              <a:xfrm>
                <a:off x="1968" y="2230"/>
                <a:ext cx="0" cy="144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7" name="Line 6"/>
            <p:cNvSpPr>
              <a:spLocks noChangeShapeType="1"/>
            </p:cNvSpPr>
            <p:nvPr/>
          </p:nvSpPr>
          <p:spPr bwMode="auto">
            <a:xfrm rot="5400000">
              <a:off x="2688" y="2326"/>
              <a:ext cx="0" cy="144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8" name="Text Box 7"/>
            <p:cNvSpPr txBox="1">
              <a:spLocks noChangeArrowheads="1"/>
            </p:cNvSpPr>
            <p:nvPr/>
          </p:nvSpPr>
          <p:spPr bwMode="auto">
            <a:xfrm>
              <a:off x="768" y="2112"/>
              <a:ext cx="119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dirty="0"/>
                <a:t>Price Level, P</a:t>
              </a:r>
            </a:p>
          </p:txBody>
        </p:sp>
        <p:sp>
          <p:nvSpPr>
            <p:cNvPr id="9" name="Text Box 8"/>
            <p:cNvSpPr txBox="1">
              <a:spLocks noChangeArrowheads="1"/>
            </p:cNvSpPr>
            <p:nvPr/>
          </p:nvSpPr>
          <p:spPr bwMode="auto">
            <a:xfrm>
              <a:off x="3408" y="3600"/>
              <a:ext cx="1555"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a:t>Income, Output, Y</a:t>
              </a:r>
            </a:p>
          </p:txBody>
        </p:sp>
        <p:sp>
          <p:nvSpPr>
            <p:cNvPr id="10" name="Text Box 9"/>
            <p:cNvSpPr txBox="1">
              <a:spLocks noChangeArrowheads="1"/>
            </p:cNvSpPr>
            <p:nvPr/>
          </p:nvSpPr>
          <p:spPr bwMode="auto">
            <a:xfrm>
              <a:off x="3360" y="2888"/>
              <a:ext cx="597"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a:t>SRAS</a:t>
              </a:r>
            </a:p>
          </p:txBody>
        </p:sp>
      </p:grpSp>
      <p:grpSp>
        <p:nvGrpSpPr>
          <p:cNvPr id="13" name="Group 10"/>
          <p:cNvGrpSpPr>
            <a:grpSpLocks/>
          </p:cNvGrpSpPr>
          <p:nvPr/>
        </p:nvGrpSpPr>
        <p:grpSpPr bwMode="auto">
          <a:xfrm>
            <a:off x="3276600" y="2968625"/>
            <a:ext cx="2667000" cy="2620963"/>
            <a:chOff x="2352" y="2230"/>
            <a:chExt cx="1680" cy="1651"/>
          </a:xfrm>
        </p:grpSpPr>
        <p:sp>
          <p:nvSpPr>
            <p:cNvPr id="14" name="Text Box 11"/>
            <p:cNvSpPr txBox="1">
              <a:spLocks noChangeArrowheads="1"/>
            </p:cNvSpPr>
            <p:nvPr/>
          </p:nvSpPr>
          <p:spPr bwMode="auto">
            <a:xfrm>
              <a:off x="3398" y="3406"/>
              <a:ext cx="324"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1800"/>
                <a:t>AD</a:t>
              </a:r>
              <a:endParaRPr lang="en-US" altLang="en-US"/>
            </a:p>
          </p:txBody>
        </p:sp>
        <p:grpSp>
          <p:nvGrpSpPr>
            <p:cNvPr id="15" name="Group 12"/>
            <p:cNvGrpSpPr>
              <a:grpSpLocks/>
            </p:cNvGrpSpPr>
            <p:nvPr/>
          </p:nvGrpSpPr>
          <p:grpSpPr bwMode="auto">
            <a:xfrm>
              <a:off x="2352" y="2230"/>
              <a:ext cx="1680" cy="1651"/>
              <a:chOff x="2352" y="2230"/>
              <a:chExt cx="1680" cy="1651"/>
            </a:xfrm>
          </p:grpSpPr>
          <p:grpSp>
            <p:nvGrpSpPr>
              <p:cNvPr id="16" name="Group 13"/>
              <p:cNvGrpSpPr>
                <a:grpSpLocks/>
              </p:cNvGrpSpPr>
              <p:nvPr/>
            </p:nvGrpSpPr>
            <p:grpSpPr bwMode="auto">
              <a:xfrm>
                <a:off x="2352" y="2230"/>
                <a:ext cx="1680" cy="1651"/>
                <a:chOff x="2352" y="2230"/>
                <a:chExt cx="1680" cy="1651"/>
              </a:xfrm>
            </p:grpSpPr>
            <p:sp>
              <p:nvSpPr>
                <p:cNvPr id="18" name="Line 14"/>
                <p:cNvSpPr>
                  <a:spLocks noChangeShapeType="1"/>
                </p:cNvSpPr>
                <p:nvPr/>
              </p:nvSpPr>
              <p:spPr bwMode="auto">
                <a:xfrm>
                  <a:off x="2688" y="3072"/>
                  <a:ext cx="0" cy="598"/>
                </a:xfrm>
                <a:prstGeom prst="line">
                  <a:avLst/>
                </a:prstGeom>
                <a:noFill/>
                <a:ln w="9525">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19" name="Arc 15"/>
                <p:cNvSpPr>
                  <a:spLocks/>
                </p:cNvSpPr>
                <p:nvPr/>
              </p:nvSpPr>
              <p:spPr bwMode="auto">
                <a:xfrm flipH="1" flipV="1">
                  <a:off x="2352" y="2230"/>
                  <a:ext cx="1680" cy="1248"/>
                </a:xfrm>
                <a:custGeom>
                  <a:avLst/>
                  <a:gdLst>
                    <a:gd name="G0" fmla="+- 0 0 0"/>
                    <a:gd name="G1" fmla="+- 20197 0 0"/>
                    <a:gd name="G2" fmla="+- 21600 0 0"/>
                    <a:gd name="T0" fmla="*/ 7657 w 21538"/>
                    <a:gd name="T1" fmla="*/ 0 h 20197"/>
                    <a:gd name="T2" fmla="*/ 21538 w 21538"/>
                    <a:gd name="T3" fmla="*/ 18561 h 20197"/>
                    <a:gd name="T4" fmla="*/ 0 w 21538"/>
                    <a:gd name="T5" fmla="*/ 20197 h 20197"/>
                  </a:gdLst>
                  <a:ahLst/>
                  <a:cxnLst>
                    <a:cxn ang="0">
                      <a:pos x="T0" y="T1"/>
                    </a:cxn>
                    <a:cxn ang="0">
                      <a:pos x="T2" y="T3"/>
                    </a:cxn>
                    <a:cxn ang="0">
                      <a:pos x="T4" y="T5"/>
                    </a:cxn>
                  </a:cxnLst>
                  <a:rect l="0" t="0" r="r" b="b"/>
                  <a:pathLst>
                    <a:path w="21538" h="20197" fill="none" extrusionOk="0">
                      <a:moveTo>
                        <a:pt x="7657" y="-1"/>
                      </a:moveTo>
                      <a:cubicBezTo>
                        <a:pt x="15492" y="2970"/>
                        <a:pt x="20903" y="10205"/>
                        <a:pt x="21537" y="18561"/>
                      </a:cubicBezTo>
                    </a:path>
                    <a:path w="21538" h="20197" stroke="0" extrusionOk="0">
                      <a:moveTo>
                        <a:pt x="7657" y="-1"/>
                      </a:moveTo>
                      <a:cubicBezTo>
                        <a:pt x="15492" y="2970"/>
                        <a:pt x="20903" y="10205"/>
                        <a:pt x="21537" y="18561"/>
                      </a:cubicBezTo>
                      <a:lnTo>
                        <a:pt x="0" y="20197"/>
                      </a:ln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0" name="Text Box 16"/>
                <p:cNvSpPr txBox="1">
                  <a:spLocks noChangeArrowheads="1"/>
                </p:cNvSpPr>
                <p:nvPr/>
              </p:nvSpPr>
              <p:spPr bwMode="auto">
                <a:xfrm>
                  <a:off x="2582" y="3631"/>
                  <a:ext cx="312"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2000"/>
                    <a:t>Y*</a:t>
                  </a:r>
                </a:p>
              </p:txBody>
            </p:sp>
          </p:grpSp>
          <p:sp>
            <p:nvSpPr>
              <p:cNvPr id="17" name="Oval 17"/>
              <p:cNvSpPr>
                <a:spLocks noChangeArrowheads="1"/>
              </p:cNvSpPr>
              <p:nvPr/>
            </p:nvSpPr>
            <p:spPr bwMode="auto">
              <a:xfrm>
                <a:off x="2640" y="2998"/>
                <a:ext cx="96" cy="9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21" name="Group 18"/>
          <p:cNvGrpSpPr>
            <a:grpSpLocks/>
          </p:cNvGrpSpPr>
          <p:nvPr/>
        </p:nvGrpSpPr>
        <p:grpSpPr bwMode="auto">
          <a:xfrm>
            <a:off x="3543300" y="2895600"/>
            <a:ext cx="2209800" cy="2681288"/>
            <a:chOff x="2544" y="2192"/>
            <a:chExt cx="1392" cy="1689"/>
          </a:xfrm>
        </p:grpSpPr>
        <p:sp>
          <p:nvSpPr>
            <p:cNvPr id="22" name="Line 19"/>
            <p:cNvSpPr>
              <a:spLocks noChangeShapeType="1"/>
            </p:cNvSpPr>
            <p:nvPr/>
          </p:nvSpPr>
          <p:spPr bwMode="auto">
            <a:xfrm>
              <a:off x="2928" y="3072"/>
              <a:ext cx="0" cy="598"/>
            </a:xfrm>
            <a:prstGeom prst="line">
              <a:avLst/>
            </a:prstGeom>
            <a:noFill/>
            <a:ln w="952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3" name="Text Box 20"/>
            <p:cNvSpPr txBox="1">
              <a:spLocks noChangeArrowheads="1"/>
            </p:cNvSpPr>
            <p:nvPr/>
          </p:nvSpPr>
          <p:spPr bwMode="auto">
            <a:xfrm>
              <a:off x="2822" y="3631"/>
              <a:ext cx="341"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rnd">
                  <a:solidFill>
                    <a:schemeClr val="tx1"/>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2000"/>
                <a:t>Y*'</a:t>
              </a:r>
            </a:p>
          </p:txBody>
        </p:sp>
        <p:grpSp>
          <p:nvGrpSpPr>
            <p:cNvPr id="24" name="Group 21"/>
            <p:cNvGrpSpPr>
              <a:grpSpLocks/>
            </p:cNvGrpSpPr>
            <p:nvPr/>
          </p:nvGrpSpPr>
          <p:grpSpPr bwMode="auto">
            <a:xfrm>
              <a:off x="2544" y="2192"/>
              <a:ext cx="1392" cy="1287"/>
              <a:chOff x="960" y="1680"/>
              <a:chExt cx="1392" cy="1287"/>
            </a:xfrm>
          </p:grpSpPr>
          <p:grpSp>
            <p:nvGrpSpPr>
              <p:cNvPr id="25" name="Group 22"/>
              <p:cNvGrpSpPr>
                <a:grpSpLocks/>
              </p:cNvGrpSpPr>
              <p:nvPr/>
            </p:nvGrpSpPr>
            <p:grpSpPr bwMode="auto">
              <a:xfrm>
                <a:off x="960" y="1680"/>
                <a:ext cx="1392" cy="1287"/>
                <a:chOff x="960" y="1680"/>
                <a:chExt cx="1392" cy="1287"/>
              </a:xfrm>
            </p:grpSpPr>
            <p:sp>
              <p:nvSpPr>
                <p:cNvPr id="27" name="Arc 23"/>
                <p:cNvSpPr>
                  <a:spLocks/>
                </p:cNvSpPr>
                <p:nvPr/>
              </p:nvSpPr>
              <p:spPr bwMode="auto">
                <a:xfrm flipH="1" flipV="1">
                  <a:off x="960" y="1680"/>
                  <a:ext cx="1392" cy="1200"/>
                </a:xfrm>
                <a:custGeom>
                  <a:avLst/>
                  <a:gdLst>
                    <a:gd name="G0" fmla="+- 0 0 0"/>
                    <a:gd name="G1" fmla="+- 20197 0 0"/>
                    <a:gd name="G2" fmla="+- 21600 0 0"/>
                    <a:gd name="T0" fmla="*/ 7657 w 21538"/>
                    <a:gd name="T1" fmla="*/ 0 h 20197"/>
                    <a:gd name="T2" fmla="*/ 21538 w 21538"/>
                    <a:gd name="T3" fmla="*/ 18561 h 20197"/>
                    <a:gd name="T4" fmla="*/ 0 w 21538"/>
                    <a:gd name="T5" fmla="*/ 20197 h 20197"/>
                  </a:gdLst>
                  <a:ahLst/>
                  <a:cxnLst>
                    <a:cxn ang="0">
                      <a:pos x="T0" y="T1"/>
                    </a:cxn>
                    <a:cxn ang="0">
                      <a:pos x="T2" y="T3"/>
                    </a:cxn>
                    <a:cxn ang="0">
                      <a:pos x="T4" y="T5"/>
                    </a:cxn>
                  </a:cxnLst>
                  <a:rect l="0" t="0" r="r" b="b"/>
                  <a:pathLst>
                    <a:path w="21538" h="20197" fill="none" extrusionOk="0">
                      <a:moveTo>
                        <a:pt x="7657" y="-1"/>
                      </a:moveTo>
                      <a:cubicBezTo>
                        <a:pt x="15492" y="2970"/>
                        <a:pt x="20903" y="10205"/>
                        <a:pt x="21537" y="18561"/>
                      </a:cubicBezTo>
                    </a:path>
                    <a:path w="21538" h="20197" stroke="0" extrusionOk="0">
                      <a:moveTo>
                        <a:pt x="7657" y="-1"/>
                      </a:moveTo>
                      <a:cubicBezTo>
                        <a:pt x="15492" y="2970"/>
                        <a:pt x="20903" y="10205"/>
                        <a:pt x="21537" y="18561"/>
                      </a:cubicBezTo>
                      <a:lnTo>
                        <a:pt x="0" y="20197"/>
                      </a:ln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28" name="Text Box 24"/>
                <p:cNvSpPr txBox="1">
                  <a:spLocks noChangeArrowheads="1"/>
                </p:cNvSpPr>
                <p:nvPr/>
              </p:nvSpPr>
              <p:spPr bwMode="auto">
                <a:xfrm>
                  <a:off x="1824" y="2736"/>
                  <a:ext cx="350"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1800"/>
                    <a:t>AD'</a:t>
                  </a:r>
                  <a:endParaRPr lang="en-US" altLang="en-US"/>
                </a:p>
              </p:txBody>
            </p:sp>
          </p:grpSp>
          <p:sp>
            <p:nvSpPr>
              <p:cNvPr id="26" name="Oval 25"/>
              <p:cNvSpPr>
                <a:spLocks noChangeArrowheads="1"/>
              </p:cNvSpPr>
              <p:nvPr/>
            </p:nvSpPr>
            <p:spPr bwMode="auto">
              <a:xfrm>
                <a:off x="1296" y="2496"/>
                <a:ext cx="96" cy="9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grpSp>
      <p:grpSp>
        <p:nvGrpSpPr>
          <p:cNvPr id="29" name="Group 26"/>
          <p:cNvGrpSpPr>
            <a:grpSpLocks/>
          </p:cNvGrpSpPr>
          <p:nvPr/>
        </p:nvGrpSpPr>
        <p:grpSpPr bwMode="auto">
          <a:xfrm>
            <a:off x="3962400" y="2968625"/>
            <a:ext cx="1600200" cy="2620963"/>
            <a:chOff x="2784" y="2230"/>
            <a:chExt cx="1008" cy="1651"/>
          </a:xfrm>
        </p:grpSpPr>
        <p:sp>
          <p:nvSpPr>
            <p:cNvPr id="30" name="Line 27"/>
            <p:cNvSpPr>
              <a:spLocks noChangeShapeType="1"/>
            </p:cNvSpPr>
            <p:nvPr/>
          </p:nvSpPr>
          <p:spPr bwMode="auto">
            <a:xfrm>
              <a:off x="3120" y="3072"/>
              <a:ext cx="0" cy="598"/>
            </a:xfrm>
            <a:prstGeom prst="line">
              <a:avLst/>
            </a:prstGeom>
            <a:noFill/>
            <a:ln w="9525" cap="rnd">
              <a:solidFill>
                <a:schemeClr val="tx1"/>
              </a:solidFill>
              <a:prstDash val="sysDot"/>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nvGrpSpPr>
            <p:cNvPr id="31" name="Group 28"/>
            <p:cNvGrpSpPr>
              <a:grpSpLocks/>
            </p:cNvGrpSpPr>
            <p:nvPr/>
          </p:nvGrpSpPr>
          <p:grpSpPr bwMode="auto">
            <a:xfrm>
              <a:off x="2784" y="2230"/>
              <a:ext cx="1008" cy="1095"/>
              <a:chOff x="1200" y="1728"/>
              <a:chExt cx="1008" cy="1095"/>
            </a:xfrm>
          </p:grpSpPr>
          <p:grpSp>
            <p:nvGrpSpPr>
              <p:cNvPr id="33" name="Group 29"/>
              <p:cNvGrpSpPr>
                <a:grpSpLocks/>
              </p:cNvGrpSpPr>
              <p:nvPr/>
            </p:nvGrpSpPr>
            <p:grpSpPr bwMode="auto">
              <a:xfrm>
                <a:off x="1200" y="1728"/>
                <a:ext cx="1008" cy="1095"/>
                <a:chOff x="1200" y="1728"/>
                <a:chExt cx="1008" cy="1095"/>
              </a:xfrm>
            </p:grpSpPr>
            <p:sp>
              <p:nvSpPr>
                <p:cNvPr id="35" name="Arc 30"/>
                <p:cNvSpPr>
                  <a:spLocks/>
                </p:cNvSpPr>
                <p:nvPr/>
              </p:nvSpPr>
              <p:spPr bwMode="auto">
                <a:xfrm flipH="1" flipV="1">
                  <a:off x="1200" y="1728"/>
                  <a:ext cx="1008" cy="1008"/>
                </a:xfrm>
                <a:custGeom>
                  <a:avLst/>
                  <a:gdLst>
                    <a:gd name="G0" fmla="+- 0 0 0"/>
                    <a:gd name="G1" fmla="+- 20306 0 0"/>
                    <a:gd name="G2" fmla="+- 21600 0 0"/>
                    <a:gd name="T0" fmla="*/ 7364 w 21538"/>
                    <a:gd name="T1" fmla="*/ 0 h 20306"/>
                    <a:gd name="T2" fmla="*/ 21538 w 21538"/>
                    <a:gd name="T3" fmla="*/ 18670 h 20306"/>
                    <a:gd name="T4" fmla="*/ 0 w 21538"/>
                    <a:gd name="T5" fmla="*/ 20306 h 20306"/>
                  </a:gdLst>
                  <a:ahLst/>
                  <a:cxnLst>
                    <a:cxn ang="0">
                      <a:pos x="T0" y="T1"/>
                    </a:cxn>
                    <a:cxn ang="0">
                      <a:pos x="T2" y="T3"/>
                    </a:cxn>
                    <a:cxn ang="0">
                      <a:pos x="T4" y="T5"/>
                    </a:cxn>
                  </a:cxnLst>
                  <a:rect l="0" t="0" r="r" b="b"/>
                  <a:pathLst>
                    <a:path w="21538" h="20306" fill="none" extrusionOk="0">
                      <a:moveTo>
                        <a:pt x="7363" y="0"/>
                      </a:moveTo>
                      <a:cubicBezTo>
                        <a:pt x="15348" y="2895"/>
                        <a:pt x="20894" y="10201"/>
                        <a:pt x="21537" y="18670"/>
                      </a:cubicBezTo>
                    </a:path>
                    <a:path w="21538" h="20306" stroke="0" extrusionOk="0">
                      <a:moveTo>
                        <a:pt x="7363" y="0"/>
                      </a:moveTo>
                      <a:cubicBezTo>
                        <a:pt x="15348" y="2895"/>
                        <a:pt x="20894" y="10201"/>
                        <a:pt x="21537" y="18670"/>
                      </a:cubicBezTo>
                      <a:lnTo>
                        <a:pt x="0" y="20306"/>
                      </a:lnTo>
                      <a:close/>
                    </a:path>
                  </a:pathLst>
                </a:custGeom>
                <a:noFill/>
                <a:ln w="9525">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36" name="Text Box 31"/>
                <p:cNvSpPr txBox="1">
                  <a:spLocks noChangeArrowheads="1"/>
                </p:cNvSpPr>
                <p:nvPr/>
              </p:nvSpPr>
              <p:spPr bwMode="auto">
                <a:xfrm>
                  <a:off x="1824" y="2592"/>
                  <a:ext cx="376" cy="2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sz="1800"/>
                    <a:t>AD''</a:t>
                  </a:r>
                  <a:endParaRPr lang="en-US" altLang="en-US"/>
                </a:p>
              </p:txBody>
            </p:sp>
          </p:grpSp>
          <p:sp>
            <p:nvSpPr>
              <p:cNvPr id="34" name="Oval 32"/>
              <p:cNvSpPr>
                <a:spLocks noChangeArrowheads="1"/>
              </p:cNvSpPr>
              <p:nvPr/>
            </p:nvSpPr>
            <p:spPr bwMode="auto">
              <a:xfrm>
                <a:off x="1488" y="2496"/>
                <a:ext cx="96" cy="96"/>
              </a:xfrm>
              <a:prstGeom prst="ellipse">
                <a:avLst/>
              </a:prstGeom>
              <a:solidFill>
                <a:schemeClr val="accent1"/>
              </a:solidFill>
              <a:ln w="9525">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32" name="Rectangle 33"/>
            <p:cNvSpPr>
              <a:spLocks noChangeArrowheads="1"/>
            </p:cNvSpPr>
            <p:nvPr/>
          </p:nvSpPr>
          <p:spPr bwMode="auto">
            <a:xfrm>
              <a:off x="3024" y="3631"/>
              <a:ext cx="370" cy="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000"/>
                <a:t>Y*''</a:t>
              </a:r>
            </a:p>
          </p:txBody>
        </p:sp>
      </p:grpSp>
    </p:spTree>
    <p:extLst>
      <p:ext uri="{BB962C8B-B14F-4D97-AF65-F5344CB8AC3E}">
        <p14:creationId xmlns:p14="http://schemas.microsoft.com/office/powerpoint/2010/main" val="7216584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dissolve">
                                      <p:cBhvr>
                                        <p:cTn id="7" dur="500"/>
                                        <p:tgtEl>
                                          <p:spTgt spid="5"/>
                                        </p:tgtEl>
                                      </p:cBhvr>
                                    </p:animEffect>
                                  </p:childTnLst>
                                </p:cTn>
                              </p:par>
                            </p:childTnLst>
                          </p:cTn>
                        </p:par>
                        <p:par>
                          <p:cTn id="8" fill="hold">
                            <p:stCondLst>
                              <p:cond delay="500"/>
                            </p:stCondLst>
                            <p:childTnLst>
                              <p:par>
                                <p:cTn id="9" presetID="5" presetClass="entr" presetSubtype="10"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checkerboard(across)">
                                      <p:cBhvr>
                                        <p:cTn id="11" dur="500"/>
                                        <p:tgtEl>
                                          <p:spTgt spid="13"/>
                                        </p:tgtEl>
                                      </p:cBhvr>
                                    </p:animEffect>
                                  </p:childTnLst>
                                </p:cTn>
                              </p:par>
                            </p:childTnLst>
                          </p:cTn>
                        </p:par>
                        <p:par>
                          <p:cTn id="12" fill="hold">
                            <p:stCondLst>
                              <p:cond delay="1000"/>
                            </p:stCondLst>
                            <p:childTnLst>
                              <p:par>
                                <p:cTn id="13" presetID="5" presetClass="entr" presetSubtype="10" fill="hold" nodeType="afterEffect">
                                  <p:stCondLst>
                                    <p:cond delay="0"/>
                                  </p:stCondLst>
                                  <p:childTnLst>
                                    <p:set>
                                      <p:cBhvr>
                                        <p:cTn id="14" dur="1" fill="hold">
                                          <p:stCondLst>
                                            <p:cond delay="0"/>
                                          </p:stCondLst>
                                        </p:cTn>
                                        <p:tgtEl>
                                          <p:spTgt spid="21"/>
                                        </p:tgtEl>
                                        <p:attrNameLst>
                                          <p:attrName>style.visibility</p:attrName>
                                        </p:attrNameLst>
                                      </p:cBhvr>
                                      <p:to>
                                        <p:strVal val="visible"/>
                                      </p:to>
                                    </p:set>
                                    <p:animEffect transition="in" filter="checkerboard(across)">
                                      <p:cBhvr>
                                        <p:cTn id="15" dur="500"/>
                                        <p:tgtEl>
                                          <p:spTgt spid="21"/>
                                        </p:tgtEl>
                                      </p:cBhvr>
                                    </p:animEffect>
                                  </p:childTnLst>
                                </p:cTn>
                              </p:par>
                            </p:childTnLst>
                          </p:cTn>
                        </p:par>
                      </p:childTnLst>
                    </p:cTn>
                  </p:par>
                  <p:par>
                    <p:cTn id="16" fill="hold">
                      <p:stCondLst>
                        <p:cond delay="indefinite"/>
                      </p:stCondLst>
                      <p:childTnLst>
                        <p:par>
                          <p:cTn id="17" fill="hold">
                            <p:stCondLst>
                              <p:cond delay="0"/>
                            </p:stCondLst>
                            <p:childTnLst>
                              <p:par>
                                <p:cTn id="18" presetID="5" presetClass="entr" presetSubtype="10" fill="hold" nodeType="clickEffect">
                                  <p:stCondLst>
                                    <p:cond delay="0"/>
                                  </p:stCondLst>
                                  <p:childTnLst>
                                    <p:set>
                                      <p:cBhvr>
                                        <p:cTn id="19" dur="1" fill="hold">
                                          <p:stCondLst>
                                            <p:cond delay="0"/>
                                          </p:stCondLst>
                                        </p:cTn>
                                        <p:tgtEl>
                                          <p:spTgt spid="29"/>
                                        </p:tgtEl>
                                        <p:attrNameLst>
                                          <p:attrName>style.visibility</p:attrName>
                                        </p:attrNameLst>
                                      </p:cBhvr>
                                      <p:to>
                                        <p:strVal val="visible"/>
                                      </p:to>
                                    </p:set>
                                    <p:animEffect transition="in" filter="checkerboard(across)">
                                      <p:cBhvr>
                                        <p:cTn id="20" dur="50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38200" y="1447800"/>
            <a:ext cx="7772400" cy="4572000"/>
          </a:xfrm>
        </p:spPr>
        <p:txBody>
          <a:bodyPr/>
          <a:lstStyle/>
          <a:p>
            <a:pPr marL="0" indent="0">
              <a:buNone/>
            </a:pPr>
            <a:r>
              <a:rPr lang="en-US" b="1" dirty="0"/>
              <a:t>1 Introduction to aggregate expenditure model</a:t>
            </a:r>
          </a:p>
          <a:p>
            <a:pPr marL="0" indent="0">
              <a:buNone/>
            </a:pPr>
            <a:r>
              <a:rPr lang="en-US" b="1" u="sng" dirty="0" smtClean="0"/>
              <a:t>Building model</a:t>
            </a:r>
          </a:p>
          <a:p>
            <a:pPr marL="0" indent="0" algn="just">
              <a:buNone/>
            </a:pPr>
            <a:r>
              <a:rPr lang="en-US" dirty="0" smtClean="0"/>
              <a:t>The aggregate expenditure model which is illustrated by </a:t>
            </a:r>
            <a:r>
              <a:rPr lang="en-US" b="1" i="1" dirty="0" smtClean="0"/>
              <a:t>vertical axis of expenditure variable </a:t>
            </a:r>
            <a:r>
              <a:rPr lang="en-US" dirty="0" smtClean="0"/>
              <a:t>and </a:t>
            </a:r>
            <a:r>
              <a:rPr lang="en-US" b="1" i="1" dirty="0" smtClean="0"/>
              <a:t>horizontal axis of income (i.e. output) variable </a:t>
            </a:r>
            <a:r>
              <a:rPr lang="en-US" dirty="0" smtClean="0"/>
              <a:t>has two lines</a:t>
            </a:r>
          </a:p>
          <a:p>
            <a:pPr marL="0" indent="0" algn="just">
              <a:buNone/>
            </a:pPr>
            <a:r>
              <a:rPr lang="en-US" dirty="0" smtClean="0"/>
              <a:t>+ Actual expenditure: </a:t>
            </a:r>
            <a:r>
              <a:rPr lang="en-US" altLang="en-US" dirty="0" smtClean="0"/>
              <a:t>is </a:t>
            </a:r>
            <a:r>
              <a:rPr lang="en-US" altLang="en-US" dirty="0"/>
              <a:t>the amount households, firms </a:t>
            </a:r>
            <a:r>
              <a:rPr lang="en-US" altLang="en-US" dirty="0" smtClean="0"/>
              <a:t>, the </a:t>
            </a:r>
            <a:r>
              <a:rPr lang="en-US" altLang="en-US" dirty="0"/>
              <a:t>government </a:t>
            </a:r>
            <a:r>
              <a:rPr lang="en-US" altLang="en-US" dirty="0" smtClean="0"/>
              <a:t>and foreigner </a:t>
            </a:r>
            <a:r>
              <a:rPr lang="en-US" altLang="en-US" b="1" i="1" dirty="0" smtClean="0"/>
              <a:t>spend</a:t>
            </a:r>
            <a:r>
              <a:rPr lang="en-US" altLang="en-US" dirty="0" smtClean="0"/>
              <a:t> </a:t>
            </a:r>
            <a:r>
              <a:rPr lang="en-US" altLang="en-US" dirty="0"/>
              <a:t>on goods and services (GDP</a:t>
            </a:r>
            <a:r>
              <a:rPr lang="en-US" altLang="en-US" dirty="0" smtClean="0"/>
              <a:t>).</a:t>
            </a:r>
          </a:p>
          <a:p>
            <a:pPr marL="0" indent="0" algn="just">
              <a:buNone/>
            </a:pPr>
            <a:r>
              <a:rPr lang="en-US" dirty="0" smtClean="0"/>
              <a:t>+ </a:t>
            </a:r>
            <a:r>
              <a:rPr lang="en-US" altLang="en-US" dirty="0"/>
              <a:t>Planned </a:t>
            </a:r>
            <a:r>
              <a:rPr lang="en-US" altLang="en-US" dirty="0" smtClean="0"/>
              <a:t>expenditure (or APE – aggregate planned expenditure) is </a:t>
            </a:r>
            <a:r>
              <a:rPr lang="en-US" altLang="en-US" dirty="0"/>
              <a:t>the amount households, </a:t>
            </a:r>
            <a:r>
              <a:rPr lang="en-US" altLang="en-US" dirty="0" smtClean="0"/>
              <a:t>firms, the government and the foreigner </a:t>
            </a:r>
            <a:r>
              <a:rPr lang="en-US" altLang="en-US" b="1" i="1" dirty="0" smtClean="0"/>
              <a:t>would </a:t>
            </a:r>
            <a:r>
              <a:rPr lang="en-US" altLang="en-US" b="1" i="1" dirty="0"/>
              <a:t>like to spend </a:t>
            </a:r>
            <a:r>
              <a:rPr lang="en-US" altLang="en-US" dirty="0"/>
              <a:t>on goods and services</a:t>
            </a:r>
            <a:r>
              <a:rPr lang="en-US" dirty="0" smtClean="0"/>
              <a:t> </a:t>
            </a:r>
            <a:endParaRPr lang="en-US" dirty="0"/>
          </a:p>
        </p:txBody>
      </p:sp>
      <p:sp>
        <p:nvSpPr>
          <p:cNvPr id="4" name="Title 1"/>
          <p:cNvSpPr>
            <a:spLocks noGrp="1"/>
          </p:cNvSpPr>
          <p:nvPr>
            <p:ph type="title"/>
          </p:nvPr>
        </p:nvSpPr>
        <p:spPr/>
        <p:txBody>
          <a:bodyPr>
            <a:normAutofit fontScale="90000"/>
          </a:bodyPr>
          <a:lstStyle/>
          <a:p>
            <a:r>
              <a:rPr lang="en-US" dirty="0"/>
              <a:t>I Aggregate expenditure model (Keynesian cross point model</a:t>
            </a:r>
            <a:r>
              <a:rPr lang="en-US" dirty="0" smtClean="0"/>
              <a:t>)</a:t>
            </a:r>
            <a:endParaRPr lang="en-US" dirty="0"/>
          </a:p>
        </p:txBody>
      </p:sp>
    </p:spTree>
    <p:extLst>
      <p:ext uri="{BB962C8B-B14F-4D97-AF65-F5344CB8AC3E}">
        <p14:creationId xmlns:p14="http://schemas.microsoft.com/office/powerpoint/2010/main" val="161895439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914400" y="1447800"/>
            <a:ext cx="7772400" cy="4953000"/>
          </a:xfrm>
        </p:spPr>
        <p:txBody>
          <a:bodyPr>
            <a:normAutofit fontScale="92500" lnSpcReduction="10000"/>
          </a:bodyPr>
          <a:lstStyle/>
          <a:p>
            <a:pPr marL="0" indent="0">
              <a:buNone/>
            </a:pPr>
            <a:r>
              <a:rPr lang="en-US" b="1" dirty="0"/>
              <a:t>1 Introduction to aggregate expenditure model</a:t>
            </a:r>
          </a:p>
          <a:p>
            <a:pPr marL="0" indent="0">
              <a:buNone/>
            </a:pPr>
            <a:r>
              <a:rPr lang="en-US" b="1" u="sng" dirty="0"/>
              <a:t>Building </a:t>
            </a:r>
            <a:r>
              <a:rPr lang="en-US" b="1" u="sng" dirty="0" smtClean="0"/>
              <a:t>model</a:t>
            </a:r>
          </a:p>
          <a:p>
            <a:pPr marL="0" indent="0">
              <a:buNone/>
            </a:pPr>
            <a:endParaRPr lang="en-US" b="1" u="sng" dirty="0"/>
          </a:p>
          <a:p>
            <a:pPr marL="0" indent="0">
              <a:buNone/>
            </a:pPr>
            <a:endParaRPr lang="en-US" b="1" u="sng" dirty="0" smtClean="0"/>
          </a:p>
          <a:p>
            <a:pPr marL="0" indent="0">
              <a:buNone/>
            </a:pPr>
            <a:endParaRPr lang="en-US" b="1" u="sng" dirty="0"/>
          </a:p>
          <a:p>
            <a:pPr marL="0" indent="0">
              <a:buNone/>
            </a:pPr>
            <a:endParaRPr lang="en-US" b="1" u="sng" dirty="0" smtClean="0"/>
          </a:p>
          <a:p>
            <a:pPr marL="0" indent="0">
              <a:buNone/>
            </a:pPr>
            <a:endParaRPr lang="en-US" b="1" u="sng" dirty="0"/>
          </a:p>
          <a:p>
            <a:pPr marL="0" indent="0">
              <a:buNone/>
            </a:pPr>
            <a:endParaRPr lang="en-US" b="1" u="sng" dirty="0" smtClean="0"/>
          </a:p>
          <a:p>
            <a:pPr marL="0" indent="0">
              <a:buNone/>
            </a:pPr>
            <a:endParaRPr lang="en-US" b="1" u="sng" dirty="0"/>
          </a:p>
          <a:p>
            <a:pPr marL="0" indent="0">
              <a:buNone/>
            </a:pPr>
            <a:endParaRPr lang="en-US" altLang="en-US" dirty="0" smtClean="0"/>
          </a:p>
          <a:p>
            <a:pPr marL="0" indent="0">
              <a:buNone/>
            </a:pPr>
            <a:r>
              <a:rPr lang="en-US" altLang="en-US" dirty="0" smtClean="0"/>
              <a:t>The </a:t>
            </a:r>
            <a:r>
              <a:rPr lang="en-US" altLang="en-US" dirty="0"/>
              <a:t>economy is in equilibrium when: Actual Expenditure = Planned Expenditure (</a:t>
            </a:r>
            <a:r>
              <a:rPr lang="en-US" altLang="en-US" dirty="0" smtClean="0"/>
              <a:t>Y=APE) or total income = planned expenditure</a:t>
            </a:r>
            <a:endParaRPr lang="en-US" altLang="en-US" dirty="0"/>
          </a:p>
          <a:p>
            <a:pPr marL="0" indent="0">
              <a:buNone/>
            </a:pPr>
            <a:endParaRPr lang="en-US" dirty="0"/>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a:t>I Aggregate expenditure model (Keynesian cross point model</a:t>
            </a:r>
            <a:r>
              <a:rPr lang="en-US" dirty="0" smtClean="0"/>
              <a:t>)</a:t>
            </a:r>
            <a:endParaRPr lang="en-US" dirty="0"/>
          </a:p>
        </p:txBody>
      </p:sp>
      <p:grpSp>
        <p:nvGrpSpPr>
          <p:cNvPr id="5" name="Group 4"/>
          <p:cNvGrpSpPr>
            <a:grpSpLocks/>
          </p:cNvGrpSpPr>
          <p:nvPr/>
        </p:nvGrpSpPr>
        <p:grpSpPr bwMode="auto">
          <a:xfrm>
            <a:off x="2895600" y="2990520"/>
            <a:ext cx="2286000" cy="2286000"/>
            <a:chOff x="1968" y="2230"/>
            <a:chExt cx="1440" cy="1440"/>
          </a:xfrm>
        </p:grpSpPr>
        <p:sp>
          <p:nvSpPr>
            <p:cNvPr id="6" name="Line 5"/>
            <p:cNvSpPr>
              <a:spLocks noChangeShapeType="1"/>
            </p:cNvSpPr>
            <p:nvPr/>
          </p:nvSpPr>
          <p:spPr bwMode="auto">
            <a:xfrm rot="5400000">
              <a:off x="2688" y="2950"/>
              <a:ext cx="0" cy="144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 name="Line 6"/>
            <p:cNvSpPr>
              <a:spLocks noChangeShapeType="1"/>
            </p:cNvSpPr>
            <p:nvPr/>
          </p:nvSpPr>
          <p:spPr bwMode="auto">
            <a:xfrm>
              <a:off x="1968" y="2230"/>
              <a:ext cx="0" cy="144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8" name="Text Box 7"/>
          <p:cNvSpPr txBox="1">
            <a:spLocks noChangeArrowheads="1"/>
          </p:cNvSpPr>
          <p:nvPr/>
        </p:nvSpPr>
        <p:spPr bwMode="auto">
          <a:xfrm>
            <a:off x="1192068" y="2756602"/>
            <a:ext cx="236654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dirty="0" smtClean="0"/>
              <a:t>Planned expenditure</a:t>
            </a:r>
            <a:r>
              <a:rPr lang="en-US" altLang="en-US" dirty="0"/>
              <a:t>, </a:t>
            </a:r>
            <a:r>
              <a:rPr lang="en-US" altLang="en-US" dirty="0" smtClean="0"/>
              <a:t>APE</a:t>
            </a:r>
            <a:endParaRPr lang="en-US" altLang="en-US" dirty="0"/>
          </a:p>
        </p:txBody>
      </p:sp>
      <p:sp>
        <p:nvSpPr>
          <p:cNvPr id="9" name="Text Box 8"/>
          <p:cNvSpPr txBox="1">
            <a:spLocks noChangeArrowheads="1"/>
          </p:cNvSpPr>
          <p:nvPr/>
        </p:nvSpPr>
        <p:spPr bwMode="auto">
          <a:xfrm>
            <a:off x="5181600" y="5165395"/>
            <a:ext cx="24685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a:t>Income, Output, Y</a:t>
            </a:r>
          </a:p>
        </p:txBody>
      </p:sp>
      <p:sp>
        <p:nvSpPr>
          <p:cNvPr id="10" name="Line 9"/>
          <p:cNvSpPr>
            <a:spLocks noChangeShapeType="1"/>
          </p:cNvSpPr>
          <p:nvPr/>
        </p:nvSpPr>
        <p:spPr bwMode="auto">
          <a:xfrm flipV="1">
            <a:off x="2895600" y="3107995"/>
            <a:ext cx="2209800" cy="21336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Line 10"/>
          <p:cNvSpPr>
            <a:spLocks noChangeShapeType="1"/>
          </p:cNvSpPr>
          <p:nvPr/>
        </p:nvSpPr>
        <p:spPr bwMode="auto">
          <a:xfrm flipV="1">
            <a:off x="2895600" y="3717595"/>
            <a:ext cx="2362200" cy="91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Text Box 12"/>
          <p:cNvSpPr txBox="1">
            <a:spLocks noChangeArrowheads="1"/>
          </p:cNvSpPr>
          <p:nvPr/>
        </p:nvSpPr>
        <p:spPr bwMode="auto">
          <a:xfrm>
            <a:off x="5089525" y="2844470"/>
            <a:ext cx="252582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solidFill>
                  <a:srgbClr val="CC0000"/>
                </a:solidFill>
              </a:rPr>
              <a:t>Actual Expenditure, </a:t>
            </a:r>
            <a:r>
              <a:rPr lang="en-US" altLang="en-US" dirty="0" smtClean="0">
                <a:solidFill>
                  <a:srgbClr val="CC0000"/>
                </a:solidFill>
              </a:rPr>
              <a:t>Y=APE</a:t>
            </a:r>
            <a:endParaRPr lang="en-US" altLang="en-US" dirty="0">
              <a:solidFill>
                <a:srgbClr val="CC0000"/>
              </a:solidFill>
            </a:endParaRPr>
          </a:p>
        </p:txBody>
      </p:sp>
      <p:sp>
        <p:nvSpPr>
          <p:cNvPr id="13" name="Text Box 13"/>
          <p:cNvSpPr txBox="1">
            <a:spLocks noChangeArrowheads="1"/>
          </p:cNvSpPr>
          <p:nvPr/>
        </p:nvSpPr>
        <p:spPr bwMode="auto">
          <a:xfrm>
            <a:off x="5216525" y="3441370"/>
            <a:ext cx="2230098"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solidFill>
                  <a:srgbClr val="008000"/>
                </a:solidFill>
              </a:rPr>
              <a:t>Planned Expenditure,</a:t>
            </a:r>
          </a:p>
          <a:p>
            <a:r>
              <a:rPr lang="en-US" altLang="en-US" dirty="0" smtClean="0">
                <a:solidFill>
                  <a:srgbClr val="008000"/>
                </a:solidFill>
              </a:rPr>
              <a:t>APE </a:t>
            </a:r>
            <a:r>
              <a:rPr lang="en-US" altLang="en-US" dirty="0">
                <a:solidFill>
                  <a:srgbClr val="008000"/>
                </a:solidFill>
              </a:rPr>
              <a:t>= C + I + </a:t>
            </a:r>
            <a:r>
              <a:rPr lang="en-US" altLang="en-US" dirty="0" smtClean="0">
                <a:solidFill>
                  <a:srgbClr val="008000"/>
                </a:solidFill>
              </a:rPr>
              <a:t>G + NX</a:t>
            </a:r>
            <a:endParaRPr lang="en-US" altLang="en-US" dirty="0">
              <a:solidFill>
                <a:srgbClr val="008000"/>
              </a:solidFill>
            </a:endParaRPr>
          </a:p>
        </p:txBody>
      </p:sp>
      <p:sp>
        <p:nvSpPr>
          <p:cNvPr id="14" name="Line 14"/>
          <p:cNvSpPr>
            <a:spLocks noChangeShapeType="1"/>
          </p:cNvSpPr>
          <p:nvPr/>
        </p:nvSpPr>
        <p:spPr bwMode="auto">
          <a:xfrm>
            <a:off x="3581400" y="4377995"/>
            <a:ext cx="0" cy="91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5" name="Line 15"/>
          <p:cNvSpPr>
            <a:spLocks noChangeShapeType="1"/>
          </p:cNvSpPr>
          <p:nvPr/>
        </p:nvSpPr>
        <p:spPr bwMode="auto">
          <a:xfrm>
            <a:off x="4000500" y="4225595"/>
            <a:ext cx="0" cy="10668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6" name="Line 16"/>
          <p:cNvSpPr>
            <a:spLocks noChangeShapeType="1"/>
          </p:cNvSpPr>
          <p:nvPr/>
        </p:nvSpPr>
        <p:spPr bwMode="auto">
          <a:xfrm>
            <a:off x="4483100" y="3730295"/>
            <a:ext cx="0" cy="15240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Text Box 21"/>
          <p:cNvSpPr txBox="1">
            <a:spLocks noChangeArrowheads="1"/>
          </p:cNvSpPr>
          <p:nvPr/>
        </p:nvSpPr>
        <p:spPr bwMode="auto">
          <a:xfrm>
            <a:off x="3222625" y="5206670"/>
            <a:ext cx="506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Y</a:t>
            </a:r>
            <a:r>
              <a:rPr lang="en-US" altLang="en-US" baseline="-25000"/>
              <a:t>2</a:t>
            </a:r>
          </a:p>
        </p:txBody>
      </p:sp>
      <p:sp>
        <p:nvSpPr>
          <p:cNvPr id="18" name="Text Box 22"/>
          <p:cNvSpPr txBox="1">
            <a:spLocks noChangeArrowheads="1"/>
          </p:cNvSpPr>
          <p:nvPr/>
        </p:nvSpPr>
        <p:spPr bwMode="auto">
          <a:xfrm>
            <a:off x="4394200" y="5190795"/>
            <a:ext cx="506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Y</a:t>
            </a:r>
            <a:r>
              <a:rPr lang="en-US" altLang="en-US" baseline="-25000"/>
              <a:t>1</a:t>
            </a:r>
          </a:p>
        </p:txBody>
      </p:sp>
      <p:sp>
        <p:nvSpPr>
          <p:cNvPr id="19" name="Rectangle 23"/>
          <p:cNvSpPr>
            <a:spLocks noChangeArrowheads="1"/>
          </p:cNvSpPr>
          <p:nvPr/>
        </p:nvSpPr>
        <p:spPr bwMode="auto">
          <a:xfrm>
            <a:off x="3746500" y="5216195"/>
            <a:ext cx="557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solidFill>
                  <a:schemeClr val="accent2"/>
                </a:solidFill>
              </a:rPr>
              <a:t>Y*</a:t>
            </a:r>
          </a:p>
        </p:txBody>
      </p:sp>
      <p:sp>
        <p:nvSpPr>
          <p:cNvPr id="20" name="Line 17"/>
          <p:cNvSpPr>
            <a:spLocks noChangeShapeType="1"/>
          </p:cNvSpPr>
          <p:nvPr/>
        </p:nvSpPr>
        <p:spPr bwMode="auto">
          <a:xfrm flipH="1">
            <a:off x="4177145" y="5368625"/>
            <a:ext cx="304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1" name="Line 18"/>
          <p:cNvSpPr>
            <a:spLocks noChangeShapeType="1"/>
          </p:cNvSpPr>
          <p:nvPr/>
        </p:nvSpPr>
        <p:spPr bwMode="auto">
          <a:xfrm>
            <a:off x="3529445" y="5368625"/>
            <a:ext cx="304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Tree>
    <p:extLst>
      <p:ext uri="{BB962C8B-B14F-4D97-AF65-F5344CB8AC3E}">
        <p14:creationId xmlns:p14="http://schemas.microsoft.com/office/powerpoint/2010/main" val="23813404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33400" y="1136075"/>
            <a:ext cx="8305800" cy="5638800"/>
          </a:xfrm>
        </p:spPr>
        <p:txBody>
          <a:bodyPr>
            <a:normAutofit fontScale="92500" lnSpcReduction="10000"/>
          </a:bodyPr>
          <a:lstStyle/>
          <a:p>
            <a:pPr marL="0" indent="0">
              <a:buNone/>
            </a:pPr>
            <a:r>
              <a:rPr lang="en-US" b="1" dirty="0"/>
              <a:t>1 Introduction to aggregate expenditure model</a:t>
            </a:r>
          </a:p>
          <a:p>
            <a:pPr marL="0" indent="0">
              <a:buNone/>
            </a:pPr>
            <a:r>
              <a:rPr lang="en-US" b="1" u="sng" dirty="0"/>
              <a:t>Building </a:t>
            </a:r>
            <a:r>
              <a:rPr lang="en-US" b="1" u="sng" dirty="0" smtClean="0"/>
              <a:t>model</a:t>
            </a:r>
          </a:p>
          <a:p>
            <a:pPr marL="0" indent="0">
              <a:buNone/>
            </a:pPr>
            <a:r>
              <a:rPr lang="en-US" dirty="0"/>
              <a:t>+ Actual </a:t>
            </a:r>
            <a:r>
              <a:rPr lang="en-US" dirty="0" smtClean="0"/>
              <a:t>expenditure is the 45 </a:t>
            </a:r>
            <a:r>
              <a:rPr lang="en-US" dirty="0"/>
              <a:t>degree </a:t>
            </a:r>
            <a:r>
              <a:rPr lang="en-US" dirty="0" smtClean="0"/>
              <a:t>line, which implies the most important identity in the macroeconomics </a:t>
            </a:r>
            <a:r>
              <a:rPr lang="en-US" b="1" i="1" dirty="0" smtClean="0"/>
              <a:t>Total income = Total expenditure </a:t>
            </a:r>
            <a:r>
              <a:rPr lang="en-US" dirty="0" smtClean="0"/>
              <a:t>(this is also indicated by computing GDP in two ways but having the same result)</a:t>
            </a:r>
          </a:p>
          <a:p>
            <a:pPr marL="0" indent="0">
              <a:buNone/>
            </a:pPr>
            <a:r>
              <a:rPr lang="en-US" dirty="0" smtClean="0"/>
              <a:t>+ Planned expenditure has </a:t>
            </a:r>
            <a:r>
              <a:rPr lang="en-US" b="1" i="1" dirty="0" smtClean="0"/>
              <a:t>3 properties</a:t>
            </a:r>
          </a:p>
          <a:p>
            <a:pPr marL="0" indent="0">
              <a:buNone/>
            </a:pPr>
            <a:r>
              <a:rPr lang="en-US" dirty="0" smtClean="0"/>
              <a:t>* </a:t>
            </a:r>
            <a:r>
              <a:rPr lang="en-US" i="1" dirty="0" smtClean="0"/>
              <a:t>Upward sloping</a:t>
            </a:r>
            <a:r>
              <a:rPr lang="en-US" dirty="0" smtClean="0"/>
              <a:t>: expenditure is planned to increase as income increase</a:t>
            </a:r>
          </a:p>
          <a:p>
            <a:pPr marL="0" indent="0">
              <a:buNone/>
            </a:pPr>
            <a:r>
              <a:rPr lang="en-US" dirty="0" smtClean="0"/>
              <a:t>* </a:t>
            </a:r>
            <a:r>
              <a:rPr lang="en-US" i="1" dirty="0" smtClean="0"/>
              <a:t>Positive intercept with vertical axis</a:t>
            </a:r>
            <a:r>
              <a:rPr lang="en-US" dirty="0" smtClean="0"/>
              <a:t>: when income is zero, the economy still plans to expenditure for necessaries. This level of expenditure is called autonomous expenditure (the lowest expenditure of the economy, the part of expenditure does not change as income rises)</a:t>
            </a:r>
          </a:p>
          <a:p>
            <a:pPr marL="0" indent="0">
              <a:buNone/>
            </a:pPr>
            <a:r>
              <a:rPr lang="en-US" dirty="0" smtClean="0"/>
              <a:t>* </a:t>
            </a:r>
            <a:r>
              <a:rPr lang="en-US" i="1" dirty="0" smtClean="0"/>
              <a:t>Angular coefficient</a:t>
            </a:r>
            <a:r>
              <a:rPr lang="en-US" dirty="0" smtClean="0"/>
              <a:t>: has value between 0 and 1. It indicate normal behavior of economic entity. When you have additional income, you will save more and consume more from it </a:t>
            </a:r>
            <a:endParaRPr lang="en-US" dirty="0"/>
          </a:p>
          <a:p>
            <a:pPr marL="0" indent="0">
              <a:buNone/>
            </a:pPr>
            <a:endParaRPr lang="en-US" dirty="0"/>
          </a:p>
        </p:txBody>
      </p:sp>
      <p:sp>
        <p:nvSpPr>
          <p:cNvPr id="4" name="Title 1"/>
          <p:cNvSpPr>
            <a:spLocks noGrp="1"/>
          </p:cNvSpPr>
          <p:nvPr>
            <p:ph type="title"/>
          </p:nvPr>
        </p:nvSpPr>
        <p:spPr>
          <a:xfrm>
            <a:off x="900545" y="94528"/>
            <a:ext cx="7772400" cy="1143000"/>
          </a:xfrm>
        </p:spPr>
        <p:txBody>
          <a:bodyPr>
            <a:normAutofit fontScale="90000"/>
          </a:bodyPr>
          <a:lstStyle/>
          <a:p>
            <a:r>
              <a:rPr lang="en-US" dirty="0"/>
              <a:t>I Aggregate expenditure model (Keynesian cross point model</a:t>
            </a:r>
            <a:r>
              <a:rPr lang="en-US" dirty="0" smtClean="0"/>
              <a:t>)</a:t>
            </a:r>
            <a:endParaRPr lang="en-US" dirty="0"/>
          </a:p>
        </p:txBody>
      </p:sp>
    </p:spTree>
    <p:extLst>
      <p:ext uri="{BB962C8B-B14F-4D97-AF65-F5344CB8AC3E}">
        <p14:creationId xmlns:p14="http://schemas.microsoft.com/office/powerpoint/2010/main" val="411033014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92500" lnSpcReduction="10000"/>
          </a:bodyPr>
          <a:lstStyle/>
          <a:p>
            <a:pPr marL="0" indent="0">
              <a:buNone/>
            </a:pPr>
            <a:r>
              <a:rPr lang="en-US" b="1" dirty="0"/>
              <a:t>1 Introduction to aggregate expenditure model</a:t>
            </a:r>
          </a:p>
          <a:p>
            <a:pPr marL="0" indent="0">
              <a:buNone/>
            </a:pPr>
            <a:r>
              <a:rPr lang="en-US" b="1" u="sng" dirty="0"/>
              <a:t>Building model</a:t>
            </a:r>
          </a:p>
          <a:p>
            <a:pPr marL="0" indent="0">
              <a:buNone/>
            </a:pPr>
            <a:r>
              <a:rPr lang="en-US" altLang="en-US" dirty="0"/>
              <a:t>How does the economy get to this equilibrium? Inventories play </a:t>
            </a:r>
            <a:r>
              <a:rPr lang="en-US" altLang="en-US" dirty="0" smtClean="0"/>
              <a:t>an important </a:t>
            </a:r>
            <a:r>
              <a:rPr lang="en-US" altLang="en-US" dirty="0"/>
              <a:t>role in the adjustment process. Whenever the economy </a:t>
            </a:r>
            <a:r>
              <a:rPr lang="en-US" altLang="en-US" dirty="0" smtClean="0"/>
              <a:t>is not </a:t>
            </a:r>
            <a:r>
              <a:rPr lang="en-US" altLang="en-US" dirty="0"/>
              <a:t>in equilibrium, firms experience unplanned changes in </a:t>
            </a:r>
            <a:r>
              <a:rPr lang="en-US" altLang="en-US" dirty="0" smtClean="0"/>
              <a:t>inventories, and </a:t>
            </a:r>
            <a:r>
              <a:rPr lang="en-US" altLang="en-US" dirty="0"/>
              <a:t>this induces them to change production levels.  Changes </a:t>
            </a:r>
            <a:r>
              <a:rPr lang="en-US" altLang="en-US" dirty="0" smtClean="0"/>
              <a:t>in production </a:t>
            </a:r>
            <a:r>
              <a:rPr lang="en-US" altLang="en-US" dirty="0"/>
              <a:t>in turn influence total income and expenditure, moving </a:t>
            </a:r>
            <a:r>
              <a:rPr lang="en-US" altLang="en-US" dirty="0" smtClean="0"/>
              <a:t>the economy </a:t>
            </a:r>
            <a:r>
              <a:rPr lang="en-US" altLang="en-US" dirty="0"/>
              <a:t>toward equilibrium.</a:t>
            </a:r>
          </a:p>
          <a:p>
            <a:pPr marL="0" indent="0">
              <a:buNone/>
            </a:pPr>
            <a:r>
              <a:rPr lang="en-US" dirty="0" smtClean="0"/>
              <a:t>+ if actual expenditure &gt; planned expenditure: unplanned inventory increases </a:t>
            </a:r>
            <a:r>
              <a:rPr lang="en-US" dirty="0" smtClean="0">
                <a:cs typeface="Times New Roman"/>
              </a:rPr>
              <a:t>→ firms decrease production</a:t>
            </a:r>
          </a:p>
          <a:p>
            <a:pPr marL="0" indent="0">
              <a:buNone/>
            </a:pPr>
            <a:r>
              <a:rPr lang="en-US" dirty="0" smtClean="0">
                <a:cs typeface="Times New Roman"/>
              </a:rPr>
              <a:t>+ if actual expenditure &lt; planned expenditure: </a:t>
            </a:r>
            <a:r>
              <a:rPr lang="en-US" dirty="0"/>
              <a:t>unplanned inventory </a:t>
            </a:r>
            <a:r>
              <a:rPr lang="en-US" dirty="0" smtClean="0"/>
              <a:t>decreases </a:t>
            </a:r>
            <a:r>
              <a:rPr lang="en-US" dirty="0">
                <a:cs typeface="Times New Roman"/>
              </a:rPr>
              <a:t>→ firms </a:t>
            </a:r>
            <a:r>
              <a:rPr lang="en-US" dirty="0" smtClean="0">
                <a:cs typeface="Times New Roman"/>
              </a:rPr>
              <a:t>increase </a:t>
            </a:r>
            <a:r>
              <a:rPr lang="en-US" dirty="0">
                <a:cs typeface="Times New Roman"/>
              </a:rPr>
              <a:t>production</a:t>
            </a:r>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a:t>I Aggregate expenditure model (Keynesian cross point model</a:t>
            </a:r>
            <a:r>
              <a:rPr lang="en-US" dirty="0" smtClean="0"/>
              <a:t>)</a:t>
            </a:r>
            <a:endParaRPr lang="en-US" dirty="0"/>
          </a:p>
        </p:txBody>
      </p:sp>
    </p:spTree>
    <p:extLst>
      <p:ext uri="{BB962C8B-B14F-4D97-AF65-F5344CB8AC3E}">
        <p14:creationId xmlns:p14="http://schemas.microsoft.com/office/powerpoint/2010/main" val="330237942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76200" y="981508"/>
            <a:ext cx="8955088" cy="4572000"/>
          </a:xfrm>
        </p:spPr>
        <p:txBody>
          <a:bodyPr>
            <a:normAutofit/>
          </a:bodyPr>
          <a:lstStyle/>
          <a:p>
            <a:pPr marL="0" indent="0">
              <a:buNone/>
            </a:pPr>
            <a:r>
              <a:rPr lang="en-US" sz="2000" b="1" dirty="0"/>
              <a:t>1 Introduction to aggregate expenditure model</a:t>
            </a:r>
          </a:p>
          <a:p>
            <a:pPr marL="0" indent="0">
              <a:buNone/>
            </a:pPr>
            <a:r>
              <a:rPr lang="en-US" sz="2000" b="1" u="sng" dirty="0" smtClean="0"/>
              <a:t>Expenditure multiplier</a:t>
            </a:r>
            <a:r>
              <a:rPr lang="en-US" sz="2000" dirty="0" smtClean="0"/>
              <a:t> (by graph)</a:t>
            </a:r>
            <a:endParaRPr lang="en-US" sz="2000" b="1" u="sng" dirty="0"/>
          </a:p>
          <a:p>
            <a:pPr marL="0" indent="0" algn="just">
              <a:buNone/>
            </a:pPr>
            <a:r>
              <a:rPr lang="en-US" altLang="en-US" sz="2100" dirty="0"/>
              <a:t>Consider how changes in government purchases affect the </a:t>
            </a:r>
            <a:r>
              <a:rPr lang="en-US" altLang="en-US" sz="2100" dirty="0" smtClean="0"/>
              <a:t>economy. Because </a:t>
            </a:r>
            <a:r>
              <a:rPr lang="en-US" altLang="en-US" sz="2100" dirty="0"/>
              <a:t>government purchases are one component of </a:t>
            </a:r>
            <a:r>
              <a:rPr lang="en-US" altLang="en-US" sz="2100" dirty="0" smtClean="0"/>
              <a:t>expenditure, higher </a:t>
            </a:r>
            <a:r>
              <a:rPr lang="en-US" altLang="en-US" sz="2100" dirty="0"/>
              <a:t>government purchases result in higher planned </a:t>
            </a:r>
            <a:r>
              <a:rPr lang="en-US" altLang="en-US" sz="2100" dirty="0" smtClean="0"/>
              <a:t>expenditure, for </a:t>
            </a:r>
            <a:r>
              <a:rPr lang="en-US" altLang="en-US" sz="2100" dirty="0"/>
              <a:t>any given level of income</a:t>
            </a:r>
            <a:r>
              <a:rPr lang="en-US" altLang="en-US" sz="2100" dirty="0" smtClean="0"/>
              <a:t>.</a:t>
            </a:r>
          </a:p>
          <a:p>
            <a:pPr marL="0" indent="0" algn="just">
              <a:buNone/>
            </a:pPr>
            <a:r>
              <a:rPr lang="en-US" altLang="en-US" sz="2100" dirty="0"/>
              <a:t>An increase in government purchases of</a:t>
            </a:r>
            <a:r>
              <a:rPr lang="en-US" altLang="en-US" sz="2100" dirty="0">
                <a:latin typeface="Symbol" pitchFamily="18" charset="2"/>
              </a:rPr>
              <a:t> D</a:t>
            </a:r>
            <a:r>
              <a:rPr lang="en-US" altLang="en-US" sz="2100" dirty="0"/>
              <a:t>G raises planned </a:t>
            </a:r>
            <a:r>
              <a:rPr lang="en-US" altLang="en-US" sz="2100" dirty="0" smtClean="0"/>
              <a:t>expenditure by </a:t>
            </a:r>
            <a:r>
              <a:rPr lang="en-US" altLang="en-US" sz="2100" dirty="0"/>
              <a:t>that amount for any given level of income. The equilibrium </a:t>
            </a:r>
            <a:r>
              <a:rPr lang="en-US" altLang="en-US" sz="2100" dirty="0" smtClean="0"/>
              <a:t>moves from </a:t>
            </a:r>
            <a:r>
              <a:rPr lang="en-US" altLang="en-US" sz="2100" dirty="0"/>
              <a:t>A to B and income rises. </a:t>
            </a:r>
            <a:r>
              <a:rPr lang="en-US" altLang="en-US" sz="2100" b="1" i="1" dirty="0"/>
              <a:t>Note that the increase in income Y </a:t>
            </a:r>
            <a:r>
              <a:rPr lang="en-US" altLang="en-US" sz="2100" b="1" i="1" dirty="0" smtClean="0"/>
              <a:t>exceeds </a:t>
            </a:r>
            <a:r>
              <a:rPr lang="en-US" altLang="en-US" sz="2100" b="1" i="1" dirty="0"/>
              <a:t>the increase in government purchases </a:t>
            </a:r>
            <a:r>
              <a:rPr lang="en-US" altLang="en-US" sz="2100" b="1" i="1" dirty="0">
                <a:latin typeface="Symbol" pitchFamily="18" charset="2"/>
              </a:rPr>
              <a:t>D</a:t>
            </a:r>
            <a:r>
              <a:rPr lang="en-US" altLang="en-US" sz="2100" b="1" i="1" dirty="0"/>
              <a:t>G. Thus, fiscal </a:t>
            </a:r>
            <a:r>
              <a:rPr lang="en-US" altLang="en-US" sz="2100" b="1" i="1" dirty="0" smtClean="0"/>
              <a:t>policy in particular and total expenditure change in general has </a:t>
            </a:r>
            <a:r>
              <a:rPr lang="en-US" altLang="en-US" sz="2100" b="1" i="1" dirty="0"/>
              <a:t>a multiplied effect </a:t>
            </a:r>
            <a:r>
              <a:rPr lang="en-US" altLang="en-US" sz="2100" b="1" i="1" dirty="0" smtClean="0"/>
              <a:t>on income</a:t>
            </a:r>
            <a:r>
              <a:rPr lang="en-US" altLang="en-US" sz="2100" dirty="0"/>
              <a:t>.</a:t>
            </a:r>
          </a:p>
          <a:p>
            <a:pPr marL="0" indent="0">
              <a:buNone/>
            </a:pPr>
            <a:endParaRPr lang="en-US" altLang="en-US" dirty="0"/>
          </a:p>
          <a:p>
            <a:pPr marL="0" indent="0">
              <a:buNone/>
            </a:pPr>
            <a:endParaRPr lang="en-US" dirty="0"/>
          </a:p>
        </p:txBody>
      </p:sp>
      <p:sp>
        <p:nvSpPr>
          <p:cNvPr id="4" name="Title 1"/>
          <p:cNvSpPr>
            <a:spLocks noGrp="1"/>
          </p:cNvSpPr>
          <p:nvPr>
            <p:ph type="title"/>
          </p:nvPr>
        </p:nvSpPr>
        <p:spPr>
          <a:xfrm>
            <a:off x="765175" y="-69270"/>
            <a:ext cx="7772400" cy="1143000"/>
          </a:xfrm>
        </p:spPr>
        <p:txBody>
          <a:bodyPr>
            <a:noAutofit/>
          </a:bodyPr>
          <a:lstStyle/>
          <a:p>
            <a:r>
              <a:rPr lang="en-US" sz="3200" dirty="0"/>
              <a:t>I Aggregate expenditure model </a:t>
            </a:r>
            <a:r>
              <a:rPr lang="en-US" sz="3200" dirty="0" smtClean="0"/>
              <a:t/>
            </a:r>
            <a:br>
              <a:rPr lang="en-US" sz="3200" dirty="0" smtClean="0"/>
            </a:br>
            <a:r>
              <a:rPr lang="en-US" sz="3200" dirty="0" smtClean="0"/>
              <a:t>(</a:t>
            </a:r>
            <a:r>
              <a:rPr lang="en-US" sz="3200" dirty="0"/>
              <a:t>Keynesian cross point model</a:t>
            </a:r>
            <a:r>
              <a:rPr lang="en-US" sz="3200" dirty="0" smtClean="0"/>
              <a:t>)</a:t>
            </a:r>
            <a:endParaRPr lang="en-US" sz="3200" dirty="0"/>
          </a:p>
        </p:txBody>
      </p:sp>
      <p:grpSp>
        <p:nvGrpSpPr>
          <p:cNvPr id="5" name="Group 3"/>
          <p:cNvGrpSpPr>
            <a:grpSpLocks/>
          </p:cNvGrpSpPr>
          <p:nvPr/>
        </p:nvGrpSpPr>
        <p:grpSpPr bwMode="auto">
          <a:xfrm>
            <a:off x="2746375" y="4260850"/>
            <a:ext cx="2286000" cy="2286000"/>
            <a:chOff x="1968" y="2230"/>
            <a:chExt cx="1440" cy="1440"/>
          </a:xfrm>
        </p:grpSpPr>
        <p:sp>
          <p:nvSpPr>
            <p:cNvPr id="6" name="Line 4"/>
            <p:cNvSpPr>
              <a:spLocks noChangeShapeType="1"/>
            </p:cNvSpPr>
            <p:nvPr/>
          </p:nvSpPr>
          <p:spPr bwMode="auto">
            <a:xfrm rot="5400000">
              <a:off x="2688" y="2950"/>
              <a:ext cx="0" cy="144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7" name="Line 5"/>
            <p:cNvSpPr>
              <a:spLocks noChangeShapeType="1"/>
            </p:cNvSpPr>
            <p:nvPr/>
          </p:nvSpPr>
          <p:spPr bwMode="auto">
            <a:xfrm>
              <a:off x="1968" y="2230"/>
              <a:ext cx="0" cy="144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8" name="Text Box 6"/>
          <p:cNvSpPr txBox="1">
            <a:spLocks noChangeArrowheads="1"/>
          </p:cNvSpPr>
          <p:nvPr/>
        </p:nvSpPr>
        <p:spPr bwMode="auto">
          <a:xfrm>
            <a:off x="2397698" y="4026932"/>
            <a:ext cx="236654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dirty="0" smtClean="0"/>
              <a:t>Planned expenditure</a:t>
            </a:r>
            <a:r>
              <a:rPr lang="en-US" altLang="en-US" dirty="0"/>
              <a:t>, </a:t>
            </a:r>
            <a:r>
              <a:rPr lang="en-US" altLang="en-US" dirty="0" smtClean="0"/>
              <a:t>APE</a:t>
            </a:r>
            <a:endParaRPr lang="en-US" altLang="en-US" dirty="0"/>
          </a:p>
        </p:txBody>
      </p:sp>
      <p:sp>
        <p:nvSpPr>
          <p:cNvPr id="9" name="Text Box 7"/>
          <p:cNvSpPr txBox="1">
            <a:spLocks noChangeArrowheads="1"/>
          </p:cNvSpPr>
          <p:nvPr/>
        </p:nvSpPr>
        <p:spPr bwMode="auto">
          <a:xfrm>
            <a:off x="5032375" y="6435725"/>
            <a:ext cx="24685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eaLnBrk="0" hangingPunct="0"/>
            <a:r>
              <a:rPr lang="en-US" altLang="en-US"/>
              <a:t>Income, Output, Y</a:t>
            </a:r>
          </a:p>
        </p:txBody>
      </p:sp>
      <p:sp>
        <p:nvSpPr>
          <p:cNvPr id="10" name="Line 8"/>
          <p:cNvSpPr>
            <a:spLocks noChangeShapeType="1"/>
          </p:cNvSpPr>
          <p:nvPr/>
        </p:nvSpPr>
        <p:spPr bwMode="auto">
          <a:xfrm flipV="1">
            <a:off x="2746375" y="4378325"/>
            <a:ext cx="2209800" cy="21336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1" name="Line 9"/>
          <p:cNvSpPr>
            <a:spLocks noChangeShapeType="1"/>
          </p:cNvSpPr>
          <p:nvPr/>
        </p:nvSpPr>
        <p:spPr bwMode="auto">
          <a:xfrm flipV="1">
            <a:off x="2746375" y="4987925"/>
            <a:ext cx="2362200" cy="91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2" name="Text Box 11"/>
          <p:cNvSpPr txBox="1">
            <a:spLocks noChangeArrowheads="1"/>
          </p:cNvSpPr>
          <p:nvPr/>
        </p:nvSpPr>
        <p:spPr bwMode="auto">
          <a:xfrm>
            <a:off x="4940300" y="4114800"/>
            <a:ext cx="252582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solidFill>
                  <a:srgbClr val="CC0000"/>
                </a:solidFill>
              </a:rPr>
              <a:t>Actual Expenditure, </a:t>
            </a:r>
            <a:r>
              <a:rPr lang="en-US" altLang="en-US" dirty="0" smtClean="0">
                <a:solidFill>
                  <a:srgbClr val="CC0000"/>
                </a:solidFill>
              </a:rPr>
              <a:t>Y=APE</a:t>
            </a:r>
            <a:endParaRPr lang="en-US" altLang="en-US" dirty="0">
              <a:solidFill>
                <a:srgbClr val="CC0000"/>
              </a:solidFill>
            </a:endParaRPr>
          </a:p>
        </p:txBody>
      </p:sp>
      <p:sp>
        <p:nvSpPr>
          <p:cNvPr id="13" name="Text Box 12"/>
          <p:cNvSpPr txBox="1">
            <a:spLocks noChangeArrowheads="1"/>
          </p:cNvSpPr>
          <p:nvPr/>
        </p:nvSpPr>
        <p:spPr bwMode="auto">
          <a:xfrm>
            <a:off x="5067300" y="4711700"/>
            <a:ext cx="2178802"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solidFill>
                  <a:srgbClr val="008000"/>
                </a:solidFill>
              </a:rPr>
              <a:t>Planned Expenditure,</a:t>
            </a:r>
          </a:p>
          <a:p>
            <a:r>
              <a:rPr lang="en-US" altLang="en-US" dirty="0" smtClean="0">
                <a:solidFill>
                  <a:srgbClr val="008000"/>
                </a:solidFill>
              </a:rPr>
              <a:t>APE </a:t>
            </a:r>
            <a:r>
              <a:rPr lang="en-US" altLang="en-US" dirty="0">
                <a:solidFill>
                  <a:srgbClr val="008000"/>
                </a:solidFill>
              </a:rPr>
              <a:t>= C + I + </a:t>
            </a:r>
            <a:r>
              <a:rPr lang="en-US" altLang="en-US" dirty="0" smtClean="0">
                <a:solidFill>
                  <a:srgbClr val="008000"/>
                </a:solidFill>
              </a:rPr>
              <a:t>G+ NX</a:t>
            </a:r>
            <a:endParaRPr lang="en-US" altLang="en-US" dirty="0">
              <a:solidFill>
                <a:srgbClr val="008000"/>
              </a:solidFill>
            </a:endParaRPr>
          </a:p>
        </p:txBody>
      </p:sp>
      <p:sp>
        <p:nvSpPr>
          <p:cNvPr id="14" name="Text Box 21"/>
          <p:cNvSpPr txBox="1">
            <a:spLocks noChangeArrowheads="1"/>
          </p:cNvSpPr>
          <p:nvPr/>
        </p:nvSpPr>
        <p:spPr bwMode="auto">
          <a:xfrm>
            <a:off x="4143375" y="6481763"/>
            <a:ext cx="5064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t>Y</a:t>
            </a:r>
            <a:r>
              <a:rPr lang="en-US" altLang="en-US" baseline="-25000"/>
              <a:t>1</a:t>
            </a:r>
          </a:p>
        </p:txBody>
      </p:sp>
      <p:sp>
        <p:nvSpPr>
          <p:cNvPr id="15" name="Rectangle 22"/>
          <p:cNvSpPr>
            <a:spLocks noChangeArrowheads="1"/>
          </p:cNvSpPr>
          <p:nvPr/>
        </p:nvSpPr>
        <p:spPr bwMode="auto">
          <a:xfrm>
            <a:off x="3597275" y="6486525"/>
            <a:ext cx="5572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a:solidFill>
                  <a:schemeClr val="accent2"/>
                </a:solidFill>
              </a:rPr>
              <a:t>Y*</a:t>
            </a:r>
          </a:p>
        </p:txBody>
      </p:sp>
      <p:sp>
        <p:nvSpPr>
          <p:cNvPr id="16" name="Line 23"/>
          <p:cNvSpPr>
            <a:spLocks noChangeShapeType="1"/>
          </p:cNvSpPr>
          <p:nvPr/>
        </p:nvSpPr>
        <p:spPr bwMode="auto">
          <a:xfrm flipV="1">
            <a:off x="2743200" y="4691063"/>
            <a:ext cx="2362200" cy="9144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7" name="Line 24"/>
          <p:cNvSpPr>
            <a:spLocks noChangeShapeType="1"/>
          </p:cNvSpPr>
          <p:nvPr/>
        </p:nvSpPr>
        <p:spPr bwMode="auto">
          <a:xfrm>
            <a:off x="3929063" y="6656673"/>
            <a:ext cx="304800" cy="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8" name="Line 25"/>
          <p:cNvSpPr>
            <a:spLocks noChangeShapeType="1"/>
          </p:cNvSpPr>
          <p:nvPr/>
        </p:nvSpPr>
        <p:spPr bwMode="auto">
          <a:xfrm flipV="1">
            <a:off x="2847975" y="5581650"/>
            <a:ext cx="0" cy="228600"/>
          </a:xfrm>
          <a:prstGeom prst="line">
            <a:avLst/>
          </a:prstGeom>
          <a:noFill/>
          <a:ln w="9525">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19" name="Rectangle 27"/>
          <p:cNvSpPr>
            <a:spLocks noChangeArrowheads="1"/>
          </p:cNvSpPr>
          <p:nvPr/>
        </p:nvSpPr>
        <p:spPr bwMode="auto">
          <a:xfrm>
            <a:off x="2854468" y="5435748"/>
            <a:ext cx="5905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solidFill>
                  <a:srgbClr val="008000"/>
                </a:solidFill>
                <a:latin typeface="Symbol" pitchFamily="18" charset="2"/>
              </a:rPr>
              <a:t>D</a:t>
            </a:r>
            <a:r>
              <a:rPr lang="en-US" altLang="en-US" dirty="0">
                <a:solidFill>
                  <a:srgbClr val="008000"/>
                </a:solidFill>
              </a:rPr>
              <a:t>G</a:t>
            </a:r>
          </a:p>
        </p:txBody>
      </p:sp>
      <p:sp>
        <p:nvSpPr>
          <p:cNvPr id="20" name="Text Box 29"/>
          <p:cNvSpPr txBox="1">
            <a:spLocks noChangeArrowheads="1"/>
          </p:cNvSpPr>
          <p:nvPr/>
        </p:nvSpPr>
        <p:spPr bwMode="auto">
          <a:xfrm>
            <a:off x="3598863" y="5181748"/>
            <a:ext cx="4048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A</a:t>
            </a:r>
          </a:p>
        </p:txBody>
      </p:sp>
      <p:sp>
        <p:nvSpPr>
          <p:cNvPr id="21" name="Text Box 30"/>
          <p:cNvSpPr txBox="1">
            <a:spLocks noChangeArrowheads="1"/>
          </p:cNvSpPr>
          <p:nvPr/>
        </p:nvSpPr>
        <p:spPr bwMode="auto">
          <a:xfrm>
            <a:off x="4126493" y="4675910"/>
            <a:ext cx="3873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a:t>B</a:t>
            </a:r>
          </a:p>
        </p:txBody>
      </p:sp>
      <p:sp>
        <p:nvSpPr>
          <p:cNvPr id="22" name="Line 14"/>
          <p:cNvSpPr>
            <a:spLocks noChangeShapeType="1"/>
          </p:cNvSpPr>
          <p:nvPr/>
        </p:nvSpPr>
        <p:spPr bwMode="auto">
          <a:xfrm>
            <a:off x="3809710" y="5486400"/>
            <a:ext cx="0" cy="10668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3" name="Line 15"/>
          <p:cNvSpPr>
            <a:spLocks noChangeShapeType="1"/>
          </p:cNvSpPr>
          <p:nvPr/>
        </p:nvSpPr>
        <p:spPr bwMode="auto">
          <a:xfrm>
            <a:off x="4292310" y="4991100"/>
            <a:ext cx="0" cy="1524000"/>
          </a:xfrm>
          <a:prstGeom prst="line">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24" name="Rectangle 27"/>
          <p:cNvSpPr>
            <a:spLocks noChangeArrowheads="1"/>
          </p:cNvSpPr>
          <p:nvPr/>
        </p:nvSpPr>
        <p:spPr bwMode="auto">
          <a:xfrm>
            <a:off x="3821689" y="6142763"/>
            <a:ext cx="455574"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dirty="0" smtClean="0">
                <a:solidFill>
                  <a:srgbClr val="008000"/>
                </a:solidFill>
                <a:latin typeface="Symbol" pitchFamily="18" charset="2"/>
              </a:rPr>
              <a:t>D</a:t>
            </a:r>
            <a:r>
              <a:rPr lang="en-US" altLang="en-US" dirty="0" smtClean="0">
                <a:solidFill>
                  <a:srgbClr val="008000"/>
                </a:solidFill>
              </a:rPr>
              <a:t>Y</a:t>
            </a:r>
            <a:endParaRPr lang="en-US" altLang="en-US" dirty="0">
              <a:solidFill>
                <a:srgbClr val="008000"/>
              </a:solidFill>
            </a:endParaRPr>
          </a:p>
        </p:txBody>
      </p:sp>
      <mc:AlternateContent xmlns:mc="http://schemas.openxmlformats.org/markup-compatibility/2006" xmlns:a14="http://schemas.microsoft.com/office/drawing/2010/main">
        <mc:Choice Requires="a14">
          <p:sp>
            <p:nvSpPr>
              <p:cNvPr id="25" name="TextBox 24"/>
              <p:cNvSpPr txBox="1"/>
              <p:nvPr/>
            </p:nvSpPr>
            <p:spPr>
              <a:xfrm>
                <a:off x="5486400" y="5462443"/>
                <a:ext cx="3429000" cy="995144"/>
              </a:xfrm>
              <a:prstGeom prst="rect">
                <a:avLst/>
              </a:prstGeom>
              <a:noFill/>
              <a:ln>
                <a:solidFill>
                  <a:schemeClr val="tx1"/>
                </a:solidFill>
              </a:ln>
            </p:spPr>
            <p:txBody>
              <a:bodyPr wrap="square" rtlCol="0">
                <a:spAutoFit/>
              </a:bodyPr>
              <a:lstStyle/>
              <a:p>
                <a:r>
                  <a:rPr lang="en-US" sz="2400" b="1" dirty="0" smtClean="0"/>
                  <a:t>Expenditure multiplier </a:t>
                </a:r>
                <a:endParaRPr lang="en-US" sz="2400" b="1" dirty="0"/>
              </a:p>
              <a:p>
                <a:pPr algn="ctr"/>
                <a:r>
                  <a:rPr lang="en-US" sz="2400" b="1" dirty="0" smtClean="0"/>
                  <a:t>m = </a:t>
                </a:r>
                <a14:m>
                  <m:oMath xmlns:m="http://schemas.openxmlformats.org/officeDocument/2006/math">
                    <m:f>
                      <m:fPr>
                        <m:ctrlPr>
                          <a:rPr lang="en-US" sz="2400" b="1" i="1" smtClean="0">
                            <a:latin typeface="Cambria Math"/>
                          </a:rPr>
                        </m:ctrlPr>
                      </m:fPr>
                      <m:num>
                        <m:r>
                          <a:rPr lang="en-US" sz="2400" b="1" i="1" smtClean="0">
                            <a:latin typeface="Cambria Math"/>
                            <a:ea typeface="Cambria Math"/>
                          </a:rPr>
                          <m:t>∆</m:t>
                        </m:r>
                        <m:r>
                          <a:rPr lang="en-US" sz="2400" b="1" i="1" smtClean="0">
                            <a:latin typeface="Cambria Math"/>
                            <a:ea typeface="Cambria Math"/>
                          </a:rPr>
                          <m:t>𝒀</m:t>
                        </m:r>
                      </m:num>
                      <m:den>
                        <m:r>
                          <a:rPr lang="en-US" sz="2400" b="1" i="1" smtClean="0">
                            <a:latin typeface="Cambria Math"/>
                            <a:ea typeface="Cambria Math"/>
                          </a:rPr>
                          <m:t>∆</m:t>
                        </m:r>
                        <m:r>
                          <a:rPr lang="en-US" sz="2400" b="1" i="1" smtClean="0">
                            <a:latin typeface="Cambria Math"/>
                            <a:ea typeface="Cambria Math"/>
                          </a:rPr>
                          <m:t>𝑮</m:t>
                        </m:r>
                      </m:den>
                    </m:f>
                  </m:oMath>
                </a14:m>
                <a:endParaRPr lang="en-US" sz="2400" b="1" dirty="0"/>
              </a:p>
            </p:txBody>
          </p:sp>
        </mc:Choice>
        <mc:Fallback xmlns="">
          <p:sp>
            <p:nvSpPr>
              <p:cNvPr id="25" name="TextBox 24"/>
              <p:cNvSpPr txBox="1">
                <a:spLocks noRot="1" noChangeAspect="1" noMove="1" noResize="1" noEditPoints="1" noAdjustHandles="1" noChangeArrowheads="1" noChangeShapeType="1" noTextEdit="1"/>
              </p:cNvSpPr>
              <p:nvPr/>
            </p:nvSpPr>
            <p:spPr>
              <a:xfrm>
                <a:off x="5486400" y="5462443"/>
                <a:ext cx="3429000" cy="995144"/>
              </a:xfrm>
              <a:prstGeom prst="rect">
                <a:avLst/>
              </a:prstGeom>
              <a:blipFill rotWithShape="1">
                <a:blip r:embed="rId2"/>
                <a:stretch>
                  <a:fillRect l="-2478" t="-4242" b="-7273"/>
                </a:stretch>
              </a:blipFill>
              <a:ln>
                <a:solidFill>
                  <a:schemeClr val="tx1"/>
                </a:solidFill>
              </a:ln>
            </p:spPr>
            <p:txBody>
              <a:bodyPr/>
              <a:lstStyle/>
              <a:p>
                <a:r>
                  <a:rPr lang="en-US">
                    <a:noFill/>
                  </a:rPr>
                  <a:t> </a:t>
                </a:r>
              </a:p>
            </p:txBody>
          </p:sp>
        </mc:Fallback>
      </mc:AlternateContent>
    </p:spTree>
    <p:extLst>
      <p:ext uri="{BB962C8B-B14F-4D97-AF65-F5344CB8AC3E}">
        <p14:creationId xmlns:p14="http://schemas.microsoft.com/office/powerpoint/2010/main" val="251072860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sz="quarter" idx="1"/>
              </p:nvPr>
            </p:nvSpPr>
            <p:spPr>
              <a:xfrm>
                <a:off x="457200" y="1447800"/>
                <a:ext cx="8382000" cy="4572000"/>
              </a:xfrm>
            </p:spPr>
            <p:txBody>
              <a:bodyPr>
                <a:normAutofit fontScale="92500"/>
              </a:bodyPr>
              <a:lstStyle/>
              <a:p>
                <a:pPr marL="0" indent="0" algn="just">
                  <a:buNone/>
                </a:pPr>
                <a:r>
                  <a:rPr lang="en-US" sz="2800" b="1" dirty="0" smtClean="0"/>
                  <a:t>1 Introduction to aggregate expenditure model</a:t>
                </a:r>
              </a:p>
              <a:p>
                <a:pPr marL="0" indent="0" algn="just">
                  <a:buNone/>
                </a:pPr>
                <a:r>
                  <a:rPr lang="en-US" sz="2800" b="1" u="sng" dirty="0"/>
                  <a:t>Expenditure multiplier</a:t>
                </a:r>
                <a:r>
                  <a:rPr lang="en-US" sz="2800" dirty="0"/>
                  <a:t> (by </a:t>
                </a:r>
                <a:r>
                  <a:rPr lang="en-US" sz="2800" dirty="0" smtClean="0"/>
                  <a:t>math)</a:t>
                </a:r>
                <a:endParaRPr lang="en-US" sz="2800" b="1" u="sng" dirty="0"/>
              </a:p>
              <a:p>
                <a:pPr marL="0" indent="0" algn="just">
                  <a:buNone/>
                </a:pPr>
                <a:r>
                  <a:rPr lang="en-US" dirty="0" smtClean="0"/>
                  <a:t>The equation of actual expenditure is APE = Y</a:t>
                </a:r>
              </a:p>
              <a:p>
                <a:pPr marL="0" indent="0" algn="just">
                  <a:buNone/>
                </a:pPr>
                <a:r>
                  <a:rPr lang="en-US" dirty="0" smtClean="0"/>
                  <a:t>The equation of planned expenditure in general form is APE = a + </a:t>
                </a:r>
                <a:r>
                  <a:rPr lang="en-US" dirty="0" err="1" smtClean="0"/>
                  <a:t>bY</a:t>
                </a:r>
                <a:r>
                  <a:rPr lang="en-US" dirty="0" smtClean="0"/>
                  <a:t> (0&lt;b&lt;1, a &gt; 0)</a:t>
                </a:r>
              </a:p>
              <a:p>
                <a:pPr marL="0" indent="0" algn="just">
                  <a:buNone/>
                </a:pPr>
                <a:r>
                  <a:rPr lang="en-US" dirty="0" smtClean="0"/>
                  <a:t>Equilibrium is the intercept between two lines: Y = a + </a:t>
                </a:r>
                <a:r>
                  <a:rPr lang="en-US" dirty="0" err="1" smtClean="0"/>
                  <a:t>bY</a:t>
                </a:r>
                <a:endParaRPr lang="en-US" dirty="0" smtClean="0"/>
              </a:p>
              <a:p>
                <a:pPr marL="0" indent="0" algn="just">
                  <a:buNone/>
                </a:pPr>
                <a:r>
                  <a:rPr lang="en-US" dirty="0" smtClean="0"/>
                  <a:t>Therefore equilibrium Y = a/(1-b)= a. </a:t>
                </a:r>
                <a14:m>
                  <m:oMath xmlns:m="http://schemas.openxmlformats.org/officeDocument/2006/math">
                    <m:f>
                      <m:fPr>
                        <m:ctrlPr>
                          <a:rPr lang="en-US" i="1" smtClean="0">
                            <a:latin typeface="Cambria Math"/>
                          </a:rPr>
                        </m:ctrlPr>
                      </m:fPr>
                      <m:num>
                        <m:r>
                          <a:rPr lang="en-US" b="0" i="1" smtClean="0">
                            <a:latin typeface="Cambria Math"/>
                          </a:rPr>
                          <m:t>1</m:t>
                        </m:r>
                      </m:num>
                      <m:den>
                        <m:r>
                          <a:rPr lang="en-US" b="0" i="1" smtClean="0">
                            <a:latin typeface="Cambria Math"/>
                          </a:rPr>
                          <m:t>1−</m:t>
                        </m:r>
                        <m:r>
                          <a:rPr lang="en-US" b="0" i="1" smtClean="0">
                            <a:latin typeface="Cambria Math"/>
                          </a:rPr>
                          <m:t>𝑏</m:t>
                        </m:r>
                      </m:den>
                    </m:f>
                  </m:oMath>
                </a14:m>
                <a:endParaRPr lang="en-US" dirty="0" smtClean="0"/>
              </a:p>
              <a:p>
                <a:pPr marL="0" indent="0" algn="just">
                  <a:buNone/>
                </a:pPr>
                <a:r>
                  <a:rPr lang="en-US" dirty="0" smtClean="0"/>
                  <a:t>Expenditure increases meaning that a increases (APE shifts parallel). Because the value of b so 1/(1-b) is greater then 0. It implies if a rises by one unit equilibrium Y rises by more than one unit = multiplied effect </a:t>
                </a: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sz="quarter" idx="1"/>
              </p:nvPr>
            </p:nvSpPr>
            <p:spPr>
              <a:xfrm>
                <a:off x="457200" y="1447800"/>
                <a:ext cx="8382000" cy="4572000"/>
              </a:xfrm>
              <a:blipFill rotWithShape="1">
                <a:blip r:embed="rId2"/>
                <a:stretch>
                  <a:fillRect l="-1236" t="-1067" r="-1091"/>
                </a:stretch>
              </a:blipFill>
            </p:spPr>
            <p:txBody>
              <a:bodyPr/>
              <a:lstStyle/>
              <a:p>
                <a:r>
                  <a:rPr lang="en-US">
                    <a:noFill/>
                  </a:rPr>
                  <a:t> </a:t>
                </a:r>
              </a:p>
            </p:txBody>
          </p:sp>
        </mc:Fallback>
      </mc:AlternateContent>
      <p:sp>
        <p:nvSpPr>
          <p:cNvPr id="4" name="Title 1"/>
          <p:cNvSpPr>
            <a:spLocks noGrp="1"/>
          </p:cNvSpPr>
          <p:nvPr>
            <p:ph type="title"/>
          </p:nvPr>
        </p:nvSpPr>
        <p:spPr/>
        <p:txBody>
          <a:bodyPr>
            <a:noAutofit/>
          </a:bodyPr>
          <a:lstStyle/>
          <a:p>
            <a:r>
              <a:rPr lang="en-US" sz="3200" dirty="0"/>
              <a:t>I Aggregate expenditure model </a:t>
            </a:r>
            <a:r>
              <a:rPr lang="en-US" sz="3200" dirty="0" smtClean="0"/>
              <a:t/>
            </a:r>
            <a:br>
              <a:rPr lang="en-US" sz="3200" dirty="0" smtClean="0"/>
            </a:br>
            <a:r>
              <a:rPr lang="en-US" sz="3200" dirty="0" smtClean="0"/>
              <a:t>(</a:t>
            </a:r>
            <a:r>
              <a:rPr lang="en-US" sz="3200" dirty="0"/>
              <a:t>Keynesian cross point model</a:t>
            </a:r>
            <a:r>
              <a:rPr lang="en-US" sz="3200" dirty="0" smtClean="0"/>
              <a:t>)</a:t>
            </a:r>
            <a:endParaRPr lang="en-US" sz="3200" dirty="0"/>
          </a:p>
        </p:txBody>
      </p:sp>
    </p:spTree>
    <p:extLst>
      <p:ext uri="{BB962C8B-B14F-4D97-AF65-F5344CB8AC3E}">
        <p14:creationId xmlns:p14="http://schemas.microsoft.com/office/powerpoint/2010/main" val="270648879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914400"/>
            <a:ext cx="7772400" cy="4572000"/>
          </a:xfrm>
        </p:spPr>
        <p:txBody>
          <a:bodyPr/>
          <a:lstStyle/>
          <a:p>
            <a:pPr marL="0" indent="0" algn="just">
              <a:buNone/>
            </a:pPr>
            <a:r>
              <a:rPr lang="en-US" sz="2400" b="1" dirty="0"/>
              <a:t>1 Introduction to aggregate expenditure model</a:t>
            </a:r>
          </a:p>
          <a:p>
            <a:pPr marL="0" indent="0" algn="just">
              <a:buNone/>
            </a:pPr>
            <a:r>
              <a:rPr lang="en-US" sz="2400" b="1" u="sng" dirty="0"/>
              <a:t>Expenditure multiplier</a:t>
            </a:r>
            <a:r>
              <a:rPr lang="en-US" sz="2400" dirty="0"/>
              <a:t> (by </a:t>
            </a:r>
            <a:r>
              <a:rPr lang="en-US" sz="2400" dirty="0" smtClean="0"/>
              <a:t>logical sequences)</a:t>
            </a:r>
            <a:endParaRPr lang="en-US" sz="2400" b="1" u="sng" dirty="0"/>
          </a:p>
          <a:p>
            <a:pPr marL="0" indent="0">
              <a:buNone/>
            </a:pPr>
            <a:endParaRPr lang="en-US" dirty="0"/>
          </a:p>
        </p:txBody>
      </p:sp>
      <p:sp>
        <p:nvSpPr>
          <p:cNvPr id="4" name="Title 1"/>
          <p:cNvSpPr>
            <a:spLocks noGrp="1"/>
          </p:cNvSpPr>
          <p:nvPr>
            <p:ph type="title"/>
          </p:nvPr>
        </p:nvSpPr>
        <p:spPr>
          <a:xfrm>
            <a:off x="838200" y="0"/>
            <a:ext cx="7772400" cy="1143000"/>
          </a:xfrm>
        </p:spPr>
        <p:txBody>
          <a:bodyPr>
            <a:noAutofit/>
          </a:bodyPr>
          <a:lstStyle/>
          <a:p>
            <a:r>
              <a:rPr lang="en-US" sz="3200" dirty="0"/>
              <a:t>I Aggregate expenditure model </a:t>
            </a:r>
            <a:r>
              <a:rPr lang="en-US" sz="3200" dirty="0" smtClean="0"/>
              <a:t/>
            </a:r>
            <a:br>
              <a:rPr lang="en-US" sz="3200" dirty="0" smtClean="0"/>
            </a:br>
            <a:r>
              <a:rPr lang="en-US" sz="3200" dirty="0" smtClean="0"/>
              <a:t>(</a:t>
            </a:r>
            <a:r>
              <a:rPr lang="en-US" sz="3200" dirty="0"/>
              <a:t>Keynesian cross point model</a:t>
            </a:r>
            <a:r>
              <a:rPr lang="en-US" sz="3200" dirty="0" smtClean="0"/>
              <a:t>)</a:t>
            </a:r>
            <a:endParaRPr lang="en-US" sz="3200" dirty="0"/>
          </a:p>
        </p:txBody>
      </p:sp>
      <mc:AlternateContent xmlns:mc="http://schemas.openxmlformats.org/markup-compatibility/2006" xmlns:a14="http://schemas.microsoft.com/office/drawing/2010/main">
        <mc:Choice Requires="a14">
          <p:graphicFrame>
            <p:nvGraphicFramePr>
              <p:cNvPr id="5" name="Group 3"/>
              <p:cNvGraphicFramePr>
                <a:graphicFrameLocks noGrp="1"/>
              </p:cNvGraphicFramePr>
              <p:nvPr>
                <p:extLst>
                  <p:ext uri="{D42A27DB-BD31-4B8C-83A1-F6EECF244321}">
                    <p14:modId xmlns:p14="http://schemas.microsoft.com/office/powerpoint/2010/main" val="844184055"/>
                  </p:ext>
                </p:extLst>
              </p:nvPr>
            </p:nvGraphicFramePr>
            <p:xfrm>
              <a:off x="228600" y="1790442"/>
              <a:ext cx="8839200" cy="5029154"/>
            </p:xfrm>
            <a:graphic>
              <a:graphicData uri="http://schemas.openxmlformats.org/drawingml/2006/table">
                <a:tbl>
                  <a:tblPr/>
                  <a:tblGrid>
                    <a:gridCol w="2971800"/>
                    <a:gridCol w="3048000"/>
                    <a:gridCol w="2819400"/>
                  </a:tblGrid>
                  <a:tr h="541159">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Round N.</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Spending in This Round</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Cumulative Total </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I</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0923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1. Building bridge</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1,000,000 (</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G)</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1,000,000 (</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G</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1</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0923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2. Buying food </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	800,000(</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2</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=0.8*</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G)</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1,800,000</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0923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3. Spending on education</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640,000(</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3</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=0.8*</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2</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2,440,000</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0923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4. Spending on service</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512,000(</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4</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=0.8*</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3</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2,952,000</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0923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5. Spending on clothes</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409,600(</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5</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=0.8*</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4</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3,361,600</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0923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0923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rgbClr val="000000"/>
                              </a:solidFill>
                              <a:effectLst/>
                              <a:latin typeface="Arial" charset="0"/>
                              <a:ea typeface="Times New Roman" pitchFamily="18" charset="0"/>
                              <a:cs typeface="Arial" charset="0"/>
                            </a:rPr>
                            <a:t>50</a:t>
                          </a:r>
                          <a:endParaRPr kumimoji="0" lang="en-GB" sz="18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 18(</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50</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=0.8*</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49</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4,999,929</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0923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476424">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rgbClr val="000000"/>
                              </a:solidFill>
                              <a:effectLst/>
                              <a:latin typeface="Arial" charset="0"/>
                              <a:ea typeface="Times New Roman" pitchFamily="18" charset="0"/>
                              <a:cs typeface="Arial" charset="0"/>
                            </a:rPr>
                            <a:t>“Infinity”</a:t>
                          </a:r>
                          <a:endParaRPr kumimoji="0" lang="en-GB" sz="18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smtClean="0">
                              <a:ln>
                                <a:noFill/>
                              </a:ln>
                              <a:solidFill>
                                <a:srgbClr val="000000"/>
                              </a:solidFill>
                              <a:effectLst/>
                              <a:latin typeface="Arial" charset="0"/>
                              <a:ea typeface="Times New Roman" pitchFamily="18" charset="0"/>
                              <a:cs typeface="Arial" charset="0"/>
                            </a:rPr>
                            <a:t>0</a:t>
                          </a:r>
                          <a:endParaRPr kumimoji="0" lang="en-GB" sz="18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∆G. </a:t>
                          </a:r>
                          <a14:m>
                            <m:oMath xmlns:m="http://schemas.openxmlformats.org/officeDocument/2006/math">
                              <m:f>
                                <m:fPr>
                                  <m:ctrlPr>
                                    <a:rPr kumimoji="0" lang="en-GB" sz="1800" b="1" i="1" u="none" strike="noStrike" cap="none" normalizeH="0" baseline="0" smtClean="0">
                                      <a:ln>
                                        <a:noFill/>
                                      </a:ln>
                                      <a:solidFill>
                                        <a:srgbClr val="000000"/>
                                      </a:solidFill>
                                      <a:effectLst/>
                                      <a:latin typeface="Cambria Math"/>
                                      <a:cs typeface="Arial" charset="0"/>
                                    </a:rPr>
                                  </m:ctrlPr>
                                </m:fPr>
                                <m:num>
                                  <m:r>
                                    <a:rPr kumimoji="0" lang="en-US" sz="1800" b="1" i="1" u="none" strike="noStrike" cap="none" normalizeH="0" baseline="0" smtClean="0">
                                      <a:ln>
                                        <a:noFill/>
                                      </a:ln>
                                      <a:solidFill>
                                        <a:srgbClr val="000000"/>
                                      </a:solidFill>
                                      <a:effectLst/>
                                      <a:latin typeface="Cambria Math"/>
                                      <a:cs typeface="Arial" charset="0"/>
                                    </a:rPr>
                                    <m:t>𝟏</m:t>
                                  </m:r>
                                </m:num>
                                <m:den>
                                  <m:r>
                                    <a:rPr kumimoji="0" lang="en-US" sz="1800" b="1" i="1" u="none" strike="noStrike" cap="none" normalizeH="0" baseline="0" smtClean="0">
                                      <a:ln>
                                        <a:noFill/>
                                      </a:ln>
                                      <a:solidFill>
                                        <a:srgbClr val="000000"/>
                                      </a:solidFill>
                                      <a:effectLst/>
                                      <a:latin typeface="Cambria Math"/>
                                      <a:cs typeface="Arial" charset="0"/>
                                    </a:rPr>
                                    <m:t>𝟏</m:t>
                                  </m:r>
                                  <m:r>
                                    <a:rPr kumimoji="0" lang="en-US" sz="1800" b="1" i="1" u="none" strike="noStrike" cap="none" normalizeH="0" baseline="0" smtClean="0">
                                      <a:ln>
                                        <a:noFill/>
                                      </a:ln>
                                      <a:solidFill>
                                        <a:srgbClr val="000000"/>
                                      </a:solidFill>
                                      <a:effectLst/>
                                      <a:latin typeface="Cambria Math"/>
                                      <a:cs typeface="Arial" charset="0"/>
                                    </a:rPr>
                                    <m:t>−</m:t>
                                  </m:r>
                                  <m:r>
                                    <a:rPr kumimoji="0" lang="en-US" sz="1800" b="1" i="1" u="none" strike="noStrike" cap="none" normalizeH="0" baseline="0" smtClean="0">
                                      <a:ln>
                                        <a:noFill/>
                                      </a:ln>
                                      <a:solidFill>
                                        <a:srgbClr val="000000"/>
                                      </a:solidFill>
                                      <a:effectLst/>
                                      <a:latin typeface="Cambria Math"/>
                                      <a:cs typeface="Arial" charset="0"/>
                                    </a:rPr>
                                    <m:t>𝟎</m:t>
                                  </m:r>
                                  <m:r>
                                    <a:rPr kumimoji="0" lang="en-US" sz="1800" b="1" i="1" u="none" strike="noStrike" cap="none" normalizeH="0" baseline="0" smtClean="0">
                                      <a:ln>
                                        <a:noFill/>
                                      </a:ln>
                                      <a:solidFill>
                                        <a:srgbClr val="000000"/>
                                      </a:solidFill>
                                      <a:effectLst/>
                                      <a:latin typeface="Cambria Math"/>
                                      <a:cs typeface="Arial" charset="0"/>
                                    </a:rPr>
                                    <m:t>.</m:t>
                                  </m:r>
                                  <m:r>
                                    <a:rPr kumimoji="0" lang="en-US" sz="1800" b="1" i="1" u="none" strike="noStrike" cap="none" normalizeH="0" baseline="0" smtClean="0">
                                      <a:ln>
                                        <a:noFill/>
                                      </a:ln>
                                      <a:solidFill>
                                        <a:srgbClr val="000000"/>
                                      </a:solidFill>
                                      <a:effectLst/>
                                      <a:latin typeface="Cambria Math"/>
                                      <a:cs typeface="Arial" charset="0"/>
                                    </a:rPr>
                                    <m:t>𝟖</m:t>
                                  </m:r>
                                </m:den>
                              </m:f>
                              <m:r>
                                <a:rPr kumimoji="0" lang="en-US" sz="1800" b="1" i="1" u="none" strike="noStrike" cap="none" normalizeH="0" baseline="0" smtClean="0">
                                  <a:ln>
                                    <a:noFill/>
                                  </a:ln>
                                  <a:solidFill>
                                    <a:srgbClr val="000000"/>
                                  </a:solidFill>
                                  <a:effectLst/>
                                  <a:latin typeface="Cambria Math"/>
                                  <a:cs typeface="Arial" charset="0"/>
                                </a:rPr>
                                <m:t>=</m:t>
                              </m:r>
                            </m:oMath>
                          </a14:m>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5,000,000</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476424">
                    <a:tc gridSpan="3">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smtClean="0">
                              <a:ln>
                                <a:noFill/>
                              </a:ln>
                              <a:solidFill>
                                <a:srgbClr val="000000"/>
                              </a:solidFill>
                              <a:effectLst/>
                              <a:latin typeface="Times New Roman" pitchFamily="18" charset="0"/>
                              <a:ea typeface="Times New Roman" pitchFamily="18" charset="0"/>
                              <a:cs typeface="Arial" charset="0"/>
                            </a:rPr>
                            <a:t>Assume that people save 20% and consume 80% of their additional income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smtClean="0">
                              <a:ln>
                                <a:noFill/>
                              </a:ln>
                              <a:solidFill>
                                <a:srgbClr val="000000"/>
                              </a:solidFill>
                              <a:effectLst/>
                              <a:latin typeface="Times New Roman" pitchFamily="18" charset="0"/>
                              <a:ea typeface="Times New Roman" pitchFamily="18" charset="0"/>
                              <a:cs typeface="Arial" charset="0"/>
                            </a:rPr>
                            <a:t>(0.8 plays the role of b)</a:t>
                          </a: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bl>
              </a:graphicData>
            </a:graphic>
          </p:graphicFrame>
        </mc:Choice>
        <mc:Fallback xmlns="">
          <p:graphicFrame>
            <p:nvGraphicFramePr>
              <p:cNvPr id="5" name="Group 3"/>
              <p:cNvGraphicFramePr>
                <a:graphicFrameLocks noGrp="1"/>
              </p:cNvGraphicFramePr>
              <p:nvPr>
                <p:extLst>
                  <p:ext uri="{D42A27DB-BD31-4B8C-83A1-F6EECF244321}">
                    <p14:modId xmlns:p14="http://schemas.microsoft.com/office/powerpoint/2010/main" val="844184055"/>
                  </p:ext>
                </p:extLst>
              </p:nvPr>
            </p:nvGraphicFramePr>
            <p:xfrm>
              <a:off x="228600" y="1790442"/>
              <a:ext cx="8839200" cy="5029154"/>
            </p:xfrm>
            <a:graphic>
              <a:graphicData uri="http://schemas.openxmlformats.org/drawingml/2006/table">
                <a:tbl>
                  <a:tblPr/>
                  <a:tblGrid>
                    <a:gridCol w="2971800"/>
                    <a:gridCol w="3048000"/>
                    <a:gridCol w="2819400"/>
                  </a:tblGrid>
                  <a:tr h="64007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endParaRP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Round N.</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Spending in This Round</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Cumulative Total </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I</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6575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1. Building bridge</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1,000,000 </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G)</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1,000,000 </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G</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1</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6575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2. Buying food </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	</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800,000(</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2</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=0.8*</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G</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1,800,000</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6575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3. Spending on education</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640,000(</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3</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=0.8*</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2</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2,440,000</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6575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4. Spending on service</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512,000(</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4</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=0.8*</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3</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2,952,000</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6575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5. Spending on clothes</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409,600(</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5</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=0.8*</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4</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3,361,600</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64007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6575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rgbClr val="000000"/>
                              </a:solidFill>
                              <a:effectLst/>
                              <a:latin typeface="Arial" charset="0"/>
                              <a:ea typeface="Times New Roman" pitchFamily="18" charset="0"/>
                              <a:cs typeface="Arial" charset="0"/>
                            </a:rPr>
                            <a:t>50</a:t>
                          </a:r>
                          <a:endParaRPr kumimoji="0" lang="en-GB" sz="18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 </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18(</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50</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=0.8*</a:t>
                          </a:r>
                          <a:r>
                            <a:rPr kumimoji="0" lang="en-GB" sz="1800" b="1" i="0" u="none" strike="noStrike" cap="none" normalizeH="0" baseline="0" dirty="0" smtClean="0">
                              <a:ln>
                                <a:noFill/>
                              </a:ln>
                              <a:solidFill>
                                <a:srgbClr val="000000"/>
                              </a:solidFill>
                              <a:effectLst/>
                              <a:latin typeface="Symbol" pitchFamily="18" charset="2"/>
                              <a:ea typeface="Times New Roman" pitchFamily="18" charset="0"/>
                              <a:cs typeface="Arial" charset="0"/>
                            </a:rPr>
                            <a:t>D</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C</a:t>
                          </a:r>
                          <a:r>
                            <a:rPr kumimoji="0" lang="en-GB" sz="1800" b="1" i="0" u="none" strike="noStrike" cap="none" normalizeH="0" baseline="-30000" dirty="0" smtClean="0">
                              <a:ln>
                                <a:noFill/>
                              </a:ln>
                              <a:solidFill>
                                <a:srgbClr val="000000"/>
                              </a:solidFill>
                              <a:effectLst/>
                              <a:latin typeface="Arial" charset="0"/>
                              <a:ea typeface="Times New Roman" pitchFamily="18" charset="0"/>
                              <a:cs typeface="Arial" charset="0"/>
                            </a:rPr>
                            <a:t>49</a:t>
                          </a: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4,999,929</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365750">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dirty="0" smtClean="0">
                              <a:ln>
                                <a:noFill/>
                              </a:ln>
                              <a:solidFill>
                                <a:srgbClr val="000000"/>
                              </a:solidFill>
                              <a:effectLst/>
                              <a:latin typeface="Arial" charset="0"/>
                              <a:ea typeface="Times New Roman" pitchFamily="18" charset="0"/>
                              <a:cs typeface="Arial" charset="0"/>
                            </a:rPr>
                            <a:t>..................................</a:t>
                          </a: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487734">
                    <a:tc>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1800" b="1" i="0" u="none" strike="noStrike" cap="none" normalizeH="0" baseline="0" smtClean="0">
                              <a:ln>
                                <a:noFill/>
                              </a:ln>
                              <a:solidFill>
                                <a:srgbClr val="000000"/>
                              </a:solidFill>
                              <a:effectLst/>
                              <a:latin typeface="Arial" charset="0"/>
                              <a:ea typeface="Times New Roman" pitchFamily="18" charset="0"/>
                              <a:cs typeface="Arial" charset="0"/>
                            </a:rPr>
                            <a:t>“Infinity”</a:t>
                          </a:r>
                          <a:endParaRPr kumimoji="0" lang="en-GB" sz="18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r>
                            <a:rPr kumimoji="0" lang="en-GB" sz="1800" b="1" i="0" u="none" strike="noStrike" cap="none" normalizeH="0" baseline="0" smtClean="0">
                              <a:ln>
                                <a:noFill/>
                              </a:ln>
                              <a:solidFill>
                                <a:srgbClr val="000000"/>
                              </a:solidFill>
                              <a:effectLst/>
                              <a:latin typeface="Arial" charset="0"/>
                              <a:ea typeface="Times New Roman" pitchFamily="18" charset="0"/>
                              <a:cs typeface="Arial" charset="0"/>
                            </a:rPr>
                            <a:t>0</a:t>
                          </a:r>
                          <a:endParaRPr kumimoji="0" lang="en-GB" sz="1800" b="1" i="0" u="none" strike="noStrike" cap="none" normalizeH="0" baseline="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endParaRPr lang="en-US"/>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blipFill rotWithShape="1">
                          <a:blip r:embed="rId2"/>
                          <a:stretch>
                            <a:fillRect l="-215801" t="-795000" b="-166250"/>
                          </a:stretch>
                        </a:blipFill>
                      </a:tcPr>
                    </a:tc>
                  </a:tr>
                  <a:tr h="701030">
                    <a:tc gridSpan="3">
                      <a:txBody>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smtClean="0">
                              <a:ln>
                                <a:noFill/>
                              </a:ln>
                              <a:solidFill>
                                <a:srgbClr val="000000"/>
                              </a:solidFill>
                              <a:effectLst/>
                              <a:latin typeface="Times New Roman" pitchFamily="18" charset="0"/>
                              <a:ea typeface="Times New Roman" pitchFamily="18" charset="0"/>
                              <a:cs typeface="Arial" charset="0"/>
                            </a:rPr>
                            <a:t>Assume that people save 20% and consume 80% of their additional income </a:t>
                          </a:r>
                        </a:p>
                        <a:p>
                          <a:pPr marL="0" marR="0" lvl="0" indent="0" algn="ctr" defTabSz="914400" rtl="0" eaLnBrk="0" fontAlgn="base" latinLnBrk="0" hangingPunct="0">
                            <a:lnSpc>
                              <a:spcPct val="100000"/>
                            </a:lnSpc>
                            <a:spcBef>
                              <a:spcPct val="0"/>
                            </a:spcBef>
                            <a:spcAft>
                              <a:spcPct val="0"/>
                            </a:spcAft>
                            <a:buClrTx/>
                            <a:buSzTx/>
                            <a:buFontTx/>
                            <a:buNone/>
                            <a:tabLst/>
                          </a:pPr>
                          <a:r>
                            <a:rPr kumimoji="0" lang="en-GB" sz="2000" b="1" i="0" u="none" strike="noStrike" cap="none" normalizeH="0" baseline="0" dirty="0" smtClean="0">
                              <a:ln>
                                <a:noFill/>
                              </a:ln>
                              <a:solidFill>
                                <a:srgbClr val="000000"/>
                              </a:solidFill>
                              <a:effectLst/>
                              <a:latin typeface="Times New Roman" pitchFamily="18" charset="0"/>
                              <a:ea typeface="Times New Roman" pitchFamily="18" charset="0"/>
                              <a:cs typeface="Arial" charset="0"/>
                            </a:rPr>
                            <a:t>(0.8 plays the role of b)</a:t>
                          </a:r>
                          <a:endParaRPr kumimoji="0" lang="en-GB" sz="20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r" defTabSz="914400" rtl="0" eaLnBrk="0" fontAlgn="base" latinLnBrk="0" hangingPunct="0">
                            <a:lnSpc>
                              <a:spcPct val="100000"/>
                            </a:lnSpc>
                            <a:spcBef>
                              <a:spcPct val="0"/>
                            </a:spcBef>
                            <a:spcAft>
                              <a:spcPct val="0"/>
                            </a:spcAft>
                            <a:buClrTx/>
                            <a:buSzTx/>
                            <a:buFontTx/>
                            <a:buNone/>
                            <a:tabLst>
                              <a:tab pos="1214438" algn="r"/>
                            </a:tabLst>
                          </a:pP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hMerge="1">
                      <a:txBody>
                        <a:bodyPr/>
                        <a:lstStyle/>
                        <a:p>
                          <a:pPr marL="0" marR="0" lvl="0" indent="0" algn="ctr" defTabSz="914400" rtl="0" eaLnBrk="0" fontAlgn="base" latinLnBrk="0" hangingPunct="0">
                            <a:lnSpc>
                              <a:spcPct val="100000"/>
                            </a:lnSpc>
                            <a:spcBef>
                              <a:spcPct val="0"/>
                            </a:spcBef>
                            <a:spcAft>
                              <a:spcPct val="0"/>
                            </a:spcAft>
                            <a:buClrTx/>
                            <a:buSzTx/>
                            <a:buFontTx/>
                            <a:buNone/>
                            <a:tabLst/>
                          </a:pPr>
                          <a:endParaRPr kumimoji="0" lang="en-GB" sz="1800" b="1" i="0" u="none" strike="noStrike" cap="none" normalizeH="0" baseline="0" dirty="0" smtClean="0">
                            <a:ln>
                              <a:noFill/>
                            </a:ln>
                            <a:solidFill>
                              <a:srgbClr val="000000"/>
                            </a:solidFill>
                            <a:effectLst/>
                            <a:latin typeface="Times New Roman" pitchFamily="18" charset="0"/>
                            <a:ea typeface="Times New Roman" pitchFamily="18" charset="0"/>
                            <a:cs typeface="Arial" charset="0"/>
                          </a:endParaRPr>
                        </a:p>
                      </a:txBody>
                      <a:tcPr marT="45715" marB="45715"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bl>
              </a:graphicData>
            </a:graphic>
          </p:graphicFrame>
        </mc:Fallback>
      </mc:AlternateContent>
    </p:spTree>
    <p:extLst>
      <p:ext uri="{BB962C8B-B14F-4D97-AF65-F5344CB8AC3E}">
        <p14:creationId xmlns:p14="http://schemas.microsoft.com/office/powerpoint/2010/main" val="331655195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sz="quarter" idx="1"/>
              </p:nvPr>
            </p:nvSpPr>
            <p:spPr>
              <a:xfrm>
                <a:off x="381000" y="1371600"/>
                <a:ext cx="8610600" cy="4572000"/>
              </a:xfrm>
            </p:spPr>
            <p:txBody>
              <a:bodyPr>
                <a:normAutofit lnSpcReduction="10000"/>
              </a:bodyPr>
              <a:lstStyle/>
              <a:p>
                <a:pPr marL="0" indent="0">
                  <a:buNone/>
                </a:pPr>
                <a:r>
                  <a:rPr lang="en-US" b="1" dirty="0" smtClean="0"/>
                  <a:t>2 Mathematical form of aggregate expenditure model</a:t>
                </a:r>
              </a:p>
              <a:p>
                <a:pPr marL="0" indent="0">
                  <a:buNone/>
                </a:pPr>
                <a:r>
                  <a:rPr lang="en-US" dirty="0" smtClean="0"/>
                  <a:t>+ </a:t>
                </a:r>
                <a:r>
                  <a:rPr lang="en-US" b="1" i="1" dirty="0" smtClean="0"/>
                  <a:t>C - consumption of household</a:t>
                </a:r>
                <a:r>
                  <a:rPr lang="en-US" dirty="0" smtClean="0"/>
                  <a:t>:  follows the Keynesian consumption function </a:t>
                </a:r>
              </a:p>
              <a:p>
                <a:pPr marL="0" indent="0">
                  <a:buNone/>
                </a:pPr>
                <a:endParaRPr lang="en-US" dirty="0"/>
              </a:p>
              <a:p>
                <a:pPr marL="0" indent="0">
                  <a:buNone/>
                </a:pPr>
                <a:r>
                  <a:rPr lang="en-US" dirty="0" smtClean="0"/>
                  <a:t>where  </a:t>
                </a:r>
                <a14:m>
                  <m:oMath xmlns:m="http://schemas.openxmlformats.org/officeDocument/2006/math">
                    <m:acc>
                      <m:accPr>
                        <m:chr m:val="̅"/>
                        <m:ctrlPr>
                          <a:rPr lang="en-US" i="1" smtClean="0">
                            <a:latin typeface="Cambria Math"/>
                          </a:rPr>
                        </m:ctrlPr>
                      </m:accPr>
                      <m:e>
                        <m:r>
                          <a:rPr lang="en-US" b="0" i="1" smtClean="0">
                            <a:latin typeface="Cambria Math"/>
                          </a:rPr>
                          <m:t>𝐶</m:t>
                        </m:r>
                        <m:r>
                          <a:rPr lang="en-US" b="0" i="1" smtClean="0">
                            <a:latin typeface="Cambria Math"/>
                          </a:rPr>
                          <m:t> </m:t>
                        </m:r>
                      </m:e>
                    </m:acc>
                  </m:oMath>
                </a14:m>
                <a:r>
                  <a:rPr lang="en-US" dirty="0" smtClean="0"/>
                  <a:t>is autonomous consumption (same meaning with autonomous expenditure)</a:t>
                </a:r>
              </a:p>
              <a:p>
                <a:pPr marL="0" indent="0">
                  <a:buNone/>
                </a:pPr>
                <a:r>
                  <a:rPr lang="en-US" dirty="0"/>
                  <a:t> </a:t>
                </a:r>
                <a:r>
                  <a:rPr lang="en-US" dirty="0" smtClean="0"/>
                  <a:t>          MPC is marginal propensity to consume (</a:t>
                </a:r>
                <a14:m>
                  <m:oMath xmlns:m="http://schemas.openxmlformats.org/officeDocument/2006/math">
                    <m:r>
                      <a:rPr lang="en-US" sz="2400" b="0" i="1" smtClean="0">
                        <a:latin typeface="Cambria Math"/>
                      </a:rPr>
                      <m:t>𝑀𝑃𝐶</m:t>
                    </m:r>
                    <m:r>
                      <a:rPr lang="en-US" sz="2400" b="0" i="1" smtClean="0">
                        <a:latin typeface="Cambria Math"/>
                      </a:rPr>
                      <m:t>=</m:t>
                    </m:r>
                    <m:f>
                      <m:fPr>
                        <m:ctrlPr>
                          <a:rPr lang="en-US" sz="2400" b="0" i="1" smtClean="0">
                            <a:latin typeface="Cambria Math"/>
                          </a:rPr>
                        </m:ctrlPr>
                      </m:fPr>
                      <m:num>
                        <m:r>
                          <a:rPr lang="en-US" sz="2400" b="0" i="1" smtClean="0">
                            <a:latin typeface="Cambria Math"/>
                            <a:ea typeface="Cambria Math"/>
                          </a:rPr>
                          <m:t>∆</m:t>
                        </m:r>
                        <m:r>
                          <a:rPr lang="en-US" sz="2400" b="0" i="1" smtClean="0">
                            <a:latin typeface="Cambria Math"/>
                            <a:ea typeface="Cambria Math"/>
                          </a:rPr>
                          <m:t>𝐶</m:t>
                        </m:r>
                      </m:num>
                      <m:den>
                        <m:r>
                          <a:rPr lang="en-US" sz="2400" b="0" i="1" smtClean="0">
                            <a:latin typeface="Cambria Math"/>
                            <a:ea typeface="Cambria Math"/>
                          </a:rPr>
                          <m:t>∆</m:t>
                        </m:r>
                        <m:r>
                          <a:rPr lang="en-US" sz="2400" b="0" i="1" smtClean="0">
                            <a:latin typeface="Cambria Math"/>
                            <a:ea typeface="Cambria Math"/>
                          </a:rPr>
                          <m:t>𝑌𝑑</m:t>
                        </m:r>
                      </m:den>
                    </m:f>
                    <m:r>
                      <a:rPr lang="en-US" sz="2400" b="0" i="1" smtClean="0">
                        <a:latin typeface="Cambria Math"/>
                      </a:rPr>
                      <m:t> </m:t>
                    </m:r>
                  </m:oMath>
                </a14:m>
                <a:r>
                  <a:rPr lang="en-US" dirty="0" smtClean="0"/>
                  <a:t>implies how much consumption increases when income rises one unit) </a:t>
                </a:r>
              </a:p>
              <a:p>
                <a:pPr marL="0" indent="0">
                  <a:buNone/>
                </a:pPr>
                <a:r>
                  <a:rPr lang="en-US" dirty="0"/>
                  <a:t> </a:t>
                </a:r>
                <a:r>
                  <a:rPr lang="en-US" dirty="0" smtClean="0"/>
                  <a:t>           </a:t>
                </a:r>
                <a:r>
                  <a:rPr lang="en-US" dirty="0" err="1" smtClean="0"/>
                  <a:t>Yd</a:t>
                </a:r>
                <a:r>
                  <a:rPr lang="en-US" dirty="0" smtClean="0"/>
                  <a:t>  is disposable income or after tax income</a:t>
                </a:r>
              </a:p>
              <a:p>
                <a:pPr marL="0" indent="0">
                  <a:buNone/>
                </a:pPr>
                <a:r>
                  <a:rPr lang="en-US" dirty="0" smtClean="0"/>
                  <a:t>More specifically, C has form of </a:t>
                </a:r>
              </a:p>
            </p:txBody>
          </p:sp>
        </mc:Choice>
        <mc:Fallback xmlns="">
          <p:sp>
            <p:nvSpPr>
              <p:cNvPr id="3" name="Content Placeholder 2"/>
              <p:cNvSpPr>
                <a:spLocks noGrp="1" noRot="1" noChangeAspect="1" noMove="1" noResize="1" noEditPoints="1" noAdjustHandles="1" noChangeArrowheads="1" noChangeShapeType="1" noTextEdit="1"/>
              </p:cNvSpPr>
              <p:nvPr>
                <p:ph sz="quarter" idx="1"/>
              </p:nvPr>
            </p:nvSpPr>
            <p:spPr>
              <a:xfrm>
                <a:off x="381000" y="1371600"/>
                <a:ext cx="8610600" cy="4572000"/>
              </a:xfrm>
              <a:blipFill rotWithShape="1">
                <a:blip r:embed="rId3"/>
                <a:stretch>
                  <a:fillRect l="-1275" t="-1733"/>
                </a:stretch>
              </a:blipFill>
            </p:spPr>
            <p:txBody>
              <a:bodyPr/>
              <a:lstStyle/>
              <a:p>
                <a:r>
                  <a:rPr lang="en-US">
                    <a:noFill/>
                  </a:rPr>
                  <a:t> </a:t>
                </a:r>
              </a:p>
            </p:txBody>
          </p:sp>
        </mc:Fallback>
      </mc:AlternateContent>
      <p:sp>
        <p:nvSpPr>
          <p:cNvPr id="4" name="Title 1"/>
          <p:cNvSpPr>
            <a:spLocks noGrp="1"/>
          </p:cNvSpPr>
          <p:nvPr>
            <p:ph type="title"/>
          </p:nvPr>
        </p:nvSpPr>
        <p:spPr/>
        <p:txBody>
          <a:bodyPr>
            <a:normAutofit fontScale="90000"/>
          </a:bodyPr>
          <a:lstStyle/>
          <a:p>
            <a:r>
              <a:rPr lang="en-US" dirty="0"/>
              <a:t>I Aggregate expenditure model (Keynesian cross point model</a:t>
            </a:r>
            <a:r>
              <a:rPr lang="en-US" dirty="0" smtClean="0"/>
              <a:t>)</a:t>
            </a:r>
            <a:endParaRPr lang="en-US" dirty="0"/>
          </a:p>
        </p:txBody>
      </p:sp>
      <p:graphicFrame>
        <p:nvGraphicFramePr>
          <p:cNvPr id="2" name="Object 1"/>
          <p:cNvGraphicFramePr>
            <a:graphicFrameLocks noChangeAspect="1"/>
          </p:cNvGraphicFramePr>
          <p:nvPr>
            <p:extLst>
              <p:ext uri="{D42A27DB-BD31-4B8C-83A1-F6EECF244321}">
                <p14:modId xmlns:p14="http://schemas.microsoft.com/office/powerpoint/2010/main" val="4105586533"/>
              </p:ext>
            </p:extLst>
          </p:nvPr>
        </p:nvGraphicFramePr>
        <p:xfrm>
          <a:off x="2514600" y="2590800"/>
          <a:ext cx="3200400" cy="508000"/>
        </p:xfrm>
        <a:graphic>
          <a:graphicData uri="http://schemas.openxmlformats.org/presentationml/2006/ole">
            <mc:AlternateContent xmlns:mc="http://schemas.openxmlformats.org/markup-compatibility/2006">
              <mc:Choice xmlns:v="urn:schemas-microsoft-com:vml" Requires="v">
                <p:oleObj spid="_x0000_s1051" name="Equation" r:id="rId4" imgW="1079280" imgH="215640" progId="Equation.3">
                  <p:embed/>
                </p:oleObj>
              </mc:Choice>
              <mc:Fallback>
                <p:oleObj name="Equation" r:id="rId4" imgW="1079280" imgH="215640" progId="Equation.3">
                  <p:embed/>
                  <p:pic>
                    <p:nvPicPr>
                      <p:cNvPr id="0" name="Object 6"/>
                      <p:cNvPicPr>
                        <a:picLocks noChangeAspect="1" noChangeArrowheads="1"/>
                      </p:cNvPicPr>
                      <p:nvPr/>
                    </p:nvPicPr>
                    <p:blipFill>
                      <a:blip r:embed="rId5"/>
                      <a:srcRect/>
                      <a:stretch>
                        <a:fillRect/>
                      </a:stretch>
                    </p:blipFill>
                    <p:spPr bwMode="auto">
                      <a:xfrm>
                        <a:off x="2514600" y="2590800"/>
                        <a:ext cx="3200400" cy="508000"/>
                      </a:xfrm>
                      <a:prstGeom prst="rect">
                        <a:avLst/>
                      </a:prstGeom>
                      <a:noFill/>
                      <a:ln>
                        <a:noFill/>
                      </a:ln>
                      <a:effec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399521055"/>
              </p:ext>
            </p:extLst>
          </p:nvPr>
        </p:nvGraphicFramePr>
        <p:xfrm>
          <a:off x="2362200" y="5562600"/>
          <a:ext cx="3657600" cy="566738"/>
        </p:xfrm>
        <a:graphic>
          <a:graphicData uri="http://schemas.openxmlformats.org/presentationml/2006/ole">
            <mc:AlternateContent xmlns:mc="http://schemas.openxmlformats.org/markup-compatibility/2006">
              <mc:Choice xmlns:v="urn:schemas-microsoft-com:vml" Requires="v">
                <p:oleObj spid="_x0000_s1052" name="Equation" r:id="rId6" imgW="1346040" imgH="241200" progId="Equation.3">
                  <p:embed/>
                </p:oleObj>
              </mc:Choice>
              <mc:Fallback>
                <p:oleObj name="Equation" r:id="rId6" imgW="1346040" imgH="241200" progId="Equation.3">
                  <p:embed/>
                  <p:pic>
                    <p:nvPicPr>
                      <p:cNvPr id="0" name="Object 1"/>
                      <p:cNvPicPr>
                        <a:picLocks noChangeAspect="1" noChangeArrowheads="1"/>
                      </p:cNvPicPr>
                      <p:nvPr/>
                    </p:nvPicPr>
                    <p:blipFill>
                      <a:blip r:embed="rId7"/>
                      <a:srcRect/>
                      <a:stretch>
                        <a:fillRect/>
                      </a:stretch>
                    </p:blipFill>
                    <p:spPr bwMode="auto">
                      <a:xfrm>
                        <a:off x="2362200" y="5562600"/>
                        <a:ext cx="3657600" cy="566738"/>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38023270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000" fill="hold"/>
                                        <p:tgtEl>
                                          <p:spTgt spid="2"/>
                                        </p:tgtEl>
                                        <p:attrNameLst>
                                          <p:attrName>ppt_x</p:attrName>
                                        </p:attrNameLst>
                                      </p:cBhvr>
                                      <p:tavLst>
                                        <p:tav tm="0">
                                          <p:val>
                                            <p:strVal val="#ppt_x"/>
                                          </p:val>
                                        </p:tav>
                                        <p:tav tm="100000">
                                          <p:val>
                                            <p:strVal val="#ppt_x"/>
                                          </p:val>
                                        </p:tav>
                                      </p:tavLst>
                                    </p:anim>
                                    <p:anim calcmode="lin" valueType="num">
                                      <p:cBhvr additive="base">
                                        <p:cTn id="8" dur="20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sz="quarter" idx="1"/>
              </p:nvPr>
            </p:nvSpPr>
            <p:spPr/>
            <p:txBody>
              <a:bodyPr/>
              <a:lstStyle/>
              <a:p>
                <a:pPr marL="0" indent="0">
                  <a:buNone/>
                </a:pPr>
                <a:r>
                  <a:rPr lang="en-US" b="1" dirty="0" smtClean="0"/>
                  <a:t>2 Mathematical form of aggregate expenditure model</a:t>
                </a:r>
              </a:p>
              <a:p>
                <a:pPr marL="0" indent="0">
                  <a:buNone/>
                </a:pPr>
                <a:r>
                  <a:rPr lang="en-US" dirty="0"/>
                  <a:t>+ </a:t>
                </a:r>
                <a:r>
                  <a:rPr lang="en-US" b="1" i="1" dirty="0"/>
                  <a:t>C - consumption of household</a:t>
                </a:r>
                <a:r>
                  <a:rPr lang="en-US" dirty="0" smtClean="0"/>
                  <a:t>:</a:t>
                </a:r>
              </a:p>
              <a:p>
                <a:pPr marL="0" indent="0">
                  <a:buNone/>
                </a:pPr>
                <a:r>
                  <a:rPr lang="en-US" dirty="0" smtClean="0"/>
                  <a:t>If tax is proportional T= </a:t>
                </a:r>
                <a:r>
                  <a:rPr lang="en-US" dirty="0" err="1" smtClean="0"/>
                  <a:t>tY</a:t>
                </a:r>
                <a:r>
                  <a:rPr lang="en-US" dirty="0" smtClean="0"/>
                  <a:t> (t is tax rate) we have </a:t>
                </a:r>
              </a:p>
              <a:p>
                <a:pPr marL="0" indent="0">
                  <a:buNone/>
                </a:pPr>
                <a:endParaRPr lang="en-US" dirty="0" smtClean="0"/>
              </a:p>
              <a:p>
                <a:pPr marL="0" indent="0">
                  <a:buNone/>
                </a:pPr>
                <a:endParaRPr lang="en-US" dirty="0" smtClean="0"/>
              </a:p>
              <a:p>
                <a:pPr marL="0" indent="0">
                  <a:buNone/>
                </a:pPr>
                <a:r>
                  <a:rPr lang="en-US" dirty="0" smtClean="0"/>
                  <a:t>If tax is lump sum T = </a:t>
                </a:r>
                <a14:m>
                  <m:oMath xmlns:m="http://schemas.openxmlformats.org/officeDocument/2006/math">
                    <m:acc>
                      <m:accPr>
                        <m:chr m:val="̅"/>
                        <m:ctrlPr>
                          <a:rPr lang="en-US" i="1" smtClean="0">
                            <a:latin typeface="Cambria Math"/>
                          </a:rPr>
                        </m:ctrlPr>
                      </m:accPr>
                      <m:e>
                        <m:r>
                          <a:rPr lang="en-US" b="0" i="1" smtClean="0">
                            <a:latin typeface="Cambria Math"/>
                          </a:rPr>
                          <m:t>𝑇</m:t>
                        </m:r>
                      </m:e>
                    </m:acc>
                  </m:oMath>
                </a14:m>
                <a:r>
                  <a:rPr lang="en-US" dirty="0" smtClean="0"/>
                  <a:t> (T now is exogenous variable)</a:t>
                </a:r>
              </a:p>
              <a:p>
                <a:pPr marL="0" indent="0">
                  <a:buNone/>
                </a:pPr>
                <a:endParaRPr lang="en-US" dirty="0"/>
              </a:p>
              <a:p>
                <a:pPr marL="0" indent="0">
                  <a:buNone/>
                </a:pPr>
                <a:endParaRPr lang="en-US" dirty="0" smtClean="0"/>
              </a:p>
              <a:p>
                <a:pPr marL="0" indent="0">
                  <a:buNone/>
                </a:pPr>
                <a:r>
                  <a:rPr lang="en-US" dirty="0" smtClean="0"/>
                  <a:t>If tax is combined T = </a:t>
                </a:r>
                <a14:m>
                  <m:oMath xmlns:m="http://schemas.openxmlformats.org/officeDocument/2006/math">
                    <m:acc>
                      <m:accPr>
                        <m:chr m:val="̅"/>
                        <m:ctrlPr>
                          <a:rPr lang="en-US" i="1">
                            <a:latin typeface="Cambria Math"/>
                          </a:rPr>
                        </m:ctrlPr>
                      </m:accPr>
                      <m:e>
                        <m:r>
                          <a:rPr lang="en-US" i="1">
                            <a:latin typeface="Cambria Math"/>
                          </a:rPr>
                          <m:t>𝑇</m:t>
                        </m:r>
                      </m:e>
                    </m:acc>
                  </m:oMath>
                </a14:m>
                <a:r>
                  <a:rPr lang="en-US" dirty="0" smtClean="0"/>
                  <a:t>+ T</a:t>
                </a:r>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sz="quarter" idx="1"/>
              </p:nvPr>
            </p:nvSpPr>
            <p:spPr>
              <a:blipFill rotWithShape="1">
                <a:blip r:embed="rId4"/>
                <a:stretch>
                  <a:fillRect l="-1333" t="-1067" r="-157"/>
                </a:stretch>
              </a:blipFill>
            </p:spPr>
            <p:txBody>
              <a:bodyPr/>
              <a:lstStyle/>
              <a:p>
                <a:r>
                  <a:rPr lang="en-US">
                    <a:noFill/>
                  </a:rPr>
                  <a:t> </a:t>
                </a:r>
              </a:p>
            </p:txBody>
          </p:sp>
        </mc:Fallback>
      </mc:AlternateContent>
      <p:sp>
        <p:nvSpPr>
          <p:cNvPr id="4" name="Title 1"/>
          <p:cNvSpPr>
            <a:spLocks noGrp="1"/>
          </p:cNvSpPr>
          <p:nvPr>
            <p:ph type="title"/>
          </p:nvPr>
        </p:nvSpPr>
        <p:spPr/>
        <p:txBody>
          <a:bodyPr>
            <a:normAutofit fontScale="90000"/>
          </a:bodyPr>
          <a:lstStyle/>
          <a:p>
            <a:r>
              <a:rPr lang="en-US" dirty="0"/>
              <a:t>I Aggregate expenditure model (Keynesian cross point model</a:t>
            </a:r>
            <a:r>
              <a:rPr lang="en-US" dirty="0" smtClean="0"/>
              <a:t>)</a:t>
            </a:r>
            <a:endParaRPr 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1639267026"/>
              </p:ext>
            </p:extLst>
          </p:nvPr>
        </p:nvGraphicFramePr>
        <p:xfrm>
          <a:off x="1371600" y="2888670"/>
          <a:ext cx="6477000" cy="566738"/>
        </p:xfrm>
        <a:graphic>
          <a:graphicData uri="http://schemas.openxmlformats.org/presentationml/2006/ole">
            <mc:AlternateContent xmlns:mc="http://schemas.openxmlformats.org/markup-compatibility/2006">
              <mc:Choice xmlns:v="urn:schemas-microsoft-com:vml" Requires="v">
                <p:oleObj spid="_x0000_s2085" name="Equation" r:id="rId5" imgW="2577960" imgH="241200" progId="Equation.3">
                  <p:embed/>
                </p:oleObj>
              </mc:Choice>
              <mc:Fallback>
                <p:oleObj name="Equation" r:id="rId5" imgW="2577960" imgH="241200" progId="Equation.3">
                  <p:embed/>
                  <p:pic>
                    <p:nvPicPr>
                      <p:cNvPr id="0" name="Object 5"/>
                      <p:cNvPicPr>
                        <a:picLocks noChangeAspect="1" noChangeArrowheads="1"/>
                      </p:cNvPicPr>
                      <p:nvPr/>
                    </p:nvPicPr>
                    <p:blipFill>
                      <a:blip r:embed="rId6"/>
                      <a:srcRect/>
                      <a:stretch>
                        <a:fillRect/>
                      </a:stretch>
                    </p:blipFill>
                    <p:spPr bwMode="auto">
                      <a:xfrm>
                        <a:off x="1371600" y="2888670"/>
                        <a:ext cx="6477000" cy="566738"/>
                      </a:xfrm>
                      <a:prstGeom prst="rect">
                        <a:avLst/>
                      </a:prstGeom>
                      <a:noFill/>
                      <a:ln>
                        <a:noFill/>
                      </a:ln>
                      <a:effec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1381470893"/>
              </p:ext>
            </p:extLst>
          </p:nvPr>
        </p:nvGraphicFramePr>
        <p:xfrm>
          <a:off x="2743200" y="4343400"/>
          <a:ext cx="3381375" cy="566738"/>
        </p:xfrm>
        <a:graphic>
          <a:graphicData uri="http://schemas.openxmlformats.org/presentationml/2006/ole">
            <mc:AlternateContent xmlns:mc="http://schemas.openxmlformats.org/markup-compatibility/2006">
              <mc:Choice xmlns:v="urn:schemas-microsoft-com:vml" Requires="v">
                <p:oleObj spid="_x0000_s2086" name="Equation" r:id="rId7" imgW="1346040" imgH="241200" progId="Equation.3">
                  <p:embed/>
                </p:oleObj>
              </mc:Choice>
              <mc:Fallback>
                <p:oleObj name="Equation" r:id="rId7" imgW="1346040" imgH="241200" progId="Equation.3">
                  <p:embed/>
                  <p:pic>
                    <p:nvPicPr>
                      <p:cNvPr id="0" name="Object 4"/>
                      <p:cNvPicPr>
                        <a:picLocks noChangeAspect="1" noChangeArrowheads="1"/>
                      </p:cNvPicPr>
                      <p:nvPr/>
                    </p:nvPicPr>
                    <p:blipFill>
                      <a:blip r:embed="rId8"/>
                      <a:srcRect/>
                      <a:stretch>
                        <a:fillRect/>
                      </a:stretch>
                    </p:blipFill>
                    <p:spPr bwMode="auto">
                      <a:xfrm>
                        <a:off x="2743200" y="4343400"/>
                        <a:ext cx="3381375"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16279421"/>
              </p:ext>
            </p:extLst>
          </p:nvPr>
        </p:nvGraphicFramePr>
        <p:xfrm>
          <a:off x="2528460" y="5749650"/>
          <a:ext cx="4083050" cy="566738"/>
        </p:xfrm>
        <a:graphic>
          <a:graphicData uri="http://schemas.openxmlformats.org/presentationml/2006/ole">
            <mc:AlternateContent xmlns:mc="http://schemas.openxmlformats.org/markup-compatibility/2006">
              <mc:Choice xmlns:v="urn:schemas-microsoft-com:vml" Requires="v">
                <p:oleObj spid="_x0000_s2087" name="Equation" r:id="rId9" imgW="1625400" imgH="241200" progId="Equation.3">
                  <p:embed/>
                </p:oleObj>
              </mc:Choice>
              <mc:Fallback>
                <p:oleObj name="Equation" r:id="rId9" imgW="1625400" imgH="241200" progId="Equation.3">
                  <p:embed/>
                  <p:pic>
                    <p:nvPicPr>
                      <p:cNvPr id="0" name="Object 5"/>
                      <p:cNvPicPr>
                        <a:picLocks noChangeAspect="1" noChangeArrowheads="1"/>
                      </p:cNvPicPr>
                      <p:nvPr/>
                    </p:nvPicPr>
                    <p:blipFill>
                      <a:blip r:embed="rId10"/>
                      <a:srcRect/>
                      <a:stretch>
                        <a:fillRect/>
                      </a:stretch>
                    </p:blipFill>
                    <p:spPr bwMode="auto">
                      <a:xfrm>
                        <a:off x="2528460" y="5749650"/>
                        <a:ext cx="4083050" cy="566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3013229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000" fill="hold"/>
                                        <p:tgtEl>
                                          <p:spTgt spid="5"/>
                                        </p:tgtEl>
                                        <p:attrNameLst>
                                          <p:attrName>ppt_x</p:attrName>
                                        </p:attrNameLst>
                                      </p:cBhvr>
                                      <p:tavLst>
                                        <p:tav tm="0">
                                          <p:val>
                                            <p:strVal val="#ppt_x"/>
                                          </p:val>
                                        </p:tav>
                                        <p:tav tm="100000">
                                          <p:val>
                                            <p:strVal val="#ppt_x"/>
                                          </p:val>
                                        </p:tav>
                                      </p:tavLst>
                                    </p:anim>
                                    <p:anim calcmode="lin" valueType="num">
                                      <p:cBhvr additive="base">
                                        <p:cTn id="8" dur="20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2000" fill="hold"/>
                                        <p:tgtEl>
                                          <p:spTgt spid="7"/>
                                        </p:tgtEl>
                                        <p:attrNameLst>
                                          <p:attrName>ppt_x</p:attrName>
                                        </p:attrNameLst>
                                      </p:cBhvr>
                                      <p:tavLst>
                                        <p:tav tm="0">
                                          <p:val>
                                            <p:strVal val="#ppt_x"/>
                                          </p:val>
                                        </p:tav>
                                        <p:tav tm="100000">
                                          <p:val>
                                            <p:strVal val="#ppt_x"/>
                                          </p:val>
                                        </p:tav>
                                      </p:tavLst>
                                    </p:anim>
                                    <p:anim calcmode="lin" valueType="num">
                                      <p:cBhvr additive="base">
                                        <p:cTn id="20" dur="20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dirty="0"/>
              <a:t>2 Mathematical form of aggregate expenditure model</a:t>
            </a:r>
          </a:p>
          <a:p>
            <a:pPr marL="0" indent="0">
              <a:buNone/>
            </a:pPr>
            <a:r>
              <a:rPr lang="en-US" dirty="0"/>
              <a:t>+ </a:t>
            </a:r>
            <a:r>
              <a:rPr lang="en-US" b="1" i="1" dirty="0" smtClean="0"/>
              <a:t>I - investment</a:t>
            </a:r>
            <a:r>
              <a:rPr lang="en-US" dirty="0" smtClean="0"/>
              <a:t>:</a:t>
            </a:r>
            <a:r>
              <a:rPr lang="en-GB" altLang="en-US" dirty="0">
                <a:solidFill>
                  <a:srgbClr val="000000"/>
                </a:solidFill>
              </a:rPr>
              <a:t> in this model we will take investment as given or, in other words, we will regard it as an exogenous variable. The main reason for taking investment as given is to keep our model </a:t>
            </a:r>
            <a:r>
              <a:rPr lang="en-GB" altLang="en-US" dirty="0" smtClean="0">
                <a:solidFill>
                  <a:srgbClr val="000000"/>
                </a:solidFill>
              </a:rPr>
              <a:t>simple</a:t>
            </a:r>
            <a:r>
              <a:rPr lang="en-GB" altLang="en-US" dirty="0">
                <a:solidFill>
                  <a:srgbClr val="000000"/>
                </a:solidFill>
              </a:rPr>
              <a:t> </a:t>
            </a:r>
            <a:r>
              <a:rPr lang="en-GB" altLang="en-US" dirty="0" smtClean="0">
                <a:solidFill>
                  <a:srgbClr val="000000"/>
                </a:solidFill>
              </a:rPr>
              <a:t>and follow the concept proposed by Keynes </a:t>
            </a:r>
            <a:r>
              <a:rPr lang="en-GB" altLang="en-US" b="1" i="1" dirty="0" smtClean="0">
                <a:solidFill>
                  <a:srgbClr val="000000"/>
                </a:solidFill>
              </a:rPr>
              <a:t>animal spirit. </a:t>
            </a:r>
            <a:r>
              <a:rPr lang="en-GB" altLang="en-US" dirty="0" smtClean="0">
                <a:solidFill>
                  <a:srgbClr val="000000"/>
                </a:solidFill>
              </a:rPr>
              <a:t>This concept implies current investment depends on expectation on future (e.g. future profit)rather than current income Y</a:t>
            </a:r>
            <a:r>
              <a:rPr lang="en-US" altLang="en-US" b="1" i="1" dirty="0" smtClean="0"/>
              <a:t>. </a:t>
            </a:r>
            <a:r>
              <a:rPr lang="en-US" altLang="en-US" dirty="0" smtClean="0"/>
              <a:t>Therefore</a:t>
            </a:r>
          </a:p>
          <a:p>
            <a:pPr marL="0" indent="0">
              <a:buNone/>
            </a:pPr>
            <a:endParaRPr lang="en-GB" altLang="en-US" dirty="0" smtClean="0">
              <a:solidFill>
                <a:srgbClr val="000000"/>
              </a:solidFill>
            </a:endParaRPr>
          </a:p>
        </p:txBody>
      </p:sp>
      <p:sp>
        <p:nvSpPr>
          <p:cNvPr id="4" name="Title 1"/>
          <p:cNvSpPr>
            <a:spLocks noGrp="1"/>
          </p:cNvSpPr>
          <p:nvPr>
            <p:ph type="title"/>
          </p:nvPr>
        </p:nvSpPr>
        <p:spPr/>
        <p:txBody>
          <a:bodyPr>
            <a:normAutofit fontScale="90000"/>
          </a:bodyPr>
          <a:lstStyle/>
          <a:p>
            <a:r>
              <a:rPr lang="en-US" dirty="0"/>
              <a:t>I Aggregate expenditure model (Keynesian cross point model</a:t>
            </a:r>
            <a:r>
              <a:rPr lang="en-US" dirty="0" smtClean="0"/>
              <a:t>)</a:t>
            </a:r>
            <a:endParaRPr 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1463067680"/>
              </p:ext>
            </p:extLst>
          </p:nvPr>
        </p:nvGraphicFramePr>
        <p:xfrm>
          <a:off x="3657600" y="4953000"/>
          <a:ext cx="1447800" cy="593725"/>
        </p:xfrm>
        <a:graphic>
          <a:graphicData uri="http://schemas.openxmlformats.org/presentationml/2006/ole">
            <mc:AlternateContent xmlns:mc="http://schemas.openxmlformats.org/markup-compatibility/2006">
              <mc:Choice xmlns:v="urn:schemas-microsoft-com:vml" Requires="v">
                <p:oleObj spid="_x0000_s3086" name="Equation" r:id="rId3" imgW="346509" imgH="202131" progId="Equation.3">
                  <p:embed/>
                </p:oleObj>
              </mc:Choice>
              <mc:Fallback>
                <p:oleObj name="Equation" r:id="rId3" imgW="346509" imgH="202131" progId="Equation.3">
                  <p:embed/>
                  <p:pic>
                    <p:nvPicPr>
                      <p:cNvPr id="0" name="Object 6"/>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57600" y="4953000"/>
                        <a:ext cx="1447800" cy="593725"/>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39613600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dirty="0"/>
              <a:t>2 Mathematical form of aggregate expenditure model</a:t>
            </a:r>
          </a:p>
          <a:p>
            <a:pPr marL="0" indent="0">
              <a:buNone/>
            </a:pPr>
            <a:r>
              <a:rPr lang="en-US" dirty="0" smtClean="0"/>
              <a:t>+ </a:t>
            </a:r>
            <a:r>
              <a:rPr lang="en-US" b="1" i="1" dirty="0" smtClean="0"/>
              <a:t>G – government spending</a:t>
            </a:r>
            <a:r>
              <a:rPr lang="en-US" dirty="0" smtClean="0"/>
              <a:t>: in this model, </a:t>
            </a:r>
            <a:r>
              <a:rPr lang="en-GB" altLang="en-US" dirty="0" smtClean="0">
                <a:solidFill>
                  <a:srgbClr val="000000"/>
                </a:solidFill>
              </a:rPr>
              <a:t>government spending also is given as an </a:t>
            </a:r>
            <a:r>
              <a:rPr lang="en-GB" altLang="en-US" dirty="0">
                <a:solidFill>
                  <a:srgbClr val="000000"/>
                </a:solidFill>
              </a:rPr>
              <a:t>exogenous </a:t>
            </a:r>
            <a:r>
              <a:rPr lang="en-GB" altLang="en-US" dirty="0" smtClean="0">
                <a:solidFill>
                  <a:srgbClr val="000000"/>
                </a:solidFill>
              </a:rPr>
              <a:t>variable. The reason is that government spending depends on various factors such as social welfare, national security and of course economic situation. To a certain extent, we can consider government spending does not depend on current income Y</a:t>
            </a:r>
          </a:p>
          <a:p>
            <a:pPr marL="0" indent="0">
              <a:buNone/>
            </a:pPr>
            <a:r>
              <a:rPr lang="en-GB" altLang="en-US" dirty="0" smtClean="0">
                <a:solidFill>
                  <a:srgbClr val="000000"/>
                </a:solidFill>
              </a:rPr>
              <a:t> </a:t>
            </a:r>
            <a:endParaRPr lang="en-US" dirty="0"/>
          </a:p>
        </p:txBody>
      </p:sp>
      <p:sp>
        <p:nvSpPr>
          <p:cNvPr id="4" name="Title 1"/>
          <p:cNvSpPr>
            <a:spLocks noGrp="1"/>
          </p:cNvSpPr>
          <p:nvPr>
            <p:ph type="title"/>
          </p:nvPr>
        </p:nvSpPr>
        <p:spPr/>
        <p:txBody>
          <a:bodyPr>
            <a:normAutofit fontScale="90000"/>
          </a:bodyPr>
          <a:lstStyle/>
          <a:p>
            <a:r>
              <a:rPr lang="en-US" dirty="0"/>
              <a:t>I Aggregate expenditure model (Keynesian cross point model</a:t>
            </a:r>
            <a:r>
              <a:rPr lang="en-US" dirty="0" smtClean="0"/>
              <a:t>)</a:t>
            </a:r>
            <a:endParaRPr 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1714221126"/>
              </p:ext>
            </p:extLst>
          </p:nvPr>
        </p:nvGraphicFramePr>
        <p:xfrm>
          <a:off x="3657600" y="4648200"/>
          <a:ext cx="1754188" cy="636587"/>
        </p:xfrm>
        <a:graphic>
          <a:graphicData uri="http://schemas.openxmlformats.org/presentationml/2006/ole">
            <mc:AlternateContent xmlns:mc="http://schemas.openxmlformats.org/markup-compatibility/2006">
              <mc:Choice xmlns:v="urn:schemas-microsoft-com:vml" Requires="v">
                <p:oleObj spid="_x0000_s4108" name="Equation" r:id="rId3" imgW="419040" imgH="215640" progId="Equation.3">
                  <p:embed/>
                </p:oleObj>
              </mc:Choice>
              <mc:Fallback>
                <p:oleObj name="Equation" r:id="rId3" imgW="419040" imgH="215640" progId="Equation.3">
                  <p:embed/>
                  <p:pic>
                    <p:nvPicPr>
                      <p:cNvPr id="0" name="Object 4"/>
                      <p:cNvPicPr>
                        <a:picLocks noChangeAspect="1" noChangeArrowheads="1"/>
                      </p:cNvPicPr>
                      <p:nvPr/>
                    </p:nvPicPr>
                    <p:blipFill>
                      <a:blip r:embed="rId4"/>
                      <a:srcRect/>
                      <a:stretch>
                        <a:fillRect/>
                      </a:stretch>
                    </p:blipFill>
                    <p:spPr bwMode="auto">
                      <a:xfrm>
                        <a:off x="3657600" y="4648200"/>
                        <a:ext cx="1754188" cy="636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Tree>
    <p:extLst>
      <p:ext uri="{BB962C8B-B14F-4D97-AF65-F5344CB8AC3E}">
        <p14:creationId xmlns:p14="http://schemas.microsoft.com/office/powerpoint/2010/main" val="2052394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72837" y="1447800"/>
            <a:ext cx="7772400" cy="5105400"/>
          </a:xfrm>
        </p:spPr>
        <p:txBody>
          <a:bodyPr>
            <a:normAutofit/>
          </a:bodyPr>
          <a:lstStyle/>
          <a:p>
            <a:pPr marL="0" indent="0">
              <a:buNone/>
            </a:pPr>
            <a:r>
              <a:rPr lang="en-US" b="1" dirty="0"/>
              <a:t>2 Mathematical form of aggregate expenditure model</a:t>
            </a:r>
          </a:p>
          <a:p>
            <a:pPr marL="0" indent="0">
              <a:buNone/>
            </a:pPr>
            <a:r>
              <a:rPr lang="en-US" dirty="0" smtClean="0"/>
              <a:t>+ </a:t>
            </a:r>
            <a:r>
              <a:rPr lang="en-US" b="1" i="1" dirty="0" smtClean="0"/>
              <a:t>NX – net export</a:t>
            </a:r>
            <a:r>
              <a:rPr lang="en-US" dirty="0" smtClean="0"/>
              <a:t> (X – M): </a:t>
            </a:r>
            <a:r>
              <a:rPr lang="en-US" dirty="0"/>
              <a:t>in this model, </a:t>
            </a:r>
            <a:r>
              <a:rPr lang="en-GB" altLang="en-US" dirty="0" smtClean="0">
                <a:solidFill>
                  <a:srgbClr val="000000"/>
                </a:solidFill>
              </a:rPr>
              <a:t>export </a:t>
            </a:r>
            <a:r>
              <a:rPr lang="en-GB" altLang="en-US" dirty="0">
                <a:solidFill>
                  <a:srgbClr val="000000"/>
                </a:solidFill>
              </a:rPr>
              <a:t>also is given as an exogenous </a:t>
            </a:r>
            <a:r>
              <a:rPr lang="en-GB" altLang="en-US" dirty="0" smtClean="0">
                <a:solidFill>
                  <a:srgbClr val="000000"/>
                </a:solidFill>
              </a:rPr>
              <a:t>variable. The reason is understandable as export of a country does not depend on income of person in the country (however opposite way could be true). Import, on the other hand, is treated as endogenous variable due to import’s dependence on income</a:t>
            </a:r>
          </a:p>
          <a:p>
            <a:pPr marL="0" indent="0">
              <a:buNone/>
            </a:pPr>
            <a:endParaRPr lang="en-GB" altLang="en-US" dirty="0">
              <a:solidFill>
                <a:srgbClr val="000000"/>
              </a:solidFill>
            </a:endParaRPr>
          </a:p>
          <a:p>
            <a:pPr marL="0" indent="0">
              <a:buNone/>
            </a:pPr>
            <a:endParaRPr lang="en-GB" altLang="en-US" dirty="0" smtClean="0">
              <a:solidFill>
                <a:srgbClr val="000000"/>
              </a:solidFill>
            </a:endParaRPr>
          </a:p>
          <a:p>
            <a:pPr marL="0" indent="0">
              <a:buNone/>
            </a:pPr>
            <a:r>
              <a:rPr lang="en-GB" altLang="en-US" dirty="0">
                <a:solidFill>
                  <a:srgbClr val="000000"/>
                </a:solidFill>
              </a:rPr>
              <a:t>w</a:t>
            </a:r>
            <a:r>
              <a:rPr lang="en-GB" altLang="en-US" dirty="0" smtClean="0">
                <a:solidFill>
                  <a:srgbClr val="000000"/>
                </a:solidFill>
              </a:rPr>
              <a:t>here MPM is marginal propensity to import, which indicate how much import increases as income rise one unit</a:t>
            </a:r>
          </a:p>
          <a:p>
            <a:pPr marL="0" indent="0">
              <a:buNone/>
            </a:pPr>
            <a:endParaRPr lang="en-US" dirty="0"/>
          </a:p>
        </p:txBody>
      </p:sp>
      <p:sp>
        <p:nvSpPr>
          <p:cNvPr id="4" name="Title 1"/>
          <p:cNvSpPr>
            <a:spLocks noGrp="1"/>
          </p:cNvSpPr>
          <p:nvPr>
            <p:ph type="title"/>
          </p:nvPr>
        </p:nvSpPr>
        <p:spPr/>
        <p:txBody>
          <a:bodyPr>
            <a:normAutofit fontScale="90000"/>
          </a:bodyPr>
          <a:lstStyle/>
          <a:p>
            <a:r>
              <a:rPr lang="en-US" dirty="0"/>
              <a:t>I Aggregate expenditure model (Keynesian cross point model</a:t>
            </a:r>
            <a:r>
              <a:rPr lang="en-US" dirty="0" smtClean="0"/>
              <a:t>)</a:t>
            </a:r>
            <a:endParaRPr lang="en-US" dirty="0"/>
          </a:p>
        </p:txBody>
      </p:sp>
      <p:graphicFrame>
        <p:nvGraphicFramePr>
          <p:cNvPr id="5" name="Object 4"/>
          <p:cNvGraphicFramePr>
            <a:graphicFrameLocks noChangeAspect="1"/>
          </p:cNvGraphicFramePr>
          <p:nvPr>
            <p:extLst>
              <p:ext uri="{D42A27DB-BD31-4B8C-83A1-F6EECF244321}">
                <p14:modId xmlns:p14="http://schemas.microsoft.com/office/powerpoint/2010/main" val="1039075521"/>
              </p:ext>
            </p:extLst>
          </p:nvPr>
        </p:nvGraphicFramePr>
        <p:xfrm>
          <a:off x="2057400" y="4572000"/>
          <a:ext cx="1914525" cy="598488"/>
        </p:xfrm>
        <a:graphic>
          <a:graphicData uri="http://schemas.openxmlformats.org/presentationml/2006/ole">
            <mc:AlternateContent xmlns:mc="http://schemas.openxmlformats.org/markup-compatibility/2006">
              <mc:Choice xmlns:v="urn:schemas-microsoft-com:vml" Requires="v">
                <p:oleObj spid="_x0000_s5141" name="Equation" r:id="rId3" imgW="457200" imgH="203040" progId="Equation.3">
                  <p:embed/>
                </p:oleObj>
              </mc:Choice>
              <mc:Fallback>
                <p:oleObj name="Equation" r:id="rId3" imgW="457200" imgH="203040" progId="Equation.3">
                  <p:embed/>
                  <p:pic>
                    <p:nvPicPr>
                      <p:cNvPr id="0" name="Object 4"/>
                      <p:cNvPicPr>
                        <a:picLocks noChangeAspect="1" noChangeArrowheads="1"/>
                      </p:cNvPicPr>
                      <p:nvPr/>
                    </p:nvPicPr>
                    <p:blipFill>
                      <a:blip r:embed="rId4"/>
                      <a:srcRect/>
                      <a:stretch>
                        <a:fillRect/>
                      </a:stretch>
                    </p:blipFill>
                    <p:spPr bwMode="auto">
                      <a:xfrm>
                        <a:off x="2057400" y="4572000"/>
                        <a:ext cx="1914525" cy="598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986877751"/>
              </p:ext>
            </p:extLst>
          </p:nvPr>
        </p:nvGraphicFramePr>
        <p:xfrm>
          <a:off x="4433889" y="4684713"/>
          <a:ext cx="2576511" cy="523875"/>
        </p:xfrm>
        <a:graphic>
          <a:graphicData uri="http://schemas.openxmlformats.org/presentationml/2006/ole">
            <mc:AlternateContent xmlns:mc="http://schemas.openxmlformats.org/markup-compatibility/2006">
              <mc:Choice xmlns:v="urn:schemas-microsoft-com:vml" Requires="v">
                <p:oleObj spid="_x0000_s5142" name="Equation" r:id="rId5" imgW="850680" imgH="177480" progId="Equation.3">
                  <p:embed/>
                </p:oleObj>
              </mc:Choice>
              <mc:Fallback>
                <p:oleObj name="Equation" r:id="rId5" imgW="850680" imgH="177480" progId="Equation.3">
                  <p:embed/>
                  <p:pic>
                    <p:nvPicPr>
                      <p:cNvPr id="0" name="Object 4"/>
                      <p:cNvPicPr>
                        <a:picLocks noChangeAspect="1" noChangeArrowheads="1"/>
                      </p:cNvPicPr>
                      <p:nvPr/>
                    </p:nvPicPr>
                    <p:blipFill>
                      <a:blip r:embed="rId6"/>
                      <a:srcRect/>
                      <a:stretch>
                        <a:fillRect/>
                      </a:stretch>
                    </p:blipFill>
                    <p:spPr bwMode="auto">
                      <a:xfrm>
                        <a:off x="4433889" y="4684713"/>
                        <a:ext cx="2576511" cy="523875"/>
                      </a:xfrm>
                      <a:prstGeom prst="rect">
                        <a:avLst/>
                      </a:prstGeom>
                      <a:noFill/>
                      <a:ln>
                        <a:noFill/>
                      </a:ln>
                    </p:spPr>
                  </p:pic>
                </p:oleObj>
              </mc:Fallback>
            </mc:AlternateContent>
          </a:graphicData>
        </a:graphic>
      </p:graphicFrame>
    </p:spTree>
    <p:extLst>
      <p:ext uri="{BB962C8B-B14F-4D97-AF65-F5344CB8AC3E}">
        <p14:creationId xmlns:p14="http://schemas.microsoft.com/office/powerpoint/2010/main" val="9004886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sz="quarter" idx="1"/>
              </p:nvPr>
            </p:nvSpPr>
            <p:spPr>
              <a:xfrm>
                <a:off x="533400" y="1447800"/>
                <a:ext cx="8305800" cy="5029200"/>
              </a:xfrm>
            </p:spPr>
            <p:txBody>
              <a:bodyPr>
                <a:normAutofit/>
              </a:bodyPr>
              <a:lstStyle/>
              <a:p>
                <a:pPr marL="0" indent="0">
                  <a:buNone/>
                </a:pPr>
                <a:r>
                  <a:rPr lang="en-US" b="1" dirty="0" smtClean="0"/>
                  <a:t>2 Mathematical form of aggregate expenditure model</a:t>
                </a:r>
              </a:p>
              <a:p>
                <a:pPr marL="0" indent="0">
                  <a:buNone/>
                </a:pPr>
                <a:r>
                  <a:rPr lang="en-US" b="1" u="sng" dirty="0" smtClean="0"/>
                  <a:t>Equilibrium with proportional tax</a:t>
                </a:r>
              </a:p>
              <a:p>
                <a:pPr marL="0" indent="0">
                  <a:buNone/>
                </a:pPr>
                <a:r>
                  <a:rPr lang="en-US" dirty="0" smtClean="0"/>
                  <a:t>APE = Y (actual expenditure line)</a:t>
                </a:r>
              </a:p>
              <a:p>
                <a:pPr marL="0" indent="0">
                  <a:buNone/>
                </a:pPr>
                <a:r>
                  <a:rPr lang="en-US" dirty="0" smtClean="0"/>
                  <a:t>APE = C + I + G + NX (planned expenditure line)</a:t>
                </a:r>
              </a:p>
              <a:p>
                <a:pPr marL="0" indent="0">
                  <a:buNone/>
                </a:pPr>
                <a:r>
                  <a:rPr lang="en-US" dirty="0" smtClean="0">
                    <a:cs typeface="Times New Roman"/>
                  </a:rPr>
                  <a:t>→ Y = C + I + G + NX</a:t>
                </a:r>
              </a:p>
              <a:p>
                <a:pPr marL="0" indent="0">
                  <a:buNone/>
                </a:pPr>
                <a:r>
                  <a:rPr lang="en-US" dirty="0" smtClean="0">
                    <a:cs typeface="Times New Roman"/>
                  </a:rPr>
                  <a:t>or </a:t>
                </a:r>
                <a14:m>
                  <m:oMath xmlns:m="http://schemas.openxmlformats.org/officeDocument/2006/math">
                    <m:r>
                      <a:rPr lang="en-US" b="0" i="1" smtClean="0">
                        <a:latin typeface="Cambria Math"/>
                        <a:cs typeface="Times New Roman"/>
                      </a:rPr>
                      <m:t>𝑌</m:t>
                    </m:r>
                    <m:r>
                      <a:rPr lang="en-US" b="0" i="1" smtClean="0">
                        <a:latin typeface="Cambria Math"/>
                        <a:cs typeface="Times New Roman"/>
                      </a:rPr>
                      <m:t>=</m:t>
                    </m:r>
                    <m:acc>
                      <m:accPr>
                        <m:chr m:val="̅"/>
                        <m:ctrlPr>
                          <a:rPr lang="en-US" b="0" i="1" smtClean="0">
                            <a:latin typeface="Cambria Math"/>
                            <a:cs typeface="Times New Roman"/>
                          </a:rPr>
                        </m:ctrlPr>
                      </m:accPr>
                      <m:e>
                        <m:r>
                          <a:rPr lang="en-US" b="0" i="1" smtClean="0">
                            <a:latin typeface="Cambria Math"/>
                            <a:cs typeface="Times New Roman"/>
                          </a:rPr>
                          <m:t>𝐶</m:t>
                        </m:r>
                      </m:e>
                    </m:acc>
                    <m:r>
                      <a:rPr lang="en-US" b="0" i="1" smtClean="0">
                        <a:latin typeface="Cambria Math"/>
                        <a:cs typeface="Times New Roman"/>
                      </a:rPr>
                      <m:t>+</m:t>
                    </m:r>
                    <m:r>
                      <a:rPr lang="en-US" b="0" i="1" smtClean="0">
                        <a:latin typeface="Cambria Math"/>
                        <a:cs typeface="Times New Roman"/>
                      </a:rPr>
                      <m:t>𝑀𝑃𝐶</m:t>
                    </m:r>
                    <m:d>
                      <m:dPr>
                        <m:ctrlPr>
                          <a:rPr lang="en-US" b="0" i="1" smtClean="0">
                            <a:latin typeface="Cambria Math"/>
                            <a:cs typeface="Times New Roman"/>
                          </a:rPr>
                        </m:ctrlPr>
                      </m:dPr>
                      <m:e>
                        <m:r>
                          <a:rPr lang="en-US" b="0" i="1" smtClean="0">
                            <a:latin typeface="Cambria Math"/>
                            <a:cs typeface="Times New Roman"/>
                          </a:rPr>
                          <m:t>1−</m:t>
                        </m:r>
                        <m:r>
                          <a:rPr lang="en-US" b="0" i="1" smtClean="0">
                            <a:latin typeface="Cambria Math"/>
                            <a:cs typeface="Times New Roman"/>
                          </a:rPr>
                          <m:t>𝑡</m:t>
                        </m:r>
                      </m:e>
                    </m:d>
                    <m:r>
                      <a:rPr lang="en-US" b="0" i="1" smtClean="0">
                        <a:latin typeface="Cambria Math"/>
                        <a:cs typeface="Times New Roman"/>
                      </a:rPr>
                      <m:t>𝑌</m:t>
                    </m:r>
                    <m:r>
                      <a:rPr lang="en-US" b="0" i="1" smtClean="0">
                        <a:latin typeface="Cambria Math"/>
                        <a:cs typeface="Times New Roman"/>
                      </a:rPr>
                      <m:t>+</m:t>
                    </m:r>
                    <m:acc>
                      <m:accPr>
                        <m:chr m:val="̅"/>
                        <m:ctrlPr>
                          <a:rPr lang="en-US" b="0" i="1" smtClean="0">
                            <a:latin typeface="Cambria Math"/>
                            <a:cs typeface="Times New Roman"/>
                          </a:rPr>
                        </m:ctrlPr>
                      </m:accPr>
                      <m:e>
                        <m:r>
                          <a:rPr lang="en-US" b="0" i="1" smtClean="0">
                            <a:latin typeface="Cambria Math"/>
                            <a:cs typeface="Times New Roman"/>
                          </a:rPr>
                          <m:t>𝐼</m:t>
                        </m:r>
                      </m:e>
                    </m:acc>
                    <m:r>
                      <a:rPr lang="en-US" b="0" i="1" smtClean="0">
                        <a:latin typeface="Cambria Math"/>
                        <a:cs typeface="Times New Roman"/>
                      </a:rPr>
                      <m:t>+</m:t>
                    </m:r>
                    <m:acc>
                      <m:accPr>
                        <m:chr m:val="̅"/>
                        <m:ctrlPr>
                          <a:rPr lang="en-US" b="0" i="1" smtClean="0">
                            <a:latin typeface="Cambria Math"/>
                            <a:cs typeface="Times New Roman"/>
                          </a:rPr>
                        </m:ctrlPr>
                      </m:accPr>
                      <m:e>
                        <m:r>
                          <a:rPr lang="en-US" b="0" i="1" smtClean="0">
                            <a:latin typeface="Cambria Math"/>
                            <a:cs typeface="Times New Roman"/>
                          </a:rPr>
                          <m:t>𝐺</m:t>
                        </m:r>
                      </m:e>
                    </m:acc>
                    <m:r>
                      <a:rPr lang="en-US" b="0" i="1" smtClean="0">
                        <a:latin typeface="Cambria Math"/>
                        <a:cs typeface="Times New Roman"/>
                      </a:rPr>
                      <m:t>+</m:t>
                    </m:r>
                    <m:acc>
                      <m:accPr>
                        <m:chr m:val="̅"/>
                        <m:ctrlPr>
                          <a:rPr lang="en-US" b="0" i="1" smtClean="0">
                            <a:latin typeface="Cambria Math"/>
                            <a:cs typeface="Times New Roman"/>
                          </a:rPr>
                        </m:ctrlPr>
                      </m:accPr>
                      <m:e>
                        <m:r>
                          <a:rPr lang="en-US" b="0" i="1" smtClean="0">
                            <a:latin typeface="Cambria Math"/>
                            <a:cs typeface="Times New Roman"/>
                          </a:rPr>
                          <m:t>𝑋</m:t>
                        </m:r>
                      </m:e>
                    </m:acc>
                    <m:r>
                      <a:rPr lang="en-US" b="0" i="1" smtClean="0">
                        <a:latin typeface="Cambria Math"/>
                        <a:cs typeface="Times New Roman"/>
                      </a:rPr>
                      <m:t>−</m:t>
                    </m:r>
                    <m:r>
                      <a:rPr lang="en-US" b="0" i="1" smtClean="0">
                        <a:latin typeface="Cambria Math"/>
                        <a:cs typeface="Times New Roman"/>
                      </a:rPr>
                      <m:t>𝑀𝑃𝑀</m:t>
                    </m:r>
                    <m:r>
                      <a:rPr lang="en-US" b="0" i="1" smtClean="0">
                        <a:latin typeface="Cambria Math"/>
                        <a:cs typeface="Times New Roman"/>
                      </a:rPr>
                      <m:t>.</m:t>
                    </m:r>
                    <m:r>
                      <a:rPr lang="en-US" b="0" i="1" smtClean="0">
                        <a:latin typeface="Cambria Math"/>
                        <a:cs typeface="Times New Roman"/>
                      </a:rPr>
                      <m:t>𝑌</m:t>
                    </m:r>
                  </m:oMath>
                </a14:m>
                <a:endParaRPr lang="en-US" b="0" dirty="0" smtClean="0">
                  <a:cs typeface="Times New Roman"/>
                </a:endParaRPr>
              </a:p>
              <a:p>
                <a:pPr marL="0" indent="0">
                  <a:buNone/>
                </a:pPr>
                <a:endParaRPr lang="en-US" dirty="0" smtClean="0"/>
              </a:p>
              <a:p>
                <a:pPr marL="0" indent="0">
                  <a:buNone/>
                </a:pPr>
                <a:r>
                  <a:rPr lang="en-US" dirty="0" smtClean="0"/>
                  <a:t>At equilibrium </a:t>
                </a:r>
              </a:p>
              <a:p>
                <a:pPr marL="0" indent="0">
                  <a:buNone/>
                </a:pPr>
                <a:endParaRPr lang="en-US" dirty="0"/>
              </a:p>
              <a:p>
                <a:pPr marL="0" indent="0">
                  <a:buNone/>
                </a:pPr>
                <a:r>
                  <a:rPr lang="en-US" dirty="0" smtClean="0"/>
                  <a:t>Expenditure multiplier </a:t>
                </a:r>
              </a:p>
              <a:p>
                <a:pPr marL="0" indent="0">
                  <a:buNone/>
                </a:pPr>
                <a:endParaRPr lang="en-US" dirty="0" smtClean="0"/>
              </a:p>
            </p:txBody>
          </p:sp>
        </mc:Choice>
        <mc:Fallback xmlns="">
          <p:sp>
            <p:nvSpPr>
              <p:cNvPr id="3" name="Content Placeholder 2"/>
              <p:cNvSpPr>
                <a:spLocks noGrp="1" noRot="1" noChangeAspect="1" noMove="1" noResize="1" noEditPoints="1" noAdjustHandles="1" noChangeArrowheads="1" noChangeShapeType="1" noTextEdit="1"/>
              </p:cNvSpPr>
              <p:nvPr>
                <p:ph sz="quarter" idx="1"/>
              </p:nvPr>
            </p:nvSpPr>
            <p:spPr>
              <a:xfrm>
                <a:off x="533400" y="1447800"/>
                <a:ext cx="8305800" cy="5029200"/>
              </a:xfrm>
              <a:blipFill rotWithShape="1">
                <a:blip r:embed="rId3"/>
                <a:stretch>
                  <a:fillRect l="-1322" t="-970"/>
                </a:stretch>
              </a:blipFill>
            </p:spPr>
            <p:txBody>
              <a:bodyPr/>
              <a:lstStyle/>
              <a:p>
                <a:r>
                  <a:rPr lang="en-US">
                    <a:noFill/>
                  </a:rPr>
                  <a:t> </a:t>
                </a:r>
              </a:p>
            </p:txBody>
          </p:sp>
        </mc:Fallback>
      </mc:AlternateContent>
      <p:sp>
        <p:nvSpPr>
          <p:cNvPr id="4" name="Title 1"/>
          <p:cNvSpPr>
            <a:spLocks noGrp="1"/>
          </p:cNvSpPr>
          <p:nvPr>
            <p:ph type="title"/>
          </p:nvPr>
        </p:nvSpPr>
        <p:spPr/>
        <p:txBody>
          <a:bodyPr>
            <a:normAutofit fontScale="90000"/>
          </a:bodyPr>
          <a:lstStyle/>
          <a:p>
            <a:r>
              <a:rPr lang="en-US" dirty="0"/>
              <a:t>I Aggregate expenditure model (Keynesian cross point model</a:t>
            </a:r>
            <a:r>
              <a:rPr lang="en-US" dirty="0" smtClean="0"/>
              <a:t>)</a:t>
            </a:r>
            <a:endParaRPr lang="en-US" dirty="0"/>
          </a:p>
        </p:txBody>
      </p:sp>
      <p:sp>
        <p:nvSpPr>
          <p:cNvPr id="5" name="Left Brace 4"/>
          <p:cNvSpPr/>
          <p:nvPr/>
        </p:nvSpPr>
        <p:spPr>
          <a:xfrm>
            <a:off x="502227" y="2362200"/>
            <a:ext cx="228600" cy="9144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2317502133"/>
              </p:ext>
            </p:extLst>
          </p:nvPr>
        </p:nvGraphicFramePr>
        <p:xfrm>
          <a:off x="2895600" y="4495800"/>
          <a:ext cx="3886200" cy="990600"/>
        </p:xfrm>
        <a:graphic>
          <a:graphicData uri="http://schemas.openxmlformats.org/presentationml/2006/ole">
            <mc:AlternateContent xmlns:mc="http://schemas.openxmlformats.org/markup-compatibility/2006">
              <mc:Choice xmlns:v="urn:schemas-microsoft-com:vml" Requires="v">
                <p:oleObj spid="_x0000_s6168" name="Equation" r:id="rId4" imgW="1675673" imgH="444307" progId="Equation.3">
                  <p:embed/>
                </p:oleObj>
              </mc:Choice>
              <mc:Fallback>
                <p:oleObj name="Equation" r:id="rId4" imgW="1675673" imgH="444307" progId="Equation.3">
                  <p:embed/>
                  <p:pic>
                    <p:nvPicPr>
                      <p:cNvPr id="0" name="Object 6"/>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895600" y="4495800"/>
                        <a:ext cx="3886200" cy="990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1739303293"/>
              </p:ext>
            </p:extLst>
          </p:nvPr>
        </p:nvGraphicFramePr>
        <p:xfrm>
          <a:off x="3733800" y="5486400"/>
          <a:ext cx="3657600" cy="914400"/>
        </p:xfrm>
        <a:graphic>
          <a:graphicData uri="http://schemas.openxmlformats.org/presentationml/2006/ole">
            <mc:AlternateContent xmlns:mc="http://schemas.openxmlformats.org/markup-compatibility/2006">
              <mc:Choice xmlns:v="urn:schemas-microsoft-com:vml" Requires="v">
                <p:oleObj spid="_x0000_s6169" name="Equation" r:id="rId6" imgW="1701800" imgH="419100" progId="Equation.3">
                  <p:embed/>
                </p:oleObj>
              </mc:Choice>
              <mc:Fallback>
                <p:oleObj name="Equation" r:id="rId6" imgW="1701800" imgH="419100" progId="Equation.3">
                  <p:embed/>
                  <p:pic>
                    <p:nvPicPr>
                      <p:cNvPr id="0" name="Object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733800" y="5486400"/>
                        <a:ext cx="365760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88006462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sz="quarter" idx="1"/>
              </p:nvPr>
            </p:nvSpPr>
            <p:spPr>
              <a:xfrm>
                <a:off x="457200" y="942108"/>
                <a:ext cx="7772400" cy="5687291"/>
              </a:xfrm>
            </p:spPr>
            <p:txBody>
              <a:bodyPr>
                <a:normAutofit/>
              </a:bodyPr>
              <a:lstStyle/>
              <a:p>
                <a:pPr marL="0" indent="0">
                  <a:buNone/>
                </a:pPr>
                <a:r>
                  <a:rPr lang="en-US" b="1" dirty="0" smtClean="0"/>
                  <a:t>2 Mathematical form of aggregate expenditure model</a:t>
                </a:r>
              </a:p>
              <a:p>
                <a:pPr marL="0" indent="0">
                  <a:buNone/>
                </a:pPr>
                <a:r>
                  <a:rPr lang="en-US" b="1" u="sng" dirty="0"/>
                  <a:t>Equilibrium with </a:t>
                </a:r>
                <a:r>
                  <a:rPr lang="en-US" b="1" u="sng" dirty="0" smtClean="0"/>
                  <a:t>lump sum </a:t>
                </a:r>
                <a:r>
                  <a:rPr lang="en-US" b="1" u="sng" dirty="0"/>
                  <a:t>tax</a:t>
                </a:r>
              </a:p>
              <a:p>
                <a:pPr marL="0" indent="0">
                  <a:buNone/>
                </a:pPr>
                <a:r>
                  <a:rPr lang="en-US" dirty="0"/>
                  <a:t>APE = Y (actual expenditure line)</a:t>
                </a:r>
              </a:p>
              <a:p>
                <a:pPr marL="0" indent="0">
                  <a:buNone/>
                </a:pPr>
                <a:r>
                  <a:rPr lang="en-US" dirty="0"/>
                  <a:t>APE = C + I + G + NX (planned expenditure line)</a:t>
                </a:r>
              </a:p>
              <a:p>
                <a:pPr marL="0" indent="0">
                  <a:buNone/>
                </a:pPr>
                <a:r>
                  <a:rPr lang="en-US" dirty="0">
                    <a:cs typeface="Times New Roman"/>
                  </a:rPr>
                  <a:t>→ Y = C + I + G + NX</a:t>
                </a:r>
              </a:p>
              <a:p>
                <a:pPr marL="0" indent="0">
                  <a:buNone/>
                </a:pPr>
                <a:r>
                  <a:rPr lang="en-US" dirty="0">
                    <a:cs typeface="Times New Roman"/>
                  </a:rPr>
                  <a:t>or </a:t>
                </a:r>
                <a14:m>
                  <m:oMath xmlns:m="http://schemas.openxmlformats.org/officeDocument/2006/math">
                    <m:r>
                      <a:rPr lang="en-US" i="1">
                        <a:latin typeface="Cambria Math"/>
                        <a:cs typeface="Times New Roman"/>
                      </a:rPr>
                      <m:t>𝑌</m:t>
                    </m:r>
                    <m:r>
                      <a:rPr lang="en-US" i="1">
                        <a:latin typeface="Cambria Math"/>
                        <a:cs typeface="Times New Roman"/>
                      </a:rPr>
                      <m:t>=</m:t>
                    </m:r>
                    <m:acc>
                      <m:accPr>
                        <m:chr m:val="̅"/>
                        <m:ctrlPr>
                          <a:rPr lang="en-US" i="1">
                            <a:latin typeface="Cambria Math"/>
                            <a:cs typeface="Times New Roman"/>
                          </a:rPr>
                        </m:ctrlPr>
                      </m:accPr>
                      <m:e>
                        <m:r>
                          <a:rPr lang="en-US" i="1">
                            <a:latin typeface="Cambria Math"/>
                            <a:cs typeface="Times New Roman"/>
                          </a:rPr>
                          <m:t>𝐶</m:t>
                        </m:r>
                      </m:e>
                    </m:acc>
                    <m:r>
                      <a:rPr lang="en-US" i="1">
                        <a:latin typeface="Cambria Math"/>
                        <a:cs typeface="Times New Roman"/>
                      </a:rPr>
                      <m:t>+</m:t>
                    </m:r>
                    <m:r>
                      <a:rPr lang="en-US" i="1">
                        <a:latin typeface="Cambria Math"/>
                        <a:cs typeface="Times New Roman"/>
                      </a:rPr>
                      <m:t>𝑀𝑃𝐶</m:t>
                    </m:r>
                    <m:r>
                      <a:rPr lang="en-US" b="0" i="1" smtClean="0">
                        <a:latin typeface="Cambria Math"/>
                        <a:cs typeface="Times New Roman"/>
                      </a:rPr>
                      <m:t>(</m:t>
                    </m:r>
                    <m:r>
                      <a:rPr lang="en-US" b="0" i="1" smtClean="0">
                        <a:latin typeface="Cambria Math"/>
                        <a:cs typeface="Times New Roman"/>
                      </a:rPr>
                      <m:t>𝑌</m:t>
                    </m:r>
                    <m:r>
                      <a:rPr lang="en-US" b="0" i="1" smtClean="0">
                        <a:latin typeface="Cambria Math"/>
                        <a:cs typeface="Times New Roman"/>
                      </a:rPr>
                      <m:t>−</m:t>
                    </m:r>
                    <m:acc>
                      <m:accPr>
                        <m:chr m:val="̅"/>
                        <m:ctrlPr>
                          <a:rPr lang="en-US" b="0" i="1" smtClean="0">
                            <a:latin typeface="Cambria Math"/>
                            <a:cs typeface="Times New Roman"/>
                          </a:rPr>
                        </m:ctrlPr>
                      </m:accPr>
                      <m:e>
                        <m:r>
                          <a:rPr lang="en-US" b="0" i="1" smtClean="0">
                            <a:latin typeface="Cambria Math"/>
                            <a:cs typeface="Times New Roman"/>
                          </a:rPr>
                          <m:t>𝑇</m:t>
                        </m:r>
                      </m:e>
                    </m:acc>
                    <m:r>
                      <a:rPr lang="en-US" b="0" i="1" smtClean="0">
                        <a:latin typeface="Cambria Math"/>
                        <a:cs typeface="Times New Roman"/>
                      </a:rPr>
                      <m:t>)</m:t>
                    </m:r>
                    <m:r>
                      <a:rPr lang="en-US" i="1">
                        <a:latin typeface="Cambria Math"/>
                        <a:cs typeface="Times New Roman"/>
                      </a:rPr>
                      <m:t>+</m:t>
                    </m:r>
                    <m:acc>
                      <m:accPr>
                        <m:chr m:val="̅"/>
                        <m:ctrlPr>
                          <a:rPr lang="en-US" i="1">
                            <a:latin typeface="Cambria Math"/>
                            <a:cs typeface="Times New Roman"/>
                          </a:rPr>
                        </m:ctrlPr>
                      </m:accPr>
                      <m:e>
                        <m:r>
                          <a:rPr lang="en-US" i="1">
                            <a:latin typeface="Cambria Math"/>
                            <a:cs typeface="Times New Roman"/>
                          </a:rPr>
                          <m:t>𝐼</m:t>
                        </m:r>
                      </m:e>
                    </m:acc>
                    <m:r>
                      <a:rPr lang="en-US" i="1">
                        <a:latin typeface="Cambria Math"/>
                        <a:cs typeface="Times New Roman"/>
                      </a:rPr>
                      <m:t>+</m:t>
                    </m:r>
                    <m:acc>
                      <m:accPr>
                        <m:chr m:val="̅"/>
                        <m:ctrlPr>
                          <a:rPr lang="en-US" i="1">
                            <a:latin typeface="Cambria Math"/>
                            <a:cs typeface="Times New Roman"/>
                          </a:rPr>
                        </m:ctrlPr>
                      </m:accPr>
                      <m:e>
                        <m:r>
                          <a:rPr lang="en-US" i="1">
                            <a:latin typeface="Cambria Math"/>
                            <a:cs typeface="Times New Roman"/>
                          </a:rPr>
                          <m:t>𝐺</m:t>
                        </m:r>
                      </m:e>
                    </m:acc>
                    <m:r>
                      <a:rPr lang="en-US" i="1">
                        <a:latin typeface="Cambria Math"/>
                        <a:cs typeface="Times New Roman"/>
                      </a:rPr>
                      <m:t>+</m:t>
                    </m:r>
                    <m:acc>
                      <m:accPr>
                        <m:chr m:val="̅"/>
                        <m:ctrlPr>
                          <a:rPr lang="en-US" i="1">
                            <a:latin typeface="Cambria Math"/>
                            <a:cs typeface="Times New Roman"/>
                          </a:rPr>
                        </m:ctrlPr>
                      </m:accPr>
                      <m:e>
                        <m:r>
                          <a:rPr lang="en-US" i="1">
                            <a:latin typeface="Cambria Math"/>
                            <a:cs typeface="Times New Roman"/>
                          </a:rPr>
                          <m:t>𝑋</m:t>
                        </m:r>
                      </m:e>
                    </m:acc>
                    <m:r>
                      <a:rPr lang="en-US" i="1">
                        <a:latin typeface="Cambria Math"/>
                        <a:cs typeface="Times New Roman"/>
                      </a:rPr>
                      <m:t>−</m:t>
                    </m:r>
                    <m:r>
                      <a:rPr lang="en-US" i="1">
                        <a:latin typeface="Cambria Math"/>
                        <a:cs typeface="Times New Roman"/>
                      </a:rPr>
                      <m:t>𝑀𝑃𝑀</m:t>
                    </m:r>
                    <m:r>
                      <a:rPr lang="en-US" i="1">
                        <a:latin typeface="Cambria Math"/>
                        <a:cs typeface="Times New Roman"/>
                      </a:rPr>
                      <m:t>.</m:t>
                    </m:r>
                    <m:r>
                      <a:rPr lang="en-US" i="1">
                        <a:latin typeface="Cambria Math"/>
                        <a:cs typeface="Times New Roman"/>
                      </a:rPr>
                      <m:t>𝑌</m:t>
                    </m:r>
                  </m:oMath>
                </a14:m>
                <a:endParaRPr lang="en-US" dirty="0">
                  <a:cs typeface="Times New Roman"/>
                </a:endParaRPr>
              </a:p>
              <a:p>
                <a:pPr marL="0" indent="0">
                  <a:buNone/>
                </a:pPr>
                <a:r>
                  <a:rPr lang="en-US" dirty="0"/>
                  <a:t>At equilibrium </a:t>
                </a:r>
                <a:endParaRPr lang="en-US" dirty="0" smtClean="0"/>
              </a:p>
              <a:p>
                <a:pPr marL="0" indent="0">
                  <a:buNone/>
                </a:pPr>
                <a:endParaRPr lang="en-US" dirty="0"/>
              </a:p>
              <a:p>
                <a:pPr marL="0" indent="0">
                  <a:buNone/>
                </a:pPr>
                <a:endParaRPr lang="en-US" dirty="0" smtClean="0"/>
              </a:p>
              <a:p>
                <a:pPr marL="0" indent="0">
                  <a:buNone/>
                </a:pPr>
                <a:r>
                  <a:rPr lang="en-US" dirty="0" smtClean="0"/>
                  <a:t>Expenditure multiplier (m)                     Tax multiplier (m’)</a:t>
                </a:r>
                <a:endParaRPr lang="en-US" dirty="0"/>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sz="quarter" idx="1"/>
              </p:nvPr>
            </p:nvSpPr>
            <p:spPr>
              <a:xfrm>
                <a:off x="457200" y="942108"/>
                <a:ext cx="7772400" cy="5687291"/>
              </a:xfrm>
              <a:blipFill rotWithShape="1">
                <a:blip r:embed="rId3"/>
                <a:stretch>
                  <a:fillRect l="-1333" t="-858" r="-157"/>
                </a:stretch>
              </a:blipFill>
            </p:spPr>
            <p:txBody>
              <a:bodyPr/>
              <a:lstStyle/>
              <a:p>
                <a:r>
                  <a:rPr lang="en-US">
                    <a:noFill/>
                  </a:rPr>
                  <a:t> </a:t>
                </a:r>
              </a:p>
            </p:txBody>
          </p:sp>
        </mc:Fallback>
      </mc:AlternateContent>
      <p:sp>
        <p:nvSpPr>
          <p:cNvPr id="4" name="Title 1"/>
          <p:cNvSpPr>
            <a:spLocks noGrp="1"/>
          </p:cNvSpPr>
          <p:nvPr>
            <p:ph type="title"/>
          </p:nvPr>
        </p:nvSpPr>
        <p:spPr>
          <a:xfrm>
            <a:off x="845127" y="13855"/>
            <a:ext cx="7772400" cy="1143000"/>
          </a:xfrm>
        </p:spPr>
        <p:txBody>
          <a:bodyPr>
            <a:normAutofit fontScale="90000"/>
          </a:bodyPr>
          <a:lstStyle/>
          <a:p>
            <a:r>
              <a:rPr lang="en-US" dirty="0"/>
              <a:t>I Aggregate expenditure model (Keynesian cross point model</a:t>
            </a:r>
            <a:r>
              <a:rPr lang="en-US" dirty="0" smtClean="0"/>
              <a:t>)</a:t>
            </a:r>
            <a:endParaRPr lang="en-US" dirty="0"/>
          </a:p>
        </p:txBody>
      </p:sp>
      <p:sp>
        <p:nvSpPr>
          <p:cNvPr id="5" name="Left Brace 4"/>
          <p:cNvSpPr/>
          <p:nvPr/>
        </p:nvSpPr>
        <p:spPr>
          <a:xfrm>
            <a:off x="304800" y="1911927"/>
            <a:ext cx="228600" cy="9144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3643879432"/>
              </p:ext>
            </p:extLst>
          </p:nvPr>
        </p:nvGraphicFramePr>
        <p:xfrm>
          <a:off x="568036" y="4191000"/>
          <a:ext cx="7796645" cy="806450"/>
        </p:xfrm>
        <a:graphic>
          <a:graphicData uri="http://schemas.openxmlformats.org/presentationml/2006/ole">
            <mc:AlternateContent xmlns:mc="http://schemas.openxmlformats.org/markup-compatibility/2006">
              <mc:Choice xmlns:v="urn:schemas-microsoft-com:vml" Requires="v">
                <p:oleObj spid="_x0000_s7199" name="Equation" r:id="rId4" imgW="3822700" imgH="393700" progId="Equation.3">
                  <p:embed/>
                </p:oleObj>
              </mc:Choice>
              <mc:Fallback>
                <p:oleObj name="Equation" r:id="rId4" imgW="3822700" imgH="393700" progId="Equation.3">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8036" y="4191000"/>
                        <a:ext cx="7796645" cy="806450"/>
                      </a:xfrm>
                      <a:prstGeom prst="rect">
                        <a:avLst/>
                      </a:prstGeom>
                      <a:noFill/>
                      <a:ln>
                        <a:noFill/>
                      </a:ln>
                      <a:effec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1025514429"/>
              </p:ext>
            </p:extLst>
          </p:nvPr>
        </p:nvGraphicFramePr>
        <p:xfrm>
          <a:off x="541338" y="5638800"/>
          <a:ext cx="3033712" cy="914400"/>
        </p:xfrm>
        <a:graphic>
          <a:graphicData uri="http://schemas.openxmlformats.org/presentationml/2006/ole">
            <mc:AlternateContent xmlns:mc="http://schemas.openxmlformats.org/markup-compatibility/2006">
              <mc:Choice xmlns:v="urn:schemas-microsoft-com:vml" Requires="v">
                <p:oleObj spid="_x0000_s7200" name="Equation" r:id="rId6" imgW="1358640" imgH="393480" progId="Equation.3">
                  <p:embed/>
                </p:oleObj>
              </mc:Choice>
              <mc:Fallback>
                <p:oleObj name="Equation" r:id="rId6" imgW="1358640" imgH="393480" progId="Equation.3">
                  <p:embed/>
                  <p:pic>
                    <p:nvPicPr>
                      <p:cNvPr id="0" name="Object 9"/>
                      <p:cNvPicPr>
                        <a:picLocks noChangeAspect="1" noChangeArrowheads="1"/>
                      </p:cNvPicPr>
                      <p:nvPr/>
                    </p:nvPicPr>
                    <p:blipFill>
                      <a:blip r:embed="rId7"/>
                      <a:srcRect/>
                      <a:stretch>
                        <a:fillRect/>
                      </a:stretch>
                    </p:blipFill>
                    <p:spPr bwMode="auto">
                      <a:xfrm>
                        <a:off x="541338" y="5638800"/>
                        <a:ext cx="3033712"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2120995202"/>
              </p:ext>
            </p:extLst>
          </p:nvPr>
        </p:nvGraphicFramePr>
        <p:xfrm>
          <a:off x="4975225" y="5638800"/>
          <a:ext cx="2774950" cy="914400"/>
        </p:xfrm>
        <a:graphic>
          <a:graphicData uri="http://schemas.openxmlformats.org/presentationml/2006/ole">
            <mc:AlternateContent xmlns:mc="http://schemas.openxmlformats.org/markup-compatibility/2006">
              <mc:Choice xmlns:v="urn:schemas-microsoft-com:vml" Requires="v">
                <p:oleObj spid="_x0000_s7201" name="Equation" r:id="rId8" imgW="1371600" imgH="393480" progId="Equation.3">
                  <p:embed/>
                </p:oleObj>
              </mc:Choice>
              <mc:Fallback>
                <p:oleObj name="Equation" r:id="rId8" imgW="1371600" imgH="393480" progId="Equation.3">
                  <p:embed/>
                  <p:pic>
                    <p:nvPicPr>
                      <p:cNvPr id="0" name="Object 10"/>
                      <p:cNvPicPr>
                        <a:picLocks noChangeAspect="1" noChangeArrowheads="1"/>
                      </p:cNvPicPr>
                      <p:nvPr/>
                    </p:nvPicPr>
                    <p:blipFill>
                      <a:blip r:embed="rId9"/>
                      <a:srcRect/>
                      <a:stretch>
                        <a:fillRect/>
                      </a:stretch>
                    </p:blipFill>
                    <p:spPr bwMode="auto">
                      <a:xfrm>
                        <a:off x="4975225" y="5638800"/>
                        <a:ext cx="2774950" cy="914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178486678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3" name="Content Placeholder 2"/>
              <p:cNvSpPr>
                <a:spLocks noGrp="1"/>
              </p:cNvSpPr>
              <p:nvPr>
                <p:ph sz="quarter" idx="1"/>
              </p:nvPr>
            </p:nvSpPr>
            <p:spPr>
              <a:xfrm>
                <a:off x="381000" y="1066798"/>
                <a:ext cx="7772400" cy="5181601"/>
              </a:xfrm>
            </p:spPr>
            <p:txBody>
              <a:bodyPr>
                <a:normAutofit/>
              </a:bodyPr>
              <a:lstStyle/>
              <a:p>
                <a:pPr marL="0" indent="0">
                  <a:buNone/>
                </a:pPr>
                <a:r>
                  <a:rPr lang="en-US" b="1" dirty="0" smtClean="0"/>
                  <a:t>2 Mathematical form of aggregate expenditure model</a:t>
                </a:r>
              </a:p>
              <a:p>
                <a:pPr marL="0" indent="0">
                  <a:buNone/>
                </a:pPr>
                <a:r>
                  <a:rPr lang="en-US" b="1" u="sng" dirty="0"/>
                  <a:t>Equilibrium with </a:t>
                </a:r>
                <a:r>
                  <a:rPr lang="en-US" b="1" u="sng" dirty="0" smtClean="0"/>
                  <a:t>combined tax</a:t>
                </a:r>
                <a:endParaRPr lang="en-US" b="1" u="sng" dirty="0"/>
              </a:p>
              <a:p>
                <a:pPr marL="0" indent="0">
                  <a:buNone/>
                </a:pPr>
                <a:r>
                  <a:rPr lang="en-US" dirty="0"/>
                  <a:t>APE = Y (actual expenditure line)</a:t>
                </a:r>
              </a:p>
              <a:p>
                <a:pPr marL="0" indent="0">
                  <a:buNone/>
                </a:pPr>
                <a:r>
                  <a:rPr lang="en-US" dirty="0"/>
                  <a:t>APE = C + I + G + NX (planned expenditure line)</a:t>
                </a:r>
              </a:p>
              <a:p>
                <a:pPr marL="0" indent="0">
                  <a:buNone/>
                </a:pPr>
                <a:r>
                  <a:rPr lang="en-US" dirty="0">
                    <a:cs typeface="Times New Roman"/>
                  </a:rPr>
                  <a:t>→ Y = C + I + G + NX</a:t>
                </a:r>
              </a:p>
              <a:p>
                <a:pPr marL="0" indent="0">
                  <a:buNone/>
                </a:pPr>
                <a:r>
                  <a:rPr lang="en-US" dirty="0">
                    <a:cs typeface="Times New Roman"/>
                  </a:rPr>
                  <a:t>or </a:t>
                </a:r>
                <a14:m>
                  <m:oMath xmlns:m="http://schemas.openxmlformats.org/officeDocument/2006/math">
                    <m:r>
                      <a:rPr lang="en-US" i="1">
                        <a:latin typeface="Cambria Math"/>
                        <a:cs typeface="Times New Roman"/>
                      </a:rPr>
                      <m:t>𝑌</m:t>
                    </m:r>
                    <m:r>
                      <a:rPr lang="en-US" i="1">
                        <a:latin typeface="Cambria Math"/>
                        <a:cs typeface="Times New Roman"/>
                      </a:rPr>
                      <m:t>=</m:t>
                    </m:r>
                    <m:acc>
                      <m:accPr>
                        <m:chr m:val="̅"/>
                        <m:ctrlPr>
                          <a:rPr lang="en-US" i="1">
                            <a:latin typeface="Cambria Math"/>
                            <a:cs typeface="Times New Roman"/>
                          </a:rPr>
                        </m:ctrlPr>
                      </m:accPr>
                      <m:e>
                        <m:r>
                          <a:rPr lang="en-US" i="1">
                            <a:latin typeface="Cambria Math"/>
                            <a:cs typeface="Times New Roman"/>
                          </a:rPr>
                          <m:t>𝐶</m:t>
                        </m:r>
                      </m:e>
                    </m:acc>
                    <m:r>
                      <a:rPr lang="en-US" i="1">
                        <a:latin typeface="Cambria Math"/>
                        <a:cs typeface="Times New Roman"/>
                      </a:rPr>
                      <m:t>+</m:t>
                    </m:r>
                    <m:r>
                      <a:rPr lang="en-US" i="1">
                        <a:latin typeface="Cambria Math"/>
                        <a:cs typeface="Times New Roman"/>
                      </a:rPr>
                      <m:t>𝑀𝑃𝐶</m:t>
                    </m:r>
                    <m:r>
                      <a:rPr lang="en-US" i="1">
                        <a:latin typeface="Cambria Math"/>
                        <a:cs typeface="Times New Roman"/>
                      </a:rPr>
                      <m:t>(</m:t>
                    </m:r>
                    <m:r>
                      <a:rPr lang="en-US" i="1">
                        <a:latin typeface="Cambria Math"/>
                        <a:cs typeface="Times New Roman"/>
                      </a:rPr>
                      <m:t>𝑌</m:t>
                    </m:r>
                    <m:r>
                      <a:rPr lang="en-US" i="1">
                        <a:latin typeface="Cambria Math"/>
                        <a:cs typeface="Times New Roman"/>
                      </a:rPr>
                      <m:t>−</m:t>
                    </m:r>
                    <m:acc>
                      <m:accPr>
                        <m:chr m:val="̅"/>
                        <m:ctrlPr>
                          <a:rPr lang="en-US" i="1">
                            <a:latin typeface="Cambria Math"/>
                            <a:cs typeface="Times New Roman"/>
                          </a:rPr>
                        </m:ctrlPr>
                      </m:accPr>
                      <m:e>
                        <m:r>
                          <a:rPr lang="en-US" i="1">
                            <a:latin typeface="Cambria Math"/>
                            <a:cs typeface="Times New Roman"/>
                          </a:rPr>
                          <m:t>𝑇</m:t>
                        </m:r>
                      </m:e>
                    </m:acc>
                    <m:r>
                      <a:rPr lang="en-US" b="0" i="1" smtClean="0">
                        <a:latin typeface="Cambria Math"/>
                        <a:cs typeface="Times New Roman"/>
                      </a:rPr>
                      <m:t>−</m:t>
                    </m:r>
                    <m:r>
                      <a:rPr lang="en-US" b="0" i="1" smtClean="0">
                        <a:latin typeface="Cambria Math"/>
                        <a:cs typeface="Times New Roman"/>
                      </a:rPr>
                      <m:t>𝑡𝑌</m:t>
                    </m:r>
                    <m:r>
                      <a:rPr lang="en-US" i="1">
                        <a:latin typeface="Cambria Math"/>
                        <a:cs typeface="Times New Roman"/>
                      </a:rPr>
                      <m:t>)+</m:t>
                    </m:r>
                    <m:acc>
                      <m:accPr>
                        <m:chr m:val="̅"/>
                        <m:ctrlPr>
                          <a:rPr lang="en-US" i="1">
                            <a:latin typeface="Cambria Math"/>
                            <a:cs typeface="Times New Roman"/>
                          </a:rPr>
                        </m:ctrlPr>
                      </m:accPr>
                      <m:e>
                        <m:r>
                          <a:rPr lang="en-US" i="1">
                            <a:latin typeface="Cambria Math"/>
                            <a:cs typeface="Times New Roman"/>
                          </a:rPr>
                          <m:t>𝐼</m:t>
                        </m:r>
                      </m:e>
                    </m:acc>
                    <m:r>
                      <a:rPr lang="en-US" i="1">
                        <a:latin typeface="Cambria Math"/>
                        <a:cs typeface="Times New Roman"/>
                      </a:rPr>
                      <m:t>+</m:t>
                    </m:r>
                    <m:acc>
                      <m:accPr>
                        <m:chr m:val="̅"/>
                        <m:ctrlPr>
                          <a:rPr lang="en-US" i="1">
                            <a:latin typeface="Cambria Math"/>
                            <a:cs typeface="Times New Roman"/>
                          </a:rPr>
                        </m:ctrlPr>
                      </m:accPr>
                      <m:e>
                        <m:r>
                          <a:rPr lang="en-US" i="1">
                            <a:latin typeface="Cambria Math"/>
                            <a:cs typeface="Times New Roman"/>
                          </a:rPr>
                          <m:t>𝐺</m:t>
                        </m:r>
                      </m:e>
                    </m:acc>
                    <m:r>
                      <a:rPr lang="en-US" i="1">
                        <a:latin typeface="Cambria Math"/>
                        <a:cs typeface="Times New Roman"/>
                      </a:rPr>
                      <m:t>+</m:t>
                    </m:r>
                    <m:acc>
                      <m:accPr>
                        <m:chr m:val="̅"/>
                        <m:ctrlPr>
                          <a:rPr lang="en-US" i="1">
                            <a:latin typeface="Cambria Math"/>
                            <a:cs typeface="Times New Roman"/>
                          </a:rPr>
                        </m:ctrlPr>
                      </m:accPr>
                      <m:e>
                        <m:r>
                          <a:rPr lang="en-US" i="1">
                            <a:latin typeface="Cambria Math"/>
                            <a:cs typeface="Times New Roman"/>
                          </a:rPr>
                          <m:t>𝑋</m:t>
                        </m:r>
                      </m:e>
                    </m:acc>
                    <m:r>
                      <a:rPr lang="en-US" i="1">
                        <a:latin typeface="Cambria Math"/>
                        <a:cs typeface="Times New Roman"/>
                      </a:rPr>
                      <m:t>−</m:t>
                    </m:r>
                    <m:r>
                      <a:rPr lang="en-US" i="1">
                        <a:latin typeface="Cambria Math"/>
                        <a:cs typeface="Times New Roman"/>
                      </a:rPr>
                      <m:t>𝑀𝑃𝑀</m:t>
                    </m:r>
                    <m:r>
                      <a:rPr lang="en-US" i="1">
                        <a:latin typeface="Cambria Math"/>
                        <a:cs typeface="Times New Roman"/>
                      </a:rPr>
                      <m:t>.</m:t>
                    </m:r>
                    <m:r>
                      <a:rPr lang="en-US" i="1">
                        <a:latin typeface="Cambria Math"/>
                        <a:cs typeface="Times New Roman"/>
                      </a:rPr>
                      <m:t>𝑌</m:t>
                    </m:r>
                  </m:oMath>
                </a14:m>
                <a:endParaRPr lang="en-US" dirty="0">
                  <a:cs typeface="Times New Roman"/>
                </a:endParaRPr>
              </a:p>
              <a:p>
                <a:pPr marL="0" indent="0">
                  <a:buNone/>
                </a:pPr>
                <a:r>
                  <a:rPr lang="en-US" dirty="0"/>
                  <a:t>At equilibrium </a:t>
                </a:r>
                <a:endParaRPr lang="en-US" dirty="0" smtClean="0"/>
              </a:p>
              <a:p>
                <a:pPr marL="0" indent="0">
                  <a:buNone/>
                </a:pPr>
                <a:endParaRPr lang="en-US" dirty="0"/>
              </a:p>
              <a:p>
                <a:pPr marL="0" indent="0">
                  <a:buNone/>
                </a:pPr>
                <a:endParaRPr lang="en-US" dirty="0" smtClean="0"/>
              </a:p>
              <a:p>
                <a:pPr marL="0" indent="0">
                  <a:buNone/>
                </a:pPr>
                <a:r>
                  <a:rPr lang="en-US" dirty="0" smtClean="0"/>
                  <a:t>Expenditure multiplier (m)                    Tax multiplier (m’)</a:t>
                </a:r>
              </a:p>
              <a:p>
                <a:pPr marL="0" indent="0">
                  <a:buNone/>
                </a:pPr>
                <a:endParaRPr lang="en-US" dirty="0"/>
              </a:p>
              <a:p>
                <a:pPr marL="0" indent="0">
                  <a:buNone/>
                </a:pPr>
                <a:endParaRPr lang="en-US" dirty="0"/>
              </a:p>
            </p:txBody>
          </p:sp>
        </mc:Choice>
        <mc:Fallback xmlns="">
          <p:sp>
            <p:nvSpPr>
              <p:cNvPr id="3" name="Content Placeholder 2"/>
              <p:cNvSpPr>
                <a:spLocks noGrp="1" noRot="1" noChangeAspect="1" noMove="1" noResize="1" noEditPoints="1" noAdjustHandles="1" noChangeArrowheads="1" noChangeShapeType="1" noTextEdit="1"/>
              </p:cNvSpPr>
              <p:nvPr>
                <p:ph sz="quarter" idx="1"/>
              </p:nvPr>
            </p:nvSpPr>
            <p:spPr>
              <a:xfrm>
                <a:off x="381000" y="1066798"/>
                <a:ext cx="7772400" cy="5181601"/>
              </a:xfrm>
              <a:blipFill rotWithShape="1">
                <a:blip r:embed="rId3"/>
                <a:stretch>
                  <a:fillRect l="-1412" t="-941" r="-157"/>
                </a:stretch>
              </a:blipFill>
            </p:spPr>
            <p:txBody>
              <a:bodyPr/>
              <a:lstStyle/>
              <a:p>
                <a:r>
                  <a:rPr lang="en-US">
                    <a:noFill/>
                  </a:rPr>
                  <a:t> </a:t>
                </a:r>
              </a:p>
            </p:txBody>
          </p:sp>
        </mc:Fallback>
      </mc:AlternateContent>
      <p:sp>
        <p:nvSpPr>
          <p:cNvPr id="4" name="Title 1"/>
          <p:cNvSpPr>
            <a:spLocks noGrp="1"/>
          </p:cNvSpPr>
          <p:nvPr>
            <p:ph type="title"/>
          </p:nvPr>
        </p:nvSpPr>
        <p:spPr>
          <a:xfrm>
            <a:off x="609600" y="0"/>
            <a:ext cx="7772400" cy="1143000"/>
          </a:xfrm>
        </p:spPr>
        <p:txBody>
          <a:bodyPr>
            <a:normAutofit fontScale="90000"/>
          </a:bodyPr>
          <a:lstStyle/>
          <a:p>
            <a:r>
              <a:rPr lang="en-US" dirty="0"/>
              <a:t>I Aggregate expenditure model (Keynesian cross point model</a:t>
            </a:r>
            <a:r>
              <a:rPr lang="en-US" dirty="0" smtClean="0"/>
              <a:t>)</a:t>
            </a:r>
            <a:endParaRPr lang="en-US" dirty="0"/>
          </a:p>
        </p:txBody>
      </p:sp>
      <p:sp>
        <p:nvSpPr>
          <p:cNvPr id="5" name="Left Brace 4"/>
          <p:cNvSpPr/>
          <p:nvPr/>
        </p:nvSpPr>
        <p:spPr>
          <a:xfrm>
            <a:off x="228600" y="1981199"/>
            <a:ext cx="228600" cy="914400"/>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aphicFrame>
        <p:nvGraphicFramePr>
          <p:cNvPr id="6" name="Object 5"/>
          <p:cNvGraphicFramePr>
            <a:graphicFrameLocks noChangeAspect="1"/>
          </p:cNvGraphicFramePr>
          <p:nvPr>
            <p:extLst>
              <p:ext uri="{D42A27DB-BD31-4B8C-83A1-F6EECF244321}">
                <p14:modId xmlns:p14="http://schemas.microsoft.com/office/powerpoint/2010/main" val="1704161727"/>
              </p:ext>
            </p:extLst>
          </p:nvPr>
        </p:nvGraphicFramePr>
        <p:xfrm>
          <a:off x="228600" y="4419600"/>
          <a:ext cx="8839200" cy="838200"/>
        </p:xfrm>
        <a:graphic>
          <a:graphicData uri="http://schemas.openxmlformats.org/presentationml/2006/ole">
            <mc:AlternateContent xmlns:mc="http://schemas.openxmlformats.org/markup-compatibility/2006">
              <mc:Choice xmlns:v="urn:schemas-microsoft-com:vml" Requires="v">
                <p:oleObj spid="_x0000_s8221" name="Equation" r:id="rId4" imgW="4495800" imgH="419100" progId="Equation.3">
                  <p:embed/>
                </p:oleObj>
              </mc:Choice>
              <mc:Fallback>
                <p:oleObj name="Equation" r:id="rId4" imgW="4495800" imgH="419100" progId="Equation.3">
                  <p:embed/>
                  <p:pic>
                    <p:nvPicPr>
                      <p:cNvPr id="0" name="Object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8600" y="4419600"/>
                        <a:ext cx="8839200" cy="838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3065719434"/>
              </p:ext>
            </p:extLst>
          </p:nvPr>
        </p:nvGraphicFramePr>
        <p:xfrm>
          <a:off x="158750" y="5610225"/>
          <a:ext cx="3798888" cy="973138"/>
        </p:xfrm>
        <a:graphic>
          <a:graphicData uri="http://schemas.openxmlformats.org/presentationml/2006/ole">
            <mc:AlternateContent xmlns:mc="http://schemas.openxmlformats.org/markup-compatibility/2006">
              <mc:Choice xmlns:v="urn:schemas-microsoft-com:vml" Requires="v">
                <p:oleObj spid="_x0000_s8222" name="Equation" r:id="rId6" imgW="1701720" imgH="419040" progId="Equation.3">
                  <p:embed/>
                </p:oleObj>
              </mc:Choice>
              <mc:Fallback>
                <p:oleObj name="Equation" r:id="rId6" imgW="1701720" imgH="419040" progId="Equation.3">
                  <p:embed/>
                  <p:pic>
                    <p:nvPicPr>
                      <p:cNvPr id="0" name="Object 6"/>
                      <p:cNvPicPr>
                        <a:picLocks noChangeAspect="1" noChangeArrowheads="1"/>
                      </p:cNvPicPr>
                      <p:nvPr/>
                    </p:nvPicPr>
                    <p:blipFill>
                      <a:blip r:embed="rId7"/>
                      <a:srcRect/>
                      <a:stretch>
                        <a:fillRect/>
                      </a:stretch>
                    </p:blipFill>
                    <p:spPr bwMode="auto">
                      <a:xfrm>
                        <a:off x="158750" y="5610225"/>
                        <a:ext cx="3798888" cy="973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7212635"/>
              </p:ext>
            </p:extLst>
          </p:nvPr>
        </p:nvGraphicFramePr>
        <p:xfrm>
          <a:off x="4800600" y="5638800"/>
          <a:ext cx="3443288" cy="973138"/>
        </p:xfrm>
        <a:graphic>
          <a:graphicData uri="http://schemas.openxmlformats.org/presentationml/2006/ole">
            <mc:AlternateContent xmlns:mc="http://schemas.openxmlformats.org/markup-compatibility/2006">
              <mc:Choice xmlns:v="urn:schemas-microsoft-com:vml" Requires="v">
                <p:oleObj spid="_x0000_s8223" name="Equation" r:id="rId8" imgW="1701720" imgH="419040" progId="Equation.3">
                  <p:embed/>
                </p:oleObj>
              </mc:Choice>
              <mc:Fallback>
                <p:oleObj name="Equation" r:id="rId8" imgW="1701720" imgH="419040" progId="Equation.3">
                  <p:embed/>
                  <p:pic>
                    <p:nvPicPr>
                      <p:cNvPr id="0" name="Object 7"/>
                      <p:cNvPicPr>
                        <a:picLocks noChangeAspect="1" noChangeArrowheads="1"/>
                      </p:cNvPicPr>
                      <p:nvPr/>
                    </p:nvPicPr>
                    <p:blipFill>
                      <a:blip r:embed="rId9"/>
                      <a:srcRect/>
                      <a:stretch>
                        <a:fillRect/>
                      </a:stretch>
                    </p:blipFill>
                    <p:spPr bwMode="auto">
                      <a:xfrm>
                        <a:off x="4800600" y="5638800"/>
                        <a:ext cx="3443288" cy="9731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69836411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sz="quarter" idx="1"/>
          </p:nvPr>
        </p:nvSpPr>
        <p:spPr/>
        <p:txBody>
          <a:bodyPr/>
          <a:lstStyle/>
          <a:p>
            <a:endParaRPr lang="en-US"/>
          </a:p>
        </p:txBody>
      </p:sp>
      <p:graphicFrame>
        <p:nvGraphicFramePr>
          <p:cNvPr id="4" name="Content Placeholder 3"/>
          <p:cNvGraphicFramePr>
            <a:graphicFrameLocks/>
          </p:cNvGraphicFramePr>
          <p:nvPr>
            <p:extLst>
              <p:ext uri="{D42A27DB-BD31-4B8C-83A1-F6EECF244321}">
                <p14:modId xmlns:p14="http://schemas.microsoft.com/office/powerpoint/2010/main" val="3225213094"/>
              </p:ext>
            </p:extLst>
          </p:nvPr>
        </p:nvGraphicFramePr>
        <p:xfrm>
          <a:off x="0" y="0"/>
          <a:ext cx="9144000" cy="6702111"/>
        </p:xfrm>
        <a:graphic>
          <a:graphicData uri="http://schemas.openxmlformats.org/drawingml/2006/table">
            <a:tbl>
              <a:tblPr/>
              <a:tblGrid>
                <a:gridCol w="1905000"/>
                <a:gridCol w="2667000"/>
                <a:gridCol w="2286000"/>
                <a:gridCol w="2286000"/>
              </a:tblGrid>
              <a:tr h="5572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FFFFFF"/>
                          </a:solidFill>
                          <a:effectLst/>
                          <a:latin typeface="Times New Roman" pitchFamily="18" charset="0"/>
                          <a:cs typeface="Times New Roman" pitchFamily="18" charset="0"/>
                        </a:rPr>
                        <a:t>Economy</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1" i="0" u="none" strike="noStrike" cap="none" normalizeH="0" baseline="0" dirty="0" smtClean="0">
                          <a:ln>
                            <a:noFill/>
                          </a:ln>
                          <a:solidFill>
                            <a:srgbClr val="FFFFFF"/>
                          </a:solidFill>
                          <a:effectLst/>
                          <a:latin typeface="Times New Roman" pitchFamily="18" charset="0"/>
                          <a:cs typeface="Times New Roman" pitchFamily="18" charset="0"/>
                        </a:rPr>
                        <a:t>Tax</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FF"/>
                          </a:solidFill>
                          <a:effectLst/>
                          <a:latin typeface="Times New Roman" pitchFamily="18" charset="0"/>
                          <a:cs typeface="Times New Roman" pitchFamily="18" charset="0"/>
                        </a:rPr>
                        <a:t>Expenditure multiplier</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dirty="0" smtClean="0">
                          <a:ln>
                            <a:noFill/>
                          </a:ln>
                          <a:solidFill>
                            <a:srgbClr val="FFFFFF"/>
                          </a:solidFill>
                          <a:effectLst/>
                          <a:latin typeface="Times New Roman" pitchFamily="18" charset="0"/>
                          <a:cs typeface="Times New Roman" pitchFamily="18" charset="0"/>
                        </a:rPr>
                        <a:t>Tax multiplier</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55721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1500" b="0" i="0" u="none" strike="noStrike" cap="none" normalizeH="0" baseline="0" dirty="0" smtClean="0">
                          <a:ln>
                            <a:noFill/>
                          </a:ln>
                          <a:solidFill>
                            <a:srgbClr val="000000"/>
                          </a:solidFill>
                          <a:effectLst/>
                          <a:latin typeface="Times New Roman" pitchFamily="18" charset="0"/>
                          <a:cs typeface="Times New Roman" pitchFamily="18" charset="0"/>
                        </a:rPr>
                        <a:t>Simple (no government no international trade)</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No tax</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err="1" smtClean="0">
                          <a:ln>
                            <a:noFill/>
                          </a:ln>
                          <a:solidFill>
                            <a:srgbClr val="000000"/>
                          </a:solidFill>
                          <a:effectLst/>
                          <a:latin typeface="Times New Roman" pitchFamily="18" charset="0"/>
                          <a:cs typeface="Times New Roman" pitchFamily="18" charset="0"/>
                        </a:rPr>
                        <a:t>na</a:t>
                      </a:r>
                      <a:endParaRPr kumimoji="0" lang="en-US" sz="1800" b="0" i="0" u="none" strike="noStrike" cap="none" normalizeH="0" baseline="0" dirty="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r>
              <a:tr h="6937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Close (government)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Lump sum tax</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r>
              <a:tr h="779463">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Proportional tax</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err="1" smtClean="0">
                          <a:ln>
                            <a:noFill/>
                          </a:ln>
                          <a:solidFill>
                            <a:srgbClr val="000000"/>
                          </a:solidFill>
                          <a:effectLst/>
                          <a:latin typeface="Times New Roman" pitchFamily="18" charset="0"/>
                          <a:cs typeface="Times New Roman" pitchFamily="18" charset="0"/>
                        </a:rPr>
                        <a:t>na</a:t>
                      </a:r>
                      <a:endParaRPr kumimoji="0" lang="en-US" sz="1800" b="0" i="0" u="none" strike="noStrike" cap="none" normalizeH="0" baseline="0" dirty="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r>
              <a:tr h="779463">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Combined tax</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r>
              <a:tr h="693738">
                <a:tc rowSpan="3">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Open </a:t>
                      </a:r>
                    </a:p>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(government)</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Lump sum tax</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r>
              <a:tr h="779463">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Proportional tax</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err="1" smtClean="0">
                          <a:ln>
                            <a:noFill/>
                          </a:ln>
                          <a:solidFill>
                            <a:srgbClr val="000000"/>
                          </a:solidFill>
                          <a:effectLst/>
                          <a:latin typeface="Times New Roman" pitchFamily="18" charset="0"/>
                          <a:cs typeface="Times New Roman" pitchFamily="18" charset="0"/>
                        </a:rPr>
                        <a:t>na</a:t>
                      </a:r>
                      <a:endParaRPr kumimoji="0" lang="en-US" sz="1800" b="0" i="0" u="none" strike="noStrike" cap="none" normalizeH="0" baseline="0" dirty="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r>
              <a:tr h="779463">
                <a:tc vMerge="1">
                  <a:txBody>
                    <a:bodyPr/>
                    <a:lstStyle/>
                    <a:p>
                      <a:endParaRPr lang="en-US"/>
                    </a:p>
                  </a:txBody>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dirty="0" smtClean="0">
                          <a:ln>
                            <a:noFill/>
                          </a:ln>
                          <a:solidFill>
                            <a:srgbClr val="000000"/>
                          </a:solidFill>
                          <a:effectLst/>
                          <a:latin typeface="Times New Roman" pitchFamily="18" charset="0"/>
                          <a:cs typeface="Times New Roman" pitchFamily="18" charset="0"/>
                        </a:rPr>
                        <a:t>Combined tax</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en-US"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EDCE1"/>
                    </a:solidFill>
                  </a:tcPr>
                </a:tc>
              </a:tr>
              <a:tr h="779463">
                <a:tc gridSpan="4">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sz="2000" b="0" i="1" u="none" strike="noStrike" cap="none" normalizeH="0" baseline="0" dirty="0" smtClean="0">
                          <a:ln>
                            <a:noFill/>
                          </a:ln>
                          <a:solidFill>
                            <a:srgbClr val="000000"/>
                          </a:solidFill>
                          <a:effectLst/>
                          <a:latin typeface="Times New Roman" pitchFamily="18" charset="0"/>
                          <a:cs typeface="Times New Roman" pitchFamily="18" charset="0"/>
                        </a:rPr>
                        <a:t>expenditure multiplier without tax is greater then with tax expenditure multiplier in close economy is greater than open economy</a:t>
                      </a:r>
                    </a:p>
                  </a:txBody>
                  <a:tcPr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8EEF1"/>
                    </a:solidFill>
                  </a:tcPr>
                </a:tc>
                <a:tc hMerge="1">
                  <a:txBody>
                    <a:bodyPr/>
                    <a:lstStyle/>
                    <a:p>
                      <a:endParaRPr lang="en-US"/>
                    </a:p>
                  </a:txBody>
                  <a:tcPr/>
                </a:tc>
                <a:tc hMerge="1">
                  <a:txBody>
                    <a:bodyPr/>
                    <a:lstStyle/>
                    <a:p>
                      <a:endParaRPr lang="en-US"/>
                    </a:p>
                  </a:txBody>
                  <a:tcPr/>
                </a:tc>
                <a:tc hMerge="1">
                  <a:txBody>
                    <a:bodyPr/>
                    <a:lstStyle/>
                    <a:p>
                      <a:endParaRPr lang="en-US"/>
                    </a:p>
                  </a:txBody>
                  <a:tcPr/>
                </a:tc>
              </a:tr>
            </a:tbl>
          </a:graphicData>
        </a:graphic>
      </p:graphicFrame>
      <p:graphicFrame>
        <p:nvGraphicFramePr>
          <p:cNvPr id="7" name="Object 6"/>
          <p:cNvGraphicFramePr>
            <a:graphicFrameLocks noChangeAspect="1"/>
          </p:cNvGraphicFramePr>
          <p:nvPr>
            <p:extLst>
              <p:ext uri="{D42A27DB-BD31-4B8C-83A1-F6EECF244321}">
                <p14:modId xmlns:p14="http://schemas.microsoft.com/office/powerpoint/2010/main" val="2289587143"/>
              </p:ext>
            </p:extLst>
          </p:nvPr>
        </p:nvGraphicFramePr>
        <p:xfrm>
          <a:off x="4572000" y="796630"/>
          <a:ext cx="2286000" cy="533400"/>
        </p:xfrm>
        <a:graphic>
          <a:graphicData uri="http://schemas.openxmlformats.org/presentationml/2006/ole">
            <mc:AlternateContent xmlns:mc="http://schemas.openxmlformats.org/markup-compatibility/2006">
              <mc:Choice xmlns:v="urn:schemas-microsoft-com:vml" Requires="v">
                <p:oleObj spid="_x0000_s9330" name="Equation" r:id="rId4" imgW="850531" imgH="393529" progId="Equation.3">
                  <p:embed/>
                </p:oleObj>
              </mc:Choice>
              <mc:Fallback>
                <p:oleObj name="Equation" r:id="rId4" imgW="850531" imgH="393529" progId="Equation.3">
                  <p:embed/>
                  <p:pic>
                    <p:nvPicPr>
                      <p:cNvPr id="0" name="Object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796630"/>
                        <a:ext cx="22860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8" name="Object 7"/>
          <p:cNvGraphicFramePr>
            <a:graphicFrameLocks noChangeAspect="1"/>
          </p:cNvGraphicFramePr>
          <p:nvPr>
            <p:extLst>
              <p:ext uri="{D42A27DB-BD31-4B8C-83A1-F6EECF244321}">
                <p14:modId xmlns:p14="http://schemas.microsoft.com/office/powerpoint/2010/main" val="3373455263"/>
              </p:ext>
            </p:extLst>
          </p:nvPr>
        </p:nvGraphicFramePr>
        <p:xfrm>
          <a:off x="4572000" y="1524000"/>
          <a:ext cx="2209800" cy="609600"/>
        </p:xfrm>
        <a:graphic>
          <a:graphicData uri="http://schemas.openxmlformats.org/presentationml/2006/ole">
            <mc:AlternateContent xmlns:mc="http://schemas.openxmlformats.org/markup-compatibility/2006">
              <mc:Choice xmlns:v="urn:schemas-microsoft-com:vml" Requires="v">
                <p:oleObj spid="_x0000_s9331" name="Equation" r:id="rId6" imgW="850531" imgH="393529" progId="Equation.3">
                  <p:embed/>
                </p:oleObj>
              </mc:Choice>
              <mc:Fallback>
                <p:oleObj name="Equation" r:id="rId6" imgW="850531" imgH="393529" progId="Equation.3">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72000" y="1524000"/>
                        <a:ext cx="22098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9" name="Object 8"/>
          <p:cNvGraphicFramePr>
            <a:graphicFrameLocks noChangeAspect="1"/>
          </p:cNvGraphicFramePr>
          <p:nvPr>
            <p:extLst>
              <p:ext uri="{D42A27DB-BD31-4B8C-83A1-F6EECF244321}">
                <p14:modId xmlns:p14="http://schemas.microsoft.com/office/powerpoint/2010/main" val="539756851"/>
              </p:ext>
            </p:extLst>
          </p:nvPr>
        </p:nvGraphicFramePr>
        <p:xfrm>
          <a:off x="4655130" y="2209800"/>
          <a:ext cx="2209800" cy="609600"/>
        </p:xfrm>
        <a:graphic>
          <a:graphicData uri="http://schemas.openxmlformats.org/presentationml/2006/ole">
            <mc:AlternateContent xmlns:mc="http://schemas.openxmlformats.org/markup-compatibility/2006">
              <mc:Choice xmlns:v="urn:schemas-microsoft-com:vml" Requires="v">
                <p:oleObj spid="_x0000_s9332" name="Equation" r:id="rId7" imgW="1180588" imgH="418918" progId="Equation.3">
                  <p:embed/>
                </p:oleObj>
              </mc:Choice>
              <mc:Fallback>
                <p:oleObj name="Equation" r:id="rId7" imgW="1180588" imgH="418918" progId="Equation.3">
                  <p:embed/>
                  <p:pic>
                    <p:nvPicPr>
                      <p:cNvPr id="0" name="Object 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55130" y="2209800"/>
                        <a:ext cx="22098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0" name="Object 9"/>
          <p:cNvGraphicFramePr>
            <a:graphicFrameLocks noChangeAspect="1"/>
          </p:cNvGraphicFramePr>
          <p:nvPr>
            <p:extLst>
              <p:ext uri="{D42A27DB-BD31-4B8C-83A1-F6EECF244321}">
                <p14:modId xmlns:p14="http://schemas.microsoft.com/office/powerpoint/2010/main" val="247257020"/>
              </p:ext>
            </p:extLst>
          </p:nvPr>
        </p:nvGraphicFramePr>
        <p:xfrm>
          <a:off x="4627420" y="2971800"/>
          <a:ext cx="2209800" cy="685800"/>
        </p:xfrm>
        <a:graphic>
          <a:graphicData uri="http://schemas.openxmlformats.org/presentationml/2006/ole">
            <mc:AlternateContent xmlns:mc="http://schemas.openxmlformats.org/markup-compatibility/2006">
              <mc:Choice xmlns:v="urn:schemas-microsoft-com:vml" Requires="v">
                <p:oleObj spid="_x0000_s9333" name="Equation" r:id="rId9" imgW="1180588" imgH="418918" progId="Equation.3">
                  <p:embed/>
                </p:oleObj>
              </mc:Choice>
              <mc:Fallback>
                <p:oleObj name="Equation" r:id="rId9" imgW="1180588" imgH="418918" progId="Equation.3">
                  <p:embed/>
                  <p:pic>
                    <p:nvPicPr>
                      <p:cNvPr id="0" name="Object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627420" y="2971800"/>
                        <a:ext cx="22098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1" name="Object 10"/>
          <p:cNvGraphicFramePr>
            <a:graphicFrameLocks noChangeAspect="1"/>
          </p:cNvGraphicFramePr>
          <p:nvPr>
            <p:extLst>
              <p:ext uri="{D42A27DB-BD31-4B8C-83A1-F6EECF244321}">
                <p14:modId xmlns:p14="http://schemas.microsoft.com/office/powerpoint/2010/main" val="2896801130"/>
              </p:ext>
            </p:extLst>
          </p:nvPr>
        </p:nvGraphicFramePr>
        <p:xfrm>
          <a:off x="6934200" y="1524000"/>
          <a:ext cx="2057400" cy="609600"/>
        </p:xfrm>
        <a:graphic>
          <a:graphicData uri="http://schemas.openxmlformats.org/presentationml/2006/ole">
            <mc:AlternateContent xmlns:mc="http://schemas.openxmlformats.org/markup-compatibility/2006">
              <mc:Choice xmlns:v="urn:schemas-microsoft-com:vml" Requires="v">
                <p:oleObj spid="_x0000_s9334" name="Equation" r:id="rId10" imgW="863225" imgH="393529" progId="Equation.3">
                  <p:embed/>
                </p:oleObj>
              </mc:Choice>
              <mc:Fallback>
                <p:oleObj name="Equation" r:id="rId10" imgW="863225" imgH="393529" progId="Equation.3">
                  <p:embed/>
                  <p:pic>
                    <p:nvPicPr>
                      <p:cNvPr id="0" name="Object 7"/>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934200" y="1524000"/>
                        <a:ext cx="20574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2" name="Object 11"/>
          <p:cNvGraphicFramePr>
            <a:graphicFrameLocks noChangeAspect="1"/>
          </p:cNvGraphicFramePr>
          <p:nvPr>
            <p:extLst>
              <p:ext uri="{D42A27DB-BD31-4B8C-83A1-F6EECF244321}">
                <p14:modId xmlns:p14="http://schemas.microsoft.com/office/powerpoint/2010/main" val="87004738"/>
              </p:ext>
            </p:extLst>
          </p:nvPr>
        </p:nvGraphicFramePr>
        <p:xfrm>
          <a:off x="6975764" y="2895600"/>
          <a:ext cx="2133600" cy="685800"/>
        </p:xfrm>
        <a:graphic>
          <a:graphicData uri="http://schemas.openxmlformats.org/presentationml/2006/ole">
            <mc:AlternateContent xmlns:mc="http://schemas.openxmlformats.org/markup-compatibility/2006">
              <mc:Choice xmlns:v="urn:schemas-microsoft-com:vml" Requires="v">
                <p:oleObj spid="_x0000_s9335" name="Equation" r:id="rId12" imgW="1193800" imgH="419100" progId="Equation.3">
                  <p:embed/>
                </p:oleObj>
              </mc:Choice>
              <mc:Fallback>
                <p:oleObj name="Equation" r:id="rId12" imgW="1193800" imgH="419100" progId="Equation.3">
                  <p:embed/>
                  <p:pic>
                    <p:nvPicPr>
                      <p:cNvPr id="0" name="Object 11"/>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975764" y="2895600"/>
                        <a:ext cx="2133600" cy="68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3" name="Object 12"/>
          <p:cNvGraphicFramePr>
            <a:graphicFrameLocks noChangeAspect="1"/>
          </p:cNvGraphicFramePr>
          <p:nvPr>
            <p:extLst>
              <p:ext uri="{D42A27DB-BD31-4B8C-83A1-F6EECF244321}">
                <p14:modId xmlns:p14="http://schemas.microsoft.com/office/powerpoint/2010/main" val="1196884376"/>
              </p:ext>
            </p:extLst>
          </p:nvPr>
        </p:nvGraphicFramePr>
        <p:xfrm>
          <a:off x="6934200" y="3733800"/>
          <a:ext cx="2209800" cy="609600"/>
        </p:xfrm>
        <a:graphic>
          <a:graphicData uri="http://schemas.openxmlformats.org/presentationml/2006/ole">
            <mc:AlternateContent xmlns:mc="http://schemas.openxmlformats.org/markup-compatibility/2006">
              <mc:Choice xmlns:v="urn:schemas-microsoft-com:vml" Requires="v">
                <p:oleObj spid="_x0000_s9336" name="Equation" r:id="rId14" imgW="1371600" imgH="393700" progId="Equation.3">
                  <p:embed/>
                </p:oleObj>
              </mc:Choice>
              <mc:Fallback>
                <p:oleObj name="Equation" r:id="rId14" imgW="1371600" imgH="393700" progId="Equation.3">
                  <p:embed/>
                  <p:pic>
                    <p:nvPicPr>
                      <p:cNvPr id="0" name="Object 14"/>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6934200" y="3733800"/>
                        <a:ext cx="22098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4" name="Object 13"/>
          <p:cNvGraphicFramePr>
            <a:graphicFrameLocks noChangeAspect="1"/>
          </p:cNvGraphicFramePr>
          <p:nvPr>
            <p:extLst>
              <p:ext uri="{D42A27DB-BD31-4B8C-83A1-F6EECF244321}">
                <p14:modId xmlns:p14="http://schemas.microsoft.com/office/powerpoint/2010/main" val="1361261615"/>
              </p:ext>
            </p:extLst>
          </p:nvPr>
        </p:nvGraphicFramePr>
        <p:xfrm>
          <a:off x="4495800" y="3657600"/>
          <a:ext cx="2362200" cy="609600"/>
        </p:xfrm>
        <a:graphic>
          <a:graphicData uri="http://schemas.openxmlformats.org/presentationml/2006/ole">
            <mc:AlternateContent xmlns:mc="http://schemas.openxmlformats.org/markup-compatibility/2006">
              <mc:Choice xmlns:v="urn:schemas-microsoft-com:vml" Requires="v">
                <p:oleObj spid="_x0000_s9337" name="Equation" r:id="rId16" imgW="1358310" imgH="393529" progId="Equation.3">
                  <p:embed/>
                </p:oleObj>
              </mc:Choice>
              <mc:Fallback>
                <p:oleObj name="Equation" r:id="rId16" imgW="1358310" imgH="393529" progId="Equation.3">
                  <p:embed/>
                  <p:pic>
                    <p:nvPicPr>
                      <p:cNvPr id="0" name="Object 13"/>
                      <p:cNvPicPr>
                        <a:picLocks noChangeAspect="1" noChangeArrowheads="1"/>
                      </p:cNvPicPr>
                      <p:nvPr/>
                    </p:nvPicPr>
                    <p:blipFill>
                      <a:blip r:embed="rId17">
                        <a:extLst>
                          <a:ext uri="{28A0092B-C50C-407E-A947-70E740481C1C}">
                            <a14:useLocalDpi xmlns:a14="http://schemas.microsoft.com/office/drawing/2010/main" val="0"/>
                          </a:ext>
                        </a:extLst>
                      </a:blip>
                      <a:srcRect/>
                      <a:stretch>
                        <a:fillRect/>
                      </a:stretch>
                    </p:blipFill>
                    <p:spPr bwMode="auto">
                      <a:xfrm>
                        <a:off x="4495800" y="3657600"/>
                        <a:ext cx="23622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5" name="Object 14"/>
          <p:cNvGraphicFramePr>
            <a:graphicFrameLocks noChangeAspect="1"/>
          </p:cNvGraphicFramePr>
          <p:nvPr>
            <p:extLst>
              <p:ext uri="{D42A27DB-BD31-4B8C-83A1-F6EECF244321}">
                <p14:modId xmlns:p14="http://schemas.microsoft.com/office/powerpoint/2010/main" val="1790918795"/>
              </p:ext>
            </p:extLst>
          </p:nvPr>
        </p:nvGraphicFramePr>
        <p:xfrm>
          <a:off x="4578925" y="4419600"/>
          <a:ext cx="2209800" cy="609600"/>
        </p:xfrm>
        <a:graphic>
          <a:graphicData uri="http://schemas.openxmlformats.org/presentationml/2006/ole">
            <mc:AlternateContent xmlns:mc="http://schemas.openxmlformats.org/markup-compatibility/2006">
              <mc:Choice xmlns:v="urn:schemas-microsoft-com:vml" Requires="v">
                <p:oleObj spid="_x0000_s9338" name="Equation" r:id="rId18" imgW="1701800" imgH="419100" progId="Equation.3">
                  <p:embed/>
                </p:oleObj>
              </mc:Choice>
              <mc:Fallback>
                <p:oleObj name="Equation" r:id="rId18" imgW="1701800" imgH="419100" progId="Equation.3">
                  <p:embed/>
                  <p:pic>
                    <p:nvPicPr>
                      <p:cNvPr id="0" name="Object 15"/>
                      <p:cNvPicPr>
                        <a:picLocks noChangeAspect="1" noChangeArrowheads="1"/>
                      </p:cNvPicPr>
                      <p:nvPr/>
                    </p:nvPicPr>
                    <p:blipFill>
                      <a:blip r:embed="rId19">
                        <a:extLst>
                          <a:ext uri="{28A0092B-C50C-407E-A947-70E740481C1C}">
                            <a14:useLocalDpi xmlns:a14="http://schemas.microsoft.com/office/drawing/2010/main" val="0"/>
                          </a:ext>
                        </a:extLst>
                      </a:blip>
                      <a:srcRect/>
                      <a:stretch>
                        <a:fillRect/>
                      </a:stretch>
                    </p:blipFill>
                    <p:spPr bwMode="auto">
                      <a:xfrm>
                        <a:off x="4578925" y="4419600"/>
                        <a:ext cx="220980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6" name="Object 15"/>
          <p:cNvGraphicFramePr>
            <a:graphicFrameLocks noChangeAspect="1"/>
          </p:cNvGraphicFramePr>
          <p:nvPr>
            <p:extLst>
              <p:ext uri="{D42A27DB-BD31-4B8C-83A1-F6EECF244321}">
                <p14:modId xmlns:p14="http://schemas.microsoft.com/office/powerpoint/2010/main" val="1441757720"/>
              </p:ext>
            </p:extLst>
          </p:nvPr>
        </p:nvGraphicFramePr>
        <p:xfrm>
          <a:off x="4606635" y="5195455"/>
          <a:ext cx="2209800" cy="533400"/>
        </p:xfrm>
        <a:graphic>
          <a:graphicData uri="http://schemas.openxmlformats.org/presentationml/2006/ole">
            <mc:AlternateContent xmlns:mc="http://schemas.openxmlformats.org/markup-compatibility/2006">
              <mc:Choice xmlns:v="urn:schemas-microsoft-com:vml" Requires="v">
                <p:oleObj spid="_x0000_s9339" name="Equation" r:id="rId20" imgW="1701800" imgH="419100" progId="Equation.3">
                  <p:embed/>
                </p:oleObj>
              </mc:Choice>
              <mc:Fallback>
                <p:oleObj name="Equation" r:id="rId20" imgW="1701800" imgH="419100" progId="Equation.3">
                  <p:embed/>
                  <p:pic>
                    <p:nvPicPr>
                      <p:cNvPr id="0" name="Object 16"/>
                      <p:cNvPicPr>
                        <a:picLocks noChangeAspect="1" noChangeArrowheads="1"/>
                      </p:cNvPicPr>
                      <p:nvPr/>
                    </p:nvPicPr>
                    <p:blipFill>
                      <a:blip r:embed="rId21">
                        <a:extLst>
                          <a:ext uri="{28A0092B-C50C-407E-A947-70E740481C1C}">
                            <a14:useLocalDpi xmlns:a14="http://schemas.microsoft.com/office/drawing/2010/main" val="0"/>
                          </a:ext>
                        </a:extLst>
                      </a:blip>
                      <a:srcRect/>
                      <a:stretch>
                        <a:fillRect/>
                      </a:stretch>
                    </p:blipFill>
                    <p:spPr bwMode="auto">
                      <a:xfrm>
                        <a:off x="4606635" y="5195455"/>
                        <a:ext cx="2209800" cy="53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graphicFrame>
        <p:nvGraphicFramePr>
          <p:cNvPr id="17" name="Object 16"/>
          <p:cNvGraphicFramePr>
            <a:graphicFrameLocks noChangeAspect="1"/>
          </p:cNvGraphicFramePr>
          <p:nvPr>
            <p:extLst>
              <p:ext uri="{D42A27DB-BD31-4B8C-83A1-F6EECF244321}">
                <p14:modId xmlns:p14="http://schemas.microsoft.com/office/powerpoint/2010/main" val="2628691230"/>
              </p:ext>
            </p:extLst>
          </p:nvPr>
        </p:nvGraphicFramePr>
        <p:xfrm>
          <a:off x="6927850" y="5181600"/>
          <a:ext cx="2216150" cy="609600"/>
        </p:xfrm>
        <a:graphic>
          <a:graphicData uri="http://schemas.openxmlformats.org/presentationml/2006/ole">
            <mc:AlternateContent xmlns:mc="http://schemas.openxmlformats.org/markup-compatibility/2006">
              <mc:Choice xmlns:v="urn:schemas-microsoft-com:vml" Requires="v">
                <p:oleObj spid="_x0000_s9340" name="Equation" r:id="rId22" imgW="1701800" imgH="419100" progId="Equation.3">
                  <p:embed/>
                </p:oleObj>
              </mc:Choice>
              <mc:Fallback>
                <p:oleObj name="Equation" r:id="rId22" imgW="1701800" imgH="419100" progId="Equation.3">
                  <p:embed/>
                  <p:pic>
                    <p:nvPicPr>
                      <p:cNvPr id="0" name="Object 17"/>
                      <p:cNvPicPr>
                        <a:picLocks noChangeAspect="1" noChangeArrowheads="1"/>
                      </p:cNvPicPr>
                      <p:nvPr/>
                    </p:nvPicPr>
                    <p:blipFill>
                      <a:blip r:embed="rId23">
                        <a:extLst>
                          <a:ext uri="{28A0092B-C50C-407E-A947-70E740481C1C}">
                            <a14:useLocalDpi xmlns:a14="http://schemas.microsoft.com/office/drawing/2010/main" val="0"/>
                          </a:ext>
                        </a:extLst>
                      </a:blip>
                      <a:srcRect/>
                      <a:stretch>
                        <a:fillRect/>
                      </a:stretch>
                    </p:blipFill>
                    <p:spPr bwMode="auto">
                      <a:xfrm>
                        <a:off x="6927850" y="5181600"/>
                        <a:ext cx="2216150" cy="609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oleObj>
              </mc:Fallback>
            </mc:AlternateContent>
          </a:graphicData>
        </a:graphic>
      </p:graphicFrame>
    </p:spTree>
    <p:extLst>
      <p:ext uri="{BB962C8B-B14F-4D97-AF65-F5344CB8AC3E}">
        <p14:creationId xmlns:p14="http://schemas.microsoft.com/office/powerpoint/2010/main" val="87813020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Math problems</a:t>
            </a:r>
            <a:endParaRPr lang="en-US" dirty="0"/>
          </a:p>
        </p:txBody>
      </p:sp>
      <p:sp>
        <p:nvSpPr>
          <p:cNvPr id="3" name="Content Placeholder 2"/>
          <p:cNvSpPr>
            <a:spLocks noGrp="1"/>
          </p:cNvSpPr>
          <p:nvPr>
            <p:ph sz="quarter" idx="1"/>
          </p:nvPr>
        </p:nvSpPr>
        <p:spPr/>
        <p:txBody>
          <a:bodyPr/>
          <a:lstStyle/>
          <a:p>
            <a:pPr marL="0" indent="0">
              <a:buNone/>
            </a:pPr>
            <a:r>
              <a:rPr lang="en-US" dirty="0" smtClean="0"/>
              <a:t>1. Close economy with government has following data</a:t>
            </a:r>
          </a:p>
          <a:p>
            <a:pPr marL="596900" indent="-514350">
              <a:buFont typeface="Wingdings 2" pitchFamily="18" charset="2"/>
              <a:buNone/>
            </a:pPr>
            <a:r>
              <a:rPr lang="en-US" altLang="en-US" sz="2800" dirty="0">
                <a:latin typeface="Times New Roman" pitchFamily="18" charset="0"/>
                <a:cs typeface="Times New Roman" pitchFamily="18" charset="0"/>
              </a:rPr>
              <a:t> = 300  MPC = 0,8     = </a:t>
            </a:r>
            <a:r>
              <a:rPr lang="en-US" altLang="en-US" sz="2800" dirty="0" smtClean="0">
                <a:latin typeface="Times New Roman" pitchFamily="18" charset="0"/>
                <a:cs typeface="Times New Roman" pitchFamily="18" charset="0"/>
              </a:rPr>
              <a:t>200    = </a:t>
            </a:r>
            <a:r>
              <a:rPr lang="en-US" altLang="en-US" sz="2800" dirty="0">
                <a:latin typeface="Times New Roman" pitchFamily="18" charset="0"/>
                <a:cs typeface="Times New Roman" pitchFamily="18" charset="0"/>
              </a:rPr>
              <a:t>300 t = 0,25 (25</a:t>
            </a:r>
            <a:r>
              <a:rPr lang="en-US" altLang="en-US" sz="2800" dirty="0" smtClean="0">
                <a:latin typeface="Times New Roman" pitchFamily="18" charset="0"/>
                <a:cs typeface="Times New Roman" pitchFamily="18" charset="0"/>
              </a:rPr>
              <a:t>%)</a:t>
            </a:r>
          </a:p>
          <a:p>
            <a:pPr marL="596900" indent="-514350">
              <a:buFont typeface="Wingdings 2" pitchFamily="18" charset="2"/>
              <a:buNone/>
            </a:pPr>
            <a:r>
              <a:rPr lang="en-US" dirty="0" smtClean="0"/>
              <a:t>a Find consumption function of household, planned expenditure function of the economy, autonomous expenditure</a:t>
            </a:r>
          </a:p>
          <a:p>
            <a:pPr marL="596900" indent="-514350">
              <a:buFont typeface="Wingdings 2" pitchFamily="18" charset="2"/>
              <a:buNone/>
            </a:pPr>
            <a:r>
              <a:rPr lang="en-US" dirty="0" smtClean="0"/>
              <a:t>b Find output at equilibrium</a:t>
            </a:r>
          </a:p>
          <a:p>
            <a:pPr marL="596900" indent="-514350">
              <a:buFont typeface="Wingdings 2" pitchFamily="18" charset="2"/>
              <a:buNone/>
            </a:pPr>
            <a:r>
              <a:rPr lang="en-US" dirty="0" smtClean="0"/>
              <a:t>c If government spending increases by 200, find the new equilibrium output</a:t>
            </a:r>
          </a:p>
          <a:p>
            <a:pPr marL="596900" indent="-514350">
              <a:buFont typeface="Wingdings 2" pitchFamily="18" charset="2"/>
              <a:buNone/>
            </a:pPr>
            <a:r>
              <a:rPr lang="en-US" dirty="0" smtClean="0"/>
              <a:t>d If government would like to have output at 2500. Find the value of G</a:t>
            </a:r>
          </a:p>
          <a:p>
            <a:pPr marL="0" indent="0">
              <a:buNone/>
            </a:pPr>
            <a:endParaRPr lang="en-US" dirty="0"/>
          </a:p>
        </p:txBody>
      </p:sp>
      <p:graphicFrame>
        <p:nvGraphicFramePr>
          <p:cNvPr id="4" name="Object 3"/>
          <p:cNvGraphicFramePr>
            <a:graphicFrameLocks noChangeAspect="1"/>
          </p:cNvGraphicFramePr>
          <p:nvPr>
            <p:extLst>
              <p:ext uri="{D42A27DB-BD31-4B8C-83A1-F6EECF244321}">
                <p14:modId xmlns:p14="http://schemas.microsoft.com/office/powerpoint/2010/main" val="4244072386"/>
              </p:ext>
            </p:extLst>
          </p:nvPr>
        </p:nvGraphicFramePr>
        <p:xfrm>
          <a:off x="5029200" y="1863435"/>
          <a:ext cx="498475" cy="533400"/>
        </p:xfrm>
        <a:graphic>
          <a:graphicData uri="http://schemas.openxmlformats.org/presentationml/2006/ole">
            <mc:AlternateContent xmlns:mc="http://schemas.openxmlformats.org/markup-compatibility/2006">
              <mc:Choice xmlns:v="urn:schemas-microsoft-com:vml" Requires="v">
                <p:oleObj spid="_x0000_s10263" name="Equation" r:id="rId3" imgW="164885" imgH="215619" progId="Equation.3">
                  <p:embed/>
                </p:oleObj>
              </mc:Choice>
              <mc:Fallback>
                <p:oleObj name="Equation" r:id="rId3" imgW="164885" imgH="215619" progId="Equation.3">
                  <p:embed/>
                  <p:pic>
                    <p:nvPicPr>
                      <p:cNvPr id="0"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029200" y="1863435"/>
                        <a:ext cx="4984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5" name="Object 4"/>
          <p:cNvGraphicFramePr>
            <a:graphicFrameLocks noChangeAspect="1"/>
          </p:cNvGraphicFramePr>
          <p:nvPr>
            <p:extLst>
              <p:ext uri="{D42A27DB-BD31-4B8C-83A1-F6EECF244321}">
                <p14:modId xmlns:p14="http://schemas.microsoft.com/office/powerpoint/2010/main" val="3743309358"/>
              </p:ext>
            </p:extLst>
          </p:nvPr>
        </p:nvGraphicFramePr>
        <p:xfrm>
          <a:off x="685800" y="1877290"/>
          <a:ext cx="460375" cy="533400"/>
        </p:xfrm>
        <a:graphic>
          <a:graphicData uri="http://schemas.openxmlformats.org/presentationml/2006/ole">
            <mc:AlternateContent xmlns:mc="http://schemas.openxmlformats.org/markup-compatibility/2006">
              <mc:Choice xmlns:v="urn:schemas-microsoft-com:vml" Requires="v">
                <p:oleObj spid="_x0000_s10264" name="Equation" r:id="rId5" imgW="152268" imgH="215713" progId="Equation.3">
                  <p:embed/>
                </p:oleObj>
              </mc:Choice>
              <mc:Fallback>
                <p:oleObj name="Equation" r:id="rId5" imgW="152268" imgH="215713" progId="Equation.3">
                  <p:embed/>
                  <p:pic>
                    <p:nvPicPr>
                      <p:cNvPr id="0" name="Object 2"/>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85800" y="1877290"/>
                        <a:ext cx="460375" cy="533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graphicFrame>
        <p:nvGraphicFramePr>
          <p:cNvPr id="6" name="Object 5"/>
          <p:cNvGraphicFramePr>
            <a:graphicFrameLocks noChangeAspect="1"/>
          </p:cNvGraphicFramePr>
          <p:nvPr>
            <p:extLst>
              <p:ext uri="{D42A27DB-BD31-4B8C-83A1-F6EECF244321}">
                <p14:modId xmlns:p14="http://schemas.microsoft.com/office/powerpoint/2010/main" val="1090591102"/>
              </p:ext>
            </p:extLst>
          </p:nvPr>
        </p:nvGraphicFramePr>
        <p:xfrm>
          <a:off x="3886200" y="1863435"/>
          <a:ext cx="384175" cy="501650"/>
        </p:xfrm>
        <a:graphic>
          <a:graphicData uri="http://schemas.openxmlformats.org/presentationml/2006/ole">
            <mc:AlternateContent xmlns:mc="http://schemas.openxmlformats.org/markup-compatibility/2006">
              <mc:Choice xmlns:v="urn:schemas-microsoft-com:vml" Requires="v">
                <p:oleObj spid="_x0000_s10265" name="Equation" r:id="rId7" imgW="126835" imgH="202936" progId="Equation.3">
                  <p:embed/>
                </p:oleObj>
              </mc:Choice>
              <mc:Fallback>
                <p:oleObj name="Equation" r:id="rId7" imgW="126835" imgH="202936" progId="Equation.3">
                  <p:embed/>
                  <p:pic>
                    <p:nvPicPr>
                      <p:cNvPr id="0" name="Object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3886200" y="1863435"/>
                        <a:ext cx="384175"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oleObj>
              </mc:Fallback>
            </mc:AlternateContent>
          </a:graphicData>
        </a:graphic>
      </p:graphicFrame>
    </p:spTree>
    <p:extLst>
      <p:ext uri="{BB962C8B-B14F-4D97-AF65-F5344CB8AC3E}">
        <p14:creationId xmlns:p14="http://schemas.microsoft.com/office/powerpoint/2010/main" val="30006100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304800" y="1447800"/>
            <a:ext cx="8686800" cy="4572000"/>
          </a:xfrm>
        </p:spPr>
        <p:txBody>
          <a:bodyPr>
            <a:normAutofit lnSpcReduction="10000"/>
          </a:bodyPr>
          <a:lstStyle/>
          <a:p>
            <a:pPr marL="0" indent="0">
              <a:buNone/>
            </a:pPr>
            <a:r>
              <a:rPr lang="en-US" dirty="0" smtClean="0"/>
              <a:t>2. Open </a:t>
            </a:r>
            <a:r>
              <a:rPr lang="en-US" dirty="0"/>
              <a:t>economy with government has following </a:t>
            </a:r>
            <a:r>
              <a:rPr lang="en-US" dirty="0" smtClean="0"/>
              <a:t>data</a:t>
            </a:r>
          </a:p>
          <a:p>
            <a:pPr marL="0" indent="0">
              <a:buNone/>
            </a:pPr>
            <a:endParaRPr lang="en-US" dirty="0"/>
          </a:p>
          <a:p>
            <a:pPr marL="0" indent="0">
              <a:buNone/>
            </a:pPr>
            <a:endParaRPr lang="en-US" dirty="0" smtClean="0"/>
          </a:p>
          <a:p>
            <a:pPr marL="0" indent="0">
              <a:buNone/>
            </a:pPr>
            <a:endParaRPr lang="en-US" dirty="0" smtClean="0"/>
          </a:p>
          <a:p>
            <a:pPr marL="596900" indent="-514350">
              <a:buFont typeface="Wingdings 2" pitchFamily="18" charset="2"/>
              <a:buNone/>
            </a:pPr>
            <a:r>
              <a:rPr lang="en-US" dirty="0"/>
              <a:t>a Find consumption function of household, planned expenditure function of the economy, autonomous expenditure</a:t>
            </a:r>
          </a:p>
          <a:p>
            <a:pPr marL="596900" indent="-514350">
              <a:buFont typeface="Wingdings 2" pitchFamily="18" charset="2"/>
              <a:buNone/>
            </a:pPr>
            <a:r>
              <a:rPr lang="en-US" dirty="0"/>
              <a:t>b Find output at equilibrium</a:t>
            </a:r>
          </a:p>
          <a:p>
            <a:pPr marL="596900" indent="-514350">
              <a:buFont typeface="Wingdings 2" pitchFamily="18" charset="2"/>
              <a:buNone/>
            </a:pPr>
            <a:r>
              <a:rPr lang="en-US" dirty="0"/>
              <a:t>c If government spending increases by </a:t>
            </a:r>
            <a:r>
              <a:rPr lang="en-US" dirty="0" smtClean="0"/>
              <a:t>20 and investment increases by 5, find </a:t>
            </a:r>
            <a:r>
              <a:rPr lang="en-US" dirty="0"/>
              <a:t>the new equilibrium output</a:t>
            </a:r>
          </a:p>
          <a:p>
            <a:pPr marL="596900" indent="-514350">
              <a:buFont typeface="Wingdings 2" pitchFamily="18" charset="2"/>
              <a:buNone/>
            </a:pPr>
            <a:r>
              <a:rPr lang="en-US" dirty="0"/>
              <a:t>d If government would like to have </a:t>
            </a:r>
            <a:r>
              <a:rPr lang="en-US" dirty="0" smtClean="0"/>
              <a:t>budget balance. </a:t>
            </a:r>
            <a:r>
              <a:rPr lang="en-US" dirty="0"/>
              <a:t>Find the value of G</a:t>
            </a:r>
          </a:p>
          <a:p>
            <a:pPr marL="0" indent="0">
              <a:buNone/>
            </a:pPr>
            <a:endParaRPr lang="en-US" dirty="0"/>
          </a:p>
          <a:p>
            <a:pPr marL="0" indent="0">
              <a:buNone/>
            </a:pPr>
            <a:endParaRPr lang="en-US" dirty="0"/>
          </a:p>
        </p:txBody>
      </p:sp>
      <p:sp>
        <p:nvSpPr>
          <p:cNvPr id="6" name="Title 1"/>
          <p:cNvSpPr>
            <a:spLocks noGrp="1"/>
          </p:cNvSpPr>
          <p:nvPr>
            <p:ph type="title"/>
          </p:nvPr>
        </p:nvSpPr>
        <p:spPr/>
        <p:txBody>
          <a:bodyPr/>
          <a:lstStyle/>
          <a:p>
            <a:r>
              <a:rPr lang="en-US" dirty="0" smtClean="0"/>
              <a:t>Math problems</a:t>
            </a:r>
            <a:endParaRPr lang="en-US"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2057400"/>
            <a:ext cx="6172200" cy="838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2942937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838200" y="1143000"/>
            <a:ext cx="7772400" cy="4572000"/>
          </a:xfrm>
        </p:spPr>
        <p:txBody>
          <a:bodyPr>
            <a:normAutofit fontScale="92500" lnSpcReduction="10000"/>
          </a:bodyPr>
          <a:lstStyle/>
          <a:p>
            <a:pPr marL="0" indent="0">
              <a:buNone/>
            </a:pPr>
            <a:r>
              <a:rPr lang="en-US" dirty="0" smtClean="0"/>
              <a:t>3. </a:t>
            </a:r>
            <a:r>
              <a:rPr lang="en-US" dirty="0"/>
              <a:t>Open economy with government has following </a:t>
            </a:r>
            <a:r>
              <a:rPr lang="en-US" dirty="0" smtClean="0"/>
              <a:t>data</a:t>
            </a:r>
          </a:p>
          <a:p>
            <a:pPr marL="0" indent="0">
              <a:buNone/>
            </a:pPr>
            <a:endParaRPr lang="en-US" dirty="0"/>
          </a:p>
          <a:p>
            <a:pPr marL="0" indent="0">
              <a:buNone/>
            </a:pPr>
            <a:endParaRPr lang="en-US" dirty="0" smtClean="0"/>
          </a:p>
          <a:p>
            <a:pPr marL="596900" indent="-514350">
              <a:buFont typeface="Wingdings 2" pitchFamily="18" charset="2"/>
              <a:buNone/>
            </a:pPr>
            <a:r>
              <a:rPr lang="en-US" dirty="0" smtClean="0"/>
              <a:t> </a:t>
            </a:r>
          </a:p>
          <a:p>
            <a:pPr marL="596900" indent="-514350">
              <a:buFont typeface="Wingdings 2" pitchFamily="18" charset="2"/>
              <a:buNone/>
            </a:pPr>
            <a:r>
              <a:rPr lang="en-US" dirty="0" smtClean="0"/>
              <a:t>a </a:t>
            </a:r>
            <a:r>
              <a:rPr lang="en-US" dirty="0"/>
              <a:t>Find consumption function of household, planned expenditure function of the economy, autonomous expenditure</a:t>
            </a:r>
          </a:p>
          <a:p>
            <a:pPr marL="596900" indent="-514350">
              <a:buFont typeface="Wingdings 2" pitchFamily="18" charset="2"/>
              <a:buNone/>
            </a:pPr>
            <a:r>
              <a:rPr lang="en-US" dirty="0"/>
              <a:t>b Find output at equilibrium</a:t>
            </a:r>
          </a:p>
          <a:p>
            <a:pPr marL="596900" indent="-514350">
              <a:buFont typeface="Wingdings 2" pitchFamily="18" charset="2"/>
              <a:buNone/>
            </a:pPr>
            <a:r>
              <a:rPr lang="en-US" dirty="0"/>
              <a:t>c If government spending increases by </a:t>
            </a:r>
            <a:r>
              <a:rPr lang="en-US" dirty="0" smtClean="0"/>
              <a:t>100 </a:t>
            </a:r>
            <a:r>
              <a:rPr lang="en-US" dirty="0"/>
              <a:t>and </a:t>
            </a:r>
            <a:r>
              <a:rPr lang="en-US" dirty="0" smtClean="0"/>
              <a:t>tax </a:t>
            </a:r>
            <a:r>
              <a:rPr lang="en-US" dirty="0"/>
              <a:t>increases by </a:t>
            </a:r>
            <a:r>
              <a:rPr lang="en-US" dirty="0" smtClean="0"/>
              <a:t>200, </a:t>
            </a:r>
            <a:r>
              <a:rPr lang="en-US" dirty="0"/>
              <a:t>find the new equilibrium output</a:t>
            </a:r>
          </a:p>
          <a:p>
            <a:pPr marL="596900" indent="-514350">
              <a:buFont typeface="Wingdings 2" pitchFamily="18" charset="2"/>
              <a:buNone/>
            </a:pPr>
            <a:r>
              <a:rPr lang="en-US" dirty="0"/>
              <a:t>d If government would like to </a:t>
            </a:r>
            <a:r>
              <a:rPr lang="en-US" dirty="0" smtClean="0"/>
              <a:t>have trade balance (NX = 0). </a:t>
            </a:r>
            <a:r>
              <a:rPr lang="en-US" dirty="0"/>
              <a:t>Find the value of G</a:t>
            </a:r>
          </a:p>
          <a:p>
            <a:pPr marL="0" indent="0">
              <a:buNone/>
            </a:pPr>
            <a:endParaRPr lang="en-US" dirty="0"/>
          </a:p>
        </p:txBody>
      </p:sp>
      <p:sp>
        <p:nvSpPr>
          <p:cNvPr id="4" name="Title 1"/>
          <p:cNvSpPr>
            <a:spLocks noGrp="1"/>
          </p:cNvSpPr>
          <p:nvPr>
            <p:ph type="title"/>
          </p:nvPr>
        </p:nvSpPr>
        <p:spPr>
          <a:xfrm>
            <a:off x="914400" y="304800"/>
            <a:ext cx="7772400" cy="821893"/>
          </a:xfrm>
        </p:spPr>
        <p:txBody>
          <a:bodyPr/>
          <a:lstStyle/>
          <a:p>
            <a:r>
              <a:rPr lang="en-US" dirty="0" smtClean="0"/>
              <a:t>Math problems</a:t>
            </a:r>
            <a:endParaRPr lang="en-US" dirty="0"/>
          </a:p>
        </p:txBody>
      </p:sp>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0" y="1752600"/>
            <a:ext cx="5181600" cy="9906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6749781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152400" y="1073725"/>
            <a:ext cx="7924800" cy="4572000"/>
          </a:xfrm>
        </p:spPr>
        <p:txBody>
          <a:bodyPr/>
          <a:lstStyle/>
          <a:p>
            <a:pPr marL="0" indent="0">
              <a:buNone/>
            </a:pPr>
            <a:r>
              <a:rPr lang="en-US" b="1" dirty="0"/>
              <a:t>3 Aggregate expenditure model and aggregate demand</a:t>
            </a:r>
          </a:p>
          <a:p>
            <a:pPr marL="0" indent="0">
              <a:buNone/>
            </a:pPr>
            <a:r>
              <a:rPr lang="en-US" b="1" u="sng" dirty="0" smtClean="0"/>
              <a:t>Change in price level</a:t>
            </a:r>
          </a:p>
          <a:p>
            <a:pPr marL="0" indent="0">
              <a:buNone/>
            </a:pPr>
            <a:r>
              <a:rPr lang="en-US" dirty="0" smtClean="0"/>
              <a:t>Change in price level will affect C, I, NX by wealth effect, interest rate effect and international trade effect  (see aggregate demand curve)</a:t>
            </a:r>
            <a:r>
              <a:rPr lang="en-US" dirty="0" smtClean="0">
                <a:cs typeface="Times New Roman"/>
              </a:rPr>
              <a:t>→  shift of planned </a:t>
            </a:r>
          </a:p>
          <a:p>
            <a:pPr marL="0" indent="0">
              <a:buNone/>
            </a:pPr>
            <a:r>
              <a:rPr lang="en-US" dirty="0" smtClean="0">
                <a:cs typeface="Times New Roman"/>
              </a:rPr>
              <a:t>expenditure curve </a:t>
            </a:r>
            <a:r>
              <a:rPr lang="en-US" dirty="0" smtClean="0">
                <a:latin typeface="Times New Roman"/>
                <a:cs typeface="Times New Roman"/>
              </a:rPr>
              <a:t>→ </a:t>
            </a:r>
            <a:r>
              <a:rPr lang="en-US" dirty="0" smtClean="0">
                <a:cs typeface="Times New Roman"/>
              </a:rPr>
              <a:t>move along a AD curve</a:t>
            </a:r>
            <a:endParaRPr lang="en-US" dirty="0"/>
          </a:p>
        </p:txBody>
      </p:sp>
      <p:sp>
        <p:nvSpPr>
          <p:cNvPr id="4" name="Title 1"/>
          <p:cNvSpPr>
            <a:spLocks noGrp="1"/>
          </p:cNvSpPr>
          <p:nvPr>
            <p:ph type="title"/>
          </p:nvPr>
        </p:nvSpPr>
        <p:spPr>
          <a:xfrm>
            <a:off x="609600" y="76200"/>
            <a:ext cx="7772400" cy="1143000"/>
          </a:xfrm>
        </p:spPr>
        <p:txBody>
          <a:bodyPr>
            <a:normAutofit fontScale="90000"/>
          </a:bodyPr>
          <a:lstStyle/>
          <a:p>
            <a:r>
              <a:rPr lang="en-US" dirty="0"/>
              <a:t>I Aggregate expenditure model (Keynesian cross point model</a:t>
            </a:r>
            <a:r>
              <a:rPr lang="en-US" dirty="0" smtClean="0"/>
              <a:t>)</a:t>
            </a:r>
            <a:endParaRPr lang="en-US" dirty="0"/>
          </a:p>
        </p:txBody>
      </p:sp>
      <p:pic>
        <p:nvPicPr>
          <p:cNvPr id="16"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9200" y="2895600"/>
            <a:ext cx="3886200" cy="37961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3021576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228600" y="1066800"/>
            <a:ext cx="8153400" cy="4572000"/>
          </a:xfrm>
        </p:spPr>
        <p:txBody>
          <a:bodyPr/>
          <a:lstStyle/>
          <a:p>
            <a:pPr marL="0" indent="0">
              <a:buNone/>
            </a:pPr>
            <a:r>
              <a:rPr lang="en-US" b="1" dirty="0"/>
              <a:t>3 Aggregate expenditure model and aggregate demand</a:t>
            </a:r>
          </a:p>
          <a:p>
            <a:pPr marL="0" indent="0">
              <a:buNone/>
            </a:pPr>
            <a:r>
              <a:rPr lang="en-US" b="1" u="sng" dirty="0"/>
              <a:t>Change in </a:t>
            </a:r>
            <a:r>
              <a:rPr lang="en-US" b="1" u="sng" dirty="0" smtClean="0"/>
              <a:t>other factors</a:t>
            </a:r>
          </a:p>
          <a:p>
            <a:pPr marL="0" indent="0">
              <a:buNone/>
            </a:pPr>
            <a:r>
              <a:rPr lang="en-US" dirty="0"/>
              <a:t>Change in </a:t>
            </a:r>
            <a:r>
              <a:rPr lang="en-US" dirty="0" smtClean="0"/>
              <a:t>other factors not price level </a:t>
            </a:r>
            <a:r>
              <a:rPr lang="en-US" dirty="0" smtClean="0">
                <a:cs typeface="Times New Roman"/>
              </a:rPr>
              <a:t>→  </a:t>
            </a:r>
            <a:r>
              <a:rPr lang="en-US" dirty="0">
                <a:cs typeface="Times New Roman"/>
              </a:rPr>
              <a:t>shift of planned </a:t>
            </a:r>
            <a:r>
              <a:rPr lang="en-US" dirty="0" smtClean="0">
                <a:cs typeface="Times New Roman"/>
              </a:rPr>
              <a:t>expenditure </a:t>
            </a:r>
            <a:r>
              <a:rPr lang="en-US" dirty="0">
                <a:cs typeface="Times New Roman"/>
              </a:rPr>
              <a:t>curve </a:t>
            </a:r>
            <a:r>
              <a:rPr lang="en-US" dirty="0">
                <a:latin typeface="Times New Roman"/>
                <a:cs typeface="Times New Roman"/>
              </a:rPr>
              <a:t>→ </a:t>
            </a:r>
            <a:r>
              <a:rPr lang="en-US" dirty="0" smtClean="0">
                <a:cs typeface="Times New Roman"/>
              </a:rPr>
              <a:t>shift of AD curve </a:t>
            </a:r>
          </a:p>
          <a:p>
            <a:pPr marL="0" indent="0">
              <a:buNone/>
            </a:pPr>
            <a:endParaRPr lang="en-US" b="1" u="sng" dirty="0"/>
          </a:p>
          <a:p>
            <a:pPr marL="0" indent="0">
              <a:buNone/>
            </a:pPr>
            <a:endParaRPr lang="en-US" dirty="0"/>
          </a:p>
        </p:txBody>
      </p:sp>
      <p:sp>
        <p:nvSpPr>
          <p:cNvPr id="4" name="Title 1"/>
          <p:cNvSpPr>
            <a:spLocks noGrp="1"/>
          </p:cNvSpPr>
          <p:nvPr>
            <p:ph type="title"/>
          </p:nvPr>
        </p:nvSpPr>
        <p:spPr>
          <a:xfrm>
            <a:off x="457200" y="0"/>
            <a:ext cx="7772400" cy="1143000"/>
          </a:xfrm>
        </p:spPr>
        <p:txBody>
          <a:bodyPr>
            <a:normAutofit fontScale="90000"/>
          </a:bodyPr>
          <a:lstStyle/>
          <a:p>
            <a:r>
              <a:rPr lang="en-US" dirty="0"/>
              <a:t>I Aggregate expenditure model (Keynesian cross point model</a:t>
            </a:r>
            <a:r>
              <a:rPr lang="en-US" dirty="0" smtClean="0"/>
              <a:t>)</a:t>
            </a:r>
            <a:endParaRPr lang="en-US"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81600" y="2438400"/>
            <a:ext cx="3782291" cy="419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5"/>
          <p:cNvSpPr txBox="1"/>
          <p:nvPr/>
        </p:nvSpPr>
        <p:spPr>
          <a:xfrm>
            <a:off x="838200" y="3429000"/>
            <a:ext cx="3886200" cy="2400657"/>
          </a:xfrm>
          <a:prstGeom prst="rect">
            <a:avLst/>
          </a:prstGeom>
          <a:noFill/>
          <a:ln>
            <a:solidFill>
              <a:schemeClr val="tx1"/>
            </a:solidFill>
          </a:ln>
        </p:spPr>
        <p:txBody>
          <a:bodyPr wrap="square" rtlCol="0">
            <a:spAutoFit/>
          </a:bodyPr>
          <a:lstStyle/>
          <a:p>
            <a:r>
              <a:rPr lang="en-US" sz="2500" dirty="0" smtClean="0"/>
              <a:t>+) APE shifts upward (C, I, G, NX increase not by Y) = AD shifts rightward</a:t>
            </a:r>
          </a:p>
          <a:p>
            <a:r>
              <a:rPr lang="en-US" sz="2500" dirty="0" smtClean="0"/>
              <a:t>+) APE shifts downward (C, I, G, NX increase not by Y) = AD shift leftward</a:t>
            </a:r>
            <a:endParaRPr lang="en-US" sz="2500" dirty="0"/>
          </a:p>
        </p:txBody>
      </p:sp>
    </p:spTree>
    <p:extLst>
      <p:ext uri="{BB962C8B-B14F-4D97-AF65-F5344CB8AC3E}">
        <p14:creationId xmlns:p14="http://schemas.microsoft.com/office/powerpoint/2010/main" val="6938370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52400"/>
            <a:ext cx="7772400" cy="808038"/>
          </a:xfrm>
        </p:spPr>
        <p:txBody>
          <a:bodyPr>
            <a:normAutofit/>
          </a:bodyPr>
          <a:lstStyle/>
          <a:p>
            <a:r>
              <a:rPr lang="en-US" dirty="0"/>
              <a:t>II Fiscal </a:t>
            </a:r>
            <a:r>
              <a:rPr lang="en-US" dirty="0" smtClean="0"/>
              <a:t>policy</a:t>
            </a:r>
            <a:endParaRPr lang="en-US" dirty="0"/>
          </a:p>
        </p:txBody>
      </p:sp>
      <p:sp>
        <p:nvSpPr>
          <p:cNvPr id="3" name="Content Placeholder 2"/>
          <p:cNvSpPr>
            <a:spLocks noGrp="1"/>
          </p:cNvSpPr>
          <p:nvPr>
            <p:ph sz="quarter" idx="1"/>
          </p:nvPr>
        </p:nvSpPr>
        <p:spPr>
          <a:xfrm>
            <a:off x="533400" y="1143000"/>
            <a:ext cx="7772400" cy="5181600"/>
          </a:xfrm>
        </p:spPr>
        <p:txBody>
          <a:bodyPr>
            <a:normAutofit lnSpcReduction="10000"/>
          </a:bodyPr>
          <a:lstStyle/>
          <a:p>
            <a:pPr marL="0" indent="0">
              <a:buNone/>
            </a:pPr>
            <a:r>
              <a:rPr lang="en-US" b="1" dirty="0" smtClean="0"/>
              <a:t>1 What is fiscal policy</a:t>
            </a:r>
          </a:p>
          <a:p>
            <a:pPr marL="0" indent="0">
              <a:buNone/>
            </a:pPr>
            <a:r>
              <a:rPr lang="en-US" dirty="0" smtClean="0"/>
              <a:t>Fiscal policy is the policy of government to use taxation and government spending to regulate aggregate demand</a:t>
            </a:r>
          </a:p>
          <a:p>
            <a:pPr marL="0" indent="0">
              <a:buNone/>
            </a:pPr>
            <a:r>
              <a:rPr lang="en-US" b="1" i="1" dirty="0" smtClean="0"/>
              <a:t>There are two types of fiscal policy</a:t>
            </a:r>
          </a:p>
          <a:p>
            <a:pPr marL="0" indent="0">
              <a:buNone/>
            </a:pPr>
            <a:r>
              <a:rPr lang="en-US" dirty="0" smtClean="0"/>
              <a:t>+ Expansionary fiscal policy: government raises spending or/and reduces tax</a:t>
            </a:r>
          </a:p>
          <a:p>
            <a:pPr marL="0" indent="0">
              <a:buNone/>
            </a:pPr>
            <a:r>
              <a:rPr lang="en-US" dirty="0" smtClean="0"/>
              <a:t>+ Contractionary fiscal policy: government reduces spending or/and raises tax</a:t>
            </a:r>
          </a:p>
          <a:p>
            <a:pPr marL="0" indent="0">
              <a:buNone/>
            </a:pPr>
            <a:r>
              <a:rPr lang="en-US" dirty="0" smtClean="0"/>
              <a:t>In economy, there is mechanism to automatically change government spending and taxation in accordance with the situation of the economy. It is called as </a:t>
            </a:r>
            <a:r>
              <a:rPr lang="en-US" b="1" i="1" dirty="0" smtClean="0"/>
              <a:t>automatic stabilizer</a:t>
            </a:r>
            <a:r>
              <a:rPr lang="en-US" dirty="0" smtClean="0"/>
              <a:t>. Two pillars of automatic stabilizer are unemployment subsidy and income tax system</a:t>
            </a:r>
          </a:p>
        </p:txBody>
      </p:sp>
    </p:spTree>
    <p:extLst>
      <p:ext uri="{BB962C8B-B14F-4D97-AF65-F5344CB8AC3E}">
        <p14:creationId xmlns:p14="http://schemas.microsoft.com/office/powerpoint/2010/main" val="328755252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609600" y="1093415"/>
            <a:ext cx="7772400" cy="4572000"/>
          </a:xfrm>
        </p:spPr>
        <p:txBody>
          <a:bodyPr/>
          <a:lstStyle/>
          <a:p>
            <a:pPr marL="0" indent="0">
              <a:buNone/>
            </a:pPr>
            <a:r>
              <a:rPr lang="en-US" b="1" dirty="0"/>
              <a:t>2 Effects of fiscal policy on the </a:t>
            </a:r>
            <a:r>
              <a:rPr lang="en-US" b="1" dirty="0" smtClean="0"/>
              <a:t>economy</a:t>
            </a:r>
          </a:p>
          <a:p>
            <a:pPr marL="0" indent="0">
              <a:buNone/>
            </a:pPr>
            <a:r>
              <a:rPr lang="en-US" b="1" u="sng" dirty="0" smtClean="0"/>
              <a:t>Expansionary fiscal policy</a:t>
            </a:r>
            <a:endParaRPr lang="en-US" b="1" u="sng" dirty="0"/>
          </a:p>
          <a:p>
            <a:pPr marL="0" indent="0">
              <a:buNone/>
            </a:pPr>
            <a:endParaRPr lang="en-US" dirty="0"/>
          </a:p>
        </p:txBody>
      </p:sp>
      <p:sp>
        <p:nvSpPr>
          <p:cNvPr id="4" name="Title 1"/>
          <p:cNvSpPr>
            <a:spLocks noGrp="1"/>
          </p:cNvSpPr>
          <p:nvPr>
            <p:ph type="title"/>
          </p:nvPr>
        </p:nvSpPr>
        <p:spPr>
          <a:xfrm>
            <a:off x="609600" y="228600"/>
            <a:ext cx="7772400" cy="884238"/>
          </a:xfrm>
        </p:spPr>
        <p:txBody>
          <a:bodyPr>
            <a:normAutofit/>
          </a:bodyPr>
          <a:lstStyle/>
          <a:p>
            <a:r>
              <a:rPr lang="en-US" dirty="0"/>
              <a:t>II Fiscal </a:t>
            </a:r>
            <a:r>
              <a:rPr lang="en-US" dirty="0" smtClean="0"/>
              <a:t>policy</a:t>
            </a:r>
            <a:endParaRPr lang="en-US" dirty="0"/>
          </a:p>
        </p:txBody>
      </p:sp>
      <p:cxnSp>
        <p:nvCxnSpPr>
          <p:cNvPr id="5" name="Straight Arrow Connector 4"/>
          <p:cNvCxnSpPr/>
          <p:nvPr/>
        </p:nvCxnSpPr>
        <p:spPr>
          <a:xfrm flipV="1">
            <a:off x="1066800" y="2667000"/>
            <a:ext cx="0" cy="1981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066800" y="4648200"/>
            <a:ext cx="2590800"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066800" y="2895600"/>
            <a:ext cx="2133600" cy="17526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Connector 10"/>
          <p:cNvCxnSpPr/>
          <p:nvPr/>
        </p:nvCxnSpPr>
        <p:spPr>
          <a:xfrm flipV="1">
            <a:off x="1066800" y="3657600"/>
            <a:ext cx="2362200" cy="5334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flipV="1">
            <a:off x="1066800" y="3113809"/>
            <a:ext cx="2362200" cy="5334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3" name="Straight Arrow Connector 12"/>
          <p:cNvCxnSpPr/>
          <p:nvPr/>
        </p:nvCxnSpPr>
        <p:spPr>
          <a:xfrm flipV="1">
            <a:off x="5257800" y="2667000"/>
            <a:ext cx="0" cy="1981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4" name="Straight Arrow Connector 13"/>
          <p:cNvCxnSpPr/>
          <p:nvPr/>
        </p:nvCxnSpPr>
        <p:spPr>
          <a:xfrm>
            <a:off x="5257800" y="4648200"/>
            <a:ext cx="2590800"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flipV="1">
            <a:off x="5735782" y="2826327"/>
            <a:ext cx="1828800" cy="14755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5562600" y="2971800"/>
            <a:ext cx="1524000" cy="14478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888182" y="2687782"/>
            <a:ext cx="1524000" cy="14478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sp>
        <p:nvSpPr>
          <p:cNvPr id="20" name="TextBox 19"/>
          <p:cNvSpPr txBox="1"/>
          <p:nvPr/>
        </p:nvSpPr>
        <p:spPr>
          <a:xfrm>
            <a:off x="1440872" y="4966855"/>
            <a:ext cx="7086600" cy="1631216"/>
          </a:xfrm>
          <a:prstGeom prst="rect">
            <a:avLst/>
          </a:prstGeom>
          <a:noFill/>
          <a:ln>
            <a:solidFill>
              <a:schemeClr val="tx1"/>
            </a:solidFill>
          </a:ln>
        </p:spPr>
        <p:txBody>
          <a:bodyPr wrap="square" rtlCol="0">
            <a:spAutoFit/>
          </a:bodyPr>
          <a:lstStyle/>
          <a:p>
            <a:r>
              <a:rPr lang="en-US" sz="2500" dirty="0" smtClean="0"/>
              <a:t>Effects: output increases (unemployment rate decreases), price level rises (inflation rate increases)</a:t>
            </a:r>
          </a:p>
          <a:p>
            <a:r>
              <a:rPr lang="en-US" sz="2500" dirty="0" smtClean="0"/>
              <a:t>Apply: when economy is in crisis, output declines and unemployment rises</a:t>
            </a:r>
            <a:endParaRPr lang="en-US" sz="2500" dirty="0"/>
          </a:p>
        </p:txBody>
      </p:sp>
      <p:cxnSp>
        <p:nvCxnSpPr>
          <p:cNvPr id="22" name="Straight Arrow Connector 21"/>
          <p:cNvCxnSpPr/>
          <p:nvPr/>
        </p:nvCxnSpPr>
        <p:spPr>
          <a:xfrm flipV="1">
            <a:off x="1524000" y="3647209"/>
            <a:ext cx="0" cy="439882"/>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4" name="Straight Arrow Connector 23"/>
          <p:cNvCxnSpPr/>
          <p:nvPr/>
        </p:nvCxnSpPr>
        <p:spPr>
          <a:xfrm>
            <a:off x="5964382" y="3273137"/>
            <a:ext cx="3810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25" name="TextBox 24"/>
          <p:cNvSpPr txBox="1"/>
          <p:nvPr/>
        </p:nvSpPr>
        <p:spPr>
          <a:xfrm>
            <a:off x="4907972" y="2456995"/>
            <a:ext cx="457200" cy="369332"/>
          </a:xfrm>
          <a:prstGeom prst="rect">
            <a:avLst/>
          </a:prstGeom>
          <a:noFill/>
        </p:spPr>
        <p:txBody>
          <a:bodyPr wrap="square" rtlCol="0">
            <a:spAutoFit/>
          </a:bodyPr>
          <a:lstStyle/>
          <a:p>
            <a:r>
              <a:rPr lang="en-US" dirty="0" smtClean="0"/>
              <a:t>P</a:t>
            </a:r>
            <a:endParaRPr lang="en-US" dirty="0"/>
          </a:p>
        </p:txBody>
      </p:sp>
      <p:sp>
        <p:nvSpPr>
          <p:cNvPr id="26" name="TextBox 25"/>
          <p:cNvSpPr txBox="1"/>
          <p:nvPr/>
        </p:nvSpPr>
        <p:spPr>
          <a:xfrm>
            <a:off x="7848600" y="4424340"/>
            <a:ext cx="457200" cy="369332"/>
          </a:xfrm>
          <a:prstGeom prst="rect">
            <a:avLst/>
          </a:prstGeom>
          <a:noFill/>
        </p:spPr>
        <p:txBody>
          <a:bodyPr wrap="square" rtlCol="0">
            <a:spAutoFit/>
          </a:bodyPr>
          <a:lstStyle/>
          <a:p>
            <a:r>
              <a:rPr lang="en-US" dirty="0" smtClean="0"/>
              <a:t>Y</a:t>
            </a:r>
            <a:endParaRPr lang="en-US" dirty="0"/>
          </a:p>
        </p:txBody>
      </p:sp>
      <p:sp>
        <p:nvSpPr>
          <p:cNvPr id="27" name="TextBox 26"/>
          <p:cNvSpPr txBox="1"/>
          <p:nvPr/>
        </p:nvSpPr>
        <p:spPr>
          <a:xfrm>
            <a:off x="3661063" y="4410486"/>
            <a:ext cx="457200" cy="369332"/>
          </a:xfrm>
          <a:prstGeom prst="rect">
            <a:avLst/>
          </a:prstGeom>
          <a:noFill/>
        </p:spPr>
        <p:txBody>
          <a:bodyPr wrap="square" rtlCol="0">
            <a:spAutoFit/>
          </a:bodyPr>
          <a:lstStyle/>
          <a:p>
            <a:r>
              <a:rPr lang="en-US" dirty="0" smtClean="0"/>
              <a:t>Y</a:t>
            </a:r>
            <a:endParaRPr lang="en-US" dirty="0"/>
          </a:p>
        </p:txBody>
      </p:sp>
      <p:sp>
        <p:nvSpPr>
          <p:cNvPr id="28" name="TextBox 27"/>
          <p:cNvSpPr txBox="1"/>
          <p:nvPr/>
        </p:nvSpPr>
        <p:spPr>
          <a:xfrm>
            <a:off x="609600" y="2482334"/>
            <a:ext cx="457200" cy="369332"/>
          </a:xfrm>
          <a:prstGeom prst="rect">
            <a:avLst/>
          </a:prstGeom>
          <a:noFill/>
        </p:spPr>
        <p:txBody>
          <a:bodyPr wrap="square" rtlCol="0">
            <a:spAutoFit/>
          </a:bodyPr>
          <a:lstStyle/>
          <a:p>
            <a:r>
              <a:rPr lang="en-US" dirty="0" smtClean="0"/>
              <a:t>AE</a:t>
            </a:r>
            <a:endParaRPr lang="en-US" dirty="0"/>
          </a:p>
        </p:txBody>
      </p:sp>
      <p:sp>
        <p:nvSpPr>
          <p:cNvPr id="29" name="TextBox 28"/>
          <p:cNvSpPr txBox="1"/>
          <p:nvPr/>
        </p:nvSpPr>
        <p:spPr>
          <a:xfrm>
            <a:off x="7477991" y="2537935"/>
            <a:ext cx="741218" cy="369332"/>
          </a:xfrm>
          <a:prstGeom prst="rect">
            <a:avLst/>
          </a:prstGeom>
          <a:noFill/>
        </p:spPr>
        <p:txBody>
          <a:bodyPr wrap="square" rtlCol="0">
            <a:spAutoFit/>
          </a:bodyPr>
          <a:lstStyle/>
          <a:p>
            <a:r>
              <a:rPr lang="en-US" dirty="0" smtClean="0"/>
              <a:t>SRAS</a:t>
            </a:r>
            <a:endParaRPr lang="en-US" dirty="0"/>
          </a:p>
        </p:txBody>
      </p:sp>
      <p:sp>
        <p:nvSpPr>
          <p:cNvPr id="30" name="TextBox 29"/>
          <p:cNvSpPr txBox="1"/>
          <p:nvPr/>
        </p:nvSpPr>
        <p:spPr>
          <a:xfrm>
            <a:off x="6996546" y="4221263"/>
            <a:ext cx="523009" cy="369332"/>
          </a:xfrm>
          <a:prstGeom prst="rect">
            <a:avLst/>
          </a:prstGeom>
          <a:noFill/>
        </p:spPr>
        <p:txBody>
          <a:bodyPr wrap="square" rtlCol="0">
            <a:spAutoFit/>
          </a:bodyPr>
          <a:lstStyle/>
          <a:p>
            <a:r>
              <a:rPr lang="en-US" dirty="0" smtClean="0"/>
              <a:t>AD</a:t>
            </a:r>
            <a:endParaRPr lang="en-US" dirty="0"/>
          </a:p>
        </p:txBody>
      </p:sp>
      <p:sp>
        <p:nvSpPr>
          <p:cNvPr id="31" name="TextBox 30"/>
          <p:cNvSpPr txBox="1"/>
          <p:nvPr/>
        </p:nvSpPr>
        <p:spPr>
          <a:xfrm>
            <a:off x="7290957" y="3867150"/>
            <a:ext cx="741219" cy="369332"/>
          </a:xfrm>
          <a:prstGeom prst="rect">
            <a:avLst/>
          </a:prstGeom>
          <a:noFill/>
        </p:spPr>
        <p:txBody>
          <a:bodyPr wrap="square" rtlCol="0">
            <a:spAutoFit/>
          </a:bodyPr>
          <a:lstStyle/>
          <a:p>
            <a:r>
              <a:rPr lang="en-US" dirty="0" smtClean="0"/>
              <a:t>AD’</a:t>
            </a:r>
            <a:endParaRPr lang="en-US" dirty="0"/>
          </a:p>
        </p:txBody>
      </p:sp>
      <p:sp>
        <p:nvSpPr>
          <p:cNvPr id="32" name="TextBox 31"/>
          <p:cNvSpPr txBox="1"/>
          <p:nvPr/>
        </p:nvSpPr>
        <p:spPr>
          <a:xfrm>
            <a:off x="3429000" y="3497818"/>
            <a:ext cx="689263" cy="369332"/>
          </a:xfrm>
          <a:prstGeom prst="rect">
            <a:avLst/>
          </a:prstGeom>
          <a:noFill/>
        </p:spPr>
        <p:txBody>
          <a:bodyPr wrap="square" rtlCol="0">
            <a:spAutoFit/>
          </a:bodyPr>
          <a:lstStyle/>
          <a:p>
            <a:r>
              <a:rPr lang="en-US" dirty="0" smtClean="0"/>
              <a:t>APE</a:t>
            </a:r>
            <a:endParaRPr lang="en-US" dirty="0"/>
          </a:p>
        </p:txBody>
      </p:sp>
      <p:sp>
        <p:nvSpPr>
          <p:cNvPr id="33" name="TextBox 32"/>
          <p:cNvSpPr txBox="1"/>
          <p:nvPr/>
        </p:nvSpPr>
        <p:spPr>
          <a:xfrm>
            <a:off x="3428999" y="2855130"/>
            <a:ext cx="689263" cy="369332"/>
          </a:xfrm>
          <a:prstGeom prst="rect">
            <a:avLst/>
          </a:prstGeom>
          <a:noFill/>
        </p:spPr>
        <p:txBody>
          <a:bodyPr wrap="square" rtlCol="0">
            <a:spAutoFit/>
          </a:bodyPr>
          <a:lstStyle/>
          <a:p>
            <a:r>
              <a:rPr lang="en-US" dirty="0" smtClean="0"/>
              <a:t>APE’</a:t>
            </a:r>
            <a:endParaRPr lang="en-US" dirty="0"/>
          </a:p>
        </p:txBody>
      </p:sp>
      <p:sp>
        <p:nvSpPr>
          <p:cNvPr id="34" name="Oval 33"/>
          <p:cNvSpPr/>
          <p:nvPr/>
        </p:nvSpPr>
        <p:spPr>
          <a:xfrm>
            <a:off x="6296890" y="3662795"/>
            <a:ext cx="228600" cy="184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Oval 35"/>
          <p:cNvSpPr/>
          <p:nvPr/>
        </p:nvSpPr>
        <p:spPr>
          <a:xfrm>
            <a:off x="6650182" y="3379415"/>
            <a:ext cx="228600" cy="184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38" name="Straight Connector 37"/>
          <p:cNvCxnSpPr/>
          <p:nvPr/>
        </p:nvCxnSpPr>
        <p:spPr>
          <a:xfrm>
            <a:off x="5313220" y="3771900"/>
            <a:ext cx="9144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9" name="Straight Connector 38"/>
          <p:cNvCxnSpPr/>
          <p:nvPr/>
        </p:nvCxnSpPr>
        <p:spPr>
          <a:xfrm>
            <a:off x="6376554" y="3888115"/>
            <a:ext cx="0" cy="666295"/>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1" name="Straight Connector 40"/>
          <p:cNvCxnSpPr/>
          <p:nvPr/>
        </p:nvCxnSpPr>
        <p:spPr>
          <a:xfrm>
            <a:off x="5340920" y="3510033"/>
            <a:ext cx="1281545"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2" name="Straight Connector 41"/>
          <p:cNvCxnSpPr/>
          <p:nvPr/>
        </p:nvCxnSpPr>
        <p:spPr>
          <a:xfrm>
            <a:off x="6764482" y="3674918"/>
            <a:ext cx="0" cy="890155"/>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47" name="Straight Arrow Connector 46"/>
          <p:cNvCxnSpPr/>
          <p:nvPr/>
        </p:nvCxnSpPr>
        <p:spPr>
          <a:xfrm flipV="1">
            <a:off x="5112326" y="3459352"/>
            <a:ext cx="0" cy="375713"/>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50" name="Straight Arrow Connector 49"/>
          <p:cNvCxnSpPr/>
          <p:nvPr/>
        </p:nvCxnSpPr>
        <p:spPr>
          <a:xfrm>
            <a:off x="6376554" y="4779818"/>
            <a:ext cx="381000"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69344736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505691" y="1125682"/>
            <a:ext cx="7772400" cy="4572000"/>
          </a:xfrm>
        </p:spPr>
        <p:txBody>
          <a:bodyPr/>
          <a:lstStyle/>
          <a:p>
            <a:pPr marL="0" indent="0">
              <a:buNone/>
            </a:pPr>
            <a:r>
              <a:rPr lang="en-US" b="1" dirty="0"/>
              <a:t>2 Effects of fiscal policy on the economy</a:t>
            </a:r>
          </a:p>
          <a:p>
            <a:pPr marL="0" indent="0">
              <a:buNone/>
            </a:pPr>
            <a:r>
              <a:rPr lang="en-US" b="1" u="sng" dirty="0" smtClean="0"/>
              <a:t>Contractionary </a:t>
            </a:r>
            <a:r>
              <a:rPr lang="en-US" b="1" u="sng" dirty="0"/>
              <a:t>fiscal policy</a:t>
            </a:r>
          </a:p>
          <a:p>
            <a:pPr marL="0" indent="0">
              <a:buNone/>
            </a:pPr>
            <a:endParaRPr lang="en-US" dirty="0"/>
          </a:p>
        </p:txBody>
      </p:sp>
      <p:sp>
        <p:nvSpPr>
          <p:cNvPr id="4" name="Title 1"/>
          <p:cNvSpPr>
            <a:spLocks noGrp="1"/>
          </p:cNvSpPr>
          <p:nvPr>
            <p:ph type="title"/>
          </p:nvPr>
        </p:nvSpPr>
        <p:spPr>
          <a:xfrm>
            <a:off x="446809" y="152400"/>
            <a:ext cx="7772400" cy="1036638"/>
          </a:xfrm>
        </p:spPr>
        <p:txBody>
          <a:bodyPr>
            <a:normAutofit/>
          </a:bodyPr>
          <a:lstStyle/>
          <a:p>
            <a:r>
              <a:rPr lang="en-US" dirty="0"/>
              <a:t>II Fiscal </a:t>
            </a:r>
            <a:r>
              <a:rPr lang="en-US" dirty="0" smtClean="0"/>
              <a:t>policy</a:t>
            </a:r>
            <a:endParaRPr lang="en-US" dirty="0"/>
          </a:p>
        </p:txBody>
      </p:sp>
      <p:sp>
        <p:nvSpPr>
          <p:cNvPr id="5" name="TextBox 4"/>
          <p:cNvSpPr txBox="1"/>
          <p:nvPr/>
        </p:nvSpPr>
        <p:spPr>
          <a:xfrm>
            <a:off x="1440872" y="4966855"/>
            <a:ext cx="7086600" cy="1631216"/>
          </a:xfrm>
          <a:prstGeom prst="rect">
            <a:avLst/>
          </a:prstGeom>
          <a:noFill/>
          <a:ln>
            <a:solidFill>
              <a:schemeClr val="tx1"/>
            </a:solidFill>
          </a:ln>
        </p:spPr>
        <p:txBody>
          <a:bodyPr wrap="square" rtlCol="0">
            <a:spAutoFit/>
          </a:bodyPr>
          <a:lstStyle/>
          <a:p>
            <a:r>
              <a:rPr lang="en-US" sz="2500" dirty="0" smtClean="0"/>
              <a:t>Effects: output decreases (unemployment rate increases), price level declines (inflation rate decreases)</a:t>
            </a:r>
          </a:p>
          <a:p>
            <a:r>
              <a:rPr lang="en-US" sz="2500" dirty="0" smtClean="0"/>
              <a:t>Apply: when economy is in boom, output sharply increases and inflation rate rises</a:t>
            </a:r>
            <a:endParaRPr lang="en-US" sz="2500" dirty="0"/>
          </a:p>
        </p:txBody>
      </p:sp>
      <p:cxnSp>
        <p:nvCxnSpPr>
          <p:cNvPr id="6" name="Straight Arrow Connector 5"/>
          <p:cNvCxnSpPr/>
          <p:nvPr/>
        </p:nvCxnSpPr>
        <p:spPr>
          <a:xfrm flipV="1">
            <a:off x="1066800" y="2667000"/>
            <a:ext cx="0" cy="1981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1066800" y="4648200"/>
            <a:ext cx="2590800"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Connector 7"/>
          <p:cNvCxnSpPr/>
          <p:nvPr/>
        </p:nvCxnSpPr>
        <p:spPr>
          <a:xfrm flipV="1">
            <a:off x="1066800" y="2895600"/>
            <a:ext cx="2133600" cy="17526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flipV="1">
            <a:off x="1066800" y="3657600"/>
            <a:ext cx="2362200" cy="5334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flipV="1">
            <a:off x="1066800" y="3113809"/>
            <a:ext cx="2362200" cy="5334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5257800" y="2667000"/>
            <a:ext cx="0" cy="1981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p:nvPr/>
        </p:nvCxnSpPr>
        <p:spPr>
          <a:xfrm>
            <a:off x="5257800" y="4648200"/>
            <a:ext cx="2590800" cy="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flipV="1">
            <a:off x="5735782" y="2826327"/>
            <a:ext cx="1828800" cy="1475509"/>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562600" y="2971800"/>
            <a:ext cx="1524000" cy="14478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5" name="Straight Connector 14"/>
          <p:cNvCxnSpPr/>
          <p:nvPr/>
        </p:nvCxnSpPr>
        <p:spPr>
          <a:xfrm>
            <a:off x="5888182" y="2687782"/>
            <a:ext cx="1524000" cy="1447800"/>
          </a:xfrm>
          <a:prstGeom prst="line">
            <a:avLst/>
          </a:prstGeom>
          <a:ln w="3810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6" name="Straight Arrow Connector 15"/>
          <p:cNvCxnSpPr/>
          <p:nvPr/>
        </p:nvCxnSpPr>
        <p:spPr>
          <a:xfrm>
            <a:off x="1496291" y="3584497"/>
            <a:ext cx="0" cy="46731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p:nvPr/>
        </p:nvCxnSpPr>
        <p:spPr>
          <a:xfrm flipH="1">
            <a:off x="5981692" y="3273137"/>
            <a:ext cx="40178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
        <p:nvSpPr>
          <p:cNvPr id="18" name="TextBox 17"/>
          <p:cNvSpPr txBox="1"/>
          <p:nvPr/>
        </p:nvSpPr>
        <p:spPr>
          <a:xfrm>
            <a:off x="4907972" y="2456995"/>
            <a:ext cx="457200" cy="369332"/>
          </a:xfrm>
          <a:prstGeom prst="rect">
            <a:avLst/>
          </a:prstGeom>
          <a:noFill/>
        </p:spPr>
        <p:txBody>
          <a:bodyPr wrap="square" rtlCol="0">
            <a:spAutoFit/>
          </a:bodyPr>
          <a:lstStyle/>
          <a:p>
            <a:r>
              <a:rPr lang="en-US" dirty="0" smtClean="0"/>
              <a:t>P</a:t>
            </a:r>
            <a:endParaRPr lang="en-US" dirty="0"/>
          </a:p>
        </p:txBody>
      </p:sp>
      <p:sp>
        <p:nvSpPr>
          <p:cNvPr id="19" name="TextBox 18"/>
          <p:cNvSpPr txBox="1"/>
          <p:nvPr/>
        </p:nvSpPr>
        <p:spPr>
          <a:xfrm>
            <a:off x="7848600" y="4465905"/>
            <a:ext cx="457200" cy="369332"/>
          </a:xfrm>
          <a:prstGeom prst="rect">
            <a:avLst/>
          </a:prstGeom>
          <a:noFill/>
        </p:spPr>
        <p:txBody>
          <a:bodyPr wrap="square" rtlCol="0">
            <a:spAutoFit/>
          </a:bodyPr>
          <a:lstStyle/>
          <a:p>
            <a:r>
              <a:rPr lang="en-US" dirty="0" smtClean="0"/>
              <a:t>Y</a:t>
            </a:r>
            <a:endParaRPr lang="en-US" dirty="0"/>
          </a:p>
        </p:txBody>
      </p:sp>
      <p:sp>
        <p:nvSpPr>
          <p:cNvPr id="20" name="TextBox 19"/>
          <p:cNvSpPr txBox="1"/>
          <p:nvPr/>
        </p:nvSpPr>
        <p:spPr>
          <a:xfrm>
            <a:off x="609600" y="2482334"/>
            <a:ext cx="457200" cy="369332"/>
          </a:xfrm>
          <a:prstGeom prst="rect">
            <a:avLst/>
          </a:prstGeom>
          <a:noFill/>
        </p:spPr>
        <p:txBody>
          <a:bodyPr wrap="square" rtlCol="0">
            <a:spAutoFit/>
          </a:bodyPr>
          <a:lstStyle/>
          <a:p>
            <a:r>
              <a:rPr lang="en-US" dirty="0" smtClean="0"/>
              <a:t>AE</a:t>
            </a:r>
            <a:endParaRPr lang="en-US" dirty="0"/>
          </a:p>
        </p:txBody>
      </p:sp>
      <p:sp>
        <p:nvSpPr>
          <p:cNvPr id="21" name="TextBox 20"/>
          <p:cNvSpPr txBox="1"/>
          <p:nvPr/>
        </p:nvSpPr>
        <p:spPr>
          <a:xfrm>
            <a:off x="7477990" y="2537935"/>
            <a:ext cx="1049481" cy="646331"/>
          </a:xfrm>
          <a:prstGeom prst="rect">
            <a:avLst/>
          </a:prstGeom>
          <a:noFill/>
        </p:spPr>
        <p:txBody>
          <a:bodyPr wrap="square" rtlCol="0">
            <a:spAutoFit/>
          </a:bodyPr>
          <a:lstStyle/>
          <a:p>
            <a:r>
              <a:rPr lang="en-US" dirty="0" smtClean="0"/>
              <a:t>Short run AS</a:t>
            </a:r>
            <a:endParaRPr lang="en-US" dirty="0"/>
          </a:p>
        </p:txBody>
      </p:sp>
      <p:sp>
        <p:nvSpPr>
          <p:cNvPr id="22" name="TextBox 21"/>
          <p:cNvSpPr txBox="1"/>
          <p:nvPr/>
        </p:nvSpPr>
        <p:spPr>
          <a:xfrm>
            <a:off x="7325591" y="4036597"/>
            <a:ext cx="523009" cy="369332"/>
          </a:xfrm>
          <a:prstGeom prst="rect">
            <a:avLst/>
          </a:prstGeom>
          <a:noFill/>
        </p:spPr>
        <p:txBody>
          <a:bodyPr wrap="square" rtlCol="0">
            <a:spAutoFit/>
          </a:bodyPr>
          <a:lstStyle/>
          <a:p>
            <a:r>
              <a:rPr lang="en-US" dirty="0" smtClean="0"/>
              <a:t>AD</a:t>
            </a:r>
            <a:endParaRPr lang="en-US" dirty="0"/>
          </a:p>
        </p:txBody>
      </p:sp>
      <p:sp>
        <p:nvSpPr>
          <p:cNvPr id="23" name="TextBox 22"/>
          <p:cNvSpPr txBox="1"/>
          <p:nvPr/>
        </p:nvSpPr>
        <p:spPr>
          <a:xfrm>
            <a:off x="6923814" y="4317608"/>
            <a:ext cx="741219" cy="369332"/>
          </a:xfrm>
          <a:prstGeom prst="rect">
            <a:avLst/>
          </a:prstGeom>
          <a:noFill/>
        </p:spPr>
        <p:txBody>
          <a:bodyPr wrap="square" rtlCol="0">
            <a:spAutoFit/>
          </a:bodyPr>
          <a:lstStyle/>
          <a:p>
            <a:r>
              <a:rPr lang="en-US" dirty="0" smtClean="0"/>
              <a:t>AD’</a:t>
            </a:r>
            <a:endParaRPr lang="en-US" dirty="0"/>
          </a:p>
        </p:txBody>
      </p:sp>
      <p:sp>
        <p:nvSpPr>
          <p:cNvPr id="24" name="TextBox 23"/>
          <p:cNvSpPr txBox="1"/>
          <p:nvPr/>
        </p:nvSpPr>
        <p:spPr>
          <a:xfrm>
            <a:off x="3429000" y="2869212"/>
            <a:ext cx="689263" cy="369332"/>
          </a:xfrm>
          <a:prstGeom prst="rect">
            <a:avLst/>
          </a:prstGeom>
          <a:noFill/>
        </p:spPr>
        <p:txBody>
          <a:bodyPr wrap="square" rtlCol="0">
            <a:spAutoFit/>
          </a:bodyPr>
          <a:lstStyle/>
          <a:p>
            <a:r>
              <a:rPr lang="en-US" dirty="0" smtClean="0"/>
              <a:t>APE</a:t>
            </a:r>
            <a:endParaRPr lang="en-US" dirty="0"/>
          </a:p>
        </p:txBody>
      </p:sp>
      <p:sp>
        <p:nvSpPr>
          <p:cNvPr id="25" name="TextBox 24"/>
          <p:cNvSpPr txBox="1"/>
          <p:nvPr/>
        </p:nvSpPr>
        <p:spPr>
          <a:xfrm>
            <a:off x="3435927" y="3429000"/>
            <a:ext cx="689263" cy="369332"/>
          </a:xfrm>
          <a:prstGeom prst="rect">
            <a:avLst/>
          </a:prstGeom>
          <a:noFill/>
        </p:spPr>
        <p:txBody>
          <a:bodyPr wrap="square" rtlCol="0">
            <a:spAutoFit/>
          </a:bodyPr>
          <a:lstStyle/>
          <a:p>
            <a:r>
              <a:rPr lang="en-US" dirty="0" smtClean="0"/>
              <a:t>APE’</a:t>
            </a:r>
            <a:endParaRPr lang="en-US" dirty="0"/>
          </a:p>
        </p:txBody>
      </p:sp>
      <p:sp>
        <p:nvSpPr>
          <p:cNvPr id="26" name="Oval 25"/>
          <p:cNvSpPr/>
          <p:nvPr/>
        </p:nvSpPr>
        <p:spPr>
          <a:xfrm>
            <a:off x="6296890" y="3662795"/>
            <a:ext cx="228600" cy="184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Oval 26"/>
          <p:cNvSpPr/>
          <p:nvPr/>
        </p:nvSpPr>
        <p:spPr>
          <a:xfrm>
            <a:off x="6650182" y="3379415"/>
            <a:ext cx="228600" cy="184666"/>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28" name="Straight Connector 27"/>
          <p:cNvCxnSpPr/>
          <p:nvPr/>
        </p:nvCxnSpPr>
        <p:spPr>
          <a:xfrm>
            <a:off x="5313220" y="3771900"/>
            <a:ext cx="914400"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p:nvPr/>
        </p:nvCxnSpPr>
        <p:spPr>
          <a:xfrm>
            <a:off x="6376554" y="3888115"/>
            <a:ext cx="0" cy="666295"/>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a:off x="5340920" y="3510033"/>
            <a:ext cx="1281545" cy="0"/>
          </a:xfrm>
          <a:prstGeom prst="line">
            <a:avLst/>
          </a:prstGeom>
          <a:ln>
            <a:prstDash val="dash"/>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6764482" y="3674918"/>
            <a:ext cx="0" cy="890155"/>
          </a:xfrm>
          <a:prstGeom prst="line">
            <a:avLst/>
          </a:prstGeom>
          <a:ln>
            <a:prstDash val="dash"/>
          </a:ln>
        </p:spPr>
        <p:style>
          <a:lnRef idx="1">
            <a:schemeClr val="accent1"/>
          </a:lnRef>
          <a:fillRef idx="0">
            <a:schemeClr val="accent1"/>
          </a:fillRef>
          <a:effectRef idx="0">
            <a:schemeClr val="accent1"/>
          </a:effectRef>
          <a:fontRef idx="minor">
            <a:schemeClr val="tx1"/>
          </a:fontRef>
        </p:style>
      </p:cxnSp>
      <p:sp>
        <p:nvSpPr>
          <p:cNvPr id="34" name="TextBox 33"/>
          <p:cNvSpPr txBox="1"/>
          <p:nvPr/>
        </p:nvSpPr>
        <p:spPr>
          <a:xfrm>
            <a:off x="3657600" y="4483862"/>
            <a:ext cx="457200" cy="369332"/>
          </a:xfrm>
          <a:prstGeom prst="rect">
            <a:avLst/>
          </a:prstGeom>
          <a:noFill/>
        </p:spPr>
        <p:txBody>
          <a:bodyPr wrap="square" rtlCol="0">
            <a:spAutoFit/>
          </a:bodyPr>
          <a:lstStyle/>
          <a:p>
            <a:r>
              <a:rPr lang="en-US" dirty="0" smtClean="0"/>
              <a:t>Y</a:t>
            </a:r>
            <a:endParaRPr lang="en-US" dirty="0"/>
          </a:p>
        </p:txBody>
      </p:sp>
      <p:cxnSp>
        <p:nvCxnSpPr>
          <p:cNvPr id="35" name="Straight Arrow Connector 34"/>
          <p:cNvCxnSpPr/>
          <p:nvPr/>
        </p:nvCxnSpPr>
        <p:spPr>
          <a:xfrm>
            <a:off x="5136572" y="3438113"/>
            <a:ext cx="0" cy="360219"/>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37" name="Straight Arrow Connector 36"/>
          <p:cNvCxnSpPr/>
          <p:nvPr/>
        </p:nvCxnSpPr>
        <p:spPr>
          <a:xfrm flipH="1">
            <a:off x="6324600" y="4769429"/>
            <a:ext cx="401782" cy="0"/>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395373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normAutofit fontScale="92500" lnSpcReduction="10000"/>
          </a:bodyPr>
          <a:lstStyle/>
          <a:p>
            <a:pPr marL="0" indent="0">
              <a:buNone/>
            </a:pPr>
            <a:r>
              <a:rPr lang="en-US" b="1" dirty="0"/>
              <a:t>2 Effects of fiscal policy on the economy</a:t>
            </a:r>
          </a:p>
          <a:p>
            <a:pPr marL="0" indent="0">
              <a:buNone/>
            </a:pPr>
            <a:r>
              <a:rPr lang="en-US" b="1" u="sng" dirty="0" smtClean="0"/>
              <a:t>Automatic stabilizer</a:t>
            </a:r>
          </a:p>
          <a:p>
            <a:pPr marL="0" indent="0">
              <a:buNone/>
            </a:pPr>
            <a:r>
              <a:rPr lang="en-US" dirty="0" smtClean="0"/>
              <a:t>When economy is in crisis, government spending increases and tax collection decreases automatically (government has to pay more for unemployment subsidy automatically by labor law and incurs automatic reduction in income tax collection by income tax law) = expansionary fiscal policy</a:t>
            </a:r>
          </a:p>
          <a:p>
            <a:pPr marL="0" indent="0">
              <a:buNone/>
            </a:pPr>
            <a:r>
              <a:rPr lang="en-US" dirty="0"/>
              <a:t>When economy is in </a:t>
            </a:r>
            <a:r>
              <a:rPr lang="en-US" dirty="0" smtClean="0"/>
              <a:t>boom, </a:t>
            </a:r>
            <a:r>
              <a:rPr lang="en-US" dirty="0"/>
              <a:t>government spending </a:t>
            </a:r>
            <a:r>
              <a:rPr lang="en-US" dirty="0" smtClean="0"/>
              <a:t>decreases </a:t>
            </a:r>
            <a:r>
              <a:rPr lang="en-US" dirty="0"/>
              <a:t>and tax collection </a:t>
            </a:r>
            <a:r>
              <a:rPr lang="en-US" dirty="0" smtClean="0"/>
              <a:t>increases </a:t>
            </a:r>
            <a:r>
              <a:rPr lang="en-US" dirty="0"/>
              <a:t>automatically (government has to pay </a:t>
            </a:r>
            <a:r>
              <a:rPr lang="en-US" dirty="0" smtClean="0"/>
              <a:t>less </a:t>
            </a:r>
            <a:r>
              <a:rPr lang="en-US" dirty="0"/>
              <a:t>for unemployment subsidy automatically by labor law and </a:t>
            </a:r>
            <a:r>
              <a:rPr lang="en-US" dirty="0" smtClean="0"/>
              <a:t>enjoys </a:t>
            </a:r>
            <a:r>
              <a:rPr lang="en-US" dirty="0"/>
              <a:t>automatic </a:t>
            </a:r>
            <a:r>
              <a:rPr lang="en-US" dirty="0" smtClean="0"/>
              <a:t>increase </a:t>
            </a:r>
            <a:r>
              <a:rPr lang="en-US" dirty="0"/>
              <a:t>in income tax collection by income tax law) = </a:t>
            </a:r>
            <a:r>
              <a:rPr lang="en-US" dirty="0" smtClean="0"/>
              <a:t>contractionary fiscal </a:t>
            </a:r>
            <a:r>
              <a:rPr lang="en-US" dirty="0"/>
              <a:t>policy</a:t>
            </a:r>
          </a:p>
          <a:p>
            <a:pPr marL="0" indent="0">
              <a:buNone/>
            </a:pPr>
            <a:endParaRPr lang="en-US" dirty="0"/>
          </a:p>
        </p:txBody>
      </p:sp>
      <p:sp>
        <p:nvSpPr>
          <p:cNvPr id="4" name="Title 1"/>
          <p:cNvSpPr>
            <a:spLocks noGrp="1"/>
          </p:cNvSpPr>
          <p:nvPr>
            <p:ph type="title"/>
          </p:nvPr>
        </p:nvSpPr>
        <p:spPr/>
        <p:txBody>
          <a:bodyPr>
            <a:normAutofit/>
          </a:bodyPr>
          <a:lstStyle/>
          <a:p>
            <a:r>
              <a:rPr lang="en-US" dirty="0"/>
              <a:t>II Fiscal </a:t>
            </a:r>
            <a:r>
              <a:rPr lang="en-US" dirty="0" smtClean="0"/>
              <a:t>policy</a:t>
            </a:r>
            <a:endParaRPr lang="en-US" dirty="0"/>
          </a:p>
        </p:txBody>
      </p:sp>
    </p:spTree>
    <p:extLst>
      <p:ext uri="{BB962C8B-B14F-4D97-AF65-F5344CB8AC3E}">
        <p14:creationId xmlns:p14="http://schemas.microsoft.com/office/powerpoint/2010/main" val="22230876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a:xfrm>
            <a:off x="457200" y="990600"/>
            <a:ext cx="7772400" cy="5334000"/>
          </a:xfrm>
        </p:spPr>
        <p:txBody>
          <a:bodyPr>
            <a:normAutofit lnSpcReduction="10000"/>
          </a:bodyPr>
          <a:lstStyle/>
          <a:p>
            <a:pPr marL="0" indent="0">
              <a:buNone/>
            </a:pPr>
            <a:r>
              <a:rPr lang="en-US" b="1" dirty="0"/>
              <a:t>3 Fiscal policy and government </a:t>
            </a:r>
            <a:r>
              <a:rPr lang="en-US" b="1" dirty="0" smtClean="0"/>
              <a:t>budget</a:t>
            </a:r>
          </a:p>
          <a:p>
            <a:pPr marL="0" indent="0">
              <a:buNone/>
            </a:pPr>
            <a:r>
              <a:rPr lang="en-US" b="1" u="sng" dirty="0" smtClean="0"/>
              <a:t>Government budget </a:t>
            </a:r>
            <a:r>
              <a:rPr lang="en-US" altLang="en-US" dirty="0">
                <a:solidFill>
                  <a:srgbClr val="000000"/>
                </a:solidFill>
              </a:rPr>
              <a:t>total sum of revenues and consumption of </a:t>
            </a:r>
            <a:r>
              <a:rPr lang="en-US" altLang="en-US" dirty="0" smtClean="0">
                <a:solidFill>
                  <a:srgbClr val="000000"/>
                </a:solidFill>
              </a:rPr>
              <a:t>government </a:t>
            </a:r>
            <a:r>
              <a:rPr lang="en-US" altLang="en-US" dirty="0">
                <a:solidFill>
                  <a:srgbClr val="000000"/>
                </a:solidFill>
              </a:rPr>
              <a:t>in given time (one year</a:t>
            </a:r>
            <a:r>
              <a:rPr lang="en-US" altLang="en-US" dirty="0" smtClean="0">
                <a:solidFill>
                  <a:srgbClr val="000000"/>
                </a:solidFill>
              </a:rPr>
              <a:t>)</a:t>
            </a:r>
          </a:p>
          <a:p>
            <a:pPr marL="0" indent="0" algn="ctr">
              <a:buNone/>
            </a:pPr>
            <a:r>
              <a:rPr lang="en-US" altLang="en-US" dirty="0" smtClean="0">
                <a:solidFill>
                  <a:srgbClr val="000000"/>
                </a:solidFill>
              </a:rPr>
              <a:t> BB= </a:t>
            </a:r>
            <a:r>
              <a:rPr lang="en-US" altLang="en-US" dirty="0">
                <a:solidFill>
                  <a:srgbClr val="000000"/>
                </a:solidFill>
              </a:rPr>
              <a:t>T </a:t>
            </a:r>
            <a:r>
              <a:rPr lang="en-US" altLang="en-US" dirty="0" smtClean="0">
                <a:solidFill>
                  <a:srgbClr val="000000"/>
                </a:solidFill>
              </a:rPr>
              <a:t>– G</a:t>
            </a:r>
          </a:p>
          <a:p>
            <a:pPr marL="0" indent="0">
              <a:buNone/>
            </a:pPr>
            <a:endParaRPr lang="en-US" altLang="en-US" dirty="0">
              <a:solidFill>
                <a:srgbClr val="000000"/>
              </a:solidFill>
            </a:endParaRPr>
          </a:p>
          <a:p>
            <a:pPr marL="0" indent="0">
              <a:buNone/>
            </a:pPr>
            <a:endParaRPr lang="en-US" altLang="en-US" dirty="0" smtClean="0">
              <a:solidFill>
                <a:srgbClr val="000000"/>
              </a:solidFill>
            </a:endParaRPr>
          </a:p>
          <a:p>
            <a:pPr marL="0" indent="0">
              <a:buNone/>
            </a:pPr>
            <a:endParaRPr lang="en-US" altLang="en-US" dirty="0" smtClean="0">
              <a:solidFill>
                <a:srgbClr val="000000"/>
              </a:solidFill>
            </a:endParaRPr>
          </a:p>
          <a:p>
            <a:pPr marL="0" indent="0">
              <a:buNone/>
            </a:pPr>
            <a:r>
              <a:rPr lang="en-US" altLang="en-US" dirty="0" smtClean="0">
                <a:solidFill>
                  <a:srgbClr val="000000"/>
                </a:solidFill>
              </a:rPr>
              <a:t>Fiscal policy can reach following objectives</a:t>
            </a:r>
          </a:p>
          <a:p>
            <a:pPr marL="0" indent="0">
              <a:buNone/>
            </a:pPr>
            <a:r>
              <a:rPr lang="en-US" altLang="en-US" dirty="0" smtClean="0">
                <a:solidFill>
                  <a:srgbClr val="000000"/>
                </a:solidFill>
              </a:rPr>
              <a:t>+ Budget balance but Y can fluctuate (budget prioritized fiscal policy)</a:t>
            </a:r>
          </a:p>
          <a:p>
            <a:pPr marL="0" indent="0">
              <a:buNone/>
            </a:pPr>
            <a:r>
              <a:rPr lang="en-US" altLang="en-US" dirty="0" smtClean="0">
                <a:solidFill>
                  <a:srgbClr val="000000"/>
                </a:solidFill>
              </a:rPr>
              <a:t>+ Potential output Y* but budget deficit can happen seriously (in time of crisis)  (output prioritized fiscal policy)</a:t>
            </a:r>
            <a:endParaRPr lang="en-US" altLang="en-US" dirty="0">
              <a:solidFill>
                <a:srgbClr val="000000"/>
              </a:solidFill>
            </a:endParaRPr>
          </a:p>
          <a:p>
            <a:pPr marL="0" indent="0">
              <a:buNone/>
            </a:pPr>
            <a:endParaRPr lang="en-US" b="1" dirty="0"/>
          </a:p>
        </p:txBody>
      </p:sp>
      <p:sp>
        <p:nvSpPr>
          <p:cNvPr id="4" name="Title 1"/>
          <p:cNvSpPr>
            <a:spLocks noGrp="1"/>
          </p:cNvSpPr>
          <p:nvPr>
            <p:ph type="title"/>
          </p:nvPr>
        </p:nvSpPr>
        <p:spPr>
          <a:xfrm>
            <a:off x="685800" y="228600"/>
            <a:ext cx="7772400" cy="808038"/>
          </a:xfrm>
        </p:spPr>
        <p:txBody>
          <a:bodyPr>
            <a:normAutofit/>
          </a:bodyPr>
          <a:lstStyle/>
          <a:p>
            <a:r>
              <a:rPr lang="en-US" dirty="0"/>
              <a:t>II Fiscal </a:t>
            </a:r>
            <a:r>
              <a:rPr lang="en-US" dirty="0" smtClean="0"/>
              <a:t>policy</a:t>
            </a:r>
            <a:endParaRPr lang="en-US" dirty="0"/>
          </a:p>
        </p:txBody>
      </p:sp>
      <p:sp>
        <p:nvSpPr>
          <p:cNvPr id="2" name="Rectangle 1"/>
          <p:cNvSpPr/>
          <p:nvPr/>
        </p:nvSpPr>
        <p:spPr>
          <a:xfrm>
            <a:off x="1981200" y="2743200"/>
            <a:ext cx="4572000" cy="1246495"/>
          </a:xfrm>
          <a:prstGeom prst="rect">
            <a:avLst/>
          </a:prstGeom>
        </p:spPr>
        <p:txBody>
          <a:bodyPr>
            <a:spAutoFit/>
          </a:bodyPr>
          <a:lstStyle/>
          <a:p>
            <a:pPr lvl="2" algn="just"/>
            <a:r>
              <a:rPr lang="en-US" altLang="en-US" sz="2500" dirty="0">
                <a:solidFill>
                  <a:srgbClr val="000000"/>
                </a:solidFill>
              </a:rPr>
              <a:t>+ </a:t>
            </a:r>
            <a:r>
              <a:rPr lang="en-US" altLang="en-US" sz="2500" dirty="0" smtClean="0">
                <a:solidFill>
                  <a:srgbClr val="000000"/>
                </a:solidFill>
              </a:rPr>
              <a:t>BB= </a:t>
            </a:r>
            <a:r>
              <a:rPr lang="en-US" altLang="en-US" sz="2500" dirty="0">
                <a:solidFill>
                  <a:srgbClr val="000000"/>
                </a:solidFill>
              </a:rPr>
              <a:t>0: Budget balance </a:t>
            </a:r>
          </a:p>
          <a:p>
            <a:pPr lvl="2" algn="just"/>
            <a:r>
              <a:rPr lang="en-US" altLang="en-US" sz="2500" dirty="0">
                <a:solidFill>
                  <a:srgbClr val="000000"/>
                </a:solidFill>
              </a:rPr>
              <a:t>+ </a:t>
            </a:r>
            <a:r>
              <a:rPr lang="en-US" altLang="en-US" sz="2500" dirty="0" smtClean="0">
                <a:solidFill>
                  <a:srgbClr val="000000"/>
                </a:solidFill>
              </a:rPr>
              <a:t>BB&gt; </a:t>
            </a:r>
            <a:r>
              <a:rPr lang="en-US" altLang="en-US" sz="2500" dirty="0">
                <a:solidFill>
                  <a:srgbClr val="000000"/>
                </a:solidFill>
              </a:rPr>
              <a:t>0: Budget surplus</a:t>
            </a:r>
          </a:p>
          <a:p>
            <a:pPr lvl="2" algn="just"/>
            <a:r>
              <a:rPr lang="en-US" altLang="en-US" sz="2500" dirty="0">
                <a:solidFill>
                  <a:srgbClr val="000000"/>
                </a:solidFill>
              </a:rPr>
              <a:t>+ </a:t>
            </a:r>
            <a:r>
              <a:rPr lang="en-US" altLang="en-US" sz="2500" dirty="0" smtClean="0">
                <a:solidFill>
                  <a:srgbClr val="000000"/>
                </a:solidFill>
              </a:rPr>
              <a:t>BB </a:t>
            </a:r>
            <a:r>
              <a:rPr lang="en-US" altLang="en-US" sz="2500" dirty="0">
                <a:solidFill>
                  <a:srgbClr val="000000"/>
                </a:solidFill>
              </a:rPr>
              <a:t>&lt; 0: Budget deficit</a:t>
            </a:r>
          </a:p>
        </p:txBody>
      </p:sp>
    </p:spTree>
    <p:extLst>
      <p:ext uri="{BB962C8B-B14F-4D97-AF65-F5344CB8AC3E}">
        <p14:creationId xmlns:p14="http://schemas.microsoft.com/office/powerpoint/2010/main" val="277449640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
          </p:nvPr>
        </p:nvSpPr>
        <p:spPr/>
        <p:txBody>
          <a:bodyPr/>
          <a:lstStyle/>
          <a:p>
            <a:pPr marL="0" indent="0">
              <a:buNone/>
            </a:pPr>
            <a:r>
              <a:rPr lang="en-US" b="1" dirty="0"/>
              <a:t>3 Fiscal policy and government budget</a:t>
            </a:r>
          </a:p>
          <a:p>
            <a:pPr marL="0" indent="0">
              <a:buNone/>
            </a:pPr>
            <a:r>
              <a:rPr lang="en-US" b="1" u="sng" dirty="0" smtClean="0"/>
              <a:t>How to reduce budget deficit</a:t>
            </a:r>
          </a:p>
          <a:p>
            <a:pPr marL="0" indent="0">
              <a:buNone/>
            </a:pPr>
            <a:r>
              <a:rPr lang="en-US" altLang="en-US" dirty="0" smtClean="0">
                <a:solidFill>
                  <a:srgbClr val="000000"/>
                </a:solidFill>
              </a:rPr>
              <a:t>- Increasing tax revenues </a:t>
            </a:r>
            <a:r>
              <a:rPr lang="en-US" altLang="en-US" dirty="0">
                <a:solidFill>
                  <a:srgbClr val="000000"/>
                </a:solidFill>
              </a:rPr>
              <a:t>and decreasing </a:t>
            </a:r>
            <a:r>
              <a:rPr lang="en-US" altLang="en-US" dirty="0" smtClean="0">
                <a:solidFill>
                  <a:srgbClr val="000000"/>
                </a:solidFill>
              </a:rPr>
              <a:t>government spending</a:t>
            </a:r>
            <a:endParaRPr lang="en-US" altLang="en-US" dirty="0">
              <a:solidFill>
                <a:srgbClr val="000000"/>
              </a:solidFill>
            </a:endParaRPr>
          </a:p>
          <a:p>
            <a:pPr marL="0" indent="0">
              <a:buNone/>
            </a:pPr>
            <a:r>
              <a:rPr lang="en-US" altLang="en-US" dirty="0" smtClean="0">
                <a:solidFill>
                  <a:srgbClr val="000000"/>
                </a:solidFill>
              </a:rPr>
              <a:t>- Issuing Government bond</a:t>
            </a:r>
          </a:p>
          <a:p>
            <a:pPr marL="0" indent="0">
              <a:buNone/>
            </a:pPr>
            <a:r>
              <a:rPr lang="en-US" altLang="en-US" dirty="0" smtClean="0">
                <a:solidFill>
                  <a:srgbClr val="000000"/>
                </a:solidFill>
              </a:rPr>
              <a:t>- Borrowings </a:t>
            </a:r>
            <a:r>
              <a:rPr lang="en-US" altLang="en-US" dirty="0">
                <a:solidFill>
                  <a:srgbClr val="000000"/>
                </a:solidFill>
              </a:rPr>
              <a:t>from foreign countries or international </a:t>
            </a:r>
            <a:r>
              <a:rPr lang="en-US" altLang="en-US" dirty="0" smtClean="0">
                <a:solidFill>
                  <a:srgbClr val="000000"/>
                </a:solidFill>
              </a:rPr>
              <a:t>organizations</a:t>
            </a:r>
            <a:endParaRPr lang="en-US" altLang="en-US" dirty="0">
              <a:solidFill>
                <a:srgbClr val="000000"/>
              </a:solidFill>
            </a:endParaRPr>
          </a:p>
          <a:p>
            <a:pPr marL="0" indent="0">
              <a:buNone/>
            </a:pPr>
            <a:r>
              <a:rPr lang="en-US" altLang="en-US" dirty="0" smtClean="0">
                <a:solidFill>
                  <a:srgbClr val="000000"/>
                </a:solidFill>
              </a:rPr>
              <a:t>- Printing </a:t>
            </a:r>
            <a:r>
              <a:rPr lang="en-US" altLang="en-US" dirty="0">
                <a:solidFill>
                  <a:srgbClr val="000000"/>
                </a:solidFill>
              </a:rPr>
              <a:t>money or using reserve from foreign currency</a:t>
            </a:r>
          </a:p>
          <a:p>
            <a:pPr marL="0" indent="0">
              <a:buNone/>
            </a:pPr>
            <a:endParaRPr lang="en-US" altLang="en-US" dirty="0">
              <a:solidFill>
                <a:srgbClr val="000000"/>
              </a:solidFill>
            </a:endParaRPr>
          </a:p>
          <a:p>
            <a:pPr marL="0" indent="0">
              <a:buNone/>
            </a:pPr>
            <a:endParaRPr lang="en-US" dirty="0"/>
          </a:p>
        </p:txBody>
      </p:sp>
      <p:sp>
        <p:nvSpPr>
          <p:cNvPr id="4" name="Title 1"/>
          <p:cNvSpPr>
            <a:spLocks noGrp="1"/>
          </p:cNvSpPr>
          <p:nvPr>
            <p:ph type="title"/>
          </p:nvPr>
        </p:nvSpPr>
        <p:spPr>
          <a:xfrm>
            <a:off x="914400" y="152400"/>
            <a:ext cx="7772400" cy="808038"/>
          </a:xfrm>
        </p:spPr>
        <p:txBody>
          <a:bodyPr>
            <a:normAutofit/>
          </a:bodyPr>
          <a:lstStyle/>
          <a:p>
            <a:r>
              <a:rPr lang="en-US" dirty="0"/>
              <a:t>II Fiscal </a:t>
            </a:r>
            <a:r>
              <a:rPr lang="en-US" dirty="0" smtClean="0"/>
              <a:t>policy</a:t>
            </a:r>
            <a:endParaRPr lang="en-US" dirty="0"/>
          </a:p>
        </p:txBody>
      </p:sp>
    </p:spTree>
    <p:extLst>
      <p:ext uri="{BB962C8B-B14F-4D97-AF65-F5344CB8AC3E}">
        <p14:creationId xmlns:p14="http://schemas.microsoft.com/office/powerpoint/2010/main" val="35071964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4400" y="274638"/>
            <a:ext cx="7772400" cy="792162"/>
          </a:xfrm>
        </p:spPr>
        <p:txBody>
          <a:bodyPr/>
          <a:lstStyle/>
          <a:p>
            <a:r>
              <a:rPr lang="en-US" dirty="0" smtClean="0"/>
              <a:t>Key concepts</a:t>
            </a:r>
            <a:endParaRPr lang="en-US" dirty="0"/>
          </a:p>
        </p:txBody>
      </p:sp>
      <p:sp>
        <p:nvSpPr>
          <p:cNvPr id="3" name="Content Placeholder 2"/>
          <p:cNvSpPr>
            <a:spLocks noGrp="1"/>
          </p:cNvSpPr>
          <p:nvPr>
            <p:ph sz="quarter" idx="1"/>
          </p:nvPr>
        </p:nvSpPr>
        <p:spPr>
          <a:xfrm>
            <a:off x="665018" y="1198418"/>
            <a:ext cx="7772400" cy="5202382"/>
          </a:xfrm>
        </p:spPr>
        <p:txBody>
          <a:bodyPr>
            <a:normAutofit/>
          </a:bodyPr>
          <a:lstStyle/>
          <a:p>
            <a:pPr>
              <a:buFontTx/>
              <a:buChar char="-"/>
            </a:pPr>
            <a:r>
              <a:rPr lang="en-US" dirty="0" smtClean="0"/>
              <a:t>Aggregate planned expenditure</a:t>
            </a:r>
          </a:p>
          <a:p>
            <a:pPr>
              <a:buFontTx/>
              <a:buChar char="-"/>
            </a:pPr>
            <a:r>
              <a:rPr lang="en-US" dirty="0" smtClean="0"/>
              <a:t>Keynesian cross point model</a:t>
            </a:r>
          </a:p>
          <a:p>
            <a:pPr>
              <a:buFontTx/>
              <a:buChar char="-"/>
            </a:pPr>
            <a:r>
              <a:rPr lang="en-US" dirty="0" smtClean="0"/>
              <a:t>Consumption function</a:t>
            </a:r>
          </a:p>
          <a:p>
            <a:pPr>
              <a:buFontTx/>
              <a:buChar char="-"/>
            </a:pPr>
            <a:r>
              <a:rPr lang="en-US" dirty="0" smtClean="0"/>
              <a:t>Autonomous consumption, autonomous expenditure</a:t>
            </a:r>
          </a:p>
          <a:p>
            <a:pPr>
              <a:buFontTx/>
              <a:buChar char="-"/>
            </a:pPr>
            <a:r>
              <a:rPr lang="en-US" dirty="0" smtClean="0"/>
              <a:t>Proportional tax, lump sum tax, combined tax</a:t>
            </a:r>
          </a:p>
          <a:p>
            <a:pPr>
              <a:buFontTx/>
              <a:buChar char="-"/>
            </a:pPr>
            <a:r>
              <a:rPr lang="en-US" dirty="0" smtClean="0"/>
              <a:t>Endogenous variable, exogenous variable</a:t>
            </a:r>
          </a:p>
          <a:p>
            <a:pPr>
              <a:buFontTx/>
              <a:buChar char="-"/>
            </a:pPr>
            <a:r>
              <a:rPr lang="en-US" dirty="0" smtClean="0"/>
              <a:t>Expenditure multiplier, multiplied effect</a:t>
            </a:r>
          </a:p>
          <a:p>
            <a:pPr>
              <a:buFontTx/>
              <a:buChar char="-"/>
            </a:pPr>
            <a:r>
              <a:rPr lang="en-US" dirty="0" smtClean="0"/>
              <a:t>Marginal propensity to consume, marginal propensity to import</a:t>
            </a:r>
          </a:p>
          <a:p>
            <a:pPr>
              <a:buFontTx/>
              <a:buChar char="-"/>
            </a:pPr>
            <a:r>
              <a:rPr lang="en-US" dirty="0" smtClean="0"/>
              <a:t>Expansionary fiscal policy, contractionary fiscal policy</a:t>
            </a:r>
          </a:p>
          <a:p>
            <a:pPr>
              <a:buFontTx/>
              <a:buChar char="-"/>
            </a:pPr>
            <a:r>
              <a:rPr lang="en-US" dirty="0" smtClean="0"/>
              <a:t>Automatic stabilizer</a:t>
            </a:r>
            <a:endParaRPr lang="en-US" dirty="0"/>
          </a:p>
        </p:txBody>
      </p:sp>
    </p:spTree>
    <p:extLst>
      <p:ext uri="{BB962C8B-B14F-4D97-AF65-F5344CB8AC3E}">
        <p14:creationId xmlns:p14="http://schemas.microsoft.com/office/powerpoint/2010/main" val="422385173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372</TotalTime>
  <Words>3073</Words>
  <Application>Microsoft Office PowerPoint</Application>
  <PresentationFormat>On-screen Show (4:3)</PresentationFormat>
  <Paragraphs>348</Paragraphs>
  <Slides>36</Slides>
  <Notes>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36</vt:i4>
      </vt:variant>
    </vt:vector>
  </HeadingPairs>
  <TitlesOfParts>
    <vt:vector size="38" baseType="lpstr">
      <vt:lpstr>Equity</vt:lpstr>
      <vt:lpstr>Equation</vt:lpstr>
      <vt:lpstr>Chapter 7 Aggregate expenditure and fiscal policy</vt:lpstr>
      <vt:lpstr>Content</vt:lpstr>
      <vt:lpstr>PowerPoint Presentation</vt:lpstr>
      <vt:lpstr>Personal and marital life of Keynes </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I Aggregate expenditure model (Keynesian cross point model)</vt:lpstr>
      <vt:lpstr>PowerPoint Presentation</vt:lpstr>
      <vt:lpstr>Math problems</vt:lpstr>
      <vt:lpstr>Math problems</vt:lpstr>
      <vt:lpstr>Math problems</vt:lpstr>
      <vt:lpstr>I Aggregate expenditure model (Keynesian cross point model)</vt:lpstr>
      <vt:lpstr>I Aggregate expenditure model (Keynesian cross point model)</vt:lpstr>
      <vt:lpstr>II Fiscal policy</vt:lpstr>
      <vt:lpstr>II Fiscal policy</vt:lpstr>
      <vt:lpstr>II Fiscal policy</vt:lpstr>
      <vt:lpstr>II Fiscal policy</vt:lpstr>
      <vt:lpstr>II Fiscal policy</vt:lpstr>
      <vt:lpstr>II Fiscal policy</vt:lpstr>
      <vt:lpstr>Key concepts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7 Aggregate expenditure and fiscal policy</dc:title>
  <dc:creator>Truong</dc:creator>
  <cp:lastModifiedBy>ACER</cp:lastModifiedBy>
  <cp:revision>33</cp:revision>
  <dcterms:created xsi:type="dcterms:W3CDTF">2014-03-31T08:25:27Z</dcterms:created>
  <dcterms:modified xsi:type="dcterms:W3CDTF">2015-07-31T02:24:54Z</dcterms:modified>
</cp:coreProperties>
</file>