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6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Lst>
  <p:sldSz cy="6858000" cx="9144000"/>
  <p:notesSz cx="6858000" cy="9144000"/>
  <p:embeddedFontLst>
    <p:embeddedFont>
      <p:font typeface="Arimo"/>
      <p:regular r:id="rId28"/>
      <p:bold r:id="rId29"/>
      <p:italic r:id="rId30"/>
      <p:boldItalic r:id="rId31"/>
    </p:embeddedFont>
    <p:embeddedFont>
      <p:font typeface="Libre Baskerville"/>
      <p:regular r:id="rId32"/>
      <p:bold r:id="rId33"/>
      <p:italic r:id="rId34"/>
    </p:embeddedFont>
    <p:embeddedFont>
      <p:font typeface="Source Sans Pro"/>
      <p:regular r:id="rId35"/>
      <p:bold r:id="rId36"/>
      <p:italic r:id="rId37"/>
      <p:boldItalic r:id="rId3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B7D2A7CE-C5D9-49DF-9622-AFF2F4B4F5C2}">
  <a:tblStyle styleId="{B7D2A7CE-C5D9-49DF-9622-AFF2F4B4F5C2}" styleName="Table_0">
    <a:wholeTbl>
      <a:tcTxStyle b="off" i="off">
        <a:font>
          <a:latin typeface="Perpetua"/>
          <a:ea typeface="Perpetua"/>
          <a:cs typeface="Perpetua"/>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7E8E7"/>
          </a:solidFill>
        </a:fill>
      </a:tcStyle>
    </a:wholeTbl>
    <a:band1H>
      <a:tcTxStyle/>
      <a:tcStyle>
        <a:fill>
          <a:solidFill>
            <a:srgbClr val="EFCECA"/>
          </a:solidFill>
        </a:fill>
      </a:tcStyle>
    </a:band1H>
    <a:band2H>
      <a:tcTxStyle/>
    </a:band2H>
    <a:band1V>
      <a:tcTxStyle/>
      <a:tcStyle>
        <a:fill>
          <a:solidFill>
            <a:srgbClr val="EFCECA"/>
          </a:solidFill>
        </a:fill>
      </a:tcStyle>
    </a:band1V>
    <a:band2V>
      <a:tcTxStyle/>
    </a:band2V>
    <a:lastCol>
      <a:tcTxStyle b="on" i="off">
        <a:font>
          <a:latin typeface="Perpetua"/>
          <a:ea typeface="Perpetua"/>
          <a:cs typeface="Perpetua"/>
        </a:font>
        <a:schemeClr val="lt1"/>
      </a:tcTxStyle>
      <a:tcStyle>
        <a:fill>
          <a:solidFill>
            <a:schemeClr val="accent1"/>
          </a:solidFill>
        </a:fill>
      </a:tcStyle>
    </a:lastCol>
    <a:firstCol>
      <a:tcTxStyle b="on" i="off">
        <a:font>
          <a:latin typeface="Perpetua"/>
          <a:ea typeface="Perpetua"/>
          <a:cs typeface="Perpetua"/>
        </a:font>
        <a:schemeClr val="lt1"/>
      </a:tcTxStyle>
      <a:tcStyle>
        <a:fill>
          <a:solidFill>
            <a:schemeClr val="accent1"/>
          </a:solidFill>
        </a:fill>
      </a:tcStyle>
    </a:firstCol>
    <a:lastRow>
      <a:tcTxStyle b="on" i="off">
        <a:font>
          <a:latin typeface="Perpetua"/>
          <a:ea typeface="Perpetua"/>
          <a:cs typeface="Perpetua"/>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Perpetua"/>
          <a:ea typeface="Perpetua"/>
          <a:cs typeface="Perpetua"/>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font" Target="fonts/Arimo-regular.fntdata"/><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Arimo-bold.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Arimo-boldItalic.fntdata"/><Relationship Id="rId30" Type="http://schemas.openxmlformats.org/officeDocument/2006/relationships/font" Target="fonts/Arimo-italic.fntdata"/><Relationship Id="rId11" Type="http://schemas.openxmlformats.org/officeDocument/2006/relationships/slide" Target="slides/slide6.xml"/><Relationship Id="rId33" Type="http://schemas.openxmlformats.org/officeDocument/2006/relationships/font" Target="fonts/LibreBaskerville-bold.fntdata"/><Relationship Id="rId10" Type="http://schemas.openxmlformats.org/officeDocument/2006/relationships/slide" Target="slides/slide5.xml"/><Relationship Id="rId32" Type="http://schemas.openxmlformats.org/officeDocument/2006/relationships/font" Target="fonts/LibreBaskerville-regular.fntdata"/><Relationship Id="rId13" Type="http://schemas.openxmlformats.org/officeDocument/2006/relationships/slide" Target="slides/slide8.xml"/><Relationship Id="rId35" Type="http://schemas.openxmlformats.org/officeDocument/2006/relationships/font" Target="fonts/SourceSansPro-regular.fntdata"/><Relationship Id="rId12" Type="http://schemas.openxmlformats.org/officeDocument/2006/relationships/slide" Target="slides/slide7.xml"/><Relationship Id="rId34" Type="http://schemas.openxmlformats.org/officeDocument/2006/relationships/font" Target="fonts/LibreBaskerville-italic.fntdata"/><Relationship Id="rId15" Type="http://schemas.openxmlformats.org/officeDocument/2006/relationships/slide" Target="slides/slide10.xml"/><Relationship Id="rId37" Type="http://schemas.openxmlformats.org/officeDocument/2006/relationships/font" Target="fonts/SourceSansPro-italic.fntdata"/><Relationship Id="rId14" Type="http://schemas.openxmlformats.org/officeDocument/2006/relationships/slide" Target="slides/slide9.xml"/><Relationship Id="rId36" Type="http://schemas.openxmlformats.org/officeDocument/2006/relationships/font" Target="fonts/SourceSansPro-bold.fntdata"/><Relationship Id="rId17" Type="http://schemas.openxmlformats.org/officeDocument/2006/relationships/slide" Target="slides/slide12.xml"/><Relationship Id="rId16" Type="http://schemas.openxmlformats.org/officeDocument/2006/relationships/slide" Target="slides/slide11.xml"/><Relationship Id="rId38" Type="http://schemas.openxmlformats.org/officeDocument/2006/relationships/font" Target="fonts/SourceSansPro-bold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91425" lIns="91425" spcFirstLastPara="1" rIns="91425" wrap="square" tIns="91425">
            <a:noAutofit/>
          </a:bodyPr>
          <a:lstStyle>
            <a:lvl1pPr indent="0" lvl="0" mar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9" name="Shape 109"/>
        <p:cNvGrpSpPr/>
        <p:nvPr/>
      </p:nvGrpSpPr>
      <p:grpSpPr>
        <a:xfrm>
          <a:off x="0" y="0"/>
          <a:ext cx="0" cy="0"/>
          <a:chOff x="0" y="0"/>
          <a:chExt cx="0" cy="0"/>
        </a:xfrm>
      </p:grpSpPr>
      <p:sp>
        <p:nvSpPr>
          <p:cNvPr id="110" name="Google Shape;11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5" name="Shape 115"/>
        <p:cNvGrpSpPr/>
        <p:nvPr/>
      </p:nvGrpSpPr>
      <p:grpSpPr>
        <a:xfrm>
          <a:off x="0" y="0"/>
          <a:ext cx="0" cy="0"/>
          <a:chOff x="0" y="0"/>
          <a:chExt cx="0" cy="0"/>
        </a:xfrm>
      </p:grpSpPr>
      <p:sp>
        <p:nvSpPr>
          <p:cNvPr id="116" name="Google Shape;11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1" name="Shape 121"/>
        <p:cNvGrpSpPr/>
        <p:nvPr/>
      </p:nvGrpSpPr>
      <p:grpSpPr>
        <a:xfrm>
          <a:off x="0" y="0"/>
          <a:ext cx="0" cy="0"/>
          <a:chOff x="0" y="0"/>
          <a:chExt cx="0" cy="0"/>
        </a:xfrm>
      </p:grpSpPr>
      <p:sp>
        <p:nvSpPr>
          <p:cNvPr id="122" name="Google Shape;12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7" name="Shape 127"/>
        <p:cNvGrpSpPr/>
        <p:nvPr/>
      </p:nvGrpSpPr>
      <p:grpSpPr>
        <a:xfrm>
          <a:off x="0" y="0"/>
          <a:ext cx="0" cy="0"/>
          <a:chOff x="0" y="0"/>
          <a:chExt cx="0" cy="0"/>
        </a:xfrm>
      </p:grpSpPr>
      <p:sp>
        <p:nvSpPr>
          <p:cNvPr id="128" name="Google Shape;128;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9" name="Google Shape;129;p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Barter activities: use a commodity to exchange another commodity</a:t>
            </a:r>
            <a:endParaRPr b="0" i="0" sz="1200" u="none" cap="none" strike="noStrike">
              <a:solidFill>
                <a:schemeClr val="dk1"/>
              </a:solidFill>
              <a:latin typeface="Calibri"/>
              <a:ea typeface="Calibri"/>
              <a:cs typeface="Calibri"/>
              <a:sym typeface="Calibri"/>
            </a:endParaRPr>
          </a:p>
        </p:txBody>
      </p:sp>
      <p:sp>
        <p:nvSpPr>
          <p:cNvPr id="130" name="Google Shape;130;p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4" name="Shape 134"/>
        <p:cNvGrpSpPr/>
        <p:nvPr/>
      </p:nvGrpSpPr>
      <p:grpSpPr>
        <a:xfrm>
          <a:off x="0" y="0"/>
          <a:ext cx="0" cy="0"/>
          <a:chOff x="0" y="0"/>
          <a:chExt cx="0" cy="0"/>
        </a:xfrm>
      </p:grpSpPr>
      <p:sp>
        <p:nvSpPr>
          <p:cNvPr id="135" name="Google Shape;13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0" name="Shape 140"/>
        <p:cNvGrpSpPr/>
        <p:nvPr/>
      </p:nvGrpSpPr>
      <p:grpSpPr>
        <a:xfrm>
          <a:off x="0" y="0"/>
          <a:ext cx="0" cy="0"/>
          <a:chOff x="0" y="0"/>
          <a:chExt cx="0" cy="0"/>
        </a:xfrm>
      </p:grpSpPr>
      <p:sp>
        <p:nvSpPr>
          <p:cNvPr id="141" name="Google Shape;14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6" name="Shape 146"/>
        <p:cNvGrpSpPr/>
        <p:nvPr/>
      </p:nvGrpSpPr>
      <p:grpSpPr>
        <a:xfrm>
          <a:off x="0" y="0"/>
          <a:ext cx="0" cy="0"/>
          <a:chOff x="0" y="0"/>
          <a:chExt cx="0" cy="0"/>
        </a:xfrm>
      </p:grpSpPr>
      <p:sp>
        <p:nvSpPr>
          <p:cNvPr id="147" name="Google Shape;14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6" name="Shape 156"/>
        <p:cNvGrpSpPr/>
        <p:nvPr/>
      </p:nvGrpSpPr>
      <p:grpSpPr>
        <a:xfrm>
          <a:off x="0" y="0"/>
          <a:ext cx="0" cy="0"/>
          <a:chOff x="0" y="0"/>
          <a:chExt cx="0" cy="0"/>
        </a:xfrm>
      </p:grpSpPr>
      <p:sp>
        <p:nvSpPr>
          <p:cNvPr id="157" name="Google Shape;15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2" name="Shape 162"/>
        <p:cNvGrpSpPr/>
        <p:nvPr/>
      </p:nvGrpSpPr>
      <p:grpSpPr>
        <a:xfrm>
          <a:off x="0" y="0"/>
          <a:ext cx="0" cy="0"/>
          <a:chOff x="0" y="0"/>
          <a:chExt cx="0" cy="0"/>
        </a:xfrm>
      </p:grpSpPr>
      <p:sp>
        <p:nvSpPr>
          <p:cNvPr id="163" name="Google Shape;16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0" name="Shape 170"/>
        <p:cNvGrpSpPr/>
        <p:nvPr/>
      </p:nvGrpSpPr>
      <p:grpSpPr>
        <a:xfrm>
          <a:off x="0" y="0"/>
          <a:ext cx="0" cy="0"/>
          <a:chOff x="0" y="0"/>
          <a:chExt cx="0" cy="0"/>
        </a:xfrm>
      </p:grpSpPr>
      <p:sp>
        <p:nvSpPr>
          <p:cNvPr id="171" name="Google Shape;17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7" name="Shape 177"/>
        <p:cNvGrpSpPr/>
        <p:nvPr/>
      </p:nvGrpSpPr>
      <p:grpSpPr>
        <a:xfrm>
          <a:off x="0" y="0"/>
          <a:ext cx="0" cy="0"/>
          <a:chOff x="0" y="0"/>
          <a:chExt cx="0" cy="0"/>
        </a:xfrm>
      </p:grpSpPr>
      <p:sp>
        <p:nvSpPr>
          <p:cNvPr id="178" name="Google Shape;178;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3" name="Shape 183"/>
        <p:cNvGrpSpPr/>
        <p:nvPr/>
      </p:nvGrpSpPr>
      <p:grpSpPr>
        <a:xfrm>
          <a:off x="0" y="0"/>
          <a:ext cx="0" cy="0"/>
          <a:chOff x="0" y="0"/>
          <a:chExt cx="0" cy="0"/>
        </a:xfrm>
      </p:grpSpPr>
      <p:sp>
        <p:nvSpPr>
          <p:cNvPr id="184" name="Google Shape;18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9" name="Shape 189"/>
        <p:cNvGrpSpPr/>
        <p:nvPr/>
      </p:nvGrpSpPr>
      <p:grpSpPr>
        <a:xfrm>
          <a:off x="0" y="0"/>
          <a:ext cx="0" cy="0"/>
          <a:chOff x="0" y="0"/>
          <a:chExt cx="0" cy="0"/>
        </a:xfrm>
      </p:grpSpPr>
      <p:sp>
        <p:nvSpPr>
          <p:cNvPr id="190" name="Google Shape;19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5" name="Shape 195"/>
        <p:cNvGrpSpPr/>
        <p:nvPr/>
      </p:nvGrpSpPr>
      <p:grpSpPr>
        <a:xfrm>
          <a:off x="0" y="0"/>
          <a:ext cx="0" cy="0"/>
          <a:chOff x="0" y="0"/>
          <a:chExt cx="0" cy="0"/>
        </a:xfrm>
      </p:grpSpPr>
      <p:sp>
        <p:nvSpPr>
          <p:cNvPr id="196" name="Google Shape;19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3" name="Shape 203"/>
        <p:cNvGrpSpPr/>
        <p:nvPr/>
      </p:nvGrpSpPr>
      <p:grpSpPr>
        <a:xfrm>
          <a:off x="0" y="0"/>
          <a:ext cx="0" cy="0"/>
          <a:chOff x="0" y="0"/>
          <a:chExt cx="0" cy="0"/>
        </a:xfrm>
      </p:grpSpPr>
      <p:sp>
        <p:nvSpPr>
          <p:cNvPr id="204" name="Google Shape;20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6" name="Shape 216"/>
        <p:cNvGrpSpPr/>
        <p:nvPr/>
      </p:nvGrpSpPr>
      <p:grpSpPr>
        <a:xfrm>
          <a:off x="0" y="0"/>
          <a:ext cx="0" cy="0"/>
          <a:chOff x="0" y="0"/>
          <a:chExt cx="0" cy="0"/>
        </a:xfrm>
      </p:grpSpPr>
      <p:sp>
        <p:nvSpPr>
          <p:cNvPr id="217" name="Google Shape;21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2" name="Shape 222"/>
        <p:cNvGrpSpPr/>
        <p:nvPr/>
      </p:nvGrpSpPr>
      <p:grpSpPr>
        <a:xfrm>
          <a:off x="0" y="0"/>
          <a:ext cx="0" cy="0"/>
          <a:chOff x="0" y="0"/>
          <a:chExt cx="0" cy="0"/>
        </a:xfrm>
      </p:grpSpPr>
      <p:sp>
        <p:nvSpPr>
          <p:cNvPr id="223" name="Google Shape;22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7" name="Shape 297"/>
        <p:cNvGrpSpPr/>
        <p:nvPr/>
      </p:nvGrpSpPr>
      <p:grpSpPr>
        <a:xfrm>
          <a:off x="0" y="0"/>
          <a:ext cx="0" cy="0"/>
          <a:chOff x="0" y="0"/>
          <a:chExt cx="0" cy="0"/>
        </a:xfrm>
      </p:grpSpPr>
      <p:sp>
        <p:nvSpPr>
          <p:cNvPr id="298" name="Google Shape;29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3" name="Shape 303"/>
        <p:cNvGrpSpPr/>
        <p:nvPr/>
      </p:nvGrpSpPr>
      <p:grpSpPr>
        <a:xfrm>
          <a:off x="0" y="0"/>
          <a:ext cx="0" cy="0"/>
          <a:chOff x="0" y="0"/>
          <a:chExt cx="0" cy="0"/>
        </a:xfrm>
      </p:grpSpPr>
      <p:sp>
        <p:nvSpPr>
          <p:cNvPr id="304" name="Google Shape;30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4" name="Shape 384"/>
        <p:cNvGrpSpPr/>
        <p:nvPr/>
      </p:nvGrpSpPr>
      <p:grpSpPr>
        <a:xfrm>
          <a:off x="0" y="0"/>
          <a:ext cx="0" cy="0"/>
          <a:chOff x="0" y="0"/>
          <a:chExt cx="0" cy="0"/>
        </a:xfrm>
      </p:grpSpPr>
      <p:sp>
        <p:nvSpPr>
          <p:cNvPr id="385" name="Google Shape;38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0" name="Shape 390"/>
        <p:cNvGrpSpPr/>
        <p:nvPr/>
      </p:nvGrpSpPr>
      <p:grpSpPr>
        <a:xfrm>
          <a:off x="0" y="0"/>
          <a:ext cx="0" cy="0"/>
          <a:chOff x="0" y="0"/>
          <a:chExt cx="0" cy="0"/>
        </a:xfrm>
      </p:grpSpPr>
      <p:sp>
        <p:nvSpPr>
          <p:cNvPr id="391" name="Google Shape;391;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showMasterSp="0" type="title">
  <p:cSld name="TITLE">
    <p:bg>
      <p:bgPr>
        <a:blipFill rotWithShape="1">
          <a:blip r:embed="rId2">
            <a:alphaModFix/>
          </a:blip>
          <a:tile algn="tl" flip="none" tx="0" sx="55000" ty="0" sy="55000"/>
        </a:blipFill>
      </p:bgPr>
    </p:bg>
    <p:spTree>
      <p:nvGrpSpPr>
        <p:cNvPr id="17" name="Shape 17"/>
        <p:cNvGrpSpPr/>
        <p:nvPr/>
      </p:nvGrpSpPr>
      <p:grpSpPr>
        <a:xfrm>
          <a:off x="0" y="0"/>
          <a:ext cx="0" cy="0"/>
          <a:chOff x="0" y="0"/>
          <a:chExt cx="0" cy="0"/>
        </a:xfrm>
      </p:grpSpPr>
      <p:sp>
        <p:nvSpPr>
          <p:cNvPr id="18" name="Google Shape;18;p2"/>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9" name="Google Shape;19;p2"/>
          <p:cNvSpPr/>
          <p:nvPr/>
        </p:nvSpPr>
        <p:spPr>
          <a:xfrm>
            <a:off x="65313" y="69755"/>
            <a:ext cx="9013372" cy="6692201"/>
          </a:xfrm>
          <a:prstGeom prst="roundRect">
            <a:avLst>
              <a:gd fmla="val 4929" name="adj"/>
            </a:avLst>
          </a:prstGeom>
          <a:blipFill rotWithShape="1">
            <a:blip r:embed="rId2">
              <a:alphaModFix/>
            </a:blip>
            <a:tile algn="tl" flip="none" tx="0" sx="55000" ty="0" sy="55000"/>
          </a:blip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0" name="Google Shape;20;p2"/>
          <p:cNvSpPr txBox="1"/>
          <p:nvPr>
            <p:ph idx="1" type="subTitle"/>
          </p:nvPr>
        </p:nvSpPr>
        <p:spPr>
          <a:xfrm>
            <a:off x="1295400" y="3200400"/>
            <a:ext cx="6400800" cy="1600200"/>
          </a:xfrm>
          <a:prstGeom prst="rect">
            <a:avLst/>
          </a:prstGeom>
          <a:noFill/>
          <a:ln>
            <a:noFill/>
          </a:ln>
        </p:spPr>
        <p:txBody>
          <a:bodyPr anchorCtr="0" anchor="t" bIns="91425" lIns="91425" spcFirstLastPara="1" rIns="91425" wrap="square" tIns="91425">
            <a:noAutofit/>
          </a:bodyPr>
          <a:lstStyle>
            <a:lvl1pPr indent="0" lvl="0" marL="0" marR="0" rtl="0" algn="ctr">
              <a:spcBef>
                <a:spcPts val="580"/>
              </a:spcBef>
              <a:spcAft>
                <a:spcPts val="0"/>
              </a:spcAft>
              <a:buClr>
                <a:schemeClr val="accent1"/>
              </a:buClr>
              <a:buSzPts val="2210"/>
              <a:buFont typeface="Noto Sans Symbols"/>
              <a:buNone/>
              <a:defRPr b="0" i="0" sz="2600" u="none" cap="none" strike="noStrike">
                <a:solidFill>
                  <a:schemeClr val="dk2"/>
                </a:solidFill>
                <a:latin typeface="Libre Baskerville"/>
                <a:ea typeface="Libre Baskerville"/>
                <a:cs typeface="Libre Baskerville"/>
                <a:sym typeface="Libre Baskerville"/>
              </a:defRPr>
            </a:lvl1pPr>
            <a:lvl2pPr indent="0" lvl="1" marL="457200" marR="0" rtl="0" algn="ctr">
              <a:spcBef>
                <a:spcPts val="370"/>
              </a:spcBef>
              <a:spcAft>
                <a:spcPts val="0"/>
              </a:spcAft>
              <a:buClr>
                <a:schemeClr val="accent2"/>
              </a:buClr>
              <a:buSzPts val="2040"/>
              <a:buFont typeface="Noto Sans Symbols"/>
              <a:buNone/>
              <a:defRPr b="0" i="0" sz="2400" u="none" cap="none" strike="noStrike">
                <a:solidFill>
                  <a:schemeClr val="dk1"/>
                </a:solidFill>
                <a:latin typeface="Libre Baskerville"/>
                <a:ea typeface="Libre Baskerville"/>
                <a:cs typeface="Libre Baskerville"/>
                <a:sym typeface="Libre Baskerville"/>
              </a:defRPr>
            </a:lvl2pPr>
            <a:lvl3pPr indent="0" lvl="2" marL="914400" marR="0" rtl="0" algn="ctr">
              <a:spcBef>
                <a:spcPts val="370"/>
              </a:spcBef>
              <a:spcAft>
                <a:spcPts val="0"/>
              </a:spcAft>
              <a:buClr>
                <a:srgbClr val="E6AFA9"/>
              </a:buClr>
              <a:buSzPts val="1700"/>
              <a:buFont typeface="Noto Sans Symbols"/>
              <a:buNone/>
              <a:defRPr b="0" i="0" sz="2000" u="none" cap="none" strike="noStrike">
                <a:solidFill>
                  <a:schemeClr val="dk1"/>
                </a:solidFill>
                <a:latin typeface="Libre Baskerville"/>
                <a:ea typeface="Libre Baskerville"/>
                <a:cs typeface="Libre Baskerville"/>
                <a:sym typeface="Libre Baskerville"/>
              </a:defRPr>
            </a:lvl3pPr>
            <a:lvl4pPr indent="0" lvl="3" marL="1371600" marR="0" rtl="0" algn="ctr">
              <a:spcBef>
                <a:spcPts val="370"/>
              </a:spcBef>
              <a:spcAft>
                <a:spcPts val="0"/>
              </a:spcAft>
              <a:buClr>
                <a:schemeClr val="accent3"/>
              </a:buClr>
              <a:buSzPts val="1600"/>
              <a:buFont typeface="Noto Sans Symbols"/>
              <a:buNone/>
              <a:defRPr b="0" i="0" sz="2000" u="none" cap="none" strike="noStrike">
                <a:solidFill>
                  <a:schemeClr val="dk1"/>
                </a:solidFill>
                <a:latin typeface="Libre Baskerville"/>
                <a:ea typeface="Libre Baskerville"/>
                <a:cs typeface="Libre Baskerville"/>
                <a:sym typeface="Libre Baskerville"/>
              </a:defRPr>
            </a:lvl4pPr>
            <a:lvl5pPr indent="0" lvl="4" marL="1828800" marR="0" rtl="0" algn="ctr">
              <a:spcBef>
                <a:spcPts val="370"/>
              </a:spcBef>
              <a:spcAft>
                <a:spcPts val="0"/>
              </a:spcAft>
              <a:buClr>
                <a:schemeClr val="accent3"/>
              </a:buClr>
              <a:buSzPts val="2000"/>
              <a:buFont typeface="Libre Baskerville"/>
              <a:buNone/>
              <a:defRPr b="0" i="0" sz="2000" u="none" cap="none" strike="noStrike">
                <a:solidFill>
                  <a:schemeClr val="dk1"/>
                </a:solidFill>
                <a:latin typeface="Libre Baskerville"/>
                <a:ea typeface="Libre Baskerville"/>
                <a:cs typeface="Libre Baskerville"/>
                <a:sym typeface="Libre Baskerville"/>
              </a:defRPr>
            </a:lvl5pPr>
            <a:lvl6pPr indent="0" lvl="5" marL="2286000" marR="0" rtl="0" algn="ctr">
              <a:spcBef>
                <a:spcPts val="370"/>
              </a:spcBef>
              <a:spcAft>
                <a:spcPts val="0"/>
              </a:spcAft>
              <a:buClr>
                <a:schemeClr val="accent3"/>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ctr">
              <a:spcBef>
                <a:spcPts val="370"/>
              </a:spcBef>
              <a:spcAft>
                <a:spcPts val="0"/>
              </a:spcAft>
              <a:buClr>
                <a:schemeClr val="accent2"/>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ctr">
              <a:spcBef>
                <a:spcPts val="370"/>
              </a:spcBef>
              <a:spcAft>
                <a:spcPts val="0"/>
              </a:spcAft>
              <a:buClr>
                <a:srgbClr val="E6AFA9"/>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ctr">
              <a:spcBef>
                <a:spcPts val="370"/>
              </a:spcBef>
              <a:spcAft>
                <a:spcPts val="0"/>
              </a:spcAft>
              <a:buClr>
                <a:srgbClr val="CAABA9"/>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1" name="Google Shape;21;p2"/>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2" name="Google Shape;22;p2"/>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3" name="Google Shape;23;p2"/>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24" name="Google Shape;24;p2"/>
          <p:cNvSpPr/>
          <p:nvPr/>
        </p:nvSpPr>
        <p:spPr>
          <a:xfrm>
            <a:off x="62931" y="1449303"/>
            <a:ext cx="9021537" cy="1527349"/>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5" name="Google Shape;25;p2"/>
          <p:cNvSpPr/>
          <p:nvPr/>
        </p:nvSpPr>
        <p:spPr>
          <a:xfrm>
            <a:off x="62931" y="1396720"/>
            <a:ext cx="9021537" cy="120580"/>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6" name="Google Shape;26;p2"/>
          <p:cNvSpPr/>
          <p:nvPr/>
        </p:nvSpPr>
        <p:spPr>
          <a:xfrm>
            <a:off x="62931" y="2976649"/>
            <a:ext cx="9021537" cy="110532"/>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7" name="Google Shape;27;p2"/>
          <p:cNvSpPr txBox="1"/>
          <p:nvPr>
            <p:ph type="ctrTitle"/>
          </p:nvPr>
        </p:nvSpPr>
        <p:spPr>
          <a:xfrm>
            <a:off x="457200" y="1505930"/>
            <a:ext cx="8229600" cy="1470025"/>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Clr>
                <a:srgbClr val="FFFFFF"/>
              </a:buClr>
              <a:buSzPts val="1400"/>
              <a:buFont typeface="Source Sans Pro"/>
              <a:buNone/>
              <a:defRPr b="0" i="0" sz="4000" u="none" cap="none" strike="noStrike">
                <a:solidFill>
                  <a:srgbClr val="FFFFFF"/>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8" name="Shape 28"/>
        <p:cNvGrpSpPr/>
        <p:nvPr/>
      </p:nvGrpSpPr>
      <p:grpSpPr>
        <a:xfrm>
          <a:off x="0" y="0"/>
          <a:ext cx="0" cy="0"/>
          <a:chOff x="0" y="0"/>
          <a:chExt cx="0" cy="0"/>
        </a:xfrm>
      </p:grpSpPr>
      <p:sp>
        <p:nvSpPr>
          <p:cNvPr id="29" name="Google Shape;29;p3"/>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0" name="Google Shape;30;p3"/>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31" name="Google Shape;31;p3"/>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32" name="Google Shape;32;p3"/>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33" name="Google Shape;33;p3"/>
          <p:cNvSpPr txBox="1"/>
          <p:nvPr>
            <p:ph idx="1" type="body"/>
          </p:nvPr>
        </p:nvSpPr>
        <p:spPr>
          <a:xfrm>
            <a:off x="914400" y="1447800"/>
            <a:ext cx="777240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Title Only">
  <p:cSld name="1_Title Only">
    <p:spTree>
      <p:nvGrpSpPr>
        <p:cNvPr id="34" name="Shape 34"/>
        <p:cNvGrpSpPr/>
        <p:nvPr/>
      </p:nvGrpSpPr>
      <p:grpSpPr>
        <a:xfrm>
          <a:off x="0" y="0"/>
          <a:ext cx="0" cy="0"/>
          <a:chOff x="0" y="0"/>
          <a:chExt cx="0" cy="0"/>
        </a:xfrm>
      </p:grpSpPr>
      <p:sp>
        <p:nvSpPr>
          <p:cNvPr id="35" name="Google Shape;35;p4"/>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6" name="Google Shape;36;p4"/>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37" name="Google Shape;37;p4"/>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2_Title Only">
  <p:cSld name="2_Title Only">
    <p:spTree>
      <p:nvGrpSpPr>
        <p:cNvPr id="38" name="Shape 38"/>
        <p:cNvGrpSpPr/>
        <p:nvPr/>
      </p:nvGrpSpPr>
      <p:grpSpPr>
        <a:xfrm>
          <a:off x="0" y="0"/>
          <a:ext cx="0" cy="0"/>
          <a:chOff x="0" y="0"/>
          <a:chExt cx="0" cy="0"/>
        </a:xfrm>
      </p:grpSpPr>
      <p:sp>
        <p:nvSpPr>
          <p:cNvPr id="39" name="Google Shape;39;p5"/>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0" name="Google Shape;40;p5"/>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41" name="Google Shape;41;p5"/>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showMasterSp="0" type="secHead">
  <p:cSld name="SECTION_HEADER">
    <p:bg>
      <p:bgPr>
        <a:blipFill rotWithShape="1">
          <a:blip r:embed="rId2">
            <a:alphaModFix/>
          </a:blip>
          <a:tile algn="tl" flip="none" tx="0" sx="55000" ty="0" sy="55000"/>
        </a:blipFill>
      </p:bgPr>
    </p:bg>
    <p:spTree>
      <p:nvGrpSpPr>
        <p:cNvPr id="42" name="Shape 42"/>
        <p:cNvGrpSpPr/>
        <p:nvPr/>
      </p:nvGrpSpPr>
      <p:grpSpPr>
        <a:xfrm>
          <a:off x="0" y="0"/>
          <a:ext cx="0" cy="0"/>
          <a:chOff x="0" y="0"/>
          <a:chExt cx="0" cy="0"/>
        </a:xfrm>
      </p:grpSpPr>
      <p:sp>
        <p:nvSpPr>
          <p:cNvPr id="43" name="Google Shape;43;p6"/>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44" name="Google Shape;44;p6"/>
          <p:cNvSpPr/>
          <p:nvPr/>
        </p:nvSpPr>
        <p:spPr>
          <a:xfrm>
            <a:off x="65313" y="69755"/>
            <a:ext cx="9013372" cy="6692201"/>
          </a:xfrm>
          <a:prstGeom prst="roundRect">
            <a:avLst>
              <a:gd fmla="val 4929" name="adj"/>
            </a:avLst>
          </a:prstGeom>
          <a:blipFill rotWithShape="1">
            <a:blip r:embed="rId2">
              <a:alphaModFix/>
            </a:blip>
            <a:tile algn="tl" flip="none" tx="0" sx="55000" ty="0" sy="55000"/>
          </a:blip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45" name="Google Shape;45;p6"/>
          <p:cNvSpPr txBox="1"/>
          <p:nvPr>
            <p:ph type="title"/>
          </p:nvPr>
        </p:nvSpPr>
        <p:spPr>
          <a:xfrm>
            <a:off x="722313" y="952500"/>
            <a:ext cx="7772400" cy="1362075"/>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6" name="Google Shape;46;p6"/>
          <p:cNvSpPr txBox="1"/>
          <p:nvPr>
            <p:ph idx="1" type="body"/>
          </p:nvPr>
        </p:nvSpPr>
        <p:spPr>
          <a:xfrm>
            <a:off x="722313" y="2547938"/>
            <a:ext cx="7772400" cy="1338262"/>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2400" u="none" cap="none" strike="noStrike">
                <a:solidFill>
                  <a:srgbClr val="888888"/>
                </a:solidFill>
                <a:latin typeface="Libre Baskerville"/>
                <a:ea typeface="Libre Baskerville"/>
                <a:cs typeface="Libre Baskerville"/>
                <a:sym typeface="Libre Baskerville"/>
              </a:defRPr>
            </a:lvl1pPr>
            <a:lvl2pPr indent="-228600" lvl="1" marL="914400" marR="0" rtl="0" algn="l">
              <a:spcBef>
                <a:spcPts val="370"/>
              </a:spcBef>
              <a:spcAft>
                <a:spcPts val="0"/>
              </a:spcAft>
              <a:buClr>
                <a:schemeClr val="accent2"/>
              </a:buClr>
              <a:buSzPts val="2040"/>
              <a:buFont typeface="Noto Sans Symbols"/>
              <a:buNone/>
              <a:defRPr b="0" i="0" sz="1800" u="none" cap="none" strike="noStrike">
                <a:solidFill>
                  <a:srgbClr val="888888"/>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0" i="0" sz="1600" u="none" cap="none" strike="noStrike">
                <a:solidFill>
                  <a:srgbClr val="888888"/>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0" i="0" sz="1400" u="none" cap="none" strike="noStrike">
                <a:solidFill>
                  <a:srgbClr val="888888"/>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0" i="0" sz="1400" u="none" cap="none" strike="noStrike">
                <a:solidFill>
                  <a:srgbClr val="888888"/>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47" name="Google Shape;47;p6"/>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48" name="Google Shape;48;p6"/>
          <p:cNvSpPr txBox="1"/>
          <p:nvPr>
            <p:ph idx="11" type="ftr"/>
          </p:nvPr>
        </p:nvSpPr>
        <p:spPr>
          <a:xfrm>
            <a:off x="800100" y="6172200"/>
            <a:ext cx="40005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49" name="Google Shape;49;p6"/>
          <p:cNvSpPr/>
          <p:nvPr/>
        </p:nvSpPr>
        <p:spPr>
          <a:xfrm flipH="1" rot="10800000">
            <a:off x="69412" y="2376830"/>
            <a:ext cx="9013515" cy="914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50" name="Google Shape;50;p6"/>
          <p:cNvSpPr/>
          <p:nvPr/>
        </p:nvSpPr>
        <p:spPr>
          <a:xfrm>
            <a:off x="69146" y="2341475"/>
            <a:ext cx="9013781" cy="45719"/>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51" name="Google Shape;51;p6"/>
          <p:cNvSpPr/>
          <p:nvPr/>
        </p:nvSpPr>
        <p:spPr>
          <a:xfrm>
            <a:off x="68306" y="2468880"/>
            <a:ext cx="9014621" cy="4572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52" name="Google Shape;52;p6"/>
          <p:cNvSpPr/>
          <p:nvPr>
            <p:ph idx="12" type="sldNum"/>
          </p:nvPr>
        </p:nvSpPr>
        <p:spPr>
          <a:xfrm>
            <a:off x="146304" y="6208776"/>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53" name="Shape 53"/>
        <p:cNvGrpSpPr/>
        <p:nvPr/>
      </p:nvGrpSpPr>
      <p:grpSpPr>
        <a:xfrm>
          <a:off x="0" y="0"/>
          <a:ext cx="0" cy="0"/>
          <a:chOff x="0" y="0"/>
          <a:chExt cx="0" cy="0"/>
        </a:xfrm>
      </p:grpSpPr>
      <p:sp>
        <p:nvSpPr>
          <p:cNvPr id="54" name="Google Shape;54;p7"/>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55" name="Google Shape;55;p7"/>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56" name="Google Shape;56;p7"/>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57" name="Google Shape;57;p7"/>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58" name="Google Shape;58;p7"/>
          <p:cNvSpPr txBox="1"/>
          <p:nvPr>
            <p:ph idx="1" type="body"/>
          </p:nvPr>
        </p:nvSpPr>
        <p:spPr>
          <a:xfrm>
            <a:off x="914400" y="1447800"/>
            <a:ext cx="374904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59" name="Google Shape;59;p7"/>
          <p:cNvSpPr txBox="1"/>
          <p:nvPr>
            <p:ph idx="2" type="body"/>
          </p:nvPr>
        </p:nvSpPr>
        <p:spPr>
          <a:xfrm>
            <a:off x="4933950" y="1447800"/>
            <a:ext cx="374904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60" name="Shape 60"/>
        <p:cNvGrpSpPr/>
        <p:nvPr/>
      </p:nvGrpSpPr>
      <p:grpSpPr>
        <a:xfrm>
          <a:off x="0" y="0"/>
          <a:ext cx="0" cy="0"/>
          <a:chOff x="0" y="0"/>
          <a:chExt cx="0" cy="0"/>
        </a:xfrm>
      </p:grpSpPr>
      <p:sp>
        <p:nvSpPr>
          <p:cNvPr id="61" name="Google Shape;61;p8"/>
          <p:cNvSpPr txBox="1"/>
          <p:nvPr>
            <p:ph type="title"/>
          </p:nvPr>
        </p:nvSpPr>
        <p:spPr>
          <a:xfrm>
            <a:off x="914400" y="273050"/>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62" name="Google Shape;62;p8"/>
          <p:cNvSpPr txBox="1"/>
          <p:nvPr>
            <p:ph idx="1" type="body"/>
          </p:nvPr>
        </p:nvSpPr>
        <p:spPr>
          <a:xfrm>
            <a:off x="914400" y="1447800"/>
            <a:ext cx="3733800" cy="762000"/>
          </a:xfrm>
          <a:prstGeom prst="rect">
            <a:avLst/>
          </a:prstGeom>
          <a:noFill/>
          <a:ln>
            <a:noFill/>
          </a:ln>
        </p:spPr>
        <p:txBody>
          <a:bodyPr anchorCtr="0" anchor="b"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1" i="0" sz="2400" u="none" cap="none" strike="noStrike">
                <a:solidFill>
                  <a:schemeClr val="accent1"/>
                </a:solidFill>
                <a:latin typeface="Source Sans Pro"/>
                <a:ea typeface="Source Sans Pro"/>
                <a:cs typeface="Source Sans Pro"/>
                <a:sym typeface="Source Sans Pro"/>
              </a:defRPr>
            </a:lvl1pPr>
            <a:lvl2pPr indent="-228600" lvl="1" marL="914400" marR="0" rtl="0" algn="l">
              <a:spcBef>
                <a:spcPts val="370"/>
              </a:spcBef>
              <a:spcAft>
                <a:spcPts val="0"/>
              </a:spcAft>
              <a:buClr>
                <a:schemeClr val="accent2"/>
              </a:buClr>
              <a:buSzPts val="2040"/>
              <a:buFont typeface="Noto Sans Symbols"/>
              <a:buNone/>
              <a:defRPr b="1" i="0" sz="20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1" i="0" sz="18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1" i="0" sz="16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1" i="0" sz="16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63" name="Google Shape;63;p8"/>
          <p:cNvSpPr txBox="1"/>
          <p:nvPr>
            <p:ph idx="2" type="body"/>
          </p:nvPr>
        </p:nvSpPr>
        <p:spPr>
          <a:xfrm>
            <a:off x="4953000" y="1447800"/>
            <a:ext cx="3733800" cy="762000"/>
          </a:xfrm>
          <a:prstGeom prst="rect">
            <a:avLst/>
          </a:prstGeom>
          <a:noFill/>
          <a:ln>
            <a:noFill/>
          </a:ln>
        </p:spPr>
        <p:txBody>
          <a:bodyPr anchorCtr="0" anchor="b"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1" i="0" sz="2400" u="none" cap="none" strike="noStrike">
                <a:solidFill>
                  <a:schemeClr val="accent1"/>
                </a:solidFill>
                <a:latin typeface="Source Sans Pro"/>
                <a:ea typeface="Source Sans Pro"/>
                <a:cs typeface="Source Sans Pro"/>
                <a:sym typeface="Source Sans Pro"/>
              </a:defRPr>
            </a:lvl1pPr>
            <a:lvl2pPr indent="-228600" lvl="1" marL="914400" marR="0" rtl="0" algn="l">
              <a:spcBef>
                <a:spcPts val="370"/>
              </a:spcBef>
              <a:spcAft>
                <a:spcPts val="0"/>
              </a:spcAft>
              <a:buClr>
                <a:schemeClr val="accent2"/>
              </a:buClr>
              <a:buSzPts val="2040"/>
              <a:buFont typeface="Noto Sans Symbols"/>
              <a:buNone/>
              <a:defRPr b="1" i="0" sz="20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1" i="0" sz="18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1" i="0" sz="16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1" i="0" sz="16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64" name="Google Shape;64;p8"/>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65" name="Google Shape;65;p8"/>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66" name="Google Shape;66;p8"/>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67" name="Google Shape;67;p8"/>
          <p:cNvSpPr txBox="1"/>
          <p:nvPr>
            <p:ph idx="3" type="body"/>
          </p:nvPr>
        </p:nvSpPr>
        <p:spPr>
          <a:xfrm>
            <a:off x="914400" y="2247900"/>
            <a:ext cx="3733800" cy="38862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68" name="Google Shape;68;p8"/>
          <p:cNvSpPr txBox="1"/>
          <p:nvPr>
            <p:ph idx="4" type="body"/>
          </p:nvPr>
        </p:nvSpPr>
        <p:spPr>
          <a:xfrm>
            <a:off x="4953000" y="2247900"/>
            <a:ext cx="3733800" cy="38862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69" name="Shape 69"/>
        <p:cNvGrpSpPr/>
        <p:nvPr/>
      </p:nvGrpSpPr>
      <p:grpSpPr>
        <a:xfrm>
          <a:off x="0" y="0"/>
          <a:ext cx="0" cy="0"/>
          <a:chOff x="0" y="0"/>
          <a:chExt cx="0" cy="0"/>
        </a:xfrm>
      </p:grpSpPr>
      <p:sp>
        <p:nvSpPr>
          <p:cNvPr id="70" name="Google Shape;70;p9"/>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71" name="Google Shape;71;p9"/>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72" name="Google Shape;72;p9"/>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73" name="Google Shape;73;p9"/>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74" name="Shape 74"/>
        <p:cNvGrpSpPr/>
        <p:nvPr/>
      </p:nvGrpSpPr>
      <p:grpSpPr>
        <a:xfrm>
          <a:off x="0" y="0"/>
          <a:ext cx="0" cy="0"/>
          <a:chOff x="0" y="0"/>
          <a:chExt cx="0" cy="0"/>
        </a:xfrm>
      </p:grpSpPr>
      <p:sp>
        <p:nvSpPr>
          <p:cNvPr id="75" name="Google Shape;75;p10"/>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76" name="Google Shape;76;p10"/>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77" name="Google Shape;77;p10"/>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78" name="Shape 78"/>
        <p:cNvGrpSpPr/>
        <p:nvPr/>
      </p:nvGrpSpPr>
      <p:grpSpPr>
        <a:xfrm>
          <a:off x="0" y="0"/>
          <a:ext cx="0" cy="0"/>
          <a:chOff x="0" y="0"/>
          <a:chExt cx="0" cy="0"/>
        </a:xfrm>
      </p:grpSpPr>
      <p:sp>
        <p:nvSpPr>
          <p:cNvPr id="79" name="Google Shape;79;p11"/>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80" name="Google Shape;80;p11"/>
          <p:cNvSpPr/>
          <p:nvPr/>
        </p:nvSpPr>
        <p:spPr>
          <a:xfrm>
            <a:off x="64008" y="69755"/>
            <a:ext cx="9013372" cy="6693408"/>
          </a:xfrm>
          <a:prstGeom prst="roundRect">
            <a:avLst>
              <a:gd fmla="val 4929" name="adj"/>
            </a:avLst>
          </a:prstGeom>
          <a:solidFill>
            <a:schemeClr val="lt1"/>
          </a:solid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81" name="Google Shape;81;p11"/>
          <p:cNvSpPr txBox="1"/>
          <p:nvPr>
            <p:ph type="title"/>
          </p:nvPr>
        </p:nvSpPr>
        <p:spPr>
          <a:xfrm>
            <a:off x="914400" y="273050"/>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82" name="Google Shape;82;p11"/>
          <p:cNvSpPr txBox="1"/>
          <p:nvPr>
            <p:ph idx="1" type="body"/>
          </p:nvPr>
        </p:nvSpPr>
        <p:spPr>
          <a:xfrm>
            <a:off x="914400" y="1600200"/>
            <a:ext cx="1905000" cy="4495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1800" u="none" cap="none" strike="noStrike">
                <a:solidFill>
                  <a:schemeClr val="dk1"/>
                </a:solidFill>
                <a:latin typeface="Libre Baskerville"/>
                <a:ea typeface="Libre Baskerville"/>
                <a:cs typeface="Libre Baskerville"/>
                <a:sym typeface="Libre Baskerville"/>
              </a:defRPr>
            </a:lvl1pPr>
            <a:lvl2pPr indent="-228600" lvl="1" marL="914400" marR="0" rtl="0" algn="l">
              <a:spcBef>
                <a:spcPts val="370"/>
              </a:spcBef>
              <a:spcAft>
                <a:spcPts val="0"/>
              </a:spcAft>
              <a:buClr>
                <a:schemeClr val="accent2"/>
              </a:buClr>
              <a:buSzPts val="2040"/>
              <a:buFont typeface="Noto Sans Symbols"/>
              <a:buNone/>
              <a:defRPr b="0" i="0" sz="12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0" i="0" sz="10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0" i="0" sz="9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0" i="0" sz="9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83" name="Google Shape;83;p11"/>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84" name="Google Shape;84;p11"/>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85" name="Google Shape;85;p11"/>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86" name="Google Shape;86;p11"/>
          <p:cNvSpPr txBox="1"/>
          <p:nvPr>
            <p:ph idx="2" type="body"/>
          </p:nvPr>
        </p:nvSpPr>
        <p:spPr>
          <a:xfrm>
            <a:off x="2971800" y="1600200"/>
            <a:ext cx="5715000" cy="44958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87" name="Shape 87"/>
        <p:cNvGrpSpPr/>
        <p:nvPr/>
      </p:nvGrpSpPr>
      <p:grpSpPr>
        <a:xfrm>
          <a:off x="0" y="0"/>
          <a:ext cx="0" cy="0"/>
          <a:chOff x="0" y="0"/>
          <a:chExt cx="0" cy="0"/>
        </a:xfrm>
      </p:grpSpPr>
      <p:sp>
        <p:nvSpPr>
          <p:cNvPr id="88" name="Google Shape;88;p12"/>
          <p:cNvSpPr txBox="1"/>
          <p:nvPr>
            <p:ph type="title"/>
          </p:nvPr>
        </p:nvSpPr>
        <p:spPr>
          <a:xfrm>
            <a:off x="914400" y="4900550"/>
            <a:ext cx="7315200" cy="522288"/>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28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89" name="Google Shape;89;p12"/>
          <p:cNvSpPr txBox="1"/>
          <p:nvPr>
            <p:ph idx="1" type="body"/>
          </p:nvPr>
        </p:nvSpPr>
        <p:spPr>
          <a:xfrm>
            <a:off x="914400" y="5445825"/>
            <a:ext cx="7315200" cy="685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1600" u="none" cap="none" strike="noStrike">
                <a:solidFill>
                  <a:schemeClr val="dk1"/>
                </a:solidFill>
                <a:latin typeface="Libre Baskerville"/>
                <a:ea typeface="Libre Baskerville"/>
                <a:cs typeface="Libre Baskerville"/>
                <a:sym typeface="Libre Baskerville"/>
              </a:defRPr>
            </a:lvl1pPr>
            <a:lvl2pPr indent="-293369" lvl="1" marL="914400" marR="0" rtl="0" algn="l">
              <a:spcBef>
                <a:spcPts val="370"/>
              </a:spcBef>
              <a:spcAft>
                <a:spcPts val="0"/>
              </a:spcAft>
              <a:buClr>
                <a:schemeClr val="accent2"/>
              </a:buClr>
              <a:buSzPts val="1020"/>
              <a:buFont typeface="Noto Sans Symbols"/>
              <a:buChar char="●"/>
              <a:defRPr b="0" i="0" sz="1200" u="none" cap="none" strike="noStrike">
                <a:solidFill>
                  <a:schemeClr val="dk1"/>
                </a:solidFill>
                <a:latin typeface="Libre Baskerville"/>
                <a:ea typeface="Libre Baskerville"/>
                <a:cs typeface="Libre Baskerville"/>
                <a:sym typeface="Libre Baskerville"/>
              </a:defRPr>
            </a:lvl2pPr>
            <a:lvl3pPr indent="-282575" lvl="2" marL="1371600" marR="0" rtl="0" algn="l">
              <a:spcBef>
                <a:spcPts val="370"/>
              </a:spcBef>
              <a:spcAft>
                <a:spcPts val="0"/>
              </a:spcAft>
              <a:buClr>
                <a:srgbClr val="E6AFA9"/>
              </a:buClr>
              <a:buSzPts val="850"/>
              <a:buFont typeface="Noto Sans Symbols"/>
              <a:buChar char="●"/>
              <a:defRPr b="0" i="0" sz="1000" u="none" cap="none" strike="noStrike">
                <a:solidFill>
                  <a:schemeClr val="dk1"/>
                </a:solidFill>
                <a:latin typeface="Libre Baskerville"/>
                <a:ea typeface="Libre Baskerville"/>
                <a:cs typeface="Libre Baskerville"/>
                <a:sym typeface="Libre Baskerville"/>
              </a:defRPr>
            </a:lvl3pPr>
            <a:lvl4pPr indent="-274319" lvl="3" marL="1828800" marR="0" rtl="0" algn="l">
              <a:spcBef>
                <a:spcPts val="370"/>
              </a:spcBef>
              <a:spcAft>
                <a:spcPts val="0"/>
              </a:spcAft>
              <a:buClr>
                <a:schemeClr val="accent3"/>
              </a:buClr>
              <a:buSzPts val="720"/>
              <a:buFont typeface="Noto Sans Symbols"/>
              <a:buChar char="●"/>
              <a:defRPr b="0" i="0" sz="900" u="none" cap="none" strike="noStrike">
                <a:solidFill>
                  <a:schemeClr val="dk1"/>
                </a:solidFill>
                <a:latin typeface="Libre Baskerville"/>
                <a:ea typeface="Libre Baskerville"/>
                <a:cs typeface="Libre Baskerville"/>
                <a:sym typeface="Libre Baskerville"/>
              </a:defRPr>
            </a:lvl4pPr>
            <a:lvl5pPr indent="-285750" lvl="4" marL="2286000" marR="0" rtl="0" algn="l">
              <a:spcBef>
                <a:spcPts val="370"/>
              </a:spcBef>
              <a:spcAft>
                <a:spcPts val="0"/>
              </a:spcAft>
              <a:buClr>
                <a:schemeClr val="accent3"/>
              </a:buClr>
              <a:buSzPts val="900"/>
              <a:buFont typeface="Libre Baskerville"/>
              <a:buChar char="o"/>
              <a:defRPr b="0" i="0" sz="9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90" name="Google Shape;90;p12"/>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91" name="Google Shape;91;p12"/>
          <p:cNvSpPr txBox="1"/>
          <p:nvPr>
            <p:ph idx="11" type="ftr"/>
          </p:nvPr>
        </p:nvSpPr>
        <p:spPr>
          <a:xfrm>
            <a:off x="914400" y="6172200"/>
            <a:ext cx="38862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92" name="Google Shape;92;p12"/>
          <p:cNvSpPr/>
          <p:nvPr>
            <p:ph idx="12" type="sldNum"/>
          </p:nvPr>
        </p:nvSpPr>
        <p:spPr>
          <a:xfrm>
            <a:off x="146304" y="6208776"/>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93" name="Google Shape;93;p12"/>
          <p:cNvSpPr/>
          <p:nvPr/>
        </p:nvSpPr>
        <p:spPr>
          <a:xfrm flipH="1" rot="10800000">
            <a:off x="68307" y="4683555"/>
            <a:ext cx="9006840" cy="914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94" name="Google Shape;94;p12"/>
          <p:cNvSpPr/>
          <p:nvPr/>
        </p:nvSpPr>
        <p:spPr>
          <a:xfrm>
            <a:off x="68508" y="4650474"/>
            <a:ext cx="9006639" cy="45719"/>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95" name="Google Shape;95;p12"/>
          <p:cNvSpPr/>
          <p:nvPr/>
        </p:nvSpPr>
        <p:spPr>
          <a:xfrm>
            <a:off x="68510" y="4773224"/>
            <a:ext cx="9006637" cy="48807"/>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96" name="Google Shape;96;p12"/>
          <p:cNvSpPr/>
          <p:nvPr>
            <p:ph idx="2" type="pic"/>
          </p:nvPr>
        </p:nvSpPr>
        <p:spPr>
          <a:xfrm>
            <a:off x="68308" y="66675"/>
            <a:ext cx="9001873" cy="4581525"/>
          </a:xfrm>
          <a:prstGeom prst="round2SameRect">
            <a:avLst>
              <a:gd fmla="val 7101" name="adj1"/>
              <a:gd fmla="val 0" name="adj2"/>
            </a:avLst>
          </a:prstGeom>
          <a:solidFill>
            <a:schemeClr val="lt2"/>
          </a:solid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lvl1pPr indent="0" lvl="0" marL="0" marR="0" rtl="0" algn="l">
              <a:spcBef>
                <a:spcPts val="580"/>
              </a:spcBef>
              <a:spcAft>
                <a:spcPts val="0"/>
              </a:spcAft>
              <a:buClr>
                <a:schemeClr val="accent1"/>
              </a:buClr>
              <a:buSzPts val="1400"/>
              <a:buFont typeface="Noto Sans Symbols"/>
              <a:buNone/>
              <a:defRPr b="0" i="0" sz="3200" u="none" cap="none" strike="noStrike">
                <a:solidFill>
                  <a:schemeClr val="dk1"/>
                </a:solidFill>
                <a:latin typeface="Libre Baskerville"/>
                <a:ea typeface="Libre Baskerville"/>
                <a:cs typeface="Libre Baskerville"/>
                <a:sym typeface="Libre Baskerville"/>
              </a:defRPr>
            </a:lvl1pPr>
            <a:lvl2pPr indent="-231140" lvl="1" marL="54864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238760" lvl="2" marL="82296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233680" lvl="3" marL="109728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228600" lvl="4" marL="13716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236220" lvl="5" marL="164592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231139" lvl="6" marL="192024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238760" lvl="7" marL="219456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233679" lvl="8" marL="246888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97" name="Shape 97"/>
        <p:cNvGrpSpPr/>
        <p:nvPr/>
      </p:nvGrpSpPr>
      <p:grpSpPr>
        <a:xfrm>
          <a:off x="0" y="0"/>
          <a:ext cx="0" cy="0"/>
          <a:chOff x="0" y="0"/>
          <a:chExt cx="0" cy="0"/>
        </a:xfrm>
      </p:grpSpPr>
      <p:sp>
        <p:nvSpPr>
          <p:cNvPr id="98" name="Google Shape;98;p13"/>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99" name="Google Shape;99;p13"/>
          <p:cNvSpPr txBox="1"/>
          <p:nvPr>
            <p:ph idx="1" type="body"/>
          </p:nvPr>
        </p:nvSpPr>
        <p:spPr>
          <a:xfrm rot="5400000">
            <a:off x="2514600" y="-152400"/>
            <a:ext cx="4572000" cy="77724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0" name="Google Shape;100;p13"/>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1" name="Google Shape;101;p13"/>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2" name="Google Shape;102;p13"/>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03" name="Shape 103"/>
        <p:cNvGrpSpPr/>
        <p:nvPr/>
      </p:nvGrpSpPr>
      <p:grpSpPr>
        <a:xfrm>
          <a:off x="0" y="0"/>
          <a:ext cx="0" cy="0"/>
          <a:chOff x="0" y="0"/>
          <a:chExt cx="0" cy="0"/>
        </a:xfrm>
      </p:grpSpPr>
      <p:sp>
        <p:nvSpPr>
          <p:cNvPr id="104" name="Google Shape;104;p14"/>
          <p:cNvSpPr txBox="1"/>
          <p:nvPr>
            <p:ph type="title"/>
          </p:nvPr>
        </p:nvSpPr>
        <p:spPr>
          <a:xfrm rot="5400000">
            <a:off x="4709477" y="2194564"/>
            <a:ext cx="5851525" cy="201168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05" name="Google Shape;105;p14"/>
          <p:cNvSpPr txBox="1"/>
          <p:nvPr>
            <p:ph idx="1" type="body"/>
          </p:nvPr>
        </p:nvSpPr>
        <p:spPr>
          <a:xfrm rot="5400000">
            <a:off x="769937" y="419103"/>
            <a:ext cx="5851525" cy="55626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6" name="Google Shape;106;p14"/>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7" name="Google Shape;107;p14"/>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8" name="Google Shape;108;p14"/>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1" name="Google Shape;11;p1"/>
          <p:cNvSpPr/>
          <p:nvPr/>
        </p:nvSpPr>
        <p:spPr>
          <a:xfrm>
            <a:off x="64008" y="69755"/>
            <a:ext cx="9013372" cy="6693408"/>
          </a:xfrm>
          <a:prstGeom prst="roundRect">
            <a:avLst>
              <a:gd fmla="val 4929" name="adj"/>
            </a:avLst>
          </a:prstGeom>
          <a:solidFill>
            <a:schemeClr val="lt1"/>
          </a:solid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2" name="Google Shape;12;p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3" name="Google Shape;13;p1"/>
          <p:cNvSpPr txBox="1"/>
          <p:nvPr>
            <p:ph idx="1" type="body"/>
          </p:nvPr>
        </p:nvSpPr>
        <p:spPr>
          <a:xfrm>
            <a:off x="914400" y="1447800"/>
            <a:ext cx="777240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4" name="Google Shape;14;p1"/>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5" name="Google Shape;15;p1"/>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6" name="Google Shape;16;p1"/>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2" name="Shape 112"/>
        <p:cNvGrpSpPr/>
        <p:nvPr/>
      </p:nvGrpSpPr>
      <p:grpSpPr>
        <a:xfrm>
          <a:off x="0" y="0"/>
          <a:ext cx="0" cy="0"/>
          <a:chOff x="0" y="0"/>
          <a:chExt cx="0" cy="0"/>
        </a:xfrm>
      </p:grpSpPr>
      <p:sp>
        <p:nvSpPr>
          <p:cNvPr id="113" name="Google Shape;113;p15"/>
          <p:cNvSpPr txBox="1"/>
          <p:nvPr>
            <p:ph idx="1" type="subTitle"/>
          </p:nvPr>
        </p:nvSpPr>
        <p:spPr>
          <a:xfrm>
            <a:off x="1295400" y="3200400"/>
            <a:ext cx="6400800" cy="1600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accent1"/>
              </a:buClr>
              <a:buFont typeface="Noto Sans Symbols"/>
              <a:buNone/>
            </a:pPr>
            <a:r>
              <a:rPr b="0" i="0" lang="en-US" sz="2600" u="none" cap="none" strike="noStrike">
                <a:solidFill>
                  <a:schemeClr val="dk2"/>
                </a:solidFill>
                <a:latin typeface="Libre Baskerville"/>
                <a:ea typeface="Libre Baskerville"/>
                <a:cs typeface="Libre Baskerville"/>
                <a:sym typeface="Libre Baskerville"/>
              </a:rPr>
              <a:t>Mentor Pham Xuan Truong</a:t>
            </a:r>
            <a:endParaRPr/>
          </a:p>
          <a:p>
            <a:pPr indent="0" lvl="0" marL="0" marR="0" rtl="0" algn="ctr">
              <a:spcBef>
                <a:spcPts val="580"/>
              </a:spcBef>
              <a:spcAft>
                <a:spcPts val="0"/>
              </a:spcAft>
              <a:buClr>
                <a:schemeClr val="accent1"/>
              </a:buClr>
              <a:buFont typeface="Noto Sans Symbols"/>
              <a:buNone/>
            </a:pPr>
            <a:r>
              <a:rPr b="0" i="0" lang="en-US" sz="2600" u="none" cap="none" strike="noStrike">
                <a:solidFill>
                  <a:schemeClr val="dk2"/>
                </a:solidFill>
                <a:latin typeface="Libre Baskerville"/>
                <a:ea typeface="Libre Baskerville"/>
                <a:cs typeface="Libre Baskerville"/>
                <a:sym typeface="Libre Baskerville"/>
              </a:rPr>
              <a:t>truongpx@ftu.edu.vn</a:t>
            </a:r>
            <a:endParaRPr b="0" i="0" sz="2600" u="none" cap="none" strike="noStrike">
              <a:solidFill>
                <a:schemeClr val="dk2"/>
              </a:solidFill>
              <a:latin typeface="Libre Baskerville"/>
              <a:ea typeface="Libre Baskerville"/>
              <a:cs typeface="Libre Baskerville"/>
              <a:sym typeface="Libre Baskerville"/>
            </a:endParaRPr>
          </a:p>
        </p:txBody>
      </p:sp>
      <p:sp>
        <p:nvSpPr>
          <p:cNvPr id="114" name="Google Shape;114;p15"/>
          <p:cNvSpPr txBox="1"/>
          <p:nvPr>
            <p:ph type="ctrTitle"/>
          </p:nvPr>
        </p:nvSpPr>
        <p:spPr>
          <a:xfrm>
            <a:off x="457200" y="1505930"/>
            <a:ext cx="8229600" cy="1470025"/>
          </a:xfrm>
          <a:prstGeom prst="rect">
            <a:avLst/>
          </a:prstGeom>
          <a:noFill/>
          <a:ln>
            <a:noFill/>
          </a:ln>
        </p:spPr>
        <p:txBody>
          <a:bodyPr anchorCtr="0" anchor="ctr" bIns="91425" lIns="91425" spcFirstLastPara="1" rIns="91425" wrap="square" tIns="45700">
            <a:noAutofit/>
          </a:bodyPr>
          <a:lstStyle/>
          <a:p>
            <a:pPr indent="0" lvl="0" marL="0" marR="0" rtl="0" algn="ctr">
              <a:spcBef>
                <a:spcPts val="0"/>
              </a:spcBef>
              <a:spcAft>
                <a:spcPts val="0"/>
              </a:spcAft>
              <a:buClr>
                <a:srgbClr val="FFFFFF"/>
              </a:buClr>
              <a:buFont typeface="Source Sans Pro"/>
              <a:buNone/>
            </a:pPr>
            <a:r>
              <a:rPr b="0" i="0" lang="en-US" sz="4000" u="none" cap="none" strike="noStrike">
                <a:solidFill>
                  <a:srgbClr val="FFFFFF"/>
                </a:solidFill>
                <a:latin typeface="Source Sans Pro"/>
                <a:ea typeface="Source Sans Pro"/>
                <a:cs typeface="Source Sans Pro"/>
                <a:sym typeface="Source Sans Pro"/>
              </a:rPr>
              <a:t>Chapter 8 Money and Monetary policy</a:t>
            </a:r>
            <a:endParaRPr b="0" i="0" sz="4000" u="none" cap="none" strike="noStrike">
              <a:solidFill>
                <a:srgbClr val="FFFFFF"/>
              </a:solidFill>
              <a:latin typeface="Source Sans Pro"/>
              <a:ea typeface="Source Sans Pro"/>
              <a:cs typeface="Source Sans Pro"/>
              <a:sym typeface="Source Sans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8" name="Shape 118"/>
        <p:cNvGrpSpPr/>
        <p:nvPr/>
      </p:nvGrpSpPr>
      <p:grpSpPr>
        <a:xfrm>
          <a:off x="0" y="0"/>
          <a:ext cx="0" cy="0"/>
          <a:chOff x="0" y="0"/>
          <a:chExt cx="0" cy="0"/>
        </a:xfrm>
      </p:grpSpPr>
      <p:sp>
        <p:nvSpPr>
          <p:cNvPr id="119" name="Google Shape;119;p16"/>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Content</a:t>
            </a:r>
            <a:endParaRPr b="0" i="0" sz="4000" u="none" cap="none" strike="noStrike">
              <a:solidFill>
                <a:schemeClr val="dk2"/>
              </a:solidFill>
              <a:latin typeface="Source Sans Pro"/>
              <a:ea typeface="Source Sans Pro"/>
              <a:cs typeface="Source Sans Pro"/>
              <a:sym typeface="Source Sans Pro"/>
            </a:endParaRPr>
          </a:p>
        </p:txBody>
      </p:sp>
      <p:sp>
        <p:nvSpPr>
          <p:cNvPr id="120" name="Google Shape;120;p16"/>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 Overview of money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II Banking system and money supply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III Central bank and tools to control money supply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IV The theory of liquidity preference and monetary policy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4" name="Shape 124"/>
        <p:cNvGrpSpPr/>
        <p:nvPr/>
      </p:nvGrpSpPr>
      <p:grpSpPr>
        <a:xfrm>
          <a:off x="0" y="0"/>
          <a:ext cx="0" cy="0"/>
          <a:chOff x="0" y="0"/>
          <a:chExt cx="0" cy="0"/>
        </a:xfrm>
      </p:grpSpPr>
      <p:sp>
        <p:nvSpPr>
          <p:cNvPr id="125" name="Google Shape;125;p17"/>
          <p:cNvSpPr txBox="1"/>
          <p:nvPr>
            <p:ph type="title"/>
          </p:nvPr>
        </p:nvSpPr>
        <p:spPr>
          <a:xfrm>
            <a:off x="838200" y="228600"/>
            <a:ext cx="7772400" cy="9144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money</a:t>
            </a:r>
            <a:endParaRPr b="0" i="0" sz="4000" u="none" cap="none" strike="noStrike">
              <a:solidFill>
                <a:schemeClr val="dk2"/>
              </a:solidFill>
              <a:latin typeface="Source Sans Pro"/>
              <a:ea typeface="Source Sans Pro"/>
              <a:cs typeface="Source Sans Pro"/>
              <a:sym typeface="Source Sans Pro"/>
            </a:endParaRPr>
          </a:p>
        </p:txBody>
      </p:sp>
      <p:sp>
        <p:nvSpPr>
          <p:cNvPr id="126" name="Google Shape;126;p17"/>
          <p:cNvSpPr txBox="1"/>
          <p:nvPr>
            <p:ph idx="1" type="body"/>
          </p:nvPr>
        </p:nvSpPr>
        <p:spPr>
          <a:xfrm>
            <a:off x="381000" y="1066800"/>
            <a:ext cx="8458200" cy="5562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500" u="sng" cap="none" strike="noStrike">
                <a:solidFill>
                  <a:schemeClr val="dk1"/>
                </a:solidFill>
                <a:latin typeface="Libre Baskerville"/>
                <a:ea typeface="Libre Baskerville"/>
                <a:cs typeface="Libre Baskerville"/>
                <a:sym typeface="Libre Baskerville"/>
              </a:rPr>
              <a:t>Definition</a:t>
            </a:r>
            <a:endParaRPr/>
          </a:p>
          <a:p>
            <a:pPr indent="0" lvl="0" marL="0" marR="0" rtl="0" algn="just">
              <a:spcBef>
                <a:spcPts val="58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Money is any object or record that is generally accepted as payment for goods and services and repayment of debts in a given socio-economic context or country.</a:t>
            </a:r>
            <a:endParaRPr/>
          </a:p>
          <a:p>
            <a:pPr indent="0" lvl="0" marL="0" marR="0" rtl="0" algn="just">
              <a:spcBef>
                <a:spcPts val="58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In other words, money is a set of assets in an economy that people regularly use to buy goods and services from other people</a:t>
            </a:r>
            <a:endParaRPr/>
          </a:p>
          <a:p>
            <a:pPr indent="0" lvl="0" marL="0" marR="0" rtl="0" algn="l">
              <a:spcBef>
                <a:spcPts val="580"/>
              </a:spcBef>
              <a:spcAft>
                <a:spcPts val="0"/>
              </a:spcAft>
              <a:buClr>
                <a:schemeClr val="accent1"/>
              </a:buClr>
              <a:buFont typeface="Noto Sans Symbols"/>
              <a:buNone/>
            </a:pPr>
            <a:r>
              <a:rPr b="1" i="0" lang="en-US" sz="2500" u="sng" cap="none" strike="noStrike">
                <a:solidFill>
                  <a:schemeClr val="dk1"/>
                </a:solidFill>
                <a:latin typeface="Libre Baskerville"/>
                <a:ea typeface="Libre Baskerville"/>
                <a:cs typeface="Libre Baskerville"/>
                <a:sym typeface="Libre Baskerville"/>
              </a:rPr>
              <a:t>The functions of money</a:t>
            </a:r>
            <a:endParaRPr/>
          </a:p>
          <a:p>
            <a:pPr indent="-274320" lvl="0" marL="274320" marR="0" rtl="0" algn="l">
              <a:spcBef>
                <a:spcPts val="580"/>
              </a:spcBef>
              <a:spcAft>
                <a:spcPts val="0"/>
              </a:spcAft>
              <a:buClr>
                <a:schemeClr val="accent1"/>
              </a:buClr>
              <a:buSzPts val="2125"/>
              <a:buFont typeface="Noto Sans Symbols"/>
              <a:buChar char="•"/>
            </a:pPr>
            <a:r>
              <a:rPr b="0" i="0" lang="en-US" sz="2500" u="none" cap="none" strike="noStrike">
                <a:solidFill>
                  <a:schemeClr val="dk1"/>
                </a:solidFill>
                <a:latin typeface="Libre Baskerville"/>
                <a:ea typeface="Libre Baskerville"/>
                <a:cs typeface="Libre Baskerville"/>
                <a:sym typeface="Libre Baskerville"/>
              </a:rPr>
              <a:t>Medium of exchange: Item that buyers give to sellers when they want to purchase goods and services</a:t>
            </a:r>
            <a:endParaRPr/>
          </a:p>
          <a:p>
            <a:pPr indent="-274320" lvl="1" marL="274320" marR="0" rtl="0" algn="l">
              <a:spcBef>
                <a:spcPts val="580"/>
              </a:spcBef>
              <a:spcAft>
                <a:spcPts val="0"/>
              </a:spcAft>
              <a:buClr>
                <a:schemeClr val="accent1"/>
              </a:buClr>
              <a:buSzPts val="2125"/>
              <a:buFont typeface="Noto Sans Symbols"/>
              <a:buChar char="•"/>
            </a:pPr>
            <a:r>
              <a:rPr b="0" i="0" lang="en-US" sz="2500" u="none" cap="none" strike="noStrike">
                <a:solidFill>
                  <a:schemeClr val="dk1"/>
                </a:solidFill>
                <a:latin typeface="Libre Baskerville"/>
                <a:ea typeface="Libre Baskerville"/>
                <a:cs typeface="Libre Baskerville"/>
                <a:sym typeface="Libre Baskerville"/>
              </a:rPr>
              <a:t>Unit of account: Yardstick people use to post prices and record debt</a:t>
            </a:r>
            <a:endParaRPr/>
          </a:p>
          <a:p>
            <a:pPr indent="-274320" lvl="1" marL="274320" marR="0" rtl="0" algn="l">
              <a:spcBef>
                <a:spcPts val="580"/>
              </a:spcBef>
              <a:spcAft>
                <a:spcPts val="0"/>
              </a:spcAft>
              <a:buClr>
                <a:schemeClr val="accent1"/>
              </a:buClr>
              <a:buSzPts val="2125"/>
              <a:buFont typeface="Noto Sans Symbols"/>
              <a:buChar char="•"/>
            </a:pPr>
            <a:r>
              <a:rPr b="0" i="0" lang="en-US" sz="2500" u="none" cap="none" strike="noStrike">
                <a:solidFill>
                  <a:schemeClr val="dk1"/>
                </a:solidFill>
                <a:latin typeface="Libre Baskerville"/>
                <a:ea typeface="Libre Baskerville"/>
                <a:cs typeface="Libre Baskerville"/>
                <a:sym typeface="Libre Baskerville"/>
              </a:rPr>
              <a:t>Store of value: Item that people can use to transfer purchasing power from the present to the future</a:t>
            </a:r>
            <a:endParaRPr/>
          </a:p>
          <a:p>
            <a:pPr indent="-133985" lvl="0" marL="274320" marR="0" rtl="0" algn="l">
              <a:spcBef>
                <a:spcPts val="580"/>
              </a:spcBef>
              <a:spcAft>
                <a:spcPts val="0"/>
              </a:spcAft>
              <a:buClr>
                <a:schemeClr val="accent1"/>
              </a:buClr>
              <a:buSzPts val="2210"/>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1" name="Shape 131"/>
        <p:cNvGrpSpPr/>
        <p:nvPr/>
      </p:nvGrpSpPr>
      <p:grpSpPr>
        <a:xfrm>
          <a:off x="0" y="0"/>
          <a:ext cx="0" cy="0"/>
          <a:chOff x="0" y="0"/>
          <a:chExt cx="0" cy="0"/>
        </a:xfrm>
      </p:grpSpPr>
      <p:sp>
        <p:nvSpPr>
          <p:cNvPr id="132" name="Google Shape;132;p18"/>
          <p:cNvSpPr txBox="1"/>
          <p:nvPr>
            <p:ph idx="1" type="body"/>
          </p:nvPr>
        </p:nvSpPr>
        <p:spPr>
          <a:xfrm>
            <a:off x="381000" y="838200"/>
            <a:ext cx="8534400" cy="57912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500" u="sng" cap="none" strike="noStrike">
                <a:solidFill>
                  <a:schemeClr val="dk1"/>
                </a:solidFill>
                <a:latin typeface="Libre Baskerville"/>
                <a:ea typeface="Libre Baskerville"/>
                <a:cs typeface="Libre Baskerville"/>
                <a:sym typeface="Libre Baskerville"/>
              </a:rPr>
              <a:t>The kind of money </a:t>
            </a:r>
            <a:endParaRPr/>
          </a:p>
          <a:p>
            <a:pPr indent="0" lvl="1" marL="0" marR="0" rtl="0" algn="l">
              <a:lnSpc>
                <a:spcPct val="90000"/>
              </a:lnSpc>
              <a:spcBef>
                <a:spcPts val="58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 Commodity money: money that takes the form of a commodity with intrinsic value (Item would have value even if it were not used as money)</a:t>
            </a:r>
            <a:endParaRPr/>
          </a:p>
          <a:p>
            <a:pPr indent="0" lvl="0" marL="0" marR="0" rtl="0" algn="l">
              <a:lnSpc>
                <a:spcPct val="90000"/>
              </a:lnSpc>
              <a:spcBef>
                <a:spcPts val="58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 Fiat money: money without intrinsic value used as money because of government decree</a:t>
            </a:r>
            <a:endParaRPr/>
          </a:p>
          <a:p>
            <a:pPr indent="0" lvl="1" marL="0" marR="0" rtl="0" algn="l">
              <a:lnSpc>
                <a:spcPct val="90000"/>
              </a:lnSpc>
              <a:spcBef>
                <a:spcPts val="580"/>
              </a:spcBef>
              <a:spcAft>
                <a:spcPts val="0"/>
              </a:spcAft>
              <a:buClr>
                <a:schemeClr val="accent1"/>
              </a:buClr>
              <a:buFont typeface="Noto Sans Symbols"/>
              <a:buNone/>
            </a:pPr>
            <a:r>
              <a:rPr b="1" i="0" lang="en-US" sz="2500" u="sng" cap="none" strike="noStrike">
                <a:solidFill>
                  <a:schemeClr val="dk1"/>
                </a:solidFill>
                <a:latin typeface="Libre Baskerville"/>
                <a:ea typeface="Libre Baskerville"/>
                <a:cs typeface="Libre Baskerville"/>
                <a:sym typeface="Libre Baskerville"/>
              </a:rPr>
              <a:t>Measuring money volume</a:t>
            </a:r>
            <a:endParaRPr b="1" i="0" sz="2500" u="sng"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M0: Currency - Paper bills and coins in the hands of the public</a:t>
            </a:r>
            <a:endParaRPr/>
          </a:p>
          <a:p>
            <a:pPr indent="0" lvl="0" marL="0" marR="0" rtl="0" algn="l">
              <a:lnSpc>
                <a:spcPct val="90000"/>
              </a:lnSpc>
              <a:spcBef>
                <a:spcPts val="58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M1: M0 and demand deposit (depositors can access on demand by writing a check)</a:t>
            </a:r>
            <a:endParaRPr/>
          </a:p>
          <a:p>
            <a:pPr indent="0" lvl="0" marL="0" marR="0" rtl="0" algn="l">
              <a:lnSpc>
                <a:spcPct val="90000"/>
              </a:lnSpc>
              <a:spcBef>
                <a:spcPts val="58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M2: M1 and timely deposit (depositors in principle can access to the money as maturity elapses) </a:t>
            </a:r>
            <a:endParaRPr b="0" i="0" sz="2500" u="none" cap="none" strike="noStrike">
              <a:solidFill>
                <a:schemeClr val="dk1"/>
              </a:solidFill>
              <a:latin typeface="Libre Baskerville"/>
              <a:ea typeface="Libre Baskerville"/>
              <a:cs typeface="Libre Baskerville"/>
              <a:sym typeface="Libre Baskerville"/>
            </a:endParaRPr>
          </a:p>
          <a:p>
            <a:pPr indent="0" lvl="1" marL="0" marR="0" rtl="0" algn="l">
              <a:lnSpc>
                <a:spcPct val="90000"/>
              </a:lnSpc>
              <a:spcBef>
                <a:spcPts val="580"/>
              </a:spcBef>
              <a:spcAft>
                <a:spcPts val="0"/>
              </a:spcAft>
              <a:buClr>
                <a:schemeClr val="accent1"/>
              </a:buClr>
              <a:buFont typeface="Noto Sans Symbols"/>
              <a:buNone/>
            </a:pPr>
            <a:r>
              <a:rPr b="0" i="0" lang="en-US" sz="2500" u="none" cap="none" strike="noStrike">
                <a:solidFill>
                  <a:schemeClr val="dk1"/>
                </a:solidFill>
                <a:latin typeface="Libre Baskerville"/>
                <a:ea typeface="Libre Baskerville"/>
                <a:cs typeface="Libre Baskerville"/>
                <a:sym typeface="Libre Baskerville"/>
              </a:rPr>
              <a:t>The differentiation in measuring money volume bases on the gradual decrease of liquidity (liquidity is the ease with which an asset can be converted into the economy’s medium of exchange)</a:t>
            </a:r>
            <a:endParaRPr b="0" i="0" sz="25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p:txBody>
      </p:sp>
      <p:sp>
        <p:nvSpPr>
          <p:cNvPr id="133" name="Google Shape;133;p18"/>
          <p:cNvSpPr txBox="1"/>
          <p:nvPr>
            <p:ph type="title"/>
          </p:nvPr>
        </p:nvSpPr>
        <p:spPr>
          <a:xfrm>
            <a:off x="914400" y="6927"/>
            <a:ext cx="7772400" cy="8382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money</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7" name="Shape 137"/>
        <p:cNvGrpSpPr/>
        <p:nvPr/>
      </p:nvGrpSpPr>
      <p:grpSpPr>
        <a:xfrm>
          <a:off x="0" y="0"/>
          <a:ext cx="0" cy="0"/>
          <a:chOff x="0" y="0"/>
          <a:chExt cx="0" cy="0"/>
        </a:xfrm>
      </p:grpSpPr>
      <p:sp>
        <p:nvSpPr>
          <p:cNvPr id="138" name="Google Shape;138;p19"/>
          <p:cNvSpPr txBox="1"/>
          <p:nvPr>
            <p:ph type="title"/>
          </p:nvPr>
        </p:nvSpPr>
        <p:spPr>
          <a:xfrm>
            <a:off x="914400" y="152400"/>
            <a:ext cx="7772400" cy="7318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 Banking system and money supply</a:t>
            </a:r>
            <a:endParaRPr b="0" i="0" sz="3600" u="none" cap="none" strike="noStrike">
              <a:solidFill>
                <a:schemeClr val="dk2"/>
              </a:solidFill>
              <a:latin typeface="Source Sans Pro"/>
              <a:ea typeface="Source Sans Pro"/>
              <a:cs typeface="Source Sans Pro"/>
              <a:sym typeface="Source Sans Pro"/>
            </a:endParaRPr>
          </a:p>
        </p:txBody>
      </p:sp>
      <p:sp>
        <p:nvSpPr>
          <p:cNvPr id="139" name="Google Shape;139;p19"/>
          <p:cNvSpPr txBox="1"/>
          <p:nvPr>
            <p:ph idx="1" type="body"/>
          </p:nvPr>
        </p:nvSpPr>
        <p:spPr>
          <a:xfrm>
            <a:off x="609600" y="990600"/>
            <a:ext cx="8305800" cy="51816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Money creation: fractional reserve banking</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After receiving money from clients, banks have to lend or invest the money to make profit so that it can primarily pay back interest rate. However to secure liquidity and system stability, banks have to reserve money from clients’ deposit. Banks hold only a fraction of deposits as reserves</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Desired reserve rate/ratio (rr) is the fraction of deposits that banks hold as reserves. It has two components </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Required reserve rate (rrr): Bank must hold at the Minimum level set by country’s central bank</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Excess reserve rate (err): Bank may hold  additional excess reserves</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Times New Roman"/>
                <a:ea typeface="Times New Roman"/>
                <a:cs typeface="Times New Roman"/>
                <a:sym typeface="Times New Roman"/>
              </a:rPr>
              <a:t>→ </a:t>
            </a:r>
            <a:r>
              <a:rPr b="1" i="0" lang="en-US" sz="2600" u="none" cap="none" strike="noStrike">
                <a:solidFill>
                  <a:schemeClr val="dk1"/>
                </a:solidFill>
                <a:latin typeface="Times New Roman"/>
                <a:ea typeface="Times New Roman"/>
                <a:cs typeface="Times New Roman"/>
                <a:sym typeface="Times New Roman"/>
              </a:rPr>
              <a:t>rr = rrr + err</a:t>
            </a:r>
            <a:endParaRPr b="1"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3" name="Shape 143"/>
        <p:cNvGrpSpPr/>
        <p:nvPr/>
      </p:nvGrpSpPr>
      <p:grpSpPr>
        <a:xfrm>
          <a:off x="0" y="0"/>
          <a:ext cx="0" cy="0"/>
          <a:chOff x="0" y="0"/>
          <a:chExt cx="0" cy="0"/>
        </a:xfrm>
      </p:grpSpPr>
      <p:sp>
        <p:nvSpPr>
          <p:cNvPr id="144" name="Google Shape;144;p20"/>
          <p:cNvSpPr txBox="1"/>
          <p:nvPr>
            <p:ph idx="1" type="body"/>
          </p:nvPr>
        </p:nvSpPr>
        <p:spPr>
          <a:xfrm>
            <a:off x="914400" y="1066800"/>
            <a:ext cx="7772400" cy="54102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Money creation: fractional reserve banking</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We examine an example to see how banking system create more money (money as definition) for the economy</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The example has two assumption:</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People don’t hold money in hand but deposit all to the banks</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Desired reserve rate of each bank is similar (rr%)</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The evolution: there is 1 unit value of money deposited in bank1. Bank 1 reserves  rr and lends (1- rr) to people. People as assumed don’t hold money and deposit to bank 2. Bank 2 reserves  (1-rr).rr and lends (1-rr)^2 to people. Then the process continues. The total deposits’ value of the economy increase from the action of depositing 1 unit value of money at the beginning is magnificent. </a:t>
            </a:r>
            <a:endParaRPr b="0" i="0" sz="2600" u="none" cap="none" strike="noStrike">
              <a:solidFill>
                <a:schemeClr val="dk1"/>
              </a:solidFill>
              <a:latin typeface="Libre Baskerville"/>
              <a:ea typeface="Libre Baskerville"/>
              <a:cs typeface="Libre Baskerville"/>
              <a:sym typeface="Libre Baskerville"/>
            </a:endParaRPr>
          </a:p>
        </p:txBody>
      </p:sp>
      <p:sp>
        <p:nvSpPr>
          <p:cNvPr id="145" name="Google Shape;145;p20"/>
          <p:cNvSpPr txBox="1"/>
          <p:nvPr>
            <p:ph type="title"/>
          </p:nvPr>
        </p:nvSpPr>
        <p:spPr>
          <a:xfrm>
            <a:off x="914400" y="228600"/>
            <a:ext cx="7772400" cy="7318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 Banking system and money supply</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9" name="Shape 149"/>
        <p:cNvGrpSpPr/>
        <p:nvPr/>
      </p:nvGrpSpPr>
      <p:grpSpPr>
        <a:xfrm>
          <a:off x="0" y="0"/>
          <a:ext cx="0" cy="0"/>
          <a:chOff x="0" y="0"/>
          <a:chExt cx="0" cy="0"/>
        </a:xfrm>
      </p:grpSpPr>
      <p:sp>
        <p:nvSpPr>
          <p:cNvPr id="150" name="Google Shape;150;p21"/>
          <p:cNvSpPr txBox="1"/>
          <p:nvPr>
            <p:ph idx="1" type="body"/>
          </p:nvPr>
        </p:nvSpPr>
        <p:spPr>
          <a:xfrm>
            <a:off x="457200" y="6096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Money creation: fractional reserve banking</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pic>
        <p:nvPicPr>
          <p:cNvPr id="151" name="Google Shape;151;p21"/>
          <p:cNvPicPr preferRelativeResize="0"/>
          <p:nvPr/>
        </p:nvPicPr>
        <p:blipFill rotWithShape="1">
          <a:blip r:embed="rId3">
            <a:alphaModFix/>
          </a:blip>
          <a:srcRect b="0" l="0" r="0" t="0"/>
          <a:stretch/>
        </p:blipFill>
        <p:spPr>
          <a:xfrm>
            <a:off x="838200" y="1295400"/>
            <a:ext cx="6904038" cy="4419600"/>
          </a:xfrm>
          <a:prstGeom prst="rect">
            <a:avLst/>
          </a:prstGeom>
          <a:noFill/>
          <a:ln>
            <a:noFill/>
          </a:ln>
        </p:spPr>
      </p:pic>
      <p:sp>
        <p:nvSpPr>
          <p:cNvPr id="152" name="Google Shape;152;p21"/>
          <p:cNvSpPr txBox="1"/>
          <p:nvPr>
            <p:ph type="title"/>
          </p:nvPr>
        </p:nvSpPr>
        <p:spPr>
          <a:xfrm>
            <a:off x="609600" y="-138550"/>
            <a:ext cx="7772400" cy="8080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 Banking system and money supply</a:t>
            </a:r>
            <a:endParaRPr b="0" i="0" sz="3600" u="none" cap="none" strike="noStrike">
              <a:solidFill>
                <a:schemeClr val="dk2"/>
              </a:solidFill>
              <a:latin typeface="Source Sans Pro"/>
              <a:ea typeface="Source Sans Pro"/>
              <a:cs typeface="Source Sans Pro"/>
              <a:sym typeface="Source Sans Pro"/>
            </a:endParaRPr>
          </a:p>
        </p:txBody>
      </p:sp>
      <p:pic>
        <p:nvPicPr>
          <p:cNvPr id="153" name="Google Shape;153;p21"/>
          <p:cNvPicPr preferRelativeResize="0"/>
          <p:nvPr/>
        </p:nvPicPr>
        <p:blipFill rotWithShape="1">
          <a:blip r:embed="rId4">
            <a:alphaModFix/>
          </a:blip>
          <a:srcRect b="0" l="0" r="0" t="0"/>
          <a:stretch/>
        </p:blipFill>
        <p:spPr>
          <a:xfrm>
            <a:off x="228600" y="4648200"/>
            <a:ext cx="8763000" cy="1066800"/>
          </a:xfrm>
          <a:prstGeom prst="rect">
            <a:avLst/>
          </a:prstGeom>
          <a:noFill/>
          <a:ln>
            <a:noFill/>
          </a:ln>
        </p:spPr>
      </p:pic>
      <p:sp>
        <p:nvSpPr>
          <p:cNvPr id="154" name="Google Shape;154;p21"/>
          <p:cNvSpPr txBox="1"/>
          <p:nvPr/>
        </p:nvSpPr>
        <p:spPr>
          <a:xfrm>
            <a:off x="838200" y="5898356"/>
            <a:ext cx="7543800" cy="51911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2800" u="none" cap="none" strike="noStrike">
                <a:solidFill>
                  <a:srgbClr val="000000"/>
                </a:solidFill>
                <a:latin typeface="Libre Baskerville"/>
                <a:ea typeface="Libre Baskerville"/>
                <a:cs typeface="Libre Baskerville"/>
                <a:sym typeface="Libre Baskerville"/>
              </a:rPr>
              <a:t>0 &lt; rr &lt; 1 =&gt; </a:t>
            </a:r>
            <a:r>
              <a:rPr b="0" i="0" lang="en-US" sz="2400" u="none" cap="none" strike="noStrike">
                <a:solidFill>
                  <a:srgbClr val="000000"/>
                </a:solidFill>
                <a:latin typeface="Libre Baskerville"/>
                <a:ea typeface="Libre Baskerville"/>
                <a:cs typeface="Libre Baskerville"/>
                <a:sym typeface="Libre Baskerville"/>
              </a:rPr>
              <a:t>                                         </a:t>
            </a:r>
            <a:endParaRPr b="0" i="0" sz="2400" u="none" cap="none" strike="noStrike">
              <a:solidFill>
                <a:srgbClr val="000000"/>
              </a:solidFill>
              <a:latin typeface="Libre Baskerville"/>
              <a:ea typeface="Libre Baskerville"/>
              <a:cs typeface="Libre Baskerville"/>
              <a:sym typeface="Libre Baskerville"/>
            </a:endParaRPr>
          </a:p>
        </p:txBody>
      </p:sp>
      <p:pic>
        <p:nvPicPr>
          <p:cNvPr id="155" name="Google Shape;155;p21"/>
          <p:cNvPicPr preferRelativeResize="0"/>
          <p:nvPr/>
        </p:nvPicPr>
        <p:blipFill rotWithShape="1">
          <a:blip r:embed="rId5">
            <a:alphaModFix/>
          </a:blip>
          <a:srcRect b="0" l="0" r="0" t="0"/>
          <a:stretch/>
        </p:blipFill>
        <p:spPr>
          <a:xfrm>
            <a:off x="2964870" y="5715000"/>
            <a:ext cx="4419600" cy="90473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154"/>
                                        </p:tgtEl>
                                        <p:attrNameLst>
                                          <p:attrName>style.visibility</p:attrName>
                                        </p:attrNameLst>
                                      </p:cBhvr>
                                      <p:to>
                                        <p:strVal val="visible"/>
                                      </p:to>
                                    </p:set>
                                    <p:anim calcmode="lin" valueType="num">
                                      <p:cBhvr additive="base">
                                        <p:cTn dur="500"/>
                                        <p:tgtEl>
                                          <p:spTgt spid="15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9" name="Shape 159"/>
        <p:cNvGrpSpPr/>
        <p:nvPr/>
      </p:nvGrpSpPr>
      <p:grpSpPr>
        <a:xfrm>
          <a:off x="0" y="0"/>
          <a:ext cx="0" cy="0"/>
          <a:chOff x="0" y="0"/>
          <a:chExt cx="0" cy="0"/>
        </a:xfrm>
      </p:grpSpPr>
      <p:sp>
        <p:nvSpPr>
          <p:cNvPr id="160" name="Google Shape;160;p22"/>
          <p:cNvSpPr txBox="1"/>
          <p:nvPr>
            <p:ph idx="1" type="body"/>
          </p:nvPr>
        </p:nvSpPr>
        <p:spPr>
          <a:xfrm>
            <a:off x="381000" y="1066800"/>
            <a:ext cx="8534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Money supply model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Money supply</a:t>
            </a:r>
            <a:r>
              <a:rPr b="0" i="0" lang="en-US" sz="2600" u="none" cap="none" strike="noStrike">
                <a:solidFill>
                  <a:schemeClr val="dk1"/>
                </a:solidFill>
                <a:latin typeface="Libre Baskerville"/>
                <a:ea typeface="Libre Baskerville"/>
                <a:cs typeface="Libre Baskerville"/>
                <a:sym typeface="Libre Baskerville"/>
              </a:rPr>
              <a:t>: money as the most wide scope of understanding (M2)</a:t>
            </a:r>
            <a:endParaRPr/>
          </a:p>
          <a:p>
            <a:pPr indent="0" lvl="0" marL="0" marR="0" rtl="0" algn="ctr">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MS(M) = Cu + D</a:t>
            </a:r>
            <a:endParaRPr/>
          </a:p>
          <a:p>
            <a:pPr indent="0" lvl="0" marL="0" marR="0" rtl="0" algn="just">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where Cu currency circulated outside banks and D deposits in bank </a:t>
            </a:r>
            <a:endParaRPr/>
          </a:p>
          <a:p>
            <a:pPr indent="0" lvl="0" marL="0" marR="0" rtl="0" algn="just">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a:t>
            </a:r>
            <a:r>
              <a:rPr b="1" i="1" lang="en-US" sz="2600" u="none" cap="none" strike="noStrike">
                <a:solidFill>
                  <a:schemeClr val="dk1"/>
                </a:solidFill>
                <a:latin typeface="Libre Baskerville"/>
                <a:ea typeface="Libre Baskerville"/>
                <a:cs typeface="Libre Baskerville"/>
                <a:sym typeface="Libre Baskerville"/>
              </a:rPr>
              <a:t>Monetary base </a:t>
            </a:r>
            <a:r>
              <a:rPr b="0" i="0" lang="en-US" sz="2600" u="none" cap="none" strike="noStrike">
                <a:solidFill>
                  <a:schemeClr val="dk1"/>
                </a:solidFill>
                <a:latin typeface="Libre Baskerville"/>
                <a:ea typeface="Libre Baskerville"/>
                <a:cs typeface="Libre Baskerville"/>
                <a:sym typeface="Libre Baskerville"/>
              </a:rPr>
              <a:t>(basic money, high powered money): money as cash printed by central bank (M0)</a:t>
            </a:r>
            <a:endParaRPr/>
          </a:p>
          <a:p>
            <a:pPr indent="0" lvl="0" marL="0" marR="0" rtl="0" algn="ctr">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B (Ho) = Cu + R</a:t>
            </a:r>
            <a:endParaRPr/>
          </a:p>
          <a:p>
            <a:pPr indent="0" lvl="0" marL="0" marR="0" rtl="0" algn="just">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where Cu currency circulated outside banks and R currency reserved by banks </a:t>
            </a:r>
            <a:endParaRPr/>
          </a:p>
          <a:p>
            <a:pPr indent="0" lvl="0" marL="0" marR="0" rtl="0" algn="just">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161" name="Google Shape;161;p22"/>
          <p:cNvSpPr txBox="1"/>
          <p:nvPr>
            <p:ph type="title"/>
          </p:nvPr>
        </p:nvSpPr>
        <p:spPr>
          <a:xfrm>
            <a:off x="914400" y="152400"/>
            <a:ext cx="7772400" cy="8080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 Banking system and money supply</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5" name="Shape 165"/>
        <p:cNvGrpSpPr/>
        <p:nvPr/>
      </p:nvGrpSpPr>
      <p:grpSpPr>
        <a:xfrm>
          <a:off x="0" y="0"/>
          <a:ext cx="0" cy="0"/>
          <a:chOff x="0" y="0"/>
          <a:chExt cx="0" cy="0"/>
        </a:xfrm>
      </p:grpSpPr>
      <p:sp>
        <p:nvSpPr>
          <p:cNvPr id="166" name="Google Shape;166;p23"/>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Money supply model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Monetary multiplier (m</a:t>
            </a:r>
            <a:r>
              <a:rPr b="0" baseline="-25000" i="0" lang="en-US" sz="2600" u="none" cap="none" strike="noStrike">
                <a:solidFill>
                  <a:schemeClr val="dk1"/>
                </a:solidFill>
                <a:latin typeface="Libre Baskerville"/>
                <a:ea typeface="Libre Baskerville"/>
                <a:cs typeface="Libre Baskerville"/>
                <a:sym typeface="Libre Baskerville"/>
              </a:rPr>
              <a:t>M</a:t>
            </a:r>
            <a:r>
              <a:rPr b="0" i="0" lang="en-US" sz="2600" u="none" cap="none" strike="noStrike">
                <a:solidFill>
                  <a:schemeClr val="dk1"/>
                </a:solidFill>
                <a:latin typeface="Libre Baskerville"/>
                <a:ea typeface="Libre Baskerville"/>
                <a:cs typeface="Libre Baskerville"/>
                <a:sym typeface="Libre Baskerville"/>
              </a:rPr>
              <a:t>) is the fraction between MS and B</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Denote Cu/D = cr (currency over deposit ratio)</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R/D  = rr (reserve ratio) (see the example)</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Times New Roman"/>
                <a:ea typeface="Times New Roman"/>
                <a:cs typeface="Times New Roman"/>
                <a:sym typeface="Times New Roman"/>
              </a:rPr>
              <a:t>→</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133985" lvl="0" marL="274320" marR="0" rtl="0" algn="l">
              <a:spcBef>
                <a:spcPts val="580"/>
              </a:spcBef>
              <a:spcAft>
                <a:spcPts val="0"/>
              </a:spcAft>
              <a:buClr>
                <a:schemeClr val="accent1"/>
              </a:buClr>
              <a:buSzPts val="2210"/>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167" name="Google Shape;167;p23"/>
          <p:cNvSpPr txBox="1"/>
          <p:nvPr>
            <p:ph type="title"/>
          </p:nvPr>
        </p:nvSpPr>
        <p:spPr>
          <a:xfrm>
            <a:off x="914400" y="304800"/>
            <a:ext cx="7772400" cy="9604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 Banking system and money supply</a:t>
            </a:r>
            <a:endParaRPr b="0" i="0" sz="3600" u="none" cap="none" strike="noStrike">
              <a:solidFill>
                <a:schemeClr val="dk2"/>
              </a:solidFill>
              <a:latin typeface="Source Sans Pro"/>
              <a:ea typeface="Source Sans Pro"/>
              <a:cs typeface="Source Sans Pro"/>
              <a:sym typeface="Source Sans Pro"/>
            </a:endParaRPr>
          </a:p>
        </p:txBody>
      </p:sp>
      <p:pic>
        <p:nvPicPr>
          <p:cNvPr id="168" name="Google Shape;168;p23"/>
          <p:cNvPicPr preferRelativeResize="0"/>
          <p:nvPr/>
        </p:nvPicPr>
        <p:blipFill rotWithShape="1">
          <a:blip r:embed="rId3">
            <a:alphaModFix/>
          </a:blip>
          <a:srcRect b="0" l="0" r="0" t="0"/>
          <a:stretch/>
        </p:blipFill>
        <p:spPr>
          <a:xfrm>
            <a:off x="2163625" y="2922875"/>
            <a:ext cx="4343400" cy="1012200"/>
          </a:xfrm>
          <a:prstGeom prst="rect">
            <a:avLst/>
          </a:prstGeom>
          <a:noFill/>
          <a:ln>
            <a:noFill/>
          </a:ln>
        </p:spPr>
      </p:pic>
      <p:pic>
        <p:nvPicPr>
          <p:cNvPr id="169" name="Google Shape;169;p23"/>
          <p:cNvPicPr preferRelativeResize="0"/>
          <p:nvPr/>
        </p:nvPicPr>
        <p:blipFill rotWithShape="1">
          <a:blip r:embed="rId4">
            <a:alphaModFix/>
          </a:blip>
          <a:srcRect b="0" l="0" r="0" t="0"/>
          <a:stretch/>
        </p:blipFill>
        <p:spPr>
          <a:xfrm>
            <a:off x="2345600" y="980488"/>
            <a:ext cx="5480100" cy="892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3" name="Shape 173"/>
        <p:cNvGrpSpPr/>
        <p:nvPr/>
      </p:nvGrpSpPr>
      <p:grpSpPr>
        <a:xfrm>
          <a:off x="0" y="0"/>
          <a:ext cx="0" cy="0"/>
          <a:chOff x="0" y="0"/>
          <a:chExt cx="0" cy="0"/>
        </a:xfrm>
      </p:grpSpPr>
      <p:sp>
        <p:nvSpPr>
          <p:cNvPr id="174" name="Google Shape;174;p24"/>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Money supply model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Conclusions</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Central bank cannot control entirely money supply due to cr (decided by payment behavior of people) and err (decided by each bank)</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Monetary multiplier has negative relationship with both rr (rrr) and cr</a:t>
            </a:r>
            <a:endParaRPr b="0" i="0" sz="2600" u="none" cap="none" strike="noStrike">
              <a:solidFill>
                <a:schemeClr val="dk1"/>
              </a:solidFill>
              <a:latin typeface="Libre Baskerville"/>
              <a:ea typeface="Libre Baskerville"/>
              <a:cs typeface="Libre Baskerville"/>
              <a:sym typeface="Libre Baskerville"/>
            </a:endParaRPr>
          </a:p>
        </p:txBody>
      </p:sp>
      <p:sp>
        <p:nvSpPr>
          <p:cNvPr id="175" name="Google Shape;175;p24"/>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 Banking system and money supply</a:t>
            </a:r>
            <a:endParaRPr b="0" i="0" sz="3600" u="none" cap="none" strike="noStrike">
              <a:solidFill>
                <a:schemeClr val="dk2"/>
              </a:solidFill>
              <a:latin typeface="Source Sans Pro"/>
              <a:ea typeface="Source Sans Pro"/>
              <a:cs typeface="Source Sans Pro"/>
              <a:sym typeface="Source Sans Pro"/>
            </a:endParaRPr>
          </a:p>
        </p:txBody>
      </p:sp>
      <p:graphicFrame>
        <p:nvGraphicFramePr>
          <p:cNvPr id="176" name="Google Shape;176;p24"/>
          <p:cNvGraphicFramePr/>
          <p:nvPr/>
        </p:nvGraphicFramePr>
        <p:xfrm>
          <a:off x="777025" y="5565925"/>
          <a:ext cx="3000000" cy="3000000"/>
        </p:xfrm>
        <a:graphic>
          <a:graphicData uri="http://schemas.openxmlformats.org/drawingml/2006/table">
            <a:tbl>
              <a:tblPr bandRow="1" firstRow="1">
                <a:noFill/>
                <a:tableStyleId>{B7D2A7CE-C5D9-49DF-9622-AFF2F4B4F5C2}</a:tableStyleId>
              </a:tblPr>
              <a:tblGrid>
                <a:gridCol w="1569725"/>
                <a:gridCol w="1569725"/>
                <a:gridCol w="1569725"/>
                <a:gridCol w="1569725"/>
                <a:gridCol w="1569725"/>
              </a:tblGrid>
              <a:tr h="723900">
                <a:tc>
                  <a:txBody>
                    <a:bodyPr/>
                    <a:lstStyle/>
                    <a:p>
                      <a:pPr indent="0" lvl="0" marL="0" marR="0" rtl="0" algn="ctr">
                        <a:spcBef>
                          <a:spcPts val="0"/>
                        </a:spcBef>
                        <a:spcAft>
                          <a:spcPts val="0"/>
                        </a:spcAft>
                        <a:buNone/>
                      </a:pPr>
                      <a:r>
                        <a:rPr lang="en-US" sz="2000" u="none" cap="none" strike="noStrike">
                          <a:latin typeface="Times New Roman"/>
                          <a:ea typeface="Times New Roman"/>
                          <a:cs typeface="Times New Roman"/>
                          <a:sym typeface="Times New Roman"/>
                        </a:rPr>
                        <a:t>Period</a:t>
                      </a:r>
                      <a:endParaRPr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Times New Roman"/>
                          <a:ea typeface="Times New Roman"/>
                          <a:cs typeface="Times New Roman"/>
                          <a:sym typeface="Times New Roman"/>
                        </a:rPr>
                        <a:t>1996-1997</a:t>
                      </a:r>
                      <a:endParaRPr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Times New Roman"/>
                          <a:ea typeface="Times New Roman"/>
                          <a:cs typeface="Times New Roman"/>
                          <a:sym typeface="Times New Roman"/>
                        </a:rPr>
                        <a:t>2000-2001</a:t>
                      </a:r>
                      <a:endParaRPr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Times New Roman"/>
                          <a:ea typeface="Times New Roman"/>
                          <a:cs typeface="Times New Roman"/>
                          <a:sym typeface="Times New Roman"/>
                        </a:rPr>
                        <a:t>2006-2007</a:t>
                      </a:r>
                      <a:endParaRPr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Times New Roman"/>
                          <a:ea typeface="Times New Roman"/>
                          <a:cs typeface="Times New Roman"/>
                          <a:sym typeface="Times New Roman"/>
                        </a:rPr>
                        <a:t>2009-2010</a:t>
                      </a:r>
                      <a:endParaRPr sz="2000" u="none" cap="none" strike="noStrike">
                        <a:latin typeface="Times New Roman"/>
                        <a:ea typeface="Times New Roman"/>
                        <a:cs typeface="Times New Roman"/>
                        <a:sym typeface="Times New Roman"/>
                      </a:endParaRPr>
                    </a:p>
                  </a:txBody>
                  <a:tcPr marT="45725" marB="45725" marR="91450" marL="91450"/>
                </a:tc>
              </a:tr>
              <a:tr h="723900">
                <a:tc>
                  <a:txBody>
                    <a:bodyPr/>
                    <a:lstStyle/>
                    <a:p>
                      <a:pPr indent="0" lvl="0" marL="0" marR="0" rtl="0" algn="ctr">
                        <a:spcBef>
                          <a:spcPts val="0"/>
                        </a:spcBef>
                        <a:spcAft>
                          <a:spcPts val="0"/>
                        </a:spcAft>
                        <a:buNone/>
                      </a:pPr>
                      <a:r>
                        <a:rPr lang="en-US" sz="2000" u="none" cap="none" strike="noStrike"/>
                        <a:t>m</a:t>
                      </a:r>
                      <a:r>
                        <a:rPr baseline="-25000" lang="en-US" sz="2000" u="none" cap="none" strike="noStrike"/>
                        <a:t>M</a:t>
                      </a:r>
                      <a:r>
                        <a:rPr lang="en-US" sz="2000" u="none" cap="none" strike="noStrike"/>
                        <a:t> of Vietnam</a:t>
                      </a:r>
                      <a:endParaRPr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Times New Roman"/>
                          <a:ea typeface="Times New Roman"/>
                          <a:cs typeface="Times New Roman"/>
                          <a:sym typeface="Times New Roman"/>
                        </a:rPr>
                        <a:t>1,6-1,7</a:t>
                      </a:r>
                      <a:endParaRPr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Times New Roman"/>
                          <a:ea typeface="Times New Roman"/>
                          <a:cs typeface="Times New Roman"/>
                          <a:sym typeface="Times New Roman"/>
                        </a:rPr>
                        <a:t>2,3-2,5</a:t>
                      </a:r>
                      <a:endParaRPr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Times New Roman"/>
                          <a:ea typeface="Times New Roman"/>
                          <a:cs typeface="Times New Roman"/>
                          <a:sym typeface="Times New Roman"/>
                        </a:rPr>
                        <a:t>3-3,5</a:t>
                      </a:r>
                      <a:endParaRPr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en-US" sz="2000" u="none" cap="none" strike="noStrike">
                          <a:latin typeface="Times New Roman"/>
                          <a:ea typeface="Times New Roman"/>
                          <a:cs typeface="Times New Roman"/>
                          <a:sym typeface="Times New Roman"/>
                        </a:rPr>
                        <a:t>5-5,2</a:t>
                      </a:r>
                      <a:endParaRPr sz="2000" u="none" cap="none" strike="noStrike">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0" name="Shape 180"/>
        <p:cNvGrpSpPr/>
        <p:nvPr/>
      </p:nvGrpSpPr>
      <p:grpSpPr>
        <a:xfrm>
          <a:off x="0" y="0"/>
          <a:ext cx="0" cy="0"/>
          <a:chOff x="0" y="0"/>
          <a:chExt cx="0" cy="0"/>
        </a:xfrm>
      </p:grpSpPr>
      <p:sp>
        <p:nvSpPr>
          <p:cNvPr id="181" name="Google Shape;181;p25"/>
          <p:cNvSpPr txBox="1"/>
          <p:nvPr>
            <p:ph type="title"/>
          </p:nvPr>
        </p:nvSpPr>
        <p:spPr>
          <a:xfrm>
            <a:off x="685800" y="1524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Math problems</a:t>
            </a:r>
            <a:endParaRPr b="0" i="0" sz="4000" u="none" cap="none" strike="noStrike">
              <a:solidFill>
                <a:schemeClr val="dk2"/>
              </a:solidFill>
              <a:latin typeface="Source Sans Pro"/>
              <a:ea typeface="Source Sans Pro"/>
              <a:cs typeface="Source Sans Pro"/>
              <a:sym typeface="Source Sans Pro"/>
            </a:endParaRPr>
          </a:p>
        </p:txBody>
      </p:sp>
      <p:sp>
        <p:nvSpPr>
          <p:cNvPr id="182" name="Google Shape;182;p25"/>
          <p:cNvSpPr txBox="1"/>
          <p:nvPr>
            <p:ph idx="1" type="body"/>
          </p:nvPr>
        </p:nvSpPr>
        <p:spPr>
          <a:xfrm>
            <a:off x="381000" y="1447800"/>
            <a:ext cx="8382000" cy="5181600"/>
          </a:xfrm>
          <a:prstGeom prst="rect">
            <a:avLst/>
          </a:prstGeom>
          <a:noFill/>
          <a:ln>
            <a:noFill/>
          </a:ln>
        </p:spPr>
        <p:txBody>
          <a:bodyPr anchorCtr="0" anchor="t" bIns="45700" lIns="91425" spcFirstLastPara="1" rIns="91425" wrap="square" tIns="45700">
            <a:noAutofit/>
          </a:bodyPr>
          <a:lstStyle/>
          <a:p>
            <a:pPr indent="-6350" lvl="0" marL="8255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1) </a:t>
            </a:r>
            <a:r>
              <a:rPr b="0" i="0" lang="en-US" sz="2400" u="none" cap="none" strike="noStrike">
                <a:solidFill>
                  <a:schemeClr val="dk1"/>
                </a:solidFill>
                <a:latin typeface="Times New Roman"/>
                <a:ea typeface="Times New Roman"/>
                <a:cs typeface="Times New Roman"/>
                <a:sym typeface="Times New Roman"/>
              </a:rPr>
              <a:t>Data have given as follows cr = 20% rr = 10% MS = 2000. Find B ?</a:t>
            </a:r>
            <a:endParaRPr b="0" i="0" sz="2400" u="none" cap="none" strike="noStrike">
              <a:solidFill>
                <a:schemeClr val="dk1"/>
              </a:solidFill>
              <a:latin typeface="Times New Roman"/>
              <a:ea typeface="Times New Roman"/>
              <a:cs typeface="Times New Roman"/>
              <a:sym typeface="Times New Roman"/>
            </a:endParaRPr>
          </a:p>
          <a:p>
            <a:pPr indent="-6350" lvl="0" marL="82550" marR="0" rtl="0" algn="l">
              <a:spcBef>
                <a:spcPts val="580"/>
              </a:spcBef>
              <a:spcAft>
                <a:spcPts val="0"/>
              </a:spcAft>
              <a:buClr>
                <a:schemeClr val="accent1"/>
              </a:buClr>
              <a:buFont typeface="Noto Sans Symbols"/>
              <a:buNone/>
            </a:pPr>
            <a:r>
              <a:rPr b="0" i="0" lang="en-US" sz="2400" u="none" cap="none" strike="noStrike">
                <a:solidFill>
                  <a:schemeClr val="dk1"/>
                </a:solidFill>
                <a:latin typeface="Times New Roman"/>
                <a:ea typeface="Times New Roman"/>
                <a:cs typeface="Times New Roman"/>
                <a:sym typeface="Times New Roman"/>
              </a:rPr>
              <a:t>2) Data have given as follows rr = 15%, MS = 3000, B = 500. Find cr ?</a:t>
            </a:r>
            <a:endParaRPr/>
          </a:p>
          <a:p>
            <a:pPr indent="-6350" lvl="0" marL="82550" marR="0" rtl="0" algn="l">
              <a:spcBef>
                <a:spcPts val="580"/>
              </a:spcBef>
              <a:spcAft>
                <a:spcPts val="0"/>
              </a:spcAft>
              <a:buClr>
                <a:schemeClr val="accent1"/>
              </a:buClr>
              <a:buFont typeface="Noto Sans Symbols"/>
              <a:buNone/>
            </a:pPr>
            <a:r>
              <a:rPr b="0" i="0" lang="en-US" sz="2400" u="none" cap="none" strike="noStrike">
                <a:solidFill>
                  <a:schemeClr val="dk1"/>
                </a:solidFill>
                <a:latin typeface="Times New Roman"/>
                <a:ea typeface="Times New Roman"/>
                <a:cs typeface="Times New Roman"/>
                <a:sym typeface="Times New Roman"/>
              </a:rPr>
              <a:t>3) Data have given as follows  cr/rr = 4, MS = 2000, B = 200. Find cr, rr ?</a:t>
            </a:r>
            <a:endParaRPr b="0" i="0" sz="2400" u="none" cap="none" strike="noStrike">
              <a:solidFill>
                <a:schemeClr val="dk1"/>
              </a:solidFill>
              <a:latin typeface="Times New Roman"/>
              <a:ea typeface="Times New Roman"/>
              <a:cs typeface="Times New Roman"/>
              <a:sym typeface="Times New Roman"/>
            </a:endParaRPr>
          </a:p>
          <a:p>
            <a:pPr indent="-6350" lvl="0" marL="82550" marR="0" rtl="0" algn="l">
              <a:spcBef>
                <a:spcPts val="580"/>
              </a:spcBef>
              <a:spcAft>
                <a:spcPts val="0"/>
              </a:spcAft>
              <a:buClr>
                <a:schemeClr val="accent1"/>
              </a:buClr>
              <a:buFont typeface="Noto Sans Symbols"/>
              <a:buNone/>
            </a:pPr>
            <a:r>
              <a:rPr b="0" i="0" lang="en-US" sz="2400" u="none" cap="none" strike="noStrike">
                <a:solidFill>
                  <a:schemeClr val="dk1"/>
                </a:solidFill>
                <a:latin typeface="Times New Roman"/>
                <a:ea typeface="Times New Roman"/>
                <a:cs typeface="Times New Roman"/>
                <a:sym typeface="Times New Roman"/>
              </a:rPr>
              <a:t>4) Data have given as follows cr + rr = 40%, MS = 1500, B = 500. Find cr, rr ?</a:t>
            </a:r>
            <a:endParaRPr b="0" i="0" sz="2400" u="none" cap="none" strike="noStrike">
              <a:solidFill>
                <a:schemeClr val="dk1"/>
              </a:solidFill>
              <a:latin typeface="Times New Roman"/>
              <a:ea typeface="Times New Roman"/>
              <a:cs typeface="Times New Roman"/>
              <a:sym typeface="Times New Roman"/>
            </a:endParaRPr>
          </a:p>
          <a:p>
            <a:pPr indent="-6350" lvl="0" marL="82550" marR="0" rtl="0" algn="l">
              <a:spcBef>
                <a:spcPts val="580"/>
              </a:spcBef>
              <a:spcAft>
                <a:spcPts val="0"/>
              </a:spcAft>
              <a:buClr>
                <a:schemeClr val="accent1"/>
              </a:buClr>
              <a:buFont typeface="Noto Sans Symbols"/>
              <a:buNone/>
            </a:pPr>
            <a:r>
              <a:rPr b="0" i="0" lang="en-US" sz="2400" u="none" cap="none" strike="noStrike">
                <a:solidFill>
                  <a:schemeClr val="dk1"/>
                </a:solidFill>
                <a:latin typeface="Times New Roman"/>
                <a:ea typeface="Times New Roman"/>
                <a:cs typeface="Times New Roman"/>
                <a:sym typeface="Times New Roman"/>
              </a:rPr>
              <a:t>5) A person deposited cash of 200 in a bank, given that cr = 20%  rr = 20%. How much money supply increase ?</a:t>
            </a:r>
            <a:endParaRPr b="0" i="0" sz="2400" u="none" cap="none" strike="noStrike">
              <a:solidFill>
                <a:schemeClr val="dk1"/>
              </a:solidFill>
              <a:latin typeface="Times New Roman"/>
              <a:ea typeface="Times New Roman"/>
              <a:cs typeface="Times New Roman"/>
              <a:sym typeface="Times New Roman"/>
            </a:endParaRPr>
          </a:p>
          <a:p>
            <a:pPr indent="-6350" lvl="0" marL="82550" marR="0" rtl="0" algn="l">
              <a:spcBef>
                <a:spcPts val="580"/>
              </a:spcBef>
              <a:spcAft>
                <a:spcPts val="0"/>
              </a:spcAft>
              <a:buClr>
                <a:schemeClr val="accent1"/>
              </a:buClr>
              <a:buFont typeface="Noto Sans Symbols"/>
              <a:buNone/>
            </a:pPr>
            <a:r>
              <a:rPr b="0" i="0" lang="en-US" sz="2400" u="none" cap="none" strike="noStrike">
                <a:solidFill>
                  <a:schemeClr val="dk1"/>
                </a:solidFill>
                <a:latin typeface="Times New Roman"/>
                <a:ea typeface="Times New Roman"/>
                <a:cs typeface="Times New Roman"/>
                <a:sym typeface="Times New Roman"/>
              </a:rPr>
              <a:t>6) State bank of Vietnam (SBV) printed more cash of 1000, given that  cr = 0% rr = 10%. How much money supply increase ?</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6" name="Shape 186"/>
        <p:cNvGrpSpPr/>
        <p:nvPr/>
      </p:nvGrpSpPr>
      <p:grpSpPr>
        <a:xfrm>
          <a:off x="0" y="0"/>
          <a:ext cx="0" cy="0"/>
          <a:chOff x="0" y="0"/>
          <a:chExt cx="0" cy="0"/>
        </a:xfrm>
      </p:grpSpPr>
      <p:sp>
        <p:nvSpPr>
          <p:cNvPr id="187" name="Google Shape;187;p26"/>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Central bank and tools to control money supply</a:t>
            </a:r>
            <a:endParaRPr b="0" i="0" sz="3600" u="none" cap="none" strike="noStrike">
              <a:solidFill>
                <a:schemeClr val="dk2"/>
              </a:solidFill>
              <a:latin typeface="Source Sans Pro"/>
              <a:ea typeface="Source Sans Pro"/>
              <a:cs typeface="Source Sans Pro"/>
              <a:sym typeface="Source Sans Pro"/>
            </a:endParaRPr>
          </a:p>
        </p:txBody>
      </p:sp>
      <p:sp>
        <p:nvSpPr>
          <p:cNvPr id="188" name="Google Shape;188;p26"/>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Central bank</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Central bank is the institution designed to oversee the banking system and regulate the quantity of money in the economy by monopolistic ability of printing money (monetary policy). Central bank also regulates foreign reserve of a country and represents the country in international monetary organization or monetary agreement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Central bank could be a body of government but it could be independent from government. Each type of organizational structure has advantage and disadvantage</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2" name="Shape 192"/>
        <p:cNvGrpSpPr/>
        <p:nvPr/>
      </p:nvGrpSpPr>
      <p:grpSpPr>
        <a:xfrm>
          <a:off x="0" y="0"/>
          <a:ext cx="0" cy="0"/>
          <a:chOff x="0" y="0"/>
          <a:chExt cx="0" cy="0"/>
        </a:xfrm>
      </p:grpSpPr>
      <p:sp>
        <p:nvSpPr>
          <p:cNvPr id="193" name="Google Shape;193;p27"/>
          <p:cNvSpPr txBox="1"/>
          <p:nvPr>
            <p:ph idx="1" type="body"/>
          </p:nvPr>
        </p:nvSpPr>
        <p:spPr>
          <a:xfrm>
            <a:off x="685800" y="1219200"/>
            <a:ext cx="8001000" cy="54102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sng" cap="none" strike="noStrike">
                <a:solidFill>
                  <a:schemeClr val="dk1"/>
                </a:solidFill>
                <a:latin typeface="Libre Baskerville"/>
                <a:ea typeface="Libre Baskerville"/>
                <a:cs typeface="Libre Baskerville"/>
                <a:sym typeface="Libre Baskerville"/>
              </a:rPr>
              <a:t>Tools to control money supply</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1. Open-market operations: Purchase and sale of government bonds by central bank</a:t>
            </a:r>
            <a:endParaRPr b="0" i="0" sz="2405" u="none" cap="none" strike="noStrike">
              <a:solidFill>
                <a:schemeClr val="dk1"/>
              </a:solidFill>
              <a:latin typeface="Libre Baskerville"/>
              <a:ea typeface="Libre Baskerville"/>
              <a:cs typeface="Libre Baskerville"/>
              <a:sym typeface="Libre Baskerville"/>
            </a:endParaRPr>
          </a:p>
          <a:p>
            <a:pPr indent="-231140" lvl="1" marL="548640" marR="0" rtl="0" algn="l">
              <a:lnSpc>
                <a:spcPct val="90000"/>
              </a:lnSpc>
              <a:spcBef>
                <a:spcPts val="370"/>
              </a:spcBef>
              <a:spcAft>
                <a:spcPts val="0"/>
              </a:spcAft>
              <a:buClr>
                <a:schemeClr val="accent2"/>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To increase the money supply: central bank buys government bonds</a:t>
            </a:r>
            <a:endParaRPr/>
          </a:p>
          <a:p>
            <a:pPr indent="-231140" lvl="1" marL="548640" marR="0" rtl="0" algn="l">
              <a:lnSpc>
                <a:spcPct val="90000"/>
              </a:lnSpc>
              <a:spcBef>
                <a:spcPts val="370"/>
              </a:spcBef>
              <a:spcAft>
                <a:spcPts val="0"/>
              </a:spcAft>
              <a:buClr>
                <a:schemeClr val="accent2"/>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To reduce the money supply: central bank sells government bonds</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2. Reserve requirements: Regulations on minimum amount of reserves that banks must hold against deposits</a:t>
            </a:r>
            <a:endParaRPr/>
          </a:p>
          <a:p>
            <a:pPr indent="-231140" lvl="1" marL="548640" marR="0" rtl="0" algn="l">
              <a:lnSpc>
                <a:spcPct val="90000"/>
              </a:lnSpc>
              <a:spcBef>
                <a:spcPts val="370"/>
              </a:spcBef>
              <a:spcAft>
                <a:spcPts val="0"/>
              </a:spcAft>
              <a:buClr>
                <a:schemeClr val="accent2"/>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An increase in reserve requirement: Decrease the money supply</a:t>
            </a:r>
            <a:endParaRPr/>
          </a:p>
          <a:p>
            <a:pPr indent="-231140" lvl="1" marL="548640" marR="0" rtl="0" algn="l">
              <a:lnSpc>
                <a:spcPct val="90000"/>
              </a:lnSpc>
              <a:spcBef>
                <a:spcPts val="370"/>
              </a:spcBef>
              <a:spcAft>
                <a:spcPts val="0"/>
              </a:spcAft>
              <a:buClr>
                <a:schemeClr val="accent2"/>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A decrease in reserve requirement: Increase the money supply</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3. The discount rate: Interest rate on the loans that central bank makes to commercial banks</a:t>
            </a:r>
            <a:endParaRPr b="0" i="0" sz="2405" u="none" cap="none" strike="noStrike">
              <a:solidFill>
                <a:schemeClr val="dk1"/>
              </a:solidFill>
              <a:latin typeface="Libre Baskerville"/>
              <a:ea typeface="Libre Baskerville"/>
              <a:cs typeface="Libre Baskerville"/>
              <a:sym typeface="Libre Baskerville"/>
            </a:endParaRPr>
          </a:p>
          <a:p>
            <a:pPr indent="-231140" lvl="1" marL="548640" marR="0" rtl="0" algn="l">
              <a:lnSpc>
                <a:spcPct val="90000"/>
              </a:lnSpc>
              <a:spcBef>
                <a:spcPts val="370"/>
              </a:spcBef>
              <a:spcAft>
                <a:spcPts val="0"/>
              </a:spcAft>
              <a:buClr>
                <a:schemeClr val="accent2"/>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Higher discount rate: Reduce the money supply</a:t>
            </a:r>
            <a:endParaRPr/>
          </a:p>
          <a:p>
            <a:pPr indent="-231140" lvl="1" marL="548640" marR="0" rtl="0" algn="l">
              <a:lnSpc>
                <a:spcPct val="90000"/>
              </a:lnSpc>
              <a:spcBef>
                <a:spcPts val="370"/>
              </a:spcBef>
              <a:spcAft>
                <a:spcPts val="0"/>
              </a:spcAft>
              <a:buClr>
                <a:schemeClr val="accent2"/>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Smaller discount rate: Increase the money supply</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194" name="Google Shape;194;p27"/>
          <p:cNvSpPr txBox="1"/>
          <p:nvPr>
            <p:ph type="title"/>
          </p:nvPr>
        </p:nvSpPr>
        <p:spPr>
          <a:xfrm>
            <a:off x="914400" y="274638"/>
            <a:ext cx="7772400" cy="1020762"/>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Central bank and tools to control money supply</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8" name="Shape 198"/>
        <p:cNvGrpSpPr/>
        <p:nvPr/>
      </p:nvGrpSpPr>
      <p:grpSpPr>
        <a:xfrm>
          <a:off x="0" y="0"/>
          <a:ext cx="0" cy="0"/>
          <a:chOff x="0" y="0"/>
          <a:chExt cx="0" cy="0"/>
        </a:xfrm>
      </p:grpSpPr>
      <p:sp>
        <p:nvSpPr>
          <p:cNvPr id="199" name="Google Shape;199;p28"/>
          <p:cNvSpPr txBox="1"/>
          <p:nvPr>
            <p:ph type="title"/>
          </p:nvPr>
        </p:nvSpPr>
        <p:spPr>
          <a:xfrm>
            <a:off x="762000" y="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IV The theory of liquidity preference and monetary policy</a:t>
            </a:r>
            <a:endParaRPr b="0" i="0" sz="3600" u="none" cap="none" strike="noStrike">
              <a:solidFill>
                <a:schemeClr val="dk2"/>
              </a:solidFill>
              <a:latin typeface="Source Sans Pro"/>
              <a:ea typeface="Source Sans Pro"/>
              <a:cs typeface="Source Sans Pro"/>
              <a:sym typeface="Source Sans Pro"/>
            </a:endParaRPr>
          </a:p>
        </p:txBody>
      </p:sp>
      <p:sp>
        <p:nvSpPr>
          <p:cNvPr id="200" name="Google Shape;200;p28"/>
          <p:cNvSpPr txBox="1"/>
          <p:nvPr>
            <p:ph idx="1" type="body"/>
          </p:nvPr>
        </p:nvSpPr>
        <p:spPr>
          <a:xfrm>
            <a:off x="304800" y="1066800"/>
            <a:ext cx="8534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The theory of liquidity preference (money market)</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This is Keynes’s theory which indicates that interest rate will adjust  to bring money supply and money demand into balance (</a:t>
            </a:r>
            <a:r>
              <a:rPr b="0" i="0" lang="en-US" sz="2300" u="none" cap="none" strike="noStrike">
                <a:solidFill>
                  <a:schemeClr val="dk1"/>
                </a:solidFill>
                <a:latin typeface="Libre Baskerville"/>
                <a:ea typeface="Libre Baskerville"/>
                <a:cs typeface="Libre Baskerville"/>
                <a:sym typeface="Libre Baskerville"/>
              </a:rPr>
              <a:t>we see nominal interest rate instead of real interest rate; moreover in short run due to fixed price nominal and real interest rate are not different</a:t>
            </a:r>
            <a:r>
              <a:rPr b="0" i="0" lang="en-US" sz="2600" u="none" cap="none" strike="noStrike">
                <a:solidFill>
                  <a:schemeClr val="dk1"/>
                </a:solidFill>
                <a:latin typeface="Libre Baskerville"/>
                <a:ea typeface="Libre Baskerville"/>
                <a:cs typeface="Libre Baskerville"/>
                <a:sym typeface="Libre Baskerville"/>
              </a:rPr>
              <a:t>)</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graphicFrame>
        <p:nvGraphicFramePr>
          <p:cNvPr id="201" name="Google Shape;201;p28"/>
          <p:cNvGraphicFramePr/>
          <p:nvPr/>
        </p:nvGraphicFramePr>
        <p:xfrm>
          <a:off x="342905" y="5159833"/>
          <a:ext cx="3000000" cy="3000000"/>
        </p:xfrm>
        <a:graphic>
          <a:graphicData uri="http://schemas.openxmlformats.org/drawingml/2006/table">
            <a:tbl>
              <a:tblPr bandRow="1" firstRow="1">
                <a:noFill/>
                <a:tableStyleId>{B7D2A7CE-C5D9-49DF-9622-AFF2F4B4F5C2}</a:tableStyleId>
              </a:tblPr>
              <a:tblGrid>
                <a:gridCol w="4070475"/>
                <a:gridCol w="4540125"/>
              </a:tblGrid>
              <a:tr h="3704100">
                <a:tc>
                  <a:txBody>
                    <a:bodyPr/>
                    <a:lstStyle/>
                    <a:p>
                      <a:pPr indent="0" lvl="1" marL="457200" marR="0" rtl="0" algn="l">
                        <a:spcBef>
                          <a:spcPts val="0"/>
                        </a:spcBef>
                        <a:spcAft>
                          <a:spcPts val="0"/>
                        </a:spcAft>
                        <a:buNone/>
                      </a:pPr>
                      <a:r>
                        <a:rPr i="1" lang="en-US" sz="2300" u="none" cap="none" strike="noStrike">
                          <a:solidFill>
                            <a:schemeClr val="dk1"/>
                          </a:solidFill>
                        </a:rPr>
                        <a:t>Money supply</a:t>
                      </a:r>
                      <a:endParaRPr/>
                    </a:p>
                    <a:p>
                      <a:pPr indent="0" lvl="1" marL="457200" marR="0" rtl="0" algn="l">
                        <a:spcBef>
                          <a:spcPts val="0"/>
                        </a:spcBef>
                        <a:spcAft>
                          <a:spcPts val="0"/>
                        </a:spcAft>
                        <a:buNone/>
                      </a:pPr>
                      <a:r>
                        <a:rPr b="0" lang="en-US" sz="2300" u="none" cap="none" strike="noStrike">
                          <a:solidFill>
                            <a:schemeClr val="dk1"/>
                          </a:solidFill>
                        </a:rPr>
                        <a:t>Controlled by central bank</a:t>
                      </a:r>
                      <a:endParaRPr/>
                    </a:p>
                    <a:p>
                      <a:pPr indent="0" lvl="1" marL="457200" marR="0" rtl="0" algn="l">
                        <a:spcBef>
                          <a:spcPts val="0"/>
                        </a:spcBef>
                        <a:spcAft>
                          <a:spcPts val="0"/>
                        </a:spcAft>
                        <a:buNone/>
                      </a:pPr>
                      <a:r>
                        <a:rPr b="0" lang="en-US" sz="2300" u="none" cap="none" strike="noStrike">
                          <a:solidFill>
                            <a:schemeClr val="dk1"/>
                          </a:solidFill>
                        </a:rPr>
                        <a:t>Quantity of money supplied fixed by central bank therefore doesn’t vary with interest rate</a:t>
                      </a:r>
                      <a:endParaRPr/>
                    </a:p>
                    <a:p>
                      <a:pPr indent="0" lvl="1" marL="457200" marR="0" rtl="0" algn="l">
                        <a:spcBef>
                          <a:spcPts val="0"/>
                        </a:spcBef>
                        <a:spcAft>
                          <a:spcPts val="0"/>
                        </a:spcAft>
                        <a:buNone/>
                      </a:pPr>
                      <a:r>
                        <a:rPr b="0" lang="en-US" sz="2300" u="none" cap="none" strike="noStrike">
                          <a:solidFill>
                            <a:schemeClr val="dk1"/>
                          </a:solidFill>
                        </a:rPr>
                        <a:t>Money supply curve - vertical</a:t>
                      </a:r>
                      <a:endParaRPr/>
                    </a:p>
                    <a:p>
                      <a:pPr indent="114300" lvl="0" marL="0" marR="0" rtl="0" algn="l">
                        <a:spcBef>
                          <a:spcPts val="0"/>
                        </a:spcBef>
                        <a:spcAft>
                          <a:spcPts val="0"/>
                        </a:spcAft>
                        <a:buClr>
                          <a:schemeClr val="dk1"/>
                        </a:buClr>
                        <a:buSzPts val="1800"/>
                        <a:buFont typeface="Libre Baskerville"/>
                        <a:buNone/>
                      </a:pPr>
                      <a:r>
                        <a:t/>
                      </a:r>
                      <a:endParaRPr sz="1800" u="none" cap="none" strike="noStrike"/>
                    </a:p>
                    <a:p>
                      <a:pPr indent="0" lvl="0" marL="0" marR="0" rtl="0" algn="ctr">
                        <a:spcBef>
                          <a:spcPts val="0"/>
                        </a:spcBef>
                        <a:spcAft>
                          <a:spcPts val="0"/>
                        </a:spcAft>
                        <a:buClr>
                          <a:schemeClr val="dk1"/>
                        </a:buClr>
                        <a:buFont typeface="Libre Baskerville"/>
                        <a:buNone/>
                      </a:pPr>
                      <a:r>
                        <a:rPr lang="en-US" sz="1800" u="none" cap="none" strike="noStrike">
                          <a:solidFill>
                            <a:schemeClr val="dk1"/>
                          </a:solidFill>
                        </a:rPr>
                        <a:t>  </a:t>
                      </a:r>
                      <a:endParaRPr/>
                    </a:p>
                    <a:p>
                      <a:pPr indent="0" lvl="0" marL="0" marR="0" rtl="0" algn="ctr">
                        <a:spcBef>
                          <a:spcPts val="0"/>
                        </a:spcBef>
                        <a:spcAft>
                          <a:spcPts val="0"/>
                        </a:spcAft>
                        <a:buClr>
                          <a:schemeClr val="dk1"/>
                        </a:buClr>
                        <a:buFont typeface="Libre Baskerville"/>
                        <a:buNone/>
                      </a:pPr>
                      <a:r>
                        <a:rPr lang="en-US" sz="2500" u="none" cap="none" strike="noStrike">
                          <a:solidFill>
                            <a:schemeClr val="dk1"/>
                          </a:solidFill>
                        </a:rPr>
                        <a:t>MS = m</a:t>
                      </a:r>
                      <a:r>
                        <a:rPr lang="en-US" sz="1100" u="none" cap="none" strike="noStrike">
                          <a:solidFill>
                            <a:schemeClr val="dk1"/>
                          </a:solidFill>
                        </a:rPr>
                        <a:t>M</a:t>
                      </a:r>
                      <a:r>
                        <a:rPr lang="en-US" sz="2500" u="none" cap="none" strike="noStrike">
                          <a:solidFill>
                            <a:schemeClr val="dk1"/>
                          </a:solidFill>
                        </a:rPr>
                        <a:t> . B</a:t>
                      </a:r>
                      <a:endParaRPr sz="2500" u="none" cap="none" strike="noStrike">
                        <a:solidFill>
                          <a:schemeClr val="dk1"/>
                        </a:solidFill>
                      </a:endParaRPr>
                    </a:p>
                  </a:txBody>
                  <a:tcPr marT="45725" marB="45725" marR="91450" marL="91450">
                    <a:solidFill>
                      <a:schemeClr val="lt1"/>
                    </a:solidFill>
                  </a:tcPr>
                </a:tc>
                <a:tc>
                  <a:txBody>
                    <a:bodyPr/>
                    <a:lstStyle/>
                    <a:p>
                      <a:pPr indent="0" lvl="1" marL="457200" marR="0" rtl="0" algn="l">
                        <a:spcBef>
                          <a:spcPts val="0"/>
                        </a:spcBef>
                        <a:spcAft>
                          <a:spcPts val="0"/>
                        </a:spcAft>
                        <a:buNone/>
                      </a:pPr>
                      <a:r>
                        <a:rPr i="1" lang="en-US" sz="2300" u="none" cap="none" strike="noStrike">
                          <a:solidFill>
                            <a:schemeClr val="dk1"/>
                          </a:solidFill>
                        </a:rPr>
                        <a:t>Money demand</a:t>
                      </a:r>
                      <a:endParaRPr/>
                    </a:p>
                    <a:p>
                      <a:pPr indent="0" lvl="1" marL="457200" marR="0" rtl="0" algn="l">
                        <a:spcBef>
                          <a:spcPts val="0"/>
                        </a:spcBef>
                        <a:spcAft>
                          <a:spcPts val="0"/>
                        </a:spcAft>
                        <a:buNone/>
                      </a:pPr>
                      <a:r>
                        <a:rPr b="0" lang="en-US" sz="2300" u="none" cap="none" strike="noStrike">
                          <a:solidFill>
                            <a:schemeClr val="dk1"/>
                          </a:solidFill>
                        </a:rPr>
                        <a:t>Money – most liquid asset (liquidity preference)</a:t>
                      </a:r>
                      <a:endParaRPr b="0" sz="2300" u="none" cap="none" strike="noStrike">
                        <a:solidFill>
                          <a:schemeClr val="dk1"/>
                        </a:solidFill>
                      </a:endParaRPr>
                    </a:p>
                    <a:p>
                      <a:pPr indent="0" lvl="1" marL="457200" marR="0" rtl="0" algn="l">
                        <a:spcBef>
                          <a:spcPts val="0"/>
                        </a:spcBef>
                        <a:spcAft>
                          <a:spcPts val="0"/>
                        </a:spcAft>
                        <a:buNone/>
                      </a:pPr>
                      <a:r>
                        <a:rPr b="0" lang="en-US" sz="2300" u="none" cap="none" strike="noStrike">
                          <a:solidFill>
                            <a:schemeClr val="dk1"/>
                          </a:solidFill>
                        </a:rPr>
                        <a:t>Interest rate (i)  – opportunity cost of holding money. Income (Y) is the most determinant of money demand</a:t>
                      </a:r>
                      <a:endParaRPr/>
                    </a:p>
                    <a:p>
                      <a:pPr indent="0" lvl="1" marL="457200" marR="0" rtl="0" algn="l">
                        <a:spcBef>
                          <a:spcPts val="0"/>
                        </a:spcBef>
                        <a:spcAft>
                          <a:spcPts val="0"/>
                        </a:spcAft>
                        <a:buNone/>
                      </a:pPr>
                      <a:r>
                        <a:rPr b="0" lang="en-US" sz="2300" u="none" cap="none" strike="noStrike">
                          <a:solidFill>
                            <a:schemeClr val="dk1"/>
                          </a:solidFill>
                        </a:rPr>
                        <a:t>Money demand curve – downward sloping </a:t>
                      </a:r>
                      <a:endParaRPr/>
                    </a:p>
                    <a:p>
                      <a:pPr indent="0" lvl="1" marL="457200" marR="0" rtl="0" algn="ctr">
                        <a:spcBef>
                          <a:spcPts val="0"/>
                        </a:spcBef>
                        <a:spcAft>
                          <a:spcPts val="0"/>
                        </a:spcAft>
                        <a:buNone/>
                      </a:pPr>
                      <a:r>
                        <a:rPr b="1" lang="en-US" sz="2300" u="none" cap="none" strike="noStrike">
                          <a:solidFill>
                            <a:schemeClr val="dk1"/>
                          </a:solidFill>
                        </a:rPr>
                        <a:t> MD = f(Y, i)</a:t>
                      </a:r>
                      <a:endParaRPr b="1" sz="2300" u="none" cap="none" strike="noStrike">
                        <a:solidFill>
                          <a:schemeClr val="dk1"/>
                        </a:solidFill>
                      </a:endParaRPr>
                    </a:p>
                    <a:p>
                      <a:pPr indent="0" lvl="0" marL="0" marR="0" rtl="0" algn="l">
                        <a:spcBef>
                          <a:spcPts val="0"/>
                        </a:spcBef>
                        <a:spcAft>
                          <a:spcPts val="0"/>
                        </a:spcAft>
                        <a:buNone/>
                      </a:pPr>
                      <a:r>
                        <a:rPr lang="en-US" sz="1800" u="none" cap="none" strike="noStrike"/>
                        <a:t>     </a:t>
                      </a:r>
                      <a:endParaRPr sz="1800"/>
                    </a:p>
                  </a:txBody>
                  <a:tcPr marT="45725" marB="45725" marR="91450" marL="91450">
                    <a:solidFill>
                      <a:schemeClr val="lt1"/>
                    </a:solidFill>
                  </a:tcPr>
                </a:tc>
              </a:tr>
              <a:tr h="302750">
                <a:tc>
                  <a:txBody>
                    <a:bodyPr/>
                    <a:lstStyle/>
                    <a:p>
                      <a:pPr indent="0" lvl="0" marL="0" marR="0" rtl="0" algn="l">
                        <a:spcBef>
                          <a:spcPts val="0"/>
                        </a:spcBef>
                        <a:spcAft>
                          <a:spcPts val="0"/>
                        </a:spcAft>
                        <a:buClr>
                          <a:schemeClr val="dk1"/>
                        </a:buClr>
                        <a:buFont typeface="Libre Baskerville"/>
                        <a:buNone/>
                      </a:pPr>
                      <a:r>
                        <a:t/>
                      </a:r>
                      <a:endParaRPr sz="1800">
                        <a:solidFill>
                          <a:schemeClr val="dk1"/>
                        </a:solidFill>
                      </a:endParaRPr>
                    </a:p>
                  </a:txBody>
                  <a:tcPr marT="45725" marB="45725" marR="91450" marL="91450">
                    <a:solidFill>
                      <a:schemeClr val="lt1"/>
                    </a:solidFill>
                  </a:tcPr>
                </a:tc>
                <a:tc>
                  <a:txBody>
                    <a:bodyPr/>
                    <a:lstStyle/>
                    <a:p>
                      <a:pPr indent="0" lvl="0" marL="0" marR="0" rtl="0" algn="l">
                        <a:spcBef>
                          <a:spcPts val="0"/>
                        </a:spcBef>
                        <a:spcAft>
                          <a:spcPts val="0"/>
                        </a:spcAft>
                        <a:buNone/>
                      </a:pPr>
                      <a:r>
                        <a:t/>
                      </a:r>
                      <a:endParaRPr sz="1800"/>
                    </a:p>
                  </a:txBody>
                  <a:tcPr marT="45725" marB="45725" marR="91450" marL="91450">
                    <a:solidFill>
                      <a:schemeClr val="lt1"/>
                    </a:solidFill>
                  </a:tcPr>
                </a:tc>
              </a:tr>
            </a:tbl>
          </a:graphicData>
        </a:graphic>
      </p:graphicFrame>
      <p:cxnSp>
        <p:nvCxnSpPr>
          <p:cNvPr id="202" name="Google Shape;202;p28"/>
          <p:cNvCxnSpPr/>
          <p:nvPr/>
        </p:nvCxnSpPr>
        <p:spPr>
          <a:xfrm>
            <a:off x="4481940" y="3657600"/>
            <a:ext cx="0" cy="2819400"/>
          </a:xfrm>
          <a:prstGeom prst="straightConnector1">
            <a:avLst/>
          </a:prstGeom>
          <a:noFill/>
          <a:ln cap="flat" cmpd="sng" w="9525">
            <a:solidFill>
              <a:srgbClr val="AE350A"/>
            </a:solidFill>
            <a:prstDash val="solid"/>
            <a:round/>
            <a:headEnd len="sm" w="sm" type="none"/>
            <a:tailEnd len="sm" w="sm" type="none"/>
          </a:ln>
        </p:spPr>
      </p:cxn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6" name="Shape 206"/>
        <p:cNvGrpSpPr/>
        <p:nvPr/>
      </p:nvGrpSpPr>
      <p:grpSpPr>
        <a:xfrm>
          <a:off x="0" y="0"/>
          <a:ext cx="0" cy="0"/>
          <a:chOff x="0" y="0"/>
          <a:chExt cx="0" cy="0"/>
        </a:xfrm>
      </p:grpSpPr>
      <p:sp>
        <p:nvSpPr>
          <p:cNvPr id="207" name="Google Shape;207;p29"/>
          <p:cNvSpPr txBox="1"/>
          <p:nvPr>
            <p:ph idx="1" type="body"/>
          </p:nvPr>
        </p:nvSpPr>
        <p:spPr>
          <a:xfrm>
            <a:off x="699655" y="12954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The theory of liquidity preference (money market)</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Equilibrium in the money market: Equilibrium interest rate will bring Quantity of money demanded = quantity of money supplied</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08" name="Google Shape;208;p29"/>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IV The theory of liquidity preference and monetary policy</a:t>
            </a:r>
            <a:endParaRPr b="0" i="0" sz="3600" u="none" cap="none" strike="noStrike">
              <a:solidFill>
                <a:schemeClr val="dk2"/>
              </a:solidFill>
              <a:latin typeface="Source Sans Pro"/>
              <a:ea typeface="Source Sans Pro"/>
              <a:cs typeface="Source Sans Pro"/>
              <a:sym typeface="Source Sans Pro"/>
            </a:endParaRPr>
          </a:p>
        </p:txBody>
      </p:sp>
      <p:pic>
        <p:nvPicPr>
          <p:cNvPr id="209" name="Google Shape;209;p29"/>
          <p:cNvPicPr preferRelativeResize="0"/>
          <p:nvPr/>
        </p:nvPicPr>
        <p:blipFill rotWithShape="1">
          <a:blip r:embed="rId3">
            <a:alphaModFix/>
          </a:blip>
          <a:srcRect b="0" l="0" r="0" t="0"/>
          <a:stretch/>
        </p:blipFill>
        <p:spPr>
          <a:xfrm>
            <a:off x="1676400" y="4082300"/>
            <a:ext cx="6248400" cy="35814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3" name="Shape 213"/>
        <p:cNvGrpSpPr/>
        <p:nvPr/>
      </p:nvGrpSpPr>
      <p:grpSpPr>
        <a:xfrm>
          <a:off x="0" y="0"/>
          <a:ext cx="0" cy="0"/>
          <a:chOff x="0" y="0"/>
          <a:chExt cx="0" cy="0"/>
        </a:xfrm>
      </p:grpSpPr>
      <p:sp>
        <p:nvSpPr>
          <p:cNvPr id="214" name="Google Shape;214;p30"/>
          <p:cNvSpPr txBox="1"/>
          <p:nvPr>
            <p:ph idx="1" type="body"/>
          </p:nvPr>
        </p:nvSpPr>
        <p:spPr>
          <a:xfrm>
            <a:off x="457200" y="1447800"/>
            <a:ext cx="8229600" cy="5105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The theory of liquidity preference (money market)</a:t>
            </a:r>
            <a:endParaRPr b="0" i="0" sz="2600" u="none" cap="none" strike="noStrike">
              <a:solidFill>
                <a:schemeClr val="dk1"/>
              </a:solidFill>
              <a:latin typeface="Libre Baskerville"/>
              <a:ea typeface="Libre Baskerville"/>
              <a:cs typeface="Libre Baskerville"/>
              <a:sym typeface="Libre Baskerville"/>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If interest rate &gt; equilibrium: Quantity of money people want to hold less than quantity supplied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People holding the surplus buy interest-bearing assets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Lowers the interest rate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People - more willing to hold money until  equilibrium</a:t>
            </a:r>
            <a:endParaRPr/>
          </a:p>
          <a:p>
            <a:pPr indent="-133985" lvl="0" marL="274320" marR="0" rtl="0" algn="l">
              <a:spcBef>
                <a:spcPts val="580"/>
              </a:spcBef>
              <a:spcAft>
                <a:spcPts val="0"/>
              </a:spcAft>
              <a:buClr>
                <a:schemeClr val="accent1"/>
              </a:buClr>
              <a:buSzPts val="2210"/>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If interest rate &lt; equilibrium: Quantity of money people want to hold more than quantity supplied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 People - increase their holdings of money by selling  interest-bearing assets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Increase interest rates until equilibrium</a:t>
            </a:r>
            <a:endParaRPr b="0" i="0" sz="2600" u="none" cap="none" strike="noStrike">
              <a:solidFill>
                <a:schemeClr val="dk1"/>
              </a:solidFill>
              <a:latin typeface="Libre Baskerville"/>
              <a:ea typeface="Libre Baskerville"/>
              <a:cs typeface="Libre Baskerville"/>
              <a:sym typeface="Libre Baskerville"/>
            </a:endParaRPr>
          </a:p>
          <a:p>
            <a:pPr indent="-133985" lvl="0" marL="274320" marR="0" rtl="0" algn="l">
              <a:spcBef>
                <a:spcPts val="580"/>
              </a:spcBef>
              <a:spcAft>
                <a:spcPts val="0"/>
              </a:spcAft>
              <a:buClr>
                <a:schemeClr val="accent1"/>
              </a:buClr>
              <a:buSzPts val="2210"/>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15" name="Google Shape;215;p30"/>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IV The theory of liquidity preference and monetary policy</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9" name="Shape 219"/>
        <p:cNvGrpSpPr/>
        <p:nvPr/>
      </p:nvGrpSpPr>
      <p:grpSpPr>
        <a:xfrm>
          <a:off x="0" y="0"/>
          <a:ext cx="0" cy="0"/>
          <a:chOff x="0" y="0"/>
          <a:chExt cx="0" cy="0"/>
        </a:xfrm>
      </p:grpSpPr>
      <p:sp>
        <p:nvSpPr>
          <p:cNvPr id="220" name="Google Shape;220;p31"/>
          <p:cNvSpPr txBox="1"/>
          <p:nvPr>
            <p:ph idx="1" type="body"/>
          </p:nvPr>
        </p:nvSpPr>
        <p:spPr>
          <a:xfrm>
            <a:off x="914400" y="1447800"/>
            <a:ext cx="7772400" cy="5257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The theory of liquidity preference (money market)</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Change in money supply derived from</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monetary policy of central bank: increase or decrease money supply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change in price level (with real money supply)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Change in money demand derived from</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change in national income</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change in price level (with nominal money demand)</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financial market stability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payment technology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a:t>
            </a:r>
            <a:endParaRPr/>
          </a:p>
        </p:txBody>
      </p:sp>
      <p:sp>
        <p:nvSpPr>
          <p:cNvPr id="221" name="Google Shape;221;p3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IV The theory of liquidity preference and monetary policy</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5" name="Shape 225"/>
        <p:cNvGrpSpPr/>
        <p:nvPr/>
      </p:nvGrpSpPr>
      <p:grpSpPr>
        <a:xfrm>
          <a:off x="0" y="0"/>
          <a:ext cx="0" cy="0"/>
          <a:chOff x="0" y="0"/>
          <a:chExt cx="0" cy="0"/>
        </a:xfrm>
      </p:grpSpPr>
      <p:grpSp>
        <p:nvGrpSpPr>
          <p:cNvPr id="226" name="Google Shape;226;p32"/>
          <p:cNvGrpSpPr/>
          <p:nvPr/>
        </p:nvGrpSpPr>
        <p:grpSpPr>
          <a:xfrm>
            <a:off x="-66675" y="1411288"/>
            <a:ext cx="4662488" cy="3173412"/>
            <a:chOff x="1061243" y="1482435"/>
            <a:chExt cx="4662764" cy="3173485"/>
          </a:xfrm>
        </p:grpSpPr>
        <p:sp>
          <p:nvSpPr>
            <p:cNvPr id="227" name="Google Shape;227;p32"/>
            <p:cNvSpPr/>
            <p:nvPr/>
          </p:nvSpPr>
          <p:spPr>
            <a:xfrm>
              <a:off x="1829638" y="1638014"/>
              <a:ext cx="3894369" cy="3005206"/>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lt1"/>
                </a:solidFill>
                <a:latin typeface="Libre Baskerville"/>
                <a:ea typeface="Libre Baskerville"/>
                <a:cs typeface="Libre Baskerville"/>
                <a:sym typeface="Libre Baskerville"/>
              </a:endParaRPr>
            </a:p>
          </p:txBody>
        </p:sp>
        <p:grpSp>
          <p:nvGrpSpPr>
            <p:cNvPr id="228" name="Google Shape;228;p32"/>
            <p:cNvGrpSpPr/>
            <p:nvPr/>
          </p:nvGrpSpPr>
          <p:grpSpPr>
            <a:xfrm>
              <a:off x="1061243" y="1482435"/>
              <a:ext cx="781064" cy="3173485"/>
              <a:chOff x="1061243" y="1482435"/>
              <a:chExt cx="781064" cy="3173485"/>
            </a:xfrm>
          </p:grpSpPr>
          <p:cxnSp>
            <p:nvCxnSpPr>
              <p:cNvPr id="229" name="Google Shape;229;p32"/>
              <p:cNvCxnSpPr/>
              <p:nvPr/>
            </p:nvCxnSpPr>
            <p:spPr>
              <a:xfrm rot="5400000">
                <a:off x="290521" y="3129504"/>
                <a:ext cx="3052832" cy="0"/>
              </a:xfrm>
              <a:prstGeom prst="straightConnector1">
                <a:avLst/>
              </a:prstGeom>
              <a:noFill/>
              <a:ln cap="flat" cmpd="sng" w="38100">
                <a:solidFill>
                  <a:schemeClr val="dk1"/>
                </a:solidFill>
                <a:prstDash val="solid"/>
                <a:round/>
                <a:headEnd len="sm" w="sm" type="none"/>
                <a:tailEnd len="sm" w="sm" type="none"/>
              </a:ln>
            </p:spPr>
          </p:cxnSp>
          <p:sp>
            <p:nvSpPr>
              <p:cNvPr id="230" name="Google Shape;230;p32"/>
              <p:cNvSpPr txBox="1"/>
              <p:nvPr/>
            </p:nvSpPr>
            <p:spPr>
              <a:xfrm>
                <a:off x="1061243" y="1482435"/>
                <a:ext cx="781064" cy="52323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Interest</a:t>
                </a:r>
                <a:endParaRPr/>
              </a:p>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rate</a:t>
                </a:r>
                <a:endParaRPr/>
              </a:p>
            </p:txBody>
          </p:sp>
        </p:grpSp>
      </p:grpSp>
      <p:sp>
        <p:nvSpPr>
          <p:cNvPr id="231" name="Google Shape;231;p32"/>
          <p:cNvSpPr txBox="1"/>
          <p:nvPr/>
        </p:nvSpPr>
        <p:spPr>
          <a:xfrm>
            <a:off x="183717" y="5128417"/>
            <a:ext cx="9120187" cy="1600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Panel (a) shows the money market. When the government increases its purchases of goods and services, the resulting increase in income raises the demand for money from MD</a:t>
            </a:r>
            <a:r>
              <a:rPr b="0" baseline="-25000" i="0" lang="en-US" sz="1400" u="none" cap="none" strike="noStrike">
                <a:solidFill>
                  <a:schemeClr val="dk1"/>
                </a:solidFill>
                <a:latin typeface="Arial"/>
                <a:ea typeface="Arial"/>
                <a:cs typeface="Arial"/>
                <a:sym typeface="Arial"/>
              </a:rPr>
              <a:t>1</a:t>
            </a:r>
            <a:r>
              <a:rPr b="0" i="0" lang="en-US" sz="1400" u="none" cap="none" strike="noStrike">
                <a:solidFill>
                  <a:schemeClr val="dk1"/>
                </a:solidFill>
                <a:latin typeface="Arial"/>
                <a:ea typeface="Arial"/>
                <a:cs typeface="Arial"/>
                <a:sym typeface="Arial"/>
              </a:rPr>
              <a:t> to MD</a:t>
            </a:r>
            <a:r>
              <a:rPr b="0" baseline="-25000" i="0" lang="en-US" sz="1400" u="none" cap="none" strike="noStrike">
                <a:solidFill>
                  <a:schemeClr val="dk1"/>
                </a:solidFill>
                <a:latin typeface="Arial"/>
                <a:ea typeface="Arial"/>
                <a:cs typeface="Arial"/>
                <a:sym typeface="Arial"/>
              </a:rPr>
              <a:t>2</a:t>
            </a:r>
            <a:r>
              <a:rPr b="0" i="0" lang="en-US" sz="1400" u="none" cap="none" strike="noStrike">
                <a:solidFill>
                  <a:schemeClr val="dk1"/>
                </a:solidFill>
                <a:latin typeface="Arial"/>
                <a:ea typeface="Arial"/>
                <a:cs typeface="Arial"/>
                <a:sym typeface="Arial"/>
              </a:rPr>
              <a:t>, and this causes the equilibrium interest rate to rise from r</a:t>
            </a:r>
            <a:r>
              <a:rPr b="0" baseline="-25000" i="0" lang="en-US" sz="1400" u="none" cap="none" strike="noStrike">
                <a:solidFill>
                  <a:schemeClr val="dk1"/>
                </a:solidFill>
                <a:latin typeface="Arial"/>
                <a:ea typeface="Arial"/>
                <a:cs typeface="Arial"/>
                <a:sym typeface="Arial"/>
              </a:rPr>
              <a:t>1</a:t>
            </a:r>
            <a:r>
              <a:rPr b="0" i="0" lang="en-US" sz="1400" u="none" cap="none" strike="noStrike">
                <a:solidFill>
                  <a:schemeClr val="dk1"/>
                </a:solidFill>
                <a:latin typeface="Arial"/>
                <a:ea typeface="Arial"/>
                <a:cs typeface="Arial"/>
                <a:sym typeface="Arial"/>
              </a:rPr>
              <a:t> to r</a:t>
            </a:r>
            <a:r>
              <a:rPr b="0" baseline="-25000" i="0" lang="en-US" sz="1400" u="none" cap="none" strike="noStrike">
                <a:solidFill>
                  <a:schemeClr val="dk1"/>
                </a:solidFill>
                <a:latin typeface="Arial"/>
                <a:ea typeface="Arial"/>
                <a:cs typeface="Arial"/>
                <a:sym typeface="Arial"/>
              </a:rPr>
              <a:t>2</a:t>
            </a:r>
            <a:r>
              <a:rPr b="0" i="0" lang="en-US" sz="1400" u="none" cap="none" strike="noStrike">
                <a:solidFill>
                  <a:schemeClr val="dk1"/>
                </a:solidFill>
                <a:latin typeface="Arial"/>
                <a:ea typeface="Arial"/>
                <a:cs typeface="Arial"/>
                <a:sym typeface="Arial"/>
              </a:rPr>
              <a:t>. Panel (b) shows the effects on aggregate demand. The initial impact of the increase in government purchases shifts the aggregate-demand curve from AD</a:t>
            </a:r>
            <a:r>
              <a:rPr b="0" baseline="-25000" i="0" lang="en-US" sz="1400" u="none" cap="none" strike="noStrike">
                <a:solidFill>
                  <a:schemeClr val="dk1"/>
                </a:solidFill>
                <a:latin typeface="Arial"/>
                <a:ea typeface="Arial"/>
                <a:cs typeface="Arial"/>
                <a:sym typeface="Arial"/>
              </a:rPr>
              <a:t>1</a:t>
            </a:r>
            <a:r>
              <a:rPr b="0" i="0" lang="en-US" sz="1400" u="none" cap="none" strike="noStrike">
                <a:solidFill>
                  <a:schemeClr val="dk1"/>
                </a:solidFill>
                <a:latin typeface="Arial"/>
                <a:ea typeface="Arial"/>
                <a:cs typeface="Arial"/>
                <a:sym typeface="Arial"/>
              </a:rPr>
              <a:t> to AD</a:t>
            </a:r>
            <a:r>
              <a:rPr b="0" baseline="-25000" i="0" lang="en-US" sz="1400" u="none" cap="none" strike="noStrike">
                <a:solidFill>
                  <a:schemeClr val="dk1"/>
                </a:solidFill>
                <a:latin typeface="Arial"/>
                <a:ea typeface="Arial"/>
                <a:cs typeface="Arial"/>
                <a:sym typeface="Arial"/>
              </a:rPr>
              <a:t>2</a:t>
            </a:r>
            <a:r>
              <a:rPr b="0" i="0" lang="en-US" sz="1400" u="none" cap="none" strike="noStrike">
                <a:solidFill>
                  <a:schemeClr val="dk1"/>
                </a:solidFill>
                <a:latin typeface="Arial"/>
                <a:ea typeface="Arial"/>
                <a:cs typeface="Arial"/>
                <a:sym typeface="Arial"/>
              </a:rPr>
              <a:t>. Yet because the interest rate is the cost of borrowing, the increase in the interest rate tends to reduce the quantity of goods and services demanded, particularly for investment goods. This crowding out of investment partially offsets the impact of the fiscal expansion on aggregate demand. In the end, the aggregate-demand curve shifts only to AD</a:t>
            </a:r>
            <a:r>
              <a:rPr b="0" baseline="-25000" i="0" lang="en-US" sz="1400" u="none" cap="none" strike="noStrike">
                <a:solidFill>
                  <a:schemeClr val="dk1"/>
                </a:solidFill>
                <a:latin typeface="Arial"/>
                <a:ea typeface="Arial"/>
                <a:cs typeface="Arial"/>
                <a:sym typeface="Arial"/>
              </a:rPr>
              <a:t>3</a:t>
            </a:r>
            <a:r>
              <a:rPr b="0" i="0" lang="en-US" sz="1400" u="none" cap="none" strike="noStrike">
                <a:solidFill>
                  <a:schemeClr val="dk1"/>
                </a:solidFill>
                <a:latin typeface="Arial"/>
                <a:ea typeface="Arial"/>
                <a:cs typeface="Arial"/>
                <a:sym typeface="Arial"/>
              </a:rPr>
              <a:t>.</a:t>
            </a:r>
            <a:endParaRPr/>
          </a:p>
        </p:txBody>
      </p:sp>
      <p:grpSp>
        <p:nvGrpSpPr>
          <p:cNvPr id="232" name="Google Shape;232;p32"/>
          <p:cNvGrpSpPr/>
          <p:nvPr/>
        </p:nvGrpSpPr>
        <p:grpSpPr>
          <a:xfrm>
            <a:off x="544513" y="4583113"/>
            <a:ext cx="4027487" cy="546100"/>
            <a:chOff x="1672441" y="4655126"/>
            <a:chExt cx="4026966" cy="545104"/>
          </a:xfrm>
        </p:grpSpPr>
        <p:cxnSp>
          <p:nvCxnSpPr>
            <p:cNvPr id="233" name="Google Shape;233;p32"/>
            <p:cNvCxnSpPr/>
            <p:nvPr/>
          </p:nvCxnSpPr>
          <p:spPr>
            <a:xfrm>
              <a:off x="1816884" y="4655126"/>
              <a:ext cx="3882523" cy="0"/>
            </a:xfrm>
            <a:prstGeom prst="straightConnector1">
              <a:avLst/>
            </a:prstGeom>
            <a:noFill/>
            <a:ln cap="flat" cmpd="sng" w="38100">
              <a:solidFill>
                <a:schemeClr val="dk1"/>
              </a:solidFill>
              <a:prstDash val="solid"/>
              <a:round/>
              <a:headEnd len="sm" w="sm" type="none"/>
              <a:tailEnd len="sm" w="sm" type="none"/>
            </a:ln>
          </p:spPr>
        </p:cxnSp>
        <p:sp>
          <p:nvSpPr>
            <p:cNvPr id="234" name="Google Shape;234;p32"/>
            <p:cNvSpPr txBox="1"/>
            <p:nvPr/>
          </p:nvSpPr>
          <p:spPr>
            <a:xfrm>
              <a:off x="4738294" y="4676903"/>
              <a:ext cx="920296" cy="52332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Quantity</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of money</a:t>
              </a:r>
              <a:endParaRPr/>
            </a:p>
          </p:txBody>
        </p:sp>
        <p:sp>
          <p:nvSpPr>
            <p:cNvPr id="235" name="Google Shape;235;p32"/>
            <p:cNvSpPr txBox="1"/>
            <p:nvPr/>
          </p:nvSpPr>
          <p:spPr>
            <a:xfrm>
              <a:off x="1672441" y="4665024"/>
              <a:ext cx="284006" cy="30784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0</a:t>
              </a:r>
              <a:endParaRPr/>
            </a:p>
          </p:txBody>
        </p:sp>
      </p:grpSp>
      <p:sp>
        <p:nvSpPr>
          <p:cNvPr id="236" name="Google Shape;236;p32"/>
          <p:cNvSpPr txBox="1"/>
          <p:nvPr/>
        </p:nvSpPr>
        <p:spPr>
          <a:xfrm>
            <a:off x="1022350" y="1138238"/>
            <a:ext cx="2576513" cy="3079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(a) The Money Market</a:t>
            </a:r>
            <a:endParaRPr/>
          </a:p>
        </p:txBody>
      </p:sp>
      <p:grpSp>
        <p:nvGrpSpPr>
          <p:cNvPr id="237" name="Google Shape;237;p32"/>
          <p:cNvGrpSpPr/>
          <p:nvPr/>
        </p:nvGrpSpPr>
        <p:grpSpPr>
          <a:xfrm>
            <a:off x="4584700" y="1420813"/>
            <a:ext cx="4319588" cy="3173412"/>
            <a:chOff x="1248809" y="1482435"/>
            <a:chExt cx="4318633" cy="3173485"/>
          </a:xfrm>
        </p:grpSpPr>
        <p:sp>
          <p:nvSpPr>
            <p:cNvPr id="238" name="Google Shape;238;p32"/>
            <p:cNvSpPr/>
            <p:nvPr/>
          </p:nvSpPr>
          <p:spPr>
            <a:xfrm>
              <a:off x="1829706" y="1638014"/>
              <a:ext cx="3737736" cy="3005206"/>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lt1"/>
                </a:solidFill>
                <a:latin typeface="Libre Baskerville"/>
                <a:ea typeface="Libre Baskerville"/>
                <a:cs typeface="Libre Baskerville"/>
                <a:sym typeface="Libre Baskerville"/>
              </a:endParaRPr>
            </a:p>
          </p:txBody>
        </p:sp>
        <p:grpSp>
          <p:nvGrpSpPr>
            <p:cNvPr id="239" name="Google Shape;239;p32"/>
            <p:cNvGrpSpPr/>
            <p:nvPr/>
          </p:nvGrpSpPr>
          <p:grpSpPr>
            <a:xfrm>
              <a:off x="1248809" y="1482435"/>
              <a:ext cx="593492" cy="3173485"/>
              <a:chOff x="1248809" y="1482435"/>
              <a:chExt cx="593492" cy="3173485"/>
            </a:xfrm>
          </p:grpSpPr>
          <p:cxnSp>
            <p:nvCxnSpPr>
              <p:cNvPr id="240" name="Google Shape;240;p32"/>
              <p:cNvCxnSpPr/>
              <p:nvPr/>
            </p:nvCxnSpPr>
            <p:spPr>
              <a:xfrm rot="5400000">
                <a:off x="290592" y="3129504"/>
                <a:ext cx="3052832" cy="0"/>
              </a:xfrm>
              <a:prstGeom prst="straightConnector1">
                <a:avLst/>
              </a:prstGeom>
              <a:noFill/>
              <a:ln cap="flat" cmpd="sng" w="38100">
                <a:solidFill>
                  <a:schemeClr val="dk1"/>
                </a:solidFill>
                <a:prstDash val="solid"/>
                <a:round/>
                <a:headEnd len="sm" w="sm" type="none"/>
                <a:tailEnd len="sm" w="sm" type="none"/>
              </a:ln>
            </p:spPr>
          </p:cxnSp>
          <p:sp>
            <p:nvSpPr>
              <p:cNvPr id="241" name="Google Shape;241;p32"/>
              <p:cNvSpPr txBox="1"/>
              <p:nvPr/>
            </p:nvSpPr>
            <p:spPr>
              <a:xfrm>
                <a:off x="1248809" y="1482435"/>
                <a:ext cx="593492" cy="52323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Price</a:t>
                </a:r>
                <a:endParaRPr/>
              </a:p>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level</a:t>
                </a:r>
                <a:endParaRPr/>
              </a:p>
            </p:txBody>
          </p:sp>
        </p:grpSp>
      </p:grpSp>
      <p:grpSp>
        <p:nvGrpSpPr>
          <p:cNvPr id="242" name="Google Shape;242;p32"/>
          <p:cNvGrpSpPr/>
          <p:nvPr/>
        </p:nvGrpSpPr>
        <p:grpSpPr>
          <a:xfrm>
            <a:off x="5008563" y="4592638"/>
            <a:ext cx="4060825" cy="546100"/>
            <a:chOff x="1672441" y="4655129"/>
            <a:chExt cx="4060353" cy="545101"/>
          </a:xfrm>
        </p:grpSpPr>
        <p:cxnSp>
          <p:nvCxnSpPr>
            <p:cNvPr id="243" name="Google Shape;243;p32"/>
            <p:cNvCxnSpPr/>
            <p:nvPr/>
          </p:nvCxnSpPr>
          <p:spPr>
            <a:xfrm>
              <a:off x="1816886" y="4655129"/>
              <a:ext cx="3915908" cy="14261"/>
            </a:xfrm>
            <a:prstGeom prst="straightConnector1">
              <a:avLst/>
            </a:prstGeom>
            <a:noFill/>
            <a:ln cap="flat" cmpd="sng" w="38100">
              <a:solidFill>
                <a:schemeClr val="dk1"/>
              </a:solidFill>
              <a:prstDash val="solid"/>
              <a:round/>
              <a:headEnd len="sm" w="sm" type="none"/>
              <a:tailEnd len="sm" w="sm" type="none"/>
            </a:ln>
          </p:spPr>
        </p:cxnSp>
        <p:sp>
          <p:nvSpPr>
            <p:cNvPr id="244" name="Google Shape;244;p32"/>
            <p:cNvSpPr txBox="1"/>
            <p:nvPr/>
          </p:nvSpPr>
          <p:spPr>
            <a:xfrm>
              <a:off x="4762028" y="4676903"/>
              <a:ext cx="880212" cy="52332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Quantity</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of output</a:t>
              </a:r>
              <a:endParaRPr/>
            </a:p>
          </p:txBody>
        </p:sp>
        <p:sp>
          <p:nvSpPr>
            <p:cNvPr id="245" name="Google Shape;245;p32"/>
            <p:cNvSpPr txBox="1"/>
            <p:nvPr/>
          </p:nvSpPr>
          <p:spPr>
            <a:xfrm>
              <a:off x="1672441" y="4665024"/>
              <a:ext cx="284001" cy="30784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0</a:t>
              </a:r>
              <a:endParaRPr/>
            </a:p>
          </p:txBody>
        </p:sp>
      </p:grpSp>
      <p:sp>
        <p:nvSpPr>
          <p:cNvPr id="246" name="Google Shape;246;p32"/>
          <p:cNvSpPr txBox="1"/>
          <p:nvPr/>
        </p:nvSpPr>
        <p:spPr>
          <a:xfrm>
            <a:off x="5272088" y="1147763"/>
            <a:ext cx="3444875" cy="3079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(b) The Aggregate-Demand Curve</a:t>
            </a:r>
            <a:endParaRPr/>
          </a:p>
        </p:txBody>
      </p:sp>
      <p:grpSp>
        <p:nvGrpSpPr>
          <p:cNvPr id="247" name="Google Shape;247;p32"/>
          <p:cNvGrpSpPr/>
          <p:nvPr/>
        </p:nvGrpSpPr>
        <p:grpSpPr>
          <a:xfrm>
            <a:off x="5219700" y="2779713"/>
            <a:ext cx="2540000" cy="1722437"/>
            <a:chOff x="953776" y="2319678"/>
            <a:chExt cx="2540140" cy="1724044"/>
          </a:xfrm>
        </p:grpSpPr>
        <p:cxnSp>
          <p:nvCxnSpPr>
            <p:cNvPr id="248" name="Google Shape;248;p32"/>
            <p:cNvCxnSpPr/>
            <p:nvPr/>
          </p:nvCxnSpPr>
          <p:spPr>
            <a:xfrm rot="10800000">
              <a:off x="953776" y="2319678"/>
              <a:ext cx="1911455" cy="1342689"/>
            </a:xfrm>
            <a:prstGeom prst="straightConnector1">
              <a:avLst/>
            </a:prstGeom>
            <a:noFill/>
            <a:ln cap="flat" cmpd="sng" w="38100">
              <a:solidFill>
                <a:srgbClr val="000099"/>
              </a:solidFill>
              <a:prstDash val="solid"/>
              <a:round/>
              <a:headEnd len="sm" w="sm" type="none"/>
              <a:tailEnd len="sm" w="sm" type="none"/>
            </a:ln>
          </p:spPr>
        </p:cxnSp>
        <p:sp>
          <p:nvSpPr>
            <p:cNvPr id="249" name="Google Shape;249;p32"/>
            <p:cNvSpPr txBox="1"/>
            <p:nvPr/>
          </p:nvSpPr>
          <p:spPr>
            <a:xfrm>
              <a:off x="1331489" y="3735822"/>
              <a:ext cx="2162427" cy="307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Aggregate demand, AD</a:t>
              </a:r>
              <a:r>
                <a:rPr b="0" baseline="-25000" i="0" lang="en-US" sz="1400" u="none" cap="none" strike="noStrike">
                  <a:solidFill>
                    <a:schemeClr val="dk1"/>
                  </a:solidFill>
                  <a:latin typeface="Arial"/>
                  <a:ea typeface="Arial"/>
                  <a:cs typeface="Arial"/>
                  <a:sym typeface="Arial"/>
                </a:rPr>
                <a:t>1</a:t>
              </a:r>
              <a:endParaRPr/>
            </a:p>
          </p:txBody>
        </p:sp>
      </p:grpSp>
      <p:grpSp>
        <p:nvGrpSpPr>
          <p:cNvPr id="250" name="Google Shape;250;p32"/>
          <p:cNvGrpSpPr/>
          <p:nvPr/>
        </p:nvGrpSpPr>
        <p:grpSpPr>
          <a:xfrm>
            <a:off x="808038" y="2528888"/>
            <a:ext cx="3565525" cy="1984375"/>
            <a:chOff x="776775" y="1951369"/>
            <a:chExt cx="3563818" cy="1983752"/>
          </a:xfrm>
        </p:grpSpPr>
        <p:cxnSp>
          <p:nvCxnSpPr>
            <p:cNvPr id="251" name="Google Shape;251;p32"/>
            <p:cNvCxnSpPr/>
            <p:nvPr/>
          </p:nvCxnSpPr>
          <p:spPr>
            <a:xfrm rot="10800000">
              <a:off x="776775" y="1951369"/>
              <a:ext cx="1910435" cy="1650482"/>
            </a:xfrm>
            <a:prstGeom prst="straightConnector1">
              <a:avLst/>
            </a:prstGeom>
            <a:noFill/>
            <a:ln cap="flat" cmpd="sng" w="38100">
              <a:solidFill>
                <a:srgbClr val="000099"/>
              </a:solidFill>
              <a:prstDash val="solid"/>
              <a:round/>
              <a:headEnd len="sm" w="sm" type="none"/>
              <a:tailEnd len="sm" w="sm" type="none"/>
            </a:ln>
          </p:spPr>
        </p:cxnSp>
        <p:sp>
          <p:nvSpPr>
            <p:cNvPr id="252" name="Google Shape;252;p32"/>
            <p:cNvSpPr txBox="1"/>
            <p:nvPr/>
          </p:nvSpPr>
          <p:spPr>
            <a:xfrm>
              <a:off x="2478534" y="3627406"/>
              <a:ext cx="1862059" cy="30771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Money demand, MD</a:t>
              </a:r>
              <a:r>
                <a:rPr b="0" baseline="-25000" i="0" lang="en-US" sz="1400" u="none" cap="none" strike="noStrike">
                  <a:solidFill>
                    <a:schemeClr val="dk1"/>
                  </a:solidFill>
                  <a:latin typeface="Arial"/>
                  <a:ea typeface="Arial"/>
                  <a:cs typeface="Arial"/>
                  <a:sym typeface="Arial"/>
                </a:rPr>
                <a:t>1</a:t>
              </a:r>
              <a:endParaRPr/>
            </a:p>
          </p:txBody>
        </p:sp>
      </p:grpSp>
      <p:grpSp>
        <p:nvGrpSpPr>
          <p:cNvPr id="253" name="Google Shape;253;p32"/>
          <p:cNvGrpSpPr/>
          <p:nvPr/>
        </p:nvGrpSpPr>
        <p:grpSpPr>
          <a:xfrm>
            <a:off x="1216025" y="1558926"/>
            <a:ext cx="1279525" cy="3538537"/>
            <a:chOff x="1322634" y="1939614"/>
            <a:chExt cx="1279517" cy="3537572"/>
          </a:xfrm>
        </p:grpSpPr>
        <p:grpSp>
          <p:nvGrpSpPr>
            <p:cNvPr id="254" name="Google Shape;254;p32"/>
            <p:cNvGrpSpPr/>
            <p:nvPr/>
          </p:nvGrpSpPr>
          <p:grpSpPr>
            <a:xfrm>
              <a:off x="1360396" y="1939614"/>
              <a:ext cx="721758" cy="3013839"/>
              <a:chOff x="1374698" y="1134093"/>
              <a:chExt cx="721303" cy="3013226"/>
            </a:xfrm>
          </p:grpSpPr>
          <p:cxnSp>
            <p:nvCxnSpPr>
              <p:cNvPr id="255" name="Google Shape;255;p32"/>
              <p:cNvCxnSpPr/>
              <p:nvPr/>
            </p:nvCxnSpPr>
            <p:spPr>
              <a:xfrm rot="-5400000">
                <a:off x="767205" y="2869990"/>
                <a:ext cx="2553072" cy="1586"/>
              </a:xfrm>
              <a:prstGeom prst="straightConnector1">
                <a:avLst/>
              </a:prstGeom>
              <a:noFill/>
              <a:ln cap="flat" cmpd="sng" w="38100">
                <a:solidFill>
                  <a:srgbClr val="000099"/>
                </a:solidFill>
                <a:prstDash val="solid"/>
                <a:round/>
                <a:headEnd len="sm" w="sm" type="none"/>
                <a:tailEnd len="sm" w="sm" type="none"/>
              </a:ln>
            </p:spPr>
          </p:cxnSp>
          <p:sp>
            <p:nvSpPr>
              <p:cNvPr id="256" name="Google Shape;256;p32"/>
              <p:cNvSpPr txBox="1"/>
              <p:nvPr/>
            </p:nvSpPr>
            <p:spPr>
              <a:xfrm>
                <a:off x="1374698" y="1134093"/>
                <a:ext cx="721303" cy="52311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Money</a:t>
                </a:r>
                <a:endParaRPr/>
              </a:p>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supply</a:t>
                </a:r>
                <a:endParaRPr/>
              </a:p>
            </p:txBody>
          </p:sp>
        </p:grpSp>
        <p:sp>
          <p:nvSpPr>
            <p:cNvPr id="257" name="Google Shape;257;p32"/>
            <p:cNvSpPr txBox="1"/>
            <p:nvPr/>
          </p:nvSpPr>
          <p:spPr>
            <a:xfrm>
              <a:off x="1322634" y="4953966"/>
              <a:ext cx="1279517" cy="52322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Quantity fixed</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by the Fed</a:t>
              </a:r>
              <a:endParaRPr/>
            </a:p>
          </p:txBody>
        </p:sp>
      </p:grpSp>
      <p:grpSp>
        <p:nvGrpSpPr>
          <p:cNvPr id="258" name="Google Shape;258;p32"/>
          <p:cNvGrpSpPr/>
          <p:nvPr/>
        </p:nvGrpSpPr>
        <p:grpSpPr>
          <a:xfrm>
            <a:off x="876300" y="1790700"/>
            <a:ext cx="2482850" cy="1960563"/>
            <a:chOff x="800512" y="1951370"/>
            <a:chExt cx="2481659" cy="1960004"/>
          </a:xfrm>
        </p:grpSpPr>
        <p:cxnSp>
          <p:nvCxnSpPr>
            <p:cNvPr id="259" name="Google Shape;259;p32"/>
            <p:cNvCxnSpPr/>
            <p:nvPr/>
          </p:nvCxnSpPr>
          <p:spPr>
            <a:xfrm rot="10800000">
              <a:off x="800512" y="1951370"/>
              <a:ext cx="1915194" cy="1707663"/>
            </a:xfrm>
            <a:prstGeom prst="straightConnector1">
              <a:avLst/>
            </a:prstGeom>
            <a:noFill/>
            <a:ln cap="flat" cmpd="sng" w="38100">
              <a:solidFill>
                <a:srgbClr val="C00000"/>
              </a:solidFill>
              <a:prstDash val="solid"/>
              <a:round/>
              <a:headEnd len="sm" w="sm" type="none"/>
              <a:tailEnd len="sm" w="sm" type="none"/>
            </a:ln>
          </p:spPr>
        </p:cxnSp>
        <p:sp>
          <p:nvSpPr>
            <p:cNvPr id="260" name="Google Shape;260;p32"/>
            <p:cNvSpPr txBox="1"/>
            <p:nvPr/>
          </p:nvSpPr>
          <p:spPr>
            <a:xfrm>
              <a:off x="2751527" y="3603660"/>
              <a:ext cx="530644" cy="30771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MD</a:t>
              </a:r>
              <a:r>
                <a:rPr b="0" baseline="-25000" i="0" lang="en-US" sz="1400" u="none" cap="none" strike="noStrike">
                  <a:solidFill>
                    <a:schemeClr val="dk1"/>
                  </a:solidFill>
                  <a:latin typeface="Arial"/>
                  <a:ea typeface="Arial"/>
                  <a:cs typeface="Arial"/>
                  <a:sym typeface="Arial"/>
                </a:rPr>
                <a:t>2</a:t>
              </a:r>
              <a:endParaRPr/>
            </a:p>
          </p:txBody>
        </p:sp>
      </p:grpSp>
      <p:grpSp>
        <p:nvGrpSpPr>
          <p:cNvPr id="261" name="Google Shape;261;p32"/>
          <p:cNvGrpSpPr/>
          <p:nvPr/>
        </p:nvGrpSpPr>
        <p:grpSpPr>
          <a:xfrm>
            <a:off x="379413" y="2518195"/>
            <a:ext cx="1616075" cy="307854"/>
            <a:chOff x="486875" y="2898884"/>
            <a:chExt cx="1614833" cy="307656"/>
          </a:xfrm>
        </p:grpSpPr>
        <p:grpSp>
          <p:nvGrpSpPr>
            <p:cNvPr id="262" name="Google Shape;262;p32"/>
            <p:cNvGrpSpPr/>
            <p:nvPr/>
          </p:nvGrpSpPr>
          <p:grpSpPr>
            <a:xfrm>
              <a:off x="486875" y="2898884"/>
              <a:ext cx="1543450" cy="307656"/>
              <a:chOff x="1520010" y="2972792"/>
              <a:chExt cx="1543435" cy="308156"/>
            </a:xfrm>
          </p:grpSpPr>
          <p:cxnSp>
            <p:nvCxnSpPr>
              <p:cNvPr id="263" name="Google Shape;263;p32"/>
              <p:cNvCxnSpPr/>
              <p:nvPr/>
            </p:nvCxnSpPr>
            <p:spPr>
              <a:xfrm>
                <a:off x="1830918" y="3172593"/>
                <a:ext cx="1232527" cy="0"/>
              </a:xfrm>
              <a:prstGeom prst="straightConnector1">
                <a:avLst/>
              </a:prstGeom>
              <a:noFill/>
              <a:ln cap="flat" cmpd="sng" w="9525">
                <a:solidFill>
                  <a:schemeClr val="dk1"/>
                </a:solidFill>
                <a:prstDash val="dot"/>
                <a:round/>
                <a:headEnd len="sm" w="sm" type="none"/>
                <a:tailEnd len="sm" w="sm" type="none"/>
              </a:ln>
            </p:spPr>
          </p:cxnSp>
          <p:sp>
            <p:nvSpPr>
              <p:cNvPr id="264" name="Google Shape;264;p32"/>
              <p:cNvSpPr txBox="1"/>
              <p:nvPr/>
            </p:nvSpPr>
            <p:spPr>
              <a:xfrm>
                <a:off x="1520010" y="2972792"/>
                <a:ext cx="311301" cy="30815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r</a:t>
                </a:r>
                <a:r>
                  <a:rPr b="0" baseline="-25000" i="0" lang="en-US" sz="1400" u="none" cap="none" strike="noStrike">
                    <a:solidFill>
                      <a:schemeClr val="dk1"/>
                    </a:solidFill>
                    <a:latin typeface="Arial"/>
                    <a:ea typeface="Arial"/>
                    <a:cs typeface="Arial"/>
                    <a:sym typeface="Arial"/>
                  </a:rPr>
                  <a:t>2</a:t>
                </a:r>
                <a:endParaRPr/>
              </a:p>
            </p:txBody>
          </p:sp>
        </p:grpSp>
        <p:sp>
          <p:nvSpPr>
            <p:cNvPr id="265" name="Google Shape;265;p32"/>
            <p:cNvSpPr/>
            <p:nvPr/>
          </p:nvSpPr>
          <p:spPr>
            <a:xfrm>
              <a:off x="1955501" y="3031140"/>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grpSp>
        <p:nvGrpSpPr>
          <p:cNvPr id="266" name="Google Shape;266;p32"/>
          <p:cNvGrpSpPr/>
          <p:nvPr/>
        </p:nvGrpSpPr>
        <p:grpSpPr>
          <a:xfrm>
            <a:off x="377825" y="3313113"/>
            <a:ext cx="1614488" cy="307975"/>
            <a:chOff x="486875" y="2898884"/>
            <a:chExt cx="1614833" cy="307777"/>
          </a:xfrm>
        </p:grpSpPr>
        <p:grpSp>
          <p:nvGrpSpPr>
            <p:cNvPr id="267" name="Google Shape;267;p32"/>
            <p:cNvGrpSpPr/>
            <p:nvPr/>
          </p:nvGrpSpPr>
          <p:grpSpPr>
            <a:xfrm>
              <a:off x="486875" y="2898884"/>
              <a:ext cx="1543380" cy="307777"/>
              <a:chOff x="1520010" y="2972790"/>
              <a:chExt cx="1543365" cy="308277"/>
            </a:xfrm>
          </p:grpSpPr>
          <p:cxnSp>
            <p:nvCxnSpPr>
              <p:cNvPr id="268" name="Google Shape;268;p32"/>
              <p:cNvCxnSpPr/>
              <p:nvPr/>
            </p:nvCxnSpPr>
            <p:spPr>
              <a:xfrm>
                <a:off x="1829636" y="3173011"/>
                <a:ext cx="1233739" cy="0"/>
              </a:xfrm>
              <a:prstGeom prst="straightConnector1">
                <a:avLst/>
              </a:prstGeom>
              <a:noFill/>
              <a:ln cap="flat" cmpd="sng" w="9525">
                <a:solidFill>
                  <a:schemeClr val="dk1"/>
                </a:solidFill>
                <a:prstDash val="dot"/>
                <a:round/>
                <a:headEnd len="sm" w="sm" type="none"/>
                <a:tailEnd len="sm" w="sm" type="none"/>
              </a:ln>
            </p:spPr>
          </p:cxnSp>
          <p:sp>
            <p:nvSpPr>
              <p:cNvPr id="269" name="Google Shape;269;p32"/>
              <p:cNvSpPr txBox="1"/>
              <p:nvPr/>
            </p:nvSpPr>
            <p:spPr>
              <a:xfrm>
                <a:off x="1520010" y="2972790"/>
                <a:ext cx="311301" cy="3082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r</a:t>
                </a:r>
                <a:r>
                  <a:rPr b="0" baseline="-25000" i="0" lang="en-US" sz="1400" u="none" cap="none" strike="noStrike">
                    <a:solidFill>
                      <a:schemeClr val="dk1"/>
                    </a:solidFill>
                    <a:latin typeface="Arial"/>
                    <a:ea typeface="Arial"/>
                    <a:cs typeface="Arial"/>
                    <a:sym typeface="Arial"/>
                  </a:rPr>
                  <a:t>1</a:t>
                </a:r>
                <a:endParaRPr/>
              </a:p>
            </p:txBody>
          </p:sp>
        </p:grpSp>
        <p:sp>
          <p:nvSpPr>
            <p:cNvPr id="270" name="Google Shape;270;p32"/>
            <p:cNvSpPr/>
            <p:nvPr/>
          </p:nvSpPr>
          <p:spPr>
            <a:xfrm>
              <a:off x="1955501" y="3031140"/>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cxnSp>
        <p:nvCxnSpPr>
          <p:cNvPr id="271" name="Google Shape;271;p32"/>
          <p:cNvCxnSpPr/>
          <p:nvPr/>
        </p:nvCxnSpPr>
        <p:spPr>
          <a:xfrm rot="-5400000">
            <a:off x="446088" y="3117850"/>
            <a:ext cx="747712" cy="1588"/>
          </a:xfrm>
          <a:prstGeom prst="straightConnector1">
            <a:avLst/>
          </a:prstGeom>
          <a:noFill/>
          <a:ln cap="flat" cmpd="sng" w="19050">
            <a:solidFill>
              <a:srgbClr val="800080"/>
            </a:solidFill>
            <a:prstDash val="solid"/>
            <a:round/>
            <a:headEnd len="sm" w="sm" type="none"/>
            <a:tailEnd len="med" w="med" type="triangle"/>
          </a:ln>
        </p:spPr>
      </p:cxnSp>
      <p:cxnSp>
        <p:nvCxnSpPr>
          <p:cNvPr id="272" name="Google Shape;272;p32"/>
          <p:cNvCxnSpPr/>
          <p:nvPr/>
        </p:nvCxnSpPr>
        <p:spPr>
          <a:xfrm flipH="1">
            <a:off x="903288" y="2268538"/>
            <a:ext cx="427037" cy="296862"/>
          </a:xfrm>
          <a:prstGeom prst="straightConnector1">
            <a:avLst/>
          </a:prstGeom>
          <a:noFill/>
          <a:ln cap="flat" cmpd="sng" w="19050">
            <a:solidFill>
              <a:srgbClr val="800080"/>
            </a:solidFill>
            <a:prstDash val="solid"/>
            <a:round/>
            <a:headEnd len="med" w="med" type="triangle"/>
            <a:tailEnd len="sm" w="sm" type="none"/>
          </a:ln>
        </p:spPr>
      </p:cxnSp>
      <p:grpSp>
        <p:nvGrpSpPr>
          <p:cNvPr id="273" name="Google Shape;273;p32"/>
          <p:cNvGrpSpPr/>
          <p:nvPr/>
        </p:nvGrpSpPr>
        <p:grpSpPr>
          <a:xfrm>
            <a:off x="5213350" y="1577975"/>
            <a:ext cx="3884613" cy="955674"/>
            <a:chOff x="5395105" y="1957425"/>
            <a:chExt cx="3884397" cy="955710"/>
          </a:xfrm>
        </p:grpSpPr>
        <p:sp>
          <p:nvSpPr>
            <p:cNvPr id="274" name="Google Shape;274;p32"/>
            <p:cNvSpPr txBox="1"/>
            <p:nvPr/>
          </p:nvSpPr>
          <p:spPr>
            <a:xfrm>
              <a:off x="5395105" y="1957425"/>
              <a:ext cx="3884397" cy="523220"/>
            </a:xfrm>
            <a:prstGeom prst="rect">
              <a:avLst/>
            </a:prstGeom>
            <a:solidFill>
              <a:srgbClr val="F8EDEC"/>
            </a:solidFill>
            <a:ln>
              <a:noFill/>
            </a:ln>
          </p:spPr>
          <p:txBody>
            <a:bodyPr anchorCtr="0" anchor="t" bIns="45700" lIns="91425" spcFirstLastPara="1" rIns="91425" wrap="square" tIns="45700">
              <a:noAutofit/>
            </a:bodyPr>
            <a:lstStyle/>
            <a:p>
              <a:pPr indent="-342900" lvl="0" marL="342900" marR="0" rtl="0" algn="l">
                <a:spcBef>
                  <a:spcPts val="0"/>
                </a:spcBef>
                <a:spcAft>
                  <a:spcPts val="0"/>
                </a:spcAft>
                <a:buNone/>
              </a:pPr>
              <a:r>
                <a:rPr b="0" i="0" lang="en-US" sz="1400" u="none" cap="none" strike="noStrike">
                  <a:solidFill>
                    <a:srgbClr val="800080"/>
                  </a:solidFill>
                  <a:latin typeface="Arial"/>
                  <a:ea typeface="Arial"/>
                  <a:cs typeface="Arial"/>
                  <a:sym typeface="Arial"/>
                </a:rPr>
                <a:t>1. When an increase in government purchases</a:t>
              </a:r>
              <a:endParaRPr/>
            </a:p>
            <a:p>
              <a:pPr indent="-342900" lvl="0" marL="342900" marR="0" rtl="0" algn="l">
                <a:spcBef>
                  <a:spcPts val="0"/>
                </a:spcBef>
                <a:spcAft>
                  <a:spcPts val="0"/>
                </a:spcAft>
                <a:buNone/>
              </a:pPr>
              <a:r>
                <a:rPr b="0" i="0" lang="en-US" sz="1400" u="none" cap="none" strike="noStrike">
                  <a:solidFill>
                    <a:srgbClr val="800080"/>
                  </a:solidFill>
                  <a:latin typeface="Arial"/>
                  <a:ea typeface="Arial"/>
                  <a:cs typeface="Arial"/>
                  <a:sym typeface="Arial"/>
                </a:rPr>
                <a:t> increases aggregate demand . . .</a:t>
              </a:r>
              <a:endParaRPr b="0" baseline="-25000" i="0" sz="1400" u="none" cap="none" strike="noStrike">
                <a:solidFill>
                  <a:srgbClr val="800080"/>
                </a:solidFill>
                <a:latin typeface="Arial"/>
                <a:ea typeface="Arial"/>
                <a:cs typeface="Arial"/>
                <a:sym typeface="Arial"/>
              </a:endParaRPr>
            </a:p>
          </p:txBody>
        </p:sp>
        <p:cxnSp>
          <p:nvCxnSpPr>
            <p:cNvPr id="275" name="Google Shape;275;p32"/>
            <p:cNvCxnSpPr/>
            <p:nvPr/>
          </p:nvCxnSpPr>
          <p:spPr>
            <a:xfrm flipH="1" rot="5400000">
              <a:off x="6235620" y="2604363"/>
              <a:ext cx="444517" cy="173027"/>
            </a:xfrm>
            <a:prstGeom prst="straightConnector1">
              <a:avLst/>
            </a:prstGeom>
            <a:noFill/>
            <a:ln cap="flat" cmpd="sng" w="9525">
              <a:solidFill>
                <a:srgbClr val="800080"/>
              </a:solidFill>
              <a:prstDash val="solid"/>
              <a:round/>
              <a:headEnd len="sm" w="sm" type="none"/>
              <a:tailEnd len="sm" w="sm" type="none"/>
            </a:ln>
          </p:spPr>
        </p:cxnSp>
      </p:grpSp>
      <p:grpSp>
        <p:nvGrpSpPr>
          <p:cNvPr id="276" name="Google Shape;276;p32"/>
          <p:cNvGrpSpPr/>
          <p:nvPr/>
        </p:nvGrpSpPr>
        <p:grpSpPr>
          <a:xfrm>
            <a:off x="1163638" y="1492250"/>
            <a:ext cx="3008312" cy="942975"/>
            <a:chOff x="5084618" y="2004930"/>
            <a:chExt cx="3007681" cy="942131"/>
          </a:xfrm>
        </p:grpSpPr>
        <p:sp>
          <p:nvSpPr>
            <p:cNvPr id="277" name="Google Shape;277;p32"/>
            <p:cNvSpPr txBox="1"/>
            <p:nvPr/>
          </p:nvSpPr>
          <p:spPr>
            <a:xfrm>
              <a:off x="6246922" y="2004930"/>
              <a:ext cx="1845377" cy="73866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2. . . . the increase in</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spending increases</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money demand . . .</a:t>
              </a:r>
              <a:endParaRPr b="0" baseline="-25000" i="0" sz="1400" u="none" cap="none" strike="noStrike">
                <a:solidFill>
                  <a:srgbClr val="800080"/>
                </a:solidFill>
                <a:latin typeface="Arial"/>
                <a:ea typeface="Arial"/>
                <a:cs typeface="Arial"/>
                <a:sym typeface="Arial"/>
              </a:endParaRPr>
            </a:p>
          </p:txBody>
        </p:sp>
        <p:cxnSp>
          <p:nvCxnSpPr>
            <p:cNvPr id="278" name="Google Shape;278;p32"/>
            <p:cNvCxnSpPr/>
            <p:nvPr/>
          </p:nvCxnSpPr>
          <p:spPr>
            <a:xfrm flipH="1" rot="10800000">
              <a:off x="5084618" y="2531508"/>
              <a:ext cx="1163393" cy="415553"/>
            </a:xfrm>
            <a:prstGeom prst="straightConnector1">
              <a:avLst/>
            </a:prstGeom>
            <a:noFill/>
            <a:ln cap="flat" cmpd="sng" w="9525">
              <a:solidFill>
                <a:srgbClr val="800080"/>
              </a:solidFill>
              <a:prstDash val="solid"/>
              <a:round/>
              <a:headEnd len="sm" w="sm" type="none"/>
              <a:tailEnd len="sm" w="sm" type="none"/>
            </a:ln>
          </p:spPr>
        </p:cxnSp>
      </p:grpSp>
      <p:grpSp>
        <p:nvGrpSpPr>
          <p:cNvPr id="279" name="Google Shape;279;p32"/>
          <p:cNvGrpSpPr/>
          <p:nvPr/>
        </p:nvGrpSpPr>
        <p:grpSpPr>
          <a:xfrm>
            <a:off x="828675" y="2452688"/>
            <a:ext cx="3752850" cy="763587"/>
            <a:chOff x="4942114" y="2123683"/>
            <a:chExt cx="3752784" cy="764002"/>
          </a:xfrm>
        </p:grpSpPr>
        <p:sp>
          <p:nvSpPr>
            <p:cNvPr id="280" name="Google Shape;280;p32"/>
            <p:cNvSpPr txBox="1"/>
            <p:nvPr/>
          </p:nvSpPr>
          <p:spPr>
            <a:xfrm>
              <a:off x="6710059" y="2123683"/>
              <a:ext cx="1984839" cy="73866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3. . . . which increases</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the equilibrium interest</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rate . . .</a:t>
              </a:r>
              <a:endParaRPr b="0" baseline="-25000" i="0" sz="1400" u="none" cap="none" strike="noStrike">
                <a:solidFill>
                  <a:srgbClr val="800080"/>
                </a:solidFill>
                <a:latin typeface="Arial"/>
                <a:ea typeface="Arial"/>
                <a:cs typeface="Arial"/>
                <a:sym typeface="Arial"/>
              </a:endParaRPr>
            </a:p>
          </p:txBody>
        </p:sp>
        <p:cxnSp>
          <p:nvCxnSpPr>
            <p:cNvPr id="281" name="Google Shape;281;p32"/>
            <p:cNvCxnSpPr/>
            <p:nvPr/>
          </p:nvCxnSpPr>
          <p:spPr>
            <a:xfrm flipH="1" rot="10800000">
              <a:off x="4942114" y="2639900"/>
              <a:ext cx="1795431" cy="247785"/>
            </a:xfrm>
            <a:prstGeom prst="straightConnector1">
              <a:avLst/>
            </a:prstGeom>
            <a:noFill/>
            <a:ln cap="flat" cmpd="sng" w="9525">
              <a:solidFill>
                <a:srgbClr val="800080"/>
              </a:solidFill>
              <a:prstDash val="solid"/>
              <a:round/>
              <a:headEnd len="sm" w="sm" type="none"/>
              <a:tailEnd len="sm" w="sm" type="none"/>
            </a:ln>
          </p:spPr>
        </p:cxnSp>
      </p:grpSp>
      <p:grpSp>
        <p:nvGrpSpPr>
          <p:cNvPr id="282" name="Google Shape;282;p32"/>
          <p:cNvGrpSpPr/>
          <p:nvPr/>
        </p:nvGrpSpPr>
        <p:grpSpPr>
          <a:xfrm>
            <a:off x="7408863" y="2155825"/>
            <a:ext cx="1735137" cy="1427163"/>
            <a:chOff x="6772829" y="1765302"/>
            <a:chExt cx="1734770" cy="1428243"/>
          </a:xfrm>
        </p:grpSpPr>
        <p:sp>
          <p:nvSpPr>
            <p:cNvPr id="283" name="Google Shape;283;p32"/>
            <p:cNvSpPr txBox="1"/>
            <p:nvPr/>
          </p:nvSpPr>
          <p:spPr>
            <a:xfrm>
              <a:off x="6772829" y="1765302"/>
              <a:ext cx="1734770" cy="95410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4. . .  which in turn</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partly offsets the</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initial increase in</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aggregate demand.</a:t>
              </a:r>
              <a:endParaRPr b="0" baseline="-25000" i="0" sz="1400" u="none" cap="none" strike="noStrike">
                <a:solidFill>
                  <a:srgbClr val="800080"/>
                </a:solidFill>
                <a:latin typeface="Arial"/>
                <a:ea typeface="Arial"/>
                <a:cs typeface="Arial"/>
                <a:sym typeface="Arial"/>
              </a:endParaRPr>
            </a:p>
          </p:txBody>
        </p:sp>
        <p:cxnSp>
          <p:nvCxnSpPr>
            <p:cNvPr id="284" name="Google Shape;284;p32"/>
            <p:cNvCxnSpPr/>
            <p:nvPr/>
          </p:nvCxnSpPr>
          <p:spPr>
            <a:xfrm rot="-5400000">
              <a:off x="6943218" y="2898896"/>
              <a:ext cx="475022" cy="114276"/>
            </a:xfrm>
            <a:prstGeom prst="straightConnector1">
              <a:avLst/>
            </a:prstGeom>
            <a:noFill/>
            <a:ln cap="flat" cmpd="sng" w="9525">
              <a:solidFill>
                <a:srgbClr val="800080"/>
              </a:solidFill>
              <a:prstDash val="solid"/>
              <a:round/>
              <a:headEnd len="sm" w="sm" type="none"/>
              <a:tailEnd len="sm" w="sm" type="none"/>
            </a:ln>
          </p:spPr>
        </p:cxnSp>
      </p:grpSp>
      <p:grpSp>
        <p:nvGrpSpPr>
          <p:cNvPr id="285" name="Google Shape;285;p32"/>
          <p:cNvGrpSpPr/>
          <p:nvPr/>
        </p:nvGrpSpPr>
        <p:grpSpPr>
          <a:xfrm>
            <a:off x="6627813" y="2517775"/>
            <a:ext cx="2232025" cy="1603375"/>
            <a:chOff x="1211755" y="2404817"/>
            <a:chExt cx="2232467" cy="1603265"/>
          </a:xfrm>
        </p:grpSpPr>
        <p:cxnSp>
          <p:nvCxnSpPr>
            <p:cNvPr id="286" name="Google Shape;286;p32"/>
            <p:cNvCxnSpPr/>
            <p:nvPr/>
          </p:nvCxnSpPr>
          <p:spPr>
            <a:xfrm rot="10800000">
              <a:off x="1211755" y="2404817"/>
              <a:ext cx="1867270" cy="1339758"/>
            </a:xfrm>
            <a:prstGeom prst="straightConnector1">
              <a:avLst/>
            </a:prstGeom>
            <a:noFill/>
            <a:ln cap="flat" cmpd="sng" w="38100">
              <a:solidFill>
                <a:srgbClr val="C00000"/>
              </a:solidFill>
              <a:prstDash val="dash"/>
              <a:round/>
              <a:headEnd len="sm" w="sm" type="none"/>
              <a:tailEnd len="sm" w="sm" type="none"/>
            </a:ln>
          </p:spPr>
        </p:cxnSp>
        <p:sp>
          <p:nvSpPr>
            <p:cNvPr id="287" name="Google Shape;287;p32"/>
            <p:cNvSpPr txBox="1"/>
            <p:nvPr/>
          </p:nvSpPr>
          <p:spPr>
            <a:xfrm>
              <a:off x="2942182" y="3700182"/>
              <a:ext cx="502040" cy="307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AD</a:t>
              </a:r>
              <a:r>
                <a:rPr b="0" baseline="-25000" i="0" lang="en-US" sz="1400" u="none" cap="none" strike="noStrike">
                  <a:solidFill>
                    <a:schemeClr val="dk1"/>
                  </a:solidFill>
                  <a:latin typeface="Arial"/>
                  <a:ea typeface="Arial"/>
                  <a:cs typeface="Arial"/>
                  <a:sym typeface="Arial"/>
                </a:rPr>
                <a:t>2</a:t>
              </a:r>
              <a:endParaRPr/>
            </a:p>
          </p:txBody>
        </p:sp>
      </p:grpSp>
      <p:grpSp>
        <p:nvGrpSpPr>
          <p:cNvPr id="288" name="Google Shape;288;p32"/>
          <p:cNvGrpSpPr/>
          <p:nvPr/>
        </p:nvGrpSpPr>
        <p:grpSpPr>
          <a:xfrm>
            <a:off x="5772150" y="2565400"/>
            <a:ext cx="2455863" cy="1779588"/>
            <a:chOff x="988113" y="2228597"/>
            <a:chExt cx="2456109" cy="1779485"/>
          </a:xfrm>
        </p:grpSpPr>
        <p:cxnSp>
          <p:nvCxnSpPr>
            <p:cNvPr id="289" name="Google Shape;289;p32"/>
            <p:cNvCxnSpPr/>
            <p:nvPr/>
          </p:nvCxnSpPr>
          <p:spPr>
            <a:xfrm rot="10800000">
              <a:off x="988113" y="2228597"/>
              <a:ext cx="2056019" cy="1481052"/>
            </a:xfrm>
            <a:prstGeom prst="straightConnector1">
              <a:avLst/>
            </a:prstGeom>
            <a:noFill/>
            <a:ln cap="flat" cmpd="sng" w="38100">
              <a:solidFill>
                <a:srgbClr val="C00000"/>
              </a:solidFill>
              <a:prstDash val="solid"/>
              <a:round/>
              <a:headEnd len="sm" w="sm" type="none"/>
              <a:tailEnd len="sm" w="sm" type="none"/>
            </a:ln>
          </p:spPr>
        </p:cxnSp>
        <p:sp>
          <p:nvSpPr>
            <p:cNvPr id="290" name="Google Shape;290;p32"/>
            <p:cNvSpPr txBox="1"/>
            <p:nvPr/>
          </p:nvSpPr>
          <p:spPr>
            <a:xfrm>
              <a:off x="2942182" y="3700182"/>
              <a:ext cx="502040" cy="307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AD</a:t>
              </a:r>
              <a:r>
                <a:rPr b="0" baseline="-25000" i="0" lang="en-US" sz="1400" u="none" cap="none" strike="noStrike">
                  <a:solidFill>
                    <a:schemeClr val="dk1"/>
                  </a:solidFill>
                  <a:latin typeface="Arial"/>
                  <a:ea typeface="Arial"/>
                  <a:cs typeface="Arial"/>
                  <a:sym typeface="Arial"/>
                </a:rPr>
                <a:t>3</a:t>
              </a:r>
              <a:endParaRPr/>
            </a:p>
          </p:txBody>
        </p:sp>
      </p:grpSp>
      <p:cxnSp>
        <p:nvCxnSpPr>
          <p:cNvPr id="291" name="Google Shape;291;p32"/>
          <p:cNvCxnSpPr/>
          <p:nvPr/>
        </p:nvCxnSpPr>
        <p:spPr>
          <a:xfrm flipH="1" rot="10800000">
            <a:off x="5635625" y="3014663"/>
            <a:ext cx="1617663" cy="1587"/>
          </a:xfrm>
          <a:prstGeom prst="straightConnector1">
            <a:avLst/>
          </a:prstGeom>
          <a:noFill/>
          <a:ln cap="flat" cmpd="sng" w="19050">
            <a:solidFill>
              <a:srgbClr val="800080"/>
            </a:solidFill>
            <a:prstDash val="solid"/>
            <a:round/>
            <a:headEnd len="sm" w="sm" type="none"/>
            <a:tailEnd len="med" w="med" type="triangle"/>
          </a:ln>
        </p:spPr>
      </p:cxnSp>
      <p:grpSp>
        <p:nvGrpSpPr>
          <p:cNvPr id="292" name="Google Shape;292;p32"/>
          <p:cNvGrpSpPr/>
          <p:nvPr/>
        </p:nvGrpSpPr>
        <p:grpSpPr>
          <a:xfrm>
            <a:off x="5619751" y="2459038"/>
            <a:ext cx="1535113" cy="517525"/>
            <a:chOff x="5768088" y="2447282"/>
            <a:chExt cx="1534683" cy="517106"/>
          </a:xfrm>
        </p:grpSpPr>
        <p:sp>
          <p:nvSpPr>
            <p:cNvPr id="293" name="Google Shape;293;p32"/>
            <p:cNvSpPr/>
            <p:nvPr/>
          </p:nvSpPr>
          <p:spPr>
            <a:xfrm rot="5400000">
              <a:off x="6399015" y="2060632"/>
              <a:ext cx="272829" cy="1534683"/>
            </a:xfrm>
            <a:prstGeom prst="leftBrace">
              <a:avLst>
                <a:gd fmla="val 41653" name="adj1"/>
                <a:gd fmla="val 50000" name="adj2"/>
              </a:avLst>
            </a:prstGeom>
            <a:noFill/>
            <a:ln cap="flat" cmpd="sng" w="19050">
              <a:solidFill>
                <a:srgbClr val="80008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Libre Baskerville"/>
                <a:ea typeface="Libre Baskerville"/>
                <a:cs typeface="Libre Baskerville"/>
                <a:sym typeface="Libre Baskerville"/>
              </a:endParaRPr>
            </a:p>
          </p:txBody>
        </p:sp>
        <p:sp>
          <p:nvSpPr>
            <p:cNvPr id="294" name="Google Shape;294;p32"/>
            <p:cNvSpPr txBox="1"/>
            <p:nvPr/>
          </p:nvSpPr>
          <p:spPr>
            <a:xfrm>
              <a:off x="6042347" y="2447282"/>
              <a:ext cx="990977"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$20 billion</a:t>
              </a:r>
              <a:endParaRPr/>
            </a:p>
          </p:txBody>
        </p:sp>
      </p:grpSp>
      <p:cxnSp>
        <p:nvCxnSpPr>
          <p:cNvPr id="295" name="Google Shape;295;p32"/>
          <p:cNvCxnSpPr/>
          <p:nvPr/>
        </p:nvCxnSpPr>
        <p:spPr>
          <a:xfrm>
            <a:off x="7327900" y="3621088"/>
            <a:ext cx="765175" cy="1587"/>
          </a:xfrm>
          <a:prstGeom prst="straightConnector1">
            <a:avLst/>
          </a:prstGeom>
          <a:noFill/>
          <a:ln cap="flat" cmpd="sng" w="19050">
            <a:solidFill>
              <a:srgbClr val="800080"/>
            </a:solidFill>
            <a:prstDash val="solid"/>
            <a:round/>
            <a:headEnd len="med" w="med" type="triangle"/>
            <a:tailEnd len="sm" w="sm" type="none"/>
          </a:ln>
        </p:spPr>
      </p:cxnSp>
      <p:sp>
        <p:nvSpPr>
          <p:cNvPr id="296" name="Google Shape;296;p32"/>
          <p:cNvSpPr txBox="1"/>
          <p:nvPr>
            <p:ph type="title"/>
          </p:nvPr>
        </p:nvSpPr>
        <p:spPr>
          <a:xfrm>
            <a:off x="52315" y="318655"/>
            <a:ext cx="9183333" cy="5334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1"/>
              </a:buClr>
              <a:buFont typeface="Arimo"/>
              <a:buNone/>
            </a:pPr>
            <a:r>
              <a:rPr b="0" i="0" lang="en-US" sz="2800" u="none" cap="none" strike="noStrike">
                <a:solidFill>
                  <a:schemeClr val="dk1"/>
                </a:solidFill>
                <a:latin typeface="Arimo"/>
                <a:ea typeface="Arimo"/>
                <a:cs typeface="Arimo"/>
                <a:sym typeface="Arimo"/>
              </a:rPr>
              <a:t>IV The theory of liquidity preference and monetary policy</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36"/>
                                        </p:tgtEl>
                                        <p:attrNameLst>
                                          <p:attrName>style.visibility</p:attrName>
                                        </p:attrNameLst>
                                      </p:cBhvr>
                                      <p:to>
                                        <p:strVal val="visible"/>
                                      </p:to>
                                    </p:set>
                                    <p:animEffect filter="fade" transition="in">
                                      <p:cBhvr>
                                        <p:cTn dur="500"/>
                                        <p:tgtEl>
                                          <p:spTgt spid="236"/>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232"/>
                                        </p:tgtEl>
                                        <p:attrNameLst>
                                          <p:attrName>style.visibility</p:attrName>
                                        </p:attrNameLst>
                                      </p:cBhvr>
                                      <p:to>
                                        <p:strVal val="visible"/>
                                      </p:to>
                                    </p:set>
                                    <p:animEffect filter="fade" transition="in">
                                      <p:cBhvr>
                                        <p:cTn dur="500"/>
                                        <p:tgtEl>
                                          <p:spTgt spid="232"/>
                                        </p:tgtEl>
                                      </p:cBhvr>
                                    </p:animEffect>
                                  </p:childTnLst>
                                </p:cTn>
                              </p:par>
                              <p:par>
                                <p:cTn fill="hold" nodeType="withEffect" presetClass="entr" presetID="10" presetSubtype="0">
                                  <p:stCondLst>
                                    <p:cond delay="0"/>
                                  </p:stCondLst>
                                  <p:childTnLst>
                                    <p:set>
                                      <p:cBhvr>
                                        <p:cTn dur="1" fill="hold">
                                          <p:stCondLst>
                                            <p:cond delay="0"/>
                                          </p:stCondLst>
                                        </p:cTn>
                                        <p:tgtEl>
                                          <p:spTgt spid="226"/>
                                        </p:tgtEl>
                                        <p:attrNameLst>
                                          <p:attrName>style.visibility</p:attrName>
                                        </p:attrNameLst>
                                      </p:cBhvr>
                                      <p:to>
                                        <p:strVal val="visible"/>
                                      </p:to>
                                    </p:set>
                                    <p:animEffect filter="fade" transition="in">
                                      <p:cBhvr>
                                        <p:cTn dur="500"/>
                                        <p:tgtEl>
                                          <p:spTgt spid="226"/>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250"/>
                                        </p:tgtEl>
                                        <p:attrNameLst>
                                          <p:attrName>style.visibility</p:attrName>
                                        </p:attrNameLst>
                                      </p:cBhvr>
                                      <p:to>
                                        <p:strVal val="visible"/>
                                      </p:to>
                                    </p:set>
                                    <p:animEffect filter="fade" transition="in">
                                      <p:cBhvr>
                                        <p:cTn dur="1000"/>
                                        <p:tgtEl>
                                          <p:spTgt spid="250"/>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253"/>
                                        </p:tgtEl>
                                        <p:attrNameLst>
                                          <p:attrName>style.visibility</p:attrName>
                                        </p:attrNameLst>
                                      </p:cBhvr>
                                      <p:to>
                                        <p:strVal val="visible"/>
                                      </p:to>
                                    </p:set>
                                    <p:animEffect filter="fade" transition="in">
                                      <p:cBhvr>
                                        <p:cTn dur="1000"/>
                                        <p:tgtEl>
                                          <p:spTgt spid="253"/>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266"/>
                                        </p:tgtEl>
                                        <p:attrNameLst>
                                          <p:attrName>style.visibility</p:attrName>
                                        </p:attrNameLst>
                                      </p:cBhvr>
                                      <p:to>
                                        <p:strVal val="visible"/>
                                      </p:to>
                                    </p:set>
                                    <p:animEffect filter="fade" transition="in">
                                      <p:cBhvr>
                                        <p:cTn dur="1000"/>
                                        <p:tgtEl>
                                          <p:spTgt spid="266"/>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246"/>
                                        </p:tgtEl>
                                        <p:attrNameLst>
                                          <p:attrName>style.visibility</p:attrName>
                                        </p:attrNameLst>
                                      </p:cBhvr>
                                      <p:to>
                                        <p:strVal val="visible"/>
                                      </p:to>
                                    </p:set>
                                    <p:animEffect filter="fade" transition="in">
                                      <p:cBhvr>
                                        <p:cTn dur="500"/>
                                        <p:tgtEl>
                                          <p:spTgt spid="246"/>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242"/>
                                        </p:tgtEl>
                                        <p:attrNameLst>
                                          <p:attrName>style.visibility</p:attrName>
                                        </p:attrNameLst>
                                      </p:cBhvr>
                                      <p:to>
                                        <p:strVal val="visible"/>
                                      </p:to>
                                    </p:set>
                                    <p:animEffect filter="fade" transition="in">
                                      <p:cBhvr>
                                        <p:cTn dur="500"/>
                                        <p:tgtEl>
                                          <p:spTgt spid="242"/>
                                        </p:tgtEl>
                                      </p:cBhvr>
                                    </p:animEffect>
                                  </p:childTnLst>
                                </p:cTn>
                              </p:par>
                              <p:par>
                                <p:cTn fill="hold" nodeType="withEffect" presetClass="entr" presetID="10" presetSubtype="0">
                                  <p:stCondLst>
                                    <p:cond delay="0"/>
                                  </p:stCondLst>
                                  <p:childTnLst>
                                    <p:set>
                                      <p:cBhvr>
                                        <p:cTn dur="1" fill="hold">
                                          <p:stCondLst>
                                            <p:cond delay="0"/>
                                          </p:stCondLst>
                                        </p:cTn>
                                        <p:tgtEl>
                                          <p:spTgt spid="237"/>
                                        </p:tgtEl>
                                        <p:attrNameLst>
                                          <p:attrName>style.visibility</p:attrName>
                                        </p:attrNameLst>
                                      </p:cBhvr>
                                      <p:to>
                                        <p:strVal val="visible"/>
                                      </p:to>
                                    </p:set>
                                    <p:animEffect filter="fade" transition="in">
                                      <p:cBhvr>
                                        <p:cTn dur="500"/>
                                        <p:tgtEl>
                                          <p:spTgt spid="237"/>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247"/>
                                        </p:tgtEl>
                                        <p:attrNameLst>
                                          <p:attrName>style.visibility</p:attrName>
                                        </p:attrNameLst>
                                      </p:cBhvr>
                                      <p:to>
                                        <p:strVal val="visible"/>
                                      </p:to>
                                    </p:set>
                                    <p:animEffect filter="fade" transition="in">
                                      <p:cBhvr>
                                        <p:cTn dur="1000"/>
                                        <p:tgtEl>
                                          <p:spTgt spid="247"/>
                                        </p:tgtEl>
                                      </p:cBhvr>
                                    </p:animEffect>
                                  </p:childTnLst>
                                </p:cTn>
                              </p:par>
                            </p:childTnLst>
                          </p:cTn>
                        </p:par>
                        <p:par>
                          <p:cTn fill="hold">
                            <p:stCondLst>
                              <p:cond delay="6000"/>
                            </p:stCondLst>
                            <p:childTnLst>
                              <p:par>
                                <p:cTn fill="hold" nodeType="afterEffect" presetClass="entr" presetID="10" presetSubtype="0">
                                  <p:stCondLst>
                                    <p:cond delay="0"/>
                                  </p:stCondLst>
                                  <p:childTnLst>
                                    <p:set>
                                      <p:cBhvr>
                                        <p:cTn dur="1" fill="hold">
                                          <p:stCondLst>
                                            <p:cond delay="0"/>
                                          </p:stCondLst>
                                        </p:cTn>
                                        <p:tgtEl>
                                          <p:spTgt spid="291"/>
                                        </p:tgtEl>
                                        <p:attrNameLst>
                                          <p:attrName>style.visibility</p:attrName>
                                        </p:attrNameLst>
                                      </p:cBhvr>
                                      <p:to>
                                        <p:strVal val="visible"/>
                                      </p:to>
                                    </p:set>
                                    <p:animEffect filter="fade" transition="in">
                                      <p:cBhvr>
                                        <p:cTn dur="500"/>
                                        <p:tgtEl>
                                          <p:spTgt spid="291"/>
                                        </p:tgtEl>
                                      </p:cBhvr>
                                    </p:animEffect>
                                  </p:childTnLst>
                                </p:cTn>
                              </p:par>
                            </p:childTnLst>
                          </p:cTn>
                        </p:par>
                        <p:par>
                          <p:cTn fill="hold">
                            <p:stCondLst>
                              <p:cond delay="6500"/>
                            </p:stCondLst>
                            <p:childTnLst>
                              <p:par>
                                <p:cTn fill="hold" nodeType="afterEffect" presetClass="entr" presetID="10" presetSubtype="0">
                                  <p:stCondLst>
                                    <p:cond delay="0"/>
                                  </p:stCondLst>
                                  <p:childTnLst>
                                    <p:set>
                                      <p:cBhvr>
                                        <p:cTn dur="1" fill="hold">
                                          <p:stCondLst>
                                            <p:cond delay="0"/>
                                          </p:stCondLst>
                                        </p:cTn>
                                        <p:tgtEl>
                                          <p:spTgt spid="285"/>
                                        </p:tgtEl>
                                        <p:attrNameLst>
                                          <p:attrName>style.visibility</p:attrName>
                                        </p:attrNameLst>
                                      </p:cBhvr>
                                      <p:to>
                                        <p:strVal val="visible"/>
                                      </p:to>
                                    </p:set>
                                    <p:animEffect filter="fade" transition="in">
                                      <p:cBhvr>
                                        <p:cTn dur="1000"/>
                                        <p:tgtEl>
                                          <p:spTgt spid="285"/>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273"/>
                                        </p:tgtEl>
                                        <p:attrNameLst>
                                          <p:attrName>style.visibility</p:attrName>
                                        </p:attrNameLst>
                                      </p:cBhvr>
                                      <p:to>
                                        <p:strVal val="visible"/>
                                      </p:to>
                                    </p:set>
                                    <p:animEffect filter="fade" transition="in">
                                      <p:cBhvr>
                                        <p:cTn dur="500"/>
                                        <p:tgtEl>
                                          <p:spTgt spid="273"/>
                                        </p:tgtEl>
                                      </p:cBhvr>
                                    </p:animEffect>
                                  </p:childTnLst>
                                </p:cTn>
                              </p:par>
                            </p:childTnLst>
                          </p:cTn>
                        </p:par>
                        <p:par>
                          <p:cTn fill="hold">
                            <p:stCondLst>
                              <p:cond delay="8000"/>
                            </p:stCondLst>
                            <p:childTnLst>
                              <p:par>
                                <p:cTn fill="hold" nodeType="afterEffect" presetClass="entr" presetID="10" presetSubtype="0">
                                  <p:stCondLst>
                                    <p:cond delay="0"/>
                                  </p:stCondLst>
                                  <p:childTnLst>
                                    <p:set>
                                      <p:cBhvr>
                                        <p:cTn dur="1" fill="hold">
                                          <p:stCondLst>
                                            <p:cond delay="0"/>
                                          </p:stCondLst>
                                        </p:cTn>
                                        <p:tgtEl>
                                          <p:spTgt spid="292"/>
                                        </p:tgtEl>
                                        <p:attrNameLst>
                                          <p:attrName>style.visibility</p:attrName>
                                        </p:attrNameLst>
                                      </p:cBhvr>
                                      <p:to>
                                        <p:strVal val="visible"/>
                                      </p:to>
                                    </p:set>
                                    <p:animEffect filter="fade" transition="in">
                                      <p:cBhvr>
                                        <p:cTn dur="500"/>
                                        <p:tgtEl>
                                          <p:spTgt spid="292"/>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272"/>
                                        </p:tgtEl>
                                        <p:attrNameLst>
                                          <p:attrName>style.visibility</p:attrName>
                                        </p:attrNameLst>
                                      </p:cBhvr>
                                      <p:to>
                                        <p:strVal val="visible"/>
                                      </p:to>
                                    </p:set>
                                    <p:animEffect filter="fade" transition="in">
                                      <p:cBhvr>
                                        <p:cTn dur="500"/>
                                        <p:tgtEl>
                                          <p:spTgt spid="272"/>
                                        </p:tgtEl>
                                      </p:cBhvr>
                                    </p:animEffect>
                                  </p:childTnLst>
                                </p:cTn>
                              </p:par>
                            </p:childTnLst>
                          </p:cTn>
                        </p:par>
                        <p:par>
                          <p:cTn fill="hold">
                            <p:stCondLst>
                              <p:cond delay="9000"/>
                            </p:stCondLst>
                            <p:childTnLst>
                              <p:par>
                                <p:cTn fill="hold" nodeType="afterEffect" presetClass="entr" presetID="10" presetSubtype="0">
                                  <p:stCondLst>
                                    <p:cond delay="0"/>
                                  </p:stCondLst>
                                  <p:childTnLst>
                                    <p:set>
                                      <p:cBhvr>
                                        <p:cTn dur="1" fill="hold">
                                          <p:stCondLst>
                                            <p:cond delay="0"/>
                                          </p:stCondLst>
                                        </p:cTn>
                                        <p:tgtEl>
                                          <p:spTgt spid="258"/>
                                        </p:tgtEl>
                                        <p:attrNameLst>
                                          <p:attrName>style.visibility</p:attrName>
                                        </p:attrNameLst>
                                      </p:cBhvr>
                                      <p:to>
                                        <p:strVal val="visible"/>
                                      </p:to>
                                    </p:set>
                                    <p:animEffect filter="fade" transition="in">
                                      <p:cBhvr>
                                        <p:cTn dur="1000"/>
                                        <p:tgtEl>
                                          <p:spTgt spid="258"/>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276"/>
                                        </p:tgtEl>
                                        <p:attrNameLst>
                                          <p:attrName>style.visibility</p:attrName>
                                        </p:attrNameLst>
                                      </p:cBhvr>
                                      <p:to>
                                        <p:strVal val="visible"/>
                                      </p:to>
                                    </p:set>
                                    <p:animEffect filter="fade" transition="in">
                                      <p:cBhvr>
                                        <p:cTn dur="500"/>
                                        <p:tgtEl>
                                          <p:spTgt spid="276"/>
                                        </p:tgtEl>
                                      </p:cBhvr>
                                    </p:animEffect>
                                  </p:childTnLst>
                                </p:cTn>
                              </p:par>
                            </p:childTnLst>
                          </p:cTn>
                        </p:par>
                        <p:par>
                          <p:cTn fill="hold">
                            <p:stCondLst>
                              <p:cond delay="10500"/>
                            </p:stCondLst>
                            <p:childTnLst>
                              <p:par>
                                <p:cTn fill="hold" nodeType="afterEffect" presetClass="entr" presetID="10" presetSubtype="0">
                                  <p:stCondLst>
                                    <p:cond delay="0"/>
                                  </p:stCondLst>
                                  <p:childTnLst>
                                    <p:set>
                                      <p:cBhvr>
                                        <p:cTn dur="1" fill="hold">
                                          <p:stCondLst>
                                            <p:cond delay="0"/>
                                          </p:stCondLst>
                                        </p:cTn>
                                        <p:tgtEl>
                                          <p:spTgt spid="261"/>
                                        </p:tgtEl>
                                        <p:attrNameLst>
                                          <p:attrName>style.visibility</p:attrName>
                                        </p:attrNameLst>
                                      </p:cBhvr>
                                      <p:to>
                                        <p:strVal val="visible"/>
                                      </p:to>
                                    </p:set>
                                    <p:animEffect filter="fade" transition="in">
                                      <p:cBhvr>
                                        <p:cTn dur="1000"/>
                                        <p:tgtEl>
                                          <p:spTgt spid="261"/>
                                        </p:tgtEl>
                                      </p:cBhvr>
                                    </p:animEffect>
                                  </p:childTnLst>
                                </p:cTn>
                              </p:par>
                            </p:childTnLst>
                          </p:cTn>
                        </p:par>
                        <p:par>
                          <p:cTn fill="hold">
                            <p:stCondLst>
                              <p:cond delay="11500"/>
                            </p:stCondLst>
                            <p:childTnLst>
                              <p:par>
                                <p:cTn fill="hold" nodeType="afterEffect" presetClass="entr" presetID="10" presetSubtype="0">
                                  <p:stCondLst>
                                    <p:cond delay="0"/>
                                  </p:stCondLst>
                                  <p:childTnLst>
                                    <p:set>
                                      <p:cBhvr>
                                        <p:cTn dur="1" fill="hold">
                                          <p:stCondLst>
                                            <p:cond delay="0"/>
                                          </p:stCondLst>
                                        </p:cTn>
                                        <p:tgtEl>
                                          <p:spTgt spid="271"/>
                                        </p:tgtEl>
                                        <p:attrNameLst>
                                          <p:attrName>style.visibility</p:attrName>
                                        </p:attrNameLst>
                                      </p:cBhvr>
                                      <p:to>
                                        <p:strVal val="visible"/>
                                      </p:to>
                                    </p:set>
                                    <p:animEffect filter="fade" transition="in">
                                      <p:cBhvr>
                                        <p:cTn dur="500"/>
                                        <p:tgtEl>
                                          <p:spTgt spid="271"/>
                                        </p:tgtEl>
                                      </p:cBhvr>
                                    </p:animEffect>
                                  </p:childTnLst>
                                </p:cTn>
                              </p:par>
                            </p:childTnLst>
                          </p:cTn>
                        </p:par>
                        <p:par>
                          <p:cTn fill="hold">
                            <p:stCondLst>
                              <p:cond delay="12000"/>
                            </p:stCondLst>
                            <p:childTnLst>
                              <p:par>
                                <p:cTn fill="hold" nodeType="afterEffect" presetClass="entr" presetID="10" presetSubtype="0">
                                  <p:stCondLst>
                                    <p:cond delay="0"/>
                                  </p:stCondLst>
                                  <p:childTnLst>
                                    <p:set>
                                      <p:cBhvr>
                                        <p:cTn dur="1" fill="hold">
                                          <p:stCondLst>
                                            <p:cond delay="0"/>
                                          </p:stCondLst>
                                        </p:cTn>
                                        <p:tgtEl>
                                          <p:spTgt spid="279"/>
                                        </p:tgtEl>
                                        <p:attrNameLst>
                                          <p:attrName>style.visibility</p:attrName>
                                        </p:attrNameLst>
                                      </p:cBhvr>
                                      <p:to>
                                        <p:strVal val="visible"/>
                                      </p:to>
                                    </p:set>
                                    <p:animEffect filter="fade" transition="in">
                                      <p:cBhvr>
                                        <p:cTn dur="500"/>
                                        <p:tgtEl>
                                          <p:spTgt spid="279"/>
                                        </p:tgtEl>
                                      </p:cBhvr>
                                    </p:animEffect>
                                  </p:childTnLst>
                                </p:cTn>
                              </p:par>
                            </p:childTnLst>
                          </p:cTn>
                        </p:par>
                        <p:par>
                          <p:cTn fill="hold">
                            <p:stCondLst>
                              <p:cond delay="12500"/>
                            </p:stCondLst>
                            <p:childTnLst>
                              <p:par>
                                <p:cTn fill="hold" nodeType="afterEffect" presetClass="entr" presetID="10" presetSubtype="0">
                                  <p:stCondLst>
                                    <p:cond delay="0"/>
                                  </p:stCondLst>
                                  <p:childTnLst>
                                    <p:set>
                                      <p:cBhvr>
                                        <p:cTn dur="1" fill="hold">
                                          <p:stCondLst>
                                            <p:cond delay="0"/>
                                          </p:stCondLst>
                                        </p:cTn>
                                        <p:tgtEl>
                                          <p:spTgt spid="295"/>
                                        </p:tgtEl>
                                        <p:attrNameLst>
                                          <p:attrName>style.visibility</p:attrName>
                                        </p:attrNameLst>
                                      </p:cBhvr>
                                      <p:to>
                                        <p:strVal val="visible"/>
                                      </p:to>
                                    </p:set>
                                    <p:animEffect filter="fade" transition="in">
                                      <p:cBhvr>
                                        <p:cTn dur="500"/>
                                        <p:tgtEl>
                                          <p:spTgt spid="295"/>
                                        </p:tgtEl>
                                      </p:cBhvr>
                                    </p:animEffect>
                                  </p:childTnLst>
                                </p:cTn>
                              </p:par>
                            </p:childTnLst>
                          </p:cTn>
                        </p:par>
                        <p:par>
                          <p:cTn fill="hold">
                            <p:stCondLst>
                              <p:cond delay="13000"/>
                            </p:stCondLst>
                            <p:childTnLst>
                              <p:par>
                                <p:cTn fill="hold" nodeType="afterEffect" presetClass="entr" presetID="10" presetSubtype="0">
                                  <p:stCondLst>
                                    <p:cond delay="0"/>
                                  </p:stCondLst>
                                  <p:childTnLst>
                                    <p:set>
                                      <p:cBhvr>
                                        <p:cTn dur="1" fill="hold">
                                          <p:stCondLst>
                                            <p:cond delay="0"/>
                                          </p:stCondLst>
                                        </p:cTn>
                                        <p:tgtEl>
                                          <p:spTgt spid="288"/>
                                        </p:tgtEl>
                                        <p:attrNameLst>
                                          <p:attrName>style.visibility</p:attrName>
                                        </p:attrNameLst>
                                      </p:cBhvr>
                                      <p:to>
                                        <p:strVal val="visible"/>
                                      </p:to>
                                    </p:set>
                                    <p:animEffect filter="fade" transition="in">
                                      <p:cBhvr>
                                        <p:cTn dur="1000"/>
                                        <p:tgtEl>
                                          <p:spTgt spid="288"/>
                                        </p:tgtEl>
                                      </p:cBhvr>
                                    </p:animEffect>
                                  </p:childTnLst>
                                </p:cTn>
                              </p:par>
                            </p:childTnLst>
                          </p:cTn>
                        </p:par>
                        <p:par>
                          <p:cTn fill="hold">
                            <p:stCondLst>
                              <p:cond delay="14000"/>
                            </p:stCondLst>
                            <p:childTnLst>
                              <p:par>
                                <p:cTn fill="hold" nodeType="afterEffect" presetClass="entr" presetID="10" presetSubtype="0">
                                  <p:stCondLst>
                                    <p:cond delay="0"/>
                                  </p:stCondLst>
                                  <p:childTnLst>
                                    <p:set>
                                      <p:cBhvr>
                                        <p:cTn dur="1" fill="hold">
                                          <p:stCondLst>
                                            <p:cond delay="0"/>
                                          </p:stCondLst>
                                        </p:cTn>
                                        <p:tgtEl>
                                          <p:spTgt spid="282"/>
                                        </p:tgtEl>
                                        <p:attrNameLst>
                                          <p:attrName>style.visibility</p:attrName>
                                        </p:attrNameLst>
                                      </p:cBhvr>
                                      <p:to>
                                        <p:strVal val="visible"/>
                                      </p:to>
                                    </p:set>
                                    <p:animEffect filter="fade" transition="in">
                                      <p:cBhvr>
                                        <p:cTn dur="500"/>
                                        <p:tgtEl>
                                          <p:spTgt spid="282"/>
                                        </p:tgtEl>
                                      </p:cBhvr>
                                    </p:animEffect>
                                  </p:childTnLst>
                                </p:cTn>
                              </p:par>
                            </p:childTnLst>
                          </p:cTn>
                        </p:par>
                        <p:par>
                          <p:cTn fill="hold">
                            <p:stCondLst>
                              <p:cond delay="14500"/>
                            </p:stCondLst>
                            <p:childTnLst>
                              <p:par>
                                <p:cTn fill="hold" nodeType="afterEffect" presetClass="entr" presetID="10" presetSubtype="0">
                                  <p:stCondLst>
                                    <p:cond delay="0"/>
                                  </p:stCondLst>
                                  <p:childTnLst>
                                    <p:set>
                                      <p:cBhvr>
                                        <p:cTn dur="1" fill="hold">
                                          <p:stCondLst>
                                            <p:cond delay="0"/>
                                          </p:stCondLst>
                                        </p:cTn>
                                        <p:tgtEl>
                                          <p:spTgt spid="231"/>
                                        </p:tgtEl>
                                        <p:attrNameLst>
                                          <p:attrName>style.visibility</p:attrName>
                                        </p:attrNameLst>
                                      </p:cBhvr>
                                      <p:to>
                                        <p:strVal val="visible"/>
                                      </p:to>
                                    </p:set>
                                    <p:animEffect filter="fade" transition="in">
                                      <p:cBhvr>
                                        <p:cTn dur="500"/>
                                        <p:tgtEl>
                                          <p:spTgt spid="2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0" name="Shape 300"/>
        <p:cNvGrpSpPr/>
        <p:nvPr/>
      </p:nvGrpSpPr>
      <p:grpSpPr>
        <a:xfrm>
          <a:off x="0" y="0"/>
          <a:ext cx="0" cy="0"/>
          <a:chOff x="0" y="0"/>
          <a:chExt cx="0" cy="0"/>
        </a:xfrm>
      </p:grpSpPr>
      <p:sp>
        <p:nvSpPr>
          <p:cNvPr id="301" name="Google Shape;301;p33"/>
          <p:cNvSpPr txBox="1"/>
          <p:nvPr>
            <p:ph idx="1" type="body"/>
          </p:nvPr>
        </p:nvSpPr>
        <p:spPr>
          <a:xfrm>
            <a:off x="457200" y="1295400"/>
            <a:ext cx="8229600" cy="5257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405" u="sng" cap="none" strike="noStrike">
                <a:solidFill>
                  <a:schemeClr val="dk1"/>
                </a:solidFill>
                <a:latin typeface="Libre Baskerville"/>
                <a:ea typeface="Libre Baskerville"/>
                <a:cs typeface="Libre Baskerville"/>
                <a:sym typeface="Libre Baskerville"/>
              </a:rPr>
              <a:t>Monetary policy</a:t>
            </a:r>
            <a:endParaRPr/>
          </a:p>
          <a:p>
            <a:pPr indent="0" lvl="0" marL="0" marR="0" rtl="0" algn="l">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a:t>
            </a:r>
            <a:r>
              <a:rPr b="1" i="1" lang="en-US" sz="2405" u="none" cap="none" strike="noStrike">
                <a:solidFill>
                  <a:schemeClr val="dk1"/>
                </a:solidFill>
                <a:latin typeface="Libre Baskerville"/>
                <a:ea typeface="Libre Baskerville"/>
                <a:cs typeface="Libre Baskerville"/>
                <a:sym typeface="Libre Baskerville"/>
              </a:rPr>
              <a:t>Expansionary monetary policy</a:t>
            </a:r>
            <a:r>
              <a:rPr b="0" i="0" lang="en-US" sz="2405" u="none" cap="none" strike="noStrike">
                <a:solidFill>
                  <a:schemeClr val="dk1"/>
                </a:solidFill>
                <a:latin typeface="Libre Baskerville"/>
                <a:ea typeface="Libre Baskerville"/>
                <a:cs typeface="Libre Baskerville"/>
                <a:sym typeface="Libre Baskerville"/>
              </a:rPr>
              <a:t>: central bank increases the money supply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Money-supply curve shifts right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Interest rate falls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At any given price level  increase in quantity demanded of goods and services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Aggregate-demand curve shifts right</a:t>
            </a:r>
            <a:r>
              <a:rPr b="0" i="0" lang="en-US" sz="2405" u="none" cap="none" strike="noStrike">
                <a:solidFill>
                  <a:schemeClr val="dk1"/>
                </a:solidFill>
                <a:latin typeface="Times New Roman"/>
                <a:ea typeface="Times New Roman"/>
                <a:cs typeface="Times New Roman"/>
                <a:sym typeface="Times New Roman"/>
              </a:rPr>
              <a:t> → </a:t>
            </a:r>
            <a:r>
              <a:rPr b="0" i="0" lang="en-US" sz="2405" u="none" cap="none" strike="noStrike">
                <a:solidFill>
                  <a:schemeClr val="dk1"/>
                </a:solidFill>
                <a:latin typeface="Libre Baskerville"/>
                <a:ea typeface="Libre Baskerville"/>
                <a:cs typeface="Libre Baskerville"/>
                <a:sym typeface="Libre Baskerville"/>
              </a:rPr>
              <a:t>output rises (unemployment rate decreases), price increases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Using expansionary monetary policy when economy is in </a:t>
            </a:r>
            <a:r>
              <a:rPr b="1" i="1" lang="en-US" sz="2405" u="none" cap="none" strike="noStrike">
                <a:solidFill>
                  <a:schemeClr val="dk1"/>
                </a:solidFill>
                <a:latin typeface="Libre Baskerville"/>
                <a:ea typeface="Libre Baskerville"/>
                <a:cs typeface="Libre Baskerville"/>
                <a:sym typeface="Libre Baskerville"/>
              </a:rPr>
              <a:t>crisis</a:t>
            </a:r>
            <a:endParaRPr/>
          </a:p>
          <a:p>
            <a:pPr indent="0" lvl="0" marL="0" marR="0" rtl="0" algn="l">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a:t>
            </a:r>
            <a:r>
              <a:rPr b="1" i="1" lang="en-US" sz="2405" u="none" cap="none" strike="noStrike">
                <a:solidFill>
                  <a:schemeClr val="dk1"/>
                </a:solidFill>
                <a:latin typeface="Libre Baskerville"/>
                <a:ea typeface="Libre Baskerville"/>
                <a:cs typeface="Libre Baskerville"/>
                <a:sym typeface="Libre Baskerville"/>
              </a:rPr>
              <a:t>Contractionary monetary policy</a:t>
            </a:r>
            <a:r>
              <a:rPr b="0" i="0" lang="en-US" sz="2405" u="none" cap="none" strike="noStrike">
                <a:solidFill>
                  <a:schemeClr val="dk1"/>
                </a:solidFill>
                <a:latin typeface="Libre Baskerville"/>
                <a:ea typeface="Libre Baskerville"/>
                <a:cs typeface="Libre Baskerville"/>
                <a:sym typeface="Libre Baskerville"/>
              </a:rPr>
              <a:t>: central bank decreases the money supply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Money-supply curve shifts left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Interest rate increases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At any given price level decrease in quantity demanded of goods and services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Aggregate-demand curve shifts left </a:t>
            </a:r>
            <a:r>
              <a:rPr b="0" i="0" lang="en-US" sz="2405" u="none" cap="none" strike="noStrike">
                <a:solidFill>
                  <a:schemeClr val="dk1"/>
                </a:solidFill>
                <a:latin typeface="Times New Roman"/>
                <a:ea typeface="Times New Roman"/>
                <a:cs typeface="Times New Roman"/>
                <a:sym typeface="Times New Roman"/>
              </a:rPr>
              <a:t>→ </a:t>
            </a:r>
            <a:r>
              <a:rPr b="0" i="0" lang="en-US" sz="2405" u="none" cap="none" strike="noStrike">
                <a:solidFill>
                  <a:schemeClr val="dk1"/>
                </a:solidFill>
                <a:latin typeface="Libre Baskerville"/>
                <a:ea typeface="Libre Baskerville"/>
                <a:cs typeface="Libre Baskerville"/>
                <a:sym typeface="Libre Baskerville"/>
              </a:rPr>
              <a:t>output falls (unemployment rate increases), price decreases (inflation rate falls)</a:t>
            </a:r>
            <a:endParaRPr/>
          </a:p>
          <a:p>
            <a:pPr indent="0" lvl="0" marL="0" marR="0" rtl="0" algn="l">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Using contractionary monetary policy when economy is in boom</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302" name="Google Shape;302;p33"/>
          <p:cNvSpPr txBox="1"/>
          <p:nvPr>
            <p:ph type="title"/>
          </p:nvPr>
        </p:nvSpPr>
        <p:spPr>
          <a:xfrm>
            <a:off x="457200" y="1524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IV The theory of liquidity preference and monetary policy</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6" name="Shape 306"/>
        <p:cNvGrpSpPr/>
        <p:nvPr/>
      </p:nvGrpSpPr>
      <p:grpSpPr>
        <a:xfrm>
          <a:off x="0" y="0"/>
          <a:ext cx="0" cy="0"/>
          <a:chOff x="0" y="0"/>
          <a:chExt cx="0" cy="0"/>
        </a:xfrm>
      </p:grpSpPr>
      <p:sp>
        <p:nvSpPr>
          <p:cNvPr id="307" name="Google Shape;307;p34"/>
          <p:cNvSpPr txBox="1"/>
          <p:nvPr>
            <p:ph type="title"/>
          </p:nvPr>
        </p:nvSpPr>
        <p:spPr>
          <a:xfrm>
            <a:off x="293861" y="304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Expansionary monetary policy</a:t>
            </a:r>
            <a:endParaRPr b="0" i="0" sz="2800" u="none" cap="none" strike="noStrike">
              <a:solidFill>
                <a:srgbClr val="7E0000"/>
              </a:solidFill>
              <a:latin typeface="Arimo"/>
              <a:ea typeface="Arimo"/>
              <a:cs typeface="Arimo"/>
              <a:sym typeface="Arimo"/>
            </a:endParaRPr>
          </a:p>
        </p:txBody>
      </p:sp>
      <p:sp>
        <p:nvSpPr>
          <p:cNvPr id="308" name="Google Shape;308;p34"/>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p>
            <a:pPr indent="0" lvl="0" marL="0" marR="0" rtl="0" algn="ctr">
              <a:spcBef>
                <a:spcPts val="0"/>
              </a:spcBef>
              <a:spcAft>
                <a:spcPts val="0"/>
              </a:spcAft>
              <a:buNone/>
            </a:pPr>
            <a:fld id="{00000000-1234-1234-1234-123412341234}" type="slidenum">
              <a:rPr b="0" i="0" lang="en-US" sz="1400" u="none" cap="none" strike="noStrike">
                <a:solidFill>
                  <a:srgbClr val="FFFFFF"/>
                </a:solidFill>
                <a:latin typeface="Libre Baskerville"/>
                <a:ea typeface="Libre Baskerville"/>
                <a:cs typeface="Libre Baskerville"/>
                <a:sym typeface="Libre Baskerville"/>
              </a:rPr>
              <a:t>‹#›</a:t>
            </a:fld>
            <a:endParaRPr b="0" i="0" sz="1400" u="none" cap="none" strike="noStrike">
              <a:solidFill>
                <a:srgbClr val="FFFFFF"/>
              </a:solidFill>
              <a:latin typeface="Libre Baskerville"/>
              <a:ea typeface="Libre Baskerville"/>
              <a:cs typeface="Libre Baskerville"/>
              <a:sym typeface="Libre Baskerville"/>
            </a:endParaRPr>
          </a:p>
        </p:txBody>
      </p:sp>
      <p:grpSp>
        <p:nvGrpSpPr>
          <p:cNvPr id="309" name="Google Shape;309;p34"/>
          <p:cNvGrpSpPr/>
          <p:nvPr/>
        </p:nvGrpSpPr>
        <p:grpSpPr>
          <a:xfrm>
            <a:off x="0" y="1423988"/>
            <a:ext cx="4346575" cy="3363912"/>
            <a:chOff x="971466" y="1292434"/>
            <a:chExt cx="4346817" cy="3363485"/>
          </a:xfrm>
        </p:grpSpPr>
        <p:sp>
          <p:nvSpPr>
            <p:cNvPr id="310" name="Google Shape;310;p34"/>
            <p:cNvSpPr/>
            <p:nvPr/>
          </p:nvSpPr>
          <p:spPr>
            <a:xfrm>
              <a:off x="1828764" y="1447989"/>
              <a:ext cx="3489519" cy="3195231"/>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600" u="none" cap="none" strike="noStrike">
                <a:solidFill>
                  <a:schemeClr val="lt1"/>
                </a:solidFill>
                <a:latin typeface="Libre Baskerville"/>
                <a:ea typeface="Libre Baskerville"/>
                <a:cs typeface="Libre Baskerville"/>
                <a:sym typeface="Libre Baskerville"/>
              </a:endParaRPr>
            </a:p>
          </p:txBody>
        </p:sp>
        <p:grpSp>
          <p:nvGrpSpPr>
            <p:cNvPr id="311" name="Google Shape;311;p34"/>
            <p:cNvGrpSpPr/>
            <p:nvPr/>
          </p:nvGrpSpPr>
          <p:grpSpPr>
            <a:xfrm>
              <a:off x="971466" y="1292434"/>
              <a:ext cx="870841" cy="3363485"/>
              <a:chOff x="971466" y="1292434"/>
              <a:chExt cx="870841" cy="3363485"/>
            </a:xfrm>
          </p:grpSpPr>
          <p:cxnSp>
            <p:nvCxnSpPr>
              <p:cNvPr id="312" name="Google Shape;312;p34"/>
              <p:cNvCxnSpPr/>
              <p:nvPr/>
            </p:nvCxnSpPr>
            <p:spPr>
              <a:xfrm flipH="1" rot="-5400000">
                <a:off x="207336" y="3045604"/>
                <a:ext cx="3219041" cy="1588"/>
              </a:xfrm>
              <a:prstGeom prst="straightConnector1">
                <a:avLst/>
              </a:prstGeom>
              <a:noFill/>
              <a:ln cap="flat" cmpd="sng" w="38100">
                <a:solidFill>
                  <a:schemeClr val="dk1"/>
                </a:solidFill>
                <a:prstDash val="solid"/>
                <a:round/>
                <a:headEnd len="sm" w="sm" type="none"/>
                <a:tailEnd len="sm" w="sm" type="none"/>
              </a:ln>
            </p:spPr>
          </p:cxnSp>
          <p:sp>
            <p:nvSpPr>
              <p:cNvPr id="313" name="Google Shape;313;p34"/>
              <p:cNvSpPr txBox="1"/>
              <p:nvPr/>
            </p:nvSpPr>
            <p:spPr>
              <a:xfrm>
                <a:off x="971466" y="1292434"/>
                <a:ext cx="870841" cy="584788"/>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Interest</a:t>
                </a:r>
                <a:endParaRPr/>
              </a:p>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rate</a:t>
                </a:r>
                <a:endParaRPr/>
              </a:p>
            </p:txBody>
          </p:sp>
        </p:grpSp>
      </p:grpSp>
      <p:sp>
        <p:nvSpPr>
          <p:cNvPr id="314" name="Google Shape;314;p34"/>
          <p:cNvSpPr txBox="1"/>
          <p:nvPr/>
        </p:nvSpPr>
        <p:spPr>
          <a:xfrm>
            <a:off x="84138" y="5770563"/>
            <a:ext cx="8834437" cy="107791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In panel (a), an increase in the money supply from MS</a:t>
            </a:r>
            <a:r>
              <a:rPr b="0" baseline="-25000" i="0" lang="en-US" sz="1600" u="none" cap="none" strike="noStrike">
                <a:solidFill>
                  <a:srgbClr val="800080"/>
                </a:solidFill>
                <a:latin typeface="Arial"/>
                <a:ea typeface="Arial"/>
                <a:cs typeface="Arial"/>
                <a:sym typeface="Arial"/>
              </a:rPr>
              <a:t>1</a:t>
            </a:r>
            <a:r>
              <a:rPr b="0" i="0" lang="en-US" sz="1600" u="none" cap="none" strike="noStrike">
                <a:solidFill>
                  <a:srgbClr val="800080"/>
                </a:solidFill>
                <a:latin typeface="Arial"/>
                <a:ea typeface="Arial"/>
                <a:cs typeface="Arial"/>
                <a:sym typeface="Arial"/>
              </a:rPr>
              <a:t> to MS</a:t>
            </a:r>
            <a:r>
              <a:rPr b="0" baseline="-25000" i="0" lang="en-US" sz="1600" u="none" cap="none" strike="noStrike">
                <a:solidFill>
                  <a:srgbClr val="800080"/>
                </a:solidFill>
                <a:latin typeface="Arial"/>
                <a:ea typeface="Arial"/>
                <a:cs typeface="Arial"/>
                <a:sym typeface="Arial"/>
              </a:rPr>
              <a:t>2</a:t>
            </a:r>
            <a:r>
              <a:rPr b="0" i="0" lang="en-US" sz="1600" u="none" cap="none" strike="noStrike">
                <a:solidFill>
                  <a:srgbClr val="800080"/>
                </a:solidFill>
                <a:latin typeface="Arial"/>
                <a:ea typeface="Arial"/>
                <a:cs typeface="Arial"/>
                <a:sym typeface="Arial"/>
              </a:rPr>
              <a:t> reduces the equilibrium interest rate from r</a:t>
            </a:r>
            <a:r>
              <a:rPr b="0" baseline="-25000" i="0" lang="en-US" sz="1600" u="none" cap="none" strike="noStrike">
                <a:solidFill>
                  <a:srgbClr val="800080"/>
                </a:solidFill>
                <a:latin typeface="Arial"/>
                <a:ea typeface="Arial"/>
                <a:cs typeface="Arial"/>
                <a:sym typeface="Arial"/>
              </a:rPr>
              <a:t>1</a:t>
            </a:r>
            <a:r>
              <a:rPr b="0" i="0" lang="en-US" sz="1600" u="none" cap="none" strike="noStrike">
                <a:solidFill>
                  <a:srgbClr val="800080"/>
                </a:solidFill>
                <a:latin typeface="Arial"/>
                <a:ea typeface="Arial"/>
                <a:cs typeface="Arial"/>
                <a:sym typeface="Arial"/>
              </a:rPr>
              <a:t> to r</a:t>
            </a:r>
            <a:r>
              <a:rPr b="0" baseline="-25000" i="0" lang="en-US" sz="1600" u="none" cap="none" strike="noStrike">
                <a:solidFill>
                  <a:srgbClr val="800080"/>
                </a:solidFill>
                <a:latin typeface="Arial"/>
                <a:ea typeface="Arial"/>
                <a:cs typeface="Arial"/>
                <a:sym typeface="Arial"/>
              </a:rPr>
              <a:t>2</a:t>
            </a:r>
            <a:r>
              <a:rPr b="0" i="0" lang="en-US" sz="1600" u="none" cap="none" strike="noStrike">
                <a:solidFill>
                  <a:srgbClr val="800080"/>
                </a:solidFill>
                <a:latin typeface="Arial"/>
                <a:ea typeface="Arial"/>
                <a:cs typeface="Arial"/>
                <a:sym typeface="Arial"/>
              </a:rPr>
              <a:t>. Because the interest rate is the cost of borrowing, the fall in the interest rate raises the quantity of goods and services demanded at a given price level from Y</a:t>
            </a:r>
            <a:r>
              <a:rPr b="0" baseline="-25000" i="0" lang="en-US" sz="1600" u="none" cap="none" strike="noStrike">
                <a:solidFill>
                  <a:srgbClr val="800080"/>
                </a:solidFill>
                <a:latin typeface="Arial"/>
                <a:ea typeface="Arial"/>
                <a:cs typeface="Arial"/>
                <a:sym typeface="Arial"/>
              </a:rPr>
              <a:t>1</a:t>
            </a:r>
            <a:r>
              <a:rPr b="0" i="0" lang="en-US" sz="1600" u="none" cap="none" strike="noStrike">
                <a:solidFill>
                  <a:srgbClr val="800080"/>
                </a:solidFill>
                <a:latin typeface="Arial"/>
                <a:ea typeface="Arial"/>
                <a:cs typeface="Arial"/>
                <a:sym typeface="Arial"/>
              </a:rPr>
              <a:t> to Y</a:t>
            </a:r>
            <a:r>
              <a:rPr b="0" baseline="-25000" i="0" lang="en-US" sz="1600" u="none" cap="none" strike="noStrike">
                <a:solidFill>
                  <a:srgbClr val="800080"/>
                </a:solidFill>
                <a:latin typeface="Arial"/>
                <a:ea typeface="Arial"/>
                <a:cs typeface="Arial"/>
                <a:sym typeface="Arial"/>
              </a:rPr>
              <a:t>2</a:t>
            </a:r>
            <a:r>
              <a:rPr b="0" i="0" lang="en-US" sz="1600" u="none" cap="none" strike="noStrike">
                <a:solidFill>
                  <a:srgbClr val="800080"/>
                </a:solidFill>
                <a:latin typeface="Arial"/>
                <a:ea typeface="Arial"/>
                <a:cs typeface="Arial"/>
                <a:sym typeface="Arial"/>
              </a:rPr>
              <a:t>. Thus, in panel (b), the aggregate-demand curve shifts to the right from AD</a:t>
            </a:r>
            <a:r>
              <a:rPr b="0" baseline="-25000" i="0" lang="en-US" sz="1600" u="none" cap="none" strike="noStrike">
                <a:solidFill>
                  <a:srgbClr val="800080"/>
                </a:solidFill>
                <a:latin typeface="Arial"/>
                <a:ea typeface="Arial"/>
                <a:cs typeface="Arial"/>
                <a:sym typeface="Arial"/>
              </a:rPr>
              <a:t>1</a:t>
            </a:r>
            <a:r>
              <a:rPr b="0" i="0" lang="en-US" sz="1600" u="none" cap="none" strike="noStrike">
                <a:solidFill>
                  <a:srgbClr val="800080"/>
                </a:solidFill>
                <a:latin typeface="Arial"/>
                <a:ea typeface="Arial"/>
                <a:cs typeface="Arial"/>
                <a:sym typeface="Arial"/>
              </a:rPr>
              <a:t> to AD</a:t>
            </a:r>
            <a:r>
              <a:rPr b="0" baseline="-25000" i="0" lang="en-US" sz="1600" u="none" cap="none" strike="noStrike">
                <a:solidFill>
                  <a:srgbClr val="800080"/>
                </a:solidFill>
                <a:latin typeface="Arial"/>
                <a:ea typeface="Arial"/>
                <a:cs typeface="Arial"/>
                <a:sym typeface="Arial"/>
              </a:rPr>
              <a:t>2</a:t>
            </a:r>
            <a:r>
              <a:rPr b="0" i="0" lang="en-US" sz="1600" u="none" cap="none" strike="noStrike">
                <a:solidFill>
                  <a:srgbClr val="800080"/>
                </a:solidFill>
                <a:latin typeface="Arial"/>
                <a:ea typeface="Arial"/>
                <a:cs typeface="Arial"/>
                <a:sym typeface="Arial"/>
              </a:rPr>
              <a:t>.</a:t>
            </a:r>
            <a:endParaRPr/>
          </a:p>
        </p:txBody>
      </p:sp>
      <p:grpSp>
        <p:nvGrpSpPr>
          <p:cNvPr id="315" name="Google Shape;315;p34"/>
          <p:cNvGrpSpPr/>
          <p:nvPr/>
        </p:nvGrpSpPr>
        <p:grpSpPr>
          <a:xfrm>
            <a:off x="687388" y="4810125"/>
            <a:ext cx="3846512" cy="606425"/>
            <a:chOff x="1672441" y="4655126"/>
            <a:chExt cx="3845801" cy="606671"/>
          </a:xfrm>
        </p:grpSpPr>
        <p:cxnSp>
          <p:nvCxnSpPr>
            <p:cNvPr id="316" name="Google Shape;316;p34"/>
            <p:cNvCxnSpPr/>
            <p:nvPr/>
          </p:nvCxnSpPr>
          <p:spPr>
            <a:xfrm>
              <a:off x="1816876" y="4655126"/>
              <a:ext cx="3561692" cy="0"/>
            </a:xfrm>
            <a:prstGeom prst="straightConnector1">
              <a:avLst/>
            </a:prstGeom>
            <a:noFill/>
            <a:ln cap="flat" cmpd="sng" w="38100">
              <a:solidFill>
                <a:schemeClr val="dk1"/>
              </a:solidFill>
              <a:prstDash val="solid"/>
              <a:round/>
              <a:headEnd len="sm" w="sm" type="none"/>
              <a:tailEnd len="sm" w="sm" type="none"/>
            </a:ln>
          </p:spPr>
        </p:cxnSp>
        <p:sp>
          <p:nvSpPr>
            <p:cNvPr id="317" name="Google Shape;317;p34"/>
            <p:cNvSpPr txBox="1"/>
            <p:nvPr/>
          </p:nvSpPr>
          <p:spPr>
            <a:xfrm>
              <a:off x="4488959" y="4676903"/>
              <a:ext cx="1029283" cy="58489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Quantity</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of money</a:t>
              </a:r>
              <a:endParaRPr/>
            </a:p>
          </p:txBody>
        </p:sp>
        <p:sp>
          <p:nvSpPr>
            <p:cNvPr id="318" name="Google Shape;318;p34"/>
            <p:cNvSpPr txBox="1"/>
            <p:nvPr/>
          </p:nvSpPr>
          <p:spPr>
            <a:xfrm>
              <a:off x="1672441" y="4665028"/>
              <a:ext cx="298432" cy="33862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0</a:t>
              </a:r>
              <a:endParaRPr/>
            </a:p>
          </p:txBody>
        </p:sp>
      </p:grpSp>
      <p:sp>
        <p:nvSpPr>
          <p:cNvPr id="319" name="Google Shape;319;p34"/>
          <p:cNvSpPr txBox="1"/>
          <p:nvPr/>
        </p:nvSpPr>
        <p:spPr>
          <a:xfrm>
            <a:off x="1128713" y="1173163"/>
            <a:ext cx="2576512" cy="33813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(a) The Money Market</a:t>
            </a:r>
            <a:endParaRPr/>
          </a:p>
        </p:txBody>
      </p:sp>
      <p:grpSp>
        <p:nvGrpSpPr>
          <p:cNvPr id="320" name="Google Shape;320;p34"/>
          <p:cNvGrpSpPr/>
          <p:nvPr/>
        </p:nvGrpSpPr>
        <p:grpSpPr>
          <a:xfrm>
            <a:off x="4387850" y="1385888"/>
            <a:ext cx="4578350" cy="3446462"/>
            <a:chOff x="1191094" y="1209308"/>
            <a:chExt cx="4578243" cy="3446611"/>
          </a:xfrm>
        </p:grpSpPr>
        <p:sp>
          <p:nvSpPr>
            <p:cNvPr id="321" name="Google Shape;321;p34"/>
            <p:cNvSpPr/>
            <p:nvPr/>
          </p:nvSpPr>
          <p:spPr>
            <a:xfrm>
              <a:off x="1829254" y="1402991"/>
              <a:ext cx="3940083" cy="3240227"/>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600" u="none" cap="none" strike="noStrike">
                <a:solidFill>
                  <a:schemeClr val="lt1"/>
                </a:solidFill>
                <a:latin typeface="Libre Baskerville"/>
                <a:ea typeface="Libre Baskerville"/>
                <a:cs typeface="Libre Baskerville"/>
                <a:sym typeface="Libre Baskerville"/>
              </a:endParaRPr>
            </a:p>
          </p:txBody>
        </p:sp>
        <p:grpSp>
          <p:nvGrpSpPr>
            <p:cNvPr id="322" name="Google Shape;322;p34"/>
            <p:cNvGrpSpPr/>
            <p:nvPr/>
          </p:nvGrpSpPr>
          <p:grpSpPr>
            <a:xfrm>
              <a:off x="1191094" y="1209308"/>
              <a:ext cx="651207" cy="3446611"/>
              <a:chOff x="1191094" y="1209308"/>
              <a:chExt cx="651207" cy="3446611"/>
            </a:xfrm>
          </p:grpSpPr>
          <p:cxnSp>
            <p:nvCxnSpPr>
              <p:cNvPr id="323" name="Google Shape;323;p34"/>
              <p:cNvCxnSpPr/>
              <p:nvPr/>
            </p:nvCxnSpPr>
            <p:spPr>
              <a:xfrm flipH="1" rot="-5400000">
                <a:off x="182153" y="3021517"/>
                <a:ext cx="3265628" cy="3175"/>
              </a:xfrm>
              <a:prstGeom prst="straightConnector1">
                <a:avLst/>
              </a:prstGeom>
              <a:noFill/>
              <a:ln cap="flat" cmpd="sng" w="38100">
                <a:solidFill>
                  <a:schemeClr val="dk1"/>
                </a:solidFill>
                <a:prstDash val="solid"/>
                <a:round/>
                <a:headEnd len="sm" w="sm" type="none"/>
                <a:tailEnd len="sm" w="sm" type="none"/>
              </a:ln>
            </p:spPr>
          </p:cxnSp>
          <p:sp>
            <p:nvSpPr>
              <p:cNvPr id="324" name="Google Shape;324;p34"/>
              <p:cNvSpPr txBox="1"/>
              <p:nvPr/>
            </p:nvSpPr>
            <p:spPr>
              <a:xfrm>
                <a:off x="1191094" y="1209308"/>
                <a:ext cx="651207" cy="584788"/>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Price</a:t>
                </a:r>
                <a:endParaRPr/>
              </a:p>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level</a:t>
                </a:r>
                <a:endParaRPr/>
              </a:p>
            </p:txBody>
          </p:sp>
        </p:grpSp>
      </p:grpSp>
      <p:grpSp>
        <p:nvGrpSpPr>
          <p:cNvPr id="325" name="Google Shape;325;p34"/>
          <p:cNvGrpSpPr/>
          <p:nvPr/>
        </p:nvGrpSpPr>
        <p:grpSpPr>
          <a:xfrm>
            <a:off x="4868863" y="4821238"/>
            <a:ext cx="4279900" cy="369887"/>
            <a:chOff x="1672441" y="4645684"/>
            <a:chExt cx="4278772" cy="369849"/>
          </a:xfrm>
        </p:grpSpPr>
        <p:cxnSp>
          <p:nvCxnSpPr>
            <p:cNvPr id="326" name="Google Shape;326;p34"/>
            <p:cNvCxnSpPr/>
            <p:nvPr/>
          </p:nvCxnSpPr>
          <p:spPr>
            <a:xfrm flipH="1" rot="10800000">
              <a:off x="1816865" y="4645684"/>
              <a:ext cx="3904221" cy="9524"/>
            </a:xfrm>
            <a:prstGeom prst="straightConnector1">
              <a:avLst/>
            </a:prstGeom>
            <a:noFill/>
            <a:ln cap="flat" cmpd="sng" w="38100">
              <a:solidFill>
                <a:schemeClr val="dk1"/>
              </a:solidFill>
              <a:prstDash val="solid"/>
              <a:round/>
              <a:headEnd len="sm" w="sm" type="none"/>
              <a:tailEnd len="sm" w="sm" type="none"/>
            </a:ln>
          </p:spPr>
        </p:cxnSp>
        <p:sp>
          <p:nvSpPr>
            <p:cNvPr id="327" name="Google Shape;327;p34"/>
            <p:cNvSpPr txBox="1"/>
            <p:nvPr/>
          </p:nvSpPr>
          <p:spPr>
            <a:xfrm>
              <a:off x="4144633" y="4676909"/>
              <a:ext cx="1806580" cy="33862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Quantity of output</a:t>
              </a:r>
              <a:endParaRPr/>
            </a:p>
          </p:txBody>
        </p:sp>
        <p:sp>
          <p:nvSpPr>
            <p:cNvPr id="328" name="Google Shape;328;p34"/>
            <p:cNvSpPr txBox="1"/>
            <p:nvPr/>
          </p:nvSpPr>
          <p:spPr>
            <a:xfrm>
              <a:off x="1672441" y="4665028"/>
              <a:ext cx="298427" cy="33862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0</a:t>
              </a:r>
              <a:endParaRPr/>
            </a:p>
          </p:txBody>
        </p:sp>
      </p:grpSp>
      <p:sp>
        <p:nvSpPr>
          <p:cNvPr id="329" name="Google Shape;329;p34"/>
          <p:cNvSpPr txBox="1"/>
          <p:nvPr/>
        </p:nvSpPr>
        <p:spPr>
          <a:xfrm>
            <a:off x="5380038" y="1182688"/>
            <a:ext cx="3443287" cy="33813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rgbClr val="800080"/>
                </a:solidFill>
                <a:latin typeface="Arial"/>
                <a:ea typeface="Arial"/>
                <a:cs typeface="Arial"/>
                <a:sym typeface="Arial"/>
              </a:rPr>
              <a:t>(b) The Aggregate-Demand Curve</a:t>
            </a:r>
            <a:endParaRPr/>
          </a:p>
        </p:txBody>
      </p:sp>
      <p:grpSp>
        <p:nvGrpSpPr>
          <p:cNvPr id="330" name="Google Shape;330;p34"/>
          <p:cNvGrpSpPr/>
          <p:nvPr/>
        </p:nvGrpSpPr>
        <p:grpSpPr>
          <a:xfrm>
            <a:off x="5224463" y="2481263"/>
            <a:ext cx="3443287" cy="2357437"/>
            <a:chOff x="1416896" y="1737565"/>
            <a:chExt cx="3443245" cy="2357544"/>
          </a:xfrm>
        </p:grpSpPr>
        <p:cxnSp>
          <p:nvCxnSpPr>
            <p:cNvPr id="331" name="Google Shape;331;p34"/>
            <p:cNvCxnSpPr/>
            <p:nvPr/>
          </p:nvCxnSpPr>
          <p:spPr>
            <a:xfrm rot="10800000">
              <a:off x="1416896" y="1737565"/>
              <a:ext cx="2208185" cy="2008278"/>
            </a:xfrm>
            <a:prstGeom prst="straightConnector1">
              <a:avLst/>
            </a:prstGeom>
            <a:noFill/>
            <a:ln cap="flat" cmpd="sng" w="38100">
              <a:solidFill>
                <a:srgbClr val="000099"/>
              </a:solidFill>
              <a:prstDash val="solid"/>
              <a:round/>
              <a:headEnd len="sm" w="sm" type="none"/>
              <a:tailEnd len="sm" w="sm" type="none"/>
            </a:ln>
          </p:spPr>
        </p:cxnSp>
        <p:sp>
          <p:nvSpPr>
            <p:cNvPr id="332" name="Google Shape;332;p34"/>
            <p:cNvSpPr txBox="1"/>
            <p:nvPr/>
          </p:nvSpPr>
          <p:spPr>
            <a:xfrm>
              <a:off x="3433336" y="3510100"/>
              <a:ext cx="1426805" cy="58500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Aggregate</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demand, AD</a:t>
              </a:r>
              <a:r>
                <a:rPr b="0" baseline="-25000" i="0" lang="en-US" sz="1600" u="none" cap="none" strike="noStrike">
                  <a:solidFill>
                    <a:schemeClr val="dk1"/>
                  </a:solidFill>
                  <a:latin typeface="Arial"/>
                  <a:ea typeface="Arial"/>
                  <a:cs typeface="Arial"/>
                  <a:sym typeface="Arial"/>
                </a:rPr>
                <a:t>1</a:t>
              </a:r>
              <a:endParaRPr/>
            </a:p>
          </p:txBody>
        </p:sp>
      </p:grpSp>
      <p:grpSp>
        <p:nvGrpSpPr>
          <p:cNvPr id="333" name="Google Shape;333;p34"/>
          <p:cNvGrpSpPr/>
          <p:nvPr/>
        </p:nvGrpSpPr>
        <p:grpSpPr>
          <a:xfrm>
            <a:off x="1128712" y="2374900"/>
            <a:ext cx="3265488" cy="2463800"/>
            <a:chOff x="990424" y="1559562"/>
            <a:chExt cx="3263848" cy="2462533"/>
          </a:xfrm>
        </p:grpSpPr>
        <p:cxnSp>
          <p:nvCxnSpPr>
            <p:cNvPr id="334" name="Google Shape;334;p34"/>
            <p:cNvCxnSpPr/>
            <p:nvPr/>
          </p:nvCxnSpPr>
          <p:spPr>
            <a:xfrm flipH="1" rot="5400000">
              <a:off x="1313330" y="1236657"/>
              <a:ext cx="1878633" cy="2524444"/>
            </a:xfrm>
            <a:prstGeom prst="straightConnector1">
              <a:avLst/>
            </a:prstGeom>
            <a:noFill/>
            <a:ln cap="flat" cmpd="sng" w="38100">
              <a:solidFill>
                <a:srgbClr val="000099"/>
              </a:solidFill>
              <a:prstDash val="solid"/>
              <a:round/>
              <a:headEnd len="sm" w="sm" type="none"/>
              <a:tailEnd len="sm" w="sm" type="none"/>
            </a:ln>
          </p:spPr>
        </p:cxnSp>
        <p:sp>
          <p:nvSpPr>
            <p:cNvPr id="335" name="Google Shape;335;p34"/>
            <p:cNvSpPr txBox="1"/>
            <p:nvPr/>
          </p:nvSpPr>
          <p:spPr>
            <a:xfrm>
              <a:off x="2656574" y="3437438"/>
              <a:ext cx="1597698" cy="58465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Money demand</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at price level P</a:t>
              </a:r>
              <a:endParaRPr b="0" baseline="-25000" i="0" sz="1600" u="none" cap="none" strike="noStrike">
                <a:solidFill>
                  <a:schemeClr val="dk1"/>
                </a:solidFill>
                <a:latin typeface="Arial"/>
                <a:ea typeface="Arial"/>
                <a:cs typeface="Arial"/>
                <a:sym typeface="Arial"/>
              </a:endParaRPr>
            </a:p>
          </p:txBody>
        </p:sp>
      </p:grpSp>
      <p:grpSp>
        <p:nvGrpSpPr>
          <p:cNvPr id="336" name="Google Shape;336;p34"/>
          <p:cNvGrpSpPr/>
          <p:nvPr/>
        </p:nvGrpSpPr>
        <p:grpSpPr>
          <a:xfrm>
            <a:off x="957263" y="1666875"/>
            <a:ext cx="1490662" cy="3143249"/>
            <a:chOff x="1244152" y="1003490"/>
            <a:chExt cx="1490943" cy="3143183"/>
          </a:xfrm>
        </p:grpSpPr>
        <p:cxnSp>
          <p:nvCxnSpPr>
            <p:cNvPr id="337" name="Google Shape;337;p34"/>
            <p:cNvCxnSpPr/>
            <p:nvPr/>
          </p:nvCxnSpPr>
          <p:spPr>
            <a:xfrm rot="-5400000">
              <a:off x="768874" y="2869557"/>
              <a:ext cx="2552646" cy="1587"/>
            </a:xfrm>
            <a:prstGeom prst="straightConnector1">
              <a:avLst/>
            </a:prstGeom>
            <a:noFill/>
            <a:ln cap="flat" cmpd="sng" w="38100">
              <a:solidFill>
                <a:srgbClr val="000099"/>
              </a:solidFill>
              <a:prstDash val="solid"/>
              <a:round/>
              <a:headEnd len="sm" w="sm" type="none"/>
              <a:tailEnd len="sm" w="sm" type="none"/>
            </a:ln>
          </p:spPr>
        </p:cxnSp>
        <p:sp>
          <p:nvSpPr>
            <p:cNvPr id="338" name="Google Shape;338;p34"/>
            <p:cNvSpPr txBox="1"/>
            <p:nvPr/>
          </p:nvSpPr>
          <p:spPr>
            <a:xfrm>
              <a:off x="1244152" y="1003490"/>
              <a:ext cx="1490943" cy="584656"/>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Money supply,</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 MS</a:t>
              </a:r>
              <a:r>
                <a:rPr b="0" baseline="-25000" i="0" lang="en-US" sz="1600" u="none" cap="none" strike="noStrike">
                  <a:solidFill>
                    <a:schemeClr val="dk1"/>
                  </a:solidFill>
                  <a:latin typeface="Arial"/>
                  <a:ea typeface="Arial"/>
                  <a:cs typeface="Arial"/>
                  <a:sym typeface="Arial"/>
                </a:rPr>
                <a:t>1</a:t>
              </a:r>
              <a:endParaRPr/>
            </a:p>
          </p:txBody>
        </p:sp>
      </p:grpSp>
      <p:grpSp>
        <p:nvGrpSpPr>
          <p:cNvPr id="339" name="Google Shape;339;p34"/>
          <p:cNvGrpSpPr/>
          <p:nvPr/>
        </p:nvGrpSpPr>
        <p:grpSpPr>
          <a:xfrm>
            <a:off x="498475" y="2638425"/>
            <a:ext cx="1341438" cy="338138"/>
            <a:chOff x="486875" y="2898886"/>
            <a:chExt cx="1341708" cy="338554"/>
          </a:xfrm>
        </p:grpSpPr>
        <p:grpSp>
          <p:nvGrpSpPr>
            <p:cNvPr id="340" name="Google Shape;340;p34"/>
            <p:cNvGrpSpPr/>
            <p:nvPr/>
          </p:nvGrpSpPr>
          <p:grpSpPr>
            <a:xfrm>
              <a:off x="486875" y="2898886"/>
              <a:ext cx="1270255" cy="338554"/>
              <a:chOff x="1520010" y="2972792"/>
              <a:chExt cx="1270243" cy="339104"/>
            </a:xfrm>
          </p:grpSpPr>
          <p:cxnSp>
            <p:nvCxnSpPr>
              <p:cNvPr id="341" name="Google Shape;341;p34"/>
              <p:cNvCxnSpPr/>
              <p:nvPr/>
            </p:nvCxnSpPr>
            <p:spPr>
              <a:xfrm>
                <a:off x="1829632" y="3173388"/>
                <a:ext cx="960621" cy="0"/>
              </a:xfrm>
              <a:prstGeom prst="straightConnector1">
                <a:avLst/>
              </a:prstGeom>
              <a:noFill/>
              <a:ln cap="flat" cmpd="sng" w="9525">
                <a:solidFill>
                  <a:schemeClr val="dk1"/>
                </a:solidFill>
                <a:prstDash val="dot"/>
                <a:round/>
                <a:headEnd len="sm" w="sm" type="none"/>
                <a:tailEnd len="sm" w="sm" type="none"/>
              </a:ln>
            </p:spPr>
          </p:cxnSp>
          <p:sp>
            <p:nvSpPr>
              <p:cNvPr id="342" name="Google Shape;342;p34"/>
              <p:cNvSpPr txBox="1"/>
              <p:nvPr/>
            </p:nvSpPr>
            <p:spPr>
              <a:xfrm>
                <a:off x="1520010" y="2972792"/>
                <a:ext cx="328933" cy="33910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r</a:t>
                </a:r>
                <a:r>
                  <a:rPr b="0" baseline="-25000" i="0" lang="en-US" sz="1600" u="none" cap="none" strike="noStrike">
                    <a:solidFill>
                      <a:schemeClr val="dk1"/>
                    </a:solidFill>
                    <a:latin typeface="Arial"/>
                    <a:ea typeface="Arial"/>
                    <a:cs typeface="Arial"/>
                    <a:sym typeface="Arial"/>
                  </a:rPr>
                  <a:t>1</a:t>
                </a:r>
                <a:endParaRPr/>
              </a:p>
            </p:txBody>
          </p:sp>
        </p:grpSp>
        <p:sp>
          <p:nvSpPr>
            <p:cNvPr id="343" name="Google Shape;343;p34"/>
            <p:cNvSpPr/>
            <p:nvPr/>
          </p:nvSpPr>
          <p:spPr>
            <a:xfrm>
              <a:off x="1682376" y="3031140"/>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600" u="none" cap="none" strike="noStrike">
                <a:solidFill>
                  <a:schemeClr val="dk1"/>
                </a:solidFill>
                <a:latin typeface="Arial"/>
                <a:ea typeface="Arial"/>
                <a:cs typeface="Arial"/>
                <a:sym typeface="Arial"/>
              </a:endParaRPr>
            </a:p>
          </p:txBody>
        </p:sp>
      </p:grpSp>
      <p:grpSp>
        <p:nvGrpSpPr>
          <p:cNvPr id="344" name="Google Shape;344;p34"/>
          <p:cNvGrpSpPr/>
          <p:nvPr/>
        </p:nvGrpSpPr>
        <p:grpSpPr>
          <a:xfrm>
            <a:off x="5703888" y="3028950"/>
            <a:ext cx="396875" cy="2152650"/>
            <a:chOff x="6238739" y="3171662"/>
            <a:chExt cx="396262" cy="2152547"/>
          </a:xfrm>
        </p:grpSpPr>
        <p:grpSp>
          <p:nvGrpSpPr>
            <p:cNvPr id="345" name="Google Shape;345;p34"/>
            <p:cNvGrpSpPr/>
            <p:nvPr/>
          </p:nvGrpSpPr>
          <p:grpSpPr>
            <a:xfrm>
              <a:off x="6238739" y="3241509"/>
              <a:ext cx="396262" cy="2082700"/>
              <a:chOff x="3012877" y="3124449"/>
              <a:chExt cx="396151" cy="2083012"/>
            </a:xfrm>
          </p:grpSpPr>
          <p:sp>
            <p:nvSpPr>
              <p:cNvPr id="346" name="Google Shape;346;p34"/>
              <p:cNvSpPr txBox="1"/>
              <p:nvPr/>
            </p:nvSpPr>
            <p:spPr>
              <a:xfrm>
                <a:off x="3012877" y="4868856"/>
                <a:ext cx="396151" cy="33860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Y</a:t>
                </a:r>
                <a:r>
                  <a:rPr b="0" baseline="-25000" i="0" lang="en-US" sz="1600" u="none" cap="none" strike="noStrike">
                    <a:solidFill>
                      <a:schemeClr val="dk1"/>
                    </a:solidFill>
                    <a:latin typeface="Arial"/>
                    <a:ea typeface="Arial"/>
                    <a:cs typeface="Arial"/>
                    <a:sym typeface="Arial"/>
                  </a:rPr>
                  <a:t>1</a:t>
                </a:r>
                <a:endParaRPr/>
              </a:p>
            </p:txBody>
          </p:sp>
          <p:cxnSp>
            <p:nvCxnSpPr>
              <p:cNvPr id="347" name="Google Shape;347;p34"/>
              <p:cNvCxnSpPr/>
              <p:nvPr/>
            </p:nvCxnSpPr>
            <p:spPr>
              <a:xfrm flipH="1" rot="-5400000">
                <a:off x="2338554" y="3984171"/>
                <a:ext cx="1722613" cy="3169"/>
              </a:xfrm>
              <a:prstGeom prst="straightConnector1">
                <a:avLst/>
              </a:prstGeom>
              <a:noFill/>
              <a:ln cap="flat" cmpd="sng" w="9525">
                <a:solidFill>
                  <a:schemeClr val="dk1"/>
                </a:solidFill>
                <a:prstDash val="dot"/>
                <a:round/>
                <a:headEnd len="sm" w="sm" type="none"/>
                <a:tailEnd len="sm" w="sm" type="none"/>
              </a:ln>
            </p:spPr>
          </p:cxnSp>
        </p:grpSp>
        <p:sp>
          <p:nvSpPr>
            <p:cNvPr id="348" name="Google Shape;348;p34"/>
            <p:cNvSpPr/>
            <p:nvPr/>
          </p:nvSpPr>
          <p:spPr>
            <a:xfrm>
              <a:off x="6359268" y="3171662"/>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600" u="none" cap="none" strike="noStrike">
                <a:solidFill>
                  <a:schemeClr val="dk1"/>
                </a:solidFill>
                <a:latin typeface="Arial"/>
                <a:ea typeface="Arial"/>
                <a:cs typeface="Arial"/>
                <a:sym typeface="Arial"/>
              </a:endParaRPr>
            </a:p>
          </p:txBody>
        </p:sp>
      </p:grpSp>
      <p:grpSp>
        <p:nvGrpSpPr>
          <p:cNvPr id="349" name="Google Shape;349;p34"/>
          <p:cNvGrpSpPr/>
          <p:nvPr/>
        </p:nvGrpSpPr>
        <p:grpSpPr>
          <a:xfrm>
            <a:off x="4614863" y="2930525"/>
            <a:ext cx="1298575" cy="338138"/>
            <a:chOff x="1425010" y="3008290"/>
            <a:chExt cx="1298975" cy="337387"/>
          </a:xfrm>
        </p:grpSpPr>
        <p:cxnSp>
          <p:nvCxnSpPr>
            <p:cNvPr id="350" name="Google Shape;350;p34"/>
            <p:cNvCxnSpPr/>
            <p:nvPr/>
          </p:nvCxnSpPr>
          <p:spPr>
            <a:xfrm>
              <a:off x="1829947" y="3171440"/>
              <a:ext cx="894038" cy="4751"/>
            </a:xfrm>
            <a:prstGeom prst="straightConnector1">
              <a:avLst/>
            </a:prstGeom>
            <a:noFill/>
            <a:ln cap="flat" cmpd="sng" w="9525">
              <a:solidFill>
                <a:schemeClr val="dk1"/>
              </a:solidFill>
              <a:prstDash val="dot"/>
              <a:round/>
              <a:headEnd len="sm" w="sm" type="none"/>
              <a:tailEnd len="sm" w="sm" type="none"/>
            </a:ln>
          </p:spPr>
        </p:cxnSp>
        <p:sp>
          <p:nvSpPr>
            <p:cNvPr id="351" name="Google Shape;351;p34"/>
            <p:cNvSpPr txBox="1"/>
            <p:nvPr/>
          </p:nvSpPr>
          <p:spPr>
            <a:xfrm>
              <a:off x="1425010" y="3008290"/>
              <a:ext cx="320919" cy="33738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P</a:t>
              </a:r>
              <a:endParaRPr b="0" baseline="-25000" i="0" sz="1600" u="none" cap="none" strike="noStrike">
                <a:solidFill>
                  <a:schemeClr val="dk1"/>
                </a:solidFill>
                <a:latin typeface="Arial"/>
                <a:ea typeface="Arial"/>
                <a:cs typeface="Arial"/>
                <a:sym typeface="Arial"/>
              </a:endParaRPr>
            </a:p>
          </p:txBody>
        </p:sp>
      </p:grpSp>
      <p:cxnSp>
        <p:nvCxnSpPr>
          <p:cNvPr id="352" name="Google Shape;352;p34"/>
          <p:cNvCxnSpPr/>
          <p:nvPr/>
        </p:nvCxnSpPr>
        <p:spPr>
          <a:xfrm>
            <a:off x="1817688" y="2505075"/>
            <a:ext cx="925512" cy="0"/>
          </a:xfrm>
          <a:prstGeom prst="straightConnector1">
            <a:avLst/>
          </a:prstGeom>
          <a:noFill/>
          <a:ln cap="flat" cmpd="sng" w="19050">
            <a:solidFill>
              <a:srgbClr val="800080"/>
            </a:solidFill>
            <a:prstDash val="solid"/>
            <a:round/>
            <a:headEnd len="sm" w="sm" type="none"/>
            <a:tailEnd len="med" w="med" type="triangle"/>
          </a:ln>
        </p:spPr>
      </p:cxnSp>
      <p:cxnSp>
        <p:nvCxnSpPr>
          <p:cNvPr id="353" name="Google Shape;353;p34"/>
          <p:cNvCxnSpPr/>
          <p:nvPr/>
        </p:nvCxnSpPr>
        <p:spPr>
          <a:xfrm rot="10800000">
            <a:off x="5380038" y="2552700"/>
            <a:ext cx="887412" cy="0"/>
          </a:xfrm>
          <a:prstGeom prst="straightConnector1">
            <a:avLst/>
          </a:prstGeom>
          <a:noFill/>
          <a:ln cap="flat" cmpd="sng" w="19050">
            <a:solidFill>
              <a:srgbClr val="800080"/>
            </a:solidFill>
            <a:prstDash val="solid"/>
            <a:round/>
            <a:headEnd len="med" w="med" type="triangle"/>
            <a:tailEnd len="sm" w="sm" type="none"/>
          </a:ln>
        </p:spPr>
      </p:cxnSp>
      <p:grpSp>
        <p:nvGrpSpPr>
          <p:cNvPr id="354" name="Google Shape;354;p34"/>
          <p:cNvGrpSpPr/>
          <p:nvPr/>
        </p:nvGrpSpPr>
        <p:grpSpPr>
          <a:xfrm>
            <a:off x="2363788" y="2195513"/>
            <a:ext cx="2228850" cy="738187"/>
            <a:chOff x="4381998" y="3109335"/>
            <a:chExt cx="2229063" cy="738664"/>
          </a:xfrm>
        </p:grpSpPr>
        <p:sp>
          <p:nvSpPr>
            <p:cNvPr id="355" name="Google Shape;355;p34"/>
            <p:cNvSpPr txBox="1"/>
            <p:nvPr/>
          </p:nvSpPr>
          <p:spPr>
            <a:xfrm>
              <a:off x="5023767" y="3109335"/>
              <a:ext cx="1587294" cy="73866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1. When the Fed</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increases the</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money supply . . .</a:t>
              </a:r>
              <a:endParaRPr b="0" baseline="-25000" i="0" sz="1400" u="none" cap="none" strike="noStrike">
                <a:solidFill>
                  <a:srgbClr val="800080"/>
                </a:solidFill>
                <a:latin typeface="Arial"/>
                <a:ea typeface="Arial"/>
                <a:cs typeface="Arial"/>
                <a:sym typeface="Arial"/>
              </a:endParaRPr>
            </a:p>
          </p:txBody>
        </p:sp>
        <p:cxnSp>
          <p:nvCxnSpPr>
            <p:cNvPr id="356" name="Google Shape;356;p34"/>
            <p:cNvCxnSpPr/>
            <p:nvPr/>
          </p:nvCxnSpPr>
          <p:spPr>
            <a:xfrm rot="10800000">
              <a:off x="4381998" y="3431805"/>
              <a:ext cx="652524" cy="214451"/>
            </a:xfrm>
            <a:prstGeom prst="straightConnector1">
              <a:avLst/>
            </a:prstGeom>
            <a:noFill/>
            <a:ln cap="flat" cmpd="sng" w="9525">
              <a:solidFill>
                <a:srgbClr val="800080"/>
              </a:solidFill>
              <a:prstDash val="solid"/>
              <a:round/>
              <a:headEnd len="sm" w="sm" type="none"/>
              <a:tailEnd len="sm" w="sm" type="none"/>
            </a:ln>
          </p:spPr>
        </p:cxnSp>
      </p:grpSp>
      <p:grpSp>
        <p:nvGrpSpPr>
          <p:cNvPr id="357" name="Google Shape;357;p34"/>
          <p:cNvGrpSpPr/>
          <p:nvPr/>
        </p:nvGrpSpPr>
        <p:grpSpPr>
          <a:xfrm>
            <a:off x="2533650" y="1890713"/>
            <a:ext cx="625475" cy="2928937"/>
            <a:chOff x="1790075" y="1217203"/>
            <a:chExt cx="625097" cy="2929471"/>
          </a:xfrm>
        </p:grpSpPr>
        <p:cxnSp>
          <p:nvCxnSpPr>
            <p:cNvPr id="358" name="Google Shape;358;p34"/>
            <p:cNvCxnSpPr/>
            <p:nvPr/>
          </p:nvCxnSpPr>
          <p:spPr>
            <a:xfrm rot="-5400000">
              <a:off x="768132" y="2869298"/>
              <a:ext cx="2553165" cy="1587"/>
            </a:xfrm>
            <a:prstGeom prst="straightConnector1">
              <a:avLst/>
            </a:prstGeom>
            <a:noFill/>
            <a:ln cap="flat" cmpd="sng" w="38100">
              <a:solidFill>
                <a:srgbClr val="C00000"/>
              </a:solidFill>
              <a:prstDash val="solid"/>
              <a:round/>
              <a:headEnd len="sm" w="sm" type="none"/>
              <a:tailEnd len="sm" w="sm" type="none"/>
            </a:ln>
          </p:spPr>
        </p:cxnSp>
        <p:sp>
          <p:nvSpPr>
            <p:cNvPr id="359" name="Google Shape;359;p34"/>
            <p:cNvSpPr txBox="1"/>
            <p:nvPr/>
          </p:nvSpPr>
          <p:spPr>
            <a:xfrm>
              <a:off x="1790075" y="1217203"/>
              <a:ext cx="625097" cy="33848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 MS</a:t>
              </a:r>
              <a:r>
                <a:rPr b="0" baseline="-25000" i="0" lang="en-US" sz="1600" u="none" cap="none" strike="noStrike">
                  <a:solidFill>
                    <a:schemeClr val="dk1"/>
                  </a:solidFill>
                  <a:latin typeface="Arial"/>
                  <a:ea typeface="Arial"/>
                  <a:cs typeface="Arial"/>
                  <a:sym typeface="Arial"/>
                </a:rPr>
                <a:t>2</a:t>
              </a:r>
              <a:endParaRPr/>
            </a:p>
          </p:txBody>
        </p:sp>
      </p:grpSp>
      <p:grpSp>
        <p:nvGrpSpPr>
          <p:cNvPr id="360" name="Google Shape;360;p34"/>
          <p:cNvGrpSpPr/>
          <p:nvPr/>
        </p:nvGrpSpPr>
        <p:grpSpPr>
          <a:xfrm>
            <a:off x="496888" y="3395663"/>
            <a:ext cx="2376487" cy="338137"/>
            <a:chOff x="486875" y="2898884"/>
            <a:chExt cx="2377053" cy="338554"/>
          </a:xfrm>
        </p:grpSpPr>
        <p:grpSp>
          <p:nvGrpSpPr>
            <p:cNvPr id="361" name="Google Shape;361;p34"/>
            <p:cNvGrpSpPr/>
            <p:nvPr/>
          </p:nvGrpSpPr>
          <p:grpSpPr>
            <a:xfrm>
              <a:off x="486875" y="2898884"/>
              <a:ext cx="2377053" cy="338554"/>
              <a:chOff x="1520010" y="2972790"/>
              <a:chExt cx="2377030" cy="339104"/>
            </a:xfrm>
          </p:grpSpPr>
          <p:cxnSp>
            <p:nvCxnSpPr>
              <p:cNvPr id="362" name="Google Shape;362;p34"/>
              <p:cNvCxnSpPr/>
              <p:nvPr/>
            </p:nvCxnSpPr>
            <p:spPr>
              <a:xfrm>
                <a:off x="1831231" y="3173387"/>
                <a:ext cx="2065809" cy="1592"/>
              </a:xfrm>
              <a:prstGeom prst="straightConnector1">
                <a:avLst/>
              </a:prstGeom>
              <a:noFill/>
              <a:ln cap="flat" cmpd="sng" w="9525">
                <a:solidFill>
                  <a:schemeClr val="dk1"/>
                </a:solidFill>
                <a:prstDash val="dot"/>
                <a:round/>
                <a:headEnd len="sm" w="sm" type="none"/>
                <a:tailEnd len="sm" w="sm" type="none"/>
              </a:ln>
            </p:spPr>
          </p:cxnSp>
          <p:sp>
            <p:nvSpPr>
              <p:cNvPr id="363" name="Google Shape;363;p34"/>
              <p:cNvSpPr txBox="1"/>
              <p:nvPr/>
            </p:nvSpPr>
            <p:spPr>
              <a:xfrm>
                <a:off x="1520010" y="2972790"/>
                <a:ext cx="328933" cy="33910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r</a:t>
                </a:r>
                <a:r>
                  <a:rPr b="0" baseline="-25000" i="0" lang="en-US" sz="1600" u="none" cap="none" strike="noStrike">
                    <a:solidFill>
                      <a:schemeClr val="dk1"/>
                    </a:solidFill>
                    <a:latin typeface="Arial"/>
                    <a:ea typeface="Arial"/>
                    <a:cs typeface="Arial"/>
                    <a:sym typeface="Arial"/>
                  </a:rPr>
                  <a:t>2</a:t>
                </a:r>
                <a:endParaRPr/>
              </a:p>
            </p:txBody>
          </p:sp>
        </p:grpSp>
        <p:sp>
          <p:nvSpPr>
            <p:cNvPr id="364" name="Google Shape;364;p34"/>
            <p:cNvSpPr/>
            <p:nvPr/>
          </p:nvSpPr>
          <p:spPr>
            <a:xfrm>
              <a:off x="2715501" y="3031140"/>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600" u="none" cap="none" strike="noStrike">
                <a:solidFill>
                  <a:schemeClr val="dk1"/>
                </a:solidFill>
                <a:latin typeface="Arial"/>
                <a:ea typeface="Arial"/>
                <a:cs typeface="Arial"/>
                <a:sym typeface="Arial"/>
              </a:endParaRPr>
            </a:p>
          </p:txBody>
        </p:sp>
      </p:grpSp>
      <p:cxnSp>
        <p:nvCxnSpPr>
          <p:cNvPr id="365" name="Google Shape;365;p34"/>
          <p:cNvCxnSpPr/>
          <p:nvPr/>
        </p:nvCxnSpPr>
        <p:spPr>
          <a:xfrm rot="-5400000">
            <a:off x="629444" y="3229769"/>
            <a:ext cx="665162" cy="0"/>
          </a:xfrm>
          <a:prstGeom prst="straightConnector1">
            <a:avLst/>
          </a:prstGeom>
          <a:noFill/>
          <a:ln cap="flat" cmpd="sng" w="19050">
            <a:solidFill>
              <a:srgbClr val="800080"/>
            </a:solidFill>
            <a:prstDash val="solid"/>
            <a:round/>
            <a:headEnd len="med" w="med" type="triangle"/>
            <a:tailEnd len="sm" w="sm" type="none"/>
          </a:ln>
        </p:spPr>
      </p:cxnSp>
      <p:grpSp>
        <p:nvGrpSpPr>
          <p:cNvPr id="366" name="Google Shape;366;p34"/>
          <p:cNvGrpSpPr/>
          <p:nvPr/>
        </p:nvGrpSpPr>
        <p:grpSpPr>
          <a:xfrm>
            <a:off x="5700713" y="1981200"/>
            <a:ext cx="2786062" cy="2289175"/>
            <a:chOff x="1416896" y="1737565"/>
            <a:chExt cx="2785777" cy="2289426"/>
          </a:xfrm>
        </p:grpSpPr>
        <p:cxnSp>
          <p:nvCxnSpPr>
            <p:cNvPr id="367" name="Google Shape;367;p34"/>
            <p:cNvCxnSpPr/>
            <p:nvPr/>
          </p:nvCxnSpPr>
          <p:spPr>
            <a:xfrm rot="10800000">
              <a:off x="1416896" y="1737565"/>
              <a:ext cx="2207986" cy="2008408"/>
            </a:xfrm>
            <a:prstGeom prst="straightConnector1">
              <a:avLst/>
            </a:prstGeom>
            <a:noFill/>
            <a:ln cap="flat" cmpd="sng" w="38100">
              <a:solidFill>
                <a:srgbClr val="C00000"/>
              </a:solidFill>
              <a:prstDash val="solid"/>
              <a:round/>
              <a:headEnd len="sm" w="sm" type="none"/>
              <a:tailEnd len="sm" w="sm" type="none"/>
            </a:ln>
          </p:spPr>
        </p:cxnSp>
        <p:sp>
          <p:nvSpPr>
            <p:cNvPr id="368" name="Google Shape;368;p34"/>
            <p:cNvSpPr txBox="1"/>
            <p:nvPr/>
          </p:nvSpPr>
          <p:spPr>
            <a:xfrm>
              <a:off x="3658957" y="3688302"/>
              <a:ext cx="543716" cy="33868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AD</a:t>
              </a:r>
              <a:r>
                <a:rPr b="0" baseline="-25000" i="0" lang="en-US" sz="1600" u="none" cap="none" strike="noStrike">
                  <a:solidFill>
                    <a:schemeClr val="dk1"/>
                  </a:solidFill>
                  <a:latin typeface="Arial"/>
                  <a:ea typeface="Arial"/>
                  <a:cs typeface="Arial"/>
                  <a:sym typeface="Arial"/>
                </a:rPr>
                <a:t>2</a:t>
              </a:r>
              <a:endParaRPr/>
            </a:p>
          </p:txBody>
        </p:sp>
      </p:grpSp>
      <p:cxnSp>
        <p:nvCxnSpPr>
          <p:cNvPr id="369" name="Google Shape;369;p34"/>
          <p:cNvCxnSpPr/>
          <p:nvPr/>
        </p:nvCxnSpPr>
        <p:spPr>
          <a:xfrm flipH="1" rot="10800000">
            <a:off x="5969000" y="3098800"/>
            <a:ext cx="990600" cy="6350"/>
          </a:xfrm>
          <a:prstGeom prst="straightConnector1">
            <a:avLst/>
          </a:prstGeom>
          <a:noFill/>
          <a:ln cap="flat" cmpd="sng" w="9525">
            <a:solidFill>
              <a:schemeClr val="dk1"/>
            </a:solidFill>
            <a:prstDash val="dot"/>
            <a:round/>
            <a:headEnd len="sm" w="sm" type="none"/>
            <a:tailEnd len="sm" w="sm" type="none"/>
          </a:ln>
        </p:spPr>
      </p:cxnSp>
      <p:grpSp>
        <p:nvGrpSpPr>
          <p:cNvPr id="370" name="Google Shape;370;p34"/>
          <p:cNvGrpSpPr/>
          <p:nvPr/>
        </p:nvGrpSpPr>
        <p:grpSpPr>
          <a:xfrm>
            <a:off x="6746875" y="3038475"/>
            <a:ext cx="396875" cy="2152650"/>
            <a:chOff x="6238740" y="3171662"/>
            <a:chExt cx="396262" cy="2152542"/>
          </a:xfrm>
        </p:grpSpPr>
        <p:grpSp>
          <p:nvGrpSpPr>
            <p:cNvPr id="371" name="Google Shape;371;p34"/>
            <p:cNvGrpSpPr/>
            <p:nvPr/>
          </p:nvGrpSpPr>
          <p:grpSpPr>
            <a:xfrm>
              <a:off x="6238740" y="3241508"/>
              <a:ext cx="396262" cy="2082696"/>
              <a:chOff x="3012878" y="3124451"/>
              <a:chExt cx="396151" cy="2083010"/>
            </a:xfrm>
          </p:grpSpPr>
          <p:sp>
            <p:nvSpPr>
              <p:cNvPr id="372" name="Google Shape;372;p34"/>
              <p:cNvSpPr txBox="1"/>
              <p:nvPr/>
            </p:nvSpPr>
            <p:spPr>
              <a:xfrm>
                <a:off x="3012878" y="4868856"/>
                <a:ext cx="396151" cy="33860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Y</a:t>
                </a:r>
                <a:r>
                  <a:rPr b="0" baseline="-25000" i="0" lang="en-US" sz="1600" u="none" cap="none" strike="noStrike">
                    <a:solidFill>
                      <a:schemeClr val="dk1"/>
                    </a:solidFill>
                    <a:latin typeface="Arial"/>
                    <a:ea typeface="Arial"/>
                    <a:cs typeface="Arial"/>
                    <a:sym typeface="Arial"/>
                  </a:rPr>
                  <a:t>2</a:t>
                </a:r>
                <a:endParaRPr/>
              </a:p>
            </p:txBody>
          </p:sp>
          <p:cxnSp>
            <p:nvCxnSpPr>
              <p:cNvPr id="373" name="Google Shape;373;p34"/>
              <p:cNvCxnSpPr/>
              <p:nvPr/>
            </p:nvCxnSpPr>
            <p:spPr>
              <a:xfrm flipH="1" rot="-5400000">
                <a:off x="2338556" y="3984172"/>
                <a:ext cx="1722612" cy="3169"/>
              </a:xfrm>
              <a:prstGeom prst="straightConnector1">
                <a:avLst/>
              </a:prstGeom>
              <a:noFill/>
              <a:ln cap="flat" cmpd="sng" w="9525">
                <a:solidFill>
                  <a:schemeClr val="dk1"/>
                </a:solidFill>
                <a:prstDash val="dot"/>
                <a:round/>
                <a:headEnd len="sm" w="sm" type="none"/>
                <a:tailEnd len="sm" w="sm" type="none"/>
              </a:ln>
            </p:spPr>
          </p:cxnSp>
        </p:grpSp>
        <p:sp>
          <p:nvSpPr>
            <p:cNvPr id="374" name="Google Shape;374;p34"/>
            <p:cNvSpPr/>
            <p:nvPr/>
          </p:nvSpPr>
          <p:spPr>
            <a:xfrm>
              <a:off x="6359268" y="3171662"/>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600" u="none" cap="none" strike="noStrike">
                <a:solidFill>
                  <a:schemeClr val="dk1"/>
                </a:solidFill>
                <a:latin typeface="Arial"/>
                <a:ea typeface="Arial"/>
                <a:cs typeface="Arial"/>
                <a:sym typeface="Arial"/>
              </a:endParaRPr>
            </a:p>
          </p:txBody>
        </p:sp>
      </p:grpSp>
      <p:cxnSp>
        <p:nvCxnSpPr>
          <p:cNvPr id="375" name="Google Shape;375;p34"/>
          <p:cNvCxnSpPr/>
          <p:nvPr/>
        </p:nvCxnSpPr>
        <p:spPr>
          <a:xfrm flipH="1">
            <a:off x="5994400" y="4675188"/>
            <a:ext cx="889000" cy="1587"/>
          </a:xfrm>
          <a:prstGeom prst="straightConnector1">
            <a:avLst/>
          </a:prstGeom>
          <a:noFill/>
          <a:ln cap="flat" cmpd="sng" w="19050">
            <a:solidFill>
              <a:srgbClr val="800080"/>
            </a:solidFill>
            <a:prstDash val="solid"/>
            <a:round/>
            <a:headEnd len="med" w="med" type="triangle"/>
            <a:tailEnd len="sm" w="sm" type="none"/>
          </a:ln>
        </p:spPr>
      </p:cxnSp>
      <p:grpSp>
        <p:nvGrpSpPr>
          <p:cNvPr id="376" name="Google Shape;376;p34"/>
          <p:cNvGrpSpPr/>
          <p:nvPr/>
        </p:nvGrpSpPr>
        <p:grpSpPr>
          <a:xfrm>
            <a:off x="962025" y="3313113"/>
            <a:ext cx="2119313" cy="2289175"/>
            <a:chOff x="5343899" y="2697675"/>
            <a:chExt cx="2119001" cy="2288667"/>
          </a:xfrm>
        </p:grpSpPr>
        <p:sp>
          <p:nvSpPr>
            <p:cNvPr id="377" name="Google Shape;377;p34"/>
            <p:cNvSpPr txBox="1"/>
            <p:nvPr/>
          </p:nvSpPr>
          <p:spPr>
            <a:xfrm>
              <a:off x="5617523" y="4463122"/>
              <a:ext cx="1845377" cy="523220"/>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2. . . . the equilibrium</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interest rate falls . . .</a:t>
              </a:r>
              <a:endParaRPr b="0" baseline="-25000" i="0" sz="1400" u="none" cap="none" strike="noStrike">
                <a:solidFill>
                  <a:srgbClr val="800080"/>
                </a:solidFill>
                <a:latin typeface="Arial"/>
                <a:ea typeface="Arial"/>
                <a:cs typeface="Arial"/>
                <a:sym typeface="Arial"/>
              </a:endParaRPr>
            </a:p>
          </p:txBody>
        </p:sp>
        <p:cxnSp>
          <p:nvCxnSpPr>
            <p:cNvPr id="378" name="Google Shape;378;p34"/>
            <p:cNvCxnSpPr/>
            <p:nvPr/>
          </p:nvCxnSpPr>
          <p:spPr>
            <a:xfrm flipH="1" rot="5400000">
              <a:off x="4881277" y="3160297"/>
              <a:ext cx="1764908" cy="839664"/>
            </a:xfrm>
            <a:prstGeom prst="straightConnector1">
              <a:avLst/>
            </a:prstGeom>
            <a:noFill/>
            <a:ln cap="flat" cmpd="sng" w="9525">
              <a:solidFill>
                <a:srgbClr val="800080"/>
              </a:solidFill>
              <a:prstDash val="solid"/>
              <a:round/>
              <a:headEnd len="sm" w="sm" type="none"/>
              <a:tailEnd len="sm" w="sm" type="none"/>
            </a:ln>
          </p:spPr>
        </p:cxnSp>
      </p:grpSp>
      <p:grpSp>
        <p:nvGrpSpPr>
          <p:cNvPr id="379" name="Google Shape;379;p34"/>
          <p:cNvGrpSpPr/>
          <p:nvPr/>
        </p:nvGrpSpPr>
        <p:grpSpPr>
          <a:xfrm>
            <a:off x="4559300" y="4691062"/>
            <a:ext cx="4113213" cy="993776"/>
            <a:chOff x="2589328" y="5785260"/>
            <a:chExt cx="4113627" cy="994264"/>
          </a:xfrm>
        </p:grpSpPr>
        <p:sp>
          <p:nvSpPr>
            <p:cNvPr id="380" name="Google Shape;380;p34"/>
            <p:cNvSpPr txBox="1"/>
            <p:nvPr/>
          </p:nvSpPr>
          <p:spPr>
            <a:xfrm>
              <a:off x="2589328" y="6256303"/>
              <a:ext cx="4113627" cy="523220"/>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3. . . . which increases the quantity  of goods and </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services demanded  at a given price level.</a:t>
              </a:r>
              <a:endParaRPr b="0" baseline="-25000" i="0" sz="1400" u="none" cap="none" strike="noStrike">
                <a:solidFill>
                  <a:srgbClr val="800080"/>
                </a:solidFill>
                <a:latin typeface="Arial"/>
                <a:ea typeface="Arial"/>
                <a:cs typeface="Arial"/>
                <a:sym typeface="Arial"/>
              </a:endParaRPr>
            </a:p>
          </p:txBody>
        </p:sp>
        <p:cxnSp>
          <p:nvCxnSpPr>
            <p:cNvPr id="381" name="Google Shape;381;p34"/>
            <p:cNvCxnSpPr/>
            <p:nvPr/>
          </p:nvCxnSpPr>
          <p:spPr>
            <a:xfrm rot="-5400000">
              <a:off x="4169754" y="5975076"/>
              <a:ext cx="463778" cy="84145"/>
            </a:xfrm>
            <a:prstGeom prst="straightConnector1">
              <a:avLst/>
            </a:prstGeom>
            <a:noFill/>
            <a:ln cap="flat" cmpd="sng" w="9525">
              <a:solidFill>
                <a:srgbClr val="800080"/>
              </a:solidFill>
              <a:prstDash val="solid"/>
              <a:round/>
              <a:headEnd len="sm" w="sm" type="none"/>
              <a:tailEnd len="sm" w="sm" type="none"/>
            </a:ln>
          </p:spPr>
        </p:cxnSp>
      </p:grpSp>
      <p:cxnSp>
        <p:nvCxnSpPr>
          <p:cNvPr id="382" name="Google Shape;382;p34"/>
          <p:cNvCxnSpPr/>
          <p:nvPr/>
        </p:nvCxnSpPr>
        <p:spPr>
          <a:xfrm flipH="1" rot="10800000">
            <a:off x="5380038" y="1520825"/>
            <a:ext cx="1235868" cy="2674938"/>
          </a:xfrm>
          <a:prstGeom prst="straightConnector1">
            <a:avLst/>
          </a:prstGeom>
          <a:noFill/>
          <a:ln cap="flat" cmpd="sng" w="38100">
            <a:solidFill>
              <a:srgbClr val="AE350A"/>
            </a:solidFill>
            <a:prstDash val="solid"/>
            <a:round/>
            <a:headEnd len="sm" w="sm" type="none"/>
            <a:tailEnd len="sm" w="sm" type="none"/>
          </a:ln>
        </p:spPr>
      </p:cxnSp>
      <p:cxnSp>
        <p:nvCxnSpPr>
          <p:cNvPr id="383" name="Google Shape;383;p34"/>
          <p:cNvCxnSpPr/>
          <p:nvPr/>
        </p:nvCxnSpPr>
        <p:spPr>
          <a:xfrm>
            <a:off x="5039072" y="3101975"/>
            <a:ext cx="2954337" cy="0"/>
          </a:xfrm>
          <a:prstGeom prst="straightConnector1">
            <a:avLst/>
          </a:prstGeom>
          <a:noFill/>
          <a:ln cap="flat" cmpd="sng" w="38100">
            <a:solidFill>
              <a:srgbClr val="AE350A"/>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19"/>
                                        </p:tgtEl>
                                        <p:attrNameLst>
                                          <p:attrName>style.visibility</p:attrName>
                                        </p:attrNameLst>
                                      </p:cBhvr>
                                      <p:to>
                                        <p:strVal val="visible"/>
                                      </p:to>
                                    </p:set>
                                    <p:animEffect filter="fade" transition="in">
                                      <p:cBhvr>
                                        <p:cTn dur="500"/>
                                        <p:tgtEl>
                                          <p:spTgt spid="319"/>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15"/>
                                        </p:tgtEl>
                                        <p:attrNameLst>
                                          <p:attrName>style.visibility</p:attrName>
                                        </p:attrNameLst>
                                      </p:cBhvr>
                                      <p:to>
                                        <p:strVal val="visible"/>
                                      </p:to>
                                    </p:set>
                                    <p:animEffect filter="fade" transition="in">
                                      <p:cBhvr>
                                        <p:cTn dur="500"/>
                                        <p:tgtEl>
                                          <p:spTgt spid="315"/>
                                        </p:tgtEl>
                                      </p:cBhvr>
                                    </p:animEffect>
                                  </p:childTnLst>
                                </p:cTn>
                              </p:par>
                              <p:par>
                                <p:cTn fill="hold" nodeType="withEffect" presetClass="entr" presetID="10" presetSubtype="0">
                                  <p:stCondLst>
                                    <p:cond delay="0"/>
                                  </p:stCondLst>
                                  <p:childTnLst>
                                    <p:set>
                                      <p:cBhvr>
                                        <p:cTn dur="1" fill="hold">
                                          <p:stCondLst>
                                            <p:cond delay="0"/>
                                          </p:stCondLst>
                                        </p:cTn>
                                        <p:tgtEl>
                                          <p:spTgt spid="309"/>
                                        </p:tgtEl>
                                        <p:attrNameLst>
                                          <p:attrName>style.visibility</p:attrName>
                                        </p:attrNameLst>
                                      </p:cBhvr>
                                      <p:to>
                                        <p:strVal val="visible"/>
                                      </p:to>
                                    </p:set>
                                    <p:animEffect filter="fade" transition="in">
                                      <p:cBhvr>
                                        <p:cTn dur="500"/>
                                        <p:tgtEl>
                                          <p:spTgt spid="309"/>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333"/>
                                        </p:tgtEl>
                                        <p:attrNameLst>
                                          <p:attrName>style.visibility</p:attrName>
                                        </p:attrNameLst>
                                      </p:cBhvr>
                                      <p:to>
                                        <p:strVal val="visible"/>
                                      </p:to>
                                    </p:set>
                                    <p:animEffect filter="fade" transition="in">
                                      <p:cBhvr>
                                        <p:cTn dur="1000"/>
                                        <p:tgtEl>
                                          <p:spTgt spid="333"/>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336"/>
                                        </p:tgtEl>
                                        <p:attrNameLst>
                                          <p:attrName>style.visibility</p:attrName>
                                        </p:attrNameLst>
                                      </p:cBhvr>
                                      <p:to>
                                        <p:strVal val="visible"/>
                                      </p:to>
                                    </p:set>
                                    <p:animEffect filter="fade" transition="in">
                                      <p:cBhvr>
                                        <p:cTn dur="1000"/>
                                        <p:tgtEl>
                                          <p:spTgt spid="336"/>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339"/>
                                        </p:tgtEl>
                                        <p:attrNameLst>
                                          <p:attrName>style.visibility</p:attrName>
                                        </p:attrNameLst>
                                      </p:cBhvr>
                                      <p:to>
                                        <p:strVal val="visible"/>
                                      </p:to>
                                    </p:set>
                                    <p:animEffect filter="fade" transition="in">
                                      <p:cBhvr>
                                        <p:cTn dur="1000"/>
                                        <p:tgtEl>
                                          <p:spTgt spid="339"/>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329"/>
                                        </p:tgtEl>
                                        <p:attrNameLst>
                                          <p:attrName>style.visibility</p:attrName>
                                        </p:attrNameLst>
                                      </p:cBhvr>
                                      <p:to>
                                        <p:strVal val="visible"/>
                                      </p:to>
                                    </p:set>
                                    <p:animEffect filter="fade" transition="in">
                                      <p:cBhvr>
                                        <p:cTn dur="500"/>
                                        <p:tgtEl>
                                          <p:spTgt spid="329"/>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325"/>
                                        </p:tgtEl>
                                        <p:attrNameLst>
                                          <p:attrName>style.visibility</p:attrName>
                                        </p:attrNameLst>
                                      </p:cBhvr>
                                      <p:to>
                                        <p:strVal val="visible"/>
                                      </p:to>
                                    </p:set>
                                    <p:animEffect filter="fade" transition="in">
                                      <p:cBhvr>
                                        <p:cTn dur="500"/>
                                        <p:tgtEl>
                                          <p:spTgt spid="325"/>
                                        </p:tgtEl>
                                      </p:cBhvr>
                                    </p:animEffect>
                                  </p:childTnLst>
                                </p:cTn>
                              </p:par>
                              <p:par>
                                <p:cTn fill="hold" nodeType="withEffect" presetClass="entr" presetID="10" presetSubtype="0">
                                  <p:stCondLst>
                                    <p:cond delay="0"/>
                                  </p:stCondLst>
                                  <p:childTnLst>
                                    <p:set>
                                      <p:cBhvr>
                                        <p:cTn dur="1" fill="hold">
                                          <p:stCondLst>
                                            <p:cond delay="0"/>
                                          </p:stCondLst>
                                        </p:cTn>
                                        <p:tgtEl>
                                          <p:spTgt spid="320"/>
                                        </p:tgtEl>
                                        <p:attrNameLst>
                                          <p:attrName>style.visibility</p:attrName>
                                        </p:attrNameLst>
                                      </p:cBhvr>
                                      <p:to>
                                        <p:strVal val="visible"/>
                                      </p:to>
                                    </p:set>
                                    <p:animEffect filter="fade" transition="in">
                                      <p:cBhvr>
                                        <p:cTn dur="500"/>
                                        <p:tgtEl>
                                          <p:spTgt spid="320"/>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330"/>
                                        </p:tgtEl>
                                        <p:attrNameLst>
                                          <p:attrName>style.visibility</p:attrName>
                                        </p:attrNameLst>
                                      </p:cBhvr>
                                      <p:to>
                                        <p:strVal val="visible"/>
                                      </p:to>
                                    </p:set>
                                    <p:animEffect filter="fade" transition="in">
                                      <p:cBhvr>
                                        <p:cTn dur="1000"/>
                                        <p:tgtEl>
                                          <p:spTgt spid="330"/>
                                        </p:tgtEl>
                                      </p:cBhvr>
                                    </p:animEffect>
                                  </p:childTnLst>
                                </p:cTn>
                              </p:par>
                            </p:childTnLst>
                          </p:cTn>
                        </p:par>
                        <p:par>
                          <p:cTn fill="hold">
                            <p:stCondLst>
                              <p:cond delay="6000"/>
                            </p:stCondLst>
                            <p:childTnLst>
                              <p:par>
                                <p:cTn fill="hold" nodeType="afterEffect" presetClass="entr" presetID="10" presetSubtype="0">
                                  <p:stCondLst>
                                    <p:cond delay="0"/>
                                  </p:stCondLst>
                                  <p:childTnLst>
                                    <p:set>
                                      <p:cBhvr>
                                        <p:cTn dur="1" fill="hold">
                                          <p:stCondLst>
                                            <p:cond delay="0"/>
                                          </p:stCondLst>
                                        </p:cTn>
                                        <p:tgtEl>
                                          <p:spTgt spid="349"/>
                                        </p:tgtEl>
                                        <p:attrNameLst>
                                          <p:attrName>style.visibility</p:attrName>
                                        </p:attrNameLst>
                                      </p:cBhvr>
                                      <p:to>
                                        <p:strVal val="visible"/>
                                      </p:to>
                                    </p:set>
                                    <p:animEffect filter="fade" transition="in">
                                      <p:cBhvr>
                                        <p:cTn dur="1000"/>
                                        <p:tgtEl>
                                          <p:spTgt spid="349"/>
                                        </p:tgtEl>
                                      </p:cBhvr>
                                    </p:animEffect>
                                  </p:childTnLst>
                                </p:cTn>
                              </p:par>
                            </p:childTnLst>
                          </p:cTn>
                        </p:par>
                        <p:par>
                          <p:cTn fill="hold">
                            <p:stCondLst>
                              <p:cond delay="7000"/>
                            </p:stCondLst>
                            <p:childTnLst>
                              <p:par>
                                <p:cTn fill="hold" nodeType="afterEffect" presetClass="entr" presetID="10" presetSubtype="0">
                                  <p:stCondLst>
                                    <p:cond delay="0"/>
                                  </p:stCondLst>
                                  <p:childTnLst>
                                    <p:set>
                                      <p:cBhvr>
                                        <p:cTn dur="1" fill="hold">
                                          <p:stCondLst>
                                            <p:cond delay="0"/>
                                          </p:stCondLst>
                                        </p:cTn>
                                        <p:tgtEl>
                                          <p:spTgt spid="344"/>
                                        </p:tgtEl>
                                        <p:attrNameLst>
                                          <p:attrName>style.visibility</p:attrName>
                                        </p:attrNameLst>
                                      </p:cBhvr>
                                      <p:to>
                                        <p:strVal val="visible"/>
                                      </p:to>
                                    </p:set>
                                    <p:animEffect filter="fade" transition="in">
                                      <p:cBhvr>
                                        <p:cTn dur="1000"/>
                                        <p:tgtEl>
                                          <p:spTgt spid="344"/>
                                        </p:tgtEl>
                                      </p:cBhvr>
                                    </p:animEffect>
                                  </p:childTnLst>
                                </p:cTn>
                              </p:par>
                            </p:childTnLst>
                          </p:cTn>
                        </p:par>
                        <p:par>
                          <p:cTn fill="hold">
                            <p:stCondLst>
                              <p:cond delay="8000"/>
                            </p:stCondLst>
                            <p:childTnLst>
                              <p:par>
                                <p:cTn fill="hold" nodeType="afterEffect" presetClass="entr" presetID="10" presetSubtype="0">
                                  <p:stCondLst>
                                    <p:cond delay="1000"/>
                                  </p:stCondLst>
                                  <p:childTnLst>
                                    <p:set>
                                      <p:cBhvr>
                                        <p:cTn dur="1" fill="hold">
                                          <p:stCondLst>
                                            <p:cond delay="0"/>
                                          </p:stCondLst>
                                        </p:cTn>
                                        <p:tgtEl>
                                          <p:spTgt spid="352"/>
                                        </p:tgtEl>
                                        <p:attrNameLst>
                                          <p:attrName>style.visibility</p:attrName>
                                        </p:attrNameLst>
                                      </p:cBhvr>
                                      <p:to>
                                        <p:strVal val="visible"/>
                                      </p:to>
                                    </p:set>
                                    <p:animEffect filter="fade" transition="in">
                                      <p:cBhvr>
                                        <p:cTn dur="500"/>
                                        <p:tgtEl>
                                          <p:spTgt spid="352"/>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357"/>
                                        </p:tgtEl>
                                        <p:attrNameLst>
                                          <p:attrName>style.visibility</p:attrName>
                                        </p:attrNameLst>
                                      </p:cBhvr>
                                      <p:to>
                                        <p:strVal val="visible"/>
                                      </p:to>
                                    </p:set>
                                    <p:animEffect filter="fade" transition="in">
                                      <p:cBhvr>
                                        <p:cTn dur="1000"/>
                                        <p:tgtEl>
                                          <p:spTgt spid="357"/>
                                        </p:tgtEl>
                                      </p:cBhvr>
                                    </p:animEffect>
                                  </p:childTnLst>
                                </p:cTn>
                              </p:par>
                            </p:childTnLst>
                          </p:cTn>
                        </p:par>
                        <p:par>
                          <p:cTn fill="hold">
                            <p:stCondLst>
                              <p:cond delay="9500"/>
                            </p:stCondLst>
                            <p:childTnLst>
                              <p:par>
                                <p:cTn fill="hold" nodeType="afterEffect" presetClass="entr" presetID="10" presetSubtype="0">
                                  <p:stCondLst>
                                    <p:cond delay="0"/>
                                  </p:stCondLst>
                                  <p:childTnLst>
                                    <p:set>
                                      <p:cBhvr>
                                        <p:cTn dur="1" fill="hold">
                                          <p:stCondLst>
                                            <p:cond delay="0"/>
                                          </p:stCondLst>
                                        </p:cTn>
                                        <p:tgtEl>
                                          <p:spTgt spid="354"/>
                                        </p:tgtEl>
                                        <p:attrNameLst>
                                          <p:attrName>style.visibility</p:attrName>
                                        </p:attrNameLst>
                                      </p:cBhvr>
                                      <p:to>
                                        <p:strVal val="visible"/>
                                      </p:to>
                                    </p:set>
                                    <p:animEffect filter="fade" transition="in">
                                      <p:cBhvr>
                                        <p:cTn dur="500"/>
                                        <p:tgtEl>
                                          <p:spTgt spid="354"/>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360"/>
                                        </p:tgtEl>
                                        <p:attrNameLst>
                                          <p:attrName>style.visibility</p:attrName>
                                        </p:attrNameLst>
                                      </p:cBhvr>
                                      <p:to>
                                        <p:strVal val="visible"/>
                                      </p:to>
                                    </p:set>
                                    <p:animEffect filter="fade" transition="in">
                                      <p:cBhvr>
                                        <p:cTn dur="1000"/>
                                        <p:tgtEl>
                                          <p:spTgt spid="360"/>
                                        </p:tgtEl>
                                      </p:cBhvr>
                                    </p:animEffect>
                                  </p:childTnLst>
                                </p:cTn>
                              </p:par>
                            </p:childTnLst>
                          </p:cTn>
                        </p:par>
                        <p:par>
                          <p:cTn fill="hold">
                            <p:stCondLst>
                              <p:cond delay="11000"/>
                            </p:stCondLst>
                            <p:childTnLst>
                              <p:par>
                                <p:cTn fill="hold" nodeType="afterEffect" presetClass="entr" presetID="10" presetSubtype="0">
                                  <p:stCondLst>
                                    <p:cond delay="0"/>
                                  </p:stCondLst>
                                  <p:childTnLst>
                                    <p:set>
                                      <p:cBhvr>
                                        <p:cTn dur="1" fill="hold">
                                          <p:stCondLst>
                                            <p:cond delay="0"/>
                                          </p:stCondLst>
                                        </p:cTn>
                                        <p:tgtEl>
                                          <p:spTgt spid="365"/>
                                        </p:tgtEl>
                                        <p:attrNameLst>
                                          <p:attrName>style.visibility</p:attrName>
                                        </p:attrNameLst>
                                      </p:cBhvr>
                                      <p:to>
                                        <p:strVal val="visible"/>
                                      </p:to>
                                    </p:set>
                                    <p:animEffect filter="fade" transition="in">
                                      <p:cBhvr>
                                        <p:cTn dur="500"/>
                                        <p:tgtEl>
                                          <p:spTgt spid="365"/>
                                        </p:tgtEl>
                                      </p:cBhvr>
                                    </p:animEffect>
                                  </p:childTnLst>
                                </p:cTn>
                              </p:par>
                            </p:childTnLst>
                          </p:cTn>
                        </p:par>
                        <p:par>
                          <p:cTn fill="hold">
                            <p:stCondLst>
                              <p:cond delay="11500"/>
                            </p:stCondLst>
                            <p:childTnLst>
                              <p:par>
                                <p:cTn fill="hold" nodeType="afterEffect" presetClass="entr" presetID="10" presetSubtype="0">
                                  <p:stCondLst>
                                    <p:cond delay="0"/>
                                  </p:stCondLst>
                                  <p:childTnLst>
                                    <p:set>
                                      <p:cBhvr>
                                        <p:cTn dur="1" fill="hold">
                                          <p:stCondLst>
                                            <p:cond delay="0"/>
                                          </p:stCondLst>
                                        </p:cTn>
                                        <p:tgtEl>
                                          <p:spTgt spid="376"/>
                                        </p:tgtEl>
                                        <p:attrNameLst>
                                          <p:attrName>style.visibility</p:attrName>
                                        </p:attrNameLst>
                                      </p:cBhvr>
                                      <p:to>
                                        <p:strVal val="visible"/>
                                      </p:to>
                                    </p:set>
                                    <p:animEffect filter="fade" transition="in">
                                      <p:cBhvr>
                                        <p:cTn dur="500"/>
                                        <p:tgtEl>
                                          <p:spTgt spid="376"/>
                                        </p:tgtEl>
                                      </p:cBhvr>
                                    </p:animEffect>
                                  </p:childTnLst>
                                </p:cTn>
                              </p:par>
                            </p:childTnLst>
                          </p:cTn>
                        </p:par>
                        <p:par>
                          <p:cTn fill="hold">
                            <p:stCondLst>
                              <p:cond delay="12000"/>
                            </p:stCondLst>
                            <p:childTnLst>
                              <p:par>
                                <p:cTn fill="hold" nodeType="afterEffect" presetClass="entr" presetID="10" presetSubtype="0">
                                  <p:stCondLst>
                                    <p:cond delay="0"/>
                                  </p:stCondLst>
                                  <p:childTnLst>
                                    <p:set>
                                      <p:cBhvr>
                                        <p:cTn dur="1" fill="hold">
                                          <p:stCondLst>
                                            <p:cond delay="0"/>
                                          </p:stCondLst>
                                        </p:cTn>
                                        <p:tgtEl>
                                          <p:spTgt spid="353"/>
                                        </p:tgtEl>
                                        <p:attrNameLst>
                                          <p:attrName>style.visibility</p:attrName>
                                        </p:attrNameLst>
                                      </p:cBhvr>
                                      <p:to>
                                        <p:strVal val="visible"/>
                                      </p:to>
                                    </p:set>
                                    <p:animEffect filter="fade" transition="in">
                                      <p:cBhvr>
                                        <p:cTn dur="500"/>
                                        <p:tgtEl>
                                          <p:spTgt spid="353"/>
                                        </p:tgtEl>
                                      </p:cBhvr>
                                    </p:animEffect>
                                  </p:childTnLst>
                                </p:cTn>
                              </p:par>
                            </p:childTnLst>
                          </p:cTn>
                        </p:par>
                        <p:par>
                          <p:cTn fill="hold">
                            <p:stCondLst>
                              <p:cond delay="12500"/>
                            </p:stCondLst>
                            <p:childTnLst>
                              <p:par>
                                <p:cTn fill="hold" nodeType="afterEffect" presetClass="entr" presetID="10" presetSubtype="0">
                                  <p:stCondLst>
                                    <p:cond delay="0"/>
                                  </p:stCondLst>
                                  <p:childTnLst>
                                    <p:set>
                                      <p:cBhvr>
                                        <p:cTn dur="1" fill="hold">
                                          <p:stCondLst>
                                            <p:cond delay="0"/>
                                          </p:stCondLst>
                                        </p:cTn>
                                        <p:tgtEl>
                                          <p:spTgt spid="366"/>
                                        </p:tgtEl>
                                        <p:attrNameLst>
                                          <p:attrName>style.visibility</p:attrName>
                                        </p:attrNameLst>
                                      </p:cBhvr>
                                      <p:to>
                                        <p:strVal val="visible"/>
                                      </p:to>
                                    </p:set>
                                    <p:animEffect filter="fade" transition="in">
                                      <p:cBhvr>
                                        <p:cTn dur="1000"/>
                                        <p:tgtEl>
                                          <p:spTgt spid="366"/>
                                        </p:tgtEl>
                                      </p:cBhvr>
                                    </p:animEffect>
                                  </p:childTnLst>
                                </p:cTn>
                              </p:par>
                            </p:childTnLst>
                          </p:cTn>
                        </p:par>
                        <p:par>
                          <p:cTn fill="hold">
                            <p:stCondLst>
                              <p:cond delay="13500"/>
                            </p:stCondLst>
                            <p:childTnLst>
                              <p:par>
                                <p:cTn fill="hold" nodeType="afterEffect" presetClass="entr" presetID="10" presetSubtype="0">
                                  <p:stCondLst>
                                    <p:cond delay="0"/>
                                  </p:stCondLst>
                                  <p:childTnLst>
                                    <p:set>
                                      <p:cBhvr>
                                        <p:cTn dur="1" fill="hold">
                                          <p:stCondLst>
                                            <p:cond delay="0"/>
                                          </p:stCondLst>
                                        </p:cTn>
                                        <p:tgtEl>
                                          <p:spTgt spid="369"/>
                                        </p:tgtEl>
                                        <p:attrNameLst>
                                          <p:attrName>style.visibility</p:attrName>
                                        </p:attrNameLst>
                                      </p:cBhvr>
                                      <p:to>
                                        <p:strVal val="visible"/>
                                      </p:to>
                                    </p:set>
                                    <p:animEffect filter="fade" transition="in">
                                      <p:cBhvr>
                                        <p:cTn dur="1000"/>
                                        <p:tgtEl>
                                          <p:spTgt spid="369"/>
                                        </p:tgtEl>
                                      </p:cBhvr>
                                    </p:animEffect>
                                  </p:childTnLst>
                                </p:cTn>
                              </p:par>
                            </p:childTnLst>
                          </p:cTn>
                        </p:par>
                        <p:par>
                          <p:cTn fill="hold">
                            <p:stCondLst>
                              <p:cond delay="14500"/>
                            </p:stCondLst>
                            <p:childTnLst>
                              <p:par>
                                <p:cTn fill="hold" nodeType="afterEffect" presetClass="entr" presetID="10" presetSubtype="0">
                                  <p:stCondLst>
                                    <p:cond delay="0"/>
                                  </p:stCondLst>
                                  <p:childTnLst>
                                    <p:set>
                                      <p:cBhvr>
                                        <p:cTn dur="1" fill="hold">
                                          <p:stCondLst>
                                            <p:cond delay="0"/>
                                          </p:stCondLst>
                                        </p:cTn>
                                        <p:tgtEl>
                                          <p:spTgt spid="370"/>
                                        </p:tgtEl>
                                        <p:attrNameLst>
                                          <p:attrName>style.visibility</p:attrName>
                                        </p:attrNameLst>
                                      </p:cBhvr>
                                      <p:to>
                                        <p:strVal val="visible"/>
                                      </p:to>
                                    </p:set>
                                    <p:animEffect filter="fade" transition="in">
                                      <p:cBhvr>
                                        <p:cTn dur="1000"/>
                                        <p:tgtEl>
                                          <p:spTgt spid="370"/>
                                        </p:tgtEl>
                                      </p:cBhvr>
                                    </p:animEffect>
                                  </p:childTnLst>
                                </p:cTn>
                              </p:par>
                            </p:childTnLst>
                          </p:cTn>
                        </p:par>
                        <p:par>
                          <p:cTn fill="hold">
                            <p:stCondLst>
                              <p:cond delay="15500"/>
                            </p:stCondLst>
                            <p:childTnLst>
                              <p:par>
                                <p:cTn fill="hold" nodeType="afterEffect" presetClass="entr" presetID="10" presetSubtype="0">
                                  <p:stCondLst>
                                    <p:cond delay="0"/>
                                  </p:stCondLst>
                                  <p:childTnLst>
                                    <p:set>
                                      <p:cBhvr>
                                        <p:cTn dur="1" fill="hold">
                                          <p:stCondLst>
                                            <p:cond delay="0"/>
                                          </p:stCondLst>
                                        </p:cTn>
                                        <p:tgtEl>
                                          <p:spTgt spid="375"/>
                                        </p:tgtEl>
                                        <p:attrNameLst>
                                          <p:attrName>style.visibility</p:attrName>
                                        </p:attrNameLst>
                                      </p:cBhvr>
                                      <p:to>
                                        <p:strVal val="visible"/>
                                      </p:to>
                                    </p:set>
                                    <p:animEffect filter="fade" transition="in">
                                      <p:cBhvr>
                                        <p:cTn dur="500"/>
                                        <p:tgtEl>
                                          <p:spTgt spid="375"/>
                                        </p:tgtEl>
                                      </p:cBhvr>
                                    </p:animEffect>
                                  </p:childTnLst>
                                </p:cTn>
                              </p:par>
                            </p:childTnLst>
                          </p:cTn>
                        </p:par>
                        <p:par>
                          <p:cTn fill="hold">
                            <p:stCondLst>
                              <p:cond delay="16000"/>
                            </p:stCondLst>
                            <p:childTnLst>
                              <p:par>
                                <p:cTn fill="hold" nodeType="afterEffect" presetClass="entr" presetID="10" presetSubtype="0">
                                  <p:stCondLst>
                                    <p:cond delay="0"/>
                                  </p:stCondLst>
                                  <p:childTnLst>
                                    <p:set>
                                      <p:cBhvr>
                                        <p:cTn dur="1" fill="hold">
                                          <p:stCondLst>
                                            <p:cond delay="0"/>
                                          </p:stCondLst>
                                        </p:cTn>
                                        <p:tgtEl>
                                          <p:spTgt spid="379"/>
                                        </p:tgtEl>
                                        <p:attrNameLst>
                                          <p:attrName>style.visibility</p:attrName>
                                        </p:attrNameLst>
                                      </p:cBhvr>
                                      <p:to>
                                        <p:strVal val="visible"/>
                                      </p:to>
                                    </p:set>
                                    <p:animEffect filter="fade" transition="in">
                                      <p:cBhvr>
                                        <p:cTn dur="500"/>
                                        <p:tgtEl>
                                          <p:spTgt spid="379"/>
                                        </p:tgtEl>
                                      </p:cBhvr>
                                    </p:animEffect>
                                  </p:childTnLst>
                                </p:cTn>
                              </p:par>
                            </p:childTnLst>
                          </p:cTn>
                        </p:par>
                        <p:par>
                          <p:cTn fill="hold">
                            <p:stCondLst>
                              <p:cond delay="16500"/>
                            </p:stCondLst>
                            <p:childTnLst>
                              <p:par>
                                <p:cTn fill="hold" nodeType="afterEffect" presetClass="entr" presetID="10" presetSubtype="0">
                                  <p:stCondLst>
                                    <p:cond delay="0"/>
                                  </p:stCondLst>
                                  <p:childTnLst>
                                    <p:set>
                                      <p:cBhvr>
                                        <p:cTn dur="1" fill="hold">
                                          <p:stCondLst>
                                            <p:cond delay="0"/>
                                          </p:stCondLst>
                                        </p:cTn>
                                        <p:tgtEl>
                                          <p:spTgt spid="314"/>
                                        </p:tgtEl>
                                        <p:attrNameLst>
                                          <p:attrName>style.visibility</p:attrName>
                                        </p:attrNameLst>
                                      </p:cBhvr>
                                      <p:to>
                                        <p:strVal val="visible"/>
                                      </p:to>
                                    </p:set>
                                    <p:animEffect filter="fade" transition="in">
                                      <p:cBhvr>
                                        <p:cTn dur="500"/>
                                        <p:tgtEl>
                                          <p:spTgt spid="3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87" name="Shape 387"/>
        <p:cNvGrpSpPr/>
        <p:nvPr/>
      </p:nvGrpSpPr>
      <p:grpSpPr>
        <a:xfrm>
          <a:off x="0" y="0"/>
          <a:ext cx="0" cy="0"/>
          <a:chOff x="0" y="0"/>
          <a:chExt cx="0" cy="0"/>
        </a:xfrm>
      </p:grpSpPr>
      <p:sp>
        <p:nvSpPr>
          <p:cNvPr id="388" name="Google Shape;388;p35"/>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Monetary policy vs fiscal policy</a:t>
            </a:r>
            <a:endParaRPr b="0" i="0" sz="4000" u="none" cap="none" strike="noStrike">
              <a:solidFill>
                <a:schemeClr val="dk2"/>
              </a:solidFill>
              <a:latin typeface="Source Sans Pro"/>
              <a:ea typeface="Source Sans Pro"/>
              <a:cs typeface="Source Sans Pro"/>
              <a:sym typeface="Source Sans Pro"/>
            </a:endParaRPr>
          </a:p>
        </p:txBody>
      </p:sp>
      <p:sp>
        <p:nvSpPr>
          <p:cNvPr id="389" name="Google Shape;389;p35"/>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514350" lvl="0" marL="514350" marR="0" rtl="0" algn="l">
              <a:spcBef>
                <a:spcPts val="0"/>
              </a:spcBef>
              <a:spcAft>
                <a:spcPts val="0"/>
              </a:spcAft>
              <a:buClr>
                <a:schemeClr val="accent1"/>
              </a:buClr>
              <a:buSzPts val="2210"/>
              <a:buFont typeface="Noto Sans Symbols"/>
              <a:buAutoNum type="arabicPeriod"/>
            </a:pPr>
            <a:r>
              <a:rPr b="0" i="0" lang="en-US" sz="2600" u="none" cap="none" strike="noStrike">
                <a:solidFill>
                  <a:schemeClr val="dk1"/>
                </a:solidFill>
                <a:latin typeface="Libre Baskerville"/>
                <a:ea typeface="Libre Baskerville"/>
                <a:cs typeface="Libre Baskerville"/>
                <a:sym typeface="Libre Baskerville"/>
              </a:rPr>
              <a:t>Monetary policy focuses on investment (I) in GDP, fiscal policy focuses on government spending (G) in GDP</a:t>
            </a:r>
            <a:endParaRPr/>
          </a:p>
          <a:p>
            <a:pPr indent="-514350" lvl="0" marL="514350" marR="0" rtl="0" algn="l">
              <a:spcBef>
                <a:spcPts val="580"/>
              </a:spcBef>
              <a:spcAft>
                <a:spcPts val="0"/>
              </a:spcAft>
              <a:buClr>
                <a:schemeClr val="accent1"/>
              </a:buClr>
              <a:buSzPts val="2210"/>
              <a:buFont typeface="Noto Sans Symbols"/>
              <a:buAutoNum type="arabicPeriod"/>
            </a:pPr>
            <a:r>
              <a:rPr b="0" i="0" lang="en-US" sz="2600" u="none" cap="none" strike="noStrike">
                <a:solidFill>
                  <a:schemeClr val="dk1"/>
                </a:solidFill>
                <a:latin typeface="Libre Baskerville"/>
                <a:ea typeface="Libre Baskerville"/>
                <a:cs typeface="Libre Baskerville"/>
                <a:sym typeface="Libre Baskerville"/>
              </a:rPr>
              <a:t>More open the economy is, more influence monetary policy is. More severe economic downturn is, more influence fiscal policy is </a:t>
            </a:r>
            <a:endParaRPr/>
          </a:p>
          <a:p>
            <a:pPr indent="-514350" lvl="0" marL="514350" marR="0" rtl="0" algn="l">
              <a:spcBef>
                <a:spcPts val="580"/>
              </a:spcBef>
              <a:spcAft>
                <a:spcPts val="0"/>
              </a:spcAft>
              <a:buClr>
                <a:schemeClr val="accent1"/>
              </a:buClr>
              <a:buSzPts val="2210"/>
              <a:buFont typeface="Noto Sans Symbols"/>
              <a:buAutoNum type="arabicPeriod"/>
            </a:pPr>
            <a:r>
              <a:rPr b="0" i="0" lang="en-US" sz="2600" u="none" cap="none" strike="noStrike">
                <a:solidFill>
                  <a:schemeClr val="dk1"/>
                </a:solidFill>
                <a:latin typeface="Libre Baskerville"/>
                <a:ea typeface="Libre Baskerville"/>
                <a:cs typeface="Libre Baskerville"/>
                <a:sym typeface="Libre Baskerville"/>
              </a:rPr>
              <a:t>Inside lag of monetary policy is smaller than fiscal policy but outside lag of monetary policy is larger than fiscal policy</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93" name="Shape 393"/>
        <p:cNvGrpSpPr/>
        <p:nvPr/>
      </p:nvGrpSpPr>
      <p:grpSpPr>
        <a:xfrm>
          <a:off x="0" y="0"/>
          <a:ext cx="0" cy="0"/>
          <a:chOff x="0" y="0"/>
          <a:chExt cx="0" cy="0"/>
        </a:xfrm>
      </p:grpSpPr>
      <p:sp>
        <p:nvSpPr>
          <p:cNvPr id="394" name="Google Shape;394;p36"/>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Key concepts</a:t>
            </a:r>
            <a:endParaRPr b="0" i="0" sz="4000" u="none" cap="none" strike="noStrike">
              <a:solidFill>
                <a:schemeClr val="dk2"/>
              </a:solidFill>
              <a:latin typeface="Source Sans Pro"/>
              <a:ea typeface="Source Sans Pro"/>
              <a:cs typeface="Source Sans Pro"/>
              <a:sym typeface="Source Sans Pro"/>
            </a:endParaRPr>
          </a:p>
        </p:txBody>
      </p:sp>
      <p:sp>
        <p:nvSpPr>
          <p:cNvPr id="395" name="Google Shape;395;p36"/>
          <p:cNvSpPr txBox="1"/>
          <p:nvPr>
            <p:ph idx="1" type="body"/>
          </p:nvPr>
        </p:nvSpPr>
        <p:spPr>
          <a:xfrm>
            <a:off x="609600" y="1447800"/>
            <a:ext cx="8305800" cy="5105400"/>
          </a:xfrm>
          <a:prstGeom prst="rect">
            <a:avLst/>
          </a:prstGeom>
          <a:noFill/>
          <a:ln>
            <a:noFill/>
          </a:ln>
        </p:spPr>
        <p:txBody>
          <a:bodyPr anchorCtr="0" anchor="t" bIns="45700" lIns="91425" spcFirstLastPara="1" rIns="91425" wrap="square" tIns="45700">
            <a:noAutofit/>
          </a:bodyPr>
          <a:lstStyle/>
          <a:p>
            <a:pPr indent="-274320" lvl="0" marL="274320" marR="0" rtl="0" algn="l">
              <a:spcBef>
                <a:spcPts val="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Money, fiat money, commodity money</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Liquidity</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Monetary multiplier</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Required reserve rate, excess reserve rate, desired reserve rate </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Money supply</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Money demand</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The theory of liquidity preference</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Central bank</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Open market operation, reserve rate requirement, discount rate</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Expansionary monetary policy, contractionary monetary policy</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Equity">
  <a:themeElements>
    <a:clrScheme name="Equity">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