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82" r:id="rId5"/>
    <p:sldId id="259" r:id="rId6"/>
    <p:sldId id="283" r:id="rId7"/>
    <p:sldId id="260" r:id="rId8"/>
    <p:sldId id="284" r:id="rId9"/>
    <p:sldId id="285" r:id="rId10"/>
    <p:sldId id="293" r:id="rId11"/>
    <p:sldId id="292" r:id="rId12"/>
    <p:sldId id="286" r:id="rId13"/>
    <p:sldId id="287" r:id="rId14"/>
    <p:sldId id="288" r:id="rId15"/>
    <p:sldId id="289" r:id="rId16"/>
    <p:sldId id="290" r:id="rId17"/>
    <p:sldId id="261" r:id="rId18"/>
    <p:sldId id="262" r:id="rId19"/>
    <p:sldId id="263" r:id="rId20"/>
    <p:sldId id="280" r:id="rId21"/>
    <p:sldId id="264" r:id="rId22"/>
    <p:sldId id="281" r:id="rId23"/>
    <p:sldId id="266" r:id="rId24"/>
    <p:sldId id="269" r:id="rId25"/>
    <p:sldId id="267" r:id="rId26"/>
    <p:sldId id="270" r:id="rId27"/>
    <p:sldId id="273" r:id="rId28"/>
    <p:sldId id="274" r:id="rId29"/>
    <p:sldId id="268" r:id="rId30"/>
    <p:sldId id="276" r:id="rId31"/>
    <p:sldId id="275" r:id="rId32"/>
    <p:sldId id="277" r:id="rId33"/>
    <p:sldId id="278" r:id="rId34"/>
    <p:sldId id="279" r:id="rId35"/>
    <p:sldId id="294"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F5300865-02CD-4B71-8037-B8E8D911255D}" type="datetimeFigureOut">
              <a:rPr lang="en-US" smtClean="0"/>
              <a:t>4/6/2014</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3274356B-1A7B-4059-9C41-5B30988AFD43}" type="slidenum">
              <a:rPr lang="en-US" smtClean="0"/>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F5300865-02CD-4B71-8037-B8E8D911255D}" type="datetimeFigureOut">
              <a:rPr lang="en-US" smtClean="0"/>
              <a:t>4/6/2014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74356B-1A7B-4059-9C41-5B30988AFD43}" type="slidenum">
              <a:rPr lang="en-US" smtClean="0"/>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5300865-02CD-4B71-8037-B8E8D911255D}" type="datetimeFigureOut">
              <a:rPr lang="en-US" smtClean="0"/>
              <a:t>4/6/2014</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3274356B-1A7B-4059-9C41-5B30988AFD43}"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F5300865-02CD-4B71-8037-B8E8D911255D}" type="datetimeFigureOut">
              <a:rPr lang="en-US" smtClean="0"/>
              <a:t>4/6/2014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74356B-1A7B-4059-9C41-5B30988AFD43}" type="slidenum">
              <a:rPr lang="en-US" smtClean="0"/>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F5300865-02CD-4B71-8037-B8E8D911255D}" type="datetimeFigureOut">
              <a:rPr lang="en-US" smtClean="0"/>
              <a:t>4/6/2014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274356B-1A7B-4059-9C41-5B30988AFD43}" type="slidenum">
              <a:rPr lang="en-US" smtClean="0"/>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5300865-02CD-4B71-8037-B8E8D911255D}" type="datetimeFigureOut">
              <a:rPr lang="en-US" smtClean="0"/>
              <a:t>4/6/2014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274356B-1A7B-4059-9C41-5B30988AFD4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300865-02CD-4B71-8037-B8E8D911255D}" type="datetimeFigureOut">
              <a:rPr lang="en-US" smtClean="0"/>
              <a:t>4/6/2014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274356B-1A7B-4059-9C41-5B30988AFD4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5300865-02CD-4B71-8037-B8E8D911255D}" type="datetimeFigureOut">
              <a:rPr lang="en-US" smtClean="0"/>
              <a:t>4/6/2014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74356B-1A7B-4059-9C41-5B30988AFD43}" type="slidenum">
              <a:rPr lang="en-US" smtClean="0"/>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5300865-02CD-4B71-8037-B8E8D911255D}" type="datetimeFigureOut">
              <a:rPr lang="en-US" smtClean="0"/>
              <a:t>4/6/2014</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3274356B-1A7B-4059-9C41-5B30988AFD43}" type="slidenum">
              <a:rPr lang="en-US" smtClean="0"/>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5300865-02CD-4B71-8037-B8E8D911255D}" type="datetimeFigureOut">
              <a:rPr lang="en-US" smtClean="0"/>
              <a:t>4/6/2014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74356B-1A7B-4059-9C41-5B30988AFD4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5300865-02CD-4B71-8037-B8E8D911255D}" type="datetimeFigureOut">
              <a:rPr lang="en-US" smtClean="0"/>
              <a:t>4/6/2014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74356B-1A7B-4059-9C41-5B30988AFD43}"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07A92900-AE0B-457E-A3FC-6638F168FC1A}" type="slidenum">
              <a:rPr lang="en-US"/>
              <a:pPr>
                <a:defRPr/>
              </a:pPr>
              <a:t>‹#›</a:t>
            </a:fld>
            <a:endParaRPr lang="en-US"/>
          </a:p>
        </p:txBody>
      </p:sp>
    </p:spTree>
    <p:extLst>
      <p:ext uri="{BB962C8B-B14F-4D97-AF65-F5344CB8AC3E}">
        <p14:creationId xmlns:p14="http://schemas.microsoft.com/office/powerpoint/2010/main" val="3779669533"/>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07A92900-AE0B-457E-A3FC-6638F168FC1A}" type="slidenum">
              <a:rPr lang="en-US"/>
              <a:pPr>
                <a:defRPr/>
              </a:pPr>
              <a:t>‹#›</a:t>
            </a:fld>
            <a:endParaRPr lang="en-US"/>
          </a:p>
        </p:txBody>
      </p:sp>
    </p:spTree>
    <p:extLst>
      <p:ext uri="{BB962C8B-B14F-4D97-AF65-F5344CB8AC3E}">
        <p14:creationId xmlns:p14="http://schemas.microsoft.com/office/powerpoint/2010/main" val="2794569356"/>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07A92900-AE0B-457E-A3FC-6638F168FC1A}" type="slidenum">
              <a:rPr lang="en-US"/>
              <a:pPr>
                <a:defRPr/>
              </a:pPr>
              <a:t>‹#›</a:t>
            </a:fld>
            <a:endParaRPr lang="en-US"/>
          </a:p>
        </p:txBody>
      </p:sp>
    </p:spTree>
    <p:extLst>
      <p:ext uri="{BB962C8B-B14F-4D97-AF65-F5344CB8AC3E}">
        <p14:creationId xmlns:p14="http://schemas.microsoft.com/office/powerpoint/2010/main" val="279899239"/>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07A92900-AE0B-457E-A3FC-6638F168FC1A}" type="slidenum">
              <a:rPr lang="en-US"/>
              <a:pPr>
                <a:defRPr/>
              </a:pPr>
              <a:t>‹#›</a:t>
            </a:fld>
            <a:endParaRPr lang="en-US"/>
          </a:p>
        </p:txBody>
      </p:sp>
    </p:spTree>
    <p:extLst>
      <p:ext uri="{BB962C8B-B14F-4D97-AF65-F5344CB8AC3E}">
        <p14:creationId xmlns:p14="http://schemas.microsoft.com/office/powerpoint/2010/main" val="604218168"/>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07A92900-AE0B-457E-A3FC-6638F168FC1A}" type="slidenum">
              <a:rPr lang="en-US"/>
              <a:pPr>
                <a:defRPr/>
              </a:pPr>
              <a:t>‹#›</a:t>
            </a:fld>
            <a:endParaRPr lang="en-US"/>
          </a:p>
        </p:txBody>
      </p:sp>
    </p:spTree>
    <p:extLst>
      <p:ext uri="{BB962C8B-B14F-4D97-AF65-F5344CB8AC3E}">
        <p14:creationId xmlns:p14="http://schemas.microsoft.com/office/powerpoint/2010/main" val="1194129775"/>
      </p:ext>
    </p:extLst>
  </p:cSld>
  <p:clrMapOvr>
    <a:masterClrMapping/>
  </p:clrMapOvr>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0000B8"/>
            </a:solidFill>
            <a:prstDash val="sysDot"/>
          </a:ln>
        </p:spPr>
        <p:txBody>
          <a:bodyPr/>
          <a:lstStyle>
            <a:lvl1pPr algn="ctr">
              <a:buNone/>
              <a:defRPr sz="2800">
                <a:solidFill>
                  <a:srgbClr val="0000B8"/>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795790A8-D9D0-4E91-8625-9D39D9E01C23}" type="slidenum">
              <a:rPr lang="en-US"/>
              <a:pPr>
                <a:defRPr/>
              </a:pPr>
              <a:t>‹#›</a:t>
            </a:fld>
            <a:endParaRPr lang="en-US"/>
          </a:p>
        </p:txBody>
      </p:sp>
    </p:spTree>
    <p:extLst>
      <p:ext uri="{BB962C8B-B14F-4D97-AF65-F5344CB8AC3E}">
        <p14:creationId xmlns:p14="http://schemas.microsoft.com/office/powerpoint/2010/main" val="3679268457"/>
      </p:ext>
    </p:extLst>
  </p:cSld>
  <p:clrMapOvr>
    <a:masterClrMapping/>
  </p:clrMapOvr>
  <p:hf hdr="0" dt="0"/>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1FCCCE45-5B00-4293-98F7-EF3E46127FF5}" type="slidenum">
              <a:rPr lang="en-US"/>
              <a:pPr>
                <a:defRPr/>
              </a:pPr>
              <a:t>‹#›</a:t>
            </a:fld>
            <a:endParaRPr lang="en-US"/>
          </a:p>
        </p:txBody>
      </p:sp>
    </p:spTree>
    <p:extLst>
      <p:ext uri="{BB962C8B-B14F-4D97-AF65-F5344CB8AC3E}">
        <p14:creationId xmlns:p14="http://schemas.microsoft.com/office/powerpoint/2010/main" val="2500731663"/>
      </p:ext>
    </p:extLst>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F5300865-02CD-4B71-8037-B8E8D911255D}" type="datetimeFigureOut">
              <a:rPr lang="en-US" smtClean="0"/>
              <a:t>4/6/2014</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3274356B-1A7B-4059-9C41-5B30988AFD4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wmf"/></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Mentor Pham Xuan Truong</a:t>
            </a:r>
          </a:p>
          <a:p>
            <a:r>
              <a:rPr lang="en-US" dirty="0" smtClean="0"/>
              <a:t>truongpx@ftu.edu.vn</a:t>
            </a:r>
            <a:endParaRPr lang="en-US" dirty="0"/>
          </a:p>
        </p:txBody>
      </p:sp>
      <p:sp>
        <p:nvSpPr>
          <p:cNvPr id="2" name="Title 1"/>
          <p:cNvSpPr>
            <a:spLocks noGrp="1"/>
          </p:cNvSpPr>
          <p:nvPr>
            <p:ph type="ctrTitle"/>
          </p:nvPr>
        </p:nvSpPr>
        <p:spPr/>
        <p:txBody>
          <a:bodyPr/>
          <a:lstStyle/>
          <a:p>
            <a:r>
              <a:rPr lang="en-US" dirty="0" smtClean="0"/>
              <a:t>Chapter 9 Inflation and Phillips curve</a:t>
            </a:r>
            <a:endParaRPr lang="en-US" dirty="0"/>
          </a:p>
        </p:txBody>
      </p:sp>
    </p:spTree>
    <p:extLst>
      <p:ext uri="{BB962C8B-B14F-4D97-AF65-F5344CB8AC3E}">
        <p14:creationId xmlns:p14="http://schemas.microsoft.com/office/powerpoint/2010/main" val="11698616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Content</a:t>
            </a:r>
            <a:endParaRPr lang="en-US" dirty="0"/>
          </a:p>
        </p:txBody>
      </p:sp>
      <p:sp>
        <p:nvSpPr>
          <p:cNvPr id="3" name="Content Placeholder 2"/>
          <p:cNvSpPr>
            <a:spLocks noGrp="1"/>
          </p:cNvSpPr>
          <p:nvPr>
            <p:ph sz="quarter" idx="1"/>
          </p:nvPr>
        </p:nvSpPr>
        <p:spPr/>
        <p:txBody>
          <a:bodyPr/>
          <a:lstStyle/>
          <a:p>
            <a:pPr marL="0" indent="0">
              <a:buNone/>
            </a:pPr>
            <a:r>
              <a:rPr lang="en-US" dirty="0" smtClean="0"/>
              <a:t>I Overview of inflation</a:t>
            </a:r>
          </a:p>
          <a:p>
            <a:pPr marL="0" indent="0">
              <a:buNone/>
            </a:pPr>
            <a:r>
              <a:rPr lang="en-US" dirty="0" smtClean="0"/>
              <a:t>II Cost of inflation</a:t>
            </a:r>
          </a:p>
          <a:p>
            <a:pPr marL="0" indent="0">
              <a:buNone/>
            </a:pPr>
            <a:r>
              <a:rPr lang="en-US" dirty="0" smtClean="0"/>
              <a:t>III Phillips curve – relationship between inflation and unemployment</a:t>
            </a:r>
            <a:endParaRPr lang="en-US" dirty="0"/>
          </a:p>
        </p:txBody>
      </p:sp>
    </p:spTree>
    <p:extLst>
      <p:ext uri="{BB962C8B-B14F-4D97-AF65-F5344CB8AC3E}">
        <p14:creationId xmlns:p14="http://schemas.microsoft.com/office/powerpoint/2010/main" val="34405633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0"/>
            <a:ext cx="7772400" cy="914400"/>
          </a:xfrm>
        </p:spPr>
        <p:txBody>
          <a:bodyPr>
            <a:normAutofit/>
          </a:bodyPr>
          <a:lstStyle/>
          <a:p>
            <a:r>
              <a:rPr lang="en-US" dirty="0"/>
              <a:t>I Overview of </a:t>
            </a:r>
            <a:r>
              <a:rPr lang="en-US" dirty="0" smtClean="0"/>
              <a:t>inflation</a:t>
            </a:r>
            <a:endParaRPr lang="en-US" dirty="0"/>
          </a:p>
        </p:txBody>
      </p:sp>
      <p:sp>
        <p:nvSpPr>
          <p:cNvPr id="3" name="Content Placeholder 2"/>
          <p:cNvSpPr>
            <a:spLocks noGrp="1"/>
          </p:cNvSpPr>
          <p:nvPr>
            <p:ph sz="quarter" idx="1"/>
          </p:nvPr>
        </p:nvSpPr>
        <p:spPr>
          <a:xfrm>
            <a:off x="1371600" y="914400"/>
            <a:ext cx="7772400" cy="5715000"/>
          </a:xfrm>
        </p:spPr>
        <p:txBody>
          <a:bodyPr>
            <a:normAutofit fontScale="92500" lnSpcReduction="10000"/>
          </a:bodyPr>
          <a:lstStyle/>
          <a:p>
            <a:pPr marL="0" indent="0">
              <a:buNone/>
            </a:pPr>
            <a:r>
              <a:rPr lang="en-US" b="1" dirty="0"/>
              <a:t>1 Definition and computing method</a:t>
            </a:r>
          </a:p>
          <a:p>
            <a:pPr marL="0" indent="0">
              <a:buNone/>
            </a:pPr>
            <a:r>
              <a:rPr lang="en-US" b="1" i="1" dirty="0"/>
              <a:t>I</a:t>
            </a:r>
            <a:r>
              <a:rPr lang="en-US" b="1" i="1" dirty="0" smtClean="0"/>
              <a:t>nflation</a:t>
            </a:r>
            <a:r>
              <a:rPr lang="en-US" dirty="0"/>
              <a:t> is a sustained increase in the general price </a:t>
            </a:r>
            <a:r>
              <a:rPr lang="en-US" dirty="0" smtClean="0"/>
              <a:t>level</a:t>
            </a:r>
            <a:r>
              <a:rPr lang="en-US" dirty="0"/>
              <a:t> </a:t>
            </a:r>
            <a:r>
              <a:rPr lang="en-US" dirty="0" smtClean="0"/>
              <a:t>of </a:t>
            </a:r>
            <a:r>
              <a:rPr lang="en-US" dirty="0"/>
              <a:t>goods and services in an economy over a period of </a:t>
            </a:r>
            <a:r>
              <a:rPr lang="en-US" dirty="0" smtClean="0"/>
              <a:t>time</a:t>
            </a:r>
          </a:p>
          <a:p>
            <a:pPr marL="0" indent="0">
              <a:buNone/>
            </a:pPr>
            <a:r>
              <a:rPr lang="en-US" dirty="0" smtClean="0"/>
              <a:t>Or </a:t>
            </a:r>
            <a:r>
              <a:rPr lang="en-US" dirty="0"/>
              <a:t> </a:t>
            </a:r>
            <a:r>
              <a:rPr lang="en-US" dirty="0" smtClean="0"/>
              <a:t>sustained reduction </a:t>
            </a:r>
            <a:r>
              <a:rPr lang="en-US" dirty="0"/>
              <a:t>in the purchasing power per unit of money – a loss of real value in the medium of exchange and unit of account within the </a:t>
            </a:r>
            <a:r>
              <a:rPr lang="en-US" dirty="0" smtClean="0"/>
              <a:t>economy (each </a:t>
            </a:r>
            <a:r>
              <a:rPr lang="en-US" dirty="0"/>
              <a:t>unit of currency buys fewer goods and </a:t>
            </a:r>
            <a:r>
              <a:rPr lang="en-US" dirty="0" smtClean="0"/>
              <a:t>services)</a:t>
            </a:r>
          </a:p>
          <a:p>
            <a:pPr marL="0" indent="0">
              <a:buNone/>
            </a:pPr>
            <a:r>
              <a:rPr lang="en-US" b="1" i="1" dirty="0" smtClean="0"/>
              <a:t>Deflation</a:t>
            </a:r>
            <a:r>
              <a:rPr lang="en-US" dirty="0" smtClean="0"/>
              <a:t> is the contrary concept </a:t>
            </a:r>
            <a:r>
              <a:rPr lang="en-US" dirty="0"/>
              <a:t>as a sustained </a:t>
            </a:r>
            <a:r>
              <a:rPr lang="en-US" dirty="0" smtClean="0"/>
              <a:t>decrease </a:t>
            </a:r>
            <a:r>
              <a:rPr lang="en-US" dirty="0"/>
              <a:t>in the general price level of goods and services in an economy over a period of </a:t>
            </a:r>
            <a:r>
              <a:rPr lang="en-US" dirty="0" smtClean="0"/>
              <a:t>time or sustained increase in the purchasing power per unit of money</a:t>
            </a:r>
            <a:endParaRPr lang="en-US" dirty="0"/>
          </a:p>
          <a:p>
            <a:pPr marL="0" indent="0">
              <a:buNone/>
            </a:pPr>
            <a:r>
              <a:rPr lang="en-US" b="1" i="1" dirty="0" smtClean="0"/>
              <a:t>Other related concepts</a:t>
            </a:r>
            <a:r>
              <a:rPr lang="en-US" dirty="0" smtClean="0"/>
              <a:t>: disinflation - a </a:t>
            </a:r>
            <a:r>
              <a:rPr lang="en-US" dirty="0"/>
              <a:t>decrease in the rate of </a:t>
            </a:r>
            <a:r>
              <a:rPr lang="en-US" dirty="0" smtClean="0"/>
              <a:t>inflation; hyperinflation - </a:t>
            </a:r>
            <a:r>
              <a:rPr lang="en-US" dirty="0"/>
              <a:t>an out-of-control inflationary </a:t>
            </a:r>
            <a:r>
              <a:rPr lang="en-US" dirty="0" smtClean="0"/>
              <a:t>spiral; stagflation - </a:t>
            </a:r>
            <a:r>
              <a:rPr lang="en-US" dirty="0"/>
              <a:t>a combination of inflation, slow economic growth and high </a:t>
            </a:r>
            <a:r>
              <a:rPr lang="en-US" dirty="0" smtClean="0"/>
              <a:t>unemployment; reflation - </a:t>
            </a:r>
            <a:r>
              <a:rPr lang="en-US" dirty="0"/>
              <a:t>an attempt to raise the general level of prices to counteract deflationary pressures.</a:t>
            </a:r>
            <a:endParaRPr lang="en-US" dirty="0"/>
          </a:p>
        </p:txBody>
      </p:sp>
      <p:graphicFrame>
        <p:nvGraphicFramePr>
          <p:cNvPr id="4" name="Object 3"/>
          <p:cNvGraphicFramePr>
            <a:graphicFrameLocks/>
          </p:cNvGraphicFramePr>
          <p:nvPr/>
        </p:nvGraphicFramePr>
        <p:xfrm>
          <a:off x="0" y="0"/>
          <a:ext cx="1447800" cy="6858000"/>
        </p:xfrm>
        <a:graphic>
          <a:graphicData uri="http://schemas.openxmlformats.org/presentationml/2006/ole">
            <mc:AlternateContent xmlns:mc="http://schemas.openxmlformats.org/markup-compatibility/2006">
              <mc:Choice xmlns:v="urn:schemas-microsoft-com:vml" Requires="v">
                <p:oleObj spid="_x0000_s2058" name="GALLERY" r:id="rId3" imgW="103368" imgH="249894" progId="GALLERYClipart">
                  <p:embed/>
                </p:oleObj>
              </mc:Choice>
              <mc:Fallback>
                <p:oleObj name="GALLERY" r:id="rId3" imgW="103368" imgH="249894" progId="GALLERYClipart">
                  <p:embed/>
                  <p:pic>
                    <p:nvPicPr>
                      <p:cNvPr id="0" name="Object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447800" cy="68580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168681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09600" y="1066800"/>
            <a:ext cx="8153400" cy="4572000"/>
          </a:xfrm>
        </p:spPr>
        <p:txBody>
          <a:bodyPr/>
          <a:lstStyle/>
          <a:p>
            <a:pPr marL="0" indent="0">
              <a:buNone/>
            </a:pPr>
            <a:r>
              <a:rPr lang="en-US" b="1" dirty="0"/>
              <a:t>1 Definition and computing </a:t>
            </a:r>
            <a:r>
              <a:rPr lang="en-US" b="1" dirty="0" smtClean="0"/>
              <a:t>method</a:t>
            </a:r>
          </a:p>
          <a:p>
            <a:pPr marL="0" indent="0">
              <a:buNone/>
            </a:pPr>
            <a:endParaRPr lang="en-US" b="1" dirty="0"/>
          </a:p>
          <a:p>
            <a:pPr marL="0" indent="0">
              <a:buNone/>
            </a:pPr>
            <a:endParaRPr lang="en-US" b="1" dirty="0" smtClean="0"/>
          </a:p>
          <a:p>
            <a:pPr marL="0" indent="0">
              <a:buNone/>
            </a:pPr>
            <a:r>
              <a:rPr lang="en-US" dirty="0" smtClean="0"/>
              <a:t>Other indices could be used to calculate inflation: GDP deflator, PPI (producer price index) or core price index (core CPI)</a:t>
            </a:r>
          </a:p>
          <a:p>
            <a:pPr marL="0" indent="0">
              <a:buNone/>
            </a:pPr>
            <a:endParaRPr lang="en-US" dirty="0"/>
          </a:p>
          <a:p>
            <a:pPr marL="0" indent="0">
              <a:buNone/>
            </a:pPr>
            <a:endParaRPr lang="en-US" dirty="0"/>
          </a:p>
        </p:txBody>
      </p:sp>
      <p:sp>
        <p:nvSpPr>
          <p:cNvPr id="4" name="Title 1"/>
          <p:cNvSpPr>
            <a:spLocks noGrp="1"/>
          </p:cNvSpPr>
          <p:nvPr>
            <p:ph type="title"/>
          </p:nvPr>
        </p:nvSpPr>
        <p:spPr>
          <a:xfrm>
            <a:off x="838200" y="152400"/>
            <a:ext cx="7772400" cy="884238"/>
          </a:xfrm>
        </p:spPr>
        <p:txBody>
          <a:bodyPr>
            <a:normAutofit/>
          </a:bodyPr>
          <a:lstStyle/>
          <a:p>
            <a:r>
              <a:rPr lang="en-US" dirty="0"/>
              <a:t>I Overview of </a:t>
            </a:r>
            <a:r>
              <a:rPr lang="en-US" dirty="0" smtClean="0"/>
              <a:t>inflation</a:t>
            </a:r>
            <a:endParaRPr lang="en-US" dirty="0"/>
          </a:p>
        </p:txBody>
      </p:sp>
      <p:pic>
        <p:nvPicPr>
          <p:cNvPr id="5" name="Picture 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63982" y="1600200"/>
            <a:ext cx="31242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3352800"/>
            <a:ext cx="7239000" cy="3352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759904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838200"/>
            <a:ext cx="8382000" cy="5867400"/>
          </a:xfrm>
        </p:spPr>
        <p:txBody>
          <a:bodyPr>
            <a:normAutofit lnSpcReduction="10000"/>
          </a:bodyPr>
          <a:lstStyle/>
          <a:p>
            <a:pPr marL="0" indent="0" algn="just">
              <a:buNone/>
            </a:pPr>
            <a:r>
              <a:rPr lang="en-US" sz="2500" b="1" dirty="0"/>
              <a:t>2 </a:t>
            </a:r>
            <a:r>
              <a:rPr lang="en-US" sz="2500" b="1" dirty="0" smtClean="0"/>
              <a:t>Classification</a:t>
            </a:r>
          </a:p>
          <a:p>
            <a:pPr marL="0" indent="0" algn="just">
              <a:buNone/>
            </a:pPr>
            <a:r>
              <a:rPr lang="en-US" altLang="en-US" sz="2500" b="1" i="1" dirty="0">
                <a:solidFill>
                  <a:srgbClr val="000000"/>
                </a:solidFill>
              </a:rPr>
              <a:t>Moderate Inflation</a:t>
            </a:r>
            <a:r>
              <a:rPr lang="en-US" altLang="en-US" sz="2500" dirty="0">
                <a:solidFill>
                  <a:srgbClr val="000000"/>
                </a:solidFill>
              </a:rPr>
              <a:t>:</a:t>
            </a:r>
            <a:r>
              <a:rPr lang="es-ES" altLang="en-US" sz="2500" dirty="0">
                <a:solidFill>
                  <a:srgbClr val="000000"/>
                </a:solidFill>
              </a:rPr>
              <a:t> </a:t>
            </a:r>
            <a:r>
              <a:rPr lang="es-ES" altLang="en-US" sz="2500" dirty="0" err="1">
                <a:solidFill>
                  <a:srgbClr val="000000"/>
                </a:solidFill>
              </a:rPr>
              <a:t>inflation</a:t>
            </a:r>
            <a:r>
              <a:rPr lang="es-ES" altLang="en-US" sz="2500" dirty="0">
                <a:solidFill>
                  <a:srgbClr val="000000"/>
                </a:solidFill>
              </a:rPr>
              <a:t> </a:t>
            </a:r>
            <a:r>
              <a:rPr lang="es-ES" altLang="en-US" sz="2500" dirty="0" err="1">
                <a:solidFill>
                  <a:srgbClr val="000000"/>
                </a:solidFill>
              </a:rPr>
              <a:t>rate</a:t>
            </a:r>
            <a:r>
              <a:rPr lang="es-ES" altLang="en-US" sz="2500" dirty="0">
                <a:solidFill>
                  <a:srgbClr val="000000"/>
                </a:solidFill>
              </a:rPr>
              <a:t> &lt; 10</a:t>
            </a:r>
            <a:r>
              <a:rPr lang="es-ES" altLang="en-US" sz="2500" dirty="0" smtClean="0">
                <a:solidFill>
                  <a:srgbClr val="000000"/>
                </a:solidFill>
              </a:rPr>
              <a:t>%/</a:t>
            </a:r>
            <a:r>
              <a:rPr lang="es-ES" altLang="en-US" sz="2500" dirty="0" err="1" smtClean="0">
                <a:solidFill>
                  <a:srgbClr val="000000"/>
                </a:solidFill>
              </a:rPr>
              <a:t>year</a:t>
            </a:r>
            <a:r>
              <a:rPr lang="es-ES" altLang="en-US" sz="2500" dirty="0" smtClean="0">
                <a:solidFill>
                  <a:srgbClr val="000000"/>
                </a:solidFill>
              </a:rPr>
              <a:t>, </a:t>
            </a:r>
            <a:r>
              <a:rPr lang="es-ES" altLang="en-US" sz="2500" dirty="0" err="1">
                <a:solidFill>
                  <a:srgbClr val="000000"/>
                </a:solidFill>
              </a:rPr>
              <a:t>prices</a:t>
            </a:r>
            <a:r>
              <a:rPr lang="es-ES" altLang="en-US" sz="2500" dirty="0">
                <a:solidFill>
                  <a:srgbClr val="000000"/>
                </a:solidFill>
              </a:rPr>
              <a:t> </a:t>
            </a:r>
            <a:r>
              <a:rPr lang="es-ES" altLang="en-US" sz="2500" dirty="0" err="1">
                <a:solidFill>
                  <a:srgbClr val="000000"/>
                </a:solidFill>
              </a:rPr>
              <a:t>increases</a:t>
            </a:r>
            <a:r>
              <a:rPr lang="es-ES" altLang="en-US" sz="2500" dirty="0">
                <a:solidFill>
                  <a:srgbClr val="000000"/>
                </a:solidFill>
              </a:rPr>
              <a:t> </a:t>
            </a:r>
            <a:r>
              <a:rPr lang="es-ES" altLang="en-US" sz="2500" dirty="0" err="1">
                <a:solidFill>
                  <a:srgbClr val="000000"/>
                </a:solidFill>
              </a:rPr>
              <a:t>slowly</a:t>
            </a:r>
            <a:r>
              <a:rPr lang="es-ES" altLang="en-US" sz="2500" dirty="0" smtClean="0">
                <a:solidFill>
                  <a:srgbClr val="000000"/>
                </a:solidFill>
              </a:rPr>
              <a:t>. </a:t>
            </a:r>
            <a:r>
              <a:rPr lang="es-ES" altLang="en-US" sz="2500" dirty="0" err="1">
                <a:solidFill>
                  <a:srgbClr val="000000"/>
                </a:solidFill>
              </a:rPr>
              <a:t>Moderate</a:t>
            </a:r>
            <a:r>
              <a:rPr lang="es-ES" altLang="en-US" sz="2500" dirty="0">
                <a:solidFill>
                  <a:srgbClr val="000000"/>
                </a:solidFill>
              </a:rPr>
              <a:t> </a:t>
            </a:r>
            <a:r>
              <a:rPr lang="es-ES" altLang="en-US" sz="2500" dirty="0" err="1">
                <a:solidFill>
                  <a:srgbClr val="000000"/>
                </a:solidFill>
              </a:rPr>
              <a:t>inflation</a:t>
            </a:r>
            <a:r>
              <a:rPr lang="es-ES" altLang="en-US" sz="2500" dirty="0">
                <a:solidFill>
                  <a:srgbClr val="000000"/>
                </a:solidFill>
              </a:rPr>
              <a:t> can </a:t>
            </a:r>
            <a:r>
              <a:rPr lang="es-ES" altLang="en-US" sz="2500" dirty="0" err="1">
                <a:solidFill>
                  <a:srgbClr val="000000"/>
                </a:solidFill>
              </a:rPr>
              <a:t>spur</a:t>
            </a:r>
            <a:r>
              <a:rPr lang="es-ES" altLang="en-US" sz="2500" dirty="0">
                <a:solidFill>
                  <a:srgbClr val="000000"/>
                </a:solidFill>
              </a:rPr>
              <a:t> </a:t>
            </a:r>
            <a:r>
              <a:rPr lang="es-ES" altLang="en-US" sz="2500" dirty="0" err="1">
                <a:solidFill>
                  <a:srgbClr val="000000"/>
                </a:solidFill>
              </a:rPr>
              <a:t>production</a:t>
            </a:r>
            <a:r>
              <a:rPr lang="es-ES" altLang="en-US" sz="2500" dirty="0">
                <a:solidFill>
                  <a:srgbClr val="000000"/>
                </a:solidFill>
              </a:rPr>
              <a:t> </a:t>
            </a:r>
            <a:r>
              <a:rPr lang="es-ES" altLang="en-US" sz="2500" dirty="0" err="1">
                <a:solidFill>
                  <a:srgbClr val="000000"/>
                </a:solidFill>
              </a:rPr>
              <a:t>because</a:t>
            </a:r>
            <a:r>
              <a:rPr lang="es-ES" altLang="en-US" sz="2500" dirty="0">
                <a:solidFill>
                  <a:srgbClr val="000000"/>
                </a:solidFill>
              </a:rPr>
              <a:t> </a:t>
            </a:r>
            <a:r>
              <a:rPr lang="es-ES" altLang="en-US" sz="2500" dirty="0" err="1">
                <a:solidFill>
                  <a:srgbClr val="000000"/>
                </a:solidFill>
              </a:rPr>
              <a:t>price</a:t>
            </a:r>
            <a:r>
              <a:rPr lang="es-ES" altLang="en-US" sz="2500" dirty="0">
                <a:solidFill>
                  <a:srgbClr val="000000"/>
                </a:solidFill>
              </a:rPr>
              <a:t> </a:t>
            </a:r>
            <a:r>
              <a:rPr lang="es-ES" altLang="en-US" sz="2500" dirty="0" err="1">
                <a:solidFill>
                  <a:srgbClr val="000000"/>
                </a:solidFill>
              </a:rPr>
              <a:t>increases</a:t>
            </a:r>
            <a:r>
              <a:rPr lang="es-ES" altLang="en-US" sz="2500" dirty="0">
                <a:solidFill>
                  <a:srgbClr val="000000"/>
                </a:solidFill>
              </a:rPr>
              <a:t> </a:t>
            </a:r>
            <a:r>
              <a:rPr lang="es-ES" altLang="en-US" sz="2500" dirty="0" err="1">
                <a:solidFill>
                  <a:srgbClr val="000000"/>
                </a:solidFill>
              </a:rPr>
              <a:t>leading</a:t>
            </a:r>
            <a:r>
              <a:rPr lang="es-ES" altLang="en-US" sz="2500" dirty="0">
                <a:solidFill>
                  <a:srgbClr val="000000"/>
                </a:solidFill>
              </a:rPr>
              <a:t> to </a:t>
            </a:r>
            <a:r>
              <a:rPr lang="es-ES" altLang="en-US" sz="2500" dirty="0" err="1">
                <a:solidFill>
                  <a:srgbClr val="000000"/>
                </a:solidFill>
              </a:rPr>
              <a:t>highet</a:t>
            </a:r>
            <a:r>
              <a:rPr lang="es-ES" altLang="en-US" sz="2500" dirty="0">
                <a:solidFill>
                  <a:srgbClr val="000000"/>
                </a:solidFill>
              </a:rPr>
              <a:t> </a:t>
            </a:r>
            <a:r>
              <a:rPr lang="es-ES" altLang="en-US" sz="2500" dirty="0" err="1">
                <a:solidFill>
                  <a:srgbClr val="000000"/>
                </a:solidFill>
              </a:rPr>
              <a:t>profit</a:t>
            </a:r>
            <a:r>
              <a:rPr lang="es-ES" altLang="en-US" sz="2500" dirty="0">
                <a:solidFill>
                  <a:srgbClr val="000000"/>
                </a:solidFill>
              </a:rPr>
              <a:t> </a:t>
            </a:r>
            <a:r>
              <a:rPr lang="es-ES" altLang="en-US" sz="2500" dirty="0" err="1">
                <a:solidFill>
                  <a:srgbClr val="000000"/>
                </a:solidFill>
              </a:rPr>
              <a:t>for</a:t>
            </a:r>
            <a:r>
              <a:rPr lang="es-ES" altLang="en-US" sz="2500" dirty="0">
                <a:solidFill>
                  <a:srgbClr val="000000"/>
                </a:solidFill>
              </a:rPr>
              <a:t> </a:t>
            </a:r>
            <a:r>
              <a:rPr lang="es-ES" altLang="en-US" sz="2500" dirty="0" err="1">
                <a:solidFill>
                  <a:srgbClr val="000000"/>
                </a:solidFill>
              </a:rPr>
              <a:t>enterprises,therefore</a:t>
            </a:r>
            <a:r>
              <a:rPr lang="es-ES" altLang="en-US" sz="2500" dirty="0">
                <a:solidFill>
                  <a:srgbClr val="000000"/>
                </a:solidFill>
              </a:rPr>
              <a:t>, </a:t>
            </a:r>
            <a:r>
              <a:rPr lang="es-ES" altLang="en-US" sz="2500" dirty="0" err="1">
                <a:solidFill>
                  <a:srgbClr val="000000"/>
                </a:solidFill>
              </a:rPr>
              <a:t>firms</a:t>
            </a:r>
            <a:r>
              <a:rPr lang="es-ES" altLang="en-US" sz="2500" dirty="0">
                <a:solidFill>
                  <a:srgbClr val="000000"/>
                </a:solidFill>
              </a:rPr>
              <a:t> </a:t>
            </a:r>
            <a:r>
              <a:rPr lang="es-ES" altLang="en-US" sz="2500" dirty="0" err="1">
                <a:solidFill>
                  <a:srgbClr val="000000"/>
                </a:solidFill>
              </a:rPr>
              <a:t>will</a:t>
            </a:r>
            <a:r>
              <a:rPr lang="es-ES" altLang="en-US" sz="2500" dirty="0">
                <a:solidFill>
                  <a:srgbClr val="000000"/>
                </a:solidFill>
              </a:rPr>
              <a:t> </a:t>
            </a:r>
            <a:r>
              <a:rPr lang="es-ES" altLang="en-US" sz="2500" dirty="0" err="1">
                <a:solidFill>
                  <a:srgbClr val="000000"/>
                </a:solidFill>
              </a:rPr>
              <a:t>increases</a:t>
            </a:r>
            <a:r>
              <a:rPr lang="es-ES" altLang="en-US" sz="2500" dirty="0">
                <a:solidFill>
                  <a:srgbClr val="000000"/>
                </a:solidFill>
              </a:rPr>
              <a:t> </a:t>
            </a:r>
            <a:r>
              <a:rPr lang="es-ES" altLang="en-US" sz="2500" dirty="0" err="1">
                <a:solidFill>
                  <a:srgbClr val="000000"/>
                </a:solidFill>
              </a:rPr>
              <a:t>quantity</a:t>
            </a:r>
            <a:r>
              <a:rPr lang="es-ES" altLang="en-US" sz="2500" dirty="0">
                <a:solidFill>
                  <a:srgbClr val="000000"/>
                </a:solidFill>
              </a:rPr>
              <a:t>.</a:t>
            </a:r>
            <a:endParaRPr lang="en-US" altLang="en-US" sz="2500" dirty="0">
              <a:solidFill>
                <a:srgbClr val="000000"/>
              </a:solidFill>
            </a:endParaRPr>
          </a:p>
          <a:p>
            <a:pPr marL="0" indent="0" algn="just">
              <a:buNone/>
            </a:pPr>
            <a:r>
              <a:rPr lang="es-ES" altLang="en-US" sz="2500" b="1" i="1" dirty="0" err="1" smtClean="0">
                <a:solidFill>
                  <a:srgbClr val="000000"/>
                </a:solidFill>
              </a:rPr>
              <a:t>Galloping</a:t>
            </a:r>
            <a:r>
              <a:rPr lang="es-ES" altLang="en-US" sz="2500" b="1" i="1" dirty="0" smtClean="0">
                <a:solidFill>
                  <a:srgbClr val="000000"/>
                </a:solidFill>
              </a:rPr>
              <a:t> </a:t>
            </a:r>
            <a:r>
              <a:rPr lang="es-ES" altLang="en-US" sz="2500" b="1" i="1" dirty="0" err="1">
                <a:solidFill>
                  <a:srgbClr val="000000"/>
                </a:solidFill>
              </a:rPr>
              <a:t>Inflation</a:t>
            </a:r>
            <a:r>
              <a:rPr lang="es-ES" altLang="en-US" sz="2500" dirty="0">
                <a:solidFill>
                  <a:srgbClr val="000000"/>
                </a:solidFill>
              </a:rPr>
              <a:t>: </a:t>
            </a:r>
            <a:r>
              <a:rPr lang="es-ES" altLang="en-US" sz="2500" dirty="0" err="1">
                <a:solidFill>
                  <a:srgbClr val="000000"/>
                </a:solidFill>
              </a:rPr>
              <a:t>inflation</a:t>
            </a:r>
            <a:r>
              <a:rPr lang="es-ES" altLang="en-US" sz="2500" dirty="0">
                <a:solidFill>
                  <a:srgbClr val="000000"/>
                </a:solidFill>
              </a:rPr>
              <a:t> </a:t>
            </a:r>
            <a:r>
              <a:rPr lang="es-ES" altLang="en-US" sz="2500" dirty="0" err="1">
                <a:solidFill>
                  <a:srgbClr val="000000"/>
                </a:solidFill>
              </a:rPr>
              <a:t>rate</a:t>
            </a:r>
            <a:r>
              <a:rPr lang="es-ES" altLang="en-US" sz="2500" dirty="0">
                <a:solidFill>
                  <a:srgbClr val="000000"/>
                </a:solidFill>
              </a:rPr>
              <a:t> </a:t>
            </a:r>
            <a:r>
              <a:rPr lang="es-ES" altLang="en-US" sz="2500" dirty="0" err="1">
                <a:solidFill>
                  <a:srgbClr val="000000"/>
                </a:solidFill>
              </a:rPr>
              <a:t>is</a:t>
            </a:r>
            <a:r>
              <a:rPr lang="es-ES" altLang="en-US" sz="2500" dirty="0">
                <a:solidFill>
                  <a:srgbClr val="000000"/>
                </a:solidFill>
              </a:rPr>
              <a:t> </a:t>
            </a:r>
            <a:r>
              <a:rPr lang="es-ES" altLang="en-US" sz="2500" dirty="0" err="1">
                <a:solidFill>
                  <a:srgbClr val="000000"/>
                </a:solidFill>
              </a:rPr>
              <a:t>from</a:t>
            </a:r>
            <a:r>
              <a:rPr lang="es-ES" altLang="en-US" sz="2500" dirty="0">
                <a:solidFill>
                  <a:srgbClr val="000000"/>
                </a:solidFill>
              </a:rPr>
              <a:t> 10% to 99% per </a:t>
            </a:r>
            <a:r>
              <a:rPr lang="es-ES" altLang="en-US" sz="2500" dirty="0" err="1">
                <a:solidFill>
                  <a:srgbClr val="000000"/>
                </a:solidFill>
              </a:rPr>
              <a:t>year</a:t>
            </a:r>
            <a:r>
              <a:rPr lang="es-ES" altLang="en-US" sz="2500" dirty="0">
                <a:solidFill>
                  <a:srgbClr val="000000"/>
                </a:solidFill>
              </a:rPr>
              <a:t>. </a:t>
            </a:r>
            <a:r>
              <a:rPr lang="es-ES" altLang="en-US" sz="2500" dirty="0" err="1">
                <a:solidFill>
                  <a:srgbClr val="000000"/>
                </a:solidFill>
              </a:rPr>
              <a:t>This</a:t>
            </a:r>
            <a:r>
              <a:rPr lang="es-ES" altLang="en-US" sz="2500" dirty="0">
                <a:solidFill>
                  <a:srgbClr val="000000"/>
                </a:solidFill>
              </a:rPr>
              <a:t> </a:t>
            </a:r>
            <a:r>
              <a:rPr lang="es-ES" altLang="en-US" sz="2500" dirty="0" err="1">
                <a:solidFill>
                  <a:srgbClr val="000000"/>
                </a:solidFill>
              </a:rPr>
              <a:t>type</a:t>
            </a:r>
            <a:r>
              <a:rPr lang="es-ES" altLang="en-US" sz="2500" dirty="0">
                <a:solidFill>
                  <a:srgbClr val="000000"/>
                </a:solidFill>
              </a:rPr>
              <a:t> </a:t>
            </a:r>
            <a:r>
              <a:rPr lang="es-ES" altLang="en-US" sz="2500" dirty="0" err="1">
                <a:solidFill>
                  <a:srgbClr val="000000"/>
                </a:solidFill>
              </a:rPr>
              <a:t>will</a:t>
            </a:r>
            <a:r>
              <a:rPr lang="es-ES" altLang="en-US" sz="2500" dirty="0">
                <a:solidFill>
                  <a:srgbClr val="000000"/>
                </a:solidFill>
              </a:rPr>
              <a:t> </a:t>
            </a:r>
            <a:r>
              <a:rPr lang="es-ES" altLang="en-US" sz="2500" dirty="0" err="1">
                <a:solidFill>
                  <a:srgbClr val="000000"/>
                </a:solidFill>
              </a:rPr>
              <a:t>destroy</a:t>
            </a:r>
            <a:r>
              <a:rPr lang="es-ES" altLang="en-US" sz="2500" dirty="0">
                <a:solidFill>
                  <a:srgbClr val="000000"/>
                </a:solidFill>
              </a:rPr>
              <a:t> </a:t>
            </a:r>
            <a:r>
              <a:rPr lang="es-ES" altLang="en-US" sz="2500" dirty="0" err="1">
                <a:solidFill>
                  <a:srgbClr val="000000"/>
                </a:solidFill>
              </a:rPr>
              <a:t>economy</a:t>
            </a:r>
            <a:r>
              <a:rPr lang="es-ES" altLang="en-US" sz="2500" dirty="0">
                <a:solidFill>
                  <a:srgbClr val="000000"/>
                </a:solidFill>
              </a:rPr>
              <a:t> and </a:t>
            </a:r>
            <a:r>
              <a:rPr lang="es-ES" altLang="en-US" sz="2500" dirty="0" err="1">
                <a:solidFill>
                  <a:srgbClr val="000000"/>
                </a:solidFill>
              </a:rPr>
              <a:t>curb</a:t>
            </a:r>
            <a:r>
              <a:rPr lang="es-ES" altLang="en-US" sz="2500" dirty="0">
                <a:solidFill>
                  <a:srgbClr val="000000"/>
                </a:solidFill>
              </a:rPr>
              <a:t> </a:t>
            </a:r>
            <a:r>
              <a:rPr lang="es-ES" altLang="en-US" sz="2500" dirty="0" err="1">
                <a:solidFill>
                  <a:srgbClr val="000000"/>
                </a:solidFill>
              </a:rPr>
              <a:t>engines</a:t>
            </a:r>
            <a:r>
              <a:rPr lang="es-ES" altLang="en-US" sz="2500" dirty="0">
                <a:solidFill>
                  <a:srgbClr val="000000"/>
                </a:solidFill>
              </a:rPr>
              <a:t> of </a:t>
            </a:r>
            <a:r>
              <a:rPr lang="es-ES" altLang="en-US" sz="2500" dirty="0" err="1">
                <a:solidFill>
                  <a:srgbClr val="000000"/>
                </a:solidFill>
              </a:rPr>
              <a:t>economy</a:t>
            </a:r>
            <a:r>
              <a:rPr lang="es-ES" altLang="en-US" sz="2500" dirty="0">
                <a:solidFill>
                  <a:srgbClr val="000000"/>
                </a:solidFill>
              </a:rPr>
              <a:t>.</a:t>
            </a:r>
            <a:endParaRPr lang="en-US" altLang="en-US" sz="2500" dirty="0">
              <a:solidFill>
                <a:srgbClr val="000000"/>
              </a:solidFill>
            </a:endParaRPr>
          </a:p>
          <a:p>
            <a:pPr marL="0" indent="0" algn="just">
              <a:buNone/>
            </a:pPr>
            <a:r>
              <a:rPr lang="en-US" altLang="en-US" sz="2500" b="1" i="1" dirty="0" smtClean="0">
                <a:solidFill>
                  <a:srgbClr val="000000"/>
                </a:solidFill>
              </a:rPr>
              <a:t>Hyper </a:t>
            </a:r>
            <a:r>
              <a:rPr lang="en-US" altLang="en-US" sz="2500" b="1" i="1" dirty="0">
                <a:solidFill>
                  <a:srgbClr val="000000"/>
                </a:solidFill>
              </a:rPr>
              <a:t>Inflation</a:t>
            </a:r>
            <a:r>
              <a:rPr lang="en-US" altLang="en-US" sz="2500" dirty="0">
                <a:solidFill>
                  <a:srgbClr val="000000"/>
                </a:solidFill>
              </a:rPr>
              <a:t>: is defined as inflation that exceeds 100%  percent per year. </a:t>
            </a:r>
            <a:r>
              <a:rPr lang="en-US" altLang="en-US" sz="2500" dirty="0" smtClean="0">
                <a:solidFill>
                  <a:srgbClr val="000000"/>
                </a:solidFill>
              </a:rPr>
              <a:t>Costs </a:t>
            </a:r>
            <a:r>
              <a:rPr lang="en-US" altLang="en-US" sz="2500" dirty="0">
                <a:solidFill>
                  <a:srgbClr val="000000"/>
                </a:solidFill>
              </a:rPr>
              <a:t>such as shoe-leather and menu costs are much worse with hyperinflation– and tax systems are grossly distorted. Eventually, when costs become too great with hyperinflation, the money loses its role as store of value, unit of account and medium of exchange.  Bartering or using commodity money becomes </a:t>
            </a:r>
            <a:r>
              <a:rPr lang="en-US" altLang="en-US" sz="2500" dirty="0" smtClean="0">
                <a:solidFill>
                  <a:srgbClr val="000000"/>
                </a:solidFill>
              </a:rPr>
              <a:t>prevalent. In </a:t>
            </a:r>
            <a:r>
              <a:rPr lang="en-US" altLang="en-US" sz="2500" dirty="0">
                <a:solidFill>
                  <a:srgbClr val="000000"/>
                </a:solidFill>
              </a:rPr>
              <a:t>1920s (1922-12/1923) Weimar Germany, CPI increased from 1 to 10 millions</a:t>
            </a:r>
          </a:p>
          <a:p>
            <a:pPr marL="0" indent="0">
              <a:buNone/>
            </a:pPr>
            <a:endParaRPr lang="en-US" b="1" dirty="0"/>
          </a:p>
          <a:p>
            <a:pPr marL="0" indent="0">
              <a:buNone/>
            </a:pPr>
            <a:endParaRPr lang="en-US" dirty="0"/>
          </a:p>
        </p:txBody>
      </p:sp>
      <p:sp>
        <p:nvSpPr>
          <p:cNvPr id="4" name="Title 1"/>
          <p:cNvSpPr>
            <a:spLocks noGrp="1"/>
          </p:cNvSpPr>
          <p:nvPr>
            <p:ph type="title"/>
          </p:nvPr>
        </p:nvSpPr>
        <p:spPr>
          <a:xfrm>
            <a:off x="838200" y="-304800"/>
            <a:ext cx="7772400" cy="1143000"/>
          </a:xfrm>
        </p:spPr>
        <p:txBody>
          <a:bodyPr>
            <a:normAutofit/>
          </a:bodyPr>
          <a:lstStyle/>
          <a:p>
            <a:r>
              <a:rPr lang="en-US" dirty="0"/>
              <a:t>I Overview of </a:t>
            </a:r>
            <a:r>
              <a:rPr lang="en-US" dirty="0" smtClean="0"/>
              <a:t>inflation</a:t>
            </a:r>
            <a:endParaRPr lang="en-US" dirty="0"/>
          </a:p>
        </p:txBody>
      </p:sp>
    </p:spTree>
    <p:extLst>
      <p:ext uri="{BB962C8B-B14F-4D97-AF65-F5344CB8AC3E}">
        <p14:creationId xmlns:p14="http://schemas.microsoft.com/office/powerpoint/2010/main" val="2515232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spcBef>
                <a:spcPct val="50000"/>
              </a:spcBef>
              <a:buNone/>
            </a:pPr>
            <a:r>
              <a:rPr lang="en-US" sz="2800" b="1" dirty="0"/>
              <a:t>2 Classification</a:t>
            </a:r>
          </a:p>
          <a:p>
            <a:pPr marL="0" indent="0">
              <a:spcBef>
                <a:spcPct val="50000"/>
              </a:spcBef>
              <a:buNone/>
            </a:pPr>
            <a:r>
              <a:rPr lang="en-US" altLang="en-US" b="1" i="1" dirty="0" smtClean="0">
                <a:solidFill>
                  <a:srgbClr val="000000"/>
                </a:solidFill>
              </a:rPr>
              <a:t>Expected </a:t>
            </a:r>
            <a:r>
              <a:rPr lang="en-US" altLang="en-US" b="1" i="1" dirty="0">
                <a:solidFill>
                  <a:srgbClr val="000000"/>
                </a:solidFill>
              </a:rPr>
              <a:t>inflation</a:t>
            </a:r>
            <a:r>
              <a:rPr lang="en-US" altLang="en-US" dirty="0">
                <a:solidFill>
                  <a:srgbClr val="000000"/>
                </a:solidFill>
              </a:rPr>
              <a:t>: depends on expectation of individuals about </a:t>
            </a:r>
            <a:r>
              <a:rPr lang="en-US" altLang="en-US" dirty="0" err="1">
                <a:solidFill>
                  <a:srgbClr val="000000"/>
                </a:solidFill>
              </a:rPr>
              <a:t>gp</a:t>
            </a:r>
            <a:r>
              <a:rPr lang="en-US" altLang="en-US" dirty="0">
                <a:solidFill>
                  <a:srgbClr val="000000"/>
                </a:solidFill>
              </a:rPr>
              <a:t> in the future. Its impacts is small but help to adjust production cost</a:t>
            </a:r>
            <a:r>
              <a:rPr lang="en-US" altLang="en-US" dirty="0" smtClean="0">
                <a:solidFill>
                  <a:srgbClr val="000000"/>
                </a:solidFill>
              </a:rPr>
              <a:t>.</a:t>
            </a:r>
          </a:p>
          <a:p>
            <a:pPr marL="0" indent="0">
              <a:spcBef>
                <a:spcPct val="50000"/>
              </a:spcBef>
              <a:buNone/>
            </a:pPr>
            <a:r>
              <a:rPr lang="en-US" altLang="en-US" b="1" i="1" dirty="0" smtClean="0">
                <a:solidFill>
                  <a:srgbClr val="000000"/>
                </a:solidFill>
              </a:rPr>
              <a:t>Unexpected </a:t>
            </a:r>
            <a:r>
              <a:rPr lang="en-US" altLang="en-US" b="1" i="1" dirty="0">
                <a:solidFill>
                  <a:srgbClr val="000000"/>
                </a:solidFill>
              </a:rPr>
              <a:t>inflation</a:t>
            </a:r>
            <a:r>
              <a:rPr lang="en-US" altLang="en-US" dirty="0">
                <a:solidFill>
                  <a:srgbClr val="000000"/>
                </a:solidFill>
              </a:rPr>
              <a:t>: derives from exogenous shocks and unexpected factors inside economy.</a:t>
            </a:r>
          </a:p>
          <a:p>
            <a:pPr>
              <a:spcBef>
                <a:spcPct val="50000"/>
              </a:spcBef>
            </a:pPr>
            <a:endParaRPr lang="en-US" altLang="en-US" i="1" dirty="0">
              <a:solidFill>
                <a:srgbClr val="000000"/>
              </a:solidFill>
            </a:endParaRPr>
          </a:p>
        </p:txBody>
      </p:sp>
      <p:sp>
        <p:nvSpPr>
          <p:cNvPr id="4" name="Title 1"/>
          <p:cNvSpPr>
            <a:spLocks noGrp="1"/>
          </p:cNvSpPr>
          <p:nvPr>
            <p:ph type="title"/>
          </p:nvPr>
        </p:nvSpPr>
        <p:spPr/>
        <p:txBody>
          <a:bodyPr>
            <a:normAutofit/>
          </a:bodyPr>
          <a:lstStyle/>
          <a:p>
            <a:r>
              <a:rPr lang="en-US" dirty="0"/>
              <a:t>I Overview of </a:t>
            </a:r>
            <a:r>
              <a:rPr lang="en-US" dirty="0" smtClean="0"/>
              <a:t>inflation</a:t>
            </a:r>
            <a:endParaRPr lang="en-US" dirty="0"/>
          </a:p>
        </p:txBody>
      </p:sp>
    </p:spTree>
    <p:extLst>
      <p:ext uri="{BB962C8B-B14F-4D97-AF65-F5344CB8AC3E}">
        <p14:creationId xmlns:p14="http://schemas.microsoft.com/office/powerpoint/2010/main" val="340343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838200"/>
            <a:ext cx="7772400" cy="4572000"/>
          </a:xfrm>
        </p:spPr>
        <p:txBody>
          <a:bodyPr/>
          <a:lstStyle/>
          <a:p>
            <a:pPr marL="0" indent="0">
              <a:buNone/>
            </a:pPr>
            <a:r>
              <a:rPr lang="en-US" b="1" dirty="0"/>
              <a:t>3 Causes of </a:t>
            </a:r>
            <a:r>
              <a:rPr lang="en-US" b="1" dirty="0" smtClean="0"/>
              <a:t>inflation</a:t>
            </a:r>
          </a:p>
          <a:p>
            <a:pPr marL="0" indent="0">
              <a:buNone/>
            </a:pPr>
            <a:r>
              <a:rPr lang="en-GB" altLang="en-US" b="1" i="1" dirty="0"/>
              <a:t>Demand-pull inflation </a:t>
            </a:r>
            <a:r>
              <a:rPr lang="en-GB" altLang="en-US" dirty="0"/>
              <a:t>is caused by continuing rises in AD in the economy. The increase in AD may be caused by either increases in  the money supply or increases in G-expenditure when the economy is close to full employment. </a:t>
            </a:r>
            <a:endParaRPr lang="en-GB" altLang="en-US" dirty="0" smtClean="0"/>
          </a:p>
          <a:p>
            <a:pPr marL="0" indent="0">
              <a:buNone/>
            </a:pPr>
            <a:r>
              <a:rPr lang="en-GB" altLang="en-US" dirty="0" smtClean="0"/>
              <a:t>In </a:t>
            </a:r>
            <a:r>
              <a:rPr lang="en-GB" altLang="en-US" dirty="0"/>
              <a:t>general, demand-pull inflation </a:t>
            </a:r>
            <a:r>
              <a:rPr lang="en-GB" altLang="en-US" dirty="0" smtClean="0"/>
              <a:t>is</a:t>
            </a:r>
          </a:p>
          <a:p>
            <a:pPr marL="0" indent="0">
              <a:buNone/>
            </a:pPr>
            <a:r>
              <a:rPr lang="en-GB" altLang="en-US" dirty="0" smtClean="0"/>
              <a:t>typically </a:t>
            </a:r>
            <a:r>
              <a:rPr lang="en-GB" altLang="en-US" dirty="0"/>
              <a:t>associated with a booming </a:t>
            </a:r>
            <a:endParaRPr lang="en-GB" altLang="en-US" dirty="0" smtClean="0"/>
          </a:p>
          <a:p>
            <a:pPr marL="0" indent="0">
              <a:buNone/>
            </a:pPr>
            <a:r>
              <a:rPr lang="en-GB" altLang="en-US" dirty="0" smtClean="0"/>
              <a:t>economy</a:t>
            </a:r>
            <a:r>
              <a:rPr lang="en-GB" altLang="en-US" dirty="0"/>
              <a:t>. </a:t>
            </a:r>
            <a:endParaRPr lang="en-US" altLang="en-US" dirty="0"/>
          </a:p>
          <a:p>
            <a:pPr marL="0" indent="0">
              <a:buNone/>
            </a:pPr>
            <a:endParaRPr lang="en-US" dirty="0"/>
          </a:p>
          <a:p>
            <a:pPr marL="0" indent="0">
              <a:buNone/>
            </a:pPr>
            <a:endParaRPr lang="en-US" dirty="0"/>
          </a:p>
        </p:txBody>
      </p:sp>
      <p:sp>
        <p:nvSpPr>
          <p:cNvPr id="4" name="Title 1"/>
          <p:cNvSpPr>
            <a:spLocks noGrp="1"/>
          </p:cNvSpPr>
          <p:nvPr>
            <p:ph type="title"/>
          </p:nvPr>
        </p:nvSpPr>
        <p:spPr>
          <a:xfrm>
            <a:off x="914400" y="0"/>
            <a:ext cx="7772400" cy="884238"/>
          </a:xfrm>
        </p:spPr>
        <p:txBody>
          <a:bodyPr>
            <a:normAutofit/>
          </a:bodyPr>
          <a:lstStyle/>
          <a:p>
            <a:r>
              <a:rPr lang="en-US" dirty="0"/>
              <a:t>I Overview of </a:t>
            </a:r>
            <a:r>
              <a:rPr lang="en-US" dirty="0" smtClean="0"/>
              <a:t>inflation</a:t>
            </a:r>
            <a:endParaRPr lang="en-US" dirty="0"/>
          </a:p>
        </p:txBody>
      </p:sp>
      <p:pic>
        <p:nvPicPr>
          <p:cNvPr id="4098" name="Picture 2" descr="http://upload.wikimedia.org/wikipedia/en/thumb/0/03/Push-pull-inflation.jpg/300px-Push-pull-inflat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3675" y="2923310"/>
            <a:ext cx="4191000" cy="3714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6606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85800" y="990600"/>
            <a:ext cx="7772400" cy="4572000"/>
          </a:xfrm>
        </p:spPr>
        <p:txBody>
          <a:bodyPr/>
          <a:lstStyle/>
          <a:p>
            <a:pPr marL="0" indent="0">
              <a:buNone/>
            </a:pPr>
            <a:r>
              <a:rPr lang="en-US" b="1" dirty="0"/>
              <a:t>3 Causes of </a:t>
            </a:r>
            <a:r>
              <a:rPr lang="en-US" b="1" dirty="0" smtClean="0"/>
              <a:t>inflation</a:t>
            </a:r>
          </a:p>
          <a:p>
            <a:pPr marL="0" indent="0">
              <a:buNone/>
            </a:pPr>
            <a:r>
              <a:rPr lang="en-GB" altLang="en-US" b="1" i="1" dirty="0"/>
              <a:t>Cost-push inflation </a:t>
            </a:r>
            <a:r>
              <a:rPr lang="en-GB" altLang="en-US" dirty="0"/>
              <a:t>is associated with continuing rises in costs. Rises in costs may originate from a number of different sources such as wage increases and other higher costs of production (e.g. raw materials).</a:t>
            </a:r>
            <a:endParaRPr lang="en-US" altLang="en-US" dirty="0"/>
          </a:p>
          <a:p>
            <a:pPr marL="0" indent="0">
              <a:buNone/>
            </a:pPr>
            <a:endParaRPr lang="en-US" b="1" dirty="0"/>
          </a:p>
          <a:p>
            <a:pPr marL="0" indent="0">
              <a:buNone/>
            </a:pPr>
            <a:endParaRPr lang="en-US" dirty="0"/>
          </a:p>
        </p:txBody>
      </p:sp>
      <p:sp>
        <p:nvSpPr>
          <p:cNvPr id="4" name="Title 1"/>
          <p:cNvSpPr>
            <a:spLocks noGrp="1"/>
          </p:cNvSpPr>
          <p:nvPr>
            <p:ph type="title"/>
          </p:nvPr>
        </p:nvSpPr>
        <p:spPr>
          <a:xfrm>
            <a:off x="533400" y="-228600"/>
            <a:ext cx="7772400" cy="1143000"/>
          </a:xfrm>
        </p:spPr>
        <p:txBody>
          <a:bodyPr>
            <a:normAutofit/>
          </a:bodyPr>
          <a:lstStyle/>
          <a:p>
            <a:r>
              <a:rPr lang="en-US" dirty="0"/>
              <a:t>I Overview of </a:t>
            </a:r>
            <a:r>
              <a:rPr lang="en-US" dirty="0" smtClean="0"/>
              <a:t>inflation</a:t>
            </a:r>
            <a:endParaRPr lang="en-US" dirty="0"/>
          </a:p>
        </p:txBody>
      </p:sp>
      <p:pic>
        <p:nvPicPr>
          <p:cNvPr id="21506" name="Picture 2" descr="File:As AD cost push.s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2438400"/>
            <a:ext cx="6096000" cy="5091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24218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09600" y="1143000"/>
            <a:ext cx="8229600" cy="5334000"/>
          </a:xfrm>
        </p:spPr>
        <p:txBody>
          <a:bodyPr>
            <a:normAutofit fontScale="92500" lnSpcReduction="10000"/>
          </a:bodyPr>
          <a:lstStyle/>
          <a:p>
            <a:pPr marL="0" indent="0">
              <a:buNone/>
            </a:pPr>
            <a:r>
              <a:rPr lang="en-US" b="1" dirty="0"/>
              <a:t>3 Causes of inflation</a:t>
            </a:r>
          </a:p>
          <a:p>
            <a:pPr marL="0" indent="0">
              <a:buNone/>
            </a:pPr>
            <a:r>
              <a:rPr lang="en-US" b="1" i="1" dirty="0" smtClean="0"/>
              <a:t>Money 	quantity theory – the classical theory of inflation</a:t>
            </a:r>
          </a:p>
          <a:p>
            <a:pPr marL="0" indent="0">
              <a:buNone/>
            </a:pPr>
            <a:r>
              <a:rPr lang="en-US" altLang="en-US" u="sng" dirty="0"/>
              <a:t>Velocity and the quantity equation</a:t>
            </a:r>
          </a:p>
          <a:p>
            <a:pPr marL="0" indent="0">
              <a:buNone/>
            </a:pPr>
            <a:r>
              <a:rPr lang="en-US" altLang="en-US" dirty="0"/>
              <a:t>Quantity equation: M × V = P × Y </a:t>
            </a:r>
            <a:endParaRPr lang="en-US" altLang="en-US" dirty="0" smtClean="0"/>
          </a:p>
          <a:p>
            <a:pPr marL="0" indent="0">
              <a:buNone/>
            </a:pPr>
            <a:r>
              <a:rPr lang="en-US" altLang="en-US" dirty="0" smtClean="0"/>
              <a:t>+ Quantity </a:t>
            </a:r>
            <a:r>
              <a:rPr lang="en-US" altLang="en-US" dirty="0"/>
              <a:t>of money (</a:t>
            </a:r>
            <a:r>
              <a:rPr lang="en-US" altLang="en-US" dirty="0" smtClean="0"/>
              <a:t>M)</a:t>
            </a:r>
          </a:p>
          <a:p>
            <a:pPr marL="0" indent="0">
              <a:buNone/>
            </a:pPr>
            <a:r>
              <a:rPr lang="en-US" altLang="en-US" dirty="0" smtClean="0"/>
              <a:t>+ Velocity </a:t>
            </a:r>
            <a:r>
              <a:rPr lang="en-US" altLang="en-US" dirty="0"/>
              <a:t>of money (</a:t>
            </a:r>
            <a:r>
              <a:rPr lang="en-US" altLang="en-US" dirty="0" smtClean="0"/>
              <a:t>V)</a:t>
            </a:r>
          </a:p>
          <a:p>
            <a:pPr marL="0" indent="0">
              <a:buNone/>
            </a:pPr>
            <a:r>
              <a:rPr lang="en-US" altLang="en-US" dirty="0" smtClean="0"/>
              <a:t>+ Dollar </a:t>
            </a:r>
            <a:r>
              <a:rPr lang="en-US" altLang="en-US" dirty="0"/>
              <a:t>value of the economy’s output of goods and services (P × Y </a:t>
            </a:r>
            <a:r>
              <a:rPr lang="en-US" altLang="en-US" dirty="0" smtClean="0"/>
              <a:t>)</a:t>
            </a:r>
          </a:p>
          <a:p>
            <a:pPr marL="0" indent="0">
              <a:buNone/>
            </a:pPr>
            <a:endParaRPr lang="en-US" altLang="en-US" dirty="0" smtClean="0"/>
          </a:p>
          <a:p>
            <a:pPr marL="0" indent="0">
              <a:buNone/>
            </a:pPr>
            <a:r>
              <a:rPr lang="en-US" altLang="en-US" dirty="0" smtClean="0"/>
              <a:t>This quantity shows tha</a:t>
            </a:r>
            <a:r>
              <a:rPr lang="en-US" altLang="en-US" dirty="0"/>
              <a:t>t</a:t>
            </a:r>
            <a:r>
              <a:rPr lang="en-US" altLang="en-US" dirty="0" smtClean="0"/>
              <a:t>: </a:t>
            </a:r>
            <a:r>
              <a:rPr lang="en-US" altLang="en-US" dirty="0"/>
              <a:t>an increase in quantity of </a:t>
            </a:r>
            <a:r>
              <a:rPr lang="en-US" altLang="en-US" dirty="0" smtClean="0"/>
              <a:t>money must </a:t>
            </a:r>
            <a:r>
              <a:rPr lang="en-US" altLang="en-US" dirty="0"/>
              <a:t>be reflected </a:t>
            </a:r>
            <a:r>
              <a:rPr lang="en-US" altLang="en-US" dirty="0" smtClean="0"/>
              <a:t>in:</a:t>
            </a:r>
          </a:p>
          <a:p>
            <a:pPr marL="0" indent="0">
              <a:buNone/>
            </a:pPr>
            <a:r>
              <a:rPr lang="en-US" altLang="en-US" dirty="0" smtClean="0"/>
              <a:t>+ Price </a:t>
            </a:r>
            <a:r>
              <a:rPr lang="en-US" altLang="en-US" dirty="0"/>
              <a:t>level must </a:t>
            </a:r>
            <a:r>
              <a:rPr lang="en-US" altLang="en-US" dirty="0" smtClean="0"/>
              <a:t>rise</a:t>
            </a:r>
          </a:p>
          <a:p>
            <a:pPr marL="0" indent="0">
              <a:buNone/>
            </a:pPr>
            <a:r>
              <a:rPr lang="en-US" altLang="en-US" dirty="0" smtClean="0"/>
              <a:t>+ Quantity </a:t>
            </a:r>
            <a:r>
              <a:rPr lang="en-US" altLang="en-US" dirty="0"/>
              <a:t>of output must </a:t>
            </a:r>
            <a:r>
              <a:rPr lang="en-US" altLang="en-US" dirty="0" smtClean="0"/>
              <a:t>rise</a:t>
            </a:r>
          </a:p>
          <a:p>
            <a:pPr marL="0" indent="0">
              <a:buNone/>
            </a:pPr>
            <a:r>
              <a:rPr lang="en-US" altLang="en-US" dirty="0" smtClean="0"/>
              <a:t>+ Velocity </a:t>
            </a:r>
            <a:r>
              <a:rPr lang="en-US" altLang="en-US" dirty="0"/>
              <a:t>of money must fall</a:t>
            </a:r>
          </a:p>
          <a:p>
            <a:pPr marL="0" indent="0">
              <a:buNone/>
            </a:pPr>
            <a:endParaRPr lang="en-US" dirty="0"/>
          </a:p>
        </p:txBody>
      </p:sp>
      <p:sp>
        <p:nvSpPr>
          <p:cNvPr id="4" name="Title 1"/>
          <p:cNvSpPr>
            <a:spLocks noGrp="1"/>
          </p:cNvSpPr>
          <p:nvPr>
            <p:ph type="title"/>
          </p:nvPr>
        </p:nvSpPr>
        <p:spPr>
          <a:xfrm>
            <a:off x="838200" y="-13855"/>
            <a:ext cx="7772400" cy="1143000"/>
          </a:xfrm>
        </p:spPr>
        <p:txBody>
          <a:bodyPr>
            <a:normAutofit/>
          </a:bodyPr>
          <a:lstStyle/>
          <a:p>
            <a:r>
              <a:rPr lang="en-US" dirty="0"/>
              <a:t>I Overview of </a:t>
            </a:r>
            <a:r>
              <a:rPr lang="en-US" dirty="0" smtClean="0"/>
              <a:t>inflation</a:t>
            </a:r>
            <a:endParaRPr lang="en-US" dirty="0"/>
          </a:p>
        </p:txBody>
      </p:sp>
    </p:spTree>
    <p:extLst>
      <p:ext uri="{BB962C8B-B14F-4D97-AF65-F5344CB8AC3E}">
        <p14:creationId xmlns:p14="http://schemas.microsoft.com/office/powerpoint/2010/main" val="14294781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1" y="838200"/>
            <a:ext cx="8534400" cy="6019800"/>
          </a:xfrm>
        </p:spPr>
        <p:txBody>
          <a:bodyPr>
            <a:normAutofit fontScale="92500" lnSpcReduction="20000"/>
          </a:bodyPr>
          <a:lstStyle/>
          <a:p>
            <a:pPr marL="0" indent="0">
              <a:buNone/>
            </a:pPr>
            <a:r>
              <a:rPr lang="en-US" b="1" dirty="0"/>
              <a:t>3 Causes of inflation</a:t>
            </a:r>
          </a:p>
          <a:p>
            <a:pPr marL="0" indent="0">
              <a:buNone/>
            </a:pPr>
            <a:r>
              <a:rPr lang="en-US" b="1" i="1" dirty="0"/>
              <a:t>Money </a:t>
            </a:r>
            <a:r>
              <a:rPr lang="en-US" b="1" i="1" dirty="0" smtClean="0"/>
              <a:t>quantity </a:t>
            </a:r>
            <a:r>
              <a:rPr lang="en-US" b="1" i="1" dirty="0"/>
              <a:t>theory – the classical theory of inflation</a:t>
            </a:r>
          </a:p>
          <a:p>
            <a:pPr marL="0" indent="0">
              <a:buNone/>
            </a:pPr>
            <a:r>
              <a:rPr lang="en-US" altLang="en-US" u="sng" dirty="0" smtClean="0"/>
              <a:t>Five </a:t>
            </a:r>
            <a:r>
              <a:rPr lang="en-US" altLang="en-US" u="sng" dirty="0"/>
              <a:t>steps - essence of quantity theory of </a:t>
            </a:r>
            <a:r>
              <a:rPr lang="en-US" altLang="en-US" u="sng" dirty="0" smtClean="0"/>
              <a:t>money</a:t>
            </a:r>
          </a:p>
          <a:p>
            <a:pPr marL="0" indent="0">
              <a:buNone/>
            </a:pPr>
            <a:r>
              <a:rPr lang="en-US" altLang="en-US" dirty="0" smtClean="0"/>
              <a:t>1. Velocity </a:t>
            </a:r>
            <a:r>
              <a:rPr lang="en-US" altLang="en-US" dirty="0"/>
              <a:t>of </a:t>
            </a:r>
            <a:r>
              <a:rPr lang="en-US" altLang="en-US" dirty="0" smtClean="0"/>
              <a:t>money: Relatively </a:t>
            </a:r>
            <a:r>
              <a:rPr lang="en-US" altLang="en-US" dirty="0"/>
              <a:t>stable over </a:t>
            </a:r>
            <a:r>
              <a:rPr lang="en-US" altLang="en-US" dirty="0" smtClean="0"/>
              <a:t>time</a:t>
            </a:r>
          </a:p>
          <a:p>
            <a:pPr marL="0" indent="0">
              <a:buNone/>
            </a:pPr>
            <a:r>
              <a:rPr lang="en-US" altLang="en-US" dirty="0" smtClean="0"/>
              <a:t>2. Changes </a:t>
            </a:r>
            <a:r>
              <a:rPr lang="en-US" altLang="en-US" dirty="0"/>
              <a:t>in quantity of money (</a:t>
            </a:r>
            <a:r>
              <a:rPr lang="en-US" altLang="en-US" dirty="0" smtClean="0"/>
              <a:t>M) will lead to Proportionate </a:t>
            </a:r>
            <a:r>
              <a:rPr lang="en-US" altLang="en-US" dirty="0"/>
              <a:t>changes in nominal value of output (P × </a:t>
            </a:r>
            <a:r>
              <a:rPr lang="en-US" altLang="en-US" dirty="0" smtClean="0"/>
              <a:t>Y)</a:t>
            </a:r>
          </a:p>
          <a:p>
            <a:pPr marL="0" indent="0">
              <a:buNone/>
            </a:pPr>
            <a:r>
              <a:rPr lang="en-US" altLang="en-US" dirty="0" smtClean="0"/>
              <a:t>3. Economy’s </a:t>
            </a:r>
            <a:r>
              <a:rPr lang="en-US" altLang="en-US" dirty="0"/>
              <a:t>output of goods and services (</a:t>
            </a:r>
            <a:r>
              <a:rPr lang="en-US" altLang="en-US" dirty="0" smtClean="0"/>
              <a:t>Y): in long run primarily </a:t>
            </a:r>
            <a:r>
              <a:rPr lang="en-US" altLang="en-US" dirty="0"/>
              <a:t>determined by factor </a:t>
            </a:r>
            <a:r>
              <a:rPr lang="en-US" altLang="en-US" dirty="0" smtClean="0"/>
              <a:t>supplies and </a:t>
            </a:r>
            <a:r>
              <a:rPr lang="en-US" altLang="en-US" dirty="0"/>
              <a:t>available production </a:t>
            </a:r>
            <a:r>
              <a:rPr lang="en-US" altLang="en-US" dirty="0" smtClean="0"/>
              <a:t>technology. Because </a:t>
            </a:r>
            <a:r>
              <a:rPr lang="en-US" altLang="en-US" dirty="0"/>
              <a:t>money is </a:t>
            </a:r>
            <a:r>
              <a:rPr lang="en-US" altLang="en-US" dirty="0" smtClean="0"/>
              <a:t>neutral then Money </a:t>
            </a:r>
            <a:r>
              <a:rPr lang="en-US" altLang="en-US" dirty="0"/>
              <a:t>does not affect </a:t>
            </a:r>
            <a:r>
              <a:rPr lang="en-US" altLang="en-US" dirty="0" smtClean="0"/>
              <a:t>output in the long run</a:t>
            </a:r>
          </a:p>
          <a:p>
            <a:pPr marL="0" indent="0">
              <a:buNone/>
            </a:pPr>
            <a:r>
              <a:rPr lang="en-US" altLang="en-US" dirty="0" smtClean="0"/>
              <a:t>4. Change </a:t>
            </a:r>
            <a:r>
              <a:rPr lang="en-US" altLang="en-US" dirty="0"/>
              <a:t>in money supply (</a:t>
            </a:r>
            <a:r>
              <a:rPr lang="en-US" altLang="en-US" dirty="0" smtClean="0"/>
              <a:t>M): Induces </a:t>
            </a:r>
            <a:r>
              <a:rPr lang="en-US" altLang="en-US" dirty="0"/>
              <a:t>proportional changes in the nominal value of output (P × </a:t>
            </a:r>
            <a:r>
              <a:rPr lang="en-US" altLang="en-US" dirty="0" smtClean="0"/>
              <a:t>Y) and Reflected </a:t>
            </a:r>
            <a:r>
              <a:rPr lang="en-US" altLang="en-US" dirty="0"/>
              <a:t>in changes in the price level (</a:t>
            </a:r>
            <a:r>
              <a:rPr lang="en-US" altLang="en-US" dirty="0" smtClean="0"/>
              <a:t>P)</a:t>
            </a:r>
          </a:p>
          <a:p>
            <a:pPr marL="0" indent="0">
              <a:buNone/>
            </a:pPr>
            <a:r>
              <a:rPr lang="en-US" altLang="en-US" dirty="0" smtClean="0"/>
              <a:t>5. Therefore, Central </a:t>
            </a:r>
            <a:r>
              <a:rPr lang="en-US" altLang="en-US" dirty="0"/>
              <a:t>bank - increases the money supply </a:t>
            </a:r>
            <a:r>
              <a:rPr lang="en-US" altLang="en-US" dirty="0" smtClean="0"/>
              <a:t>rapidly </a:t>
            </a:r>
            <a:r>
              <a:rPr lang="en-US" altLang="en-US" dirty="0" smtClean="0">
                <a:cs typeface="Times New Roman"/>
              </a:rPr>
              <a:t>→ </a:t>
            </a:r>
            <a:r>
              <a:rPr lang="en-US" altLang="en-US" dirty="0" smtClean="0"/>
              <a:t>High </a:t>
            </a:r>
            <a:r>
              <a:rPr lang="en-US" altLang="en-US" dirty="0"/>
              <a:t>rate of inflation</a:t>
            </a:r>
            <a:r>
              <a:rPr lang="en-US" altLang="en-US" dirty="0" smtClean="0"/>
              <a:t>.</a:t>
            </a:r>
          </a:p>
          <a:p>
            <a:pPr marL="0" indent="0">
              <a:buNone/>
            </a:pPr>
            <a:r>
              <a:rPr lang="en-US" altLang="en-US" dirty="0" smtClean="0">
                <a:cs typeface="Times New Roman"/>
              </a:rPr>
              <a:t>→ </a:t>
            </a:r>
            <a:r>
              <a:rPr lang="en-US" altLang="en-US" b="1" i="1" dirty="0" smtClean="0">
                <a:cs typeface="Times New Roman"/>
              </a:rPr>
              <a:t>Money quantity theory explains cause of long run inflation</a:t>
            </a:r>
            <a:endParaRPr lang="en-US" altLang="en-US" b="1" i="1" dirty="0" smtClean="0"/>
          </a:p>
          <a:p>
            <a:pPr marL="0" indent="0">
              <a:buNone/>
            </a:pPr>
            <a:r>
              <a:rPr lang="en-US" dirty="0" smtClean="0"/>
              <a:t>“Inflation </a:t>
            </a:r>
            <a:r>
              <a:rPr lang="en-US" dirty="0"/>
              <a:t>is always and everywhere a monetary phenomenon</a:t>
            </a:r>
            <a:r>
              <a:rPr lang="en-US" dirty="0" smtClean="0"/>
              <a:t>.” —</a:t>
            </a:r>
            <a:r>
              <a:rPr lang="en-US" dirty="0"/>
              <a:t>Milton Friedman, 1963</a:t>
            </a:r>
          </a:p>
          <a:p>
            <a:pPr marL="1371600" lvl="2" indent="-514350"/>
            <a:endParaRPr lang="en-US" altLang="en-US" dirty="0"/>
          </a:p>
          <a:p>
            <a:pPr marL="0" indent="0">
              <a:buNone/>
            </a:pPr>
            <a:endParaRPr lang="en-US" dirty="0"/>
          </a:p>
        </p:txBody>
      </p:sp>
      <p:sp>
        <p:nvSpPr>
          <p:cNvPr id="4" name="Title 1"/>
          <p:cNvSpPr>
            <a:spLocks noGrp="1"/>
          </p:cNvSpPr>
          <p:nvPr>
            <p:ph type="title"/>
          </p:nvPr>
        </p:nvSpPr>
        <p:spPr>
          <a:xfrm>
            <a:off x="533400" y="-228600"/>
            <a:ext cx="7772400" cy="1036638"/>
          </a:xfrm>
        </p:spPr>
        <p:txBody>
          <a:bodyPr>
            <a:normAutofit/>
          </a:bodyPr>
          <a:lstStyle/>
          <a:p>
            <a:r>
              <a:rPr lang="en-US" dirty="0"/>
              <a:t>I Overview of </a:t>
            </a:r>
            <a:r>
              <a:rPr lang="en-US" dirty="0" smtClean="0"/>
              <a:t>inflation</a:t>
            </a:r>
            <a:endParaRPr lang="en-US" dirty="0"/>
          </a:p>
        </p:txBody>
      </p:sp>
    </p:spTree>
    <p:extLst>
      <p:ext uri="{BB962C8B-B14F-4D97-AF65-F5344CB8AC3E}">
        <p14:creationId xmlns:p14="http://schemas.microsoft.com/office/powerpoint/2010/main" val="15858316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bwMode="auto">
          <a:xfrm>
            <a:off x="304800" y="152400"/>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Nominal GDP, quantity of money, &amp; velocity of money</a:t>
            </a:r>
          </a:p>
        </p:txBody>
      </p:sp>
      <p:pic>
        <p:nvPicPr>
          <p:cNvPr id="2560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944" y="609600"/>
            <a:ext cx="7910513" cy="467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a:spLocks noChangeArrowheads="1"/>
          </p:cNvSpPr>
          <p:nvPr/>
        </p:nvSpPr>
        <p:spPr bwMode="auto">
          <a:xfrm>
            <a:off x="81107" y="5486400"/>
            <a:ext cx="9083675"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t>This figure shows the nominal value of output as measured by nominal GDP, the quantity of money as measured by M2, and the velocity of money as measured by their ratio. For comparability, all three series have been scaled to equal 100 in 1960. Notice that nominal GDP and the quantity of money have grown dramatically over this period, while velocity has been relatively stable.</a:t>
            </a:r>
          </a:p>
        </p:txBody>
      </p:sp>
    </p:spTree>
    <p:extLst>
      <p:ext uri="{BB962C8B-B14F-4D97-AF65-F5344CB8AC3E}">
        <p14:creationId xmlns:p14="http://schemas.microsoft.com/office/powerpoint/2010/main" val="7885972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5606"/>
                                        </p:tgtEl>
                                        <p:attrNameLst>
                                          <p:attrName>style.visibility</p:attrName>
                                        </p:attrNameLst>
                                      </p:cBhvr>
                                      <p:to>
                                        <p:strVal val="visible"/>
                                      </p:to>
                                    </p:set>
                                    <p:animEffect transition="in" filter="wipe(left)">
                                      <p:cBhvr>
                                        <p:cTn id="7" dur="500"/>
                                        <p:tgtEl>
                                          <p:spTgt spid="25606"/>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dirty="0" smtClean="0"/>
              <a:t>4 Policies to deal with inflation</a:t>
            </a:r>
          </a:p>
          <a:p>
            <a:pPr marL="0" indent="0" algn="just">
              <a:buNone/>
            </a:pPr>
            <a:r>
              <a:rPr lang="en-GB" altLang="en-US" b="1" i="1" u="sng" dirty="0" smtClean="0">
                <a:solidFill>
                  <a:srgbClr val="000000"/>
                </a:solidFill>
              </a:rPr>
              <a:t>4.1.Fiscal policy</a:t>
            </a:r>
            <a:r>
              <a:rPr lang="en-GB" altLang="en-US" b="1" i="1" dirty="0" smtClean="0">
                <a:solidFill>
                  <a:srgbClr val="000000"/>
                </a:solidFill>
              </a:rPr>
              <a:t> </a:t>
            </a:r>
            <a:r>
              <a:rPr lang="en-GB" altLang="en-US" dirty="0">
                <a:solidFill>
                  <a:srgbClr val="000000"/>
                </a:solidFill>
              </a:rPr>
              <a:t>comprises changes in government expenditure and/or taxation. The aim is to affect the level of AD through a policy known as demand management. In the case of controlling inflation, this involves reducing government expenditure and/or increasing taxation in what is called a deflationary fiscal policy. Such policies are likely to be effective if inflation has been diagnosed as demand-pull since a reduction in government expenditure or an increase in income tax will reduce aggregate demand in the economy.</a:t>
            </a:r>
            <a:endParaRPr lang="en-US" altLang="en-US" dirty="0">
              <a:solidFill>
                <a:srgbClr val="000000"/>
              </a:solidFill>
            </a:endParaRPr>
          </a:p>
          <a:p>
            <a:pPr marL="0" indent="0">
              <a:buNone/>
            </a:pPr>
            <a:endParaRPr lang="en-US" dirty="0"/>
          </a:p>
        </p:txBody>
      </p:sp>
      <p:sp>
        <p:nvSpPr>
          <p:cNvPr id="4" name="Title 1"/>
          <p:cNvSpPr>
            <a:spLocks noGrp="1"/>
          </p:cNvSpPr>
          <p:nvPr>
            <p:ph type="title"/>
          </p:nvPr>
        </p:nvSpPr>
        <p:spPr/>
        <p:txBody>
          <a:bodyPr>
            <a:normAutofit/>
          </a:bodyPr>
          <a:lstStyle/>
          <a:p>
            <a:r>
              <a:rPr lang="en-US" dirty="0"/>
              <a:t>I Overview of </a:t>
            </a:r>
            <a:r>
              <a:rPr lang="en-US" dirty="0" smtClean="0"/>
              <a:t>inflation</a:t>
            </a:r>
            <a:endParaRPr lang="en-US" dirty="0"/>
          </a:p>
        </p:txBody>
      </p:sp>
    </p:spTree>
    <p:extLst>
      <p:ext uri="{BB962C8B-B14F-4D97-AF65-F5344CB8AC3E}">
        <p14:creationId xmlns:p14="http://schemas.microsoft.com/office/powerpoint/2010/main" val="29728524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dirty="0"/>
              <a:t>4 Policies to deal with inflation</a:t>
            </a:r>
          </a:p>
          <a:p>
            <a:pPr marL="0" indent="0" algn="just">
              <a:buNone/>
            </a:pPr>
            <a:r>
              <a:rPr lang="en-GB" altLang="en-US" b="1" i="1" u="sng" dirty="0" smtClean="0">
                <a:solidFill>
                  <a:srgbClr val="000000"/>
                </a:solidFill>
              </a:rPr>
              <a:t>4.2.Monetary </a:t>
            </a:r>
            <a:r>
              <a:rPr lang="en-GB" altLang="en-US" b="1" i="1" u="sng" dirty="0">
                <a:solidFill>
                  <a:srgbClr val="000000"/>
                </a:solidFill>
              </a:rPr>
              <a:t>policy</a:t>
            </a:r>
            <a:r>
              <a:rPr lang="en-GB" altLang="en-US" b="1" i="1" dirty="0">
                <a:solidFill>
                  <a:srgbClr val="000000"/>
                </a:solidFill>
              </a:rPr>
              <a:t> </a:t>
            </a:r>
            <a:r>
              <a:rPr lang="en-GB" altLang="en-US" dirty="0">
                <a:solidFill>
                  <a:srgbClr val="000000"/>
                </a:solidFill>
              </a:rPr>
              <a:t>is concerned with influencing the money supply and the interest rate. In terms of controlling inflation, the </a:t>
            </a:r>
            <a:r>
              <a:rPr lang="en-GB" altLang="en-US" dirty="0" smtClean="0">
                <a:solidFill>
                  <a:srgbClr val="000000"/>
                </a:solidFill>
              </a:rPr>
              <a:t>central bank </a:t>
            </a:r>
            <a:r>
              <a:rPr lang="en-GB" altLang="en-US" dirty="0">
                <a:solidFill>
                  <a:srgbClr val="000000"/>
                </a:solidFill>
              </a:rPr>
              <a:t>can aim to reduce the money supply thus reducing spending and, therefore, the aggregate demand, or it can increase the interest rate so as to increase the cost of borrowing. Both policies can be seen as deflationary monetary policy. Since monetarists view the growth of the money supply as being the main cause of inflation, any control of inflation from a monetarist viewpoint must involve control of the money supply.</a:t>
            </a:r>
            <a:endParaRPr lang="en-US" altLang="en-US" dirty="0">
              <a:solidFill>
                <a:srgbClr val="000000"/>
              </a:solidFill>
            </a:endParaRPr>
          </a:p>
          <a:p>
            <a:pPr marL="0" indent="0">
              <a:buNone/>
            </a:pPr>
            <a:endParaRPr lang="en-US" dirty="0"/>
          </a:p>
        </p:txBody>
      </p:sp>
      <p:sp>
        <p:nvSpPr>
          <p:cNvPr id="4" name="Title 1"/>
          <p:cNvSpPr>
            <a:spLocks noGrp="1"/>
          </p:cNvSpPr>
          <p:nvPr>
            <p:ph type="title"/>
          </p:nvPr>
        </p:nvSpPr>
        <p:spPr/>
        <p:txBody>
          <a:bodyPr>
            <a:normAutofit/>
          </a:bodyPr>
          <a:lstStyle/>
          <a:p>
            <a:r>
              <a:rPr lang="en-US" dirty="0"/>
              <a:t>I Overview of </a:t>
            </a:r>
            <a:r>
              <a:rPr lang="en-US" dirty="0" smtClean="0"/>
              <a:t>inflation</a:t>
            </a:r>
            <a:endParaRPr lang="en-US" dirty="0"/>
          </a:p>
        </p:txBody>
      </p:sp>
    </p:spTree>
    <p:extLst>
      <p:ext uri="{BB962C8B-B14F-4D97-AF65-F5344CB8AC3E}">
        <p14:creationId xmlns:p14="http://schemas.microsoft.com/office/powerpoint/2010/main" val="35727720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dirty="0"/>
              <a:t>4 Policies to deal with inflation</a:t>
            </a:r>
          </a:p>
          <a:p>
            <a:pPr marL="0" indent="0" algn="just">
              <a:buNone/>
            </a:pPr>
            <a:r>
              <a:rPr lang="en-GB" altLang="en-US" b="1" i="1" u="sng" dirty="0" smtClean="0">
                <a:solidFill>
                  <a:srgbClr val="000000"/>
                </a:solidFill>
              </a:rPr>
              <a:t>4.3.Prices </a:t>
            </a:r>
            <a:r>
              <a:rPr lang="en-GB" altLang="en-US" b="1" i="1" u="sng" dirty="0">
                <a:solidFill>
                  <a:srgbClr val="000000"/>
                </a:solidFill>
              </a:rPr>
              <a:t>and incomes policy</a:t>
            </a:r>
            <a:r>
              <a:rPr lang="en-GB" altLang="en-US" b="1" i="1" dirty="0">
                <a:solidFill>
                  <a:srgbClr val="000000"/>
                </a:solidFill>
              </a:rPr>
              <a:t> </a:t>
            </a:r>
            <a:r>
              <a:rPr lang="en-GB" altLang="en-US" dirty="0">
                <a:solidFill>
                  <a:srgbClr val="000000"/>
                </a:solidFill>
              </a:rPr>
              <a:t>aim to limit and, in certain cases, freeze wage and price increases. In the past they have either been statutory or voluntary. Statutory prices and incomes policies have to be enforced by government legislation, such as the EU minimum wage legislation. With a voluntary prices and incomes policy the government aims to control prices and incomes through voluntary restraint, possibly by obtaining the support of the unions and employers.</a:t>
            </a:r>
            <a:endParaRPr lang="en-US" altLang="en-US" dirty="0">
              <a:solidFill>
                <a:srgbClr val="000000"/>
              </a:solidFill>
            </a:endParaRPr>
          </a:p>
          <a:p>
            <a:pPr marL="0" indent="0">
              <a:buNone/>
            </a:pPr>
            <a:endParaRPr lang="en-US" dirty="0"/>
          </a:p>
        </p:txBody>
      </p:sp>
      <p:sp>
        <p:nvSpPr>
          <p:cNvPr id="4" name="Title 1"/>
          <p:cNvSpPr>
            <a:spLocks noGrp="1"/>
          </p:cNvSpPr>
          <p:nvPr>
            <p:ph type="title"/>
          </p:nvPr>
        </p:nvSpPr>
        <p:spPr/>
        <p:txBody>
          <a:bodyPr>
            <a:normAutofit/>
          </a:bodyPr>
          <a:lstStyle/>
          <a:p>
            <a:r>
              <a:rPr lang="en-US" dirty="0"/>
              <a:t>I Overview of </a:t>
            </a:r>
            <a:r>
              <a:rPr lang="en-US" dirty="0" smtClean="0"/>
              <a:t>inflation</a:t>
            </a:r>
            <a:endParaRPr lang="en-US" dirty="0"/>
          </a:p>
        </p:txBody>
      </p:sp>
    </p:spTree>
    <p:extLst>
      <p:ext uri="{BB962C8B-B14F-4D97-AF65-F5344CB8AC3E}">
        <p14:creationId xmlns:p14="http://schemas.microsoft.com/office/powerpoint/2010/main" val="13433081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09600" y="1524000"/>
            <a:ext cx="7772400" cy="4572000"/>
          </a:xfrm>
        </p:spPr>
        <p:txBody>
          <a:bodyPr>
            <a:normAutofit fontScale="92500" lnSpcReduction="10000"/>
          </a:bodyPr>
          <a:lstStyle/>
          <a:p>
            <a:pPr marL="0" indent="0">
              <a:buNone/>
            </a:pPr>
            <a:r>
              <a:rPr lang="en-US" b="1" dirty="0"/>
              <a:t>4 Policies to deal with inflation</a:t>
            </a:r>
          </a:p>
          <a:p>
            <a:pPr marL="0" indent="0" algn="just">
              <a:buNone/>
            </a:pPr>
            <a:r>
              <a:rPr lang="en-GB" altLang="en-US" b="1" i="1" u="sng" dirty="0" smtClean="0">
                <a:solidFill>
                  <a:srgbClr val="000000"/>
                </a:solidFill>
              </a:rPr>
              <a:t>4.4</a:t>
            </a:r>
            <a:r>
              <a:rPr lang="en-GB" altLang="en-US" b="1" i="1" u="sng" dirty="0">
                <a:solidFill>
                  <a:srgbClr val="000000"/>
                </a:solidFill>
              </a:rPr>
              <a:t>. Supply-side policy</a:t>
            </a:r>
            <a:r>
              <a:rPr lang="en-GB" altLang="en-US" b="1" i="1" dirty="0">
                <a:solidFill>
                  <a:srgbClr val="000000"/>
                </a:solidFill>
              </a:rPr>
              <a:t> </a:t>
            </a:r>
            <a:r>
              <a:rPr lang="en-GB" altLang="en-US" dirty="0">
                <a:solidFill>
                  <a:srgbClr val="000000"/>
                </a:solidFill>
              </a:rPr>
              <a:t>is concerned with instituting measures aimed at shifting the aggregate supply curve to the right. Supply-side economics is the use of microeconomic incentives to alter the level of full employment and the level of potential output in the economy. If inflation is caused by cost-push pressures, supply-side policy can help to reduce these cost pressures in two ways:</a:t>
            </a:r>
            <a:endParaRPr lang="en-US" altLang="en-US" dirty="0">
              <a:solidFill>
                <a:srgbClr val="000000"/>
              </a:solidFill>
            </a:endParaRPr>
          </a:p>
          <a:p>
            <a:pPr marL="0" indent="0" algn="just">
              <a:buNone/>
            </a:pPr>
            <a:r>
              <a:rPr lang="en-GB" altLang="en-US" dirty="0" smtClean="0">
                <a:solidFill>
                  <a:srgbClr val="000000"/>
                </a:solidFill>
              </a:rPr>
              <a:t>   (</a:t>
            </a:r>
            <a:r>
              <a:rPr lang="en-GB" altLang="en-US" dirty="0">
                <a:solidFill>
                  <a:srgbClr val="000000"/>
                </a:solidFill>
              </a:rPr>
              <a:t>1) by reducing the power of trade unions and/or firms (e.g. by anti-monopoly legislation) and thereby encouraging more competition in the supply of labour and/or goods, </a:t>
            </a:r>
            <a:endParaRPr lang="en-GB" altLang="en-US" dirty="0" smtClean="0">
              <a:solidFill>
                <a:srgbClr val="000000"/>
              </a:solidFill>
            </a:endParaRPr>
          </a:p>
          <a:p>
            <a:pPr marL="0" indent="0" algn="just">
              <a:buNone/>
            </a:pPr>
            <a:r>
              <a:rPr lang="en-GB" altLang="en-US" dirty="0">
                <a:solidFill>
                  <a:srgbClr val="000000"/>
                </a:solidFill>
              </a:rPr>
              <a:t> </a:t>
            </a:r>
            <a:r>
              <a:rPr lang="en-GB" altLang="en-US" dirty="0" smtClean="0">
                <a:solidFill>
                  <a:srgbClr val="000000"/>
                </a:solidFill>
              </a:rPr>
              <a:t>  (</a:t>
            </a:r>
            <a:r>
              <a:rPr lang="en-GB" altLang="en-US" dirty="0">
                <a:solidFill>
                  <a:srgbClr val="000000"/>
                </a:solidFill>
              </a:rPr>
              <a:t>2) by encouraging increases in productivity through the retraining of labour, or by investment grants to firms, or by tax incentives, etc.</a:t>
            </a:r>
            <a:endParaRPr lang="en-US" altLang="en-US" dirty="0">
              <a:solidFill>
                <a:srgbClr val="000000"/>
              </a:solidFill>
            </a:endParaRPr>
          </a:p>
          <a:p>
            <a:pPr marL="0" indent="0">
              <a:buNone/>
            </a:pPr>
            <a:endParaRPr lang="en-US" dirty="0"/>
          </a:p>
        </p:txBody>
      </p:sp>
      <p:sp>
        <p:nvSpPr>
          <p:cNvPr id="4" name="Title 1"/>
          <p:cNvSpPr>
            <a:spLocks noGrp="1"/>
          </p:cNvSpPr>
          <p:nvPr>
            <p:ph type="title"/>
          </p:nvPr>
        </p:nvSpPr>
        <p:spPr/>
        <p:txBody>
          <a:bodyPr>
            <a:normAutofit/>
          </a:bodyPr>
          <a:lstStyle/>
          <a:p>
            <a:r>
              <a:rPr lang="en-US" dirty="0"/>
              <a:t>I Overview of </a:t>
            </a:r>
            <a:r>
              <a:rPr lang="en-US" dirty="0" smtClean="0"/>
              <a:t>inflation</a:t>
            </a:r>
            <a:endParaRPr lang="en-US" dirty="0"/>
          </a:p>
        </p:txBody>
      </p:sp>
    </p:spTree>
    <p:extLst>
      <p:ext uri="{BB962C8B-B14F-4D97-AF65-F5344CB8AC3E}">
        <p14:creationId xmlns:p14="http://schemas.microsoft.com/office/powerpoint/2010/main" val="28329932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marL="0" indent="0">
              <a:buNone/>
            </a:pPr>
            <a:r>
              <a:rPr lang="en-US" b="1" dirty="0"/>
              <a:t>4 Policies to deal with inflation</a:t>
            </a:r>
          </a:p>
          <a:p>
            <a:pPr marL="0" indent="0" algn="just">
              <a:buNone/>
            </a:pPr>
            <a:r>
              <a:rPr lang="en-GB" altLang="en-US" b="1" i="1" u="sng" dirty="0" smtClean="0">
                <a:solidFill>
                  <a:srgbClr val="000000"/>
                </a:solidFill>
              </a:rPr>
              <a:t>4.5.Learning </a:t>
            </a:r>
            <a:r>
              <a:rPr lang="en-GB" altLang="en-US" b="1" i="1" u="sng" dirty="0">
                <a:solidFill>
                  <a:srgbClr val="000000"/>
                </a:solidFill>
              </a:rPr>
              <a:t>to live with inflation</a:t>
            </a:r>
            <a:r>
              <a:rPr lang="en-GB" altLang="en-US" b="1" i="1" dirty="0">
                <a:solidFill>
                  <a:srgbClr val="000000"/>
                </a:solidFill>
              </a:rPr>
              <a:t> </a:t>
            </a:r>
            <a:r>
              <a:rPr lang="en-GB" altLang="en-US" dirty="0">
                <a:solidFill>
                  <a:srgbClr val="000000"/>
                </a:solidFill>
              </a:rPr>
              <a:t>involves accepting the fact that inflation is here to stay when standard anti –inflationary policy measures appear ineffective. In such a situation we just have to learn to live with inflation. Learning to live with inflation involves the government, employers and workers taking inflation into account in their everyday transactions. For example, the government/employers may use indexation in wage/pensions contracts. Indexation is when wages or pensions are increased in line with the current rate of inflation. Indexation is aimed at nullifying the effects of inflation.</a:t>
            </a:r>
            <a:endParaRPr lang="en-US" altLang="en-US" dirty="0">
              <a:solidFill>
                <a:srgbClr val="000000"/>
              </a:solidFill>
            </a:endParaRPr>
          </a:p>
          <a:p>
            <a:pPr marL="0" indent="0">
              <a:buNone/>
            </a:pPr>
            <a:endParaRPr lang="en-US" dirty="0"/>
          </a:p>
        </p:txBody>
      </p:sp>
      <p:sp>
        <p:nvSpPr>
          <p:cNvPr id="4" name="Title 1"/>
          <p:cNvSpPr>
            <a:spLocks noGrp="1"/>
          </p:cNvSpPr>
          <p:nvPr>
            <p:ph type="title"/>
          </p:nvPr>
        </p:nvSpPr>
        <p:spPr/>
        <p:txBody>
          <a:bodyPr>
            <a:normAutofit/>
          </a:bodyPr>
          <a:lstStyle/>
          <a:p>
            <a:r>
              <a:rPr lang="en-US" dirty="0"/>
              <a:t>I Overview of </a:t>
            </a:r>
            <a:r>
              <a:rPr lang="en-US" dirty="0" smtClean="0"/>
              <a:t>inflation</a:t>
            </a:r>
            <a:endParaRPr lang="en-US" dirty="0"/>
          </a:p>
        </p:txBody>
      </p:sp>
    </p:spTree>
    <p:extLst>
      <p:ext uri="{BB962C8B-B14F-4D97-AF65-F5344CB8AC3E}">
        <p14:creationId xmlns:p14="http://schemas.microsoft.com/office/powerpoint/2010/main" val="8502786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76200"/>
            <a:ext cx="7772400" cy="1143000"/>
          </a:xfrm>
        </p:spPr>
        <p:txBody>
          <a:bodyPr/>
          <a:lstStyle/>
          <a:p>
            <a:r>
              <a:rPr lang="en-US" dirty="0"/>
              <a:t>II Cost of inflation</a:t>
            </a:r>
          </a:p>
        </p:txBody>
      </p:sp>
      <p:sp>
        <p:nvSpPr>
          <p:cNvPr id="3" name="Content Placeholder 2"/>
          <p:cNvSpPr>
            <a:spLocks noGrp="1"/>
          </p:cNvSpPr>
          <p:nvPr>
            <p:ph sz="quarter" idx="1"/>
          </p:nvPr>
        </p:nvSpPr>
        <p:spPr/>
        <p:txBody>
          <a:bodyPr/>
          <a:lstStyle/>
          <a:p>
            <a:pPr marL="0" indent="0">
              <a:buNone/>
            </a:pPr>
            <a:r>
              <a:rPr lang="en-US" altLang="en-US" b="1" dirty="0"/>
              <a:t>The inflation tax</a:t>
            </a:r>
          </a:p>
          <a:p>
            <a:pPr lvl="1"/>
            <a:r>
              <a:rPr lang="en-US" altLang="en-US" dirty="0"/>
              <a:t>Revenue the government raises by creating (printing) money</a:t>
            </a:r>
          </a:p>
          <a:p>
            <a:pPr lvl="1"/>
            <a:r>
              <a:rPr lang="en-US" altLang="en-US" dirty="0"/>
              <a:t>Tax on everyone who holds money</a:t>
            </a:r>
          </a:p>
          <a:p>
            <a:pPr marL="0" indent="0">
              <a:buNone/>
            </a:pPr>
            <a:r>
              <a:rPr lang="en-US" altLang="en-US" b="1" dirty="0" smtClean="0"/>
              <a:t>Shoe-leather </a:t>
            </a:r>
            <a:r>
              <a:rPr lang="en-US" altLang="en-US" b="1" dirty="0"/>
              <a:t>costs</a:t>
            </a:r>
          </a:p>
          <a:p>
            <a:pPr lvl="1"/>
            <a:r>
              <a:rPr lang="en-US" altLang="en-US" dirty="0"/>
              <a:t>Resources wasted when inflation encourages people to reduce their money holdings</a:t>
            </a:r>
          </a:p>
          <a:p>
            <a:pPr lvl="1"/>
            <a:r>
              <a:rPr lang="en-US" altLang="en-US" dirty="0"/>
              <a:t>Can be substantial</a:t>
            </a:r>
          </a:p>
          <a:p>
            <a:pPr marL="0" indent="0">
              <a:buNone/>
            </a:pPr>
            <a:r>
              <a:rPr lang="en-US" altLang="en-US" b="1" dirty="0"/>
              <a:t>Menu costs</a:t>
            </a:r>
          </a:p>
          <a:p>
            <a:pPr lvl="1"/>
            <a:r>
              <a:rPr lang="en-US" altLang="en-US" dirty="0"/>
              <a:t>Costs of changing prices</a:t>
            </a:r>
          </a:p>
          <a:p>
            <a:pPr lvl="1"/>
            <a:r>
              <a:rPr lang="en-US" altLang="en-US" dirty="0"/>
              <a:t>Inflation – increases menu costs that firms must bear</a:t>
            </a:r>
          </a:p>
          <a:p>
            <a:pPr marL="0" indent="0">
              <a:buNone/>
            </a:pPr>
            <a:endParaRPr lang="en-US" dirty="0"/>
          </a:p>
        </p:txBody>
      </p:sp>
    </p:spTree>
    <p:extLst>
      <p:ext uri="{BB962C8B-B14F-4D97-AF65-F5344CB8AC3E}">
        <p14:creationId xmlns:p14="http://schemas.microsoft.com/office/powerpoint/2010/main" val="598037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II Cost of inflation</a:t>
            </a:r>
          </a:p>
        </p:txBody>
      </p:sp>
      <p:sp>
        <p:nvSpPr>
          <p:cNvPr id="3" name="Content Placeholder 2"/>
          <p:cNvSpPr>
            <a:spLocks noGrp="1"/>
          </p:cNvSpPr>
          <p:nvPr>
            <p:ph sz="quarter" idx="1"/>
          </p:nvPr>
        </p:nvSpPr>
        <p:spPr>
          <a:xfrm>
            <a:off x="914400" y="1447800"/>
            <a:ext cx="7772400" cy="5181600"/>
          </a:xfrm>
        </p:spPr>
        <p:txBody>
          <a:bodyPr/>
          <a:lstStyle/>
          <a:p>
            <a:pPr marL="0" indent="0">
              <a:buNone/>
            </a:pPr>
            <a:r>
              <a:rPr lang="en-US" altLang="en-US" b="1" dirty="0"/>
              <a:t>Relative-price variability &amp; misallocation of resources</a:t>
            </a:r>
          </a:p>
          <a:p>
            <a:r>
              <a:rPr lang="en-US" altLang="en-US" sz="2700" dirty="0"/>
              <a:t>Market </a:t>
            </a:r>
            <a:r>
              <a:rPr lang="en-US" altLang="en-US" sz="2700" dirty="0" smtClean="0"/>
              <a:t>economies: rely </a:t>
            </a:r>
            <a:r>
              <a:rPr lang="en-US" altLang="en-US" sz="2700" dirty="0"/>
              <a:t>on relative prices to allocate scarce </a:t>
            </a:r>
            <a:r>
              <a:rPr lang="en-US" altLang="en-US" sz="2700" dirty="0" smtClean="0"/>
              <a:t>resources</a:t>
            </a:r>
          </a:p>
          <a:p>
            <a:r>
              <a:rPr lang="en-US" altLang="en-US" sz="2700" dirty="0" smtClean="0"/>
              <a:t>Consumers </a:t>
            </a:r>
            <a:r>
              <a:rPr lang="en-US" altLang="en-US" sz="2700" dirty="0"/>
              <a:t>- compare</a:t>
            </a:r>
          </a:p>
          <a:p>
            <a:pPr lvl="3"/>
            <a:r>
              <a:rPr lang="en-US" altLang="en-US" sz="2700" dirty="0"/>
              <a:t>Quality and prices of various goods and services</a:t>
            </a:r>
          </a:p>
          <a:p>
            <a:pPr lvl="3"/>
            <a:r>
              <a:rPr lang="en-US" altLang="en-US" sz="2700" dirty="0"/>
              <a:t>Determine allocation of scarce factors of production</a:t>
            </a:r>
          </a:p>
          <a:p>
            <a:r>
              <a:rPr lang="en-US" altLang="en-US" sz="2700" dirty="0"/>
              <a:t>Inflation - distorts relative prices</a:t>
            </a:r>
          </a:p>
          <a:p>
            <a:pPr lvl="2"/>
            <a:r>
              <a:rPr lang="en-US" altLang="en-US" sz="2700" dirty="0"/>
              <a:t>Consumer decisions – distorted</a:t>
            </a:r>
          </a:p>
          <a:p>
            <a:pPr lvl="2"/>
            <a:r>
              <a:rPr lang="en-US" altLang="en-US" sz="2700" dirty="0"/>
              <a:t>Markets - less able to allocate resources to their best use</a:t>
            </a:r>
          </a:p>
          <a:p>
            <a:pPr marL="0" indent="0">
              <a:buNone/>
            </a:pPr>
            <a:endParaRPr lang="en-US" dirty="0"/>
          </a:p>
        </p:txBody>
      </p:sp>
    </p:spTree>
    <p:extLst>
      <p:ext uri="{BB962C8B-B14F-4D97-AF65-F5344CB8AC3E}">
        <p14:creationId xmlns:p14="http://schemas.microsoft.com/office/powerpoint/2010/main" val="15209454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868362"/>
          </a:xfrm>
        </p:spPr>
        <p:txBody>
          <a:bodyPr/>
          <a:lstStyle/>
          <a:p>
            <a:r>
              <a:rPr lang="en-US" dirty="0"/>
              <a:t>II Cost of inflation</a:t>
            </a:r>
          </a:p>
        </p:txBody>
      </p:sp>
      <p:sp>
        <p:nvSpPr>
          <p:cNvPr id="3" name="Content Placeholder 2"/>
          <p:cNvSpPr>
            <a:spLocks noGrp="1"/>
          </p:cNvSpPr>
          <p:nvPr>
            <p:ph sz="quarter" idx="1"/>
          </p:nvPr>
        </p:nvSpPr>
        <p:spPr>
          <a:xfrm>
            <a:off x="533400" y="1143000"/>
            <a:ext cx="8305800" cy="5334000"/>
          </a:xfrm>
        </p:spPr>
        <p:txBody>
          <a:bodyPr>
            <a:normAutofit fontScale="92500" lnSpcReduction="10000"/>
          </a:bodyPr>
          <a:lstStyle/>
          <a:p>
            <a:pPr marL="0" indent="0">
              <a:buNone/>
            </a:pPr>
            <a:r>
              <a:rPr lang="en-US" altLang="en-US" b="1" dirty="0"/>
              <a:t>Inflation-induced tax distortions</a:t>
            </a:r>
          </a:p>
          <a:p>
            <a:r>
              <a:rPr lang="en-US" altLang="en-US" sz="2500" dirty="0"/>
              <a:t>Taxes – distort </a:t>
            </a:r>
            <a:r>
              <a:rPr lang="en-US" altLang="en-US" sz="2500" dirty="0" smtClean="0"/>
              <a:t>incentives: many taxes are more </a:t>
            </a:r>
            <a:r>
              <a:rPr lang="en-US" altLang="en-US" sz="2500" dirty="0"/>
              <a:t>problematic in the presence of inflation</a:t>
            </a:r>
          </a:p>
          <a:p>
            <a:pPr marL="0" indent="0">
              <a:buNone/>
            </a:pPr>
            <a:r>
              <a:rPr lang="en-US" altLang="en-US" sz="2500" dirty="0" smtClean="0"/>
              <a:t>(1) Tax </a:t>
            </a:r>
            <a:r>
              <a:rPr lang="en-US" altLang="en-US" sz="2500" dirty="0"/>
              <a:t>treatment of capital gains</a:t>
            </a:r>
          </a:p>
          <a:p>
            <a:pPr lvl="1"/>
            <a:r>
              <a:rPr lang="en-US" altLang="en-US" sz="2500" dirty="0"/>
              <a:t>Capital gains – Profits:</a:t>
            </a:r>
          </a:p>
          <a:p>
            <a:pPr lvl="2"/>
            <a:r>
              <a:rPr lang="en-US" altLang="en-US" sz="2500" dirty="0"/>
              <a:t>Sell an asset for more than its purchase price </a:t>
            </a:r>
          </a:p>
          <a:p>
            <a:pPr lvl="1"/>
            <a:r>
              <a:rPr lang="en-US" altLang="en-US" sz="2500" dirty="0"/>
              <a:t>Inflation discourages saving </a:t>
            </a:r>
            <a:r>
              <a:rPr lang="en-US" altLang="en-US" sz="2500" b="1" dirty="0">
                <a:solidFill>
                  <a:srgbClr val="C00000"/>
                </a:solidFill>
              </a:rPr>
              <a:t> </a:t>
            </a:r>
          </a:p>
          <a:p>
            <a:pPr lvl="2"/>
            <a:r>
              <a:rPr lang="en-US" altLang="en-US" sz="2500" dirty="0"/>
              <a:t>Exaggerates the size of capital gains</a:t>
            </a:r>
          </a:p>
          <a:p>
            <a:pPr lvl="2"/>
            <a:r>
              <a:rPr lang="en-US" altLang="en-US" sz="2500" dirty="0"/>
              <a:t>Increases the tax burden</a:t>
            </a:r>
          </a:p>
          <a:p>
            <a:pPr marL="0" indent="0">
              <a:buNone/>
            </a:pPr>
            <a:r>
              <a:rPr lang="en-US" altLang="en-US" sz="2500" dirty="0" smtClean="0"/>
              <a:t>(2) Tax </a:t>
            </a:r>
            <a:r>
              <a:rPr lang="en-US" altLang="en-US" sz="2500" dirty="0"/>
              <a:t>treatment of interest income</a:t>
            </a:r>
          </a:p>
          <a:p>
            <a:pPr lvl="1"/>
            <a:r>
              <a:rPr lang="en-US" altLang="en-US" sz="2500" dirty="0"/>
              <a:t>Nominal interest earned on savings</a:t>
            </a:r>
          </a:p>
          <a:p>
            <a:pPr lvl="2"/>
            <a:r>
              <a:rPr lang="en-US" altLang="en-US" sz="2500" dirty="0"/>
              <a:t>Treated as income</a:t>
            </a:r>
          </a:p>
          <a:p>
            <a:pPr lvl="2"/>
            <a:r>
              <a:rPr lang="en-US" altLang="en-US" sz="2500" dirty="0"/>
              <a:t>Even though part of the nominal interest rate compensates for inflation</a:t>
            </a:r>
          </a:p>
          <a:p>
            <a:pPr marL="0" indent="0">
              <a:buNone/>
            </a:pPr>
            <a:endParaRPr lang="en-US" dirty="0"/>
          </a:p>
        </p:txBody>
      </p:sp>
    </p:spTree>
    <p:extLst>
      <p:ext uri="{BB962C8B-B14F-4D97-AF65-F5344CB8AC3E}">
        <p14:creationId xmlns:p14="http://schemas.microsoft.com/office/powerpoint/2010/main" val="15209454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How inflation raises the tax burden on saving</a:t>
            </a:r>
          </a:p>
        </p:txBody>
      </p:sp>
      <p:graphicFrame>
        <p:nvGraphicFramePr>
          <p:cNvPr id="5" name="Table 4"/>
          <p:cNvGraphicFramePr>
            <a:graphicFrameLocks noGrp="1"/>
          </p:cNvGraphicFramePr>
          <p:nvPr>
            <p:extLst>
              <p:ext uri="{D42A27DB-BD31-4B8C-83A1-F6EECF244321}">
                <p14:modId xmlns:p14="http://schemas.microsoft.com/office/powerpoint/2010/main" val="4163297872"/>
              </p:ext>
            </p:extLst>
          </p:nvPr>
        </p:nvGraphicFramePr>
        <p:xfrm>
          <a:off x="169863" y="1290638"/>
          <a:ext cx="8124825" cy="4937724"/>
        </p:xfrm>
        <a:graphic>
          <a:graphicData uri="http://schemas.openxmlformats.org/drawingml/2006/table">
            <a:tbl>
              <a:tblPr>
                <a:tableStyleId>{5C22544A-7EE6-4342-B048-85BDC9FD1C3A}</a:tableStyleId>
              </a:tblPr>
              <a:tblGrid>
                <a:gridCol w="4842794"/>
                <a:gridCol w="1846214"/>
                <a:gridCol w="1435817"/>
              </a:tblGrid>
              <a:tr h="639998">
                <a:tc>
                  <a:txBody>
                    <a:bodyPr/>
                    <a:lstStyle/>
                    <a:p>
                      <a:endParaRPr lang="en-US" sz="1800" dirty="0"/>
                    </a:p>
                  </a:txBody>
                  <a:tcPr marL="91442" marR="91442"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kern="1200" baseline="0" dirty="0" smtClean="0">
                          <a:solidFill>
                            <a:srgbClr val="000099"/>
                          </a:solidFill>
                          <a:latin typeface="+mn-lt"/>
                          <a:ea typeface="+mn-ea"/>
                          <a:cs typeface="+mn-cs"/>
                        </a:rPr>
                        <a:t>Economy A</a:t>
                      </a:r>
                    </a:p>
                    <a:p>
                      <a:pPr algn="ctr"/>
                      <a:r>
                        <a:rPr lang="en-US" sz="1800" kern="1200" baseline="0" dirty="0" smtClean="0">
                          <a:solidFill>
                            <a:srgbClr val="000099"/>
                          </a:solidFill>
                          <a:latin typeface="+mn-lt"/>
                          <a:ea typeface="+mn-ea"/>
                          <a:cs typeface="+mn-cs"/>
                        </a:rPr>
                        <a:t>(price stability)</a:t>
                      </a:r>
                      <a:endParaRPr lang="en-US" sz="1800" dirty="0">
                        <a:solidFill>
                          <a:srgbClr val="000099"/>
                        </a:solidFill>
                      </a:endParaRPr>
                    </a:p>
                  </a:txBody>
                  <a:tcPr marL="91442" marR="91442"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kern="1200" baseline="0" dirty="0" smtClean="0">
                          <a:solidFill>
                            <a:srgbClr val="000099"/>
                          </a:solidFill>
                          <a:latin typeface="+mn-lt"/>
                          <a:ea typeface="+mn-ea"/>
                          <a:cs typeface="+mn-cs"/>
                        </a:rPr>
                        <a:t>Economy B</a:t>
                      </a:r>
                    </a:p>
                    <a:p>
                      <a:pPr algn="ctr"/>
                      <a:r>
                        <a:rPr lang="en-US" sz="1800" kern="1200" baseline="0" dirty="0" smtClean="0">
                          <a:solidFill>
                            <a:srgbClr val="000099"/>
                          </a:solidFill>
                          <a:latin typeface="+mn-lt"/>
                          <a:ea typeface="+mn-ea"/>
                          <a:cs typeface="+mn-cs"/>
                        </a:rPr>
                        <a:t>(inflation)</a:t>
                      </a:r>
                      <a:endParaRPr lang="en-US" sz="1800" dirty="0">
                        <a:solidFill>
                          <a:srgbClr val="000099"/>
                        </a:solidFill>
                      </a:endParaRPr>
                    </a:p>
                  </a:txBody>
                  <a:tcPr marL="91442" marR="91442"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834275">
                <a:tc>
                  <a:txBody>
                    <a:bodyPr/>
                    <a:lstStyle/>
                    <a:p>
                      <a:r>
                        <a:rPr lang="en-US" sz="1800" kern="1200" baseline="0" dirty="0" smtClean="0">
                          <a:solidFill>
                            <a:schemeClr val="dk1"/>
                          </a:solidFill>
                          <a:latin typeface="+mn-lt"/>
                          <a:ea typeface="+mn-ea"/>
                          <a:cs typeface="+mn-cs"/>
                        </a:rPr>
                        <a:t>Real interest rate </a:t>
                      </a:r>
                    </a:p>
                    <a:p>
                      <a:r>
                        <a:rPr lang="en-US" sz="1800" kern="1200" baseline="0" dirty="0" smtClean="0">
                          <a:solidFill>
                            <a:schemeClr val="dk1"/>
                          </a:solidFill>
                          <a:latin typeface="+mn-lt"/>
                          <a:ea typeface="+mn-ea"/>
                          <a:cs typeface="+mn-cs"/>
                        </a:rPr>
                        <a:t>Inflation rate </a:t>
                      </a:r>
                      <a:r>
                        <a:rPr lang="en-US" sz="1800" kern="1200" baseline="0" dirty="0" smtClean="0">
                          <a:solidFill>
                            <a:schemeClr val="dk1"/>
                          </a:solidFill>
                          <a:latin typeface="+mn-lt"/>
                          <a:ea typeface="+mn-ea"/>
                          <a:cs typeface="+mn-cs"/>
                        </a:rPr>
                        <a:t>0.08</a:t>
                      </a:r>
                      <a:endParaRPr lang="en-US" sz="1800" kern="1200" baseline="0" dirty="0" smtClean="0">
                        <a:solidFill>
                          <a:schemeClr val="dk1"/>
                        </a:solidFill>
                        <a:latin typeface="+mn-lt"/>
                        <a:ea typeface="+mn-ea"/>
                        <a:cs typeface="+mn-cs"/>
                      </a:endParaRPr>
                    </a:p>
                    <a:p>
                      <a:r>
                        <a:rPr lang="en-US" sz="1800" kern="1200" baseline="0" dirty="0" smtClean="0">
                          <a:solidFill>
                            <a:schemeClr val="dk1"/>
                          </a:solidFill>
                          <a:latin typeface="+mn-lt"/>
                          <a:ea typeface="+mn-ea"/>
                          <a:cs typeface="+mn-cs"/>
                        </a:rPr>
                        <a:t>Nominal interest rate </a:t>
                      </a:r>
                    </a:p>
                    <a:p>
                      <a:r>
                        <a:rPr lang="en-US" sz="1800" kern="1200" baseline="0" dirty="0" smtClean="0">
                          <a:solidFill>
                            <a:schemeClr val="dk1"/>
                          </a:solidFill>
                          <a:latin typeface="+mn-lt"/>
                          <a:ea typeface="+mn-ea"/>
                          <a:cs typeface="+mn-cs"/>
                        </a:rPr>
                        <a:t>     (real interest rate + inflation rate)</a:t>
                      </a:r>
                    </a:p>
                    <a:p>
                      <a:r>
                        <a:rPr lang="en-US" sz="1800" kern="1200" baseline="0" dirty="0" smtClean="0">
                          <a:solidFill>
                            <a:schemeClr val="dk1"/>
                          </a:solidFill>
                          <a:latin typeface="+mn-lt"/>
                          <a:ea typeface="+mn-ea"/>
                          <a:cs typeface="+mn-cs"/>
                        </a:rPr>
                        <a:t>Reduced interest due to 25 percent tax </a:t>
                      </a:r>
                    </a:p>
                    <a:p>
                      <a:r>
                        <a:rPr lang="en-US" sz="1800" kern="1200" baseline="0" dirty="0" smtClean="0">
                          <a:solidFill>
                            <a:schemeClr val="dk1"/>
                          </a:solidFill>
                          <a:latin typeface="+mn-lt"/>
                          <a:ea typeface="+mn-ea"/>
                          <a:cs typeface="+mn-cs"/>
                        </a:rPr>
                        <a:t>     (.25 × nominal interest rate)</a:t>
                      </a:r>
                    </a:p>
                    <a:p>
                      <a:r>
                        <a:rPr lang="en-US" sz="1800" kern="1200" baseline="0" dirty="0" smtClean="0">
                          <a:solidFill>
                            <a:schemeClr val="dk1"/>
                          </a:solidFill>
                          <a:latin typeface="+mn-lt"/>
                          <a:ea typeface="+mn-ea"/>
                          <a:cs typeface="+mn-cs"/>
                        </a:rPr>
                        <a:t>After-tax nominal interest rate </a:t>
                      </a:r>
                    </a:p>
                    <a:p>
                      <a:r>
                        <a:rPr lang="en-US" sz="1800" kern="1200" baseline="0" dirty="0" smtClean="0">
                          <a:solidFill>
                            <a:schemeClr val="dk1"/>
                          </a:solidFill>
                          <a:latin typeface="+mn-lt"/>
                          <a:ea typeface="+mn-ea"/>
                          <a:cs typeface="+mn-cs"/>
                        </a:rPr>
                        <a:t>     (.75 × nominal interest rate)</a:t>
                      </a:r>
                    </a:p>
                    <a:p>
                      <a:r>
                        <a:rPr lang="en-US" sz="1800" kern="1200" baseline="0" dirty="0" smtClean="0">
                          <a:solidFill>
                            <a:schemeClr val="dk1"/>
                          </a:solidFill>
                          <a:latin typeface="+mn-lt"/>
                          <a:ea typeface="+mn-ea"/>
                          <a:cs typeface="+mn-cs"/>
                        </a:rPr>
                        <a:t>After-tax real interest rate </a:t>
                      </a:r>
                    </a:p>
                    <a:p>
                      <a:r>
                        <a:rPr lang="en-US" sz="1800" kern="1200" baseline="0" dirty="0" smtClean="0">
                          <a:solidFill>
                            <a:schemeClr val="dk1"/>
                          </a:solidFill>
                          <a:latin typeface="+mn-lt"/>
                          <a:ea typeface="+mn-ea"/>
                          <a:cs typeface="+mn-cs"/>
                        </a:rPr>
                        <a:t>     (after-tax nominal interest rate – inflation rate)</a:t>
                      </a:r>
                      <a:endParaRPr lang="en-US" sz="1800" dirty="0"/>
                    </a:p>
                  </a:txBody>
                  <a:tcPr marL="91442" marR="91442"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dirty="0" smtClean="0"/>
                        <a:t>4%</a:t>
                      </a:r>
                    </a:p>
                    <a:p>
                      <a:pPr algn="ctr"/>
                      <a:r>
                        <a:rPr lang="en-US" sz="1800" dirty="0" smtClean="0"/>
                        <a:t>0</a:t>
                      </a:r>
                    </a:p>
                    <a:p>
                      <a:pPr algn="ctr"/>
                      <a:r>
                        <a:rPr lang="en-US" sz="1800" dirty="0" smtClean="0"/>
                        <a:t>4</a:t>
                      </a:r>
                    </a:p>
                    <a:p>
                      <a:pPr algn="ctr"/>
                      <a:endParaRPr lang="en-US" sz="1800" dirty="0" smtClean="0"/>
                    </a:p>
                    <a:p>
                      <a:pPr algn="ctr"/>
                      <a:r>
                        <a:rPr lang="en-US" sz="1800" dirty="0" smtClean="0"/>
                        <a:t>1</a:t>
                      </a:r>
                    </a:p>
                    <a:p>
                      <a:pPr algn="ctr"/>
                      <a:endParaRPr lang="en-US" sz="1800" dirty="0" smtClean="0"/>
                    </a:p>
                    <a:p>
                      <a:pPr algn="ctr"/>
                      <a:r>
                        <a:rPr lang="en-US" sz="1800" dirty="0" smtClean="0"/>
                        <a:t>3</a:t>
                      </a:r>
                    </a:p>
                    <a:p>
                      <a:pPr algn="ctr"/>
                      <a:endParaRPr lang="en-US" sz="1800" dirty="0" smtClean="0"/>
                    </a:p>
                    <a:p>
                      <a:pPr algn="ctr"/>
                      <a:r>
                        <a:rPr lang="en-US" sz="1800" dirty="0" smtClean="0"/>
                        <a:t>3</a:t>
                      </a:r>
                      <a:endParaRPr lang="en-US" sz="1800" dirty="0"/>
                    </a:p>
                  </a:txBody>
                  <a:tcPr marL="91442" marR="91442"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dirty="0" smtClean="0"/>
                        <a:t>4%</a:t>
                      </a:r>
                    </a:p>
                    <a:p>
                      <a:pPr algn="ctr"/>
                      <a:r>
                        <a:rPr lang="en-US" sz="1800" dirty="0" smtClean="0"/>
                        <a:t>8</a:t>
                      </a:r>
                    </a:p>
                    <a:p>
                      <a:pPr algn="ctr"/>
                      <a:r>
                        <a:rPr lang="en-US" sz="1800" dirty="0" smtClean="0"/>
                        <a:t>12</a:t>
                      </a:r>
                    </a:p>
                    <a:p>
                      <a:pPr algn="ctr"/>
                      <a:endParaRPr lang="en-US" sz="1800" dirty="0" smtClean="0"/>
                    </a:p>
                    <a:p>
                      <a:pPr algn="ctr"/>
                      <a:r>
                        <a:rPr lang="en-US" sz="1800" dirty="0" smtClean="0"/>
                        <a:t>3</a:t>
                      </a:r>
                    </a:p>
                    <a:p>
                      <a:pPr algn="ctr"/>
                      <a:endParaRPr lang="en-US" sz="1800" dirty="0" smtClean="0"/>
                    </a:p>
                    <a:p>
                      <a:pPr algn="ctr"/>
                      <a:r>
                        <a:rPr lang="en-US" sz="1800" dirty="0" smtClean="0"/>
                        <a:t>9</a:t>
                      </a:r>
                    </a:p>
                    <a:p>
                      <a:pPr algn="ctr"/>
                      <a:endParaRPr lang="en-US" sz="1800" dirty="0" smtClean="0"/>
                    </a:p>
                    <a:p>
                      <a:pPr algn="ctr"/>
                      <a:r>
                        <a:rPr lang="en-US" sz="1800" dirty="0" smtClean="0"/>
                        <a:t>1</a:t>
                      </a:r>
                      <a:endParaRPr lang="en-US" sz="1800" dirty="0"/>
                    </a:p>
                  </a:txBody>
                  <a:tcPr marL="91442" marR="91442"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1462852">
                <a:tc gridSpan="3">
                  <a:txBody>
                    <a:bodyPr/>
                    <a:lstStyle/>
                    <a:p>
                      <a:endParaRPr lang="en-US" sz="1800" dirty="0" smtClean="0">
                        <a:solidFill>
                          <a:schemeClr val="tx1"/>
                        </a:solidFill>
                      </a:endParaRPr>
                    </a:p>
                    <a:p>
                      <a:r>
                        <a:rPr lang="en-US" sz="1800" kern="1200" baseline="0" dirty="0" smtClean="0">
                          <a:solidFill>
                            <a:schemeClr val="tx1"/>
                          </a:solidFill>
                          <a:latin typeface="+mn-lt"/>
                          <a:ea typeface="+mn-ea"/>
                          <a:cs typeface="+mn-cs"/>
                        </a:rPr>
                        <a:t>In the presence of zero inflation, a 25 percent tax on interest income reduces the real interest rate from 4 percent to 3 percent. </a:t>
                      </a:r>
                    </a:p>
                    <a:p>
                      <a:r>
                        <a:rPr lang="en-US" sz="1800" kern="1200" baseline="0" dirty="0" smtClean="0">
                          <a:solidFill>
                            <a:schemeClr val="tx1"/>
                          </a:solidFill>
                          <a:latin typeface="+mn-lt"/>
                          <a:ea typeface="+mn-ea"/>
                          <a:cs typeface="+mn-cs"/>
                        </a:rPr>
                        <a:t>In the presence of 8 percent inflation, the same tax reduces the real interest rate from 4 percent to 1 percent.</a:t>
                      </a:r>
                      <a:endParaRPr lang="en-US" sz="1800" dirty="0">
                        <a:solidFill>
                          <a:schemeClr val="tx1"/>
                        </a:solidFill>
                      </a:endParaRPr>
                    </a:p>
                  </a:txBody>
                  <a:tcPr marL="91442" marR="91442"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34030572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7772400" cy="792162"/>
          </a:xfrm>
        </p:spPr>
        <p:txBody>
          <a:bodyPr>
            <a:normAutofit/>
          </a:bodyPr>
          <a:lstStyle/>
          <a:p>
            <a:r>
              <a:rPr lang="en-US" dirty="0"/>
              <a:t>II Cost of inflation</a:t>
            </a:r>
          </a:p>
        </p:txBody>
      </p:sp>
      <p:sp>
        <p:nvSpPr>
          <p:cNvPr id="3" name="Content Placeholder 2"/>
          <p:cNvSpPr>
            <a:spLocks noGrp="1"/>
          </p:cNvSpPr>
          <p:nvPr>
            <p:ph sz="quarter" idx="1"/>
          </p:nvPr>
        </p:nvSpPr>
        <p:spPr>
          <a:xfrm>
            <a:off x="304800" y="914400"/>
            <a:ext cx="8534400" cy="5715000"/>
          </a:xfrm>
        </p:spPr>
        <p:txBody>
          <a:bodyPr>
            <a:normAutofit fontScale="92500"/>
          </a:bodyPr>
          <a:lstStyle/>
          <a:p>
            <a:pPr marL="0" indent="0">
              <a:buNone/>
            </a:pPr>
            <a:r>
              <a:rPr lang="en-US" altLang="en-US" b="1" dirty="0"/>
              <a:t>Confusion and inconvenience</a:t>
            </a:r>
          </a:p>
          <a:p>
            <a:r>
              <a:rPr lang="en-US" altLang="en-US" dirty="0" smtClean="0"/>
              <a:t>Money is the yardstick </a:t>
            </a:r>
            <a:r>
              <a:rPr lang="en-US" altLang="en-US" dirty="0"/>
              <a:t>with which we measure economic transactions</a:t>
            </a:r>
          </a:p>
          <a:p>
            <a:r>
              <a:rPr lang="en-US" altLang="en-US" dirty="0"/>
              <a:t>The </a:t>
            </a:r>
            <a:r>
              <a:rPr lang="en-US" altLang="en-US" dirty="0" smtClean="0"/>
              <a:t>central bank’s job is to Ensure </a:t>
            </a:r>
            <a:r>
              <a:rPr lang="en-US" altLang="en-US" dirty="0"/>
              <a:t>the reliability of </a:t>
            </a:r>
            <a:r>
              <a:rPr lang="en-US" altLang="en-US" dirty="0" smtClean="0"/>
              <a:t>money. But when </a:t>
            </a:r>
            <a:r>
              <a:rPr lang="en-US" altLang="en-US" dirty="0"/>
              <a:t>the </a:t>
            </a:r>
            <a:r>
              <a:rPr lang="en-US" altLang="en-US" dirty="0" smtClean="0"/>
              <a:t>central bank increases </a:t>
            </a:r>
            <a:r>
              <a:rPr lang="en-US" altLang="en-US" dirty="0"/>
              <a:t>the money </a:t>
            </a:r>
            <a:r>
              <a:rPr lang="en-US" altLang="en-US" dirty="0" smtClean="0"/>
              <a:t>supply, it will creates inflation and erodes </a:t>
            </a:r>
            <a:r>
              <a:rPr lang="en-US" altLang="en-US" dirty="0"/>
              <a:t>the real value of the unit of </a:t>
            </a:r>
            <a:r>
              <a:rPr lang="en-US" altLang="en-US" dirty="0" smtClean="0"/>
              <a:t>account </a:t>
            </a:r>
            <a:r>
              <a:rPr lang="en-US" altLang="en-US" dirty="0" smtClean="0">
                <a:cs typeface="Times New Roman"/>
              </a:rPr>
              <a:t>→ 1 unit of money value in year t is no longer equal to 1 unit of money value year t +x → direct comparison is inaccurate</a:t>
            </a:r>
          </a:p>
          <a:p>
            <a:pPr marL="0" indent="0">
              <a:buNone/>
            </a:pPr>
            <a:r>
              <a:rPr lang="en-US" altLang="en-US" b="1" dirty="0"/>
              <a:t>A special cost of unexpected inflation: arbitrary redistributions of wealth</a:t>
            </a:r>
          </a:p>
          <a:p>
            <a:r>
              <a:rPr lang="en-US" altLang="en-US" dirty="0"/>
              <a:t>Inflation - volatile &amp; </a:t>
            </a:r>
            <a:r>
              <a:rPr lang="en-US" altLang="en-US" dirty="0" smtClean="0"/>
              <a:t>uncertain when </a:t>
            </a:r>
            <a:r>
              <a:rPr lang="en-US" altLang="en-US" dirty="0"/>
              <a:t>the average rate of inflation is high</a:t>
            </a:r>
          </a:p>
          <a:p>
            <a:r>
              <a:rPr lang="en-US" altLang="en-US" dirty="0" smtClean="0"/>
              <a:t>Unexpected inflation: redistributes </a:t>
            </a:r>
            <a:r>
              <a:rPr lang="en-US" altLang="en-US" dirty="0"/>
              <a:t>wealth among the </a:t>
            </a:r>
            <a:r>
              <a:rPr lang="en-US" altLang="en-US" dirty="0" smtClean="0"/>
              <a:t>population Not </a:t>
            </a:r>
            <a:r>
              <a:rPr lang="en-US" altLang="en-US" dirty="0"/>
              <a:t>by </a:t>
            </a:r>
            <a:r>
              <a:rPr lang="en-US" altLang="en-US" dirty="0" smtClean="0"/>
              <a:t>merit and Not </a:t>
            </a:r>
            <a:r>
              <a:rPr lang="en-US" altLang="en-US" dirty="0"/>
              <a:t>by </a:t>
            </a:r>
            <a:r>
              <a:rPr lang="en-US" altLang="en-US" dirty="0" smtClean="0"/>
              <a:t>need</a:t>
            </a:r>
          </a:p>
          <a:p>
            <a:r>
              <a:rPr lang="en-US" altLang="en-US" dirty="0" smtClean="0"/>
              <a:t>In details, unexpected inflation redistribute </a:t>
            </a:r>
            <a:r>
              <a:rPr lang="en-US" altLang="en-US" dirty="0"/>
              <a:t>wealth among debtors and creditors, workers and employers, tax payers and state</a:t>
            </a:r>
          </a:p>
          <a:p>
            <a:endParaRPr lang="en-US" altLang="en-US" dirty="0"/>
          </a:p>
          <a:p>
            <a:pPr marL="0" indent="0">
              <a:buNone/>
            </a:pPr>
            <a:endParaRPr lang="en-US" dirty="0"/>
          </a:p>
        </p:txBody>
      </p:sp>
    </p:spTree>
    <p:extLst>
      <p:ext uri="{BB962C8B-B14F-4D97-AF65-F5344CB8AC3E}">
        <p14:creationId xmlns:p14="http://schemas.microsoft.com/office/powerpoint/2010/main" val="15209454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33400" y="1524000"/>
            <a:ext cx="8229600" cy="5029200"/>
          </a:xfrm>
        </p:spPr>
        <p:txBody>
          <a:bodyPr>
            <a:normAutofit/>
          </a:bodyPr>
          <a:lstStyle/>
          <a:p>
            <a:pPr marL="0" indent="0">
              <a:buNone/>
            </a:pPr>
            <a:r>
              <a:rPr lang="en-US" altLang="en-US" b="1" i="1" u="sng" dirty="0" smtClean="0"/>
              <a:t>Notion</a:t>
            </a:r>
            <a:r>
              <a:rPr lang="en-US" altLang="en-US" dirty="0" smtClean="0"/>
              <a:t>: A </a:t>
            </a:r>
            <a:r>
              <a:rPr lang="en-US" altLang="en-US" dirty="0"/>
              <a:t>fall in purchasing power? Inflation fallacy</a:t>
            </a:r>
          </a:p>
          <a:p>
            <a:pPr marL="0" indent="0">
              <a:buNone/>
            </a:pPr>
            <a:r>
              <a:rPr lang="en-US" altLang="en-US" dirty="0"/>
              <a:t>“Inflation robs people of the purchasing power of his hard-earned dollars</a:t>
            </a:r>
            <a:r>
              <a:rPr lang="en-US" altLang="en-US" dirty="0" smtClean="0"/>
              <a:t>” – Right or wrong</a:t>
            </a:r>
            <a:endParaRPr lang="en-US" altLang="en-US" dirty="0"/>
          </a:p>
          <a:p>
            <a:pPr marL="0" indent="0">
              <a:buNone/>
            </a:pPr>
            <a:r>
              <a:rPr lang="en-US" altLang="en-US" dirty="0" smtClean="0"/>
              <a:t>Actually, when </a:t>
            </a:r>
            <a:r>
              <a:rPr lang="en-US" altLang="en-US" dirty="0"/>
              <a:t>prices rise</a:t>
            </a:r>
          </a:p>
          <a:p>
            <a:pPr lvl="1"/>
            <a:r>
              <a:rPr lang="en-US" altLang="en-US" dirty="0"/>
              <a:t>Buyers – pay more </a:t>
            </a:r>
          </a:p>
          <a:p>
            <a:pPr lvl="1"/>
            <a:r>
              <a:rPr lang="en-US" altLang="en-US" dirty="0"/>
              <a:t>Sellers – get more</a:t>
            </a:r>
          </a:p>
          <a:p>
            <a:pPr lvl="1"/>
            <a:r>
              <a:rPr lang="en-US" altLang="en-US" dirty="0"/>
              <a:t>Inflation in incomes - goes hand in hand with inflation in prices</a:t>
            </a:r>
          </a:p>
          <a:p>
            <a:pPr marL="0" indent="0">
              <a:buNone/>
            </a:pPr>
            <a:r>
              <a:rPr lang="en-US" altLang="en-US" dirty="0" smtClean="0">
                <a:latin typeface="Times New Roman"/>
                <a:cs typeface="Times New Roman"/>
              </a:rPr>
              <a:t>→ </a:t>
            </a:r>
            <a:r>
              <a:rPr lang="en-US" altLang="en-US" dirty="0" smtClean="0"/>
              <a:t>Inflation </a:t>
            </a:r>
            <a:r>
              <a:rPr lang="en-US" altLang="en-US" dirty="0"/>
              <a:t>does not in itself reduce people’s real purchasing </a:t>
            </a:r>
            <a:r>
              <a:rPr lang="en-US" altLang="en-US" dirty="0" smtClean="0"/>
              <a:t>power. Real purchasing power of one person is indeed reduced when inflation in incomes of the person is lower than inflation in price </a:t>
            </a:r>
            <a:endParaRPr lang="en-US" altLang="en-US" dirty="0"/>
          </a:p>
          <a:p>
            <a:pPr marL="0" indent="0">
              <a:buNone/>
            </a:pPr>
            <a:endParaRPr lang="en-US" dirty="0"/>
          </a:p>
        </p:txBody>
      </p:sp>
      <p:sp>
        <p:nvSpPr>
          <p:cNvPr id="4" name="Title 1"/>
          <p:cNvSpPr>
            <a:spLocks noGrp="1"/>
          </p:cNvSpPr>
          <p:nvPr>
            <p:ph type="title"/>
          </p:nvPr>
        </p:nvSpPr>
        <p:spPr/>
        <p:txBody>
          <a:bodyPr/>
          <a:lstStyle/>
          <a:p>
            <a:r>
              <a:rPr lang="en-US" dirty="0"/>
              <a:t>II Cost of inflation</a:t>
            </a:r>
          </a:p>
        </p:txBody>
      </p:sp>
    </p:spTree>
    <p:extLst>
      <p:ext uri="{BB962C8B-B14F-4D97-AF65-F5344CB8AC3E}">
        <p14:creationId xmlns:p14="http://schemas.microsoft.com/office/powerpoint/2010/main" val="9665804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III Phillips curve – relationship between inflation and </a:t>
            </a:r>
            <a:r>
              <a:rPr lang="en-US" dirty="0" smtClean="0"/>
              <a:t>unemployment</a:t>
            </a:r>
            <a:endParaRPr lang="en-US" dirty="0"/>
          </a:p>
        </p:txBody>
      </p:sp>
      <p:sp>
        <p:nvSpPr>
          <p:cNvPr id="3" name="Content Placeholder 2"/>
          <p:cNvSpPr>
            <a:spLocks noGrp="1"/>
          </p:cNvSpPr>
          <p:nvPr>
            <p:ph sz="quarter" idx="1"/>
          </p:nvPr>
        </p:nvSpPr>
        <p:spPr/>
        <p:txBody>
          <a:bodyPr/>
          <a:lstStyle/>
          <a:p>
            <a:pPr marL="0" indent="0">
              <a:buNone/>
            </a:pPr>
            <a:r>
              <a:rPr lang="en-US" b="1" u="sng" dirty="0" smtClean="0"/>
              <a:t>Background</a:t>
            </a:r>
          </a:p>
          <a:p>
            <a:pPr marL="0" indent="0">
              <a:buNone/>
            </a:pPr>
            <a:r>
              <a:rPr lang="en-US" altLang="en-US" dirty="0"/>
              <a:t>Phillips </a:t>
            </a:r>
            <a:r>
              <a:rPr lang="en-US" altLang="en-US" dirty="0" smtClean="0"/>
              <a:t>curve initially shows </a:t>
            </a:r>
            <a:r>
              <a:rPr lang="en-US" altLang="en-US" dirty="0"/>
              <a:t>the short-run </a:t>
            </a:r>
            <a:r>
              <a:rPr lang="en-US" altLang="en-US" dirty="0" smtClean="0"/>
              <a:t>trade-off between </a:t>
            </a:r>
            <a:r>
              <a:rPr lang="en-US" altLang="en-US" dirty="0"/>
              <a:t>inflation and unemployment</a:t>
            </a:r>
          </a:p>
          <a:p>
            <a:pPr marL="0" indent="0">
              <a:buNone/>
            </a:pPr>
            <a:r>
              <a:rPr lang="en-US" altLang="en-US" dirty="0"/>
              <a:t>Origins of the Phillips </a:t>
            </a:r>
            <a:r>
              <a:rPr lang="en-US" altLang="en-US" dirty="0" smtClean="0"/>
              <a:t>curve</a:t>
            </a:r>
          </a:p>
          <a:p>
            <a:pPr marL="0" indent="0">
              <a:buNone/>
            </a:pPr>
            <a:r>
              <a:rPr lang="en-US" altLang="en-US" dirty="0" smtClean="0">
                <a:solidFill>
                  <a:srgbClr val="C00000"/>
                </a:solidFill>
              </a:rPr>
              <a:t>- </a:t>
            </a:r>
            <a:r>
              <a:rPr lang="en-US" altLang="en-US" dirty="0" smtClean="0"/>
              <a:t>1958</a:t>
            </a:r>
            <a:r>
              <a:rPr lang="en-US" altLang="en-US" dirty="0"/>
              <a:t>, economist A. W. </a:t>
            </a:r>
            <a:r>
              <a:rPr lang="en-US" altLang="en-US" dirty="0" smtClean="0"/>
              <a:t>Phillips wrote the article “The </a:t>
            </a:r>
            <a:r>
              <a:rPr lang="en-US" altLang="en-US" dirty="0"/>
              <a:t>relationship between unemployment and the rate of change of money wages in the United Kingdom, </a:t>
            </a:r>
            <a:r>
              <a:rPr lang="en-US" altLang="en-US" dirty="0" smtClean="0"/>
              <a:t>1861–1957”. Then later economics generalized it under the negative </a:t>
            </a:r>
            <a:r>
              <a:rPr lang="en-US" altLang="en-US" dirty="0"/>
              <a:t>correlation between the rate of unemployment and the rate of inflation</a:t>
            </a:r>
          </a:p>
          <a:p>
            <a:pPr marL="0" indent="0">
              <a:buNone/>
            </a:pPr>
            <a:endParaRPr lang="en-US" dirty="0"/>
          </a:p>
        </p:txBody>
      </p:sp>
    </p:spTree>
    <p:extLst>
      <p:ext uri="{BB962C8B-B14F-4D97-AF65-F5344CB8AC3E}">
        <p14:creationId xmlns:p14="http://schemas.microsoft.com/office/powerpoint/2010/main" val="40199965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320040" lvl="1" indent="0">
              <a:buNone/>
            </a:pPr>
            <a:r>
              <a:rPr lang="en-US" b="1" u="sng" dirty="0"/>
              <a:t>Background</a:t>
            </a:r>
          </a:p>
          <a:p>
            <a:pPr marL="320040" lvl="1" indent="0">
              <a:buNone/>
            </a:pPr>
            <a:r>
              <a:rPr lang="en-US" altLang="en-US" dirty="0" smtClean="0"/>
              <a:t>- 1960</a:t>
            </a:r>
            <a:r>
              <a:rPr lang="en-US" altLang="en-US" dirty="0"/>
              <a:t>, economists Paul Samuelson &amp; Robert </a:t>
            </a:r>
            <a:r>
              <a:rPr lang="en-US" altLang="en-US" dirty="0" smtClean="0"/>
              <a:t>Solow wrote “Analytics </a:t>
            </a:r>
            <a:r>
              <a:rPr lang="en-US" altLang="en-US" dirty="0"/>
              <a:t>of anti-inflation </a:t>
            </a:r>
            <a:r>
              <a:rPr lang="en-US" altLang="en-US" dirty="0" smtClean="0"/>
              <a:t>policy” that emphasized again negative </a:t>
            </a:r>
            <a:r>
              <a:rPr lang="en-US" altLang="en-US" dirty="0"/>
              <a:t>correlation between the rate of unemployment and the rate of inflation</a:t>
            </a:r>
          </a:p>
          <a:p>
            <a:pPr marL="320040" lvl="1" indent="0">
              <a:buNone/>
            </a:pPr>
            <a:r>
              <a:rPr lang="en-US" altLang="en-US" dirty="0" smtClean="0"/>
              <a:t>- The most valuable implication from Phillips curve is for policymakers</a:t>
            </a:r>
            <a:r>
              <a:rPr lang="en-US" altLang="en-US" dirty="0"/>
              <a:t>: Monetary and fiscal </a:t>
            </a:r>
            <a:r>
              <a:rPr lang="en-US" altLang="en-US" dirty="0" smtClean="0"/>
              <a:t>policy To </a:t>
            </a:r>
            <a:r>
              <a:rPr lang="en-US" altLang="en-US" dirty="0"/>
              <a:t>influence aggregate </a:t>
            </a:r>
            <a:r>
              <a:rPr lang="en-US" altLang="en-US" dirty="0" smtClean="0"/>
              <a:t>demand Choose </a:t>
            </a:r>
            <a:r>
              <a:rPr lang="en-US" altLang="en-US" dirty="0"/>
              <a:t>any point on Phillips </a:t>
            </a:r>
            <a:r>
              <a:rPr lang="en-US" altLang="en-US" dirty="0" smtClean="0"/>
              <a:t>curve Trade-off</a:t>
            </a:r>
            <a:r>
              <a:rPr lang="en-US" altLang="en-US" dirty="0"/>
              <a:t>: High unemployment and low </a:t>
            </a:r>
            <a:r>
              <a:rPr lang="en-US" altLang="en-US" dirty="0" smtClean="0"/>
              <a:t>inflation Or </a:t>
            </a:r>
            <a:r>
              <a:rPr lang="en-US" altLang="en-US" dirty="0"/>
              <a:t>low unemployment and high inflation</a:t>
            </a:r>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a:t>III Phillips curve – relationship between inflation and </a:t>
            </a:r>
            <a:r>
              <a:rPr lang="en-US" dirty="0" smtClean="0"/>
              <a:t>unemployment</a:t>
            </a:r>
            <a:endParaRPr lang="en-US" dirty="0"/>
          </a:p>
        </p:txBody>
      </p:sp>
    </p:spTree>
    <p:extLst>
      <p:ext uri="{BB962C8B-B14F-4D97-AF65-F5344CB8AC3E}">
        <p14:creationId xmlns:p14="http://schemas.microsoft.com/office/powerpoint/2010/main" val="9186405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u="sng" dirty="0" smtClean="0"/>
              <a:t>Short run</a:t>
            </a:r>
            <a:endParaRPr lang="en-US" b="1" u="sng" dirty="0"/>
          </a:p>
        </p:txBody>
      </p:sp>
      <p:sp>
        <p:nvSpPr>
          <p:cNvPr id="4" name="Title 1"/>
          <p:cNvSpPr>
            <a:spLocks noGrp="1"/>
          </p:cNvSpPr>
          <p:nvPr>
            <p:ph type="title"/>
          </p:nvPr>
        </p:nvSpPr>
        <p:spPr/>
        <p:txBody>
          <a:bodyPr>
            <a:normAutofit fontScale="90000"/>
          </a:bodyPr>
          <a:lstStyle/>
          <a:p>
            <a:r>
              <a:rPr lang="en-US" dirty="0"/>
              <a:t>III Phillips curve – relationship between inflation and </a:t>
            </a:r>
            <a:r>
              <a:rPr lang="en-US" dirty="0" smtClean="0"/>
              <a:t>unemployment</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2133600"/>
            <a:ext cx="6248400" cy="3886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026441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33400" y="1447800"/>
            <a:ext cx="8458200" cy="4572000"/>
          </a:xfrm>
        </p:spPr>
        <p:txBody>
          <a:bodyPr>
            <a:normAutofit lnSpcReduction="10000"/>
          </a:bodyPr>
          <a:lstStyle/>
          <a:p>
            <a:pPr marL="0" indent="0">
              <a:buNone/>
            </a:pPr>
            <a:r>
              <a:rPr lang="en-US" b="1" u="sng" dirty="0" smtClean="0"/>
              <a:t>Short run</a:t>
            </a:r>
          </a:p>
          <a:p>
            <a:pPr marL="0" indent="0">
              <a:buNone/>
            </a:pPr>
            <a:r>
              <a:rPr lang="en-US" b="1" i="1" dirty="0" smtClean="0"/>
              <a:t>AD and AS and the Phillips curve</a:t>
            </a:r>
          </a:p>
          <a:p>
            <a:pPr marL="0" indent="0">
              <a:buNone/>
            </a:pPr>
            <a:r>
              <a:rPr lang="en-US" altLang="en-US" dirty="0"/>
              <a:t>Phillips </a:t>
            </a:r>
            <a:r>
              <a:rPr lang="en-US" altLang="en-US" dirty="0" smtClean="0"/>
              <a:t>curve: is the combinations </a:t>
            </a:r>
            <a:r>
              <a:rPr lang="en-US" altLang="en-US" dirty="0"/>
              <a:t>of inflation and </a:t>
            </a:r>
            <a:r>
              <a:rPr lang="en-US" altLang="en-US" dirty="0" smtClean="0"/>
              <a:t>unemployment that </a:t>
            </a:r>
            <a:r>
              <a:rPr lang="en-US" altLang="en-US" dirty="0"/>
              <a:t>arise in the short </a:t>
            </a:r>
            <a:r>
              <a:rPr lang="en-US" altLang="en-US" dirty="0" smtClean="0"/>
              <a:t>run. As </a:t>
            </a:r>
            <a:r>
              <a:rPr lang="en-US" altLang="en-US" dirty="0"/>
              <a:t>shifts in the aggregate-demand </a:t>
            </a:r>
            <a:r>
              <a:rPr lang="en-US" altLang="en-US" dirty="0" smtClean="0"/>
              <a:t>curve, move </a:t>
            </a:r>
            <a:r>
              <a:rPr lang="en-US" altLang="en-US" dirty="0"/>
              <a:t>the economy along the short-run aggregate-supply curve</a:t>
            </a:r>
          </a:p>
          <a:p>
            <a:r>
              <a:rPr lang="en-US" altLang="en-US" dirty="0"/>
              <a:t>Higher aggregate-demand</a:t>
            </a:r>
          </a:p>
          <a:p>
            <a:pPr lvl="1"/>
            <a:r>
              <a:rPr lang="en-US" altLang="en-US" dirty="0"/>
              <a:t>Higher output &amp; Higher price level</a:t>
            </a:r>
          </a:p>
          <a:p>
            <a:pPr lvl="1"/>
            <a:r>
              <a:rPr lang="en-US" altLang="en-US" dirty="0"/>
              <a:t>Lower unemployment &amp; Higher inflation</a:t>
            </a:r>
          </a:p>
          <a:p>
            <a:r>
              <a:rPr lang="en-US" altLang="en-US" dirty="0"/>
              <a:t>Lower aggregate-demand</a:t>
            </a:r>
          </a:p>
          <a:p>
            <a:pPr lvl="1"/>
            <a:r>
              <a:rPr lang="en-US" altLang="en-US" dirty="0"/>
              <a:t>Lower output &amp; Lower price level</a:t>
            </a:r>
          </a:p>
          <a:p>
            <a:pPr lvl="1"/>
            <a:r>
              <a:rPr lang="en-US" altLang="en-US" dirty="0"/>
              <a:t>Higher unemployment &amp; Lower inflation</a:t>
            </a:r>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a:t>III Phillips curve – relationship between inflation and </a:t>
            </a:r>
            <a:r>
              <a:rPr lang="en-US" dirty="0" smtClean="0"/>
              <a:t>unemployment</a:t>
            </a:r>
            <a:endParaRPr lang="en-US" dirty="0"/>
          </a:p>
        </p:txBody>
      </p:sp>
    </p:spTree>
    <p:extLst>
      <p:ext uri="{BB962C8B-B14F-4D97-AF65-F5344CB8AC3E}">
        <p14:creationId xmlns:p14="http://schemas.microsoft.com/office/powerpoint/2010/main" val="250690108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bwMode="auto">
          <a:xfrm>
            <a:off x="304800" y="381000"/>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a:bodyPr>
          <a:lstStyle/>
          <a:p>
            <a:r>
              <a:rPr lang="en-US" altLang="en-US" dirty="0" smtClean="0"/>
              <a:t>How the Phillips curve is related to the model of aggregate demand and aggregate supply</a:t>
            </a:r>
          </a:p>
        </p:txBody>
      </p:sp>
      <p:grpSp>
        <p:nvGrpSpPr>
          <p:cNvPr id="2" name="Group 4"/>
          <p:cNvGrpSpPr>
            <a:grpSpLocks/>
          </p:cNvGrpSpPr>
          <p:nvPr/>
        </p:nvGrpSpPr>
        <p:grpSpPr bwMode="auto">
          <a:xfrm>
            <a:off x="-9525" y="1935163"/>
            <a:ext cx="4473575" cy="2794000"/>
            <a:chOff x="1248778" y="1862436"/>
            <a:chExt cx="4475229" cy="2793484"/>
          </a:xfrm>
        </p:grpSpPr>
        <p:sp>
          <p:nvSpPr>
            <p:cNvPr id="6" name="Rectangle 5"/>
            <p:cNvSpPr/>
            <p:nvPr/>
          </p:nvSpPr>
          <p:spPr>
            <a:xfrm>
              <a:off x="1830018" y="1957668"/>
              <a:ext cx="3893989" cy="26855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400" dirty="0"/>
            </a:p>
          </p:txBody>
        </p:sp>
        <p:grpSp>
          <p:nvGrpSpPr>
            <p:cNvPr id="18507" name="Group 16"/>
            <p:cNvGrpSpPr>
              <a:grpSpLocks/>
            </p:cNvGrpSpPr>
            <p:nvPr/>
          </p:nvGrpSpPr>
          <p:grpSpPr bwMode="auto">
            <a:xfrm>
              <a:off x="1248778" y="1862436"/>
              <a:ext cx="593532" cy="2793484"/>
              <a:chOff x="1248778" y="1862436"/>
              <a:chExt cx="593532" cy="2793484"/>
            </a:xfrm>
          </p:grpSpPr>
          <p:cxnSp>
            <p:nvCxnSpPr>
              <p:cNvPr id="8" name="Straight Connector 7"/>
              <p:cNvCxnSpPr/>
              <p:nvPr/>
            </p:nvCxnSpPr>
            <p:spPr>
              <a:xfrm rot="5400000">
                <a:off x="462631" y="3301239"/>
                <a:ext cx="27093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8509" name="TextBox 8"/>
              <p:cNvSpPr txBox="1">
                <a:spLocks noChangeArrowheads="1"/>
              </p:cNvSpPr>
              <p:nvPr/>
            </p:nvSpPr>
            <p:spPr bwMode="auto">
              <a:xfrm>
                <a:off x="1248778" y="1862436"/>
                <a:ext cx="593532" cy="523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400"/>
                  <a:t>Price</a:t>
                </a:r>
              </a:p>
              <a:p>
                <a:pPr algn="r" eaLnBrk="1" hangingPunct="1"/>
                <a:r>
                  <a:rPr lang="en-US" altLang="en-US" sz="1400"/>
                  <a:t>level</a:t>
                </a:r>
              </a:p>
            </p:txBody>
          </p:sp>
        </p:grpSp>
      </p:grpSp>
      <p:sp>
        <p:nvSpPr>
          <p:cNvPr id="10" name="TextBox 9"/>
          <p:cNvSpPr txBox="1">
            <a:spLocks noChangeArrowheads="1"/>
          </p:cNvSpPr>
          <p:nvPr/>
        </p:nvSpPr>
        <p:spPr bwMode="auto">
          <a:xfrm>
            <a:off x="193970" y="5456528"/>
            <a:ext cx="8990013"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dirty="0"/>
              <a:t>This figure assumes price level of 100 for year 2020 and charts possible outcomes for the year 2021. Panel (a) shows the model of aggregate demand &amp; aggregate supply. If AD is low, the economy is at point A; output is low (15,000), and the price level is low (102). If AD is high, the economy is at point B; output is high (16,000), and the price level is high (106). Panel (b) shows the implications for the Phillips curve. Point A, which arises when aggregate demand is low, has high unemployment (7%) and low inflation (2%). Point B, which arises when aggregate demand is high, has low unemployment (4%) and high inflation (6%).</a:t>
            </a:r>
          </a:p>
        </p:txBody>
      </p:sp>
      <p:grpSp>
        <p:nvGrpSpPr>
          <p:cNvPr id="5" name="Group 10"/>
          <p:cNvGrpSpPr>
            <a:grpSpLocks/>
          </p:cNvGrpSpPr>
          <p:nvPr/>
        </p:nvGrpSpPr>
        <p:grpSpPr bwMode="auto">
          <a:xfrm>
            <a:off x="412750" y="4700588"/>
            <a:ext cx="4149725" cy="523875"/>
            <a:chOff x="1672441" y="4629346"/>
            <a:chExt cx="4147958" cy="523787"/>
          </a:xfrm>
        </p:grpSpPr>
        <p:cxnSp>
          <p:nvCxnSpPr>
            <p:cNvPr id="12" name="Straight Connector 11"/>
            <p:cNvCxnSpPr/>
            <p:nvPr/>
          </p:nvCxnSpPr>
          <p:spPr>
            <a:xfrm>
              <a:off x="1816842" y="4654742"/>
              <a:ext cx="388295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8504" name="TextBox 12"/>
            <p:cNvSpPr txBox="1">
              <a:spLocks noChangeArrowheads="1"/>
            </p:cNvSpPr>
            <p:nvPr/>
          </p:nvSpPr>
          <p:spPr bwMode="auto">
            <a:xfrm>
              <a:off x="4940144" y="4629346"/>
              <a:ext cx="880255" cy="52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Quantity</a:t>
              </a:r>
            </a:p>
            <a:p>
              <a:pPr algn="ctr" eaLnBrk="1" hangingPunct="1"/>
              <a:r>
                <a:rPr lang="en-US" altLang="en-US" sz="1400"/>
                <a:t>of output</a:t>
              </a:r>
            </a:p>
          </p:txBody>
        </p:sp>
        <p:sp>
          <p:nvSpPr>
            <p:cNvPr id="18505" name="TextBox 13"/>
            <p:cNvSpPr txBox="1">
              <a:spLocks noChangeArrowheads="1"/>
            </p:cNvSpPr>
            <p:nvPr/>
          </p:nvSpPr>
          <p:spPr bwMode="auto">
            <a:xfrm>
              <a:off x="1672441" y="4665024"/>
              <a:ext cx="284006" cy="307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0</a:t>
              </a:r>
            </a:p>
          </p:txBody>
        </p:sp>
      </p:grpSp>
      <p:sp>
        <p:nvSpPr>
          <p:cNvPr id="15" name="TextBox 14"/>
          <p:cNvSpPr txBox="1">
            <a:spLocks noChangeArrowheads="1"/>
          </p:cNvSpPr>
          <p:nvPr/>
        </p:nvSpPr>
        <p:spPr bwMode="auto">
          <a:xfrm>
            <a:off x="914400" y="1635125"/>
            <a:ext cx="2647950"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(a) The Model of AD and AS</a:t>
            </a:r>
          </a:p>
        </p:txBody>
      </p:sp>
      <p:grpSp>
        <p:nvGrpSpPr>
          <p:cNvPr id="7" name="Group 39"/>
          <p:cNvGrpSpPr>
            <a:grpSpLocks/>
          </p:cNvGrpSpPr>
          <p:nvPr/>
        </p:nvGrpSpPr>
        <p:grpSpPr bwMode="auto">
          <a:xfrm>
            <a:off x="4564063" y="1838325"/>
            <a:ext cx="4211637" cy="2900363"/>
            <a:chOff x="975661" y="1755560"/>
            <a:chExt cx="4212474" cy="2900360"/>
          </a:xfrm>
        </p:grpSpPr>
        <p:sp>
          <p:nvSpPr>
            <p:cNvPr id="17" name="Rectangle 16"/>
            <p:cNvSpPr/>
            <p:nvPr/>
          </p:nvSpPr>
          <p:spPr>
            <a:xfrm>
              <a:off x="1829906" y="1996860"/>
              <a:ext cx="3358229" cy="26463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400" dirty="0"/>
            </a:p>
          </p:txBody>
        </p:sp>
        <p:grpSp>
          <p:nvGrpSpPr>
            <p:cNvPr id="18500" name="Group 16"/>
            <p:cNvGrpSpPr>
              <a:grpSpLocks/>
            </p:cNvGrpSpPr>
            <p:nvPr/>
          </p:nvGrpSpPr>
          <p:grpSpPr bwMode="auto">
            <a:xfrm>
              <a:off x="975661" y="1755560"/>
              <a:ext cx="899693" cy="2900360"/>
              <a:chOff x="975661" y="1755560"/>
              <a:chExt cx="899693" cy="2900360"/>
            </a:xfrm>
          </p:grpSpPr>
          <p:cxnSp>
            <p:nvCxnSpPr>
              <p:cNvPr id="19" name="Straight Connector 18"/>
              <p:cNvCxnSpPr/>
              <p:nvPr/>
            </p:nvCxnSpPr>
            <p:spPr>
              <a:xfrm rot="5400000">
                <a:off x="474974" y="3302577"/>
                <a:ext cx="2695572" cy="1111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8502" name="TextBox 43"/>
              <p:cNvSpPr txBox="1">
                <a:spLocks noChangeArrowheads="1"/>
              </p:cNvSpPr>
              <p:nvPr/>
            </p:nvSpPr>
            <p:spPr bwMode="auto">
              <a:xfrm>
                <a:off x="975661" y="1755560"/>
                <a:ext cx="899693" cy="954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400"/>
                  <a:t>Inflation</a:t>
                </a:r>
              </a:p>
              <a:p>
                <a:pPr algn="r" eaLnBrk="1" hangingPunct="1"/>
                <a:r>
                  <a:rPr lang="en-US" altLang="en-US" sz="1400"/>
                  <a:t>Rate</a:t>
                </a:r>
              </a:p>
              <a:p>
                <a:pPr algn="r" eaLnBrk="1" hangingPunct="1"/>
                <a:r>
                  <a:rPr lang="en-US" altLang="en-US" sz="1400"/>
                  <a:t>(percent</a:t>
                </a:r>
              </a:p>
              <a:p>
                <a:pPr algn="r" eaLnBrk="1" hangingPunct="1"/>
                <a:r>
                  <a:rPr lang="en-US" altLang="en-US" sz="1400"/>
                  <a:t>per year)</a:t>
                </a:r>
              </a:p>
            </p:txBody>
          </p:sp>
        </p:grpSp>
      </p:grpSp>
      <p:grpSp>
        <p:nvGrpSpPr>
          <p:cNvPr id="16" name="Group 44"/>
          <p:cNvGrpSpPr>
            <a:grpSpLocks/>
          </p:cNvGrpSpPr>
          <p:nvPr/>
        </p:nvGrpSpPr>
        <p:grpSpPr bwMode="auto">
          <a:xfrm>
            <a:off x="5260975" y="4733925"/>
            <a:ext cx="3883025" cy="523875"/>
            <a:chOff x="1672441" y="4653131"/>
            <a:chExt cx="3882482" cy="523785"/>
          </a:xfrm>
        </p:grpSpPr>
        <p:cxnSp>
          <p:nvCxnSpPr>
            <p:cNvPr id="22" name="Straight Connector 21"/>
            <p:cNvCxnSpPr/>
            <p:nvPr/>
          </p:nvCxnSpPr>
          <p:spPr>
            <a:xfrm>
              <a:off x="1816884" y="4654719"/>
              <a:ext cx="3476139" cy="1428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8497" name="TextBox 46"/>
            <p:cNvSpPr txBox="1">
              <a:spLocks noChangeArrowheads="1"/>
            </p:cNvSpPr>
            <p:nvPr/>
          </p:nvSpPr>
          <p:spPr bwMode="auto">
            <a:xfrm>
              <a:off x="4166662" y="4653131"/>
              <a:ext cx="1388261" cy="523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Unemployment</a:t>
              </a:r>
            </a:p>
            <a:p>
              <a:pPr eaLnBrk="1" hangingPunct="1"/>
              <a:r>
                <a:rPr lang="en-US" altLang="en-US" sz="1400"/>
                <a:t>Rate (percent)</a:t>
              </a:r>
            </a:p>
          </p:txBody>
        </p:sp>
        <p:sp>
          <p:nvSpPr>
            <p:cNvPr id="18498" name="TextBox 47"/>
            <p:cNvSpPr txBox="1">
              <a:spLocks noChangeArrowheads="1"/>
            </p:cNvSpPr>
            <p:nvPr/>
          </p:nvSpPr>
          <p:spPr bwMode="auto">
            <a:xfrm>
              <a:off x="1672441" y="4665024"/>
              <a:ext cx="284001" cy="307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0</a:t>
              </a:r>
            </a:p>
          </p:txBody>
        </p:sp>
      </p:grpSp>
      <p:sp>
        <p:nvSpPr>
          <p:cNvPr id="25" name="TextBox 24"/>
          <p:cNvSpPr txBox="1">
            <a:spLocks noChangeArrowheads="1"/>
          </p:cNvSpPr>
          <p:nvPr/>
        </p:nvSpPr>
        <p:spPr bwMode="auto">
          <a:xfrm>
            <a:off x="6080125" y="1633538"/>
            <a:ext cx="2066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(b) The Phillips Curve</a:t>
            </a:r>
          </a:p>
        </p:txBody>
      </p:sp>
      <p:grpSp>
        <p:nvGrpSpPr>
          <p:cNvPr id="18" name="Group 86"/>
          <p:cNvGrpSpPr>
            <a:grpSpLocks/>
          </p:cNvGrpSpPr>
          <p:nvPr/>
        </p:nvGrpSpPr>
        <p:grpSpPr bwMode="auto">
          <a:xfrm>
            <a:off x="6069013" y="2351088"/>
            <a:ext cx="2805112" cy="2328862"/>
            <a:chOff x="1476673" y="1760815"/>
            <a:chExt cx="2805576" cy="2330773"/>
          </a:xfrm>
        </p:grpSpPr>
        <p:cxnSp>
          <p:nvCxnSpPr>
            <p:cNvPr id="27" name="Straight Connector 26"/>
            <p:cNvCxnSpPr>
              <a:stCxn id="18495" idx="1"/>
            </p:cNvCxnSpPr>
            <p:nvPr/>
          </p:nvCxnSpPr>
          <p:spPr>
            <a:xfrm rot="10800000">
              <a:off x="1476673" y="1760815"/>
              <a:ext cx="1565534" cy="217666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18495" name="TextBox 88"/>
            <p:cNvSpPr txBox="1">
              <a:spLocks noChangeArrowheads="1"/>
            </p:cNvSpPr>
            <p:nvPr/>
          </p:nvSpPr>
          <p:spPr bwMode="auto">
            <a:xfrm>
              <a:off x="3041604" y="3783519"/>
              <a:ext cx="1240645" cy="308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Phillips curve</a:t>
              </a:r>
            </a:p>
          </p:txBody>
        </p:sp>
      </p:grpSp>
      <p:grpSp>
        <p:nvGrpSpPr>
          <p:cNvPr id="21" name="Group 92"/>
          <p:cNvGrpSpPr>
            <a:grpSpLocks/>
          </p:cNvGrpSpPr>
          <p:nvPr/>
        </p:nvGrpSpPr>
        <p:grpSpPr bwMode="auto">
          <a:xfrm>
            <a:off x="4997450" y="2708275"/>
            <a:ext cx="1462088" cy="306388"/>
            <a:chOff x="1425010" y="3008292"/>
            <a:chExt cx="1462887" cy="306519"/>
          </a:xfrm>
        </p:grpSpPr>
        <p:cxnSp>
          <p:nvCxnSpPr>
            <p:cNvPr id="30" name="Straight Connector 29"/>
            <p:cNvCxnSpPr/>
            <p:nvPr/>
          </p:nvCxnSpPr>
          <p:spPr>
            <a:xfrm>
              <a:off x="1830044" y="3173463"/>
              <a:ext cx="1057853" cy="0"/>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18493" name="TextBox 94"/>
            <p:cNvSpPr txBox="1">
              <a:spLocks noChangeArrowheads="1"/>
            </p:cNvSpPr>
            <p:nvPr/>
          </p:nvSpPr>
          <p:spPr bwMode="auto">
            <a:xfrm>
              <a:off x="1425010" y="3008292"/>
              <a:ext cx="444345" cy="306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6%</a:t>
              </a:r>
              <a:endParaRPr lang="en-US" altLang="en-US" sz="1400" baseline="-25000"/>
            </a:p>
          </p:txBody>
        </p:sp>
      </p:grpSp>
      <p:grpSp>
        <p:nvGrpSpPr>
          <p:cNvPr id="26" name="Group 31"/>
          <p:cNvGrpSpPr>
            <a:grpSpLocks/>
          </p:cNvGrpSpPr>
          <p:nvPr/>
        </p:nvGrpSpPr>
        <p:grpSpPr bwMode="auto">
          <a:xfrm>
            <a:off x="676275" y="2743200"/>
            <a:ext cx="3652838" cy="1689100"/>
            <a:chOff x="776775" y="2022660"/>
            <a:chExt cx="3650055" cy="1688753"/>
          </a:xfrm>
        </p:grpSpPr>
        <p:cxnSp>
          <p:nvCxnSpPr>
            <p:cNvPr id="33" name="Straight Connector 32"/>
            <p:cNvCxnSpPr/>
            <p:nvPr/>
          </p:nvCxnSpPr>
          <p:spPr>
            <a:xfrm rot="10800000">
              <a:off x="776775" y="2022660"/>
              <a:ext cx="2338192" cy="1377667"/>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18491" name="TextBox 22"/>
            <p:cNvSpPr txBox="1">
              <a:spLocks noChangeArrowheads="1"/>
            </p:cNvSpPr>
            <p:nvPr/>
          </p:nvSpPr>
          <p:spPr bwMode="auto">
            <a:xfrm>
              <a:off x="3060063" y="3187934"/>
              <a:ext cx="1366767" cy="52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Low aggregate</a:t>
              </a:r>
            </a:p>
            <a:p>
              <a:pPr algn="ctr" eaLnBrk="1" hangingPunct="1"/>
              <a:r>
                <a:rPr lang="en-US" altLang="en-US" sz="1400"/>
                <a:t>demand</a:t>
              </a:r>
              <a:endParaRPr lang="en-US" altLang="en-US" sz="1400" baseline="-25000"/>
            </a:p>
          </p:txBody>
        </p:sp>
      </p:grpSp>
      <p:grpSp>
        <p:nvGrpSpPr>
          <p:cNvPr id="29" name="Group 20"/>
          <p:cNvGrpSpPr>
            <a:grpSpLocks/>
          </p:cNvGrpSpPr>
          <p:nvPr/>
        </p:nvGrpSpPr>
        <p:grpSpPr bwMode="auto">
          <a:xfrm>
            <a:off x="1020763" y="1952625"/>
            <a:ext cx="3395662" cy="2357438"/>
            <a:chOff x="1273391" y="1383459"/>
            <a:chExt cx="3392394" cy="2358702"/>
          </a:xfrm>
        </p:grpSpPr>
        <p:cxnSp>
          <p:nvCxnSpPr>
            <p:cNvPr id="38" name="Straight Connector 37"/>
            <p:cNvCxnSpPr/>
            <p:nvPr/>
          </p:nvCxnSpPr>
          <p:spPr>
            <a:xfrm flipV="1">
              <a:off x="1273391" y="1736073"/>
              <a:ext cx="2432881" cy="2006088"/>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18489" name="TextBox 22"/>
            <p:cNvSpPr txBox="1">
              <a:spLocks noChangeArrowheads="1"/>
            </p:cNvSpPr>
            <p:nvPr/>
          </p:nvSpPr>
          <p:spPr bwMode="auto">
            <a:xfrm>
              <a:off x="3677043" y="1383459"/>
              <a:ext cx="988742" cy="73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Short-run</a:t>
              </a:r>
            </a:p>
            <a:p>
              <a:pPr algn="ctr" eaLnBrk="1" hangingPunct="1"/>
              <a:r>
                <a:rPr lang="en-US" altLang="en-US" sz="1400"/>
                <a:t>aggregate</a:t>
              </a:r>
            </a:p>
            <a:p>
              <a:pPr algn="ctr" eaLnBrk="1" hangingPunct="1"/>
              <a:r>
                <a:rPr lang="en-US" altLang="en-US" sz="1400"/>
                <a:t>supply</a:t>
              </a:r>
            </a:p>
          </p:txBody>
        </p:sp>
      </p:grpSp>
      <p:grpSp>
        <p:nvGrpSpPr>
          <p:cNvPr id="32" name="Group 20"/>
          <p:cNvGrpSpPr>
            <a:grpSpLocks/>
          </p:cNvGrpSpPr>
          <p:nvPr/>
        </p:nvGrpSpPr>
        <p:grpSpPr bwMode="auto">
          <a:xfrm>
            <a:off x="1187450" y="2160588"/>
            <a:ext cx="3432175" cy="1462087"/>
            <a:chOff x="1241188" y="2178255"/>
            <a:chExt cx="3430481" cy="1461729"/>
          </a:xfrm>
        </p:grpSpPr>
        <p:cxnSp>
          <p:nvCxnSpPr>
            <p:cNvPr id="41" name="Straight Connector 40"/>
            <p:cNvCxnSpPr/>
            <p:nvPr/>
          </p:nvCxnSpPr>
          <p:spPr>
            <a:xfrm rot="10800000">
              <a:off x="1241188" y="2178255"/>
              <a:ext cx="2184909" cy="1269689"/>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18487" name="TextBox 22"/>
            <p:cNvSpPr txBox="1">
              <a:spLocks noChangeArrowheads="1"/>
            </p:cNvSpPr>
            <p:nvPr/>
          </p:nvSpPr>
          <p:spPr bwMode="auto">
            <a:xfrm>
              <a:off x="3214569" y="3116870"/>
              <a:ext cx="1457100" cy="523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High aggregate </a:t>
              </a:r>
            </a:p>
            <a:p>
              <a:pPr algn="ctr" eaLnBrk="1" hangingPunct="1"/>
              <a:r>
                <a:rPr lang="en-US" altLang="en-US" sz="1400"/>
                <a:t>demand</a:t>
              </a:r>
              <a:endParaRPr lang="en-US" altLang="en-US" sz="1400" baseline="-25000"/>
            </a:p>
          </p:txBody>
        </p:sp>
      </p:grpSp>
      <p:grpSp>
        <p:nvGrpSpPr>
          <p:cNvPr id="35" name="Group 92"/>
          <p:cNvGrpSpPr>
            <a:grpSpLocks/>
          </p:cNvGrpSpPr>
          <p:nvPr/>
        </p:nvGrpSpPr>
        <p:grpSpPr bwMode="auto">
          <a:xfrm>
            <a:off x="5089525" y="3963988"/>
            <a:ext cx="2284413" cy="307975"/>
            <a:chOff x="1508143" y="3031944"/>
            <a:chExt cx="2284976" cy="306519"/>
          </a:xfrm>
        </p:grpSpPr>
        <p:cxnSp>
          <p:nvCxnSpPr>
            <p:cNvPr id="59" name="Straight Connector 58"/>
            <p:cNvCxnSpPr/>
            <p:nvPr/>
          </p:nvCxnSpPr>
          <p:spPr>
            <a:xfrm>
              <a:off x="1830485" y="3172563"/>
              <a:ext cx="1962634" cy="4740"/>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18485" name="TextBox 94"/>
            <p:cNvSpPr txBox="1">
              <a:spLocks noChangeArrowheads="1"/>
            </p:cNvSpPr>
            <p:nvPr/>
          </p:nvSpPr>
          <p:spPr bwMode="auto">
            <a:xfrm>
              <a:off x="1508143" y="3031944"/>
              <a:ext cx="284091" cy="306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2</a:t>
              </a:r>
              <a:endParaRPr lang="en-US" altLang="en-US" sz="1400" baseline="-25000"/>
            </a:p>
          </p:txBody>
        </p:sp>
      </p:grpSp>
      <p:grpSp>
        <p:nvGrpSpPr>
          <p:cNvPr id="36" name="Group 43"/>
          <p:cNvGrpSpPr>
            <a:grpSpLocks/>
          </p:cNvGrpSpPr>
          <p:nvPr/>
        </p:nvGrpSpPr>
        <p:grpSpPr bwMode="auto">
          <a:xfrm>
            <a:off x="881063" y="3538538"/>
            <a:ext cx="1357312" cy="1922462"/>
            <a:chOff x="2539077" y="3685257"/>
            <a:chExt cx="1354613" cy="1922560"/>
          </a:xfrm>
        </p:grpSpPr>
        <p:sp>
          <p:nvSpPr>
            <p:cNvPr id="18482" name="TextBox 96"/>
            <p:cNvSpPr txBox="1">
              <a:spLocks noChangeArrowheads="1"/>
            </p:cNvSpPr>
            <p:nvPr/>
          </p:nvSpPr>
          <p:spPr bwMode="auto">
            <a:xfrm>
              <a:off x="2539077" y="4868857"/>
              <a:ext cx="1354613" cy="738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400"/>
                <a:t>15,000</a:t>
              </a:r>
            </a:p>
            <a:p>
              <a:pPr algn="r" eaLnBrk="1" hangingPunct="1"/>
              <a:r>
                <a:rPr lang="en-US" altLang="en-US" sz="1400"/>
                <a:t>unemployment</a:t>
              </a:r>
            </a:p>
            <a:p>
              <a:pPr algn="r" eaLnBrk="1" hangingPunct="1"/>
              <a:r>
                <a:rPr lang="en-US" altLang="en-US" sz="1400"/>
                <a:t>=7%</a:t>
              </a:r>
            </a:p>
          </p:txBody>
        </p:sp>
        <p:cxnSp>
          <p:nvCxnSpPr>
            <p:cNvPr id="90" name="Straight Connector 89"/>
            <p:cNvCxnSpPr/>
            <p:nvPr/>
          </p:nvCxnSpPr>
          <p:spPr>
            <a:xfrm rot="16200000" flipH="1">
              <a:off x="3082908" y="4264725"/>
              <a:ext cx="1160521" cy="1585"/>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7" name="Group 91"/>
          <p:cNvGrpSpPr>
            <a:grpSpLocks/>
          </p:cNvGrpSpPr>
          <p:nvPr/>
        </p:nvGrpSpPr>
        <p:grpSpPr bwMode="auto">
          <a:xfrm>
            <a:off x="128588" y="3136900"/>
            <a:ext cx="1976437" cy="536575"/>
            <a:chOff x="127938" y="3576802"/>
            <a:chExt cx="1977332" cy="535388"/>
          </a:xfrm>
        </p:grpSpPr>
        <p:grpSp>
          <p:nvGrpSpPr>
            <p:cNvPr id="18476" name="Group 65"/>
            <p:cNvGrpSpPr>
              <a:grpSpLocks/>
            </p:cNvGrpSpPr>
            <p:nvPr/>
          </p:nvGrpSpPr>
          <p:grpSpPr bwMode="auto">
            <a:xfrm>
              <a:off x="127938" y="3804413"/>
              <a:ext cx="1948575" cy="307777"/>
              <a:chOff x="368215" y="2939306"/>
              <a:chExt cx="1947079" cy="307579"/>
            </a:xfrm>
          </p:grpSpPr>
          <p:grpSp>
            <p:nvGrpSpPr>
              <p:cNvPr id="18478" name="Group 36"/>
              <p:cNvGrpSpPr>
                <a:grpSpLocks/>
              </p:cNvGrpSpPr>
              <p:nvPr/>
            </p:nvGrpSpPr>
            <p:grpSpPr bwMode="auto">
              <a:xfrm>
                <a:off x="368215" y="2939306"/>
                <a:ext cx="1889415" cy="307579"/>
                <a:chOff x="1401350" y="3008390"/>
                <a:chExt cx="1889398" cy="307579"/>
              </a:xfrm>
            </p:grpSpPr>
            <p:cxnSp>
              <p:nvCxnSpPr>
                <p:cNvPr id="51" name="Straight Connector 50"/>
                <p:cNvCxnSpPr/>
                <p:nvPr/>
              </p:nvCxnSpPr>
              <p:spPr>
                <a:xfrm flipV="1">
                  <a:off x="1831422" y="3170336"/>
                  <a:ext cx="1460026" cy="3166"/>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18481" name="TextBox 38"/>
                <p:cNvSpPr txBox="1">
                  <a:spLocks noChangeArrowheads="1"/>
                </p:cNvSpPr>
                <p:nvPr/>
              </p:nvSpPr>
              <p:spPr bwMode="auto">
                <a:xfrm>
                  <a:off x="1401350" y="3008390"/>
                  <a:ext cx="482449" cy="307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102</a:t>
                  </a:r>
                  <a:endParaRPr lang="en-US" altLang="en-US" sz="1400" baseline="-25000"/>
                </a:p>
              </p:txBody>
            </p:sp>
          </p:grpSp>
          <p:sp>
            <p:nvSpPr>
              <p:cNvPr id="18479" name="Freeform 183"/>
              <p:cNvSpPr>
                <a:spLocks/>
              </p:cNvSpPr>
              <p:nvPr/>
            </p:nvSpPr>
            <p:spPr bwMode="auto">
              <a:xfrm>
                <a:off x="2169087" y="3031140"/>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18477" name="TextBox 38"/>
            <p:cNvSpPr txBox="1">
              <a:spLocks noChangeArrowheads="1"/>
            </p:cNvSpPr>
            <p:nvPr/>
          </p:nvSpPr>
          <p:spPr bwMode="auto">
            <a:xfrm>
              <a:off x="1800378" y="3576802"/>
              <a:ext cx="3048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A</a:t>
              </a:r>
              <a:endParaRPr lang="en-US" altLang="en-US" sz="1400" baseline="-25000"/>
            </a:p>
          </p:txBody>
        </p:sp>
      </p:grpSp>
      <p:grpSp>
        <p:nvGrpSpPr>
          <p:cNvPr id="44" name="Group 93"/>
          <p:cNvGrpSpPr>
            <a:grpSpLocks/>
          </p:cNvGrpSpPr>
          <p:nvPr/>
        </p:nvGrpSpPr>
        <p:grpSpPr bwMode="auto">
          <a:xfrm>
            <a:off x="119063" y="2576513"/>
            <a:ext cx="2673350" cy="552450"/>
            <a:chOff x="95489" y="2755426"/>
            <a:chExt cx="2672821" cy="551559"/>
          </a:xfrm>
        </p:grpSpPr>
        <p:grpSp>
          <p:nvGrpSpPr>
            <p:cNvPr id="18470" name="Group 64"/>
            <p:cNvGrpSpPr>
              <a:grpSpLocks/>
            </p:cNvGrpSpPr>
            <p:nvPr/>
          </p:nvGrpSpPr>
          <p:grpSpPr bwMode="auto">
            <a:xfrm>
              <a:off x="95489" y="2999208"/>
              <a:ext cx="2576349" cy="307777"/>
              <a:chOff x="332474" y="2927439"/>
              <a:chExt cx="2576913" cy="307579"/>
            </a:xfrm>
          </p:grpSpPr>
          <p:grpSp>
            <p:nvGrpSpPr>
              <p:cNvPr id="18472" name="Group 36"/>
              <p:cNvGrpSpPr>
                <a:grpSpLocks/>
              </p:cNvGrpSpPr>
              <p:nvPr/>
            </p:nvGrpSpPr>
            <p:grpSpPr bwMode="auto">
              <a:xfrm>
                <a:off x="332474" y="2927439"/>
                <a:ext cx="2493874" cy="307579"/>
                <a:chOff x="1365609" y="2996524"/>
                <a:chExt cx="2493852" cy="307579"/>
              </a:xfrm>
            </p:grpSpPr>
            <p:cxnSp>
              <p:nvCxnSpPr>
                <p:cNvPr id="46" name="Straight Connector 45"/>
                <p:cNvCxnSpPr/>
                <p:nvPr/>
              </p:nvCxnSpPr>
              <p:spPr>
                <a:xfrm>
                  <a:off x="1829165" y="3172637"/>
                  <a:ext cx="2030436" cy="7920"/>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18475" name="TextBox 38"/>
                <p:cNvSpPr txBox="1">
                  <a:spLocks noChangeArrowheads="1"/>
                </p:cNvSpPr>
                <p:nvPr/>
              </p:nvSpPr>
              <p:spPr bwMode="auto">
                <a:xfrm>
                  <a:off x="1365609" y="2996524"/>
                  <a:ext cx="482925" cy="307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106</a:t>
                  </a:r>
                  <a:endParaRPr lang="en-US" altLang="en-US" sz="1400" baseline="-25000"/>
                </a:p>
              </p:txBody>
            </p:sp>
          </p:grpSp>
          <p:sp>
            <p:nvSpPr>
              <p:cNvPr id="18473" name="Freeform 183"/>
              <p:cNvSpPr>
                <a:spLocks/>
              </p:cNvSpPr>
              <p:nvPr/>
            </p:nvSpPr>
            <p:spPr bwMode="auto">
              <a:xfrm>
                <a:off x="2763180" y="3031140"/>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18471" name="TextBox 38"/>
            <p:cNvSpPr txBox="1">
              <a:spLocks noChangeArrowheads="1"/>
            </p:cNvSpPr>
            <p:nvPr/>
          </p:nvSpPr>
          <p:spPr bwMode="auto">
            <a:xfrm>
              <a:off x="2463418" y="2755426"/>
              <a:ext cx="3048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B</a:t>
              </a:r>
              <a:endParaRPr lang="en-US" altLang="en-US" sz="1400" baseline="-25000"/>
            </a:p>
          </p:txBody>
        </p:sp>
      </p:grpSp>
      <p:grpSp>
        <p:nvGrpSpPr>
          <p:cNvPr id="53" name="Group 43"/>
          <p:cNvGrpSpPr>
            <a:grpSpLocks/>
          </p:cNvGrpSpPr>
          <p:nvPr/>
        </p:nvGrpSpPr>
        <p:grpSpPr bwMode="auto">
          <a:xfrm>
            <a:off x="2279650" y="2992438"/>
            <a:ext cx="1358900" cy="2478087"/>
            <a:chOff x="2858888" y="3116983"/>
            <a:chExt cx="1354612" cy="2478953"/>
          </a:xfrm>
        </p:grpSpPr>
        <p:sp>
          <p:nvSpPr>
            <p:cNvPr id="18468" name="TextBox 96"/>
            <p:cNvSpPr txBox="1">
              <a:spLocks noChangeArrowheads="1"/>
            </p:cNvSpPr>
            <p:nvPr/>
          </p:nvSpPr>
          <p:spPr bwMode="auto">
            <a:xfrm>
              <a:off x="2858888" y="4856976"/>
              <a:ext cx="1354612" cy="738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16,000</a:t>
              </a:r>
            </a:p>
            <a:p>
              <a:pPr eaLnBrk="1" hangingPunct="1"/>
              <a:r>
                <a:rPr lang="en-US" altLang="en-US" sz="1400"/>
                <a:t>unemployment</a:t>
              </a:r>
            </a:p>
            <a:p>
              <a:pPr eaLnBrk="1" hangingPunct="1"/>
              <a:r>
                <a:rPr lang="en-US" altLang="en-US" sz="1400"/>
                <a:t>=4%</a:t>
              </a:r>
            </a:p>
          </p:txBody>
        </p:sp>
        <p:cxnSp>
          <p:nvCxnSpPr>
            <p:cNvPr id="103" name="Straight Connector 102"/>
            <p:cNvCxnSpPr/>
            <p:nvPr/>
          </p:nvCxnSpPr>
          <p:spPr>
            <a:xfrm rot="16200000" flipH="1">
              <a:off x="2331263" y="3976931"/>
              <a:ext cx="1729391" cy="9495"/>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4" name="Group 113"/>
          <p:cNvGrpSpPr>
            <a:grpSpLocks/>
          </p:cNvGrpSpPr>
          <p:nvPr/>
        </p:nvGrpSpPr>
        <p:grpSpPr bwMode="auto">
          <a:xfrm>
            <a:off x="6950075" y="3811588"/>
            <a:ext cx="841375" cy="1697037"/>
            <a:chOff x="6878047" y="3812341"/>
            <a:chExt cx="842272" cy="1696037"/>
          </a:xfrm>
        </p:grpSpPr>
        <p:grpSp>
          <p:nvGrpSpPr>
            <p:cNvPr id="18462" name="Group 90"/>
            <p:cNvGrpSpPr>
              <a:grpSpLocks/>
            </p:cNvGrpSpPr>
            <p:nvPr/>
          </p:nvGrpSpPr>
          <p:grpSpPr bwMode="auto">
            <a:xfrm>
              <a:off x="6878047" y="4059763"/>
              <a:ext cx="835485" cy="1448615"/>
              <a:chOff x="6000757" y="4275931"/>
              <a:chExt cx="837156" cy="1448184"/>
            </a:xfrm>
          </p:grpSpPr>
          <p:grpSp>
            <p:nvGrpSpPr>
              <p:cNvPr id="18464" name="Group 43"/>
              <p:cNvGrpSpPr>
                <a:grpSpLocks/>
              </p:cNvGrpSpPr>
              <p:nvPr/>
            </p:nvGrpSpPr>
            <p:grpSpPr bwMode="auto">
              <a:xfrm>
                <a:off x="6000757" y="4313146"/>
                <a:ext cx="837156" cy="1410969"/>
                <a:chOff x="2774957" y="4196231"/>
                <a:chExt cx="836922" cy="1411175"/>
              </a:xfrm>
            </p:grpSpPr>
            <p:sp>
              <p:nvSpPr>
                <p:cNvPr id="18466" name="TextBox 96"/>
                <p:cNvSpPr txBox="1">
                  <a:spLocks noChangeArrowheads="1"/>
                </p:cNvSpPr>
                <p:nvPr/>
              </p:nvSpPr>
              <p:spPr bwMode="auto">
                <a:xfrm>
                  <a:off x="2774957" y="4868854"/>
                  <a:ext cx="836922" cy="738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7%</a:t>
                  </a:r>
                </a:p>
                <a:p>
                  <a:pPr algn="ctr" eaLnBrk="1" hangingPunct="1"/>
                  <a:r>
                    <a:rPr lang="en-US" altLang="en-US" sz="1400"/>
                    <a:t>output</a:t>
                  </a:r>
                </a:p>
                <a:p>
                  <a:pPr algn="ctr" eaLnBrk="1" hangingPunct="1"/>
                  <a:r>
                    <a:rPr lang="en-US" altLang="en-US" sz="1400"/>
                    <a:t>=15,000</a:t>
                  </a:r>
                </a:p>
              </p:txBody>
            </p:sp>
            <p:cxnSp>
              <p:nvCxnSpPr>
                <p:cNvPr id="65" name="Straight Connector 64"/>
                <p:cNvCxnSpPr/>
                <p:nvPr/>
              </p:nvCxnSpPr>
              <p:spPr>
                <a:xfrm rot="5400000">
                  <a:off x="2875601" y="4519978"/>
                  <a:ext cx="650393" cy="1591"/>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8465" name="Freeform 183"/>
              <p:cNvSpPr>
                <a:spLocks/>
              </p:cNvSpPr>
              <p:nvPr/>
            </p:nvSpPr>
            <p:spPr bwMode="auto">
              <a:xfrm>
                <a:off x="6335470" y="4275931"/>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18463" name="TextBox 38"/>
            <p:cNvSpPr txBox="1">
              <a:spLocks noChangeArrowheads="1"/>
            </p:cNvSpPr>
            <p:nvPr/>
          </p:nvSpPr>
          <p:spPr bwMode="auto">
            <a:xfrm>
              <a:off x="7415427" y="3812341"/>
              <a:ext cx="3048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A</a:t>
              </a:r>
              <a:endParaRPr lang="en-US" altLang="en-US" sz="1400" baseline="-25000"/>
            </a:p>
          </p:txBody>
        </p:sp>
      </p:grpSp>
      <p:grpSp>
        <p:nvGrpSpPr>
          <p:cNvPr id="62" name="Group 115"/>
          <p:cNvGrpSpPr>
            <a:grpSpLocks/>
          </p:cNvGrpSpPr>
          <p:nvPr/>
        </p:nvGrpSpPr>
        <p:grpSpPr bwMode="auto">
          <a:xfrm>
            <a:off x="6048375" y="2600325"/>
            <a:ext cx="835025" cy="2909888"/>
            <a:chOff x="5977109" y="2601058"/>
            <a:chExt cx="835485" cy="2909063"/>
          </a:xfrm>
        </p:grpSpPr>
        <p:grpSp>
          <p:nvGrpSpPr>
            <p:cNvPr id="18456" name="Group 85"/>
            <p:cNvGrpSpPr>
              <a:grpSpLocks/>
            </p:cNvGrpSpPr>
            <p:nvPr/>
          </p:nvGrpSpPr>
          <p:grpSpPr bwMode="auto">
            <a:xfrm>
              <a:off x="5977109" y="2827324"/>
              <a:ext cx="835485" cy="2682797"/>
              <a:chOff x="6013612" y="3052912"/>
              <a:chExt cx="833593" cy="2683471"/>
            </a:xfrm>
          </p:grpSpPr>
          <p:grpSp>
            <p:nvGrpSpPr>
              <p:cNvPr id="18458" name="Group 43"/>
              <p:cNvGrpSpPr>
                <a:grpSpLocks/>
              </p:cNvGrpSpPr>
              <p:nvPr/>
            </p:nvGrpSpPr>
            <p:grpSpPr bwMode="auto">
              <a:xfrm>
                <a:off x="6013612" y="3133892"/>
                <a:ext cx="833593" cy="2602491"/>
                <a:chOff x="2787807" y="3016815"/>
                <a:chExt cx="833360" cy="2602880"/>
              </a:xfrm>
            </p:grpSpPr>
            <p:sp>
              <p:nvSpPr>
                <p:cNvPr id="18460" name="TextBox 96"/>
                <p:cNvSpPr txBox="1">
                  <a:spLocks noChangeArrowheads="1"/>
                </p:cNvSpPr>
                <p:nvPr/>
              </p:nvSpPr>
              <p:spPr bwMode="auto">
                <a:xfrm>
                  <a:off x="2787807" y="4880735"/>
                  <a:ext cx="833360" cy="738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4%</a:t>
                  </a:r>
                </a:p>
                <a:p>
                  <a:pPr algn="ctr" eaLnBrk="1" hangingPunct="1"/>
                  <a:r>
                    <a:rPr lang="en-US" altLang="en-US" sz="1400"/>
                    <a:t>output</a:t>
                  </a:r>
                </a:p>
                <a:p>
                  <a:pPr algn="ctr" eaLnBrk="1" hangingPunct="1"/>
                  <a:r>
                    <a:rPr lang="en-US" altLang="en-US" sz="1400"/>
                    <a:t>=16,000</a:t>
                  </a:r>
                  <a:endParaRPr lang="en-US" altLang="en-US" sz="1400" baseline="-25000"/>
                </a:p>
              </p:txBody>
            </p:sp>
            <p:cxnSp>
              <p:nvCxnSpPr>
                <p:cNvPr id="57" name="Straight Connector 56"/>
                <p:cNvCxnSpPr/>
                <p:nvPr/>
              </p:nvCxnSpPr>
              <p:spPr>
                <a:xfrm rot="16200000" flipH="1">
                  <a:off x="2284435" y="3929607"/>
                  <a:ext cx="1829014" cy="4754"/>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8459" name="Freeform 183"/>
              <p:cNvSpPr>
                <a:spLocks/>
              </p:cNvSpPr>
              <p:nvPr/>
            </p:nvSpPr>
            <p:spPr bwMode="auto">
              <a:xfrm>
                <a:off x="6359268" y="3052912"/>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18457" name="TextBox 38"/>
            <p:cNvSpPr txBox="1">
              <a:spLocks noChangeArrowheads="1"/>
            </p:cNvSpPr>
            <p:nvPr/>
          </p:nvSpPr>
          <p:spPr bwMode="auto">
            <a:xfrm>
              <a:off x="6441648" y="2601058"/>
              <a:ext cx="3048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B</a:t>
              </a:r>
              <a:endParaRPr lang="en-US" altLang="en-US" sz="1400" baseline="-25000"/>
            </a:p>
          </p:txBody>
        </p:sp>
      </p:grpSp>
    </p:spTree>
    <p:extLst>
      <p:ext uri="{BB962C8B-B14F-4D97-AF65-F5344CB8AC3E}">
        <p14:creationId xmlns:p14="http://schemas.microsoft.com/office/powerpoint/2010/main" val="35747534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par>
                                <p:cTn id="12" presetID="22" presetClass="entr" presetSubtype="4"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par>
                          <p:cTn id="15" fill="hold" nodeType="afterGroup">
                            <p:stCondLst>
                              <p:cond delay="1000"/>
                            </p:stCondLst>
                            <p:childTnLst>
                              <p:par>
                                <p:cTn id="16" presetID="22" presetClass="entr" presetSubtype="8" fill="hold" nodeType="after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wipe(left)">
                                      <p:cBhvr>
                                        <p:cTn id="18" dur="1000"/>
                                        <p:tgtEl>
                                          <p:spTgt spid="29"/>
                                        </p:tgtEl>
                                      </p:cBhvr>
                                    </p:animEffect>
                                  </p:childTnLst>
                                </p:cTn>
                              </p:par>
                            </p:childTnLst>
                          </p:cTn>
                        </p:par>
                        <p:par>
                          <p:cTn id="19" fill="hold" nodeType="afterGroup">
                            <p:stCondLst>
                              <p:cond delay="2000"/>
                            </p:stCondLst>
                            <p:childTnLst>
                              <p:par>
                                <p:cTn id="20" presetID="22" presetClass="entr" presetSubtype="8"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ipe(left)">
                                      <p:cBhvr>
                                        <p:cTn id="22" dur="1000"/>
                                        <p:tgtEl>
                                          <p:spTgt spid="26"/>
                                        </p:tgtEl>
                                      </p:cBhvr>
                                    </p:animEffect>
                                  </p:childTnLst>
                                </p:cTn>
                              </p:par>
                            </p:childTnLst>
                          </p:cTn>
                        </p:par>
                        <p:par>
                          <p:cTn id="23" fill="hold" nodeType="afterGroup">
                            <p:stCondLst>
                              <p:cond delay="3000"/>
                            </p:stCondLst>
                            <p:childTnLst>
                              <p:par>
                                <p:cTn id="24" presetID="22" presetClass="entr" presetSubtype="8" fill="hold" nodeType="after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wipe(left)">
                                      <p:cBhvr>
                                        <p:cTn id="26" dur="1000"/>
                                        <p:tgtEl>
                                          <p:spTgt spid="37"/>
                                        </p:tgtEl>
                                      </p:cBhvr>
                                    </p:animEffect>
                                  </p:childTnLst>
                                </p:cTn>
                              </p:par>
                            </p:childTnLst>
                          </p:cTn>
                        </p:par>
                        <p:par>
                          <p:cTn id="27" fill="hold" nodeType="afterGroup">
                            <p:stCondLst>
                              <p:cond delay="4000"/>
                            </p:stCondLst>
                            <p:childTnLst>
                              <p:par>
                                <p:cTn id="28" presetID="22" presetClass="entr" presetSubtype="1"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wipe(up)">
                                      <p:cBhvr>
                                        <p:cTn id="30" dur="1000"/>
                                        <p:tgtEl>
                                          <p:spTgt spid="36"/>
                                        </p:tgtEl>
                                      </p:cBhvr>
                                    </p:animEffect>
                                  </p:childTnLst>
                                </p:cTn>
                              </p:par>
                            </p:childTnLst>
                          </p:cTn>
                        </p:par>
                        <p:par>
                          <p:cTn id="31" fill="hold" nodeType="afterGroup">
                            <p:stCondLst>
                              <p:cond delay="5000"/>
                            </p:stCondLst>
                            <p:childTnLst>
                              <p:par>
                                <p:cTn id="32" presetID="22" presetClass="entr" presetSubtype="8" fill="hold" nodeType="after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1000"/>
                                        <p:tgtEl>
                                          <p:spTgt spid="32"/>
                                        </p:tgtEl>
                                      </p:cBhvr>
                                    </p:animEffect>
                                  </p:childTnLst>
                                </p:cTn>
                              </p:par>
                            </p:childTnLst>
                          </p:cTn>
                        </p:par>
                        <p:par>
                          <p:cTn id="35" fill="hold" nodeType="afterGroup">
                            <p:stCondLst>
                              <p:cond delay="6000"/>
                            </p:stCondLst>
                            <p:childTnLst>
                              <p:par>
                                <p:cTn id="36" presetID="22" presetClass="entr" presetSubtype="8" fill="hold" nodeType="after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wipe(left)">
                                      <p:cBhvr>
                                        <p:cTn id="38" dur="1000"/>
                                        <p:tgtEl>
                                          <p:spTgt spid="44"/>
                                        </p:tgtEl>
                                      </p:cBhvr>
                                    </p:animEffect>
                                  </p:childTnLst>
                                </p:cTn>
                              </p:par>
                            </p:childTnLst>
                          </p:cTn>
                        </p:par>
                        <p:par>
                          <p:cTn id="39" fill="hold" nodeType="afterGroup">
                            <p:stCondLst>
                              <p:cond delay="7000"/>
                            </p:stCondLst>
                            <p:childTnLst>
                              <p:par>
                                <p:cTn id="40" presetID="22" presetClass="entr" presetSubtype="1" fill="hold" nodeType="afterEffect">
                                  <p:stCondLst>
                                    <p:cond delay="0"/>
                                  </p:stCondLst>
                                  <p:childTnLst>
                                    <p:set>
                                      <p:cBhvr>
                                        <p:cTn id="41" dur="1" fill="hold">
                                          <p:stCondLst>
                                            <p:cond delay="0"/>
                                          </p:stCondLst>
                                        </p:cTn>
                                        <p:tgtEl>
                                          <p:spTgt spid="53"/>
                                        </p:tgtEl>
                                        <p:attrNameLst>
                                          <p:attrName>style.visibility</p:attrName>
                                        </p:attrNameLst>
                                      </p:cBhvr>
                                      <p:to>
                                        <p:strVal val="visible"/>
                                      </p:to>
                                    </p:set>
                                    <p:animEffect transition="in" filter="wipe(up)">
                                      <p:cBhvr>
                                        <p:cTn id="42" dur="1000"/>
                                        <p:tgtEl>
                                          <p:spTgt spid="53"/>
                                        </p:tgtEl>
                                      </p:cBhvr>
                                    </p:animEffect>
                                  </p:childTnLst>
                                </p:cTn>
                              </p:par>
                            </p:childTnLst>
                          </p:cTn>
                        </p:par>
                        <p:par>
                          <p:cTn id="43" fill="hold" nodeType="afterGroup">
                            <p:stCondLst>
                              <p:cond delay="8000"/>
                            </p:stCondLst>
                            <p:childTnLst>
                              <p:par>
                                <p:cTn id="44" presetID="22" presetClass="entr" presetSubtype="8"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wipe(left)">
                                      <p:cBhvr>
                                        <p:cTn id="46" dur="500"/>
                                        <p:tgtEl>
                                          <p:spTgt spid="25"/>
                                        </p:tgtEl>
                                      </p:cBhvr>
                                    </p:animEffect>
                                  </p:childTnLst>
                                </p:cTn>
                              </p:par>
                            </p:childTnLst>
                          </p:cTn>
                        </p:par>
                        <p:par>
                          <p:cTn id="47" fill="hold" nodeType="afterGroup">
                            <p:stCondLst>
                              <p:cond delay="8500"/>
                            </p:stCondLst>
                            <p:childTnLst>
                              <p:par>
                                <p:cTn id="48" presetID="22" presetClass="entr" presetSubtype="8" fill="hold"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left)">
                                      <p:cBhvr>
                                        <p:cTn id="50" dur="500"/>
                                        <p:tgtEl>
                                          <p:spTgt spid="16"/>
                                        </p:tgtEl>
                                      </p:cBhvr>
                                    </p:animEffect>
                                  </p:childTnLst>
                                </p:cTn>
                              </p:par>
                              <p:par>
                                <p:cTn id="51" presetID="22" presetClass="entr" presetSubtype="4"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down)">
                                      <p:cBhvr>
                                        <p:cTn id="53" dur="500"/>
                                        <p:tgtEl>
                                          <p:spTgt spid="7"/>
                                        </p:tgtEl>
                                      </p:cBhvr>
                                    </p:animEffect>
                                  </p:childTnLst>
                                </p:cTn>
                              </p:par>
                            </p:childTnLst>
                          </p:cTn>
                        </p:par>
                        <p:par>
                          <p:cTn id="54" fill="hold" nodeType="afterGroup">
                            <p:stCondLst>
                              <p:cond delay="9000"/>
                            </p:stCondLst>
                            <p:childTnLst>
                              <p:par>
                                <p:cTn id="55" presetID="22" presetClass="entr" presetSubtype="8" fill="hold" nodeType="after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left)">
                                      <p:cBhvr>
                                        <p:cTn id="57" dur="1000"/>
                                        <p:tgtEl>
                                          <p:spTgt spid="18"/>
                                        </p:tgtEl>
                                      </p:cBhvr>
                                    </p:animEffect>
                                  </p:childTnLst>
                                </p:cTn>
                              </p:par>
                            </p:childTnLst>
                          </p:cTn>
                        </p:par>
                        <p:par>
                          <p:cTn id="58" fill="hold" nodeType="afterGroup">
                            <p:stCondLst>
                              <p:cond delay="10000"/>
                            </p:stCondLst>
                            <p:childTnLst>
                              <p:par>
                                <p:cTn id="59" presetID="22" presetClass="entr" presetSubtype="8" fill="hold" nodeType="after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wipe(left)">
                                      <p:cBhvr>
                                        <p:cTn id="61" dur="1000"/>
                                        <p:tgtEl>
                                          <p:spTgt spid="35"/>
                                        </p:tgtEl>
                                      </p:cBhvr>
                                    </p:animEffect>
                                  </p:childTnLst>
                                </p:cTn>
                              </p:par>
                            </p:childTnLst>
                          </p:cTn>
                        </p:par>
                        <p:par>
                          <p:cTn id="62" fill="hold" nodeType="afterGroup">
                            <p:stCondLst>
                              <p:cond delay="11000"/>
                            </p:stCondLst>
                            <p:childTnLst>
                              <p:par>
                                <p:cTn id="63" presetID="22" presetClass="entr" presetSubtype="1" fill="hold" nodeType="afterEffect">
                                  <p:stCondLst>
                                    <p:cond delay="0"/>
                                  </p:stCondLst>
                                  <p:childTnLst>
                                    <p:set>
                                      <p:cBhvr>
                                        <p:cTn id="64" dur="1" fill="hold">
                                          <p:stCondLst>
                                            <p:cond delay="0"/>
                                          </p:stCondLst>
                                        </p:cTn>
                                        <p:tgtEl>
                                          <p:spTgt spid="54"/>
                                        </p:tgtEl>
                                        <p:attrNameLst>
                                          <p:attrName>style.visibility</p:attrName>
                                        </p:attrNameLst>
                                      </p:cBhvr>
                                      <p:to>
                                        <p:strVal val="visible"/>
                                      </p:to>
                                    </p:set>
                                    <p:animEffect transition="in" filter="wipe(up)">
                                      <p:cBhvr>
                                        <p:cTn id="65" dur="1000"/>
                                        <p:tgtEl>
                                          <p:spTgt spid="54"/>
                                        </p:tgtEl>
                                      </p:cBhvr>
                                    </p:animEffect>
                                  </p:childTnLst>
                                </p:cTn>
                              </p:par>
                            </p:childTnLst>
                          </p:cTn>
                        </p:par>
                        <p:par>
                          <p:cTn id="66" fill="hold" nodeType="afterGroup">
                            <p:stCondLst>
                              <p:cond delay="12000"/>
                            </p:stCondLst>
                            <p:childTnLst>
                              <p:par>
                                <p:cTn id="67" presetID="22" presetClass="entr" presetSubtype="8" fill="hold" nodeType="after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wipe(left)">
                                      <p:cBhvr>
                                        <p:cTn id="69" dur="1000"/>
                                        <p:tgtEl>
                                          <p:spTgt spid="21"/>
                                        </p:tgtEl>
                                      </p:cBhvr>
                                    </p:animEffect>
                                  </p:childTnLst>
                                </p:cTn>
                              </p:par>
                            </p:childTnLst>
                          </p:cTn>
                        </p:par>
                        <p:par>
                          <p:cTn id="70" fill="hold" nodeType="afterGroup">
                            <p:stCondLst>
                              <p:cond delay="13000"/>
                            </p:stCondLst>
                            <p:childTnLst>
                              <p:par>
                                <p:cTn id="71" presetID="22" presetClass="entr" presetSubtype="1" fill="hold" nodeType="afterEffect">
                                  <p:stCondLst>
                                    <p:cond delay="0"/>
                                  </p:stCondLst>
                                  <p:childTnLst>
                                    <p:set>
                                      <p:cBhvr>
                                        <p:cTn id="72" dur="1" fill="hold">
                                          <p:stCondLst>
                                            <p:cond delay="0"/>
                                          </p:stCondLst>
                                        </p:cTn>
                                        <p:tgtEl>
                                          <p:spTgt spid="62"/>
                                        </p:tgtEl>
                                        <p:attrNameLst>
                                          <p:attrName>style.visibility</p:attrName>
                                        </p:attrNameLst>
                                      </p:cBhvr>
                                      <p:to>
                                        <p:strVal val="visible"/>
                                      </p:to>
                                    </p:set>
                                    <p:animEffect transition="in" filter="wipe(up)">
                                      <p:cBhvr>
                                        <p:cTn id="73" dur="1000"/>
                                        <p:tgtEl>
                                          <p:spTgt spid="62"/>
                                        </p:tgtEl>
                                      </p:cBhvr>
                                    </p:animEffect>
                                  </p:childTnLst>
                                </p:cTn>
                              </p:par>
                            </p:childTnLst>
                          </p:cTn>
                        </p:par>
                        <p:par>
                          <p:cTn id="74" fill="hold" nodeType="afterGroup">
                            <p:stCondLst>
                              <p:cond delay="14000"/>
                            </p:stCondLst>
                            <p:childTnLst>
                              <p:par>
                                <p:cTn id="75" presetID="22" presetClass="entr" presetSubtype="8" fill="hold" grpId="0" nodeType="after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wipe(left)">
                                      <p:cBhvr>
                                        <p:cTn id="7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p:bldP spid="2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bwMode="auto">
          <a:xfrm>
            <a:off x="420662" y="1101581"/>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p>
            <a:r>
              <a:rPr lang="en-US" altLang="en-US" sz="2500" b="1" u="sng" dirty="0" smtClean="0">
                <a:solidFill>
                  <a:schemeClr val="tx1"/>
                </a:solidFill>
                <a:latin typeface="+mn-lt"/>
              </a:rPr>
              <a:t>Long run</a:t>
            </a:r>
            <a:endParaRPr lang="en-US" altLang="en-US" sz="2500" b="1" u="sng" dirty="0" smtClean="0">
              <a:solidFill>
                <a:schemeClr val="tx1"/>
              </a:solidFill>
              <a:latin typeface="+mn-lt"/>
            </a:endParaRPr>
          </a:p>
        </p:txBody>
      </p:sp>
      <p:grpSp>
        <p:nvGrpSpPr>
          <p:cNvPr id="2" name="Group 22"/>
          <p:cNvGrpSpPr>
            <a:grpSpLocks/>
          </p:cNvGrpSpPr>
          <p:nvPr/>
        </p:nvGrpSpPr>
        <p:grpSpPr bwMode="auto">
          <a:xfrm>
            <a:off x="1471613" y="1655763"/>
            <a:ext cx="5611812" cy="3309937"/>
            <a:chOff x="925935" y="1026164"/>
            <a:chExt cx="5610250" cy="3309124"/>
          </a:xfrm>
        </p:grpSpPr>
        <p:grpSp>
          <p:nvGrpSpPr>
            <p:cNvPr id="20516" name="Group 11"/>
            <p:cNvGrpSpPr>
              <a:grpSpLocks/>
            </p:cNvGrpSpPr>
            <p:nvPr/>
          </p:nvGrpSpPr>
          <p:grpSpPr bwMode="auto">
            <a:xfrm>
              <a:off x="1816540" y="1199563"/>
              <a:ext cx="4719645" cy="3135725"/>
              <a:chOff x="1816540" y="1199563"/>
              <a:chExt cx="4719645" cy="3135725"/>
            </a:xfrm>
          </p:grpSpPr>
          <p:cxnSp>
            <p:nvCxnSpPr>
              <p:cNvPr id="8" name="Straight Connector 7"/>
              <p:cNvCxnSpPr/>
              <p:nvPr/>
            </p:nvCxnSpPr>
            <p:spPr>
              <a:xfrm rot="5400000">
                <a:off x="249003" y="2766429"/>
                <a:ext cx="313613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55951" y="1199158"/>
                <a:ext cx="4680234" cy="31123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20517" name="TextBox 21"/>
            <p:cNvSpPr txBox="1">
              <a:spLocks noChangeArrowheads="1"/>
            </p:cNvSpPr>
            <p:nvPr/>
          </p:nvSpPr>
          <p:spPr bwMode="auto">
            <a:xfrm>
              <a:off x="925935" y="1026164"/>
              <a:ext cx="902668" cy="584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Inflation</a:t>
              </a:r>
            </a:p>
            <a:p>
              <a:pPr algn="r" eaLnBrk="1" hangingPunct="1"/>
              <a:r>
                <a:rPr lang="en-US" altLang="en-US" sz="1600"/>
                <a:t>Rate</a:t>
              </a:r>
            </a:p>
          </p:txBody>
        </p:sp>
      </p:grpSp>
      <p:grpSp>
        <p:nvGrpSpPr>
          <p:cNvPr id="5" name="Group 25"/>
          <p:cNvGrpSpPr>
            <a:grpSpLocks/>
          </p:cNvGrpSpPr>
          <p:nvPr/>
        </p:nvGrpSpPr>
        <p:grpSpPr bwMode="auto">
          <a:xfrm>
            <a:off x="2351088" y="4938713"/>
            <a:ext cx="4992687" cy="584200"/>
            <a:chOff x="1805049" y="4308769"/>
            <a:chExt cx="4993591" cy="584482"/>
          </a:xfrm>
        </p:grpSpPr>
        <p:cxnSp>
          <p:nvCxnSpPr>
            <p:cNvPr id="11" name="Straight Connector 10"/>
            <p:cNvCxnSpPr/>
            <p:nvPr/>
          </p:nvCxnSpPr>
          <p:spPr>
            <a:xfrm flipV="1">
              <a:off x="1805049" y="4332592"/>
              <a:ext cx="4625224" cy="158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0515" name="TextBox 23"/>
            <p:cNvSpPr txBox="1">
              <a:spLocks noChangeArrowheads="1"/>
            </p:cNvSpPr>
            <p:nvPr/>
          </p:nvSpPr>
          <p:spPr bwMode="auto">
            <a:xfrm>
              <a:off x="5235279" y="4308769"/>
              <a:ext cx="1563361" cy="584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Unemployment</a:t>
              </a:r>
            </a:p>
            <a:p>
              <a:pPr algn="r" eaLnBrk="1" hangingPunct="1"/>
              <a:r>
                <a:rPr lang="en-US" altLang="en-US" sz="1600"/>
                <a:t>Rate</a:t>
              </a:r>
            </a:p>
          </p:txBody>
        </p:sp>
      </p:grpSp>
      <p:sp>
        <p:nvSpPr>
          <p:cNvPr id="19" name="TextBox 18"/>
          <p:cNvSpPr txBox="1">
            <a:spLocks noChangeArrowheads="1"/>
          </p:cNvSpPr>
          <p:nvPr/>
        </p:nvSpPr>
        <p:spPr bwMode="auto">
          <a:xfrm>
            <a:off x="281781" y="5545138"/>
            <a:ext cx="8634413"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t>According to Friedman and Phelps, there is no trade-off between inflation and unemployment in the long run. Growth in the money supply determines the inflation rate. Regardless of the inflation rate, the unemployment rate gravitates toward its natural rate. As a result, the long-run Phillips curve is vertical.</a:t>
            </a:r>
          </a:p>
        </p:txBody>
      </p:sp>
      <p:grpSp>
        <p:nvGrpSpPr>
          <p:cNvPr id="6" name="Group 40"/>
          <p:cNvGrpSpPr>
            <a:grpSpLocks/>
          </p:cNvGrpSpPr>
          <p:nvPr/>
        </p:nvGrpSpPr>
        <p:grpSpPr bwMode="auto">
          <a:xfrm>
            <a:off x="3451225" y="1858963"/>
            <a:ext cx="1624013" cy="3686175"/>
            <a:chOff x="2904496" y="2167428"/>
            <a:chExt cx="1625284" cy="3686186"/>
          </a:xfrm>
        </p:grpSpPr>
        <p:grpSp>
          <p:nvGrpSpPr>
            <p:cNvPr id="20510" name="Group 33"/>
            <p:cNvGrpSpPr>
              <a:grpSpLocks/>
            </p:cNvGrpSpPr>
            <p:nvPr/>
          </p:nvGrpSpPr>
          <p:grpSpPr bwMode="auto">
            <a:xfrm>
              <a:off x="2904496" y="2167428"/>
              <a:ext cx="1390124" cy="3093344"/>
              <a:chOff x="2904697" y="1230060"/>
              <a:chExt cx="1389977" cy="3091457"/>
            </a:xfrm>
          </p:grpSpPr>
          <p:cxnSp>
            <p:nvCxnSpPr>
              <p:cNvPr id="17" name="Straight Connector 16"/>
              <p:cNvCxnSpPr/>
              <p:nvPr/>
            </p:nvCxnSpPr>
            <p:spPr>
              <a:xfrm rot="16200000" flipH="1">
                <a:off x="2393983" y="3069640"/>
                <a:ext cx="2492448" cy="12709"/>
              </a:xfrm>
              <a:prstGeom prst="line">
                <a:avLst/>
              </a:prstGeom>
              <a:ln w="57150">
                <a:solidFill>
                  <a:srgbClr val="008080"/>
                </a:solidFill>
              </a:ln>
            </p:spPr>
            <p:style>
              <a:lnRef idx="1">
                <a:schemeClr val="accent1"/>
              </a:lnRef>
              <a:fillRef idx="0">
                <a:schemeClr val="accent1"/>
              </a:fillRef>
              <a:effectRef idx="0">
                <a:schemeClr val="accent1"/>
              </a:effectRef>
              <a:fontRef idx="minor">
                <a:schemeClr val="tx1"/>
              </a:fontRef>
            </p:style>
          </p:cxnSp>
          <p:sp>
            <p:nvSpPr>
              <p:cNvPr id="20513" name="TextBox 31"/>
              <p:cNvSpPr txBox="1">
                <a:spLocks noChangeArrowheads="1"/>
              </p:cNvSpPr>
              <p:nvPr/>
            </p:nvSpPr>
            <p:spPr bwMode="auto">
              <a:xfrm>
                <a:off x="2904697" y="1230060"/>
                <a:ext cx="1389977" cy="584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Long-run</a:t>
                </a:r>
              </a:p>
              <a:p>
                <a:pPr algn="ctr" eaLnBrk="1" hangingPunct="1"/>
                <a:r>
                  <a:rPr lang="en-US" altLang="en-US" sz="1600"/>
                  <a:t>Phillips curve</a:t>
                </a:r>
              </a:p>
            </p:txBody>
          </p:sp>
        </p:grpSp>
        <p:sp>
          <p:nvSpPr>
            <p:cNvPr id="20511" name="TextBox 27"/>
            <p:cNvSpPr txBox="1">
              <a:spLocks noChangeArrowheads="1"/>
            </p:cNvSpPr>
            <p:nvPr/>
          </p:nvSpPr>
          <p:spPr bwMode="auto">
            <a:xfrm>
              <a:off x="3000194" y="5268839"/>
              <a:ext cx="152958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Natural rate of</a:t>
              </a:r>
            </a:p>
            <a:p>
              <a:pPr eaLnBrk="1" hangingPunct="1"/>
              <a:r>
                <a:rPr lang="en-US" altLang="en-US" sz="1600"/>
                <a:t>unemployment</a:t>
              </a:r>
              <a:endParaRPr lang="en-US" altLang="en-US" sz="1600" baseline="-25000"/>
            </a:p>
          </p:txBody>
        </p:sp>
      </p:grpSp>
      <p:grpSp>
        <p:nvGrpSpPr>
          <p:cNvPr id="13" name="Group 47"/>
          <p:cNvGrpSpPr>
            <a:grpSpLocks/>
          </p:cNvGrpSpPr>
          <p:nvPr/>
        </p:nvGrpSpPr>
        <p:grpSpPr bwMode="auto">
          <a:xfrm>
            <a:off x="1517650" y="2519363"/>
            <a:ext cx="3081338" cy="638175"/>
            <a:chOff x="971712" y="2828072"/>
            <a:chExt cx="3080682" cy="638700"/>
          </a:xfrm>
        </p:grpSpPr>
        <p:grpSp>
          <p:nvGrpSpPr>
            <p:cNvPr id="20504" name="Group 26"/>
            <p:cNvGrpSpPr>
              <a:grpSpLocks/>
            </p:cNvGrpSpPr>
            <p:nvPr/>
          </p:nvGrpSpPr>
          <p:grpSpPr bwMode="auto">
            <a:xfrm>
              <a:off x="971712" y="2881997"/>
              <a:ext cx="2662137" cy="584775"/>
              <a:chOff x="1014384" y="2596552"/>
              <a:chExt cx="2661671" cy="585332"/>
            </a:xfrm>
          </p:grpSpPr>
          <p:cxnSp>
            <p:nvCxnSpPr>
              <p:cNvPr id="14" name="Straight Connector 13"/>
              <p:cNvCxnSpPr/>
              <p:nvPr/>
            </p:nvCxnSpPr>
            <p:spPr>
              <a:xfrm rot="10800000">
                <a:off x="1842738" y="2897216"/>
                <a:ext cx="1832852"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0509" name="TextBox 24"/>
              <p:cNvSpPr txBox="1">
                <a:spLocks noChangeArrowheads="1"/>
              </p:cNvSpPr>
              <p:nvPr/>
            </p:nvSpPr>
            <p:spPr bwMode="auto">
              <a:xfrm>
                <a:off x="1014384" y="2596552"/>
                <a:ext cx="889831" cy="585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High</a:t>
                </a:r>
              </a:p>
              <a:p>
                <a:pPr algn="r" eaLnBrk="1" hangingPunct="1"/>
                <a:r>
                  <a:rPr lang="en-US" altLang="en-US" sz="1600"/>
                  <a:t>inflation</a:t>
                </a:r>
                <a:endParaRPr lang="en-US" altLang="en-US" sz="1600" baseline="-25000"/>
              </a:p>
            </p:txBody>
          </p:sp>
        </p:grpSp>
        <p:grpSp>
          <p:nvGrpSpPr>
            <p:cNvPr id="20505" name="Group 46"/>
            <p:cNvGrpSpPr>
              <a:grpSpLocks/>
            </p:cNvGrpSpPr>
            <p:nvPr/>
          </p:nvGrpSpPr>
          <p:grpSpPr bwMode="auto">
            <a:xfrm>
              <a:off x="3558674" y="2828072"/>
              <a:ext cx="493720" cy="434777"/>
              <a:chOff x="3131162" y="2792446"/>
              <a:chExt cx="493720" cy="434777"/>
            </a:xfrm>
          </p:grpSpPr>
          <p:sp>
            <p:nvSpPr>
              <p:cNvPr id="20506" name="Freeform 183"/>
              <p:cNvSpPr>
                <a:spLocks/>
              </p:cNvSpPr>
              <p:nvPr/>
            </p:nvSpPr>
            <p:spPr bwMode="auto">
              <a:xfrm>
                <a:off x="3131162" y="3090500"/>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20507" name="TextBox 27"/>
              <p:cNvSpPr txBox="1">
                <a:spLocks noChangeArrowheads="1"/>
              </p:cNvSpPr>
              <p:nvPr/>
            </p:nvSpPr>
            <p:spPr bwMode="auto">
              <a:xfrm>
                <a:off x="3303961" y="2792446"/>
                <a:ext cx="3209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B</a:t>
                </a:r>
                <a:endParaRPr lang="en-US" altLang="en-US" sz="1600" baseline="-25000"/>
              </a:p>
            </p:txBody>
          </p:sp>
        </p:grpSp>
      </p:grpSp>
      <p:grpSp>
        <p:nvGrpSpPr>
          <p:cNvPr id="23" name="Group 45"/>
          <p:cNvGrpSpPr>
            <a:grpSpLocks/>
          </p:cNvGrpSpPr>
          <p:nvPr/>
        </p:nvGrpSpPr>
        <p:grpSpPr bwMode="auto">
          <a:xfrm>
            <a:off x="1487488" y="3946525"/>
            <a:ext cx="3125787" cy="681038"/>
            <a:chOff x="941292" y="4255092"/>
            <a:chExt cx="3124969" cy="681386"/>
          </a:xfrm>
        </p:grpSpPr>
        <p:grpSp>
          <p:nvGrpSpPr>
            <p:cNvPr id="20498" name="Group 26"/>
            <p:cNvGrpSpPr>
              <a:grpSpLocks/>
            </p:cNvGrpSpPr>
            <p:nvPr/>
          </p:nvGrpSpPr>
          <p:grpSpPr bwMode="auto">
            <a:xfrm>
              <a:off x="941292" y="4351703"/>
              <a:ext cx="2680683" cy="584775"/>
              <a:chOff x="966432" y="2632660"/>
              <a:chExt cx="2681701" cy="582598"/>
            </a:xfrm>
          </p:grpSpPr>
          <p:cxnSp>
            <p:nvCxnSpPr>
              <p:cNvPr id="21" name="Straight Connector 20"/>
              <p:cNvCxnSpPr/>
              <p:nvPr/>
            </p:nvCxnSpPr>
            <p:spPr>
              <a:xfrm rot="10800000">
                <a:off x="1828546" y="2897195"/>
                <a:ext cx="1819489" cy="3165"/>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0503" name="TextBox 24"/>
              <p:cNvSpPr txBox="1">
                <a:spLocks noChangeArrowheads="1"/>
              </p:cNvSpPr>
              <p:nvPr/>
            </p:nvSpPr>
            <p:spPr bwMode="auto">
              <a:xfrm>
                <a:off x="966432" y="2632660"/>
                <a:ext cx="890325" cy="582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Low</a:t>
                </a:r>
              </a:p>
              <a:p>
                <a:pPr algn="r" eaLnBrk="1" hangingPunct="1"/>
                <a:r>
                  <a:rPr lang="en-US" altLang="en-US" sz="1600"/>
                  <a:t>inflation</a:t>
                </a:r>
                <a:endParaRPr lang="en-US" altLang="en-US" sz="1600" baseline="-25000"/>
              </a:p>
            </p:txBody>
          </p:sp>
        </p:grpSp>
        <p:grpSp>
          <p:nvGrpSpPr>
            <p:cNvPr id="20499" name="Group 22"/>
            <p:cNvGrpSpPr>
              <a:grpSpLocks/>
            </p:cNvGrpSpPr>
            <p:nvPr/>
          </p:nvGrpSpPr>
          <p:grpSpPr bwMode="auto">
            <a:xfrm>
              <a:off x="3569006" y="4255092"/>
              <a:ext cx="497255" cy="430776"/>
              <a:chOff x="4186513" y="3910715"/>
              <a:chExt cx="497255" cy="430776"/>
            </a:xfrm>
          </p:grpSpPr>
          <p:sp>
            <p:nvSpPr>
              <p:cNvPr id="20500" name="Freeform 183"/>
              <p:cNvSpPr>
                <a:spLocks/>
              </p:cNvSpPr>
              <p:nvPr/>
            </p:nvSpPr>
            <p:spPr bwMode="auto">
              <a:xfrm>
                <a:off x="4186513" y="4204761"/>
                <a:ext cx="145622" cy="136730"/>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20501" name="TextBox 27"/>
              <p:cNvSpPr txBox="1">
                <a:spLocks noChangeArrowheads="1"/>
              </p:cNvSpPr>
              <p:nvPr/>
            </p:nvSpPr>
            <p:spPr bwMode="auto">
              <a:xfrm>
                <a:off x="4362846" y="3910715"/>
                <a:ext cx="3209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A</a:t>
                </a:r>
                <a:endParaRPr lang="en-US" altLang="en-US" sz="1600" baseline="-25000"/>
              </a:p>
            </p:txBody>
          </p:sp>
        </p:grpSp>
      </p:grpSp>
      <p:cxnSp>
        <p:nvCxnSpPr>
          <p:cNvPr id="51" name="Straight Arrow Connector 50"/>
          <p:cNvCxnSpPr/>
          <p:nvPr/>
        </p:nvCxnSpPr>
        <p:spPr>
          <a:xfrm rot="5400000" flipH="1" flipV="1">
            <a:off x="1888332" y="3598069"/>
            <a:ext cx="1282700" cy="1587"/>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bwMode="auto">
          <a:xfrm rot="10800000">
            <a:off x="1590675" y="3562343"/>
            <a:ext cx="914400" cy="157163"/>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bwMode="auto">
          <a:xfrm flipV="1">
            <a:off x="4216400" y="3919536"/>
            <a:ext cx="1092200" cy="996950"/>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sp>
        <p:nvSpPr>
          <p:cNvPr id="41" name="Title 1"/>
          <p:cNvSpPr txBox="1">
            <a:spLocks/>
          </p:cNvSpPr>
          <p:nvPr/>
        </p:nvSpPr>
        <p:spPr>
          <a:xfrm>
            <a:off x="566572" y="0"/>
            <a:ext cx="7772400" cy="1143000"/>
          </a:xfrm>
          <a:prstGeom prst="rect">
            <a:avLst/>
          </a:prstGeom>
        </p:spPr>
        <p:txBody>
          <a:bodyPr bIns="91440" anchor="b" anchorCtr="0">
            <a:normAutofit fontScale="97500"/>
          </a:bodyPr>
          <a:lstStyle>
            <a:lvl1pPr algn="l" rtl="0" eaLnBrk="1" latinLnBrk="0" hangingPunct="1">
              <a:spcBef>
                <a:spcPct val="0"/>
              </a:spcBef>
              <a:buNone/>
              <a:defRPr kumimoji="0" sz="2800" kern="1200">
                <a:solidFill>
                  <a:srgbClr val="7E0000"/>
                </a:solidFill>
                <a:latin typeface="Arial Unicode MS" pitchFamily="34" charset="-128"/>
                <a:ea typeface="Arial Unicode MS" pitchFamily="34" charset="-128"/>
                <a:cs typeface="Arial Unicode MS" pitchFamily="34" charset="-128"/>
              </a:defRPr>
            </a:lvl1pPr>
          </a:lstStyle>
          <a:p>
            <a:r>
              <a:rPr lang="en-US" sz="3000" dirty="0" smtClean="0">
                <a:solidFill>
                  <a:schemeClr val="bg2">
                    <a:lumMod val="25000"/>
                  </a:schemeClr>
                </a:solidFill>
                <a:latin typeface="+mj-lt"/>
              </a:rPr>
              <a:t>III Phillips curve – relationship between inflation and unemployment</a:t>
            </a:r>
            <a:endParaRPr lang="en-US" sz="3000" dirty="0">
              <a:solidFill>
                <a:schemeClr val="bg2">
                  <a:lumMod val="25000"/>
                </a:schemeClr>
              </a:solidFill>
              <a:latin typeface="+mj-lt"/>
            </a:endParaRPr>
          </a:p>
        </p:txBody>
      </p:sp>
    </p:spTree>
    <p:extLst>
      <p:ext uri="{BB962C8B-B14F-4D97-AF65-F5344CB8AC3E}">
        <p14:creationId xmlns:p14="http://schemas.microsoft.com/office/powerpoint/2010/main" val="41584477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par>
                          <p:cTn id="11" fill="hold" nodeType="afterGroup">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1000"/>
                                        <p:tgtEl>
                                          <p:spTgt spid="6"/>
                                        </p:tgtEl>
                                      </p:cBhvr>
                                    </p:animEffect>
                                  </p:childTnLst>
                                </p:cTn>
                              </p:par>
                            </p:childTnLst>
                          </p:cTn>
                        </p:par>
                        <p:par>
                          <p:cTn id="15" fill="hold" nodeType="afterGroup">
                            <p:stCondLst>
                              <p:cond delay="1500"/>
                            </p:stCondLst>
                            <p:childTnLst>
                              <p:par>
                                <p:cTn id="16" presetID="22" presetClass="entr" presetSubtype="8"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left)">
                                      <p:cBhvr>
                                        <p:cTn id="18" dur="1000"/>
                                        <p:tgtEl>
                                          <p:spTgt spid="23"/>
                                        </p:tgtEl>
                                      </p:cBhvr>
                                    </p:animEffect>
                                  </p:childTnLst>
                                </p:cTn>
                              </p:par>
                            </p:childTnLst>
                          </p:cTn>
                        </p:par>
                        <p:par>
                          <p:cTn id="19" fill="hold" nodeType="afterGroup">
                            <p:stCondLst>
                              <p:cond delay="2500"/>
                            </p:stCondLst>
                            <p:childTnLst>
                              <p:par>
                                <p:cTn id="20" presetID="22" presetClass="entr" presetSubtype="8"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1000"/>
                                        <p:tgtEl>
                                          <p:spTgt spid="13"/>
                                        </p:tgtEl>
                                      </p:cBhvr>
                                    </p:animEffect>
                                  </p:childTnLst>
                                </p:cTn>
                              </p:par>
                            </p:childTnLst>
                          </p:cTn>
                        </p:par>
                        <p:par>
                          <p:cTn id="23" fill="hold" nodeType="afterGroup">
                            <p:stCondLst>
                              <p:cond delay="3500"/>
                            </p:stCondLst>
                            <p:childTnLst>
                              <p:par>
                                <p:cTn id="24" presetID="22" presetClass="entr" presetSubtype="4" fill="hold" nodeType="after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wipe(down)">
                                      <p:cBhvr>
                                        <p:cTn id="26" dur="500"/>
                                        <p:tgtEl>
                                          <p:spTgt spid="51"/>
                                        </p:tgtEl>
                                      </p:cBhvr>
                                    </p:animEffect>
                                  </p:childTnLst>
                                </p:cTn>
                              </p:par>
                            </p:childTnLst>
                          </p:cTn>
                        </p:par>
                        <p:par>
                          <p:cTn id="27" fill="hold" nodeType="afterGroup">
                            <p:stCondLst>
                              <p:cond delay="4000"/>
                            </p:stCondLst>
                            <p:childTnLst>
                              <p:par>
                                <p:cTn id="28" presetID="22" presetClass="entr" presetSubtype="8"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1219200"/>
            <a:ext cx="8458200" cy="5562600"/>
          </a:xfrm>
        </p:spPr>
        <p:txBody>
          <a:bodyPr>
            <a:normAutofit/>
          </a:bodyPr>
          <a:lstStyle/>
          <a:p>
            <a:pPr marL="0" indent="0">
              <a:buNone/>
            </a:pPr>
            <a:r>
              <a:rPr lang="en-US" b="1" u="sng" dirty="0" smtClean="0"/>
              <a:t>Long run</a:t>
            </a:r>
          </a:p>
          <a:p>
            <a:pPr marL="0" indent="0">
              <a:buNone/>
            </a:pPr>
            <a:r>
              <a:rPr lang="en-US" altLang="en-US" dirty="0" smtClean="0"/>
              <a:t>- Phillips curve </a:t>
            </a:r>
            <a:r>
              <a:rPr lang="en-US" altLang="en-US" dirty="0"/>
              <a:t>i</a:t>
            </a:r>
            <a:r>
              <a:rPr lang="en-US" altLang="en-US" dirty="0" smtClean="0"/>
              <a:t>s vertical</a:t>
            </a:r>
          </a:p>
          <a:p>
            <a:pPr marL="0" indent="0">
              <a:buNone/>
            </a:pPr>
            <a:r>
              <a:rPr lang="en-US" altLang="en-US" dirty="0" smtClean="0"/>
              <a:t>- If </a:t>
            </a:r>
            <a:r>
              <a:rPr lang="en-US" altLang="en-US" dirty="0"/>
              <a:t>the </a:t>
            </a:r>
            <a:r>
              <a:rPr lang="en-US" altLang="en-US" dirty="0" smtClean="0"/>
              <a:t>central bank </a:t>
            </a:r>
            <a:r>
              <a:rPr lang="en-US" altLang="en-US" dirty="0"/>
              <a:t>increases the money supply </a:t>
            </a:r>
            <a:r>
              <a:rPr lang="en-US" altLang="en-US" dirty="0" smtClean="0"/>
              <a:t>slowly, in the long run: Inflation </a:t>
            </a:r>
            <a:r>
              <a:rPr lang="en-US" altLang="en-US" dirty="0"/>
              <a:t>rate is </a:t>
            </a:r>
            <a:r>
              <a:rPr lang="en-US" altLang="en-US" dirty="0" smtClean="0"/>
              <a:t>low + Unemployment </a:t>
            </a:r>
            <a:r>
              <a:rPr lang="en-US" altLang="en-US" dirty="0"/>
              <a:t>– natural </a:t>
            </a:r>
            <a:r>
              <a:rPr lang="en-US" altLang="en-US" dirty="0" smtClean="0"/>
              <a:t>rate</a:t>
            </a:r>
          </a:p>
          <a:p>
            <a:pPr marL="0" indent="0">
              <a:buNone/>
            </a:pPr>
            <a:r>
              <a:rPr lang="en-US" altLang="en-US" dirty="0" smtClean="0"/>
              <a:t>  If </a:t>
            </a:r>
            <a:r>
              <a:rPr lang="en-US" altLang="en-US" dirty="0"/>
              <a:t>the central bank increases the money supply quickly, in the long </a:t>
            </a:r>
            <a:r>
              <a:rPr lang="en-US" altLang="en-US" dirty="0" smtClean="0"/>
              <a:t>run: Inflation </a:t>
            </a:r>
            <a:r>
              <a:rPr lang="en-US" altLang="en-US" dirty="0"/>
              <a:t>rate is </a:t>
            </a:r>
            <a:r>
              <a:rPr lang="en-US" altLang="en-US" dirty="0" smtClean="0"/>
              <a:t>high + Unemployment </a:t>
            </a:r>
            <a:r>
              <a:rPr lang="en-US" altLang="en-US" dirty="0"/>
              <a:t>– natural </a:t>
            </a:r>
            <a:r>
              <a:rPr lang="en-US" altLang="en-US" dirty="0" smtClean="0"/>
              <a:t>rate</a:t>
            </a:r>
          </a:p>
          <a:p>
            <a:pPr marL="0" indent="0">
              <a:buNone/>
            </a:pPr>
            <a:r>
              <a:rPr lang="en-US" altLang="en-US" dirty="0" smtClean="0">
                <a:latin typeface="Times New Roman"/>
                <a:cs typeface="Times New Roman"/>
              </a:rPr>
              <a:t>→ </a:t>
            </a:r>
            <a:r>
              <a:rPr lang="en-US" altLang="en-US" dirty="0" smtClean="0"/>
              <a:t>Unemployment - does not depend on money growth and inflation in the long run</a:t>
            </a:r>
          </a:p>
          <a:p>
            <a:pPr marL="0" indent="0">
              <a:buNone/>
            </a:pPr>
            <a:r>
              <a:rPr lang="en-US" altLang="en-US" dirty="0" smtClean="0"/>
              <a:t>- Expression </a:t>
            </a:r>
            <a:r>
              <a:rPr lang="en-US" altLang="en-US" dirty="0"/>
              <a:t>of the classical idea of monetary </a:t>
            </a:r>
            <a:r>
              <a:rPr lang="en-US" altLang="en-US" dirty="0" smtClean="0"/>
              <a:t>neutrality: Increase </a:t>
            </a:r>
            <a:r>
              <a:rPr lang="en-US" altLang="en-US" dirty="0"/>
              <a:t>in money </a:t>
            </a:r>
            <a:r>
              <a:rPr lang="en-US" altLang="en-US" dirty="0" smtClean="0"/>
              <a:t>supply then Aggregate-demand </a:t>
            </a:r>
            <a:r>
              <a:rPr lang="en-US" altLang="en-US" dirty="0"/>
              <a:t>curve – shifts right</a:t>
            </a:r>
          </a:p>
          <a:p>
            <a:pPr lvl="3"/>
            <a:r>
              <a:rPr lang="en-US" altLang="en-US" sz="2300" dirty="0"/>
              <a:t>Price level – </a:t>
            </a:r>
            <a:r>
              <a:rPr lang="en-US" altLang="en-US" sz="2300" dirty="0" smtClean="0"/>
              <a:t>increases = </a:t>
            </a:r>
            <a:r>
              <a:rPr lang="en-US" altLang="en-US" sz="2300" dirty="0"/>
              <a:t>Inflation rate – </a:t>
            </a:r>
            <a:r>
              <a:rPr lang="en-US" altLang="en-US" sz="2300" dirty="0" smtClean="0"/>
              <a:t>increases</a:t>
            </a:r>
            <a:endParaRPr lang="en-US" altLang="en-US" sz="2300" dirty="0"/>
          </a:p>
          <a:p>
            <a:pPr lvl="3"/>
            <a:r>
              <a:rPr lang="en-US" altLang="en-US" sz="2300" dirty="0"/>
              <a:t>Output – natural </a:t>
            </a:r>
            <a:r>
              <a:rPr lang="en-US" altLang="en-US" sz="2300" dirty="0" smtClean="0"/>
              <a:t>rate = Unemployment </a:t>
            </a:r>
            <a:r>
              <a:rPr lang="en-US" altLang="en-US" sz="2300" dirty="0"/>
              <a:t>– natural rate</a:t>
            </a:r>
          </a:p>
          <a:p>
            <a:pPr marL="0" indent="0">
              <a:buNone/>
            </a:pPr>
            <a:endParaRPr lang="en-US" altLang="en-US" dirty="0" smtClean="0"/>
          </a:p>
          <a:p>
            <a:pPr marL="0" indent="0">
              <a:buNone/>
            </a:pPr>
            <a:endParaRPr lang="en-US" b="1" u="sng" dirty="0"/>
          </a:p>
        </p:txBody>
      </p:sp>
      <p:sp>
        <p:nvSpPr>
          <p:cNvPr id="4" name="Title 1"/>
          <p:cNvSpPr>
            <a:spLocks noGrp="1"/>
          </p:cNvSpPr>
          <p:nvPr>
            <p:ph type="title"/>
          </p:nvPr>
        </p:nvSpPr>
        <p:spPr>
          <a:xfrm>
            <a:off x="554170" y="108378"/>
            <a:ext cx="7772400" cy="1143000"/>
          </a:xfrm>
        </p:spPr>
        <p:txBody>
          <a:bodyPr>
            <a:normAutofit fontScale="90000"/>
          </a:bodyPr>
          <a:lstStyle/>
          <a:p>
            <a:r>
              <a:rPr lang="en-US" dirty="0"/>
              <a:t>III Phillips curve – relationship between inflation and </a:t>
            </a:r>
            <a:r>
              <a:rPr lang="en-US" dirty="0" smtClean="0"/>
              <a:t>unemployment</a:t>
            </a:r>
            <a:endParaRPr lang="en-US" dirty="0"/>
          </a:p>
        </p:txBody>
      </p:sp>
    </p:spTree>
    <p:extLst>
      <p:ext uri="{BB962C8B-B14F-4D97-AF65-F5344CB8AC3E}">
        <p14:creationId xmlns:p14="http://schemas.microsoft.com/office/powerpoint/2010/main" val="23134414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bwMode="auto">
          <a:xfrm>
            <a:off x="303151" y="457200"/>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a:bodyPr>
          <a:lstStyle/>
          <a:p>
            <a:r>
              <a:rPr lang="en-US" altLang="en-US" dirty="0" smtClean="0"/>
              <a:t>How the long-run Phillips curve is related to the model of aggregate demand and aggregate supply</a:t>
            </a:r>
          </a:p>
        </p:txBody>
      </p:sp>
      <p:grpSp>
        <p:nvGrpSpPr>
          <p:cNvPr id="2" name="Group 4"/>
          <p:cNvGrpSpPr>
            <a:grpSpLocks/>
          </p:cNvGrpSpPr>
          <p:nvPr/>
        </p:nvGrpSpPr>
        <p:grpSpPr bwMode="auto">
          <a:xfrm>
            <a:off x="-9525" y="1960563"/>
            <a:ext cx="4473575" cy="2794000"/>
            <a:chOff x="1248778" y="1862436"/>
            <a:chExt cx="4475229" cy="2793484"/>
          </a:xfrm>
        </p:grpSpPr>
        <p:sp>
          <p:nvSpPr>
            <p:cNvPr id="6" name="Rectangle 5"/>
            <p:cNvSpPr/>
            <p:nvPr/>
          </p:nvSpPr>
          <p:spPr>
            <a:xfrm>
              <a:off x="1830018" y="1957668"/>
              <a:ext cx="3893989" cy="26855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400" dirty="0"/>
            </a:p>
          </p:txBody>
        </p:sp>
        <p:grpSp>
          <p:nvGrpSpPr>
            <p:cNvPr id="22608" name="Group 16"/>
            <p:cNvGrpSpPr>
              <a:grpSpLocks/>
            </p:cNvGrpSpPr>
            <p:nvPr/>
          </p:nvGrpSpPr>
          <p:grpSpPr bwMode="auto">
            <a:xfrm>
              <a:off x="1248778" y="1862436"/>
              <a:ext cx="593532" cy="2793484"/>
              <a:chOff x="1248778" y="1862436"/>
              <a:chExt cx="593532" cy="2793484"/>
            </a:xfrm>
          </p:grpSpPr>
          <p:cxnSp>
            <p:nvCxnSpPr>
              <p:cNvPr id="8" name="Straight Connector 7"/>
              <p:cNvCxnSpPr/>
              <p:nvPr/>
            </p:nvCxnSpPr>
            <p:spPr>
              <a:xfrm rot="5400000">
                <a:off x="462631" y="3301239"/>
                <a:ext cx="27093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2610" name="TextBox 8"/>
              <p:cNvSpPr txBox="1">
                <a:spLocks noChangeArrowheads="1"/>
              </p:cNvSpPr>
              <p:nvPr/>
            </p:nvSpPr>
            <p:spPr bwMode="auto">
              <a:xfrm>
                <a:off x="1248778" y="1862436"/>
                <a:ext cx="593532" cy="523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400"/>
                  <a:t>Price</a:t>
                </a:r>
              </a:p>
              <a:p>
                <a:pPr algn="r" eaLnBrk="1" hangingPunct="1"/>
                <a:r>
                  <a:rPr lang="en-US" altLang="en-US" sz="1400"/>
                  <a:t>level</a:t>
                </a:r>
              </a:p>
            </p:txBody>
          </p:sp>
        </p:grpSp>
      </p:grpSp>
      <p:sp>
        <p:nvSpPr>
          <p:cNvPr id="10" name="TextBox 9"/>
          <p:cNvSpPr txBox="1">
            <a:spLocks noChangeArrowheads="1"/>
          </p:cNvSpPr>
          <p:nvPr/>
        </p:nvSpPr>
        <p:spPr bwMode="auto">
          <a:xfrm>
            <a:off x="146774" y="5619461"/>
            <a:ext cx="8990013"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dirty="0"/>
              <a:t>Panel (a) shows the model of AD and AS with a vertical aggregate-supply curve. When expansionary monetary policy shifts the AD curve to the right from AD</a:t>
            </a:r>
            <a:r>
              <a:rPr lang="en-US" altLang="en-US" sz="1400" baseline="-25000" dirty="0"/>
              <a:t>1</a:t>
            </a:r>
            <a:r>
              <a:rPr lang="en-US" altLang="en-US" sz="1400" dirty="0"/>
              <a:t> to AD</a:t>
            </a:r>
            <a:r>
              <a:rPr lang="en-US" altLang="en-US" sz="1400" baseline="-25000" dirty="0"/>
              <a:t>2</a:t>
            </a:r>
            <a:r>
              <a:rPr lang="en-US" altLang="en-US" sz="1400" dirty="0"/>
              <a:t>, the equilibrium moves from point A to point B. The price level rises from P</a:t>
            </a:r>
            <a:r>
              <a:rPr lang="en-US" altLang="en-US" sz="1400" baseline="-25000" dirty="0"/>
              <a:t>1</a:t>
            </a:r>
            <a:r>
              <a:rPr lang="en-US" altLang="en-US" sz="1400" dirty="0"/>
              <a:t> to P</a:t>
            </a:r>
            <a:r>
              <a:rPr lang="en-US" altLang="en-US" sz="1400" baseline="-25000" dirty="0"/>
              <a:t>2</a:t>
            </a:r>
            <a:r>
              <a:rPr lang="en-US" altLang="en-US" sz="1400" dirty="0"/>
              <a:t>, while output remains the same. Panel (b) shows the long-run Phillips curve, which is vertical at the natural rate of unemployment. In the long run, expansionary monetary policy moves the economy from lower inflation (point A) to higher inflation (point B) without changing the rate of unemployment</a:t>
            </a:r>
          </a:p>
        </p:txBody>
      </p:sp>
      <p:grpSp>
        <p:nvGrpSpPr>
          <p:cNvPr id="5" name="Group 10"/>
          <p:cNvGrpSpPr>
            <a:grpSpLocks/>
          </p:cNvGrpSpPr>
          <p:nvPr/>
        </p:nvGrpSpPr>
        <p:grpSpPr bwMode="auto">
          <a:xfrm>
            <a:off x="412750" y="4752975"/>
            <a:ext cx="4592638" cy="365125"/>
            <a:chOff x="1672441" y="4655126"/>
            <a:chExt cx="4591323" cy="365545"/>
          </a:xfrm>
        </p:grpSpPr>
        <p:cxnSp>
          <p:nvCxnSpPr>
            <p:cNvPr id="12" name="Straight Connector 11"/>
            <p:cNvCxnSpPr/>
            <p:nvPr/>
          </p:nvCxnSpPr>
          <p:spPr>
            <a:xfrm>
              <a:off x="1816863" y="4655126"/>
              <a:ext cx="388191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2605" name="TextBox 12"/>
            <p:cNvSpPr txBox="1">
              <a:spLocks noChangeArrowheads="1"/>
            </p:cNvSpPr>
            <p:nvPr/>
          </p:nvSpPr>
          <p:spPr bwMode="auto">
            <a:xfrm>
              <a:off x="4667057" y="4712560"/>
              <a:ext cx="1596707" cy="308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Quantity of output</a:t>
              </a:r>
            </a:p>
          </p:txBody>
        </p:sp>
        <p:sp>
          <p:nvSpPr>
            <p:cNvPr id="22606" name="TextBox 13"/>
            <p:cNvSpPr txBox="1">
              <a:spLocks noChangeArrowheads="1"/>
            </p:cNvSpPr>
            <p:nvPr/>
          </p:nvSpPr>
          <p:spPr bwMode="auto">
            <a:xfrm>
              <a:off x="1672441" y="4665024"/>
              <a:ext cx="284006" cy="307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0</a:t>
              </a:r>
            </a:p>
          </p:txBody>
        </p:sp>
      </p:grpSp>
      <p:sp>
        <p:nvSpPr>
          <p:cNvPr id="15" name="TextBox 14"/>
          <p:cNvSpPr txBox="1">
            <a:spLocks noChangeArrowheads="1"/>
          </p:cNvSpPr>
          <p:nvPr/>
        </p:nvSpPr>
        <p:spPr bwMode="auto">
          <a:xfrm>
            <a:off x="914400" y="1635125"/>
            <a:ext cx="2647950"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(a) The Model of AD and AS</a:t>
            </a:r>
          </a:p>
        </p:txBody>
      </p:sp>
      <p:grpSp>
        <p:nvGrpSpPr>
          <p:cNvPr id="7" name="Group 39"/>
          <p:cNvGrpSpPr>
            <a:grpSpLocks/>
          </p:cNvGrpSpPr>
          <p:nvPr/>
        </p:nvGrpSpPr>
        <p:grpSpPr bwMode="auto">
          <a:xfrm>
            <a:off x="4830763" y="1863725"/>
            <a:ext cx="3933825" cy="2900363"/>
            <a:chOff x="1063845" y="1755560"/>
            <a:chExt cx="3934269" cy="2900360"/>
          </a:xfrm>
        </p:grpSpPr>
        <p:sp>
          <p:nvSpPr>
            <p:cNvPr id="17" name="Rectangle 16"/>
            <p:cNvSpPr/>
            <p:nvPr/>
          </p:nvSpPr>
          <p:spPr>
            <a:xfrm>
              <a:off x="1829106" y="1996860"/>
              <a:ext cx="3169008" cy="26463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400" dirty="0"/>
            </a:p>
          </p:txBody>
        </p:sp>
        <p:grpSp>
          <p:nvGrpSpPr>
            <p:cNvPr id="22601" name="Group 16"/>
            <p:cNvGrpSpPr>
              <a:grpSpLocks/>
            </p:cNvGrpSpPr>
            <p:nvPr/>
          </p:nvGrpSpPr>
          <p:grpSpPr bwMode="auto">
            <a:xfrm>
              <a:off x="1063845" y="1755560"/>
              <a:ext cx="811518" cy="2900360"/>
              <a:chOff x="1063845" y="1755560"/>
              <a:chExt cx="811518" cy="2900360"/>
            </a:xfrm>
          </p:grpSpPr>
          <p:cxnSp>
            <p:nvCxnSpPr>
              <p:cNvPr id="19" name="Straight Connector 18"/>
              <p:cNvCxnSpPr/>
              <p:nvPr/>
            </p:nvCxnSpPr>
            <p:spPr>
              <a:xfrm rot="5400000">
                <a:off x="474175" y="3302578"/>
                <a:ext cx="2695572" cy="1111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2603" name="TextBox 43"/>
              <p:cNvSpPr txBox="1">
                <a:spLocks noChangeArrowheads="1"/>
              </p:cNvSpPr>
              <p:nvPr/>
            </p:nvSpPr>
            <p:spPr bwMode="auto">
              <a:xfrm>
                <a:off x="1063845" y="1755560"/>
                <a:ext cx="811518" cy="523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400"/>
                  <a:t>Inflation</a:t>
                </a:r>
              </a:p>
              <a:p>
                <a:pPr algn="r" eaLnBrk="1" hangingPunct="1"/>
                <a:r>
                  <a:rPr lang="en-US" altLang="en-US" sz="1400"/>
                  <a:t>Rate</a:t>
                </a:r>
              </a:p>
            </p:txBody>
          </p:sp>
        </p:grpSp>
      </p:grpSp>
      <p:grpSp>
        <p:nvGrpSpPr>
          <p:cNvPr id="16" name="Group 44"/>
          <p:cNvGrpSpPr>
            <a:grpSpLocks/>
          </p:cNvGrpSpPr>
          <p:nvPr/>
        </p:nvGrpSpPr>
        <p:grpSpPr bwMode="auto">
          <a:xfrm>
            <a:off x="5438775" y="4748213"/>
            <a:ext cx="3705225" cy="523875"/>
            <a:chOff x="1672441" y="4641243"/>
            <a:chExt cx="3704386" cy="523785"/>
          </a:xfrm>
        </p:grpSpPr>
        <p:cxnSp>
          <p:nvCxnSpPr>
            <p:cNvPr id="22" name="Straight Connector 21"/>
            <p:cNvCxnSpPr/>
            <p:nvPr/>
          </p:nvCxnSpPr>
          <p:spPr>
            <a:xfrm>
              <a:off x="1827981" y="4655528"/>
              <a:ext cx="3371086" cy="1111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2598" name="TextBox 46"/>
            <p:cNvSpPr txBox="1">
              <a:spLocks noChangeArrowheads="1"/>
            </p:cNvSpPr>
            <p:nvPr/>
          </p:nvSpPr>
          <p:spPr bwMode="auto">
            <a:xfrm>
              <a:off x="3988568" y="4641243"/>
              <a:ext cx="1388259" cy="523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400"/>
                <a:t>Unemployment</a:t>
              </a:r>
            </a:p>
            <a:p>
              <a:pPr algn="r" eaLnBrk="1" hangingPunct="1"/>
              <a:r>
                <a:rPr lang="en-US" altLang="en-US" sz="1400"/>
                <a:t>Rate</a:t>
              </a:r>
            </a:p>
          </p:txBody>
        </p:sp>
        <p:sp>
          <p:nvSpPr>
            <p:cNvPr id="22599" name="TextBox 47"/>
            <p:cNvSpPr txBox="1">
              <a:spLocks noChangeArrowheads="1"/>
            </p:cNvSpPr>
            <p:nvPr/>
          </p:nvSpPr>
          <p:spPr bwMode="auto">
            <a:xfrm>
              <a:off x="1672441" y="4665024"/>
              <a:ext cx="284001" cy="307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0</a:t>
              </a:r>
            </a:p>
          </p:txBody>
        </p:sp>
      </p:grpSp>
      <p:sp>
        <p:nvSpPr>
          <p:cNvPr id="25" name="TextBox 24"/>
          <p:cNvSpPr txBox="1">
            <a:spLocks noChangeArrowheads="1"/>
          </p:cNvSpPr>
          <p:nvPr/>
        </p:nvSpPr>
        <p:spPr bwMode="auto">
          <a:xfrm>
            <a:off x="6080125" y="1633538"/>
            <a:ext cx="2066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(b) The Phillips Curve</a:t>
            </a:r>
          </a:p>
        </p:txBody>
      </p:sp>
      <p:grpSp>
        <p:nvGrpSpPr>
          <p:cNvPr id="18" name="Group 31"/>
          <p:cNvGrpSpPr>
            <a:grpSpLocks/>
          </p:cNvGrpSpPr>
          <p:nvPr/>
        </p:nvGrpSpPr>
        <p:grpSpPr bwMode="auto">
          <a:xfrm>
            <a:off x="715963" y="3030538"/>
            <a:ext cx="3471862" cy="1674812"/>
            <a:chOff x="776775" y="2022660"/>
            <a:chExt cx="3469041" cy="1675184"/>
          </a:xfrm>
        </p:grpSpPr>
        <p:cxnSp>
          <p:nvCxnSpPr>
            <p:cNvPr id="33" name="Straight Connector 32"/>
            <p:cNvCxnSpPr/>
            <p:nvPr/>
          </p:nvCxnSpPr>
          <p:spPr>
            <a:xfrm rot="10800000">
              <a:off x="776775" y="2022660"/>
              <a:ext cx="2338074" cy="1378256"/>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22596" name="TextBox 22"/>
            <p:cNvSpPr txBox="1">
              <a:spLocks noChangeArrowheads="1"/>
            </p:cNvSpPr>
            <p:nvPr/>
          </p:nvSpPr>
          <p:spPr bwMode="auto">
            <a:xfrm>
              <a:off x="2134409" y="3389915"/>
              <a:ext cx="2111407" cy="307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Aggregate demand, AD</a:t>
              </a:r>
              <a:r>
                <a:rPr lang="en-US" altLang="en-US" sz="1400" baseline="-25000"/>
                <a:t>1</a:t>
              </a:r>
            </a:p>
          </p:txBody>
        </p:sp>
      </p:grpSp>
      <p:grpSp>
        <p:nvGrpSpPr>
          <p:cNvPr id="21" name="Group 20"/>
          <p:cNvGrpSpPr>
            <a:grpSpLocks/>
          </p:cNvGrpSpPr>
          <p:nvPr/>
        </p:nvGrpSpPr>
        <p:grpSpPr bwMode="auto">
          <a:xfrm>
            <a:off x="1449388" y="2752725"/>
            <a:ext cx="2581275" cy="1600200"/>
            <a:chOff x="1241188" y="2178255"/>
            <a:chExt cx="2580986" cy="1600142"/>
          </a:xfrm>
        </p:grpSpPr>
        <p:cxnSp>
          <p:nvCxnSpPr>
            <p:cNvPr id="39" name="Straight Connector 38"/>
            <p:cNvCxnSpPr/>
            <p:nvPr/>
          </p:nvCxnSpPr>
          <p:spPr>
            <a:xfrm rot="10800000">
              <a:off x="1241188" y="2178255"/>
              <a:ext cx="2184155" cy="1269954"/>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2594" name="TextBox 22"/>
            <p:cNvSpPr txBox="1">
              <a:spLocks noChangeArrowheads="1"/>
            </p:cNvSpPr>
            <p:nvPr/>
          </p:nvSpPr>
          <p:spPr bwMode="auto">
            <a:xfrm>
              <a:off x="3320233" y="3470682"/>
              <a:ext cx="501941" cy="307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AD</a:t>
              </a:r>
              <a:r>
                <a:rPr lang="en-US" altLang="en-US" sz="1400" baseline="-25000"/>
                <a:t>2</a:t>
              </a:r>
            </a:p>
          </p:txBody>
        </p:sp>
      </p:grpSp>
      <p:grpSp>
        <p:nvGrpSpPr>
          <p:cNvPr id="26" name="Group 79"/>
          <p:cNvGrpSpPr>
            <a:grpSpLocks/>
          </p:cNvGrpSpPr>
          <p:nvPr/>
        </p:nvGrpSpPr>
        <p:grpSpPr bwMode="auto">
          <a:xfrm>
            <a:off x="1257300" y="1978025"/>
            <a:ext cx="1557338" cy="3303588"/>
            <a:chOff x="1258021" y="1978115"/>
            <a:chExt cx="1556837" cy="3303110"/>
          </a:xfrm>
        </p:grpSpPr>
        <p:grpSp>
          <p:nvGrpSpPr>
            <p:cNvPr id="22589" name="Group 20"/>
            <p:cNvGrpSpPr>
              <a:grpSpLocks/>
            </p:cNvGrpSpPr>
            <p:nvPr/>
          </p:nvGrpSpPr>
          <p:grpSpPr bwMode="auto">
            <a:xfrm>
              <a:off x="1258021" y="1978115"/>
              <a:ext cx="1556837" cy="2763698"/>
              <a:chOff x="1509964" y="1383460"/>
              <a:chExt cx="1555842" cy="2763618"/>
            </a:xfrm>
          </p:grpSpPr>
          <p:cxnSp>
            <p:nvCxnSpPr>
              <p:cNvPr id="36" name="Straight Connector 35"/>
              <p:cNvCxnSpPr/>
              <p:nvPr/>
            </p:nvCxnSpPr>
            <p:spPr>
              <a:xfrm rot="16200000" flipV="1">
                <a:off x="1114157" y="2997673"/>
                <a:ext cx="2285603" cy="12688"/>
              </a:xfrm>
              <a:prstGeom prst="line">
                <a:avLst/>
              </a:prstGeom>
              <a:ln w="38100">
                <a:solidFill>
                  <a:srgbClr val="008080"/>
                </a:solidFill>
              </a:ln>
            </p:spPr>
            <p:style>
              <a:lnRef idx="1">
                <a:schemeClr val="accent1"/>
              </a:lnRef>
              <a:fillRef idx="0">
                <a:schemeClr val="accent1"/>
              </a:fillRef>
              <a:effectRef idx="0">
                <a:schemeClr val="accent1"/>
              </a:effectRef>
              <a:fontRef idx="minor">
                <a:schemeClr val="tx1"/>
              </a:fontRef>
            </p:style>
          </p:cxnSp>
          <p:sp>
            <p:nvSpPr>
              <p:cNvPr id="22592" name="TextBox 22"/>
              <p:cNvSpPr txBox="1">
                <a:spLocks noChangeArrowheads="1"/>
              </p:cNvSpPr>
              <p:nvPr/>
            </p:nvSpPr>
            <p:spPr bwMode="auto">
              <a:xfrm>
                <a:off x="1509964" y="1383460"/>
                <a:ext cx="1555842" cy="523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Long-run</a:t>
                </a:r>
              </a:p>
              <a:p>
                <a:pPr algn="ctr" eaLnBrk="1" hangingPunct="1"/>
                <a:r>
                  <a:rPr lang="en-US" altLang="en-US" sz="1400"/>
                  <a:t>aggregate supply</a:t>
                </a:r>
              </a:p>
            </p:txBody>
          </p:sp>
        </p:grpSp>
        <p:sp>
          <p:nvSpPr>
            <p:cNvPr id="22590" name="TextBox 96"/>
            <p:cNvSpPr txBox="1">
              <a:spLocks noChangeArrowheads="1"/>
            </p:cNvSpPr>
            <p:nvPr/>
          </p:nvSpPr>
          <p:spPr bwMode="auto">
            <a:xfrm>
              <a:off x="1456928" y="4758005"/>
              <a:ext cx="11192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Natural rate</a:t>
              </a:r>
            </a:p>
            <a:p>
              <a:pPr eaLnBrk="1" hangingPunct="1"/>
              <a:r>
                <a:rPr lang="en-US" altLang="en-US" sz="1400"/>
                <a:t>of output</a:t>
              </a:r>
            </a:p>
          </p:txBody>
        </p:sp>
      </p:grpSp>
      <p:grpSp>
        <p:nvGrpSpPr>
          <p:cNvPr id="28" name="Group 46"/>
          <p:cNvGrpSpPr>
            <a:grpSpLocks/>
          </p:cNvGrpSpPr>
          <p:nvPr/>
        </p:nvGrpSpPr>
        <p:grpSpPr bwMode="auto">
          <a:xfrm>
            <a:off x="128588" y="3398838"/>
            <a:ext cx="2251075" cy="534987"/>
            <a:chOff x="127938" y="3576802"/>
            <a:chExt cx="2251655" cy="535388"/>
          </a:xfrm>
        </p:grpSpPr>
        <p:grpSp>
          <p:nvGrpSpPr>
            <p:cNvPr id="22583" name="Group 65"/>
            <p:cNvGrpSpPr>
              <a:grpSpLocks/>
            </p:cNvGrpSpPr>
            <p:nvPr/>
          </p:nvGrpSpPr>
          <p:grpSpPr bwMode="auto">
            <a:xfrm>
              <a:off x="127938" y="3804413"/>
              <a:ext cx="1948575" cy="307777"/>
              <a:chOff x="368215" y="2939306"/>
              <a:chExt cx="1947079" cy="307579"/>
            </a:xfrm>
          </p:grpSpPr>
          <p:grpSp>
            <p:nvGrpSpPr>
              <p:cNvPr id="22585" name="Group 36"/>
              <p:cNvGrpSpPr>
                <a:grpSpLocks/>
              </p:cNvGrpSpPr>
              <p:nvPr/>
            </p:nvGrpSpPr>
            <p:grpSpPr bwMode="auto">
              <a:xfrm>
                <a:off x="368215" y="2939306"/>
                <a:ext cx="1889415" cy="307579"/>
                <a:chOff x="1401350" y="3008390"/>
                <a:chExt cx="1889398" cy="307579"/>
              </a:xfrm>
            </p:grpSpPr>
            <p:cxnSp>
              <p:nvCxnSpPr>
                <p:cNvPr id="52" name="Straight Connector 51"/>
                <p:cNvCxnSpPr/>
                <p:nvPr/>
              </p:nvCxnSpPr>
              <p:spPr>
                <a:xfrm flipV="1">
                  <a:off x="1831339" y="3169903"/>
                  <a:ext cx="1459741" cy="3175"/>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2588" name="TextBox 38"/>
                <p:cNvSpPr txBox="1">
                  <a:spLocks noChangeArrowheads="1"/>
                </p:cNvSpPr>
                <p:nvPr/>
              </p:nvSpPr>
              <p:spPr bwMode="auto">
                <a:xfrm>
                  <a:off x="1401350" y="3008390"/>
                  <a:ext cx="371929" cy="307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P</a:t>
                  </a:r>
                  <a:r>
                    <a:rPr lang="en-US" altLang="en-US" sz="1400" baseline="-25000"/>
                    <a:t>1</a:t>
                  </a:r>
                </a:p>
              </p:txBody>
            </p:sp>
          </p:grpSp>
          <p:sp>
            <p:nvSpPr>
              <p:cNvPr id="22586" name="Freeform 183"/>
              <p:cNvSpPr>
                <a:spLocks/>
              </p:cNvSpPr>
              <p:nvPr/>
            </p:nvSpPr>
            <p:spPr bwMode="auto">
              <a:xfrm>
                <a:off x="2169087" y="3031140"/>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22584" name="TextBox 38"/>
            <p:cNvSpPr txBox="1">
              <a:spLocks noChangeArrowheads="1"/>
            </p:cNvSpPr>
            <p:nvPr/>
          </p:nvSpPr>
          <p:spPr bwMode="auto">
            <a:xfrm>
              <a:off x="2074701" y="3576802"/>
              <a:ext cx="3048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A</a:t>
              </a:r>
              <a:endParaRPr lang="en-US" altLang="en-US" sz="1400" baseline="-25000"/>
            </a:p>
          </p:txBody>
        </p:sp>
      </p:grpSp>
      <p:grpSp>
        <p:nvGrpSpPr>
          <p:cNvPr id="32" name="Group 53"/>
          <p:cNvGrpSpPr>
            <a:grpSpLocks/>
          </p:cNvGrpSpPr>
          <p:nvPr/>
        </p:nvGrpSpPr>
        <p:grpSpPr bwMode="auto">
          <a:xfrm>
            <a:off x="119063" y="2738438"/>
            <a:ext cx="2263775" cy="458787"/>
            <a:chOff x="95490" y="2847839"/>
            <a:chExt cx="2264259" cy="459146"/>
          </a:xfrm>
        </p:grpSpPr>
        <p:grpSp>
          <p:nvGrpSpPr>
            <p:cNvPr id="22577" name="Group 64"/>
            <p:cNvGrpSpPr>
              <a:grpSpLocks/>
            </p:cNvGrpSpPr>
            <p:nvPr/>
          </p:nvGrpSpPr>
          <p:grpSpPr bwMode="auto">
            <a:xfrm>
              <a:off x="95490" y="2999208"/>
              <a:ext cx="1968372" cy="307777"/>
              <a:chOff x="332474" y="2927439"/>
              <a:chExt cx="1968802" cy="307579"/>
            </a:xfrm>
          </p:grpSpPr>
          <p:grpSp>
            <p:nvGrpSpPr>
              <p:cNvPr id="22579" name="Group 36"/>
              <p:cNvGrpSpPr>
                <a:grpSpLocks/>
              </p:cNvGrpSpPr>
              <p:nvPr/>
            </p:nvGrpSpPr>
            <p:grpSpPr bwMode="auto">
              <a:xfrm>
                <a:off x="332474" y="2927439"/>
                <a:ext cx="1880205" cy="307579"/>
                <a:chOff x="1365609" y="2996524"/>
                <a:chExt cx="1880188" cy="307579"/>
              </a:xfrm>
            </p:grpSpPr>
            <p:cxnSp>
              <p:nvCxnSpPr>
                <p:cNvPr id="59" name="Straight Connector 58"/>
                <p:cNvCxnSpPr/>
                <p:nvPr/>
              </p:nvCxnSpPr>
              <p:spPr>
                <a:xfrm>
                  <a:off x="1829355" y="3172323"/>
                  <a:ext cx="1416650" cy="11114"/>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2582" name="TextBox 38"/>
                <p:cNvSpPr txBox="1">
                  <a:spLocks noChangeArrowheads="1"/>
                </p:cNvSpPr>
                <p:nvPr/>
              </p:nvSpPr>
              <p:spPr bwMode="auto">
                <a:xfrm>
                  <a:off x="1365609" y="2996524"/>
                  <a:ext cx="372296" cy="307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P</a:t>
                  </a:r>
                  <a:r>
                    <a:rPr lang="en-US" altLang="en-US" sz="1400" baseline="-25000"/>
                    <a:t>2</a:t>
                  </a:r>
                </a:p>
              </p:txBody>
            </p:sp>
          </p:grpSp>
          <p:sp>
            <p:nvSpPr>
              <p:cNvPr id="22580" name="Freeform 183"/>
              <p:cNvSpPr>
                <a:spLocks/>
              </p:cNvSpPr>
              <p:nvPr/>
            </p:nvSpPr>
            <p:spPr bwMode="auto">
              <a:xfrm>
                <a:off x="2155069" y="3045722"/>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22578" name="TextBox 38"/>
            <p:cNvSpPr txBox="1">
              <a:spLocks noChangeArrowheads="1"/>
            </p:cNvSpPr>
            <p:nvPr/>
          </p:nvSpPr>
          <p:spPr bwMode="auto">
            <a:xfrm>
              <a:off x="2054857" y="2847839"/>
              <a:ext cx="3048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B</a:t>
              </a:r>
              <a:endParaRPr lang="en-US" altLang="en-US" sz="1400" baseline="-25000"/>
            </a:p>
          </p:txBody>
        </p:sp>
      </p:grpSp>
      <p:grpSp>
        <p:nvGrpSpPr>
          <p:cNvPr id="41" name="Group 84"/>
          <p:cNvGrpSpPr>
            <a:grpSpLocks/>
          </p:cNvGrpSpPr>
          <p:nvPr/>
        </p:nvGrpSpPr>
        <p:grpSpPr bwMode="auto">
          <a:xfrm>
            <a:off x="6529388" y="1987550"/>
            <a:ext cx="1317625" cy="3303588"/>
            <a:chOff x="1257980" y="1978115"/>
            <a:chExt cx="1318165" cy="3303110"/>
          </a:xfrm>
        </p:grpSpPr>
        <p:grpSp>
          <p:nvGrpSpPr>
            <p:cNvPr id="22573" name="Group 20"/>
            <p:cNvGrpSpPr>
              <a:grpSpLocks/>
            </p:cNvGrpSpPr>
            <p:nvPr/>
          </p:nvGrpSpPr>
          <p:grpSpPr bwMode="auto">
            <a:xfrm>
              <a:off x="1257980" y="1978115"/>
              <a:ext cx="1241045" cy="2763698"/>
              <a:chOff x="1509963" y="1383460"/>
              <a:chExt cx="1240285" cy="2763618"/>
            </a:xfrm>
          </p:grpSpPr>
          <p:cxnSp>
            <p:nvCxnSpPr>
              <p:cNvPr id="88" name="Straight Connector 87"/>
              <p:cNvCxnSpPr/>
              <p:nvPr/>
            </p:nvCxnSpPr>
            <p:spPr>
              <a:xfrm rot="16200000" flipV="1">
                <a:off x="1113135" y="2997668"/>
                <a:ext cx="2285603" cy="12697"/>
              </a:xfrm>
              <a:prstGeom prst="line">
                <a:avLst/>
              </a:prstGeom>
              <a:ln w="38100">
                <a:solidFill>
                  <a:srgbClr val="008080"/>
                </a:solidFill>
              </a:ln>
            </p:spPr>
            <p:style>
              <a:lnRef idx="1">
                <a:schemeClr val="accent1"/>
              </a:lnRef>
              <a:fillRef idx="0">
                <a:schemeClr val="accent1"/>
              </a:fillRef>
              <a:effectRef idx="0">
                <a:schemeClr val="accent1"/>
              </a:effectRef>
              <a:fontRef idx="minor">
                <a:schemeClr val="tx1"/>
              </a:fontRef>
            </p:style>
          </p:cxnSp>
          <p:sp>
            <p:nvSpPr>
              <p:cNvPr id="22576" name="TextBox 22"/>
              <p:cNvSpPr txBox="1">
                <a:spLocks noChangeArrowheads="1"/>
              </p:cNvSpPr>
              <p:nvPr/>
            </p:nvSpPr>
            <p:spPr bwMode="auto">
              <a:xfrm>
                <a:off x="1509963" y="1383460"/>
                <a:ext cx="1240285" cy="523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Long-run</a:t>
                </a:r>
              </a:p>
              <a:p>
                <a:pPr algn="ctr" eaLnBrk="1" hangingPunct="1"/>
                <a:r>
                  <a:rPr lang="en-US" altLang="en-US" sz="1400"/>
                  <a:t>Phillips curve</a:t>
                </a:r>
              </a:p>
            </p:txBody>
          </p:sp>
        </p:grpSp>
        <p:sp>
          <p:nvSpPr>
            <p:cNvPr id="22574" name="TextBox 96"/>
            <p:cNvSpPr txBox="1">
              <a:spLocks noChangeArrowheads="1"/>
            </p:cNvSpPr>
            <p:nvPr/>
          </p:nvSpPr>
          <p:spPr bwMode="auto">
            <a:xfrm>
              <a:off x="1456928" y="4758005"/>
              <a:ext cx="11192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Natural rate</a:t>
              </a:r>
            </a:p>
            <a:p>
              <a:pPr algn="ctr" eaLnBrk="1" hangingPunct="1"/>
              <a:r>
                <a:rPr lang="en-US" altLang="en-US" sz="1400"/>
                <a:t>of output</a:t>
              </a:r>
            </a:p>
          </p:txBody>
        </p:sp>
      </p:grpSp>
      <p:grpSp>
        <p:nvGrpSpPr>
          <p:cNvPr id="44" name="Group 93"/>
          <p:cNvGrpSpPr>
            <a:grpSpLocks/>
          </p:cNvGrpSpPr>
          <p:nvPr/>
        </p:nvGrpSpPr>
        <p:grpSpPr bwMode="auto">
          <a:xfrm>
            <a:off x="5580063" y="2871788"/>
            <a:ext cx="1768475" cy="398462"/>
            <a:chOff x="5402075" y="2829064"/>
            <a:chExt cx="1768656" cy="398581"/>
          </a:xfrm>
        </p:grpSpPr>
        <p:cxnSp>
          <p:nvCxnSpPr>
            <p:cNvPr id="30" name="Straight Connector 29"/>
            <p:cNvCxnSpPr/>
            <p:nvPr/>
          </p:nvCxnSpPr>
          <p:spPr bwMode="auto">
            <a:xfrm flipV="1">
              <a:off x="5402075" y="3159363"/>
              <a:ext cx="1674983" cy="0"/>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2570" name="Group 70"/>
            <p:cNvGrpSpPr>
              <a:grpSpLocks/>
            </p:cNvGrpSpPr>
            <p:nvPr/>
          </p:nvGrpSpPr>
          <p:grpSpPr bwMode="auto">
            <a:xfrm>
              <a:off x="6774155" y="2829064"/>
              <a:ext cx="396576" cy="398581"/>
              <a:chOff x="6073513" y="2565432"/>
              <a:chExt cx="396576" cy="398581"/>
            </a:xfrm>
          </p:grpSpPr>
          <p:sp>
            <p:nvSpPr>
              <p:cNvPr id="22571" name="Freeform 183"/>
              <p:cNvSpPr>
                <a:spLocks/>
              </p:cNvSpPr>
              <p:nvPr/>
            </p:nvSpPr>
            <p:spPr bwMode="auto">
              <a:xfrm>
                <a:off x="6323550" y="2827324"/>
                <a:ext cx="146539" cy="136689"/>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22572" name="TextBox 38"/>
              <p:cNvSpPr txBox="1">
                <a:spLocks noChangeArrowheads="1"/>
              </p:cNvSpPr>
              <p:nvPr/>
            </p:nvSpPr>
            <p:spPr bwMode="auto">
              <a:xfrm>
                <a:off x="6073513" y="2565432"/>
                <a:ext cx="3048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B</a:t>
                </a:r>
                <a:endParaRPr lang="en-US" altLang="en-US" sz="1400" baseline="-25000"/>
              </a:p>
            </p:txBody>
          </p:sp>
        </p:grpSp>
      </p:grpSp>
      <p:grpSp>
        <p:nvGrpSpPr>
          <p:cNvPr id="46" name="Group 92"/>
          <p:cNvGrpSpPr>
            <a:grpSpLocks/>
          </p:cNvGrpSpPr>
          <p:nvPr/>
        </p:nvGrpSpPr>
        <p:grpSpPr bwMode="auto">
          <a:xfrm>
            <a:off x="5589588" y="3802063"/>
            <a:ext cx="1768475" cy="396875"/>
            <a:chOff x="5411605" y="3802839"/>
            <a:chExt cx="1768270" cy="396063"/>
          </a:xfrm>
        </p:grpSpPr>
        <p:cxnSp>
          <p:nvCxnSpPr>
            <p:cNvPr id="42" name="Straight Connector 41"/>
            <p:cNvCxnSpPr/>
            <p:nvPr/>
          </p:nvCxnSpPr>
          <p:spPr bwMode="auto">
            <a:xfrm>
              <a:off x="5411605" y="4130779"/>
              <a:ext cx="1677792" cy="1585"/>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2566" name="Group 63"/>
            <p:cNvGrpSpPr>
              <a:grpSpLocks/>
            </p:cNvGrpSpPr>
            <p:nvPr/>
          </p:nvGrpSpPr>
          <p:grpSpPr bwMode="auto">
            <a:xfrm>
              <a:off x="6750408" y="3802839"/>
              <a:ext cx="429467" cy="396063"/>
              <a:chOff x="6928540" y="3800464"/>
              <a:chExt cx="429467" cy="396063"/>
            </a:xfrm>
          </p:grpSpPr>
          <p:sp>
            <p:nvSpPr>
              <p:cNvPr id="22567" name="Freeform 183"/>
              <p:cNvSpPr>
                <a:spLocks/>
              </p:cNvSpPr>
              <p:nvPr/>
            </p:nvSpPr>
            <p:spPr bwMode="auto">
              <a:xfrm>
                <a:off x="7212092" y="4059763"/>
                <a:ext cx="145915" cy="13676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22568" name="TextBox 38"/>
              <p:cNvSpPr txBox="1">
                <a:spLocks noChangeArrowheads="1"/>
              </p:cNvSpPr>
              <p:nvPr/>
            </p:nvSpPr>
            <p:spPr bwMode="auto">
              <a:xfrm>
                <a:off x="6928540" y="3800464"/>
                <a:ext cx="3048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A</a:t>
                </a:r>
                <a:endParaRPr lang="en-US" altLang="en-US" sz="1400" baseline="-25000"/>
              </a:p>
            </p:txBody>
          </p:sp>
        </p:grpSp>
      </p:grpSp>
      <p:cxnSp>
        <p:nvCxnSpPr>
          <p:cNvPr id="96" name="Straight Arrow Connector 95"/>
          <p:cNvCxnSpPr/>
          <p:nvPr/>
        </p:nvCxnSpPr>
        <p:spPr>
          <a:xfrm rot="5400000" flipH="1" flipV="1">
            <a:off x="5402263" y="3687763"/>
            <a:ext cx="903287" cy="1587"/>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7" name="Straight Arrow Connector 96"/>
          <p:cNvCxnSpPr/>
          <p:nvPr/>
        </p:nvCxnSpPr>
        <p:spPr>
          <a:xfrm rot="16200000" flipV="1">
            <a:off x="319881" y="3448844"/>
            <a:ext cx="688975" cy="1588"/>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a:off x="2374900" y="3960813"/>
            <a:ext cx="1033463" cy="0"/>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8" name="Group 105"/>
          <p:cNvGrpSpPr>
            <a:grpSpLocks/>
          </p:cNvGrpSpPr>
          <p:nvPr/>
        </p:nvGrpSpPr>
        <p:grpSpPr bwMode="auto">
          <a:xfrm>
            <a:off x="3028950" y="2921000"/>
            <a:ext cx="2265363" cy="1028700"/>
            <a:chOff x="3028208" y="2878662"/>
            <a:chExt cx="2265696" cy="1028320"/>
          </a:xfrm>
        </p:grpSpPr>
        <p:sp>
          <p:nvSpPr>
            <p:cNvPr id="22563" name="TextBox 22"/>
            <p:cNvSpPr txBox="1">
              <a:spLocks noChangeArrowheads="1"/>
            </p:cNvSpPr>
            <p:nvPr/>
          </p:nvSpPr>
          <p:spPr bwMode="auto">
            <a:xfrm>
              <a:off x="3488602" y="2878662"/>
              <a:ext cx="1805302" cy="954107"/>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1. An increase in</a:t>
              </a:r>
            </a:p>
            <a:p>
              <a:pPr eaLnBrk="1" hangingPunct="1"/>
              <a:r>
                <a:rPr lang="en-US" altLang="en-US" sz="1400">
                  <a:solidFill>
                    <a:srgbClr val="800080"/>
                  </a:solidFill>
                </a:rPr>
                <a:t>the money supply</a:t>
              </a:r>
            </a:p>
            <a:p>
              <a:pPr eaLnBrk="1" hangingPunct="1"/>
              <a:r>
                <a:rPr lang="en-US" altLang="en-US" sz="1400">
                  <a:solidFill>
                    <a:srgbClr val="800080"/>
                  </a:solidFill>
                </a:rPr>
                <a:t>increases aggregate</a:t>
              </a:r>
            </a:p>
            <a:p>
              <a:pPr eaLnBrk="1" hangingPunct="1"/>
              <a:r>
                <a:rPr lang="en-US" altLang="en-US" sz="1400">
                  <a:solidFill>
                    <a:srgbClr val="800080"/>
                  </a:solidFill>
                </a:rPr>
                <a:t>demand . . .</a:t>
              </a:r>
            </a:p>
          </p:txBody>
        </p:sp>
        <p:cxnSp>
          <p:nvCxnSpPr>
            <p:cNvPr id="105" name="Straight Connector 104"/>
            <p:cNvCxnSpPr/>
            <p:nvPr/>
          </p:nvCxnSpPr>
          <p:spPr>
            <a:xfrm flipV="1">
              <a:off x="3028208" y="3610230"/>
              <a:ext cx="439803" cy="296752"/>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50" name="Group 106"/>
          <p:cNvGrpSpPr>
            <a:grpSpLocks/>
          </p:cNvGrpSpPr>
          <p:nvPr/>
        </p:nvGrpSpPr>
        <p:grpSpPr bwMode="auto">
          <a:xfrm>
            <a:off x="674688" y="3532188"/>
            <a:ext cx="1192212" cy="1146175"/>
            <a:chOff x="1294412" y="4476998"/>
            <a:chExt cx="1192170" cy="1147258"/>
          </a:xfrm>
        </p:grpSpPr>
        <p:sp>
          <p:nvSpPr>
            <p:cNvPr id="22561" name="TextBox 22"/>
            <p:cNvSpPr txBox="1">
              <a:spLocks noChangeArrowheads="1"/>
            </p:cNvSpPr>
            <p:nvPr/>
          </p:nvSpPr>
          <p:spPr bwMode="auto">
            <a:xfrm>
              <a:off x="1327290" y="4885592"/>
              <a:ext cx="1159292" cy="738664"/>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2. . . . raises</a:t>
              </a:r>
            </a:p>
            <a:p>
              <a:pPr eaLnBrk="1" hangingPunct="1"/>
              <a:r>
                <a:rPr lang="en-US" altLang="en-US" sz="1400">
                  <a:solidFill>
                    <a:srgbClr val="800080"/>
                  </a:solidFill>
                </a:rPr>
                <a:t>the price</a:t>
              </a:r>
            </a:p>
            <a:p>
              <a:pPr eaLnBrk="1" hangingPunct="1"/>
              <a:r>
                <a:rPr lang="en-US" altLang="en-US" sz="1400">
                  <a:solidFill>
                    <a:srgbClr val="800080"/>
                  </a:solidFill>
                </a:rPr>
                <a:t>level . . .</a:t>
              </a:r>
            </a:p>
          </p:txBody>
        </p:sp>
        <p:cxnSp>
          <p:nvCxnSpPr>
            <p:cNvPr id="109" name="Straight Connector 108"/>
            <p:cNvCxnSpPr/>
            <p:nvPr/>
          </p:nvCxnSpPr>
          <p:spPr>
            <a:xfrm rot="16200000" flipH="1">
              <a:off x="1271160" y="4500250"/>
              <a:ext cx="476700" cy="430197"/>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54" name="Group 110"/>
          <p:cNvGrpSpPr>
            <a:grpSpLocks/>
          </p:cNvGrpSpPr>
          <p:nvPr/>
        </p:nvGrpSpPr>
        <p:grpSpPr bwMode="auto">
          <a:xfrm>
            <a:off x="5873750" y="3178175"/>
            <a:ext cx="3032125" cy="738188"/>
            <a:chOff x="-463135" y="4707461"/>
            <a:chExt cx="3032164" cy="738664"/>
          </a:xfrm>
        </p:grpSpPr>
        <p:sp>
          <p:nvSpPr>
            <p:cNvPr id="22559" name="TextBox 22"/>
            <p:cNvSpPr txBox="1">
              <a:spLocks noChangeArrowheads="1"/>
            </p:cNvSpPr>
            <p:nvPr/>
          </p:nvSpPr>
          <p:spPr bwMode="auto">
            <a:xfrm>
              <a:off x="1111579" y="4707461"/>
              <a:ext cx="1457450" cy="738664"/>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3. . . . and</a:t>
              </a:r>
            </a:p>
            <a:p>
              <a:pPr eaLnBrk="1" hangingPunct="1"/>
              <a:r>
                <a:rPr lang="en-US" altLang="en-US" sz="1400">
                  <a:solidFill>
                    <a:srgbClr val="800080"/>
                  </a:solidFill>
                </a:rPr>
                <a:t>increases the</a:t>
              </a:r>
            </a:p>
            <a:p>
              <a:pPr eaLnBrk="1" hangingPunct="1"/>
              <a:r>
                <a:rPr lang="en-US" altLang="en-US" sz="1400">
                  <a:solidFill>
                    <a:srgbClr val="800080"/>
                  </a:solidFill>
                </a:rPr>
                <a:t>inflation rate . . .</a:t>
              </a:r>
            </a:p>
          </p:txBody>
        </p:sp>
        <p:cxnSp>
          <p:nvCxnSpPr>
            <p:cNvPr id="113" name="Straight Connector 112"/>
            <p:cNvCxnSpPr/>
            <p:nvPr/>
          </p:nvCxnSpPr>
          <p:spPr>
            <a:xfrm flipV="1">
              <a:off x="-463135" y="5077588"/>
              <a:ext cx="1574820" cy="147732"/>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55" name="Group 124"/>
          <p:cNvGrpSpPr>
            <a:grpSpLocks/>
          </p:cNvGrpSpPr>
          <p:nvPr/>
        </p:nvGrpSpPr>
        <p:grpSpPr bwMode="auto">
          <a:xfrm>
            <a:off x="2074863" y="4614863"/>
            <a:ext cx="5168900" cy="1046162"/>
            <a:chOff x="2074226" y="4572002"/>
            <a:chExt cx="5169723" cy="1046607"/>
          </a:xfrm>
        </p:grpSpPr>
        <p:grpSp>
          <p:nvGrpSpPr>
            <p:cNvPr id="22555" name="Group 117"/>
            <p:cNvGrpSpPr>
              <a:grpSpLocks/>
            </p:cNvGrpSpPr>
            <p:nvPr/>
          </p:nvGrpSpPr>
          <p:grpSpPr bwMode="auto">
            <a:xfrm>
              <a:off x="2074226" y="4651169"/>
              <a:ext cx="4431740" cy="967440"/>
              <a:chOff x="-296881" y="4750130"/>
              <a:chExt cx="4431740" cy="967440"/>
            </a:xfrm>
          </p:grpSpPr>
          <p:sp>
            <p:nvSpPr>
              <p:cNvPr id="22557" name="TextBox 22"/>
              <p:cNvSpPr txBox="1">
                <a:spLocks noChangeArrowheads="1"/>
              </p:cNvSpPr>
              <p:nvPr/>
            </p:nvSpPr>
            <p:spPr bwMode="auto">
              <a:xfrm>
                <a:off x="519767" y="5194350"/>
                <a:ext cx="3615092" cy="523220"/>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4. . . . but leaves output and unemployment</a:t>
                </a:r>
              </a:p>
              <a:p>
                <a:pPr eaLnBrk="1" hangingPunct="1"/>
                <a:r>
                  <a:rPr lang="en-US" altLang="en-US" sz="1400">
                    <a:solidFill>
                      <a:srgbClr val="800080"/>
                    </a:solidFill>
                  </a:rPr>
                  <a:t>at their natural rates.</a:t>
                </a:r>
              </a:p>
            </p:txBody>
          </p:sp>
          <p:cxnSp>
            <p:nvCxnSpPr>
              <p:cNvPr id="120" name="Straight Connector 119"/>
              <p:cNvCxnSpPr/>
              <p:nvPr/>
            </p:nvCxnSpPr>
            <p:spPr>
              <a:xfrm>
                <a:off x="-296881" y="4750372"/>
                <a:ext cx="930423" cy="431984"/>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cxnSp>
          <p:nvCxnSpPr>
            <p:cNvPr id="122" name="Straight Connector 121"/>
            <p:cNvCxnSpPr/>
            <p:nvPr/>
          </p:nvCxnSpPr>
          <p:spPr>
            <a:xfrm rot="10800000" flipV="1">
              <a:off x="6042020" y="4572002"/>
              <a:ext cx="1201929" cy="603507"/>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187317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par>
                                <p:cTn id="12" presetID="22" presetClass="entr" presetSubtype="4"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par>
                          <p:cTn id="15" fill="hold" nodeType="afterGroup">
                            <p:stCondLst>
                              <p:cond delay="1000"/>
                            </p:stCondLst>
                            <p:childTnLst>
                              <p:par>
                                <p:cTn id="16" presetID="22" presetClass="entr" presetSubtype="1"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up)">
                                      <p:cBhvr>
                                        <p:cTn id="18" dur="1000"/>
                                        <p:tgtEl>
                                          <p:spTgt spid="26"/>
                                        </p:tgtEl>
                                      </p:cBhvr>
                                    </p:animEffect>
                                  </p:childTnLst>
                                </p:cTn>
                              </p:par>
                            </p:childTnLst>
                          </p:cTn>
                        </p:par>
                        <p:par>
                          <p:cTn id="19" fill="hold" nodeType="afterGroup">
                            <p:stCondLst>
                              <p:cond delay="2000"/>
                            </p:stCondLst>
                            <p:childTnLst>
                              <p:par>
                                <p:cTn id="20" presetID="22" presetClass="entr" presetSubtype="8"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1000"/>
                                        <p:tgtEl>
                                          <p:spTgt spid="18"/>
                                        </p:tgtEl>
                                      </p:cBhvr>
                                    </p:animEffect>
                                  </p:childTnLst>
                                </p:cTn>
                              </p:par>
                            </p:childTnLst>
                          </p:cTn>
                        </p:par>
                        <p:par>
                          <p:cTn id="23" fill="hold" nodeType="afterGroup">
                            <p:stCondLst>
                              <p:cond delay="3000"/>
                            </p:stCondLst>
                            <p:childTnLst>
                              <p:par>
                                <p:cTn id="24" presetID="22" presetClass="entr" presetSubtype="8" fill="hold"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1000"/>
                                        <p:tgtEl>
                                          <p:spTgt spid="28"/>
                                        </p:tgtEl>
                                      </p:cBhvr>
                                    </p:animEffect>
                                  </p:childTnLst>
                                </p:cTn>
                              </p:par>
                            </p:childTnLst>
                          </p:cTn>
                        </p:par>
                        <p:par>
                          <p:cTn id="27" fill="hold" nodeType="afterGroup">
                            <p:stCondLst>
                              <p:cond delay="4000"/>
                            </p:stCondLst>
                            <p:childTnLst>
                              <p:par>
                                <p:cTn id="28" presetID="22" presetClass="entr" presetSubtype="8" fill="hold" grpId="0"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left)">
                                      <p:cBhvr>
                                        <p:cTn id="30" dur="500"/>
                                        <p:tgtEl>
                                          <p:spTgt spid="25"/>
                                        </p:tgtEl>
                                      </p:cBhvr>
                                    </p:animEffect>
                                  </p:childTnLst>
                                </p:cTn>
                              </p:par>
                            </p:childTnLst>
                          </p:cTn>
                        </p:par>
                        <p:par>
                          <p:cTn id="31" fill="hold" nodeType="afterGroup">
                            <p:stCondLst>
                              <p:cond delay="45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2" presetClass="entr" presetSubtype="4"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down)">
                                      <p:cBhvr>
                                        <p:cTn id="37" dur="500"/>
                                        <p:tgtEl>
                                          <p:spTgt spid="7"/>
                                        </p:tgtEl>
                                      </p:cBhvr>
                                    </p:animEffect>
                                  </p:childTnLst>
                                </p:cTn>
                              </p:par>
                            </p:childTnLst>
                          </p:cTn>
                        </p:par>
                        <p:par>
                          <p:cTn id="38" fill="hold" nodeType="afterGroup">
                            <p:stCondLst>
                              <p:cond delay="50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1000"/>
                                        <p:tgtEl>
                                          <p:spTgt spid="41"/>
                                        </p:tgtEl>
                                      </p:cBhvr>
                                    </p:animEffect>
                                  </p:childTnLst>
                                </p:cTn>
                              </p:par>
                            </p:childTnLst>
                          </p:cTn>
                        </p:par>
                        <p:par>
                          <p:cTn id="42" fill="hold" nodeType="afterGroup">
                            <p:stCondLst>
                              <p:cond delay="6000"/>
                            </p:stCondLst>
                            <p:childTnLst>
                              <p:par>
                                <p:cTn id="43" presetID="22" presetClass="entr" presetSubtype="8"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wipe(left)">
                                      <p:cBhvr>
                                        <p:cTn id="45" dur="1000"/>
                                        <p:tgtEl>
                                          <p:spTgt spid="46"/>
                                        </p:tgtEl>
                                      </p:cBhvr>
                                    </p:animEffect>
                                  </p:childTnLst>
                                </p:cTn>
                              </p:par>
                            </p:childTnLst>
                          </p:cTn>
                        </p:par>
                        <p:par>
                          <p:cTn id="46" fill="hold" nodeType="afterGroup">
                            <p:stCondLst>
                              <p:cond delay="7000"/>
                            </p:stCondLst>
                            <p:childTnLst>
                              <p:par>
                                <p:cTn id="47" presetID="22" presetClass="entr" presetSubtype="8" fill="hold" nodeType="afterEffect">
                                  <p:stCondLst>
                                    <p:cond delay="0"/>
                                  </p:stCondLst>
                                  <p:childTnLst>
                                    <p:set>
                                      <p:cBhvr>
                                        <p:cTn id="48" dur="1" fill="hold">
                                          <p:stCondLst>
                                            <p:cond delay="0"/>
                                          </p:stCondLst>
                                        </p:cTn>
                                        <p:tgtEl>
                                          <p:spTgt spid="99"/>
                                        </p:tgtEl>
                                        <p:attrNameLst>
                                          <p:attrName>style.visibility</p:attrName>
                                        </p:attrNameLst>
                                      </p:cBhvr>
                                      <p:to>
                                        <p:strVal val="visible"/>
                                      </p:to>
                                    </p:set>
                                    <p:animEffect transition="in" filter="wipe(left)">
                                      <p:cBhvr>
                                        <p:cTn id="49" dur="500"/>
                                        <p:tgtEl>
                                          <p:spTgt spid="99"/>
                                        </p:tgtEl>
                                      </p:cBhvr>
                                    </p:animEffect>
                                  </p:childTnLst>
                                </p:cTn>
                              </p:par>
                            </p:childTnLst>
                          </p:cTn>
                        </p:par>
                        <p:par>
                          <p:cTn id="50" fill="hold" nodeType="afterGroup">
                            <p:stCondLst>
                              <p:cond delay="7500"/>
                            </p:stCondLst>
                            <p:childTnLst>
                              <p:par>
                                <p:cTn id="51" presetID="22" presetClass="entr" presetSubtype="8"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1000"/>
                                        <p:tgtEl>
                                          <p:spTgt spid="21"/>
                                        </p:tgtEl>
                                      </p:cBhvr>
                                    </p:animEffect>
                                  </p:childTnLst>
                                </p:cTn>
                              </p:par>
                            </p:childTnLst>
                          </p:cTn>
                        </p:par>
                        <p:par>
                          <p:cTn id="54" fill="hold" nodeType="afterGroup">
                            <p:stCondLst>
                              <p:cond delay="8500"/>
                            </p:stCondLst>
                            <p:childTnLst>
                              <p:par>
                                <p:cTn id="55" presetID="22" presetClass="entr" presetSubtype="8" fill="hold" nodeType="after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wipe(left)">
                                      <p:cBhvr>
                                        <p:cTn id="57" dur="500"/>
                                        <p:tgtEl>
                                          <p:spTgt spid="48"/>
                                        </p:tgtEl>
                                      </p:cBhvr>
                                    </p:animEffect>
                                  </p:childTnLst>
                                </p:cTn>
                              </p:par>
                            </p:childTnLst>
                          </p:cTn>
                        </p:par>
                        <p:par>
                          <p:cTn id="58" fill="hold" nodeType="afterGroup">
                            <p:stCondLst>
                              <p:cond delay="9000"/>
                            </p:stCondLst>
                            <p:childTnLst>
                              <p:par>
                                <p:cTn id="59" presetID="22" presetClass="entr" presetSubtype="8" fill="hold" nodeType="after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wipe(left)">
                                      <p:cBhvr>
                                        <p:cTn id="61" dur="1000"/>
                                        <p:tgtEl>
                                          <p:spTgt spid="32"/>
                                        </p:tgtEl>
                                      </p:cBhvr>
                                    </p:animEffect>
                                  </p:childTnLst>
                                </p:cTn>
                              </p:par>
                            </p:childTnLst>
                          </p:cTn>
                        </p:par>
                        <p:par>
                          <p:cTn id="62" fill="hold" nodeType="afterGroup">
                            <p:stCondLst>
                              <p:cond delay="10000"/>
                            </p:stCondLst>
                            <p:childTnLst>
                              <p:par>
                                <p:cTn id="63" presetID="22" presetClass="entr" presetSubtype="4" fill="hold" nodeType="afterEffect">
                                  <p:stCondLst>
                                    <p:cond delay="0"/>
                                  </p:stCondLst>
                                  <p:childTnLst>
                                    <p:set>
                                      <p:cBhvr>
                                        <p:cTn id="64" dur="1" fill="hold">
                                          <p:stCondLst>
                                            <p:cond delay="0"/>
                                          </p:stCondLst>
                                        </p:cTn>
                                        <p:tgtEl>
                                          <p:spTgt spid="97"/>
                                        </p:tgtEl>
                                        <p:attrNameLst>
                                          <p:attrName>style.visibility</p:attrName>
                                        </p:attrNameLst>
                                      </p:cBhvr>
                                      <p:to>
                                        <p:strVal val="visible"/>
                                      </p:to>
                                    </p:set>
                                    <p:animEffect transition="in" filter="wipe(down)">
                                      <p:cBhvr>
                                        <p:cTn id="65" dur="500"/>
                                        <p:tgtEl>
                                          <p:spTgt spid="97"/>
                                        </p:tgtEl>
                                      </p:cBhvr>
                                    </p:animEffect>
                                  </p:childTnLst>
                                </p:cTn>
                              </p:par>
                            </p:childTnLst>
                          </p:cTn>
                        </p:par>
                        <p:par>
                          <p:cTn id="66" fill="hold" nodeType="afterGroup">
                            <p:stCondLst>
                              <p:cond delay="10500"/>
                            </p:stCondLst>
                            <p:childTnLst>
                              <p:par>
                                <p:cTn id="67" presetID="22" presetClass="entr" presetSubtype="8" fill="hold" nodeType="afterEffect">
                                  <p:stCondLst>
                                    <p:cond delay="0"/>
                                  </p:stCondLst>
                                  <p:childTnLst>
                                    <p:set>
                                      <p:cBhvr>
                                        <p:cTn id="68" dur="1" fill="hold">
                                          <p:stCondLst>
                                            <p:cond delay="0"/>
                                          </p:stCondLst>
                                        </p:cTn>
                                        <p:tgtEl>
                                          <p:spTgt spid="50"/>
                                        </p:tgtEl>
                                        <p:attrNameLst>
                                          <p:attrName>style.visibility</p:attrName>
                                        </p:attrNameLst>
                                      </p:cBhvr>
                                      <p:to>
                                        <p:strVal val="visible"/>
                                      </p:to>
                                    </p:set>
                                    <p:animEffect transition="in" filter="wipe(left)">
                                      <p:cBhvr>
                                        <p:cTn id="69" dur="500"/>
                                        <p:tgtEl>
                                          <p:spTgt spid="50"/>
                                        </p:tgtEl>
                                      </p:cBhvr>
                                    </p:animEffect>
                                  </p:childTnLst>
                                </p:cTn>
                              </p:par>
                            </p:childTnLst>
                          </p:cTn>
                        </p:par>
                        <p:par>
                          <p:cTn id="70" fill="hold" nodeType="afterGroup">
                            <p:stCondLst>
                              <p:cond delay="11000"/>
                            </p:stCondLst>
                            <p:childTnLst>
                              <p:par>
                                <p:cTn id="71" presetID="22" presetClass="entr" presetSubtype="8" fill="hold" nodeType="afterEffect">
                                  <p:stCondLst>
                                    <p:cond delay="0"/>
                                  </p:stCondLst>
                                  <p:childTnLst>
                                    <p:set>
                                      <p:cBhvr>
                                        <p:cTn id="72" dur="1" fill="hold">
                                          <p:stCondLst>
                                            <p:cond delay="0"/>
                                          </p:stCondLst>
                                        </p:cTn>
                                        <p:tgtEl>
                                          <p:spTgt spid="44"/>
                                        </p:tgtEl>
                                        <p:attrNameLst>
                                          <p:attrName>style.visibility</p:attrName>
                                        </p:attrNameLst>
                                      </p:cBhvr>
                                      <p:to>
                                        <p:strVal val="visible"/>
                                      </p:to>
                                    </p:set>
                                    <p:animEffect transition="in" filter="wipe(left)">
                                      <p:cBhvr>
                                        <p:cTn id="73" dur="1000"/>
                                        <p:tgtEl>
                                          <p:spTgt spid="44"/>
                                        </p:tgtEl>
                                      </p:cBhvr>
                                    </p:animEffect>
                                  </p:childTnLst>
                                </p:cTn>
                              </p:par>
                            </p:childTnLst>
                          </p:cTn>
                        </p:par>
                        <p:par>
                          <p:cTn id="74" fill="hold" nodeType="afterGroup">
                            <p:stCondLst>
                              <p:cond delay="12000"/>
                            </p:stCondLst>
                            <p:childTnLst>
                              <p:par>
                                <p:cTn id="75" presetID="22" presetClass="entr" presetSubtype="4" fill="hold" nodeType="afterEffect">
                                  <p:stCondLst>
                                    <p:cond delay="0"/>
                                  </p:stCondLst>
                                  <p:childTnLst>
                                    <p:set>
                                      <p:cBhvr>
                                        <p:cTn id="76" dur="1" fill="hold">
                                          <p:stCondLst>
                                            <p:cond delay="0"/>
                                          </p:stCondLst>
                                        </p:cTn>
                                        <p:tgtEl>
                                          <p:spTgt spid="96"/>
                                        </p:tgtEl>
                                        <p:attrNameLst>
                                          <p:attrName>style.visibility</p:attrName>
                                        </p:attrNameLst>
                                      </p:cBhvr>
                                      <p:to>
                                        <p:strVal val="visible"/>
                                      </p:to>
                                    </p:set>
                                    <p:animEffect transition="in" filter="wipe(down)">
                                      <p:cBhvr>
                                        <p:cTn id="77" dur="500"/>
                                        <p:tgtEl>
                                          <p:spTgt spid="96"/>
                                        </p:tgtEl>
                                      </p:cBhvr>
                                    </p:animEffect>
                                  </p:childTnLst>
                                </p:cTn>
                              </p:par>
                            </p:childTnLst>
                          </p:cTn>
                        </p:par>
                        <p:par>
                          <p:cTn id="78" fill="hold" nodeType="afterGroup">
                            <p:stCondLst>
                              <p:cond delay="12500"/>
                            </p:stCondLst>
                            <p:childTnLst>
                              <p:par>
                                <p:cTn id="79" presetID="22" presetClass="entr" presetSubtype="8" fill="hold" nodeType="afterEffect">
                                  <p:stCondLst>
                                    <p:cond delay="0"/>
                                  </p:stCondLst>
                                  <p:childTnLst>
                                    <p:set>
                                      <p:cBhvr>
                                        <p:cTn id="80" dur="1" fill="hold">
                                          <p:stCondLst>
                                            <p:cond delay="0"/>
                                          </p:stCondLst>
                                        </p:cTn>
                                        <p:tgtEl>
                                          <p:spTgt spid="54"/>
                                        </p:tgtEl>
                                        <p:attrNameLst>
                                          <p:attrName>style.visibility</p:attrName>
                                        </p:attrNameLst>
                                      </p:cBhvr>
                                      <p:to>
                                        <p:strVal val="visible"/>
                                      </p:to>
                                    </p:set>
                                    <p:animEffect transition="in" filter="wipe(left)">
                                      <p:cBhvr>
                                        <p:cTn id="81" dur="500"/>
                                        <p:tgtEl>
                                          <p:spTgt spid="54"/>
                                        </p:tgtEl>
                                      </p:cBhvr>
                                    </p:animEffect>
                                  </p:childTnLst>
                                </p:cTn>
                              </p:par>
                            </p:childTnLst>
                          </p:cTn>
                        </p:par>
                        <p:par>
                          <p:cTn id="82" fill="hold" nodeType="afterGroup">
                            <p:stCondLst>
                              <p:cond delay="13000"/>
                            </p:stCondLst>
                            <p:childTnLst>
                              <p:par>
                                <p:cTn id="83" presetID="22" presetClass="entr" presetSubtype="8" fill="hold" nodeType="afterEffect">
                                  <p:stCondLst>
                                    <p:cond delay="0"/>
                                  </p:stCondLst>
                                  <p:childTnLst>
                                    <p:set>
                                      <p:cBhvr>
                                        <p:cTn id="84" dur="1" fill="hold">
                                          <p:stCondLst>
                                            <p:cond delay="0"/>
                                          </p:stCondLst>
                                        </p:cTn>
                                        <p:tgtEl>
                                          <p:spTgt spid="55"/>
                                        </p:tgtEl>
                                        <p:attrNameLst>
                                          <p:attrName>style.visibility</p:attrName>
                                        </p:attrNameLst>
                                      </p:cBhvr>
                                      <p:to>
                                        <p:strVal val="visible"/>
                                      </p:to>
                                    </p:set>
                                    <p:animEffect transition="in" filter="wipe(left)">
                                      <p:cBhvr>
                                        <p:cTn id="85" dur="500"/>
                                        <p:tgtEl>
                                          <p:spTgt spid="55"/>
                                        </p:tgtEl>
                                      </p:cBhvr>
                                    </p:animEffect>
                                  </p:childTnLst>
                                </p:cTn>
                              </p:par>
                            </p:childTnLst>
                          </p:cTn>
                        </p:par>
                        <p:par>
                          <p:cTn id="86" fill="hold" nodeType="afterGroup">
                            <p:stCondLst>
                              <p:cond delay="13500"/>
                            </p:stCondLst>
                            <p:childTnLst>
                              <p:par>
                                <p:cTn id="87" presetID="22" presetClass="entr" presetSubtype="8" fill="hold" grpId="0" nodeType="after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wipe(left)">
                                      <p:cBhvr>
                                        <p:cTn id="8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p:bldP spid="2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09600" y="1447800"/>
            <a:ext cx="8305800" cy="5029200"/>
          </a:xfrm>
        </p:spPr>
        <p:txBody>
          <a:bodyPr>
            <a:normAutofit lnSpcReduction="10000"/>
          </a:bodyPr>
          <a:lstStyle/>
          <a:p>
            <a:pPr marL="0" indent="0">
              <a:buNone/>
            </a:pPr>
            <a:r>
              <a:rPr lang="en-US" b="1" u="sng" dirty="0" smtClean="0"/>
              <a:t>The shift of Phillips curve</a:t>
            </a:r>
          </a:p>
          <a:p>
            <a:pPr marL="0" indent="0">
              <a:buNone/>
            </a:pPr>
            <a:r>
              <a:rPr lang="en-US" b="1" i="1" dirty="0" smtClean="0"/>
              <a:t>+ long run</a:t>
            </a:r>
            <a:r>
              <a:rPr lang="en-US" dirty="0" smtClean="0"/>
              <a:t>: </a:t>
            </a:r>
            <a:r>
              <a:rPr lang="en-US" altLang="en-US" dirty="0"/>
              <a:t>Labor-market </a:t>
            </a:r>
            <a:r>
              <a:rPr lang="en-US" altLang="en-US" dirty="0" smtClean="0"/>
              <a:t>policies that affect </a:t>
            </a:r>
            <a:r>
              <a:rPr lang="en-US" altLang="en-US" dirty="0"/>
              <a:t>the natural rate of </a:t>
            </a:r>
            <a:r>
              <a:rPr lang="en-US" altLang="en-US" dirty="0" smtClean="0"/>
              <a:t>unemployment will shift </a:t>
            </a:r>
            <a:r>
              <a:rPr lang="en-US" altLang="en-US" dirty="0"/>
              <a:t>the Phillips </a:t>
            </a:r>
            <a:r>
              <a:rPr lang="en-US" altLang="en-US" dirty="0" smtClean="0"/>
              <a:t>curve. </a:t>
            </a:r>
            <a:r>
              <a:rPr lang="en-US" altLang="en-US" dirty="0"/>
              <a:t>Policy change - reduce the natural rate of </a:t>
            </a:r>
            <a:r>
              <a:rPr lang="en-US" altLang="en-US" dirty="0" smtClean="0"/>
              <a:t>unemployment </a:t>
            </a:r>
            <a:r>
              <a:rPr lang="en-US" altLang="en-US" dirty="0" smtClean="0">
                <a:latin typeface="Times New Roman"/>
                <a:cs typeface="Times New Roman"/>
              </a:rPr>
              <a:t>→ </a:t>
            </a:r>
            <a:r>
              <a:rPr lang="en-US" altLang="en-US" dirty="0" smtClean="0"/>
              <a:t>Long-run </a:t>
            </a:r>
            <a:r>
              <a:rPr lang="en-US" altLang="en-US" dirty="0"/>
              <a:t>Phillips curve shifts </a:t>
            </a:r>
            <a:r>
              <a:rPr lang="en-US" altLang="en-US" dirty="0" smtClean="0"/>
              <a:t>left, Long-run </a:t>
            </a:r>
            <a:r>
              <a:rPr lang="en-US" altLang="en-US" dirty="0"/>
              <a:t>aggregate-supply shifts </a:t>
            </a:r>
            <a:r>
              <a:rPr lang="en-US" altLang="en-US" dirty="0" smtClean="0"/>
              <a:t>right </a:t>
            </a:r>
            <a:r>
              <a:rPr lang="en-US" altLang="en-US" dirty="0" smtClean="0">
                <a:latin typeface="Times New Roman"/>
                <a:cs typeface="Times New Roman"/>
              </a:rPr>
              <a:t>→ </a:t>
            </a:r>
            <a:r>
              <a:rPr lang="en-US" altLang="en-US" dirty="0" smtClean="0"/>
              <a:t>For </a:t>
            </a:r>
            <a:r>
              <a:rPr lang="en-US" altLang="en-US" dirty="0"/>
              <a:t>any given rate of money growth and inflation </a:t>
            </a:r>
            <a:r>
              <a:rPr lang="en-US" altLang="en-US" dirty="0" smtClean="0"/>
              <a:t>, we have lower unemployment and higher output</a:t>
            </a:r>
          </a:p>
          <a:p>
            <a:pPr marL="0" indent="0">
              <a:buNone/>
            </a:pPr>
            <a:r>
              <a:rPr lang="en-US" altLang="en-US" b="1" i="1" dirty="0" smtClean="0"/>
              <a:t>+ short run</a:t>
            </a:r>
            <a:r>
              <a:rPr lang="en-US" altLang="en-US" dirty="0" smtClean="0"/>
              <a:t>: </a:t>
            </a:r>
            <a:r>
              <a:rPr lang="en-US" altLang="en-US" dirty="0"/>
              <a:t>Each short-run Phillips </a:t>
            </a:r>
            <a:r>
              <a:rPr lang="en-US" altLang="en-US" dirty="0" smtClean="0"/>
              <a:t>curve reflects </a:t>
            </a:r>
            <a:r>
              <a:rPr lang="en-US" altLang="en-US" dirty="0"/>
              <a:t>a particular expected rate of </a:t>
            </a:r>
            <a:r>
              <a:rPr lang="en-US" altLang="en-US" dirty="0" smtClean="0"/>
              <a:t>inflation. Expected </a:t>
            </a:r>
            <a:r>
              <a:rPr lang="en-US" altLang="en-US" dirty="0"/>
              <a:t>inflation – </a:t>
            </a:r>
            <a:r>
              <a:rPr lang="en-US" altLang="en-US" dirty="0" smtClean="0"/>
              <a:t>changes short-run </a:t>
            </a:r>
            <a:r>
              <a:rPr lang="en-US" altLang="en-US" dirty="0"/>
              <a:t>Phillips curve </a:t>
            </a:r>
            <a:r>
              <a:rPr lang="en-US" altLang="en-US" dirty="0" smtClean="0"/>
              <a:t>shifts.</a:t>
            </a:r>
          </a:p>
          <a:p>
            <a:pPr marL="0" indent="0">
              <a:buNone/>
            </a:pPr>
            <a:r>
              <a:rPr lang="en-US" altLang="en-US" dirty="0" smtClean="0"/>
              <a:t>Changes of expected inflation (or expected price) induces shift of AS curve </a:t>
            </a:r>
            <a:endParaRPr lang="en-US" altLang="en-US" dirty="0"/>
          </a:p>
          <a:p>
            <a:pPr marL="0" indent="0">
              <a:buNone/>
            </a:pPr>
            <a:endParaRPr lang="en-US" altLang="en-US" dirty="0"/>
          </a:p>
          <a:p>
            <a:pPr marL="0" indent="0">
              <a:buNone/>
            </a:pPr>
            <a:endParaRPr lang="en-US" altLang="en-US" dirty="0"/>
          </a:p>
          <a:p>
            <a:pPr marL="0" indent="0">
              <a:buNone/>
            </a:pPr>
            <a:endParaRPr lang="en-US" dirty="0" smtClean="0"/>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a:t>III Phillips curve – relationship between inflation and </a:t>
            </a:r>
            <a:r>
              <a:rPr lang="en-US" dirty="0" smtClean="0"/>
              <a:t>unemployment</a:t>
            </a:r>
            <a:endParaRPr lang="en-US" dirty="0"/>
          </a:p>
        </p:txBody>
      </p:sp>
    </p:spTree>
    <p:extLst>
      <p:ext uri="{BB962C8B-B14F-4D97-AF65-F5344CB8AC3E}">
        <p14:creationId xmlns:p14="http://schemas.microsoft.com/office/powerpoint/2010/main" val="34794488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09600" y="1447800"/>
            <a:ext cx="8382000" cy="5181600"/>
          </a:xfrm>
        </p:spPr>
        <p:txBody>
          <a:bodyPr>
            <a:normAutofit fontScale="92500" lnSpcReduction="10000"/>
          </a:bodyPr>
          <a:lstStyle/>
          <a:p>
            <a:pPr marL="0" indent="0">
              <a:buNone/>
            </a:pPr>
            <a:r>
              <a:rPr lang="en-US" b="1" u="sng" dirty="0"/>
              <a:t>The shift of Phillips </a:t>
            </a:r>
            <a:r>
              <a:rPr lang="en-US" b="1" u="sng" dirty="0" smtClean="0"/>
              <a:t>curve</a:t>
            </a:r>
          </a:p>
          <a:p>
            <a:pPr marL="0" indent="0">
              <a:buNone/>
            </a:pPr>
            <a:r>
              <a:rPr lang="en-US" altLang="en-US" dirty="0" smtClean="0"/>
              <a:t>The equation of short run Phillips curve could be given as</a:t>
            </a:r>
          </a:p>
          <a:p>
            <a:pPr marL="0" indent="0">
              <a:buNone/>
            </a:pPr>
            <a:endParaRPr lang="en-US" altLang="en-US" dirty="0"/>
          </a:p>
          <a:p>
            <a:pPr marL="0" indent="0">
              <a:buNone/>
            </a:pPr>
            <a:endParaRPr lang="en-US" altLang="en-US" dirty="0" smtClean="0"/>
          </a:p>
          <a:p>
            <a:pPr marL="0" indent="0">
              <a:buNone/>
            </a:pPr>
            <a:endParaRPr lang="en-US" altLang="en-US" dirty="0"/>
          </a:p>
          <a:p>
            <a:pPr marL="0" indent="0">
              <a:buNone/>
            </a:pPr>
            <a:endParaRPr lang="en-US" altLang="en-US" dirty="0" smtClean="0"/>
          </a:p>
          <a:p>
            <a:pPr marL="0" indent="0">
              <a:buNone/>
            </a:pPr>
            <a:endParaRPr lang="en-US" altLang="en-US" dirty="0"/>
          </a:p>
          <a:p>
            <a:pPr marL="0" indent="0">
              <a:buNone/>
            </a:pPr>
            <a:r>
              <a:rPr lang="en-US" altLang="en-US" dirty="0" smtClean="0">
                <a:cs typeface="Times New Roman"/>
              </a:rPr>
              <a:t>→ short run Phillips curve shifts upward/rightward as expected inflation increases or AS curve shifts downward/leftward</a:t>
            </a:r>
          </a:p>
          <a:p>
            <a:pPr marL="0" indent="0">
              <a:buNone/>
            </a:pPr>
            <a:r>
              <a:rPr lang="en-US" altLang="en-US" dirty="0">
                <a:cs typeface="Times New Roman"/>
              </a:rPr>
              <a:t>short run Phillips curve shifts </a:t>
            </a:r>
            <a:r>
              <a:rPr lang="en-US" altLang="en-US" dirty="0" smtClean="0">
                <a:cs typeface="Times New Roman"/>
              </a:rPr>
              <a:t>downward/leftward </a:t>
            </a:r>
            <a:r>
              <a:rPr lang="en-US" altLang="en-US" dirty="0">
                <a:cs typeface="Times New Roman"/>
              </a:rPr>
              <a:t>as expected inflation </a:t>
            </a:r>
            <a:r>
              <a:rPr lang="en-US" altLang="en-US" dirty="0" smtClean="0">
                <a:cs typeface="Times New Roman"/>
              </a:rPr>
              <a:t>decreases </a:t>
            </a:r>
            <a:r>
              <a:rPr lang="en-US" altLang="en-US" dirty="0">
                <a:cs typeface="Times New Roman"/>
              </a:rPr>
              <a:t>or AS curve shifts </a:t>
            </a:r>
            <a:r>
              <a:rPr lang="en-US" altLang="en-US" dirty="0" smtClean="0">
                <a:cs typeface="Times New Roman"/>
              </a:rPr>
              <a:t>downward/rightward</a:t>
            </a:r>
          </a:p>
          <a:p>
            <a:pPr marL="0" indent="0">
              <a:buNone/>
            </a:pPr>
            <a:r>
              <a:rPr lang="en-US" altLang="en-US" b="1" i="1" dirty="0" smtClean="0">
                <a:cs typeface="Times New Roman"/>
              </a:rPr>
              <a:t>Notion</a:t>
            </a:r>
            <a:r>
              <a:rPr lang="en-US" altLang="en-US" dirty="0" smtClean="0">
                <a:cs typeface="Times New Roman"/>
              </a:rPr>
              <a:t>: supply shock plays the same role as expected inflation in terms of Short run AS shift</a:t>
            </a:r>
            <a:endParaRPr lang="en-US" altLang="en-US" dirty="0">
              <a:cs typeface="Times New Roman"/>
            </a:endParaRPr>
          </a:p>
          <a:p>
            <a:pPr marL="0" indent="0">
              <a:buNone/>
            </a:pPr>
            <a:endParaRPr lang="en-US" altLang="en-US" dirty="0" smtClean="0"/>
          </a:p>
          <a:p>
            <a:pPr marL="0" indent="0">
              <a:buNone/>
            </a:pPr>
            <a:endParaRPr lang="en-US" altLang="en-US" dirty="0"/>
          </a:p>
          <a:p>
            <a:pPr marL="0" indent="0">
              <a:buNone/>
            </a:pPr>
            <a:endParaRPr lang="en-US" altLang="en-US" dirty="0" smtClean="0"/>
          </a:p>
          <a:p>
            <a:pPr marL="0" indent="0">
              <a:buNone/>
            </a:pPr>
            <a:endParaRPr lang="en-US" altLang="en-US" dirty="0"/>
          </a:p>
          <a:p>
            <a:pPr marL="0" indent="0">
              <a:buNone/>
            </a:pPr>
            <a:endParaRPr lang="en-US" altLang="en-US" dirty="0" smtClean="0"/>
          </a:p>
          <a:p>
            <a:pPr marL="0" indent="0">
              <a:buNone/>
            </a:pPr>
            <a:endParaRPr lang="en-US" altLang="en-US" dirty="0"/>
          </a:p>
          <a:p>
            <a:pPr marL="0" indent="0">
              <a:buNone/>
            </a:pPr>
            <a:endParaRPr lang="en-US" altLang="en-US" dirty="0" smtClean="0"/>
          </a:p>
          <a:p>
            <a:pPr marL="0" indent="0">
              <a:buNone/>
            </a:pPr>
            <a:endParaRPr lang="en-US" dirty="0"/>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a:t>III Phillips curve – relationship between inflation and </a:t>
            </a:r>
            <a:r>
              <a:rPr lang="en-US" dirty="0" smtClean="0"/>
              <a:t>unemployment</a:t>
            </a:r>
            <a:endParaRPr lang="en-US" dirty="0"/>
          </a:p>
        </p:txBody>
      </p:sp>
      <p:sp>
        <p:nvSpPr>
          <p:cNvPr id="5" name="TextBox 4"/>
          <p:cNvSpPr txBox="1"/>
          <p:nvPr/>
        </p:nvSpPr>
        <p:spPr>
          <a:xfrm>
            <a:off x="914400" y="2362200"/>
            <a:ext cx="7391400" cy="1908215"/>
          </a:xfrm>
          <a:prstGeom prst="rect">
            <a:avLst/>
          </a:prstGeom>
          <a:noFill/>
          <a:ln>
            <a:solidFill>
              <a:schemeClr val="tx1"/>
            </a:solidFill>
          </a:ln>
        </p:spPr>
        <p:txBody>
          <a:bodyPr wrap="square" rtlCol="0">
            <a:spAutoFit/>
          </a:bodyPr>
          <a:lstStyle/>
          <a:p>
            <a:r>
              <a:rPr lang="en-US" altLang="en-US" sz="2500" dirty="0"/>
              <a:t>Unemployment rate =  Natural rate of unemployment  - </a:t>
            </a:r>
            <a:r>
              <a:rPr lang="en-US" altLang="en-US" sz="2500" i="1" dirty="0"/>
              <a:t>a</a:t>
            </a:r>
            <a:r>
              <a:rPr lang="en-US" altLang="en-US" sz="2500" dirty="0"/>
              <a:t>(Actual inflation – Expected inflation)</a:t>
            </a:r>
          </a:p>
          <a:p>
            <a:r>
              <a:rPr lang="en-US" altLang="en-US" sz="2500" dirty="0"/>
              <a:t>where </a:t>
            </a:r>
            <a:r>
              <a:rPr lang="en-US" altLang="en-US" sz="2500" i="1" dirty="0"/>
              <a:t>a</a:t>
            </a:r>
            <a:r>
              <a:rPr lang="en-US" altLang="en-US" sz="2500" dirty="0"/>
              <a:t> - parameter that measures how much unemployment responds to unexpected inflation</a:t>
            </a:r>
          </a:p>
          <a:p>
            <a:endParaRPr lang="en-US" dirty="0"/>
          </a:p>
        </p:txBody>
      </p:sp>
    </p:spTree>
    <p:extLst>
      <p:ext uri="{BB962C8B-B14F-4D97-AF65-F5344CB8AC3E}">
        <p14:creationId xmlns:p14="http://schemas.microsoft.com/office/powerpoint/2010/main" val="11177286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bwMode="auto">
          <a:xfrm>
            <a:off x="302419" y="457200"/>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How expected inflation shifts short-run Phillips curve</a:t>
            </a:r>
          </a:p>
        </p:txBody>
      </p:sp>
      <p:grpSp>
        <p:nvGrpSpPr>
          <p:cNvPr id="2" name="Group 22"/>
          <p:cNvGrpSpPr>
            <a:grpSpLocks/>
          </p:cNvGrpSpPr>
          <p:nvPr/>
        </p:nvGrpSpPr>
        <p:grpSpPr bwMode="auto">
          <a:xfrm>
            <a:off x="1068388" y="1227138"/>
            <a:ext cx="6376987" cy="3311525"/>
            <a:chOff x="925935" y="1026164"/>
            <a:chExt cx="6376973" cy="3309124"/>
          </a:xfrm>
        </p:grpSpPr>
        <p:grpSp>
          <p:nvGrpSpPr>
            <p:cNvPr id="30769" name="Group 11"/>
            <p:cNvGrpSpPr>
              <a:grpSpLocks/>
            </p:cNvGrpSpPr>
            <p:nvPr/>
          </p:nvGrpSpPr>
          <p:grpSpPr bwMode="auto">
            <a:xfrm>
              <a:off x="1816540" y="1199563"/>
              <a:ext cx="5486368" cy="3135725"/>
              <a:chOff x="1816540" y="1199563"/>
              <a:chExt cx="5486368" cy="3135725"/>
            </a:xfrm>
          </p:grpSpPr>
          <p:cxnSp>
            <p:nvCxnSpPr>
              <p:cNvPr id="8" name="Straight Connector 7"/>
              <p:cNvCxnSpPr/>
              <p:nvPr/>
            </p:nvCxnSpPr>
            <p:spPr>
              <a:xfrm rot="5400000">
                <a:off x="249208" y="2766388"/>
                <a:ext cx="3136213"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56208" y="1199075"/>
                <a:ext cx="5446700" cy="311241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0770" name="TextBox 21"/>
            <p:cNvSpPr txBox="1">
              <a:spLocks noChangeArrowheads="1"/>
            </p:cNvSpPr>
            <p:nvPr/>
          </p:nvSpPr>
          <p:spPr bwMode="auto">
            <a:xfrm>
              <a:off x="925935" y="1026164"/>
              <a:ext cx="902668" cy="584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Inflation</a:t>
              </a:r>
            </a:p>
            <a:p>
              <a:pPr algn="r" eaLnBrk="1" hangingPunct="1"/>
              <a:r>
                <a:rPr lang="en-US" altLang="en-US" sz="1600"/>
                <a:t>Rate</a:t>
              </a:r>
            </a:p>
          </p:txBody>
        </p:sp>
      </p:grpSp>
      <p:grpSp>
        <p:nvGrpSpPr>
          <p:cNvPr id="5" name="Group 25"/>
          <p:cNvGrpSpPr>
            <a:grpSpLocks/>
          </p:cNvGrpSpPr>
          <p:nvPr/>
        </p:nvGrpSpPr>
        <p:grpSpPr bwMode="auto">
          <a:xfrm>
            <a:off x="1947863" y="4511675"/>
            <a:ext cx="5692775" cy="338138"/>
            <a:chOff x="1805049" y="4308764"/>
            <a:chExt cx="5694276" cy="338384"/>
          </a:xfrm>
        </p:grpSpPr>
        <p:cxnSp>
          <p:nvCxnSpPr>
            <p:cNvPr id="11" name="Straight Connector 10"/>
            <p:cNvCxnSpPr/>
            <p:nvPr/>
          </p:nvCxnSpPr>
          <p:spPr>
            <a:xfrm>
              <a:off x="1805049" y="4334182"/>
              <a:ext cx="547514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0768" name="TextBox 23"/>
            <p:cNvSpPr txBox="1">
              <a:spLocks noChangeArrowheads="1"/>
            </p:cNvSpPr>
            <p:nvPr/>
          </p:nvSpPr>
          <p:spPr bwMode="auto">
            <a:xfrm>
              <a:off x="5445406" y="4308764"/>
              <a:ext cx="2053919" cy="338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Unemployment Rate</a:t>
              </a:r>
            </a:p>
          </p:txBody>
        </p:sp>
      </p:grpSp>
      <p:sp>
        <p:nvSpPr>
          <p:cNvPr id="13" name="TextBox 12"/>
          <p:cNvSpPr txBox="1">
            <a:spLocks noChangeArrowheads="1"/>
          </p:cNvSpPr>
          <p:nvPr/>
        </p:nvSpPr>
        <p:spPr bwMode="auto">
          <a:xfrm>
            <a:off x="-7272" y="5041900"/>
            <a:ext cx="916512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dirty="0">
                <a:latin typeface="+mn-lt"/>
              </a:rPr>
              <a:t>The higher the expected rate of inflation, the higher the short-run trade-off between inflation and unemployment. At point A, expected inflation and actual inflation are equal at a low rate, and unemployment is at its natural rate. If the Fed pursues an expansionary monetary policy, the economy moves from point A to point B in the short run. At point B, expected inflation is still low, but actual inflation is high. Unemployment is below its natural rate. In the long run, expected inflation rises, and the economy moves to point C. At point C, expected inflation and actual inflation are both high, and unemployment is back to its natural rate</a:t>
            </a:r>
          </a:p>
        </p:txBody>
      </p:sp>
      <p:grpSp>
        <p:nvGrpSpPr>
          <p:cNvPr id="6" name="Group 13"/>
          <p:cNvGrpSpPr>
            <a:grpSpLocks/>
          </p:cNvGrpSpPr>
          <p:nvPr/>
        </p:nvGrpSpPr>
        <p:grpSpPr bwMode="auto">
          <a:xfrm>
            <a:off x="3141663" y="1490663"/>
            <a:ext cx="2219325" cy="3627437"/>
            <a:chOff x="2310666" y="2226802"/>
            <a:chExt cx="2219114" cy="3626812"/>
          </a:xfrm>
        </p:grpSpPr>
        <p:grpSp>
          <p:nvGrpSpPr>
            <p:cNvPr id="30763" name="Group 33"/>
            <p:cNvGrpSpPr>
              <a:grpSpLocks/>
            </p:cNvGrpSpPr>
            <p:nvPr/>
          </p:nvGrpSpPr>
          <p:grpSpPr bwMode="auto">
            <a:xfrm>
              <a:off x="2310666" y="2226802"/>
              <a:ext cx="1390094" cy="3033970"/>
              <a:chOff x="2310980" y="1289400"/>
              <a:chExt cx="1389977" cy="3032117"/>
            </a:xfrm>
          </p:grpSpPr>
          <p:cxnSp>
            <p:nvCxnSpPr>
              <p:cNvPr id="17" name="Straight Connector 16"/>
              <p:cNvCxnSpPr/>
              <p:nvPr/>
            </p:nvCxnSpPr>
            <p:spPr>
              <a:xfrm rot="16200000" flipH="1">
                <a:off x="2394268" y="3069177"/>
                <a:ext cx="2492009" cy="11110"/>
              </a:xfrm>
              <a:prstGeom prst="line">
                <a:avLst/>
              </a:prstGeom>
              <a:ln w="57150">
                <a:solidFill>
                  <a:srgbClr val="008080"/>
                </a:solidFill>
              </a:ln>
            </p:spPr>
            <p:style>
              <a:lnRef idx="1">
                <a:schemeClr val="accent1"/>
              </a:lnRef>
              <a:fillRef idx="0">
                <a:schemeClr val="accent1"/>
              </a:fillRef>
              <a:effectRef idx="0">
                <a:schemeClr val="accent1"/>
              </a:effectRef>
              <a:fontRef idx="minor">
                <a:schemeClr val="tx1"/>
              </a:fontRef>
            </p:style>
          </p:cxnSp>
          <p:sp>
            <p:nvSpPr>
              <p:cNvPr id="30766" name="TextBox 31"/>
              <p:cNvSpPr txBox="1">
                <a:spLocks noChangeArrowheads="1"/>
              </p:cNvSpPr>
              <p:nvPr/>
            </p:nvSpPr>
            <p:spPr bwMode="auto">
              <a:xfrm>
                <a:off x="2310980" y="1289400"/>
                <a:ext cx="1389977" cy="584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Long-run</a:t>
                </a:r>
              </a:p>
              <a:p>
                <a:pPr algn="ctr" eaLnBrk="1" hangingPunct="1"/>
                <a:r>
                  <a:rPr lang="en-US" altLang="en-US" sz="1600"/>
                  <a:t>Phillips curve</a:t>
                </a:r>
              </a:p>
            </p:txBody>
          </p:sp>
        </p:grpSp>
        <p:sp>
          <p:nvSpPr>
            <p:cNvPr id="30764" name="TextBox 27"/>
            <p:cNvSpPr txBox="1">
              <a:spLocks noChangeArrowheads="1"/>
            </p:cNvSpPr>
            <p:nvPr/>
          </p:nvSpPr>
          <p:spPr bwMode="auto">
            <a:xfrm>
              <a:off x="3000194" y="5268839"/>
              <a:ext cx="152958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Natural rate of</a:t>
              </a:r>
            </a:p>
            <a:p>
              <a:pPr eaLnBrk="1" hangingPunct="1"/>
              <a:r>
                <a:rPr lang="en-US" altLang="en-US" sz="1600"/>
                <a:t>unemployment</a:t>
              </a:r>
              <a:endParaRPr lang="en-US" altLang="en-US" sz="1600" baseline="-25000"/>
            </a:p>
          </p:txBody>
        </p:sp>
      </p:grpSp>
      <p:grpSp>
        <p:nvGrpSpPr>
          <p:cNvPr id="14" name="Group 33"/>
          <p:cNvGrpSpPr>
            <a:grpSpLocks/>
          </p:cNvGrpSpPr>
          <p:nvPr/>
        </p:nvGrpSpPr>
        <p:grpSpPr bwMode="auto">
          <a:xfrm>
            <a:off x="392113" y="3376613"/>
            <a:ext cx="3360737" cy="831850"/>
            <a:chOff x="843147" y="3804252"/>
            <a:chExt cx="3360717" cy="830997"/>
          </a:xfrm>
        </p:grpSpPr>
        <p:sp>
          <p:nvSpPr>
            <p:cNvPr id="30761" name="TextBox 31"/>
            <p:cNvSpPr txBox="1">
              <a:spLocks noChangeArrowheads="1"/>
            </p:cNvSpPr>
            <p:nvPr/>
          </p:nvSpPr>
          <p:spPr bwMode="auto">
            <a:xfrm>
              <a:off x="843147" y="3804252"/>
              <a:ext cx="2896947" cy="830997"/>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1. Expansionary policy moves</a:t>
              </a:r>
            </a:p>
            <a:p>
              <a:pPr eaLnBrk="1" hangingPunct="1"/>
              <a:r>
                <a:rPr lang="en-US" altLang="en-US" sz="1600">
                  <a:solidFill>
                    <a:srgbClr val="800080"/>
                  </a:solidFill>
                </a:rPr>
                <a:t>the economy up along the</a:t>
              </a:r>
            </a:p>
            <a:p>
              <a:pPr eaLnBrk="1" hangingPunct="1"/>
              <a:r>
                <a:rPr lang="en-US" altLang="en-US" sz="1600">
                  <a:solidFill>
                    <a:srgbClr val="800080"/>
                  </a:solidFill>
                </a:rPr>
                <a:t>short-run Phillips curve . . .</a:t>
              </a:r>
            </a:p>
          </p:txBody>
        </p:sp>
        <p:cxnSp>
          <p:nvCxnSpPr>
            <p:cNvPr id="36" name="Straight Connector 35"/>
            <p:cNvCxnSpPr/>
            <p:nvPr/>
          </p:nvCxnSpPr>
          <p:spPr>
            <a:xfrm rot="10800000" flipV="1">
              <a:off x="3668880" y="3812181"/>
              <a:ext cx="534984" cy="402812"/>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15" name="Group 86"/>
          <p:cNvGrpSpPr>
            <a:grpSpLocks/>
          </p:cNvGrpSpPr>
          <p:nvPr/>
        </p:nvGrpSpPr>
        <p:grpSpPr bwMode="auto">
          <a:xfrm>
            <a:off x="2838450" y="1900238"/>
            <a:ext cx="4824413" cy="1844675"/>
            <a:chOff x="384490" y="2759289"/>
            <a:chExt cx="4823187" cy="1846800"/>
          </a:xfrm>
        </p:grpSpPr>
        <p:cxnSp>
          <p:nvCxnSpPr>
            <p:cNvPr id="41" name="Straight Connector 40"/>
            <p:cNvCxnSpPr/>
            <p:nvPr/>
          </p:nvCxnSpPr>
          <p:spPr>
            <a:xfrm rot="10800000">
              <a:off x="384490" y="2759289"/>
              <a:ext cx="3182129" cy="1722832"/>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30760" name="TextBox 88"/>
            <p:cNvSpPr txBox="1">
              <a:spLocks noChangeArrowheads="1"/>
            </p:cNvSpPr>
            <p:nvPr/>
          </p:nvSpPr>
          <p:spPr bwMode="auto">
            <a:xfrm>
              <a:off x="3172196" y="3866724"/>
              <a:ext cx="2035481" cy="739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Short-run Phillips curve</a:t>
              </a:r>
            </a:p>
            <a:p>
              <a:pPr algn="ctr" eaLnBrk="1" hangingPunct="1"/>
              <a:r>
                <a:rPr lang="en-US" altLang="en-US" sz="1400"/>
                <a:t>with high expected</a:t>
              </a:r>
            </a:p>
            <a:p>
              <a:pPr algn="ctr" eaLnBrk="1" hangingPunct="1"/>
              <a:r>
                <a:rPr lang="en-US" altLang="en-US" sz="1400"/>
                <a:t>inflation</a:t>
              </a:r>
            </a:p>
          </p:txBody>
        </p:sp>
      </p:grpSp>
      <p:grpSp>
        <p:nvGrpSpPr>
          <p:cNvPr id="19" name="Group 46"/>
          <p:cNvGrpSpPr>
            <a:grpSpLocks/>
          </p:cNvGrpSpPr>
          <p:nvPr/>
        </p:nvGrpSpPr>
        <p:grpSpPr bwMode="auto">
          <a:xfrm>
            <a:off x="4402138" y="2424113"/>
            <a:ext cx="504825" cy="434975"/>
            <a:chOff x="3131162" y="2792446"/>
            <a:chExt cx="504941" cy="434777"/>
          </a:xfrm>
        </p:grpSpPr>
        <p:sp>
          <p:nvSpPr>
            <p:cNvPr id="30757" name="Freeform 183"/>
            <p:cNvSpPr>
              <a:spLocks/>
            </p:cNvSpPr>
            <p:nvPr/>
          </p:nvSpPr>
          <p:spPr bwMode="auto">
            <a:xfrm>
              <a:off x="3131162" y="3090500"/>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30758" name="TextBox 27"/>
            <p:cNvSpPr txBox="1">
              <a:spLocks noChangeArrowheads="1"/>
            </p:cNvSpPr>
            <p:nvPr/>
          </p:nvSpPr>
          <p:spPr bwMode="auto">
            <a:xfrm>
              <a:off x="3303961" y="2792446"/>
              <a:ext cx="33214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C</a:t>
              </a:r>
              <a:endParaRPr lang="en-US" altLang="en-US" sz="1600" baseline="-25000"/>
            </a:p>
          </p:txBody>
        </p:sp>
      </p:grpSp>
      <p:grpSp>
        <p:nvGrpSpPr>
          <p:cNvPr id="20" name="Group 86"/>
          <p:cNvGrpSpPr>
            <a:grpSpLocks/>
          </p:cNvGrpSpPr>
          <p:nvPr/>
        </p:nvGrpSpPr>
        <p:grpSpPr bwMode="auto">
          <a:xfrm>
            <a:off x="2411413" y="2565400"/>
            <a:ext cx="4868862" cy="1997075"/>
            <a:chOff x="-52778" y="2559185"/>
            <a:chExt cx="4868688" cy="1999361"/>
          </a:xfrm>
        </p:grpSpPr>
        <p:cxnSp>
          <p:nvCxnSpPr>
            <p:cNvPr id="47" name="Straight Connector 46"/>
            <p:cNvCxnSpPr/>
            <p:nvPr/>
          </p:nvCxnSpPr>
          <p:spPr>
            <a:xfrm rot="10800000">
              <a:off x="-52778" y="2559185"/>
              <a:ext cx="2976456" cy="1675140"/>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30756" name="TextBox 88"/>
            <p:cNvSpPr txBox="1">
              <a:spLocks noChangeArrowheads="1"/>
            </p:cNvSpPr>
            <p:nvPr/>
          </p:nvSpPr>
          <p:spPr bwMode="auto">
            <a:xfrm>
              <a:off x="2780430" y="3819180"/>
              <a:ext cx="2035480" cy="739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Short-run Phillips curve</a:t>
              </a:r>
            </a:p>
            <a:p>
              <a:pPr algn="ctr" eaLnBrk="1" hangingPunct="1"/>
              <a:r>
                <a:rPr lang="en-US" altLang="en-US" sz="1400"/>
                <a:t>with low expected</a:t>
              </a:r>
            </a:p>
            <a:p>
              <a:pPr algn="ctr" eaLnBrk="1" hangingPunct="1"/>
              <a:r>
                <a:rPr lang="en-US" altLang="en-US" sz="1400"/>
                <a:t>inflation</a:t>
              </a:r>
            </a:p>
          </p:txBody>
        </p:sp>
      </p:grpSp>
      <p:grpSp>
        <p:nvGrpSpPr>
          <p:cNvPr id="21" name="Group 22"/>
          <p:cNvGrpSpPr>
            <a:grpSpLocks/>
          </p:cNvGrpSpPr>
          <p:nvPr/>
        </p:nvGrpSpPr>
        <p:grpSpPr bwMode="auto">
          <a:xfrm>
            <a:off x="4387850" y="3363913"/>
            <a:ext cx="498475" cy="431800"/>
            <a:chOff x="4186513" y="3910715"/>
            <a:chExt cx="497255" cy="430776"/>
          </a:xfrm>
        </p:grpSpPr>
        <p:sp>
          <p:nvSpPr>
            <p:cNvPr id="30753" name="Freeform 183"/>
            <p:cNvSpPr>
              <a:spLocks/>
            </p:cNvSpPr>
            <p:nvPr/>
          </p:nvSpPr>
          <p:spPr bwMode="auto">
            <a:xfrm>
              <a:off x="4186513" y="4204761"/>
              <a:ext cx="145622" cy="136730"/>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30754" name="TextBox 27"/>
            <p:cNvSpPr txBox="1">
              <a:spLocks noChangeArrowheads="1"/>
            </p:cNvSpPr>
            <p:nvPr/>
          </p:nvSpPr>
          <p:spPr bwMode="auto">
            <a:xfrm>
              <a:off x="4362846" y="3910715"/>
              <a:ext cx="3209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A</a:t>
              </a:r>
              <a:endParaRPr lang="en-US" altLang="en-US" sz="1600" baseline="-25000"/>
            </a:p>
          </p:txBody>
        </p:sp>
      </p:grpSp>
      <p:grpSp>
        <p:nvGrpSpPr>
          <p:cNvPr id="24" name="Group 22"/>
          <p:cNvGrpSpPr>
            <a:grpSpLocks/>
          </p:cNvGrpSpPr>
          <p:nvPr/>
        </p:nvGrpSpPr>
        <p:grpSpPr bwMode="auto">
          <a:xfrm>
            <a:off x="2659063" y="2384425"/>
            <a:ext cx="320675" cy="490538"/>
            <a:chOff x="4071444" y="3850425"/>
            <a:chExt cx="320921" cy="491066"/>
          </a:xfrm>
        </p:grpSpPr>
        <p:sp>
          <p:nvSpPr>
            <p:cNvPr id="30751" name="Freeform 183"/>
            <p:cNvSpPr>
              <a:spLocks/>
            </p:cNvSpPr>
            <p:nvPr/>
          </p:nvSpPr>
          <p:spPr bwMode="auto">
            <a:xfrm>
              <a:off x="4186513" y="4204761"/>
              <a:ext cx="145622" cy="136730"/>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30752" name="TextBox 27"/>
            <p:cNvSpPr txBox="1">
              <a:spLocks noChangeArrowheads="1"/>
            </p:cNvSpPr>
            <p:nvPr/>
          </p:nvSpPr>
          <p:spPr bwMode="auto">
            <a:xfrm>
              <a:off x="4071444" y="3850425"/>
              <a:ext cx="3209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B</a:t>
              </a:r>
              <a:endParaRPr lang="en-US" altLang="en-US" sz="1600" baseline="-25000"/>
            </a:p>
          </p:txBody>
        </p:sp>
      </p:grpSp>
      <p:grpSp>
        <p:nvGrpSpPr>
          <p:cNvPr id="25" name="Group 60"/>
          <p:cNvGrpSpPr>
            <a:grpSpLocks/>
          </p:cNvGrpSpPr>
          <p:nvPr/>
        </p:nvGrpSpPr>
        <p:grpSpPr bwMode="auto">
          <a:xfrm>
            <a:off x="2900363" y="2803525"/>
            <a:ext cx="1482725" cy="0"/>
            <a:chOff x="3303446" y="2802733"/>
            <a:chExt cx="1482700" cy="2"/>
          </a:xfrm>
        </p:grpSpPr>
        <p:cxnSp>
          <p:nvCxnSpPr>
            <p:cNvPr id="51" name="Straight Connector 50"/>
            <p:cNvCxnSpPr/>
            <p:nvPr/>
          </p:nvCxnSpPr>
          <p:spPr bwMode="auto">
            <a:xfrm rot="10800000" flipV="1">
              <a:off x="2900365" y="2803525"/>
              <a:ext cx="285745" cy="0"/>
            </a:xfrm>
            <a:prstGeom prst="line">
              <a:avLst/>
            </a:prstGeom>
            <a:ln w="19050">
              <a:solidFill>
                <a:schemeClr val="tx1"/>
              </a:solidFill>
              <a:prstDash val="solid"/>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bwMode="auto">
            <a:xfrm rot="10800000" flipV="1">
              <a:off x="3197227" y="2803525"/>
              <a:ext cx="284158" cy="0"/>
            </a:xfrm>
            <a:prstGeom prst="line">
              <a:avLst/>
            </a:prstGeom>
            <a:ln w="19050">
              <a:solidFill>
                <a:schemeClr val="tx1"/>
              </a:solidFill>
              <a:prstDash val="solid"/>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bwMode="auto">
            <a:xfrm rot="10800000" flipV="1">
              <a:off x="3489327" y="2803525"/>
              <a:ext cx="285745" cy="0"/>
            </a:xfrm>
            <a:prstGeom prst="line">
              <a:avLst/>
            </a:prstGeom>
            <a:ln w="19050">
              <a:solidFill>
                <a:schemeClr val="tx1"/>
              </a:solidFill>
              <a:prstDash val="solid"/>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bwMode="auto">
            <a:xfrm rot="10800000" flipV="1">
              <a:off x="3792540" y="2803525"/>
              <a:ext cx="285745" cy="0"/>
            </a:xfrm>
            <a:prstGeom prst="line">
              <a:avLst/>
            </a:prstGeom>
            <a:ln w="19050">
              <a:solidFill>
                <a:schemeClr val="tx1"/>
              </a:solidFill>
              <a:prstDash val="solid"/>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bwMode="auto">
            <a:xfrm rot="10800000" flipV="1">
              <a:off x="4097340" y="2803525"/>
              <a:ext cx="285745" cy="0"/>
            </a:xfrm>
            <a:prstGeom prst="line">
              <a:avLst/>
            </a:prstGeom>
            <a:ln w="19050">
              <a:solidFill>
                <a:schemeClr val="tx1"/>
              </a:solidFill>
              <a:prstDash val="solid"/>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26" name="Group 69"/>
          <p:cNvGrpSpPr>
            <a:grpSpLocks/>
          </p:cNvGrpSpPr>
          <p:nvPr/>
        </p:nvGrpSpPr>
        <p:grpSpPr bwMode="auto">
          <a:xfrm>
            <a:off x="2916238" y="2847975"/>
            <a:ext cx="1433512" cy="801688"/>
            <a:chOff x="3319347" y="2847278"/>
            <a:chExt cx="1433956" cy="802581"/>
          </a:xfrm>
        </p:grpSpPr>
        <p:cxnSp>
          <p:nvCxnSpPr>
            <p:cNvPr id="62" name="Straight Connector 61"/>
            <p:cNvCxnSpPr/>
            <p:nvPr/>
          </p:nvCxnSpPr>
          <p:spPr bwMode="auto">
            <a:xfrm>
              <a:off x="4303902" y="3400343"/>
              <a:ext cx="196911" cy="111249"/>
            </a:xfrm>
            <a:prstGeom prst="line">
              <a:avLst/>
            </a:prstGeom>
            <a:ln w="38100">
              <a:solidFill>
                <a:srgbClr val="000099"/>
              </a:solidFill>
              <a:prstDash val="solid"/>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bwMode="auto">
            <a:xfrm>
              <a:off x="4556392" y="3538610"/>
              <a:ext cx="196911" cy="111249"/>
            </a:xfrm>
            <a:prstGeom prst="line">
              <a:avLst/>
            </a:prstGeom>
            <a:ln w="38100">
              <a:solidFill>
                <a:srgbClr val="000099"/>
              </a:solidFill>
              <a:prstDash val="solid"/>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bwMode="auto">
            <a:xfrm>
              <a:off x="4065703" y="3266845"/>
              <a:ext cx="196911" cy="111249"/>
            </a:xfrm>
            <a:prstGeom prst="line">
              <a:avLst/>
            </a:prstGeom>
            <a:ln w="38100">
              <a:solidFill>
                <a:srgbClr val="000099"/>
              </a:solidFill>
              <a:prstDash val="solid"/>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bwMode="auto">
            <a:xfrm>
              <a:off x="3810036" y="3122222"/>
              <a:ext cx="196911" cy="111249"/>
            </a:xfrm>
            <a:prstGeom prst="line">
              <a:avLst/>
            </a:prstGeom>
            <a:ln w="38100">
              <a:solidFill>
                <a:srgbClr val="000099"/>
              </a:solidFill>
              <a:prstDash val="solid"/>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bwMode="auto">
            <a:xfrm>
              <a:off x="3560722" y="2985545"/>
              <a:ext cx="196911" cy="111249"/>
            </a:xfrm>
            <a:prstGeom prst="line">
              <a:avLst/>
            </a:prstGeom>
            <a:ln w="38100">
              <a:solidFill>
                <a:srgbClr val="000099"/>
              </a:solidFill>
              <a:prstDash val="solid"/>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bwMode="auto">
            <a:xfrm>
              <a:off x="3319347" y="2847278"/>
              <a:ext cx="196911" cy="111249"/>
            </a:xfrm>
            <a:prstGeom prst="line">
              <a:avLst/>
            </a:prstGeom>
            <a:ln w="38100">
              <a:solidFill>
                <a:srgbClr val="000099"/>
              </a:solidFill>
              <a:prstDash val="solid"/>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27" name="Group 71"/>
          <p:cNvGrpSpPr>
            <a:grpSpLocks/>
          </p:cNvGrpSpPr>
          <p:nvPr/>
        </p:nvGrpSpPr>
        <p:grpSpPr bwMode="auto">
          <a:xfrm>
            <a:off x="3632200" y="1509713"/>
            <a:ext cx="4359275" cy="1243012"/>
            <a:chOff x="-510638" y="3661748"/>
            <a:chExt cx="4359998" cy="1242761"/>
          </a:xfrm>
        </p:grpSpPr>
        <p:sp>
          <p:nvSpPr>
            <p:cNvPr id="30738" name="TextBox 31"/>
            <p:cNvSpPr txBox="1">
              <a:spLocks noChangeArrowheads="1"/>
            </p:cNvSpPr>
            <p:nvPr/>
          </p:nvSpPr>
          <p:spPr bwMode="auto">
            <a:xfrm>
              <a:off x="498763" y="3661748"/>
              <a:ext cx="3350597" cy="830997"/>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2. . . . but in the long run, expected</a:t>
              </a:r>
            </a:p>
            <a:p>
              <a:pPr eaLnBrk="1" hangingPunct="1"/>
              <a:r>
                <a:rPr lang="en-US" altLang="en-US" sz="1600">
                  <a:solidFill>
                    <a:srgbClr val="800080"/>
                  </a:solidFill>
                </a:rPr>
                <a:t>inflation rises, and the short-run</a:t>
              </a:r>
            </a:p>
            <a:p>
              <a:pPr eaLnBrk="1" hangingPunct="1"/>
              <a:r>
                <a:rPr lang="en-US" altLang="en-US" sz="1600">
                  <a:solidFill>
                    <a:srgbClr val="800080"/>
                  </a:solidFill>
                </a:rPr>
                <a:t>Phillips curve shifts to the right.</a:t>
              </a:r>
            </a:p>
          </p:txBody>
        </p:sp>
        <p:cxnSp>
          <p:nvCxnSpPr>
            <p:cNvPr id="74" name="Straight Connector 73"/>
            <p:cNvCxnSpPr/>
            <p:nvPr/>
          </p:nvCxnSpPr>
          <p:spPr>
            <a:xfrm rot="10800000" flipV="1">
              <a:off x="-510638" y="4396612"/>
              <a:ext cx="1035222" cy="507897"/>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003656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par>
                          <p:cTn id="11" fill="hold" nodeType="afterGroup">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1000"/>
                                        <p:tgtEl>
                                          <p:spTgt spid="6"/>
                                        </p:tgtEl>
                                      </p:cBhvr>
                                    </p:animEffect>
                                  </p:childTnLst>
                                </p:cTn>
                              </p:par>
                            </p:childTnLst>
                          </p:cTn>
                        </p:par>
                        <p:par>
                          <p:cTn id="15" fill="hold" nodeType="afterGroup">
                            <p:stCondLst>
                              <p:cond delay="1500"/>
                            </p:stCondLst>
                            <p:childTnLst>
                              <p:par>
                                <p:cTn id="16" presetID="22" presetClass="entr" presetSubtype="8"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left)">
                                      <p:cBhvr>
                                        <p:cTn id="18" dur="1000"/>
                                        <p:tgtEl>
                                          <p:spTgt spid="20"/>
                                        </p:tgtEl>
                                      </p:cBhvr>
                                    </p:animEffect>
                                  </p:childTnLst>
                                </p:cTn>
                              </p:par>
                            </p:childTnLst>
                          </p:cTn>
                        </p:par>
                        <p:par>
                          <p:cTn id="19" fill="hold" nodeType="afterGroup">
                            <p:stCondLst>
                              <p:cond delay="2500"/>
                            </p:stCondLst>
                            <p:childTnLst>
                              <p:par>
                                <p:cTn id="20" presetID="22" presetClass="entr" presetSubtype="8"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left)">
                                      <p:cBhvr>
                                        <p:cTn id="22" dur="500"/>
                                        <p:tgtEl>
                                          <p:spTgt spid="21"/>
                                        </p:tgtEl>
                                      </p:cBhvr>
                                    </p:animEffect>
                                  </p:childTnLst>
                                </p:cTn>
                              </p:par>
                            </p:childTnLst>
                          </p:cTn>
                        </p:par>
                        <p:par>
                          <p:cTn id="23" fill="hold" nodeType="afterGroup">
                            <p:stCondLst>
                              <p:cond delay="3000"/>
                            </p:stCondLst>
                            <p:childTnLst>
                              <p:par>
                                <p:cTn id="24" presetID="22" presetClass="entr" presetSubtype="4" fill="hold"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wipe(down)">
                                      <p:cBhvr>
                                        <p:cTn id="26" dur="1000"/>
                                        <p:tgtEl>
                                          <p:spTgt spid="26"/>
                                        </p:tgtEl>
                                      </p:cBhvr>
                                    </p:animEffect>
                                  </p:childTnLst>
                                </p:cTn>
                              </p:par>
                            </p:childTnLst>
                          </p:cTn>
                        </p:par>
                        <p:par>
                          <p:cTn id="27" fill="hold" nodeType="afterGroup">
                            <p:stCondLst>
                              <p:cond delay="4000"/>
                            </p:stCondLst>
                            <p:childTnLst>
                              <p:par>
                                <p:cTn id="28" presetID="22" presetClass="entr" presetSubtype="8" fill="hold"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500"/>
                                        <p:tgtEl>
                                          <p:spTgt spid="24"/>
                                        </p:tgtEl>
                                      </p:cBhvr>
                                    </p:animEffect>
                                  </p:childTnLst>
                                </p:cTn>
                              </p:par>
                            </p:childTnLst>
                          </p:cTn>
                        </p:par>
                        <p:par>
                          <p:cTn id="31" fill="hold" nodeType="afterGroup">
                            <p:stCondLst>
                              <p:cond delay="4500"/>
                            </p:stCondLst>
                            <p:childTnLst>
                              <p:par>
                                <p:cTn id="32" presetID="22" presetClass="entr" presetSubtype="8"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childTnLst>
                          </p:cTn>
                        </p:par>
                        <p:par>
                          <p:cTn id="35" fill="hold" nodeType="afterGroup">
                            <p:stCondLst>
                              <p:cond delay="5000"/>
                            </p:stCondLst>
                            <p:childTnLst>
                              <p:par>
                                <p:cTn id="36" presetID="22" presetClass="entr" presetSubtype="8"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1000"/>
                                        <p:tgtEl>
                                          <p:spTgt spid="25"/>
                                        </p:tgtEl>
                                      </p:cBhvr>
                                    </p:animEffect>
                                  </p:childTnLst>
                                </p:cTn>
                              </p:par>
                            </p:childTnLst>
                          </p:cTn>
                        </p:par>
                        <p:par>
                          <p:cTn id="39" fill="hold" nodeType="afterGroup">
                            <p:stCondLst>
                              <p:cond delay="6000"/>
                            </p:stCondLst>
                            <p:childTnLst>
                              <p:par>
                                <p:cTn id="40" presetID="22" presetClass="entr" presetSubtype="8"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left)">
                                      <p:cBhvr>
                                        <p:cTn id="42" dur="1000"/>
                                        <p:tgtEl>
                                          <p:spTgt spid="15"/>
                                        </p:tgtEl>
                                      </p:cBhvr>
                                    </p:animEffect>
                                  </p:childTnLst>
                                </p:cTn>
                              </p:par>
                            </p:childTnLst>
                          </p:cTn>
                        </p:par>
                        <p:par>
                          <p:cTn id="43" fill="hold" nodeType="afterGroup">
                            <p:stCondLst>
                              <p:cond delay="7000"/>
                            </p:stCondLst>
                            <p:childTnLst>
                              <p:par>
                                <p:cTn id="44" presetID="22" presetClass="entr" presetSubtype="8" fill="hold"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nodeType="afterGroup">
                            <p:stCondLst>
                              <p:cond delay="7500"/>
                            </p:stCondLst>
                            <p:childTnLst>
                              <p:par>
                                <p:cTn id="48" presetID="22" presetClass="entr" presetSubtype="8" fill="hold" nodeType="after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wipe(left)">
                                      <p:cBhvr>
                                        <p:cTn id="50" dur="500"/>
                                        <p:tgtEl>
                                          <p:spTgt spid="27"/>
                                        </p:tgtEl>
                                      </p:cBhvr>
                                    </p:animEffect>
                                  </p:childTnLst>
                                </p:cTn>
                              </p:par>
                            </p:childTnLst>
                          </p:cTn>
                        </p:par>
                        <p:par>
                          <p:cTn id="51" fill="hold" nodeType="afterGroup">
                            <p:stCondLst>
                              <p:cond delay="8000"/>
                            </p:stCondLst>
                            <p:childTnLst>
                              <p:par>
                                <p:cTn id="52" presetID="22" presetClass="entr" presetSubtype="8"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ipe(left)">
                                      <p:cBhvr>
                                        <p:cTn id="5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bwMode="auto">
          <a:xfrm>
            <a:off x="83120" y="27705"/>
            <a:ext cx="90678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a:bodyPr>
          <a:lstStyle/>
          <a:p>
            <a:r>
              <a:rPr lang="en-US" altLang="en-US" dirty="0"/>
              <a:t>How </a:t>
            </a:r>
            <a:r>
              <a:rPr lang="en-US" altLang="en-US" dirty="0" smtClean="0"/>
              <a:t>shift of the short-run </a:t>
            </a:r>
            <a:r>
              <a:rPr lang="en-US" altLang="en-US" dirty="0"/>
              <a:t>Phillips curve is related to the model of aggregate demand and aggregate </a:t>
            </a:r>
            <a:r>
              <a:rPr lang="en-US" altLang="en-US" dirty="0" smtClean="0"/>
              <a:t>supply: An </a:t>
            </a:r>
            <a:r>
              <a:rPr lang="en-US" altLang="en-US" dirty="0" smtClean="0"/>
              <a:t>adverse shock to aggregate supply</a:t>
            </a:r>
          </a:p>
        </p:txBody>
      </p:sp>
      <p:grpSp>
        <p:nvGrpSpPr>
          <p:cNvPr id="5" name="Group 4"/>
          <p:cNvGrpSpPr>
            <a:grpSpLocks/>
          </p:cNvGrpSpPr>
          <p:nvPr/>
        </p:nvGrpSpPr>
        <p:grpSpPr bwMode="auto">
          <a:xfrm>
            <a:off x="-9525" y="1685925"/>
            <a:ext cx="4570413" cy="3043238"/>
            <a:chOff x="1248778" y="1613056"/>
            <a:chExt cx="4570683" cy="3042864"/>
          </a:xfrm>
        </p:grpSpPr>
        <p:sp>
          <p:nvSpPr>
            <p:cNvPr id="6" name="Rectangle 5"/>
            <p:cNvSpPr/>
            <p:nvPr/>
          </p:nvSpPr>
          <p:spPr>
            <a:xfrm>
              <a:off x="1829837" y="1660675"/>
              <a:ext cx="3989624" cy="298254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400" dirty="0"/>
            </a:p>
          </p:txBody>
        </p:sp>
        <p:grpSp>
          <p:nvGrpSpPr>
            <p:cNvPr id="38992" name="Group 16"/>
            <p:cNvGrpSpPr>
              <a:grpSpLocks/>
            </p:cNvGrpSpPr>
            <p:nvPr/>
          </p:nvGrpSpPr>
          <p:grpSpPr bwMode="auto">
            <a:xfrm>
              <a:off x="1248778" y="1613056"/>
              <a:ext cx="593532" cy="3042864"/>
              <a:chOff x="1248778" y="1613056"/>
              <a:chExt cx="593532" cy="3042864"/>
            </a:xfrm>
          </p:grpSpPr>
          <p:cxnSp>
            <p:nvCxnSpPr>
              <p:cNvPr id="8" name="Straight Connector 7"/>
              <p:cNvCxnSpPr/>
              <p:nvPr/>
            </p:nvCxnSpPr>
            <p:spPr>
              <a:xfrm rot="5400000">
                <a:off x="313958" y="3152743"/>
                <a:ext cx="300635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8994" name="TextBox 8"/>
              <p:cNvSpPr txBox="1">
                <a:spLocks noChangeArrowheads="1"/>
              </p:cNvSpPr>
              <p:nvPr/>
            </p:nvSpPr>
            <p:spPr bwMode="auto">
              <a:xfrm>
                <a:off x="1248778" y="1613056"/>
                <a:ext cx="593532" cy="523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400"/>
                  <a:t>Price</a:t>
                </a:r>
              </a:p>
              <a:p>
                <a:pPr algn="r" eaLnBrk="1" hangingPunct="1"/>
                <a:r>
                  <a:rPr lang="en-US" altLang="en-US" sz="1400"/>
                  <a:t>level</a:t>
                </a:r>
              </a:p>
            </p:txBody>
          </p:sp>
        </p:grpSp>
      </p:grpSp>
      <p:sp>
        <p:nvSpPr>
          <p:cNvPr id="10" name="TextBox 9"/>
          <p:cNvSpPr txBox="1">
            <a:spLocks noChangeArrowheads="1"/>
          </p:cNvSpPr>
          <p:nvPr/>
        </p:nvSpPr>
        <p:spPr bwMode="auto">
          <a:xfrm>
            <a:off x="98567" y="5411789"/>
            <a:ext cx="8990013"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dirty="0"/>
              <a:t>Panel (a) shows the model of aggregate demand and aggregate supply. When the aggregate-supply curve shifts to the left from AS</a:t>
            </a:r>
            <a:r>
              <a:rPr lang="en-US" altLang="en-US" sz="1400" baseline="-25000" dirty="0"/>
              <a:t>1</a:t>
            </a:r>
            <a:r>
              <a:rPr lang="en-US" altLang="en-US" sz="1400" dirty="0"/>
              <a:t> to AS</a:t>
            </a:r>
            <a:r>
              <a:rPr lang="en-US" altLang="en-US" sz="1400" baseline="-25000" dirty="0"/>
              <a:t>2</a:t>
            </a:r>
            <a:r>
              <a:rPr lang="en-US" altLang="en-US" sz="1400" dirty="0"/>
              <a:t>, the equilibrium moves from point A to point B. Output falls from Y</a:t>
            </a:r>
            <a:r>
              <a:rPr lang="en-US" altLang="en-US" sz="1400" baseline="-25000" dirty="0"/>
              <a:t>1</a:t>
            </a:r>
            <a:r>
              <a:rPr lang="en-US" altLang="en-US" sz="1400" dirty="0"/>
              <a:t> to Y</a:t>
            </a:r>
            <a:r>
              <a:rPr lang="en-US" altLang="en-US" sz="1400" baseline="-25000" dirty="0"/>
              <a:t>2</a:t>
            </a:r>
            <a:r>
              <a:rPr lang="en-US" altLang="en-US" sz="1400" dirty="0"/>
              <a:t>, and the price level rises from P</a:t>
            </a:r>
            <a:r>
              <a:rPr lang="en-US" altLang="en-US" sz="1400" baseline="-25000" dirty="0"/>
              <a:t>1</a:t>
            </a:r>
            <a:r>
              <a:rPr lang="en-US" altLang="en-US" sz="1400" dirty="0"/>
              <a:t> to P</a:t>
            </a:r>
            <a:r>
              <a:rPr lang="en-US" altLang="en-US" sz="1400" baseline="-25000" dirty="0"/>
              <a:t>2</a:t>
            </a:r>
            <a:r>
              <a:rPr lang="en-US" altLang="en-US" sz="1400" dirty="0"/>
              <a:t>. Panel (b) shows the short-run trade-off between inflation and unemployment. The adverse shift in aggregate supply moves the economy from a point with lower unemployment and lower inflation (point A) to a point with higher unemployment and higher inflation (point B). The short-run Phillips curve shifts</a:t>
            </a:r>
          </a:p>
          <a:p>
            <a:pPr eaLnBrk="1" hangingPunct="1"/>
            <a:r>
              <a:rPr lang="en-US" altLang="en-US" sz="1400" dirty="0"/>
              <a:t> to the right from PC</a:t>
            </a:r>
            <a:r>
              <a:rPr lang="en-US" altLang="en-US" sz="1400" baseline="-25000" dirty="0"/>
              <a:t>1</a:t>
            </a:r>
            <a:r>
              <a:rPr lang="en-US" altLang="en-US" sz="1400" dirty="0"/>
              <a:t> to PC</a:t>
            </a:r>
            <a:r>
              <a:rPr lang="en-US" altLang="en-US" sz="1400" baseline="-25000" dirty="0"/>
              <a:t>2</a:t>
            </a:r>
            <a:r>
              <a:rPr lang="en-US" altLang="en-US" sz="1400" dirty="0"/>
              <a:t>. Policymakers now face a worse trade-off between inflation and unemployment.</a:t>
            </a:r>
          </a:p>
        </p:txBody>
      </p:sp>
      <p:grpSp>
        <p:nvGrpSpPr>
          <p:cNvPr id="11" name="Group 10"/>
          <p:cNvGrpSpPr>
            <a:grpSpLocks/>
          </p:cNvGrpSpPr>
          <p:nvPr/>
        </p:nvGrpSpPr>
        <p:grpSpPr bwMode="auto">
          <a:xfrm>
            <a:off x="412750" y="4727575"/>
            <a:ext cx="4449763" cy="341313"/>
            <a:chOff x="1672441" y="4655126"/>
            <a:chExt cx="4448822" cy="341766"/>
          </a:xfrm>
        </p:grpSpPr>
        <p:cxnSp>
          <p:nvCxnSpPr>
            <p:cNvPr id="12" name="Straight Connector 11"/>
            <p:cNvCxnSpPr/>
            <p:nvPr/>
          </p:nvCxnSpPr>
          <p:spPr>
            <a:xfrm>
              <a:off x="1816873" y="4655126"/>
              <a:ext cx="388220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8989" name="TextBox 12"/>
            <p:cNvSpPr txBox="1">
              <a:spLocks noChangeArrowheads="1"/>
            </p:cNvSpPr>
            <p:nvPr/>
          </p:nvSpPr>
          <p:spPr bwMode="auto">
            <a:xfrm>
              <a:off x="4524559" y="4688782"/>
              <a:ext cx="1596704" cy="308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Quantity of output</a:t>
              </a:r>
            </a:p>
          </p:txBody>
        </p:sp>
        <p:sp>
          <p:nvSpPr>
            <p:cNvPr id="38990" name="TextBox 13"/>
            <p:cNvSpPr txBox="1">
              <a:spLocks noChangeArrowheads="1"/>
            </p:cNvSpPr>
            <p:nvPr/>
          </p:nvSpPr>
          <p:spPr bwMode="auto">
            <a:xfrm>
              <a:off x="1672441" y="4665024"/>
              <a:ext cx="284006" cy="307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0</a:t>
              </a:r>
            </a:p>
          </p:txBody>
        </p:sp>
      </p:grpSp>
      <p:sp>
        <p:nvSpPr>
          <p:cNvPr id="15" name="TextBox 14"/>
          <p:cNvSpPr txBox="1">
            <a:spLocks noChangeArrowheads="1"/>
          </p:cNvSpPr>
          <p:nvPr/>
        </p:nvSpPr>
        <p:spPr bwMode="auto">
          <a:xfrm>
            <a:off x="914400" y="1254125"/>
            <a:ext cx="2647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(a) The Model of AD and AS</a:t>
            </a:r>
          </a:p>
        </p:txBody>
      </p:sp>
      <p:grpSp>
        <p:nvGrpSpPr>
          <p:cNvPr id="16" name="Group 39"/>
          <p:cNvGrpSpPr>
            <a:grpSpLocks/>
          </p:cNvGrpSpPr>
          <p:nvPr/>
        </p:nvGrpSpPr>
        <p:grpSpPr bwMode="auto">
          <a:xfrm>
            <a:off x="4651375" y="1682750"/>
            <a:ext cx="4124325" cy="3055938"/>
            <a:chOff x="1063845" y="1601183"/>
            <a:chExt cx="4124290" cy="3054738"/>
          </a:xfrm>
        </p:grpSpPr>
        <p:sp>
          <p:nvSpPr>
            <p:cNvPr id="17" name="Rectangle 16"/>
            <p:cNvSpPr/>
            <p:nvPr/>
          </p:nvSpPr>
          <p:spPr>
            <a:xfrm>
              <a:off x="1830601" y="1663072"/>
              <a:ext cx="3357534" cy="29801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400" dirty="0"/>
            </a:p>
          </p:txBody>
        </p:sp>
        <p:grpSp>
          <p:nvGrpSpPr>
            <p:cNvPr id="38985" name="Group 16"/>
            <p:cNvGrpSpPr>
              <a:grpSpLocks/>
            </p:cNvGrpSpPr>
            <p:nvPr/>
          </p:nvGrpSpPr>
          <p:grpSpPr bwMode="auto">
            <a:xfrm>
              <a:off x="1063845" y="1601183"/>
              <a:ext cx="811519" cy="3054738"/>
              <a:chOff x="1063845" y="1601183"/>
              <a:chExt cx="811519" cy="3054738"/>
            </a:xfrm>
          </p:grpSpPr>
          <p:cxnSp>
            <p:nvCxnSpPr>
              <p:cNvPr id="19" name="Straight Connector 18"/>
              <p:cNvCxnSpPr/>
              <p:nvPr/>
            </p:nvCxnSpPr>
            <p:spPr>
              <a:xfrm rot="5400000">
                <a:off x="337347" y="3165841"/>
                <a:ext cx="2969047" cy="1111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8987" name="TextBox 43"/>
              <p:cNvSpPr txBox="1">
                <a:spLocks noChangeArrowheads="1"/>
              </p:cNvSpPr>
              <p:nvPr/>
            </p:nvSpPr>
            <p:spPr bwMode="auto">
              <a:xfrm>
                <a:off x="1063845" y="1601183"/>
                <a:ext cx="811519" cy="523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400"/>
                  <a:t>Inflation</a:t>
                </a:r>
              </a:p>
              <a:p>
                <a:pPr algn="r" eaLnBrk="1" hangingPunct="1"/>
                <a:r>
                  <a:rPr lang="en-US" altLang="en-US" sz="1400"/>
                  <a:t>Rate</a:t>
                </a:r>
              </a:p>
            </p:txBody>
          </p:sp>
        </p:grpSp>
      </p:grpSp>
      <p:grpSp>
        <p:nvGrpSpPr>
          <p:cNvPr id="21" name="Group 44"/>
          <p:cNvGrpSpPr>
            <a:grpSpLocks/>
          </p:cNvGrpSpPr>
          <p:nvPr/>
        </p:nvGrpSpPr>
        <p:grpSpPr bwMode="auto">
          <a:xfrm>
            <a:off x="5260975" y="4737100"/>
            <a:ext cx="3873500" cy="531813"/>
            <a:chOff x="1672441" y="4655132"/>
            <a:chExt cx="3872330" cy="533672"/>
          </a:xfrm>
        </p:grpSpPr>
        <p:cxnSp>
          <p:nvCxnSpPr>
            <p:cNvPr id="22" name="Straight Connector 21"/>
            <p:cNvCxnSpPr/>
            <p:nvPr/>
          </p:nvCxnSpPr>
          <p:spPr>
            <a:xfrm>
              <a:off x="1816860" y="4655132"/>
              <a:ext cx="3464465" cy="159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8982" name="TextBox 46"/>
            <p:cNvSpPr txBox="1">
              <a:spLocks noChangeArrowheads="1"/>
            </p:cNvSpPr>
            <p:nvPr/>
          </p:nvSpPr>
          <p:spPr bwMode="auto">
            <a:xfrm>
              <a:off x="4156510" y="4665019"/>
              <a:ext cx="1388261" cy="523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400"/>
                <a:t>Unemployment</a:t>
              </a:r>
            </a:p>
            <a:p>
              <a:pPr algn="r" eaLnBrk="1" hangingPunct="1"/>
              <a:r>
                <a:rPr lang="en-US" altLang="en-US" sz="1400"/>
                <a:t>Rate</a:t>
              </a:r>
            </a:p>
          </p:txBody>
        </p:sp>
        <p:sp>
          <p:nvSpPr>
            <p:cNvPr id="38983" name="TextBox 47"/>
            <p:cNvSpPr txBox="1">
              <a:spLocks noChangeArrowheads="1"/>
            </p:cNvSpPr>
            <p:nvPr/>
          </p:nvSpPr>
          <p:spPr bwMode="auto">
            <a:xfrm>
              <a:off x="1672441" y="4665024"/>
              <a:ext cx="284001" cy="307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0</a:t>
              </a:r>
            </a:p>
          </p:txBody>
        </p:sp>
      </p:grpSp>
      <p:sp>
        <p:nvSpPr>
          <p:cNvPr id="25" name="TextBox 24"/>
          <p:cNvSpPr txBox="1">
            <a:spLocks noChangeArrowheads="1"/>
          </p:cNvSpPr>
          <p:nvPr/>
        </p:nvSpPr>
        <p:spPr bwMode="auto">
          <a:xfrm>
            <a:off x="6080125" y="1254125"/>
            <a:ext cx="2066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(b) The Phillips Curve</a:t>
            </a:r>
          </a:p>
        </p:txBody>
      </p:sp>
      <p:grpSp>
        <p:nvGrpSpPr>
          <p:cNvPr id="26" name="Group 86"/>
          <p:cNvGrpSpPr>
            <a:grpSpLocks/>
          </p:cNvGrpSpPr>
          <p:nvPr/>
        </p:nvGrpSpPr>
        <p:grpSpPr bwMode="auto">
          <a:xfrm>
            <a:off x="5557838" y="2208213"/>
            <a:ext cx="2519362" cy="2506662"/>
            <a:chOff x="1120528" y="1582526"/>
            <a:chExt cx="2518262" cy="2509062"/>
          </a:xfrm>
        </p:grpSpPr>
        <p:cxnSp>
          <p:nvCxnSpPr>
            <p:cNvPr id="27" name="Straight Connector 26"/>
            <p:cNvCxnSpPr/>
            <p:nvPr/>
          </p:nvCxnSpPr>
          <p:spPr>
            <a:xfrm rot="10800000">
              <a:off x="1120528" y="1582526"/>
              <a:ext cx="1564592" cy="2176957"/>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38980" name="TextBox 88"/>
            <p:cNvSpPr txBox="1">
              <a:spLocks noChangeArrowheads="1"/>
            </p:cNvSpPr>
            <p:nvPr/>
          </p:nvSpPr>
          <p:spPr bwMode="auto">
            <a:xfrm>
              <a:off x="1949442" y="3783519"/>
              <a:ext cx="1689348" cy="308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Phillips curve, PC</a:t>
              </a:r>
              <a:r>
                <a:rPr lang="en-US" altLang="en-US" sz="1400" baseline="-25000"/>
                <a:t>1</a:t>
              </a:r>
            </a:p>
          </p:txBody>
        </p:sp>
      </p:grpSp>
      <p:grpSp>
        <p:nvGrpSpPr>
          <p:cNvPr id="29" name="Group 31"/>
          <p:cNvGrpSpPr>
            <a:grpSpLocks/>
          </p:cNvGrpSpPr>
          <p:nvPr/>
        </p:nvGrpSpPr>
        <p:grpSpPr bwMode="auto">
          <a:xfrm>
            <a:off x="985838" y="2363788"/>
            <a:ext cx="3259137" cy="2317750"/>
            <a:chOff x="1085322" y="1641832"/>
            <a:chExt cx="3257229" cy="2319087"/>
          </a:xfrm>
        </p:grpSpPr>
        <p:cxnSp>
          <p:nvCxnSpPr>
            <p:cNvPr id="33" name="Straight Connector 32"/>
            <p:cNvCxnSpPr/>
            <p:nvPr/>
          </p:nvCxnSpPr>
          <p:spPr>
            <a:xfrm rot="10800000">
              <a:off x="1085322" y="1641832"/>
              <a:ext cx="2302113" cy="2126888"/>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38978" name="TextBox 22"/>
            <p:cNvSpPr txBox="1">
              <a:spLocks noChangeArrowheads="1"/>
            </p:cNvSpPr>
            <p:nvPr/>
          </p:nvSpPr>
          <p:spPr bwMode="auto">
            <a:xfrm>
              <a:off x="3333014" y="3437440"/>
              <a:ext cx="1009537" cy="52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Aggregate</a:t>
              </a:r>
            </a:p>
            <a:p>
              <a:pPr algn="ctr" eaLnBrk="1" hangingPunct="1"/>
              <a:r>
                <a:rPr lang="en-US" altLang="en-US" sz="1400"/>
                <a:t>demand</a:t>
              </a:r>
              <a:endParaRPr lang="en-US" altLang="en-US" sz="1400" baseline="-25000"/>
            </a:p>
          </p:txBody>
        </p:sp>
      </p:grpSp>
      <p:grpSp>
        <p:nvGrpSpPr>
          <p:cNvPr id="30" name="Group 20"/>
          <p:cNvGrpSpPr>
            <a:grpSpLocks/>
          </p:cNvGrpSpPr>
          <p:nvPr/>
        </p:nvGrpSpPr>
        <p:grpSpPr bwMode="auto">
          <a:xfrm>
            <a:off x="1211263" y="2617788"/>
            <a:ext cx="3349625" cy="1728787"/>
            <a:chOff x="1463275" y="2048447"/>
            <a:chExt cx="3346931" cy="1729316"/>
          </a:xfrm>
        </p:grpSpPr>
        <p:cxnSp>
          <p:nvCxnSpPr>
            <p:cNvPr id="36" name="Straight Connector 35"/>
            <p:cNvCxnSpPr/>
            <p:nvPr/>
          </p:nvCxnSpPr>
          <p:spPr>
            <a:xfrm flipV="1">
              <a:off x="1463275" y="2292997"/>
              <a:ext cx="2301609" cy="1484766"/>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38976" name="TextBox 22"/>
            <p:cNvSpPr txBox="1">
              <a:spLocks noChangeArrowheads="1"/>
            </p:cNvSpPr>
            <p:nvPr/>
          </p:nvSpPr>
          <p:spPr bwMode="auto">
            <a:xfrm>
              <a:off x="3724512" y="2048447"/>
              <a:ext cx="1085694" cy="523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Aggregate</a:t>
              </a:r>
            </a:p>
            <a:p>
              <a:pPr algn="ctr" eaLnBrk="1" hangingPunct="1"/>
              <a:r>
                <a:rPr lang="en-US" altLang="en-US" sz="1400"/>
                <a:t>supply, AS</a:t>
              </a:r>
              <a:r>
                <a:rPr lang="en-US" altLang="en-US" sz="1400" baseline="-25000"/>
                <a:t>1</a:t>
              </a:r>
            </a:p>
          </p:txBody>
        </p:sp>
      </p:grpSp>
      <p:grpSp>
        <p:nvGrpSpPr>
          <p:cNvPr id="31" name="Group 43"/>
          <p:cNvGrpSpPr>
            <a:grpSpLocks/>
          </p:cNvGrpSpPr>
          <p:nvPr/>
        </p:nvGrpSpPr>
        <p:grpSpPr bwMode="auto">
          <a:xfrm>
            <a:off x="1581150" y="3122613"/>
            <a:ext cx="373063" cy="1928812"/>
            <a:chOff x="3475043" y="3247665"/>
            <a:chExt cx="371271" cy="1929092"/>
          </a:xfrm>
        </p:grpSpPr>
        <p:sp>
          <p:nvSpPr>
            <p:cNvPr id="38973" name="TextBox 96"/>
            <p:cNvSpPr txBox="1">
              <a:spLocks noChangeArrowheads="1"/>
            </p:cNvSpPr>
            <p:nvPr/>
          </p:nvSpPr>
          <p:spPr bwMode="auto">
            <a:xfrm>
              <a:off x="3475043" y="4868857"/>
              <a:ext cx="371271" cy="3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400"/>
                <a:t>Y</a:t>
              </a:r>
              <a:r>
                <a:rPr lang="en-US" altLang="en-US" sz="1400" baseline="-25000"/>
                <a:t>2</a:t>
              </a:r>
            </a:p>
          </p:txBody>
        </p:sp>
        <p:cxnSp>
          <p:nvCxnSpPr>
            <p:cNvPr id="46" name="Straight Connector 45"/>
            <p:cNvCxnSpPr/>
            <p:nvPr/>
          </p:nvCxnSpPr>
          <p:spPr>
            <a:xfrm rot="16200000" flipH="1">
              <a:off x="2863627" y="4047087"/>
              <a:ext cx="1598844"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2" name="Group 46"/>
          <p:cNvGrpSpPr>
            <a:grpSpLocks/>
          </p:cNvGrpSpPr>
          <p:nvPr/>
        </p:nvGrpSpPr>
        <p:grpSpPr bwMode="auto">
          <a:xfrm>
            <a:off x="128588" y="3232150"/>
            <a:ext cx="2357437" cy="511175"/>
            <a:chOff x="127938" y="3600553"/>
            <a:chExt cx="2357343" cy="511637"/>
          </a:xfrm>
        </p:grpSpPr>
        <p:grpSp>
          <p:nvGrpSpPr>
            <p:cNvPr id="38967" name="Group 65"/>
            <p:cNvGrpSpPr>
              <a:grpSpLocks/>
            </p:cNvGrpSpPr>
            <p:nvPr/>
          </p:nvGrpSpPr>
          <p:grpSpPr bwMode="auto">
            <a:xfrm>
              <a:off x="127938" y="3804413"/>
              <a:ext cx="2292950" cy="307777"/>
              <a:chOff x="368215" y="2939306"/>
              <a:chExt cx="2291190" cy="307579"/>
            </a:xfrm>
          </p:grpSpPr>
          <p:grpSp>
            <p:nvGrpSpPr>
              <p:cNvPr id="38969" name="Group 36"/>
              <p:cNvGrpSpPr>
                <a:grpSpLocks/>
              </p:cNvGrpSpPr>
              <p:nvPr/>
            </p:nvGrpSpPr>
            <p:grpSpPr bwMode="auto">
              <a:xfrm>
                <a:off x="368215" y="2939306"/>
                <a:ext cx="2197937" cy="307579"/>
                <a:chOff x="1401350" y="3008390"/>
                <a:chExt cx="2197917" cy="307579"/>
              </a:xfrm>
            </p:grpSpPr>
            <p:cxnSp>
              <p:nvCxnSpPr>
                <p:cNvPr id="52" name="Straight Connector 51"/>
                <p:cNvCxnSpPr/>
                <p:nvPr/>
              </p:nvCxnSpPr>
              <p:spPr>
                <a:xfrm>
                  <a:off x="1831211" y="3173057"/>
                  <a:ext cx="1767031" cy="9527"/>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8972" name="TextBox 38"/>
                <p:cNvSpPr txBox="1">
                  <a:spLocks noChangeArrowheads="1"/>
                </p:cNvSpPr>
                <p:nvPr/>
              </p:nvSpPr>
              <p:spPr bwMode="auto">
                <a:xfrm>
                  <a:off x="1401350" y="3008390"/>
                  <a:ext cx="371929" cy="307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P</a:t>
                  </a:r>
                  <a:r>
                    <a:rPr lang="en-US" altLang="en-US" sz="1400" baseline="-25000"/>
                    <a:t>1</a:t>
                  </a:r>
                </a:p>
              </p:txBody>
            </p:sp>
          </p:grpSp>
          <p:sp>
            <p:nvSpPr>
              <p:cNvPr id="38970" name="Freeform 183"/>
              <p:cNvSpPr>
                <a:spLocks/>
              </p:cNvSpPr>
              <p:nvPr/>
            </p:nvSpPr>
            <p:spPr bwMode="auto">
              <a:xfrm>
                <a:off x="2513198" y="3031140"/>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38968" name="TextBox 38"/>
            <p:cNvSpPr txBox="1">
              <a:spLocks noChangeArrowheads="1"/>
            </p:cNvSpPr>
            <p:nvPr/>
          </p:nvSpPr>
          <p:spPr bwMode="auto">
            <a:xfrm>
              <a:off x="2180389" y="3600553"/>
              <a:ext cx="3048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A</a:t>
              </a:r>
              <a:endParaRPr lang="en-US" altLang="en-US" sz="1400" baseline="-25000"/>
            </a:p>
          </p:txBody>
        </p:sp>
      </p:grpSp>
      <p:grpSp>
        <p:nvGrpSpPr>
          <p:cNvPr id="39" name="Group 43"/>
          <p:cNvGrpSpPr>
            <a:grpSpLocks/>
          </p:cNvGrpSpPr>
          <p:nvPr/>
        </p:nvGrpSpPr>
        <p:grpSpPr bwMode="auto">
          <a:xfrm>
            <a:off x="2184400" y="3609975"/>
            <a:ext cx="373063" cy="1441450"/>
            <a:chOff x="3024721" y="3734747"/>
            <a:chExt cx="371272" cy="1442009"/>
          </a:xfrm>
        </p:grpSpPr>
        <p:sp>
          <p:nvSpPr>
            <p:cNvPr id="38965" name="TextBox 96"/>
            <p:cNvSpPr txBox="1">
              <a:spLocks noChangeArrowheads="1"/>
            </p:cNvSpPr>
            <p:nvPr/>
          </p:nvSpPr>
          <p:spPr bwMode="auto">
            <a:xfrm>
              <a:off x="3024721" y="4868856"/>
              <a:ext cx="371272" cy="3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Y</a:t>
              </a:r>
              <a:r>
                <a:rPr lang="en-US" altLang="en-US" sz="1400" baseline="-25000"/>
                <a:t>1</a:t>
              </a:r>
            </a:p>
          </p:txBody>
        </p:sp>
        <p:cxnSp>
          <p:nvCxnSpPr>
            <p:cNvPr id="63" name="Straight Connector 62"/>
            <p:cNvCxnSpPr/>
            <p:nvPr/>
          </p:nvCxnSpPr>
          <p:spPr>
            <a:xfrm rot="16200000" flipH="1">
              <a:off x="2640298" y="4285058"/>
              <a:ext cx="1111681" cy="11059"/>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0" name="Group 20"/>
          <p:cNvGrpSpPr>
            <a:grpSpLocks/>
          </p:cNvGrpSpPr>
          <p:nvPr/>
        </p:nvGrpSpPr>
        <p:grpSpPr bwMode="auto">
          <a:xfrm>
            <a:off x="793750" y="2092325"/>
            <a:ext cx="2838450" cy="1646238"/>
            <a:chOff x="1463275" y="2131579"/>
            <a:chExt cx="2836439" cy="1646184"/>
          </a:xfrm>
        </p:grpSpPr>
        <p:cxnSp>
          <p:nvCxnSpPr>
            <p:cNvPr id="85" name="Straight Connector 84"/>
            <p:cNvCxnSpPr/>
            <p:nvPr/>
          </p:nvCxnSpPr>
          <p:spPr>
            <a:xfrm flipV="1">
              <a:off x="1463275" y="2293499"/>
              <a:ext cx="2301831" cy="1484264"/>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38964" name="TextBox 22"/>
            <p:cNvSpPr txBox="1">
              <a:spLocks noChangeArrowheads="1"/>
            </p:cNvSpPr>
            <p:nvPr/>
          </p:nvSpPr>
          <p:spPr bwMode="auto">
            <a:xfrm>
              <a:off x="3807585" y="2131579"/>
              <a:ext cx="492129" cy="307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AS</a:t>
              </a:r>
              <a:r>
                <a:rPr lang="en-US" altLang="en-US" sz="1400" baseline="-25000"/>
                <a:t>2</a:t>
              </a:r>
            </a:p>
          </p:txBody>
        </p:sp>
      </p:grpSp>
      <p:grpSp>
        <p:nvGrpSpPr>
          <p:cNvPr id="41" name="Group 86"/>
          <p:cNvGrpSpPr>
            <a:grpSpLocks/>
          </p:cNvGrpSpPr>
          <p:nvPr/>
        </p:nvGrpSpPr>
        <p:grpSpPr bwMode="auto">
          <a:xfrm>
            <a:off x="6232525" y="1922463"/>
            <a:ext cx="2114550" cy="2482850"/>
            <a:chOff x="1120528" y="1582526"/>
            <a:chExt cx="2114317" cy="2485289"/>
          </a:xfrm>
        </p:grpSpPr>
        <p:cxnSp>
          <p:nvCxnSpPr>
            <p:cNvPr id="88" name="Straight Connector 87"/>
            <p:cNvCxnSpPr/>
            <p:nvPr/>
          </p:nvCxnSpPr>
          <p:spPr>
            <a:xfrm rot="10800000">
              <a:off x="1120528" y="1582526"/>
              <a:ext cx="1565103" cy="2177011"/>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38962" name="TextBox 88"/>
            <p:cNvSpPr txBox="1">
              <a:spLocks noChangeArrowheads="1"/>
            </p:cNvSpPr>
            <p:nvPr/>
          </p:nvSpPr>
          <p:spPr bwMode="auto">
            <a:xfrm>
              <a:off x="2732945" y="3759746"/>
              <a:ext cx="501900" cy="308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PC</a:t>
              </a:r>
              <a:r>
                <a:rPr lang="en-US" altLang="en-US" sz="1400" baseline="-25000"/>
                <a:t>2</a:t>
              </a:r>
            </a:p>
          </p:txBody>
        </p:sp>
      </p:grpSp>
      <p:grpSp>
        <p:nvGrpSpPr>
          <p:cNvPr id="42" name="Group 91"/>
          <p:cNvGrpSpPr>
            <a:grpSpLocks/>
          </p:cNvGrpSpPr>
          <p:nvPr/>
        </p:nvGrpSpPr>
        <p:grpSpPr bwMode="auto">
          <a:xfrm>
            <a:off x="6572250" y="3397250"/>
            <a:ext cx="482600" cy="384175"/>
            <a:chOff x="7699623" y="2494180"/>
            <a:chExt cx="483835" cy="385063"/>
          </a:xfrm>
        </p:grpSpPr>
        <p:sp>
          <p:nvSpPr>
            <p:cNvPr id="38959" name="Freeform 183"/>
            <p:cNvSpPr>
              <a:spLocks/>
            </p:cNvSpPr>
            <p:nvPr/>
          </p:nvSpPr>
          <p:spPr bwMode="auto">
            <a:xfrm>
              <a:off x="7699623" y="2742432"/>
              <a:ext cx="146319" cy="136811"/>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38960" name="TextBox 38"/>
            <p:cNvSpPr txBox="1">
              <a:spLocks noChangeArrowheads="1"/>
            </p:cNvSpPr>
            <p:nvPr/>
          </p:nvSpPr>
          <p:spPr bwMode="auto">
            <a:xfrm>
              <a:off x="7878566" y="2494180"/>
              <a:ext cx="3048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A</a:t>
              </a:r>
              <a:endParaRPr lang="en-US" altLang="en-US" sz="1400" baseline="-25000"/>
            </a:p>
          </p:txBody>
        </p:sp>
      </p:grpSp>
      <p:grpSp>
        <p:nvGrpSpPr>
          <p:cNvPr id="43" name="Group 92"/>
          <p:cNvGrpSpPr>
            <a:grpSpLocks/>
          </p:cNvGrpSpPr>
          <p:nvPr/>
        </p:nvGrpSpPr>
        <p:grpSpPr bwMode="auto">
          <a:xfrm>
            <a:off x="7080250" y="2871788"/>
            <a:ext cx="484188" cy="385762"/>
            <a:chOff x="7699623" y="2494180"/>
            <a:chExt cx="483835" cy="385063"/>
          </a:xfrm>
        </p:grpSpPr>
        <p:sp>
          <p:nvSpPr>
            <p:cNvPr id="38957" name="Freeform 183"/>
            <p:cNvSpPr>
              <a:spLocks/>
            </p:cNvSpPr>
            <p:nvPr/>
          </p:nvSpPr>
          <p:spPr bwMode="auto">
            <a:xfrm>
              <a:off x="7699623" y="2742432"/>
              <a:ext cx="146319" cy="136811"/>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38958" name="TextBox 38"/>
            <p:cNvSpPr txBox="1">
              <a:spLocks noChangeArrowheads="1"/>
            </p:cNvSpPr>
            <p:nvPr/>
          </p:nvSpPr>
          <p:spPr bwMode="auto">
            <a:xfrm>
              <a:off x="7878566" y="2494180"/>
              <a:ext cx="3048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B</a:t>
              </a:r>
              <a:endParaRPr lang="en-US" altLang="en-US" sz="1400" baseline="-25000"/>
            </a:p>
          </p:txBody>
        </p:sp>
      </p:grpSp>
      <p:grpSp>
        <p:nvGrpSpPr>
          <p:cNvPr id="44" name="Group 53"/>
          <p:cNvGrpSpPr>
            <a:grpSpLocks/>
          </p:cNvGrpSpPr>
          <p:nvPr/>
        </p:nvGrpSpPr>
        <p:grpSpPr bwMode="auto">
          <a:xfrm>
            <a:off x="119063" y="2755900"/>
            <a:ext cx="1806575" cy="479425"/>
            <a:chOff x="95490" y="2826678"/>
            <a:chExt cx="1805922" cy="480307"/>
          </a:xfrm>
        </p:grpSpPr>
        <p:grpSp>
          <p:nvGrpSpPr>
            <p:cNvPr id="38951" name="Group 64"/>
            <p:cNvGrpSpPr>
              <a:grpSpLocks/>
            </p:cNvGrpSpPr>
            <p:nvPr/>
          </p:nvGrpSpPr>
          <p:grpSpPr bwMode="auto">
            <a:xfrm>
              <a:off x="95490" y="2999208"/>
              <a:ext cx="1733202" cy="307777"/>
              <a:chOff x="332474" y="2927439"/>
              <a:chExt cx="1733581" cy="307579"/>
            </a:xfrm>
          </p:grpSpPr>
          <p:grpSp>
            <p:nvGrpSpPr>
              <p:cNvPr id="38953" name="Group 36"/>
              <p:cNvGrpSpPr>
                <a:grpSpLocks/>
              </p:cNvGrpSpPr>
              <p:nvPr/>
            </p:nvGrpSpPr>
            <p:grpSpPr bwMode="auto">
              <a:xfrm>
                <a:off x="332474" y="2927439"/>
                <a:ext cx="1686177" cy="307579"/>
                <a:chOff x="1365609" y="2996524"/>
                <a:chExt cx="1686162" cy="307579"/>
              </a:xfrm>
            </p:grpSpPr>
            <p:cxnSp>
              <p:nvCxnSpPr>
                <p:cNvPr id="59" name="Straight Connector 58"/>
                <p:cNvCxnSpPr/>
                <p:nvPr/>
              </p:nvCxnSpPr>
              <p:spPr>
                <a:xfrm>
                  <a:off x="1829089" y="3172184"/>
                  <a:ext cx="1222189" cy="7946"/>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8956" name="TextBox 38"/>
                <p:cNvSpPr txBox="1">
                  <a:spLocks noChangeArrowheads="1"/>
                </p:cNvSpPr>
                <p:nvPr/>
              </p:nvSpPr>
              <p:spPr bwMode="auto">
                <a:xfrm>
                  <a:off x="1365609" y="2996524"/>
                  <a:ext cx="372296" cy="307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P</a:t>
                  </a:r>
                  <a:r>
                    <a:rPr lang="en-US" altLang="en-US" sz="1400" baseline="-25000"/>
                    <a:t>2</a:t>
                  </a:r>
                </a:p>
              </p:txBody>
            </p:sp>
          </p:grpSp>
          <p:sp>
            <p:nvSpPr>
              <p:cNvPr id="38954" name="Freeform 183"/>
              <p:cNvSpPr>
                <a:spLocks/>
              </p:cNvSpPr>
              <p:nvPr/>
            </p:nvSpPr>
            <p:spPr bwMode="auto">
              <a:xfrm>
                <a:off x="1919848" y="3043009"/>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38952" name="TextBox 38"/>
            <p:cNvSpPr txBox="1">
              <a:spLocks noChangeArrowheads="1"/>
            </p:cNvSpPr>
            <p:nvPr/>
          </p:nvSpPr>
          <p:spPr bwMode="auto">
            <a:xfrm>
              <a:off x="1596520" y="2826678"/>
              <a:ext cx="3048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B</a:t>
              </a:r>
              <a:endParaRPr lang="en-US" altLang="en-US" sz="1400" baseline="-25000"/>
            </a:p>
          </p:txBody>
        </p:sp>
      </p:grpSp>
      <p:cxnSp>
        <p:nvCxnSpPr>
          <p:cNvPr id="101" name="Straight Arrow Connector 100"/>
          <p:cNvCxnSpPr/>
          <p:nvPr/>
        </p:nvCxnSpPr>
        <p:spPr>
          <a:xfrm>
            <a:off x="5878513" y="2528888"/>
            <a:ext cx="736600" cy="1587"/>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p:nvPr/>
        </p:nvCxnSpPr>
        <p:spPr>
          <a:xfrm>
            <a:off x="2254250" y="2871788"/>
            <a:ext cx="1071563" cy="1587"/>
          </a:xfrm>
          <a:prstGeom prst="straightConnector1">
            <a:avLst/>
          </a:prstGeom>
          <a:ln w="19050">
            <a:solidFill>
              <a:srgbClr val="80008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5" name="Straight Arrow Connector 104"/>
          <p:cNvCxnSpPr/>
          <p:nvPr/>
        </p:nvCxnSpPr>
        <p:spPr>
          <a:xfrm flipV="1">
            <a:off x="1778000" y="4625975"/>
            <a:ext cx="549275" cy="1588"/>
          </a:xfrm>
          <a:prstGeom prst="straightConnector1">
            <a:avLst/>
          </a:prstGeom>
          <a:ln w="19050">
            <a:solidFill>
              <a:srgbClr val="80008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8" name="Straight Arrow Connector 107"/>
          <p:cNvCxnSpPr/>
          <p:nvPr/>
        </p:nvCxnSpPr>
        <p:spPr>
          <a:xfrm rot="5400000">
            <a:off x="448469" y="3361531"/>
            <a:ext cx="431800" cy="1588"/>
          </a:xfrm>
          <a:prstGeom prst="straightConnector1">
            <a:avLst/>
          </a:prstGeom>
          <a:ln w="19050">
            <a:solidFill>
              <a:srgbClr val="80008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0" name="Group 112"/>
          <p:cNvGrpSpPr>
            <a:grpSpLocks/>
          </p:cNvGrpSpPr>
          <p:nvPr/>
        </p:nvGrpSpPr>
        <p:grpSpPr bwMode="auto">
          <a:xfrm>
            <a:off x="2565400" y="1566863"/>
            <a:ext cx="2093913" cy="1235075"/>
            <a:chOff x="2565072" y="1567544"/>
            <a:chExt cx="2093843" cy="1235034"/>
          </a:xfrm>
        </p:grpSpPr>
        <p:sp>
          <p:nvSpPr>
            <p:cNvPr id="38949" name="TextBox 109"/>
            <p:cNvSpPr txBox="1">
              <a:spLocks noChangeArrowheads="1"/>
            </p:cNvSpPr>
            <p:nvPr/>
          </p:nvSpPr>
          <p:spPr bwMode="auto">
            <a:xfrm>
              <a:off x="2565072" y="1567544"/>
              <a:ext cx="2093843" cy="523220"/>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1. An adverse shift</a:t>
              </a:r>
            </a:p>
            <a:p>
              <a:pPr eaLnBrk="1" hangingPunct="1"/>
              <a:r>
                <a:rPr lang="en-US" altLang="en-US" sz="1400">
                  <a:solidFill>
                    <a:srgbClr val="800080"/>
                  </a:solidFill>
                </a:rPr>
                <a:t> in aggregate supply . . .</a:t>
              </a:r>
            </a:p>
          </p:txBody>
        </p:sp>
        <p:cxnSp>
          <p:nvCxnSpPr>
            <p:cNvPr id="112" name="Straight Connector 111"/>
            <p:cNvCxnSpPr/>
            <p:nvPr/>
          </p:nvCxnSpPr>
          <p:spPr>
            <a:xfrm rot="5400000" flipH="1" flipV="1">
              <a:off x="2595234" y="2416828"/>
              <a:ext cx="723876" cy="47623"/>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54" name="Group 113"/>
          <p:cNvGrpSpPr>
            <a:grpSpLocks/>
          </p:cNvGrpSpPr>
          <p:nvPr/>
        </p:nvGrpSpPr>
        <p:grpSpPr bwMode="auto">
          <a:xfrm>
            <a:off x="1601788" y="4641850"/>
            <a:ext cx="2043112" cy="769938"/>
            <a:chOff x="1104408" y="2731327"/>
            <a:chExt cx="2044149" cy="770914"/>
          </a:xfrm>
        </p:grpSpPr>
        <p:sp>
          <p:nvSpPr>
            <p:cNvPr id="38947" name="TextBox 114"/>
            <p:cNvSpPr txBox="1">
              <a:spLocks noChangeArrowheads="1"/>
            </p:cNvSpPr>
            <p:nvPr/>
          </p:nvSpPr>
          <p:spPr bwMode="auto">
            <a:xfrm>
              <a:off x="1104408" y="3194464"/>
              <a:ext cx="2044149" cy="307777"/>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2. . . . lowers output . . .</a:t>
              </a:r>
            </a:p>
          </p:txBody>
        </p:sp>
        <p:cxnSp>
          <p:nvCxnSpPr>
            <p:cNvPr id="116" name="Straight Connector 115"/>
            <p:cNvCxnSpPr/>
            <p:nvPr/>
          </p:nvCxnSpPr>
          <p:spPr>
            <a:xfrm rot="16200000" flipV="1">
              <a:off x="1354394" y="2921301"/>
              <a:ext cx="453012" cy="73062"/>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55" name="Group 117"/>
          <p:cNvGrpSpPr>
            <a:grpSpLocks/>
          </p:cNvGrpSpPr>
          <p:nvPr/>
        </p:nvGrpSpPr>
        <p:grpSpPr bwMode="auto">
          <a:xfrm>
            <a:off x="663575" y="1731963"/>
            <a:ext cx="1598613" cy="1651000"/>
            <a:chOff x="2671948" y="1520043"/>
            <a:chExt cx="1599171" cy="1650671"/>
          </a:xfrm>
        </p:grpSpPr>
        <p:sp>
          <p:nvSpPr>
            <p:cNvPr id="38945" name="TextBox 118"/>
            <p:cNvSpPr txBox="1">
              <a:spLocks noChangeArrowheads="1"/>
            </p:cNvSpPr>
            <p:nvPr/>
          </p:nvSpPr>
          <p:spPr bwMode="auto">
            <a:xfrm>
              <a:off x="2683825" y="1520043"/>
              <a:ext cx="1587294" cy="523220"/>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3. . . . and raises</a:t>
              </a:r>
            </a:p>
            <a:p>
              <a:pPr eaLnBrk="1" hangingPunct="1"/>
              <a:r>
                <a:rPr lang="en-US" altLang="en-US" sz="1400">
                  <a:solidFill>
                    <a:srgbClr val="800080"/>
                  </a:solidFill>
                </a:rPr>
                <a:t>the price level . . .</a:t>
              </a:r>
            </a:p>
          </p:txBody>
        </p:sp>
        <p:cxnSp>
          <p:nvCxnSpPr>
            <p:cNvPr id="120" name="Straight Connector 119"/>
            <p:cNvCxnSpPr/>
            <p:nvPr/>
          </p:nvCxnSpPr>
          <p:spPr>
            <a:xfrm rot="5400000" flipH="1" flipV="1">
              <a:off x="2353054" y="2375405"/>
              <a:ext cx="1114203" cy="476416"/>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57" name="Group 121"/>
          <p:cNvGrpSpPr>
            <a:grpSpLocks/>
          </p:cNvGrpSpPr>
          <p:nvPr/>
        </p:nvGrpSpPr>
        <p:grpSpPr bwMode="auto">
          <a:xfrm>
            <a:off x="6281738" y="1541463"/>
            <a:ext cx="2708275" cy="963612"/>
            <a:chOff x="2365168" y="1128160"/>
            <a:chExt cx="2707575" cy="963878"/>
          </a:xfrm>
        </p:grpSpPr>
        <p:sp>
          <p:nvSpPr>
            <p:cNvPr id="38943" name="TextBox 122"/>
            <p:cNvSpPr txBox="1">
              <a:spLocks noChangeArrowheads="1"/>
            </p:cNvSpPr>
            <p:nvPr/>
          </p:nvSpPr>
          <p:spPr bwMode="auto">
            <a:xfrm>
              <a:off x="2828218" y="1128160"/>
              <a:ext cx="2244525" cy="954107"/>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4. . . . giving policymakers</a:t>
              </a:r>
            </a:p>
            <a:p>
              <a:pPr eaLnBrk="1" hangingPunct="1"/>
              <a:r>
                <a:rPr lang="en-US" altLang="en-US" sz="1400">
                  <a:solidFill>
                    <a:srgbClr val="800080"/>
                  </a:solidFill>
                </a:rPr>
                <a:t>a less favorable trade-off</a:t>
              </a:r>
            </a:p>
            <a:p>
              <a:pPr eaLnBrk="1" hangingPunct="1"/>
              <a:r>
                <a:rPr lang="en-US" altLang="en-US" sz="1400">
                  <a:solidFill>
                    <a:srgbClr val="800080"/>
                  </a:solidFill>
                </a:rPr>
                <a:t>between unemployment</a:t>
              </a:r>
            </a:p>
            <a:p>
              <a:pPr eaLnBrk="1" hangingPunct="1"/>
              <a:r>
                <a:rPr lang="en-US" altLang="en-US" sz="1400">
                  <a:solidFill>
                    <a:srgbClr val="800080"/>
                  </a:solidFill>
                </a:rPr>
                <a:t>and inflation.</a:t>
              </a:r>
            </a:p>
          </p:txBody>
        </p:sp>
        <p:cxnSp>
          <p:nvCxnSpPr>
            <p:cNvPr id="124" name="Straight Connector 123"/>
            <p:cNvCxnSpPr/>
            <p:nvPr/>
          </p:nvCxnSpPr>
          <p:spPr>
            <a:xfrm rot="5400000" flipH="1" flipV="1">
              <a:off x="2357102" y="1611019"/>
              <a:ext cx="489085" cy="472953"/>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083323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par>
                                <p:cTn id="12" presetID="22"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childTnLst>
                          </p:cTn>
                        </p:par>
                        <p:par>
                          <p:cTn id="15" fill="hold" nodeType="afterGroup">
                            <p:stCondLst>
                              <p:cond delay="1000"/>
                            </p:stCondLst>
                            <p:childTnLst>
                              <p:par>
                                <p:cTn id="16" presetID="22" presetClass="entr" presetSubtype="8" fill="hold" nodeType="after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wipe(left)">
                                      <p:cBhvr>
                                        <p:cTn id="18" dur="1000"/>
                                        <p:tgtEl>
                                          <p:spTgt spid="29"/>
                                        </p:tgtEl>
                                      </p:cBhvr>
                                    </p:animEffect>
                                  </p:childTnLst>
                                </p:cTn>
                              </p:par>
                            </p:childTnLst>
                          </p:cTn>
                        </p:par>
                        <p:par>
                          <p:cTn id="19" fill="hold" nodeType="afterGroup">
                            <p:stCondLst>
                              <p:cond delay="2000"/>
                            </p:stCondLst>
                            <p:childTnLst>
                              <p:par>
                                <p:cTn id="20" presetID="22" presetClass="entr" presetSubtype="8"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1000"/>
                                        <p:tgtEl>
                                          <p:spTgt spid="30"/>
                                        </p:tgtEl>
                                      </p:cBhvr>
                                    </p:animEffect>
                                  </p:childTnLst>
                                </p:cTn>
                              </p:par>
                            </p:childTnLst>
                          </p:cTn>
                        </p:par>
                        <p:par>
                          <p:cTn id="23" fill="hold" nodeType="afterGroup">
                            <p:stCondLst>
                              <p:cond delay="3000"/>
                            </p:stCondLst>
                            <p:childTnLst>
                              <p:par>
                                <p:cTn id="24" presetID="22" presetClass="entr" presetSubtype="8" fill="hold"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1000"/>
                                        <p:tgtEl>
                                          <p:spTgt spid="32"/>
                                        </p:tgtEl>
                                      </p:cBhvr>
                                    </p:animEffect>
                                  </p:childTnLst>
                                </p:cTn>
                              </p:par>
                            </p:childTnLst>
                          </p:cTn>
                        </p:par>
                        <p:par>
                          <p:cTn id="27" fill="hold" nodeType="afterGroup">
                            <p:stCondLst>
                              <p:cond delay="4000"/>
                            </p:stCondLst>
                            <p:childTnLst>
                              <p:par>
                                <p:cTn id="28" presetID="22" presetClass="entr" presetSubtype="1"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wipe(up)">
                                      <p:cBhvr>
                                        <p:cTn id="30" dur="1000"/>
                                        <p:tgtEl>
                                          <p:spTgt spid="39"/>
                                        </p:tgtEl>
                                      </p:cBhvr>
                                    </p:animEffect>
                                  </p:childTnLst>
                                </p:cTn>
                              </p:par>
                            </p:childTnLst>
                          </p:cTn>
                        </p:par>
                        <p:par>
                          <p:cTn id="31" fill="hold" nodeType="afterGroup">
                            <p:stCondLst>
                              <p:cond delay="5000"/>
                            </p:stCondLst>
                            <p:childTnLst>
                              <p:par>
                                <p:cTn id="32" presetID="22" presetClass="entr" presetSubtype="8"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wipe(left)">
                                      <p:cBhvr>
                                        <p:cTn id="34" dur="500"/>
                                        <p:tgtEl>
                                          <p:spTgt spid="25"/>
                                        </p:tgtEl>
                                      </p:cBhvr>
                                    </p:animEffect>
                                  </p:childTnLst>
                                </p:cTn>
                              </p:par>
                            </p:childTnLst>
                          </p:cTn>
                        </p:par>
                        <p:par>
                          <p:cTn id="35" fill="hold" nodeType="afterGroup">
                            <p:stCondLst>
                              <p:cond delay="5500"/>
                            </p:stCondLst>
                            <p:childTnLst>
                              <p:par>
                                <p:cTn id="36" presetID="22" presetClass="entr" presetSubtype="8" fill="hold"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22" presetClass="entr" presetSubtype="4"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wipe(down)">
                                      <p:cBhvr>
                                        <p:cTn id="41" dur="500"/>
                                        <p:tgtEl>
                                          <p:spTgt spid="16"/>
                                        </p:tgtEl>
                                      </p:cBhvr>
                                    </p:animEffect>
                                  </p:childTnLst>
                                </p:cTn>
                              </p:par>
                            </p:childTnLst>
                          </p:cTn>
                        </p:par>
                        <p:par>
                          <p:cTn id="42" fill="hold" nodeType="afterGroup">
                            <p:stCondLst>
                              <p:cond delay="6000"/>
                            </p:stCondLst>
                            <p:childTnLst>
                              <p:par>
                                <p:cTn id="43" presetID="22" presetClass="entr" presetSubtype="8" fill="hold"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wipe(left)">
                                      <p:cBhvr>
                                        <p:cTn id="45" dur="1000"/>
                                        <p:tgtEl>
                                          <p:spTgt spid="26"/>
                                        </p:tgtEl>
                                      </p:cBhvr>
                                    </p:animEffect>
                                  </p:childTnLst>
                                </p:cTn>
                              </p:par>
                            </p:childTnLst>
                          </p:cTn>
                        </p:par>
                        <p:par>
                          <p:cTn id="46" fill="hold" nodeType="afterGroup">
                            <p:stCondLst>
                              <p:cond delay="7000"/>
                            </p:stCondLst>
                            <p:childTnLst>
                              <p:par>
                                <p:cTn id="47" presetID="22" presetClass="entr" presetSubtype="8" fill="hold"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wipe(left)">
                                      <p:cBhvr>
                                        <p:cTn id="49" dur="500"/>
                                        <p:tgtEl>
                                          <p:spTgt spid="42"/>
                                        </p:tgtEl>
                                      </p:cBhvr>
                                    </p:animEffect>
                                  </p:childTnLst>
                                </p:cTn>
                              </p:par>
                            </p:childTnLst>
                          </p:cTn>
                        </p:par>
                        <p:par>
                          <p:cTn id="50" fill="hold" nodeType="afterGroup">
                            <p:stCondLst>
                              <p:cond delay="7500"/>
                            </p:stCondLst>
                            <p:childTnLst>
                              <p:par>
                                <p:cTn id="51" presetID="22" presetClass="entr" presetSubtype="2" fill="hold" nodeType="afterEffect">
                                  <p:stCondLst>
                                    <p:cond delay="0"/>
                                  </p:stCondLst>
                                  <p:childTnLst>
                                    <p:set>
                                      <p:cBhvr>
                                        <p:cTn id="52" dur="1" fill="hold">
                                          <p:stCondLst>
                                            <p:cond delay="0"/>
                                          </p:stCondLst>
                                        </p:cTn>
                                        <p:tgtEl>
                                          <p:spTgt spid="103"/>
                                        </p:tgtEl>
                                        <p:attrNameLst>
                                          <p:attrName>style.visibility</p:attrName>
                                        </p:attrNameLst>
                                      </p:cBhvr>
                                      <p:to>
                                        <p:strVal val="visible"/>
                                      </p:to>
                                    </p:set>
                                    <p:animEffect transition="in" filter="wipe(right)">
                                      <p:cBhvr>
                                        <p:cTn id="53" dur="500"/>
                                        <p:tgtEl>
                                          <p:spTgt spid="103"/>
                                        </p:tgtEl>
                                      </p:cBhvr>
                                    </p:animEffect>
                                  </p:childTnLst>
                                </p:cTn>
                              </p:par>
                            </p:childTnLst>
                          </p:cTn>
                        </p:par>
                        <p:par>
                          <p:cTn id="54" fill="hold" nodeType="afterGroup">
                            <p:stCondLst>
                              <p:cond delay="8000"/>
                            </p:stCondLst>
                            <p:childTnLst>
                              <p:par>
                                <p:cTn id="55" presetID="22" presetClass="entr" presetSubtype="8" fill="hold" nodeType="after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left)">
                                      <p:cBhvr>
                                        <p:cTn id="57" dur="1000"/>
                                        <p:tgtEl>
                                          <p:spTgt spid="40"/>
                                        </p:tgtEl>
                                      </p:cBhvr>
                                    </p:animEffect>
                                  </p:childTnLst>
                                </p:cTn>
                              </p:par>
                            </p:childTnLst>
                          </p:cTn>
                        </p:par>
                        <p:par>
                          <p:cTn id="58" fill="hold" nodeType="afterGroup">
                            <p:stCondLst>
                              <p:cond delay="9000"/>
                            </p:stCondLst>
                            <p:childTnLst>
                              <p:par>
                                <p:cTn id="59" presetID="22" presetClass="entr" presetSubtype="8" fill="hold" nodeType="afterEffect">
                                  <p:stCondLst>
                                    <p:cond delay="0"/>
                                  </p:stCondLst>
                                  <p:childTnLst>
                                    <p:set>
                                      <p:cBhvr>
                                        <p:cTn id="60" dur="1" fill="hold">
                                          <p:stCondLst>
                                            <p:cond delay="0"/>
                                          </p:stCondLst>
                                        </p:cTn>
                                        <p:tgtEl>
                                          <p:spTgt spid="50"/>
                                        </p:tgtEl>
                                        <p:attrNameLst>
                                          <p:attrName>style.visibility</p:attrName>
                                        </p:attrNameLst>
                                      </p:cBhvr>
                                      <p:to>
                                        <p:strVal val="visible"/>
                                      </p:to>
                                    </p:set>
                                    <p:animEffect transition="in" filter="wipe(left)">
                                      <p:cBhvr>
                                        <p:cTn id="61" dur="500"/>
                                        <p:tgtEl>
                                          <p:spTgt spid="50"/>
                                        </p:tgtEl>
                                      </p:cBhvr>
                                    </p:animEffect>
                                  </p:childTnLst>
                                </p:cTn>
                              </p:par>
                            </p:childTnLst>
                          </p:cTn>
                        </p:par>
                        <p:par>
                          <p:cTn id="62" fill="hold" nodeType="afterGroup">
                            <p:stCondLst>
                              <p:cond delay="9500"/>
                            </p:stCondLst>
                            <p:childTnLst>
                              <p:par>
                                <p:cTn id="63" presetID="22" presetClass="entr" presetSubtype="8" fill="hold" nodeType="after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wipe(left)">
                                      <p:cBhvr>
                                        <p:cTn id="65" dur="1000"/>
                                        <p:tgtEl>
                                          <p:spTgt spid="44"/>
                                        </p:tgtEl>
                                      </p:cBhvr>
                                    </p:animEffect>
                                  </p:childTnLst>
                                </p:cTn>
                              </p:par>
                            </p:childTnLst>
                          </p:cTn>
                        </p:par>
                        <p:par>
                          <p:cTn id="66" fill="hold" nodeType="afterGroup">
                            <p:stCondLst>
                              <p:cond delay="10500"/>
                            </p:stCondLst>
                            <p:childTnLst>
                              <p:par>
                                <p:cTn id="67" presetID="22" presetClass="entr" presetSubtype="1" fill="hold" nodeType="after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up)">
                                      <p:cBhvr>
                                        <p:cTn id="69" dur="1000"/>
                                        <p:tgtEl>
                                          <p:spTgt spid="31"/>
                                        </p:tgtEl>
                                      </p:cBhvr>
                                    </p:animEffect>
                                  </p:childTnLst>
                                </p:cTn>
                              </p:par>
                            </p:childTnLst>
                          </p:cTn>
                        </p:par>
                        <p:par>
                          <p:cTn id="70" fill="hold" nodeType="afterGroup">
                            <p:stCondLst>
                              <p:cond delay="11500"/>
                            </p:stCondLst>
                            <p:childTnLst>
                              <p:par>
                                <p:cTn id="71" presetID="22" presetClass="entr" presetSubtype="2" fill="hold" nodeType="afterEffect">
                                  <p:stCondLst>
                                    <p:cond delay="0"/>
                                  </p:stCondLst>
                                  <p:childTnLst>
                                    <p:set>
                                      <p:cBhvr>
                                        <p:cTn id="72" dur="1" fill="hold">
                                          <p:stCondLst>
                                            <p:cond delay="0"/>
                                          </p:stCondLst>
                                        </p:cTn>
                                        <p:tgtEl>
                                          <p:spTgt spid="105"/>
                                        </p:tgtEl>
                                        <p:attrNameLst>
                                          <p:attrName>style.visibility</p:attrName>
                                        </p:attrNameLst>
                                      </p:cBhvr>
                                      <p:to>
                                        <p:strVal val="visible"/>
                                      </p:to>
                                    </p:set>
                                    <p:animEffect transition="in" filter="wipe(right)">
                                      <p:cBhvr>
                                        <p:cTn id="73" dur="500"/>
                                        <p:tgtEl>
                                          <p:spTgt spid="105"/>
                                        </p:tgtEl>
                                      </p:cBhvr>
                                    </p:animEffect>
                                  </p:childTnLst>
                                </p:cTn>
                              </p:par>
                            </p:childTnLst>
                          </p:cTn>
                        </p:par>
                        <p:par>
                          <p:cTn id="74" fill="hold" nodeType="afterGroup">
                            <p:stCondLst>
                              <p:cond delay="12000"/>
                            </p:stCondLst>
                            <p:childTnLst>
                              <p:par>
                                <p:cTn id="75" presetID="22" presetClass="entr" presetSubtype="8" fill="hold" nodeType="afterEffect">
                                  <p:stCondLst>
                                    <p:cond delay="0"/>
                                  </p:stCondLst>
                                  <p:childTnLst>
                                    <p:set>
                                      <p:cBhvr>
                                        <p:cTn id="76" dur="1" fill="hold">
                                          <p:stCondLst>
                                            <p:cond delay="0"/>
                                          </p:stCondLst>
                                        </p:cTn>
                                        <p:tgtEl>
                                          <p:spTgt spid="54"/>
                                        </p:tgtEl>
                                        <p:attrNameLst>
                                          <p:attrName>style.visibility</p:attrName>
                                        </p:attrNameLst>
                                      </p:cBhvr>
                                      <p:to>
                                        <p:strVal val="visible"/>
                                      </p:to>
                                    </p:set>
                                    <p:animEffect transition="in" filter="wipe(left)">
                                      <p:cBhvr>
                                        <p:cTn id="77" dur="500"/>
                                        <p:tgtEl>
                                          <p:spTgt spid="54"/>
                                        </p:tgtEl>
                                      </p:cBhvr>
                                    </p:animEffect>
                                  </p:childTnLst>
                                </p:cTn>
                              </p:par>
                            </p:childTnLst>
                          </p:cTn>
                        </p:par>
                        <p:par>
                          <p:cTn id="78" fill="hold" nodeType="afterGroup">
                            <p:stCondLst>
                              <p:cond delay="12500"/>
                            </p:stCondLst>
                            <p:childTnLst>
                              <p:par>
                                <p:cTn id="79" presetID="22" presetClass="entr" presetSubtype="4" fill="hold" nodeType="afterEffect">
                                  <p:stCondLst>
                                    <p:cond delay="0"/>
                                  </p:stCondLst>
                                  <p:childTnLst>
                                    <p:set>
                                      <p:cBhvr>
                                        <p:cTn id="80" dur="1" fill="hold">
                                          <p:stCondLst>
                                            <p:cond delay="0"/>
                                          </p:stCondLst>
                                        </p:cTn>
                                        <p:tgtEl>
                                          <p:spTgt spid="108"/>
                                        </p:tgtEl>
                                        <p:attrNameLst>
                                          <p:attrName>style.visibility</p:attrName>
                                        </p:attrNameLst>
                                      </p:cBhvr>
                                      <p:to>
                                        <p:strVal val="visible"/>
                                      </p:to>
                                    </p:set>
                                    <p:animEffect transition="in" filter="wipe(down)">
                                      <p:cBhvr>
                                        <p:cTn id="81" dur="500"/>
                                        <p:tgtEl>
                                          <p:spTgt spid="108"/>
                                        </p:tgtEl>
                                      </p:cBhvr>
                                    </p:animEffect>
                                  </p:childTnLst>
                                </p:cTn>
                              </p:par>
                            </p:childTnLst>
                          </p:cTn>
                        </p:par>
                        <p:par>
                          <p:cTn id="82" fill="hold" nodeType="afterGroup">
                            <p:stCondLst>
                              <p:cond delay="13000"/>
                            </p:stCondLst>
                            <p:childTnLst>
                              <p:par>
                                <p:cTn id="83" presetID="22" presetClass="entr" presetSubtype="8" fill="hold" nodeType="afterEffect">
                                  <p:stCondLst>
                                    <p:cond delay="0"/>
                                  </p:stCondLst>
                                  <p:childTnLst>
                                    <p:set>
                                      <p:cBhvr>
                                        <p:cTn id="84" dur="1" fill="hold">
                                          <p:stCondLst>
                                            <p:cond delay="0"/>
                                          </p:stCondLst>
                                        </p:cTn>
                                        <p:tgtEl>
                                          <p:spTgt spid="55"/>
                                        </p:tgtEl>
                                        <p:attrNameLst>
                                          <p:attrName>style.visibility</p:attrName>
                                        </p:attrNameLst>
                                      </p:cBhvr>
                                      <p:to>
                                        <p:strVal val="visible"/>
                                      </p:to>
                                    </p:set>
                                    <p:animEffect transition="in" filter="wipe(left)">
                                      <p:cBhvr>
                                        <p:cTn id="85" dur="500"/>
                                        <p:tgtEl>
                                          <p:spTgt spid="55"/>
                                        </p:tgtEl>
                                      </p:cBhvr>
                                    </p:animEffect>
                                  </p:childTnLst>
                                </p:cTn>
                              </p:par>
                            </p:childTnLst>
                          </p:cTn>
                        </p:par>
                        <p:par>
                          <p:cTn id="86" fill="hold" nodeType="afterGroup">
                            <p:stCondLst>
                              <p:cond delay="13500"/>
                            </p:stCondLst>
                            <p:childTnLst>
                              <p:par>
                                <p:cTn id="87" presetID="22" presetClass="entr" presetSubtype="8" fill="hold" nodeType="afterEffect">
                                  <p:stCondLst>
                                    <p:cond delay="0"/>
                                  </p:stCondLst>
                                  <p:childTnLst>
                                    <p:set>
                                      <p:cBhvr>
                                        <p:cTn id="88" dur="1" fill="hold">
                                          <p:stCondLst>
                                            <p:cond delay="0"/>
                                          </p:stCondLst>
                                        </p:cTn>
                                        <p:tgtEl>
                                          <p:spTgt spid="101"/>
                                        </p:tgtEl>
                                        <p:attrNameLst>
                                          <p:attrName>style.visibility</p:attrName>
                                        </p:attrNameLst>
                                      </p:cBhvr>
                                      <p:to>
                                        <p:strVal val="visible"/>
                                      </p:to>
                                    </p:set>
                                    <p:animEffect transition="in" filter="wipe(left)">
                                      <p:cBhvr>
                                        <p:cTn id="89" dur="500"/>
                                        <p:tgtEl>
                                          <p:spTgt spid="101"/>
                                        </p:tgtEl>
                                      </p:cBhvr>
                                    </p:animEffect>
                                  </p:childTnLst>
                                </p:cTn>
                              </p:par>
                            </p:childTnLst>
                          </p:cTn>
                        </p:par>
                        <p:par>
                          <p:cTn id="90" fill="hold" nodeType="afterGroup">
                            <p:stCondLst>
                              <p:cond delay="14000"/>
                            </p:stCondLst>
                            <p:childTnLst>
                              <p:par>
                                <p:cTn id="91" presetID="22" presetClass="entr" presetSubtype="8" fill="hold"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wipe(left)">
                                      <p:cBhvr>
                                        <p:cTn id="93" dur="1000"/>
                                        <p:tgtEl>
                                          <p:spTgt spid="41"/>
                                        </p:tgtEl>
                                      </p:cBhvr>
                                    </p:animEffect>
                                  </p:childTnLst>
                                </p:cTn>
                              </p:par>
                            </p:childTnLst>
                          </p:cTn>
                        </p:par>
                        <p:par>
                          <p:cTn id="94" fill="hold" nodeType="afterGroup">
                            <p:stCondLst>
                              <p:cond delay="15000"/>
                            </p:stCondLst>
                            <p:childTnLst>
                              <p:par>
                                <p:cTn id="95" presetID="22" presetClass="entr" presetSubtype="8" fill="hold" nodeType="afterEffect">
                                  <p:stCondLst>
                                    <p:cond delay="0"/>
                                  </p:stCondLst>
                                  <p:childTnLst>
                                    <p:set>
                                      <p:cBhvr>
                                        <p:cTn id="96" dur="1" fill="hold">
                                          <p:stCondLst>
                                            <p:cond delay="0"/>
                                          </p:stCondLst>
                                        </p:cTn>
                                        <p:tgtEl>
                                          <p:spTgt spid="43"/>
                                        </p:tgtEl>
                                        <p:attrNameLst>
                                          <p:attrName>style.visibility</p:attrName>
                                        </p:attrNameLst>
                                      </p:cBhvr>
                                      <p:to>
                                        <p:strVal val="visible"/>
                                      </p:to>
                                    </p:set>
                                    <p:animEffect transition="in" filter="wipe(left)">
                                      <p:cBhvr>
                                        <p:cTn id="97" dur="500"/>
                                        <p:tgtEl>
                                          <p:spTgt spid="43"/>
                                        </p:tgtEl>
                                      </p:cBhvr>
                                    </p:animEffect>
                                  </p:childTnLst>
                                </p:cTn>
                              </p:par>
                            </p:childTnLst>
                          </p:cTn>
                        </p:par>
                        <p:par>
                          <p:cTn id="98" fill="hold" nodeType="afterGroup">
                            <p:stCondLst>
                              <p:cond delay="15500"/>
                            </p:stCondLst>
                            <p:childTnLst>
                              <p:par>
                                <p:cTn id="99" presetID="22" presetClass="entr" presetSubtype="8" fill="hold" nodeType="afterEffect">
                                  <p:stCondLst>
                                    <p:cond delay="0"/>
                                  </p:stCondLst>
                                  <p:childTnLst>
                                    <p:set>
                                      <p:cBhvr>
                                        <p:cTn id="100" dur="1" fill="hold">
                                          <p:stCondLst>
                                            <p:cond delay="0"/>
                                          </p:stCondLst>
                                        </p:cTn>
                                        <p:tgtEl>
                                          <p:spTgt spid="57"/>
                                        </p:tgtEl>
                                        <p:attrNameLst>
                                          <p:attrName>style.visibility</p:attrName>
                                        </p:attrNameLst>
                                      </p:cBhvr>
                                      <p:to>
                                        <p:strVal val="visible"/>
                                      </p:to>
                                    </p:set>
                                    <p:animEffect transition="in" filter="wipe(left)">
                                      <p:cBhvr>
                                        <p:cTn id="101" dur="500"/>
                                        <p:tgtEl>
                                          <p:spTgt spid="57"/>
                                        </p:tgtEl>
                                      </p:cBhvr>
                                    </p:animEffect>
                                  </p:childTnLst>
                                </p:cTn>
                              </p:par>
                            </p:childTnLst>
                          </p:cTn>
                        </p:par>
                        <p:par>
                          <p:cTn id="102" fill="hold" nodeType="afterGroup">
                            <p:stCondLst>
                              <p:cond delay="16000"/>
                            </p:stCondLst>
                            <p:childTnLst>
                              <p:par>
                                <p:cTn id="103" presetID="22" presetClass="entr" presetSubtype="8" fill="hold" grpId="0" nodeType="afterEffect">
                                  <p:stCondLst>
                                    <p:cond delay="0"/>
                                  </p:stCondLst>
                                  <p:childTnLst>
                                    <p:set>
                                      <p:cBhvr>
                                        <p:cTn id="104" dur="1" fill="hold">
                                          <p:stCondLst>
                                            <p:cond delay="0"/>
                                          </p:stCondLst>
                                        </p:cTn>
                                        <p:tgtEl>
                                          <p:spTgt spid="10"/>
                                        </p:tgtEl>
                                        <p:attrNameLst>
                                          <p:attrName>style.visibility</p:attrName>
                                        </p:attrNameLst>
                                      </p:cBhvr>
                                      <p:to>
                                        <p:strVal val="visible"/>
                                      </p:to>
                                    </p:set>
                                    <p:animEffect transition="in" filter="wipe(left)">
                                      <p:cBhvr>
                                        <p:cTn id="10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p:bldP spid="2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concepts</a:t>
            </a:r>
            <a:endParaRPr lang="en-US" dirty="0"/>
          </a:p>
        </p:txBody>
      </p:sp>
      <p:sp>
        <p:nvSpPr>
          <p:cNvPr id="3" name="Content Placeholder 2"/>
          <p:cNvSpPr>
            <a:spLocks noGrp="1"/>
          </p:cNvSpPr>
          <p:nvPr>
            <p:ph sz="quarter" idx="1"/>
          </p:nvPr>
        </p:nvSpPr>
        <p:spPr/>
        <p:txBody>
          <a:bodyPr/>
          <a:lstStyle/>
          <a:p>
            <a:pPr>
              <a:buFontTx/>
              <a:buChar char="-"/>
            </a:pPr>
            <a:r>
              <a:rPr lang="en-US" dirty="0" smtClean="0"/>
              <a:t>Inflation, deflation, disinflation, reflation</a:t>
            </a:r>
          </a:p>
          <a:p>
            <a:pPr>
              <a:buFontTx/>
              <a:buChar char="-"/>
            </a:pPr>
            <a:r>
              <a:rPr lang="en-US" dirty="0" smtClean="0"/>
              <a:t>Demand pull inflation</a:t>
            </a:r>
          </a:p>
          <a:p>
            <a:pPr>
              <a:buFontTx/>
              <a:buChar char="-"/>
            </a:pPr>
            <a:r>
              <a:rPr lang="en-US" dirty="0" smtClean="0"/>
              <a:t>Cost push inflation</a:t>
            </a:r>
          </a:p>
          <a:p>
            <a:pPr>
              <a:buFontTx/>
              <a:buChar char="-"/>
            </a:pPr>
            <a:r>
              <a:rPr lang="en-US" dirty="0" smtClean="0"/>
              <a:t>Money quantity theory</a:t>
            </a:r>
          </a:p>
          <a:p>
            <a:pPr>
              <a:buFontTx/>
              <a:buChar char="-"/>
            </a:pPr>
            <a:r>
              <a:rPr lang="en-US" dirty="0" smtClean="0"/>
              <a:t>Velocity of money</a:t>
            </a:r>
          </a:p>
          <a:p>
            <a:pPr>
              <a:buFontTx/>
              <a:buChar char="-"/>
            </a:pPr>
            <a:r>
              <a:rPr lang="en-US" dirty="0" smtClean="0"/>
              <a:t>Phillips curve</a:t>
            </a:r>
          </a:p>
          <a:p>
            <a:pPr>
              <a:buFontTx/>
              <a:buChar char="-"/>
            </a:pPr>
            <a:r>
              <a:rPr lang="en-US" dirty="0" smtClean="0"/>
              <a:t>Inflation unemployment trade off</a:t>
            </a:r>
          </a:p>
          <a:p>
            <a:pPr>
              <a:buFontTx/>
              <a:buChar char="-"/>
            </a:pPr>
            <a:r>
              <a:rPr lang="en-US" dirty="0" smtClean="0"/>
              <a:t>Shoe-leather cost, menu cost, inflation tax, inflation fallacy</a:t>
            </a:r>
          </a:p>
          <a:p>
            <a:pPr>
              <a:buFontTx/>
              <a:buChar char="-"/>
            </a:pPr>
            <a:r>
              <a:rPr lang="en-US" dirty="0" smtClean="0"/>
              <a:t>Expected inflation</a:t>
            </a:r>
          </a:p>
          <a:p>
            <a:pPr>
              <a:buFontTx/>
              <a:buChar char="-"/>
            </a:pPr>
            <a:endParaRPr lang="en-US" dirty="0" smtClean="0"/>
          </a:p>
          <a:p>
            <a:pPr marL="0" indent="0">
              <a:buNone/>
            </a:pPr>
            <a:endParaRPr lang="en-US" dirty="0"/>
          </a:p>
        </p:txBody>
      </p:sp>
    </p:spTree>
    <p:extLst>
      <p:ext uri="{BB962C8B-B14F-4D97-AF65-F5344CB8AC3E}">
        <p14:creationId xmlns:p14="http://schemas.microsoft.com/office/powerpoint/2010/main" val="18252111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195</TotalTime>
  <Words>3367</Words>
  <Application>Microsoft Office PowerPoint</Application>
  <PresentationFormat>On-screen Show (4:3)</PresentationFormat>
  <Paragraphs>394</Paragraphs>
  <Slides>35</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37" baseType="lpstr">
      <vt:lpstr>Equity</vt:lpstr>
      <vt:lpstr>Corel GALLERY Clipart</vt:lpstr>
      <vt:lpstr>Chapter 9 Inflation and Phillips curve</vt:lpstr>
      <vt:lpstr>Content</vt:lpstr>
      <vt:lpstr>I Overview of inflation</vt:lpstr>
      <vt:lpstr>I Overview of inflation</vt:lpstr>
      <vt:lpstr>I Overview of inflation</vt:lpstr>
      <vt:lpstr>I Overview of inflation</vt:lpstr>
      <vt:lpstr>I Overview of inflation</vt:lpstr>
      <vt:lpstr>I Overview of inflation</vt:lpstr>
      <vt:lpstr>I Overview of inflation</vt:lpstr>
      <vt:lpstr>I Overview of inflation</vt:lpstr>
      <vt:lpstr>Nominal GDP, quantity of money, &amp; velocity of money</vt:lpstr>
      <vt:lpstr>I Overview of inflation</vt:lpstr>
      <vt:lpstr>I Overview of inflation</vt:lpstr>
      <vt:lpstr>I Overview of inflation</vt:lpstr>
      <vt:lpstr>I Overview of inflation</vt:lpstr>
      <vt:lpstr>I Overview of inflation</vt:lpstr>
      <vt:lpstr>II Cost of inflation</vt:lpstr>
      <vt:lpstr>II Cost of inflation</vt:lpstr>
      <vt:lpstr>II Cost of inflation</vt:lpstr>
      <vt:lpstr>How inflation raises the tax burden on saving</vt:lpstr>
      <vt:lpstr>II Cost of inflation</vt:lpstr>
      <vt:lpstr>II Cost of inflation</vt:lpstr>
      <vt:lpstr>III Phillips curve – relationship between inflation and unemployment</vt:lpstr>
      <vt:lpstr>III Phillips curve – relationship between inflation and unemployment</vt:lpstr>
      <vt:lpstr>III Phillips curve – relationship between inflation and unemployment</vt:lpstr>
      <vt:lpstr>III Phillips curve – relationship between inflation and unemployment</vt:lpstr>
      <vt:lpstr>How the Phillips curve is related to the model of aggregate demand and aggregate supply</vt:lpstr>
      <vt:lpstr>Long run</vt:lpstr>
      <vt:lpstr>III Phillips curve – relationship between inflation and unemployment</vt:lpstr>
      <vt:lpstr>How the long-run Phillips curve is related to the model of aggregate demand and aggregate supply</vt:lpstr>
      <vt:lpstr>III Phillips curve – relationship between inflation and unemployment</vt:lpstr>
      <vt:lpstr>III Phillips curve – relationship between inflation and unemployment</vt:lpstr>
      <vt:lpstr>How expected inflation shifts short-run Phillips curve</vt:lpstr>
      <vt:lpstr>How shift of the short-run Phillips curve is related to the model of aggregate demand and aggregate supply: An adverse shock to aggregate supply</vt:lpstr>
      <vt:lpstr>Key concepts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9 Inflation and Phillips curve</dc:title>
  <dc:creator>Truong</dc:creator>
  <cp:lastModifiedBy>Truong</cp:lastModifiedBy>
  <cp:revision>19</cp:revision>
  <dcterms:created xsi:type="dcterms:W3CDTF">2014-04-04T06:13:39Z</dcterms:created>
  <dcterms:modified xsi:type="dcterms:W3CDTF">2014-04-06T11:41:46Z</dcterms:modified>
</cp:coreProperties>
</file>