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9" r:id="rId3"/>
    <p:sldId id="260" r:id="rId4"/>
    <p:sldId id="261" r:id="rId5"/>
    <p:sldId id="262" r:id="rId6"/>
    <p:sldId id="263" r:id="rId7"/>
    <p:sldId id="264" r:id="rId8"/>
    <p:sldId id="265" r:id="rId9"/>
    <p:sldId id="266" r:id="rId10"/>
    <p:sldId id="267" r:id="rId11"/>
    <p:sldId id="268"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BDA5AB36-A9EB-4010-A5D6-0B9616BBC7CE}" type="datetimeFigureOut">
              <a:rPr lang="en-US" smtClean="0"/>
              <a:pPr/>
              <a:t>9/10/2011</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F0A3436A-2E1D-44C6-A530-7D685FCF8642}"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DA5AB36-A9EB-4010-A5D6-0B9616BBC7CE}" type="datetimeFigureOut">
              <a:rPr lang="en-US" smtClean="0"/>
              <a:pPr/>
              <a:t>9/10/2011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0A3436A-2E1D-44C6-A530-7D685FCF864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BDA5AB36-A9EB-4010-A5D6-0B9616BBC7CE}" type="datetimeFigureOut">
              <a:rPr lang="en-US" smtClean="0"/>
              <a:pPr/>
              <a:t>9/10/2011</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F0A3436A-2E1D-44C6-A530-7D685FCF8642}"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DA5AB36-A9EB-4010-A5D6-0B9616BBC7CE}" type="datetimeFigureOut">
              <a:rPr lang="en-US" smtClean="0"/>
              <a:pPr/>
              <a:t>9/10/2011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F0A3436A-2E1D-44C6-A530-7D685FCF8642}"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DA5AB36-A9EB-4010-A5D6-0B9616BBC7CE}" type="datetimeFigureOut">
              <a:rPr lang="en-US" smtClean="0"/>
              <a:pPr/>
              <a:t>9/10/2011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F0A3436A-2E1D-44C6-A530-7D685FCF864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BDA5AB36-A9EB-4010-A5D6-0B9616BBC7CE}" type="datetimeFigureOut">
              <a:rPr lang="en-US" smtClean="0"/>
              <a:pPr/>
              <a:t>9/10/2011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F0A3436A-2E1D-44C6-A530-7D685FCF8642}"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DA5AB36-A9EB-4010-A5D6-0B9616BBC7CE}" type="datetimeFigureOut">
              <a:rPr lang="en-US" smtClean="0"/>
              <a:pPr/>
              <a:t>9/10/2011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F0A3436A-2E1D-44C6-A530-7D685FCF864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BDA5AB36-A9EB-4010-A5D6-0B9616BBC7CE}" type="datetimeFigureOut">
              <a:rPr lang="en-US" smtClean="0"/>
              <a:pPr/>
              <a:t>9/10/2011</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F0A3436A-2E1D-44C6-A530-7D685FCF8642}"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BDA5AB36-A9EB-4010-A5D6-0B9616BBC7CE}" type="datetimeFigureOut">
              <a:rPr lang="en-US" smtClean="0"/>
              <a:pPr/>
              <a:t>9/10/2011</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F0A3436A-2E1D-44C6-A530-7D685FCF8642}"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DA5AB36-A9EB-4010-A5D6-0B9616BBC7CE}" type="datetimeFigureOut">
              <a:rPr lang="en-US" smtClean="0"/>
              <a:pPr/>
              <a:t>9/10/2011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0A3436A-2E1D-44C6-A530-7D685FCF864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DA5AB36-A9EB-4010-A5D6-0B9616BBC7CE}" type="datetimeFigureOut">
              <a:rPr lang="en-US" smtClean="0"/>
              <a:pPr/>
              <a:t>9/10/2011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0A3436A-2E1D-44C6-A530-7D685FCF864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BDA5AB36-A9EB-4010-A5D6-0B9616BBC7CE}" type="datetimeFigureOut">
              <a:rPr lang="en-US" smtClean="0"/>
              <a:pPr/>
              <a:t>9/10/2011</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F0A3436A-2E1D-44C6-A530-7D685FCF8642}"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latin typeface="Times New Roman" pitchFamily="18" charset="0"/>
                <a:cs typeface="Times New Roman" pitchFamily="18" charset="0"/>
              </a:rPr>
              <a:t>Bốn vấn đề lớn mà các </a:t>
            </a:r>
            <a:br>
              <a:rPr lang="en-US" smtClean="0">
                <a:latin typeface="Times New Roman" pitchFamily="18" charset="0"/>
                <a:cs typeface="Times New Roman" pitchFamily="18" charset="0"/>
              </a:rPr>
            </a:br>
            <a:r>
              <a:rPr lang="en-US" smtClean="0">
                <a:latin typeface="Times New Roman" pitchFamily="18" charset="0"/>
                <a:cs typeface="Times New Roman" pitchFamily="18" charset="0"/>
              </a:rPr>
              <a:t>nhà kinh tế học nhất trí</a:t>
            </a:r>
            <a:endParaRPr lang="en-US">
              <a:latin typeface="Times New Roman" pitchFamily="18" charset="0"/>
              <a:cs typeface="Times New Roman" pitchFamily="18" charset="0"/>
            </a:endParaRPr>
          </a:p>
        </p:txBody>
      </p:sp>
      <p:sp>
        <p:nvSpPr>
          <p:cNvPr id="3" name="Subtitle 2"/>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latin typeface="Times New Roman" pitchFamily="18" charset="0"/>
                <a:cs typeface="Times New Roman" pitchFamily="18" charset="0"/>
              </a:rPr>
              <a:t>Vấn đề 1</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mtClean="0">
                <a:latin typeface="Times New Roman" pitchFamily="18" charset="0"/>
                <a:cs typeface="Times New Roman" pitchFamily="18" charset="0"/>
              </a:rPr>
              <a:t>Trong dài hạn, năng lực sản xuất hàng hóa và dịch vụ của một quốc gia sẽ quyết định mức sống của người dân trong quốc gia </a:t>
            </a:r>
            <a:r>
              <a:rPr lang="en-US" smtClean="0">
                <a:latin typeface="Times New Roman" pitchFamily="18" charset="0"/>
                <a:cs typeface="Times New Roman" pitchFamily="18" charset="0"/>
              </a:rPr>
              <a:t>đó</a:t>
            </a:r>
            <a:endParaRPr lang="en-US"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latin typeface="Times New Roman" pitchFamily="18" charset="0"/>
                <a:cs typeface="Times New Roman" pitchFamily="18" charset="0"/>
              </a:rPr>
              <a:t>Vấn đề 2</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mtClean="0">
                <a:latin typeface="Times New Roman" pitchFamily="18" charset="0"/>
                <a:cs typeface="Times New Roman" pitchFamily="18" charset="0"/>
              </a:rPr>
              <a:t>Trong ngắn hạn, tổng cầu quyết định lượng hàng hóa và dịch vụ mà một nước sản xuất</a:t>
            </a:r>
          </a:p>
          <a:p>
            <a:pPr>
              <a:buNone/>
            </a:pPr>
            <a:r>
              <a:rPr lang="en-US" smtClean="0">
                <a:latin typeface="Times New Roman" pitchFamily="18" charset="0"/>
                <a:cs typeface="Times New Roman" pitchFamily="18" charset="0"/>
              </a:rPr>
              <a:t>(chính sách tài khóa, tiền tệ, các cú sốc ở thị trường tiền tệ và hàng hóa là những nhân tố tác động mạnh đến tổng cầu) </a:t>
            </a:r>
            <a:endParaRPr lang="en-US">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latin typeface="Times New Roman" pitchFamily="18" charset="0"/>
                <a:cs typeface="Times New Roman" pitchFamily="18" charset="0"/>
              </a:rPr>
              <a:t>Vấn đề 3</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mtClean="0">
                <a:latin typeface="Times New Roman" pitchFamily="18" charset="0"/>
                <a:cs typeface="Times New Roman" pitchFamily="18" charset="0"/>
              </a:rPr>
              <a:t>Trong dài hạn, tỷ lệ tăng cung tiền quyết định tỷ lệ lạm phát, nhưng không ảnh hưởng đến tỷ lệ thất nghiệp</a:t>
            </a:r>
          </a:p>
          <a:p>
            <a:pPr>
              <a:buNone/>
            </a:pPr>
            <a:r>
              <a:rPr lang="en-US" smtClean="0">
                <a:latin typeface="Times New Roman" pitchFamily="18" charset="0"/>
                <a:cs typeface="Times New Roman" pitchFamily="18" charset="0"/>
              </a:rPr>
              <a:t>(tỷ lệ thất nghiệp trong dài hạn chịu tác động từ những yếu tố cấu trúc trong thị trường lao động)</a:t>
            </a:r>
            <a:endParaRPr lang="en-US">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latin typeface="Times New Roman" pitchFamily="18" charset="0"/>
                <a:cs typeface="Times New Roman" pitchFamily="18" charset="0"/>
              </a:rPr>
              <a:t>Vấn đề 4</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mtClean="0">
                <a:latin typeface="Times New Roman" pitchFamily="18" charset="0"/>
                <a:cs typeface="Times New Roman" pitchFamily="18" charset="0"/>
              </a:rPr>
              <a:t>Trong ngắn hạn, các nhà hoạch định chính sách người kiểm soát chính sách tài khóa, tiền tệ sẽ đối mặt trước sự đánh đổi giữa lạm phát và thất nghiệp</a:t>
            </a:r>
          </a:p>
          <a:p>
            <a:pPr>
              <a:buNone/>
            </a:pPr>
            <a:r>
              <a:rPr lang="en-US" smtClean="0">
                <a:latin typeface="Times New Roman" pitchFamily="18" charset="0"/>
                <a:cs typeface="Times New Roman" pitchFamily="18" charset="0"/>
              </a:rPr>
              <a:t>(trong ngắn hạn đường Phillips – sự đánh đổi lạm phát thất nghiệp thay đổi do 2 nguyên nhân chính là cú sốc cung và kỳ vọng lạm phát. Chính sách tiền tệ chỉ có tác động đến sản lượng trong ngắn hạn)</a:t>
            </a:r>
          </a:p>
          <a:p>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mtClean="0">
                <a:latin typeface="Times New Roman" pitchFamily="18" charset="0"/>
                <a:cs typeface="Times New Roman" pitchFamily="18" charset="0"/>
              </a:rPr>
              <a:t>Bốn dấu hỏi lớn trong kinh tế học</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latin typeface="Times New Roman" pitchFamily="18" charset="0"/>
                <a:cs typeface="Times New Roman" pitchFamily="18" charset="0"/>
              </a:rPr>
              <a:t>Dấu hỏi 1</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lnSpcReduction="10000"/>
          </a:bodyPr>
          <a:lstStyle/>
          <a:p>
            <a:r>
              <a:rPr lang="en-US" smtClean="0">
                <a:latin typeface="Times New Roman" pitchFamily="18" charset="0"/>
                <a:cs typeface="Times New Roman" pitchFamily="18" charset="0"/>
              </a:rPr>
              <a:t>Các nhà hoạch định chính sách </a:t>
            </a:r>
            <a:r>
              <a:rPr lang="en-US" smtClean="0">
                <a:latin typeface="Times New Roman" pitchFamily="18" charset="0"/>
                <a:cs typeface="Times New Roman" pitchFamily="18" charset="0"/>
              </a:rPr>
              <a:t>không thống nhất làm </a:t>
            </a:r>
            <a:r>
              <a:rPr lang="en-US" smtClean="0">
                <a:latin typeface="Times New Roman" pitchFamily="18" charset="0"/>
                <a:cs typeface="Times New Roman" pitchFamily="18" charset="0"/>
              </a:rPr>
              <a:t>thế nào để thúc đẩy tăng trưởng sản lượng tiềm năng của nền kinh tế</a:t>
            </a:r>
          </a:p>
          <a:p>
            <a:pPr>
              <a:buFontTx/>
              <a:buChar char="-"/>
            </a:pPr>
            <a:r>
              <a:rPr lang="en-US" smtClean="0">
                <a:latin typeface="Times New Roman" pitchFamily="18" charset="0"/>
                <a:cs typeface="Times New Roman" pitchFamily="18" charset="0"/>
              </a:rPr>
              <a:t>Tăng tiết kiệm, đầu tư </a:t>
            </a:r>
            <a:r>
              <a:rPr lang="en-US" smtClean="0">
                <a:latin typeface="Times New Roman"/>
                <a:cs typeface="Times New Roman"/>
              </a:rPr>
              <a:t>→ thế hệ tương lai được lợi, vậy còn thế hệ bây giờ</a:t>
            </a:r>
          </a:p>
          <a:p>
            <a:pPr>
              <a:buFontTx/>
              <a:buChar char="-"/>
            </a:pPr>
            <a:r>
              <a:rPr lang="en-US" smtClean="0">
                <a:latin typeface="Times New Roman"/>
                <a:cs typeface="Times New Roman"/>
              </a:rPr>
              <a:t>Giảm tỷ lệ thất nghiệp tự nhiên → chính phủ có thể sẽ phải giảm trợ cấp thất nghiệp và giảm lương tối thiểu</a:t>
            </a:r>
          </a:p>
          <a:p>
            <a:pPr>
              <a:buFontTx/>
              <a:buChar char="-"/>
            </a:pPr>
            <a:r>
              <a:rPr lang="en-US" smtClean="0">
                <a:latin typeface="Times New Roman"/>
                <a:cs typeface="Times New Roman"/>
              </a:rPr>
              <a:t>Thay đổi thể chế tốt hơn→ đối mặt với rào cản chính trị</a:t>
            </a:r>
            <a:endParaRPr lang="en-US">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980728"/>
          </a:xfrm>
        </p:spPr>
        <p:txBody>
          <a:bodyPr>
            <a:normAutofit/>
          </a:bodyPr>
          <a:lstStyle/>
          <a:p>
            <a:r>
              <a:rPr lang="en-US" smtClean="0">
                <a:latin typeface="Times New Roman" pitchFamily="18" charset="0"/>
                <a:cs typeface="Times New Roman" pitchFamily="18" charset="0"/>
              </a:rPr>
              <a:t>Dấu hỏi 2</a:t>
            </a:r>
            <a:endParaRPr lang="en-US">
              <a:latin typeface="Times New Roman" pitchFamily="18" charset="0"/>
              <a:cs typeface="Times New Roman" pitchFamily="18" charset="0"/>
            </a:endParaRPr>
          </a:p>
        </p:txBody>
      </p:sp>
      <p:sp>
        <p:nvSpPr>
          <p:cNvPr id="3" name="Content Placeholder 2"/>
          <p:cNvSpPr>
            <a:spLocks noGrp="1"/>
          </p:cNvSpPr>
          <p:nvPr>
            <p:ph idx="1"/>
          </p:nvPr>
        </p:nvSpPr>
        <p:spPr>
          <a:xfrm>
            <a:off x="539552" y="1052736"/>
            <a:ext cx="8229600" cy="5040559"/>
          </a:xfrm>
        </p:spPr>
        <p:txBody>
          <a:bodyPr>
            <a:noAutofit/>
          </a:bodyPr>
          <a:lstStyle/>
          <a:p>
            <a:r>
              <a:rPr lang="en-US" sz="2800" smtClean="0">
                <a:latin typeface="Times New Roman" pitchFamily="18" charset="0"/>
                <a:cs typeface="Times New Roman" pitchFamily="18" charset="0"/>
              </a:rPr>
              <a:t>Liệu các chính phủ có nên thực hiện các chính sách ổn định nền kinh tế</a:t>
            </a:r>
          </a:p>
          <a:p>
            <a:pPr>
              <a:buFontTx/>
              <a:buChar char="-"/>
            </a:pPr>
            <a:r>
              <a:rPr lang="en-US" sz="2800" smtClean="0">
                <a:latin typeface="Times New Roman" pitchFamily="18" charset="0"/>
                <a:cs typeface="Times New Roman" pitchFamily="18" charset="0"/>
              </a:rPr>
              <a:t>Chính sách luôn có độ trễ, số liệu kinh tế không đầy đủ, hiểu biết về nền kinh tế còn hạn chế→chính sách ra vào thời điểm không chuẩn, không đúng do thiếu dữ liệu, và không thuận theo hành vi của các chủ thể kinh tế</a:t>
            </a:r>
          </a:p>
          <a:p>
            <a:pPr>
              <a:buFontTx/>
              <a:buChar char="-"/>
            </a:pPr>
            <a:r>
              <a:rPr lang="en-US" sz="2800" smtClean="0">
                <a:latin typeface="Times New Roman" pitchFamily="18" charset="0"/>
                <a:cs typeface="Times New Roman" pitchFamily="18" charset="0"/>
              </a:rPr>
              <a:t> Hạn chế tác động của chu kỳ kinh tế → hạn chế khả năng sàng lọc tái cấu trúc nền kinh tế, phát triển khoa học kỹ thuật</a:t>
            </a:r>
          </a:p>
          <a:p>
            <a:pPr>
              <a:buFontTx/>
              <a:buChar char="-"/>
            </a:pPr>
            <a:r>
              <a:rPr lang="en-US" sz="2800" smtClean="0">
                <a:latin typeface="Times New Roman" pitchFamily="18" charset="0"/>
                <a:cs typeface="Times New Roman" pitchFamily="18" charset="0"/>
              </a:rPr>
              <a:t>Chính sách tài khóa, chính sách tiền tệ cái nào hiệu quả hơn. Chính sách tài khóa tác động đến thuế hay chính sách tài khóa tác động đến chi tiêu chính phủ</a:t>
            </a:r>
            <a:endParaRPr lang="en-US" sz="280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latin typeface="Times New Roman" pitchFamily="18" charset="0"/>
                <a:cs typeface="Times New Roman" pitchFamily="18" charset="0"/>
              </a:rPr>
              <a:t>Dấu hỏi 3</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mtClean="0">
                <a:latin typeface="Times New Roman" pitchFamily="18" charset="0"/>
                <a:cs typeface="Times New Roman" pitchFamily="18" charset="0"/>
              </a:rPr>
              <a:t>Chi phí để giảm lạm phát</a:t>
            </a:r>
          </a:p>
          <a:p>
            <a:pPr>
              <a:buFontTx/>
              <a:buChar char="-"/>
            </a:pPr>
            <a:r>
              <a:rPr lang="en-US" smtClean="0">
                <a:latin typeface="Times New Roman" pitchFamily="18" charset="0"/>
                <a:cs typeface="Times New Roman" pitchFamily="18" charset="0"/>
              </a:rPr>
              <a:t>Tăng thất nghiệp giảm sản lượng → chi phí giảm lạm phát được đo bằng % sản lượng phải hy sinh để giảm 1% lạm phát</a:t>
            </a:r>
          </a:p>
          <a:p>
            <a:pPr>
              <a:buFontTx/>
              <a:buChar char="-"/>
            </a:pPr>
            <a:r>
              <a:rPr lang="en-US" smtClean="0">
                <a:latin typeface="Times New Roman" pitchFamily="18" charset="0"/>
                <a:cs typeface="Times New Roman" pitchFamily="18" charset="0"/>
              </a:rPr>
              <a:t>Trường phái trọng tiền cho rằng sự hy sinh sản lượng rất nhỏ hầu như không đáng kể nếu mọi người có kỳ vọng hợp lý về lạm phát và </a:t>
            </a:r>
            <a:r>
              <a:rPr lang="en-US" smtClean="0">
                <a:latin typeface="Times New Roman" pitchFamily="18" charset="0"/>
                <a:cs typeface="Times New Roman" pitchFamily="18" charset="0"/>
              </a:rPr>
              <a:t>tuyên bố NHTW chống </a:t>
            </a:r>
            <a:r>
              <a:rPr lang="en-US" smtClean="0">
                <a:latin typeface="Times New Roman" pitchFamily="18" charset="0"/>
                <a:cs typeface="Times New Roman" pitchFamily="18" charset="0"/>
              </a:rPr>
              <a:t>lạm </a:t>
            </a:r>
            <a:r>
              <a:rPr lang="en-US" smtClean="0">
                <a:latin typeface="Times New Roman" pitchFamily="18" charset="0"/>
                <a:cs typeface="Times New Roman" pitchFamily="18" charset="0"/>
              </a:rPr>
              <a:t>phát được </a:t>
            </a:r>
            <a:r>
              <a:rPr lang="en-US" smtClean="0">
                <a:latin typeface="Times New Roman" pitchFamily="18" charset="0"/>
                <a:cs typeface="Times New Roman" pitchFamily="18" charset="0"/>
              </a:rPr>
              <a:t>mọi người tin tưởng</a:t>
            </a:r>
            <a:endParaRPr lang="en-US">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latin typeface="Times New Roman" pitchFamily="18" charset="0"/>
                <a:cs typeface="Times New Roman" pitchFamily="18" charset="0"/>
              </a:rPr>
              <a:t>Dấu hỏi 4</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smtClean="0">
                <a:latin typeface="Times New Roman" pitchFamily="18" charset="0"/>
                <a:cs typeface="Times New Roman" pitchFamily="18" charset="0"/>
              </a:rPr>
              <a:t>Vấn đề thâm hụt ngân sách chính phủ nghiêm trọng đến mức nào</a:t>
            </a:r>
          </a:p>
          <a:p>
            <a:pPr>
              <a:buFontTx/>
              <a:buChar char="-"/>
            </a:pPr>
            <a:r>
              <a:rPr lang="en-US" smtClean="0">
                <a:latin typeface="Times New Roman" pitchFamily="18" charset="0"/>
                <a:cs typeface="Times New Roman" pitchFamily="18" charset="0"/>
              </a:rPr>
              <a:t>Chính phủ nợ → tiết kiệm quốc dân giảm, điểm dừng ổn định trong tăng trưởng dài hạn sẽ thấp hơn, nợ nước ngoài tăng</a:t>
            </a:r>
          </a:p>
          <a:p>
            <a:pPr>
              <a:buFontTx/>
              <a:buChar char="-"/>
            </a:pPr>
            <a:r>
              <a:rPr lang="en-US" smtClean="0">
                <a:latin typeface="Times New Roman" pitchFamily="18" charset="0"/>
                <a:cs typeface="Times New Roman" pitchFamily="18" charset="0"/>
              </a:rPr>
              <a:t>Chính phủ nợ → người dân sẽ làm nhiều, tiết kiệm nhiều ở hiện tại để đối phó với thuế tăng cao trong tương lai → không phải là vấn đề quan trọng </a:t>
            </a:r>
            <a:endParaRPr lang="en-US">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mtClean="0">
                <a:latin typeface="Times New Roman" pitchFamily="18" charset="0"/>
                <a:cs typeface="Times New Roman" pitchFamily="18" charset="0"/>
              </a:rPr>
              <a:t>Và các cuộc tranh luận còn tiếp diễn </a:t>
            </a:r>
            <a:endParaRPr lang="en-US">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pPr algn="ctr">
              <a:buNone/>
            </a:pPr>
            <a:r>
              <a:rPr lang="en-US" smtClean="0"/>
              <a:t>http://www.economist.com/debate</a:t>
            </a:r>
            <a:endParaRPr lang="en-US"/>
          </a:p>
        </p:txBody>
      </p:sp>
      <p:pic>
        <p:nvPicPr>
          <p:cNvPr id="1026" name="Picture 2"/>
          <p:cNvPicPr>
            <a:picLocks noChangeAspect="1" noChangeArrowheads="1"/>
          </p:cNvPicPr>
          <p:nvPr/>
        </p:nvPicPr>
        <p:blipFill>
          <a:blip r:embed="rId2" cstate="print"/>
          <a:srcRect/>
          <a:stretch>
            <a:fillRect/>
          </a:stretch>
        </p:blipFill>
        <p:spPr bwMode="auto">
          <a:xfrm>
            <a:off x="1835696" y="2433638"/>
            <a:ext cx="5616623" cy="3515642"/>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34</TotalTime>
  <Words>620</Words>
  <Application>Microsoft Office PowerPoint</Application>
  <PresentationFormat>On-screen Show (4:3)</PresentationFormat>
  <Paragraphs>33</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Foundry</vt:lpstr>
      <vt:lpstr>Bốn vấn đề lớn mà các  nhà kinh tế học nhất trí</vt:lpstr>
      <vt:lpstr>Vấn đề 1</vt:lpstr>
      <vt:lpstr>Vấn đề 2</vt:lpstr>
      <vt:lpstr>Vấn đề 3</vt:lpstr>
      <vt:lpstr>Vấn đề 4</vt:lpstr>
      <vt:lpstr>Bốn dấu hỏi lớn trong kinh tế học</vt:lpstr>
      <vt:lpstr>Dấu hỏi 1</vt:lpstr>
      <vt:lpstr>Dấu hỏi 2</vt:lpstr>
      <vt:lpstr>Dấu hỏi 3</vt:lpstr>
      <vt:lpstr>Dấu hỏi 4</vt:lpstr>
      <vt:lpstr>Và các cuộc tranh luận còn tiếp diễn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Bốn vấn đề lớn mà các  nhà kinh tế học nhất trí</dc:title>
  <dc:creator>Truong</dc:creator>
  <cp:lastModifiedBy>Truong</cp:lastModifiedBy>
  <cp:revision>7</cp:revision>
  <dcterms:created xsi:type="dcterms:W3CDTF">2011-08-10T15:16:52Z</dcterms:created>
  <dcterms:modified xsi:type="dcterms:W3CDTF">2011-09-10T05:20:17Z</dcterms:modified>
</cp:coreProperties>
</file>