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2" r:id="rId6"/>
    <p:sldId id="272" r:id="rId7"/>
    <p:sldId id="261" r:id="rId8"/>
    <p:sldId id="263" r:id="rId9"/>
    <p:sldId id="264" r:id="rId10"/>
    <p:sldId id="268" r:id="rId11"/>
    <p:sldId id="269" r:id="rId12"/>
    <p:sldId id="265" r:id="rId13"/>
    <p:sldId id="270" r:id="rId14"/>
    <p:sldId id="271" r:id="rId15"/>
    <p:sldId id="266" r:id="rId16"/>
    <p:sldId id="273" r:id="rId17"/>
    <p:sldId id="267" r:id="rId18"/>
    <p:sldId id="27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373E17AD-D7F0-4A3C-BF0F-D0ED1400B02E}" type="datetimeFigureOut">
              <a:rPr lang="en-US" smtClean="0"/>
              <a:t>3/28/2014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85B148AF-B7BF-4C29-A790-F3DA61DE43D3}"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73E17AD-D7F0-4A3C-BF0F-D0ED1400B02E}" type="datetimeFigureOut">
              <a:rPr lang="en-US" smtClean="0"/>
              <a:t>3/28/2014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148AF-B7BF-4C29-A790-F3DA61DE43D3}"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73E17AD-D7F0-4A3C-BF0F-D0ED1400B02E}" type="datetimeFigureOut">
              <a:rPr lang="en-US" smtClean="0"/>
              <a:t>3/28/2014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85B148AF-B7BF-4C29-A790-F3DA61DE43D3}"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73E17AD-D7F0-4A3C-BF0F-D0ED1400B02E}" type="datetimeFigureOut">
              <a:rPr lang="en-US" smtClean="0"/>
              <a:t>3/28/2014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B148AF-B7BF-4C29-A790-F3DA61DE43D3}"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373E17AD-D7F0-4A3C-BF0F-D0ED1400B02E}" type="datetimeFigureOut">
              <a:rPr lang="en-US" smtClean="0"/>
              <a:t>3/28/2014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B148AF-B7BF-4C29-A790-F3DA61DE43D3}"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73E17AD-D7F0-4A3C-BF0F-D0ED1400B02E}" type="datetimeFigureOut">
              <a:rPr lang="en-US" smtClean="0"/>
              <a:t>3/28/2014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B148AF-B7BF-4C29-A790-F3DA61DE43D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3E17AD-D7F0-4A3C-BF0F-D0ED1400B02E}" type="datetimeFigureOut">
              <a:rPr lang="en-US" smtClean="0"/>
              <a:t>3/28/2014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B148AF-B7BF-4C29-A790-F3DA61DE43D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73E17AD-D7F0-4A3C-BF0F-D0ED1400B02E}" type="datetimeFigureOut">
              <a:rPr lang="en-US" smtClean="0"/>
              <a:t>3/28/2014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B148AF-B7BF-4C29-A790-F3DA61DE43D3}"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73E17AD-D7F0-4A3C-BF0F-D0ED1400B02E}" type="datetimeFigureOut">
              <a:rPr lang="en-US" smtClean="0"/>
              <a:t>3/28/2014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85B148AF-B7BF-4C29-A790-F3DA61DE43D3}"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3E17AD-D7F0-4A3C-BF0F-D0ED1400B02E}" type="datetimeFigureOut">
              <a:rPr lang="en-US" smtClean="0"/>
              <a:t>3/28/2014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148AF-B7BF-4C29-A790-F3DA61DE43D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3E17AD-D7F0-4A3C-BF0F-D0ED1400B02E}" type="datetimeFigureOut">
              <a:rPr lang="en-US" smtClean="0"/>
              <a:t>3/28/2014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148AF-B7BF-4C29-A790-F3DA61DE43D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800080"/>
            </a:solidFill>
            <a:prstDash val="sysDot"/>
          </a:ln>
        </p:spPr>
        <p:txBody>
          <a:bodyPr/>
          <a:lstStyle>
            <a:lvl1pPr algn="ctr">
              <a:buNone/>
              <a:defRPr sz="2800">
                <a:solidFill>
                  <a:srgbClr val="800080"/>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F9CF0E81-CA81-4FA1-8822-80C9A3A95579}" type="slidenum">
              <a:rPr lang="en-US"/>
              <a:pPr>
                <a:defRPr/>
              </a:pPr>
              <a:t>‹#›</a:t>
            </a:fld>
            <a:endParaRPr lang="en-US"/>
          </a:p>
        </p:txBody>
      </p:sp>
    </p:spTree>
    <p:extLst>
      <p:ext uri="{BB962C8B-B14F-4D97-AF65-F5344CB8AC3E}">
        <p14:creationId xmlns:p14="http://schemas.microsoft.com/office/powerpoint/2010/main" val="3956455083"/>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3E17AD-D7F0-4A3C-BF0F-D0ED1400B02E}" type="datetimeFigureOut">
              <a:rPr lang="en-US" smtClean="0"/>
              <a:t>3/28/2014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85B148AF-B7BF-4C29-A790-F3DA61DE43D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2.bin"/><Relationship Id="rId4" Type="http://schemas.openxmlformats.org/officeDocument/2006/relationships/image" Target="../media/image3.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5 Unemployment</a:t>
            </a:r>
            <a:endParaRPr lang="en-US" dirty="0"/>
          </a:p>
        </p:txBody>
      </p:sp>
    </p:spTree>
    <p:extLst>
      <p:ext uri="{BB962C8B-B14F-4D97-AF65-F5344CB8AC3E}">
        <p14:creationId xmlns:p14="http://schemas.microsoft.com/office/powerpoint/2010/main" val="2111889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quarter" idx="1"/>
          </p:nvPr>
        </p:nvSpPr>
        <p:spPr/>
        <p:txBody>
          <a:bodyPr/>
          <a:lstStyle/>
          <a:p>
            <a:pPr marL="0" indent="0">
              <a:buNone/>
            </a:pPr>
            <a:r>
              <a:rPr lang="en-US" dirty="0" smtClean="0"/>
              <a:t>I Definitions and computing method</a:t>
            </a:r>
          </a:p>
          <a:p>
            <a:pPr marL="0" indent="0">
              <a:buNone/>
            </a:pPr>
            <a:r>
              <a:rPr lang="en-US" dirty="0" smtClean="0"/>
              <a:t>II Unemployment classification</a:t>
            </a:r>
          </a:p>
          <a:p>
            <a:pPr marL="0" indent="0">
              <a:buNone/>
            </a:pPr>
            <a:r>
              <a:rPr lang="en-US" dirty="0" smtClean="0"/>
              <a:t>III Impacts of unemployment on the economy</a:t>
            </a:r>
          </a:p>
          <a:p>
            <a:pPr marL="0" indent="0">
              <a:buNone/>
            </a:pPr>
            <a:r>
              <a:rPr lang="en-US" dirty="0" smtClean="0"/>
              <a:t>IV Solutions to reduce unemployment</a:t>
            </a:r>
          </a:p>
        </p:txBody>
      </p:sp>
    </p:spTree>
    <p:extLst>
      <p:ext uri="{BB962C8B-B14F-4D97-AF65-F5344CB8AC3E}">
        <p14:creationId xmlns:p14="http://schemas.microsoft.com/office/powerpoint/2010/main" val="359354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772400" cy="884238"/>
          </a:xfrm>
        </p:spPr>
        <p:txBody>
          <a:bodyPr>
            <a:normAutofit fontScale="90000"/>
          </a:bodyPr>
          <a:lstStyle/>
          <a:p>
            <a:r>
              <a:rPr lang="en-US" dirty="0"/>
              <a:t>I Definitions and computing </a:t>
            </a:r>
            <a:r>
              <a:rPr lang="en-US" dirty="0" smtClean="0"/>
              <a:t>method</a:t>
            </a:r>
            <a:endParaRPr lang="en-US" dirty="0"/>
          </a:p>
        </p:txBody>
      </p:sp>
      <p:sp>
        <p:nvSpPr>
          <p:cNvPr id="3" name="Content Placeholder 2"/>
          <p:cNvSpPr>
            <a:spLocks noGrp="1"/>
          </p:cNvSpPr>
          <p:nvPr>
            <p:ph sz="quarter" idx="1"/>
          </p:nvPr>
        </p:nvSpPr>
        <p:spPr>
          <a:xfrm>
            <a:off x="990600" y="1447800"/>
            <a:ext cx="7772400" cy="4572000"/>
          </a:xfrm>
        </p:spPr>
        <p:txBody>
          <a:bodyPr/>
          <a:lstStyle/>
          <a:p>
            <a:pPr marL="0" indent="0">
              <a:buNone/>
            </a:pPr>
            <a:r>
              <a:rPr lang="en-US" altLang="en-US" b="1" u="sng" dirty="0" smtClean="0"/>
              <a:t>Definitions</a:t>
            </a:r>
          </a:p>
          <a:p>
            <a:pPr marL="0" indent="0" algn="just">
              <a:buNone/>
            </a:pPr>
            <a:r>
              <a:rPr lang="en-US" altLang="en-US" dirty="0" smtClean="0"/>
              <a:t>Employed is the People </a:t>
            </a:r>
            <a:r>
              <a:rPr lang="en-US" altLang="en-US" dirty="0"/>
              <a:t>who </a:t>
            </a:r>
            <a:r>
              <a:rPr lang="en-US" altLang="en-US" dirty="0" smtClean="0"/>
              <a:t>work</a:t>
            </a:r>
          </a:p>
          <a:p>
            <a:pPr marL="0" indent="0" algn="just">
              <a:buNone/>
            </a:pPr>
            <a:r>
              <a:rPr lang="en-US" altLang="en-US" dirty="0" smtClean="0"/>
              <a:t>Unemployed is the People who are Not employed but Want </a:t>
            </a:r>
            <a:r>
              <a:rPr lang="en-US" altLang="en-US" dirty="0"/>
              <a:t>to </a:t>
            </a:r>
            <a:r>
              <a:rPr lang="en-US" altLang="en-US" dirty="0" smtClean="0"/>
              <a:t>work and are Looking </a:t>
            </a:r>
            <a:r>
              <a:rPr lang="en-US" altLang="en-US" dirty="0"/>
              <a:t>for a </a:t>
            </a:r>
            <a:r>
              <a:rPr lang="en-US" altLang="en-US" dirty="0" smtClean="0"/>
              <a:t>job</a:t>
            </a:r>
          </a:p>
          <a:p>
            <a:pPr marL="0" indent="0" algn="just">
              <a:buNone/>
            </a:pPr>
            <a:r>
              <a:rPr lang="en-US" altLang="en-US" dirty="0"/>
              <a:t>Labor force = Number of employed + Number of </a:t>
            </a:r>
            <a:r>
              <a:rPr lang="en-US" altLang="en-US" dirty="0" smtClean="0"/>
              <a:t>unemployed</a:t>
            </a:r>
          </a:p>
          <a:p>
            <a:pPr marL="0" indent="0" algn="just">
              <a:buNone/>
            </a:pPr>
            <a:r>
              <a:rPr lang="en-US" altLang="en-US" dirty="0" smtClean="0"/>
              <a:t>Not </a:t>
            </a:r>
            <a:r>
              <a:rPr lang="en-US" altLang="en-US" dirty="0"/>
              <a:t>in the labor </a:t>
            </a:r>
            <a:r>
              <a:rPr lang="en-US" altLang="en-US" dirty="0" smtClean="0"/>
              <a:t>force (non-labor force): Not employed Not unemployed. It includes children, elders, students, disable…</a:t>
            </a:r>
          </a:p>
          <a:p>
            <a:pPr marL="0" indent="0" algn="just">
              <a:buNone/>
            </a:pPr>
            <a:r>
              <a:rPr lang="en-US" altLang="en-US" dirty="0" smtClean="0"/>
              <a:t>Adult population is the proportion of population that is within working – age (includes labor force and a part of non – labor force)</a:t>
            </a:r>
            <a:endParaRPr lang="en-US" altLang="en-US" dirty="0"/>
          </a:p>
          <a:p>
            <a:pPr marL="0" indent="0">
              <a:buNone/>
            </a:pPr>
            <a:endParaRPr lang="en-US" dirty="0"/>
          </a:p>
        </p:txBody>
      </p:sp>
    </p:spTree>
    <p:extLst>
      <p:ext uri="{BB962C8B-B14F-4D97-AF65-F5344CB8AC3E}">
        <p14:creationId xmlns:p14="http://schemas.microsoft.com/office/powerpoint/2010/main" val="2214143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a:p>
        </p:txBody>
      </p:sp>
      <p:sp>
        <p:nvSpPr>
          <p:cNvPr id="4" name="Title 1"/>
          <p:cNvSpPr>
            <a:spLocks noGrp="1"/>
          </p:cNvSpPr>
          <p:nvPr>
            <p:ph type="title"/>
          </p:nvPr>
        </p:nvSpPr>
        <p:spPr>
          <a:xfrm>
            <a:off x="914400" y="381000"/>
            <a:ext cx="7772400" cy="731838"/>
          </a:xfrm>
        </p:spPr>
        <p:txBody>
          <a:bodyPr>
            <a:normAutofit fontScale="90000"/>
          </a:bodyPr>
          <a:lstStyle/>
          <a:p>
            <a:r>
              <a:rPr lang="en-US" dirty="0"/>
              <a:t>I Definitions and computing </a:t>
            </a:r>
            <a:r>
              <a:rPr lang="en-US" dirty="0" smtClean="0"/>
              <a:t>method</a:t>
            </a:r>
            <a:endParaRPr lang="en-US" dirty="0"/>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r="1183"/>
          <a:stretch>
            <a:fillRect/>
          </a:stretch>
        </p:blipFill>
        <p:spPr>
          <a:xfrm>
            <a:off x="914400" y="1371600"/>
            <a:ext cx="7620000" cy="4572000"/>
          </a:xfrm>
          <a:prstGeom prst="rect">
            <a:avLst/>
          </a:prstGeom>
          <a:noFill/>
          <a:ln>
            <a:solidFill>
              <a:schemeClr val="tx1"/>
            </a:solidFill>
            <a:miter lim="800000"/>
            <a:headEnd/>
            <a:tailEnd/>
          </a:ln>
        </p:spPr>
      </p:pic>
    </p:spTree>
    <p:extLst>
      <p:ext uri="{BB962C8B-B14F-4D97-AF65-F5344CB8AC3E}">
        <p14:creationId xmlns:p14="http://schemas.microsoft.com/office/powerpoint/2010/main" val="2158748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bwMode="auto">
          <a:xfrm>
            <a:off x="609600" y="1295400"/>
            <a:ext cx="77724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pPr>
            <a:r>
              <a:rPr lang="en-US" b="1" u="sng" dirty="0"/>
              <a:t>Computing method</a:t>
            </a:r>
          </a:p>
          <a:p>
            <a:r>
              <a:rPr lang="en-US" altLang="en-US" dirty="0" smtClean="0"/>
              <a:t>Unemployment rate: Percentage of labor force that is unemployed</a:t>
            </a:r>
          </a:p>
          <a:p>
            <a:pPr lvl="2"/>
            <a:endParaRPr lang="en-US" altLang="en-US" dirty="0" smtClean="0"/>
          </a:p>
          <a:p>
            <a:pPr lvl="2"/>
            <a:endParaRPr lang="en-US" altLang="en-US" dirty="0" smtClean="0"/>
          </a:p>
          <a:p>
            <a:endParaRPr lang="en-US" altLang="en-US" dirty="0" smtClean="0"/>
          </a:p>
          <a:p>
            <a:r>
              <a:rPr lang="en-US" altLang="en-US" dirty="0" smtClean="0"/>
              <a:t>Labor-force participation rate: Percentage of adult population that is in the labor force</a:t>
            </a:r>
          </a:p>
        </p:txBody>
      </p:sp>
      <p:sp>
        <p:nvSpPr>
          <p:cNvPr id="4" name="Slide Number Placeholder 3"/>
          <p:cNvSpPr>
            <a:spLocks noGrp="1"/>
          </p:cNvSpPr>
          <p:nvPr>
            <p:ph type="sldNum" sz="quarter" idx="10"/>
          </p:nvPr>
        </p:nvSpPr>
        <p:spPr/>
        <p:txBody>
          <a:bodyPr/>
          <a:lstStyle/>
          <a:p>
            <a:pPr>
              <a:defRPr/>
            </a:pPr>
            <a:fld id="{321360BC-C59C-4465-BA33-F2A3F42E6D89}" type="slidenum">
              <a:rPr lang="en-US" smtClean="0"/>
              <a:pPr>
                <a:defRPr/>
              </a:pPr>
              <a:t>5</a:t>
            </a:fld>
            <a:endParaRPr lang="en-US"/>
          </a:p>
        </p:txBody>
      </p:sp>
      <p:graphicFrame>
        <p:nvGraphicFramePr>
          <p:cNvPr id="5" name="Object 2"/>
          <p:cNvGraphicFramePr>
            <a:graphicFrameLocks noChangeAspect="1"/>
          </p:cNvGraphicFramePr>
          <p:nvPr/>
        </p:nvGraphicFramePr>
        <p:xfrm>
          <a:off x="703263" y="2984500"/>
          <a:ext cx="7680325" cy="798513"/>
        </p:xfrm>
        <a:graphic>
          <a:graphicData uri="http://schemas.openxmlformats.org/presentationml/2006/ole">
            <mc:AlternateContent xmlns:mc="http://schemas.openxmlformats.org/markup-compatibility/2006">
              <mc:Choice xmlns:v="urn:schemas-microsoft-com:vml" Requires="v">
                <p:oleObj spid="_x0000_s1044" name="Equation" r:id="rId3" imgW="7949880" imgH="825480" progId="Equation.3">
                  <p:embed/>
                </p:oleObj>
              </mc:Choice>
              <mc:Fallback>
                <p:oleObj name="Equation" r:id="rId3" imgW="7949880" imgH="8254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263" y="2984500"/>
                        <a:ext cx="7680325" cy="7985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87" name="Object 3"/>
          <p:cNvGraphicFramePr>
            <a:graphicFrameLocks noChangeAspect="1"/>
          </p:cNvGraphicFramePr>
          <p:nvPr>
            <p:extLst>
              <p:ext uri="{D42A27DB-BD31-4B8C-83A1-F6EECF244321}">
                <p14:modId xmlns:p14="http://schemas.microsoft.com/office/powerpoint/2010/main" val="2863524019"/>
              </p:ext>
            </p:extLst>
          </p:nvPr>
        </p:nvGraphicFramePr>
        <p:xfrm>
          <a:off x="609600" y="5029200"/>
          <a:ext cx="8140700" cy="877887"/>
        </p:xfrm>
        <a:graphic>
          <a:graphicData uri="http://schemas.openxmlformats.org/presentationml/2006/ole">
            <mc:AlternateContent xmlns:mc="http://schemas.openxmlformats.org/markup-compatibility/2006">
              <mc:Choice xmlns:v="urn:schemas-microsoft-com:vml" Requires="v">
                <p:oleObj spid="_x0000_s1045" name="Equation" r:id="rId5" imgW="8369280" imgH="901440" progId="Equation.3">
                  <p:embed/>
                </p:oleObj>
              </mc:Choice>
              <mc:Fallback>
                <p:oleObj name="Equation" r:id="rId5" imgW="8369280" imgH="90144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 y="5029200"/>
                        <a:ext cx="8140700" cy="877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 name="Title 1"/>
          <p:cNvSpPr txBox="1">
            <a:spLocks/>
          </p:cNvSpPr>
          <p:nvPr/>
        </p:nvSpPr>
        <p:spPr>
          <a:xfrm>
            <a:off x="838200" y="243681"/>
            <a:ext cx="7772400" cy="884238"/>
          </a:xfrm>
          <a:prstGeom prst="rect">
            <a:avLst/>
          </a:prstGeom>
        </p:spPr>
        <p:txBody>
          <a:bodyPr bIns="91440" anchor="b" anchorCtr="0">
            <a:normAutofit fontScale="97500"/>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smtClean="0"/>
              <a:t>I Definitions and computing method</a:t>
            </a:r>
            <a:endParaRPr lang="en-US" dirty="0"/>
          </a:p>
        </p:txBody>
      </p:sp>
    </p:spTree>
    <p:extLst>
      <p:ext uri="{BB962C8B-B14F-4D97-AF65-F5344CB8AC3E}">
        <p14:creationId xmlns:p14="http://schemas.microsoft.com/office/powerpoint/2010/main" val="542445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left)">
                                      <p:cBhvr>
                                        <p:cTn id="11" dur="500"/>
                                        <p:tgtEl>
                                          <p:spTgt spid="3">
                                            <p:txEl>
                                              <p:pRg st="1" end="1"/>
                                            </p:txEl>
                                          </p:spTgt>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ipe(left)">
                                      <p:cBhvr>
                                        <p:cTn id="19" dur="500"/>
                                        <p:tgtEl>
                                          <p:spTgt spid="3">
                                            <p:txEl>
                                              <p:pRg st="5" end="5"/>
                                            </p:txEl>
                                          </p:spTgt>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41987"/>
                                        </p:tgtEl>
                                        <p:attrNameLst>
                                          <p:attrName>style.visibility</p:attrName>
                                        </p:attrNameLst>
                                      </p:cBhvr>
                                      <p:to>
                                        <p:strVal val="visible"/>
                                      </p:to>
                                    </p:set>
                                    <p:animEffect transition="in" filter="wipe(left)">
                                      <p:cBhvr>
                                        <p:cTn id="23" dur="5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26472" y="976744"/>
            <a:ext cx="8388927" cy="5500255"/>
          </a:xfrm>
        </p:spPr>
        <p:txBody>
          <a:bodyPr>
            <a:normAutofit lnSpcReduction="10000"/>
          </a:bodyPr>
          <a:lstStyle/>
          <a:p>
            <a:pPr marL="0" indent="0">
              <a:buNone/>
            </a:pPr>
            <a:r>
              <a:rPr lang="en-US" b="1" u="sng" dirty="0"/>
              <a:t>Computing method</a:t>
            </a:r>
          </a:p>
          <a:p>
            <a:pPr marL="0" indent="0">
              <a:buNone/>
            </a:pPr>
            <a:r>
              <a:rPr lang="en-US" dirty="0" smtClean="0"/>
              <a:t>Math problems</a:t>
            </a:r>
          </a:p>
          <a:p>
            <a:pPr marL="514350" indent="-514350" algn="just">
              <a:buFont typeface="Wingdings 2"/>
              <a:buAutoNum type="arabicPeriod"/>
            </a:pPr>
            <a:r>
              <a:rPr lang="en-US" dirty="0"/>
              <a:t>Population of Vietnam is 90 million people. The employed is 43 million people, the unemployed is 1.5 million people. There are 4.5 million people in working – age but out of labor force. Calculate unemployment rate, labor participation rate?</a:t>
            </a:r>
          </a:p>
          <a:p>
            <a:pPr marL="514350" indent="-514350" algn="just">
              <a:buAutoNum type="arabicPeriod"/>
            </a:pPr>
            <a:r>
              <a:rPr lang="en-US" dirty="0" smtClean="0"/>
              <a:t>FTU city has adult population of 100 thousand people. Labor force participation is 90% and the employed are 70 thousand people. Calculate unemployment rate?</a:t>
            </a:r>
          </a:p>
          <a:p>
            <a:pPr marL="514350" indent="-514350" algn="just">
              <a:buAutoNum type="arabicPeriod"/>
            </a:pPr>
            <a:r>
              <a:rPr lang="en-US" dirty="0" smtClean="0"/>
              <a:t>The employed is greater than the unemployed 70 million people. Adult population is 90 million people. Labor participation rate is 25 time higher than unemployment rate. Calculate unemployment rate?</a:t>
            </a:r>
          </a:p>
        </p:txBody>
      </p:sp>
      <p:sp>
        <p:nvSpPr>
          <p:cNvPr id="4" name="Title 1"/>
          <p:cNvSpPr txBox="1">
            <a:spLocks noGrp="1"/>
          </p:cNvSpPr>
          <p:nvPr>
            <p:ph type="title"/>
          </p:nvPr>
        </p:nvSpPr>
        <p:spPr>
          <a:xfrm>
            <a:off x="914400" y="0"/>
            <a:ext cx="7772400" cy="868362"/>
          </a:xfrm>
          <a:prstGeom prst="rect">
            <a:avLst/>
          </a:prstGeom>
        </p:spPr>
        <p:txBody>
          <a:bodyPr bIns="91440" anchor="b" anchorCtr="0">
            <a:normAutofit fontScale="97500"/>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smtClean="0"/>
              <a:t>I Definitions and computing method</a:t>
            </a:r>
            <a:endParaRPr lang="en-US" dirty="0"/>
          </a:p>
        </p:txBody>
      </p:sp>
    </p:spTree>
    <p:extLst>
      <p:ext uri="{BB962C8B-B14F-4D97-AF65-F5344CB8AC3E}">
        <p14:creationId xmlns:p14="http://schemas.microsoft.com/office/powerpoint/2010/main" val="3279582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II Unemployment </a:t>
            </a:r>
            <a:r>
              <a:rPr lang="en-US" dirty="0" smtClean="0"/>
              <a:t>classification</a:t>
            </a:r>
            <a:endParaRPr lang="en-US" dirty="0"/>
          </a:p>
        </p:txBody>
      </p:sp>
      <p:sp>
        <p:nvSpPr>
          <p:cNvPr id="3" name="Content Placeholder 2"/>
          <p:cNvSpPr>
            <a:spLocks noGrp="1"/>
          </p:cNvSpPr>
          <p:nvPr>
            <p:ph sz="quarter" idx="1"/>
          </p:nvPr>
        </p:nvSpPr>
        <p:spPr/>
        <p:txBody>
          <a:bodyPr/>
          <a:lstStyle/>
          <a:p>
            <a:pPr marL="0" indent="0">
              <a:buNone/>
            </a:pPr>
            <a:r>
              <a:rPr lang="en-US" altLang="en-US" dirty="0" smtClean="0"/>
              <a:t>There are two fundamental types of unemployment</a:t>
            </a:r>
          </a:p>
          <a:p>
            <a:r>
              <a:rPr lang="en-US" altLang="en-US" dirty="0" smtClean="0"/>
              <a:t>Natural </a:t>
            </a:r>
            <a:r>
              <a:rPr lang="en-US" altLang="en-US" dirty="0"/>
              <a:t>rate of unemployment</a:t>
            </a:r>
          </a:p>
          <a:p>
            <a:pPr lvl="1"/>
            <a:r>
              <a:rPr lang="en-US" altLang="en-US" dirty="0"/>
              <a:t>Normal rate of unemployment </a:t>
            </a:r>
            <a:r>
              <a:rPr lang="en-US" altLang="en-US" dirty="0" smtClean="0"/>
              <a:t>that exists even at the equilibrium of labor market by objective reasons</a:t>
            </a:r>
            <a:endParaRPr lang="en-US" altLang="en-US" dirty="0"/>
          </a:p>
          <a:p>
            <a:pPr lvl="1"/>
            <a:r>
              <a:rPr lang="en-US" altLang="en-US" dirty="0"/>
              <a:t>Around which the unemployment rate </a:t>
            </a:r>
            <a:r>
              <a:rPr lang="en-US" altLang="en-US" dirty="0" smtClean="0"/>
              <a:t>fluctuates</a:t>
            </a:r>
          </a:p>
          <a:p>
            <a:pPr lvl="1"/>
            <a:r>
              <a:rPr lang="en-US" altLang="en-US" dirty="0" smtClean="0"/>
              <a:t>Existence in the long run</a:t>
            </a:r>
            <a:endParaRPr lang="en-US" altLang="en-US" dirty="0"/>
          </a:p>
          <a:p>
            <a:r>
              <a:rPr lang="en-US" altLang="en-US" dirty="0"/>
              <a:t>Cyclical unemployment</a:t>
            </a:r>
          </a:p>
          <a:p>
            <a:pPr lvl="1"/>
            <a:r>
              <a:rPr lang="en-US" altLang="en-US" dirty="0"/>
              <a:t>Deviation of </a:t>
            </a:r>
            <a:r>
              <a:rPr lang="en-US" altLang="en-US" dirty="0" smtClean="0"/>
              <a:t>actual unemployment </a:t>
            </a:r>
            <a:r>
              <a:rPr lang="en-US" altLang="en-US" dirty="0"/>
              <a:t>from its natural </a:t>
            </a:r>
            <a:r>
              <a:rPr lang="en-US" altLang="en-US" dirty="0" smtClean="0"/>
              <a:t>rate</a:t>
            </a:r>
          </a:p>
          <a:p>
            <a:pPr lvl="1"/>
            <a:r>
              <a:rPr lang="en-US" altLang="en-US" dirty="0" smtClean="0"/>
              <a:t>Non-existence in the long run when the economy adjusts itself</a:t>
            </a:r>
            <a:endParaRPr lang="en-US" altLang="en-US" dirty="0"/>
          </a:p>
          <a:p>
            <a:pPr marL="0" indent="0">
              <a:buNone/>
            </a:pPr>
            <a:endParaRPr lang="en-US" dirty="0"/>
          </a:p>
        </p:txBody>
      </p:sp>
    </p:spTree>
    <p:extLst>
      <p:ext uri="{BB962C8B-B14F-4D97-AF65-F5344CB8AC3E}">
        <p14:creationId xmlns:p14="http://schemas.microsoft.com/office/powerpoint/2010/main" val="565729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xfrm>
            <a:off x="533400" y="4572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Unemployment rate of the US since 1960</a:t>
            </a:r>
          </a:p>
        </p:txBody>
      </p:sp>
      <p:pic>
        <p:nvPicPr>
          <p:cNvPr id="4403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1276350"/>
            <a:ext cx="8953500" cy="391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153988" y="5475288"/>
            <a:ext cx="869315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dirty="0"/>
              <a:t>This graph uses annual data on the U.S. unemployment rate to show the percentage of the labor force without a job. The natural rate of unemployment is the normal level of unemployment around which the unemployment rate fluctuates</a:t>
            </a:r>
          </a:p>
        </p:txBody>
      </p:sp>
    </p:spTree>
    <p:extLst>
      <p:ext uri="{BB962C8B-B14F-4D97-AF65-F5344CB8AC3E}">
        <p14:creationId xmlns:p14="http://schemas.microsoft.com/office/powerpoint/2010/main" val="3481812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wipe(left)">
                                      <p:cBhvr>
                                        <p:cTn id="7" dur="500"/>
                                        <p:tgtEl>
                                          <p:spTgt spid="44035"/>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838200"/>
            <a:ext cx="8229600" cy="5486400"/>
          </a:xfrm>
        </p:spPr>
        <p:txBody>
          <a:bodyPr>
            <a:normAutofit fontScale="25000" lnSpcReduction="20000"/>
          </a:bodyPr>
          <a:lstStyle/>
          <a:p>
            <a:pPr marL="0" indent="0">
              <a:buNone/>
            </a:pPr>
            <a:r>
              <a:rPr lang="en-US" sz="10800" b="1" dirty="0" smtClean="0"/>
              <a:t>1 Natural rate of unemployment</a:t>
            </a:r>
          </a:p>
          <a:p>
            <a:pPr marL="0" indent="0" algn="just">
              <a:buNone/>
            </a:pPr>
            <a:r>
              <a:rPr lang="en-US" sz="10800" dirty="0" smtClean="0"/>
              <a:t>There are four categories of natural unemployment</a:t>
            </a:r>
          </a:p>
          <a:p>
            <a:pPr marL="0" indent="0" algn="just">
              <a:buNone/>
            </a:pPr>
            <a:r>
              <a:rPr lang="en-US" altLang="en-US" sz="10800" dirty="0" smtClean="0"/>
              <a:t>+ </a:t>
            </a:r>
            <a:r>
              <a:rPr lang="en-US" altLang="en-US" sz="10800" b="1" i="1" dirty="0" smtClean="0"/>
              <a:t>Frictional unemployment</a:t>
            </a:r>
            <a:r>
              <a:rPr lang="en-US" altLang="en-US" sz="10800" dirty="0" smtClean="0"/>
              <a:t>: Results </a:t>
            </a:r>
            <a:r>
              <a:rPr lang="en-US" altLang="en-US" sz="10800" dirty="0"/>
              <a:t>because it takes time for workers to search for the </a:t>
            </a:r>
            <a:r>
              <a:rPr lang="en-US" altLang="en-US" sz="10800" dirty="0" smtClean="0"/>
              <a:t>jobs that </a:t>
            </a:r>
            <a:r>
              <a:rPr lang="en-US" altLang="en-US" sz="10800" dirty="0"/>
              <a:t>best suit their tastes and </a:t>
            </a:r>
            <a:r>
              <a:rPr lang="en-US" altLang="en-US" sz="10800" dirty="0" smtClean="0"/>
              <a:t>skills</a:t>
            </a:r>
          </a:p>
          <a:p>
            <a:pPr marL="0" indent="0" algn="just">
              <a:buNone/>
            </a:pPr>
            <a:r>
              <a:rPr lang="en-US" altLang="en-US" sz="10800" u="sng" dirty="0" smtClean="0"/>
              <a:t>E.g.</a:t>
            </a:r>
            <a:r>
              <a:rPr lang="en-US" altLang="en-US" sz="10800" dirty="0" smtClean="0"/>
              <a:t>  The graduate who just leave university is finding a job</a:t>
            </a:r>
          </a:p>
          <a:p>
            <a:pPr marL="0" indent="0" algn="just">
              <a:buNone/>
            </a:pPr>
            <a:r>
              <a:rPr lang="en-US" altLang="en-US" sz="10800" dirty="0" smtClean="0"/>
              <a:t>+ </a:t>
            </a:r>
            <a:r>
              <a:rPr lang="en-US" altLang="en-US" sz="10800" b="1" i="1" dirty="0" smtClean="0"/>
              <a:t>Structural unemployment</a:t>
            </a:r>
            <a:r>
              <a:rPr lang="en-US" altLang="en-US" sz="10800" dirty="0" smtClean="0"/>
              <a:t>: </a:t>
            </a:r>
            <a:r>
              <a:rPr lang="en-US" sz="10800" dirty="0"/>
              <a:t>occurs when a </a:t>
            </a:r>
            <a:r>
              <a:rPr lang="en-US" sz="10800" dirty="0" smtClean="0"/>
              <a:t>labor </a:t>
            </a:r>
            <a:r>
              <a:rPr lang="en-US" sz="10800" dirty="0"/>
              <a:t>market is unable to provide jobs for everyone who wants one because there is a mismatch between the skills of the unemployed workers and the skills needed for the available </a:t>
            </a:r>
            <a:r>
              <a:rPr lang="en-US" sz="10800" dirty="0" smtClean="0"/>
              <a:t>jobs</a:t>
            </a:r>
          </a:p>
          <a:p>
            <a:pPr marL="0" indent="0" algn="just">
              <a:buNone/>
            </a:pPr>
            <a:r>
              <a:rPr lang="en-US" altLang="en-US" sz="10800" u="sng" dirty="0" smtClean="0"/>
              <a:t>E.g.</a:t>
            </a:r>
            <a:r>
              <a:rPr lang="en-US" altLang="en-US" sz="10800" dirty="0" smtClean="0"/>
              <a:t> Farmers who were reclaimed land try to be workers</a:t>
            </a:r>
          </a:p>
          <a:p>
            <a:pPr marL="0" indent="0" algn="just">
              <a:buNone/>
            </a:pPr>
            <a:r>
              <a:rPr lang="en-US" altLang="en-US" sz="10800" dirty="0" smtClean="0"/>
              <a:t>+ </a:t>
            </a:r>
            <a:r>
              <a:rPr lang="en-US" altLang="en-US" sz="10800" b="1" i="1" dirty="0" smtClean="0"/>
              <a:t>Seasonal unemployment</a:t>
            </a:r>
            <a:r>
              <a:rPr lang="en-US" altLang="en-US" sz="10800" dirty="0" smtClean="0"/>
              <a:t>: occurs at seasonal jobs which require working in certain moments of a year</a:t>
            </a:r>
          </a:p>
          <a:p>
            <a:pPr marL="0" indent="0" algn="just">
              <a:buNone/>
            </a:pPr>
            <a:r>
              <a:rPr lang="en-US" altLang="en-US" sz="10800" u="sng" dirty="0" smtClean="0"/>
              <a:t>E.g.</a:t>
            </a:r>
            <a:r>
              <a:rPr lang="en-US" altLang="en-US" sz="10800" dirty="0" smtClean="0"/>
              <a:t> Employee in water park in winter</a:t>
            </a:r>
          </a:p>
          <a:p>
            <a:pPr marL="0" indent="0">
              <a:buNone/>
            </a:pPr>
            <a:endParaRPr lang="en-US" altLang="en-US" dirty="0" smtClean="0"/>
          </a:p>
          <a:p>
            <a:endParaRPr lang="en-US" altLang="en-US" dirty="0"/>
          </a:p>
          <a:p>
            <a:pPr marL="0" indent="0">
              <a:buNone/>
            </a:pPr>
            <a:r>
              <a:rPr lang="en-US" altLang="en-US" dirty="0" smtClean="0"/>
              <a:t> </a:t>
            </a:r>
            <a:endParaRPr lang="en-US" altLang="en-US" dirty="0"/>
          </a:p>
          <a:p>
            <a:pPr marL="0" indent="0">
              <a:buNone/>
            </a:pPr>
            <a:r>
              <a:rPr lang="en-US" dirty="0" smtClean="0"/>
              <a:t> </a:t>
            </a:r>
            <a:endParaRPr lang="en-US" dirty="0"/>
          </a:p>
        </p:txBody>
      </p:sp>
      <p:sp>
        <p:nvSpPr>
          <p:cNvPr id="4" name="Title 1"/>
          <p:cNvSpPr>
            <a:spLocks noGrp="1"/>
          </p:cNvSpPr>
          <p:nvPr>
            <p:ph type="title"/>
          </p:nvPr>
        </p:nvSpPr>
        <p:spPr>
          <a:xfrm>
            <a:off x="914400" y="-13855"/>
            <a:ext cx="7772400" cy="868362"/>
          </a:xfrm>
        </p:spPr>
        <p:txBody>
          <a:bodyPr>
            <a:normAutofit/>
          </a:bodyPr>
          <a:lstStyle/>
          <a:p>
            <a:r>
              <a:rPr lang="en-US" dirty="0"/>
              <a:t>II Unemployment </a:t>
            </a:r>
            <a:r>
              <a:rPr lang="en-US" dirty="0" smtClean="0"/>
              <a:t>classification</a:t>
            </a:r>
            <a:endParaRPr lang="en-US" dirty="0"/>
          </a:p>
        </p:txBody>
      </p:sp>
    </p:spTree>
    <p:extLst>
      <p:ext uri="{BB962C8B-B14F-4D97-AF65-F5344CB8AC3E}">
        <p14:creationId xmlns:p14="http://schemas.microsoft.com/office/powerpoint/2010/main" val="1491937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1447800"/>
            <a:ext cx="8534400" cy="4572000"/>
          </a:xfrm>
        </p:spPr>
        <p:txBody>
          <a:bodyPr>
            <a:normAutofit/>
          </a:bodyPr>
          <a:lstStyle/>
          <a:p>
            <a:pPr marL="0" indent="0">
              <a:buNone/>
            </a:pPr>
            <a:r>
              <a:rPr lang="en-US" sz="2800" b="1" dirty="0"/>
              <a:t>1 Natural rate of unemployment</a:t>
            </a:r>
          </a:p>
          <a:p>
            <a:pPr marL="0" indent="0">
              <a:buNone/>
            </a:pPr>
            <a:r>
              <a:rPr lang="en-US" altLang="en-US" sz="2800" dirty="0" smtClean="0"/>
              <a:t>+ </a:t>
            </a:r>
            <a:r>
              <a:rPr lang="en-US" altLang="en-US" sz="2800" b="1" i="1" dirty="0"/>
              <a:t>Classical unemployment</a:t>
            </a:r>
            <a:r>
              <a:rPr lang="en-US" altLang="en-US" sz="2800" dirty="0"/>
              <a:t>: </a:t>
            </a:r>
            <a:r>
              <a:rPr lang="en-US" sz="2800" dirty="0"/>
              <a:t>occurs when real wages for a job are set above the market-clearing level, causing the number of job-seekers to exceed the number of vacancies.</a:t>
            </a:r>
          </a:p>
          <a:p>
            <a:pPr marL="0" indent="0">
              <a:buNone/>
            </a:pPr>
            <a:r>
              <a:rPr lang="en-US" altLang="en-US" sz="2800" u="sng" dirty="0" smtClean="0"/>
              <a:t>E.g.</a:t>
            </a:r>
            <a:r>
              <a:rPr lang="en-US" altLang="en-US" sz="2800" dirty="0" smtClean="0"/>
              <a:t> </a:t>
            </a:r>
            <a:r>
              <a:rPr lang="en-US" altLang="en-US" sz="2800" dirty="0"/>
              <a:t>Unskilled worker who only graduates from high </a:t>
            </a:r>
            <a:r>
              <a:rPr lang="en-US" altLang="en-US" sz="2800" dirty="0" smtClean="0"/>
              <a:t>school</a:t>
            </a:r>
          </a:p>
          <a:p>
            <a:pPr marL="0" indent="0">
              <a:buNone/>
            </a:pPr>
            <a:r>
              <a:rPr lang="en-US" altLang="en-US" sz="2800" i="1" dirty="0" smtClean="0"/>
              <a:t>Reasons for classical unemployment</a:t>
            </a:r>
          </a:p>
          <a:p>
            <a:pPr>
              <a:buFontTx/>
              <a:buChar char="-"/>
            </a:pPr>
            <a:r>
              <a:rPr lang="en-US" altLang="en-US" sz="2800" dirty="0" smtClean="0"/>
              <a:t>Minimum wage law </a:t>
            </a:r>
          </a:p>
          <a:p>
            <a:pPr>
              <a:buFontTx/>
              <a:buChar char="-"/>
            </a:pPr>
            <a:r>
              <a:rPr lang="en-US" altLang="en-US" sz="2800" dirty="0" smtClean="0"/>
              <a:t>Efficiency wages</a:t>
            </a:r>
          </a:p>
          <a:p>
            <a:pPr>
              <a:buFontTx/>
              <a:buChar char="-"/>
            </a:pPr>
            <a:r>
              <a:rPr lang="en-US" altLang="en-US" sz="2800" dirty="0" smtClean="0"/>
              <a:t>Labor unions</a:t>
            </a:r>
          </a:p>
          <a:p>
            <a:pPr marL="0" indent="0">
              <a:buNone/>
            </a:pPr>
            <a:endParaRPr lang="en-US" altLang="en-US" sz="2800" dirty="0"/>
          </a:p>
          <a:p>
            <a:pPr marL="0" indent="0">
              <a:buNone/>
            </a:pPr>
            <a:endParaRPr lang="en-US" dirty="0"/>
          </a:p>
        </p:txBody>
      </p:sp>
      <p:sp>
        <p:nvSpPr>
          <p:cNvPr id="4" name="Title 1"/>
          <p:cNvSpPr>
            <a:spLocks noGrp="1"/>
          </p:cNvSpPr>
          <p:nvPr>
            <p:ph type="title"/>
          </p:nvPr>
        </p:nvSpPr>
        <p:spPr>
          <a:xfrm>
            <a:off x="914400" y="228600"/>
            <a:ext cx="7772400" cy="884238"/>
          </a:xfrm>
        </p:spPr>
        <p:txBody>
          <a:bodyPr>
            <a:normAutofit/>
          </a:bodyPr>
          <a:lstStyle/>
          <a:p>
            <a:r>
              <a:rPr lang="en-US" dirty="0"/>
              <a:t>II Unemployment </a:t>
            </a:r>
            <a:r>
              <a:rPr lang="en-US" dirty="0" smtClean="0"/>
              <a:t>classification</a:t>
            </a:r>
            <a:endParaRPr lang="en-US" dirty="0"/>
          </a:p>
        </p:txBody>
      </p:sp>
    </p:spTree>
    <p:extLst>
      <p:ext uri="{BB962C8B-B14F-4D97-AF65-F5344CB8AC3E}">
        <p14:creationId xmlns:p14="http://schemas.microsoft.com/office/powerpoint/2010/main" val="131120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914400"/>
            <a:ext cx="7772400" cy="4572000"/>
          </a:xfrm>
        </p:spPr>
        <p:txBody>
          <a:bodyPr>
            <a:normAutofit/>
          </a:bodyPr>
          <a:lstStyle/>
          <a:p>
            <a:pPr marL="0" indent="0">
              <a:buNone/>
            </a:pPr>
            <a:r>
              <a:rPr lang="en-US" sz="2700" b="1" dirty="0"/>
              <a:t>1 Natural rate of unemployment</a:t>
            </a:r>
          </a:p>
          <a:p>
            <a:pPr marL="0" indent="0">
              <a:buNone/>
            </a:pPr>
            <a:r>
              <a:rPr lang="en-US" altLang="en-US" sz="2700" b="1" i="1" dirty="0"/>
              <a:t>+ Classical unemployment</a:t>
            </a:r>
            <a:endParaRPr lang="en-US" sz="2700" b="1" i="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905000"/>
            <a:ext cx="7924800" cy="464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a:spLocks noGrp="1"/>
          </p:cNvSpPr>
          <p:nvPr>
            <p:ph type="title"/>
          </p:nvPr>
        </p:nvSpPr>
        <p:spPr>
          <a:xfrm>
            <a:off x="914400" y="0"/>
            <a:ext cx="7772400" cy="792162"/>
          </a:xfrm>
        </p:spPr>
        <p:txBody>
          <a:bodyPr>
            <a:normAutofit/>
          </a:bodyPr>
          <a:lstStyle/>
          <a:p>
            <a:r>
              <a:rPr lang="en-US" dirty="0"/>
              <a:t>II Unemployment </a:t>
            </a:r>
            <a:r>
              <a:rPr lang="en-US" dirty="0" smtClean="0"/>
              <a:t>classification</a:t>
            </a:r>
            <a:endParaRPr lang="en-US" dirty="0"/>
          </a:p>
        </p:txBody>
      </p:sp>
    </p:spTree>
    <p:extLst>
      <p:ext uri="{BB962C8B-B14F-4D97-AF65-F5344CB8AC3E}">
        <p14:creationId xmlns:p14="http://schemas.microsoft.com/office/powerpoint/2010/main" val="2500124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smtClean="0"/>
              <a:t>2 Cyclical rate of unemployment</a:t>
            </a:r>
          </a:p>
          <a:p>
            <a:pPr marL="0" indent="0" algn="just">
              <a:buNone/>
            </a:pPr>
            <a:r>
              <a:rPr lang="en-US" dirty="0"/>
              <a:t>Cyclical, deficient-demand, or Keynesian unemployment, occurs when there is not enough aggregate demand in the economy to provide jobs for everyone who wants to </a:t>
            </a:r>
            <a:r>
              <a:rPr lang="en-US" dirty="0" smtClean="0"/>
              <a:t>work. Demand </a:t>
            </a:r>
            <a:r>
              <a:rPr lang="en-US" dirty="0"/>
              <a:t>for most goods and services falls, less production is needed and consequently fewer workers are needed, wages are sticky and do not fall to meet the equilibrium level, and mass unemployment results</a:t>
            </a:r>
          </a:p>
        </p:txBody>
      </p:sp>
      <p:sp>
        <p:nvSpPr>
          <p:cNvPr id="4" name="Title 1"/>
          <p:cNvSpPr>
            <a:spLocks noGrp="1"/>
          </p:cNvSpPr>
          <p:nvPr>
            <p:ph type="title"/>
          </p:nvPr>
        </p:nvSpPr>
        <p:spPr/>
        <p:txBody>
          <a:bodyPr>
            <a:normAutofit/>
          </a:bodyPr>
          <a:lstStyle/>
          <a:p>
            <a:r>
              <a:rPr lang="en-US" dirty="0"/>
              <a:t>II Unemployment </a:t>
            </a:r>
            <a:r>
              <a:rPr lang="en-US" dirty="0" smtClean="0"/>
              <a:t>classification</a:t>
            </a:r>
            <a:endParaRPr lang="en-US" dirty="0"/>
          </a:p>
        </p:txBody>
      </p:sp>
    </p:spTree>
    <p:extLst>
      <p:ext uri="{BB962C8B-B14F-4D97-AF65-F5344CB8AC3E}">
        <p14:creationId xmlns:p14="http://schemas.microsoft.com/office/powerpoint/2010/main" val="3419054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2 Cyclical rate of unemployment</a:t>
            </a:r>
          </a:p>
          <a:p>
            <a:pPr marL="0" indent="0">
              <a:buNone/>
            </a:pPr>
            <a:endParaRPr lang="en-US" dirty="0"/>
          </a:p>
        </p:txBody>
      </p:sp>
      <p:pic>
        <p:nvPicPr>
          <p:cNvPr id="3074" name="Picture 2" descr="http://www.lidderdale.com/econ/104/gifs/Fig6-1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057400"/>
            <a:ext cx="6096000" cy="41148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p:txBody>
          <a:bodyPr>
            <a:normAutofit/>
          </a:bodyPr>
          <a:lstStyle/>
          <a:p>
            <a:r>
              <a:rPr lang="en-US" dirty="0"/>
              <a:t>II Unemployment </a:t>
            </a:r>
            <a:r>
              <a:rPr lang="en-US" dirty="0" smtClean="0"/>
              <a:t>classification</a:t>
            </a:r>
            <a:endParaRPr lang="en-US" dirty="0"/>
          </a:p>
        </p:txBody>
      </p:sp>
      <p:sp>
        <p:nvSpPr>
          <p:cNvPr id="4" name="TextBox 3"/>
          <p:cNvSpPr txBox="1"/>
          <p:nvPr/>
        </p:nvSpPr>
        <p:spPr>
          <a:xfrm>
            <a:off x="2057400" y="3569732"/>
            <a:ext cx="1219200" cy="323165"/>
          </a:xfrm>
          <a:prstGeom prst="rect">
            <a:avLst/>
          </a:prstGeom>
          <a:solidFill>
            <a:schemeClr val="bg1"/>
          </a:solidFill>
        </p:spPr>
        <p:txBody>
          <a:bodyPr wrap="square" rtlCol="0">
            <a:spAutoFit/>
          </a:bodyPr>
          <a:lstStyle/>
          <a:p>
            <a:r>
              <a:rPr lang="en-US" sz="1500" dirty="0" smtClean="0"/>
              <a:t>Sticky wage</a:t>
            </a:r>
            <a:endParaRPr lang="en-US" sz="1500" dirty="0"/>
          </a:p>
        </p:txBody>
      </p:sp>
    </p:spTree>
    <p:extLst>
      <p:ext uri="{BB962C8B-B14F-4D97-AF65-F5344CB8AC3E}">
        <p14:creationId xmlns:p14="http://schemas.microsoft.com/office/powerpoint/2010/main" val="365992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94855" y="838200"/>
            <a:ext cx="8763000" cy="5867400"/>
          </a:xfrm>
        </p:spPr>
        <p:txBody>
          <a:bodyPr>
            <a:noAutofit/>
          </a:bodyPr>
          <a:lstStyle/>
          <a:p>
            <a:pPr marL="0" indent="0">
              <a:buNone/>
            </a:pPr>
            <a:r>
              <a:rPr lang="en-US" dirty="0" smtClean="0"/>
              <a:t>All types of unemployment illustrated in labor market model</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At W*/P: AB cyclical unemployment, BC natural unemployment (without classical unemployment)</a:t>
            </a:r>
          </a:p>
          <a:p>
            <a:pPr marL="0" indent="0">
              <a:buNone/>
            </a:pPr>
            <a:r>
              <a:rPr lang="en-US" dirty="0" smtClean="0"/>
              <a:t>At W1/P: DE cyclical unemployment, EG natural unemployment includes EF classical unemployment and FG frictional, structural, seasonal unemployment</a:t>
            </a:r>
            <a:endParaRPr lang="en-US" dirty="0"/>
          </a:p>
        </p:txBody>
      </p:sp>
      <p:sp>
        <p:nvSpPr>
          <p:cNvPr id="4" name="Title 1"/>
          <p:cNvSpPr>
            <a:spLocks noGrp="1"/>
          </p:cNvSpPr>
          <p:nvPr>
            <p:ph type="title"/>
          </p:nvPr>
        </p:nvSpPr>
        <p:spPr>
          <a:xfrm>
            <a:off x="914400" y="0"/>
            <a:ext cx="7772400" cy="868362"/>
          </a:xfrm>
        </p:spPr>
        <p:txBody>
          <a:bodyPr>
            <a:normAutofit/>
          </a:bodyPr>
          <a:lstStyle/>
          <a:p>
            <a:r>
              <a:rPr lang="en-US" dirty="0"/>
              <a:t>II Unemployment </a:t>
            </a:r>
            <a:r>
              <a:rPr lang="en-US" dirty="0" smtClean="0"/>
              <a:t>classification</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295400"/>
            <a:ext cx="5619750" cy="3276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6780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III Impacts of unemployment on the economy</a:t>
            </a:r>
            <a:endParaRPr lang="en-US" dirty="0"/>
          </a:p>
        </p:txBody>
      </p:sp>
      <p:sp>
        <p:nvSpPr>
          <p:cNvPr id="3" name="Content Placeholder 2"/>
          <p:cNvSpPr>
            <a:spLocks noGrp="1"/>
          </p:cNvSpPr>
          <p:nvPr>
            <p:ph sz="quarter" idx="1"/>
          </p:nvPr>
        </p:nvSpPr>
        <p:spPr/>
        <p:txBody>
          <a:bodyPr>
            <a:normAutofit lnSpcReduction="10000"/>
          </a:bodyPr>
          <a:lstStyle/>
          <a:p>
            <a:pPr marL="0" indent="0">
              <a:buNone/>
            </a:pPr>
            <a:r>
              <a:rPr lang="en-US" b="1" dirty="0" smtClean="0"/>
              <a:t>1 Negative impacts</a:t>
            </a:r>
          </a:p>
          <a:p>
            <a:pPr>
              <a:buFontTx/>
              <a:buChar char="-"/>
            </a:pPr>
            <a:r>
              <a:rPr lang="en-US" dirty="0" smtClean="0"/>
              <a:t>Waste of labors not used to produce goods and services </a:t>
            </a:r>
            <a:r>
              <a:rPr lang="en-US" dirty="0" smtClean="0">
                <a:latin typeface="Times New Roman"/>
                <a:cs typeface="Times New Roman"/>
              </a:rPr>
              <a:t>→ </a:t>
            </a:r>
            <a:r>
              <a:rPr lang="en-US" dirty="0" smtClean="0">
                <a:cs typeface="Times New Roman"/>
              </a:rPr>
              <a:t>output decline – supply side (</a:t>
            </a:r>
            <a:r>
              <a:rPr lang="en-US" dirty="0" err="1" smtClean="0">
                <a:cs typeface="Times New Roman"/>
              </a:rPr>
              <a:t>Okun’s</a:t>
            </a:r>
            <a:r>
              <a:rPr lang="en-US" dirty="0" smtClean="0">
                <a:cs typeface="Times New Roman"/>
              </a:rPr>
              <a:t> law)</a:t>
            </a:r>
          </a:p>
          <a:p>
            <a:pPr>
              <a:buFontTx/>
              <a:buChar char="-"/>
            </a:pPr>
            <a:r>
              <a:rPr lang="en-US" dirty="0" smtClean="0">
                <a:cs typeface="Times New Roman"/>
              </a:rPr>
              <a:t>Demand for goods and services declines </a:t>
            </a:r>
            <a:r>
              <a:rPr lang="en-US" dirty="0">
                <a:latin typeface="Times New Roman"/>
                <a:cs typeface="Times New Roman"/>
              </a:rPr>
              <a:t>→ </a:t>
            </a:r>
            <a:r>
              <a:rPr lang="en-US" dirty="0" smtClean="0">
                <a:cs typeface="Times New Roman"/>
              </a:rPr>
              <a:t>production decrease – demand side</a:t>
            </a:r>
            <a:endParaRPr lang="en-US" dirty="0" smtClean="0"/>
          </a:p>
          <a:p>
            <a:pPr>
              <a:buFontTx/>
              <a:buChar char="-"/>
            </a:pPr>
            <a:r>
              <a:rPr lang="en-US" dirty="0" smtClean="0"/>
              <a:t>Burden of society in supporting unemployed </a:t>
            </a:r>
            <a:r>
              <a:rPr lang="en-US" dirty="0" smtClean="0">
                <a:latin typeface="Times New Roman"/>
                <a:cs typeface="Times New Roman"/>
              </a:rPr>
              <a:t>→ </a:t>
            </a:r>
            <a:r>
              <a:rPr lang="en-US" dirty="0" smtClean="0">
                <a:cs typeface="Times New Roman"/>
              </a:rPr>
              <a:t>ineffective resource allocation</a:t>
            </a:r>
          </a:p>
          <a:p>
            <a:pPr>
              <a:buFontTx/>
              <a:buChar char="-"/>
            </a:pPr>
            <a:r>
              <a:rPr lang="en-US" dirty="0" smtClean="0">
                <a:cs typeface="Times New Roman"/>
              </a:rPr>
              <a:t>Unemployment time mitigates labor’s skill → productivity decrease</a:t>
            </a:r>
          </a:p>
          <a:p>
            <a:pPr>
              <a:buFontTx/>
              <a:buChar char="-"/>
            </a:pPr>
            <a:r>
              <a:rPr lang="en-US" dirty="0" smtClean="0">
                <a:cs typeface="Times New Roman"/>
              </a:rPr>
              <a:t>Unstable mentality of individuals who can not find a job and related </a:t>
            </a:r>
            <a:r>
              <a:rPr lang="en-US" dirty="0">
                <a:cs typeface="Times New Roman"/>
              </a:rPr>
              <a:t>person </a:t>
            </a:r>
            <a:r>
              <a:rPr lang="en-US" dirty="0" smtClean="0">
                <a:cs typeface="Times New Roman"/>
              </a:rPr>
              <a:t>→ unstable for the whole society</a:t>
            </a:r>
            <a:endParaRPr lang="en-US" dirty="0"/>
          </a:p>
        </p:txBody>
      </p:sp>
    </p:spTree>
    <p:extLst>
      <p:ext uri="{BB962C8B-B14F-4D97-AF65-F5344CB8AC3E}">
        <p14:creationId xmlns:p14="http://schemas.microsoft.com/office/powerpoint/2010/main" val="1541383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smtClean="0"/>
              <a:t>2 Positive impact</a:t>
            </a:r>
          </a:p>
          <a:p>
            <a:pPr>
              <a:buFontTx/>
              <a:buChar char="-"/>
            </a:pPr>
            <a:r>
              <a:rPr lang="en-US" dirty="0" smtClean="0"/>
              <a:t>Job seekers have enough time to find appropriate job </a:t>
            </a:r>
          </a:p>
          <a:p>
            <a:pPr>
              <a:buFontTx/>
              <a:buChar char="-"/>
            </a:pPr>
            <a:r>
              <a:rPr lang="en-US" dirty="0" smtClean="0"/>
              <a:t>Labors who just lost their jobs have time to relax</a:t>
            </a:r>
          </a:p>
          <a:p>
            <a:pPr>
              <a:buFontTx/>
              <a:buChar char="-"/>
            </a:pPr>
            <a:r>
              <a:rPr lang="en-US" dirty="0" smtClean="0"/>
              <a:t>Someone has time to acquire necessary skills to do a new job</a:t>
            </a:r>
            <a:endParaRPr lang="en-US" dirty="0"/>
          </a:p>
        </p:txBody>
      </p:sp>
      <p:sp>
        <p:nvSpPr>
          <p:cNvPr id="4" name="Title 1"/>
          <p:cNvSpPr>
            <a:spLocks noGrp="1"/>
          </p:cNvSpPr>
          <p:nvPr>
            <p:ph type="title"/>
          </p:nvPr>
        </p:nvSpPr>
        <p:spPr/>
        <p:txBody>
          <a:bodyPr>
            <a:normAutofit fontScale="90000"/>
          </a:bodyPr>
          <a:lstStyle/>
          <a:p>
            <a:r>
              <a:rPr lang="en-US" dirty="0" smtClean="0"/>
              <a:t>III Impacts of unemployment on the economy</a:t>
            </a:r>
            <a:endParaRPr lang="en-US" dirty="0"/>
          </a:p>
        </p:txBody>
      </p:sp>
    </p:spTree>
    <p:extLst>
      <p:ext uri="{BB962C8B-B14F-4D97-AF65-F5344CB8AC3E}">
        <p14:creationId xmlns:p14="http://schemas.microsoft.com/office/powerpoint/2010/main" val="2322234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68362"/>
          </a:xfrm>
        </p:spPr>
        <p:txBody>
          <a:bodyPr>
            <a:normAutofit fontScale="90000"/>
          </a:bodyPr>
          <a:lstStyle/>
          <a:p>
            <a:r>
              <a:rPr lang="en-US" dirty="0" smtClean="0"/>
              <a:t>IV Solutions to reduce unemployment</a:t>
            </a:r>
            <a:endParaRPr lang="en-US" dirty="0"/>
          </a:p>
        </p:txBody>
      </p:sp>
      <p:sp>
        <p:nvSpPr>
          <p:cNvPr id="3" name="Content Placeholder 2"/>
          <p:cNvSpPr>
            <a:spLocks noGrp="1"/>
          </p:cNvSpPr>
          <p:nvPr>
            <p:ph sz="quarter" idx="1"/>
          </p:nvPr>
        </p:nvSpPr>
        <p:spPr>
          <a:xfrm>
            <a:off x="381000" y="1447800"/>
            <a:ext cx="8305800" cy="5181600"/>
          </a:xfrm>
        </p:spPr>
        <p:txBody>
          <a:bodyPr>
            <a:normAutofit/>
          </a:bodyPr>
          <a:lstStyle/>
          <a:p>
            <a:pPr marL="0" indent="0">
              <a:buNone/>
            </a:pPr>
            <a:r>
              <a:rPr lang="en-US" dirty="0" smtClean="0"/>
              <a:t>1Government – run employment agencies: reduce time for unemployed to find jobs</a:t>
            </a:r>
          </a:p>
          <a:p>
            <a:pPr marL="0" indent="0">
              <a:buNone/>
            </a:pPr>
            <a:r>
              <a:rPr lang="en-US" dirty="0" smtClean="0"/>
              <a:t>2 Public training programs: equip quickly necessary skill for unemployed to find jobs</a:t>
            </a:r>
          </a:p>
          <a:p>
            <a:pPr marL="0" indent="0">
              <a:buNone/>
            </a:pPr>
            <a:r>
              <a:rPr lang="en-US" dirty="0" smtClean="0"/>
              <a:t>3 Labor movement facilitation: reduce frictional unemployment</a:t>
            </a:r>
          </a:p>
          <a:p>
            <a:pPr marL="0" indent="0">
              <a:buNone/>
            </a:pPr>
            <a:r>
              <a:rPr lang="en-US" dirty="0" smtClean="0"/>
              <a:t>4 Income tax reduction: incentivize more economic activities </a:t>
            </a:r>
          </a:p>
          <a:p>
            <a:pPr marL="0" indent="0">
              <a:buNone/>
            </a:pPr>
            <a:r>
              <a:rPr lang="en-US" dirty="0" smtClean="0"/>
              <a:t>5 Unemployment insurance cut: encourage unemployed to find jobs quickly</a:t>
            </a:r>
          </a:p>
          <a:p>
            <a:pPr marL="0" indent="0">
              <a:buNone/>
            </a:pPr>
            <a:r>
              <a:rPr lang="en-US" dirty="0" smtClean="0"/>
              <a:t>6 Demand side stimulus: promote manufacture, thereby creating more jobs</a:t>
            </a:r>
            <a:endParaRPr lang="en-US" dirty="0"/>
          </a:p>
        </p:txBody>
      </p:sp>
    </p:spTree>
    <p:extLst>
      <p:ext uri="{BB962C8B-B14F-4D97-AF65-F5344CB8AC3E}">
        <p14:creationId xmlns:p14="http://schemas.microsoft.com/office/powerpoint/2010/main" val="251548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concepts</a:t>
            </a:r>
            <a:endParaRPr lang="en-US" b="1" dirty="0"/>
          </a:p>
        </p:txBody>
      </p:sp>
      <p:sp>
        <p:nvSpPr>
          <p:cNvPr id="3" name="Content Placeholder 2"/>
          <p:cNvSpPr>
            <a:spLocks noGrp="1"/>
          </p:cNvSpPr>
          <p:nvPr>
            <p:ph sz="quarter" idx="1"/>
          </p:nvPr>
        </p:nvSpPr>
        <p:spPr/>
        <p:txBody>
          <a:bodyPr/>
          <a:lstStyle/>
          <a:p>
            <a:pPr>
              <a:buFontTx/>
              <a:buChar char="-"/>
            </a:pPr>
            <a:r>
              <a:rPr lang="en-US" dirty="0" smtClean="0"/>
              <a:t>Unemployment</a:t>
            </a:r>
          </a:p>
          <a:p>
            <a:pPr>
              <a:buFontTx/>
              <a:buChar char="-"/>
            </a:pPr>
            <a:r>
              <a:rPr lang="en-US" dirty="0" smtClean="0"/>
              <a:t>Labor force</a:t>
            </a:r>
          </a:p>
          <a:p>
            <a:pPr>
              <a:buFontTx/>
              <a:buChar char="-"/>
            </a:pPr>
            <a:r>
              <a:rPr lang="en-US" dirty="0" smtClean="0"/>
              <a:t>Unemployment rate, labor-force participation rate</a:t>
            </a:r>
          </a:p>
          <a:p>
            <a:pPr>
              <a:buFontTx/>
              <a:buChar char="-"/>
            </a:pPr>
            <a:r>
              <a:rPr lang="en-US" dirty="0" smtClean="0"/>
              <a:t>Natural rate of unemployment</a:t>
            </a:r>
          </a:p>
          <a:p>
            <a:pPr>
              <a:buFontTx/>
              <a:buChar char="-"/>
            </a:pPr>
            <a:r>
              <a:rPr lang="en-US" dirty="0" smtClean="0"/>
              <a:t>Cyclical unemployment</a:t>
            </a:r>
          </a:p>
          <a:p>
            <a:pPr>
              <a:buFontTx/>
              <a:buChar char="-"/>
            </a:pPr>
            <a:r>
              <a:rPr lang="en-US" dirty="0" smtClean="0"/>
              <a:t>Frictional unemployment, structural unemployment, seasonal unemployment, classical unemployment </a:t>
            </a:r>
          </a:p>
          <a:p>
            <a:pPr>
              <a:buFontTx/>
              <a:buChar char="-"/>
            </a:pPr>
            <a:endParaRPr lang="en-US" dirty="0"/>
          </a:p>
        </p:txBody>
      </p:sp>
    </p:spTree>
    <p:extLst>
      <p:ext uri="{BB962C8B-B14F-4D97-AF65-F5344CB8AC3E}">
        <p14:creationId xmlns:p14="http://schemas.microsoft.com/office/powerpoint/2010/main" val="24002210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252</TotalTime>
  <Words>834</Words>
  <Application>Microsoft Office PowerPoint</Application>
  <PresentationFormat>On-screen Show (4:3)</PresentationFormat>
  <Paragraphs>108</Paragraphs>
  <Slides>18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0" baseType="lpstr">
      <vt:lpstr>Equity</vt:lpstr>
      <vt:lpstr>Equation</vt:lpstr>
      <vt:lpstr>Chapter 5 Unemployment</vt:lpstr>
      <vt:lpstr>Content</vt:lpstr>
      <vt:lpstr>I Definitions and computing method</vt:lpstr>
      <vt:lpstr>I Definitions and computing method</vt:lpstr>
      <vt:lpstr>PowerPoint Presentation</vt:lpstr>
      <vt:lpstr>I Definitions and computing method</vt:lpstr>
      <vt:lpstr>II Unemployment classification</vt:lpstr>
      <vt:lpstr>Unemployment rate of the US since 1960</vt:lpstr>
      <vt:lpstr>II Unemployment classification</vt:lpstr>
      <vt:lpstr>II Unemployment classification</vt:lpstr>
      <vt:lpstr>II Unemployment classification</vt:lpstr>
      <vt:lpstr>II Unemployment classification</vt:lpstr>
      <vt:lpstr>II Unemployment classification</vt:lpstr>
      <vt:lpstr>II Unemployment classification</vt:lpstr>
      <vt:lpstr>III Impacts of unemployment on the economy</vt:lpstr>
      <vt:lpstr>III Impacts of unemployment on the economy</vt:lpstr>
      <vt:lpstr>IV Solutions to reduce unemployment</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5 Unemployment</dc:title>
  <dc:creator>Truong</dc:creator>
  <cp:lastModifiedBy>Truong</cp:lastModifiedBy>
  <cp:revision>14</cp:revision>
  <dcterms:created xsi:type="dcterms:W3CDTF">2014-03-23T00:14:01Z</dcterms:created>
  <dcterms:modified xsi:type="dcterms:W3CDTF">2014-03-28T10:12:14Z</dcterms:modified>
</cp:coreProperties>
</file>