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71"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Lst>
  <p:sldSz cy="6858000" cx="9144000"/>
  <p:notesSz cx="6858000" cy="9144000"/>
  <p:embeddedFontLst>
    <p:embeddedFont>
      <p:font typeface="Arimo"/>
      <p:regular r:id="rId57"/>
      <p:bold r:id="rId58"/>
      <p:italic r:id="rId59"/>
      <p:boldItalic r:id="rId60"/>
    </p:embeddedFont>
    <p:embeddedFont>
      <p:font typeface="Libre Baskerville"/>
      <p:regular r:id="rId61"/>
      <p:bold r:id="rId62"/>
      <p:italic r:id="rId63"/>
    </p:embeddedFont>
    <p:embeddedFont>
      <p:font typeface="Source Sans Pro"/>
      <p:regular r:id="rId64"/>
      <p:bold r:id="rId65"/>
      <p:italic r:id="rId66"/>
      <p:boldItalic r:id="rId6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AF0778F5-A57D-49E4-B9AC-FD06A7D49610}">
  <a:tblStyle styleId="{AF0778F5-A57D-49E4-B9AC-FD06A7D49610}" styleName="Table_0">
    <a:wholeTbl>
      <a:tcTxStyle b="off" i="off">
        <a:font>
          <a:latin typeface="Perpetua"/>
          <a:ea typeface="Perpetua"/>
          <a:cs typeface="Perpetua"/>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7E8E7"/>
          </a:solidFill>
        </a:fill>
      </a:tcStyle>
    </a:wholeTbl>
    <a:band1H>
      <a:tcTxStyle/>
      <a:tcStyle>
        <a:fill>
          <a:solidFill>
            <a:srgbClr val="EFCECA"/>
          </a:solidFill>
        </a:fill>
      </a:tcStyle>
    </a:band1H>
    <a:band2H>
      <a:tcTxStyle/>
    </a:band2H>
    <a:band1V>
      <a:tcTxStyle/>
      <a:tcStyle>
        <a:fill>
          <a:solidFill>
            <a:srgbClr val="EFCECA"/>
          </a:solidFill>
        </a:fill>
      </a:tcStyle>
    </a:band1V>
    <a:band2V>
      <a:tcTxStyle/>
    </a:band2V>
    <a:lastCol>
      <a:tcTxStyle b="on" i="off">
        <a:font>
          <a:latin typeface="Perpetua"/>
          <a:ea typeface="Perpetua"/>
          <a:cs typeface="Perpetua"/>
        </a:font>
        <a:schemeClr val="lt1"/>
      </a:tcTxStyle>
      <a:tcStyle>
        <a:fill>
          <a:solidFill>
            <a:schemeClr val="accent1"/>
          </a:solidFill>
        </a:fill>
      </a:tcStyle>
    </a:lastCol>
    <a:firstCol>
      <a:tcTxStyle b="on" i="off">
        <a:font>
          <a:latin typeface="Perpetua"/>
          <a:ea typeface="Perpetua"/>
          <a:cs typeface="Perpetua"/>
        </a:font>
        <a:schemeClr val="lt1"/>
      </a:tcTxStyle>
      <a:tcStyle>
        <a:fill>
          <a:solidFill>
            <a:schemeClr val="accent1"/>
          </a:solidFill>
        </a:fill>
      </a:tcStyle>
    </a:firstCol>
    <a:lastRow>
      <a:tcTxStyle b="on" i="off">
        <a:font>
          <a:latin typeface="Perpetua"/>
          <a:ea typeface="Perpetua"/>
          <a:cs typeface="Perpetua"/>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Perpetua"/>
          <a:ea typeface="Perpetua"/>
          <a:cs typeface="Perpetua"/>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1C33CF27-059C-4B76-BE9A-1C3588472EBE}" styleName="Table_1">
    <a:wholeTbl>
      <a:tcTxStyle b="off" i="off">
        <a:font>
          <a:latin typeface="Perpetua"/>
          <a:ea typeface="Perpetua"/>
          <a:cs typeface="Perpetua"/>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LibreBaskerville-bold.fntdata"/><Relationship Id="rId61" Type="http://schemas.openxmlformats.org/officeDocument/2006/relationships/font" Target="fonts/LibreBaskerville-regular.fntdata"/><Relationship Id="rId20" Type="http://schemas.openxmlformats.org/officeDocument/2006/relationships/slide" Target="slides/slide15.xml"/><Relationship Id="rId64" Type="http://schemas.openxmlformats.org/officeDocument/2006/relationships/font" Target="fonts/SourceSansPro-regular.fntdata"/><Relationship Id="rId63" Type="http://schemas.openxmlformats.org/officeDocument/2006/relationships/font" Target="fonts/LibreBaskerville-italic.fntdata"/><Relationship Id="rId22" Type="http://schemas.openxmlformats.org/officeDocument/2006/relationships/slide" Target="slides/slide17.xml"/><Relationship Id="rId66" Type="http://schemas.openxmlformats.org/officeDocument/2006/relationships/font" Target="fonts/SourceSansPro-italic.fntdata"/><Relationship Id="rId21" Type="http://schemas.openxmlformats.org/officeDocument/2006/relationships/slide" Target="slides/slide16.xml"/><Relationship Id="rId65" Type="http://schemas.openxmlformats.org/officeDocument/2006/relationships/font" Target="fonts/SourceSansPro-bold.fntdata"/><Relationship Id="rId24" Type="http://schemas.openxmlformats.org/officeDocument/2006/relationships/slide" Target="slides/slide19.xml"/><Relationship Id="rId23" Type="http://schemas.openxmlformats.org/officeDocument/2006/relationships/slide" Target="slides/slide18.xml"/><Relationship Id="rId67" Type="http://schemas.openxmlformats.org/officeDocument/2006/relationships/font" Target="fonts/SourceSansPro-boldItalic.fntdata"/><Relationship Id="rId60" Type="http://schemas.openxmlformats.org/officeDocument/2006/relationships/font" Target="fonts/Arimo-boldItalic.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font" Target="fonts/Arimo-regular.fntdata"/><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font" Target="fonts/Arimo-italic.fntdata"/><Relationship Id="rId14" Type="http://schemas.openxmlformats.org/officeDocument/2006/relationships/slide" Target="slides/slide9.xml"/><Relationship Id="rId58" Type="http://schemas.openxmlformats.org/officeDocument/2006/relationships/font" Target="fonts/Arimo-bold.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91425" lIns="91425" spcFirstLastPara="1" rIns="91425" wrap="square" tIns="91425">
            <a:noAutofit/>
          </a:bodyPr>
          <a:lstStyle>
            <a:lvl1pPr indent="0" lvl="0" mar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9" name="Shape 149"/>
        <p:cNvGrpSpPr/>
        <p:nvPr/>
      </p:nvGrpSpPr>
      <p:grpSpPr>
        <a:xfrm>
          <a:off x="0" y="0"/>
          <a:ext cx="0" cy="0"/>
          <a:chOff x="0" y="0"/>
          <a:chExt cx="0" cy="0"/>
        </a:xfrm>
      </p:grpSpPr>
      <p:sp>
        <p:nvSpPr>
          <p:cNvPr id="150" name="Google Shape;150;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5" name="Shape 155"/>
        <p:cNvGrpSpPr/>
        <p:nvPr/>
      </p:nvGrpSpPr>
      <p:grpSpPr>
        <a:xfrm>
          <a:off x="0" y="0"/>
          <a:ext cx="0" cy="0"/>
          <a:chOff x="0" y="0"/>
          <a:chExt cx="0" cy="0"/>
        </a:xfrm>
      </p:grpSpPr>
      <p:sp>
        <p:nvSpPr>
          <p:cNvPr id="156" name="Google Shape;156;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1" name="Shape 161"/>
        <p:cNvGrpSpPr/>
        <p:nvPr/>
      </p:nvGrpSpPr>
      <p:grpSpPr>
        <a:xfrm>
          <a:off x="0" y="0"/>
          <a:ext cx="0" cy="0"/>
          <a:chOff x="0" y="0"/>
          <a:chExt cx="0" cy="0"/>
        </a:xfrm>
      </p:grpSpPr>
      <p:sp>
        <p:nvSpPr>
          <p:cNvPr id="162" name="Google Shape;162;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8" name="Shape 168"/>
        <p:cNvGrpSpPr/>
        <p:nvPr/>
      </p:nvGrpSpPr>
      <p:grpSpPr>
        <a:xfrm>
          <a:off x="0" y="0"/>
          <a:ext cx="0" cy="0"/>
          <a:chOff x="0" y="0"/>
          <a:chExt cx="0" cy="0"/>
        </a:xfrm>
      </p:grpSpPr>
      <p:sp>
        <p:nvSpPr>
          <p:cNvPr id="169" name="Google Shape;169;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5" name="Shape 175"/>
        <p:cNvGrpSpPr/>
        <p:nvPr/>
      </p:nvGrpSpPr>
      <p:grpSpPr>
        <a:xfrm>
          <a:off x="0" y="0"/>
          <a:ext cx="0" cy="0"/>
          <a:chOff x="0" y="0"/>
          <a:chExt cx="0" cy="0"/>
        </a:xfrm>
      </p:grpSpPr>
      <p:sp>
        <p:nvSpPr>
          <p:cNvPr id="176" name="Google Shape;176;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2" name="Shape 182"/>
        <p:cNvGrpSpPr/>
        <p:nvPr/>
      </p:nvGrpSpPr>
      <p:grpSpPr>
        <a:xfrm>
          <a:off x="0" y="0"/>
          <a:ext cx="0" cy="0"/>
          <a:chOff x="0" y="0"/>
          <a:chExt cx="0" cy="0"/>
        </a:xfrm>
      </p:grpSpPr>
      <p:sp>
        <p:nvSpPr>
          <p:cNvPr id="183" name="Google Shape;18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8" name="Shape 188"/>
        <p:cNvGrpSpPr/>
        <p:nvPr/>
      </p:nvGrpSpPr>
      <p:grpSpPr>
        <a:xfrm>
          <a:off x="0" y="0"/>
          <a:ext cx="0" cy="0"/>
          <a:chOff x="0" y="0"/>
          <a:chExt cx="0" cy="0"/>
        </a:xfrm>
      </p:grpSpPr>
      <p:sp>
        <p:nvSpPr>
          <p:cNvPr id="189" name="Google Shape;18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5" name="Shape 195"/>
        <p:cNvGrpSpPr/>
        <p:nvPr/>
      </p:nvGrpSpPr>
      <p:grpSpPr>
        <a:xfrm>
          <a:off x="0" y="0"/>
          <a:ext cx="0" cy="0"/>
          <a:chOff x="0" y="0"/>
          <a:chExt cx="0" cy="0"/>
        </a:xfrm>
      </p:grpSpPr>
      <p:sp>
        <p:nvSpPr>
          <p:cNvPr id="196" name="Google Shape;196;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2" name="Shape 202"/>
        <p:cNvGrpSpPr/>
        <p:nvPr/>
      </p:nvGrpSpPr>
      <p:grpSpPr>
        <a:xfrm>
          <a:off x="0" y="0"/>
          <a:ext cx="0" cy="0"/>
          <a:chOff x="0" y="0"/>
          <a:chExt cx="0" cy="0"/>
        </a:xfrm>
      </p:grpSpPr>
      <p:sp>
        <p:nvSpPr>
          <p:cNvPr id="203" name="Google Shape;203;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4" name="Google Shape;204;p1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Next part, we will build AD – AS model to explain short run fluctuations and long run development of the economy</a:t>
            </a:r>
            <a:endParaRPr b="0" i="0" sz="1200" u="none" cap="none" strike="noStrike">
              <a:solidFill>
                <a:schemeClr val="dk1"/>
              </a:solidFill>
              <a:latin typeface="Calibri"/>
              <a:ea typeface="Calibri"/>
              <a:cs typeface="Calibri"/>
              <a:sym typeface="Calibri"/>
            </a:endParaRPr>
          </a:p>
        </p:txBody>
      </p:sp>
      <p:sp>
        <p:nvSpPr>
          <p:cNvPr id="205" name="Google Shape;205;p1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0" name="Shape 210"/>
        <p:cNvGrpSpPr/>
        <p:nvPr/>
      </p:nvGrpSpPr>
      <p:grpSpPr>
        <a:xfrm>
          <a:off x="0" y="0"/>
          <a:ext cx="0" cy="0"/>
          <a:chOff x="0" y="0"/>
          <a:chExt cx="0" cy="0"/>
        </a:xfrm>
      </p:grpSpPr>
      <p:sp>
        <p:nvSpPr>
          <p:cNvPr id="211" name="Google Shape;21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6" name="Shape 216"/>
        <p:cNvGrpSpPr/>
        <p:nvPr/>
      </p:nvGrpSpPr>
      <p:grpSpPr>
        <a:xfrm>
          <a:off x="0" y="0"/>
          <a:ext cx="0" cy="0"/>
          <a:chOff x="0" y="0"/>
          <a:chExt cx="0" cy="0"/>
        </a:xfrm>
      </p:grpSpPr>
      <p:sp>
        <p:nvSpPr>
          <p:cNvPr id="217" name="Google Shape;21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2" name="Shape 222"/>
        <p:cNvGrpSpPr/>
        <p:nvPr/>
      </p:nvGrpSpPr>
      <p:grpSpPr>
        <a:xfrm>
          <a:off x="0" y="0"/>
          <a:ext cx="0" cy="0"/>
          <a:chOff x="0" y="0"/>
          <a:chExt cx="0" cy="0"/>
        </a:xfrm>
      </p:grpSpPr>
      <p:sp>
        <p:nvSpPr>
          <p:cNvPr id="223" name="Google Shape;22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8" name="Shape 228"/>
        <p:cNvGrpSpPr/>
        <p:nvPr/>
      </p:nvGrpSpPr>
      <p:grpSpPr>
        <a:xfrm>
          <a:off x="0" y="0"/>
          <a:ext cx="0" cy="0"/>
          <a:chOff x="0" y="0"/>
          <a:chExt cx="0" cy="0"/>
        </a:xfrm>
      </p:grpSpPr>
      <p:sp>
        <p:nvSpPr>
          <p:cNvPr id="229" name="Google Shape;22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4" name="Shape 234"/>
        <p:cNvGrpSpPr/>
        <p:nvPr/>
      </p:nvGrpSpPr>
      <p:grpSpPr>
        <a:xfrm>
          <a:off x="0" y="0"/>
          <a:ext cx="0" cy="0"/>
          <a:chOff x="0" y="0"/>
          <a:chExt cx="0" cy="0"/>
        </a:xfrm>
      </p:grpSpPr>
      <p:sp>
        <p:nvSpPr>
          <p:cNvPr id="235" name="Google Shape;23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0" name="Shape 240"/>
        <p:cNvGrpSpPr/>
        <p:nvPr/>
      </p:nvGrpSpPr>
      <p:grpSpPr>
        <a:xfrm>
          <a:off x="0" y="0"/>
          <a:ext cx="0" cy="0"/>
          <a:chOff x="0" y="0"/>
          <a:chExt cx="0" cy="0"/>
        </a:xfrm>
      </p:grpSpPr>
      <p:sp>
        <p:nvSpPr>
          <p:cNvPr id="241" name="Google Shape;24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1" name="Shape 281"/>
        <p:cNvGrpSpPr/>
        <p:nvPr/>
      </p:nvGrpSpPr>
      <p:grpSpPr>
        <a:xfrm>
          <a:off x="0" y="0"/>
          <a:ext cx="0" cy="0"/>
          <a:chOff x="0" y="0"/>
          <a:chExt cx="0" cy="0"/>
        </a:xfrm>
      </p:grpSpPr>
      <p:sp>
        <p:nvSpPr>
          <p:cNvPr id="282" name="Google Shape;282;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7" name="Shape 287"/>
        <p:cNvGrpSpPr/>
        <p:nvPr/>
      </p:nvGrpSpPr>
      <p:grpSpPr>
        <a:xfrm>
          <a:off x="0" y="0"/>
          <a:ext cx="0" cy="0"/>
          <a:chOff x="0" y="0"/>
          <a:chExt cx="0" cy="0"/>
        </a:xfrm>
      </p:grpSpPr>
      <p:sp>
        <p:nvSpPr>
          <p:cNvPr id="288" name="Google Shape;288;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3" name="Shape 293"/>
        <p:cNvGrpSpPr/>
        <p:nvPr/>
      </p:nvGrpSpPr>
      <p:grpSpPr>
        <a:xfrm>
          <a:off x="0" y="0"/>
          <a:ext cx="0" cy="0"/>
          <a:chOff x="0" y="0"/>
          <a:chExt cx="0" cy="0"/>
        </a:xfrm>
      </p:grpSpPr>
      <p:sp>
        <p:nvSpPr>
          <p:cNvPr id="294" name="Google Shape;29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9" name="Shape 299"/>
        <p:cNvGrpSpPr/>
        <p:nvPr/>
      </p:nvGrpSpPr>
      <p:grpSpPr>
        <a:xfrm>
          <a:off x="0" y="0"/>
          <a:ext cx="0" cy="0"/>
          <a:chOff x="0" y="0"/>
          <a:chExt cx="0" cy="0"/>
        </a:xfrm>
      </p:grpSpPr>
      <p:sp>
        <p:nvSpPr>
          <p:cNvPr id="300" name="Google Shape;300;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6" name="Shape 306"/>
        <p:cNvGrpSpPr/>
        <p:nvPr/>
      </p:nvGrpSpPr>
      <p:grpSpPr>
        <a:xfrm>
          <a:off x="0" y="0"/>
          <a:ext cx="0" cy="0"/>
          <a:chOff x="0" y="0"/>
          <a:chExt cx="0" cy="0"/>
        </a:xfrm>
      </p:grpSpPr>
      <p:sp>
        <p:nvSpPr>
          <p:cNvPr id="307" name="Google Shape;30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2" name="Shape 312"/>
        <p:cNvGrpSpPr/>
        <p:nvPr/>
      </p:nvGrpSpPr>
      <p:grpSpPr>
        <a:xfrm>
          <a:off x="0" y="0"/>
          <a:ext cx="0" cy="0"/>
          <a:chOff x="0" y="0"/>
          <a:chExt cx="0" cy="0"/>
        </a:xfrm>
      </p:grpSpPr>
      <p:sp>
        <p:nvSpPr>
          <p:cNvPr id="313" name="Google Shape;313;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8" name="Shape 318"/>
        <p:cNvGrpSpPr/>
        <p:nvPr/>
      </p:nvGrpSpPr>
      <p:grpSpPr>
        <a:xfrm>
          <a:off x="0" y="0"/>
          <a:ext cx="0" cy="0"/>
          <a:chOff x="0" y="0"/>
          <a:chExt cx="0" cy="0"/>
        </a:xfrm>
      </p:grpSpPr>
      <p:sp>
        <p:nvSpPr>
          <p:cNvPr id="319" name="Google Shape;319;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4" name="Shape 354"/>
        <p:cNvGrpSpPr/>
        <p:nvPr/>
      </p:nvGrpSpPr>
      <p:grpSpPr>
        <a:xfrm>
          <a:off x="0" y="0"/>
          <a:ext cx="0" cy="0"/>
          <a:chOff x="0" y="0"/>
          <a:chExt cx="0" cy="0"/>
        </a:xfrm>
      </p:grpSpPr>
      <p:sp>
        <p:nvSpPr>
          <p:cNvPr id="355" name="Google Shape;355;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0" name="Shape 360"/>
        <p:cNvGrpSpPr/>
        <p:nvPr/>
      </p:nvGrpSpPr>
      <p:grpSpPr>
        <a:xfrm>
          <a:off x="0" y="0"/>
          <a:ext cx="0" cy="0"/>
          <a:chOff x="0" y="0"/>
          <a:chExt cx="0" cy="0"/>
        </a:xfrm>
      </p:grpSpPr>
      <p:sp>
        <p:nvSpPr>
          <p:cNvPr id="361" name="Google Shape;361;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6" name="Shape 366"/>
        <p:cNvGrpSpPr/>
        <p:nvPr/>
      </p:nvGrpSpPr>
      <p:grpSpPr>
        <a:xfrm>
          <a:off x="0" y="0"/>
          <a:ext cx="0" cy="0"/>
          <a:chOff x="0" y="0"/>
          <a:chExt cx="0" cy="0"/>
        </a:xfrm>
      </p:grpSpPr>
      <p:sp>
        <p:nvSpPr>
          <p:cNvPr id="367" name="Google Shape;367;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46" name="Shape 446"/>
        <p:cNvGrpSpPr/>
        <p:nvPr/>
      </p:nvGrpSpPr>
      <p:grpSpPr>
        <a:xfrm>
          <a:off x="0" y="0"/>
          <a:ext cx="0" cy="0"/>
          <a:chOff x="0" y="0"/>
          <a:chExt cx="0" cy="0"/>
        </a:xfrm>
      </p:grpSpPr>
      <p:sp>
        <p:nvSpPr>
          <p:cNvPr id="447" name="Google Shape;447;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2" name="Shape 452"/>
        <p:cNvGrpSpPr/>
        <p:nvPr/>
      </p:nvGrpSpPr>
      <p:grpSpPr>
        <a:xfrm>
          <a:off x="0" y="0"/>
          <a:ext cx="0" cy="0"/>
          <a:chOff x="0" y="0"/>
          <a:chExt cx="0" cy="0"/>
        </a:xfrm>
      </p:grpSpPr>
      <p:sp>
        <p:nvSpPr>
          <p:cNvPr id="453" name="Google Shape;453;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8" name="Shape 458"/>
        <p:cNvGrpSpPr/>
        <p:nvPr/>
      </p:nvGrpSpPr>
      <p:grpSpPr>
        <a:xfrm>
          <a:off x="0" y="0"/>
          <a:ext cx="0" cy="0"/>
          <a:chOff x="0" y="0"/>
          <a:chExt cx="0" cy="0"/>
        </a:xfrm>
      </p:grpSpPr>
      <p:sp>
        <p:nvSpPr>
          <p:cNvPr id="459" name="Google Shape;459;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74" name="Shape 474"/>
        <p:cNvGrpSpPr/>
        <p:nvPr/>
      </p:nvGrpSpPr>
      <p:grpSpPr>
        <a:xfrm>
          <a:off x="0" y="0"/>
          <a:ext cx="0" cy="0"/>
          <a:chOff x="0" y="0"/>
          <a:chExt cx="0" cy="0"/>
        </a:xfrm>
      </p:grpSpPr>
      <p:sp>
        <p:nvSpPr>
          <p:cNvPr id="475" name="Google Shape;475;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4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80" name="Shape 480"/>
        <p:cNvGrpSpPr/>
        <p:nvPr/>
      </p:nvGrpSpPr>
      <p:grpSpPr>
        <a:xfrm>
          <a:off x="0" y="0"/>
          <a:ext cx="0" cy="0"/>
          <a:chOff x="0" y="0"/>
          <a:chExt cx="0" cy="0"/>
        </a:xfrm>
      </p:grpSpPr>
      <p:sp>
        <p:nvSpPr>
          <p:cNvPr id="481" name="Google Shape;481;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4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86" name="Shape 486"/>
        <p:cNvGrpSpPr/>
        <p:nvPr/>
      </p:nvGrpSpPr>
      <p:grpSpPr>
        <a:xfrm>
          <a:off x="0" y="0"/>
          <a:ext cx="0" cy="0"/>
          <a:chOff x="0" y="0"/>
          <a:chExt cx="0" cy="0"/>
        </a:xfrm>
      </p:grpSpPr>
      <p:sp>
        <p:nvSpPr>
          <p:cNvPr id="487" name="Google Shape;487;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4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92" name="Shape 492"/>
        <p:cNvGrpSpPr/>
        <p:nvPr/>
      </p:nvGrpSpPr>
      <p:grpSpPr>
        <a:xfrm>
          <a:off x="0" y="0"/>
          <a:ext cx="0" cy="0"/>
          <a:chOff x="0" y="0"/>
          <a:chExt cx="0" cy="0"/>
        </a:xfrm>
      </p:grpSpPr>
      <p:sp>
        <p:nvSpPr>
          <p:cNvPr id="493" name="Google Shape;493;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4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24" name="Shape 524"/>
        <p:cNvGrpSpPr/>
        <p:nvPr/>
      </p:nvGrpSpPr>
      <p:grpSpPr>
        <a:xfrm>
          <a:off x="0" y="0"/>
          <a:ext cx="0" cy="0"/>
          <a:chOff x="0" y="0"/>
          <a:chExt cx="0" cy="0"/>
        </a:xfrm>
      </p:grpSpPr>
      <p:sp>
        <p:nvSpPr>
          <p:cNvPr id="525" name="Google Shape;525;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4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30" name="Shape 530"/>
        <p:cNvGrpSpPr/>
        <p:nvPr/>
      </p:nvGrpSpPr>
      <p:grpSpPr>
        <a:xfrm>
          <a:off x="0" y="0"/>
          <a:ext cx="0" cy="0"/>
          <a:chOff x="0" y="0"/>
          <a:chExt cx="0" cy="0"/>
        </a:xfrm>
      </p:grpSpPr>
      <p:sp>
        <p:nvSpPr>
          <p:cNvPr id="531" name="Google Shape;531;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4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36" name="Shape 536"/>
        <p:cNvGrpSpPr/>
        <p:nvPr/>
      </p:nvGrpSpPr>
      <p:grpSpPr>
        <a:xfrm>
          <a:off x="0" y="0"/>
          <a:ext cx="0" cy="0"/>
          <a:chOff x="0" y="0"/>
          <a:chExt cx="0" cy="0"/>
        </a:xfrm>
      </p:grpSpPr>
      <p:sp>
        <p:nvSpPr>
          <p:cNvPr id="537" name="Google Shape;537;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4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05" name="Shape 605"/>
        <p:cNvGrpSpPr/>
        <p:nvPr/>
      </p:nvGrpSpPr>
      <p:grpSpPr>
        <a:xfrm>
          <a:off x="0" y="0"/>
          <a:ext cx="0" cy="0"/>
          <a:chOff x="0" y="0"/>
          <a:chExt cx="0" cy="0"/>
        </a:xfrm>
      </p:grpSpPr>
      <p:sp>
        <p:nvSpPr>
          <p:cNvPr id="606" name="Google Shape;606;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5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37" name="Shape 637"/>
        <p:cNvGrpSpPr/>
        <p:nvPr/>
      </p:nvGrpSpPr>
      <p:grpSpPr>
        <a:xfrm>
          <a:off x="0" y="0"/>
          <a:ext cx="0" cy="0"/>
          <a:chOff x="0" y="0"/>
          <a:chExt cx="0" cy="0"/>
        </a:xfrm>
      </p:grpSpPr>
      <p:sp>
        <p:nvSpPr>
          <p:cNvPr id="638" name="Google Shape;638;p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5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43" name="Shape 643"/>
        <p:cNvGrpSpPr/>
        <p:nvPr/>
      </p:nvGrpSpPr>
      <p:grpSpPr>
        <a:xfrm>
          <a:off x="0" y="0"/>
          <a:ext cx="0" cy="0"/>
          <a:chOff x="0" y="0"/>
          <a:chExt cx="0" cy="0"/>
        </a:xfrm>
      </p:grpSpPr>
      <p:sp>
        <p:nvSpPr>
          <p:cNvPr id="644" name="Google Shape;644;p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5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12" name="Shape 712"/>
        <p:cNvGrpSpPr/>
        <p:nvPr/>
      </p:nvGrpSpPr>
      <p:grpSpPr>
        <a:xfrm>
          <a:off x="0" y="0"/>
          <a:ext cx="0" cy="0"/>
          <a:chOff x="0" y="0"/>
          <a:chExt cx="0" cy="0"/>
        </a:xfrm>
      </p:grpSpPr>
      <p:sp>
        <p:nvSpPr>
          <p:cNvPr id="713" name="Google Shape;713;p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5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44" name="Shape 744"/>
        <p:cNvGrpSpPr/>
        <p:nvPr/>
      </p:nvGrpSpPr>
      <p:grpSpPr>
        <a:xfrm>
          <a:off x="0" y="0"/>
          <a:ext cx="0" cy="0"/>
          <a:chOff x="0" y="0"/>
          <a:chExt cx="0" cy="0"/>
        </a:xfrm>
      </p:grpSpPr>
      <p:sp>
        <p:nvSpPr>
          <p:cNvPr id="745" name="Google Shape;745;p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5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51" name="Shape 751"/>
        <p:cNvGrpSpPr/>
        <p:nvPr/>
      </p:nvGrpSpPr>
      <p:grpSpPr>
        <a:xfrm>
          <a:off x="0" y="0"/>
          <a:ext cx="0" cy="0"/>
          <a:chOff x="0" y="0"/>
          <a:chExt cx="0" cy="0"/>
        </a:xfrm>
      </p:grpSpPr>
      <p:sp>
        <p:nvSpPr>
          <p:cNvPr id="752" name="Google Shape;752;p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5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57" name="Shape 757"/>
        <p:cNvGrpSpPr/>
        <p:nvPr/>
      </p:nvGrpSpPr>
      <p:grpSpPr>
        <a:xfrm>
          <a:off x="0" y="0"/>
          <a:ext cx="0" cy="0"/>
          <a:chOff x="0" y="0"/>
          <a:chExt cx="0" cy="0"/>
        </a:xfrm>
      </p:grpSpPr>
      <p:sp>
        <p:nvSpPr>
          <p:cNvPr id="758" name="Google Shape;758;p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5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17" name="Shape 817"/>
        <p:cNvGrpSpPr/>
        <p:nvPr/>
      </p:nvGrpSpPr>
      <p:grpSpPr>
        <a:xfrm>
          <a:off x="0" y="0"/>
          <a:ext cx="0" cy="0"/>
          <a:chOff x="0" y="0"/>
          <a:chExt cx="0" cy="0"/>
        </a:xfrm>
      </p:grpSpPr>
      <p:sp>
        <p:nvSpPr>
          <p:cNvPr id="818" name="Google Shape;818;p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5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54" name="Shape 854"/>
        <p:cNvGrpSpPr/>
        <p:nvPr/>
      </p:nvGrpSpPr>
      <p:grpSpPr>
        <a:xfrm>
          <a:off x="0" y="0"/>
          <a:ext cx="0" cy="0"/>
          <a:chOff x="0" y="0"/>
          <a:chExt cx="0" cy="0"/>
        </a:xfrm>
      </p:grpSpPr>
      <p:sp>
        <p:nvSpPr>
          <p:cNvPr id="855" name="Google Shape;855;p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6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60" name="Shape 860"/>
        <p:cNvGrpSpPr/>
        <p:nvPr/>
      </p:nvGrpSpPr>
      <p:grpSpPr>
        <a:xfrm>
          <a:off x="0" y="0"/>
          <a:ext cx="0" cy="0"/>
          <a:chOff x="0" y="0"/>
          <a:chExt cx="0" cy="0"/>
        </a:xfrm>
      </p:grpSpPr>
      <p:sp>
        <p:nvSpPr>
          <p:cNvPr id="861" name="Google Shape;861;p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6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20" name="Shape 920"/>
        <p:cNvGrpSpPr/>
        <p:nvPr/>
      </p:nvGrpSpPr>
      <p:grpSpPr>
        <a:xfrm>
          <a:off x="0" y="0"/>
          <a:ext cx="0" cy="0"/>
          <a:chOff x="0" y="0"/>
          <a:chExt cx="0" cy="0"/>
        </a:xfrm>
      </p:grpSpPr>
      <p:sp>
        <p:nvSpPr>
          <p:cNvPr id="921" name="Google Shape;921;p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6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57" name="Shape 957"/>
        <p:cNvGrpSpPr/>
        <p:nvPr/>
      </p:nvGrpSpPr>
      <p:grpSpPr>
        <a:xfrm>
          <a:off x="0" y="0"/>
          <a:ext cx="0" cy="0"/>
          <a:chOff x="0" y="0"/>
          <a:chExt cx="0" cy="0"/>
        </a:xfrm>
      </p:grpSpPr>
      <p:sp>
        <p:nvSpPr>
          <p:cNvPr id="958" name="Google Shape;958;p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6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64" name="Shape 964"/>
        <p:cNvGrpSpPr/>
        <p:nvPr/>
      </p:nvGrpSpPr>
      <p:grpSpPr>
        <a:xfrm>
          <a:off x="0" y="0"/>
          <a:ext cx="0" cy="0"/>
          <a:chOff x="0" y="0"/>
          <a:chExt cx="0" cy="0"/>
        </a:xfrm>
      </p:grpSpPr>
      <p:sp>
        <p:nvSpPr>
          <p:cNvPr id="965" name="Google Shape;965;p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6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04" name="Shape 1004"/>
        <p:cNvGrpSpPr/>
        <p:nvPr/>
      </p:nvGrpSpPr>
      <p:grpSpPr>
        <a:xfrm>
          <a:off x="0" y="0"/>
          <a:ext cx="0" cy="0"/>
          <a:chOff x="0" y="0"/>
          <a:chExt cx="0" cy="0"/>
        </a:xfrm>
      </p:grpSpPr>
      <p:sp>
        <p:nvSpPr>
          <p:cNvPr id="1005" name="Google Shape;1005;p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6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45" name="Shape 1045"/>
        <p:cNvGrpSpPr/>
        <p:nvPr/>
      </p:nvGrpSpPr>
      <p:grpSpPr>
        <a:xfrm>
          <a:off x="0" y="0"/>
          <a:ext cx="0" cy="0"/>
          <a:chOff x="0" y="0"/>
          <a:chExt cx="0" cy="0"/>
        </a:xfrm>
      </p:grpSpPr>
      <p:sp>
        <p:nvSpPr>
          <p:cNvPr id="1046" name="Google Shape;1046;p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6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69" name="Shape 1069"/>
        <p:cNvGrpSpPr/>
        <p:nvPr/>
      </p:nvGrpSpPr>
      <p:grpSpPr>
        <a:xfrm>
          <a:off x="0" y="0"/>
          <a:ext cx="0" cy="0"/>
          <a:chOff x="0" y="0"/>
          <a:chExt cx="0" cy="0"/>
        </a:xfrm>
      </p:grpSpPr>
      <p:sp>
        <p:nvSpPr>
          <p:cNvPr id="1070" name="Google Shape;1070;p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6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showMasterSp="0" type="title">
  <p:cSld name="TITLE">
    <p:bg>
      <p:bgPr>
        <a:blipFill rotWithShape="1">
          <a:blip r:embed="rId2">
            <a:alphaModFix/>
          </a:blip>
          <a:tile algn="tl" flip="none" tx="0" sx="55000" ty="0" sy="55000"/>
        </a:blipFill>
      </p:bgPr>
    </p:bg>
    <p:spTree>
      <p:nvGrpSpPr>
        <p:cNvPr id="17" name="Shape 17"/>
        <p:cNvGrpSpPr/>
        <p:nvPr/>
      </p:nvGrpSpPr>
      <p:grpSpPr>
        <a:xfrm>
          <a:off x="0" y="0"/>
          <a:ext cx="0" cy="0"/>
          <a:chOff x="0" y="0"/>
          <a:chExt cx="0" cy="0"/>
        </a:xfrm>
      </p:grpSpPr>
      <p:sp>
        <p:nvSpPr>
          <p:cNvPr id="18" name="Google Shape;18;p2"/>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19" name="Google Shape;19;p2"/>
          <p:cNvSpPr/>
          <p:nvPr/>
        </p:nvSpPr>
        <p:spPr>
          <a:xfrm>
            <a:off x="65313" y="69755"/>
            <a:ext cx="9013372" cy="6692201"/>
          </a:xfrm>
          <a:prstGeom prst="roundRect">
            <a:avLst>
              <a:gd fmla="val 4929" name="adj"/>
            </a:avLst>
          </a:prstGeom>
          <a:blipFill rotWithShape="1">
            <a:blip r:embed="rId2">
              <a:alphaModFix/>
            </a:blip>
            <a:tile algn="tl" flip="none" tx="0" sx="55000" ty="0" sy="55000"/>
          </a:blip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0" name="Google Shape;20;p2"/>
          <p:cNvSpPr txBox="1"/>
          <p:nvPr>
            <p:ph idx="1" type="subTitle"/>
          </p:nvPr>
        </p:nvSpPr>
        <p:spPr>
          <a:xfrm>
            <a:off x="1295400" y="3200400"/>
            <a:ext cx="6400800" cy="1600200"/>
          </a:xfrm>
          <a:prstGeom prst="rect">
            <a:avLst/>
          </a:prstGeom>
          <a:noFill/>
          <a:ln>
            <a:noFill/>
          </a:ln>
        </p:spPr>
        <p:txBody>
          <a:bodyPr anchorCtr="0" anchor="t" bIns="91425" lIns="91425" spcFirstLastPara="1" rIns="91425" wrap="square" tIns="91425">
            <a:noAutofit/>
          </a:bodyPr>
          <a:lstStyle>
            <a:lvl1pPr indent="0" lvl="0" marL="0" marR="0" rtl="0" algn="ctr">
              <a:spcBef>
                <a:spcPts val="580"/>
              </a:spcBef>
              <a:spcAft>
                <a:spcPts val="0"/>
              </a:spcAft>
              <a:buClr>
                <a:schemeClr val="accent1"/>
              </a:buClr>
              <a:buSzPts val="2210"/>
              <a:buFont typeface="Noto Sans Symbols"/>
              <a:buNone/>
              <a:defRPr b="0" i="0" sz="2600" u="none" cap="none" strike="noStrike">
                <a:solidFill>
                  <a:schemeClr val="dk2"/>
                </a:solidFill>
                <a:latin typeface="Libre Baskerville"/>
                <a:ea typeface="Libre Baskerville"/>
                <a:cs typeface="Libre Baskerville"/>
                <a:sym typeface="Libre Baskerville"/>
              </a:defRPr>
            </a:lvl1pPr>
            <a:lvl2pPr indent="0" lvl="1" marL="457200" marR="0" rtl="0" algn="ctr">
              <a:spcBef>
                <a:spcPts val="370"/>
              </a:spcBef>
              <a:spcAft>
                <a:spcPts val="0"/>
              </a:spcAft>
              <a:buClr>
                <a:schemeClr val="accent2"/>
              </a:buClr>
              <a:buSzPts val="2040"/>
              <a:buFont typeface="Noto Sans Symbols"/>
              <a:buNone/>
              <a:defRPr b="0" i="0" sz="2400" u="none" cap="none" strike="noStrike">
                <a:solidFill>
                  <a:schemeClr val="dk1"/>
                </a:solidFill>
                <a:latin typeface="Libre Baskerville"/>
                <a:ea typeface="Libre Baskerville"/>
                <a:cs typeface="Libre Baskerville"/>
                <a:sym typeface="Libre Baskerville"/>
              </a:defRPr>
            </a:lvl2pPr>
            <a:lvl3pPr indent="0" lvl="2" marL="914400" marR="0" rtl="0" algn="ctr">
              <a:spcBef>
                <a:spcPts val="370"/>
              </a:spcBef>
              <a:spcAft>
                <a:spcPts val="0"/>
              </a:spcAft>
              <a:buClr>
                <a:srgbClr val="E6AFA9"/>
              </a:buClr>
              <a:buSzPts val="1700"/>
              <a:buFont typeface="Noto Sans Symbols"/>
              <a:buNone/>
              <a:defRPr b="0" i="0" sz="2000" u="none" cap="none" strike="noStrike">
                <a:solidFill>
                  <a:schemeClr val="dk1"/>
                </a:solidFill>
                <a:latin typeface="Libre Baskerville"/>
                <a:ea typeface="Libre Baskerville"/>
                <a:cs typeface="Libre Baskerville"/>
                <a:sym typeface="Libre Baskerville"/>
              </a:defRPr>
            </a:lvl3pPr>
            <a:lvl4pPr indent="0" lvl="3" marL="1371600" marR="0" rtl="0" algn="ctr">
              <a:spcBef>
                <a:spcPts val="370"/>
              </a:spcBef>
              <a:spcAft>
                <a:spcPts val="0"/>
              </a:spcAft>
              <a:buClr>
                <a:schemeClr val="accent3"/>
              </a:buClr>
              <a:buSzPts val="1600"/>
              <a:buFont typeface="Noto Sans Symbols"/>
              <a:buNone/>
              <a:defRPr b="0" i="0" sz="2000" u="none" cap="none" strike="noStrike">
                <a:solidFill>
                  <a:schemeClr val="dk1"/>
                </a:solidFill>
                <a:latin typeface="Libre Baskerville"/>
                <a:ea typeface="Libre Baskerville"/>
                <a:cs typeface="Libre Baskerville"/>
                <a:sym typeface="Libre Baskerville"/>
              </a:defRPr>
            </a:lvl4pPr>
            <a:lvl5pPr indent="0" lvl="4" marL="1828800" marR="0" rtl="0" algn="ctr">
              <a:spcBef>
                <a:spcPts val="370"/>
              </a:spcBef>
              <a:spcAft>
                <a:spcPts val="0"/>
              </a:spcAft>
              <a:buClr>
                <a:schemeClr val="accent3"/>
              </a:buClr>
              <a:buSzPts val="2000"/>
              <a:buFont typeface="Libre Baskerville"/>
              <a:buNone/>
              <a:defRPr b="0" i="0" sz="2000" u="none" cap="none" strike="noStrike">
                <a:solidFill>
                  <a:schemeClr val="dk1"/>
                </a:solidFill>
                <a:latin typeface="Libre Baskerville"/>
                <a:ea typeface="Libre Baskerville"/>
                <a:cs typeface="Libre Baskerville"/>
                <a:sym typeface="Libre Baskerville"/>
              </a:defRPr>
            </a:lvl5pPr>
            <a:lvl6pPr indent="0" lvl="5" marL="2286000" marR="0" rtl="0" algn="ctr">
              <a:spcBef>
                <a:spcPts val="370"/>
              </a:spcBef>
              <a:spcAft>
                <a:spcPts val="0"/>
              </a:spcAft>
              <a:buClr>
                <a:schemeClr val="accent3"/>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ctr">
              <a:spcBef>
                <a:spcPts val="370"/>
              </a:spcBef>
              <a:spcAft>
                <a:spcPts val="0"/>
              </a:spcAft>
              <a:buClr>
                <a:schemeClr val="accent2"/>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ctr">
              <a:spcBef>
                <a:spcPts val="370"/>
              </a:spcBef>
              <a:spcAft>
                <a:spcPts val="0"/>
              </a:spcAft>
              <a:buClr>
                <a:srgbClr val="E6AFA9"/>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ctr">
              <a:spcBef>
                <a:spcPts val="370"/>
              </a:spcBef>
              <a:spcAft>
                <a:spcPts val="0"/>
              </a:spcAft>
              <a:buClr>
                <a:srgbClr val="CAABA9"/>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21" name="Google Shape;21;p2"/>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22" name="Google Shape;22;p2"/>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23" name="Google Shape;23;p2"/>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24" name="Google Shape;24;p2"/>
          <p:cNvSpPr/>
          <p:nvPr/>
        </p:nvSpPr>
        <p:spPr>
          <a:xfrm>
            <a:off x="62931" y="1449303"/>
            <a:ext cx="9021537" cy="1527349"/>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5" name="Google Shape;25;p2"/>
          <p:cNvSpPr/>
          <p:nvPr/>
        </p:nvSpPr>
        <p:spPr>
          <a:xfrm>
            <a:off x="62931" y="1396720"/>
            <a:ext cx="9021537" cy="120580"/>
          </a:xfrm>
          <a:prstGeom prst="rect">
            <a:avLst/>
          </a:prstGeom>
          <a:solidFill>
            <a:srgbClr val="E6AFA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6" name="Google Shape;26;p2"/>
          <p:cNvSpPr/>
          <p:nvPr/>
        </p:nvSpPr>
        <p:spPr>
          <a:xfrm>
            <a:off x="62931" y="2976649"/>
            <a:ext cx="9021537" cy="110532"/>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7" name="Google Shape;27;p2"/>
          <p:cNvSpPr txBox="1"/>
          <p:nvPr>
            <p:ph type="ctrTitle"/>
          </p:nvPr>
        </p:nvSpPr>
        <p:spPr>
          <a:xfrm>
            <a:off x="457200" y="1505930"/>
            <a:ext cx="8229600" cy="1470025"/>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Clr>
                <a:srgbClr val="FFFFFF"/>
              </a:buClr>
              <a:buSzPts val="1400"/>
              <a:buFont typeface="Source Sans Pro"/>
              <a:buNone/>
              <a:defRPr b="0" i="0" sz="4000" u="none" cap="none" strike="noStrike">
                <a:solidFill>
                  <a:srgbClr val="FFFFFF"/>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8" name="Shape 28"/>
        <p:cNvGrpSpPr/>
        <p:nvPr/>
      </p:nvGrpSpPr>
      <p:grpSpPr>
        <a:xfrm>
          <a:off x="0" y="0"/>
          <a:ext cx="0" cy="0"/>
          <a:chOff x="0" y="0"/>
          <a:chExt cx="0" cy="0"/>
        </a:xfrm>
      </p:grpSpPr>
      <p:sp>
        <p:nvSpPr>
          <p:cNvPr id="29" name="Google Shape;29;p3"/>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30" name="Google Shape;30;p3"/>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31" name="Google Shape;31;p3"/>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32" name="Google Shape;32;p3"/>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33" name="Google Shape;33;p3"/>
          <p:cNvSpPr txBox="1"/>
          <p:nvPr>
            <p:ph idx="1" type="body"/>
          </p:nvPr>
        </p:nvSpPr>
        <p:spPr>
          <a:xfrm>
            <a:off x="914400" y="1447800"/>
            <a:ext cx="777240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Title Only">
  <p:cSld name="1_Title Only">
    <p:spTree>
      <p:nvGrpSpPr>
        <p:cNvPr id="34" name="Shape 34"/>
        <p:cNvGrpSpPr/>
        <p:nvPr/>
      </p:nvGrpSpPr>
      <p:grpSpPr>
        <a:xfrm>
          <a:off x="0" y="0"/>
          <a:ext cx="0" cy="0"/>
          <a:chOff x="0" y="0"/>
          <a:chExt cx="0" cy="0"/>
        </a:xfrm>
      </p:grpSpPr>
      <p:sp>
        <p:nvSpPr>
          <p:cNvPr id="35" name="Google Shape;35;p4"/>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36" name="Google Shape;36;p4"/>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37" name="Google Shape;37;p4"/>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2_Title Only">
  <p:cSld name="2_Title Only">
    <p:spTree>
      <p:nvGrpSpPr>
        <p:cNvPr id="38" name="Shape 38"/>
        <p:cNvGrpSpPr/>
        <p:nvPr/>
      </p:nvGrpSpPr>
      <p:grpSpPr>
        <a:xfrm>
          <a:off x="0" y="0"/>
          <a:ext cx="0" cy="0"/>
          <a:chOff x="0" y="0"/>
          <a:chExt cx="0" cy="0"/>
        </a:xfrm>
      </p:grpSpPr>
      <p:sp>
        <p:nvSpPr>
          <p:cNvPr id="39" name="Google Shape;39;p5"/>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40" name="Google Shape;40;p5"/>
          <p:cNvSpPr txBox="1"/>
          <p:nvPr>
            <p:ph idx="1" type="body"/>
          </p:nvPr>
        </p:nvSpPr>
        <p:spPr>
          <a:xfrm>
            <a:off x="1371600" y="0"/>
            <a:ext cx="762000" cy="533400"/>
          </a:xfrm>
          <a:prstGeom prst="rect">
            <a:avLst/>
          </a:prstGeom>
          <a:noFill/>
          <a:ln cap="flat" cmpd="sng" w="9525">
            <a:solidFill>
              <a:srgbClr val="0000B8"/>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0000B8"/>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41" name="Google Shape;41;p5"/>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3_Title Only">
  <p:cSld name="3_Title Only">
    <p:spTree>
      <p:nvGrpSpPr>
        <p:cNvPr id="42" name="Shape 42"/>
        <p:cNvGrpSpPr/>
        <p:nvPr/>
      </p:nvGrpSpPr>
      <p:grpSpPr>
        <a:xfrm>
          <a:off x="0" y="0"/>
          <a:ext cx="0" cy="0"/>
          <a:chOff x="0" y="0"/>
          <a:chExt cx="0" cy="0"/>
        </a:xfrm>
      </p:grpSpPr>
      <p:sp>
        <p:nvSpPr>
          <p:cNvPr id="43" name="Google Shape;43;p6"/>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44" name="Google Shape;44;p6"/>
          <p:cNvSpPr txBox="1"/>
          <p:nvPr>
            <p:ph idx="1" type="body"/>
          </p:nvPr>
        </p:nvSpPr>
        <p:spPr>
          <a:xfrm>
            <a:off x="1371600" y="0"/>
            <a:ext cx="762000" cy="533400"/>
          </a:xfrm>
          <a:prstGeom prst="rect">
            <a:avLst/>
          </a:prstGeom>
          <a:noFill/>
          <a:ln cap="flat" cmpd="sng" w="9525">
            <a:solidFill>
              <a:srgbClr val="0000B8"/>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0000B8"/>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45" name="Google Shape;45;p6"/>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4_Title Only">
  <p:cSld name="4_Title Only">
    <p:spTree>
      <p:nvGrpSpPr>
        <p:cNvPr id="46" name="Shape 46"/>
        <p:cNvGrpSpPr/>
        <p:nvPr/>
      </p:nvGrpSpPr>
      <p:grpSpPr>
        <a:xfrm>
          <a:off x="0" y="0"/>
          <a:ext cx="0" cy="0"/>
          <a:chOff x="0" y="0"/>
          <a:chExt cx="0" cy="0"/>
        </a:xfrm>
      </p:grpSpPr>
      <p:sp>
        <p:nvSpPr>
          <p:cNvPr id="47" name="Google Shape;47;p7"/>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48" name="Google Shape;48;p7"/>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49" name="Google Shape;49;p7"/>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5_Title Only">
  <p:cSld name="5_Title Only">
    <p:spTree>
      <p:nvGrpSpPr>
        <p:cNvPr id="50" name="Shape 50"/>
        <p:cNvGrpSpPr/>
        <p:nvPr/>
      </p:nvGrpSpPr>
      <p:grpSpPr>
        <a:xfrm>
          <a:off x="0" y="0"/>
          <a:ext cx="0" cy="0"/>
          <a:chOff x="0" y="0"/>
          <a:chExt cx="0" cy="0"/>
        </a:xfrm>
      </p:grpSpPr>
      <p:sp>
        <p:nvSpPr>
          <p:cNvPr id="51" name="Google Shape;51;p8"/>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52" name="Google Shape;52;p8"/>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53" name="Google Shape;53;p8"/>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6_Title Only">
  <p:cSld name="6_Title Only">
    <p:spTree>
      <p:nvGrpSpPr>
        <p:cNvPr id="54" name="Shape 54"/>
        <p:cNvGrpSpPr/>
        <p:nvPr/>
      </p:nvGrpSpPr>
      <p:grpSpPr>
        <a:xfrm>
          <a:off x="0" y="0"/>
          <a:ext cx="0" cy="0"/>
          <a:chOff x="0" y="0"/>
          <a:chExt cx="0" cy="0"/>
        </a:xfrm>
      </p:grpSpPr>
      <p:sp>
        <p:nvSpPr>
          <p:cNvPr id="55" name="Google Shape;55;p9"/>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56" name="Google Shape;56;p9"/>
          <p:cNvSpPr txBox="1"/>
          <p:nvPr>
            <p:ph idx="1" type="body"/>
          </p:nvPr>
        </p:nvSpPr>
        <p:spPr>
          <a:xfrm>
            <a:off x="1371600" y="0"/>
            <a:ext cx="762000" cy="533400"/>
          </a:xfrm>
          <a:prstGeom prst="rect">
            <a:avLst/>
          </a:prstGeom>
          <a:noFill/>
          <a:ln cap="flat" cmpd="sng" w="9525">
            <a:solidFill>
              <a:srgbClr val="0000B8"/>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0000B8"/>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57" name="Google Shape;57;p9"/>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7_Title Only">
  <p:cSld name="7_Title Only">
    <p:spTree>
      <p:nvGrpSpPr>
        <p:cNvPr id="58" name="Shape 58"/>
        <p:cNvGrpSpPr/>
        <p:nvPr/>
      </p:nvGrpSpPr>
      <p:grpSpPr>
        <a:xfrm>
          <a:off x="0" y="0"/>
          <a:ext cx="0" cy="0"/>
          <a:chOff x="0" y="0"/>
          <a:chExt cx="0" cy="0"/>
        </a:xfrm>
      </p:grpSpPr>
      <p:sp>
        <p:nvSpPr>
          <p:cNvPr id="59" name="Google Shape;59;p10"/>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60" name="Google Shape;60;p10"/>
          <p:cNvSpPr txBox="1"/>
          <p:nvPr>
            <p:ph idx="1" type="body"/>
          </p:nvPr>
        </p:nvSpPr>
        <p:spPr>
          <a:xfrm>
            <a:off x="1371600" y="0"/>
            <a:ext cx="762000" cy="533400"/>
          </a:xfrm>
          <a:prstGeom prst="rect">
            <a:avLst/>
          </a:prstGeom>
          <a:noFill/>
          <a:ln cap="flat" cmpd="sng" w="9525">
            <a:solidFill>
              <a:srgbClr val="0000B8"/>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0000B8"/>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61" name="Google Shape;61;p10"/>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8_Title Only">
  <p:cSld name="8_Title Only">
    <p:spTree>
      <p:nvGrpSpPr>
        <p:cNvPr id="62" name="Shape 62"/>
        <p:cNvGrpSpPr/>
        <p:nvPr/>
      </p:nvGrpSpPr>
      <p:grpSpPr>
        <a:xfrm>
          <a:off x="0" y="0"/>
          <a:ext cx="0" cy="0"/>
          <a:chOff x="0" y="0"/>
          <a:chExt cx="0" cy="0"/>
        </a:xfrm>
      </p:grpSpPr>
      <p:sp>
        <p:nvSpPr>
          <p:cNvPr id="63" name="Google Shape;63;p11"/>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64" name="Google Shape;64;p11"/>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65" name="Google Shape;65;p11"/>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9_Title Only">
  <p:cSld name="9_Title Only">
    <p:spTree>
      <p:nvGrpSpPr>
        <p:cNvPr id="66" name="Shape 66"/>
        <p:cNvGrpSpPr/>
        <p:nvPr/>
      </p:nvGrpSpPr>
      <p:grpSpPr>
        <a:xfrm>
          <a:off x="0" y="0"/>
          <a:ext cx="0" cy="0"/>
          <a:chOff x="0" y="0"/>
          <a:chExt cx="0" cy="0"/>
        </a:xfrm>
      </p:grpSpPr>
      <p:sp>
        <p:nvSpPr>
          <p:cNvPr id="67" name="Google Shape;67;p12"/>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68" name="Google Shape;68;p12"/>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69" name="Google Shape;69;p12"/>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0_Title Only">
  <p:cSld name="10_Title Only">
    <p:spTree>
      <p:nvGrpSpPr>
        <p:cNvPr id="70" name="Shape 70"/>
        <p:cNvGrpSpPr/>
        <p:nvPr/>
      </p:nvGrpSpPr>
      <p:grpSpPr>
        <a:xfrm>
          <a:off x="0" y="0"/>
          <a:ext cx="0" cy="0"/>
          <a:chOff x="0" y="0"/>
          <a:chExt cx="0" cy="0"/>
        </a:xfrm>
      </p:grpSpPr>
      <p:sp>
        <p:nvSpPr>
          <p:cNvPr id="71" name="Google Shape;71;p13"/>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72" name="Google Shape;72;p13"/>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73" name="Google Shape;73;p13"/>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1_Title Only">
  <p:cSld name="11_Title Only">
    <p:spTree>
      <p:nvGrpSpPr>
        <p:cNvPr id="74" name="Shape 74"/>
        <p:cNvGrpSpPr/>
        <p:nvPr/>
      </p:nvGrpSpPr>
      <p:grpSpPr>
        <a:xfrm>
          <a:off x="0" y="0"/>
          <a:ext cx="0" cy="0"/>
          <a:chOff x="0" y="0"/>
          <a:chExt cx="0" cy="0"/>
        </a:xfrm>
      </p:grpSpPr>
      <p:sp>
        <p:nvSpPr>
          <p:cNvPr id="75" name="Google Shape;75;p14"/>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76" name="Google Shape;76;p14"/>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77" name="Google Shape;77;p14"/>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2_Title Only">
  <p:cSld name="12_Title Only">
    <p:spTree>
      <p:nvGrpSpPr>
        <p:cNvPr id="78" name="Shape 78"/>
        <p:cNvGrpSpPr/>
        <p:nvPr/>
      </p:nvGrpSpPr>
      <p:grpSpPr>
        <a:xfrm>
          <a:off x="0" y="0"/>
          <a:ext cx="0" cy="0"/>
          <a:chOff x="0" y="0"/>
          <a:chExt cx="0" cy="0"/>
        </a:xfrm>
      </p:grpSpPr>
      <p:sp>
        <p:nvSpPr>
          <p:cNvPr id="79" name="Google Shape;79;p15"/>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80" name="Google Shape;80;p15"/>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81" name="Google Shape;81;p15"/>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showMasterSp="0" type="secHead">
  <p:cSld name="SECTION_HEADER">
    <p:bg>
      <p:bgPr>
        <a:blipFill rotWithShape="1">
          <a:blip r:embed="rId2">
            <a:alphaModFix/>
          </a:blip>
          <a:tile algn="tl" flip="none" tx="0" sx="55000" ty="0" sy="55000"/>
        </a:blipFill>
      </p:bgPr>
    </p:bg>
    <p:spTree>
      <p:nvGrpSpPr>
        <p:cNvPr id="82" name="Shape 82"/>
        <p:cNvGrpSpPr/>
        <p:nvPr/>
      </p:nvGrpSpPr>
      <p:grpSpPr>
        <a:xfrm>
          <a:off x="0" y="0"/>
          <a:ext cx="0" cy="0"/>
          <a:chOff x="0" y="0"/>
          <a:chExt cx="0" cy="0"/>
        </a:xfrm>
      </p:grpSpPr>
      <p:sp>
        <p:nvSpPr>
          <p:cNvPr id="83" name="Google Shape;83;p16"/>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84" name="Google Shape;84;p16"/>
          <p:cNvSpPr/>
          <p:nvPr/>
        </p:nvSpPr>
        <p:spPr>
          <a:xfrm>
            <a:off x="65313" y="69755"/>
            <a:ext cx="9013372" cy="6692201"/>
          </a:xfrm>
          <a:prstGeom prst="roundRect">
            <a:avLst>
              <a:gd fmla="val 4929" name="adj"/>
            </a:avLst>
          </a:prstGeom>
          <a:blipFill rotWithShape="1">
            <a:blip r:embed="rId2">
              <a:alphaModFix/>
            </a:blip>
            <a:tile algn="tl" flip="none" tx="0" sx="55000" ty="0" sy="55000"/>
          </a:blip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85" name="Google Shape;85;p16"/>
          <p:cNvSpPr txBox="1"/>
          <p:nvPr>
            <p:ph type="title"/>
          </p:nvPr>
        </p:nvSpPr>
        <p:spPr>
          <a:xfrm>
            <a:off x="722313" y="952500"/>
            <a:ext cx="7772400" cy="1362075"/>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86" name="Google Shape;86;p16"/>
          <p:cNvSpPr txBox="1"/>
          <p:nvPr>
            <p:ph idx="1" type="body"/>
          </p:nvPr>
        </p:nvSpPr>
        <p:spPr>
          <a:xfrm>
            <a:off x="722313" y="2547938"/>
            <a:ext cx="7772400" cy="1338262"/>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0" i="0" sz="2400" u="none" cap="none" strike="noStrike">
                <a:solidFill>
                  <a:srgbClr val="888888"/>
                </a:solidFill>
                <a:latin typeface="Libre Baskerville"/>
                <a:ea typeface="Libre Baskerville"/>
                <a:cs typeface="Libre Baskerville"/>
                <a:sym typeface="Libre Baskerville"/>
              </a:defRPr>
            </a:lvl1pPr>
            <a:lvl2pPr indent="-228600" lvl="1" marL="914400" marR="0" rtl="0" algn="l">
              <a:spcBef>
                <a:spcPts val="370"/>
              </a:spcBef>
              <a:spcAft>
                <a:spcPts val="0"/>
              </a:spcAft>
              <a:buClr>
                <a:schemeClr val="accent2"/>
              </a:buClr>
              <a:buSzPts val="2040"/>
              <a:buFont typeface="Noto Sans Symbols"/>
              <a:buNone/>
              <a:defRPr b="0" i="0" sz="1800" u="none" cap="none" strike="noStrike">
                <a:solidFill>
                  <a:srgbClr val="888888"/>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0" i="0" sz="1600" u="none" cap="none" strike="noStrike">
                <a:solidFill>
                  <a:srgbClr val="888888"/>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0" i="0" sz="1400" u="none" cap="none" strike="noStrike">
                <a:solidFill>
                  <a:srgbClr val="888888"/>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0" i="0" sz="1400" u="none" cap="none" strike="noStrike">
                <a:solidFill>
                  <a:srgbClr val="888888"/>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87" name="Google Shape;87;p16"/>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88" name="Google Shape;88;p16"/>
          <p:cNvSpPr txBox="1"/>
          <p:nvPr>
            <p:ph idx="11" type="ftr"/>
          </p:nvPr>
        </p:nvSpPr>
        <p:spPr>
          <a:xfrm>
            <a:off x="800100" y="6172200"/>
            <a:ext cx="40005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89" name="Google Shape;89;p16"/>
          <p:cNvSpPr/>
          <p:nvPr/>
        </p:nvSpPr>
        <p:spPr>
          <a:xfrm flipH="1" rot="10800000">
            <a:off x="69412" y="2376830"/>
            <a:ext cx="9013515" cy="914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90" name="Google Shape;90;p16"/>
          <p:cNvSpPr/>
          <p:nvPr/>
        </p:nvSpPr>
        <p:spPr>
          <a:xfrm>
            <a:off x="69146" y="2341475"/>
            <a:ext cx="9013781" cy="45719"/>
          </a:xfrm>
          <a:prstGeom prst="rect">
            <a:avLst/>
          </a:prstGeom>
          <a:solidFill>
            <a:srgbClr val="E6AFA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91" name="Google Shape;91;p16"/>
          <p:cNvSpPr/>
          <p:nvPr/>
        </p:nvSpPr>
        <p:spPr>
          <a:xfrm>
            <a:off x="68306" y="2468880"/>
            <a:ext cx="9014621" cy="4572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92" name="Google Shape;92;p16"/>
          <p:cNvSpPr/>
          <p:nvPr>
            <p:ph idx="12" type="sldNum"/>
          </p:nvPr>
        </p:nvSpPr>
        <p:spPr>
          <a:xfrm>
            <a:off x="146304" y="6208776"/>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93" name="Shape 93"/>
        <p:cNvGrpSpPr/>
        <p:nvPr/>
      </p:nvGrpSpPr>
      <p:grpSpPr>
        <a:xfrm>
          <a:off x="0" y="0"/>
          <a:ext cx="0" cy="0"/>
          <a:chOff x="0" y="0"/>
          <a:chExt cx="0" cy="0"/>
        </a:xfrm>
      </p:grpSpPr>
      <p:sp>
        <p:nvSpPr>
          <p:cNvPr id="94" name="Google Shape;94;p17"/>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95" name="Google Shape;95;p17"/>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96" name="Google Shape;96;p17"/>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97" name="Google Shape;97;p17"/>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98" name="Google Shape;98;p17"/>
          <p:cNvSpPr txBox="1"/>
          <p:nvPr>
            <p:ph idx="1" type="body"/>
          </p:nvPr>
        </p:nvSpPr>
        <p:spPr>
          <a:xfrm>
            <a:off x="914400" y="1447800"/>
            <a:ext cx="374904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99" name="Google Shape;99;p17"/>
          <p:cNvSpPr txBox="1"/>
          <p:nvPr>
            <p:ph idx="2" type="body"/>
          </p:nvPr>
        </p:nvSpPr>
        <p:spPr>
          <a:xfrm>
            <a:off x="4933950" y="1447800"/>
            <a:ext cx="374904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100" name="Shape 100"/>
        <p:cNvGrpSpPr/>
        <p:nvPr/>
      </p:nvGrpSpPr>
      <p:grpSpPr>
        <a:xfrm>
          <a:off x="0" y="0"/>
          <a:ext cx="0" cy="0"/>
          <a:chOff x="0" y="0"/>
          <a:chExt cx="0" cy="0"/>
        </a:xfrm>
      </p:grpSpPr>
      <p:sp>
        <p:nvSpPr>
          <p:cNvPr id="101" name="Google Shape;101;p18"/>
          <p:cNvSpPr txBox="1"/>
          <p:nvPr>
            <p:ph type="title"/>
          </p:nvPr>
        </p:nvSpPr>
        <p:spPr>
          <a:xfrm>
            <a:off x="914400" y="273050"/>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02" name="Google Shape;102;p18"/>
          <p:cNvSpPr txBox="1"/>
          <p:nvPr>
            <p:ph idx="1" type="body"/>
          </p:nvPr>
        </p:nvSpPr>
        <p:spPr>
          <a:xfrm>
            <a:off x="914400" y="1447800"/>
            <a:ext cx="3733800" cy="762000"/>
          </a:xfrm>
          <a:prstGeom prst="rect">
            <a:avLst/>
          </a:prstGeom>
          <a:noFill/>
          <a:ln>
            <a:noFill/>
          </a:ln>
        </p:spPr>
        <p:txBody>
          <a:bodyPr anchorCtr="0" anchor="b"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1" i="0" sz="2400" u="none" cap="none" strike="noStrike">
                <a:solidFill>
                  <a:schemeClr val="accent1"/>
                </a:solidFill>
                <a:latin typeface="Source Sans Pro"/>
                <a:ea typeface="Source Sans Pro"/>
                <a:cs typeface="Source Sans Pro"/>
                <a:sym typeface="Source Sans Pro"/>
              </a:defRPr>
            </a:lvl1pPr>
            <a:lvl2pPr indent="-228600" lvl="1" marL="914400" marR="0" rtl="0" algn="l">
              <a:spcBef>
                <a:spcPts val="370"/>
              </a:spcBef>
              <a:spcAft>
                <a:spcPts val="0"/>
              </a:spcAft>
              <a:buClr>
                <a:schemeClr val="accent2"/>
              </a:buClr>
              <a:buSzPts val="2040"/>
              <a:buFont typeface="Noto Sans Symbols"/>
              <a:buNone/>
              <a:defRPr b="1" i="0" sz="2000" u="none" cap="none" strike="noStrike">
                <a:solidFill>
                  <a:schemeClr val="dk1"/>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1" i="0" sz="1800" u="none" cap="none" strike="noStrike">
                <a:solidFill>
                  <a:schemeClr val="dk1"/>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1" i="0" sz="1600" u="none" cap="none" strike="noStrike">
                <a:solidFill>
                  <a:schemeClr val="dk1"/>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1" i="0" sz="16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3" name="Google Shape;103;p18"/>
          <p:cNvSpPr txBox="1"/>
          <p:nvPr>
            <p:ph idx="2" type="body"/>
          </p:nvPr>
        </p:nvSpPr>
        <p:spPr>
          <a:xfrm>
            <a:off x="4953000" y="1447800"/>
            <a:ext cx="3733800" cy="762000"/>
          </a:xfrm>
          <a:prstGeom prst="rect">
            <a:avLst/>
          </a:prstGeom>
          <a:noFill/>
          <a:ln>
            <a:noFill/>
          </a:ln>
        </p:spPr>
        <p:txBody>
          <a:bodyPr anchorCtr="0" anchor="b"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1" i="0" sz="2400" u="none" cap="none" strike="noStrike">
                <a:solidFill>
                  <a:schemeClr val="accent1"/>
                </a:solidFill>
                <a:latin typeface="Source Sans Pro"/>
                <a:ea typeface="Source Sans Pro"/>
                <a:cs typeface="Source Sans Pro"/>
                <a:sym typeface="Source Sans Pro"/>
              </a:defRPr>
            </a:lvl1pPr>
            <a:lvl2pPr indent="-228600" lvl="1" marL="914400" marR="0" rtl="0" algn="l">
              <a:spcBef>
                <a:spcPts val="370"/>
              </a:spcBef>
              <a:spcAft>
                <a:spcPts val="0"/>
              </a:spcAft>
              <a:buClr>
                <a:schemeClr val="accent2"/>
              </a:buClr>
              <a:buSzPts val="2040"/>
              <a:buFont typeface="Noto Sans Symbols"/>
              <a:buNone/>
              <a:defRPr b="1" i="0" sz="2000" u="none" cap="none" strike="noStrike">
                <a:solidFill>
                  <a:schemeClr val="dk1"/>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1" i="0" sz="1800" u="none" cap="none" strike="noStrike">
                <a:solidFill>
                  <a:schemeClr val="dk1"/>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1" i="0" sz="1600" u="none" cap="none" strike="noStrike">
                <a:solidFill>
                  <a:schemeClr val="dk1"/>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1" i="0" sz="16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4" name="Google Shape;104;p18"/>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5" name="Google Shape;105;p18"/>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6" name="Google Shape;106;p18"/>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107" name="Google Shape;107;p18"/>
          <p:cNvSpPr txBox="1"/>
          <p:nvPr>
            <p:ph idx="3" type="body"/>
          </p:nvPr>
        </p:nvSpPr>
        <p:spPr>
          <a:xfrm>
            <a:off x="914400" y="2247900"/>
            <a:ext cx="3733800" cy="38862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8" name="Google Shape;108;p18"/>
          <p:cNvSpPr txBox="1"/>
          <p:nvPr>
            <p:ph idx="4" type="body"/>
          </p:nvPr>
        </p:nvSpPr>
        <p:spPr>
          <a:xfrm>
            <a:off x="4953000" y="2247900"/>
            <a:ext cx="3733800" cy="38862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09" name="Shape 109"/>
        <p:cNvGrpSpPr/>
        <p:nvPr/>
      </p:nvGrpSpPr>
      <p:grpSpPr>
        <a:xfrm>
          <a:off x="0" y="0"/>
          <a:ext cx="0" cy="0"/>
          <a:chOff x="0" y="0"/>
          <a:chExt cx="0" cy="0"/>
        </a:xfrm>
      </p:grpSpPr>
      <p:sp>
        <p:nvSpPr>
          <p:cNvPr id="110" name="Google Shape;110;p19"/>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11" name="Google Shape;111;p19"/>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12" name="Google Shape;112;p19"/>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13" name="Google Shape;113;p19"/>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14" name="Shape 114"/>
        <p:cNvGrpSpPr/>
        <p:nvPr/>
      </p:nvGrpSpPr>
      <p:grpSpPr>
        <a:xfrm>
          <a:off x="0" y="0"/>
          <a:ext cx="0" cy="0"/>
          <a:chOff x="0" y="0"/>
          <a:chExt cx="0" cy="0"/>
        </a:xfrm>
      </p:grpSpPr>
      <p:sp>
        <p:nvSpPr>
          <p:cNvPr id="115" name="Google Shape;115;p20"/>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16" name="Google Shape;116;p20"/>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17" name="Google Shape;117;p20"/>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118" name="Shape 118"/>
        <p:cNvGrpSpPr/>
        <p:nvPr/>
      </p:nvGrpSpPr>
      <p:grpSpPr>
        <a:xfrm>
          <a:off x="0" y="0"/>
          <a:ext cx="0" cy="0"/>
          <a:chOff x="0" y="0"/>
          <a:chExt cx="0" cy="0"/>
        </a:xfrm>
      </p:grpSpPr>
      <p:sp>
        <p:nvSpPr>
          <p:cNvPr id="119" name="Google Shape;119;p21"/>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120" name="Google Shape;120;p21"/>
          <p:cNvSpPr/>
          <p:nvPr/>
        </p:nvSpPr>
        <p:spPr>
          <a:xfrm>
            <a:off x="64008" y="69755"/>
            <a:ext cx="9013372" cy="6693408"/>
          </a:xfrm>
          <a:prstGeom prst="roundRect">
            <a:avLst>
              <a:gd fmla="val 4929" name="adj"/>
            </a:avLst>
          </a:prstGeom>
          <a:solidFill>
            <a:schemeClr val="lt1"/>
          </a:solid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121" name="Google Shape;121;p21"/>
          <p:cNvSpPr txBox="1"/>
          <p:nvPr>
            <p:ph type="title"/>
          </p:nvPr>
        </p:nvSpPr>
        <p:spPr>
          <a:xfrm>
            <a:off x="914400" y="273050"/>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22" name="Google Shape;122;p21"/>
          <p:cNvSpPr txBox="1"/>
          <p:nvPr>
            <p:ph idx="1" type="body"/>
          </p:nvPr>
        </p:nvSpPr>
        <p:spPr>
          <a:xfrm>
            <a:off x="914400" y="1600200"/>
            <a:ext cx="1905000" cy="449580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0" i="0" sz="1800" u="none" cap="none" strike="noStrike">
                <a:solidFill>
                  <a:schemeClr val="dk1"/>
                </a:solidFill>
                <a:latin typeface="Libre Baskerville"/>
                <a:ea typeface="Libre Baskerville"/>
                <a:cs typeface="Libre Baskerville"/>
                <a:sym typeface="Libre Baskerville"/>
              </a:defRPr>
            </a:lvl1pPr>
            <a:lvl2pPr indent="-228600" lvl="1" marL="914400" marR="0" rtl="0" algn="l">
              <a:spcBef>
                <a:spcPts val="370"/>
              </a:spcBef>
              <a:spcAft>
                <a:spcPts val="0"/>
              </a:spcAft>
              <a:buClr>
                <a:schemeClr val="accent2"/>
              </a:buClr>
              <a:buSzPts val="2040"/>
              <a:buFont typeface="Noto Sans Symbols"/>
              <a:buNone/>
              <a:defRPr b="0" i="0" sz="1200" u="none" cap="none" strike="noStrike">
                <a:solidFill>
                  <a:schemeClr val="dk1"/>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0" i="0" sz="1000" u="none" cap="none" strike="noStrike">
                <a:solidFill>
                  <a:schemeClr val="dk1"/>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0" i="0" sz="900" u="none" cap="none" strike="noStrike">
                <a:solidFill>
                  <a:schemeClr val="dk1"/>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0" i="0" sz="9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23" name="Google Shape;123;p21"/>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24" name="Google Shape;124;p21"/>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25" name="Google Shape;125;p21"/>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126" name="Google Shape;126;p21"/>
          <p:cNvSpPr txBox="1"/>
          <p:nvPr>
            <p:ph idx="2" type="body"/>
          </p:nvPr>
        </p:nvSpPr>
        <p:spPr>
          <a:xfrm>
            <a:off x="2971800" y="1600200"/>
            <a:ext cx="5715000" cy="44958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127" name="Shape 127"/>
        <p:cNvGrpSpPr/>
        <p:nvPr/>
      </p:nvGrpSpPr>
      <p:grpSpPr>
        <a:xfrm>
          <a:off x="0" y="0"/>
          <a:ext cx="0" cy="0"/>
          <a:chOff x="0" y="0"/>
          <a:chExt cx="0" cy="0"/>
        </a:xfrm>
      </p:grpSpPr>
      <p:sp>
        <p:nvSpPr>
          <p:cNvPr id="128" name="Google Shape;128;p22"/>
          <p:cNvSpPr txBox="1"/>
          <p:nvPr>
            <p:ph type="title"/>
          </p:nvPr>
        </p:nvSpPr>
        <p:spPr>
          <a:xfrm>
            <a:off x="914400" y="4900550"/>
            <a:ext cx="7315200" cy="522288"/>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28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29" name="Google Shape;129;p22"/>
          <p:cNvSpPr txBox="1"/>
          <p:nvPr>
            <p:ph idx="1" type="body"/>
          </p:nvPr>
        </p:nvSpPr>
        <p:spPr>
          <a:xfrm>
            <a:off x="914400" y="5445825"/>
            <a:ext cx="7315200" cy="68580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0" i="0" sz="1600" u="none" cap="none" strike="noStrike">
                <a:solidFill>
                  <a:schemeClr val="dk1"/>
                </a:solidFill>
                <a:latin typeface="Libre Baskerville"/>
                <a:ea typeface="Libre Baskerville"/>
                <a:cs typeface="Libre Baskerville"/>
                <a:sym typeface="Libre Baskerville"/>
              </a:defRPr>
            </a:lvl1pPr>
            <a:lvl2pPr indent="-293369" lvl="1" marL="914400" marR="0" rtl="0" algn="l">
              <a:spcBef>
                <a:spcPts val="370"/>
              </a:spcBef>
              <a:spcAft>
                <a:spcPts val="0"/>
              </a:spcAft>
              <a:buClr>
                <a:schemeClr val="accent2"/>
              </a:buClr>
              <a:buSzPts val="1020"/>
              <a:buFont typeface="Noto Sans Symbols"/>
              <a:buChar char="●"/>
              <a:defRPr b="0" i="0" sz="1200" u="none" cap="none" strike="noStrike">
                <a:solidFill>
                  <a:schemeClr val="dk1"/>
                </a:solidFill>
                <a:latin typeface="Libre Baskerville"/>
                <a:ea typeface="Libre Baskerville"/>
                <a:cs typeface="Libre Baskerville"/>
                <a:sym typeface="Libre Baskerville"/>
              </a:defRPr>
            </a:lvl2pPr>
            <a:lvl3pPr indent="-282575" lvl="2" marL="1371600" marR="0" rtl="0" algn="l">
              <a:spcBef>
                <a:spcPts val="370"/>
              </a:spcBef>
              <a:spcAft>
                <a:spcPts val="0"/>
              </a:spcAft>
              <a:buClr>
                <a:srgbClr val="E6AFA9"/>
              </a:buClr>
              <a:buSzPts val="850"/>
              <a:buFont typeface="Noto Sans Symbols"/>
              <a:buChar char="●"/>
              <a:defRPr b="0" i="0" sz="1000" u="none" cap="none" strike="noStrike">
                <a:solidFill>
                  <a:schemeClr val="dk1"/>
                </a:solidFill>
                <a:latin typeface="Libre Baskerville"/>
                <a:ea typeface="Libre Baskerville"/>
                <a:cs typeface="Libre Baskerville"/>
                <a:sym typeface="Libre Baskerville"/>
              </a:defRPr>
            </a:lvl3pPr>
            <a:lvl4pPr indent="-274319" lvl="3" marL="1828800" marR="0" rtl="0" algn="l">
              <a:spcBef>
                <a:spcPts val="370"/>
              </a:spcBef>
              <a:spcAft>
                <a:spcPts val="0"/>
              </a:spcAft>
              <a:buClr>
                <a:schemeClr val="accent3"/>
              </a:buClr>
              <a:buSzPts val="720"/>
              <a:buFont typeface="Noto Sans Symbols"/>
              <a:buChar char="●"/>
              <a:defRPr b="0" i="0" sz="900" u="none" cap="none" strike="noStrike">
                <a:solidFill>
                  <a:schemeClr val="dk1"/>
                </a:solidFill>
                <a:latin typeface="Libre Baskerville"/>
                <a:ea typeface="Libre Baskerville"/>
                <a:cs typeface="Libre Baskerville"/>
                <a:sym typeface="Libre Baskerville"/>
              </a:defRPr>
            </a:lvl4pPr>
            <a:lvl5pPr indent="-285750" lvl="4" marL="2286000" marR="0" rtl="0" algn="l">
              <a:spcBef>
                <a:spcPts val="370"/>
              </a:spcBef>
              <a:spcAft>
                <a:spcPts val="0"/>
              </a:spcAft>
              <a:buClr>
                <a:schemeClr val="accent3"/>
              </a:buClr>
              <a:buSzPts val="900"/>
              <a:buFont typeface="Libre Baskerville"/>
              <a:buChar char="o"/>
              <a:defRPr b="0" i="0" sz="9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30" name="Google Shape;130;p22"/>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31" name="Google Shape;131;p22"/>
          <p:cNvSpPr txBox="1"/>
          <p:nvPr>
            <p:ph idx="11" type="ftr"/>
          </p:nvPr>
        </p:nvSpPr>
        <p:spPr>
          <a:xfrm>
            <a:off x="914400" y="6172200"/>
            <a:ext cx="38862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32" name="Google Shape;132;p22"/>
          <p:cNvSpPr/>
          <p:nvPr>
            <p:ph idx="12" type="sldNum"/>
          </p:nvPr>
        </p:nvSpPr>
        <p:spPr>
          <a:xfrm>
            <a:off x="146304" y="6208776"/>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133" name="Google Shape;133;p22"/>
          <p:cNvSpPr/>
          <p:nvPr/>
        </p:nvSpPr>
        <p:spPr>
          <a:xfrm flipH="1" rot="10800000">
            <a:off x="68307" y="4683555"/>
            <a:ext cx="9006840" cy="914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134" name="Google Shape;134;p22"/>
          <p:cNvSpPr/>
          <p:nvPr/>
        </p:nvSpPr>
        <p:spPr>
          <a:xfrm>
            <a:off x="68508" y="4650474"/>
            <a:ext cx="9006639" cy="45719"/>
          </a:xfrm>
          <a:prstGeom prst="rect">
            <a:avLst/>
          </a:prstGeom>
          <a:solidFill>
            <a:srgbClr val="E6AFA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135" name="Google Shape;135;p22"/>
          <p:cNvSpPr/>
          <p:nvPr/>
        </p:nvSpPr>
        <p:spPr>
          <a:xfrm>
            <a:off x="68510" y="4773224"/>
            <a:ext cx="9006637" cy="48807"/>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136" name="Google Shape;136;p22"/>
          <p:cNvSpPr/>
          <p:nvPr>
            <p:ph idx="2" type="pic"/>
          </p:nvPr>
        </p:nvSpPr>
        <p:spPr>
          <a:xfrm>
            <a:off x="68308" y="66675"/>
            <a:ext cx="9001873" cy="4581525"/>
          </a:xfrm>
          <a:prstGeom prst="round2SameRect">
            <a:avLst>
              <a:gd fmla="val 7101" name="adj1"/>
              <a:gd fmla="val 0" name="adj2"/>
            </a:avLst>
          </a:prstGeom>
          <a:solidFill>
            <a:schemeClr val="lt2"/>
          </a:solidFill>
          <a:ln cap="flat" cmpd="sng" w="9525">
            <a:solidFill>
              <a:schemeClr val="dk1"/>
            </a:solidFill>
            <a:prstDash val="solid"/>
            <a:round/>
            <a:headEnd len="sm" w="sm" type="none"/>
            <a:tailEnd len="sm" w="sm" type="none"/>
          </a:ln>
        </p:spPr>
        <p:txBody>
          <a:bodyPr anchorCtr="0" anchor="t" bIns="91425" lIns="91425" spcFirstLastPara="1" rIns="91425" wrap="square" tIns="91425">
            <a:noAutofit/>
          </a:bodyPr>
          <a:lstStyle>
            <a:lvl1pPr indent="0" lvl="0" marL="0" marR="0" rtl="0" algn="l">
              <a:spcBef>
                <a:spcPts val="580"/>
              </a:spcBef>
              <a:spcAft>
                <a:spcPts val="0"/>
              </a:spcAft>
              <a:buClr>
                <a:schemeClr val="accent1"/>
              </a:buClr>
              <a:buSzPts val="1400"/>
              <a:buFont typeface="Noto Sans Symbols"/>
              <a:buNone/>
              <a:defRPr b="0" i="0" sz="3200" u="none" cap="none" strike="noStrike">
                <a:solidFill>
                  <a:schemeClr val="dk1"/>
                </a:solidFill>
                <a:latin typeface="Libre Baskerville"/>
                <a:ea typeface="Libre Baskerville"/>
                <a:cs typeface="Libre Baskerville"/>
                <a:sym typeface="Libre Baskerville"/>
              </a:defRPr>
            </a:lvl1pPr>
            <a:lvl2pPr indent="-231140" lvl="1" marL="54864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238760" lvl="2" marL="82296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233680" lvl="3" marL="109728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228600" lvl="4" marL="13716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236220" lvl="5" marL="164592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231139" lvl="6" marL="192024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238760" lvl="7" marL="219456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233679" lvl="8" marL="246888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137" name="Shape 137"/>
        <p:cNvGrpSpPr/>
        <p:nvPr/>
      </p:nvGrpSpPr>
      <p:grpSpPr>
        <a:xfrm>
          <a:off x="0" y="0"/>
          <a:ext cx="0" cy="0"/>
          <a:chOff x="0" y="0"/>
          <a:chExt cx="0" cy="0"/>
        </a:xfrm>
      </p:grpSpPr>
      <p:sp>
        <p:nvSpPr>
          <p:cNvPr id="138" name="Google Shape;138;p23"/>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39" name="Google Shape;139;p23"/>
          <p:cNvSpPr txBox="1"/>
          <p:nvPr>
            <p:ph idx="1" type="body"/>
          </p:nvPr>
        </p:nvSpPr>
        <p:spPr>
          <a:xfrm rot="5400000">
            <a:off x="2514600" y="-152400"/>
            <a:ext cx="4572000" cy="77724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40" name="Google Shape;140;p23"/>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41" name="Google Shape;141;p23"/>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42" name="Google Shape;142;p23"/>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143" name="Shape 143"/>
        <p:cNvGrpSpPr/>
        <p:nvPr/>
      </p:nvGrpSpPr>
      <p:grpSpPr>
        <a:xfrm>
          <a:off x="0" y="0"/>
          <a:ext cx="0" cy="0"/>
          <a:chOff x="0" y="0"/>
          <a:chExt cx="0" cy="0"/>
        </a:xfrm>
      </p:grpSpPr>
      <p:sp>
        <p:nvSpPr>
          <p:cNvPr id="144" name="Google Shape;144;p24"/>
          <p:cNvSpPr txBox="1"/>
          <p:nvPr>
            <p:ph type="title"/>
          </p:nvPr>
        </p:nvSpPr>
        <p:spPr>
          <a:xfrm rot="5400000">
            <a:off x="4709477" y="2194564"/>
            <a:ext cx="5851525" cy="201168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45" name="Google Shape;145;p24"/>
          <p:cNvSpPr txBox="1"/>
          <p:nvPr>
            <p:ph idx="1" type="body"/>
          </p:nvPr>
        </p:nvSpPr>
        <p:spPr>
          <a:xfrm rot="5400000">
            <a:off x="769937" y="419103"/>
            <a:ext cx="5851525" cy="55626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46" name="Google Shape;146;p24"/>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47" name="Google Shape;147;p24"/>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48" name="Google Shape;148;p24"/>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slideLayout" Target="../slideLayouts/slideLayout2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24" Type="http://schemas.openxmlformats.org/officeDocument/2006/relationships/theme" Target="../theme/theme1.xml"/><Relationship Id="rId12" Type="http://schemas.openxmlformats.org/officeDocument/2006/relationships/slideLayout" Target="../slideLayouts/slideLayout12.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11" name="Google Shape;11;p1"/>
          <p:cNvSpPr/>
          <p:nvPr/>
        </p:nvSpPr>
        <p:spPr>
          <a:xfrm>
            <a:off x="64008" y="69755"/>
            <a:ext cx="9013372" cy="6693408"/>
          </a:xfrm>
          <a:prstGeom prst="roundRect">
            <a:avLst>
              <a:gd fmla="val 4929" name="adj"/>
            </a:avLst>
          </a:prstGeom>
          <a:solidFill>
            <a:schemeClr val="lt1"/>
          </a:solid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12" name="Google Shape;12;p1"/>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3" name="Google Shape;13;p1"/>
          <p:cNvSpPr txBox="1"/>
          <p:nvPr>
            <p:ph idx="1" type="body"/>
          </p:nvPr>
        </p:nvSpPr>
        <p:spPr>
          <a:xfrm>
            <a:off x="914400" y="1447800"/>
            <a:ext cx="777240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4" name="Google Shape;14;p1"/>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5" name="Google Shape;15;p1"/>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6" name="Google Shape;16;p1"/>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2" name="Shape 152"/>
        <p:cNvGrpSpPr/>
        <p:nvPr/>
      </p:nvGrpSpPr>
      <p:grpSpPr>
        <a:xfrm>
          <a:off x="0" y="0"/>
          <a:ext cx="0" cy="0"/>
          <a:chOff x="0" y="0"/>
          <a:chExt cx="0" cy="0"/>
        </a:xfrm>
      </p:grpSpPr>
      <p:sp>
        <p:nvSpPr>
          <p:cNvPr id="153" name="Google Shape;153;p25"/>
          <p:cNvSpPr txBox="1"/>
          <p:nvPr>
            <p:ph idx="1" type="subTitle"/>
          </p:nvPr>
        </p:nvSpPr>
        <p:spPr>
          <a:xfrm>
            <a:off x="1295400" y="3200400"/>
            <a:ext cx="6400800" cy="16002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chemeClr val="accent1"/>
              </a:buClr>
              <a:buFont typeface="Noto Sans Symbols"/>
              <a:buNone/>
            </a:pPr>
            <a:r>
              <a:rPr b="0" i="0" lang="en-US" sz="2600" u="none" cap="none" strike="noStrike">
                <a:solidFill>
                  <a:schemeClr val="dk2"/>
                </a:solidFill>
                <a:latin typeface="Libre Baskerville"/>
                <a:ea typeface="Libre Baskerville"/>
                <a:cs typeface="Libre Baskerville"/>
                <a:sym typeface="Libre Baskerville"/>
              </a:rPr>
              <a:t>Mentor Pham Xuan Truong</a:t>
            </a:r>
            <a:endParaRPr/>
          </a:p>
          <a:p>
            <a:pPr indent="0" lvl="0" marL="0" marR="0" rtl="0" algn="ctr">
              <a:spcBef>
                <a:spcPts val="580"/>
              </a:spcBef>
              <a:spcAft>
                <a:spcPts val="0"/>
              </a:spcAft>
              <a:buClr>
                <a:schemeClr val="accent1"/>
              </a:buClr>
              <a:buFont typeface="Noto Sans Symbols"/>
              <a:buNone/>
            </a:pPr>
            <a:r>
              <a:rPr b="0" i="0" lang="en-US" sz="2600" u="none" cap="none" strike="noStrike">
                <a:solidFill>
                  <a:schemeClr val="dk2"/>
                </a:solidFill>
                <a:latin typeface="Libre Baskerville"/>
                <a:ea typeface="Libre Baskerville"/>
                <a:cs typeface="Libre Baskerville"/>
                <a:sym typeface="Libre Baskerville"/>
              </a:rPr>
              <a:t>truongpx@ftu.edu.vn</a:t>
            </a:r>
            <a:endParaRPr b="0" i="0" sz="2600" u="none" cap="none" strike="noStrike">
              <a:solidFill>
                <a:schemeClr val="dk2"/>
              </a:solidFill>
              <a:latin typeface="Libre Baskerville"/>
              <a:ea typeface="Libre Baskerville"/>
              <a:cs typeface="Libre Baskerville"/>
              <a:sym typeface="Libre Baskerville"/>
            </a:endParaRPr>
          </a:p>
        </p:txBody>
      </p:sp>
      <p:sp>
        <p:nvSpPr>
          <p:cNvPr id="154" name="Google Shape;154;p25"/>
          <p:cNvSpPr txBox="1"/>
          <p:nvPr>
            <p:ph type="ctrTitle"/>
          </p:nvPr>
        </p:nvSpPr>
        <p:spPr>
          <a:xfrm>
            <a:off x="457200" y="1505930"/>
            <a:ext cx="8229600" cy="1470025"/>
          </a:xfrm>
          <a:prstGeom prst="rect">
            <a:avLst/>
          </a:prstGeom>
          <a:noFill/>
          <a:ln>
            <a:noFill/>
          </a:ln>
        </p:spPr>
        <p:txBody>
          <a:bodyPr anchorCtr="0" anchor="ctr" bIns="91425" lIns="91425" spcFirstLastPara="1" rIns="91425" wrap="square" tIns="45700">
            <a:noAutofit/>
          </a:bodyPr>
          <a:lstStyle/>
          <a:p>
            <a:pPr indent="0" lvl="0" marL="0" marR="0" rtl="0" algn="ctr">
              <a:spcBef>
                <a:spcPts val="0"/>
              </a:spcBef>
              <a:spcAft>
                <a:spcPts val="0"/>
              </a:spcAft>
              <a:buClr>
                <a:srgbClr val="FFFFFF"/>
              </a:buClr>
              <a:buFont typeface="Source Sans Pro"/>
              <a:buNone/>
            </a:pPr>
            <a:r>
              <a:rPr b="0" i="0" lang="en-US" sz="4000" u="none" cap="none" strike="noStrike">
                <a:solidFill>
                  <a:srgbClr val="FFFFFF"/>
                </a:solidFill>
                <a:latin typeface="Source Sans Pro"/>
                <a:ea typeface="Source Sans Pro"/>
                <a:cs typeface="Source Sans Pro"/>
                <a:sym typeface="Source Sans Pro"/>
              </a:rPr>
              <a:t>Chapter 6 Aggregate demand and aggregate supply</a:t>
            </a:r>
            <a:endParaRPr b="0" i="0" sz="4000" u="none" cap="none" strike="noStrike">
              <a:solidFill>
                <a:srgbClr val="FFFFFF"/>
              </a:solidFill>
              <a:latin typeface="Source Sans Pro"/>
              <a:ea typeface="Source Sans Pro"/>
              <a:cs typeface="Source Sans Pro"/>
              <a:sym typeface="Source Sans Pr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8" name="Shape 158"/>
        <p:cNvGrpSpPr/>
        <p:nvPr/>
      </p:nvGrpSpPr>
      <p:grpSpPr>
        <a:xfrm>
          <a:off x="0" y="0"/>
          <a:ext cx="0" cy="0"/>
          <a:chOff x="0" y="0"/>
          <a:chExt cx="0" cy="0"/>
        </a:xfrm>
      </p:grpSpPr>
      <p:sp>
        <p:nvSpPr>
          <p:cNvPr id="159" name="Google Shape;159;p26"/>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Content</a:t>
            </a:r>
            <a:endParaRPr b="0" i="0" sz="4000" u="none" cap="none" strike="noStrike">
              <a:solidFill>
                <a:schemeClr val="dk2"/>
              </a:solidFill>
              <a:latin typeface="Source Sans Pro"/>
              <a:ea typeface="Source Sans Pro"/>
              <a:cs typeface="Source Sans Pro"/>
              <a:sym typeface="Source Sans Pro"/>
            </a:endParaRPr>
          </a:p>
        </p:txBody>
      </p:sp>
      <p:sp>
        <p:nvSpPr>
          <p:cNvPr id="160" name="Google Shape;160;p26"/>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 Fluctuation of the economy in the short run and its trend in the long run</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II Aggregate demand and Aggregate supply model (AD – AS model)</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III Explain behaviors of the economy via AD – AS model</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4" name="Shape 164"/>
        <p:cNvGrpSpPr/>
        <p:nvPr/>
      </p:nvGrpSpPr>
      <p:grpSpPr>
        <a:xfrm>
          <a:off x="0" y="0"/>
          <a:ext cx="0" cy="0"/>
          <a:chOff x="0" y="0"/>
          <a:chExt cx="0" cy="0"/>
        </a:xfrm>
      </p:grpSpPr>
      <p:sp>
        <p:nvSpPr>
          <p:cNvPr id="165" name="Google Shape;165;p27"/>
          <p:cNvSpPr txBox="1"/>
          <p:nvPr>
            <p:ph type="title"/>
          </p:nvPr>
        </p:nvSpPr>
        <p:spPr>
          <a:xfrm>
            <a:off x="990600" y="15240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Fluctuation of the economy in the short run and its trend in the long run</a:t>
            </a:r>
            <a:endParaRPr b="0" i="0" sz="3600" u="none" cap="none" strike="noStrike">
              <a:solidFill>
                <a:schemeClr val="dk2"/>
              </a:solidFill>
              <a:latin typeface="Source Sans Pro"/>
              <a:ea typeface="Source Sans Pro"/>
              <a:cs typeface="Source Sans Pro"/>
              <a:sym typeface="Source Sans Pro"/>
            </a:endParaRPr>
          </a:p>
        </p:txBody>
      </p:sp>
      <p:sp>
        <p:nvSpPr>
          <p:cNvPr id="166" name="Google Shape;166;p27"/>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The fact from Vietnam (short run)</a:t>
            </a:r>
            <a:endParaRPr/>
          </a:p>
          <a:p>
            <a:pPr indent="0" lvl="0" marL="0" marR="0" rtl="0" algn="ctr">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Economic growth from 1986 to 2013</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pic>
        <p:nvPicPr>
          <p:cNvPr id="167" name="Google Shape;167;p27"/>
          <p:cNvPicPr preferRelativeResize="0"/>
          <p:nvPr/>
        </p:nvPicPr>
        <p:blipFill rotWithShape="1">
          <a:blip r:embed="rId3">
            <a:alphaModFix/>
          </a:blip>
          <a:srcRect b="0" l="0" r="0" t="0"/>
          <a:stretch/>
        </p:blipFill>
        <p:spPr>
          <a:xfrm>
            <a:off x="914400" y="2438400"/>
            <a:ext cx="7467600" cy="36576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1" name="Shape 171"/>
        <p:cNvGrpSpPr/>
        <p:nvPr/>
      </p:nvGrpSpPr>
      <p:grpSpPr>
        <a:xfrm>
          <a:off x="0" y="0"/>
          <a:ext cx="0" cy="0"/>
          <a:chOff x="0" y="0"/>
          <a:chExt cx="0" cy="0"/>
        </a:xfrm>
      </p:grpSpPr>
      <p:sp>
        <p:nvSpPr>
          <p:cNvPr id="172" name="Google Shape;172;p28"/>
          <p:cNvSpPr txBox="1"/>
          <p:nvPr>
            <p:ph idx="1" type="body"/>
          </p:nvPr>
        </p:nvSpPr>
        <p:spPr>
          <a:xfrm>
            <a:off x="981075" y="11430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The fact from the US (long run)</a:t>
            </a:r>
            <a:endParaRPr/>
          </a:p>
          <a:p>
            <a:pPr indent="0" lvl="0" marL="0" marR="0" rtl="0" algn="ctr">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Economic growth from 1965 to 2010</a:t>
            </a:r>
            <a:endParaRPr b="0" i="0" sz="2600" u="none" cap="none" strike="noStrike">
              <a:solidFill>
                <a:schemeClr val="dk1"/>
              </a:solidFill>
              <a:latin typeface="Libre Baskerville"/>
              <a:ea typeface="Libre Baskerville"/>
              <a:cs typeface="Libre Baskerville"/>
              <a:sym typeface="Libre Baskerville"/>
            </a:endParaRPr>
          </a:p>
        </p:txBody>
      </p:sp>
      <p:sp>
        <p:nvSpPr>
          <p:cNvPr id="173" name="Google Shape;173;p28"/>
          <p:cNvSpPr txBox="1"/>
          <p:nvPr>
            <p:ph type="title"/>
          </p:nvPr>
        </p:nvSpPr>
        <p:spPr>
          <a:xfrm>
            <a:off x="914400" y="7620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Fluctuation of the economy in the short run and its trend in the long run</a:t>
            </a:r>
            <a:endParaRPr b="0" i="0" sz="3600" u="none" cap="none" strike="noStrike">
              <a:solidFill>
                <a:schemeClr val="dk2"/>
              </a:solidFill>
              <a:latin typeface="Source Sans Pro"/>
              <a:ea typeface="Source Sans Pro"/>
              <a:cs typeface="Source Sans Pro"/>
              <a:sym typeface="Source Sans Pro"/>
            </a:endParaRPr>
          </a:p>
        </p:txBody>
      </p:sp>
      <p:pic>
        <p:nvPicPr>
          <p:cNvPr id="174" name="Google Shape;174;p28"/>
          <p:cNvPicPr preferRelativeResize="0"/>
          <p:nvPr/>
        </p:nvPicPr>
        <p:blipFill rotWithShape="1">
          <a:blip r:embed="rId3">
            <a:alphaModFix/>
          </a:blip>
          <a:srcRect b="0" l="0" r="0" t="0"/>
          <a:stretch/>
        </p:blipFill>
        <p:spPr>
          <a:xfrm>
            <a:off x="914400" y="2133600"/>
            <a:ext cx="7839075" cy="43338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74"/>
                                        </p:tgtEl>
                                        <p:attrNameLst>
                                          <p:attrName>style.visibility</p:attrName>
                                        </p:attrNameLst>
                                      </p:cBhvr>
                                      <p:to>
                                        <p:strVal val="visible"/>
                                      </p:to>
                                    </p:set>
                                    <p:animEffect filter="fade" transition="in">
                                      <p:cBhvr>
                                        <p:cTn dur="500"/>
                                        <p:tgtEl>
                                          <p:spTgt spid="17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8" name="Shape 178"/>
        <p:cNvGrpSpPr/>
        <p:nvPr/>
      </p:nvGrpSpPr>
      <p:grpSpPr>
        <a:xfrm>
          <a:off x="0" y="0"/>
          <a:ext cx="0" cy="0"/>
          <a:chOff x="0" y="0"/>
          <a:chExt cx="0" cy="0"/>
        </a:xfrm>
      </p:grpSpPr>
      <p:sp>
        <p:nvSpPr>
          <p:cNvPr id="179" name="Google Shape;179;p29"/>
          <p:cNvSpPr txBox="1"/>
          <p:nvPr>
            <p:ph idx="1" type="body"/>
          </p:nvPr>
        </p:nvSpPr>
        <p:spPr>
          <a:xfrm>
            <a:off x="381000" y="1123950"/>
            <a:ext cx="8077200" cy="5734050"/>
          </a:xfrm>
          <a:prstGeom prst="rect">
            <a:avLst/>
          </a:prstGeom>
          <a:noFill/>
          <a:ln>
            <a:noFill/>
          </a:ln>
        </p:spPr>
        <p:txBody>
          <a:bodyPr anchorCtr="0" anchor="t" bIns="45700" lIns="91425" spcFirstLastPara="1" rIns="91425" wrap="square" tIns="45700">
            <a:noAutofit/>
          </a:bodyPr>
          <a:lstStyle/>
          <a:p>
            <a:pPr indent="-274320" lvl="0" marL="274320" marR="0" rtl="0" algn="l">
              <a:lnSpc>
                <a:spcPct val="90000"/>
              </a:lnSpc>
              <a:spcBef>
                <a:spcPts val="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Economic activity: fluctuates from year to year however keep upward trend in long run. Economists  call economic fluctuation in short run as Business cycle</a:t>
            </a:r>
            <a:endParaRPr/>
          </a:p>
          <a:p>
            <a:pPr indent="-144510" lvl="0" marL="274320" marR="0" rtl="0" algn="l">
              <a:lnSpc>
                <a:spcPct val="90000"/>
              </a:lnSpc>
              <a:spcBef>
                <a:spcPts val="580"/>
              </a:spcBef>
              <a:spcAft>
                <a:spcPts val="0"/>
              </a:spcAft>
              <a:buClr>
                <a:schemeClr val="accent1"/>
              </a:buClr>
              <a:buSzPts val="2044"/>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144510" lvl="0" marL="274320" marR="0" rtl="0" algn="l">
              <a:lnSpc>
                <a:spcPct val="90000"/>
              </a:lnSpc>
              <a:spcBef>
                <a:spcPts val="580"/>
              </a:spcBef>
              <a:spcAft>
                <a:spcPts val="0"/>
              </a:spcAft>
              <a:buClr>
                <a:schemeClr val="accent1"/>
              </a:buClr>
              <a:buSzPts val="2044"/>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144510" lvl="0" marL="274320" marR="0" rtl="0" algn="l">
              <a:lnSpc>
                <a:spcPct val="90000"/>
              </a:lnSpc>
              <a:spcBef>
                <a:spcPts val="580"/>
              </a:spcBef>
              <a:spcAft>
                <a:spcPts val="0"/>
              </a:spcAft>
              <a:buClr>
                <a:schemeClr val="accent1"/>
              </a:buClr>
              <a:buSzPts val="2044"/>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144510" lvl="0" marL="274320" marR="0" rtl="0" algn="l">
              <a:lnSpc>
                <a:spcPct val="90000"/>
              </a:lnSpc>
              <a:spcBef>
                <a:spcPts val="580"/>
              </a:spcBef>
              <a:spcAft>
                <a:spcPts val="0"/>
              </a:spcAft>
              <a:buClr>
                <a:schemeClr val="accent1"/>
              </a:buClr>
              <a:buSzPts val="2044"/>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144510" lvl="0" marL="274320" marR="0" rtl="0" algn="l">
              <a:lnSpc>
                <a:spcPct val="90000"/>
              </a:lnSpc>
              <a:spcBef>
                <a:spcPts val="580"/>
              </a:spcBef>
              <a:spcAft>
                <a:spcPts val="0"/>
              </a:spcAft>
              <a:buClr>
                <a:schemeClr val="accent1"/>
              </a:buClr>
              <a:buSzPts val="2044"/>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Recession: economic contraction = period of declining real incomes and rising unemployment (especially, depression = severe recession), the lowest point is trough or bottom</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Expansion: economic expansion = period of rising real incomes and declining unemployment (especially, boom = severe expansion), the highest point is peak</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180" name="Google Shape;180;p29"/>
          <p:cNvSpPr txBox="1"/>
          <p:nvPr>
            <p:ph type="title"/>
          </p:nvPr>
        </p:nvSpPr>
        <p:spPr>
          <a:xfrm>
            <a:off x="914400" y="41564"/>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Fluctuation of the economy in the short run and its trend in the long run</a:t>
            </a:r>
            <a:endParaRPr b="0" i="0" sz="3600" u="none" cap="none" strike="noStrike">
              <a:solidFill>
                <a:schemeClr val="dk2"/>
              </a:solidFill>
              <a:latin typeface="Source Sans Pro"/>
              <a:ea typeface="Source Sans Pro"/>
              <a:cs typeface="Source Sans Pro"/>
              <a:sym typeface="Source Sans Pro"/>
            </a:endParaRPr>
          </a:p>
        </p:txBody>
      </p:sp>
      <p:pic>
        <p:nvPicPr>
          <p:cNvPr descr="http://www.dineshbakshi.com/images/economics_diagrams/Business_Cycle.jpg" id="181" name="Google Shape;181;p29"/>
          <p:cNvPicPr preferRelativeResize="0"/>
          <p:nvPr/>
        </p:nvPicPr>
        <p:blipFill rotWithShape="1">
          <a:blip r:embed="rId3">
            <a:alphaModFix/>
          </a:blip>
          <a:srcRect b="0" l="0" r="0" t="0"/>
          <a:stretch/>
        </p:blipFill>
        <p:spPr>
          <a:xfrm>
            <a:off x="3189720" y="1905000"/>
            <a:ext cx="4049400" cy="26670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5" name="Shape 185"/>
        <p:cNvGrpSpPr/>
        <p:nvPr/>
      </p:nvGrpSpPr>
      <p:grpSpPr>
        <a:xfrm>
          <a:off x="0" y="0"/>
          <a:ext cx="0" cy="0"/>
          <a:chOff x="0" y="0"/>
          <a:chExt cx="0" cy="0"/>
        </a:xfrm>
      </p:grpSpPr>
      <p:sp>
        <p:nvSpPr>
          <p:cNvPr id="186" name="Google Shape;186;p30"/>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3 key facts about economic fluctuations </a:t>
            </a:r>
            <a:endParaRPr/>
          </a:p>
          <a:p>
            <a:pPr indent="-514350" lvl="0" marL="514350" marR="0" rtl="0" algn="l">
              <a:spcBef>
                <a:spcPts val="580"/>
              </a:spcBef>
              <a:spcAft>
                <a:spcPts val="0"/>
              </a:spcAft>
              <a:buClr>
                <a:schemeClr val="accent1"/>
              </a:buClr>
              <a:buSzPts val="2210"/>
              <a:buFont typeface="Calibri"/>
              <a:buAutoNum type="arabicPeriod"/>
            </a:pPr>
            <a:r>
              <a:rPr b="0" i="0" lang="en-US" sz="2600" u="none" cap="none" strike="noStrike">
                <a:solidFill>
                  <a:srgbClr val="C00000"/>
                </a:solidFill>
                <a:latin typeface="Libre Baskerville"/>
                <a:ea typeface="Libre Baskerville"/>
                <a:cs typeface="Libre Baskerville"/>
                <a:sym typeface="Libre Baskerville"/>
              </a:rPr>
              <a:t>Economic fluctuations are irregular and unpredictable</a:t>
            </a:r>
            <a:endParaRPr/>
          </a:p>
          <a:p>
            <a:pPr indent="-514350" lvl="0" marL="514350" marR="0" rtl="0" algn="l">
              <a:spcBef>
                <a:spcPts val="580"/>
              </a:spcBef>
              <a:spcAft>
                <a:spcPts val="0"/>
              </a:spcAft>
              <a:buClr>
                <a:schemeClr val="accent1"/>
              </a:buClr>
              <a:buSzPts val="2210"/>
              <a:buFont typeface="Calibri"/>
              <a:buAutoNum type="arabicPeriod"/>
            </a:pPr>
            <a:r>
              <a:rPr b="0" i="0" lang="en-US" sz="2600" u="none" cap="none" strike="noStrike">
                <a:solidFill>
                  <a:srgbClr val="C00000"/>
                </a:solidFill>
                <a:latin typeface="Libre Baskerville"/>
                <a:ea typeface="Libre Baskerville"/>
                <a:cs typeface="Libre Baskerville"/>
                <a:sym typeface="Libre Baskerville"/>
              </a:rPr>
              <a:t>Most macroeconomic quantities fluctuate together</a:t>
            </a:r>
            <a:endParaRPr/>
          </a:p>
          <a:p>
            <a:pPr indent="-514350" lvl="0" marL="514350" marR="0" rtl="0" algn="l">
              <a:spcBef>
                <a:spcPts val="580"/>
              </a:spcBef>
              <a:spcAft>
                <a:spcPts val="0"/>
              </a:spcAft>
              <a:buClr>
                <a:schemeClr val="accent1"/>
              </a:buClr>
              <a:buSzPts val="2210"/>
              <a:buFont typeface="Calibri"/>
              <a:buAutoNum type="arabicPeriod"/>
            </a:pPr>
            <a:r>
              <a:rPr b="0" i="0" lang="en-US" sz="2600" u="none" cap="none" strike="noStrike">
                <a:solidFill>
                  <a:srgbClr val="C00000"/>
                </a:solidFill>
                <a:latin typeface="Libre Baskerville"/>
                <a:ea typeface="Libre Baskerville"/>
                <a:cs typeface="Libre Baskerville"/>
                <a:sym typeface="Libre Baskerville"/>
              </a:rPr>
              <a:t>As output falls, unemployment rises</a:t>
            </a:r>
            <a:endParaRPr/>
          </a:p>
          <a:p>
            <a:pPr indent="0" lvl="0" marL="0" marR="0" rtl="0" algn="l">
              <a:spcBef>
                <a:spcPts val="580"/>
              </a:spcBef>
              <a:spcAft>
                <a:spcPts val="0"/>
              </a:spcAft>
              <a:buClr>
                <a:schemeClr val="accent1"/>
              </a:buClr>
              <a:buFont typeface="Noto Sans Symbols"/>
              <a:buNone/>
            </a:pPr>
            <a:r>
              <a:rPr b="0" i="0" lang="en-US" sz="2800" u="none" cap="none" strike="noStrike">
                <a:solidFill>
                  <a:srgbClr val="800080"/>
                </a:solidFill>
                <a:latin typeface="Libre Baskerville"/>
                <a:ea typeface="Libre Baskerville"/>
                <a:cs typeface="Libre Baskerville"/>
                <a:sym typeface="Libre Baskerville"/>
              </a:rPr>
              <a:t>This figure at the next slides will show real GDP in panel (a), investment spending in panel (b), and unemployment in panel (c) for the U.S. economy using quarterly data since 1965. Recessions are shown as the shaded areas. Notice that real GDP and investment spending decline during recessions, while unemployment rises.</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187" name="Google Shape;187;p30"/>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Fluctuation of the economy in the short run and its trend in the long run</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1" name="Shape 191"/>
        <p:cNvGrpSpPr/>
        <p:nvPr/>
      </p:nvGrpSpPr>
      <p:grpSpPr>
        <a:xfrm>
          <a:off x="0" y="0"/>
          <a:ext cx="0" cy="0"/>
          <a:chOff x="0" y="0"/>
          <a:chExt cx="0" cy="0"/>
        </a:xfrm>
      </p:grpSpPr>
      <p:sp>
        <p:nvSpPr>
          <p:cNvPr id="192" name="Google Shape;192;p31"/>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3 key facts about economic fluctuations </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pic>
        <p:nvPicPr>
          <p:cNvPr id="193" name="Google Shape;193;p31"/>
          <p:cNvPicPr preferRelativeResize="0"/>
          <p:nvPr/>
        </p:nvPicPr>
        <p:blipFill rotWithShape="1">
          <a:blip r:embed="rId3">
            <a:alphaModFix/>
          </a:blip>
          <a:srcRect b="0" l="0" r="0" t="0"/>
          <a:stretch/>
        </p:blipFill>
        <p:spPr>
          <a:xfrm>
            <a:off x="914400" y="2057400"/>
            <a:ext cx="7839075" cy="4333875"/>
          </a:xfrm>
          <a:prstGeom prst="rect">
            <a:avLst/>
          </a:prstGeom>
          <a:noFill/>
          <a:ln>
            <a:noFill/>
          </a:ln>
        </p:spPr>
      </p:pic>
      <p:sp>
        <p:nvSpPr>
          <p:cNvPr id="194" name="Google Shape;194;p31"/>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Fluctuation of the economy in the short run and its trend in the long run</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93"/>
                                        </p:tgtEl>
                                        <p:attrNameLst>
                                          <p:attrName>style.visibility</p:attrName>
                                        </p:attrNameLst>
                                      </p:cBhvr>
                                      <p:to>
                                        <p:strVal val="visible"/>
                                      </p:to>
                                    </p:set>
                                    <p:animEffect filter="fade" transition="in">
                                      <p:cBhvr>
                                        <p:cTn dur="500"/>
                                        <p:tgtEl>
                                          <p:spTgt spid="19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8" name="Shape 198"/>
        <p:cNvGrpSpPr/>
        <p:nvPr/>
      </p:nvGrpSpPr>
      <p:grpSpPr>
        <a:xfrm>
          <a:off x="0" y="0"/>
          <a:ext cx="0" cy="0"/>
          <a:chOff x="0" y="0"/>
          <a:chExt cx="0" cy="0"/>
        </a:xfrm>
      </p:grpSpPr>
      <p:sp>
        <p:nvSpPr>
          <p:cNvPr id="199" name="Google Shape;199;p32"/>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Fluctuation of the economy in the short run and its trend in the long run</a:t>
            </a:r>
            <a:endParaRPr/>
          </a:p>
        </p:txBody>
      </p:sp>
      <p:sp>
        <p:nvSpPr>
          <p:cNvPr id="200" name="Google Shape;200;p32"/>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3 key facts about economic fluctuations </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pic>
        <p:nvPicPr>
          <p:cNvPr id="201" name="Google Shape;201;p32"/>
          <p:cNvPicPr preferRelativeResize="0"/>
          <p:nvPr/>
        </p:nvPicPr>
        <p:blipFill rotWithShape="1">
          <a:blip r:embed="rId3">
            <a:alphaModFix/>
          </a:blip>
          <a:srcRect b="0" l="0" r="0" t="0"/>
          <a:stretch/>
        </p:blipFill>
        <p:spPr>
          <a:xfrm>
            <a:off x="990600" y="1981200"/>
            <a:ext cx="7848600" cy="42195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01"/>
                                        </p:tgtEl>
                                        <p:attrNameLst>
                                          <p:attrName>style.visibility</p:attrName>
                                        </p:attrNameLst>
                                      </p:cBhvr>
                                      <p:to>
                                        <p:strVal val="visible"/>
                                      </p:to>
                                    </p:set>
                                    <p:animEffect filter="fade" transition="in">
                                      <p:cBhvr>
                                        <p:cTn dur="500"/>
                                        <p:tgtEl>
                                          <p:spTgt spid="20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6" name="Shape 206"/>
        <p:cNvGrpSpPr/>
        <p:nvPr/>
      </p:nvGrpSpPr>
      <p:grpSpPr>
        <a:xfrm>
          <a:off x="0" y="0"/>
          <a:ext cx="0" cy="0"/>
          <a:chOff x="0" y="0"/>
          <a:chExt cx="0" cy="0"/>
        </a:xfrm>
      </p:grpSpPr>
      <p:sp>
        <p:nvSpPr>
          <p:cNvPr id="207" name="Google Shape;207;p33"/>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3 key facts about economic fluctuations </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08" name="Google Shape;208;p33"/>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 Fluctuation of the economy in the short run and its trend in the long run</a:t>
            </a:r>
            <a:endParaRPr/>
          </a:p>
        </p:txBody>
      </p:sp>
      <p:pic>
        <p:nvPicPr>
          <p:cNvPr id="209" name="Google Shape;209;p33"/>
          <p:cNvPicPr preferRelativeResize="0"/>
          <p:nvPr/>
        </p:nvPicPr>
        <p:blipFill rotWithShape="1">
          <a:blip r:embed="rId3">
            <a:alphaModFix/>
          </a:blip>
          <a:srcRect b="0" l="0" r="0" t="0"/>
          <a:stretch/>
        </p:blipFill>
        <p:spPr>
          <a:xfrm>
            <a:off x="603250" y="2209800"/>
            <a:ext cx="7772400" cy="36290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09"/>
                                        </p:tgtEl>
                                        <p:attrNameLst>
                                          <p:attrName>style.visibility</p:attrName>
                                        </p:attrNameLst>
                                      </p:cBhvr>
                                      <p:to>
                                        <p:strVal val="visible"/>
                                      </p:to>
                                    </p:set>
                                    <p:animEffect filter="fade" transition="in">
                                      <p:cBhvr>
                                        <p:cTn dur="500"/>
                                        <p:tgtEl>
                                          <p:spTgt spid="2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3" name="Shape 213"/>
        <p:cNvGrpSpPr/>
        <p:nvPr/>
      </p:nvGrpSpPr>
      <p:grpSpPr>
        <a:xfrm>
          <a:off x="0" y="0"/>
          <a:ext cx="0" cy="0"/>
          <a:chOff x="0" y="0"/>
          <a:chExt cx="0" cy="0"/>
        </a:xfrm>
      </p:grpSpPr>
      <p:sp>
        <p:nvSpPr>
          <p:cNvPr id="214" name="Google Shape;214;p34"/>
          <p:cNvSpPr txBox="1"/>
          <p:nvPr>
            <p:ph type="title"/>
          </p:nvPr>
        </p:nvSpPr>
        <p:spPr>
          <a:xfrm>
            <a:off x="609600" y="0"/>
            <a:ext cx="7772400" cy="8080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a:p>
        </p:txBody>
      </p:sp>
      <p:sp>
        <p:nvSpPr>
          <p:cNvPr id="215" name="Google Shape;215;p34"/>
          <p:cNvSpPr txBox="1"/>
          <p:nvPr>
            <p:ph idx="1" type="body"/>
          </p:nvPr>
        </p:nvSpPr>
        <p:spPr>
          <a:xfrm>
            <a:off x="609600" y="914400"/>
            <a:ext cx="8153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0" i="0" lang="en-US" sz="2500" u="none" cap="none" strike="noStrike">
                <a:solidFill>
                  <a:schemeClr val="dk1"/>
                </a:solidFill>
                <a:latin typeface="Libre Baskerville"/>
                <a:ea typeface="Libre Baskerville"/>
                <a:cs typeface="Libre Baskerville"/>
                <a:sym typeface="Libre Baskerville"/>
              </a:rPr>
              <a:t>Economists use the model of aggregate demand and aggregate supply to analyze economic fluctuations. On the vertical axis is the overall level of prices. On the horizontal axis is the economy’s total output of goods and services. Output and the price level adjust to the point at which the aggregate-supply and aggregate-demand curves intersect.</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9" name="Shape 219"/>
        <p:cNvGrpSpPr/>
        <p:nvPr/>
      </p:nvGrpSpPr>
      <p:grpSpPr>
        <a:xfrm>
          <a:off x="0" y="0"/>
          <a:ext cx="0" cy="0"/>
          <a:chOff x="0" y="0"/>
          <a:chExt cx="0" cy="0"/>
        </a:xfrm>
      </p:grpSpPr>
      <p:sp>
        <p:nvSpPr>
          <p:cNvPr id="220" name="Google Shape;220;p35"/>
          <p:cNvSpPr txBox="1"/>
          <p:nvPr>
            <p:ph type="title"/>
          </p:nvPr>
        </p:nvSpPr>
        <p:spPr>
          <a:xfrm>
            <a:off x="826633" y="27709"/>
            <a:ext cx="7772400" cy="8080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b="0" i="0" sz="4000" u="none" cap="none" strike="noStrike">
              <a:solidFill>
                <a:schemeClr val="dk2"/>
              </a:solidFill>
              <a:latin typeface="Source Sans Pro"/>
              <a:ea typeface="Source Sans Pro"/>
              <a:cs typeface="Source Sans Pro"/>
              <a:sym typeface="Source Sans Pro"/>
            </a:endParaRPr>
          </a:p>
        </p:txBody>
      </p:sp>
      <p:sp>
        <p:nvSpPr>
          <p:cNvPr id="221" name="Google Shape;221;p35"/>
          <p:cNvSpPr txBox="1"/>
          <p:nvPr>
            <p:ph idx="1" type="body"/>
          </p:nvPr>
        </p:nvSpPr>
        <p:spPr>
          <a:xfrm>
            <a:off x="762000" y="896144"/>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1 Aggregate demand</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Aggregate-demand curve shows </a:t>
            </a:r>
            <a:r>
              <a:rPr b="0" i="1" lang="en-US" sz="2600" u="none" cap="none" strike="noStrike">
                <a:solidFill>
                  <a:schemeClr val="dk1"/>
                </a:solidFill>
                <a:latin typeface="Libre Baskerville"/>
                <a:ea typeface="Libre Baskerville"/>
                <a:cs typeface="Libre Baskerville"/>
                <a:sym typeface="Libre Baskerville"/>
              </a:rPr>
              <a:t>the quantity of goods and services</a:t>
            </a:r>
            <a:r>
              <a:rPr b="0" i="0" lang="en-US" sz="2600" u="none" cap="none" strike="noStrike">
                <a:solidFill>
                  <a:schemeClr val="dk1"/>
                </a:solidFill>
                <a:latin typeface="Libre Baskerville"/>
                <a:ea typeface="Libre Baskerville"/>
                <a:cs typeface="Libre Baskerville"/>
                <a:sym typeface="Libre Baskerville"/>
              </a:rPr>
              <a:t> that </a:t>
            </a:r>
            <a:r>
              <a:rPr b="0" i="1" lang="en-US" sz="2600" u="none" cap="none" strike="noStrike">
                <a:solidFill>
                  <a:schemeClr val="dk1"/>
                </a:solidFill>
                <a:latin typeface="Libre Baskerville"/>
                <a:ea typeface="Libre Baskerville"/>
                <a:cs typeface="Libre Baskerville"/>
                <a:sym typeface="Libre Baskerville"/>
              </a:rPr>
              <a:t>households, firms, the government, and customers abroad  </a:t>
            </a:r>
            <a:r>
              <a:rPr b="0" i="0" lang="en-US" sz="2600" u="none" cap="none" strike="noStrike">
                <a:solidFill>
                  <a:schemeClr val="dk1"/>
                </a:solidFill>
                <a:latin typeface="Libre Baskerville"/>
                <a:ea typeface="Libre Baskerville"/>
                <a:cs typeface="Libre Baskerville"/>
                <a:sym typeface="Libre Baskerville"/>
              </a:rPr>
              <a:t>want to buy </a:t>
            </a:r>
            <a:r>
              <a:rPr b="0" i="1" lang="en-US" sz="2600" u="none" cap="none" strike="noStrike">
                <a:solidFill>
                  <a:schemeClr val="dk1"/>
                </a:solidFill>
                <a:latin typeface="Libre Baskerville"/>
                <a:ea typeface="Libre Baskerville"/>
                <a:cs typeface="Libre Baskerville"/>
                <a:sym typeface="Libre Baskerville"/>
              </a:rPr>
              <a:t>at each price level</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Aggregate demand curve is downward sloping</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In the next slides, we will examine two topics</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Why the AD curve slopes downward </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Why the AD curve might shift</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5" name="Shape 225"/>
        <p:cNvGrpSpPr/>
        <p:nvPr/>
      </p:nvGrpSpPr>
      <p:grpSpPr>
        <a:xfrm>
          <a:off x="0" y="0"/>
          <a:ext cx="0" cy="0"/>
          <a:chOff x="0" y="0"/>
          <a:chExt cx="0" cy="0"/>
        </a:xfrm>
      </p:grpSpPr>
      <p:sp>
        <p:nvSpPr>
          <p:cNvPr id="226" name="Google Shape;226;p36"/>
          <p:cNvSpPr txBox="1"/>
          <p:nvPr>
            <p:ph idx="1" type="body"/>
          </p:nvPr>
        </p:nvSpPr>
        <p:spPr>
          <a:xfrm>
            <a:off x="914400" y="1066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1 Aggregate demand</a:t>
            </a:r>
            <a:endParaRPr/>
          </a:p>
          <a:p>
            <a:pPr indent="0" lvl="0" marL="0" marR="0" rtl="0" algn="l">
              <a:spcBef>
                <a:spcPts val="58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Why the aggregate-demand (AD) curve slopes downward</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Formula of  AD:     AD = C + I + G + NX</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Three effects that causes downward sloping AD curve</a:t>
            </a:r>
            <a:endParaRPr b="0" i="0" sz="2600" u="none" cap="none" strike="noStrike">
              <a:solidFill>
                <a:schemeClr val="dk1"/>
              </a:solidFill>
              <a:latin typeface="Libre Baskerville"/>
              <a:ea typeface="Libre Baskerville"/>
              <a:cs typeface="Libre Baskerville"/>
              <a:sym typeface="Libre Baskerville"/>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Wealth effect (C )</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Interest-rate effect (I)</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Exchange-rate effect (NX)</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Assumption: government spending (G) is fixed by policy</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27" name="Google Shape;227;p36"/>
          <p:cNvSpPr txBox="1"/>
          <p:nvPr>
            <p:ph type="title"/>
          </p:nvPr>
        </p:nvSpPr>
        <p:spPr>
          <a:xfrm>
            <a:off x="914400" y="0"/>
            <a:ext cx="7772400" cy="944562"/>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1" name="Shape 231"/>
        <p:cNvGrpSpPr/>
        <p:nvPr/>
      </p:nvGrpSpPr>
      <p:grpSpPr>
        <a:xfrm>
          <a:off x="0" y="0"/>
          <a:ext cx="0" cy="0"/>
          <a:chOff x="0" y="0"/>
          <a:chExt cx="0" cy="0"/>
        </a:xfrm>
      </p:grpSpPr>
      <p:sp>
        <p:nvSpPr>
          <p:cNvPr id="232" name="Google Shape;232;p37"/>
          <p:cNvSpPr txBox="1"/>
          <p:nvPr>
            <p:ph idx="1" type="body"/>
          </p:nvPr>
        </p:nvSpPr>
        <p:spPr>
          <a:xfrm>
            <a:off x="152400" y="838200"/>
            <a:ext cx="8991600" cy="54864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Why the aggregate-demand (AD) curve slopes downward</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110000"/>
              </a:lnSpc>
              <a:spcBef>
                <a:spcPts val="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Price level &amp; consumption (C ): wealth effect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110000"/>
              </a:lnSpc>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Decrease in price level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Increase - real value of money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Consumers – wealthier </a:t>
            </a:r>
            <a:r>
              <a:rPr b="0" i="0" lang="en-US" sz="2600" u="none" cap="none" strike="noStrike">
                <a:solidFill>
                  <a:schemeClr val="dk1"/>
                </a:solidFill>
                <a:latin typeface="Times New Roman"/>
                <a:ea typeface="Times New Roman"/>
                <a:cs typeface="Times New Roman"/>
                <a:sym typeface="Times New Roman"/>
              </a:rPr>
              <a:t>→</a:t>
            </a:r>
            <a:r>
              <a:rPr b="0" i="0" lang="en-US" sz="2600" u="none" cap="none" strike="noStrike">
                <a:solidFill>
                  <a:schemeClr val="dk1"/>
                </a:solidFill>
                <a:latin typeface="Libre Baskerville"/>
                <a:ea typeface="Libre Baskerville"/>
                <a:cs typeface="Libre Baskerville"/>
                <a:sym typeface="Libre Baskerville"/>
              </a:rPr>
              <a:t> Increase in consumer spending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 Increase in quantity demanded of goods &amp; services</a:t>
            </a:r>
            <a:endParaRPr/>
          </a:p>
          <a:p>
            <a:pPr indent="-274320" lvl="0" marL="274320" marR="0" rtl="0" algn="l">
              <a:lnSpc>
                <a:spcPct val="100000"/>
              </a:lnSpc>
              <a:spcBef>
                <a:spcPts val="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Price level &amp; investment (I): interest-rate effect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100000"/>
              </a:lnSpc>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Decrease in price level </a:t>
            </a:r>
            <a:r>
              <a:rPr b="0" i="0" lang="en-US" sz="2600" u="none" cap="none" strike="noStrike">
                <a:solidFill>
                  <a:schemeClr val="dk1"/>
                </a:solidFill>
                <a:latin typeface="Times New Roman"/>
                <a:ea typeface="Times New Roman"/>
                <a:cs typeface="Times New Roman"/>
                <a:sym typeface="Times New Roman"/>
              </a:rPr>
              <a:t>→</a:t>
            </a:r>
            <a:r>
              <a:rPr b="0" i="0" lang="en-US" sz="2600" u="none" cap="none" strike="noStrike">
                <a:solidFill>
                  <a:schemeClr val="dk1"/>
                </a:solidFill>
                <a:latin typeface="Libre Baskerville"/>
                <a:ea typeface="Libre Baskerville"/>
                <a:cs typeface="Libre Baskerville"/>
                <a:sym typeface="Libre Baskerville"/>
              </a:rPr>
              <a:t> Decrease – interest rate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Increase spending on investment goods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 Increase in quantity demanded of goods &amp; services</a:t>
            </a:r>
            <a:endParaRPr/>
          </a:p>
          <a:p>
            <a:pPr indent="-274320" lvl="0" marL="274320" marR="0" rtl="0" algn="l">
              <a:lnSpc>
                <a:spcPct val="100000"/>
              </a:lnSpc>
              <a:spcBef>
                <a:spcPts val="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Price level &amp; net exports (NX): exchange-rate effect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100000"/>
              </a:lnSpc>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Decrease in U.S. price level </a:t>
            </a:r>
            <a:r>
              <a:rPr b="0" i="0" lang="en-US" sz="2600" u="none" cap="none" strike="noStrike">
                <a:solidFill>
                  <a:schemeClr val="dk1"/>
                </a:solidFill>
                <a:latin typeface="Times New Roman"/>
                <a:ea typeface="Times New Roman"/>
                <a:cs typeface="Times New Roman"/>
                <a:sym typeface="Times New Roman"/>
              </a:rPr>
              <a:t>→</a:t>
            </a:r>
            <a:r>
              <a:rPr b="0" i="0" lang="en-US" sz="2600" u="none" cap="none" strike="noStrike">
                <a:solidFill>
                  <a:schemeClr val="dk1"/>
                </a:solidFill>
                <a:latin typeface="Libre Baskerville"/>
                <a:ea typeface="Libre Baskerville"/>
                <a:cs typeface="Libre Baskerville"/>
                <a:sym typeface="Libre Baskerville"/>
              </a:rPr>
              <a:t> Decrease – interest rate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Domestic currency – depreciates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Stimulates net exports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Increase in quantity demanded of goods &amp; services</a:t>
            </a:r>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33" name="Google Shape;233;p37"/>
          <p:cNvSpPr txBox="1"/>
          <p:nvPr>
            <p:ph type="title"/>
          </p:nvPr>
        </p:nvSpPr>
        <p:spPr>
          <a:xfrm>
            <a:off x="249375" y="-13860"/>
            <a:ext cx="8077200" cy="8382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7" name="Shape 237"/>
        <p:cNvGrpSpPr/>
        <p:nvPr/>
      </p:nvGrpSpPr>
      <p:grpSpPr>
        <a:xfrm>
          <a:off x="0" y="0"/>
          <a:ext cx="0" cy="0"/>
          <a:chOff x="0" y="0"/>
          <a:chExt cx="0" cy="0"/>
        </a:xfrm>
      </p:grpSpPr>
      <p:sp>
        <p:nvSpPr>
          <p:cNvPr id="238" name="Google Shape;238;p38"/>
          <p:cNvSpPr txBox="1"/>
          <p:nvPr>
            <p:ph idx="1" type="body"/>
          </p:nvPr>
        </p:nvSpPr>
        <p:spPr>
          <a:xfrm>
            <a:off x="381000" y="990600"/>
            <a:ext cx="8534400" cy="51816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1" lang="en-US" sz="2405" u="sng" cap="none" strike="noStrike">
                <a:solidFill>
                  <a:schemeClr val="dk1"/>
                </a:solidFill>
                <a:latin typeface="Libre Baskerville"/>
                <a:ea typeface="Libre Baskerville"/>
                <a:cs typeface="Libre Baskerville"/>
                <a:sym typeface="Libre Baskerville"/>
              </a:rPr>
              <a:t>Why the aggregate-demand (AD) curve slopes downward</a:t>
            </a:r>
            <a:endParaRPr b="0" i="0" sz="2405" u="none" cap="none" strike="noStrike">
              <a:solidFill>
                <a:schemeClr val="dk1"/>
              </a:solidFill>
              <a:latin typeface="Libre Baskerville"/>
              <a:ea typeface="Libre Baskerville"/>
              <a:cs typeface="Libre Baskerville"/>
              <a:sym typeface="Libre Baskerville"/>
            </a:endParaRPr>
          </a:p>
          <a:p>
            <a:pPr indent="-274320" lvl="0" marL="274320" marR="0" rtl="0" algn="l">
              <a:lnSpc>
                <a:spcPct val="90000"/>
              </a:lnSpc>
              <a:spcBef>
                <a:spcPts val="580"/>
              </a:spcBef>
              <a:spcAft>
                <a:spcPts val="0"/>
              </a:spcAft>
              <a:buClr>
                <a:schemeClr val="accent1"/>
              </a:buClr>
              <a:buSzPts val="2202"/>
              <a:buFont typeface="Noto Sans Symbols"/>
              <a:buChar char="●"/>
            </a:pPr>
            <a:r>
              <a:rPr b="0" i="0" lang="en-US" sz="2590" u="none" cap="none" strike="noStrike">
                <a:solidFill>
                  <a:schemeClr val="dk1"/>
                </a:solidFill>
                <a:latin typeface="Libre Baskerville"/>
                <a:ea typeface="Libre Baskerville"/>
                <a:cs typeface="Libre Baskerville"/>
                <a:sym typeface="Libre Baskerville"/>
              </a:rPr>
              <a:t>A fall in price level increases quantity of goods&amp; services demanded because: </a:t>
            </a:r>
            <a:endParaRPr b="0" i="0" sz="2590" u="none" cap="none" strike="noStrike">
              <a:solidFill>
                <a:schemeClr val="dk1"/>
              </a:solidFill>
              <a:latin typeface="Libre Baskerville"/>
              <a:ea typeface="Libre Baskerville"/>
              <a:cs typeface="Libre Baskerville"/>
              <a:sym typeface="Libre Baskerville"/>
            </a:endParaRPr>
          </a:p>
          <a:p>
            <a:pPr indent="-514350" lvl="0" marL="514350" marR="0" rtl="0" algn="l">
              <a:lnSpc>
                <a:spcPct val="90000"/>
              </a:lnSpc>
              <a:spcBef>
                <a:spcPts val="580"/>
              </a:spcBef>
              <a:spcAft>
                <a:spcPts val="0"/>
              </a:spcAft>
              <a:buClr>
                <a:schemeClr val="accent1"/>
              </a:buClr>
              <a:buSzPts val="2202"/>
              <a:buFont typeface="Noto Sans Symbols"/>
              <a:buAutoNum type="arabicPeriod"/>
            </a:pPr>
            <a:r>
              <a:rPr b="0" i="0" lang="en-US" sz="2590" u="none" cap="none" strike="noStrike">
                <a:solidFill>
                  <a:schemeClr val="dk1"/>
                </a:solidFill>
                <a:latin typeface="Libre Baskerville"/>
                <a:ea typeface="Libre Baskerville"/>
                <a:cs typeface="Libre Baskerville"/>
                <a:sym typeface="Libre Baskerville"/>
              </a:rPr>
              <a:t>Consumers are wealthier - stimulates the demand for consumption goods</a:t>
            </a:r>
            <a:endParaRPr/>
          </a:p>
          <a:p>
            <a:pPr indent="-514350" lvl="0" marL="514350" marR="0" rtl="0" algn="l">
              <a:lnSpc>
                <a:spcPct val="90000"/>
              </a:lnSpc>
              <a:spcBef>
                <a:spcPts val="580"/>
              </a:spcBef>
              <a:spcAft>
                <a:spcPts val="0"/>
              </a:spcAft>
              <a:buClr>
                <a:schemeClr val="accent1"/>
              </a:buClr>
              <a:buSzPts val="2202"/>
              <a:buFont typeface="Noto Sans Symbols"/>
              <a:buAutoNum type="arabicPeriod"/>
            </a:pPr>
            <a:r>
              <a:rPr b="0" i="0" lang="en-US" sz="2590" u="none" cap="none" strike="noStrike">
                <a:solidFill>
                  <a:schemeClr val="dk1"/>
                </a:solidFill>
                <a:latin typeface="Libre Baskerville"/>
                <a:ea typeface="Libre Baskerville"/>
                <a:cs typeface="Libre Baskerville"/>
                <a:sym typeface="Libre Baskerville"/>
              </a:rPr>
              <a:t>Interest rates fall - stimulates the demand for investment goods</a:t>
            </a:r>
            <a:endParaRPr/>
          </a:p>
          <a:p>
            <a:pPr indent="-514350" lvl="0" marL="514350" marR="0" rtl="0" algn="l">
              <a:lnSpc>
                <a:spcPct val="90000"/>
              </a:lnSpc>
              <a:spcBef>
                <a:spcPts val="580"/>
              </a:spcBef>
              <a:spcAft>
                <a:spcPts val="0"/>
              </a:spcAft>
              <a:buClr>
                <a:schemeClr val="accent1"/>
              </a:buClr>
              <a:buSzPts val="2202"/>
              <a:buFont typeface="Noto Sans Symbols"/>
              <a:buAutoNum type="arabicPeriod"/>
            </a:pPr>
            <a:r>
              <a:rPr b="0" i="0" lang="en-US" sz="2590" u="none" cap="none" strike="noStrike">
                <a:solidFill>
                  <a:schemeClr val="dk1"/>
                </a:solidFill>
                <a:latin typeface="Libre Baskerville"/>
                <a:ea typeface="Libre Baskerville"/>
                <a:cs typeface="Libre Baskerville"/>
                <a:sym typeface="Libre Baskerville"/>
              </a:rPr>
              <a:t>Currency depreciates - stimulates the demand for net exports</a:t>
            </a:r>
            <a:endParaRPr/>
          </a:p>
          <a:p>
            <a:pPr indent="-274320" lvl="0" marL="274320" marR="0" rtl="0" algn="l">
              <a:lnSpc>
                <a:spcPct val="90000"/>
              </a:lnSpc>
              <a:spcBef>
                <a:spcPts val="580"/>
              </a:spcBef>
              <a:spcAft>
                <a:spcPts val="0"/>
              </a:spcAft>
              <a:buClr>
                <a:schemeClr val="accent1"/>
              </a:buClr>
              <a:buSzPts val="2202"/>
              <a:buFont typeface="Noto Sans Symbols"/>
              <a:buChar char="●"/>
            </a:pPr>
            <a:r>
              <a:rPr b="0" i="0" lang="en-US" sz="2590" u="none" cap="none" strike="noStrike">
                <a:solidFill>
                  <a:schemeClr val="dk1"/>
                </a:solidFill>
                <a:latin typeface="Libre Baskerville"/>
                <a:ea typeface="Libre Baskerville"/>
                <a:cs typeface="Libre Baskerville"/>
                <a:sym typeface="Libre Baskerville"/>
              </a:rPr>
              <a:t>A rise in price level Decreases quantity of goods and services demanded, because: </a:t>
            </a:r>
            <a:endParaRPr b="0" i="0" sz="2590" u="none" cap="none" strike="noStrike">
              <a:solidFill>
                <a:schemeClr val="dk1"/>
              </a:solidFill>
              <a:latin typeface="Libre Baskerville"/>
              <a:ea typeface="Libre Baskerville"/>
              <a:cs typeface="Libre Baskerville"/>
              <a:sym typeface="Libre Baskerville"/>
            </a:endParaRPr>
          </a:p>
          <a:p>
            <a:pPr indent="-514350" lvl="0" marL="514350" marR="0" rtl="0" algn="l">
              <a:lnSpc>
                <a:spcPct val="90000"/>
              </a:lnSpc>
              <a:spcBef>
                <a:spcPts val="580"/>
              </a:spcBef>
              <a:spcAft>
                <a:spcPts val="0"/>
              </a:spcAft>
              <a:buClr>
                <a:schemeClr val="accent1"/>
              </a:buClr>
              <a:buSzPts val="2202"/>
              <a:buFont typeface="Noto Sans Symbols"/>
              <a:buAutoNum type="arabicPeriod"/>
            </a:pPr>
            <a:r>
              <a:rPr b="0" i="0" lang="en-US" sz="2590" u="none" cap="none" strike="noStrike">
                <a:solidFill>
                  <a:schemeClr val="dk1"/>
                </a:solidFill>
                <a:latin typeface="Libre Baskerville"/>
                <a:ea typeface="Libre Baskerville"/>
                <a:cs typeface="Libre Baskerville"/>
                <a:sym typeface="Libre Baskerville"/>
              </a:rPr>
              <a:t>Consumers are poorer – depress consumer spending </a:t>
            </a:r>
            <a:endParaRPr/>
          </a:p>
          <a:p>
            <a:pPr indent="-514350" lvl="0" marL="514350" marR="0" rtl="0" algn="l">
              <a:lnSpc>
                <a:spcPct val="90000"/>
              </a:lnSpc>
              <a:spcBef>
                <a:spcPts val="580"/>
              </a:spcBef>
              <a:spcAft>
                <a:spcPts val="0"/>
              </a:spcAft>
              <a:buClr>
                <a:schemeClr val="accent1"/>
              </a:buClr>
              <a:buSzPts val="2202"/>
              <a:buFont typeface="Noto Sans Symbols"/>
              <a:buAutoNum type="arabicPeriod"/>
            </a:pPr>
            <a:r>
              <a:rPr b="0" i="0" lang="en-US" sz="2590" u="none" cap="none" strike="noStrike">
                <a:solidFill>
                  <a:schemeClr val="dk1"/>
                </a:solidFill>
                <a:latin typeface="Libre Baskerville"/>
                <a:ea typeface="Libre Baskerville"/>
                <a:cs typeface="Libre Baskerville"/>
                <a:sym typeface="Libre Baskerville"/>
              </a:rPr>
              <a:t>Higher interest rates fall - depress investment spending</a:t>
            </a:r>
            <a:endParaRPr/>
          </a:p>
          <a:p>
            <a:pPr indent="-514350" lvl="0" marL="514350" marR="0" rtl="0" algn="l">
              <a:lnSpc>
                <a:spcPct val="90000"/>
              </a:lnSpc>
              <a:spcBef>
                <a:spcPts val="580"/>
              </a:spcBef>
              <a:spcAft>
                <a:spcPts val="0"/>
              </a:spcAft>
              <a:buClr>
                <a:schemeClr val="accent1"/>
              </a:buClr>
              <a:buSzPts val="2202"/>
              <a:buFont typeface="Noto Sans Symbols"/>
              <a:buAutoNum type="arabicPeriod"/>
            </a:pPr>
            <a:r>
              <a:rPr b="0" i="0" lang="en-US" sz="2590" u="none" cap="none" strike="noStrike">
                <a:solidFill>
                  <a:schemeClr val="dk1"/>
                </a:solidFill>
                <a:latin typeface="Libre Baskerville"/>
                <a:ea typeface="Libre Baskerville"/>
                <a:cs typeface="Libre Baskerville"/>
                <a:sym typeface="Libre Baskerville"/>
              </a:rPr>
              <a:t>Currency appreciates – depress net exports</a:t>
            </a:r>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239" name="Google Shape;239;p38"/>
          <p:cNvSpPr txBox="1"/>
          <p:nvPr>
            <p:ph type="title"/>
          </p:nvPr>
        </p:nvSpPr>
        <p:spPr>
          <a:xfrm>
            <a:off x="914400" y="0"/>
            <a:ext cx="7772400" cy="792162"/>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3" name="Shape 243"/>
        <p:cNvGrpSpPr/>
        <p:nvPr/>
      </p:nvGrpSpPr>
      <p:grpSpPr>
        <a:xfrm>
          <a:off x="0" y="0"/>
          <a:ext cx="0" cy="0"/>
          <a:chOff x="0" y="0"/>
          <a:chExt cx="0" cy="0"/>
        </a:xfrm>
      </p:grpSpPr>
      <p:sp>
        <p:nvSpPr>
          <p:cNvPr id="244" name="Google Shape;244;p39"/>
          <p:cNvSpPr txBox="1"/>
          <p:nvPr>
            <p:ph type="title"/>
          </p:nvPr>
        </p:nvSpPr>
        <p:spPr>
          <a:xfrm>
            <a:off x="304800" y="685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The aggregate-demand curve</a:t>
            </a:r>
            <a:endParaRPr/>
          </a:p>
        </p:txBody>
      </p:sp>
      <p:grpSp>
        <p:nvGrpSpPr>
          <p:cNvPr id="245" name="Google Shape;245;p39"/>
          <p:cNvGrpSpPr/>
          <p:nvPr/>
        </p:nvGrpSpPr>
        <p:grpSpPr>
          <a:xfrm>
            <a:off x="1701800" y="1389063"/>
            <a:ext cx="5384800" cy="3184526"/>
            <a:chOff x="1135612" y="1151956"/>
            <a:chExt cx="5383941" cy="3183333"/>
          </a:xfrm>
        </p:grpSpPr>
        <p:grpSp>
          <p:nvGrpSpPr>
            <p:cNvPr id="246" name="Google Shape;246;p39"/>
            <p:cNvGrpSpPr/>
            <p:nvPr/>
          </p:nvGrpSpPr>
          <p:grpSpPr>
            <a:xfrm>
              <a:off x="1816540" y="1199563"/>
              <a:ext cx="4703014" cy="3135726"/>
              <a:chOff x="1816540" y="1199563"/>
              <a:chExt cx="4703014" cy="3135726"/>
            </a:xfrm>
          </p:grpSpPr>
          <p:cxnSp>
            <p:nvCxnSpPr>
              <p:cNvPr id="247" name="Google Shape;247;p39"/>
              <p:cNvCxnSpPr/>
              <p:nvPr/>
            </p:nvCxnSpPr>
            <p:spPr>
              <a:xfrm rot="5400000">
                <a:off x="24947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248" name="Google Shape;248;p39"/>
              <p:cNvSpPr/>
              <p:nvPr/>
            </p:nvSpPr>
            <p:spPr>
              <a:xfrm>
                <a:off x="1840349" y="1199563"/>
                <a:ext cx="4679204"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grpSp>
        <p:sp>
          <p:nvSpPr>
            <p:cNvPr id="249" name="Google Shape;249;p39"/>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Price</a:t>
              </a:r>
              <a:endParaRPr/>
            </a:p>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Level</a:t>
              </a:r>
              <a:endParaRPr/>
            </a:p>
          </p:txBody>
        </p:sp>
      </p:grpSp>
      <p:grpSp>
        <p:nvGrpSpPr>
          <p:cNvPr id="250" name="Google Shape;250;p39"/>
          <p:cNvGrpSpPr/>
          <p:nvPr/>
        </p:nvGrpSpPr>
        <p:grpSpPr>
          <a:xfrm>
            <a:off x="2413000" y="4546600"/>
            <a:ext cx="5283200" cy="338138"/>
            <a:chOff x="1805049" y="4308771"/>
            <a:chExt cx="5283584" cy="337969"/>
          </a:xfrm>
        </p:grpSpPr>
        <p:cxnSp>
          <p:nvCxnSpPr>
            <p:cNvPr id="251" name="Google Shape;251;p39"/>
            <p:cNvCxnSpPr/>
            <p:nvPr/>
          </p:nvCxnSpPr>
          <p:spPr>
            <a:xfrm flipH="1" rot="10800000">
              <a:off x="1805049" y="4332572"/>
              <a:ext cx="4624723" cy="1586"/>
            </a:xfrm>
            <a:prstGeom prst="straightConnector1">
              <a:avLst/>
            </a:prstGeom>
            <a:noFill/>
            <a:ln cap="flat" cmpd="sng" w="28575">
              <a:solidFill>
                <a:schemeClr val="dk1"/>
              </a:solidFill>
              <a:prstDash val="solid"/>
              <a:round/>
              <a:headEnd len="sm" w="sm" type="none"/>
              <a:tailEnd len="sm" w="sm" type="none"/>
            </a:ln>
          </p:spPr>
        </p:cxnSp>
        <p:sp>
          <p:nvSpPr>
            <p:cNvPr id="252" name="Google Shape;252;p39"/>
            <p:cNvSpPr txBox="1"/>
            <p:nvPr/>
          </p:nvSpPr>
          <p:spPr>
            <a:xfrm>
              <a:off x="5235279" y="4308771"/>
              <a:ext cx="1853354"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Quantity of Output</a:t>
              </a:r>
              <a:endParaRPr/>
            </a:p>
          </p:txBody>
        </p:sp>
      </p:grpSp>
      <p:grpSp>
        <p:nvGrpSpPr>
          <p:cNvPr id="253" name="Google Shape;253;p39"/>
          <p:cNvGrpSpPr/>
          <p:nvPr/>
        </p:nvGrpSpPr>
        <p:grpSpPr>
          <a:xfrm>
            <a:off x="2011362" y="2549525"/>
            <a:ext cx="1708150" cy="338138"/>
            <a:chOff x="1403317" y="2727305"/>
            <a:chExt cx="1707852" cy="338460"/>
          </a:xfrm>
        </p:grpSpPr>
        <p:cxnSp>
          <p:nvCxnSpPr>
            <p:cNvPr id="254" name="Google Shape;254;p39"/>
            <p:cNvCxnSpPr/>
            <p:nvPr/>
          </p:nvCxnSpPr>
          <p:spPr>
            <a:xfrm rot="10800000">
              <a:off x="1828693" y="2897330"/>
              <a:ext cx="1282476" cy="0"/>
            </a:xfrm>
            <a:prstGeom prst="straightConnector1">
              <a:avLst/>
            </a:prstGeom>
            <a:noFill/>
            <a:ln cap="flat" cmpd="sng" w="9525">
              <a:solidFill>
                <a:schemeClr val="dk1"/>
              </a:solidFill>
              <a:prstDash val="dot"/>
              <a:round/>
              <a:headEnd len="sm" w="sm" type="none"/>
              <a:tailEnd len="sm" w="sm" type="none"/>
            </a:ln>
          </p:spPr>
        </p:cxnSp>
        <p:sp>
          <p:nvSpPr>
            <p:cNvPr id="255" name="Google Shape;255;p39"/>
            <p:cNvSpPr txBox="1"/>
            <p:nvPr/>
          </p:nvSpPr>
          <p:spPr>
            <a:xfrm>
              <a:off x="1403317" y="2727305"/>
              <a:ext cx="396296" cy="338460"/>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a:t>
              </a:r>
              <a:r>
                <a:rPr b="0" baseline="-25000" i="0" lang="en-US" sz="1600" u="none" cap="none" strike="noStrike">
                  <a:solidFill>
                    <a:schemeClr val="dk1"/>
                  </a:solidFill>
                  <a:latin typeface="Arial"/>
                  <a:ea typeface="Arial"/>
                  <a:cs typeface="Arial"/>
                  <a:sym typeface="Arial"/>
                </a:rPr>
                <a:t>1</a:t>
              </a:r>
              <a:endParaRPr/>
            </a:p>
          </p:txBody>
        </p:sp>
      </p:grpSp>
      <p:grpSp>
        <p:nvGrpSpPr>
          <p:cNvPr id="256" name="Google Shape;256;p39"/>
          <p:cNvGrpSpPr/>
          <p:nvPr/>
        </p:nvGrpSpPr>
        <p:grpSpPr>
          <a:xfrm>
            <a:off x="2620962" y="2030413"/>
            <a:ext cx="4300538" cy="2449512"/>
            <a:chOff x="2054516" y="1793327"/>
            <a:chExt cx="4300082" cy="2448019"/>
          </a:xfrm>
        </p:grpSpPr>
        <p:cxnSp>
          <p:nvCxnSpPr>
            <p:cNvPr id="257" name="Google Shape;257;p39"/>
            <p:cNvCxnSpPr/>
            <p:nvPr/>
          </p:nvCxnSpPr>
          <p:spPr>
            <a:xfrm>
              <a:off x="2054516" y="1793327"/>
              <a:ext cx="3147679" cy="2041867"/>
            </a:xfrm>
            <a:prstGeom prst="straightConnector1">
              <a:avLst/>
            </a:prstGeom>
            <a:noFill/>
            <a:ln cap="flat" cmpd="sng" w="38100">
              <a:solidFill>
                <a:srgbClr val="0000B8"/>
              </a:solidFill>
              <a:prstDash val="solid"/>
              <a:round/>
              <a:headEnd len="sm" w="sm" type="none"/>
              <a:tailEnd len="sm" w="sm" type="none"/>
            </a:ln>
          </p:spPr>
        </p:cxnSp>
        <p:sp>
          <p:nvSpPr>
            <p:cNvPr id="258" name="Google Shape;258;p39"/>
            <p:cNvSpPr txBox="1"/>
            <p:nvPr/>
          </p:nvSpPr>
          <p:spPr>
            <a:xfrm>
              <a:off x="4425763" y="3902865"/>
              <a:ext cx="1928835"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Aggregate demand</a:t>
              </a:r>
              <a:endParaRPr/>
            </a:p>
          </p:txBody>
        </p:sp>
      </p:grpSp>
      <p:grpSp>
        <p:nvGrpSpPr>
          <p:cNvPr id="259" name="Google Shape;259;p39"/>
          <p:cNvGrpSpPr/>
          <p:nvPr/>
        </p:nvGrpSpPr>
        <p:grpSpPr>
          <a:xfrm>
            <a:off x="3536950" y="2651125"/>
            <a:ext cx="396875" cy="2255838"/>
            <a:chOff x="3250300" y="2414213"/>
            <a:chExt cx="396512" cy="2254938"/>
          </a:xfrm>
        </p:grpSpPr>
        <p:grpSp>
          <p:nvGrpSpPr>
            <p:cNvPr id="260" name="Google Shape;260;p39"/>
            <p:cNvGrpSpPr/>
            <p:nvPr/>
          </p:nvGrpSpPr>
          <p:grpSpPr>
            <a:xfrm>
              <a:off x="3250300" y="2469754"/>
              <a:ext cx="396512" cy="2199397"/>
              <a:chOff x="3226550" y="2469754"/>
              <a:chExt cx="396512" cy="2199397"/>
            </a:xfrm>
          </p:grpSpPr>
          <p:cxnSp>
            <p:nvCxnSpPr>
              <p:cNvPr id="261" name="Google Shape;261;p39"/>
              <p:cNvCxnSpPr/>
              <p:nvPr/>
            </p:nvCxnSpPr>
            <p:spPr>
              <a:xfrm rot="5400000">
                <a:off x="2481417" y="3408385"/>
                <a:ext cx="1877262" cy="0"/>
              </a:xfrm>
              <a:prstGeom prst="straightConnector1">
                <a:avLst/>
              </a:prstGeom>
              <a:noFill/>
              <a:ln cap="flat" cmpd="sng" w="9525">
                <a:solidFill>
                  <a:schemeClr val="dk1"/>
                </a:solidFill>
                <a:prstDash val="dot"/>
                <a:round/>
                <a:headEnd len="sm" w="sm" type="none"/>
                <a:tailEnd len="sm" w="sm" type="none"/>
              </a:ln>
            </p:spPr>
          </p:cxnSp>
          <p:sp>
            <p:nvSpPr>
              <p:cNvPr id="262" name="Google Shape;262;p39"/>
              <p:cNvSpPr txBox="1"/>
              <p:nvPr/>
            </p:nvSpPr>
            <p:spPr>
              <a:xfrm>
                <a:off x="3226550" y="4330536"/>
                <a:ext cx="396512" cy="33861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Y</a:t>
                </a:r>
                <a:r>
                  <a:rPr b="0" baseline="-25000" i="0" lang="en-US" sz="1600" u="none" cap="none" strike="noStrike">
                    <a:solidFill>
                      <a:schemeClr val="dk1"/>
                    </a:solidFill>
                    <a:latin typeface="Arial"/>
                    <a:ea typeface="Arial"/>
                    <a:cs typeface="Arial"/>
                    <a:sym typeface="Arial"/>
                  </a:rPr>
                  <a:t>1</a:t>
                </a:r>
                <a:endParaRPr/>
              </a:p>
            </p:txBody>
          </p:sp>
        </p:grpSp>
        <p:sp>
          <p:nvSpPr>
            <p:cNvPr id="263" name="Google Shape;263;p39"/>
            <p:cNvSpPr/>
            <p:nvPr/>
          </p:nvSpPr>
          <p:spPr>
            <a:xfrm>
              <a:off x="3381148" y="2414213"/>
              <a:ext cx="146073" cy="136668"/>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sp>
        <p:nvSpPr>
          <p:cNvPr id="264" name="Google Shape;264;p39"/>
          <p:cNvSpPr txBox="1"/>
          <p:nvPr/>
        </p:nvSpPr>
        <p:spPr>
          <a:xfrm>
            <a:off x="205510" y="5463885"/>
            <a:ext cx="8812213" cy="132397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A fall in the price level from P</a:t>
            </a:r>
            <a:r>
              <a:rPr b="0" baseline="-25000" i="0" lang="en-US" sz="1600" u="none" cap="none" strike="noStrike">
                <a:solidFill>
                  <a:schemeClr val="dk1"/>
                </a:solidFill>
                <a:latin typeface="Arial"/>
                <a:ea typeface="Arial"/>
                <a:cs typeface="Arial"/>
                <a:sym typeface="Arial"/>
              </a:rPr>
              <a:t>1</a:t>
            </a:r>
            <a:r>
              <a:rPr b="0" i="0" lang="en-US" sz="1600" u="none" cap="none" strike="noStrike">
                <a:solidFill>
                  <a:schemeClr val="dk1"/>
                </a:solidFill>
                <a:latin typeface="Arial"/>
                <a:ea typeface="Arial"/>
                <a:cs typeface="Arial"/>
                <a:sym typeface="Arial"/>
              </a:rPr>
              <a:t> to P</a:t>
            </a:r>
            <a:r>
              <a:rPr b="0" baseline="-25000" i="0" lang="en-US" sz="1600" u="none" cap="none" strike="noStrike">
                <a:solidFill>
                  <a:schemeClr val="dk1"/>
                </a:solidFill>
                <a:latin typeface="Arial"/>
                <a:ea typeface="Arial"/>
                <a:cs typeface="Arial"/>
                <a:sym typeface="Arial"/>
              </a:rPr>
              <a:t>2</a:t>
            </a:r>
            <a:r>
              <a:rPr b="0" i="0" lang="en-US" sz="1600" u="none" cap="none" strike="noStrike">
                <a:solidFill>
                  <a:schemeClr val="dk1"/>
                </a:solidFill>
                <a:latin typeface="Arial"/>
                <a:ea typeface="Arial"/>
                <a:cs typeface="Arial"/>
                <a:sym typeface="Arial"/>
              </a:rPr>
              <a:t> increases the quantity of goods and services demanded from Y</a:t>
            </a:r>
            <a:r>
              <a:rPr b="0" baseline="-25000" i="0" lang="en-US" sz="1600" u="none" cap="none" strike="noStrike">
                <a:solidFill>
                  <a:schemeClr val="dk1"/>
                </a:solidFill>
                <a:latin typeface="Arial"/>
                <a:ea typeface="Arial"/>
                <a:cs typeface="Arial"/>
                <a:sym typeface="Arial"/>
              </a:rPr>
              <a:t>1</a:t>
            </a:r>
            <a:r>
              <a:rPr b="0" i="0" lang="en-US" sz="1600" u="none" cap="none" strike="noStrike">
                <a:solidFill>
                  <a:schemeClr val="dk1"/>
                </a:solidFill>
                <a:latin typeface="Arial"/>
                <a:ea typeface="Arial"/>
                <a:cs typeface="Arial"/>
                <a:sym typeface="Arial"/>
              </a:rPr>
              <a:t> to Y</a:t>
            </a:r>
            <a:r>
              <a:rPr b="0" baseline="-25000" i="0" lang="en-US" sz="1600" u="none" cap="none" strike="noStrike">
                <a:solidFill>
                  <a:schemeClr val="dk1"/>
                </a:solidFill>
                <a:latin typeface="Arial"/>
                <a:ea typeface="Arial"/>
                <a:cs typeface="Arial"/>
                <a:sym typeface="Arial"/>
              </a:rPr>
              <a:t>2</a:t>
            </a:r>
            <a:r>
              <a:rPr b="0" i="0" lang="en-US" sz="1600" u="none" cap="none" strike="noStrike">
                <a:solidFill>
                  <a:schemeClr val="dk1"/>
                </a:solidFill>
                <a:latin typeface="Arial"/>
                <a:ea typeface="Arial"/>
                <a:cs typeface="Arial"/>
                <a:sym typeface="Arial"/>
              </a:rPr>
              <a:t>. There are three reasons for this negative relationship. As the price level falls, real wealth rises, interest rates fall, and the exchange rate depreciates. These effects stimulate spending on consumption, investment, and net exports. Increased spending on any or all of these components of output means a larger quantity of goods and services demanded.</a:t>
            </a:r>
            <a:endParaRPr/>
          </a:p>
        </p:txBody>
      </p:sp>
      <p:grpSp>
        <p:nvGrpSpPr>
          <p:cNvPr id="265" name="Google Shape;265;p39"/>
          <p:cNvGrpSpPr/>
          <p:nvPr/>
        </p:nvGrpSpPr>
        <p:grpSpPr>
          <a:xfrm>
            <a:off x="2009775" y="3282950"/>
            <a:ext cx="2884487" cy="339725"/>
            <a:chOff x="1403319" y="2727305"/>
            <a:chExt cx="2885584" cy="338460"/>
          </a:xfrm>
        </p:grpSpPr>
        <p:cxnSp>
          <p:nvCxnSpPr>
            <p:cNvPr id="266" name="Google Shape;266;p39"/>
            <p:cNvCxnSpPr/>
            <p:nvPr/>
          </p:nvCxnSpPr>
          <p:spPr>
            <a:xfrm rot="10800000">
              <a:off x="1828931" y="2896535"/>
              <a:ext cx="2459972" cy="3163"/>
            </a:xfrm>
            <a:prstGeom prst="straightConnector1">
              <a:avLst/>
            </a:prstGeom>
            <a:noFill/>
            <a:ln cap="flat" cmpd="sng" w="9525">
              <a:solidFill>
                <a:schemeClr val="dk1"/>
              </a:solidFill>
              <a:prstDash val="dot"/>
              <a:round/>
              <a:headEnd len="sm" w="sm" type="none"/>
              <a:tailEnd len="sm" w="sm" type="none"/>
            </a:ln>
          </p:spPr>
        </p:cxnSp>
        <p:sp>
          <p:nvSpPr>
            <p:cNvPr id="267" name="Google Shape;267;p39"/>
            <p:cNvSpPr txBox="1"/>
            <p:nvPr/>
          </p:nvSpPr>
          <p:spPr>
            <a:xfrm>
              <a:off x="1403319" y="2727305"/>
              <a:ext cx="396296" cy="338460"/>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a:t>
              </a:r>
              <a:r>
                <a:rPr b="0" baseline="-25000" i="0" lang="en-US" sz="1600" u="none" cap="none" strike="noStrike">
                  <a:solidFill>
                    <a:schemeClr val="dk1"/>
                  </a:solidFill>
                  <a:latin typeface="Arial"/>
                  <a:ea typeface="Arial"/>
                  <a:cs typeface="Arial"/>
                  <a:sym typeface="Arial"/>
                </a:rPr>
                <a:t>2</a:t>
              </a:r>
              <a:endParaRPr/>
            </a:p>
          </p:txBody>
        </p:sp>
      </p:grpSp>
      <p:grpSp>
        <p:nvGrpSpPr>
          <p:cNvPr id="268" name="Google Shape;268;p39"/>
          <p:cNvGrpSpPr/>
          <p:nvPr/>
        </p:nvGrpSpPr>
        <p:grpSpPr>
          <a:xfrm>
            <a:off x="4664075" y="3397250"/>
            <a:ext cx="395287" cy="1519238"/>
            <a:chOff x="3250303" y="3150596"/>
            <a:chExt cx="396512" cy="1518555"/>
          </a:xfrm>
        </p:grpSpPr>
        <p:grpSp>
          <p:nvGrpSpPr>
            <p:cNvPr id="269" name="Google Shape;269;p39"/>
            <p:cNvGrpSpPr/>
            <p:nvPr/>
          </p:nvGrpSpPr>
          <p:grpSpPr>
            <a:xfrm>
              <a:off x="3250303" y="3207720"/>
              <a:ext cx="396512" cy="1461431"/>
              <a:chOff x="3226553" y="3207720"/>
              <a:chExt cx="396512" cy="1461431"/>
            </a:xfrm>
          </p:grpSpPr>
          <p:cxnSp>
            <p:nvCxnSpPr>
              <p:cNvPr id="270" name="Google Shape;270;p39"/>
              <p:cNvCxnSpPr/>
              <p:nvPr/>
            </p:nvCxnSpPr>
            <p:spPr>
              <a:xfrm rot="5400000">
                <a:off x="2851171" y="3775784"/>
                <a:ext cx="1139313" cy="3185"/>
              </a:xfrm>
              <a:prstGeom prst="straightConnector1">
                <a:avLst/>
              </a:prstGeom>
              <a:noFill/>
              <a:ln cap="flat" cmpd="sng" w="9525">
                <a:solidFill>
                  <a:schemeClr val="dk1"/>
                </a:solidFill>
                <a:prstDash val="dot"/>
                <a:round/>
                <a:headEnd len="sm" w="sm" type="none"/>
                <a:tailEnd len="sm" w="sm" type="none"/>
              </a:ln>
            </p:spPr>
          </p:cxnSp>
          <p:sp>
            <p:nvSpPr>
              <p:cNvPr id="271" name="Google Shape;271;p39"/>
              <p:cNvSpPr txBox="1"/>
              <p:nvPr/>
            </p:nvSpPr>
            <p:spPr>
              <a:xfrm>
                <a:off x="3226553" y="4330536"/>
                <a:ext cx="396512" cy="33861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Y</a:t>
                </a:r>
                <a:r>
                  <a:rPr b="0" baseline="-25000" i="0" lang="en-US" sz="1600" u="none" cap="none" strike="noStrike">
                    <a:solidFill>
                      <a:schemeClr val="dk1"/>
                    </a:solidFill>
                    <a:latin typeface="Arial"/>
                    <a:ea typeface="Arial"/>
                    <a:cs typeface="Arial"/>
                    <a:sym typeface="Arial"/>
                  </a:rPr>
                  <a:t>2</a:t>
                </a:r>
                <a:endParaRPr/>
              </a:p>
            </p:txBody>
          </p:sp>
        </p:grpSp>
        <p:sp>
          <p:nvSpPr>
            <p:cNvPr id="272" name="Google Shape;272;p39"/>
            <p:cNvSpPr/>
            <p:nvPr/>
          </p:nvSpPr>
          <p:spPr>
            <a:xfrm>
              <a:off x="3381148" y="3150596"/>
              <a:ext cx="146073" cy="136669"/>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cxnSp>
        <p:nvCxnSpPr>
          <p:cNvPr id="273" name="Google Shape;273;p39"/>
          <p:cNvCxnSpPr/>
          <p:nvPr/>
        </p:nvCxnSpPr>
        <p:spPr>
          <a:xfrm rot="5400000">
            <a:off x="1851453" y="3075781"/>
            <a:ext cx="711200" cy="1588"/>
          </a:xfrm>
          <a:prstGeom prst="straightConnector1">
            <a:avLst/>
          </a:prstGeom>
          <a:noFill/>
          <a:ln cap="flat" cmpd="sng" w="19050">
            <a:solidFill>
              <a:srgbClr val="800080"/>
            </a:solidFill>
            <a:prstDash val="solid"/>
            <a:round/>
            <a:headEnd len="sm" w="sm" type="none"/>
            <a:tailEnd len="med" w="med" type="triangle"/>
          </a:ln>
        </p:spPr>
      </p:cxnSp>
      <p:cxnSp>
        <p:nvCxnSpPr>
          <p:cNvPr id="274" name="Google Shape;274;p39"/>
          <p:cNvCxnSpPr/>
          <p:nvPr/>
        </p:nvCxnSpPr>
        <p:spPr>
          <a:xfrm flipH="1" rot="10800000">
            <a:off x="3733800" y="4475163"/>
            <a:ext cx="1065213" cy="1587"/>
          </a:xfrm>
          <a:prstGeom prst="straightConnector1">
            <a:avLst/>
          </a:prstGeom>
          <a:noFill/>
          <a:ln cap="flat" cmpd="sng" w="19050">
            <a:solidFill>
              <a:srgbClr val="800080"/>
            </a:solidFill>
            <a:prstDash val="solid"/>
            <a:round/>
            <a:headEnd len="sm" w="sm" type="none"/>
            <a:tailEnd len="med" w="med" type="triangle"/>
          </a:ln>
        </p:spPr>
      </p:cxnSp>
      <p:grpSp>
        <p:nvGrpSpPr>
          <p:cNvPr id="275" name="Google Shape;275;p39"/>
          <p:cNvGrpSpPr/>
          <p:nvPr/>
        </p:nvGrpSpPr>
        <p:grpSpPr>
          <a:xfrm>
            <a:off x="425020" y="2798331"/>
            <a:ext cx="1613595" cy="831850"/>
            <a:chOff x="274036" y="2997925"/>
            <a:chExt cx="1614141" cy="830997"/>
          </a:xfrm>
        </p:grpSpPr>
        <p:sp>
          <p:nvSpPr>
            <p:cNvPr id="276" name="Google Shape;276;p39"/>
            <p:cNvSpPr txBox="1"/>
            <p:nvPr/>
          </p:nvSpPr>
          <p:spPr>
            <a:xfrm>
              <a:off x="274036" y="2997925"/>
              <a:ext cx="1428340" cy="830997"/>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1. A decrease</a:t>
              </a:r>
              <a:endParaRPr/>
            </a:p>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in the price</a:t>
              </a:r>
              <a:endParaRPr/>
            </a:p>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level . . .</a:t>
              </a:r>
              <a:endParaRPr/>
            </a:p>
          </p:txBody>
        </p:sp>
        <p:cxnSp>
          <p:nvCxnSpPr>
            <p:cNvPr id="277" name="Google Shape;277;p39"/>
            <p:cNvCxnSpPr/>
            <p:nvPr/>
          </p:nvCxnSpPr>
          <p:spPr>
            <a:xfrm flipH="1" rot="10800000">
              <a:off x="1424470" y="3242150"/>
              <a:ext cx="463707" cy="118941"/>
            </a:xfrm>
            <a:prstGeom prst="straightConnector1">
              <a:avLst/>
            </a:prstGeom>
            <a:noFill/>
            <a:ln cap="flat" cmpd="sng" w="9525">
              <a:solidFill>
                <a:srgbClr val="800080"/>
              </a:solidFill>
              <a:prstDash val="solid"/>
              <a:round/>
              <a:headEnd len="sm" w="sm" type="none"/>
              <a:tailEnd len="sm" w="sm" type="none"/>
            </a:ln>
          </p:spPr>
        </p:cxnSp>
      </p:grpSp>
      <p:grpSp>
        <p:nvGrpSpPr>
          <p:cNvPr id="278" name="Google Shape;278;p39"/>
          <p:cNvGrpSpPr/>
          <p:nvPr/>
        </p:nvGrpSpPr>
        <p:grpSpPr>
          <a:xfrm>
            <a:off x="2693988" y="4522474"/>
            <a:ext cx="2984500" cy="976629"/>
            <a:chOff x="-2422559" y="4548437"/>
            <a:chExt cx="2985113" cy="976471"/>
          </a:xfrm>
        </p:grpSpPr>
        <p:sp>
          <p:nvSpPr>
            <p:cNvPr id="279" name="Google Shape;279;p39"/>
            <p:cNvSpPr txBox="1"/>
            <p:nvPr/>
          </p:nvSpPr>
          <p:spPr>
            <a:xfrm>
              <a:off x="-2422559" y="4940134"/>
              <a:ext cx="2985113" cy="584775"/>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2. . . . increases the quantity of</a:t>
              </a:r>
              <a:endParaRPr/>
            </a:p>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goods and services demanded</a:t>
              </a:r>
              <a:endParaRPr/>
            </a:p>
          </p:txBody>
        </p:sp>
        <p:cxnSp>
          <p:nvCxnSpPr>
            <p:cNvPr id="280" name="Google Shape;280;p39"/>
            <p:cNvCxnSpPr/>
            <p:nvPr/>
          </p:nvCxnSpPr>
          <p:spPr>
            <a:xfrm rot="-5400000">
              <a:off x="-1299090" y="4665061"/>
              <a:ext cx="449191" cy="215944"/>
            </a:xfrm>
            <a:prstGeom prst="straightConnector1">
              <a:avLst/>
            </a:prstGeom>
            <a:noFill/>
            <a:ln cap="flat" cmpd="sng" w="9525">
              <a:solidFill>
                <a:srgbClr val="800080"/>
              </a:solidFill>
              <a:prstDash val="solid"/>
              <a:round/>
              <a:headEnd len="sm" w="sm" type="none"/>
              <a:tailEnd len="sm" w="sm" type="none"/>
            </a:ln>
          </p:spPr>
        </p:cxn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50"/>
                                        </p:tgtEl>
                                        <p:attrNameLst>
                                          <p:attrName>style.visibility</p:attrName>
                                        </p:attrNameLst>
                                      </p:cBhvr>
                                      <p:to>
                                        <p:strVal val="visible"/>
                                      </p:to>
                                    </p:set>
                                    <p:animEffect filter="fade" transition="in">
                                      <p:cBhvr>
                                        <p:cTn dur="500"/>
                                        <p:tgtEl>
                                          <p:spTgt spid="250"/>
                                        </p:tgtEl>
                                      </p:cBhvr>
                                    </p:animEffect>
                                  </p:childTnLst>
                                </p:cTn>
                              </p:par>
                              <p:par>
                                <p:cTn fill="hold" nodeType="withEffect" presetClass="entr" presetID="10" presetSubtype="0">
                                  <p:stCondLst>
                                    <p:cond delay="0"/>
                                  </p:stCondLst>
                                  <p:childTnLst>
                                    <p:set>
                                      <p:cBhvr>
                                        <p:cTn dur="1" fill="hold">
                                          <p:stCondLst>
                                            <p:cond delay="0"/>
                                          </p:stCondLst>
                                        </p:cTn>
                                        <p:tgtEl>
                                          <p:spTgt spid="245"/>
                                        </p:tgtEl>
                                        <p:attrNameLst>
                                          <p:attrName>style.visibility</p:attrName>
                                        </p:attrNameLst>
                                      </p:cBhvr>
                                      <p:to>
                                        <p:strVal val="visible"/>
                                      </p:to>
                                    </p:set>
                                    <p:animEffect filter="fade" transition="in">
                                      <p:cBhvr>
                                        <p:cTn dur="500"/>
                                        <p:tgtEl>
                                          <p:spTgt spid="245"/>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256"/>
                                        </p:tgtEl>
                                        <p:attrNameLst>
                                          <p:attrName>style.visibility</p:attrName>
                                        </p:attrNameLst>
                                      </p:cBhvr>
                                      <p:to>
                                        <p:strVal val="visible"/>
                                      </p:to>
                                    </p:set>
                                    <p:animEffect filter="fade" transition="in">
                                      <p:cBhvr>
                                        <p:cTn dur="1000"/>
                                        <p:tgtEl>
                                          <p:spTgt spid="256"/>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253"/>
                                        </p:tgtEl>
                                        <p:attrNameLst>
                                          <p:attrName>style.visibility</p:attrName>
                                        </p:attrNameLst>
                                      </p:cBhvr>
                                      <p:to>
                                        <p:strVal val="visible"/>
                                      </p:to>
                                    </p:set>
                                    <p:animEffect filter="fade" transition="in">
                                      <p:cBhvr>
                                        <p:cTn dur="1000"/>
                                        <p:tgtEl>
                                          <p:spTgt spid="253"/>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259"/>
                                        </p:tgtEl>
                                        <p:attrNameLst>
                                          <p:attrName>style.visibility</p:attrName>
                                        </p:attrNameLst>
                                      </p:cBhvr>
                                      <p:to>
                                        <p:strVal val="visible"/>
                                      </p:to>
                                    </p:set>
                                    <p:animEffect filter="fade" transition="in">
                                      <p:cBhvr>
                                        <p:cTn dur="1000"/>
                                        <p:tgtEl>
                                          <p:spTgt spid="259"/>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273"/>
                                        </p:tgtEl>
                                        <p:attrNameLst>
                                          <p:attrName>style.visibility</p:attrName>
                                        </p:attrNameLst>
                                      </p:cBhvr>
                                      <p:to>
                                        <p:strVal val="visible"/>
                                      </p:to>
                                    </p:set>
                                    <p:animEffect filter="fade" transition="in">
                                      <p:cBhvr>
                                        <p:cTn dur="500"/>
                                        <p:tgtEl>
                                          <p:spTgt spid="273"/>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275"/>
                                        </p:tgtEl>
                                        <p:attrNameLst>
                                          <p:attrName>style.visibility</p:attrName>
                                        </p:attrNameLst>
                                      </p:cBhvr>
                                      <p:to>
                                        <p:strVal val="visible"/>
                                      </p:to>
                                    </p:set>
                                    <p:animEffect filter="fade" transition="in">
                                      <p:cBhvr>
                                        <p:cTn dur="500"/>
                                        <p:tgtEl>
                                          <p:spTgt spid="275"/>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265"/>
                                        </p:tgtEl>
                                        <p:attrNameLst>
                                          <p:attrName>style.visibility</p:attrName>
                                        </p:attrNameLst>
                                      </p:cBhvr>
                                      <p:to>
                                        <p:strVal val="visible"/>
                                      </p:to>
                                    </p:set>
                                    <p:animEffect filter="fade" transition="in">
                                      <p:cBhvr>
                                        <p:cTn dur="1000"/>
                                        <p:tgtEl>
                                          <p:spTgt spid="265"/>
                                        </p:tgtEl>
                                      </p:cBhvr>
                                    </p:animEffect>
                                  </p:childTnLst>
                                </p:cTn>
                              </p:par>
                            </p:childTnLst>
                          </p:cTn>
                        </p:par>
                        <p:par>
                          <p:cTn fill="hold">
                            <p:stCondLst>
                              <p:cond delay="5500"/>
                            </p:stCondLst>
                            <p:childTnLst>
                              <p:par>
                                <p:cTn fill="hold" nodeType="afterEffect" presetClass="entr" presetID="10" presetSubtype="0">
                                  <p:stCondLst>
                                    <p:cond delay="0"/>
                                  </p:stCondLst>
                                  <p:childTnLst>
                                    <p:set>
                                      <p:cBhvr>
                                        <p:cTn dur="1" fill="hold">
                                          <p:stCondLst>
                                            <p:cond delay="0"/>
                                          </p:stCondLst>
                                        </p:cTn>
                                        <p:tgtEl>
                                          <p:spTgt spid="268"/>
                                        </p:tgtEl>
                                        <p:attrNameLst>
                                          <p:attrName>style.visibility</p:attrName>
                                        </p:attrNameLst>
                                      </p:cBhvr>
                                      <p:to>
                                        <p:strVal val="visible"/>
                                      </p:to>
                                    </p:set>
                                    <p:animEffect filter="fade" transition="in">
                                      <p:cBhvr>
                                        <p:cTn dur="1000"/>
                                        <p:tgtEl>
                                          <p:spTgt spid="268"/>
                                        </p:tgtEl>
                                      </p:cBhvr>
                                    </p:animEffect>
                                  </p:childTnLst>
                                </p:cTn>
                              </p:par>
                            </p:childTnLst>
                          </p:cTn>
                        </p:par>
                        <p:par>
                          <p:cTn fill="hold">
                            <p:stCondLst>
                              <p:cond delay="6500"/>
                            </p:stCondLst>
                            <p:childTnLst>
                              <p:par>
                                <p:cTn fill="hold" nodeType="afterEffect" presetClass="entr" presetID="10" presetSubtype="0">
                                  <p:stCondLst>
                                    <p:cond delay="0"/>
                                  </p:stCondLst>
                                  <p:childTnLst>
                                    <p:set>
                                      <p:cBhvr>
                                        <p:cTn dur="1" fill="hold">
                                          <p:stCondLst>
                                            <p:cond delay="0"/>
                                          </p:stCondLst>
                                        </p:cTn>
                                        <p:tgtEl>
                                          <p:spTgt spid="274"/>
                                        </p:tgtEl>
                                        <p:attrNameLst>
                                          <p:attrName>style.visibility</p:attrName>
                                        </p:attrNameLst>
                                      </p:cBhvr>
                                      <p:to>
                                        <p:strVal val="visible"/>
                                      </p:to>
                                    </p:set>
                                    <p:animEffect filter="fade" transition="in">
                                      <p:cBhvr>
                                        <p:cTn dur="500"/>
                                        <p:tgtEl>
                                          <p:spTgt spid="274"/>
                                        </p:tgtEl>
                                      </p:cBhvr>
                                    </p:animEffect>
                                  </p:childTnLst>
                                </p:cTn>
                              </p:par>
                            </p:childTnLst>
                          </p:cTn>
                        </p:par>
                        <p:par>
                          <p:cTn fill="hold">
                            <p:stCondLst>
                              <p:cond delay="7000"/>
                            </p:stCondLst>
                            <p:childTnLst>
                              <p:par>
                                <p:cTn fill="hold" nodeType="afterEffect" presetClass="entr" presetID="10" presetSubtype="0">
                                  <p:stCondLst>
                                    <p:cond delay="0"/>
                                  </p:stCondLst>
                                  <p:childTnLst>
                                    <p:set>
                                      <p:cBhvr>
                                        <p:cTn dur="1" fill="hold">
                                          <p:stCondLst>
                                            <p:cond delay="0"/>
                                          </p:stCondLst>
                                        </p:cTn>
                                        <p:tgtEl>
                                          <p:spTgt spid="278"/>
                                        </p:tgtEl>
                                        <p:attrNameLst>
                                          <p:attrName>style.visibility</p:attrName>
                                        </p:attrNameLst>
                                      </p:cBhvr>
                                      <p:to>
                                        <p:strVal val="visible"/>
                                      </p:to>
                                    </p:set>
                                    <p:animEffect filter="fade" transition="in">
                                      <p:cBhvr>
                                        <p:cTn dur="500"/>
                                        <p:tgtEl>
                                          <p:spTgt spid="278"/>
                                        </p:tgtEl>
                                      </p:cBhvr>
                                    </p:animEffect>
                                  </p:childTnLst>
                                </p:cTn>
                              </p:par>
                            </p:childTnLst>
                          </p:cTn>
                        </p:par>
                        <p:par>
                          <p:cTn fill="hold">
                            <p:stCondLst>
                              <p:cond delay="7500"/>
                            </p:stCondLst>
                            <p:childTnLst>
                              <p:par>
                                <p:cTn fill="hold" nodeType="afterEffect" presetClass="entr" presetID="10" presetSubtype="0">
                                  <p:stCondLst>
                                    <p:cond delay="0"/>
                                  </p:stCondLst>
                                  <p:childTnLst>
                                    <p:set>
                                      <p:cBhvr>
                                        <p:cTn dur="1" fill="hold">
                                          <p:stCondLst>
                                            <p:cond delay="0"/>
                                          </p:stCondLst>
                                        </p:cTn>
                                        <p:tgtEl>
                                          <p:spTgt spid="264"/>
                                        </p:tgtEl>
                                        <p:attrNameLst>
                                          <p:attrName>style.visibility</p:attrName>
                                        </p:attrNameLst>
                                      </p:cBhvr>
                                      <p:to>
                                        <p:strVal val="visible"/>
                                      </p:to>
                                    </p:set>
                                    <p:animEffect filter="fade" transition="in">
                                      <p:cBhvr>
                                        <p:cTn dur="500"/>
                                        <p:tgtEl>
                                          <p:spTgt spid="26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4" name="Shape 284"/>
        <p:cNvGrpSpPr/>
        <p:nvPr/>
      </p:nvGrpSpPr>
      <p:grpSpPr>
        <a:xfrm>
          <a:off x="0" y="0"/>
          <a:ext cx="0" cy="0"/>
          <a:chOff x="0" y="0"/>
          <a:chExt cx="0" cy="0"/>
        </a:xfrm>
      </p:grpSpPr>
      <p:sp>
        <p:nvSpPr>
          <p:cNvPr id="285" name="Google Shape;285;p40"/>
          <p:cNvSpPr txBox="1"/>
          <p:nvPr>
            <p:ph idx="1" type="body"/>
          </p:nvPr>
        </p:nvSpPr>
        <p:spPr>
          <a:xfrm>
            <a:off x="533400" y="990600"/>
            <a:ext cx="8458200" cy="5257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Why the AD curve might shift</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Changes in consumption, C : events - change how much people want to consume at a given price level</a:t>
            </a:r>
            <a:endParaRPr/>
          </a:p>
          <a:p>
            <a:pPr indent="0" lvl="0" marL="0" marR="0" rtl="0" algn="l">
              <a:spcBef>
                <a:spcPts val="580"/>
              </a:spcBef>
              <a:spcAft>
                <a:spcPts val="0"/>
              </a:spcAft>
              <a:buClr>
                <a:schemeClr val="accent1"/>
              </a:buClr>
              <a:buFont typeface="Noto Sans Symbols"/>
              <a:buNone/>
            </a:pPr>
            <a:r>
              <a:rPr b="0" i="1" lang="en-US" sz="2600" u="none" cap="none" strike="noStrike">
                <a:solidFill>
                  <a:schemeClr val="dk1"/>
                </a:solidFill>
                <a:latin typeface="Libre Baskerville"/>
                <a:ea typeface="Libre Baskerville"/>
                <a:cs typeface="Libre Baskerville"/>
                <a:sym typeface="Libre Baskerville"/>
              </a:rPr>
              <a:t>E.g.</a:t>
            </a:r>
            <a:r>
              <a:rPr b="0" i="0" lang="en-US" sz="2600" u="none" cap="none" strike="noStrike">
                <a:solidFill>
                  <a:schemeClr val="dk1"/>
                </a:solidFill>
                <a:latin typeface="Libre Baskerville"/>
                <a:ea typeface="Libre Baskerville"/>
                <a:cs typeface="Libre Baskerville"/>
                <a:sym typeface="Libre Baskerville"/>
              </a:rPr>
              <a:t> Tax cut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Increase in consumer spending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Aggregate demand - shift right</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Changes in investment, I: events - change how much firms want to invest at a given price level</a:t>
            </a:r>
            <a:endParaRPr/>
          </a:p>
          <a:p>
            <a:pPr indent="0" lvl="0" marL="0" marR="0" rtl="0" algn="l">
              <a:spcBef>
                <a:spcPts val="580"/>
              </a:spcBef>
              <a:spcAft>
                <a:spcPts val="0"/>
              </a:spcAft>
              <a:buClr>
                <a:schemeClr val="accent1"/>
              </a:buClr>
              <a:buFont typeface="Noto Sans Symbols"/>
              <a:buNone/>
            </a:pPr>
            <a:r>
              <a:rPr b="0" i="1" lang="en-US" sz="2600" u="none" cap="none" strike="noStrike">
                <a:solidFill>
                  <a:schemeClr val="dk1"/>
                </a:solidFill>
                <a:latin typeface="Libre Baskerville"/>
                <a:ea typeface="Libre Baskerville"/>
                <a:cs typeface="Libre Baskerville"/>
                <a:sym typeface="Libre Baskerville"/>
              </a:rPr>
              <a:t>E.g.</a:t>
            </a:r>
            <a:r>
              <a:rPr b="0" i="0" lang="en-US" sz="2600" u="none" cap="none" strike="noStrike">
                <a:solidFill>
                  <a:schemeClr val="dk1"/>
                </a:solidFill>
                <a:latin typeface="Libre Baskerville"/>
                <a:ea typeface="Libre Baskerville"/>
                <a:cs typeface="Libre Baskerville"/>
                <a:sym typeface="Libre Baskerville"/>
              </a:rPr>
              <a:t> Better technology, Preferable Tax policy, Money supply increase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Increase in investment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Aggregate demand - shift right</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86" name="Google Shape;286;p40"/>
          <p:cNvSpPr txBox="1"/>
          <p:nvPr>
            <p:ph type="title"/>
          </p:nvPr>
        </p:nvSpPr>
        <p:spPr>
          <a:xfrm>
            <a:off x="685800" y="152400"/>
            <a:ext cx="7772400" cy="762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0" name="Shape 290"/>
        <p:cNvGrpSpPr/>
        <p:nvPr/>
      </p:nvGrpSpPr>
      <p:grpSpPr>
        <a:xfrm>
          <a:off x="0" y="0"/>
          <a:ext cx="0" cy="0"/>
          <a:chOff x="0" y="0"/>
          <a:chExt cx="0" cy="0"/>
        </a:xfrm>
      </p:grpSpPr>
      <p:sp>
        <p:nvSpPr>
          <p:cNvPr id="291" name="Google Shape;291;p41"/>
          <p:cNvSpPr txBox="1"/>
          <p:nvPr>
            <p:ph idx="1" type="body"/>
          </p:nvPr>
        </p:nvSpPr>
        <p:spPr>
          <a:xfrm>
            <a:off x="304800" y="1066800"/>
            <a:ext cx="8839200" cy="5257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Why the AD curve might shift</a:t>
            </a:r>
            <a:endParaRPr b="0" i="0" sz="2600" u="none" cap="none" strike="noStrike">
              <a:solidFill>
                <a:schemeClr val="dk1"/>
              </a:solidFill>
              <a:latin typeface="Libre Baskerville"/>
              <a:ea typeface="Libre Baskerville"/>
              <a:cs typeface="Libre Baskerville"/>
              <a:sym typeface="Libre Baskerville"/>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Changes in government purchases, G: policy makers – change government spending at a given price level</a:t>
            </a:r>
            <a:endParaRPr/>
          </a:p>
          <a:p>
            <a:pPr indent="0" lvl="0" marL="0" marR="0" rtl="0" algn="l">
              <a:spcBef>
                <a:spcPts val="580"/>
              </a:spcBef>
              <a:spcAft>
                <a:spcPts val="0"/>
              </a:spcAft>
              <a:buClr>
                <a:schemeClr val="accent1"/>
              </a:buClr>
              <a:buFont typeface="Noto Sans Symbols"/>
              <a:buNone/>
            </a:pPr>
            <a:r>
              <a:rPr b="0" i="1" lang="en-US" sz="2600" u="none" cap="none" strike="noStrike">
                <a:solidFill>
                  <a:schemeClr val="dk1"/>
                </a:solidFill>
                <a:latin typeface="Libre Baskerville"/>
                <a:ea typeface="Libre Baskerville"/>
                <a:cs typeface="Libre Baskerville"/>
                <a:sym typeface="Libre Baskerville"/>
              </a:rPr>
              <a:t>E.g.</a:t>
            </a:r>
            <a:r>
              <a:rPr b="0" i="0" lang="en-US" sz="2600" u="none" cap="none" strike="noStrike">
                <a:solidFill>
                  <a:schemeClr val="dk1"/>
                </a:solidFill>
                <a:latin typeface="Libre Baskerville"/>
                <a:ea typeface="Libre Baskerville"/>
                <a:cs typeface="Libre Baskerville"/>
                <a:sym typeface="Libre Baskerville"/>
              </a:rPr>
              <a:t> Build new roads → Increase in government purchases →  Aggregate demand - shift right</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Changes in net exports, NX: events - change net exports for a given price level</a:t>
            </a:r>
            <a:endParaRPr/>
          </a:p>
          <a:p>
            <a:pPr indent="0" lvl="0" marL="0" marR="0" rtl="0" algn="l">
              <a:spcBef>
                <a:spcPts val="580"/>
              </a:spcBef>
              <a:spcAft>
                <a:spcPts val="0"/>
              </a:spcAft>
              <a:buClr>
                <a:schemeClr val="accent1"/>
              </a:buClr>
              <a:buFont typeface="Noto Sans Symbols"/>
              <a:buNone/>
            </a:pPr>
            <a:r>
              <a:rPr b="0" i="1" lang="en-US" sz="2600" u="none" cap="none" strike="noStrike">
                <a:solidFill>
                  <a:schemeClr val="dk1"/>
                </a:solidFill>
                <a:latin typeface="Libre Baskerville"/>
                <a:ea typeface="Libre Baskerville"/>
                <a:cs typeface="Libre Baskerville"/>
                <a:sym typeface="Libre Baskerville"/>
              </a:rPr>
              <a:t>E.g.</a:t>
            </a:r>
            <a:r>
              <a:rPr b="0" i="0" lang="en-US" sz="2600" u="none" cap="none" strike="noStrike">
                <a:solidFill>
                  <a:schemeClr val="dk1"/>
                </a:solidFill>
                <a:latin typeface="Libre Baskerville"/>
                <a:ea typeface="Libre Baskerville"/>
                <a:cs typeface="Libre Baskerville"/>
                <a:sym typeface="Libre Baskerville"/>
              </a:rPr>
              <a:t> Recession in Europe → Decrease net exports → Aggregate demand – shift left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International speculators – change in exchange rate → Increase in net exports →  Aggregate demand - shift right</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92" name="Google Shape;292;p41"/>
          <p:cNvSpPr txBox="1"/>
          <p:nvPr>
            <p:ph type="title"/>
          </p:nvPr>
        </p:nvSpPr>
        <p:spPr>
          <a:xfrm>
            <a:off x="838200" y="152400"/>
            <a:ext cx="7772400" cy="8080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6" name="Shape 296"/>
        <p:cNvGrpSpPr/>
        <p:nvPr/>
      </p:nvGrpSpPr>
      <p:grpSpPr>
        <a:xfrm>
          <a:off x="0" y="0"/>
          <a:ext cx="0" cy="0"/>
          <a:chOff x="0" y="0"/>
          <a:chExt cx="0" cy="0"/>
        </a:xfrm>
      </p:grpSpPr>
      <p:sp>
        <p:nvSpPr>
          <p:cNvPr id="297" name="Google Shape;297;p42"/>
          <p:cNvSpPr txBox="1"/>
          <p:nvPr>
            <p:ph type="title"/>
          </p:nvPr>
        </p:nvSpPr>
        <p:spPr>
          <a:xfrm>
            <a:off x="304800" y="685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The aggregate-demand curve: summary (a)</a:t>
            </a:r>
            <a:endParaRPr/>
          </a:p>
        </p:txBody>
      </p:sp>
      <p:graphicFrame>
        <p:nvGraphicFramePr>
          <p:cNvPr id="298" name="Google Shape;298;p42"/>
          <p:cNvGraphicFramePr/>
          <p:nvPr/>
        </p:nvGraphicFramePr>
        <p:xfrm>
          <a:off x="355600" y="1444624"/>
          <a:ext cx="3000000" cy="3000000"/>
        </p:xfrm>
        <a:graphic>
          <a:graphicData uri="http://schemas.openxmlformats.org/drawingml/2006/table">
            <a:tbl>
              <a:tblPr>
                <a:noFill/>
                <a:tableStyleId>{AF0778F5-A57D-49E4-B9AC-FD06A7D49610}</a:tableStyleId>
              </a:tblPr>
              <a:tblGrid>
                <a:gridCol w="8205800"/>
              </a:tblGrid>
              <a:tr h="640750">
                <a:tc>
                  <a:txBody>
                    <a:bodyPr/>
                    <a:lstStyle/>
                    <a:p>
                      <a:pPr indent="0" lvl="0" marL="0" marR="0" rtl="0" algn="l">
                        <a:lnSpc>
                          <a:spcPct val="100000"/>
                        </a:lnSpc>
                        <a:spcBef>
                          <a:spcPts val="0"/>
                        </a:spcBef>
                        <a:spcAft>
                          <a:spcPts val="0"/>
                        </a:spcAft>
                        <a:buClr>
                          <a:srgbClr val="000099"/>
                        </a:buClr>
                        <a:buFont typeface="Libre Baskerville"/>
                        <a:buNone/>
                      </a:pPr>
                      <a:r>
                        <a:rPr lang="en-US" sz="2600" u="none" cap="none" strike="noStrike">
                          <a:solidFill>
                            <a:srgbClr val="000099"/>
                          </a:solidFill>
                        </a:rPr>
                        <a:t>Why Does the Aggregate-Demand Curve Slope Downward?</a:t>
                      </a:r>
                      <a:endParaRPr sz="26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1133675">
                <a:tc>
                  <a:txBody>
                    <a:bodyPr/>
                    <a:lstStyle/>
                    <a:p>
                      <a:pPr indent="0" lvl="0" marL="0" marR="0" rtl="0" algn="l">
                        <a:lnSpc>
                          <a:spcPct val="100000"/>
                        </a:lnSpc>
                        <a:spcBef>
                          <a:spcPts val="0"/>
                        </a:spcBef>
                        <a:spcAft>
                          <a:spcPts val="0"/>
                        </a:spcAft>
                        <a:buClr>
                          <a:schemeClr val="dk1"/>
                        </a:buClr>
                        <a:buFont typeface="Libre Baskerville"/>
                        <a:buNone/>
                      </a:pPr>
                      <a:r>
                        <a:rPr lang="en-US" sz="2500" u="none" cap="none" strike="noStrike"/>
                        <a:t>1. The Wealth Effect: A lower price level increases real wealth, which stimulates spending on consumption.</a:t>
                      </a:r>
                      <a:endParaRPr sz="25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133675">
                <a:tc>
                  <a:txBody>
                    <a:bodyPr/>
                    <a:lstStyle/>
                    <a:p>
                      <a:pPr indent="0" lvl="0" marL="0" marR="0" rtl="0" algn="l">
                        <a:lnSpc>
                          <a:spcPct val="100000"/>
                        </a:lnSpc>
                        <a:spcBef>
                          <a:spcPts val="0"/>
                        </a:spcBef>
                        <a:spcAft>
                          <a:spcPts val="0"/>
                        </a:spcAft>
                        <a:buClr>
                          <a:schemeClr val="dk1"/>
                        </a:buClr>
                        <a:buFont typeface="Libre Baskerville"/>
                        <a:buNone/>
                      </a:pPr>
                      <a:r>
                        <a:rPr lang="en-US" sz="2500" u="none" cap="none" strike="noStrike"/>
                        <a:t>2. The Interest-Rate Effect: A lower price level reduces the interest rate, which stimulates spending on investment.</a:t>
                      </a:r>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133675">
                <a:tc>
                  <a:txBody>
                    <a:bodyPr/>
                    <a:lstStyle/>
                    <a:p>
                      <a:pPr indent="0" lvl="0" marL="0" marR="0" rtl="0" algn="l">
                        <a:spcBef>
                          <a:spcPts val="0"/>
                        </a:spcBef>
                        <a:spcAft>
                          <a:spcPts val="0"/>
                        </a:spcAft>
                        <a:buNone/>
                      </a:pPr>
                      <a:r>
                        <a:rPr lang="en-US" sz="2500" u="none" cap="none" strike="noStrike"/>
                        <a:t>3. The Exchange-Rate Effect: A lower price level causes the real exchange rate to depreciate, which stimulates spending on net exports</a:t>
                      </a:r>
                      <a:endParaRPr sz="2500"/>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98"/>
                                        </p:tgtEl>
                                        <p:attrNameLst>
                                          <p:attrName>style.visibility</p:attrName>
                                        </p:attrNameLst>
                                      </p:cBhvr>
                                      <p:to>
                                        <p:strVal val="visible"/>
                                      </p:to>
                                    </p:set>
                                    <p:animEffect filter="fade" transition="in">
                                      <p:cBhvr>
                                        <p:cTn dur="500"/>
                                        <p:tgtEl>
                                          <p:spTgt spid="29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2" name="Shape 302"/>
        <p:cNvGrpSpPr/>
        <p:nvPr/>
      </p:nvGrpSpPr>
      <p:grpSpPr>
        <a:xfrm>
          <a:off x="0" y="0"/>
          <a:ext cx="0" cy="0"/>
          <a:chOff x="0" y="0"/>
          <a:chExt cx="0" cy="0"/>
        </a:xfrm>
      </p:grpSpPr>
      <p:sp>
        <p:nvSpPr>
          <p:cNvPr id="303" name="Google Shape;303;p43"/>
          <p:cNvSpPr txBox="1"/>
          <p:nvPr>
            <p:ph type="title"/>
          </p:nvPr>
        </p:nvSpPr>
        <p:spPr>
          <a:xfrm>
            <a:off x="304800" y="6234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The aggregate-demand curve: summary (b)</a:t>
            </a:r>
            <a:endParaRPr/>
          </a:p>
        </p:txBody>
      </p:sp>
      <p:sp>
        <p:nvSpPr>
          <p:cNvPr id="304" name="Google Shape;304;p43"/>
          <p:cNvSpPr txBox="1"/>
          <p:nvPr/>
        </p:nvSpPr>
        <p:spPr>
          <a:xfrm>
            <a:off x="0" y="2873375"/>
            <a:ext cx="9001125" cy="32385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500" u="none" cap="none" strike="noStrike">
                <a:solidFill>
                  <a:schemeClr val="dk1"/>
                </a:solidFill>
                <a:latin typeface="Arial"/>
                <a:ea typeface="Arial"/>
                <a:cs typeface="Arial"/>
                <a:sym typeface="Arial"/>
              </a:rPr>
              <a:t>.</a:t>
            </a:r>
            <a:endParaRPr/>
          </a:p>
        </p:txBody>
      </p:sp>
      <p:graphicFrame>
        <p:nvGraphicFramePr>
          <p:cNvPr id="305" name="Google Shape;305;p43"/>
          <p:cNvGraphicFramePr/>
          <p:nvPr/>
        </p:nvGraphicFramePr>
        <p:xfrm>
          <a:off x="39831" y="482510"/>
          <a:ext cx="3000000" cy="3000000"/>
        </p:xfrm>
        <a:graphic>
          <a:graphicData uri="http://schemas.openxmlformats.org/drawingml/2006/table">
            <a:tbl>
              <a:tblPr>
                <a:noFill/>
                <a:tableStyleId>{AF0778F5-A57D-49E4-B9AC-FD06A7D49610}</a:tableStyleId>
              </a:tblPr>
              <a:tblGrid>
                <a:gridCol w="9124950"/>
              </a:tblGrid>
              <a:tr h="370875">
                <a:tc>
                  <a:txBody>
                    <a:bodyPr/>
                    <a:lstStyle/>
                    <a:p>
                      <a:pPr indent="0" lvl="0" marL="0" marR="0" rtl="0" algn="l">
                        <a:spcBef>
                          <a:spcPts val="0"/>
                        </a:spcBef>
                        <a:spcAft>
                          <a:spcPts val="0"/>
                        </a:spcAft>
                        <a:buNone/>
                      </a:pPr>
                      <a:r>
                        <a:rPr lang="en-US" sz="2000">
                          <a:solidFill>
                            <a:srgbClr val="000099"/>
                          </a:solidFill>
                        </a:rPr>
                        <a:t>Why Might the Aggregate-Demand Curve Shift?</a:t>
                      </a:r>
                      <a:endParaRPr sz="2000">
                        <a:solidFill>
                          <a:srgbClr val="000099"/>
                        </a:solidFill>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1127900">
                <a:tc>
                  <a:txBody>
                    <a:bodyPr/>
                    <a:lstStyle/>
                    <a:p>
                      <a:pPr indent="0" lvl="0" marL="0" marR="0" rtl="0" algn="l">
                        <a:lnSpc>
                          <a:spcPct val="100000"/>
                        </a:lnSpc>
                        <a:spcBef>
                          <a:spcPts val="0"/>
                        </a:spcBef>
                        <a:spcAft>
                          <a:spcPts val="0"/>
                        </a:spcAft>
                        <a:buClr>
                          <a:schemeClr val="dk1"/>
                        </a:buClr>
                        <a:buFont typeface="Libre Baskerville"/>
                        <a:buNone/>
                      </a:pPr>
                      <a:r>
                        <a:rPr lang="en-US" sz="2000"/>
                        <a:t>1. </a:t>
                      </a:r>
                      <a:r>
                        <a:rPr b="1" lang="en-US" sz="2000"/>
                        <a:t>Shifts Arising from Consumption</a:t>
                      </a:r>
                      <a:r>
                        <a:rPr lang="en-US" sz="2000"/>
                        <a:t>: An event that makes consumers spend more at a given price level (a tax cut, a stock-market boom) shifts the aggregate-demand curve to the right. An event that makes consumers spend less at a given price level (a tax hike, a stock-market decline) shifts the aggregate-demand curve to the left.</a:t>
                      </a:r>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209500">
                <a:tc>
                  <a:txBody>
                    <a:bodyPr/>
                    <a:lstStyle/>
                    <a:p>
                      <a:pPr indent="0" lvl="0" marL="0" marR="0" rtl="0" algn="l">
                        <a:lnSpc>
                          <a:spcPct val="100000"/>
                        </a:lnSpc>
                        <a:spcBef>
                          <a:spcPts val="0"/>
                        </a:spcBef>
                        <a:spcAft>
                          <a:spcPts val="0"/>
                        </a:spcAft>
                        <a:buClr>
                          <a:schemeClr val="dk1"/>
                        </a:buClr>
                        <a:buFont typeface="Libre Baskerville"/>
                        <a:buNone/>
                      </a:pPr>
                      <a:r>
                        <a:rPr lang="en-US" sz="2000"/>
                        <a:t>2. </a:t>
                      </a:r>
                      <a:r>
                        <a:rPr b="1" lang="en-US" sz="2000"/>
                        <a:t>Shifts Arising from Investment</a:t>
                      </a:r>
                      <a:r>
                        <a:rPr lang="en-US" sz="2000"/>
                        <a:t>: An event that makes firms invest more at a given price level (optimism about the future, a fall in interest rates due to an increase in the money supply) shifts the aggregate-demand curve to the right. An event that makes firms invest less at a given price level (pessimism about the future, a rise in interest rates due to a decrease in the money supply) shifts the aggregate-demand curve to the left.</a:t>
                      </a:r>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127900">
                <a:tc>
                  <a:txBody>
                    <a:bodyPr/>
                    <a:lstStyle/>
                    <a:p>
                      <a:pPr indent="0" lvl="0" marL="0" marR="0" rtl="0" algn="l">
                        <a:lnSpc>
                          <a:spcPct val="100000"/>
                        </a:lnSpc>
                        <a:spcBef>
                          <a:spcPts val="0"/>
                        </a:spcBef>
                        <a:spcAft>
                          <a:spcPts val="0"/>
                        </a:spcAft>
                        <a:buClr>
                          <a:schemeClr val="dk1"/>
                        </a:buClr>
                        <a:buFont typeface="Libre Baskerville"/>
                        <a:buNone/>
                      </a:pPr>
                      <a:r>
                        <a:rPr lang="en-US" sz="2000"/>
                        <a:t>3. </a:t>
                      </a:r>
                      <a:r>
                        <a:rPr b="1" lang="en-US" sz="2000"/>
                        <a:t>Shifts Arising from Government Purchases</a:t>
                      </a:r>
                      <a:r>
                        <a:rPr lang="en-US" sz="2000"/>
                        <a:t>: An increase in government purchases of goods and services (greater spending on defense or highway construction) shifts the aggregate-demand curve to the right. A decrease in government purchases on goods and services (a cutback in defense or highway spending) shifts the aggregate-demand curve to the left.</a:t>
                      </a:r>
                      <a:endParaRPr sz="2000"/>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387000">
                <a:tc>
                  <a:txBody>
                    <a:bodyPr/>
                    <a:lstStyle/>
                    <a:p>
                      <a:pPr indent="0" lvl="0" marL="0" marR="0" rtl="0" algn="l">
                        <a:spcBef>
                          <a:spcPts val="0"/>
                        </a:spcBef>
                        <a:spcAft>
                          <a:spcPts val="0"/>
                        </a:spcAft>
                        <a:buNone/>
                      </a:pPr>
                      <a:r>
                        <a:rPr lang="en-US" sz="2000"/>
                        <a:t>4. </a:t>
                      </a:r>
                      <a:r>
                        <a:rPr b="1" i="0" lang="en-US" sz="2000"/>
                        <a:t>Shifts Arising from Net Exports</a:t>
                      </a:r>
                      <a:r>
                        <a:rPr lang="en-US" sz="2000"/>
                        <a:t>: An event that raises spending on net exports at a given price level (a boom overseas, speculation that causes an exchange-rate depreciation) shifts the aggregate-demand curve to the right. An event that reduces spending on net exports at a given price level (a recession overseas, speculation that causes an exchange-rate appreciation) shifts the aggregate-demand curve to the left</a:t>
                      </a:r>
                      <a:endParaRPr sz="2000"/>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05"/>
                                        </p:tgtEl>
                                        <p:attrNameLst>
                                          <p:attrName>style.visibility</p:attrName>
                                        </p:attrNameLst>
                                      </p:cBhvr>
                                      <p:to>
                                        <p:strVal val="visible"/>
                                      </p:to>
                                    </p:set>
                                    <p:animEffect filter="fade" transition="in">
                                      <p:cBhvr>
                                        <p:cTn dur="500"/>
                                        <p:tgtEl>
                                          <p:spTgt spid="30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9" name="Shape 309"/>
        <p:cNvGrpSpPr/>
        <p:nvPr/>
      </p:nvGrpSpPr>
      <p:grpSpPr>
        <a:xfrm>
          <a:off x="0" y="0"/>
          <a:ext cx="0" cy="0"/>
          <a:chOff x="0" y="0"/>
          <a:chExt cx="0" cy="0"/>
        </a:xfrm>
      </p:grpSpPr>
      <p:sp>
        <p:nvSpPr>
          <p:cNvPr id="310" name="Google Shape;310;p44"/>
          <p:cNvSpPr txBox="1"/>
          <p:nvPr>
            <p:ph type="title"/>
          </p:nvPr>
        </p:nvSpPr>
        <p:spPr>
          <a:xfrm>
            <a:off x="762000" y="0"/>
            <a:ext cx="7772400" cy="762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a:p>
        </p:txBody>
      </p:sp>
      <p:sp>
        <p:nvSpPr>
          <p:cNvPr id="311" name="Google Shape;311;p44"/>
          <p:cNvSpPr txBox="1"/>
          <p:nvPr>
            <p:ph idx="1" type="body"/>
          </p:nvPr>
        </p:nvSpPr>
        <p:spPr>
          <a:xfrm>
            <a:off x="685800" y="762000"/>
            <a:ext cx="7772400" cy="4572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Aggregate supply</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Aggregate-supply curve shows the quantity of goods and services that firms choose to produce and sell at each price level</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Aggregate supply curve is Upward sloping in the short run and vertical in the long run</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In the next slides, we will examine two topics</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Why the long run AS curve vertical and the short run AS curve slopes upward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Why the long run AS curve and the short run AS curve might shift</a:t>
            </a:r>
            <a:endParaRPr/>
          </a:p>
          <a:p>
            <a:pPr indent="-2540" lvl="1" marL="320040" marR="0" rtl="0" algn="l">
              <a:lnSpc>
                <a:spcPct val="90000"/>
              </a:lnSpc>
              <a:spcBef>
                <a:spcPts val="370"/>
              </a:spcBef>
              <a:spcAft>
                <a:spcPts val="0"/>
              </a:spcAft>
              <a:buClr>
                <a:schemeClr val="accent2"/>
              </a:buClr>
              <a:buFont typeface="Noto Sans Symbols"/>
              <a:buNone/>
            </a:pPr>
            <a:r>
              <a:t/>
            </a:r>
            <a:endParaRPr b="0" i="0" sz="2400"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5" name="Shape 315"/>
        <p:cNvGrpSpPr/>
        <p:nvPr/>
      </p:nvGrpSpPr>
      <p:grpSpPr>
        <a:xfrm>
          <a:off x="0" y="0"/>
          <a:ext cx="0" cy="0"/>
          <a:chOff x="0" y="0"/>
          <a:chExt cx="0" cy="0"/>
        </a:xfrm>
      </p:grpSpPr>
      <p:sp>
        <p:nvSpPr>
          <p:cNvPr id="316" name="Google Shape;316;p45"/>
          <p:cNvSpPr txBox="1"/>
          <p:nvPr>
            <p:ph idx="1" type="body"/>
          </p:nvPr>
        </p:nvSpPr>
        <p:spPr>
          <a:xfrm>
            <a:off x="381000" y="1219200"/>
            <a:ext cx="8763000" cy="5181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Aggregate supply</a:t>
            </a:r>
            <a:endParaRPr/>
          </a:p>
          <a:p>
            <a:pPr indent="0" lvl="0" marL="0" marR="0" rtl="0" algn="l">
              <a:spcBef>
                <a:spcPts val="58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Why the aggregate-supply curve (LRAS) is vertical in the long run</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Price level does not affect the long-run determinants of GDP:</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 Supplies of labor, capital, and natural resources</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 Available technology</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In other words, GDP (output) in the long run is not determined by price level. In the long run, when the economy adjusts itself, the output always stay at </a:t>
            </a:r>
            <a:r>
              <a:rPr b="1" i="1" lang="en-US" sz="2600" u="none" cap="none" strike="noStrike">
                <a:solidFill>
                  <a:schemeClr val="dk1"/>
                </a:solidFill>
                <a:latin typeface="Libre Baskerville"/>
                <a:ea typeface="Libre Baskerville"/>
                <a:cs typeface="Libre Baskerville"/>
                <a:sym typeface="Libre Baskerville"/>
              </a:rPr>
              <a:t>natural level of output </a:t>
            </a:r>
            <a:r>
              <a:rPr b="0" i="0" lang="en-US" sz="2600" u="none" cap="none" strike="noStrike">
                <a:solidFill>
                  <a:schemeClr val="dk1"/>
                </a:solidFill>
                <a:latin typeface="Libre Baskerville"/>
                <a:ea typeface="Libre Baskerville"/>
                <a:cs typeface="Libre Baskerville"/>
                <a:sym typeface="Libre Baskerville"/>
              </a:rPr>
              <a:t>or </a:t>
            </a:r>
            <a:r>
              <a:rPr b="1" i="1" lang="en-US" sz="2600" u="none" cap="none" strike="noStrike">
                <a:solidFill>
                  <a:schemeClr val="dk1"/>
                </a:solidFill>
                <a:latin typeface="Libre Baskerville"/>
                <a:ea typeface="Libre Baskerville"/>
                <a:cs typeface="Libre Baskerville"/>
                <a:sym typeface="Libre Baskerville"/>
              </a:rPr>
              <a:t>potential output (Y*)</a:t>
            </a:r>
            <a:r>
              <a:rPr b="0" i="0" lang="en-US" sz="2600" u="none" cap="none" strike="noStrike">
                <a:solidFill>
                  <a:schemeClr val="dk1"/>
                </a:solidFill>
                <a:latin typeface="Libre Baskerville"/>
                <a:ea typeface="Libre Baskerville"/>
                <a:cs typeface="Libre Baskerville"/>
                <a:sym typeface="Libre Baskerville"/>
              </a:rPr>
              <a:t>. </a:t>
            </a:r>
            <a:endParaRPr b="0" i="0" sz="2600" u="none" cap="none" strike="noStrike">
              <a:solidFill>
                <a:schemeClr val="dk1"/>
              </a:solidFill>
              <a:latin typeface="Libre Baskerville"/>
              <a:ea typeface="Libre Baskerville"/>
              <a:cs typeface="Libre Baskerville"/>
              <a:sym typeface="Libre Baskerville"/>
            </a:endParaRPr>
          </a:p>
          <a:p>
            <a:pPr indent="0" lvl="1" marL="0" marR="0" rtl="0" algn="l">
              <a:spcBef>
                <a:spcPts val="580"/>
              </a:spcBef>
              <a:spcAft>
                <a:spcPts val="0"/>
              </a:spcAft>
              <a:buClr>
                <a:schemeClr val="accent1"/>
              </a:buClr>
              <a:buFont typeface="Noto Sans Symbols"/>
              <a:buNone/>
            </a:pPr>
            <a:r>
              <a:rPr b="0" i="0" lang="en-US" sz="2400" u="none" cap="none" strike="noStrike">
                <a:solidFill>
                  <a:schemeClr val="dk1"/>
                </a:solidFill>
                <a:latin typeface="Libre Baskerville"/>
                <a:ea typeface="Libre Baskerville"/>
                <a:cs typeface="Libre Baskerville"/>
                <a:sym typeface="Libre Baskerville"/>
              </a:rPr>
              <a:t>Potential output is the output of economy </a:t>
            </a:r>
            <a:r>
              <a:rPr b="1" i="1" lang="en-US" sz="2400" u="none" cap="none" strike="noStrike">
                <a:solidFill>
                  <a:schemeClr val="dk1"/>
                </a:solidFill>
                <a:latin typeface="Libre Baskerville"/>
                <a:ea typeface="Libre Baskerville"/>
                <a:cs typeface="Libre Baskerville"/>
                <a:sym typeface="Libre Baskerville"/>
              </a:rPr>
              <a:t>when it utilizes all available inputs at normal rate</a:t>
            </a:r>
            <a:r>
              <a:rPr b="0" i="0" lang="en-US" sz="2400" u="none" cap="none" strike="noStrike">
                <a:solidFill>
                  <a:schemeClr val="dk1"/>
                </a:solidFill>
                <a:latin typeface="Libre Baskerville"/>
                <a:ea typeface="Libre Baskerville"/>
                <a:cs typeface="Libre Baskerville"/>
                <a:sym typeface="Libre Baskerville"/>
              </a:rPr>
              <a:t>. </a:t>
            </a:r>
            <a:r>
              <a:rPr b="1" i="1" lang="en-US" sz="2400" u="none" cap="none" strike="noStrike">
                <a:solidFill>
                  <a:schemeClr val="dk1"/>
                </a:solidFill>
                <a:latin typeface="Libre Baskerville"/>
                <a:ea typeface="Libre Baskerville"/>
                <a:cs typeface="Libre Baskerville"/>
                <a:sym typeface="Libre Baskerville"/>
              </a:rPr>
              <a:t>Unemployment rate at potential output is at natural level , </a:t>
            </a:r>
            <a:r>
              <a:rPr b="0" i="0" lang="en-US" sz="2400" u="none" cap="none" strike="noStrike">
                <a:solidFill>
                  <a:schemeClr val="dk1"/>
                </a:solidFill>
                <a:latin typeface="Libre Baskerville"/>
                <a:ea typeface="Libre Baskerville"/>
                <a:cs typeface="Libre Baskerville"/>
                <a:sym typeface="Libre Baskerville"/>
              </a:rPr>
              <a:t>therefore potential output is also called </a:t>
            </a:r>
            <a:r>
              <a:rPr b="1" i="1" lang="en-US" sz="2400" u="none" cap="none" strike="noStrike">
                <a:solidFill>
                  <a:schemeClr val="dk1"/>
                </a:solidFill>
                <a:latin typeface="Libre Baskerville"/>
                <a:ea typeface="Libre Baskerville"/>
                <a:cs typeface="Libre Baskerville"/>
                <a:sym typeface="Libre Baskerville"/>
              </a:rPr>
              <a:t>full-employment output</a:t>
            </a:r>
            <a:endParaRPr/>
          </a:p>
          <a:p>
            <a:pPr indent="0" lvl="0" marL="0" marR="0" rtl="0" algn="l">
              <a:spcBef>
                <a:spcPts val="580"/>
              </a:spcBef>
              <a:spcAft>
                <a:spcPts val="0"/>
              </a:spcAft>
              <a:buClr>
                <a:schemeClr val="accent1"/>
              </a:buClr>
              <a:buFont typeface="Noto Sans Symbols"/>
              <a:buNone/>
            </a:pPr>
            <a:r>
              <a:t/>
            </a:r>
            <a:endParaRPr b="1" i="1"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317" name="Google Shape;317;p45"/>
          <p:cNvSpPr txBox="1"/>
          <p:nvPr>
            <p:ph type="title"/>
          </p:nvPr>
        </p:nvSpPr>
        <p:spPr>
          <a:xfrm>
            <a:off x="381000" y="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1" name="Shape 321"/>
        <p:cNvGrpSpPr/>
        <p:nvPr/>
      </p:nvGrpSpPr>
      <p:grpSpPr>
        <a:xfrm>
          <a:off x="0" y="0"/>
          <a:ext cx="0" cy="0"/>
          <a:chOff x="0" y="0"/>
          <a:chExt cx="0" cy="0"/>
        </a:xfrm>
      </p:grpSpPr>
      <p:sp>
        <p:nvSpPr>
          <p:cNvPr id="322" name="Google Shape;322;p46"/>
          <p:cNvSpPr txBox="1"/>
          <p:nvPr>
            <p:ph type="title"/>
          </p:nvPr>
        </p:nvSpPr>
        <p:spPr>
          <a:xfrm>
            <a:off x="304800" y="685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The long-run aggregate-supply curve</a:t>
            </a:r>
            <a:endParaRPr/>
          </a:p>
        </p:txBody>
      </p:sp>
      <p:grpSp>
        <p:nvGrpSpPr>
          <p:cNvPr id="323" name="Google Shape;323;p46"/>
          <p:cNvGrpSpPr/>
          <p:nvPr/>
        </p:nvGrpSpPr>
        <p:grpSpPr>
          <a:xfrm>
            <a:off x="1135063" y="1389063"/>
            <a:ext cx="5384800" cy="3184526"/>
            <a:chOff x="1135612" y="1151956"/>
            <a:chExt cx="5383941" cy="3183333"/>
          </a:xfrm>
        </p:grpSpPr>
        <p:grpSp>
          <p:nvGrpSpPr>
            <p:cNvPr id="324" name="Google Shape;324;p46"/>
            <p:cNvGrpSpPr/>
            <p:nvPr/>
          </p:nvGrpSpPr>
          <p:grpSpPr>
            <a:xfrm>
              <a:off x="1816540" y="1199563"/>
              <a:ext cx="4703014" cy="3135726"/>
              <a:chOff x="1816540" y="1199563"/>
              <a:chExt cx="4703014" cy="3135726"/>
            </a:xfrm>
          </p:grpSpPr>
          <p:cxnSp>
            <p:nvCxnSpPr>
              <p:cNvPr id="325" name="Google Shape;325;p46"/>
              <p:cNvCxnSpPr/>
              <p:nvPr/>
            </p:nvCxnSpPr>
            <p:spPr>
              <a:xfrm rot="5400000">
                <a:off x="24947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326" name="Google Shape;326;p46"/>
              <p:cNvSpPr/>
              <p:nvPr/>
            </p:nvSpPr>
            <p:spPr>
              <a:xfrm>
                <a:off x="1840349" y="1199563"/>
                <a:ext cx="4679204"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grpSp>
        <p:sp>
          <p:nvSpPr>
            <p:cNvPr id="327" name="Google Shape;327;p46"/>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Price</a:t>
              </a:r>
              <a:endParaRPr/>
            </a:p>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Level</a:t>
              </a:r>
              <a:endParaRPr/>
            </a:p>
          </p:txBody>
        </p:sp>
      </p:grpSp>
      <p:grpSp>
        <p:nvGrpSpPr>
          <p:cNvPr id="328" name="Google Shape;328;p46"/>
          <p:cNvGrpSpPr/>
          <p:nvPr/>
        </p:nvGrpSpPr>
        <p:grpSpPr>
          <a:xfrm>
            <a:off x="1804988" y="4546600"/>
            <a:ext cx="5283200" cy="338138"/>
            <a:chOff x="1805049" y="4308771"/>
            <a:chExt cx="5283584" cy="337969"/>
          </a:xfrm>
        </p:grpSpPr>
        <p:cxnSp>
          <p:nvCxnSpPr>
            <p:cNvPr id="329" name="Google Shape;329;p46"/>
            <p:cNvCxnSpPr/>
            <p:nvPr/>
          </p:nvCxnSpPr>
          <p:spPr>
            <a:xfrm flipH="1" rot="10800000">
              <a:off x="1805049" y="4332572"/>
              <a:ext cx="4624723" cy="1586"/>
            </a:xfrm>
            <a:prstGeom prst="straightConnector1">
              <a:avLst/>
            </a:prstGeom>
            <a:noFill/>
            <a:ln cap="flat" cmpd="sng" w="28575">
              <a:solidFill>
                <a:schemeClr val="dk1"/>
              </a:solidFill>
              <a:prstDash val="solid"/>
              <a:round/>
              <a:headEnd len="sm" w="sm" type="none"/>
              <a:tailEnd len="sm" w="sm" type="none"/>
            </a:ln>
          </p:spPr>
        </p:cxnSp>
        <p:sp>
          <p:nvSpPr>
            <p:cNvPr id="330" name="Google Shape;330;p46"/>
            <p:cNvSpPr txBox="1"/>
            <p:nvPr/>
          </p:nvSpPr>
          <p:spPr>
            <a:xfrm>
              <a:off x="5235279" y="4308771"/>
              <a:ext cx="1853354"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Quantity of Output</a:t>
              </a:r>
              <a:endParaRPr/>
            </a:p>
          </p:txBody>
        </p:sp>
      </p:grpSp>
      <p:sp>
        <p:nvSpPr>
          <p:cNvPr id="331" name="Google Shape;331;p46"/>
          <p:cNvSpPr txBox="1"/>
          <p:nvPr/>
        </p:nvSpPr>
        <p:spPr>
          <a:xfrm>
            <a:off x="331787" y="5172653"/>
            <a:ext cx="8812213" cy="120032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800" u="none" cap="none" strike="noStrike">
                <a:solidFill>
                  <a:schemeClr val="dk1"/>
                </a:solidFill>
                <a:latin typeface="Arial"/>
                <a:ea typeface="Arial"/>
                <a:cs typeface="Arial"/>
                <a:sym typeface="Arial"/>
              </a:rPr>
              <a:t>In the long run, the quantity of output supplied depends on the economy’s quantities of labor, capital, and natural resources and on the technology for turning these inputs into output. Because the quantity supplied does not depend on the overall price level, the long-run aggregate-supply curve is vertical at the natural rate of output.</a:t>
            </a:r>
            <a:endParaRPr/>
          </a:p>
        </p:txBody>
      </p:sp>
      <p:cxnSp>
        <p:nvCxnSpPr>
          <p:cNvPr id="332" name="Google Shape;332;p46"/>
          <p:cNvCxnSpPr/>
          <p:nvPr/>
        </p:nvCxnSpPr>
        <p:spPr>
          <a:xfrm rot="5400000">
            <a:off x="1556544" y="3075781"/>
            <a:ext cx="711200" cy="1588"/>
          </a:xfrm>
          <a:prstGeom prst="straightConnector1">
            <a:avLst/>
          </a:prstGeom>
          <a:noFill/>
          <a:ln cap="flat" cmpd="sng" w="19050">
            <a:solidFill>
              <a:srgbClr val="800080"/>
            </a:solidFill>
            <a:prstDash val="solid"/>
            <a:round/>
            <a:headEnd len="sm" w="sm" type="none"/>
            <a:tailEnd len="med" w="med" type="triangle"/>
          </a:ln>
        </p:spPr>
      </p:cxnSp>
      <p:grpSp>
        <p:nvGrpSpPr>
          <p:cNvPr id="333" name="Google Shape;333;p46"/>
          <p:cNvGrpSpPr/>
          <p:nvPr/>
        </p:nvGrpSpPr>
        <p:grpSpPr>
          <a:xfrm>
            <a:off x="177800" y="2873375"/>
            <a:ext cx="1709738" cy="831850"/>
            <a:chOff x="178130" y="3004456"/>
            <a:chExt cx="1710047" cy="830997"/>
          </a:xfrm>
        </p:grpSpPr>
        <p:sp>
          <p:nvSpPr>
            <p:cNvPr id="334" name="Google Shape;334;p46"/>
            <p:cNvSpPr txBox="1"/>
            <p:nvPr/>
          </p:nvSpPr>
          <p:spPr>
            <a:xfrm>
              <a:off x="178130" y="3004456"/>
              <a:ext cx="1256819" cy="830997"/>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1. A change</a:t>
              </a:r>
              <a:endParaRPr/>
            </a:p>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in the price</a:t>
              </a:r>
              <a:endParaRPr/>
            </a:p>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level . . .</a:t>
              </a:r>
              <a:endParaRPr/>
            </a:p>
          </p:txBody>
        </p:sp>
        <p:cxnSp>
          <p:nvCxnSpPr>
            <p:cNvPr id="335" name="Google Shape;335;p46"/>
            <p:cNvCxnSpPr/>
            <p:nvPr/>
          </p:nvCxnSpPr>
          <p:spPr>
            <a:xfrm flipH="1" rot="10800000">
              <a:off x="1424543" y="3242337"/>
              <a:ext cx="463634" cy="118941"/>
            </a:xfrm>
            <a:prstGeom prst="straightConnector1">
              <a:avLst/>
            </a:prstGeom>
            <a:noFill/>
            <a:ln cap="flat" cmpd="sng" w="9525">
              <a:solidFill>
                <a:srgbClr val="800080"/>
              </a:solidFill>
              <a:prstDash val="solid"/>
              <a:round/>
              <a:headEnd len="sm" w="sm" type="none"/>
              <a:tailEnd len="sm" w="sm" type="none"/>
            </a:ln>
          </p:spPr>
        </p:cxnSp>
      </p:grpSp>
      <p:grpSp>
        <p:nvGrpSpPr>
          <p:cNvPr id="336" name="Google Shape;336;p46"/>
          <p:cNvGrpSpPr/>
          <p:nvPr/>
        </p:nvGrpSpPr>
        <p:grpSpPr>
          <a:xfrm>
            <a:off x="3679825" y="3109913"/>
            <a:ext cx="2297113" cy="1436687"/>
            <a:chOff x="-3847605" y="5557652"/>
            <a:chExt cx="2297267" cy="1436916"/>
          </a:xfrm>
        </p:grpSpPr>
        <p:sp>
          <p:nvSpPr>
            <p:cNvPr id="337" name="Google Shape;337;p46"/>
            <p:cNvSpPr txBox="1"/>
            <p:nvPr/>
          </p:nvSpPr>
          <p:spPr>
            <a:xfrm>
              <a:off x="-3705095" y="5557652"/>
              <a:ext cx="2154757" cy="1107996"/>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2. . . . does not affect</a:t>
              </a:r>
              <a:endParaRPr/>
            </a:p>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the quantity of goods</a:t>
              </a:r>
              <a:endParaRPr/>
            </a:p>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and services supplied</a:t>
              </a:r>
              <a:endParaRPr/>
            </a:p>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in the long run</a:t>
              </a:r>
              <a:endParaRPr/>
            </a:p>
          </p:txBody>
        </p:sp>
        <p:cxnSp>
          <p:nvCxnSpPr>
            <p:cNvPr id="338" name="Google Shape;338;p46"/>
            <p:cNvCxnSpPr/>
            <p:nvPr/>
          </p:nvCxnSpPr>
          <p:spPr>
            <a:xfrm rot="-5400000">
              <a:off x="-3964315" y="6661944"/>
              <a:ext cx="449334" cy="215914"/>
            </a:xfrm>
            <a:prstGeom prst="straightConnector1">
              <a:avLst/>
            </a:prstGeom>
            <a:noFill/>
            <a:ln cap="flat" cmpd="sng" w="9525">
              <a:solidFill>
                <a:srgbClr val="800080"/>
              </a:solidFill>
              <a:prstDash val="solid"/>
              <a:round/>
              <a:headEnd len="sm" w="sm" type="none"/>
              <a:tailEnd len="sm" w="sm" type="none"/>
            </a:ln>
          </p:spPr>
        </p:cxnSp>
      </p:grpSp>
      <p:grpSp>
        <p:nvGrpSpPr>
          <p:cNvPr id="339" name="Google Shape;339;p46"/>
          <p:cNvGrpSpPr/>
          <p:nvPr/>
        </p:nvGrpSpPr>
        <p:grpSpPr>
          <a:xfrm>
            <a:off x="3013470" y="1492250"/>
            <a:ext cx="1783956" cy="3659079"/>
            <a:chOff x="3013090" y="1492476"/>
            <a:chExt cx="1784188" cy="3658396"/>
          </a:xfrm>
        </p:grpSpPr>
        <p:grpSp>
          <p:nvGrpSpPr>
            <p:cNvPr id="340" name="Google Shape;340;p46"/>
            <p:cNvGrpSpPr/>
            <p:nvPr/>
          </p:nvGrpSpPr>
          <p:grpSpPr>
            <a:xfrm>
              <a:off x="3657305" y="1492476"/>
              <a:ext cx="1139973" cy="3080763"/>
              <a:chOff x="3657475" y="1255240"/>
              <a:chExt cx="1140033" cy="3080097"/>
            </a:xfrm>
          </p:grpSpPr>
          <p:cxnSp>
            <p:nvCxnSpPr>
              <p:cNvPr id="341" name="Google Shape;341;p46"/>
              <p:cNvCxnSpPr/>
              <p:nvPr/>
            </p:nvCxnSpPr>
            <p:spPr>
              <a:xfrm rot="5400000">
                <a:off x="2304677" y="2980951"/>
                <a:ext cx="2707184" cy="1588"/>
              </a:xfrm>
              <a:prstGeom prst="straightConnector1">
                <a:avLst/>
              </a:prstGeom>
              <a:noFill/>
              <a:ln cap="flat" cmpd="sng" w="38100">
                <a:solidFill>
                  <a:srgbClr val="007600"/>
                </a:solidFill>
                <a:prstDash val="solid"/>
                <a:round/>
                <a:headEnd len="sm" w="sm" type="none"/>
                <a:tailEnd len="sm" w="sm" type="none"/>
              </a:ln>
            </p:spPr>
          </p:cxnSp>
          <p:sp>
            <p:nvSpPr>
              <p:cNvPr id="342" name="Google Shape;342;p46"/>
              <p:cNvSpPr txBox="1"/>
              <p:nvPr/>
            </p:nvSpPr>
            <p:spPr>
              <a:xfrm>
                <a:off x="3689454" y="1255240"/>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Long-run</a:t>
                </a:r>
                <a:endParaRPr/>
              </a:p>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aggregate</a:t>
                </a:r>
                <a:endParaRPr/>
              </a:p>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supply</a:t>
                </a:r>
                <a:endParaRPr/>
              </a:p>
            </p:txBody>
          </p:sp>
        </p:grpSp>
        <p:sp>
          <p:nvSpPr>
            <p:cNvPr id="343" name="Google Shape;343;p46"/>
            <p:cNvSpPr txBox="1"/>
            <p:nvPr/>
          </p:nvSpPr>
          <p:spPr>
            <a:xfrm>
              <a:off x="3013090" y="4566206"/>
              <a:ext cx="1322970" cy="584666"/>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Natural level</a:t>
              </a:r>
              <a:endParaRPr b="0" i="0" sz="160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of output</a:t>
              </a:r>
              <a:endParaRPr/>
            </a:p>
          </p:txBody>
        </p:sp>
      </p:grpSp>
      <p:grpSp>
        <p:nvGrpSpPr>
          <p:cNvPr id="344" name="Google Shape;344;p46"/>
          <p:cNvGrpSpPr/>
          <p:nvPr/>
        </p:nvGrpSpPr>
        <p:grpSpPr>
          <a:xfrm>
            <a:off x="1403350" y="2549525"/>
            <a:ext cx="2325688" cy="338138"/>
            <a:chOff x="1403631" y="2549405"/>
            <a:chExt cx="2325129" cy="338554"/>
          </a:xfrm>
        </p:grpSpPr>
        <p:grpSp>
          <p:nvGrpSpPr>
            <p:cNvPr id="345" name="Google Shape;345;p46"/>
            <p:cNvGrpSpPr/>
            <p:nvPr/>
          </p:nvGrpSpPr>
          <p:grpSpPr>
            <a:xfrm>
              <a:off x="1403631" y="2549405"/>
              <a:ext cx="2253709" cy="338554"/>
              <a:chOff x="1403317" y="2727305"/>
              <a:chExt cx="2253904" cy="338460"/>
            </a:xfrm>
          </p:grpSpPr>
          <p:cxnSp>
            <p:nvCxnSpPr>
              <p:cNvPr id="346" name="Google Shape;346;p46"/>
              <p:cNvCxnSpPr/>
              <p:nvPr/>
            </p:nvCxnSpPr>
            <p:spPr>
              <a:xfrm rot="10800000">
                <a:off x="1828702" y="2897330"/>
                <a:ext cx="1828519" cy="0"/>
              </a:xfrm>
              <a:prstGeom prst="straightConnector1">
                <a:avLst/>
              </a:prstGeom>
              <a:noFill/>
              <a:ln cap="flat" cmpd="sng" w="9525">
                <a:solidFill>
                  <a:schemeClr val="dk1"/>
                </a:solidFill>
                <a:prstDash val="dot"/>
                <a:round/>
                <a:headEnd len="sm" w="sm" type="none"/>
                <a:tailEnd len="sm" w="sm" type="none"/>
              </a:ln>
            </p:spPr>
          </p:cxnSp>
          <p:sp>
            <p:nvSpPr>
              <p:cNvPr id="347" name="Google Shape;347;p46"/>
              <p:cNvSpPr txBox="1"/>
              <p:nvPr/>
            </p:nvSpPr>
            <p:spPr>
              <a:xfrm>
                <a:off x="1403317" y="2727305"/>
                <a:ext cx="396296" cy="338460"/>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a:t>
                </a:r>
                <a:r>
                  <a:rPr b="0" baseline="-25000" i="0" lang="en-US" sz="1600" u="none" cap="none" strike="noStrike">
                    <a:solidFill>
                      <a:schemeClr val="dk1"/>
                    </a:solidFill>
                    <a:latin typeface="Arial"/>
                    <a:ea typeface="Arial"/>
                    <a:cs typeface="Arial"/>
                    <a:sym typeface="Arial"/>
                  </a:rPr>
                  <a:t>1</a:t>
                </a:r>
                <a:endParaRPr/>
              </a:p>
            </p:txBody>
          </p:sp>
        </p:grpSp>
        <p:sp>
          <p:nvSpPr>
            <p:cNvPr id="348" name="Google Shape;348;p46"/>
            <p:cNvSpPr/>
            <p:nvPr/>
          </p:nvSpPr>
          <p:spPr>
            <a:xfrm>
              <a:off x="3582779" y="2651750"/>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grpSp>
        <p:nvGrpSpPr>
          <p:cNvPr id="349" name="Google Shape;349;p46"/>
          <p:cNvGrpSpPr/>
          <p:nvPr/>
        </p:nvGrpSpPr>
        <p:grpSpPr>
          <a:xfrm>
            <a:off x="1401763" y="3282950"/>
            <a:ext cx="2336800" cy="339725"/>
            <a:chOff x="1401658" y="3283680"/>
            <a:chExt cx="2337002" cy="338554"/>
          </a:xfrm>
        </p:grpSpPr>
        <p:grpSp>
          <p:nvGrpSpPr>
            <p:cNvPr id="350" name="Google Shape;350;p46"/>
            <p:cNvGrpSpPr/>
            <p:nvPr/>
          </p:nvGrpSpPr>
          <p:grpSpPr>
            <a:xfrm>
              <a:off x="1401658" y="3283680"/>
              <a:ext cx="2267146" cy="338554"/>
              <a:chOff x="1403319" y="2727305"/>
              <a:chExt cx="2267342" cy="338460"/>
            </a:xfrm>
          </p:grpSpPr>
          <p:cxnSp>
            <p:nvCxnSpPr>
              <p:cNvPr id="351" name="Google Shape;351;p46"/>
              <p:cNvCxnSpPr/>
              <p:nvPr/>
            </p:nvCxnSpPr>
            <p:spPr>
              <a:xfrm rot="10800000">
                <a:off x="1828843" y="2896535"/>
                <a:ext cx="1841818" cy="3163"/>
              </a:xfrm>
              <a:prstGeom prst="straightConnector1">
                <a:avLst/>
              </a:prstGeom>
              <a:noFill/>
              <a:ln cap="flat" cmpd="sng" w="9525">
                <a:solidFill>
                  <a:schemeClr val="dk1"/>
                </a:solidFill>
                <a:prstDash val="dot"/>
                <a:round/>
                <a:headEnd len="sm" w="sm" type="none"/>
                <a:tailEnd len="sm" w="sm" type="none"/>
              </a:ln>
            </p:spPr>
          </p:cxnSp>
          <p:sp>
            <p:nvSpPr>
              <p:cNvPr id="352" name="Google Shape;352;p46"/>
              <p:cNvSpPr txBox="1"/>
              <p:nvPr/>
            </p:nvSpPr>
            <p:spPr>
              <a:xfrm>
                <a:off x="1403319" y="2727305"/>
                <a:ext cx="396296" cy="338460"/>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a:t>
                </a:r>
                <a:r>
                  <a:rPr b="0" baseline="-25000" i="0" lang="en-US" sz="1600" u="none" cap="none" strike="noStrike">
                    <a:solidFill>
                      <a:schemeClr val="dk1"/>
                    </a:solidFill>
                    <a:latin typeface="Arial"/>
                    <a:ea typeface="Arial"/>
                    <a:cs typeface="Arial"/>
                    <a:sym typeface="Arial"/>
                  </a:rPr>
                  <a:t>2</a:t>
                </a:r>
                <a:endParaRPr/>
              </a:p>
            </p:txBody>
          </p:sp>
        </p:grpSp>
        <p:sp>
          <p:nvSpPr>
            <p:cNvPr id="353" name="Google Shape;353;p46"/>
            <p:cNvSpPr/>
            <p:nvPr/>
          </p:nvSpPr>
          <p:spPr>
            <a:xfrm>
              <a:off x="3592679" y="3397899"/>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28"/>
                                        </p:tgtEl>
                                        <p:attrNameLst>
                                          <p:attrName>style.visibility</p:attrName>
                                        </p:attrNameLst>
                                      </p:cBhvr>
                                      <p:to>
                                        <p:strVal val="visible"/>
                                      </p:to>
                                    </p:set>
                                    <p:animEffect filter="fade" transition="in">
                                      <p:cBhvr>
                                        <p:cTn dur="500"/>
                                        <p:tgtEl>
                                          <p:spTgt spid="328"/>
                                        </p:tgtEl>
                                      </p:cBhvr>
                                    </p:animEffect>
                                  </p:childTnLst>
                                </p:cTn>
                              </p:par>
                              <p:par>
                                <p:cTn fill="hold" nodeType="withEffect" presetClass="entr" presetID="10" presetSubtype="0">
                                  <p:stCondLst>
                                    <p:cond delay="0"/>
                                  </p:stCondLst>
                                  <p:childTnLst>
                                    <p:set>
                                      <p:cBhvr>
                                        <p:cTn dur="1" fill="hold">
                                          <p:stCondLst>
                                            <p:cond delay="0"/>
                                          </p:stCondLst>
                                        </p:cTn>
                                        <p:tgtEl>
                                          <p:spTgt spid="323"/>
                                        </p:tgtEl>
                                        <p:attrNameLst>
                                          <p:attrName>style.visibility</p:attrName>
                                        </p:attrNameLst>
                                      </p:cBhvr>
                                      <p:to>
                                        <p:strVal val="visible"/>
                                      </p:to>
                                    </p:set>
                                    <p:animEffect filter="fade" transition="in">
                                      <p:cBhvr>
                                        <p:cTn dur="500"/>
                                        <p:tgtEl>
                                          <p:spTgt spid="323"/>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339"/>
                                        </p:tgtEl>
                                        <p:attrNameLst>
                                          <p:attrName>style.visibility</p:attrName>
                                        </p:attrNameLst>
                                      </p:cBhvr>
                                      <p:to>
                                        <p:strVal val="visible"/>
                                      </p:to>
                                    </p:set>
                                    <p:animEffect filter="fade" transition="in">
                                      <p:cBhvr>
                                        <p:cTn dur="1000"/>
                                        <p:tgtEl>
                                          <p:spTgt spid="339"/>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344"/>
                                        </p:tgtEl>
                                        <p:attrNameLst>
                                          <p:attrName>style.visibility</p:attrName>
                                        </p:attrNameLst>
                                      </p:cBhvr>
                                      <p:to>
                                        <p:strVal val="visible"/>
                                      </p:to>
                                    </p:set>
                                    <p:animEffect filter="fade" transition="in">
                                      <p:cBhvr>
                                        <p:cTn dur="1000"/>
                                        <p:tgtEl>
                                          <p:spTgt spid="344"/>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332"/>
                                        </p:tgtEl>
                                        <p:attrNameLst>
                                          <p:attrName>style.visibility</p:attrName>
                                        </p:attrNameLst>
                                      </p:cBhvr>
                                      <p:to>
                                        <p:strVal val="visible"/>
                                      </p:to>
                                    </p:set>
                                    <p:animEffect filter="fade" transition="in">
                                      <p:cBhvr>
                                        <p:cTn dur="500"/>
                                        <p:tgtEl>
                                          <p:spTgt spid="332"/>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333"/>
                                        </p:tgtEl>
                                        <p:attrNameLst>
                                          <p:attrName>style.visibility</p:attrName>
                                        </p:attrNameLst>
                                      </p:cBhvr>
                                      <p:to>
                                        <p:strVal val="visible"/>
                                      </p:to>
                                    </p:set>
                                    <p:animEffect filter="fade" transition="in">
                                      <p:cBhvr>
                                        <p:cTn dur="500"/>
                                        <p:tgtEl>
                                          <p:spTgt spid="333"/>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349"/>
                                        </p:tgtEl>
                                        <p:attrNameLst>
                                          <p:attrName>style.visibility</p:attrName>
                                        </p:attrNameLst>
                                      </p:cBhvr>
                                      <p:to>
                                        <p:strVal val="visible"/>
                                      </p:to>
                                    </p:set>
                                    <p:animEffect filter="fade" transition="in">
                                      <p:cBhvr>
                                        <p:cTn dur="1000"/>
                                        <p:tgtEl>
                                          <p:spTgt spid="349"/>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336"/>
                                        </p:tgtEl>
                                        <p:attrNameLst>
                                          <p:attrName>style.visibility</p:attrName>
                                        </p:attrNameLst>
                                      </p:cBhvr>
                                      <p:to>
                                        <p:strVal val="visible"/>
                                      </p:to>
                                    </p:set>
                                    <p:animEffect filter="fade" transition="in">
                                      <p:cBhvr>
                                        <p:cTn dur="500"/>
                                        <p:tgtEl>
                                          <p:spTgt spid="336"/>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331"/>
                                        </p:tgtEl>
                                        <p:attrNameLst>
                                          <p:attrName>style.visibility</p:attrName>
                                        </p:attrNameLst>
                                      </p:cBhvr>
                                      <p:to>
                                        <p:strVal val="visible"/>
                                      </p:to>
                                    </p:set>
                                    <p:animEffect filter="fade" transition="in">
                                      <p:cBhvr>
                                        <p:cTn dur="500"/>
                                        <p:tgtEl>
                                          <p:spTgt spid="33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7" name="Shape 357"/>
        <p:cNvGrpSpPr/>
        <p:nvPr/>
      </p:nvGrpSpPr>
      <p:grpSpPr>
        <a:xfrm>
          <a:off x="0" y="0"/>
          <a:ext cx="0" cy="0"/>
          <a:chOff x="0" y="0"/>
          <a:chExt cx="0" cy="0"/>
        </a:xfrm>
      </p:grpSpPr>
      <p:sp>
        <p:nvSpPr>
          <p:cNvPr id="358" name="Google Shape;358;p47"/>
          <p:cNvSpPr txBox="1"/>
          <p:nvPr>
            <p:ph idx="1" type="body"/>
          </p:nvPr>
        </p:nvSpPr>
        <p:spPr>
          <a:xfrm>
            <a:off x="110835" y="762000"/>
            <a:ext cx="9144000" cy="58674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405" u="none" cap="none" strike="noStrike">
                <a:solidFill>
                  <a:schemeClr val="dk1"/>
                </a:solidFill>
                <a:latin typeface="Libre Baskerville"/>
                <a:ea typeface="Libre Baskerville"/>
                <a:cs typeface="Libre Baskerville"/>
                <a:sym typeface="Libre Baskerville"/>
              </a:rPr>
              <a:t>2 Aggregate supply</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rPr b="1" i="1" lang="en-US" sz="2405" u="sng" cap="none" strike="noStrike">
                <a:solidFill>
                  <a:schemeClr val="dk1"/>
                </a:solidFill>
                <a:latin typeface="Libre Baskerville"/>
                <a:ea typeface="Libre Baskerville"/>
                <a:cs typeface="Libre Baskerville"/>
                <a:sym typeface="Libre Baskerville"/>
              </a:rPr>
              <a:t>Why the LRAS curve might shift</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Changes in labor</a:t>
            </a:r>
            <a:endParaRPr/>
          </a:p>
          <a:p>
            <a:pPr indent="0" lvl="0" marL="0" marR="0" rtl="0" algn="l">
              <a:lnSpc>
                <a:spcPct val="90000"/>
              </a:lnSpc>
              <a:spcBef>
                <a:spcPts val="580"/>
              </a:spcBef>
              <a:spcAft>
                <a:spcPts val="0"/>
              </a:spcAft>
              <a:buClr>
                <a:schemeClr val="accent1"/>
              </a:buClr>
              <a:buFont typeface="Noto Sans Symbols"/>
              <a:buNone/>
            </a:pPr>
            <a:r>
              <a:rPr b="0" i="1" lang="en-US" sz="2405" u="none" cap="none" strike="noStrike">
                <a:solidFill>
                  <a:schemeClr val="dk1"/>
                </a:solidFill>
                <a:latin typeface="Libre Baskerville"/>
                <a:ea typeface="Libre Baskerville"/>
                <a:cs typeface="Libre Baskerville"/>
                <a:sym typeface="Libre Baskerville"/>
              </a:rPr>
              <a:t>E.g.</a:t>
            </a:r>
            <a:r>
              <a:rPr b="0" i="0" lang="en-US" sz="2405" u="none" cap="none" strike="noStrike">
                <a:solidFill>
                  <a:schemeClr val="dk1"/>
                </a:solidFill>
                <a:latin typeface="Libre Baskerville"/>
                <a:ea typeface="Libre Baskerville"/>
                <a:cs typeface="Libre Baskerville"/>
                <a:sym typeface="Libre Baskerville"/>
              </a:rPr>
              <a:t> Quantity of labor – increases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Aggregate supply – shifts right</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Natural rate of unemployment – increases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Aggregate supply –shifts left</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Changes in capital</a:t>
            </a:r>
            <a:endParaRPr/>
          </a:p>
          <a:p>
            <a:pPr indent="0" lvl="0" marL="0" marR="0" rtl="0" algn="l">
              <a:lnSpc>
                <a:spcPct val="90000"/>
              </a:lnSpc>
              <a:spcBef>
                <a:spcPts val="580"/>
              </a:spcBef>
              <a:spcAft>
                <a:spcPts val="0"/>
              </a:spcAft>
              <a:buClr>
                <a:schemeClr val="accent1"/>
              </a:buClr>
              <a:buFont typeface="Noto Sans Symbols"/>
              <a:buNone/>
            </a:pPr>
            <a:r>
              <a:rPr b="0" i="1" lang="en-US" sz="2405" u="none" cap="none" strike="noStrike">
                <a:solidFill>
                  <a:schemeClr val="dk1"/>
                </a:solidFill>
                <a:latin typeface="Libre Baskerville"/>
                <a:ea typeface="Libre Baskerville"/>
                <a:cs typeface="Libre Baskerville"/>
                <a:sym typeface="Libre Baskerville"/>
              </a:rPr>
              <a:t>E.g.</a:t>
            </a:r>
            <a:r>
              <a:rPr b="0" i="0" lang="en-US" sz="2405" u="none" cap="none" strike="noStrike">
                <a:solidFill>
                  <a:schemeClr val="dk1"/>
                </a:solidFill>
                <a:latin typeface="Libre Baskerville"/>
                <a:ea typeface="Libre Baskerville"/>
                <a:cs typeface="Libre Baskerville"/>
                <a:sym typeface="Libre Baskerville"/>
              </a:rPr>
              <a:t> Capital stock – decrease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Aggregate supply – shifts left</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Changes in natural resources</a:t>
            </a:r>
            <a:endParaRPr/>
          </a:p>
          <a:p>
            <a:pPr indent="0" lvl="0" marL="0" marR="0" rtl="0" algn="l">
              <a:lnSpc>
                <a:spcPct val="90000"/>
              </a:lnSpc>
              <a:spcBef>
                <a:spcPts val="580"/>
              </a:spcBef>
              <a:spcAft>
                <a:spcPts val="0"/>
              </a:spcAft>
              <a:buClr>
                <a:schemeClr val="accent1"/>
              </a:buClr>
              <a:buFont typeface="Noto Sans Symbols"/>
              <a:buNone/>
            </a:pPr>
            <a:r>
              <a:rPr b="0" i="1" lang="en-US" sz="2405" u="none" cap="none" strike="noStrike">
                <a:solidFill>
                  <a:schemeClr val="dk1"/>
                </a:solidFill>
                <a:latin typeface="Libre Baskerville"/>
                <a:ea typeface="Libre Baskerville"/>
                <a:cs typeface="Libre Baskerville"/>
                <a:sym typeface="Libre Baskerville"/>
              </a:rPr>
              <a:t>E.g.</a:t>
            </a:r>
            <a:r>
              <a:rPr b="0" i="0" lang="en-US" sz="2405" u="none" cap="none" strike="noStrike">
                <a:solidFill>
                  <a:schemeClr val="dk1"/>
                </a:solidFill>
                <a:latin typeface="Libre Baskerville"/>
                <a:ea typeface="Libre Baskerville"/>
                <a:cs typeface="Libre Baskerville"/>
                <a:sym typeface="Libre Baskerville"/>
              </a:rPr>
              <a:t> New discovery of natural resource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Aggregate supply – shifts right</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Weather keeps fine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Aggregate supply – shifts right</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Availability of natural resources declines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Aggregate supply – shifts left</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Changes in technology</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E.g. New technology, for given labor, capital and natural resources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Aggregate   </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supply – shifts right</a:t>
            </a:r>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359" name="Google Shape;359;p47"/>
          <p:cNvSpPr txBox="1"/>
          <p:nvPr>
            <p:ph type="title"/>
          </p:nvPr>
        </p:nvSpPr>
        <p:spPr>
          <a:xfrm>
            <a:off x="381000" y="-152400"/>
            <a:ext cx="7772400" cy="9604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63" name="Shape 363"/>
        <p:cNvGrpSpPr/>
        <p:nvPr/>
      </p:nvGrpSpPr>
      <p:grpSpPr>
        <a:xfrm>
          <a:off x="0" y="0"/>
          <a:ext cx="0" cy="0"/>
          <a:chOff x="0" y="0"/>
          <a:chExt cx="0" cy="0"/>
        </a:xfrm>
      </p:grpSpPr>
      <p:sp>
        <p:nvSpPr>
          <p:cNvPr id="364" name="Google Shape;364;p48"/>
          <p:cNvSpPr txBox="1"/>
          <p:nvPr>
            <p:ph idx="1" type="body"/>
          </p:nvPr>
        </p:nvSpPr>
        <p:spPr>
          <a:xfrm>
            <a:off x="457200" y="1066800"/>
            <a:ext cx="8001000" cy="4572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Aggregate supply</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Using AD and LRAS to depict long-run growth and inflation</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In long run: both AD and LRAS curve shift</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Continual shifts of LRAS curve to right because of technological progress</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AD curve shifts to right because of monetary policy (central bank increases money supply over time) and household consumption increase</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Times New Roman"/>
                <a:ea typeface="Times New Roman"/>
                <a:cs typeface="Times New Roman"/>
                <a:sym typeface="Times New Roman"/>
              </a:rPr>
              <a:t>→ </a:t>
            </a:r>
            <a:r>
              <a:rPr b="1" i="1" lang="en-US" sz="2600" u="none" cap="none" strike="noStrike">
                <a:solidFill>
                  <a:schemeClr val="dk1"/>
                </a:solidFill>
                <a:latin typeface="Libre Baskerville"/>
                <a:ea typeface="Libre Baskerville"/>
                <a:cs typeface="Libre Baskerville"/>
                <a:sym typeface="Libre Baskerville"/>
              </a:rPr>
              <a:t>Result</a:t>
            </a:r>
            <a:r>
              <a:rPr b="0" i="0" lang="en-US" sz="2600" u="none" cap="none" strike="noStrike">
                <a:solidFill>
                  <a:schemeClr val="dk1"/>
                </a:solidFill>
                <a:latin typeface="Libre Baskerville"/>
                <a:ea typeface="Libre Baskerville"/>
                <a:cs typeface="Libre Baskerville"/>
                <a:sym typeface="Libre Baskerville"/>
              </a:rPr>
              <a:t>: </a:t>
            </a:r>
            <a:endParaRPr/>
          </a:p>
          <a:p>
            <a:pPr indent="-233680" lvl="3" marL="1097280" marR="0" rtl="0" algn="l">
              <a:lnSpc>
                <a:spcPct val="90000"/>
              </a:lnSpc>
              <a:spcBef>
                <a:spcPts val="370"/>
              </a:spcBef>
              <a:spcAft>
                <a:spcPts val="0"/>
              </a:spcAft>
              <a:buClr>
                <a:schemeClr val="accent3"/>
              </a:buClr>
              <a:buSzPts val="208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Continuing growth in output</a:t>
            </a:r>
            <a:endParaRPr/>
          </a:p>
          <a:p>
            <a:pPr indent="-233680" lvl="3" marL="1097280" marR="0" rtl="0" algn="l">
              <a:lnSpc>
                <a:spcPct val="90000"/>
              </a:lnSpc>
              <a:spcBef>
                <a:spcPts val="370"/>
              </a:spcBef>
              <a:spcAft>
                <a:spcPts val="0"/>
              </a:spcAft>
              <a:buClr>
                <a:schemeClr val="accent3"/>
              </a:buClr>
              <a:buSzPts val="208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Continuing inflation</a:t>
            </a:r>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365" name="Google Shape;365;p48"/>
          <p:cNvSpPr txBox="1"/>
          <p:nvPr>
            <p:ph type="title"/>
          </p:nvPr>
        </p:nvSpPr>
        <p:spPr>
          <a:xfrm>
            <a:off x="381000" y="-20782"/>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69" name="Shape 369"/>
        <p:cNvGrpSpPr/>
        <p:nvPr/>
      </p:nvGrpSpPr>
      <p:grpSpPr>
        <a:xfrm>
          <a:off x="0" y="0"/>
          <a:ext cx="0" cy="0"/>
          <a:chOff x="0" y="0"/>
          <a:chExt cx="0" cy="0"/>
        </a:xfrm>
      </p:grpSpPr>
      <p:sp>
        <p:nvSpPr>
          <p:cNvPr id="370" name="Google Shape;370;p49"/>
          <p:cNvSpPr txBox="1"/>
          <p:nvPr>
            <p:ph type="title"/>
          </p:nvPr>
        </p:nvSpPr>
        <p:spPr>
          <a:xfrm>
            <a:off x="304800" y="304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520" u="none" cap="none" strike="noStrike">
                <a:solidFill>
                  <a:srgbClr val="7E0000"/>
                </a:solidFill>
                <a:latin typeface="Arimo"/>
                <a:ea typeface="Arimo"/>
                <a:cs typeface="Arimo"/>
                <a:sym typeface="Arimo"/>
              </a:rPr>
              <a:t>Long-run growth and inflation in the model of aggregate demand and aggregate supply</a:t>
            </a:r>
            <a:endParaRPr/>
          </a:p>
        </p:txBody>
      </p:sp>
      <p:grpSp>
        <p:nvGrpSpPr>
          <p:cNvPr id="371" name="Google Shape;371;p49"/>
          <p:cNvGrpSpPr/>
          <p:nvPr/>
        </p:nvGrpSpPr>
        <p:grpSpPr>
          <a:xfrm>
            <a:off x="969963" y="1638300"/>
            <a:ext cx="5383212" cy="3741738"/>
            <a:chOff x="1135612" y="593921"/>
            <a:chExt cx="5383941" cy="3741365"/>
          </a:xfrm>
        </p:grpSpPr>
        <p:grpSp>
          <p:nvGrpSpPr>
            <p:cNvPr id="372" name="Google Shape;372;p49"/>
            <p:cNvGrpSpPr/>
            <p:nvPr/>
          </p:nvGrpSpPr>
          <p:grpSpPr>
            <a:xfrm>
              <a:off x="1816741" y="712972"/>
              <a:ext cx="4702812" cy="3622314"/>
              <a:chOff x="1816741" y="712972"/>
              <a:chExt cx="4702812" cy="3622314"/>
            </a:xfrm>
          </p:grpSpPr>
          <p:cxnSp>
            <p:nvCxnSpPr>
              <p:cNvPr id="373" name="Google Shape;373;p49"/>
              <p:cNvCxnSpPr/>
              <p:nvPr/>
            </p:nvCxnSpPr>
            <p:spPr>
              <a:xfrm rot="5400000">
                <a:off x="6378" y="2523335"/>
                <a:ext cx="3622314" cy="1588"/>
              </a:xfrm>
              <a:prstGeom prst="straightConnector1">
                <a:avLst/>
              </a:prstGeom>
              <a:noFill/>
              <a:ln cap="flat" cmpd="sng" w="28575">
                <a:solidFill>
                  <a:schemeClr val="dk1"/>
                </a:solidFill>
                <a:prstDash val="solid"/>
                <a:round/>
                <a:headEnd len="sm" w="sm" type="none"/>
                <a:tailEnd len="sm" w="sm" type="none"/>
              </a:ln>
            </p:spPr>
          </p:cxnSp>
          <p:sp>
            <p:nvSpPr>
              <p:cNvPr id="374" name="Google Shape;374;p49"/>
              <p:cNvSpPr/>
              <p:nvPr/>
            </p:nvSpPr>
            <p:spPr>
              <a:xfrm>
                <a:off x="1840557" y="747894"/>
                <a:ext cx="4678996" cy="3563582"/>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grpSp>
        <p:sp>
          <p:nvSpPr>
            <p:cNvPr id="375" name="Google Shape;375;p49"/>
            <p:cNvSpPr txBox="1"/>
            <p:nvPr/>
          </p:nvSpPr>
          <p:spPr>
            <a:xfrm>
              <a:off x="1135612" y="593921"/>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Price</a:t>
              </a:r>
              <a:endParaRPr/>
            </a:p>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Level</a:t>
              </a:r>
              <a:endParaRPr/>
            </a:p>
          </p:txBody>
        </p:sp>
      </p:grpSp>
      <p:grpSp>
        <p:nvGrpSpPr>
          <p:cNvPr id="376" name="Google Shape;376;p49"/>
          <p:cNvGrpSpPr/>
          <p:nvPr/>
        </p:nvGrpSpPr>
        <p:grpSpPr>
          <a:xfrm>
            <a:off x="1638300" y="5353050"/>
            <a:ext cx="5284788" cy="339725"/>
            <a:chOff x="1805049" y="4308771"/>
            <a:chExt cx="5283584" cy="337969"/>
          </a:xfrm>
        </p:grpSpPr>
        <p:cxnSp>
          <p:nvCxnSpPr>
            <p:cNvPr id="377" name="Google Shape;377;p49"/>
            <p:cNvCxnSpPr/>
            <p:nvPr/>
          </p:nvCxnSpPr>
          <p:spPr>
            <a:xfrm flipH="1" rot="10800000">
              <a:off x="1805049" y="4332461"/>
              <a:ext cx="4624921" cy="1579"/>
            </a:xfrm>
            <a:prstGeom prst="straightConnector1">
              <a:avLst/>
            </a:prstGeom>
            <a:noFill/>
            <a:ln cap="flat" cmpd="sng" w="28575">
              <a:solidFill>
                <a:schemeClr val="dk1"/>
              </a:solidFill>
              <a:prstDash val="solid"/>
              <a:round/>
              <a:headEnd len="sm" w="sm" type="none"/>
              <a:tailEnd len="sm" w="sm" type="none"/>
            </a:ln>
          </p:spPr>
        </p:cxnSp>
        <p:sp>
          <p:nvSpPr>
            <p:cNvPr id="378" name="Google Shape;378;p49"/>
            <p:cNvSpPr txBox="1"/>
            <p:nvPr/>
          </p:nvSpPr>
          <p:spPr>
            <a:xfrm>
              <a:off x="5235279" y="4308771"/>
              <a:ext cx="1853354"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Quantity of Output</a:t>
              </a:r>
              <a:endParaRPr/>
            </a:p>
          </p:txBody>
        </p:sp>
      </p:grpSp>
      <p:cxnSp>
        <p:nvCxnSpPr>
          <p:cNvPr id="379" name="Google Shape;379;p49"/>
          <p:cNvCxnSpPr/>
          <p:nvPr/>
        </p:nvCxnSpPr>
        <p:spPr>
          <a:xfrm flipH="1" rot="10800000">
            <a:off x="3717925" y="2647950"/>
            <a:ext cx="795338" cy="1588"/>
          </a:xfrm>
          <a:prstGeom prst="straightConnector1">
            <a:avLst/>
          </a:prstGeom>
          <a:noFill/>
          <a:ln cap="flat" cmpd="sng" w="19050">
            <a:solidFill>
              <a:srgbClr val="800080"/>
            </a:solidFill>
            <a:prstDash val="solid"/>
            <a:round/>
            <a:headEnd len="sm" w="sm" type="none"/>
            <a:tailEnd len="med" w="med" type="triangle"/>
          </a:ln>
        </p:spPr>
      </p:cxnSp>
      <p:grpSp>
        <p:nvGrpSpPr>
          <p:cNvPr id="380" name="Google Shape;380;p49"/>
          <p:cNvGrpSpPr/>
          <p:nvPr/>
        </p:nvGrpSpPr>
        <p:grpSpPr>
          <a:xfrm>
            <a:off x="1682750" y="1682750"/>
            <a:ext cx="1800225" cy="4029075"/>
            <a:chOff x="2608829" y="874967"/>
            <a:chExt cx="1799660" cy="4029793"/>
          </a:xfrm>
        </p:grpSpPr>
        <p:grpSp>
          <p:nvGrpSpPr>
            <p:cNvPr id="381" name="Google Shape;381;p49"/>
            <p:cNvGrpSpPr/>
            <p:nvPr/>
          </p:nvGrpSpPr>
          <p:grpSpPr>
            <a:xfrm>
              <a:off x="2608829" y="874967"/>
              <a:ext cx="1799660" cy="3697947"/>
              <a:chOff x="2608807" y="637860"/>
              <a:chExt cx="1799660" cy="3697137"/>
            </a:xfrm>
          </p:grpSpPr>
          <p:cxnSp>
            <p:nvCxnSpPr>
              <p:cNvPr id="382" name="Google Shape;382;p49"/>
              <p:cNvCxnSpPr/>
              <p:nvPr/>
            </p:nvCxnSpPr>
            <p:spPr>
              <a:xfrm rot="5400000">
                <a:off x="2255316" y="2932498"/>
                <a:ext cx="2803410" cy="1588"/>
              </a:xfrm>
              <a:prstGeom prst="straightConnector1">
                <a:avLst/>
              </a:prstGeom>
              <a:noFill/>
              <a:ln cap="flat" cmpd="sng" w="38100">
                <a:solidFill>
                  <a:srgbClr val="000099"/>
                </a:solidFill>
                <a:prstDash val="solid"/>
                <a:round/>
                <a:headEnd len="sm" w="sm" type="none"/>
                <a:tailEnd len="sm" w="sm" type="none"/>
              </a:ln>
            </p:spPr>
          </p:cxnSp>
          <p:sp>
            <p:nvSpPr>
              <p:cNvPr id="383" name="Google Shape;383;p49"/>
              <p:cNvSpPr txBox="1"/>
              <p:nvPr/>
            </p:nvSpPr>
            <p:spPr>
              <a:xfrm>
                <a:off x="2608807" y="637860"/>
                <a:ext cx="1799660" cy="83081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Long-run</a:t>
                </a:r>
                <a:endParaRPr/>
              </a:p>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aggregate supply,</a:t>
                </a:r>
                <a:endParaRPr/>
              </a:p>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LRAS</a:t>
                </a:r>
                <a:r>
                  <a:rPr b="0" baseline="-25000" i="0" lang="en-US" sz="1600" u="none" cap="none" strike="noStrike">
                    <a:solidFill>
                      <a:schemeClr val="dk1"/>
                    </a:solidFill>
                    <a:latin typeface="Arial"/>
                    <a:ea typeface="Arial"/>
                    <a:cs typeface="Arial"/>
                    <a:sym typeface="Arial"/>
                  </a:rPr>
                  <a:t>1980</a:t>
                </a:r>
                <a:endParaRPr/>
              </a:p>
            </p:txBody>
          </p:sp>
        </p:grpSp>
        <p:sp>
          <p:nvSpPr>
            <p:cNvPr id="384" name="Google Shape;384;p49"/>
            <p:cNvSpPr txBox="1"/>
            <p:nvPr/>
          </p:nvSpPr>
          <p:spPr>
            <a:xfrm>
              <a:off x="3342913" y="4566206"/>
              <a:ext cx="622286"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Y</a:t>
              </a:r>
              <a:r>
                <a:rPr b="0" baseline="-25000" i="0" lang="en-US" sz="1600" u="none" cap="none" strike="noStrike">
                  <a:solidFill>
                    <a:schemeClr val="dk1"/>
                  </a:solidFill>
                  <a:latin typeface="Arial"/>
                  <a:ea typeface="Arial"/>
                  <a:cs typeface="Arial"/>
                  <a:sym typeface="Arial"/>
                </a:rPr>
                <a:t>1980</a:t>
              </a:r>
              <a:endParaRPr/>
            </a:p>
          </p:txBody>
        </p:sp>
      </p:grpSp>
      <p:grpSp>
        <p:nvGrpSpPr>
          <p:cNvPr id="385" name="Google Shape;385;p49"/>
          <p:cNvGrpSpPr/>
          <p:nvPr/>
        </p:nvGrpSpPr>
        <p:grpSpPr>
          <a:xfrm>
            <a:off x="1804988" y="3729038"/>
            <a:ext cx="2593975" cy="1522412"/>
            <a:chOff x="2422672" y="2303868"/>
            <a:chExt cx="2594756" cy="1521923"/>
          </a:xfrm>
        </p:grpSpPr>
        <p:cxnSp>
          <p:nvCxnSpPr>
            <p:cNvPr id="386" name="Google Shape;386;p49"/>
            <p:cNvCxnSpPr/>
            <p:nvPr/>
          </p:nvCxnSpPr>
          <p:spPr>
            <a:xfrm>
              <a:off x="2422672" y="2303868"/>
              <a:ext cx="1888105" cy="1472727"/>
            </a:xfrm>
            <a:prstGeom prst="straightConnector1">
              <a:avLst/>
            </a:prstGeom>
            <a:noFill/>
            <a:ln cap="flat" cmpd="sng" w="38100">
              <a:solidFill>
                <a:srgbClr val="0000B8"/>
              </a:solidFill>
              <a:prstDash val="solid"/>
              <a:round/>
              <a:headEnd len="sm" w="sm" type="none"/>
              <a:tailEnd len="sm" w="sm" type="none"/>
            </a:ln>
          </p:spPr>
        </p:cxnSp>
        <p:sp>
          <p:nvSpPr>
            <p:cNvPr id="387" name="Google Shape;387;p49"/>
            <p:cNvSpPr txBox="1"/>
            <p:nvPr/>
          </p:nvSpPr>
          <p:spPr>
            <a:xfrm>
              <a:off x="4247625" y="3487311"/>
              <a:ext cx="769803" cy="33848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AD</a:t>
              </a:r>
              <a:r>
                <a:rPr b="0" baseline="-25000" i="0" lang="en-US" sz="1600" u="none" cap="none" strike="noStrike">
                  <a:solidFill>
                    <a:schemeClr val="dk1"/>
                  </a:solidFill>
                  <a:latin typeface="Arial"/>
                  <a:ea typeface="Arial"/>
                  <a:cs typeface="Arial"/>
                  <a:sym typeface="Arial"/>
                </a:rPr>
                <a:t>1980</a:t>
              </a:r>
              <a:endParaRPr/>
            </a:p>
          </p:txBody>
        </p:sp>
      </p:grpSp>
      <p:grpSp>
        <p:nvGrpSpPr>
          <p:cNvPr id="388" name="Google Shape;388;p49"/>
          <p:cNvGrpSpPr/>
          <p:nvPr/>
        </p:nvGrpSpPr>
        <p:grpSpPr>
          <a:xfrm>
            <a:off x="1009650" y="4257675"/>
            <a:ext cx="1790700" cy="338138"/>
            <a:chOff x="1175638" y="3284131"/>
            <a:chExt cx="1791147" cy="338554"/>
          </a:xfrm>
        </p:grpSpPr>
        <p:grpSp>
          <p:nvGrpSpPr>
            <p:cNvPr id="389" name="Google Shape;389;p49"/>
            <p:cNvGrpSpPr/>
            <p:nvPr/>
          </p:nvGrpSpPr>
          <p:grpSpPr>
            <a:xfrm>
              <a:off x="1175638" y="3284131"/>
              <a:ext cx="1721280" cy="338554"/>
              <a:chOff x="1177277" y="2727305"/>
              <a:chExt cx="1721427" cy="338404"/>
            </a:xfrm>
          </p:grpSpPr>
          <p:cxnSp>
            <p:nvCxnSpPr>
              <p:cNvPr id="390" name="Google Shape;390;p49"/>
              <p:cNvCxnSpPr/>
              <p:nvPr/>
            </p:nvCxnSpPr>
            <p:spPr>
              <a:xfrm rot="10800000">
                <a:off x="1828370" y="2897302"/>
                <a:ext cx="1070334" cy="1588"/>
              </a:xfrm>
              <a:prstGeom prst="straightConnector1">
                <a:avLst/>
              </a:prstGeom>
              <a:noFill/>
              <a:ln cap="flat" cmpd="sng" w="9525">
                <a:solidFill>
                  <a:schemeClr val="dk1"/>
                </a:solidFill>
                <a:prstDash val="dot"/>
                <a:round/>
                <a:headEnd len="sm" w="sm" type="none"/>
                <a:tailEnd len="sm" w="sm" type="none"/>
              </a:ln>
            </p:spPr>
          </p:cxnSp>
          <p:sp>
            <p:nvSpPr>
              <p:cNvPr id="391" name="Google Shape;391;p49"/>
              <p:cNvSpPr txBox="1"/>
              <p:nvPr/>
            </p:nvSpPr>
            <p:spPr>
              <a:xfrm>
                <a:off x="1177277" y="2727305"/>
                <a:ext cx="622339" cy="33840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a:t>
                </a:r>
                <a:r>
                  <a:rPr b="0" baseline="-25000" i="0" lang="en-US" sz="1600" u="none" cap="none" strike="noStrike">
                    <a:solidFill>
                      <a:schemeClr val="dk1"/>
                    </a:solidFill>
                    <a:latin typeface="Arial"/>
                    <a:ea typeface="Arial"/>
                    <a:cs typeface="Arial"/>
                    <a:sym typeface="Arial"/>
                  </a:rPr>
                  <a:t>1980</a:t>
                </a:r>
                <a:endParaRPr/>
              </a:p>
            </p:txBody>
          </p:sp>
        </p:grpSp>
        <p:sp>
          <p:nvSpPr>
            <p:cNvPr id="392" name="Google Shape;392;p49"/>
            <p:cNvSpPr/>
            <p:nvPr/>
          </p:nvSpPr>
          <p:spPr>
            <a:xfrm>
              <a:off x="2820804" y="3397899"/>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grpSp>
        <p:nvGrpSpPr>
          <p:cNvPr id="393" name="Google Shape;393;p49"/>
          <p:cNvGrpSpPr/>
          <p:nvPr/>
        </p:nvGrpSpPr>
        <p:grpSpPr>
          <a:xfrm>
            <a:off x="3295650" y="2203450"/>
            <a:ext cx="1019175" cy="3506788"/>
            <a:chOff x="3321337" y="1397480"/>
            <a:chExt cx="1019831" cy="3507280"/>
          </a:xfrm>
        </p:grpSpPr>
        <p:grpSp>
          <p:nvGrpSpPr>
            <p:cNvPr id="394" name="Google Shape;394;p49"/>
            <p:cNvGrpSpPr/>
            <p:nvPr/>
          </p:nvGrpSpPr>
          <p:grpSpPr>
            <a:xfrm>
              <a:off x="3321337" y="1397480"/>
              <a:ext cx="1019831" cy="3175444"/>
              <a:chOff x="3321315" y="1160251"/>
              <a:chExt cx="1019831" cy="3174750"/>
            </a:xfrm>
          </p:grpSpPr>
          <p:cxnSp>
            <p:nvCxnSpPr>
              <p:cNvPr id="395" name="Google Shape;395;p49"/>
              <p:cNvCxnSpPr/>
              <p:nvPr/>
            </p:nvCxnSpPr>
            <p:spPr>
              <a:xfrm rot="5400000">
                <a:off x="2246113" y="2921442"/>
                <a:ext cx="2823940" cy="3177"/>
              </a:xfrm>
              <a:prstGeom prst="straightConnector1">
                <a:avLst/>
              </a:prstGeom>
              <a:noFill/>
              <a:ln cap="flat" cmpd="sng" w="38100">
                <a:solidFill>
                  <a:srgbClr val="C00000"/>
                </a:solidFill>
                <a:prstDash val="dash"/>
                <a:round/>
                <a:headEnd len="sm" w="sm" type="none"/>
                <a:tailEnd len="sm" w="sm" type="none"/>
              </a:ln>
            </p:spPr>
          </p:cxnSp>
          <p:sp>
            <p:nvSpPr>
              <p:cNvPr id="396" name="Google Shape;396;p49"/>
              <p:cNvSpPr txBox="1"/>
              <p:nvPr/>
            </p:nvSpPr>
            <p:spPr>
              <a:xfrm>
                <a:off x="3321315" y="1160251"/>
                <a:ext cx="1019831" cy="33848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LRAS</a:t>
                </a:r>
                <a:r>
                  <a:rPr b="0" baseline="-25000" i="0" lang="en-US" sz="1600" u="none" cap="none" strike="noStrike">
                    <a:solidFill>
                      <a:schemeClr val="dk1"/>
                    </a:solidFill>
                    <a:latin typeface="Arial"/>
                    <a:ea typeface="Arial"/>
                    <a:cs typeface="Arial"/>
                    <a:sym typeface="Arial"/>
                  </a:rPr>
                  <a:t>1990</a:t>
                </a:r>
                <a:endParaRPr/>
              </a:p>
            </p:txBody>
          </p:sp>
        </p:grpSp>
        <p:sp>
          <p:nvSpPr>
            <p:cNvPr id="397" name="Google Shape;397;p49"/>
            <p:cNvSpPr txBox="1"/>
            <p:nvPr/>
          </p:nvSpPr>
          <p:spPr>
            <a:xfrm>
              <a:off x="3342913" y="4566206"/>
              <a:ext cx="622285"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Y</a:t>
              </a:r>
              <a:r>
                <a:rPr b="0" baseline="-25000" i="0" lang="en-US" sz="1600" u="none" cap="none" strike="noStrike">
                  <a:solidFill>
                    <a:schemeClr val="dk1"/>
                  </a:solidFill>
                  <a:latin typeface="Arial"/>
                  <a:ea typeface="Arial"/>
                  <a:cs typeface="Arial"/>
                  <a:sym typeface="Arial"/>
                </a:rPr>
                <a:t>1990</a:t>
              </a:r>
              <a:endParaRPr/>
            </a:p>
          </p:txBody>
        </p:sp>
      </p:grpSp>
      <p:grpSp>
        <p:nvGrpSpPr>
          <p:cNvPr id="398" name="Google Shape;398;p49"/>
          <p:cNvGrpSpPr/>
          <p:nvPr/>
        </p:nvGrpSpPr>
        <p:grpSpPr>
          <a:xfrm>
            <a:off x="2374900" y="3016250"/>
            <a:ext cx="3198813" cy="2244725"/>
            <a:chOff x="2745289" y="2341466"/>
            <a:chExt cx="3198449" cy="2244193"/>
          </a:xfrm>
        </p:grpSpPr>
        <p:cxnSp>
          <p:nvCxnSpPr>
            <p:cNvPr id="399" name="Google Shape;399;p49"/>
            <p:cNvCxnSpPr/>
            <p:nvPr/>
          </p:nvCxnSpPr>
          <p:spPr>
            <a:xfrm>
              <a:off x="2745289" y="2341466"/>
              <a:ext cx="2458758" cy="1995015"/>
            </a:xfrm>
            <a:prstGeom prst="straightConnector1">
              <a:avLst/>
            </a:prstGeom>
            <a:noFill/>
            <a:ln cap="flat" cmpd="sng" w="38100">
              <a:solidFill>
                <a:srgbClr val="C00000"/>
              </a:solidFill>
              <a:prstDash val="dash"/>
              <a:round/>
              <a:headEnd len="sm" w="sm" type="none"/>
              <a:tailEnd len="sm" w="sm" type="none"/>
            </a:ln>
          </p:spPr>
        </p:cxnSp>
        <p:sp>
          <p:nvSpPr>
            <p:cNvPr id="400" name="Google Shape;400;p49"/>
            <p:cNvSpPr txBox="1"/>
            <p:nvPr/>
          </p:nvSpPr>
          <p:spPr>
            <a:xfrm>
              <a:off x="5173936" y="4247178"/>
              <a:ext cx="769802"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AD</a:t>
              </a:r>
              <a:r>
                <a:rPr b="0" baseline="-25000" i="0" lang="en-US" sz="1600" u="none" cap="none" strike="noStrike">
                  <a:solidFill>
                    <a:schemeClr val="dk1"/>
                  </a:solidFill>
                  <a:latin typeface="Arial"/>
                  <a:ea typeface="Arial"/>
                  <a:cs typeface="Arial"/>
                  <a:sym typeface="Arial"/>
                </a:rPr>
                <a:t>1990</a:t>
              </a:r>
              <a:endParaRPr/>
            </a:p>
          </p:txBody>
        </p:sp>
      </p:grpSp>
      <p:grpSp>
        <p:nvGrpSpPr>
          <p:cNvPr id="401" name="Google Shape;401;p49"/>
          <p:cNvGrpSpPr/>
          <p:nvPr/>
        </p:nvGrpSpPr>
        <p:grpSpPr>
          <a:xfrm>
            <a:off x="4291013" y="2200275"/>
            <a:ext cx="1019175" cy="3508375"/>
            <a:chOff x="3321337" y="1397480"/>
            <a:chExt cx="1019831" cy="3507280"/>
          </a:xfrm>
        </p:grpSpPr>
        <p:grpSp>
          <p:nvGrpSpPr>
            <p:cNvPr id="402" name="Google Shape;402;p49"/>
            <p:cNvGrpSpPr/>
            <p:nvPr/>
          </p:nvGrpSpPr>
          <p:grpSpPr>
            <a:xfrm>
              <a:off x="3321337" y="1397480"/>
              <a:ext cx="1019831" cy="3175596"/>
              <a:chOff x="3321315" y="1160251"/>
              <a:chExt cx="1019831" cy="3174902"/>
            </a:xfrm>
          </p:grpSpPr>
          <p:cxnSp>
            <p:nvCxnSpPr>
              <p:cNvPr id="403" name="Google Shape;403;p49"/>
              <p:cNvCxnSpPr/>
              <p:nvPr/>
            </p:nvCxnSpPr>
            <p:spPr>
              <a:xfrm rot="5400000">
                <a:off x="2245957" y="2921439"/>
                <a:ext cx="2824250" cy="3177"/>
              </a:xfrm>
              <a:prstGeom prst="straightConnector1">
                <a:avLst/>
              </a:prstGeom>
              <a:noFill/>
              <a:ln cap="flat" cmpd="sng" w="38100">
                <a:solidFill>
                  <a:srgbClr val="C00000"/>
                </a:solidFill>
                <a:prstDash val="solid"/>
                <a:round/>
                <a:headEnd len="sm" w="sm" type="none"/>
                <a:tailEnd len="sm" w="sm" type="none"/>
              </a:ln>
            </p:spPr>
          </p:cxnSp>
          <p:sp>
            <p:nvSpPr>
              <p:cNvPr id="404" name="Google Shape;404;p49"/>
              <p:cNvSpPr txBox="1"/>
              <p:nvPr/>
            </p:nvSpPr>
            <p:spPr>
              <a:xfrm>
                <a:off x="3321315" y="1160251"/>
                <a:ext cx="1019831" cy="33848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LRAS</a:t>
                </a:r>
                <a:r>
                  <a:rPr b="0" baseline="-25000" i="0" lang="en-US" sz="1600" u="none" cap="none" strike="noStrike">
                    <a:solidFill>
                      <a:schemeClr val="dk1"/>
                    </a:solidFill>
                    <a:latin typeface="Arial"/>
                    <a:ea typeface="Arial"/>
                    <a:cs typeface="Arial"/>
                    <a:sym typeface="Arial"/>
                  </a:rPr>
                  <a:t>2000</a:t>
                </a:r>
                <a:endParaRPr/>
              </a:p>
            </p:txBody>
          </p:sp>
        </p:grpSp>
        <p:sp>
          <p:nvSpPr>
            <p:cNvPr id="405" name="Google Shape;405;p49"/>
            <p:cNvSpPr txBox="1"/>
            <p:nvPr/>
          </p:nvSpPr>
          <p:spPr>
            <a:xfrm>
              <a:off x="3342913" y="4566206"/>
              <a:ext cx="622286"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Y</a:t>
              </a:r>
              <a:r>
                <a:rPr b="0" baseline="-25000" i="0" lang="en-US" sz="1600" u="none" cap="none" strike="noStrike">
                  <a:solidFill>
                    <a:schemeClr val="dk1"/>
                  </a:solidFill>
                  <a:latin typeface="Arial"/>
                  <a:ea typeface="Arial"/>
                  <a:cs typeface="Arial"/>
                  <a:sym typeface="Arial"/>
                </a:rPr>
                <a:t>2000</a:t>
              </a:r>
              <a:endParaRPr/>
            </a:p>
          </p:txBody>
        </p:sp>
      </p:grpSp>
      <p:grpSp>
        <p:nvGrpSpPr>
          <p:cNvPr id="406" name="Google Shape;406;p49"/>
          <p:cNvGrpSpPr/>
          <p:nvPr/>
        </p:nvGrpSpPr>
        <p:grpSpPr>
          <a:xfrm>
            <a:off x="1008063" y="3863975"/>
            <a:ext cx="2705100" cy="338138"/>
            <a:chOff x="1175641" y="3284445"/>
            <a:chExt cx="2705519" cy="338554"/>
          </a:xfrm>
        </p:grpSpPr>
        <p:grpSp>
          <p:nvGrpSpPr>
            <p:cNvPr id="407" name="Google Shape;407;p49"/>
            <p:cNvGrpSpPr/>
            <p:nvPr/>
          </p:nvGrpSpPr>
          <p:grpSpPr>
            <a:xfrm>
              <a:off x="1175641" y="3284445"/>
              <a:ext cx="2602315" cy="338554"/>
              <a:chOff x="1177279" y="2727305"/>
              <a:chExt cx="2602536" cy="338365"/>
            </a:xfrm>
          </p:grpSpPr>
          <p:cxnSp>
            <p:nvCxnSpPr>
              <p:cNvPr id="408" name="Google Shape;408;p49"/>
              <p:cNvCxnSpPr/>
              <p:nvPr/>
            </p:nvCxnSpPr>
            <p:spPr>
              <a:xfrm rot="10800000">
                <a:off x="1828310" y="2897282"/>
                <a:ext cx="1951505" cy="3177"/>
              </a:xfrm>
              <a:prstGeom prst="straightConnector1">
                <a:avLst/>
              </a:prstGeom>
              <a:noFill/>
              <a:ln cap="flat" cmpd="sng" w="9525">
                <a:solidFill>
                  <a:schemeClr val="dk1"/>
                </a:solidFill>
                <a:prstDash val="dot"/>
                <a:round/>
                <a:headEnd len="sm" w="sm" type="none"/>
                <a:tailEnd len="sm" w="sm" type="none"/>
              </a:ln>
            </p:spPr>
          </p:cxnSp>
          <p:sp>
            <p:nvSpPr>
              <p:cNvPr id="409" name="Google Shape;409;p49"/>
              <p:cNvSpPr txBox="1"/>
              <p:nvPr/>
            </p:nvSpPr>
            <p:spPr>
              <a:xfrm>
                <a:off x="1177279" y="2727305"/>
                <a:ext cx="622339" cy="338365"/>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a:t>
                </a:r>
                <a:r>
                  <a:rPr b="0" baseline="-25000" i="0" lang="en-US" sz="1600" u="none" cap="none" strike="noStrike">
                    <a:solidFill>
                      <a:schemeClr val="dk1"/>
                    </a:solidFill>
                    <a:latin typeface="Arial"/>
                    <a:ea typeface="Arial"/>
                    <a:cs typeface="Arial"/>
                    <a:sym typeface="Arial"/>
                  </a:rPr>
                  <a:t>1990</a:t>
                </a:r>
                <a:endParaRPr/>
              </a:p>
            </p:txBody>
          </p:sp>
        </p:grpSp>
        <p:sp>
          <p:nvSpPr>
            <p:cNvPr id="410" name="Google Shape;410;p49"/>
            <p:cNvSpPr/>
            <p:nvPr/>
          </p:nvSpPr>
          <p:spPr>
            <a:xfrm>
              <a:off x="3735179" y="3397899"/>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grpSp>
        <p:nvGrpSpPr>
          <p:cNvPr id="411" name="Google Shape;411;p49"/>
          <p:cNvGrpSpPr/>
          <p:nvPr/>
        </p:nvGrpSpPr>
        <p:grpSpPr>
          <a:xfrm>
            <a:off x="3227388" y="2503488"/>
            <a:ext cx="3140075" cy="2305050"/>
            <a:chOff x="2745289" y="2341466"/>
            <a:chExt cx="3139081" cy="2303559"/>
          </a:xfrm>
        </p:grpSpPr>
        <p:cxnSp>
          <p:nvCxnSpPr>
            <p:cNvPr id="412" name="Google Shape;412;p49"/>
            <p:cNvCxnSpPr/>
            <p:nvPr/>
          </p:nvCxnSpPr>
          <p:spPr>
            <a:xfrm>
              <a:off x="2745289" y="2341466"/>
              <a:ext cx="2458259" cy="1994196"/>
            </a:xfrm>
            <a:prstGeom prst="straightConnector1">
              <a:avLst/>
            </a:prstGeom>
            <a:noFill/>
            <a:ln cap="flat" cmpd="sng" w="38100">
              <a:solidFill>
                <a:srgbClr val="C00000"/>
              </a:solidFill>
              <a:prstDash val="solid"/>
              <a:round/>
              <a:headEnd len="sm" w="sm" type="none"/>
              <a:tailEnd len="sm" w="sm" type="none"/>
            </a:ln>
          </p:spPr>
        </p:cxnSp>
        <p:sp>
          <p:nvSpPr>
            <p:cNvPr id="413" name="Google Shape;413;p49"/>
            <p:cNvSpPr txBox="1"/>
            <p:nvPr/>
          </p:nvSpPr>
          <p:spPr>
            <a:xfrm>
              <a:off x="5114568" y="4306544"/>
              <a:ext cx="769802"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AD</a:t>
              </a:r>
              <a:r>
                <a:rPr b="0" baseline="-25000" i="0" lang="en-US" sz="1600" u="none" cap="none" strike="noStrike">
                  <a:solidFill>
                    <a:schemeClr val="dk1"/>
                  </a:solidFill>
                  <a:latin typeface="Arial"/>
                  <a:ea typeface="Arial"/>
                  <a:cs typeface="Arial"/>
                  <a:sym typeface="Arial"/>
                </a:rPr>
                <a:t>2000</a:t>
              </a:r>
              <a:endParaRPr/>
            </a:p>
          </p:txBody>
        </p:sp>
      </p:grpSp>
      <p:grpSp>
        <p:nvGrpSpPr>
          <p:cNvPr id="414" name="Google Shape;414;p49"/>
          <p:cNvGrpSpPr/>
          <p:nvPr/>
        </p:nvGrpSpPr>
        <p:grpSpPr>
          <a:xfrm>
            <a:off x="1017588" y="3446463"/>
            <a:ext cx="3690937" cy="338137"/>
            <a:chOff x="1175646" y="3284518"/>
            <a:chExt cx="3691139" cy="338554"/>
          </a:xfrm>
        </p:grpSpPr>
        <p:grpSp>
          <p:nvGrpSpPr>
            <p:cNvPr id="415" name="Google Shape;415;p49"/>
            <p:cNvGrpSpPr/>
            <p:nvPr/>
          </p:nvGrpSpPr>
          <p:grpSpPr>
            <a:xfrm>
              <a:off x="1175646" y="3284518"/>
              <a:ext cx="3626048" cy="338554"/>
              <a:chOff x="1177284" y="2727305"/>
              <a:chExt cx="3626356" cy="338356"/>
            </a:xfrm>
          </p:grpSpPr>
          <p:cxnSp>
            <p:nvCxnSpPr>
              <p:cNvPr id="416" name="Google Shape;416;p49"/>
              <p:cNvCxnSpPr/>
              <p:nvPr/>
            </p:nvCxnSpPr>
            <p:spPr>
              <a:xfrm rot="10800000">
                <a:off x="1828250" y="2897277"/>
                <a:ext cx="2975390" cy="17474"/>
              </a:xfrm>
              <a:prstGeom prst="straightConnector1">
                <a:avLst/>
              </a:prstGeom>
              <a:noFill/>
              <a:ln cap="flat" cmpd="sng" w="9525">
                <a:solidFill>
                  <a:schemeClr val="dk1"/>
                </a:solidFill>
                <a:prstDash val="dot"/>
                <a:round/>
                <a:headEnd len="sm" w="sm" type="none"/>
                <a:tailEnd len="sm" w="sm" type="none"/>
              </a:ln>
            </p:spPr>
          </p:cxnSp>
          <p:sp>
            <p:nvSpPr>
              <p:cNvPr id="417" name="Google Shape;417;p49"/>
              <p:cNvSpPr txBox="1"/>
              <p:nvPr/>
            </p:nvSpPr>
            <p:spPr>
              <a:xfrm>
                <a:off x="1177284" y="2727305"/>
                <a:ext cx="622339" cy="338356"/>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a:t>
                </a:r>
                <a:r>
                  <a:rPr b="0" baseline="-25000" i="0" lang="en-US" sz="1600" u="none" cap="none" strike="noStrike">
                    <a:solidFill>
                      <a:schemeClr val="dk1"/>
                    </a:solidFill>
                    <a:latin typeface="Arial"/>
                    <a:ea typeface="Arial"/>
                    <a:cs typeface="Arial"/>
                    <a:sym typeface="Arial"/>
                  </a:rPr>
                  <a:t>2000</a:t>
                </a:r>
                <a:endParaRPr/>
              </a:p>
            </p:txBody>
          </p:sp>
        </p:grpSp>
        <p:sp>
          <p:nvSpPr>
            <p:cNvPr id="418" name="Google Shape;418;p49"/>
            <p:cNvSpPr/>
            <p:nvPr/>
          </p:nvSpPr>
          <p:spPr>
            <a:xfrm>
              <a:off x="4720804" y="3409774"/>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cxnSp>
        <p:nvCxnSpPr>
          <p:cNvPr id="419" name="Google Shape;419;p49"/>
          <p:cNvCxnSpPr/>
          <p:nvPr/>
        </p:nvCxnSpPr>
        <p:spPr>
          <a:xfrm flipH="1" rot="10800000">
            <a:off x="2789238" y="2633663"/>
            <a:ext cx="795337" cy="1587"/>
          </a:xfrm>
          <a:prstGeom prst="straightConnector1">
            <a:avLst/>
          </a:prstGeom>
          <a:noFill/>
          <a:ln cap="flat" cmpd="sng" w="19050">
            <a:solidFill>
              <a:srgbClr val="800080"/>
            </a:solidFill>
            <a:prstDash val="solid"/>
            <a:round/>
            <a:headEnd len="sm" w="sm" type="none"/>
            <a:tailEnd len="med" w="med" type="triangle"/>
          </a:ln>
        </p:spPr>
      </p:cxnSp>
      <p:grpSp>
        <p:nvGrpSpPr>
          <p:cNvPr id="420" name="Google Shape;420;p49"/>
          <p:cNvGrpSpPr/>
          <p:nvPr/>
        </p:nvGrpSpPr>
        <p:grpSpPr>
          <a:xfrm>
            <a:off x="3111501" y="1651000"/>
            <a:ext cx="5735637" cy="938213"/>
            <a:chOff x="3111336" y="1733781"/>
            <a:chExt cx="5735785" cy="938172"/>
          </a:xfrm>
        </p:grpSpPr>
        <p:grpSp>
          <p:nvGrpSpPr>
            <p:cNvPr id="421" name="Google Shape;421;p49"/>
            <p:cNvGrpSpPr/>
            <p:nvPr/>
          </p:nvGrpSpPr>
          <p:grpSpPr>
            <a:xfrm>
              <a:off x="3111336" y="1733781"/>
              <a:ext cx="5735785" cy="938172"/>
              <a:chOff x="-3206343" y="2731320"/>
              <a:chExt cx="5735785" cy="938172"/>
            </a:xfrm>
          </p:grpSpPr>
          <p:sp>
            <p:nvSpPr>
              <p:cNvPr id="422" name="Google Shape;422;p49"/>
              <p:cNvSpPr txBox="1"/>
              <p:nvPr/>
            </p:nvSpPr>
            <p:spPr>
              <a:xfrm>
                <a:off x="-2933203" y="2731320"/>
                <a:ext cx="5462646" cy="523220"/>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1. In the long run, technological progress shifts long-run aggregate supply…</a:t>
                </a:r>
                <a:endParaRPr/>
              </a:p>
            </p:txBody>
          </p:sp>
          <p:cxnSp>
            <p:nvCxnSpPr>
              <p:cNvPr id="423" name="Google Shape;423;p49"/>
              <p:cNvCxnSpPr/>
              <p:nvPr/>
            </p:nvCxnSpPr>
            <p:spPr>
              <a:xfrm rot="5400000">
                <a:off x="-3248396" y="3248015"/>
                <a:ext cx="463530" cy="379423"/>
              </a:xfrm>
              <a:prstGeom prst="straightConnector1">
                <a:avLst/>
              </a:prstGeom>
              <a:noFill/>
              <a:ln cap="flat" cmpd="sng" w="9525">
                <a:solidFill>
                  <a:srgbClr val="800080"/>
                </a:solidFill>
                <a:prstDash val="solid"/>
                <a:round/>
                <a:headEnd len="sm" w="sm" type="none"/>
                <a:tailEnd len="sm" w="sm" type="none"/>
              </a:ln>
            </p:spPr>
          </p:cxnSp>
        </p:grpSp>
        <p:cxnSp>
          <p:nvCxnSpPr>
            <p:cNvPr id="424" name="Google Shape;424;p49"/>
            <p:cNvCxnSpPr/>
            <p:nvPr/>
          </p:nvCxnSpPr>
          <p:spPr>
            <a:xfrm rot="-5400000">
              <a:off x="4067051" y="2333822"/>
              <a:ext cx="450830" cy="225431"/>
            </a:xfrm>
            <a:prstGeom prst="straightConnector1">
              <a:avLst/>
            </a:prstGeom>
            <a:noFill/>
            <a:ln cap="flat" cmpd="sng" w="9525">
              <a:solidFill>
                <a:srgbClr val="800080"/>
              </a:solidFill>
              <a:prstDash val="solid"/>
              <a:round/>
              <a:headEnd len="sm" w="sm" type="none"/>
              <a:tailEnd len="sm" w="sm" type="none"/>
            </a:ln>
          </p:spPr>
        </p:cxnSp>
      </p:grpSp>
      <p:grpSp>
        <p:nvGrpSpPr>
          <p:cNvPr id="425" name="Google Shape;425;p49"/>
          <p:cNvGrpSpPr/>
          <p:nvPr/>
        </p:nvGrpSpPr>
        <p:grpSpPr>
          <a:xfrm>
            <a:off x="82550" y="2219325"/>
            <a:ext cx="3016250" cy="1273175"/>
            <a:chOff x="5165768" y="1211280"/>
            <a:chExt cx="3016337" cy="1274025"/>
          </a:xfrm>
        </p:grpSpPr>
        <p:grpSp>
          <p:nvGrpSpPr>
            <p:cNvPr id="426" name="Google Shape;426;p49"/>
            <p:cNvGrpSpPr/>
            <p:nvPr/>
          </p:nvGrpSpPr>
          <p:grpSpPr>
            <a:xfrm>
              <a:off x="5165768" y="1211280"/>
              <a:ext cx="3016337" cy="1169551"/>
              <a:chOff x="-1151910" y="2208819"/>
              <a:chExt cx="3016337" cy="1169551"/>
            </a:xfrm>
          </p:grpSpPr>
          <p:sp>
            <p:nvSpPr>
              <p:cNvPr id="427" name="Google Shape;427;p49"/>
              <p:cNvSpPr txBox="1"/>
              <p:nvPr/>
            </p:nvSpPr>
            <p:spPr>
              <a:xfrm>
                <a:off x="-1151910" y="2208819"/>
                <a:ext cx="1496291" cy="1169551"/>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2. . . . and growth in the money supply shifts aggregate demand . . .</a:t>
                </a:r>
                <a:endParaRPr/>
              </a:p>
            </p:txBody>
          </p:sp>
          <p:cxnSp>
            <p:nvCxnSpPr>
              <p:cNvPr id="428" name="Google Shape;428;p49"/>
              <p:cNvCxnSpPr/>
              <p:nvPr/>
            </p:nvCxnSpPr>
            <p:spPr>
              <a:xfrm rot="10800000">
                <a:off x="251480" y="2887134"/>
                <a:ext cx="1612947" cy="73074"/>
              </a:xfrm>
              <a:prstGeom prst="straightConnector1">
                <a:avLst/>
              </a:prstGeom>
              <a:noFill/>
              <a:ln cap="flat" cmpd="sng" w="9525">
                <a:solidFill>
                  <a:srgbClr val="800080"/>
                </a:solidFill>
                <a:prstDash val="solid"/>
                <a:round/>
                <a:headEnd len="sm" w="sm" type="none"/>
                <a:tailEnd len="sm" w="sm" type="none"/>
              </a:ln>
            </p:spPr>
          </p:cxnSp>
        </p:grpSp>
        <p:cxnSp>
          <p:nvCxnSpPr>
            <p:cNvPr id="429" name="Google Shape;429;p49"/>
            <p:cNvCxnSpPr/>
            <p:nvPr/>
          </p:nvCxnSpPr>
          <p:spPr>
            <a:xfrm>
              <a:off x="6602497" y="1902304"/>
              <a:ext cx="712808" cy="583001"/>
            </a:xfrm>
            <a:prstGeom prst="straightConnector1">
              <a:avLst/>
            </a:prstGeom>
            <a:noFill/>
            <a:ln cap="flat" cmpd="sng" w="9525">
              <a:solidFill>
                <a:srgbClr val="800080"/>
              </a:solidFill>
              <a:prstDash val="solid"/>
              <a:round/>
              <a:headEnd len="sm" w="sm" type="none"/>
              <a:tailEnd len="sm" w="sm" type="none"/>
            </a:ln>
          </p:spPr>
        </p:cxnSp>
      </p:grpSp>
      <p:cxnSp>
        <p:nvCxnSpPr>
          <p:cNvPr id="430" name="Google Shape;430;p49"/>
          <p:cNvCxnSpPr/>
          <p:nvPr/>
        </p:nvCxnSpPr>
        <p:spPr>
          <a:xfrm flipH="1" rot="10800000">
            <a:off x="1958975" y="3241675"/>
            <a:ext cx="654050" cy="533400"/>
          </a:xfrm>
          <a:prstGeom prst="straightConnector1">
            <a:avLst/>
          </a:prstGeom>
          <a:noFill/>
          <a:ln cap="flat" cmpd="sng" w="19050">
            <a:solidFill>
              <a:srgbClr val="800080"/>
            </a:solidFill>
            <a:prstDash val="solid"/>
            <a:round/>
            <a:headEnd len="sm" w="sm" type="none"/>
            <a:tailEnd len="med" w="med" type="triangle"/>
          </a:ln>
        </p:spPr>
      </p:cxnSp>
      <p:cxnSp>
        <p:nvCxnSpPr>
          <p:cNvPr id="431" name="Google Shape;431;p49"/>
          <p:cNvCxnSpPr/>
          <p:nvPr/>
        </p:nvCxnSpPr>
        <p:spPr>
          <a:xfrm flipH="1" rot="10800000">
            <a:off x="2798763" y="2728913"/>
            <a:ext cx="655637" cy="533400"/>
          </a:xfrm>
          <a:prstGeom prst="straightConnector1">
            <a:avLst/>
          </a:prstGeom>
          <a:noFill/>
          <a:ln cap="flat" cmpd="sng" w="19050">
            <a:solidFill>
              <a:srgbClr val="800080"/>
            </a:solidFill>
            <a:prstDash val="solid"/>
            <a:round/>
            <a:headEnd len="sm" w="sm" type="none"/>
            <a:tailEnd len="med" w="med" type="triangle"/>
          </a:ln>
        </p:spPr>
      </p:cxnSp>
      <p:cxnSp>
        <p:nvCxnSpPr>
          <p:cNvPr id="432" name="Google Shape;432;p49"/>
          <p:cNvCxnSpPr/>
          <p:nvPr/>
        </p:nvCxnSpPr>
        <p:spPr>
          <a:xfrm>
            <a:off x="3716338" y="5307013"/>
            <a:ext cx="793750" cy="0"/>
          </a:xfrm>
          <a:prstGeom prst="straightConnector1">
            <a:avLst/>
          </a:prstGeom>
          <a:noFill/>
          <a:ln cap="flat" cmpd="sng" w="19050">
            <a:solidFill>
              <a:srgbClr val="800080"/>
            </a:solidFill>
            <a:prstDash val="solid"/>
            <a:round/>
            <a:headEnd len="sm" w="sm" type="none"/>
            <a:tailEnd len="med" w="med" type="triangle"/>
          </a:ln>
        </p:spPr>
      </p:cxnSp>
      <p:cxnSp>
        <p:nvCxnSpPr>
          <p:cNvPr id="433" name="Google Shape;433;p49"/>
          <p:cNvCxnSpPr/>
          <p:nvPr/>
        </p:nvCxnSpPr>
        <p:spPr>
          <a:xfrm>
            <a:off x="2787650" y="5292725"/>
            <a:ext cx="795338" cy="0"/>
          </a:xfrm>
          <a:prstGeom prst="straightConnector1">
            <a:avLst/>
          </a:prstGeom>
          <a:noFill/>
          <a:ln cap="flat" cmpd="sng" w="19050">
            <a:solidFill>
              <a:srgbClr val="800080"/>
            </a:solidFill>
            <a:prstDash val="solid"/>
            <a:round/>
            <a:headEnd len="sm" w="sm" type="none"/>
            <a:tailEnd len="med" w="med" type="triangle"/>
          </a:ln>
        </p:spPr>
      </p:cxnSp>
      <p:grpSp>
        <p:nvGrpSpPr>
          <p:cNvPr id="434" name="Google Shape;434;p49"/>
          <p:cNvGrpSpPr/>
          <p:nvPr/>
        </p:nvGrpSpPr>
        <p:grpSpPr>
          <a:xfrm>
            <a:off x="3146663" y="3679825"/>
            <a:ext cx="5236925" cy="1568202"/>
            <a:chOff x="3422311" y="1128140"/>
            <a:chExt cx="5236781" cy="1569289"/>
          </a:xfrm>
        </p:grpSpPr>
        <p:grpSp>
          <p:nvGrpSpPr>
            <p:cNvPr id="435" name="Google Shape;435;p49"/>
            <p:cNvGrpSpPr/>
            <p:nvPr/>
          </p:nvGrpSpPr>
          <p:grpSpPr>
            <a:xfrm>
              <a:off x="3422311" y="1128140"/>
              <a:ext cx="5236781" cy="1569289"/>
              <a:chOff x="-2895367" y="2125679"/>
              <a:chExt cx="5236781" cy="1569289"/>
            </a:xfrm>
          </p:grpSpPr>
          <p:sp>
            <p:nvSpPr>
              <p:cNvPr id="436" name="Google Shape;436;p49"/>
              <p:cNvSpPr txBox="1"/>
              <p:nvPr/>
            </p:nvSpPr>
            <p:spPr>
              <a:xfrm>
                <a:off x="-736267" y="2125679"/>
                <a:ext cx="3077681" cy="307777"/>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3. . . . leading to growth in output . . .</a:t>
                </a:r>
                <a:endParaRPr/>
              </a:p>
            </p:txBody>
          </p:sp>
          <p:cxnSp>
            <p:nvCxnSpPr>
              <p:cNvPr id="437" name="Google Shape;437;p49"/>
              <p:cNvCxnSpPr>
                <a:stCxn id="436" idx="1"/>
              </p:cNvCxnSpPr>
              <p:nvPr/>
            </p:nvCxnSpPr>
            <p:spPr>
              <a:xfrm flipH="1">
                <a:off x="-2895367" y="2279567"/>
                <a:ext cx="2159100" cy="1415400"/>
              </a:xfrm>
              <a:prstGeom prst="straightConnector1">
                <a:avLst/>
              </a:prstGeom>
              <a:noFill/>
              <a:ln cap="flat" cmpd="sng" w="9525">
                <a:solidFill>
                  <a:srgbClr val="800080"/>
                </a:solidFill>
                <a:prstDash val="solid"/>
                <a:round/>
                <a:headEnd len="sm" w="sm" type="none"/>
                <a:tailEnd len="sm" w="sm" type="none"/>
              </a:ln>
            </p:spPr>
          </p:cxnSp>
        </p:grpSp>
        <p:cxnSp>
          <p:nvCxnSpPr>
            <p:cNvPr id="438" name="Google Shape;438;p49"/>
            <p:cNvCxnSpPr>
              <a:endCxn id="436" idx="1"/>
            </p:cNvCxnSpPr>
            <p:nvPr/>
          </p:nvCxnSpPr>
          <p:spPr>
            <a:xfrm flipH="1" rot="10800000">
              <a:off x="4586011" y="1282028"/>
              <a:ext cx="995400" cy="1415400"/>
            </a:xfrm>
            <a:prstGeom prst="straightConnector1">
              <a:avLst/>
            </a:prstGeom>
            <a:noFill/>
            <a:ln cap="flat" cmpd="sng" w="9525">
              <a:solidFill>
                <a:srgbClr val="800080"/>
              </a:solidFill>
              <a:prstDash val="solid"/>
              <a:round/>
              <a:headEnd len="sm" w="sm" type="none"/>
              <a:tailEnd len="sm" w="sm" type="none"/>
            </a:ln>
          </p:spPr>
        </p:cxnSp>
      </p:grpSp>
      <p:cxnSp>
        <p:nvCxnSpPr>
          <p:cNvPr id="439" name="Google Shape;439;p49"/>
          <p:cNvCxnSpPr/>
          <p:nvPr/>
        </p:nvCxnSpPr>
        <p:spPr>
          <a:xfrm rot="-5400000">
            <a:off x="1555750" y="4238625"/>
            <a:ext cx="371475" cy="3175"/>
          </a:xfrm>
          <a:prstGeom prst="straightConnector1">
            <a:avLst/>
          </a:prstGeom>
          <a:noFill/>
          <a:ln cap="flat" cmpd="sng" w="19050">
            <a:solidFill>
              <a:srgbClr val="800080"/>
            </a:solidFill>
            <a:prstDash val="solid"/>
            <a:round/>
            <a:headEnd len="sm" w="sm" type="none"/>
            <a:tailEnd len="med" w="med" type="triangle"/>
          </a:ln>
        </p:spPr>
      </p:cxnSp>
      <p:cxnSp>
        <p:nvCxnSpPr>
          <p:cNvPr id="440" name="Google Shape;440;p49"/>
          <p:cNvCxnSpPr/>
          <p:nvPr/>
        </p:nvCxnSpPr>
        <p:spPr>
          <a:xfrm rot="-5400000">
            <a:off x="1555750" y="3819525"/>
            <a:ext cx="371475" cy="3175"/>
          </a:xfrm>
          <a:prstGeom prst="straightConnector1">
            <a:avLst/>
          </a:prstGeom>
          <a:noFill/>
          <a:ln cap="flat" cmpd="sng" w="19050">
            <a:solidFill>
              <a:srgbClr val="800080"/>
            </a:solidFill>
            <a:prstDash val="solid"/>
            <a:round/>
            <a:headEnd len="sm" w="sm" type="none"/>
            <a:tailEnd len="med" w="med" type="triangle"/>
          </a:ln>
        </p:spPr>
      </p:cxnSp>
      <p:grpSp>
        <p:nvGrpSpPr>
          <p:cNvPr id="441" name="Google Shape;441;p49"/>
          <p:cNvGrpSpPr/>
          <p:nvPr/>
        </p:nvGrpSpPr>
        <p:grpSpPr>
          <a:xfrm>
            <a:off x="0" y="3871913"/>
            <a:ext cx="1497013" cy="1481137"/>
            <a:chOff x="5084618" y="811533"/>
            <a:chExt cx="1496291" cy="1481107"/>
          </a:xfrm>
        </p:grpSpPr>
        <p:grpSp>
          <p:nvGrpSpPr>
            <p:cNvPr id="442" name="Google Shape;442;p49"/>
            <p:cNvGrpSpPr/>
            <p:nvPr/>
          </p:nvGrpSpPr>
          <p:grpSpPr>
            <a:xfrm>
              <a:off x="5084618" y="811533"/>
              <a:ext cx="1496291" cy="1481107"/>
              <a:chOff x="-1233060" y="1809072"/>
              <a:chExt cx="1496291" cy="1481107"/>
            </a:xfrm>
          </p:grpSpPr>
          <p:sp>
            <p:nvSpPr>
              <p:cNvPr id="443" name="Google Shape;443;p49"/>
              <p:cNvSpPr txBox="1"/>
              <p:nvPr/>
            </p:nvSpPr>
            <p:spPr>
              <a:xfrm>
                <a:off x="-1233060" y="2766959"/>
                <a:ext cx="1496291" cy="523220"/>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4. . . . and</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ongoing inflation</a:t>
                </a:r>
                <a:endParaRPr/>
              </a:p>
            </p:txBody>
          </p:sp>
          <p:cxnSp>
            <p:nvCxnSpPr>
              <p:cNvPr id="444" name="Google Shape;444;p49"/>
              <p:cNvCxnSpPr/>
              <p:nvPr/>
            </p:nvCxnSpPr>
            <p:spPr>
              <a:xfrm rot="5400000">
                <a:off x="-905618" y="1992559"/>
                <a:ext cx="949306" cy="582332"/>
              </a:xfrm>
              <a:prstGeom prst="straightConnector1">
                <a:avLst/>
              </a:prstGeom>
              <a:noFill/>
              <a:ln cap="flat" cmpd="sng" w="9525">
                <a:solidFill>
                  <a:srgbClr val="800080"/>
                </a:solidFill>
                <a:prstDash val="solid"/>
                <a:round/>
                <a:headEnd len="sm" w="sm" type="none"/>
                <a:tailEnd len="sm" w="sm" type="none"/>
              </a:ln>
            </p:spPr>
          </p:cxnSp>
        </p:grpSp>
        <p:cxnSp>
          <p:nvCxnSpPr>
            <p:cNvPr id="445" name="Google Shape;445;p49"/>
            <p:cNvCxnSpPr/>
            <p:nvPr/>
          </p:nvCxnSpPr>
          <p:spPr>
            <a:xfrm flipH="1" rot="10800000">
              <a:off x="5606654" y="1190937"/>
              <a:ext cx="571224" cy="558789"/>
            </a:xfrm>
            <a:prstGeom prst="straightConnector1">
              <a:avLst/>
            </a:prstGeom>
            <a:noFill/>
            <a:ln cap="flat" cmpd="sng" w="9525">
              <a:solidFill>
                <a:srgbClr val="800080"/>
              </a:solidFill>
              <a:prstDash val="solid"/>
              <a:round/>
              <a:headEnd len="sm" w="sm" type="none"/>
              <a:tailEnd len="sm" w="sm" type="none"/>
            </a:ln>
          </p:spPr>
        </p:cxn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76"/>
                                        </p:tgtEl>
                                        <p:attrNameLst>
                                          <p:attrName>style.visibility</p:attrName>
                                        </p:attrNameLst>
                                      </p:cBhvr>
                                      <p:to>
                                        <p:strVal val="visible"/>
                                      </p:to>
                                    </p:set>
                                    <p:animEffect filter="fade" transition="in">
                                      <p:cBhvr>
                                        <p:cTn dur="500"/>
                                        <p:tgtEl>
                                          <p:spTgt spid="376"/>
                                        </p:tgtEl>
                                      </p:cBhvr>
                                    </p:animEffect>
                                  </p:childTnLst>
                                </p:cTn>
                              </p:par>
                              <p:par>
                                <p:cTn fill="hold" nodeType="withEffect" presetClass="entr" presetID="10" presetSubtype="0">
                                  <p:stCondLst>
                                    <p:cond delay="0"/>
                                  </p:stCondLst>
                                  <p:childTnLst>
                                    <p:set>
                                      <p:cBhvr>
                                        <p:cTn dur="1" fill="hold">
                                          <p:stCondLst>
                                            <p:cond delay="0"/>
                                          </p:stCondLst>
                                        </p:cTn>
                                        <p:tgtEl>
                                          <p:spTgt spid="371"/>
                                        </p:tgtEl>
                                        <p:attrNameLst>
                                          <p:attrName>style.visibility</p:attrName>
                                        </p:attrNameLst>
                                      </p:cBhvr>
                                      <p:to>
                                        <p:strVal val="visible"/>
                                      </p:to>
                                    </p:set>
                                    <p:animEffect filter="fade" transition="in">
                                      <p:cBhvr>
                                        <p:cTn dur="500"/>
                                        <p:tgtEl>
                                          <p:spTgt spid="371"/>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380"/>
                                        </p:tgtEl>
                                        <p:attrNameLst>
                                          <p:attrName>style.visibility</p:attrName>
                                        </p:attrNameLst>
                                      </p:cBhvr>
                                      <p:to>
                                        <p:strVal val="visible"/>
                                      </p:to>
                                    </p:set>
                                    <p:animEffect filter="fade" transition="in">
                                      <p:cBhvr>
                                        <p:cTn dur="1000"/>
                                        <p:tgtEl>
                                          <p:spTgt spid="380"/>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385"/>
                                        </p:tgtEl>
                                        <p:attrNameLst>
                                          <p:attrName>style.visibility</p:attrName>
                                        </p:attrNameLst>
                                      </p:cBhvr>
                                      <p:to>
                                        <p:strVal val="visible"/>
                                      </p:to>
                                    </p:set>
                                    <p:animEffect filter="fade" transition="in">
                                      <p:cBhvr>
                                        <p:cTn dur="1000"/>
                                        <p:tgtEl>
                                          <p:spTgt spid="385"/>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388"/>
                                        </p:tgtEl>
                                        <p:attrNameLst>
                                          <p:attrName>style.visibility</p:attrName>
                                        </p:attrNameLst>
                                      </p:cBhvr>
                                      <p:to>
                                        <p:strVal val="visible"/>
                                      </p:to>
                                    </p:set>
                                    <p:animEffect filter="fade" transition="in">
                                      <p:cBhvr>
                                        <p:cTn dur="1000"/>
                                        <p:tgtEl>
                                          <p:spTgt spid="388"/>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419"/>
                                        </p:tgtEl>
                                        <p:attrNameLst>
                                          <p:attrName>style.visibility</p:attrName>
                                        </p:attrNameLst>
                                      </p:cBhvr>
                                      <p:to>
                                        <p:strVal val="visible"/>
                                      </p:to>
                                    </p:set>
                                    <p:animEffect filter="fade" transition="in">
                                      <p:cBhvr>
                                        <p:cTn dur="500"/>
                                        <p:tgtEl>
                                          <p:spTgt spid="419"/>
                                        </p:tgtEl>
                                      </p:cBhvr>
                                    </p:animEffect>
                                  </p:childTnLst>
                                </p:cTn>
                              </p:par>
                            </p:childTnLst>
                          </p:cTn>
                        </p:par>
                        <p:par>
                          <p:cTn fill="hold">
                            <p:stCondLst>
                              <p:cond delay="4000"/>
                            </p:stCondLst>
                            <p:childTnLst>
                              <p:par>
                                <p:cTn fill="hold" nodeType="afterEffect" presetClass="entr" presetID="10" presetSubtype="0">
                                  <p:stCondLst>
                                    <p:cond delay="500"/>
                                  </p:stCondLst>
                                  <p:childTnLst>
                                    <p:set>
                                      <p:cBhvr>
                                        <p:cTn dur="1" fill="hold">
                                          <p:stCondLst>
                                            <p:cond delay="0"/>
                                          </p:stCondLst>
                                        </p:cTn>
                                        <p:tgtEl>
                                          <p:spTgt spid="393"/>
                                        </p:tgtEl>
                                        <p:attrNameLst>
                                          <p:attrName>style.visibility</p:attrName>
                                        </p:attrNameLst>
                                      </p:cBhvr>
                                      <p:to>
                                        <p:strVal val="visible"/>
                                      </p:to>
                                    </p:set>
                                    <p:animEffect filter="fade" transition="in">
                                      <p:cBhvr>
                                        <p:cTn dur="1000"/>
                                        <p:tgtEl>
                                          <p:spTgt spid="393"/>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430"/>
                                        </p:tgtEl>
                                        <p:attrNameLst>
                                          <p:attrName>style.visibility</p:attrName>
                                        </p:attrNameLst>
                                      </p:cBhvr>
                                      <p:to>
                                        <p:strVal val="visible"/>
                                      </p:to>
                                    </p:set>
                                    <p:animEffect filter="fade" transition="in">
                                      <p:cBhvr>
                                        <p:cTn dur="500"/>
                                        <p:tgtEl>
                                          <p:spTgt spid="430"/>
                                        </p:tgtEl>
                                      </p:cBhvr>
                                    </p:animEffect>
                                  </p:childTnLst>
                                </p:cTn>
                              </p:par>
                            </p:childTnLst>
                          </p:cTn>
                        </p:par>
                        <p:par>
                          <p:cTn fill="hold">
                            <p:stCondLst>
                              <p:cond delay="5500"/>
                            </p:stCondLst>
                            <p:childTnLst>
                              <p:par>
                                <p:cTn fill="hold" nodeType="afterEffect" presetClass="entr" presetID="10" presetSubtype="0">
                                  <p:stCondLst>
                                    <p:cond delay="0"/>
                                  </p:stCondLst>
                                  <p:childTnLst>
                                    <p:set>
                                      <p:cBhvr>
                                        <p:cTn dur="1" fill="hold">
                                          <p:stCondLst>
                                            <p:cond delay="0"/>
                                          </p:stCondLst>
                                        </p:cTn>
                                        <p:tgtEl>
                                          <p:spTgt spid="398"/>
                                        </p:tgtEl>
                                        <p:attrNameLst>
                                          <p:attrName>style.visibility</p:attrName>
                                        </p:attrNameLst>
                                      </p:cBhvr>
                                      <p:to>
                                        <p:strVal val="visible"/>
                                      </p:to>
                                    </p:set>
                                    <p:animEffect filter="fade" transition="in">
                                      <p:cBhvr>
                                        <p:cTn dur="1000"/>
                                        <p:tgtEl>
                                          <p:spTgt spid="398"/>
                                        </p:tgtEl>
                                      </p:cBhvr>
                                    </p:animEffect>
                                  </p:childTnLst>
                                </p:cTn>
                              </p:par>
                            </p:childTnLst>
                          </p:cTn>
                        </p:par>
                        <p:par>
                          <p:cTn fill="hold">
                            <p:stCondLst>
                              <p:cond delay="6500"/>
                            </p:stCondLst>
                            <p:childTnLst>
                              <p:par>
                                <p:cTn fill="hold" nodeType="afterEffect" presetClass="entr" presetID="10" presetSubtype="0">
                                  <p:stCondLst>
                                    <p:cond delay="0"/>
                                  </p:stCondLst>
                                  <p:childTnLst>
                                    <p:set>
                                      <p:cBhvr>
                                        <p:cTn dur="1" fill="hold">
                                          <p:stCondLst>
                                            <p:cond delay="0"/>
                                          </p:stCondLst>
                                        </p:cTn>
                                        <p:tgtEl>
                                          <p:spTgt spid="433"/>
                                        </p:tgtEl>
                                        <p:attrNameLst>
                                          <p:attrName>style.visibility</p:attrName>
                                        </p:attrNameLst>
                                      </p:cBhvr>
                                      <p:to>
                                        <p:strVal val="visible"/>
                                      </p:to>
                                    </p:set>
                                    <p:animEffect filter="fade" transition="in">
                                      <p:cBhvr>
                                        <p:cTn dur="500"/>
                                        <p:tgtEl>
                                          <p:spTgt spid="433"/>
                                        </p:tgtEl>
                                      </p:cBhvr>
                                    </p:animEffect>
                                  </p:childTnLst>
                                </p:cTn>
                              </p:par>
                            </p:childTnLst>
                          </p:cTn>
                        </p:par>
                        <p:par>
                          <p:cTn fill="hold">
                            <p:stCondLst>
                              <p:cond delay="7000"/>
                            </p:stCondLst>
                            <p:childTnLst>
                              <p:par>
                                <p:cTn fill="hold" nodeType="afterEffect" presetClass="entr" presetID="10" presetSubtype="0">
                                  <p:stCondLst>
                                    <p:cond delay="0"/>
                                  </p:stCondLst>
                                  <p:childTnLst>
                                    <p:set>
                                      <p:cBhvr>
                                        <p:cTn dur="1" fill="hold">
                                          <p:stCondLst>
                                            <p:cond delay="0"/>
                                          </p:stCondLst>
                                        </p:cTn>
                                        <p:tgtEl>
                                          <p:spTgt spid="439"/>
                                        </p:tgtEl>
                                        <p:attrNameLst>
                                          <p:attrName>style.visibility</p:attrName>
                                        </p:attrNameLst>
                                      </p:cBhvr>
                                      <p:to>
                                        <p:strVal val="visible"/>
                                      </p:to>
                                    </p:set>
                                    <p:animEffect filter="fade" transition="in">
                                      <p:cBhvr>
                                        <p:cTn dur="500"/>
                                        <p:tgtEl>
                                          <p:spTgt spid="439"/>
                                        </p:tgtEl>
                                      </p:cBhvr>
                                    </p:animEffect>
                                  </p:childTnLst>
                                </p:cTn>
                              </p:par>
                            </p:childTnLst>
                          </p:cTn>
                        </p:par>
                        <p:par>
                          <p:cTn fill="hold">
                            <p:stCondLst>
                              <p:cond delay="7500"/>
                            </p:stCondLst>
                            <p:childTnLst>
                              <p:par>
                                <p:cTn fill="hold" nodeType="afterEffect" presetClass="entr" presetID="10" presetSubtype="0">
                                  <p:stCondLst>
                                    <p:cond delay="0"/>
                                  </p:stCondLst>
                                  <p:childTnLst>
                                    <p:set>
                                      <p:cBhvr>
                                        <p:cTn dur="1" fill="hold">
                                          <p:stCondLst>
                                            <p:cond delay="0"/>
                                          </p:stCondLst>
                                        </p:cTn>
                                        <p:tgtEl>
                                          <p:spTgt spid="406"/>
                                        </p:tgtEl>
                                        <p:attrNameLst>
                                          <p:attrName>style.visibility</p:attrName>
                                        </p:attrNameLst>
                                      </p:cBhvr>
                                      <p:to>
                                        <p:strVal val="visible"/>
                                      </p:to>
                                    </p:set>
                                    <p:animEffect filter="fade" transition="in">
                                      <p:cBhvr>
                                        <p:cTn dur="1000"/>
                                        <p:tgtEl>
                                          <p:spTgt spid="406"/>
                                        </p:tgtEl>
                                      </p:cBhvr>
                                    </p:animEffect>
                                  </p:childTnLst>
                                </p:cTn>
                              </p:par>
                            </p:childTnLst>
                          </p:cTn>
                        </p:par>
                        <p:par>
                          <p:cTn fill="hold">
                            <p:stCondLst>
                              <p:cond delay="8500"/>
                            </p:stCondLst>
                            <p:childTnLst>
                              <p:par>
                                <p:cTn fill="hold" nodeType="afterEffect" presetClass="entr" presetID="10" presetSubtype="0">
                                  <p:stCondLst>
                                    <p:cond delay="0"/>
                                  </p:stCondLst>
                                  <p:childTnLst>
                                    <p:set>
                                      <p:cBhvr>
                                        <p:cTn dur="1" fill="hold">
                                          <p:stCondLst>
                                            <p:cond delay="0"/>
                                          </p:stCondLst>
                                        </p:cTn>
                                        <p:tgtEl>
                                          <p:spTgt spid="379"/>
                                        </p:tgtEl>
                                        <p:attrNameLst>
                                          <p:attrName>style.visibility</p:attrName>
                                        </p:attrNameLst>
                                      </p:cBhvr>
                                      <p:to>
                                        <p:strVal val="visible"/>
                                      </p:to>
                                    </p:set>
                                    <p:animEffect filter="fade" transition="in">
                                      <p:cBhvr>
                                        <p:cTn dur="500"/>
                                        <p:tgtEl>
                                          <p:spTgt spid="379"/>
                                        </p:tgtEl>
                                      </p:cBhvr>
                                    </p:animEffect>
                                  </p:childTnLst>
                                </p:cTn>
                              </p:par>
                            </p:childTnLst>
                          </p:cTn>
                        </p:par>
                        <p:par>
                          <p:cTn fill="hold">
                            <p:stCondLst>
                              <p:cond delay="9000"/>
                            </p:stCondLst>
                            <p:childTnLst>
                              <p:par>
                                <p:cTn fill="hold" nodeType="afterEffect" presetClass="entr" presetID="10" presetSubtype="0">
                                  <p:stCondLst>
                                    <p:cond delay="500"/>
                                  </p:stCondLst>
                                  <p:childTnLst>
                                    <p:set>
                                      <p:cBhvr>
                                        <p:cTn dur="1" fill="hold">
                                          <p:stCondLst>
                                            <p:cond delay="0"/>
                                          </p:stCondLst>
                                        </p:cTn>
                                        <p:tgtEl>
                                          <p:spTgt spid="401"/>
                                        </p:tgtEl>
                                        <p:attrNameLst>
                                          <p:attrName>style.visibility</p:attrName>
                                        </p:attrNameLst>
                                      </p:cBhvr>
                                      <p:to>
                                        <p:strVal val="visible"/>
                                      </p:to>
                                    </p:set>
                                    <p:animEffect filter="fade" transition="in">
                                      <p:cBhvr>
                                        <p:cTn dur="1000"/>
                                        <p:tgtEl>
                                          <p:spTgt spid="401"/>
                                        </p:tgtEl>
                                      </p:cBhvr>
                                    </p:animEffect>
                                  </p:childTnLst>
                                </p:cTn>
                              </p:par>
                            </p:childTnLst>
                          </p:cTn>
                        </p:par>
                        <p:par>
                          <p:cTn fill="hold">
                            <p:stCondLst>
                              <p:cond delay="10000"/>
                            </p:stCondLst>
                            <p:childTnLst>
                              <p:par>
                                <p:cTn fill="hold" nodeType="afterEffect" presetClass="entr" presetID="10" presetSubtype="0">
                                  <p:stCondLst>
                                    <p:cond delay="0"/>
                                  </p:stCondLst>
                                  <p:childTnLst>
                                    <p:set>
                                      <p:cBhvr>
                                        <p:cTn dur="1" fill="hold">
                                          <p:stCondLst>
                                            <p:cond delay="0"/>
                                          </p:stCondLst>
                                        </p:cTn>
                                        <p:tgtEl>
                                          <p:spTgt spid="431"/>
                                        </p:tgtEl>
                                        <p:attrNameLst>
                                          <p:attrName>style.visibility</p:attrName>
                                        </p:attrNameLst>
                                      </p:cBhvr>
                                      <p:to>
                                        <p:strVal val="visible"/>
                                      </p:to>
                                    </p:set>
                                    <p:animEffect filter="fade" transition="in">
                                      <p:cBhvr>
                                        <p:cTn dur="500"/>
                                        <p:tgtEl>
                                          <p:spTgt spid="431"/>
                                        </p:tgtEl>
                                      </p:cBhvr>
                                    </p:animEffect>
                                  </p:childTnLst>
                                </p:cTn>
                              </p:par>
                            </p:childTnLst>
                          </p:cTn>
                        </p:par>
                        <p:par>
                          <p:cTn fill="hold">
                            <p:stCondLst>
                              <p:cond delay="10500"/>
                            </p:stCondLst>
                            <p:childTnLst>
                              <p:par>
                                <p:cTn fill="hold" nodeType="afterEffect" presetClass="entr" presetID="10" presetSubtype="0">
                                  <p:stCondLst>
                                    <p:cond delay="0"/>
                                  </p:stCondLst>
                                  <p:childTnLst>
                                    <p:set>
                                      <p:cBhvr>
                                        <p:cTn dur="1" fill="hold">
                                          <p:stCondLst>
                                            <p:cond delay="0"/>
                                          </p:stCondLst>
                                        </p:cTn>
                                        <p:tgtEl>
                                          <p:spTgt spid="411"/>
                                        </p:tgtEl>
                                        <p:attrNameLst>
                                          <p:attrName>style.visibility</p:attrName>
                                        </p:attrNameLst>
                                      </p:cBhvr>
                                      <p:to>
                                        <p:strVal val="visible"/>
                                      </p:to>
                                    </p:set>
                                    <p:animEffect filter="fade" transition="in">
                                      <p:cBhvr>
                                        <p:cTn dur="1000"/>
                                        <p:tgtEl>
                                          <p:spTgt spid="411"/>
                                        </p:tgtEl>
                                      </p:cBhvr>
                                    </p:animEffect>
                                  </p:childTnLst>
                                </p:cTn>
                              </p:par>
                            </p:childTnLst>
                          </p:cTn>
                        </p:par>
                        <p:par>
                          <p:cTn fill="hold">
                            <p:stCondLst>
                              <p:cond delay="11500"/>
                            </p:stCondLst>
                            <p:childTnLst>
                              <p:par>
                                <p:cTn fill="hold" nodeType="afterEffect" presetClass="entr" presetID="10" presetSubtype="0">
                                  <p:stCondLst>
                                    <p:cond delay="0"/>
                                  </p:stCondLst>
                                  <p:childTnLst>
                                    <p:set>
                                      <p:cBhvr>
                                        <p:cTn dur="1" fill="hold">
                                          <p:stCondLst>
                                            <p:cond delay="0"/>
                                          </p:stCondLst>
                                        </p:cTn>
                                        <p:tgtEl>
                                          <p:spTgt spid="432"/>
                                        </p:tgtEl>
                                        <p:attrNameLst>
                                          <p:attrName>style.visibility</p:attrName>
                                        </p:attrNameLst>
                                      </p:cBhvr>
                                      <p:to>
                                        <p:strVal val="visible"/>
                                      </p:to>
                                    </p:set>
                                    <p:animEffect filter="fade" transition="in">
                                      <p:cBhvr>
                                        <p:cTn dur="500"/>
                                        <p:tgtEl>
                                          <p:spTgt spid="432"/>
                                        </p:tgtEl>
                                      </p:cBhvr>
                                    </p:animEffect>
                                  </p:childTnLst>
                                </p:cTn>
                              </p:par>
                            </p:childTnLst>
                          </p:cTn>
                        </p:par>
                        <p:par>
                          <p:cTn fill="hold">
                            <p:stCondLst>
                              <p:cond delay="12000"/>
                            </p:stCondLst>
                            <p:childTnLst>
                              <p:par>
                                <p:cTn fill="hold" nodeType="afterEffect" presetClass="entr" presetID="10" presetSubtype="0">
                                  <p:stCondLst>
                                    <p:cond delay="0"/>
                                  </p:stCondLst>
                                  <p:childTnLst>
                                    <p:set>
                                      <p:cBhvr>
                                        <p:cTn dur="1" fill="hold">
                                          <p:stCondLst>
                                            <p:cond delay="0"/>
                                          </p:stCondLst>
                                        </p:cTn>
                                        <p:tgtEl>
                                          <p:spTgt spid="440"/>
                                        </p:tgtEl>
                                        <p:attrNameLst>
                                          <p:attrName>style.visibility</p:attrName>
                                        </p:attrNameLst>
                                      </p:cBhvr>
                                      <p:to>
                                        <p:strVal val="visible"/>
                                      </p:to>
                                    </p:set>
                                    <p:animEffect filter="fade" transition="in">
                                      <p:cBhvr>
                                        <p:cTn dur="500"/>
                                        <p:tgtEl>
                                          <p:spTgt spid="440"/>
                                        </p:tgtEl>
                                      </p:cBhvr>
                                    </p:animEffect>
                                  </p:childTnLst>
                                </p:cTn>
                              </p:par>
                            </p:childTnLst>
                          </p:cTn>
                        </p:par>
                        <p:par>
                          <p:cTn fill="hold">
                            <p:stCondLst>
                              <p:cond delay="12500"/>
                            </p:stCondLst>
                            <p:childTnLst>
                              <p:par>
                                <p:cTn fill="hold" nodeType="afterEffect" presetClass="entr" presetID="10" presetSubtype="0">
                                  <p:stCondLst>
                                    <p:cond delay="0"/>
                                  </p:stCondLst>
                                  <p:childTnLst>
                                    <p:set>
                                      <p:cBhvr>
                                        <p:cTn dur="1" fill="hold">
                                          <p:stCondLst>
                                            <p:cond delay="0"/>
                                          </p:stCondLst>
                                        </p:cTn>
                                        <p:tgtEl>
                                          <p:spTgt spid="414"/>
                                        </p:tgtEl>
                                        <p:attrNameLst>
                                          <p:attrName>style.visibility</p:attrName>
                                        </p:attrNameLst>
                                      </p:cBhvr>
                                      <p:to>
                                        <p:strVal val="visible"/>
                                      </p:to>
                                    </p:set>
                                    <p:animEffect filter="fade" transition="in">
                                      <p:cBhvr>
                                        <p:cTn dur="1000"/>
                                        <p:tgtEl>
                                          <p:spTgt spid="414"/>
                                        </p:tgtEl>
                                      </p:cBhvr>
                                    </p:animEffect>
                                  </p:childTnLst>
                                </p:cTn>
                              </p:par>
                            </p:childTnLst>
                          </p:cTn>
                        </p:par>
                        <p:par>
                          <p:cTn fill="hold">
                            <p:stCondLst>
                              <p:cond delay="13500"/>
                            </p:stCondLst>
                            <p:childTnLst>
                              <p:par>
                                <p:cTn fill="hold" nodeType="afterEffect" presetClass="entr" presetID="10" presetSubtype="0">
                                  <p:stCondLst>
                                    <p:cond delay="0"/>
                                  </p:stCondLst>
                                  <p:childTnLst>
                                    <p:set>
                                      <p:cBhvr>
                                        <p:cTn dur="1" fill="hold">
                                          <p:stCondLst>
                                            <p:cond delay="0"/>
                                          </p:stCondLst>
                                        </p:cTn>
                                        <p:tgtEl>
                                          <p:spTgt spid="420"/>
                                        </p:tgtEl>
                                        <p:attrNameLst>
                                          <p:attrName>style.visibility</p:attrName>
                                        </p:attrNameLst>
                                      </p:cBhvr>
                                      <p:to>
                                        <p:strVal val="visible"/>
                                      </p:to>
                                    </p:set>
                                    <p:animEffect filter="fade" transition="in">
                                      <p:cBhvr>
                                        <p:cTn dur="500"/>
                                        <p:tgtEl>
                                          <p:spTgt spid="420"/>
                                        </p:tgtEl>
                                      </p:cBhvr>
                                    </p:animEffect>
                                  </p:childTnLst>
                                </p:cTn>
                              </p:par>
                            </p:childTnLst>
                          </p:cTn>
                        </p:par>
                        <p:par>
                          <p:cTn fill="hold">
                            <p:stCondLst>
                              <p:cond delay="14000"/>
                            </p:stCondLst>
                            <p:childTnLst>
                              <p:par>
                                <p:cTn fill="hold" nodeType="afterEffect" presetClass="entr" presetID="10" presetSubtype="0">
                                  <p:stCondLst>
                                    <p:cond delay="0"/>
                                  </p:stCondLst>
                                  <p:childTnLst>
                                    <p:set>
                                      <p:cBhvr>
                                        <p:cTn dur="1" fill="hold">
                                          <p:stCondLst>
                                            <p:cond delay="0"/>
                                          </p:stCondLst>
                                        </p:cTn>
                                        <p:tgtEl>
                                          <p:spTgt spid="425"/>
                                        </p:tgtEl>
                                        <p:attrNameLst>
                                          <p:attrName>style.visibility</p:attrName>
                                        </p:attrNameLst>
                                      </p:cBhvr>
                                      <p:to>
                                        <p:strVal val="visible"/>
                                      </p:to>
                                    </p:set>
                                    <p:animEffect filter="fade" transition="in">
                                      <p:cBhvr>
                                        <p:cTn dur="500"/>
                                        <p:tgtEl>
                                          <p:spTgt spid="425"/>
                                        </p:tgtEl>
                                      </p:cBhvr>
                                    </p:animEffect>
                                  </p:childTnLst>
                                </p:cTn>
                              </p:par>
                            </p:childTnLst>
                          </p:cTn>
                        </p:par>
                        <p:par>
                          <p:cTn fill="hold">
                            <p:stCondLst>
                              <p:cond delay="14500"/>
                            </p:stCondLst>
                            <p:childTnLst>
                              <p:par>
                                <p:cTn fill="hold" nodeType="afterEffect" presetClass="entr" presetID="10" presetSubtype="0">
                                  <p:stCondLst>
                                    <p:cond delay="0"/>
                                  </p:stCondLst>
                                  <p:childTnLst>
                                    <p:set>
                                      <p:cBhvr>
                                        <p:cTn dur="1" fill="hold">
                                          <p:stCondLst>
                                            <p:cond delay="0"/>
                                          </p:stCondLst>
                                        </p:cTn>
                                        <p:tgtEl>
                                          <p:spTgt spid="434"/>
                                        </p:tgtEl>
                                        <p:attrNameLst>
                                          <p:attrName>style.visibility</p:attrName>
                                        </p:attrNameLst>
                                      </p:cBhvr>
                                      <p:to>
                                        <p:strVal val="visible"/>
                                      </p:to>
                                    </p:set>
                                    <p:animEffect filter="fade" transition="in">
                                      <p:cBhvr>
                                        <p:cTn dur="500"/>
                                        <p:tgtEl>
                                          <p:spTgt spid="434"/>
                                        </p:tgtEl>
                                      </p:cBhvr>
                                    </p:animEffect>
                                  </p:childTnLst>
                                </p:cTn>
                              </p:par>
                            </p:childTnLst>
                          </p:cTn>
                        </p:par>
                        <p:par>
                          <p:cTn fill="hold">
                            <p:stCondLst>
                              <p:cond delay="15000"/>
                            </p:stCondLst>
                            <p:childTnLst>
                              <p:par>
                                <p:cTn fill="hold" nodeType="afterEffect" presetClass="entr" presetID="10" presetSubtype="0">
                                  <p:stCondLst>
                                    <p:cond delay="0"/>
                                  </p:stCondLst>
                                  <p:childTnLst>
                                    <p:set>
                                      <p:cBhvr>
                                        <p:cTn dur="1" fill="hold">
                                          <p:stCondLst>
                                            <p:cond delay="0"/>
                                          </p:stCondLst>
                                        </p:cTn>
                                        <p:tgtEl>
                                          <p:spTgt spid="441"/>
                                        </p:tgtEl>
                                        <p:attrNameLst>
                                          <p:attrName>style.visibility</p:attrName>
                                        </p:attrNameLst>
                                      </p:cBhvr>
                                      <p:to>
                                        <p:strVal val="visible"/>
                                      </p:to>
                                    </p:set>
                                    <p:animEffect filter="fade" transition="in">
                                      <p:cBhvr>
                                        <p:cTn dur="500"/>
                                        <p:tgtEl>
                                          <p:spTgt spid="44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49" name="Shape 449"/>
        <p:cNvGrpSpPr/>
        <p:nvPr/>
      </p:nvGrpSpPr>
      <p:grpSpPr>
        <a:xfrm>
          <a:off x="0" y="0"/>
          <a:ext cx="0" cy="0"/>
          <a:chOff x="0" y="0"/>
          <a:chExt cx="0" cy="0"/>
        </a:xfrm>
      </p:grpSpPr>
      <p:sp>
        <p:nvSpPr>
          <p:cNvPr id="450" name="Google Shape;450;p50"/>
          <p:cNvSpPr txBox="1"/>
          <p:nvPr>
            <p:ph idx="1" type="body"/>
          </p:nvPr>
        </p:nvSpPr>
        <p:spPr>
          <a:xfrm>
            <a:off x="152400" y="914400"/>
            <a:ext cx="8763000" cy="5334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405" u="none" cap="none" strike="noStrike">
                <a:solidFill>
                  <a:schemeClr val="dk1"/>
                </a:solidFill>
                <a:latin typeface="Libre Baskerville"/>
                <a:ea typeface="Libre Baskerville"/>
                <a:cs typeface="Libre Baskerville"/>
                <a:sym typeface="Libre Baskerville"/>
              </a:rPr>
              <a:t>2 Aggregate supply</a:t>
            </a:r>
            <a:endParaRPr/>
          </a:p>
          <a:p>
            <a:pPr indent="0" lvl="0" marL="0" marR="0" rtl="0" algn="l">
              <a:lnSpc>
                <a:spcPct val="90000"/>
              </a:lnSpc>
              <a:spcBef>
                <a:spcPts val="580"/>
              </a:spcBef>
              <a:spcAft>
                <a:spcPts val="0"/>
              </a:spcAft>
              <a:buClr>
                <a:schemeClr val="accent1"/>
              </a:buClr>
              <a:buFont typeface="Noto Sans Symbols"/>
              <a:buNone/>
            </a:pPr>
            <a:r>
              <a:rPr b="1" i="1" lang="en-US" sz="2405" u="sng" cap="none" strike="noStrike">
                <a:solidFill>
                  <a:schemeClr val="dk1"/>
                </a:solidFill>
                <a:latin typeface="Libre Baskerville"/>
                <a:ea typeface="Libre Baskerville"/>
                <a:cs typeface="Libre Baskerville"/>
                <a:sym typeface="Libre Baskerville"/>
              </a:rPr>
              <a:t>Why the aggregate-supply (SRAS) curve slopes upward in the short-run</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There are several theories to explain shape of SRAS: sticky wage theory, sticky – price theory, misperception theory</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rPr b="1" i="1" lang="en-US" sz="2405" u="none" cap="none" strike="noStrike">
                <a:solidFill>
                  <a:schemeClr val="dk1"/>
                </a:solidFill>
                <a:latin typeface="Libre Baskerville"/>
                <a:ea typeface="Libre Baskerville"/>
                <a:cs typeface="Libre Baskerville"/>
                <a:sym typeface="Libre Baskerville"/>
              </a:rPr>
              <a:t>+) Sticky-wage theory</a:t>
            </a:r>
            <a:endParaRPr/>
          </a:p>
          <a:p>
            <a:pPr indent="-231140" lvl="1" marL="548640" marR="0" rtl="0" algn="l">
              <a:lnSpc>
                <a:spcPct val="90000"/>
              </a:lnSpc>
              <a:spcBef>
                <a:spcPts val="370"/>
              </a:spcBef>
              <a:spcAft>
                <a:spcPts val="0"/>
              </a:spcAft>
              <a:buClr>
                <a:schemeClr val="accent2"/>
              </a:buClr>
              <a:buSzPts val="1887"/>
              <a:buFont typeface="Noto Sans Symbols"/>
              <a:buChar char="●"/>
            </a:pPr>
            <a:r>
              <a:rPr b="0" i="0" lang="en-US" sz="2220" u="none" cap="none" strike="noStrike">
                <a:solidFill>
                  <a:schemeClr val="dk1"/>
                </a:solidFill>
                <a:latin typeface="Libre Baskerville"/>
                <a:ea typeface="Libre Baskerville"/>
                <a:cs typeface="Libre Baskerville"/>
                <a:sym typeface="Libre Baskerville"/>
              </a:rPr>
              <a:t>Nominal wages - slow to adjust to changing economic conditions due to</a:t>
            </a:r>
            <a:endParaRPr b="0" i="0" sz="2220" u="none" cap="none" strike="noStrike">
              <a:solidFill>
                <a:schemeClr val="dk1"/>
              </a:solidFill>
              <a:latin typeface="Libre Baskerville"/>
              <a:ea typeface="Libre Baskerville"/>
              <a:cs typeface="Libre Baskerville"/>
              <a:sym typeface="Libre Baskerville"/>
            </a:endParaRPr>
          </a:p>
          <a:p>
            <a:pPr indent="-238760" lvl="2" marL="822960" marR="0" rtl="0" algn="l">
              <a:lnSpc>
                <a:spcPct val="90000"/>
              </a:lnSpc>
              <a:spcBef>
                <a:spcPts val="370"/>
              </a:spcBef>
              <a:spcAft>
                <a:spcPts val="0"/>
              </a:spcAft>
              <a:buClr>
                <a:srgbClr val="E6AFA9"/>
              </a:buClr>
              <a:buSzPts val="1730"/>
              <a:buFont typeface="Noto Sans Symbols"/>
              <a:buChar char="●"/>
            </a:pPr>
            <a:r>
              <a:rPr b="0" i="0" lang="en-US" sz="2035" u="none" cap="none" strike="noStrike">
                <a:solidFill>
                  <a:schemeClr val="dk1"/>
                </a:solidFill>
                <a:latin typeface="Libre Baskerville"/>
                <a:ea typeface="Libre Baskerville"/>
                <a:cs typeface="Libre Baskerville"/>
                <a:sym typeface="Libre Baskerville"/>
              </a:rPr>
              <a:t>Long-term contracts: workers and firms</a:t>
            </a:r>
            <a:endParaRPr/>
          </a:p>
          <a:p>
            <a:pPr indent="-238760" lvl="2" marL="822960" marR="0" rtl="0" algn="l">
              <a:lnSpc>
                <a:spcPct val="90000"/>
              </a:lnSpc>
              <a:spcBef>
                <a:spcPts val="370"/>
              </a:spcBef>
              <a:spcAft>
                <a:spcPts val="0"/>
              </a:spcAft>
              <a:buClr>
                <a:srgbClr val="E6AFA9"/>
              </a:buClr>
              <a:buSzPts val="1730"/>
              <a:buFont typeface="Noto Sans Symbols"/>
              <a:buChar char="●"/>
            </a:pPr>
            <a:r>
              <a:rPr b="0" i="0" lang="en-US" sz="2035" u="none" cap="none" strike="noStrike">
                <a:solidFill>
                  <a:schemeClr val="dk1"/>
                </a:solidFill>
                <a:latin typeface="Libre Baskerville"/>
                <a:ea typeface="Libre Baskerville"/>
                <a:cs typeface="Libre Baskerville"/>
                <a:sym typeface="Libre Baskerville"/>
              </a:rPr>
              <a:t>Slowly changing social norms</a:t>
            </a:r>
            <a:endParaRPr/>
          </a:p>
          <a:p>
            <a:pPr indent="-238760" lvl="2" marL="822960" marR="0" rtl="0" algn="l">
              <a:lnSpc>
                <a:spcPct val="90000"/>
              </a:lnSpc>
              <a:spcBef>
                <a:spcPts val="370"/>
              </a:spcBef>
              <a:spcAft>
                <a:spcPts val="0"/>
              </a:spcAft>
              <a:buClr>
                <a:srgbClr val="E6AFA9"/>
              </a:buClr>
              <a:buSzPts val="1730"/>
              <a:buFont typeface="Noto Sans Symbols"/>
              <a:buChar char="●"/>
            </a:pPr>
            <a:r>
              <a:rPr b="0" i="0" lang="en-US" sz="2035" u="none" cap="none" strike="noStrike">
                <a:solidFill>
                  <a:schemeClr val="dk1"/>
                </a:solidFill>
                <a:latin typeface="Libre Baskerville"/>
                <a:ea typeface="Libre Baskerville"/>
                <a:cs typeface="Libre Baskerville"/>
                <a:sym typeface="Libre Baskerville"/>
              </a:rPr>
              <a:t>Notions of fairness - influence wage setting</a:t>
            </a:r>
            <a:endParaRPr/>
          </a:p>
          <a:p>
            <a:pPr indent="-231140" lvl="1" marL="548640" marR="0" rtl="0" algn="l">
              <a:lnSpc>
                <a:spcPct val="90000"/>
              </a:lnSpc>
              <a:spcBef>
                <a:spcPts val="370"/>
              </a:spcBef>
              <a:spcAft>
                <a:spcPts val="0"/>
              </a:spcAft>
              <a:buClr>
                <a:schemeClr val="accent2"/>
              </a:buClr>
              <a:buSzPts val="1887"/>
              <a:buFont typeface="Noto Sans Symbols"/>
              <a:buChar char="●"/>
            </a:pPr>
            <a:r>
              <a:rPr b="0" i="0" lang="en-US" sz="2220" u="none" cap="none" strike="noStrike">
                <a:solidFill>
                  <a:schemeClr val="dk1"/>
                </a:solidFill>
                <a:latin typeface="Libre Baskerville"/>
                <a:ea typeface="Libre Baskerville"/>
                <a:cs typeface="Libre Baskerville"/>
                <a:sym typeface="Libre Baskerville"/>
              </a:rPr>
              <a:t>Nominal wages - based on expected prices: don’t respond immediately when actual price level – different from what was expected</a:t>
            </a:r>
            <a:endParaRPr/>
          </a:p>
          <a:p>
            <a:pPr indent="-231140" lvl="1" marL="548640" marR="0" rtl="0" algn="l">
              <a:lnSpc>
                <a:spcPct val="90000"/>
              </a:lnSpc>
              <a:spcBef>
                <a:spcPts val="370"/>
              </a:spcBef>
              <a:spcAft>
                <a:spcPts val="0"/>
              </a:spcAft>
              <a:buClr>
                <a:schemeClr val="accent2"/>
              </a:buClr>
              <a:buSzPts val="1887"/>
              <a:buFont typeface="Noto Sans Symbols"/>
              <a:buChar char="●"/>
            </a:pPr>
            <a:r>
              <a:rPr b="0" i="0" lang="en-US" sz="2220" u="none" cap="none" strike="noStrike">
                <a:solidFill>
                  <a:schemeClr val="dk1"/>
                </a:solidFill>
                <a:latin typeface="Libre Baskerville"/>
                <a:ea typeface="Libre Baskerville"/>
                <a:cs typeface="Libre Baskerville"/>
                <a:sym typeface="Libre Baskerville"/>
              </a:rPr>
              <a:t>Sticky-wage theory</a:t>
            </a:r>
            <a:endParaRPr/>
          </a:p>
          <a:p>
            <a:pPr indent="-2540" lvl="1" marL="320040" marR="0" rtl="0" algn="l">
              <a:lnSpc>
                <a:spcPct val="90000"/>
              </a:lnSpc>
              <a:spcBef>
                <a:spcPts val="370"/>
              </a:spcBef>
              <a:spcAft>
                <a:spcPts val="0"/>
              </a:spcAft>
              <a:buClr>
                <a:schemeClr val="accent2"/>
              </a:buClr>
              <a:buFont typeface="Noto Sans Symbols"/>
              <a:buNone/>
            </a:pPr>
            <a:r>
              <a:rPr b="0" i="0" lang="en-US" sz="2220" u="none" cap="none" strike="noStrike">
                <a:solidFill>
                  <a:schemeClr val="dk1"/>
                </a:solidFill>
                <a:latin typeface="Libre Baskerville"/>
                <a:ea typeface="Libre Baskerville"/>
                <a:cs typeface="Libre Baskerville"/>
                <a:sym typeface="Libre Baskerville"/>
              </a:rPr>
              <a:t>	If price level &lt; expected: Firms – incentive to produce less output</a:t>
            </a:r>
            <a:endParaRPr/>
          </a:p>
          <a:p>
            <a:pPr indent="-2540" lvl="1" marL="320040" marR="0" rtl="0" algn="l">
              <a:lnSpc>
                <a:spcPct val="90000"/>
              </a:lnSpc>
              <a:spcBef>
                <a:spcPts val="370"/>
              </a:spcBef>
              <a:spcAft>
                <a:spcPts val="0"/>
              </a:spcAft>
              <a:buClr>
                <a:schemeClr val="accent2"/>
              </a:buClr>
              <a:buFont typeface="Noto Sans Symbols"/>
              <a:buNone/>
            </a:pPr>
            <a:r>
              <a:rPr b="0" i="0" lang="en-US" sz="2220" u="none" cap="none" strike="noStrike">
                <a:solidFill>
                  <a:schemeClr val="dk1"/>
                </a:solidFill>
                <a:latin typeface="Libre Baskerville"/>
                <a:ea typeface="Libre Baskerville"/>
                <a:cs typeface="Libre Baskerville"/>
                <a:sym typeface="Libre Baskerville"/>
              </a:rPr>
              <a:t>	If price level &gt; expected: Firms – incentive to produce more output</a:t>
            </a:r>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451" name="Google Shape;451;p50"/>
          <p:cNvSpPr txBox="1"/>
          <p:nvPr>
            <p:ph type="title"/>
          </p:nvPr>
        </p:nvSpPr>
        <p:spPr>
          <a:xfrm>
            <a:off x="304800" y="0"/>
            <a:ext cx="7772400" cy="8382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55" name="Shape 455"/>
        <p:cNvGrpSpPr/>
        <p:nvPr/>
      </p:nvGrpSpPr>
      <p:grpSpPr>
        <a:xfrm>
          <a:off x="0" y="0"/>
          <a:ext cx="0" cy="0"/>
          <a:chOff x="0" y="0"/>
          <a:chExt cx="0" cy="0"/>
        </a:xfrm>
      </p:grpSpPr>
      <p:sp>
        <p:nvSpPr>
          <p:cNvPr id="456" name="Google Shape;456;p51"/>
          <p:cNvSpPr txBox="1"/>
          <p:nvPr>
            <p:ph idx="1" type="body"/>
          </p:nvPr>
        </p:nvSpPr>
        <p:spPr>
          <a:xfrm>
            <a:off x="381000" y="762000"/>
            <a:ext cx="8610600" cy="6096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405" u="none" cap="none" strike="noStrike">
                <a:solidFill>
                  <a:schemeClr val="dk1"/>
                </a:solidFill>
                <a:latin typeface="Libre Baskerville"/>
                <a:ea typeface="Libre Baskerville"/>
                <a:cs typeface="Libre Baskerville"/>
                <a:sym typeface="Libre Baskerville"/>
              </a:rPr>
              <a:t>2 Aggregate supply</a:t>
            </a:r>
            <a:endParaRPr/>
          </a:p>
          <a:p>
            <a:pPr indent="0" lvl="0" marL="0" marR="0" rtl="0" algn="l">
              <a:lnSpc>
                <a:spcPct val="90000"/>
              </a:lnSpc>
              <a:spcBef>
                <a:spcPts val="580"/>
              </a:spcBef>
              <a:spcAft>
                <a:spcPts val="0"/>
              </a:spcAft>
              <a:buClr>
                <a:schemeClr val="accent1"/>
              </a:buClr>
              <a:buFont typeface="Noto Sans Symbols"/>
              <a:buNone/>
            </a:pPr>
            <a:r>
              <a:rPr b="1" i="1" lang="en-US" sz="2405" u="sng" cap="none" strike="noStrike">
                <a:solidFill>
                  <a:schemeClr val="dk1"/>
                </a:solidFill>
                <a:latin typeface="Libre Baskerville"/>
                <a:ea typeface="Libre Baskerville"/>
                <a:cs typeface="Libre Baskerville"/>
                <a:sym typeface="Libre Baskerville"/>
              </a:rPr>
              <a:t>Why the aggregate-supply (AS) curve slopes upward in the short-run</a:t>
            </a:r>
            <a:endParaRPr/>
          </a:p>
          <a:p>
            <a:pPr indent="0" lvl="1" marL="0" marR="0" rtl="0" algn="l">
              <a:lnSpc>
                <a:spcPct val="100000"/>
              </a:lnSpc>
              <a:spcBef>
                <a:spcPts val="0"/>
              </a:spcBef>
              <a:spcAft>
                <a:spcPts val="0"/>
              </a:spcAft>
              <a:buClr>
                <a:schemeClr val="accent1"/>
              </a:buClr>
              <a:buFont typeface="Noto Sans Symbols"/>
              <a:buNone/>
            </a:pPr>
            <a:r>
              <a:rPr b="1" i="1" lang="en-US" sz="2405" u="none" cap="none" strike="noStrike">
                <a:solidFill>
                  <a:schemeClr val="dk1"/>
                </a:solidFill>
                <a:latin typeface="Libre Baskerville"/>
                <a:ea typeface="Libre Baskerville"/>
                <a:cs typeface="Libre Baskerville"/>
                <a:sym typeface="Libre Baskerville"/>
              </a:rPr>
              <a:t>+) Sticky-price theory </a:t>
            </a:r>
            <a:endParaRPr/>
          </a:p>
          <a:p>
            <a:pPr indent="0" lvl="1" marL="0" marR="0" rtl="0" algn="l">
              <a:lnSpc>
                <a:spcPct val="100000"/>
              </a:lnSpc>
              <a:spcBef>
                <a:spcPts val="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Prices of some goods &amp; services slow to adjust to changing economic conditions due to for example menu costs (Costs to adjusting prices) → sticky price firms besides flexible price firms </a:t>
            </a:r>
            <a:endParaRPr/>
          </a:p>
          <a:p>
            <a:pPr indent="0" lvl="1" marL="0" marR="0" rtl="0" algn="l">
              <a:lnSpc>
                <a:spcPct val="100000"/>
              </a:lnSpc>
              <a:spcBef>
                <a:spcPts val="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When price level increases, flexible price firms tend to increase price. However sticky price firms keep price unchanged → output of sticky price firms increases</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100000"/>
              </a:lnSpc>
              <a:spcBef>
                <a:spcPts val="0"/>
              </a:spcBef>
              <a:spcAft>
                <a:spcPts val="0"/>
              </a:spcAft>
              <a:buClr>
                <a:schemeClr val="accent1"/>
              </a:buClr>
              <a:buFont typeface="Noto Sans Symbols"/>
              <a:buNone/>
            </a:pPr>
            <a:r>
              <a:rPr b="1" i="1" lang="en-US" sz="2405" u="none" cap="none" strike="noStrike">
                <a:solidFill>
                  <a:schemeClr val="dk1"/>
                </a:solidFill>
                <a:latin typeface="Libre Baskerville"/>
                <a:ea typeface="Libre Baskerville"/>
                <a:cs typeface="Libre Baskerville"/>
                <a:sym typeface="Libre Baskerville"/>
              </a:rPr>
              <a:t>+) Misperceptions theory </a:t>
            </a:r>
            <a:endParaRPr b="1" i="1" sz="2405" u="none" cap="none" strike="noStrike">
              <a:solidFill>
                <a:schemeClr val="dk1"/>
              </a:solidFill>
              <a:latin typeface="Libre Baskerville"/>
              <a:ea typeface="Libre Baskerville"/>
              <a:cs typeface="Libre Baskerville"/>
              <a:sym typeface="Libre Baskerville"/>
            </a:endParaRPr>
          </a:p>
          <a:p>
            <a:pPr indent="0" lvl="0" marL="0" marR="0" rtl="0" algn="l">
              <a:lnSpc>
                <a:spcPct val="100000"/>
              </a:lnSpc>
              <a:spcBef>
                <a:spcPts val="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Changes in the overall price level Can temporarily mislead suppliers  about changes in individual markets (Changes in relative prices) or changes in all markets (changes in common prices) </a:t>
            </a:r>
            <a:endParaRPr/>
          </a:p>
          <a:p>
            <a:pPr indent="0" lvl="0" marL="0" marR="0" rtl="0" algn="l">
              <a:lnSpc>
                <a:spcPct val="100000"/>
              </a:lnSpc>
              <a:spcBef>
                <a:spcPts val="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Suppliers - respond in the wisest way to changes in level of prices by Change - quantity supplied of goods and services (price increase/decrease by output increase/decrease) </a:t>
            </a:r>
            <a:endParaRPr b="0" i="0" sz="2405" u="none" cap="none" strike="noStrike">
              <a:solidFill>
                <a:schemeClr val="dk1"/>
              </a:solidFill>
              <a:latin typeface="Libre Baskerville"/>
              <a:ea typeface="Libre Baskerville"/>
              <a:cs typeface="Libre Baskerville"/>
              <a:sym typeface="Libre Baskerville"/>
            </a:endParaRPr>
          </a:p>
          <a:p>
            <a:pPr indent="0" lvl="1" marL="0" marR="0" rtl="0" algn="l">
              <a:lnSpc>
                <a:spcPct val="90000"/>
              </a:lnSpc>
              <a:spcBef>
                <a:spcPts val="580"/>
              </a:spcBef>
              <a:spcAft>
                <a:spcPts val="0"/>
              </a:spcAft>
              <a:buClr>
                <a:schemeClr val="accent1"/>
              </a:buClr>
              <a:buFont typeface="Noto Sans Symbols"/>
              <a:buNone/>
            </a:pPr>
            <a:r>
              <a:t/>
            </a:r>
            <a:endParaRPr b="0" i="0" sz="2220" u="none" cap="none" strike="noStrike">
              <a:solidFill>
                <a:schemeClr val="dk1"/>
              </a:solidFill>
              <a:latin typeface="Libre Baskerville"/>
              <a:ea typeface="Libre Baskerville"/>
              <a:cs typeface="Libre Baskerville"/>
              <a:sym typeface="Libre Baskerville"/>
            </a:endParaRPr>
          </a:p>
          <a:p>
            <a:pPr indent="-144510" lvl="0" marL="274320" marR="0" rtl="0" algn="l">
              <a:lnSpc>
                <a:spcPct val="90000"/>
              </a:lnSpc>
              <a:spcBef>
                <a:spcPts val="580"/>
              </a:spcBef>
              <a:spcAft>
                <a:spcPts val="0"/>
              </a:spcAft>
              <a:buClr>
                <a:schemeClr val="accent1"/>
              </a:buClr>
              <a:buSzPts val="2044"/>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457" name="Google Shape;457;p51"/>
          <p:cNvSpPr txBox="1"/>
          <p:nvPr>
            <p:ph type="title"/>
          </p:nvPr>
        </p:nvSpPr>
        <p:spPr>
          <a:xfrm>
            <a:off x="381000" y="-20782"/>
            <a:ext cx="7772400" cy="868362"/>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61" name="Shape 461"/>
        <p:cNvGrpSpPr/>
        <p:nvPr/>
      </p:nvGrpSpPr>
      <p:grpSpPr>
        <a:xfrm>
          <a:off x="0" y="0"/>
          <a:ext cx="0" cy="0"/>
          <a:chOff x="0" y="0"/>
          <a:chExt cx="0" cy="0"/>
        </a:xfrm>
      </p:grpSpPr>
      <p:sp>
        <p:nvSpPr>
          <p:cNvPr id="462" name="Google Shape;462;p52"/>
          <p:cNvSpPr txBox="1"/>
          <p:nvPr>
            <p:ph idx="1" type="body"/>
          </p:nvPr>
        </p:nvSpPr>
        <p:spPr>
          <a:xfrm>
            <a:off x="685800" y="904875"/>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Aggregate supply</a:t>
            </a:r>
            <a:endParaRPr/>
          </a:p>
          <a:p>
            <a:pPr indent="0" lvl="0" marL="0" marR="0" rtl="0" algn="l">
              <a:spcBef>
                <a:spcPts val="58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Using AD and SRAS to depict short run fluctuation of the economy</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pic>
        <p:nvPicPr>
          <p:cNvPr id="463" name="Google Shape;463;p52"/>
          <p:cNvPicPr preferRelativeResize="0"/>
          <p:nvPr/>
        </p:nvPicPr>
        <p:blipFill rotWithShape="1">
          <a:blip r:embed="rId3">
            <a:alphaModFix/>
          </a:blip>
          <a:srcRect b="0" l="0" r="0" t="0"/>
          <a:stretch/>
        </p:blipFill>
        <p:spPr>
          <a:xfrm>
            <a:off x="228600" y="2438400"/>
            <a:ext cx="4267200" cy="3114675"/>
          </a:xfrm>
          <a:prstGeom prst="rect">
            <a:avLst/>
          </a:prstGeom>
          <a:noFill/>
          <a:ln>
            <a:noFill/>
          </a:ln>
        </p:spPr>
      </p:pic>
      <p:sp>
        <p:nvSpPr>
          <p:cNvPr id="464" name="Google Shape;464;p52"/>
          <p:cNvSpPr txBox="1"/>
          <p:nvPr>
            <p:ph type="title"/>
          </p:nvPr>
        </p:nvSpPr>
        <p:spPr>
          <a:xfrm>
            <a:off x="762000" y="-15240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AD – AS model</a:t>
            </a:r>
            <a:endParaRPr/>
          </a:p>
        </p:txBody>
      </p:sp>
      <p:pic>
        <p:nvPicPr>
          <p:cNvPr id="465" name="Google Shape;465;p52"/>
          <p:cNvPicPr preferRelativeResize="0"/>
          <p:nvPr/>
        </p:nvPicPr>
        <p:blipFill rotWithShape="1">
          <a:blip r:embed="rId3">
            <a:alphaModFix/>
          </a:blip>
          <a:srcRect b="0" l="0" r="0" t="0"/>
          <a:stretch/>
        </p:blipFill>
        <p:spPr>
          <a:xfrm>
            <a:off x="4648200" y="2424544"/>
            <a:ext cx="4363316" cy="3114675"/>
          </a:xfrm>
          <a:prstGeom prst="rect">
            <a:avLst/>
          </a:prstGeom>
          <a:noFill/>
          <a:ln>
            <a:noFill/>
          </a:ln>
        </p:spPr>
      </p:pic>
      <p:sp>
        <p:nvSpPr>
          <p:cNvPr id="466" name="Google Shape;466;p52"/>
          <p:cNvSpPr txBox="1"/>
          <p:nvPr/>
        </p:nvSpPr>
        <p:spPr>
          <a:xfrm>
            <a:off x="1447800" y="5553075"/>
            <a:ext cx="274320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800" u="none" cap="none" strike="noStrike">
                <a:solidFill>
                  <a:schemeClr val="dk1"/>
                </a:solidFill>
                <a:latin typeface="Libre Baskerville"/>
                <a:ea typeface="Libre Baskerville"/>
                <a:cs typeface="Libre Baskerville"/>
                <a:sym typeface="Libre Baskerville"/>
              </a:rPr>
              <a:t>a) Economy in normal </a:t>
            </a:r>
            <a:endParaRPr sz="1800">
              <a:solidFill>
                <a:schemeClr val="dk1"/>
              </a:solidFill>
              <a:latin typeface="Libre Baskerville"/>
              <a:ea typeface="Libre Baskerville"/>
              <a:cs typeface="Libre Baskerville"/>
              <a:sym typeface="Libre Baskerville"/>
            </a:endParaRPr>
          </a:p>
        </p:txBody>
      </p:sp>
      <p:cxnSp>
        <p:nvCxnSpPr>
          <p:cNvPr id="467" name="Google Shape;467;p52"/>
          <p:cNvCxnSpPr/>
          <p:nvPr/>
        </p:nvCxnSpPr>
        <p:spPr>
          <a:xfrm>
            <a:off x="5715000" y="3505200"/>
            <a:ext cx="1676400" cy="1219200"/>
          </a:xfrm>
          <a:prstGeom prst="straightConnector1">
            <a:avLst/>
          </a:prstGeom>
          <a:noFill/>
          <a:ln cap="flat" cmpd="sng" w="38100">
            <a:solidFill>
              <a:srgbClr val="002060"/>
            </a:solidFill>
            <a:prstDash val="solid"/>
            <a:round/>
            <a:headEnd len="sm" w="sm" type="none"/>
            <a:tailEnd len="sm" w="sm" type="none"/>
          </a:ln>
        </p:spPr>
      </p:cxnSp>
      <p:cxnSp>
        <p:nvCxnSpPr>
          <p:cNvPr id="468" name="Google Shape;468;p52"/>
          <p:cNvCxnSpPr/>
          <p:nvPr/>
        </p:nvCxnSpPr>
        <p:spPr>
          <a:xfrm rot="10800000">
            <a:off x="6982258" y="4343400"/>
            <a:ext cx="409142" cy="0"/>
          </a:xfrm>
          <a:prstGeom prst="straightConnector1">
            <a:avLst/>
          </a:prstGeom>
          <a:noFill/>
          <a:ln cap="flat" cmpd="sng" w="9525">
            <a:solidFill>
              <a:srgbClr val="AE350A"/>
            </a:solidFill>
            <a:prstDash val="solid"/>
            <a:round/>
            <a:headEnd len="sm" w="sm" type="none"/>
            <a:tailEnd len="med" w="med" type="stealth"/>
          </a:ln>
        </p:spPr>
      </p:cxnSp>
      <p:cxnSp>
        <p:nvCxnSpPr>
          <p:cNvPr id="469" name="Google Shape;469;p52"/>
          <p:cNvCxnSpPr/>
          <p:nvPr/>
        </p:nvCxnSpPr>
        <p:spPr>
          <a:xfrm>
            <a:off x="6553200" y="4114800"/>
            <a:ext cx="0" cy="990600"/>
          </a:xfrm>
          <a:prstGeom prst="straightConnector1">
            <a:avLst/>
          </a:prstGeom>
          <a:noFill/>
          <a:ln cap="flat" cmpd="sng" w="9525">
            <a:solidFill>
              <a:srgbClr val="8B7B57"/>
            </a:solidFill>
            <a:prstDash val="solid"/>
            <a:round/>
            <a:headEnd len="sm" w="sm" type="none"/>
            <a:tailEnd len="sm" w="sm" type="none"/>
          </a:ln>
        </p:spPr>
      </p:cxnSp>
      <p:cxnSp>
        <p:nvCxnSpPr>
          <p:cNvPr id="470" name="Google Shape;470;p52"/>
          <p:cNvCxnSpPr/>
          <p:nvPr/>
        </p:nvCxnSpPr>
        <p:spPr>
          <a:xfrm>
            <a:off x="5486400" y="4114800"/>
            <a:ext cx="1066800" cy="0"/>
          </a:xfrm>
          <a:prstGeom prst="straightConnector1">
            <a:avLst/>
          </a:prstGeom>
          <a:noFill/>
          <a:ln cap="flat" cmpd="sng" w="9525">
            <a:solidFill>
              <a:srgbClr val="8B7B57"/>
            </a:solidFill>
            <a:prstDash val="solid"/>
            <a:round/>
            <a:headEnd len="sm" w="sm" type="none"/>
            <a:tailEnd len="sm" w="sm" type="none"/>
          </a:ln>
        </p:spPr>
      </p:cxnSp>
      <p:cxnSp>
        <p:nvCxnSpPr>
          <p:cNvPr id="471" name="Google Shape;471;p52"/>
          <p:cNvCxnSpPr/>
          <p:nvPr/>
        </p:nvCxnSpPr>
        <p:spPr>
          <a:xfrm>
            <a:off x="5715000" y="3810000"/>
            <a:ext cx="0" cy="304800"/>
          </a:xfrm>
          <a:prstGeom prst="straightConnector1">
            <a:avLst/>
          </a:prstGeom>
          <a:noFill/>
          <a:ln cap="flat" cmpd="sng" w="9525">
            <a:solidFill>
              <a:srgbClr val="AE350A"/>
            </a:solidFill>
            <a:prstDash val="solid"/>
            <a:round/>
            <a:headEnd len="sm" w="sm" type="none"/>
            <a:tailEnd len="med" w="med" type="stealth"/>
          </a:ln>
        </p:spPr>
      </p:cxnSp>
      <p:cxnSp>
        <p:nvCxnSpPr>
          <p:cNvPr id="472" name="Google Shape;472;p52"/>
          <p:cNvCxnSpPr/>
          <p:nvPr/>
        </p:nvCxnSpPr>
        <p:spPr>
          <a:xfrm rot="10800000">
            <a:off x="6553200" y="4689764"/>
            <a:ext cx="276658" cy="0"/>
          </a:xfrm>
          <a:prstGeom prst="straightConnector1">
            <a:avLst/>
          </a:prstGeom>
          <a:noFill/>
          <a:ln cap="flat" cmpd="sng" w="9525">
            <a:solidFill>
              <a:srgbClr val="AE350A"/>
            </a:solidFill>
            <a:prstDash val="solid"/>
            <a:round/>
            <a:headEnd len="sm" w="sm" type="none"/>
            <a:tailEnd len="med" w="med" type="stealth"/>
          </a:ln>
        </p:spPr>
      </p:cxnSp>
      <p:sp>
        <p:nvSpPr>
          <p:cNvPr id="473" name="Google Shape;473;p52"/>
          <p:cNvSpPr txBox="1"/>
          <p:nvPr/>
        </p:nvSpPr>
        <p:spPr>
          <a:xfrm>
            <a:off x="5424055" y="5553075"/>
            <a:ext cx="274320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b) Economy in recession</a:t>
            </a:r>
            <a:endParaRPr sz="1800">
              <a:solidFill>
                <a:schemeClr val="dk1"/>
              </a:solidFill>
              <a:latin typeface="Libre Baskerville"/>
              <a:ea typeface="Libre Baskerville"/>
              <a:cs typeface="Libre Baskerville"/>
              <a:sym typeface="Libre Baskerville"/>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77" name="Shape 477"/>
        <p:cNvGrpSpPr/>
        <p:nvPr/>
      </p:nvGrpSpPr>
      <p:grpSpPr>
        <a:xfrm>
          <a:off x="0" y="0"/>
          <a:ext cx="0" cy="0"/>
          <a:chOff x="0" y="0"/>
          <a:chExt cx="0" cy="0"/>
        </a:xfrm>
      </p:grpSpPr>
      <p:sp>
        <p:nvSpPr>
          <p:cNvPr id="478" name="Google Shape;478;p53"/>
          <p:cNvSpPr txBox="1"/>
          <p:nvPr>
            <p:ph type="title"/>
          </p:nvPr>
        </p:nvSpPr>
        <p:spPr>
          <a:xfrm>
            <a:off x="304800" y="685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The short-run aggregate-supply curve: summary (a)</a:t>
            </a:r>
            <a:endParaRPr/>
          </a:p>
        </p:txBody>
      </p:sp>
      <p:graphicFrame>
        <p:nvGraphicFramePr>
          <p:cNvPr id="479" name="Google Shape;479;p53"/>
          <p:cNvGraphicFramePr/>
          <p:nvPr/>
        </p:nvGraphicFramePr>
        <p:xfrm>
          <a:off x="355600" y="1444625"/>
          <a:ext cx="3000000" cy="3000000"/>
        </p:xfrm>
        <a:graphic>
          <a:graphicData uri="http://schemas.openxmlformats.org/drawingml/2006/table">
            <a:tbl>
              <a:tblPr>
                <a:noFill/>
                <a:tableStyleId>{AF0778F5-A57D-49E4-B9AC-FD06A7D49610}</a:tableStyleId>
              </a:tblPr>
              <a:tblGrid>
                <a:gridCol w="8205800"/>
              </a:tblGrid>
              <a:tr h="567625">
                <a:tc>
                  <a:txBody>
                    <a:bodyPr/>
                    <a:lstStyle/>
                    <a:p>
                      <a:pPr indent="0" lvl="0" marL="0" marR="0" rtl="0" algn="l">
                        <a:lnSpc>
                          <a:spcPct val="100000"/>
                        </a:lnSpc>
                        <a:spcBef>
                          <a:spcPts val="0"/>
                        </a:spcBef>
                        <a:spcAft>
                          <a:spcPts val="0"/>
                        </a:spcAft>
                        <a:buClr>
                          <a:schemeClr val="dk1"/>
                        </a:buClr>
                        <a:buFont typeface="Libre Baskerville"/>
                        <a:buNone/>
                      </a:pPr>
                      <a:r>
                        <a:rPr lang="en-US" sz="2600">
                          <a:solidFill>
                            <a:schemeClr val="dk1"/>
                          </a:solidFill>
                        </a:rPr>
                        <a:t>Why Does the </a:t>
                      </a:r>
                      <a:r>
                        <a:rPr lang="en-US" sz="2600">
                          <a:solidFill>
                            <a:schemeClr val="dk1"/>
                          </a:solidFill>
                          <a:latin typeface="Libre Baskerville"/>
                          <a:ea typeface="Libre Baskerville"/>
                          <a:cs typeface="Libre Baskerville"/>
                          <a:sym typeface="Libre Baskerville"/>
                        </a:rPr>
                        <a:t>Short-Run Aggregate-Supply Curve Slope Upward</a:t>
                      </a:r>
                      <a:r>
                        <a:rPr lang="en-US" sz="2600">
                          <a:solidFill>
                            <a:schemeClr val="dk1"/>
                          </a:solidFill>
                        </a:rPr>
                        <a:t>?</a:t>
                      </a:r>
                      <a:endParaRPr sz="2600">
                        <a:solidFill>
                          <a:schemeClr val="dk1"/>
                        </a:solidFill>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1399600">
                <a:tc>
                  <a:txBody>
                    <a:bodyPr/>
                    <a:lstStyle/>
                    <a:p>
                      <a:pPr indent="0" lvl="0" marL="0" marR="0" rtl="0" algn="l">
                        <a:spcBef>
                          <a:spcPts val="0"/>
                        </a:spcBef>
                        <a:spcAft>
                          <a:spcPts val="0"/>
                        </a:spcAft>
                        <a:buNone/>
                      </a:pPr>
                      <a:r>
                        <a:rPr i="0" lang="en-US" sz="2600">
                          <a:solidFill>
                            <a:schemeClr val="dk1"/>
                          </a:solidFill>
                          <a:latin typeface="Libre Baskerville"/>
                          <a:ea typeface="Libre Baskerville"/>
                          <a:cs typeface="Libre Baskerville"/>
                          <a:sym typeface="Libre Baskerville"/>
                        </a:rPr>
                        <a:t>1. The Sticky-Wage Theory: An unexpectedly low price level raises the real wage, which causes firms to hire fewer workers and produce a smaller quantity of goods and services.</a:t>
                      </a:r>
                      <a:endParaRPr i="0" sz="2600"/>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399600">
                <a:tc>
                  <a:txBody>
                    <a:bodyPr/>
                    <a:lstStyle/>
                    <a:p>
                      <a:pPr indent="0" lvl="0" marL="0" marR="0" rtl="0" algn="l">
                        <a:spcBef>
                          <a:spcPts val="0"/>
                        </a:spcBef>
                        <a:spcAft>
                          <a:spcPts val="0"/>
                        </a:spcAft>
                        <a:buNone/>
                      </a:pPr>
                      <a:r>
                        <a:rPr i="0" lang="en-US" sz="2600">
                          <a:solidFill>
                            <a:schemeClr val="dk1"/>
                          </a:solidFill>
                          <a:latin typeface="Libre Baskerville"/>
                          <a:ea typeface="Libre Baskerville"/>
                          <a:cs typeface="Libre Baskerville"/>
                          <a:sym typeface="Libre Baskerville"/>
                        </a:rPr>
                        <a:t>2. The Sticky-Price Theory: An unexpectedly low price level leaves some firms with higher-than desired prices, which depresses their sales and leads them to cut back production.</a:t>
                      </a:r>
                      <a:endParaRPr i="0" sz="2600"/>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979725">
                <a:tc>
                  <a:txBody>
                    <a:bodyPr/>
                    <a:lstStyle/>
                    <a:p>
                      <a:pPr indent="0" lvl="0" marL="0" marR="0" rtl="0" algn="l">
                        <a:spcBef>
                          <a:spcPts val="0"/>
                        </a:spcBef>
                        <a:spcAft>
                          <a:spcPts val="0"/>
                        </a:spcAft>
                        <a:buNone/>
                      </a:pPr>
                      <a:r>
                        <a:rPr i="0" lang="en-US" sz="2600">
                          <a:solidFill>
                            <a:schemeClr val="dk1"/>
                          </a:solidFill>
                          <a:latin typeface="Libre Baskerville"/>
                          <a:ea typeface="Libre Baskerville"/>
                          <a:cs typeface="Libre Baskerville"/>
                          <a:sym typeface="Libre Baskerville"/>
                        </a:rPr>
                        <a:t>3. The Misperceptions Theory: An unexpectedly low price level leads some suppliers to think their relative prices have fallen, which induces a fall in production.</a:t>
                      </a:r>
                      <a:endParaRPr i="0" sz="2600"/>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79"/>
                                        </p:tgtEl>
                                        <p:attrNameLst>
                                          <p:attrName>style.visibility</p:attrName>
                                        </p:attrNameLst>
                                      </p:cBhvr>
                                      <p:to>
                                        <p:strVal val="visible"/>
                                      </p:to>
                                    </p:set>
                                    <p:animEffect filter="fade" transition="in">
                                      <p:cBhvr>
                                        <p:cTn dur="500"/>
                                        <p:tgtEl>
                                          <p:spTgt spid="4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83" name="Shape 483"/>
        <p:cNvGrpSpPr/>
        <p:nvPr/>
      </p:nvGrpSpPr>
      <p:grpSpPr>
        <a:xfrm>
          <a:off x="0" y="0"/>
          <a:ext cx="0" cy="0"/>
          <a:chOff x="0" y="0"/>
          <a:chExt cx="0" cy="0"/>
        </a:xfrm>
      </p:grpSpPr>
      <p:sp>
        <p:nvSpPr>
          <p:cNvPr id="484" name="Google Shape;484;p54"/>
          <p:cNvSpPr txBox="1"/>
          <p:nvPr>
            <p:ph type="title"/>
          </p:nvPr>
        </p:nvSpPr>
        <p:spPr>
          <a:xfrm>
            <a:off x="284018" y="1524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The short-run aggregate-supply curve: summary (b)</a:t>
            </a:r>
            <a:endParaRPr/>
          </a:p>
        </p:txBody>
      </p:sp>
      <p:graphicFrame>
        <p:nvGraphicFramePr>
          <p:cNvPr id="485" name="Google Shape;485;p54"/>
          <p:cNvGraphicFramePr/>
          <p:nvPr/>
        </p:nvGraphicFramePr>
        <p:xfrm>
          <a:off x="256315" y="762000"/>
          <a:ext cx="3000000" cy="3000000"/>
        </p:xfrm>
        <a:graphic>
          <a:graphicData uri="http://schemas.openxmlformats.org/drawingml/2006/table">
            <a:tbl>
              <a:tblPr>
                <a:noFill/>
                <a:tableStyleId>{AF0778F5-A57D-49E4-B9AC-FD06A7D49610}</a:tableStyleId>
              </a:tblPr>
              <a:tblGrid>
                <a:gridCol w="8632825"/>
              </a:tblGrid>
              <a:tr h="431150">
                <a:tc>
                  <a:txBody>
                    <a:bodyPr/>
                    <a:lstStyle/>
                    <a:p>
                      <a:pPr indent="0" lvl="0" marL="0" marR="0" rtl="0" algn="l">
                        <a:spcBef>
                          <a:spcPts val="0"/>
                        </a:spcBef>
                        <a:spcAft>
                          <a:spcPts val="0"/>
                        </a:spcAft>
                        <a:buNone/>
                      </a:pPr>
                      <a:r>
                        <a:rPr lang="en-US" sz="2000">
                          <a:solidFill>
                            <a:schemeClr val="dk1"/>
                          </a:solidFill>
                          <a:latin typeface="Libre Baskerville"/>
                          <a:ea typeface="Libre Baskerville"/>
                          <a:cs typeface="Libre Baskerville"/>
                          <a:sym typeface="Libre Baskerville"/>
                        </a:rPr>
                        <a:t>Why Might the Short-Run Aggregate-Supply Curve Shift?</a:t>
                      </a:r>
                      <a:endParaRPr sz="2000">
                        <a:solidFill>
                          <a:schemeClr val="dk1"/>
                        </a:solidFill>
                      </a:endParaRPr>
                    </a:p>
                  </a:txBody>
                  <a:tcPr marT="45725" marB="45725" marR="91425" marL="914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1066725">
                <a:tc>
                  <a:txBody>
                    <a:bodyPr/>
                    <a:lstStyle/>
                    <a:p>
                      <a:pPr indent="0" lvl="0" marL="0" marR="0" rtl="0" algn="l">
                        <a:spcBef>
                          <a:spcPts val="0"/>
                        </a:spcBef>
                        <a:spcAft>
                          <a:spcPts val="0"/>
                        </a:spcAft>
                        <a:buNone/>
                      </a:pPr>
                      <a:r>
                        <a:rPr i="0" lang="en-US" sz="2000">
                          <a:solidFill>
                            <a:schemeClr val="dk1"/>
                          </a:solidFill>
                          <a:latin typeface="Libre Baskerville"/>
                          <a:ea typeface="Libre Baskerville"/>
                          <a:cs typeface="Libre Baskerville"/>
                          <a:sym typeface="Libre Baskerville"/>
                        </a:rPr>
                        <a:t>1. Shifts Arising from Labor: An increase in the quantity of labor available (perhaps due to a fall in the natural rate of unemployment) shifts the aggregate-supply curve to the right. A decrease in the quantity of labor available (perhaps due to a rise in the natural rate of unemployment) shifts the aggregate-supply curve to the left.</a:t>
                      </a:r>
                      <a:endParaRPr/>
                    </a:p>
                  </a:txBody>
                  <a:tcPr marT="45725" marB="45725" marR="91425" marL="914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822900">
                <a:tc>
                  <a:txBody>
                    <a:bodyPr/>
                    <a:lstStyle/>
                    <a:p>
                      <a:pPr indent="0" lvl="0" marL="0" marR="0" rtl="0" algn="l">
                        <a:spcBef>
                          <a:spcPts val="0"/>
                        </a:spcBef>
                        <a:spcAft>
                          <a:spcPts val="0"/>
                        </a:spcAft>
                        <a:buNone/>
                      </a:pPr>
                      <a:r>
                        <a:rPr i="0" lang="en-US" sz="2000">
                          <a:solidFill>
                            <a:schemeClr val="dk1"/>
                          </a:solidFill>
                          <a:latin typeface="Libre Baskerville"/>
                          <a:ea typeface="Libre Baskerville"/>
                          <a:cs typeface="Libre Baskerville"/>
                          <a:sym typeface="Libre Baskerville"/>
                        </a:rPr>
                        <a:t>2. Shifts Arising from Capital: An increase in physical or human capital shifts the aggregate-supply curve to the right. A decrease in physical or human capital shifts the aggregate-supply curve to the left.</a:t>
                      </a:r>
                      <a:endParaRPr/>
                    </a:p>
                  </a:txBody>
                  <a:tcPr marT="45725" marB="45725" marR="91425" marL="914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822900">
                <a:tc>
                  <a:txBody>
                    <a:bodyPr/>
                    <a:lstStyle/>
                    <a:p>
                      <a:pPr indent="0" lvl="0" marL="0" marR="0" rtl="0" algn="l">
                        <a:spcBef>
                          <a:spcPts val="0"/>
                        </a:spcBef>
                        <a:spcAft>
                          <a:spcPts val="0"/>
                        </a:spcAft>
                        <a:buNone/>
                      </a:pPr>
                      <a:r>
                        <a:rPr i="0" lang="en-US" sz="2000">
                          <a:solidFill>
                            <a:schemeClr val="dk1"/>
                          </a:solidFill>
                          <a:latin typeface="Libre Baskerville"/>
                          <a:ea typeface="Libre Baskerville"/>
                          <a:cs typeface="Libre Baskerville"/>
                          <a:sym typeface="Libre Baskerville"/>
                        </a:rPr>
                        <a:t>3. Shifts Arising from Natural Resources: An increase in the availability of natural resources shifts the aggregate-supply curve to the right. A decrease in the availability of natural resources shifts the aggregate-supply curve to the left.</a:t>
                      </a:r>
                      <a:endParaRPr/>
                    </a:p>
                  </a:txBody>
                  <a:tcPr marT="45725" marB="45725" marR="91425" marL="914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822900">
                <a:tc>
                  <a:txBody>
                    <a:bodyPr/>
                    <a:lstStyle/>
                    <a:p>
                      <a:pPr indent="0" lvl="0" marL="0" marR="0" rtl="0" algn="l">
                        <a:spcBef>
                          <a:spcPts val="0"/>
                        </a:spcBef>
                        <a:spcAft>
                          <a:spcPts val="0"/>
                        </a:spcAft>
                        <a:buNone/>
                      </a:pPr>
                      <a:r>
                        <a:rPr i="0" lang="en-US" sz="2000">
                          <a:solidFill>
                            <a:schemeClr val="dk1"/>
                          </a:solidFill>
                          <a:latin typeface="Libre Baskerville"/>
                          <a:ea typeface="Libre Baskerville"/>
                          <a:cs typeface="Libre Baskerville"/>
                          <a:sym typeface="Libre Baskerville"/>
                        </a:rPr>
                        <a:t>4. Shifts Arising from Technology: An advance in technological knowledge shifts the aggregate-supply curve to the right. A decrease in the available technology (perhaps due to government regulation) shifts the aggregate-supply curve to the left.</a:t>
                      </a:r>
                      <a:endParaRPr/>
                    </a:p>
                  </a:txBody>
                  <a:tcPr marT="45725" marB="45725" marR="91425" marL="914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822900">
                <a:tc>
                  <a:txBody>
                    <a:bodyPr/>
                    <a:lstStyle/>
                    <a:p>
                      <a:pPr indent="0" lvl="0" marL="0" marR="0" rtl="0" algn="l">
                        <a:spcBef>
                          <a:spcPts val="0"/>
                        </a:spcBef>
                        <a:spcAft>
                          <a:spcPts val="0"/>
                        </a:spcAft>
                        <a:buNone/>
                      </a:pPr>
                      <a:r>
                        <a:rPr i="0" lang="en-US" sz="2000">
                          <a:solidFill>
                            <a:schemeClr val="dk1"/>
                          </a:solidFill>
                          <a:latin typeface="Libre Baskerville"/>
                          <a:ea typeface="Libre Baskerville"/>
                          <a:cs typeface="Libre Baskerville"/>
                          <a:sym typeface="Libre Baskerville"/>
                        </a:rPr>
                        <a:t>5. Shifts Arising from the Expected Price Level: A decrease in the expected price level shifts the short-run aggregate-supply curve to the right. An increase in the expected price level shifts the short-run aggregate-supply curve to the left.</a:t>
                      </a:r>
                      <a:endParaRPr i="0" sz="2000"/>
                    </a:p>
                  </a:txBody>
                  <a:tcPr marT="45725" marB="45725" marR="91425" marL="914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85"/>
                                        </p:tgtEl>
                                        <p:attrNameLst>
                                          <p:attrName>style.visibility</p:attrName>
                                        </p:attrNameLst>
                                      </p:cBhvr>
                                      <p:to>
                                        <p:strVal val="visible"/>
                                      </p:to>
                                    </p:set>
                                    <p:animEffect filter="fade" transition="in">
                                      <p:cBhvr>
                                        <p:cTn dur="500"/>
                                        <p:tgtEl>
                                          <p:spTgt spid="48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89" name="Shape 489"/>
        <p:cNvGrpSpPr/>
        <p:nvPr/>
      </p:nvGrpSpPr>
      <p:grpSpPr>
        <a:xfrm>
          <a:off x="0" y="0"/>
          <a:ext cx="0" cy="0"/>
          <a:chOff x="0" y="0"/>
          <a:chExt cx="0" cy="0"/>
        </a:xfrm>
      </p:grpSpPr>
      <p:sp>
        <p:nvSpPr>
          <p:cNvPr id="490" name="Google Shape;490;p55"/>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Explain behaviors of the economy via AD – AS model </a:t>
            </a:r>
            <a:endParaRPr b="0" i="0" sz="3600" u="none" cap="none" strike="noStrike">
              <a:solidFill>
                <a:schemeClr val="dk2"/>
              </a:solidFill>
              <a:latin typeface="Source Sans Pro"/>
              <a:ea typeface="Source Sans Pro"/>
              <a:cs typeface="Source Sans Pro"/>
              <a:sym typeface="Source Sans Pro"/>
            </a:endParaRPr>
          </a:p>
        </p:txBody>
      </p:sp>
      <p:sp>
        <p:nvSpPr>
          <p:cNvPr id="491" name="Google Shape;491;p55"/>
          <p:cNvSpPr txBox="1"/>
          <p:nvPr>
            <p:ph idx="1" type="body"/>
          </p:nvPr>
        </p:nvSpPr>
        <p:spPr>
          <a:xfrm>
            <a:off x="533400" y="1447800"/>
            <a:ext cx="8153400" cy="4953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Two causes of economic fluctuations</a:t>
            </a:r>
            <a:r>
              <a:rPr b="0" i="0" lang="en-US" sz="2600" u="none" cap="none" strike="noStrike">
                <a:solidFill>
                  <a:schemeClr val="dk1"/>
                </a:solidFill>
                <a:latin typeface="Libre Baskerville"/>
                <a:ea typeface="Libre Baskerville"/>
                <a:cs typeface="Libre Baskerville"/>
                <a:sym typeface="Libre Baskerville"/>
              </a:rPr>
              <a:t>: shift of the AD curve and shift of the SRAS curve</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We begin short run examination with</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Assumption:  Economy begins in long-run equilibrium</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Long-run equilibrium: </a:t>
            </a:r>
            <a:r>
              <a:rPr b="1" i="1" lang="en-US" sz="2600" u="none" cap="none" strike="noStrike">
                <a:solidFill>
                  <a:schemeClr val="dk1"/>
                </a:solidFill>
                <a:latin typeface="Libre Baskerville"/>
                <a:ea typeface="Libre Baskerville"/>
                <a:cs typeface="Libre Baskerville"/>
                <a:sym typeface="Libre Baskerville"/>
              </a:rPr>
              <a:t>Intersection of AD and LRAS curve </a:t>
            </a:r>
            <a:r>
              <a:rPr b="0" i="0" lang="en-US" sz="2600" u="none" cap="none" strike="noStrike">
                <a:solidFill>
                  <a:schemeClr val="dk1"/>
                </a:solidFill>
                <a:latin typeface="Libre Baskerville"/>
                <a:ea typeface="Libre Baskerville"/>
                <a:cs typeface="Libre Baskerville"/>
                <a:sym typeface="Libre Baskerville"/>
              </a:rPr>
              <a:t>(Output  - natural rate ; Actual price level) and  </a:t>
            </a:r>
            <a:r>
              <a:rPr b="1" i="1" lang="en-US" sz="2600" u="none" cap="none" strike="noStrike">
                <a:solidFill>
                  <a:schemeClr val="dk1"/>
                </a:solidFill>
                <a:latin typeface="Libre Baskerville"/>
                <a:ea typeface="Libre Baskerville"/>
                <a:cs typeface="Libre Baskerville"/>
                <a:sym typeface="Libre Baskerville"/>
              </a:rPr>
              <a:t>Intersection of AD and short-run AS curve </a:t>
            </a:r>
            <a:r>
              <a:rPr b="0" i="0" lang="en-US" sz="2600" u="none" cap="none" strike="noStrike">
                <a:solidFill>
                  <a:schemeClr val="dk1"/>
                </a:solidFill>
                <a:latin typeface="Libre Baskerville"/>
                <a:ea typeface="Libre Baskerville"/>
                <a:cs typeface="Libre Baskerville"/>
                <a:sym typeface="Libre Baskerville"/>
              </a:rPr>
              <a:t>(Expected price level = Actual price level)</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95" name="Shape 495"/>
        <p:cNvGrpSpPr/>
        <p:nvPr/>
      </p:nvGrpSpPr>
      <p:grpSpPr>
        <a:xfrm>
          <a:off x="0" y="0"/>
          <a:ext cx="0" cy="0"/>
          <a:chOff x="0" y="0"/>
          <a:chExt cx="0" cy="0"/>
        </a:xfrm>
      </p:grpSpPr>
      <p:sp>
        <p:nvSpPr>
          <p:cNvPr id="496" name="Google Shape;496;p56"/>
          <p:cNvSpPr txBox="1"/>
          <p:nvPr>
            <p:ph type="title"/>
          </p:nvPr>
        </p:nvSpPr>
        <p:spPr>
          <a:xfrm>
            <a:off x="304800" y="685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The long-run equilibrium</a:t>
            </a:r>
            <a:endParaRPr/>
          </a:p>
        </p:txBody>
      </p:sp>
      <p:grpSp>
        <p:nvGrpSpPr>
          <p:cNvPr id="497" name="Google Shape;497;p56"/>
          <p:cNvGrpSpPr/>
          <p:nvPr/>
        </p:nvGrpSpPr>
        <p:grpSpPr>
          <a:xfrm>
            <a:off x="1135063" y="1389063"/>
            <a:ext cx="5384800" cy="3184526"/>
            <a:chOff x="1135612" y="1151956"/>
            <a:chExt cx="5383941" cy="3183333"/>
          </a:xfrm>
        </p:grpSpPr>
        <p:grpSp>
          <p:nvGrpSpPr>
            <p:cNvPr id="498" name="Google Shape;498;p56"/>
            <p:cNvGrpSpPr/>
            <p:nvPr/>
          </p:nvGrpSpPr>
          <p:grpSpPr>
            <a:xfrm>
              <a:off x="1816540" y="1199563"/>
              <a:ext cx="4703014" cy="3135726"/>
              <a:chOff x="1816540" y="1199563"/>
              <a:chExt cx="4703014" cy="3135726"/>
            </a:xfrm>
          </p:grpSpPr>
          <p:cxnSp>
            <p:nvCxnSpPr>
              <p:cNvPr id="499" name="Google Shape;499;p56"/>
              <p:cNvCxnSpPr/>
              <p:nvPr/>
            </p:nvCxnSpPr>
            <p:spPr>
              <a:xfrm rot="5400000">
                <a:off x="24947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500" name="Google Shape;500;p56"/>
              <p:cNvSpPr/>
              <p:nvPr/>
            </p:nvSpPr>
            <p:spPr>
              <a:xfrm>
                <a:off x="1840349" y="1199563"/>
                <a:ext cx="4679204"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501" name="Google Shape;501;p56"/>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502" name="Google Shape;502;p56"/>
          <p:cNvGrpSpPr/>
          <p:nvPr/>
        </p:nvGrpSpPr>
        <p:grpSpPr>
          <a:xfrm>
            <a:off x="1804988" y="4546600"/>
            <a:ext cx="5283200" cy="338138"/>
            <a:chOff x="1805049" y="4308771"/>
            <a:chExt cx="5283584" cy="337969"/>
          </a:xfrm>
        </p:grpSpPr>
        <p:cxnSp>
          <p:nvCxnSpPr>
            <p:cNvPr id="503" name="Google Shape;503;p56"/>
            <p:cNvCxnSpPr/>
            <p:nvPr/>
          </p:nvCxnSpPr>
          <p:spPr>
            <a:xfrm flipH="1" rot="10800000">
              <a:off x="1805049" y="4332572"/>
              <a:ext cx="4624723" cy="1586"/>
            </a:xfrm>
            <a:prstGeom prst="straightConnector1">
              <a:avLst/>
            </a:prstGeom>
            <a:noFill/>
            <a:ln cap="flat" cmpd="sng" w="28575">
              <a:solidFill>
                <a:schemeClr val="dk1"/>
              </a:solidFill>
              <a:prstDash val="solid"/>
              <a:round/>
              <a:headEnd len="sm" w="sm" type="none"/>
              <a:tailEnd len="sm" w="sm" type="none"/>
            </a:ln>
          </p:spPr>
        </p:cxnSp>
        <p:sp>
          <p:nvSpPr>
            <p:cNvPr id="504" name="Google Shape;504;p56"/>
            <p:cNvSpPr txBox="1"/>
            <p:nvPr/>
          </p:nvSpPr>
          <p:spPr>
            <a:xfrm>
              <a:off x="5235279" y="4308771"/>
              <a:ext cx="1853354"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sp>
        <p:nvSpPr>
          <p:cNvPr id="505" name="Google Shape;505;p56"/>
          <p:cNvSpPr txBox="1"/>
          <p:nvPr/>
        </p:nvSpPr>
        <p:spPr>
          <a:xfrm>
            <a:off x="177800" y="5576888"/>
            <a:ext cx="8812213" cy="107791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The long-run equilibrium of the economy is found where the aggregate-demand curve crosses the long-run aggregate-supply curve (point A). When the economy reaches this long-run equilibrium, the expected price level will have adjusted to equal the actual price level. As a result, the short-run aggregate-supply curve crosses this point as well.</a:t>
            </a:r>
            <a:endParaRPr/>
          </a:p>
        </p:txBody>
      </p:sp>
      <p:grpSp>
        <p:nvGrpSpPr>
          <p:cNvPr id="506" name="Google Shape;506;p56"/>
          <p:cNvGrpSpPr/>
          <p:nvPr/>
        </p:nvGrpSpPr>
        <p:grpSpPr>
          <a:xfrm>
            <a:off x="3046413" y="1492250"/>
            <a:ext cx="1751264" cy="3659188"/>
            <a:chOff x="3046038" y="1492476"/>
            <a:chExt cx="1751492" cy="3658505"/>
          </a:xfrm>
        </p:grpSpPr>
        <p:grpSp>
          <p:nvGrpSpPr>
            <p:cNvPr id="507" name="Google Shape;507;p56"/>
            <p:cNvGrpSpPr/>
            <p:nvPr/>
          </p:nvGrpSpPr>
          <p:grpSpPr>
            <a:xfrm>
              <a:off x="3657305" y="1492476"/>
              <a:ext cx="1140225" cy="3080763"/>
              <a:chOff x="3657283" y="1255240"/>
              <a:chExt cx="1140225" cy="3080097"/>
            </a:xfrm>
          </p:grpSpPr>
          <p:cxnSp>
            <p:nvCxnSpPr>
              <p:cNvPr id="508" name="Google Shape;508;p56"/>
              <p:cNvCxnSpPr/>
              <p:nvPr/>
            </p:nvCxnSpPr>
            <p:spPr>
              <a:xfrm rot="5400000">
                <a:off x="2304485" y="2980951"/>
                <a:ext cx="2707184" cy="1588"/>
              </a:xfrm>
              <a:prstGeom prst="straightConnector1">
                <a:avLst/>
              </a:prstGeom>
              <a:noFill/>
              <a:ln cap="flat" cmpd="sng" w="38100">
                <a:solidFill>
                  <a:srgbClr val="007600"/>
                </a:solidFill>
                <a:prstDash val="solid"/>
                <a:round/>
                <a:headEnd len="sm" w="sm" type="none"/>
                <a:tailEnd len="sm" w="sm" type="none"/>
              </a:ln>
            </p:spPr>
          </p:cxnSp>
          <p:sp>
            <p:nvSpPr>
              <p:cNvPr id="509" name="Google Shape;509;p56"/>
              <p:cNvSpPr txBox="1"/>
              <p:nvPr/>
            </p:nvSpPr>
            <p:spPr>
              <a:xfrm>
                <a:off x="3689454" y="1255240"/>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510" name="Google Shape;510;p56"/>
            <p:cNvSpPr txBox="1"/>
            <p:nvPr/>
          </p:nvSpPr>
          <p:spPr>
            <a:xfrm>
              <a:off x="3046038" y="4566206"/>
              <a:ext cx="1257075" cy="58477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Natural rate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of output</a:t>
              </a:r>
              <a:endParaRPr/>
            </a:p>
          </p:txBody>
        </p:sp>
      </p:grpSp>
      <p:grpSp>
        <p:nvGrpSpPr>
          <p:cNvPr id="511" name="Google Shape;511;p56"/>
          <p:cNvGrpSpPr/>
          <p:nvPr/>
        </p:nvGrpSpPr>
        <p:grpSpPr>
          <a:xfrm>
            <a:off x="2481263" y="1919288"/>
            <a:ext cx="3776662" cy="2297112"/>
            <a:chOff x="2445905" y="1480490"/>
            <a:chExt cx="3776954" cy="2295933"/>
          </a:xfrm>
        </p:grpSpPr>
        <p:cxnSp>
          <p:nvCxnSpPr>
            <p:cNvPr id="512" name="Google Shape;512;p56"/>
            <p:cNvCxnSpPr/>
            <p:nvPr/>
          </p:nvCxnSpPr>
          <p:spPr>
            <a:xfrm flipH="1" rot="10800000">
              <a:off x="2445905" y="1948562"/>
              <a:ext cx="2660856" cy="1827861"/>
            </a:xfrm>
            <a:prstGeom prst="straightConnector1">
              <a:avLst/>
            </a:prstGeom>
            <a:noFill/>
            <a:ln cap="flat" cmpd="sng" w="38100">
              <a:solidFill>
                <a:srgbClr val="0000B8"/>
              </a:solidFill>
              <a:prstDash val="solid"/>
              <a:round/>
              <a:headEnd len="sm" w="sm" type="none"/>
              <a:tailEnd len="sm" w="sm" type="none"/>
            </a:ln>
          </p:spPr>
        </p:cxnSp>
        <p:sp>
          <p:nvSpPr>
            <p:cNvPr id="513" name="Google Shape;513;p56"/>
            <p:cNvSpPr txBox="1"/>
            <p:nvPr/>
          </p:nvSpPr>
          <p:spPr>
            <a:xfrm>
              <a:off x="5114701" y="1480490"/>
              <a:ext cx="1108158" cy="83079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grpSp>
        <p:nvGrpSpPr>
          <p:cNvPr id="514" name="Google Shape;514;p56"/>
          <p:cNvGrpSpPr/>
          <p:nvPr/>
        </p:nvGrpSpPr>
        <p:grpSpPr>
          <a:xfrm>
            <a:off x="1924050" y="2279650"/>
            <a:ext cx="4344988" cy="2266950"/>
            <a:chOff x="2054516" y="1793327"/>
            <a:chExt cx="4344939" cy="2266769"/>
          </a:xfrm>
        </p:grpSpPr>
        <p:cxnSp>
          <p:nvCxnSpPr>
            <p:cNvPr id="515" name="Google Shape;515;p56"/>
            <p:cNvCxnSpPr/>
            <p:nvPr/>
          </p:nvCxnSpPr>
          <p:spPr>
            <a:xfrm>
              <a:off x="2054516" y="1793327"/>
              <a:ext cx="3146390" cy="2041362"/>
            </a:xfrm>
            <a:prstGeom prst="straightConnector1">
              <a:avLst/>
            </a:prstGeom>
            <a:noFill/>
            <a:ln cap="flat" cmpd="sng" w="38100">
              <a:solidFill>
                <a:srgbClr val="0000B8"/>
              </a:solidFill>
              <a:prstDash val="solid"/>
              <a:round/>
              <a:headEnd len="sm" w="sm" type="none"/>
              <a:tailEnd len="sm" w="sm" type="none"/>
            </a:ln>
          </p:spPr>
        </p:cxnSp>
        <p:sp>
          <p:nvSpPr>
            <p:cNvPr id="516" name="Google Shape;516;p56"/>
            <p:cNvSpPr txBox="1"/>
            <p:nvPr/>
          </p:nvSpPr>
          <p:spPr>
            <a:xfrm>
              <a:off x="5268957" y="3475447"/>
              <a:ext cx="1130498" cy="58464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l">
                <a:spcBef>
                  <a:spcPts val="0"/>
                </a:spcBef>
                <a:spcAft>
                  <a:spcPts val="0"/>
                </a:spcAft>
                <a:buNone/>
              </a:pPr>
              <a:r>
                <a:rPr lang="en-US" sz="1600">
                  <a:solidFill>
                    <a:schemeClr val="dk1"/>
                  </a:solidFill>
                  <a:latin typeface="Arial"/>
                  <a:ea typeface="Arial"/>
                  <a:cs typeface="Arial"/>
                  <a:sym typeface="Arial"/>
                </a:rPr>
                <a:t>demand</a:t>
              </a:r>
              <a:endParaRPr/>
            </a:p>
          </p:txBody>
        </p:sp>
      </p:grpSp>
      <p:grpSp>
        <p:nvGrpSpPr>
          <p:cNvPr id="517" name="Google Shape;517;p56"/>
          <p:cNvGrpSpPr/>
          <p:nvPr/>
        </p:nvGrpSpPr>
        <p:grpSpPr>
          <a:xfrm>
            <a:off x="619125" y="3154363"/>
            <a:ext cx="3451225" cy="584200"/>
            <a:chOff x="619881" y="2453648"/>
            <a:chExt cx="3450503" cy="584775"/>
          </a:xfrm>
        </p:grpSpPr>
        <p:grpSp>
          <p:nvGrpSpPr>
            <p:cNvPr id="518" name="Google Shape;518;p56"/>
            <p:cNvGrpSpPr/>
            <p:nvPr/>
          </p:nvGrpSpPr>
          <p:grpSpPr>
            <a:xfrm>
              <a:off x="619881" y="2453648"/>
              <a:ext cx="3108879" cy="584775"/>
              <a:chOff x="619881" y="2453648"/>
              <a:chExt cx="3108879" cy="584775"/>
            </a:xfrm>
          </p:grpSpPr>
          <p:grpSp>
            <p:nvGrpSpPr>
              <p:cNvPr id="519" name="Google Shape;519;p56"/>
              <p:cNvGrpSpPr/>
              <p:nvPr/>
            </p:nvGrpSpPr>
            <p:grpSpPr>
              <a:xfrm>
                <a:off x="619881" y="2453648"/>
                <a:ext cx="3037839" cy="584775"/>
                <a:chOff x="619501" y="2632305"/>
                <a:chExt cx="3038100" cy="584775"/>
              </a:xfrm>
            </p:grpSpPr>
            <p:cxnSp>
              <p:nvCxnSpPr>
                <p:cNvPr id="520" name="Google Shape;520;p56"/>
                <p:cNvCxnSpPr/>
                <p:nvPr/>
              </p:nvCxnSpPr>
              <p:spPr>
                <a:xfrm rot="10800000">
                  <a:off x="1829027" y="2897678"/>
                  <a:ext cx="1828574" cy="0"/>
                </a:xfrm>
                <a:prstGeom prst="straightConnector1">
                  <a:avLst/>
                </a:prstGeom>
                <a:noFill/>
                <a:ln cap="flat" cmpd="sng" w="9525">
                  <a:solidFill>
                    <a:schemeClr val="dk1"/>
                  </a:solidFill>
                  <a:prstDash val="dot"/>
                  <a:round/>
                  <a:headEnd len="sm" w="sm" type="none"/>
                  <a:tailEnd len="sm" w="sm" type="none"/>
                </a:ln>
              </p:spPr>
            </p:cxnSp>
            <p:sp>
              <p:nvSpPr>
                <p:cNvPr id="521" name="Google Shape;521;p56"/>
                <p:cNvSpPr txBox="1"/>
                <p:nvPr/>
              </p:nvSpPr>
              <p:spPr>
                <a:xfrm>
                  <a:off x="619501" y="2632305"/>
                  <a:ext cx="1196264" cy="584775"/>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Equilibrium</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baseline="-25000" sz="1600">
                    <a:solidFill>
                      <a:schemeClr val="dk1"/>
                    </a:solidFill>
                    <a:latin typeface="Arial"/>
                    <a:ea typeface="Arial"/>
                    <a:cs typeface="Arial"/>
                    <a:sym typeface="Arial"/>
                  </a:endParaRPr>
                </a:p>
              </p:txBody>
            </p:sp>
          </p:grpSp>
          <p:sp>
            <p:nvSpPr>
              <p:cNvPr id="522" name="Google Shape;522;p56"/>
              <p:cNvSpPr/>
              <p:nvPr/>
            </p:nvSpPr>
            <p:spPr>
              <a:xfrm>
                <a:off x="3582779" y="2651750"/>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523" name="Google Shape;523;p56"/>
            <p:cNvSpPr txBox="1"/>
            <p:nvPr/>
          </p:nvSpPr>
          <p:spPr>
            <a:xfrm>
              <a:off x="3749463" y="2546671"/>
              <a:ext cx="320921"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A</a:t>
              </a:r>
              <a:endParaRPr baseline="-25000" sz="1600">
                <a:solidFill>
                  <a:schemeClr val="dk1"/>
                </a:solidFill>
                <a:latin typeface="Arial"/>
                <a:ea typeface="Arial"/>
                <a:cs typeface="Arial"/>
                <a:sym typeface="Arial"/>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02"/>
                                        </p:tgtEl>
                                        <p:attrNameLst>
                                          <p:attrName>style.visibility</p:attrName>
                                        </p:attrNameLst>
                                      </p:cBhvr>
                                      <p:to>
                                        <p:strVal val="visible"/>
                                      </p:to>
                                    </p:set>
                                    <p:animEffect filter="fade" transition="in">
                                      <p:cBhvr>
                                        <p:cTn dur="500"/>
                                        <p:tgtEl>
                                          <p:spTgt spid="502"/>
                                        </p:tgtEl>
                                      </p:cBhvr>
                                    </p:animEffect>
                                  </p:childTnLst>
                                </p:cTn>
                              </p:par>
                              <p:par>
                                <p:cTn fill="hold" nodeType="withEffect" presetClass="entr" presetID="10" presetSubtype="0">
                                  <p:stCondLst>
                                    <p:cond delay="0"/>
                                  </p:stCondLst>
                                  <p:childTnLst>
                                    <p:set>
                                      <p:cBhvr>
                                        <p:cTn dur="1" fill="hold">
                                          <p:stCondLst>
                                            <p:cond delay="0"/>
                                          </p:stCondLst>
                                        </p:cTn>
                                        <p:tgtEl>
                                          <p:spTgt spid="497"/>
                                        </p:tgtEl>
                                        <p:attrNameLst>
                                          <p:attrName>style.visibility</p:attrName>
                                        </p:attrNameLst>
                                      </p:cBhvr>
                                      <p:to>
                                        <p:strVal val="visible"/>
                                      </p:to>
                                    </p:set>
                                    <p:animEffect filter="fade" transition="in">
                                      <p:cBhvr>
                                        <p:cTn dur="500"/>
                                        <p:tgtEl>
                                          <p:spTgt spid="497"/>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506"/>
                                        </p:tgtEl>
                                        <p:attrNameLst>
                                          <p:attrName>style.visibility</p:attrName>
                                        </p:attrNameLst>
                                      </p:cBhvr>
                                      <p:to>
                                        <p:strVal val="visible"/>
                                      </p:to>
                                    </p:set>
                                    <p:animEffect filter="fade" transition="in">
                                      <p:cBhvr>
                                        <p:cTn dur="1000"/>
                                        <p:tgtEl>
                                          <p:spTgt spid="506"/>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514"/>
                                        </p:tgtEl>
                                        <p:attrNameLst>
                                          <p:attrName>style.visibility</p:attrName>
                                        </p:attrNameLst>
                                      </p:cBhvr>
                                      <p:to>
                                        <p:strVal val="visible"/>
                                      </p:to>
                                    </p:set>
                                    <p:animEffect filter="fade" transition="in">
                                      <p:cBhvr>
                                        <p:cTn dur="1000"/>
                                        <p:tgtEl>
                                          <p:spTgt spid="514"/>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517"/>
                                        </p:tgtEl>
                                        <p:attrNameLst>
                                          <p:attrName>style.visibility</p:attrName>
                                        </p:attrNameLst>
                                      </p:cBhvr>
                                      <p:to>
                                        <p:strVal val="visible"/>
                                      </p:to>
                                    </p:set>
                                    <p:animEffect filter="fade" transition="in">
                                      <p:cBhvr>
                                        <p:cTn dur="1000"/>
                                        <p:tgtEl>
                                          <p:spTgt spid="517"/>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511"/>
                                        </p:tgtEl>
                                        <p:attrNameLst>
                                          <p:attrName>style.visibility</p:attrName>
                                        </p:attrNameLst>
                                      </p:cBhvr>
                                      <p:to>
                                        <p:strVal val="visible"/>
                                      </p:to>
                                    </p:set>
                                    <p:animEffect filter="fade" transition="in">
                                      <p:cBhvr>
                                        <p:cTn dur="1000"/>
                                        <p:tgtEl>
                                          <p:spTgt spid="511"/>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505"/>
                                        </p:tgtEl>
                                        <p:attrNameLst>
                                          <p:attrName>style.visibility</p:attrName>
                                        </p:attrNameLst>
                                      </p:cBhvr>
                                      <p:to>
                                        <p:strVal val="visible"/>
                                      </p:to>
                                    </p:set>
                                    <p:animEffect filter="fade" transition="in">
                                      <p:cBhvr>
                                        <p:cTn dur="500"/>
                                        <p:tgtEl>
                                          <p:spTgt spid="50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27" name="Shape 527"/>
        <p:cNvGrpSpPr/>
        <p:nvPr/>
      </p:nvGrpSpPr>
      <p:grpSpPr>
        <a:xfrm>
          <a:off x="0" y="0"/>
          <a:ext cx="0" cy="0"/>
          <a:chOff x="0" y="0"/>
          <a:chExt cx="0" cy="0"/>
        </a:xfrm>
      </p:grpSpPr>
      <p:sp>
        <p:nvSpPr>
          <p:cNvPr id="528" name="Google Shape;528;p57"/>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Four steps for analyzing macroeconomic fluctuations  </a:t>
            </a:r>
            <a:endParaRPr/>
          </a:p>
          <a:p>
            <a:pPr indent="-274320" lvl="0" marL="274320" marR="0" rtl="0" algn="l">
              <a:spcBef>
                <a:spcPts val="580"/>
              </a:spcBef>
              <a:spcAft>
                <a:spcPts val="0"/>
              </a:spcAft>
              <a:buClr>
                <a:schemeClr val="accent1"/>
              </a:buClr>
              <a:buSzPts val="2210"/>
              <a:buFont typeface="Calibri"/>
              <a:buAutoNum type="arabicPeriod"/>
            </a:pPr>
            <a:r>
              <a:rPr b="0" i="0" lang="en-US" sz="2600" u="none" cap="none" strike="noStrike">
                <a:solidFill>
                  <a:schemeClr val="dk1"/>
                </a:solidFill>
                <a:latin typeface="Libre Baskerville"/>
                <a:ea typeface="Libre Baskerville"/>
                <a:cs typeface="Libre Baskerville"/>
                <a:sym typeface="Libre Baskerville"/>
              </a:rPr>
              <a:t>Decide whether the event shifts the aggregate demand curve or the </a:t>
            </a:r>
            <a:r>
              <a:rPr lang="en-US"/>
              <a:t>	`</a:t>
            </a:r>
            <a:r>
              <a:rPr b="0" i="0" lang="en-US" sz="2600" u="none" cap="none" strike="noStrike">
                <a:solidFill>
                  <a:schemeClr val="dk1"/>
                </a:solidFill>
                <a:latin typeface="Libre Baskerville"/>
                <a:ea typeface="Libre Baskerville"/>
                <a:cs typeface="Libre Baskerville"/>
                <a:sym typeface="Libre Baskerville"/>
              </a:rPr>
              <a:t>supply curve (or perhaps both). </a:t>
            </a:r>
            <a:endParaRPr/>
          </a:p>
          <a:p>
            <a:pPr indent="-274320" lvl="0" marL="274320" marR="0" rtl="0" algn="l">
              <a:spcBef>
                <a:spcPts val="580"/>
              </a:spcBef>
              <a:spcAft>
                <a:spcPts val="0"/>
              </a:spcAft>
              <a:buClr>
                <a:schemeClr val="accent1"/>
              </a:buClr>
              <a:buSzPts val="2210"/>
              <a:buFont typeface="Calibri"/>
              <a:buAutoNum type="arabicPeriod"/>
            </a:pPr>
            <a:r>
              <a:rPr b="0" i="0" lang="en-US" sz="2600" u="none" cap="none" strike="noStrike">
                <a:solidFill>
                  <a:schemeClr val="dk1"/>
                </a:solidFill>
                <a:latin typeface="Libre Baskerville"/>
                <a:ea typeface="Libre Baskerville"/>
                <a:cs typeface="Libre Baskerville"/>
                <a:sym typeface="Libre Baskerville"/>
              </a:rPr>
              <a:t>Decide in which direction the curve shifts. </a:t>
            </a:r>
            <a:endParaRPr/>
          </a:p>
          <a:p>
            <a:pPr indent="-274320" lvl="0" marL="274320" marR="0" rtl="0" algn="l">
              <a:spcBef>
                <a:spcPts val="580"/>
              </a:spcBef>
              <a:spcAft>
                <a:spcPts val="0"/>
              </a:spcAft>
              <a:buClr>
                <a:schemeClr val="accent1"/>
              </a:buClr>
              <a:buSzPts val="2210"/>
              <a:buFont typeface="Calibri"/>
              <a:buAutoNum type="arabicPeriod"/>
            </a:pPr>
            <a:r>
              <a:rPr b="0" i="0" lang="en-US" sz="2600" u="none" cap="none" strike="noStrike">
                <a:solidFill>
                  <a:schemeClr val="dk1"/>
                </a:solidFill>
                <a:latin typeface="Libre Baskerville"/>
                <a:ea typeface="Libre Baskerville"/>
                <a:cs typeface="Libre Baskerville"/>
                <a:sym typeface="Libre Baskerville"/>
              </a:rPr>
              <a:t>Use the diagram of aggregate demand and aggregate supply to determine the impact on output and the price level in the short run. </a:t>
            </a:r>
            <a:endParaRPr/>
          </a:p>
          <a:p>
            <a:pPr indent="-274320" lvl="0" marL="274320" marR="0" rtl="0" algn="l">
              <a:spcBef>
                <a:spcPts val="580"/>
              </a:spcBef>
              <a:spcAft>
                <a:spcPts val="0"/>
              </a:spcAft>
              <a:buClr>
                <a:schemeClr val="accent1"/>
              </a:buClr>
              <a:buSzPts val="2210"/>
              <a:buFont typeface="Calibri"/>
              <a:buAutoNum type="arabicPeriod"/>
            </a:pPr>
            <a:r>
              <a:rPr b="0" i="0" lang="en-US" sz="2600" u="none" cap="none" strike="noStrike">
                <a:solidFill>
                  <a:schemeClr val="dk1"/>
                </a:solidFill>
                <a:latin typeface="Libre Baskerville"/>
                <a:ea typeface="Libre Baskerville"/>
                <a:cs typeface="Libre Baskerville"/>
                <a:sym typeface="Libre Baskerville"/>
              </a:rPr>
              <a:t>Use the diagram of aggregate demand and aggregate supply to analyze how the economy moves from its new short-run equilibrium to its long-run equilibrium.</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529" name="Google Shape;529;p57"/>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Explain behaviors of the economy via AD – AS model </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33" name="Shape 533"/>
        <p:cNvGrpSpPr/>
        <p:nvPr/>
      </p:nvGrpSpPr>
      <p:grpSpPr>
        <a:xfrm>
          <a:off x="0" y="0"/>
          <a:ext cx="0" cy="0"/>
          <a:chOff x="0" y="0"/>
          <a:chExt cx="0" cy="0"/>
        </a:xfrm>
      </p:grpSpPr>
      <p:sp>
        <p:nvSpPr>
          <p:cNvPr id="534" name="Google Shape;534;p58"/>
          <p:cNvSpPr txBox="1"/>
          <p:nvPr>
            <p:ph idx="1" type="body"/>
          </p:nvPr>
        </p:nvSpPr>
        <p:spPr>
          <a:xfrm>
            <a:off x="457200" y="1447800"/>
            <a:ext cx="84582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1 The effects of a shift in aggregate demand</a:t>
            </a:r>
            <a:r>
              <a:rPr b="0" i="0" lang="en-US" sz="2600" u="none" cap="none" strike="noStrike">
                <a:solidFill>
                  <a:schemeClr val="dk1"/>
                </a:solidFill>
                <a:latin typeface="Libre Baskerville"/>
                <a:ea typeface="Libre Baskerville"/>
                <a:cs typeface="Libre Baskerville"/>
                <a:sym typeface="Libre Baskerville"/>
              </a:rPr>
              <a:t>: </a:t>
            </a:r>
            <a:r>
              <a:rPr b="1" i="1" lang="en-US" sz="2600" u="none" cap="none" strike="noStrike">
                <a:solidFill>
                  <a:schemeClr val="dk1"/>
                </a:solidFill>
                <a:latin typeface="Libre Baskerville"/>
                <a:ea typeface="Libre Baskerville"/>
                <a:cs typeface="Libre Baskerville"/>
                <a:sym typeface="Libre Baskerville"/>
              </a:rPr>
              <a:t>expansionary demand shock and contractionary demand shock</a:t>
            </a:r>
            <a:endParaRPr b="1" i="1"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Contractionary demand shock</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Factor: Wave of pessimism  affects aggregate demand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Aggregate demand – shifts left</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Short-run: Output falls &amp; Price level falls</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Long-run: Short-run aggregate supply curve – shifts right </a:t>
            </a:r>
            <a:r>
              <a:rPr b="0" i="0" lang="en-US" sz="2400" u="none" cap="none" strike="noStrike">
                <a:solidFill>
                  <a:schemeClr val="dk1"/>
                </a:solidFill>
                <a:latin typeface="Times New Roman"/>
                <a:ea typeface="Times New Roman"/>
                <a:cs typeface="Times New Roman"/>
                <a:sym typeface="Times New Roman"/>
              </a:rPr>
              <a:t>→ </a:t>
            </a:r>
            <a:r>
              <a:rPr b="0" i="0" lang="en-US" sz="2400" u="none" cap="none" strike="noStrike">
                <a:solidFill>
                  <a:schemeClr val="dk1"/>
                </a:solidFill>
                <a:latin typeface="Libre Baskerville"/>
                <a:ea typeface="Libre Baskerville"/>
                <a:cs typeface="Libre Baskerville"/>
                <a:sym typeface="Libre Baskerville"/>
              </a:rPr>
              <a:t>Output – natural rate and Price level – falls </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t>
            </a:r>
            <a:endParaRPr b="0" i="0" sz="2600" u="none" cap="none" strike="noStrike">
              <a:solidFill>
                <a:schemeClr val="dk1"/>
              </a:solidFill>
              <a:latin typeface="Libre Baskerville"/>
              <a:ea typeface="Libre Baskerville"/>
              <a:cs typeface="Libre Baskerville"/>
              <a:sym typeface="Libre Baskerville"/>
            </a:endParaRPr>
          </a:p>
        </p:txBody>
      </p:sp>
      <p:sp>
        <p:nvSpPr>
          <p:cNvPr id="535" name="Google Shape;535;p58"/>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Explain behaviors of the economy via AD – AS model </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39" name="Shape 539"/>
        <p:cNvGrpSpPr/>
        <p:nvPr/>
      </p:nvGrpSpPr>
      <p:grpSpPr>
        <a:xfrm>
          <a:off x="0" y="0"/>
          <a:ext cx="0" cy="0"/>
          <a:chOff x="0" y="0"/>
          <a:chExt cx="0" cy="0"/>
        </a:xfrm>
      </p:grpSpPr>
      <p:sp>
        <p:nvSpPr>
          <p:cNvPr id="540" name="Google Shape;540;p59"/>
          <p:cNvSpPr txBox="1"/>
          <p:nvPr>
            <p:ph type="title"/>
          </p:nvPr>
        </p:nvSpPr>
        <p:spPr>
          <a:xfrm>
            <a:off x="304800" y="4572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A contraction in aggregate demand</a:t>
            </a:r>
            <a:endParaRPr/>
          </a:p>
        </p:txBody>
      </p:sp>
      <p:grpSp>
        <p:nvGrpSpPr>
          <p:cNvPr id="541" name="Google Shape;541;p59"/>
          <p:cNvGrpSpPr/>
          <p:nvPr/>
        </p:nvGrpSpPr>
        <p:grpSpPr>
          <a:xfrm>
            <a:off x="1135063" y="1389063"/>
            <a:ext cx="6346825" cy="3184526"/>
            <a:chOff x="1135612" y="1151956"/>
            <a:chExt cx="6345451" cy="3183333"/>
          </a:xfrm>
        </p:grpSpPr>
        <p:grpSp>
          <p:nvGrpSpPr>
            <p:cNvPr id="542" name="Google Shape;542;p59"/>
            <p:cNvGrpSpPr/>
            <p:nvPr/>
          </p:nvGrpSpPr>
          <p:grpSpPr>
            <a:xfrm>
              <a:off x="1816501" y="1199563"/>
              <a:ext cx="5664562" cy="3135726"/>
              <a:chOff x="1816501" y="1199563"/>
              <a:chExt cx="5664562" cy="3135726"/>
            </a:xfrm>
          </p:grpSpPr>
          <p:cxnSp>
            <p:nvCxnSpPr>
              <p:cNvPr id="543" name="Google Shape;543;p59"/>
              <p:cNvCxnSpPr/>
              <p:nvPr/>
            </p:nvCxnSpPr>
            <p:spPr>
              <a:xfrm rot="5400000">
                <a:off x="249433"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544" name="Google Shape;544;p59"/>
              <p:cNvSpPr/>
              <p:nvPr/>
            </p:nvSpPr>
            <p:spPr>
              <a:xfrm>
                <a:off x="1840310" y="1199563"/>
                <a:ext cx="5640753"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545" name="Google Shape;545;p59"/>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546" name="Google Shape;546;p59"/>
          <p:cNvGrpSpPr/>
          <p:nvPr/>
        </p:nvGrpSpPr>
        <p:grpSpPr>
          <a:xfrm>
            <a:off x="1804988" y="4570413"/>
            <a:ext cx="6340475" cy="338137"/>
            <a:chOff x="1805049" y="4332480"/>
            <a:chExt cx="6340466" cy="337969"/>
          </a:xfrm>
        </p:grpSpPr>
        <p:cxnSp>
          <p:nvCxnSpPr>
            <p:cNvPr id="547" name="Google Shape;547;p59"/>
            <p:cNvCxnSpPr/>
            <p:nvPr/>
          </p:nvCxnSpPr>
          <p:spPr>
            <a:xfrm>
              <a:off x="1805049" y="4334066"/>
              <a:ext cx="5711817" cy="0"/>
            </a:xfrm>
            <a:prstGeom prst="straightConnector1">
              <a:avLst/>
            </a:prstGeom>
            <a:noFill/>
            <a:ln cap="flat" cmpd="sng" w="28575">
              <a:solidFill>
                <a:schemeClr val="dk1"/>
              </a:solidFill>
              <a:prstDash val="solid"/>
              <a:round/>
              <a:headEnd len="sm" w="sm" type="none"/>
              <a:tailEnd len="sm" w="sm" type="none"/>
            </a:ln>
          </p:spPr>
        </p:cxnSp>
        <p:sp>
          <p:nvSpPr>
            <p:cNvPr id="548" name="Google Shape;548;p59"/>
            <p:cNvSpPr txBox="1"/>
            <p:nvPr/>
          </p:nvSpPr>
          <p:spPr>
            <a:xfrm>
              <a:off x="6292161" y="4332480"/>
              <a:ext cx="1853354"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sp>
        <p:nvSpPr>
          <p:cNvPr id="549" name="Google Shape;549;p59"/>
          <p:cNvSpPr txBox="1"/>
          <p:nvPr/>
        </p:nvSpPr>
        <p:spPr>
          <a:xfrm>
            <a:off x="140998" y="5257800"/>
            <a:ext cx="8812213" cy="157003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 fall in aggregate demand is represented with a leftward shift in the aggregate-demand curve from AD</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AD</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In the short run, the economy moves from point A to point B. Output falls from Y</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Y</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and the price level falls from P</a:t>
            </a:r>
            <a:r>
              <a:rPr baseline="-25000" lang="en-US" sz="1600">
                <a:solidFill>
                  <a:schemeClr val="dk1"/>
                </a:solidFill>
                <a:latin typeface="Arial"/>
                <a:ea typeface="Arial"/>
                <a:cs typeface="Arial"/>
                <a:sym typeface="Arial"/>
              </a:rPr>
              <a:t>1 </a:t>
            </a:r>
            <a:r>
              <a:rPr lang="en-US" sz="1600">
                <a:solidFill>
                  <a:schemeClr val="dk1"/>
                </a:solidFill>
                <a:latin typeface="Arial"/>
                <a:ea typeface="Arial"/>
                <a:cs typeface="Arial"/>
                <a:sym typeface="Arial"/>
              </a:rPr>
              <a:t>to P</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Over time, as the expected price level adjusts, the short-run aggregate-supply curve shifts to the right from AS</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AS</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and the economy reaches point C, where the new aggregate-demand curve crosses the long-run aggregate-supply curve. In the long run, the price level falls to P</a:t>
            </a:r>
            <a:r>
              <a:rPr baseline="-25000" lang="en-US" sz="1600">
                <a:solidFill>
                  <a:schemeClr val="dk1"/>
                </a:solidFill>
                <a:latin typeface="Arial"/>
                <a:ea typeface="Arial"/>
                <a:cs typeface="Arial"/>
                <a:sym typeface="Arial"/>
              </a:rPr>
              <a:t>3</a:t>
            </a:r>
            <a:r>
              <a:rPr lang="en-US" sz="1600">
                <a:solidFill>
                  <a:schemeClr val="dk1"/>
                </a:solidFill>
                <a:latin typeface="Arial"/>
                <a:ea typeface="Arial"/>
                <a:cs typeface="Arial"/>
                <a:sym typeface="Arial"/>
              </a:rPr>
              <a:t>, and output returns to its natural rate, Y</a:t>
            </a:r>
            <a:r>
              <a:rPr baseline="-25000" lang="en-US" sz="1600">
                <a:solidFill>
                  <a:schemeClr val="dk1"/>
                </a:solidFill>
                <a:latin typeface="Arial"/>
                <a:ea typeface="Arial"/>
                <a:cs typeface="Arial"/>
                <a:sym typeface="Arial"/>
              </a:rPr>
              <a:t>1</a:t>
            </a:r>
            <a:r>
              <a:rPr lang="en-US" sz="1600">
                <a:solidFill>
                  <a:srgbClr val="800080"/>
                </a:solidFill>
                <a:latin typeface="Arial"/>
                <a:ea typeface="Arial"/>
                <a:cs typeface="Arial"/>
                <a:sym typeface="Arial"/>
              </a:rPr>
              <a:t>.</a:t>
            </a:r>
            <a:endParaRPr/>
          </a:p>
        </p:txBody>
      </p:sp>
      <p:grpSp>
        <p:nvGrpSpPr>
          <p:cNvPr id="550" name="Google Shape;550;p59"/>
          <p:cNvGrpSpPr/>
          <p:nvPr/>
        </p:nvGrpSpPr>
        <p:grpSpPr>
          <a:xfrm>
            <a:off x="2514600" y="1338263"/>
            <a:ext cx="1355725" cy="3567112"/>
            <a:chOff x="2513819" y="1338095"/>
            <a:chExt cx="1355981" cy="3566665"/>
          </a:xfrm>
        </p:grpSpPr>
        <p:grpSp>
          <p:nvGrpSpPr>
            <p:cNvPr id="551" name="Google Shape;551;p59"/>
            <p:cNvGrpSpPr/>
            <p:nvPr/>
          </p:nvGrpSpPr>
          <p:grpSpPr>
            <a:xfrm>
              <a:off x="2513819" y="1338095"/>
              <a:ext cx="1144803" cy="3234920"/>
              <a:chOff x="2513797" y="1100893"/>
              <a:chExt cx="1144803" cy="3234221"/>
            </a:xfrm>
          </p:grpSpPr>
          <p:cxnSp>
            <p:nvCxnSpPr>
              <p:cNvPr id="552" name="Google Shape;552;p59"/>
              <p:cNvCxnSpPr/>
              <p:nvPr/>
            </p:nvCxnSpPr>
            <p:spPr>
              <a:xfrm rot="5400000">
                <a:off x="2304131" y="2980645"/>
                <a:ext cx="2707351" cy="1588"/>
              </a:xfrm>
              <a:prstGeom prst="straightConnector1">
                <a:avLst/>
              </a:prstGeom>
              <a:noFill/>
              <a:ln cap="flat" cmpd="sng" w="57150">
                <a:solidFill>
                  <a:srgbClr val="007600"/>
                </a:solidFill>
                <a:prstDash val="solid"/>
                <a:round/>
                <a:headEnd len="sm" w="sm" type="none"/>
                <a:tailEnd len="sm" w="sm" type="none"/>
              </a:ln>
            </p:spPr>
          </p:cxnSp>
          <p:sp>
            <p:nvSpPr>
              <p:cNvPr id="553" name="Google Shape;553;p59"/>
              <p:cNvSpPr txBox="1"/>
              <p:nvPr/>
            </p:nvSpPr>
            <p:spPr>
              <a:xfrm>
                <a:off x="2513797" y="1100893"/>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554" name="Google Shape;554;p59"/>
            <p:cNvSpPr txBox="1"/>
            <p:nvPr/>
          </p:nvSpPr>
          <p:spPr>
            <a:xfrm>
              <a:off x="3473538"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555" name="Google Shape;555;p59"/>
          <p:cNvGrpSpPr/>
          <p:nvPr/>
        </p:nvGrpSpPr>
        <p:grpSpPr>
          <a:xfrm>
            <a:off x="2197100" y="1301750"/>
            <a:ext cx="3797300" cy="2403475"/>
            <a:chOff x="2445905" y="1373642"/>
            <a:chExt cx="3798666" cy="2402781"/>
          </a:xfrm>
        </p:grpSpPr>
        <p:cxnSp>
          <p:nvCxnSpPr>
            <p:cNvPr id="556" name="Google Shape;556;p59"/>
            <p:cNvCxnSpPr/>
            <p:nvPr/>
          </p:nvCxnSpPr>
          <p:spPr>
            <a:xfrm flipH="1" rot="10800000">
              <a:off x="2445905" y="1948151"/>
              <a:ext cx="2660020" cy="1828272"/>
            </a:xfrm>
            <a:prstGeom prst="straightConnector1">
              <a:avLst/>
            </a:prstGeom>
            <a:noFill/>
            <a:ln cap="flat" cmpd="sng" w="38100">
              <a:solidFill>
                <a:srgbClr val="0000B8"/>
              </a:solidFill>
              <a:prstDash val="solid"/>
              <a:round/>
              <a:headEnd len="sm" w="sm" type="none"/>
              <a:tailEnd len="sm" w="sm" type="none"/>
            </a:ln>
          </p:spPr>
        </p:cxnSp>
        <p:sp>
          <p:nvSpPr>
            <p:cNvPr id="557" name="Google Shape;557;p59"/>
            <p:cNvSpPr txBox="1"/>
            <p:nvPr/>
          </p:nvSpPr>
          <p:spPr>
            <a:xfrm>
              <a:off x="5031562" y="1373642"/>
              <a:ext cx="1213009" cy="83079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558" name="Google Shape;558;p59"/>
          <p:cNvGrpSpPr/>
          <p:nvPr/>
        </p:nvGrpSpPr>
        <p:grpSpPr>
          <a:xfrm>
            <a:off x="2732088" y="2125663"/>
            <a:ext cx="5154612" cy="2389187"/>
            <a:chOff x="2790825" y="2280116"/>
            <a:chExt cx="5155154" cy="2388642"/>
          </a:xfrm>
        </p:grpSpPr>
        <p:cxnSp>
          <p:nvCxnSpPr>
            <p:cNvPr id="559" name="Google Shape;559;p59"/>
            <p:cNvCxnSpPr/>
            <p:nvPr/>
          </p:nvCxnSpPr>
          <p:spPr>
            <a:xfrm>
              <a:off x="2790825" y="2280116"/>
              <a:ext cx="3230902" cy="2066454"/>
            </a:xfrm>
            <a:prstGeom prst="straightConnector1">
              <a:avLst/>
            </a:prstGeom>
            <a:noFill/>
            <a:ln cap="flat" cmpd="sng" w="38100">
              <a:solidFill>
                <a:srgbClr val="0000B8"/>
              </a:solidFill>
              <a:prstDash val="solid"/>
              <a:round/>
              <a:headEnd len="sm" w="sm" type="none"/>
              <a:tailEnd len="sm" w="sm" type="none"/>
            </a:ln>
          </p:spPr>
        </p:cxnSp>
        <p:sp>
          <p:nvSpPr>
            <p:cNvPr id="560" name="Google Shape;560;p59"/>
            <p:cNvSpPr txBox="1"/>
            <p:nvPr/>
          </p:nvSpPr>
          <p:spPr>
            <a:xfrm>
              <a:off x="5553980" y="4330278"/>
              <a:ext cx="2391999" cy="33848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 AD</a:t>
              </a:r>
              <a:r>
                <a:rPr baseline="-25000" lang="en-US" sz="1600">
                  <a:solidFill>
                    <a:schemeClr val="dk1"/>
                  </a:solidFill>
                  <a:latin typeface="Arial"/>
                  <a:ea typeface="Arial"/>
                  <a:cs typeface="Arial"/>
                  <a:sym typeface="Arial"/>
                </a:rPr>
                <a:t>1</a:t>
              </a:r>
              <a:endParaRPr/>
            </a:p>
          </p:txBody>
        </p:sp>
      </p:grpSp>
      <p:grpSp>
        <p:nvGrpSpPr>
          <p:cNvPr id="561" name="Google Shape;561;p59"/>
          <p:cNvGrpSpPr/>
          <p:nvPr/>
        </p:nvGrpSpPr>
        <p:grpSpPr>
          <a:xfrm>
            <a:off x="1419225" y="2501900"/>
            <a:ext cx="2651125" cy="371475"/>
            <a:chOff x="1419781" y="2513023"/>
            <a:chExt cx="2650603" cy="372202"/>
          </a:xfrm>
        </p:grpSpPr>
        <p:grpSp>
          <p:nvGrpSpPr>
            <p:cNvPr id="562" name="Google Shape;562;p59"/>
            <p:cNvGrpSpPr/>
            <p:nvPr/>
          </p:nvGrpSpPr>
          <p:grpSpPr>
            <a:xfrm>
              <a:off x="1419781" y="2513023"/>
              <a:ext cx="2308979" cy="338554"/>
              <a:chOff x="1419781" y="2513023"/>
              <a:chExt cx="2308979" cy="338554"/>
            </a:xfrm>
          </p:grpSpPr>
          <p:grpSp>
            <p:nvGrpSpPr>
              <p:cNvPr id="563" name="Google Shape;563;p59"/>
              <p:cNvGrpSpPr/>
              <p:nvPr/>
            </p:nvGrpSpPr>
            <p:grpSpPr>
              <a:xfrm>
                <a:off x="1419781" y="2513023"/>
                <a:ext cx="2237934" cy="338554"/>
                <a:chOff x="1419470" y="2691680"/>
                <a:chExt cx="2238127" cy="338554"/>
              </a:xfrm>
            </p:grpSpPr>
            <p:cxnSp>
              <p:nvCxnSpPr>
                <p:cNvPr id="564" name="Google Shape;564;p59"/>
                <p:cNvCxnSpPr/>
                <p:nvPr/>
              </p:nvCxnSpPr>
              <p:spPr>
                <a:xfrm rot="10800000">
                  <a:off x="1829000" y="2896869"/>
                  <a:ext cx="1828597" cy="0"/>
                </a:xfrm>
                <a:prstGeom prst="straightConnector1">
                  <a:avLst/>
                </a:prstGeom>
                <a:noFill/>
                <a:ln cap="flat" cmpd="sng" w="9525">
                  <a:solidFill>
                    <a:schemeClr val="dk1"/>
                  </a:solidFill>
                  <a:prstDash val="dot"/>
                  <a:round/>
                  <a:headEnd len="sm" w="sm" type="none"/>
                  <a:tailEnd len="sm" w="sm" type="none"/>
                </a:ln>
              </p:spPr>
            </p:cxnSp>
            <p:sp>
              <p:nvSpPr>
                <p:cNvPr id="565" name="Google Shape;565;p59"/>
                <p:cNvSpPr txBox="1"/>
                <p:nvPr/>
              </p:nvSpPr>
              <p:spPr>
                <a:xfrm>
                  <a:off x="1419470" y="2691680"/>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1</a:t>
                  </a:r>
                  <a:endParaRPr/>
                </a:p>
              </p:txBody>
            </p:sp>
          </p:grpSp>
          <p:sp>
            <p:nvSpPr>
              <p:cNvPr id="566" name="Google Shape;566;p59"/>
              <p:cNvSpPr/>
              <p:nvPr/>
            </p:nvSpPr>
            <p:spPr>
              <a:xfrm>
                <a:off x="3582779" y="2651750"/>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567" name="Google Shape;567;p59"/>
            <p:cNvSpPr txBox="1"/>
            <p:nvPr/>
          </p:nvSpPr>
          <p:spPr>
            <a:xfrm>
              <a:off x="3749463" y="2546671"/>
              <a:ext cx="320921"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A</a:t>
              </a:r>
              <a:endParaRPr baseline="-25000" sz="1600">
                <a:solidFill>
                  <a:schemeClr val="dk1"/>
                </a:solidFill>
                <a:latin typeface="Arial"/>
                <a:ea typeface="Arial"/>
                <a:cs typeface="Arial"/>
                <a:sym typeface="Arial"/>
              </a:endParaRPr>
            </a:p>
          </p:txBody>
        </p:sp>
      </p:grpSp>
      <p:grpSp>
        <p:nvGrpSpPr>
          <p:cNvPr id="568" name="Google Shape;568;p59"/>
          <p:cNvGrpSpPr/>
          <p:nvPr/>
        </p:nvGrpSpPr>
        <p:grpSpPr>
          <a:xfrm>
            <a:off x="2054225" y="2517775"/>
            <a:ext cx="3328988" cy="1982788"/>
            <a:chOff x="3279718" y="2602659"/>
            <a:chExt cx="3328696" cy="1982998"/>
          </a:xfrm>
        </p:grpSpPr>
        <p:cxnSp>
          <p:nvCxnSpPr>
            <p:cNvPr id="569" name="Google Shape;569;p59"/>
            <p:cNvCxnSpPr/>
            <p:nvPr/>
          </p:nvCxnSpPr>
          <p:spPr>
            <a:xfrm>
              <a:off x="3279718" y="2602659"/>
              <a:ext cx="2741373" cy="1743260"/>
            </a:xfrm>
            <a:prstGeom prst="straightConnector1">
              <a:avLst/>
            </a:prstGeom>
            <a:noFill/>
            <a:ln cap="flat" cmpd="sng" w="38100">
              <a:solidFill>
                <a:srgbClr val="C00000"/>
              </a:solidFill>
              <a:prstDash val="solid"/>
              <a:round/>
              <a:headEnd len="sm" w="sm" type="none"/>
              <a:tailEnd len="sm" w="sm" type="none"/>
            </a:ln>
          </p:spPr>
        </p:cxnSp>
        <p:sp>
          <p:nvSpPr>
            <p:cNvPr id="570" name="Google Shape;570;p59"/>
            <p:cNvSpPr txBox="1"/>
            <p:nvPr/>
          </p:nvSpPr>
          <p:spPr>
            <a:xfrm>
              <a:off x="6064646" y="4247176"/>
              <a:ext cx="543768"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AD</a:t>
              </a:r>
              <a:r>
                <a:rPr baseline="-25000" lang="en-US" sz="1600">
                  <a:solidFill>
                    <a:schemeClr val="dk1"/>
                  </a:solidFill>
                  <a:latin typeface="Arial"/>
                  <a:ea typeface="Arial"/>
                  <a:cs typeface="Arial"/>
                  <a:sym typeface="Arial"/>
                </a:rPr>
                <a:t>2</a:t>
              </a:r>
              <a:endParaRPr/>
            </a:p>
          </p:txBody>
        </p:sp>
      </p:grpSp>
      <p:grpSp>
        <p:nvGrpSpPr>
          <p:cNvPr id="571" name="Google Shape;571;p59"/>
          <p:cNvGrpSpPr/>
          <p:nvPr/>
        </p:nvGrpSpPr>
        <p:grpSpPr>
          <a:xfrm>
            <a:off x="1417638" y="2759075"/>
            <a:ext cx="1747837" cy="530225"/>
            <a:chOff x="1419782" y="2344790"/>
            <a:chExt cx="1748078" cy="530537"/>
          </a:xfrm>
        </p:grpSpPr>
        <p:grpSp>
          <p:nvGrpSpPr>
            <p:cNvPr id="572" name="Google Shape;572;p59"/>
            <p:cNvGrpSpPr/>
            <p:nvPr/>
          </p:nvGrpSpPr>
          <p:grpSpPr>
            <a:xfrm>
              <a:off x="1419782" y="2536773"/>
              <a:ext cx="1655853" cy="338554"/>
              <a:chOff x="1419782" y="2536773"/>
              <a:chExt cx="1655853" cy="338554"/>
            </a:xfrm>
          </p:grpSpPr>
          <p:grpSp>
            <p:nvGrpSpPr>
              <p:cNvPr id="573" name="Google Shape;573;p59"/>
              <p:cNvGrpSpPr/>
              <p:nvPr/>
            </p:nvGrpSpPr>
            <p:grpSpPr>
              <a:xfrm>
                <a:off x="1419782" y="2536773"/>
                <a:ext cx="1609947" cy="338554"/>
                <a:chOff x="1419471" y="2715430"/>
                <a:chExt cx="1610086" cy="338554"/>
              </a:xfrm>
            </p:grpSpPr>
            <p:cxnSp>
              <p:nvCxnSpPr>
                <p:cNvPr id="574" name="Google Shape;574;p59"/>
                <p:cNvCxnSpPr/>
                <p:nvPr/>
              </p:nvCxnSpPr>
              <p:spPr>
                <a:xfrm rot="10800000">
                  <a:off x="1829138" y="2896730"/>
                  <a:ext cx="1200419" cy="3177"/>
                </a:xfrm>
                <a:prstGeom prst="straightConnector1">
                  <a:avLst/>
                </a:prstGeom>
                <a:noFill/>
                <a:ln cap="flat" cmpd="sng" w="9525">
                  <a:solidFill>
                    <a:schemeClr val="dk1"/>
                  </a:solidFill>
                  <a:prstDash val="dot"/>
                  <a:round/>
                  <a:headEnd len="sm" w="sm" type="none"/>
                  <a:tailEnd len="sm" w="sm" type="none"/>
                </a:ln>
              </p:spPr>
            </p:cxnSp>
            <p:sp>
              <p:nvSpPr>
                <p:cNvPr id="575" name="Google Shape;575;p59"/>
                <p:cNvSpPr txBox="1"/>
                <p:nvPr/>
              </p:nvSpPr>
              <p:spPr>
                <a:xfrm>
                  <a:off x="1419471" y="2715430"/>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2</a:t>
                  </a:r>
                  <a:endParaRPr/>
                </a:p>
              </p:txBody>
            </p:sp>
          </p:grpSp>
          <p:sp>
            <p:nvSpPr>
              <p:cNvPr id="576" name="Google Shape;576;p59"/>
              <p:cNvSpPr/>
              <p:nvPr/>
            </p:nvSpPr>
            <p:spPr>
              <a:xfrm>
                <a:off x="2929654" y="2651750"/>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577" name="Google Shape;577;p59"/>
            <p:cNvSpPr txBox="1"/>
            <p:nvPr/>
          </p:nvSpPr>
          <p:spPr>
            <a:xfrm>
              <a:off x="2846939" y="2344790"/>
              <a:ext cx="320921"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B</a:t>
              </a:r>
              <a:endParaRPr baseline="-25000" sz="1600">
                <a:solidFill>
                  <a:schemeClr val="dk1"/>
                </a:solidFill>
                <a:latin typeface="Arial"/>
                <a:ea typeface="Arial"/>
                <a:cs typeface="Arial"/>
                <a:sym typeface="Arial"/>
              </a:endParaRPr>
            </a:p>
          </p:txBody>
        </p:sp>
      </p:grpSp>
      <p:grpSp>
        <p:nvGrpSpPr>
          <p:cNvPr id="578" name="Google Shape;578;p59"/>
          <p:cNvGrpSpPr/>
          <p:nvPr/>
        </p:nvGrpSpPr>
        <p:grpSpPr>
          <a:xfrm>
            <a:off x="2817813" y="3135313"/>
            <a:ext cx="396875" cy="1779587"/>
            <a:chOff x="3473538" y="3125185"/>
            <a:chExt cx="396262" cy="1779575"/>
          </a:xfrm>
        </p:grpSpPr>
        <p:cxnSp>
          <p:nvCxnSpPr>
            <p:cNvPr id="579" name="Google Shape;579;p59"/>
            <p:cNvCxnSpPr/>
            <p:nvPr/>
          </p:nvCxnSpPr>
          <p:spPr>
            <a:xfrm rot="5400000">
              <a:off x="2934301" y="3848287"/>
              <a:ext cx="1447790" cy="1585"/>
            </a:xfrm>
            <a:prstGeom prst="straightConnector1">
              <a:avLst/>
            </a:prstGeom>
            <a:noFill/>
            <a:ln cap="flat" cmpd="sng" w="9525">
              <a:solidFill>
                <a:schemeClr val="dk1"/>
              </a:solidFill>
              <a:prstDash val="dot"/>
              <a:round/>
              <a:headEnd len="sm" w="sm" type="none"/>
              <a:tailEnd len="sm" w="sm" type="none"/>
            </a:ln>
          </p:spPr>
        </p:cxnSp>
        <p:sp>
          <p:nvSpPr>
            <p:cNvPr id="580" name="Google Shape;580;p59"/>
            <p:cNvSpPr txBox="1"/>
            <p:nvPr/>
          </p:nvSpPr>
          <p:spPr>
            <a:xfrm>
              <a:off x="3473538"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2</a:t>
              </a:r>
              <a:endParaRPr/>
            </a:p>
          </p:txBody>
        </p:sp>
      </p:grpSp>
      <p:grpSp>
        <p:nvGrpSpPr>
          <p:cNvPr id="581" name="Google Shape;581;p59"/>
          <p:cNvGrpSpPr/>
          <p:nvPr/>
        </p:nvGrpSpPr>
        <p:grpSpPr>
          <a:xfrm>
            <a:off x="2516188" y="2297113"/>
            <a:ext cx="3235325" cy="2000250"/>
            <a:chOff x="2445905" y="1777300"/>
            <a:chExt cx="3237022" cy="1999123"/>
          </a:xfrm>
        </p:grpSpPr>
        <p:cxnSp>
          <p:nvCxnSpPr>
            <p:cNvPr id="582" name="Google Shape;582;p59"/>
            <p:cNvCxnSpPr/>
            <p:nvPr/>
          </p:nvCxnSpPr>
          <p:spPr>
            <a:xfrm flipH="1" rot="10800000">
              <a:off x="2445905" y="1948653"/>
              <a:ext cx="2660457" cy="1827770"/>
            </a:xfrm>
            <a:prstGeom prst="straightConnector1">
              <a:avLst/>
            </a:prstGeom>
            <a:noFill/>
            <a:ln cap="flat" cmpd="sng" w="38100">
              <a:solidFill>
                <a:srgbClr val="C00000"/>
              </a:solidFill>
              <a:prstDash val="solid"/>
              <a:round/>
              <a:headEnd len="sm" w="sm" type="none"/>
              <a:tailEnd len="sm" w="sm" type="none"/>
            </a:ln>
          </p:spPr>
        </p:cxnSp>
        <p:sp>
          <p:nvSpPr>
            <p:cNvPr id="583" name="Google Shape;583;p59"/>
            <p:cNvSpPr txBox="1"/>
            <p:nvPr/>
          </p:nvSpPr>
          <p:spPr>
            <a:xfrm>
              <a:off x="5150332" y="1777300"/>
              <a:ext cx="532595" cy="33847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2</a:t>
              </a:r>
              <a:endParaRPr/>
            </a:p>
          </p:txBody>
        </p:sp>
      </p:grpSp>
      <p:grpSp>
        <p:nvGrpSpPr>
          <p:cNvPr id="584" name="Google Shape;584;p59"/>
          <p:cNvGrpSpPr/>
          <p:nvPr/>
        </p:nvGrpSpPr>
        <p:grpSpPr>
          <a:xfrm>
            <a:off x="1417638" y="3114675"/>
            <a:ext cx="2532062" cy="542925"/>
            <a:chOff x="1419781" y="2309165"/>
            <a:chExt cx="2531842" cy="542412"/>
          </a:xfrm>
        </p:grpSpPr>
        <p:grpSp>
          <p:nvGrpSpPr>
            <p:cNvPr id="585" name="Google Shape;585;p59"/>
            <p:cNvGrpSpPr/>
            <p:nvPr/>
          </p:nvGrpSpPr>
          <p:grpSpPr>
            <a:xfrm>
              <a:off x="1419781" y="2513023"/>
              <a:ext cx="2308979" cy="338554"/>
              <a:chOff x="1419781" y="2513023"/>
              <a:chExt cx="2308979" cy="338554"/>
            </a:xfrm>
          </p:grpSpPr>
          <p:grpSp>
            <p:nvGrpSpPr>
              <p:cNvPr id="586" name="Google Shape;586;p59"/>
              <p:cNvGrpSpPr/>
              <p:nvPr/>
            </p:nvGrpSpPr>
            <p:grpSpPr>
              <a:xfrm>
                <a:off x="1419781" y="2513023"/>
                <a:ext cx="2238180" cy="338554"/>
                <a:chOff x="1419470" y="2691680"/>
                <a:chExt cx="2238373" cy="338554"/>
              </a:xfrm>
            </p:grpSpPr>
            <p:cxnSp>
              <p:nvCxnSpPr>
                <p:cNvPr id="587" name="Google Shape;587;p59"/>
                <p:cNvCxnSpPr/>
                <p:nvPr/>
              </p:nvCxnSpPr>
              <p:spPr>
                <a:xfrm rot="10800000">
                  <a:off x="1829045" y="2897010"/>
                  <a:ext cx="1828798" cy="0"/>
                </a:xfrm>
                <a:prstGeom prst="straightConnector1">
                  <a:avLst/>
                </a:prstGeom>
                <a:noFill/>
                <a:ln cap="flat" cmpd="sng" w="9525">
                  <a:solidFill>
                    <a:schemeClr val="dk1"/>
                  </a:solidFill>
                  <a:prstDash val="dot"/>
                  <a:round/>
                  <a:headEnd len="sm" w="sm" type="none"/>
                  <a:tailEnd len="sm" w="sm" type="none"/>
                </a:ln>
              </p:spPr>
            </p:cxnSp>
            <p:sp>
              <p:nvSpPr>
                <p:cNvPr id="588" name="Google Shape;588;p59"/>
                <p:cNvSpPr txBox="1"/>
                <p:nvPr/>
              </p:nvSpPr>
              <p:spPr>
                <a:xfrm>
                  <a:off x="1419470" y="2691680"/>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3</a:t>
                  </a:r>
                  <a:endParaRPr/>
                </a:p>
              </p:txBody>
            </p:sp>
          </p:grpSp>
          <p:sp>
            <p:nvSpPr>
              <p:cNvPr id="589" name="Google Shape;589;p59"/>
              <p:cNvSpPr/>
              <p:nvPr/>
            </p:nvSpPr>
            <p:spPr>
              <a:xfrm>
                <a:off x="3582779" y="2651750"/>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590" name="Google Shape;590;p59"/>
            <p:cNvSpPr txBox="1"/>
            <p:nvPr/>
          </p:nvSpPr>
          <p:spPr>
            <a:xfrm>
              <a:off x="3619481" y="2309165"/>
              <a:ext cx="332142"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C</a:t>
              </a:r>
              <a:endParaRPr baseline="-25000" sz="1600">
                <a:solidFill>
                  <a:schemeClr val="dk1"/>
                </a:solidFill>
                <a:latin typeface="Arial"/>
                <a:ea typeface="Arial"/>
                <a:cs typeface="Arial"/>
                <a:sym typeface="Arial"/>
              </a:endParaRPr>
            </a:p>
          </p:txBody>
        </p:sp>
      </p:grpSp>
      <p:cxnSp>
        <p:nvCxnSpPr>
          <p:cNvPr id="591" name="Google Shape;591;p59"/>
          <p:cNvCxnSpPr/>
          <p:nvPr/>
        </p:nvCxnSpPr>
        <p:spPr>
          <a:xfrm>
            <a:off x="4524375" y="4049713"/>
            <a:ext cx="1104900" cy="1587"/>
          </a:xfrm>
          <a:prstGeom prst="straightConnector1">
            <a:avLst/>
          </a:prstGeom>
          <a:noFill/>
          <a:ln cap="flat" cmpd="sng" w="19050">
            <a:solidFill>
              <a:srgbClr val="800080"/>
            </a:solidFill>
            <a:prstDash val="solid"/>
            <a:round/>
            <a:headEnd len="med" w="med" type="triangle"/>
            <a:tailEnd len="sm" w="sm" type="none"/>
          </a:ln>
        </p:spPr>
      </p:cxnSp>
      <p:cxnSp>
        <p:nvCxnSpPr>
          <p:cNvPr id="592" name="Google Shape;592;p59"/>
          <p:cNvCxnSpPr/>
          <p:nvPr/>
        </p:nvCxnSpPr>
        <p:spPr>
          <a:xfrm>
            <a:off x="4025900" y="2517775"/>
            <a:ext cx="995363" cy="0"/>
          </a:xfrm>
          <a:prstGeom prst="straightConnector1">
            <a:avLst/>
          </a:prstGeom>
          <a:noFill/>
          <a:ln cap="flat" cmpd="sng" w="19050">
            <a:solidFill>
              <a:srgbClr val="800080"/>
            </a:solidFill>
            <a:prstDash val="solid"/>
            <a:round/>
            <a:headEnd len="sm" w="sm" type="none"/>
            <a:tailEnd len="med" w="med" type="triangle"/>
          </a:ln>
        </p:spPr>
      </p:cxnSp>
      <p:grpSp>
        <p:nvGrpSpPr>
          <p:cNvPr id="593" name="Google Shape;593;p59"/>
          <p:cNvGrpSpPr/>
          <p:nvPr/>
        </p:nvGrpSpPr>
        <p:grpSpPr>
          <a:xfrm>
            <a:off x="5260554" y="3544888"/>
            <a:ext cx="3076996" cy="584200"/>
            <a:chOff x="5260348" y="3544181"/>
            <a:chExt cx="3077048" cy="584775"/>
          </a:xfrm>
        </p:grpSpPr>
        <p:sp>
          <p:nvSpPr>
            <p:cNvPr id="594" name="Google Shape;594;p59"/>
            <p:cNvSpPr txBox="1"/>
            <p:nvPr/>
          </p:nvSpPr>
          <p:spPr>
            <a:xfrm>
              <a:off x="6027148" y="3544181"/>
              <a:ext cx="2310248" cy="584775"/>
            </a:xfrm>
            <a:prstGeom prst="rect">
              <a:avLst/>
            </a:prstGeom>
            <a:solidFill>
              <a:srgbClr val="F8EDEC"/>
            </a:solidFill>
            <a:ln>
              <a:noFill/>
            </a:ln>
          </p:spPr>
          <p:txBody>
            <a:bodyPr anchorCtr="0" anchor="t" bIns="45700" lIns="91425" spcFirstLastPara="1" rIns="91425" wrap="square" tIns="45700">
              <a:noAutofit/>
            </a:bodyPr>
            <a:lstStyle/>
            <a:p>
              <a:pPr indent="-342900" lvl="0" marL="342900" marR="0" rtl="0" algn="l">
                <a:spcBef>
                  <a:spcPts val="0"/>
                </a:spcBef>
                <a:spcAft>
                  <a:spcPts val="0"/>
                </a:spcAft>
                <a:buClr>
                  <a:srgbClr val="800080"/>
                </a:buClr>
                <a:buSzPts val="1600"/>
                <a:buFont typeface="Arial"/>
                <a:buAutoNum type="arabicPeriod"/>
              </a:pPr>
              <a:r>
                <a:rPr lang="en-US" sz="1600">
                  <a:solidFill>
                    <a:srgbClr val="800080"/>
                  </a:solidFill>
                  <a:latin typeface="Arial"/>
                  <a:ea typeface="Arial"/>
                  <a:cs typeface="Arial"/>
                  <a:sym typeface="Arial"/>
                </a:rPr>
                <a:t>A decrease in</a:t>
              </a:r>
              <a:endParaRPr/>
            </a:p>
            <a:p>
              <a:pPr indent="-342900" lvl="0" marL="342900" marR="0" rtl="0" algn="l">
                <a:spcBef>
                  <a:spcPts val="0"/>
                </a:spcBef>
                <a:spcAft>
                  <a:spcPts val="0"/>
                </a:spcAft>
                <a:buNone/>
              </a:pPr>
              <a:r>
                <a:rPr lang="en-US" sz="1600">
                  <a:solidFill>
                    <a:srgbClr val="800080"/>
                  </a:solidFill>
                  <a:latin typeface="Arial"/>
                  <a:ea typeface="Arial"/>
                  <a:cs typeface="Arial"/>
                  <a:sym typeface="Arial"/>
                </a:rPr>
                <a:t> aggregate demand . . .</a:t>
              </a:r>
              <a:endParaRPr baseline="-25000" sz="1600">
                <a:solidFill>
                  <a:srgbClr val="800080"/>
                </a:solidFill>
                <a:latin typeface="Arial"/>
                <a:ea typeface="Arial"/>
                <a:cs typeface="Arial"/>
                <a:sym typeface="Arial"/>
              </a:endParaRPr>
            </a:p>
          </p:txBody>
        </p:sp>
        <p:cxnSp>
          <p:nvCxnSpPr>
            <p:cNvPr id="595" name="Google Shape;595;p59"/>
            <p:cNvCxnSpPr>
              <a:endCxn id="594" idx="1"/>
            </p:cNvCxnSpPr>
            <p:nvPr/>
          </p:nvCxnSpPr>
          <p:spPr>
            <a:xfrm flipH="1" rot="10800000">
              <a:off x="5260348" y="3836568"/>
              <a:ext cx="766800" cy="201900"/>
            </a:xfrm>
            <a:prstGeom prst="straightConnector1">
              <a:avLst/>
            </a:prstGeom>
            <a:noFill/>
            <a:ln cap="flat" cmpd="sng" w="9525">
              <a:solidFill>
                <a:srgbClr val="800080"/>
              </a:solidFill>
              <a:prstDash val="solid"/>
              <a:round/>
              <a:headEnd len="sm" w="sm" type="none"/>
              <a:tailEnd len="sm" w="sm" type="none"/>
            </a:ln>
          </p:spPr>
        </p:cxnSp>
      </p:grpSp>
      <p:grpSp>
        <p:nvGrpSpPr>
          <p:cNvPr id="596" name="Google Shape;596;p59"/>
          <p:cNvGrpSpPr/>
          <p:nvPr/>
        </p:nvGrpSpPr>
        <p:grpSpPr>
          <a:xfrm>
            <a:off x="1714500" y="4448175"/>
            <a:ext cx="4360863" cy="809625"/>
            <a:chOff x="1490773" y="5185999"/>
            <a:chExt cx="4360489" cy="810544"/>
          </a:xfrm>
        </p:grpSpPr>
        <p:sp>
          <p:nvSpPr>
            <p:cNvPr id="597" name="Google Shape;597;p59"/>
            <p:cNvSpPr txBox="1"/>
            <p:nvPr/>
          </p:nvSpPr>
          <p:spPr>
            <a:xfrm>
              <a:off x="1490773" y="5657989"/>
              <a:ext cx="4360489" cy="338554"/>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2. . . . causes output to fall in the short run . . .</a:t>
              </a:r>
              <a:endParaRPr baseline="-25000" sz="1600">
                <a:solidFill>
                  <a:srgbClr val="800080"/>
                </a:solidFill>
                <a:latin typeface="Arial"/>
                <a:ea typeface="Arial"/>
                <a:cs typeface="Arial"/>
                <a:sym typeface="Arial"/>
              </a:endParaRPr>
            </a:p>
          </p:txBody>
        </p:sp>
        <p:cxnSp>
          <p:nvCxnSpPr>
            <p:cNvPr id="598" name="Google Shape;598;p59"/>
            <p:cNvCxnSpPr/>
            <p:nvPr/>
          </p:nvCxnSpPr>
          <p:spPr>
            <a:xfrm flipH="1" rot="10800000">
              <a:off x="1887614" y="5185999"/>
              <a:ext cx="873050" cy="514934"/>
            </a:xfrm>
            <a:prstGeom prst="straightConnector1">
              <a:avLst/>
            </a:prstGeom>
            <a:noFill/>
            <a:ln cap="flat" cmpd="sng" w="9525">
              <a:solidFill>
                <a:srgbClr val="800080"/>
              </a:solidFill>
              <a:prstDash val="solid"/>
              <a:round/>
              <a:headEnd len="sm" w="sm" type="none"/>
              <a:tailEnd len="sm" w="sm" type="none"/>
            </a:ln>
          </p:spPr>
        </p:cxnSp>
      </p:grpSp>
      <p:grpSp>
        <p:nvGrpSpPr>
          <p:cNvPr id="599" name="Google Shape;599;p59"/>
          <p:cNvGrpSpPr/>
          <p:nvPr/>
        </p:nvGrpSpPr>
        <p:grpSpPr>
          <a:xfrm>
            <a:off x="4689475" y="1701800"/>
            <a:ext cx="4229100" cy="830263"/>
            <a:chOff x="4227615" y="2724783"/>
            <a:chExt cx="4229595" cy="830997"/>
          </a:xfrm>
        </p:grpSpPr>
        <p:sp>
          <p:nvSpPr>
            <p:cNvPr id="600" name="Google Shape;600;p59"/>
            <p:cNvSpPr txBox="1"/>
            <p:nvPr/>
          </p:nvSpPr>
          <p:spPr>
            <a:xfrm>
              <a:off x="5706513" y="2724783"/>
              <a:ext cx="2750697" cy="830997"/>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3. . . . but over time, the short-run aggregate-supply curve shifts . . .</a:t>
              </a:r>
              <a:endParaRPr baseline="-25000" sz="1600">
                <a:solidFill>
                  <a:srgbClr val="800080"/>
                </a:solidFill>
                <a:latin typeface="Arial"/>
                <a:ea typeface="Arial"/>
                <a:cs typeface="Arial"/>
                <a:sym typeface="Arial"/>
              </a:endParaRPr>
            </a:p>
          </p:txBody>
        </p:sp>
        <p:cxnSp>
          <p:nvCxnSpPr>
            <p:cNvPr id="601" name="Google Shape;601;p59"/>
            <p:cNvCxnSpPr/>
            <p:nvPr/>
          </p:nvCxnSpPr>
          <p:spPr>
            <a:xfrm flipH="1" rot="10800000">
              <a:off x="4227615" y="3090231"/>
              <a:ext cx="1462259" cy="400404"/>
            </a:xfrm>
            <a:prstGeom prst="straightConnector1">
              <a:avLst/>
            </a:prstGeom>
            <a:noFill/>
            <a:ln cap="flat" cmpd="sng" w="9525">
              <a:solidFill>
                <a:srgbClr val="800080"/>
              </a:solidFill>
              <a:prstDash val="solid"/>
              <a:round/>
              <a:headEnd len="sm" w="sm" type="none"/>
              <a:tailEnd len="sm" w="sm" type="none"/>
            </a:ln>
          </p:spPr>
        </p:cxnSp>
      </p:grpSp>
      <p:grpSp>
        <p:nvGrpSpPr>
          <p:cNvPr id="602" name="Google Shape;602;p59"/>
          <p:cNvGrpSpPr/>
          <p:nvPr/>
        </p:nvGrpSpPr>
        <p:grpSpPr>
          <a:xfrm>
            <a:off x="3693113" y="2794000"/>
            <a:ext cx="3679237" cy="744835"/>
            <a:chOff x="4515190" y="3330425"/>
            <a:chExt cx="3677968" cy="745087"/>
          </a:xfrm>
        </p:grpSpPr>
        <p:sp>
          <p:nvSpPr>
            <p:cNvPr id="603" name="Google Shape;603;p59"/>
            <p:cNvSpPr txBox="1"/>
            <p:nvPr/>
          </p:nvSpPr>
          <p:spPr>
            <a:xfrm>
              <a:off x="5765890" y="3330425"/>
              <a:ext cx="2427268" cy="584775"/>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4. . . . and output returns</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to its natural rate.</a:t>
              </a:r>
              <a:endParaRPr baseline="-25000" sz="1600">
                <a:solidFill>
                  <a:srgbClr val="800080"/>
                </a:solidFill>
                <a:latin typeface="Arial"/>
                <a:ea typeface="Arial"/>
                <a:cs typeface="Arial"/>
                <a:sym typeface="Arial"/>
              </a:endParaRPr>
            </a:p>
          </p:txBody>
        </p:sp>
        <p:cxnSp>
          <p:nvCxnSpPr>
            <p:cNvPr id="604" name="Google Shape;604;p59"/>
            <p:cNvCxnSpPr>
              <a:endCxn id="603" idx="1"/>
            </p:cNvCxnSpPr>
            <p:nvPr/>
          </p:nvCxnSpPr>
          <p:spPr>
            <a:xfrm flipH="1" rot="10800000">
              <a:off x="4515190" y="3622812"/>
              <a:ext cx="1250700" cy="452700"/>
            </a:xfrm>
            <a:prstGeom prst="straightConnector1">
              <a:avLst/>
            </a:prstGeom>
            <a:noFill/>
            <a:ln cap="flat" cmpd="sng" w="9525">
              <a:solidFill>
                <a:srgbClr val="800080"/>
              </a:solidFill>
              <a:prstDash val="solid"/>
              <a:round/>
              <a:headEnd len="sm" w="sm" type="none"/>
              <a:tailEnd len="sm" w="sm" type="none"/>
            </a:ln>
          </p:spPr>
        </p:cxn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46"/>
                                        </p:tgtEl>
                                        <p:attrNameLst>
                                          <p:attrName>style.visibility</p:attrName>
                                        </p:attrNameLst>
                                      </p:cBhvr>
                                      <p:to>
                                        <p:strVal val="visible"/>
                                      </p:to>
                                    </p:set>
                                    <p:animEffect filter="fade" transition="in">
                                      <p:cBhvr>
                                        <p:cTn dur="500"/>
                                        <p:tgtEl>
                                          <p:spTgt spid="546"/>
                                        </p:tgtEl>
                                      </p:cBhvr>
                                    </p:animEffect>
                                  </p:childTnLst>
                                </p:cTn>
                              </p:par>
                              <p:par>
                                <p:cTn fill="hold" nodeType="withEffect" presetClass="entr" presetID="10" presetSubtype="0">
                                  <p:stCondLst>
                                    <p:cond delay="0"/>
                                  </p:stCondLst>
                                  <p:childTnLst>
                                    <p:set>
                                      <p:cBhvr>
                                        <p:cTn dur="1" fill="hold">
                                          <p:stCondLst>
                                            <p:cond delay="0"/>
                                          </p:stCondLst>
                                        </p:cTn>
                                        <p:tgtEl>
                                          <p:spTgt spid="541"/>
                                        </p:tgtEl>
                                        <p:attrNameLst>
                                          <p:attrName>style.visibility</p:attrName>
                                        </p:attrNameLst>
                                      </p:cBhvr>
                                      <p:to>
                                        <p:strVal val="visible"/>
                                      </p:to>
                                    </p:set>
                                    <p:animEffect filter="fade" transition="in">
                                      <p:cBhvr>
                                        <p:cTn dur="500"/>
                                        <p:tgtEl>
                                          <p:spTgt spid="541"/>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550"/>
                                        </p:tgtEl>
                                        <p:attrNameLst>
                                          <p:attrName>style.visibility</p:attrName>
                                        </p:attrNameLst>
                                      </p:cBhvr>
                                      <p:to>
                                        <p:strVal val="visible"/>
                                      </p:to>
                                    </p:set>
                                    <p:animEffect filter="fade" transition="in">
                                      <p:cBhvr>
                                        <p:cTn dur="1000"/>
                                        <p:tgtEl>
                                          <p:spTgt spid="550"/>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558"/>
                                        </p:tgtEl>
                                        <p:attrNameLst>
                                          <p:attrName>style.visibility</p:attrName>
                                        </p:attrNameLst>
                                      </p:cBhvr>
                                      <p:to>
                                        <p:strVal val="visible"/>
                                      </p:to>
                                    </p:set>
                                    <p:animEffect filter="fade" transition="in">
                                      <p:cBhvr>
                                        <p:cTn dur="1000"/>
                                        <p:tgtEl>
                                          <p:spTgt spid="558"/>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555"/>
                                        </p:tgtEl>
                                        <p:attrNameLst>
                                          <p:attrName>style.visibility</p:attrName>
                                        </p:attrNameLst>
                                      </p:cBhvr>
                                      <p:to>
                                        <p:strVal val="visible"/>
                                      </p:to>
                                    </p:set>
                                    <p:animEffect filter="fade" transition="in">
                                      <p:cBhvr>
                                        <p:cTn dur="1000"/>
                                        <p:tgtEl>
                                          <p:spTgt spid="555"/>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561"/>
                                        </p:tgtEl>
                                        <p:attrNameLst>
                                          <p:attrName>style.visibility</p:attrName>
                                        </p:attrNameLst>
                                      </p:cBhvr>
                                      <p:to>
                                        <p:strVal val="visible"/>
                                      </p:to>
                                    </p:set>
                                    <p:animEffect filter="fade" transition="in">
                                      <p:cBhvr>
                                        <p:cTn dur="1000"/>
                                        <p:tgtEl>
                                          <p:spTgt spid="561"/>
                                        </p:tgtEl>
                                      </p:cBhvr>
                                    </p:animEffect>
                                  </p:childTnLst>
                                </p:cTn>
                              </p:par>
                            </p:childTnLst>
                          </p:cTn>
                        </p:par>
                        <p:par>
                          <p:cTn fill="hold">
                            <p:stCondLst>
                              <p:cond delay="4500"/>
                            </p:stCondLst>
                            <p:childTnLst>
                              <p:par>
                                <p:cTn fill="hold" nodeType="afterEffect" presetClass="entr" presetID="10" presetSubtype="0">
                                  <p:stCondLst>
                                    <p:cond delay="1000"/>
                                  </p:stCondLst>
                                  <p:childTnLst>
                                    <p:set>
                                      <p:cBhvr>
                                        <p:cTn dur="1" fill="hold">
                                          <p:stCondLst>
                                            <p:cond delay="0"/>
                                          </p:stCondLst>
                                        </p:cTn>
                                        <p:tgtEl>
                                          <p:spTgt spid="591"/>
                                        </p:tgtEl>
                                        <p:attrNameLst>
                                          <p:attrName>style.visibility</p:attrName>
                                        </p:attrNameLst>
                                      </p:cBhvr>
                                      <p:to>
                                        <p:strVal val="visible"/>
                                      </p:to>
                                    </p:set>
                                    <p:animEffect filter="fade" transition="in">
                                      <p:cBhvr>
                                        <p:cTn dur="500"/>
                                        <p:tgtEl>
                                          <p:spTgt spid="591"/>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593"/>
                                        </p:tgtEl>
                                        <p:attrNameLst>
                                          <p:attrName>style.visibility</p:attrName>
                                        </p:attrNameLst>
                                      </p:cBhvr>
                                      <p:to>
                                        <p:strVal val="visible"/>
                                      </p:to>
                                    </p:set>
                                    <p:animEffect filter="fade" transition="in">
                                      <p:cBhvr>
                                        <p:cTn dur="500"/>
                                        <p:tgtEl>
                                          <p:spTgt spid="593"/>
                                        </p:tgtEl>
                                      </p:cBhvr>
                                    </p:animEffect>
                                  </p:childTnLst>
                                </p:cTn>
                              </p:par>
                            </p:childTnLst>
                          </p:cTn>
                        </p:par>
                        <p:par>
                          <p:cTn fill="hold">
                            <p:stCondLst>
                              <p:cond delay="5500"/>
                            </p:stCondLst>
                            <p:childTnLst>
                              <p:par>
                                <p:cTn fill="hold" nodeType="afterEffect" presetClass="entr" presetID="10" presetSubtype="0">
                                  <p:stCondLst>
                                    <p:cond delay="0"/>
                                  </p:stCondLst>
                                  <p:childTnLst>
                                    <p:set>
                                      <p:cBhvr>
                                        <p:cTn dur="1" fill="hold">
                                          <p:stCondLst>
                                            <p:cond delay="0"/>
                                          </p:stCondLst>
                                        </p:cTn>
                                        <p:tgtEl>
                                          <p:spTgt spid="568"/>
                                        </p:tgtEl>
                                        <p:attrNameLst>
                                          <p:attrName>style.visibility</p:attrName>
                                        </p:attrNameLst>
                                      </p:cBhvr>
                                      <p:to>
                                        <p:strVal val="visible"/>
                                      </p:to>
                                    </p:set>
                                    <p:animEffect filter="fade" transition="in">
                                      <p:cBhvr>
                                        <p:cTn dur="1000"/>
                                        <p:tgtEl>
                                          <p:spTgt spid="568"/>
                                        </p:tgtEl>
                                      </p:cBhvr>
                                    </p:animEffect>
                                  </p:childTnLst>
                                </p:cTn>
                              </p:par>
                            </p:childTnLst>
                          </p:cTn>
                        </p:par>
                        <p:par>
                          <p:cTn fill="hold">
                            <p:stCondLst>
                              <p:cond delay="6500"/>
                            </p:stCondLst>
                            <p:childTnLst>
                              <p:par>
                                <p:cTn fill="hold" nodeType="afterEffect" presetClass="entr" presetID="10" presetSubtype="0">
                                  <p:stCondLst>
                                    <p:cond delay="0"/>
                                  </p:stCondLst>
                                  <p:childTnLst>
                                    <p:set>
                                      <p:cBhvr>
                                        <p:cTn dur="1" fill="hold">
                                          <p:stCondLst>
                                            <p:cond delay="0"/>
                                          </p:stCondLst>
                                        </p:cTn>
                                        <p:tgtEl>
                                          <p:spTgt spid="571"/>
                                        </p:tgtEl>
                                        <p:attrNameLst>
                                          <p:attrName>style.visibility</p:attrName>
                                        </p:attrNameLst>
                                      </p:cBhvr>
                                      <p:to>
                                        <p:strVal val="visible"/>
                                      </p:to>
                                    </p:set>
                                    <p:animEffect filter="fade" transition="in">
                                      <p:cBhvr>
                                        <p:cTn dur="1000"/>
                                        <p:tgtEl>
                                          <p:spTgt spid="571"/>
                                        </p:tgtEl>
                                      </p:cBhvr>
                                    </p:animEffect>
                                  </p:childTnLst>
                                </p:cTn>
                              </p:par>
                            </p:childTnLst>
                          </p:cTn>
                        </p:par>
                        <p:par>
                          <p:cTn fill="hold">
                            <p:stCondLst>
                              <p:cond delay="7500"/>
                            </p:stCondLst>
                            <p:childTnLst>
                              <p:par>
                                <p:cTn fill="hold" nodeType="afterEffect" presetClass="entr" presetID="10" presetSubtype="0">
                                  <p:stCondLst>
                                    <p:cond delay="0"/>
                                  </p:stCondLst>
                                  <p:childTnLst>
                                    <p:set>
                                      <p:cBhvr>
                                        <p:cTn dur="1" fill="hold">
                                          <p:stCondLst>
                                            <p:cond delay="0"/>
                                          </p:stCondLst>
                                        </p:cTn>
                                        <p:tgtEl>
                                          <p:spTgt spid="578"/>
                                        </p:tgtEl>
                                        <p:attrNameLst>
                                          <p:attrName>style.visibility</p:attrName>
                                        </p:attrNameLst>
                                      </p:cBhvr>
                                      <p:to>
                                        <p:strVal val="visible"/>
                                      </p:to>
                                    </p:set>
                                    <p:animEffect filter="fade" transition="in">
                                      <p:cBhvr>
                                        <p:cTn dur="1000"/>
                                        <p:tgtEl>
                                          <p:spTgt spid="578"/>
                                        </p:tgtEl>
                                      </p:cBhvr>
                                    </p:animEffect>
                                  </p:childTnLst>
                                </p:cTn>
                              </p:par>
                            </p:childTnLst>
                          </p:cTn>
                        </p:par>
                        <p:par>
                          <p:cTn fill="hold">
                            <p:stCondLst>
                              <p:cond delay="8500"/>
                            </p:stCondLst>
                            <p:childTnLst>
                              <p:par>
                                <p:cTn fill="hold" nodeType="afterEffect" presetClass="entr" presetID="10" presetSubtype="0">
                                  <p:stCondLst>
                                    <p:cond delay="0"/>
                                  </p:stCondLst>
                                  <p:childTnLst>
                                    <p:set>
                                      <p:cBhvr>
                                        <p:cTn dur="1" fill="hold">
                                          <p:stCondLst>
                                            <p:cond delay="0"/>
                                          </p:stCondLst>
                                        </p:cTn>
                                        <p:tgtEl>
                                          <p:spTgt spid="596"/>
                                        </p:tgtEl>
                                        <p:attrNameLst>
                                          <p:attrName>style.visibility</p:attrName>
                                        </p:attrNameLst>
                                      </p:cBhvr>
                                      <p:to>
                                        <p:strVal val="visible"/>
                                      </p:to>
                                    </p:set>
                                    <p:animEffect filter="fade" transition="in">
                                      <p:cBhvr>
                                        <p:cTn dur="500"/>
                                        <p:tgtEl>
                                          <p:spTgt spid="596"/>
                                        </p:tgtEl>
                                      </p:cBhvr>
                                    </p:animEffect>
                                  </p:childTnLst>
                                </p:cTn>
                              </p:par>
                            </p:childTnLst>
                          </p:cTn>
                        </p:par>
                        <p:par>
                          <p:cTn fill="hold">
                            <p:stCondLst>
                              <p:cond delay="9000"/>
                            </p:stCondLst>
                            <p:childTnLst>
                              <p:par>
                                <p:cTn fill="hold" nodeType="afterEffect" presetClass="entr" presetID="10" presetSubtype="0">
                                  <p:stCondLst>
                                    <p:cond delay="1000"/>
                                  </p:stCondLst>
                                  <p:childTnLst>
                                    <p:set>
                                      <p:cBhvr>
                                        <p:cTn dur="1" fill="hold">
                                          <p:stCondLst>
                                            <p:cond delay="0"/>
                                          </p:stCondLst>
                                        </p:cTn>
                                        <p:tgtEl>
                                          <p:spTgt spid="592"/>
                                        </p:tgtEl>
                                        <p:attrNameLst>
                                          <p:attrName>style.visibility</p:attrName>
                                        </p:attrNameLst>
                                      </p:cBhvr>
                                      <p:to>
                                        <p:strVal val="visible"/>
                                      </p:to>
                                    </p:set>
                                    <p:animEffect filter="fade" transition="in">
                                      <p:cBhvr>
                                        <p:cTn dur="500"/>
                                        <p:tgtEl>
                                          <p:spTgt spid="592"/>
                                        </p:tgtEl>
                                      </p:cBhvr>
                                    </p:animEffect>
                                  </p:childTnLst>
                                </p:cTn>
                              </p:par>
                            </p:childTnLst>
                          </p:cTn>
                        </p:par>
                        <p:par>
                          <p:cTn fill="hold">
                            <p:stCondLst>
                              <p:cond delay="9500"/>
                            </p:stCondLst>
                            <p:childTnLst>
                              <p:par>
                                <p:cTn fill="hold" nodeType="afterEffect" presetClass="entr" presetID="10" presetSubtype="0">
                                  <p:stCondLst>
                                    <p:cond delay="0"/>
                                  </p:stCondLst>
                                  <p:childTnLst>
                                    <p:set>
                                      <p:cBhvr>
                                        <p:cTn dur="1" fill="hold">
                                          <p:stCondLst>
                                            <p:cond delay="0"/>
                                          </p:stCondLst>
                                        </p:cTn>
                                        <p:tgtEl>
                                          <p:spTgt spid="599"/>
                                        </p:tgtEl>
                                        <p:attrNameLst>
                                          <p:attrName>style.visibility</p:attrName>
                                        </p:attrNameLst>
                                      </p:cBhvr>
                                      <p:to>
                                        <p:strVal val="visible"/>
                                      </p:to>
                                    </p:set>
                                    <p:animEffect filter="fade" transition="in">
                                      <p:cBhvr>
                                        <p:cTn dur="500"/>
                                        <p:tgtEl>
                                          <p:spTgt spid="599"/>
                                        </p:tgtEl>
                                      </p:cBhvr>
                                    </p:animEffect>
                                  </p:childTnLst>
                                </p:cTn>
                              </p:par>
                            </p:childTnLst>
                          </p:cTn>
                        </p:par>
                        <p:par>
                          <p:cTn fill="hold">
                            <p:stCondLst>
                              <p:cond delay="10000"/>
                            </p:stCondLst>
                            <p:childTnLst>
                              <p:par>
                                <p:cTn fill="hold" nodeType="afterEffect" presetClass="entr" presetID="10" presetSubtype="0">
                                  <p:stCondLst>
                                    <p:cond delay="0"/>
                                  </p:stCondLst>
                                  <p:childTnLst>
                                    <p:set>
                                      <p:cBhvr>
                                        <p:cTn dur="1" fill="hold">
                                          <p:stCondLst>
                                            <p:cond delay="0"/>
                                          </p:stCondLst>
                                        </p:cTn>
                                        <p:tgtEl>
                                          <p:spTgt spid="581"/>
                                        </p:tgtEl>
                                        <p:attrNameLst>
                                          <p:attrName>style.visibility</p:attrName>
                                        </p:attrNameLst>
                                      </p:cBhvr>
                                      <p:to>
                                        <p:strVal val="visible"/>
                                      </p:to>
                                    </p:set>
                                    <p:animEffect filter="fade" transition="in">
                                      <p:cBhvr>
                                        <p:cTn dur="1000"/>
                                        <p:tgtEl>
                                          <p:spTgt spid="581"/>
                                        </p:tgtEl>
                                      </p:cBhvr>
                                    </p:animEffect>
                                  </p:childTnLst>
                                </p:cTn>
                              </p:par>
                            </p:childTnLst>
                          </p:cTn>
                        </p:par>
                        <p:par>
                          <p:cTn fill="hold">
                            <p:stCondLst>
                              <p:cond delay="11000"/>
                            </p:stCondLst>
                            <p:childTnLst>
                              <p:par>
                                <p:cTn fill="hold" nodeType="afterEffect" presetClass="entr" presetID="10" presetSubtype="0">
                                  <p:stCondLst>
                                    <p:cond delay="0"/>
                                  </p:stCondLst>
                                  <p:childTnLst>
                                    <p:set>
                                      <p:cBhvr>
                                        <p:cTn dur="1" fill="hold">
                                          <p:stCondLst>
                                            <p:cond delay="0"/>
                                          </p:stCondLst>
                                        </p:cTn>
                                        <p:tgtEl>
                                          <p:spTgt spid="584"/>
                                        </p:tgtEl>
                                        <p:attrNameLst>
                                          <p:attrName>style.visibility</p:attrName>
                                        </p:attrNameLst>
                                      </p:cBhvr>
                                      <p:to>
                                        <p:strVal val="visible"/>
                                      </p:to>
                                    </p:set>
                                    <p:animEffect filter="fade" transition="in">
                                      <p:cBhvr>
                                        <p:cTn dur="1000"/>
                                        <p:tgtEl>
                                          <p:spTgt spid="584"/>
                                        </p:tgtEl>
                                      </p:cBhvr>
                                    </p:animEffect>
                                  </p:childTnLst>
                                </p:cTn>
                              </p:par>
                            </p:childTnLst>
                          </p:cTn>
                        </p:par>
                        <p:par>
                          <p:cTn fill="hold">
                            <p:stCondLst>
                              <p:cond delay="12000"/>
                            </p:stCondLst>
                            <p:childTnLst>
                              <p:par>
                                <p:cTn fill="hold" nodeType="afterEffect" presetClass="entr" presetID="10" presetSubtype="0">
                                  <p:stCondLst>
                                    <p:cond delay="0"/>
                                  </p:stCondLst>
                                  <p:childTnLst>
                                    <p:set>
                                      <p:cBhvr>
                                        <p:cTn dur="1" fill="hold">
                                          <p:stCondLst>
                                            <p:cond delay="0"/>
                                          </p:stCondLst>
                                        </p:cTn>
                                        <p:tgtEl>
                                          <p:spTgt spid="602"/>
                                        </p:tgtEl>
                                        <p:attrNameLst>
                                          <p:attrName>style.visibility</p:attrName>
                                        </p:attrNameLst>
                                      </p:cBhvr>
                                      <p:to>
                                        <p:strVal val="visible"/>
                                      </p:to>
                                    </p:set>
                                    <p:animEffect filter="fade" transition="in">
                                      <p:cBhvr>
                                        <p:cTn dur="500"/>
                                        <p:tgtEl>
                                          <p:spTgt spid="602"/>
                                        </p:tgtEl>
                                      </p:cBhvr>
                                    </p:animEffect>
                                  </p:childTnLst>
                                </p:cTn>
                              </p:par>
                            </p:childTnLst>
                          </p:cTn>
                        </p:par>
                        <p:par>
                          <p:cTn fill="hold">
                            <p:stCondLst>
                              <p:cond delay="12500"/>
                            </p:stCondLst>
                            <p:childTnLst>
                              <p:par>
                                <p:cTn fill="hold" nodeType="afterEffect" presetClass="entr" presetID="10" presetSubtype="0">
                                  <p:stCondLst>
                                    <p:cond delay="0"/>
                                  </p:stCondLst>
                                  <p:childTnLst>
                                    <p:set>
                                      <p:cBhvr>
                                        <p:cTn dur="1" fill="hold">
                                          <p:stCondLst>
                                            <p:cond delay="0"/>
                                          </p:stCondLst>
                                        </p:cTn>
                                        <p:tgtEl>
                                          <p:spTgt spid="549"/>
                                        </p:tgtEl>
                                        <p:attrNameLst>
                                          <p:attrName>style.visibility</p:attrName>
                                        </p:attrNameLst>
                                      </p:cBhvr>
                                      <p:to>
                                        <p:strVal val="visible"/>
                                      </p:to>
                                    </p:set>
                                    <p:animEffect filter="fade" transition="in">
                                      <p:cBhvr>
                                        <p:cTn dur="500"/>
                                        <p:tgtEl>
                                          <p:spTgt spid="54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08" name="Shape 608"/>
        <p:cNvGrpSpPr/>
        <p:nvPr/>
      </p:nvGrpSpPr>
      <p:grpSpPr>
        <a:xfrm>
          <a:off x="0" y="0"/>
          <a:ext cx="0" cy="0"/>
          <a:chOff x="0" y="0"/>
          <a:chExt cx="0" cy="0"/>
        </a:xfrm>
      </p:grpSpPr>
      <p:sp>
        <p:nvSpPr>
          <p:cNvPr id="609" name="Google Shape;609;p60"/>
          <p:cNvSpPr txBox="1"/>
          <p:nvPr>
            <p:ph type="title"/>
          </p:nvPr>
        </p:nvSpPr>
        <p:spPr>
          <a:xfrm>
            <a:off x="304800" y="685800"/>
            <a:ext cx="8839200" cy="5334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520" u="none" cap="none" strike="noStrike">
                <a:solidFill>
                  <a:srgbClr val="7E0000"/>
                </a:solidFill>
                <a:latin typeface="Arimo"/>
                <a:ea typeface="Arimo"/>
                <a:cs typeface="Arimo"/>
                <a:sym typeface="Arimo"/>
              </a:rPr>
              <a:t>Policy of government to respond contractionary demand shock</a:t>
            </a:r>
            <a:endParaRPr b="0" i="0" sz="2520" u="none" cap="none" strike="noStrike">
              <a:solidFill>
                <a:srgbClr val="7E0000"/>
              </a:solidFill>
              <a:latin typeface="Arimo"/>
              <a:ea typeface="Arimo"/>
              <a:cs typeface="Arimo"/>
              <a:sym typeface="Arimo"/>
            </a:endParaRPr>
          </a:p>
        </p:txBody>
      </p:sp>
      <p:grpSp>
        <p:nvGrpSpPr>
          <p:cNvPr id="610" name="Google Shape;610;p60"/>
          <p:cNvGrpSpPr/>
          <p:nvPr/>
        </p:nvGrpSpPr>
        <p:grpSpPr>
          <a:xfrm>
            <a:off x="1135063" y="1389063"/>
            <a:ext cx="6346825" cy="3184526"/>
            <a:chOff x="1135612" y="1151956"/>
            <a:chExt cx="6345451" cy="3183333"/>
          </a:xfrm>
        </p:grpSpPr>
        <p:grpSp>
          <p:nvGrpSpPr>
            <p:cNvPr id="611" name="Google Shape;611;p60"/>
            <p:cNvGrpSpPr/>
            <p:nvPr/>
          </p:nvGrpSpPr>
          <p:grpSpPr>
            <a:xfrm>
              <a:off x="1816501" y="1199563"/>
              <a:ext cx="5664562" cy="3135726"/>
              <a:chOff x="1816501" y="1199563"/>
              <a:chExt cx="5664562" cy="3135726"/>
            </a:xfrm>
          </p:grpSpPr>
          <p:cxnSp>
            <p:nvCxnSpPr>
              <p:cNvPr id="612" name="Google Shape;612;p60"/>
              <p:cNvCxnSpPr/>
              <p:nvPr/>
            </p:nvCxnSpPr>
            <p:spPr>
              <a:xfrm rot="5400000">
                <a:off x="249433"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613" name="Google Shape;613;p60"/>
              <p:cNvSpPr/>
              <p:nvPr/>
            </p:nvSpPr>
            <p:spPr>
              <a:xfrm>
                <a:off x="1840310" y="1199563"/>
                <a:ext cx="5640753"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614" name="Google Shape;614;p60"/>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615" name="Google Shape;615;p60"/>
          <p:cNvGrpSpPr/>
          <p:nvPr/>
        </p:nvGrpSpPr>
        <p:grpSpPr>
          <a:xfrm>
            <a:off x="2514600" y="1338263"/>
            <a:ext cx="1355725" cy="3567112"/>
            <a:chOff x="2513819" y="1338095"/>
            <a:chExt cx="1355981" cy="3566665"/>
          </a:xfrm>
        </p:grpSpPr>
        <p:grpSp>
          <p:nvGrpSpPr>
            <p:cNvPr id="616" name="Google Shape;616;p60"/>
            <p:cNvGrpSpPr/>
            <p:nvPr/>
          </p:nvGrpSpPr>
          <p:grpSpPr>
            <a:xfrm>
              <a:off x="2513819" y="1338095"/>
              <a:ext cx="1144803" cy="3234920"/>
              <a:chOff x="2513797" y="1100893"/>
              <a:chExt cx="1144803" cy="3234221"/>
            </a:xfrm>
          </p:grpSpPr>
          <p:cxnSp>
            <p:nvCxnSpPr>
              <p:cNvPr id="617" name="Google Shape;617;p60"/>
              <p:cNvCxnSpPr/>
              <p:nvPr/>
            </p:nvCxnSpPr>
            <p:spPr>
              <a:xfrm rot="5400000">
                <a:off x="2304131" y="2980645"/>
                <a:ext cx="2707351" cy="1588"/>
              </a:xfrm>
              <a:prstGeom prst="straightConnector1">
                <a:avLst/>
              </a:prstGeom>
              <a:noFill/>
              <a:ln cap="flat" cmpd="sng" w="57150">
                <a:solidFill>
                  <a:srgbClr val="007600"/>
                </a:solidFill>
                <a:prstDash val="solid"/>
                <a:round/>
                <a:headEnd len="sm" w="sm" type="none"/>
                <a:tailEnd len="sm" w="sm" type="none"/>
              </a:ln>
            </p:spPr>
          </p:cxnSp>
          <p:sp>
            <p:nvSpPr>
              <p:cNvPr id="618" name="Google Shape;618;p60"/>
              <p:cNvSpPr txBox="1"/>
              <p:nvPr/>
            </p:nvSpPr>
            <p:spPr>
              <a:xfrm>
                <a:off x="2513797" y="1100893"/>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619" name="Google Shape;619;p60"/>
            <p:cNvSpPr txBox="1"/>
            <p:nvPr/>
          </p:nvSpPr>
          <p:spPr>
            <a:xfrm>
              <a:off x="3473538"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620" name="Google Shape;620;p60"/>
          <p:cNvGrpSpPr/>
          <p:nvPr/>
        </p:nvGrpSpPr>
        <p:grpSpPr>
          <a:xfrm>
            <a:off x="2197100" y="1301750"/>
            <a:ext cx="3797300" cy="2403475"/>
            <a:chOff x="2445905" y="1373642"/>
            <a:chExt cx="3798666" cy="2402781"/>
          </a:xfrm>
        </p:grpSpPr>
        <p:cxnSp>
          <p:nvCxnSpPr>
            <p:cNvPr id="621" name="Google Shape;621;p60"/>
            <p:cNvCxnSpPr/>
            <p:nvPr/>
          </p:nvCxnSpPr>
          <p:spPr>
            <a:xfrm flipH="1" rot="10800000">
              <a:off x="2445905" y="1948151"/>
              <a:ext cx="2660020" cy="1828272"/>
            </a:xfrm>
            <a:prstGeom prst="straightConnector1">
              <a:avLst/>
            </a:prstGeom>
            <a:noFill/>
            <a:ln cap="flat" cmpd="sng" w="38100">
              <a:solidFill>
                <a:srgbClr val="0000B8"/>
              </a:solidFill>
              <a:prstDash val="solid"/>
              <a:round/>
              <a:headEnd len="sm" w="sm" type="none"/>
              <a:tailEnd len="sm" w="sm" type="none"/>
            </a:ln>
          </p:spPr>
        </p:cxnSp>
        <p:sp>
          <p:nvSpPr>
            <p:cNvPr id="622" name="Google Shape;622;p60"/>
            <p:cNvSpPr txBox="1"/>
            <p:nvPr/>
          </p:nvSpPr>
          <p:spPr>
            <a:xfrm>
              <a:off x="5031562" y="1373642"/>
              <a:ext cx="1213009" cy="83079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623" name="Google Shape;623;p60"/>
          <p:cNvGrpSpPr/>
          <p:nvPr/>
        </p:nvGrpSpPr>
        <p:grpSpPr>
          <a:xfrm>
            <a:off x="2732088" y="2125663"/>
            <a:ext cx="5154612" cy="2389187"/>
            <a:chOff x="2790825" y="2280116"/>
            <a:chExt cx="5155154" cy="2388642"/>
          </a:xfrm>
        </p:grpSpPr>
        <p:cxnSp>
          <p:nvCxnSpPr>
            <p:cNvPr id="624" name="Google Shape;624;p60"/>
            <p:cNvCxnSpPr/>
            <p:nvPr/>
          </p:nvCxnSpPr>
          <p:spPr>
            <a:xfrm>
              <a:off x="2790825" y="2280116"/>
              <a:ext cx="3230902" cy="2066454"/>
            </a:xfrm>
            <a:prstGeom prst="straightConnector1">
              <a:avLst/>
            </a:prstGeom>
            <a:noFill/>
            <a:ln cap="flat" cmpd="sng" w="38100">
              <a:solidFill>
                <a:srgbClr val="0000B8"/>
              </a:solidFill>
              <a:prstDash val="solid"/>
              <a:round/>
              <a:headEnd len="sm" w="sm" type="none"/>
              <a:tailEnd len="sm" w="sm" type="none"/>
            </a:ln>
          </p:spPr>
        </p:cxnSp>
        <p:sp>
          <p:nvSpPr>
            <p:cNvPr id="625" name="Google Shape;625;p60"/>
            <p:cNvSpPr txBox="1"/>
            <p:nvPr/>
          </p:nvSpPr>
          <p:spPr>
            <a:xfrm>
              <a:off x="5553980" y="4330278"/>
              <a:ext cx="2391999" cy="33848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 AD</a:t>
              </a:r>
              <a:r>
                <a:rPr baseline="-25000" lang="en-US" sz="1600">
                  <a:solidFill>
                    <a:schemeClr val="dk1"/>
                  </a:solidFill>
                  <a:latin typeface="Arial"/>
                  <a:ea typeface="Arial"/>
                  <a:cs typeface="Arial"/>
                  <a:sym typeface="Arial"/>
                </a:rPr>
                <a:t>1</a:t>
              </a:r>
              <a:endParaRPr/>
            </a:p>
          </p:txBody>
        </p:sp>
      </p:grpSp>
      <p:grpSp>
        <p:nvGrpSpPr>
          <p:cNvPr id="626" name="Google Shape;626;p60"/>
          <p:cNvGrpSpPr/>
          <p:nvPr/>
        </p:nvGrpSpPr>
        <p:grpSpPr>
          <a:xfrm>
            <a:off x="2054225" y="2517775"/>
            <a:ext cx="3328988" cy="1982788"/>
            <a:chOff x="3279718" y="2602659"/>
            <a:chExt cx="3328696" cy="1982998"/>
          </a:xfrm>
        </p:grpSpPr>
        <p:cxnSp>
          <p:nvCxnSpPr>
            <p:cNvPr id="627" name="Google Shape;627;p60"/>
            <p:cNvCxnSpPr/>
            <p:nvPr/>
          </p:nvCxnSpPr>
          <p:spPr>
            <a:xfrm>
              <a:off x="3279718" y="2602659"/>
              <a:ext cx="2741373" cy="1743260"/>
            </a:xfrm>
            <a:prstGeom prst="straightConnector1">
              <a:avLst/>
            </a:prstGeom>
            <a:noFill/>
            <a:ln cap="flat" cmpd="sng" w="38100">
              <a:solidFill>
                <a:srgbClr val="C00000"/>
              </a:solidFill>
              <a:prstDash val="solid"/>
              <a:round/>
              <a:headEnd len="sm" w="sm" type="none"/>
              <a:tailEnd len="sm" w="sm" type="none"/>
            </a:ln>
          </p:spPr>
        </p:cxnSp>
        <p:sp>
          <p:nvSpPr>
            <p:cNvPr id="628" name="Google Shape;628;p60"/>
            <p:cNvSpPr txBox="1"/>
            <p:nvPr/>
          </p:nvSpPr>
          <p:spPr>
            <a:xfrm>
              <a:off x="6064646" y="4247176"/>
              <a:ext cx="543768"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AD</a:t>
              </a:r>
              <a:r>
                <a:rPr baseline="-25000" lang="en-US" sz="1600">
                  <a:solidFill>
                    <a:schemeClr val="dk1"/>
                  </a:solidFill>
                  <a:latin typeface="Arial"/>
                  <a:ea typeface="Arial"/>
                  <a:cs typeface="Arial"/>
                  <a:sym typeface="Arial"/>
                </a:rPr>
                <a:t>2</a:t>
              </a:r>
              <a:endParaRPr/>
            </a:p>
          </p:txBody>
        </p:sp>
      </p:grpSp>
      <p:grpSp>
        <p:nvGrpSpPr>
          <p:cNvPr id="629" name="Google Shape;629;p60"/>
          <p:cNvGrpSpPr/>
          <p:nvPr/>
        </p:nvGrpSpPr>
        <p:grpSpPr>
          <a:xfrm>
            <a:off x="1804988" y="4570413"/>
            <a:ext cx="6340475" cy="338137"/>
            <a:chOff x="1805049" y="4332480"/>
            <a:chExt cx="6340466" cy="337969"/>
          </a:xfrm>
        </p:grpSpPr>
        <p:cxnSp>
          <p:nvCxnSpPr>
            <p:cNvPr id="630" name="Google Shape;630;p60"/>
            <p:cNvCxnSpPr/>
            <p:nvPr/>
          </p:nvCxnSpPr>
          <p:spPr>
            <a:xfrm>
              <a:off x="1805049" y="4334066"/>
              <a:ext cx="5711817" cy="0"/>
            </a:xfrm>
            <a:prstGeom prst="straightConnector1">
              <a:avLst/>
            </a:prstGeom>
            <a:noFill/>
            <a:ln cap="flat" cmpd="sng" w="28575">
              <a:solidFill>
                <a:schemeClr val="dk1"/>
              </a:solidFill>
              <a:prstDash val="solid"/>
              <a:round/>
              <a:headEnd len="sm" w="sm" type="none"/>
              <a:tailEnd len="sm" w="sm" type="none"/>
            </a:ln>
          </p:spPr>
        </p:cxnSp>
        <p:sp>
          <p:nvSpPr>
            <p:cNvPr id="631" name="Google Shape;631;p60"/>
            <p:cNvSpPr txBox="1"/>
            <p:nvPr/>
          </p:nvSpPr>
          <p:spPr>
            <a:xfrm>
              <a:off x="6292161" y="4332480"/>
              <a:ext cx="1853354"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cxnSp>
        <p:nvCxnSpPr>
          <p:cNvPr id="632" name="Google Shape;632;p60"/>
          <p:cNvCxnSpPr/>
          <p:nvPr/>
        </p:nvCxnSpPr>
        <p:spPr>
          <a:xfrm rot="10800000">
            <a:off x="4114800" y="3705225"/>
            <a:ext cx="741363" cy="0"/>
          </a:xfrm>
          <a:prstGeom prst="straightConnector1">
            <a:avLst/>
          </a:prstGeom>
          <a:noFill/>
          <a:ln cap="flat" cmpd="sng" w="9525">
            <a:solidFill>
              <a:srgbClr val="AE350A"/>
            </a:solidFill>
            <a:prstDash val="solid"/>
            <a:round/>
            <a:headEnd len="sm" w="sm" type="none"/>
            <a:tailEnd len="med" w="med" type="stealth"/>
          </a:ln>
        </p:spPr>
      </p:cxnSp>
      <p:cxnSp>
        <p:nvCxnSpPr>
          <p:cNvPr id="633" name="Google Shape;633;p60"/>
          <p:cNvCxnSpPr/>
          <p:nvPr/>
        </p:nvCxnSpPr>
        <p:spPr>
          <a:xfrm>
            <a:off x="3870325" y="3389312"/>
            <a:ext cx="790575" cy="0"/>
          </a:xfrm>
          <a:prstGeom prst="straightConnector1">
            <a:avLst/>
          </a:prstGeom>
          <a:noFill/>
          <a:ln cap="flat" cmpd="sng" w="9525">
            <a:solidFill>
              <a:srgbClr val="AE350A"/>
            </a:solidFill>
            <a:prstDash val="solid"/>
            <a:round/>
            <a:headEnd len="sm" w="sm" type="none"/>
            <a:tailEnd len="med" w="med" type="stealth"/>
          </a:ln>
        </p:spPr>
      </p:cxnSp>
      <p:sp>
        <p:nvSpPr>
          <p:cNvPr id="634" name="Google Shape;634;p60"/>
          <p:cNvSpPr txBox="1"/>
          <p:nvPr/>
        </p:nvSpPr>
        <p:spPr>
          <a:xfrm>
            <a:off x="4347369" y="3581400"/>
            <a:ext cx="49202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(1)</a:t>
            </a:r>
            <a:endParaRPr sz="1800">
              <a:solidFill>
                <a:schemeClr val="dk1"/>
              </a:solidFill>
              <a:latin typeface="Libre Baskerville"/>
              <a:ea typeface="Libre Baskerville"/>
              <a:cs typeface="Libre Baskerville"/>
              <a:sym typeface="Libre Baskerville"/>
            </a:endParaRPr>
          </a:p>
        </p:txBody>
      </p:sp>
      <p:sp>
        <p:nvSpPr>
          <p:cNvPr id="635" name="Google Shape;635;p60"/>
          <p:cNvSpPr txBox="1"/>
          <p:nvPr/>
        </p:nvSpPr>
        <p:spPr>
          <a:xfrm>
            <a:off x="3877397" y="3034785"/>
            <a:ext cx="49202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(2)</a:t>
            </a:r>
            <a:endParaRPr sz="1800">
              <a:solidFill>
                <a:schemeClr val="dk1"/>
              </a:solidFill>
              <a:latin typeface="Libre Baskerville"/>
              <a:ea typeface="Libre Baskerville"/>
              <a:cs typeface="Libre Baskerville"/>
              <a:sym typeface="Libre Baskerville"/>
            </a:endParaRPr>
          </a:p>
        </p:txBody>
      </p:sp>
      <p:sp>
        <p:nvSpPr>
          <p:cNvPr id="636" name="Google Shape;636;p60"/>
          <p:cNvSpPr txBox="1"/>
          <p:nvPr/>
        </p:nvSpPr>
        <p:spPr>
          <a:xfrm>
            <a:off x="1242436" y="4960662"/>
            <a:ext cx="7291964" cy="124649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500">
                <a:solidFill>
                  <a:schemeClr val="dk1"/>
                </a:solidFill>
                <a:latin typeface="Libre Baskerville"/>
                <a:ea typeface="Libre Baskerville"/>
                <a:cs typeface="Libre Baskerville"/>
                <a:sym typeface="Libre Baskerville"/>
              </a:rPr>
              <a:t>The government will implement policy such as increasing government spending to affect AD so that the AD curve shifts to the right. As a result, recession could be constrained</a:t>
            </a:r>
            <a:endParaRPr sz="2500">
              <a:solidFill>
                <a:schemeClr val="dk1"/>
              </a:solidFill>
              <a:latin typeface="Libre Baskerville"/>
              <a:ea typeface="Libre Baskerville"/>
              <a:cs typeface="Libre Baskerville"/>
              <a:sym typeface="Libre Baskerville"/>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10"/>
                                        </p:tgtEl>
                                        <p:attrNameLst>
                                          <p:attrName>style.visibility</p:attrName>
                                        </p:attrNameLst>
                                      </p:cBhvr>
                                      <p:to>
                                        <p:strVal val="visible"/>
                                      </p:to>
                                    </p:set>
                                    <p:animEffect filter="fade" transition="in">
                                      <p:cBhvr>
                                        <p:cTn dur="500"/>
                                        <p:tgtEl>
                                          <p:spTgt spid="610"/>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615"/>
                                        </p:tgtEl>
                                        <p:attrNameLst>
                                          <p:attrName>style.visibility</p:attrName>
                                        </p:attrNameLst>
                                      </p:cBhvr>
                                      <p:to>
                                        <p:strVal val="visible"/>
                                      </p:to>
                                    </p:set>
                                    <p:animEffect filter="fade" transition="in">
                                      <p:cBhvr>
                                        <p:cTn dur="1000"/>
                                        <p:tgtEl>
                                          <p:spTgt spid="615"/>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623"/>
                                        </p:tgtEl>
                                        <p:attrNameLst>
                                          <p:attrName>style.visibility</p:attrName>
                                        </p:attrNameLst>
                                      </p:cBhvr>
                                      <p:to>
                                        <p:strVal val="visible"/>
                                      </p:to>
                                    </p:set>
                                    <p:animEffect filter="fade" transition="in">
                                      <p:cBhvr>
                                        <p:cTn dur="1000"/>
                                        <p:tgtEl>
                                          <p:spTgt spid="623"/>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620"/>
                                        </p:tgtEl>
                                        <p:attrNameLst>
                                          <p:attrName>style.visibility</p:attrName>
                                        </p:attrNameLst>
                                      </p:cBhvr>
                                      <p:to>
                                        <p:strVal val="visible"/>
                                      </p:to>
                                    </p:set>
                                    <p:animEffect filter="fade" transition="in">
                                      <p:cBhvr>
                                        <p:cTn dur="1000"/>
                                        <p:tgtEl>
                                          <p:spTgt spid="620"/>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626"/>
                                        </p:tgtEl>
                                        <p:attrNameLst>
                                          <p:attrName>style.visibility</p:attrName>
                                        </p:attrNameLst>
                                      </p:cBhvr>
                                      <p:to>
                                        <p:strVal val="visible"/>
                                      </p:to>
                                    </p:set>
                                    <p:animEffect filter="fade" transition="in">
                                      <p:cBhvr>
                                        <p:cTn dur="1000"/>
                                        <p:tgtEl>
                                          <p:spTgt spid="626"/>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629"/>
                                        </p:tgtEl>
                                        <p:attrNameLst>
                                          <p:attrName>style.visibility</p:attrName>
                                        </p:attrNameLst>
                                      </p:cBhvr>
                                      <p:to>
                                        <p:strVal val="visible"/>
                                      </p:to>
                                    </p:set>
                                    <p:animEffect filter="fade" transition="in">
                                      <p:cBhvr>
                                        <p:cTn dur="500"/>
                                        <p:tgtEl>
                                          <p:spTgt spid="62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40" name="Shape 640"/>
        <p:cNvGrpSpPr/>
        <p:nvPr/>
      </p:nvGrpSpPr>
      <p:grpSpPr>
        <a:xfrm>
          <a:off x="0" y="0"/>
          <a:ext cx="0" cy="0"/>
          <a:chOff x="0" y="0"/>
          <a:chExt cx="0" cy="0"/>
        </a:xfrm>
      </p:grpSpPr>
      <p:sp>
        <p:nvSpPr>
          <p:cNvPr id="641" name="Google Shape;641;p61"/>
          <p:cNvSpPr txBox="1"/>
          <p:nvPr>
            <p:ph idx="1" type="body"/>
          </p:nvPr>
        </p:nvSpPr>
        <p:spPr>
          <a:xfrm>
            <a:off x="457200" y="1447800"/>
            <a:ext cx="84582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1 The effects of a shift in aggregate demand</a:t>
            </a:r>
            <a:r>
              <a:rPr b="0" i="0" lang="en-US" sz="2600" u="none" cap="none" strike="noStrike">
                <a:solidFill>
                  <a:schemeClr val="dk1"/>
                </a:solidFill>
                <a:latin typeface="Libre Baskerville"/>
                <a:ea typeface="Libre Baskerville"/>
                <a:cs typeface="Libre Baskerville"/>
                <a:sym typeface="Libre Baskerville"/>
              </a:rPr>
              <a:t>: </a:t>
            </a:r>
            <a:r>
              <a:rPr b="1" i="1" lang="en-US" sz="2600" u="none" cap="none" strike="noStrike">
                <a:solidFill>
                  <a:schemeClr val="dk1"/>
                </a:solidFill>
                <a:latin typeface="Libre Baskerville"/>
                <a:ea typeface="Libre Baskerville"/>
                <a:cs typeface="Libre Baskerville"/>
                <a:sym typeface="Libre Baskerville"/>
              </a:rPr>
              <a:t>expansionary demand shock and contractionary demand shock</a:t>
            </a:r>
            <a:endParaRPr b="1" i="1"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Expansionary demand shock</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Factor: Decrease of interest rate affects aggregate demand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Aggregate demand – shifts left</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Short-run: Output rises &amp; Price level increases</a:t>
            </a:r>
            <a:endParaRPr b="0" i="0" sz="2400" u="none" cap="none" strike="noStrike">
              <a:solidFill>
                <a:schemeClr val="dk1"/>
              </a:solidFill>
              <a:latin typeface="Libre Baskerville"/>
              <a:ea typeface="Libre Baskerville"/>
              <a:cs typeface="Libre Baskerville"/>
              <a:sym typeface="Libre Baskerville"/>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Long-run: Short-run aggregate supply curve – shifts left </a:t>
            </a:r>
            <a:r>
              <a:rPr b="0" i="0" lang="en-US" sz="2400" u="none" cap="none" strike="noStrike">
                <a:solidFill>
                  <a:schemeClr val="dk1"/>
                </a:solidFill>
                <a:latin typeface="Times New Roman"/>
                <a:ea typeface="Times New Roman"/>
                <a:cs typeface="Times New Roman"/>
                <a:sym typeface="Times New Roman"/>
              </a:rPr>
              <a:t>→ </a:t>
            </a:r>
            <a:r>
              <a:rPr b="0" i="0" lang="en-US" sz="2400" u="none" cap="none" strike="noStrike">
                <a:solidFill>
                  <a:schemeClr val="dk1"/>
                </a:solidFill>
                <a:latin typeface="Libre Baskerville"/>
                <a:ea typeface="Libre Baskerville"/>
                <a:cs typeface="Libre Baskerville"/>
                <a:sym typeface="Libre Baskerville"/>
              </a:rPr>
              <a:t>Output – natural rate and Price level – rises </a:t>
            </a:r>
            <a:endParaRPr b="0" i="0" sz="24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t>
            </a:r>
            <a:endParaRPr b="0" i="0" sz="2600" u="none" cap="none" strike="noStrike">
              <a:solidFill>
                <a:schemeClr val="dk1"/>
              </a:solidFill>
              <a:latin typeface="Libre Baskerville"/>
              <a:ea typeface="Libre Baskerville"/>
              <a:cs typeface="Libre Baskerville"/>
              <a:sym typeface="Libre Baskerville"/>
            </a:endParaRPr>
          </a:p>
        </p:txBody>
      </p:sp>
      <p:sp>
        <p:nvSpPr>
          <p:cNvPr id="642" name="Google Shape;642;p61"/>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Explain behaviors of the economy via AD – AS model </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46" name="Shape 646"/>
        <p:cNvGrpSpPr/>
        <p:nvPr/>
      </p:nvGrpSpPr>
      <p:grpSpPr>
        <a:xfrm>
          <a:off x="0" y="0"/>
          <a:ext cx="0" cy="0"/>
          <a:chOff x="0" y="0"/>
          <a:chExt cx="0" cy="0"/>
        </a:xfrm>
      </p:grpSpPr>
      <p:sp>
        <p:nvSpPr>
          <p:cNvPr id="647" name="Google Shape;647;p62"/>
          <p:cNvSpPr txBox="1"/>
          <p:nvPr>
            <p:ph type="title"/>
          </p:nvPr>
        </p:nvSpPr>
        <p:spPr>
          <a:xfrm>
            <a:off x="304800" y="685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A expansionary in aggregate demand</a:t>
            </a:r>
            <a:endParaRPr/>
          </a:p>
        </p:txBody>
      </p:sp>
      <p:grpSp>
        <p:nvGrpSpPr>
          <p:cNvPr id="648" name="Google Shape;648;p62"/>
          <p:cNvGrpSpPr/>
          <p:nvPr/>
        </p:nvGrpSpPr>
        <p:grpSpPr>
          <a:xfrm>
            <a:off x="1135063" y="1389063"/>
            <a:ext cx="6346825" cy="3184526"/>
            <a:chOff x="1135612" y="1151956"/>
            <a:chExt cx="6345451" cy="3183333"/>
          </a:xfrm>
        </p:grpSpPr>
        <p:grpSp>
          <p:nvGrpSpPr>
            <p:cNvPr id="649" name="Google Shape;649;p62"/>
            <p:cNvGrpSpPr/>
            <p:nvPr/>
          </p:nvGrpSpPr>
          <p:grpSpPr>
            <a:xfrm>
              <a:off x="1816501" y="1199563"/>
              <a:ext cx="5664562" cy="3135726"/>
              <a:chOff x="1816501" y="1199563"/>
              <a:chExt cx="5664562" cy="3135726"/>
            </a:xfrm>
          </p:grpSpPr>
          <p:cxnSp>
            <p:nvCxnSpPr>
              <p:cNvPr id="650" name="Google Shape;650;p62"/>
              <p:cNvCxnSpPr/>
              <p:nvPr/>
            </p:nvCxnSpPr>
            <p:spPr>
              <a:xfrm rot="5400000">
                <a:off x="249433"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651" name="Google Shape;651;p62"/>
              <p:cNvSpPr/>
              <p:nvPr/>
            </p:nvSpPr>
            <p:spPr>
              <a:xfrm>
                <a:off x="1840310" y="1199563"/>
                <a:ext cx="5640753"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652" name="Google Shape;652;p62"/>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653" name="Google Shape;653;p62"/>
          <p:cNvGrpSpPr/>
          <p:nvPr/>
        </p:nvGrpSpPr>
        <p:grpSpPr>
          <a:xfrm>
            <a:off x="1804988" y="4570413"/>
            <a:ext cx="6340475" cy="338137"/>
            <a:chOff x="1805049" y="4332480"/>
            <a:chExt cx="6340466" cy="337969"/>
          </a:xfrm>
        </p:grpSpPr>
        <p:cxnSp>
          <p:nvCxnSpPr>
            <p:cNvPr id="654" name="Google Shape;654;p62"/>
            <p:cNvCxnSpPr/>
            <p:nvPr/>
          </p:nvCxnSpPr>
          <p:spPr>
            <a:xfrm>
              <a:off x="1805049" y="4334066"/>
              <a:ext cx="5711817" cy="0"/>
            </a:xfrm>
            <a:prstGeom prst="straightConnector1">
              <a:avLst/>
            </a:prstGeom>
            <a:noFill/>
            <a:ln cap="flat" cmpd="sng" w="28575">
              <a:solidFill>
                <a:schemeClr val="dk1"/>
              </a:solidFill>
              <a:prstDash val="solid"/>
              <a:round/>
              <a:headEnd len="sm" w="sm" type="none"/>
              <a:tailEnd len="sm" w="sm" type="none"/>
            </a:ln>
          </p:spPr>
        </p:cxnSp>
        <p:sp>
          <p:nvSpPr>
            <p:cNvPr id="655" name="Google Shape;655;p62"/>
            <p:cNvSpPr txBox="1"/>
            <p:nvPr/>
          </p:nvSpPr>
          <p:spPr>
            <a:xfrm>
              <a:off x="6292161" y="4332480"/>
              <a:ext cx="1853354"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sp>
        <p:nvSpPr>
          <p:cNvPr id="656" name="Google Shape;656;p62"/>
          <p:cNvSpPr txBox="1"/>
          <p:nvPr/>
        </p:nvSpPr>
        <p:spPr>
          <a:xfrm>
            <a:off x="27710" y="5245675"/>
            <a:ext cx="9144000" cy="156966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 rise in aggregate demand is represented with a rightward shift in the aggregate-demand curve from AD</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AD</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In the short run, the economy moves from point A to point B. Output rises from Y</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Y</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and the price level increases from P</a:t>
            </a:r>
            <a:r>
              <a:rPr baseline="-25000" lang="en-US" sz="1600">
                <a:solidFill>
                  <a:schemeClr val="dk1"/>
                </a:solidFill>
                <a:latin typeface="Arial"/>
                <a:ea typeface="Arial"/>
                <a:cs typeface="Arial"/>
                <a:sym typeface="Arial"/>
              </a:rPr>
              <a:t>1 </a:t>
            </a:r>
            <a:r>
              <a:rPr lang="en-US" sz="1600">
                <a:solidFill>
                  <a:schemeClr val="dk1"/>
                </a:solidFill>
                <a:latin typeface="Arial"/>
                <a:ea typeface="Arial"/>
                <a:cs typeface="Arial"/>
                <a:sym typeface="Arial"/>
              </a:rPr>
              <a:t>to P</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Over time, as the expected price level adjusts, the short-run aggregate-supply curve shifts to the left from AS</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AS</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and the economy reaches point C, where the new aggregate-demand curve crosses the long-run aggregate-supply curve. In the long run, the price level falls to P</a:t>
            </a:r>
            <a:r>
              <a:rPr baseline="-25000" lang="en-US" sz="1600">
                <a:solidFill>
                  <a:schemeClr val="dk1"/>
                </a:solidFill>
                <a:latin typeface="Arial"/>
                <a:ea typeface="Arial"/>
                <a:cs typeface="Arial"/>
                <a:sym typeface="Arial"/>
              </a:rPr>
              <a:t>3</a:t>
            </a:r>
            <a:r>
              <a:rPr lang="en-US" sz="1600">
                <a:solidFill>
                  <a:schemeClr val="dk1"/>
                </a:solidFill>
                <a:latin typeface="Arial"/>
                <a:ea typeface="Arial"/>
                <a:cs typeface="Arial"/>
                <a:sym typeface="Arial"/>
              </a:rPr>
              <a:t>, and output returns to its natural rate, Y</a:t>
            </a:r>
            <a:r>
              <a:rPr baseline="-25000" lang="en-US" sz="1600">
                <a:solidFill>
                  <a:schemeClr val="dk1"/>
                </a:solidFill>
                <a:latin typeface="Arial"/>
                <a:ea typeface="Arial"/>
                <a:cs typeface="Arial"/>
                <a:sym typeface="Arial"/>
              </a:rPr>
              <a:t>1</a:t>
            </a:r>
            <a:r>
              <a:rPr lang="en-US" sz="1600">
                <a:solidFill>
                  <a:srgbClr val="800080"/>
                </a:solidFill>
                <a:latin typeface="Arial"/>
                <a:ea typeface="Arial"/>
                <a:cs typeface="Arial"/>
                <a:sym typeface="Arial"/>
              </a:rPr>
              <a:t>.</a:t>
            </a:r>
            <a:endParaRPr/>
          </a:p>
        </p:txBody>
      </p:sp>
      <p:grpSp>
        <p:nvGrpSpPr>
          <p:cNvPr id="657" name="Google Shape;657;p62"/>
          <p:cNvGrpSpPr/>
          <p:nvPr/>
        </p:nvGrpSpPr>
        <p:grpSpPr>
          <a:xfrm>
            <a:off x="2514600" y="1338263"/>
            <a:ext cx="1355725" cy="3567112"/>
            <a:chOff x="2513819" y="1338095"/>
            <a:chExt cx="1355981" cy="3566665"/>
          </a:xfrm>
        </p:grpSpPr>
        <p:grpSp>
          <p:nvGrpSpPr>
            <p:cNvPr id="658" name="Google Shape;658;p62"/>
            <p:cNvGrpSpPr/>
            <p:nvPr/>
          </p:nvGrpSpPr>
          <p:grpSpPr>
            <a:xfrm>
              <a:off x="2513819" y="1338095"/>
              <a:ext cx="1144803" cy="3234920"/>
              <a:chOff x="2513797" y="1100893"/>
              <a:chExt cx="1144803" cy="3234221"/>
            </a:xfrm>
          </p:grpSpPr>
          <p:cxnSp>
            <p:nvCxnSpPr>
              <p:cNvPr id="659" name="Google Shape;659;p62"/>
              <p:cNvCxnSpPr/>
              <p:nvPr/>
            </p:nvCxnSpPr>
            <p:spPr>
              <a:xfrm rot="5400000">
                <a:off x="2304131" y="2980645"/>
                <a:ext cx="2707351" cy="1588"/>
              </a:xfrm>
              <a:prstGeom prst="straightConnector1">
                <a:avLst/>
              </a:prstGeom>
              <a:noFill/>
              <a:ln cap="flat" cmpd="sng" w="57150">
                <a:solidFill>
                  <a:srgbClr val="007600"/>
                </a:solidFill>
                <a:prstDash val="solid"/>
                <a:round/>
                <a:headEnd len="sm" w="sm" type="none"/>
                <a:tailEnd len="sm" w="sm" type="none"/>
              </a:ln>
            </p:spPr>
          </p:cxnSp>
          <p:sp>
            <p:nvSpPr>
              <p:cNvPr id="660" name="Google Shape;660;p62"/>
              <p:cNvSpPr txBox="1"/>
              <p:nvPr/>
            </p:nvSpPr>
            <p:spPr>
              <a:xfrm>
                <a:off x="2513797" y="1100893"/>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661" name="Google Shape;661;p62"/>
            <p:cNvSpPr txBox="1"/>
            <p:nvPr/>
          </p:nvSpPr>
          <p:spPr>
            <a:xfrm>
              <a:off x="3473538"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662" name="Google Shape;662;p62"/>
          <p:cNvGrpSpPr/>
          <p:nvPr/>
        </p:nvGrpSpPr>
        <p:grpSpPr>
          <a:xfrm>
            <a:off x="2197100" y="1876425"/>
            <a:ext cx="3952429" cy="1828800"/>
            <a:chOff x="2445905" y="1948151"/>
            <a:chExt cx="3953851" cy="1828272"/>
          </a:xfrm>
        </p:grpSpPr>
        <p:cxnSp>
          <p:nvCxnSpPr>
            <p:cNvPr id="663" name="Google Shape;663;p62"/>
            <p:cNvCxnSpPr/>
            <p:nvPr/>
          </p:nvCxnSpPr>
          <p:spPr>
            <a:xfrm flipH="1" rot="10800000">
              <a:off x="2445905" y="1948151"/>
              <a:ext cx="2660020" cy="1828272"/>
            </a:xfrm>
            <a:prstGeom prst="straightConnector1">
              <a:avLst/>
            </a:prstGeom>
            <a:noFill/>
            <a:ln cap="flat" cmpd="sng" w="38100">
              <a:solidFill>
                <a:srgbClr val="0000B8"/>
              </a:solidFill>
              <a:prstDash val="solid"/>
              <a:round/>
              <a:headEnd len="sm" w="sm" type="none"/>
              <a:tailEnd len="sm" w="sm" type="none"/>
            </a:ln>
          </p:spPr>
        </p:cxnSp>
        <p:sp>
          <p:nvSpPr>
            <p:cNvPr id="664" name="Google Shape;664;p62"/>
            <p:cNvSpPr txBox="1"/>
            <p:nvPr/>
          </p:nvSpPr>
          <p:spPr>
            <a:xfrm>
              <a:off x="5186747" y="2031156"/>
              <a:ext cx="1213009" cy="83079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665" name="Google Shape;665;p62"/>
          <p:cNvGrpSpPr/>
          <p:nvPr/>
        </p:nvGrpSpPr>
        <p:grpSpPr>
          <a:xfrm>
            <a:off x="2732088" y="2125663"/>
            <a:ext cx="3230563" cy="2402590"/>
            <a:chOff x="2790825" y="2280116"/>
            <a:chExt cx="3230902" cy="2402042"/>
          </a:xfrm>
        </p:grpSpPr>
        <p:cxnSp>
          <p:nvCxnSpPr>
            <p:cNvPr id="666" name="Google Shape;666;p62"/>
            <p:cNvCxnSpPr/>
            <p:nvPr/>
          </p:nvCxnSpPr>
          <p:spPr>
            <a:xfrm>
              <a:off x="2790825" y="2280116"/>
              <a:ext cx="3230902" cy="2066454"/>
            </a:xfrm>
            <a:prstGeom prst="straightConnector1">
              <a:avLst/>
            </a:prstGeom>
            <a:noFill/>
            <a:ln cap="flat" cmpd="sng" w="38100">
              <a:solidFill>
                <a:srgbClr val="0000B8"/>
              </a:solidFill>
              <a:prstDash val="solid"/>
              <a:round/>
              <a:headEnd len="sm" w="sm" type="none"/>
              <a:tailEnd len="sm" w="sm" type="none"/>
            </a:ln>
          </p:spPr>
        </p:cxnSp>
        <p:sp>
          <p:nvSpPr>
            <p:cNvPr id="667" name="Google Shape;667;p62"/>
            <p:cNvSpPr txBox="1"/>
            <p:nvPr/>
          </p:nvSpPr>
          <p:spPr>
            <a:xfrm>
              <a:off x="3210276" y="4343678"/>
              <a:ext cx="2391999" cy="33848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 AD</a:t>
              </a:r>
              <a:r>
                <a:rPr baseline="-25000" lang="en-US" sz="1600">
                  <a:solidFill>
                    <a:schemeClr val="dk1"/>
                  </a:solidFill>
                  <a:latin typeface="Arial"/>
                  <a:ea typeface="Arial"/>
                  <a:cs typeface="Arial"/>
                  <a:sym typeface="Arial"/>
                </a:rPr>
                <a:t>1</a:t>
              </a:r>
              <a:endParaRPr/>
            </a:p>
          </p:txBody>
        </p:sp>
      </p:grpSp>
      <p:grpSp>
        <p:nvGrpSpPr>
          <p:cNvPr id="668" name="Google Shape;668;p62"/>
          <p:cNvGrpSpPr/>
          <p:nvPr/>
        </p:nvGrpSpPr>
        <p:grpSpPr>
          <a:xfrm>
            <a:off x="1408064" y="2640357"/>
            <a:ext cx="2529687" cy="1052841"/>
            <a:chOff x="1408623" y="2651750"/>
            <a:chExt cx="2529188" cy="1054901"/>
          </a:xfrm>
        </p:grpSpPr>
        <p:grpSp>
          <p:nvGrpSpPr>
            <p:cNvPr id="669" name="Google Shape;669;p62"/>
            <p:cNvGrpSpPr/>
            <p:nvPr/>
          </p:nvGrpSpPr>
          <p:grpSpPr>
            <a:xfrm>
              <a:off x="1408623" y="2651750"/>
              <a:ext cx="2320137" cy="1054901"/>
              <a:chOff x="1408623" y="2651750"/>
              <a:chExt cx="2320137" cy="1054901"/>
            </a:xfrm>
          </p:grpSpPr>
          <p:grpSp>
            <p:nvGrpSpPr>
              <p:cNvPr id="670" name="Google Shape;670;p62"/>
              <p:cNvGrpSpPr/>
              <p:nvPr/>
            </p:nvGrpSpPr>
            <p:grpSpPr>
              <a:xfrm>
                <a:off x="1408623" y="2718212"/>
                <a:ext cx="2249092" cy="988439"/>
                <a:chOff x="1408312" y="2896869"/>
                <a:chExt cx="2249285" cy="988439"/>
              </a:xfrm>
            </p:grpSpPr>
            <p:cxnSp>
              <p:nvCxnSpPr>
                <p:cNvPr id="671" name="Google Shape;671;p62"/>
                <p:cNvCxnSpPr/>
                <p:nvPr/>
              </p:nvCxnSpPr>
              <p:spPr>
                <a:xfrm rot="10800000">
                  <a:off x="1829000" y="2896869"/>
                  <a:ext cx="1828597" cy="0"/>
                </a:xfrm>
                <a:prstGeom prst="straightConnector1">
                  <a:avLst/>
                </a:prstGeom>
                <a:noFill/>
                <a:ln cap="flat" cmpd="sng" w="9525">
                  <a:solidFill>
                    <a:schemeClr val="dk1"/>
                  </a:solidFill>
                  <a:prstDash val="dot"/>
                  <a:round/>
                  <a:headEnd len="sm" w="sm" type="none"/>
                  <a:tailEnd len="sm" w="sm" type="none"/>
                </a:ln>
              </p:spPr>
            </p:cxnSp>
            <p:sp>
              <p:nvSpPr>
                <p:cNvPr id="672" name="Google Shape;672;p62"/>
                <p:cNvSpPr txBox="1"/>
                <p:nvPr/>
              </p:nvSpPr>
              <p:spPr>
                <a:xfrm>
                  <a:off x="1408312" y="3546754"/>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1</a:t>
                  </a:r>
                  <a:endParaRPr/>
                </a:p>
              </p:txBody>
            </p:sp>
          </p:grpSp>
          <p:sp>
            <p:nvSpPr>
              <p:cNvPr id="673" name="Google Shape;673;p62"/>
              <p:cNvSpPr/>
              <p:nvPr/>
            </p:nvSpPr>
            <p:spPr>
              <a:xfrm>
                <a:off x="3582779" y="2651750"/>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674" name="Google Shape;674;p62"/>
            <p:cNvSpPr txBox="1"/>
            <p:nvPr/>
          </p:nvSpPr>
          <p:spPr>
            <a:xfrm>
              <a:off x="3616890" y="3122960"/>
              <a:ext cx="320921"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A</a:t>
              </a:r>
              <a:endParaRPr baseline="-25000" sz="1600">
                <a:solidFill>
                  <a:schemeClr val="dk1"/>
                </a:solidFill>
                <a:latin typeface="Arial"/>
                <a:ea typeface="Arial"/>
                <a:cs typeface="Arial"/>
                <a:sym typeface="Arial"/>
              </a:endParaRPr>
            </a:p>
          </p:txBody>
        </p:sp>
      </p:grpSp>
      <p:grpSp>
        <p:nvGrpSpPr>
          <p:cNvPr id="675" name="Google Shape;675;p62"/>
          <p:cNvGrpSpPr/>
          <p:nvPr/>
        </p:nvGrpSpPr>
        <p:grpSpPr>
          <a:xfrm>
            <a:off x="2054225" y="2517774"/>
            <a:ext cx="4452241" cy="1930404"/>
            <a:chOff x="3279718" y="2602659"/>
            <a:chExt cx="4451851" cy="1930609"/>
          </a:xfrm>
        </p:grpSpPr>
        <p:cxnSp>
          <p:nvCxnSpPr>
            <p:cNvPr id="676" name="Google Shape;676;p62"/>
            <p:cNvCxnSpPr/>
            <p:nvPr/>
          </p:nvCxnSpPr>
          <p:spPr>
            <a:xfrm>
              <a:off x="3279718" y="2602659"/>
              <a:ext cx="2741373" cy="1743260"/>
            </a:xfrm>
            <a:prstGeom prst="straightConnector1">
              <a:avLst/>
            </a:prstGeom>
            <a:noFill/>
            <a:ln cap="flat" cmpd="sng" w="38100">
              <a:solidFill>
                <a:srgbClr val="C00000"/>
              </a:solidFill>
              <a:prstDash val="solid"/>
              <a:round/>
              <a:headEnd len="sm" w="sm" type="none"/>
              <a:tailEnd len="sm" w="sm" type="none"/>
            </a:ln>
          </p:spPr>
        </p:cxnSp>
        <p:sp>
          <p:nvSpPr>
            <p:cNvPr id="677" name="Google Shape;677;p62"/>
            <p:cNvSpPr txBox="1"/>
            <p:nvPr/>
          </p:nvSpPr>
          <p:spPr>
            <a:xfrm>
              <a:off x="7187801" y="4194787"/>
              <a:ext cx="543768"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AD</a:t>
              </a:r>
              <a:r>
                <a:rPr baseline="-25000" lang="en-US" sz="1600">
                  <a:solidFill>
                    <a:schemeClr val="dk1"/>
                  </a:solidFill>
                  <a:latin typeface="Arial"/>
                  <a:ea typeface="Arial"/>
                  <a:cs typeface="Arial"/>
                  <a:sym typeface="Arial"/>
                </a:rPr>
                <a:t>2</a:t>
              </a:r>
              <a:endParaRPr/>
            </a:p>
          </p:txBody>
        </p:sp>
      </p:grpSp>
      <p:grpSp>
        <p:nvGrpSpPr>
          <p:cNvPr id="678" name="Google Shape;678;p62"/>
          <p:cNvGrpSpPr/>
          <p:nvPr/>
        </p:nvGrpSpPr>
        <p:grpSpPr>
          <a:xfrm>
            <a:off x="1417638" y="2922658"/>
            <a:ext cx="3240070" cy="366640"/>
            <a:chOff x="1419782" y="2508471"/>
            <a:chExt cx="3240516" cy="366856"/>
          </a:xfrm>
        </p:grpSpPr>
        <p:grpSp>
          <p:nvGrpSpPr>
            <p:cNvPr id="679" name="Google Shape;679;p62"/>
            <p:cNvGrpSpPr/>
            <p:nvPr/>
          </p:nvGrpSpPr>
          <p:grpSpPr>
            <a:xfrm>
              <a:off x="1419782" y="2536773"/>
              <a:ext cx="2919725" cy="338554"/>
              <a:chOff x="1419782" y="2536773"/>
              <a:chExt cx="2919725" cy="338554"/>
            </a:xfrm>
          </p:grpSpPr>
          <p:grpSp>
            <p:nvGrpSpPr>
              <p:cNvPr id="680" name="Google Shape;680;p62"/>
              <p:cNvGrpSpPr/>
              <p:nvPr/>
            </p:nvGrpSpPr>
            <p:grpSpPr>
              <a:xfrm>
                <a:off x="1419782" y="2536773"/>
                <a:ext cx="1609947" cy="338554"/>
                <a:chOff x="1419471" y="2715430"/>
                <a:chExt cx="1610086" cy="338554"/>
              </a:xfrm>
            </p:grpSpPr>
            <p:cxnSp>
              <p:nvCxnSpPr>
                <p:cNvPr id="681" name="Google Shape;681;p62"/>
                <p:cNvCxnSpPr/>
                <p:nvPr/>
              </p:nvCxnSpPr>
              <p:spPr>
                <a:xfrm rot="10800000">
                  <a:off x="1829138" y="2896730"/>
                  <a:ext cx="1200419" cy="3177"/>
                </a:xfrm>
                <a:prstGeom prst="straightConnector1">
                  <a:avLst/>
                </a:prstGeom>
                <a:noFill/>
                <a:ln cap="flat" cmpd="sng" w="9525">
                  <a:solidFill>
                    <a:schemeClr val="dk1"/>
                  </a:solidFill>
                  <a:prstDash val="dot"/>
                  <a:round/>
                  <a:headEnd len="sm" w="sm" type="none"/>
                  <a:tailEnd len="sm" w="sm" type="none"/>
                </a:ln>
              </p:spPr>
            </p:cxnSp>
            <p:sp>
              <p:nvSpPr>
                <p:cNvPr id="682" name="Google Shape;682;p62"/>
                <p:cNvSpPr txBox="1"/>
                <p:nvPr/>
              </p:nvSpPr>
              <p:spPr>
                <a:xfrm>
                  <a:off x="1419471" y="2715430"/>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2</a:t>
                  </a:r>
                  <a:endParaRPr/>
                </a:p>
              </p:txBody>
            </p:sp>
          </p:grpSp>
          <p:sp>
            <p:nvSpPr>
              <p:cNvPr id="683" name="Google Shape;683;p62"/>
              <p:cNvSpPr/>
              <p:nvPr/>
            </p:nvSpPr>
            <p:spPr>
              <a:xfrm>
                <a:off x="4193526" y="2592299"/>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684" name="Google Shape;684;p62"/>
            <p:cNvSpPr txBox="1"/>
            <p:nvPr/>
          </p:nvSpPr>
          <p:spPr>
            <a:xfrm>
              <a:off x="4339377" y="2508471"/>
              <a:ext cx="320921"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B</a:t>
              </a:r>
              <a:endParaRPr baseline="-25000" sz="1600">
                <a:solidFill>
                  <a:schemeClr val="dk1"/>
                </a:solidFill>
                <a:latin typeface="Arial"/>
                <a:ea typeface="Arial"/>
                <a:cs typeface="Arial"/>
                <a:sym typeface="Arial"/>
              </a:endParaRPr>
            </a:p>
          </p:txBody>
        </p:sp>
      </p:grpSp>
      <p:grpSp>
        <p:nvGrpSpPr>
          <p:cNvPr id="685" name="Google Shape;685;p62"/>
          <p:cNvGrpSpPr/>
          <p:nvPr/>
        </p:nvGrpSpPr>
        <p:grpSpPr>
          <a:xfrm>
            <a:off x="4090418" y="3110647"/>
            <a:ext cx="396875" cy="1779587"/>
            <a:chOff x="3473538" y="3125185"/>
            <a:chExt cx="396262" cy="1779575"/>
          </a:xfrm>
        </p:grpSpPr>
        <p:cxnSp>
          <p:nvCxnSpPr>
            <p:cNvPr id="686" name="Google Shape;686;p62"/>
            <p:cNvCxnSpPr/>
            <p:nvPr/>
          </p:nvCxnSpPr>
          <p:spPr>
            <a:xfrm rot="5400000">
              <a:off x="2934301" y="3848287"/>
              <a:ext cx="1447790" cy="1585"/>
            </a:xfrm>
            <a:prstGeom prst="straightConnector1">
              <a:avLst/>
            </a:prstGeom>
            <a:noFill/>
            <a:ln cap="flat" cmpd="sng" w="9525">
              <a:solidFill>
                <a:schemeClr val="dk1"/>
              </a:solidFill>
              <a:prstDash val="dot"/>
              <a:round/>
              <a:headEnd len="sm" w="sm" type="none"/>
              <a:tailEnd len="sm" w="sm" type="none"/>
            </a:ln>
          </p:spPr>
        </p:cxnSp>
        <p:sp>
          <p:nvSpPr>
            <p:cNvPr id="687" name="Google Shape;687;p62"/>
            <p:cNvSpPr txBox="1"/>
            <p:nvPr/>
          </p:nvSpPr>
          <p:spPr>
            <a:xfrm>
              <a:off x="3473538"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2</a:t>
              </a:r>
              <a:endParaRPr/>
            </a:p>
          </p:txBody>
        </p:sp>
      </p:grpSp>
      <p:grpSp>
        <p:nvGrpSpPr>
          <p:cNvPr id="688" name="Google Shape;688;p62"/>
          <p:cNvGrpSpPr/>
          <p:nvPr/>
        </p:nvGrpSpPr>
        <p:grpSpPr>
          <a:xfrm>
            <a:off x="2516188" y="1584483"/>
            <a:ext cx="2811966" cy="2712881"/>
            <a:chOff x="2445905" y="1065071"/>
            <a:chExt cx="2813441" cy="2711352"/>
          </a:xfrm>
        </p:grpSpPr>
        <p:cxnSp>
          <p:nvCxnSpPr>
            <p:cNvPr id="689" name="Google Shape;689;p62"/>
            <p:cNvCxnSpPr/>
            <p:nvPr/>
          </p:nvCxnSpPr>
          <p:spPr>
            <a:xfrm flipH="1" rot="10800000">
              <a:off x="2445905" y="1948653"/>
              <a:ext cx="2660457" cy="1827770"/>
            </a:xfrm>
            <a:prstGeom prst="straightConnector1">
              <a:avLst/>
            </a:prstGeom>
            <a:noFill/>
            <a:ln cap="flat" cmpd="sng" w="38100">
              <a:solidFill>
                <a:srgbClr val="C00000"/>
              </a:solidFill>
              <a:prstDash val="solid"/>
              <a:round/>
              <a:headEnd len="sm" w="sm" type="none"/>
              <a:tailEnd len="sm" w="sm" type="none"/>
            </a:ln>
          </p:spPr>
        </p:cxnSp>
        <p:sp>
          <p:nvSpPr>
            <p:cNvPr id="690" name="Google Shape;690;p62"/>
            <p:cNvSpPr txBox="1"/>
            <p:nvPr/>
          </p:nvSpPr>
          <p:spPr>
            <a:xfrm>
              <a:off x="4726751" y="1065071"/>
              <a:ext cx="532595" cy="33847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2</a:t>
              </a:r>
              <a:endParaRPr/>
            </a:p>
          </p:txBody>
        </p:sp>
      </p:grpSp>
      <p:grpSp>
        <p:nvGrpSpPr>
          <p:cNvPr id="691" name="Google Shape;691;p62"/>
          <p:cNvGrpSpPr/>
          <p:nvPr/>
        </p:nvGrpSpPr>
        <p:grpSpPr>
          <a:xfrm>
            <a:off x="1432938" y="2255757"/>
            <a:ext cx="2516000" cy="1338601"/>
            <a:chOff x="1435080" y="1451058"/>
            <a:chExt cx="2515781" cy="1337336"/>
          </a:xfrm>
        </p:grpSpPr>
        <p:grpSp>
          <p:nvGrpSpPr>
            <p:cNvPr id="692" name="Google Shape;692;p62"/>
            <p:cNvGrpSpPr/>
            <p:nvPr/>
          </p:nvGrpSpPr>
          <p:grpSpPr>
            <a:xfrm>
              <a:off x="1435080" y="1717141"/>
              <a:ext cx="2293680" cy="1071253"/>
              <a:chOff x="1435080" y="1717141"/>
              <a:chExt cx="2293680" cy="1071253"/>
            </a:xfrm>
          </p:grpSpPr>
          <p:grpSp>
            <p:nvGrpSpPr>
              <p:cNvPr id="693" name="Google Shape;693;p62"/>
              <p:cNvGrpSpPr/>
              <p:nvPr/>
            </p:nvGrpSpPr>
            <p:grpSpPr>
              <a:xfrm>
                <a:off x="1435080" y="1717141"/>
                <a:ext cx="2222881" cy="1001212"/>
                <a:chOff x="1434770" y="1895798"/>
                <a:chExt cx="2223073" cy="1001212"/>
              </a:xfrm>
            </p:grpSpPr>
            <p:cxnSp>
              <p:nvCxnSpPr>
                <p:cNvPr id="694" name="Google Shape;694;p62"/>
                <p:cNvCxnSpPr/>
                <p:nvPr/>
              </p:nvCxnSpPr>
              <p:spPr>
                <a:xfrm rot="10800000">
                  <a:off x="1829045" y="2897010"/>
                  <a:ext cx="1828798" cy="0"/>
                </a:xfrm>
                <a:prstGeom prst="straightConnector1">
                  <a:avLst/>
                </a:prstGeom>
                <a:noFill/>
                <a:ln cap="flat" cmpd="sng" w="9525">
                  <a:solidFill>
                    <a:schemeClr val="dk1"/>
                  </a:solidFill>
                  <a:prstDash val="dot"/>
                  <a:round/>
                  <a:headEnd len="sm" w="sm" type="none"/>
                  <a:tailEnd len="sm" w="sm" type="none"/>
                </a:ln>
              </p:spPr>
            </p:cxnSp>
            <p:sp>
              <p:nvSpPr>
                <p:cNvPr id="695" name="Google Shape;695;p62"/>
                <p:cNvSpPr txBox="1"/>
                <p:nvPr/>
              </p:nvSpPr>
              <p:spPr>
                <a:xfrm>
                  <a:off x="1434770" y="1895798"/>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3</a:t>
                  </a:r>
                  <a:endParaRPr/>
                </a:p>
              </p:txBody>
            </p:sp>
          </p:grpSp>
          <p:sp>
            <p:nvSpPr>
              <p:cNvPr id="696" name="Google Shape;696;p62"/>
              <p:cNvSpPr/>
              <p:nvPr/>
            </p:nvSpPr>
            <p:spPr>
              <a:xfrm>
                <a:off x="3582779" y="2651750"/>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697" name="Google Shape;697;p62"/>
            <p:cNvSpPr txBox="1"/>
            <p:nvPr/>
          </p:nvSpPr>
          <p:spPr>
            <a:xfrm>
              <a:off x="3618719" y="1451058"/>
              <a:ext cx="332142"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C</a:t>
              </a:r>
              <a:endParaRPr baseline="-25000" sz="1600">
                <a:solidFill>
                  <a:schemeClr val="dk1"/>
                </a:solidFill>
                <a:latin typeface="Arial"/>
                <a:ea typeface="Arial"/>
                <a:cs typeface="Arial"/>
                <a:sym typeface="Arial"/>
              </a:endParaRPr>
            </a:p>
          </p:txBody>
        </p:sp>
      </p:grpSp>
      <p:cxnSp>
        <p:nvCxnSpPr>
          <p:cNvPr id="698" name="Google Shape;698;p62"/>
          <p:cNvCxnSpPr/>
          <p:nvPr/>
        </p:nvCxnSpPr>
        <p:spPr>
          <a:xfrm rot="10800000">
            <a:off x="4653450" y="4114800"/>
            <a:ext cx="1061550" cy="0"/>
          </a:xfrm>
          <a:prstGeom prst="straightConnector1">
            <a:avLst/>
          </a:prstGeom>
          <a:noFill/>
          <a:ln cap="flat" cmpd="sng" w="19050">
            <a:solidFill>
              <a:srgbClr val="800080"/>
            </a:solidFill>
            <a:prstDash val="solid"/>
            <a:round/>
            <a:headEnd len="med" w="med" type="triangle"/>
            <a:tailEnd len="sm" w="sm" type="none"/>
          </a:ln>
        </p:spPr>
      </p:cxnSp>
      <p:cxnSp>
        <p:nvCxnSpPr>
          <p:cNvPr id="699" name="Google Shape;699;p62"/>
          <p:cNvCxnSpPr/>
          <p:nvPr/>
        </p:nvCxnSpPr>
        <p:spPr>
          <a:xfrm rot="10800000">
            <a:off x="4076563" y="2517775"/>
            <a:ext cx="952637" cy="0"/>
          </a:xfrm>
          <a:prstGeom prst="straightConnector1">
            <a:avLst/>
          </a:prstGeom>
          <a:noFill/>
          <a:ln cap="flat" cmpd="sng" w="19050">
            <a:solidFill>
              <a:srgbClr val="800080"/>
            </a:solidFill>
            <a:prstDash val="solid"/>
            <a:round/>
            <a:headEnd len="sm" w="sm" type="none"/>
            <a:tailEnd len="med" w="med" type="triangle"/>
          </a:ln>
        </p:spPr>
      </p:cxnSp>
      <p:grpSp>
        <p:nvGrpSpPr>
          <p:cNvPr id="700" name="Google Shape;700;p62"/>
          <p:cNvGrpSpPr/>
          <p:nvPr/>
        </p:nvGrpSpPr>
        <p:grpSpPr>
          <a:xfrm>
            <a:off x="5260554" y="3544888"/>
            <a:ext cx="3076996" cy="584200"/>
            <a:chOff x="5260348" y="3544181"/>
            <a:chExt cx="3077048" cy="584775"/>
          </a:xfrm>
        </p:grpSpPr>
        <p:sp>
          <p:nvSpPr>
            <p:cNvPr id="701" name="Google Shape;701;p62"/>
            <p:cNvSpPr txBox="1"/>
            <p:nvPr/>
          </p:nvSpPr>
          <p:spPr>
            <a:xfrm>
              <a:off x="6027148" y="3544181"/>
              <a:ext cx="2310248" cy="584775"/>
            </a:xfrm>
            <a:prstGeom prst="rect">
              <a:avLst/>
            </a:prstGeom>
            <a:solidFill>
              <a:srgbClr val="F8EDEC"/>
            </a:solidFill>
            <a:ln>
              <a:noFill/>
            </a:ln>
          </p:spPr>
          <p:txBody>
            <a:bodyPr anchorCtr="0" anchor="t" bIns="45700" lIns="91425" spcFirstLastPara="1" rIns="91425" wrap="square" tIns="45700">
              <a:noAutofit/>
            </a:bodyPr>
            <a:lstStyle/>
            <a:p>
              <a:pPr indent="-342900" lvl="0" marL="342900" marR="0" rtl="0" algn="l">
                <a:spcBef>
                  <a:spcPts val="0"/>
                </a:spcBef>
                <a:spcAft>
                  <a:spcPts val="0"/>
                </a:spcAft>
                <a:buClr>
                  <a:srgbClr val="800080"/>
                </a:buClr>
                <a:buSzPts val="1600"/>
                <a:buFont typeface="Arial"/>
                <a:buAutoNum type="arabicPeriod"/>
              </a:pPr>
              <a:r>
                <a:rPr lang="en-US" sz="1600">
                  <a:solidFill>
                    <a:srgbClr val="800080"/>
                  </a:solidFill>
                  <a:latin typeface="Arial"/>
                  <a:ea typeface="Arial"/>
                  <a:cs typeface="Arial"/>
                  <a:sym typeface="Arial"/>
                </a:rPr>
                <a:t>A increase in</a:t>
              </a:r>
              <a:endParaRPr/>
            </a:p>
            <a:p>
              <a:pPr indent="-342900" lvl="0" marL="342900" marR="0" rtl="0" algn="l">
                <a:spcBef>
                  <a:spcPts val="0"/>
                </a:spcBef>
                <a:spcAft>
                  <a:spcPts val="0"/>
                </a:spcAft>
                <a:buNone/>
              </a:pPr>
              <a:r>
                <a:rPr lang="en-US" sz="1600">
                  <a:solidFill>
                    <a:srgbClr val="800080"/>
                  </a:solidFill>
                  <a:latin typeface="Arial"/>
                  <a:ea typeface="Arial"/>
                  <a:cs typeface="Arial"/>
                  <a:sym typeface="Arial"/>
                </a:rPr>
                <a:t> aggregate demand . . .</a:t>
              </a:r>
              <a:endParaRPr baseline="-25000" sz="1600">
                <a:solidFill>
                  <a:srgbClr val="800080"/>
                </a:solidFill>
                <a:latin typeface="Arial"/>
                <a:ea typeface="Arial"/>
                <a:cs typeface="Arial"/>
                <a:sym typeface="Arial"/>
              </a:endParaRPr>
            </a:p>
          </p:txBody>
        </p:sp>
        <p:cxnSp>
          <p:nvCxnSpPr>
            <p:cNvPr id="702" name="Google Shape;702;p62"/>
            <p:cNvCxnSpPr>
              <a:endCxn id="701" idx="1"/>
            </p:cNvCxnSpPr>
            <p:nvPr/>
          </p:nvCxnSpPr>
          <p:spPr>
            <a:xfrm flipH="1" rot="10800000">
              <a:off x="5260348" y="3836568"/>
              <a:ext cx="766800" cy="201900"/>
            </a:xfrm>
            <a:prstGeom prst="straightConnector1">
              <a:avLst/>
            </a:prstGeom>
            <a:noFill/>
            <a:ln cap="flat" cmpd="sng" w="9525">
              <a:solidFill>
                <a:srgbClr val="800080"/>
              </a:solidFill>
              <a:prstDash val="solid"/>
              <a:round/>
              <a:headEnd len="sm" w="sm" type="none"/>
              <a:tailEnd len="sm" w="sm" type="none"/>
            </a:ln>
          </p:spPr>
        </p:cxnSp>
      </p:grpSp>
      <p:grpSp>
        <p:nvGrpSpPr>
          <p:cNvPr id="703" name="Google Shape;703;p62"/>
          <p:cNvGrpSpPr/>
          <p:nvPr/>
        </p:nvGrpSpPr>
        <p:grpSpPr>
          <a:xfrm>
            <a:off x="1714500" y="4448178"/>
            <a:ext cx="4429418" cy="810009"/>
            <a:chOff x="1490773" y="5185999"/>
            <a:chExt cx="4429038" cy="810928"/>
          </a:xfrm>
        </p:grpSpPr>
        <p:sp>
          <p:nvSpPr>
            <p:cNvPr id="704" name="Google Shape;704;p62"/>
            <p:cNvSpPr txBox="1"/>
            <p:nvPr/>
          </p:nvSpPr>
          <p:spPr>
            <a:xfrm>
              <a:off x="1490773" y="5657989"/>
              <a:ext cx="4429038" cy="338938"/>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2. . . . causes output to rise in the short run . . .</a:t>
              </a:r>
              <a:endParaRPr baseline="-25000" sz="1600">
                <a:solidFill>
                  <a:srgbClr val="800080"/>
                </a:solidFill>
                <a:latin typeface="Arial"/>
                <a:ea typeface="Arial"/>
                <a:cs typeface="Arial"/>
                <a:sym typeface="Arial"/>
              </a:endParaRPr>
            </a:p>
          </p:txBody>
        </p:sp>
        <p:cxnSp>
          <p:nvCxnSpPr>
            <p:cNvPr id="705" name="Google Shape;705;p62"/>
            <p:cNvCxnSpPr/>
            <p:nvPr/>
          </p:nvCxnSpPr>
          <p:spPr>
            <a:xfrm flipH="1" rot="10800000">
              <a:off x="1887614" y="5185999"/>
              <a:ext cx="873050" cy="514934"/>
            </a:xfrm>
            <a:prstGeom prst="straightConnector1">
              <a:avLst/>
            </a:prstGeom>
            <a:noFill/>
            <a:ln cap="flat" cmpd="sng" w="9525">
              <a:solidFill>
                <a:srgbClr val="800080"/>
              </a:solidFill>
              <a:prstDash val="solid"/>
              <a:round/>
              <a:headEnd len="sm" w="sm" type="none"/>
              <a:tailEnd len="sm" w="sm" type="none"/>
            </a:ln>
          </p:spPr>
        </p:cxnSp>
      </p:grpSp>
      <p:grpSp>
        <p:nvGrpSpPr>
          <p:cNvPr id="706" name="Google Shape;706;p62"/>
          <p:cNvGrpSpPr/>
          <p:nvPr/>
        </p:nvGrpSpPr>
        <p:grpSpPr>
          <a:xfrm>
            <a:off x="4689475" y="1701800"/>
            <a:ext cx="4229100" cy="830263"/>
            <a:chOff x="4227615" y="2724783"/>
            <a:chExt cx="4229595" cy="830997"/>
          </a:xfrm>
        </p:grpSpPr>
        <p:sp>
          <p:nvSpPr>
            <p:cNvPr id="707" name="Google Shape;707;p62"/>
            <p:cNvSpPr txBox="1"/>
            <p:nvPr/>
          </p:nvSpPr>
          <p:spPr>
            <a:xfrm>
              <a:off x="5706513" y="2724783"/>
              <a:ext cx="2750697" cy="830997"/>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3. . . . but over time, the short-run aggregate-supply curve shifts . . .</a:t>
              </a:r>
              <a:endParaRPr baseline="-25000" sz="1600">
                <a:solidFill>
                  <a:srgbClr val="800080"/>
                </a:solidFill>
                <a:latin typeface="Arial"/>
                <a:ea typeface="Arial"/>
                <a:cs typeface="Arial"/>
                <a:sym typeface="Arial"/>
              </a:endParaRPr>
            </a:p>
          </p:txBody>
        </p:sp>
        <p:cxnSp>
          <p:nvCxnSpPr>
            <p:cNvPr id="708" name="Google Shape;708;p62"/>
            <p:cNvCxnSpPr/>
            <p:nvPr/>
          </p:nvCxnSpPr>
          <p:spPr>
            <a:xfrm flipH="1" rot="10800000">
              <a:off x="4227615" y="3090231"/>
              <a:ext cx="1462259" cy="400404"/>
            </a:xfrm>
            <a:prstGeom prst="straightConnector1">
              <a:avLst/>
            </a:prstGeom>
            <a:noFill/>
            <a:ln cap="flat" cmpd="sng" w="9525">
              <a:solidFill>
                <a:srgbClr val="800080"/>
              </a:solidFill>
              <a:prstDash val="solid"/>
              <a:round/>
              <a:headEnd len="sm" w="sm" type="none"/>
              <a:tailEnd len="sm" w="sm" type="none"/>
            </a:ln>
          </p:spPr>
        </p:cxnSp>
      </p:grpSp>
      <p:grpSp>
        <p:nvGrpSpPr>
          <p:cNvPr id="709" name="Google Shape;709;p62"/>
          <p:cNvGrpSpPr/>
          <p:nvPr/>
        </p:nvGrpSpPr>
        <p:grpSpPr>
          <a:xfrm>
            <a:off x="3693113" y="2794000"/>
            <a:ext cx="3679237" cy="744835"/>
            <a:chOff x="4515190" y="3330425"/>
            <a:chExt cx="3677968" cy="745087"/>
          </a:xfrm>
        </p:grpSpPr>
        <p:sp>
          <p:nvSpPr>
            <p:cNvPr id="710" name="Google Shape;710;p62"/>
            <p:cNvSpPr txBox="1"/>
            <p:nvPr/>
          </p:nvSpPr>
          <p:spPr>
            <a:xfrm>
              <a:off x="5765890" y="3330425"/>
              <a:ext cx="2427268" cy="584775"/>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4. . . . and output returns</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to its natural rate.</a:t>
              </a:r>
              <a:endParaRPr baseline="-25000" sz="1600">
                <a:solidFill>
                  <a:srgbClr val="800080"/>
                </a:solidFill>
                <a:latin typeface="Arial"/>
                <a:ea typeface="Arial"/>
                <a:cs typeface="Arial"/>
                <a:sym typeface="Arial"/>
              </a:endParaRPr>
            </a:p>
          </p:txBody>
        </p:sp>
        <p:cxnSp>
          <p:nvCxnSpPr>
            <p:cNvPr id="711" name="Google Shape;711;p62"/>
            <p:cNvCxnSpPr>
              <a:endCxn id="710" idx="1"/>
            </p:cNvCxnSpPr>
            <p:nvPr/>
          </p:nvCxnSpPr>
          <p:spPr>
            <a:xfrm flipH="1" rot="10800000">
              <a:off x="4515190" y="3622812"/>
              <a:ext cx="1250700" cy="452700"/>
            </a:xfrm>
            <a:prstGeom prst="straightConnector1">
              <a:avLst/>
            </a:prstGeom>
            <a:noFill/>
            <a:ln cap="flat" cmpd="sng" w="9525">
              <a:solidFill>
                <a:srgbClr val="800080"/>
              </a:solidFill>
              <a:prstDash val="solid"/>
              <a:round/>
              <a:headEnd len="sm" w="sm" type="none"/>
              <a:tailEnd len="sm" w="sm" type="none"/>
            </a:ln>
          </p:spPr>
        </p:cxn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53"/>
                                        </p:tgtEl>
                                        <p:attrNameLst>
                                          <p:attrName>style.visibility</p:attrName>
                                        </p:attrNameLst>
                                      </p:cBhvr>
                                      <p:to>
                                        <p:strVal val="visible"/>
                                      </p:to>
                                    </p:set>
                                    <p:animEffect filter="fade" transition="in">
                                      <p:cBhvr>
                                        <p:cTn dur="500"/>
                                        <p:tgtEl>
                                          <p:spTgt spid="653"/>
                                        </p:tgtEl>
                                      </p:cBhvr>
                                    </p:animEffect>
                                  </p:childTnLst>
                                </p:cTn>
                              </p:par>
                              <p:par>
                                <p:cTn fill="hold" nodeType="withEffect" presetClass="entr" presetID="10" presetSubtype="0">
                                  <p:stCondLst>
                                    <p:cond delay="0"/>
                                  </p:stCondLst>
                                  <p:childTnLst>
                                    <p:set>
                                      <p:cBhvr>
                                        <p:cTn dur="1" fill="hold">
                                          <p:stCondLst>
                                            <p:cond delay="0"/>
                                          </p:stCondLst>
                                        </p:cTn>
                                        <p:tgtEl>
                                          <p:spTgt spid="648"/>
                                        </p:tgtEl>
                                        <p:attrNameLst>
                                          <p:attrName>style.visibility</p:attrName>
                                        </p:attrNameLst>
                                      </p:cBhvr>
                                      <p:to>
                                        <p:strVal val="visible"/>
                                      </p:to>
                                    </p:set>
                                    <p:animEffect filter="fade" transition="in">
                                      <p:cBhvr>
                                        <p:cTn dur="500"/>
                                        <p:tgtEl>
                                          <p:spTgt spid="648"/>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657"/>
                                        </p:tgtEl>
                                        <p:attrNameLst>
                                          <p:attrName>style.visibility</p:attrName>
                                        </p:attrNameLst>
                                      </p:cBhvr>
                                      <p:to>
                                        <p:strVal val="visible"/>
                                      </p:to>
                                    </p:set>
                                    <p:animEffect filter="fade" transition="in">
                                      <p:cBhvr>
                                        <p:cTn dur="1000"/>
                                        <p:tgtEl>
                                          <p:spTgt spid="657"/>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665"/>
                                        </p:tgtEl>
                                        <p:attrNameLst>
                                          <p:attrName>style.visibility</p:attrName>
                                        </p:attrNameLst>
                                      </p:cBhvr>
                                      <p:to>
                                        <p:strVal val="visible"/>
                                      </p:to>
                                    </p:set>
                                    <p:animEffect filter="fade" transition="in">
                                      <p:cBhvr>
                                        <p:cTn dur="1000"/>
                                        <p:tgtEl>
                                          <p:spTgt spid="665"/>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662"/>
                                        </p:tgtEl>
                                        <p:attrNameLst>
                                          <p:attrName>style.visibility</p:attrName>
                                        </p:attrNameLst>
                                      </p:cBhvr>
                                      <p:to>
                                        <p:strVal val="visible"/>
                                      </p:to>
                                    </p:set>
                                    <p:animEffect filter="fade" transition="in">
                                      <p:cBhvr>
                                        <p:cTn dur="1000"/>
                                        <p:tgtEl>
                                          <p:spTgt spid="662"/>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668"/>
                                        </p:tgtEl>
                                        <p:attrNameLst>
                                          <p:attrName>style.visibility</p:attrName>
                                        </p:attrNameLst>
                                      </p:cBhvr>
                                      <p:to>
                                        <p:strVal val="visible"/>
                                      </p:to>
                                    </p:set>
                                    <p:animEffect filter="fade" transition="in">
                                      <p:cBhvr>
                                        <p:cTn dur="1000"/>
                                        <p:tgtEl>
                                          <p:spTgt spid="668"/>
                                        </p:tgtEl>
                                      </p:cBhvr>
                                    </p:animEffect>
                                  </p:childTnLst>
                                </p:cTn>
                              </p:par>
                            </p:childTnLst>
                          </p:cTn>
                        </p:par>
                        <p:par>
                          <p:cTn fill="hold">
                            <p:stCondLst>
                              <p:cond delay="4500"/>
                            </p:stCondLst>
                            <p:childTnLst>
                              <p:par>
                                <p:cTn fill="hold" nodeType="afterEffect" presetClass="entr" presetID="10" presetSubtype="0">
                                  <p:stCondLst>
                                    <p:cond delay="1000"/>
                                  </p:stCondLst>
                                  <p:childTnLst>
                                    <p:set>
                                      <p:cBhvr>
                                        <p:cTn dur="1" fill="hold">
                                          <p:stCondLst>
                                            <p:cond delay="0"/>
                                          </p:stCondLst>
                                        </p:cTn>
                                        <p:tgtEl>
                                          <p:spTgt spid="698"/>
                                        </p:tgtEl>
                                        <p:attrNameLst>
                                          <p:attrName>style.visibility</p:attrName>
                                        </p:attrNameLst>
                                      </p:cBhvr>
                                      <p:to>
                                        <p:strVal val="visible"/>
                                      </p:to>
                                    </p:set>
                                    <p:animEffect filter="fade" transition="in">
                                      <p:cBhvr>
                                        <p:cTn dur="500"/>
                                        <p:tgtEl>
                                          <p:spTgt spid="698"/>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700"/>
                                        </p:tgtEl>
                                        <p:attrNameLst>
                                          <p:attrName>style.visibility</p:attrName>
                                        </p:attrNameLst>
                                      </p:cBhvr>
                                      <p:to>
                                        <p:strVal val="visible"/>
                                      </p:to>
                                    </p:set>
                                    <p:animEffect filter="fade" transition="in">
                                      <p:cBhvr>
                                        <p:cTn dur="500"/>
                                        <p:tgtEl>
                                          <p:spTgt spid="700"/>
                                        </p:tgtEl>
                                      </p:cBhvr>
                                    </p:animEffect>
                                  </p:childTnLst>
                                </p:cTn>
                              </p:par>
                            </p:childTnLst>
                          </p:cTn>
                        </p:par>
                        <p:par>
                          <p:cTn fill="hold">
                            <p:stCondLst>
                              <p:cond delay="5500"/>
                            </p:stCondLst>
                            <p:childTnLst>
                              <p:par>
                                <p:cTn fill="hold" nodeType="afterEffect" presetClass="entr" presetID="10" presetSubtype="0">
                                  <p:stCondLst>
                                    <p:cond delay="0"/>
                                  </p:stCondLst>
                                  <p:childTnLst>
                                    <p:set>
                                      <p:cBhvr>
                                        <p:cTn dur="1" fill="hold">
                                          <p:stCondLst>
                                            <p:cond delay="0"/>
                                          </p:stCondLst>
                                        </p:cTn>
                                        <p:tgtEl>
                                          <p:spTgt spid="675"/>
                                        </p:tgtEl>
                                        <p:attrNameLst>
                                          <p:attrName>style.visibility</p:attrName>
                                        </p:attrNameLst>
                                      </p:cBhvr>
                                      <p:to>
                                        <p:strVal val="visible"/>
                                      </p:to>
                                    </p:set>
                                    <p:animEffect filter="fade" transition="in">
                                      <p:cBhvr>
                                        <p:cTn dur="1000"/>
                                        <p:tgtEl>
                                          <p:spTgt spid="675"/>
                                        </p:tgtEl>
                                      </p:cBhvr>
                                    </p:animEffect>
                                  </p:childTnLst>
                                </p:cTn>
                              </p:par>
                            </p:childTnLst>
                          </p:cTn>
                        </p:par>
                        <p:par>
                          <p:cTn fill="hold">
                            <p:stCondLst>
                              <p:cond delay="6500"/>
                            </p:stCondLst>
                            <p:childTnLst>
                              <p:par>
                                <p:cTn fill="hold" nodeType="afterEffect" presetClass="entr" presetID="10" presetSubtype="0">
                                  <p:stCondLst>
                                    <p:cond delay="0"/>
                                  </p:stCondLst>
                                  <p:childTnLst>
                                    <p:set>
                                      <p:cBhvr>
                                        <p:cTn dur="1" fill="hold">
                                          <p:stCondLst>
                                            <p:cond delay="0"/>
                                          </p:stCondLst>
                                        </p:cTn>
                                        <p:tgtEl>
                                          <p:spTgt spid="678"/>
                                        </p:tgtEl>
                                        <p:attrNameLst>
                                          <p:attrName>style.visibility</p:attrName>
                                        </p:attrNameLst>
                                      </p:cBhvr>
                                      <p:to>
                                        <p:strVal val="visible"/>
                                      </p:to>
                                    </p:set>
                                    <p:animEffect filter="fade" transition="in">
                                      <p:cBhvr>
                                        <p:cTn dur="1000"/>
                                        <p:tgtEl>
                                          <p:spTgt spid="678"/>
                                        </p:tgtEl>
                                      </p:cBhvr>
                                    </p:animEffect>
                                  </p:childTnLst>
                                </p:cTn>
                              </p:par>
                            </p:childTnLst>
                          </p:cTn>
                        </p:par>
                        <p:par>
                          <p:cTn fill="hold">
                            <p:stCondLst>
                              <p:cond delay="7500"/>
                            </p:stCondLst>
                            <p:childTnLst>
                              <p:par>
                                <p:cTn fill="hold" nodeType="afterEffect" presetClass="entr" presetID="10" presetSubtype="0">
                                  <p:stCondLst>
                                    <p:cond delay="0"/>
                                  </p:stCondLst>
                                  <p:childTnLst>
                                    <p:set>
                                      <p:cBhvr>
                                        <p:cTn dur="1" fill="hold">
                                          <p:stCondLst>
                                            <p:cond delay="0"/>
                                          </p:stCondLst>
                                        </p:cTn>
                                        <p:tgtEl>
                                          <p:spTgt spid="685"/>
                                        </p:tgtEl>
                                        <p:attrNameLst>
                                          <p:attrName>style.visibility</p:attrName>
                                        </p:attrNameLst>
                                      </p:cBhvr>
                                      <p:to>
                                        <p:strVal val="visible"/>
                                      </p:to>
                                    </p:set>
                                    <p:animEffect filter="fade" transition="in">
                                      <p:cBhvr>
                                        <p:cTn dur="1000"/>
                                        <p:tgtEl>
                                          <p:spTgt spid="685"/>
                                        </p:tgtEl>
                                      </p:cBhvr>
                                    </p:animEffect>
                                  </p:childTnLst>
                                </p:cTn>
                              </p:par>
                            </p:childTnLst>
                          </p:cTn>
                        </p:par>
                        <p:par>
                          <p:cTn fill="hold">
                            <p:stCondLst>
                              <p:cond delay="8500"/>
                            </p:stCondLst>
                            <p:childTnLst>
                              <p:par>
                                <p:cTn fill="hold" nodeType="afterEffect" presetClass="entr" presetID="10" presetSubtype="0">
                                  <p:stCondLst>
                                    <p:cond delay="0"/>
                                  </p:stCondLst>
                                  <p:childTnLst>
                                    <p:set>
                                      <p:cBhvr>
                                        <p:cTn dur="1" fill="hold">
                                          <p:stCondLst>
                                            <p:cond delay="0"/>
                                          </p:stCondLst>
                                        </p:cTn>
                                        <p:tgtEl>
                                          <p:spTgt spid="703"/>
                                        </p:tgtEl>
                                        <p:attrNameLst>
                                          <p:attrName>style.visibility</p:attrName>
                                        </p:attrNameLst>
                                      </p:cBhvr>
                                      <p:to>
                                        <p:strVal val="visible"/>
                                      </p:to>
                                    </p:set>
                                    <p:animEffect filter="fade" transition="in">
                                      <p:cBhvr>
                                        <p:cTn dur="500"/>
                                        <p:tgtEl>
                                          <p:spTgt spid="703"/>
                                        </p:tgtEl>
                                      </p:cBhvr>
                                    </p:animEffect>
                                  </p:childTnLst>
                                </p:cTn>
                              </p:par>
                            </p:childTnLst>
                          </p:cTn>
                        </p:par>
                        <p:par>
                          <p:cTn fill="hold">
                            <p:stCondLst>
                              <p:cond delay="9000"/>
                            </p:stCondLst>
                            <p:childTnLst>
                              <p:par>
                                <p:cTn fill="hold" nodeType="afterEffect" presetClass="entr" presetID="10" presetSubtype="0">
                                  <p:stCondLst>
                                    <p:cond delay="1000"/>
                                  </p:stCondLst>
                                  <p:childTnLst>
                                    <p:set>
                                      <p:cBhvr>
                                        <p:cTn dur="1" fill="hold">
                                          <p:stCondLst>
                                            <p:cond delay="0"/>
                                          </p:stCondLst>
                                        </p:cTn>
                                        <p:tgtEl>
                                          <p:spTgt spid="699"/>
                                        </p:tgtEl>
                                        <p:attrNameLst>
                                          <p:attrName>style.visibility</p:attrName>
                                        </p:attrNameLst>
                                      </p:cBhvr>
                                      <p:to>
                                        <p:strVal val="visible"/>
                                      </p:to>
                                    </p:set>
                                    <p:animEffect filter="fade" transition="in">
                                      <p:cBhvr>
                                        <p:cTn dur="500"/>
                                        <p:tgtEl>
                                          <p:spTgt spid="699"/>
                                        </p:tgtEl>
                                      </p:cBhvr>
                                    </p:animEffect>
                                  </p:childTnLst>
                                </p:cTn>
                              </p:par>
                            </p:childTnLst>
                          </p:cTn>
                        </p:par>
                        <p:par>
                          <p:cTn fill="hold">
                            <p:stCondLst>
                              <p:cond delay="9500"/>
                            </p:stCondLst>
                            <p:childTnLst>
                              <p:par>
                                <p:cTn fill="hold" nodeType="afterEffect" presetClass="entr" presetID="10" presetSubtype="0">
                                  <p:stCondLst>
                                    <p:cond delay="0"/>
                                  </p:stCondLst>
                                  <p:childTnLst>
                                    <p:set>
                                      <p:cBhvr>
                                        <p:cTn dur="1" fill="hold">
                                          <p:stCondLst>
                                            <p:cond delay="0"/>
                                          </p:stCondLst>
                                        </p:cTn>
                                        <p:tgtEl>
                                          <p:spTgt spid="706"/>
                                        </p:tgtEl>
                                        <p:attrNameLst>
                                          <p:attrName>style.visibility</p:attrName>
                                        </p:attrNameLst>
                                      </p:cBhvr>
                                      <p:to>
                                        <p:strVal val="visible"/>
                                      </p:to>
                                    </p:set>
                                    <p:animEffect filter="fade" transition="in">
                                      <p:cBhvr>
                                        <p:cTn dur="500"/>
                                        <p:tgtEl>
                                          <p:spTgt spid="706"/>
                                        </p:tgtEl>
                                      </p:cBhvr>
                                    </p:animEffect>
                                  </p:childTnLst>
                                </p:cTn>
                              </p:par>
                            </p:childTnLst>
                          </p:cTn>
                        </p:par>
                        <p:par>
                          <p:cTn fill="hold">
                            <p:stCondLst>
                              <p:cond delay="10000"/>
                            </p:stCondLst>
                            <p:childTnLst>
                              <p:par>
                                <p:cTn fill="hold" nodeType="afterEffect" presetClass="entr" presetID="10" presetSubtype="0">
                                  <p:stCondLst>
                                    <p:cond delay="0"/>
                                  </p:stCondLst>
                                  <p:childTnLst>
                                    <p:set>
                                      <p:cBhvr>
                                        <p:cTn dur="1" fill="hold">
                                          <p:stCondLst>
                                            <p:cond delay="0"/>
                                          </p:stCondLst>
                                        </p:cTn>
                                        <p:tgtEl>
                                          <p:spTgt spid="688"/>
                                        </p:tgtEl>
                                        <p:attrNameLst>
                                          <p:attrName>style.visibility</p:attrName>
                                        </p:attrNameLst>
                                      </p:cBhvr>
                                      <p:to>
                                        <p:strVal val="visible"/>
                                      </p:to>
                                    </p:set>
                                    <p:animEffect filter="fade" transition="in">
                                      <p:cBhvr>
                                        <p:cTn dur="1000"/>
                                        <p:tgtEl>
                                          <p:spTgt spid="688"/>
                                        </p:tgtEl>
                                      </p:cBhvr>
                                    </p:animEffect>
                                  </p:childTnLst>
                                </p:cTn>
                              </p:par>
                            </p:childTnLst>
                          </p:cTn>
                        </p:par>
                        <p:par>
                          <p:cTn fill="hold">
                            <p:stCondLst>
                              <p:cond delay="11000"/>
                            </p:stCondLst>
                            <p:childTnLst>
                              <p:par>
                                <p:cTn fill="hold" nodeType="afterEffect" presetClass="entr" presetID="10" presetSubtype="0">
                                  <p:stCondLst>
                                    <p:cond delay="0"/>
                                  </p:stCondLst>
                                  <p:childTnLst>
                                    <p:set>
                                      <p:cBhvr>
                                        <p:cTn dur="1" fill="hold">
                                          <p:stCondLst>
                                            <p:cond delay="0"/>
                                          </p:stCondLst>
                                        </p:cTn>
                                        <p:tgtEl>
                                          <p:spTgt spid="691"/>
                                        </p:tgtEl>
                                        <p:attrNameLst>
                                          <p:attrName>style.visibility</p:attrName>
                                        </p:attrNameLst>
                                      </p:cBhvr>
                                      <p:to>
                                        <p:strVal val="visible"/>
                                      </p:to>
                                    </p:set>
                                    <p:animEffect filter="fade" transition="in">
                                      <p:cBhvr>
                                        <p:cTn dur="1000"/>
                                        <p:tgtEl>
                                          <p:spTgt spid="691"/>
                                        </p:tgtEl>
                                      </p:cBhvr>
                                    </p:animEffect>
                                  </p:childTnLst>
                                </p:cTn>
                              </p:par>
                            </p:childTnLst>
                          </p:cTn>
                        </p:par>
                        <p:par>
                          <p:cTn fill="hold">
                            <p:stCondLst>
                              <p:cond delay="12000"/>
                            </p:stCondLst>
                            <p:childTnLst>
                              <p:par>
                                <p:cTn fill="hold" nodeType="afterEffect" presetClass="entr" presetID="10" presetSubtype="0">
                                  <p:stCondLst>
                                    <p:cond delay="0"/>
                                  </p:stCondLst>
                                  <p:childTnLst>
                                    <p:set>
                                      <p:cBhvr>
                                        <p:cTn dur="1" fill="hold">
                                          <p:stCondLst>
                                            <p:cond delay="0"/>
                                          </p:stCondLst>
                                        </p:cTn>
                                        <p:tgtEl>
                                          <p:spTgt spid="709"/>
                                        </p:tgtEl>
                                        <p:attrNameLst>
                                          <p:attrName>style.visibility</p:attrName>
                                        </p:attrNameLst>
                                      </p:cBhvr>
                                      <p:to>
                                        <p:strVal val="visible"/>
                                      </p:to>
                                    </p:set>
                                    <p:animEffect filter="fade" transition="in">
                                      <p:cBhvr>
                                        <p:cTn dur="500"/>
                                        <p:tgtEl>
                                          <p:spTgt spid="709"/>
                                        </p:tgtEl>
                                      </p:cBhvr>
                                    </p:animEffect>
                                  </p:childTnLst>
                                </p:cTn>
                              </p:par>
                            </p:childTnLst>
                          </p:cTn>
                        </p:par>
                        <p:par>
                          <p:cTn fill="hold">
                            <p:stCondLst>
                              <p:cond delay="12500"/>
                            </p:stCondLst>
                            <p:childTnLst>
                              <p:par>
                                <p:cTn fill="hold" nodeType="afterEffect" presetClass="entr" presetID="10" presetSubtype="0">
                                  <p:stCondLst>
                                    <p:cond delay="0"/>
                                  </p:stCondLst>
                                  <p:childTnLst>
                                    <p:set>
                                      <p:cBhvr>
                                        <p:cTn dur="1" fill="hold">
                                          <p:stCondLst>
                                            <p:cond delay="0"/>
                                          </p:stCondLst>
                                        </p:cTn>
                                        <p:tgtEl>
                                          <p:spTgt spid="656"/>
                                        </p:tgtEl>
                                        <p:attrNameLst>
                                          <p:attrName>style.visibility</p:attrName>
                                        </p:attrNameLst>
                                      </p:cBhvr>
                                      <p:to>
                                        <p:strVal val="visible"/>
                                      </p:to>
                                    </p:set>
                                    <p:animEffect filter="fade" transition="in">
                                      <p:cBhvr>
                                        <p:cTn dur="500"/>
                                        <p:tgtEl>
                                          <p:spTgt spid="65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15" name="Shape 715"/>
        <p:cNvGrpSpPr/>
        <p:nvPr/>
      </p:nvGrpSpPr>
      <p:grpSpPr>
        <a:xfrm>
          <a:off x="0" y="0"/>
          <a:ext cx="0" cy="0"/>
          <a:chOff x="0" y="0"/>
          <a:chExt cx="0" cy="0"/>
        </a:xfrm>
      </p:grpSpPr>
      <p:sp>
        <p:nvSpPr>
          <p:cNvPr id="716" name="Google Shape;716;p63"/>
          <p:cNvSpPr txBox="1"/>
          <p:nvPr>
            <p:ph type="title"/>
          </p:nvPr>
        </p:nvSpPr>
        <p:spPr>
          <a:xfrm>
            <a:off x="304800" y="685800"/>
            <a:ext cx="8839200" cy="5334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520" u="none" cap="none" strike="noStrike">
                <a:solidFill>
                  <a:srgbClr val="7E0000"/>
                </a:solidFill>
                <a:latin typeface="Arimo"/>
                <a:ea typeface="Arimo"/>
                <a:cs typeface="Arimo"/>
                <a:sym typeface="Arimo"/>
              </a:rPr>
              <a:t>Policy of government to respond expansionary demand shock</a:t>
            </a:r>
            <a:endParaRPr b="0" i="0" sz="2520" u="none" cap="none" strike="noStrike">
              <a:solidFill>
                <a:srgbClr val="7E0000"/>
              </a:solidFill>
              <a:latin typeface="Arimo"/>
              <a:ea typeface="Arimo"/>
              <a:cs typeface="Arimo"/>
              <a:sym typeface="Arimo"/>
            </a:endParaRPr>
          </a:p>
        </p:txBody>
      </p:sp>
      <p:grpSp>
        <p:nvGrpSpPr>
          <p:cNvPr id="717" name="Google Shape;717;p63"/>
          <p:cNvGrpSpPr/>
          <p:nvPr/>
        </p:nvGrpSpPr>
        <p:grpSpPr>
          <a:xfrm>
            <a:off x="1135063" y="1389063"/>
            <a:ext cx="6346825" cy="3184526"/>
            <a:chOff x="1135612" y="1151956"/>
            <a:chExt cx="6345451" cy="3183333"/>
          </a:xfrm>
        </p:grpSpPr>
        <p:grpSp>
          <p:nvGrpSpPr>
            <p:cNvPr id="718" name="Google Shape;718;p63"/>
            <p:cNvGrpSpPr/>
            <p:nvPr/>
          </p:nvGrpSpPr>
          <p:grpSpPr>
            <a:xfrm>
              <a:off x="1816501" y="1199563"/>
              <a:ext cx="5664562" cy="3135726"/>
              <a:chOff x="1816501" y="1199563"/>
              <a:chExt cx="5664562" cy="3135726"/>
            </a:xfrm>
          </p:grpSpPr>
          <p:cxnSp>
            <p:nvCxnSpPr>
              <p:cNvPr id="719" name="Google Shape;719;p63"/>
              <p:cNvCxnSpPr/>
              <p:nvPr/>
            </p:nvCxnSpPr>
            <p:spPr>
              <a:xfrm rot="5400000">
                <a:off x="249433"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720" name="Google Shape;720;p63"/>
              <p:cNvSpPr/>
              <p:nvPr/>
            </p:nvSpPr>
            <p:spPr>
              <a:xfrm>
                <a:off x="1840310" y="1199563"/>
                <a:ext cx="5640753"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721" name="Google Shape;721;p63"/>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722" name="Google Shape;722;p63"/>
          <p:cNvGrpSpPr/>
          <p:nvPr/>
        </p:nvGrpSpPr>
        <p:grpSpPr>
          <a:xfrm>
            <a:off x="2514600" y="1338263"/>
            <a:ext cx="1355725" cy="3567112"/>
            <a:chOff x="2513819" y="1338095"/>
            <a:chExt cx="1355981" cy="3566665"/>
          </a:xfrm>
        </p:grpSpPr>
        <p:grpSp>
          <p:nvGrpSpPr>
            <p:cNvPr id="723" name="Google Shape;723;p63"/>
            <p:cNvGrpSpPr/>
            <p:nvPr/>
          </p:nvGrpSpPr>
          <p:grpSpPr>
            <a:xfrm>
              <a:off x="2513819" y="1338095"/>
              <a:ext cx="1144803" cy="3234920"/>
              <a:chOff x="2513797" y="1100893"/>
              <a:chExt cx="1144803" cy="3234221"/>
            </a:xfrm>
          </p:grpSpPr>
          <p:cxnSp>
            <p:nvCxnSpPr>
              <p:cNvPr id="724" name="Google Shape;724;p63"/>
              <p:cNvCxnSpPr/>
              <p:nvPr/>
            </p:nvCxnSpPr>
            <p:spPr>
              <a:xfrm rot="5400000">
                <a:off x="2304131" y="2980645"/>
                <a:ext cx="2707351" cy="1588"/>
              </a:xfrm>
              <a:prstGeom prst="straightConnector1">
                <a:avLst/>
              </a:prstGeom>
              <a:noFill/>
              <a:ln cap="flat" cmpd="sng" w="57150">
                <a:solidFill>
                  <a:srgbClr val="007600"/>
                </a:solidFill>
                <a:prstDash val="solid"/>
                <a:round/>
                <a:headEnd len="sm" w="sm" type="none"/>
                <a:tailEnd len="sm" w="sm" type="none"/>
              </a:ln>
            </p:spPr>
          </p:cxnSp>
          <p:sp>
            <p:nvSpPr>
              <p:cNvPr id="725" name="Google Shape;725;p63"/>
              <p:cNvSpPr txBox="1"/>
              <p:nvPr/>
            </p:nvSpPr>
            <p:spPr>
              <a:xfrm>
                <a:off x="2513797" y="1100893"/>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726" name="Google Shape;726;p63"/>
            <p:cNvSpPr txBox="1"/>
            <p:nvPr/>
          </p:nvSpPr>
          <p:spPr>
            <a:xfrm>
              <a:off x="3473538"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727" name="Google Shape;727;p63"/>
          <p:cNvGrpSpPr/>
          <p:nvPr/>
        </p:nvGrpSpPr>
        <p:grpSpPr>
          <a:xfrm>
            <a:off x="2340817" y="2046701"/>
            <a:ext cx="3797300" cy="2403475"/>
            <a:chOff x="2445905" y="1373642"/>
            <a:chExt cx="3798666" cy="2402781"/>
          </a:xfrm>
        </p:grpSpPr>
        <p:cxnSp>
          <p:nvCxnSpPr>
            <p:cNvPr id="728" name="Google Shape;728;p63"/>
            <p:cNvCxnSpPr/>
            <p:nvPr/>
          </p:nvCxnSpPr>
          <p:spPr>
            <a:xfrm flipH="1" rot="10800000">
              <a:off x="2445905" y="1948151"/>
              <a:ext cx="2660020" cy="1828272"/>
            </a:xfrm>
            <a:prstGeom prst="straightConnector1">
              <a:avLst/>
            </a:prstGeom>
            <a:noFill/>
            <a:ln cap="flat" cmpd="sng" w="38100">
              <a:solidFill>
                <a:srgbClr val="0000B8"/>
              </a:solidFill>
              <a:prstDash val="solid"/>
              <a:round/>
              <a:headEnd len="sm" w="sm" type="none"/>
              <a:tailEnd len="sm" w="sm" type="none"/>
            </a:ln>
          </p:spPr>
        </p:cxnSp>
        <p:sp>
          <p:nvSpPr>
            <p:cNvPr id="729" name="Google Shape;729;p63"/>
            <p:cNvSpPr txBox="1"/>
            <p:nvPr/>
          </p:nvSpPr>
          <p:spPr>
            <a:xfrm>
              <a:off x="5031562" y="1373642"/>
              <a:ext cx="1213009" cy="83079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730" name="Google Shape;730;p63"/>
          <p:cNvGrpSpPr/>
          <p:nvPr/>
        </p:nvGrpSpPr>
        <p:grpSpPr>
          <a:xfrm>
            <a:off x="1908175" y="2441864"/>
            <a:ext cx="5154612" cy="2389187"/>
            <a:chOff x="2790825" y="2280116"/>
            <a:chExt cx="5155154" cy="2388642"/>
          </a:xfrm>
        </p:grpSpPr>
        <p:cxnSp>
          <p:nvCxnSpPr>
            <p:cNvPr id="731" name="Google Shape;731;p63"/>
            <p:cNvCxnSpPr/>
            <p:nvPr/>
          </p:nvCxnSpPr>
          <p:spPr>
            <a:xfrm>
              <a:off x="2790825" y="2280116"/>
              <a:ext cx="3230902" cy="2066454"/>
            </a:xfrm>
            <a:prstGeom prst="straightConnector1">
              <a:avLst/>
            </a:prstGeom>
            <a:noFill/>
            <a:ln cap="flat" cmpd="sng" w="38100">
              <a:solidFill>
                <a:srgbClr val="0000B8"/>
              </a:solidFill>
              <a:prstDash val="solid"/>
              <a:round/>
              <a:headEnd len="sm" w="sm" type="none"/>
              <a:tailEnd len="sm" w="sm" type="none"/>
            </a:ln>
          </p:spPr>
        </p:cxnSp>
        <p:sp>
          <p:nvSpPr>
            <p:cNvPr id="732" name="Google Shape;732;p63"/>
            <p:cNvSpPr txBox="1"/>
            <p:nvPr/>
          </p:nvSpPr>
          <p:spPr>
            <a:xfrm>
              <a:off x="5553980" y="4330278"/>
              <a:ext cx="2391999" cy="33848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 AD</a:t>
              </a:r>
              <a:r>
                <a:rPr baseline="-25000" lang="en-US" sz="1600">
                  <a:solidFill>
                    <a:schemeClr val="dk1"/>
                  </a:solidFill>
                  <a:latin typeface="Arial"/>
                  <a:ea typeface="Arial"/>
                  <a:cs typeface="Arial"/>
                  <a:sym typeface="Arial"/>
                </a:rPr>
                <a:t>1</a:t>
              </a:r>
              <a:endParaRPr/>
            </a:p>
          </p:txBody>
        </p:sp>
      </p:grpSp>
      <p:grpSp>
        <p:nvGrpSpPr>
          <p:cNvPr id="733" name="Google Shape;733;p63"/>
          <p:cNvGrpSpPr/>
          <p:nvPr/>
        </p:nvGrpSpPr>
        <p:grpSpPr>
          <a:xfrm>
            <a:off x="1804988" y="4570413"/>
            <a:ext cx="6340475" cy="338137"/>
            <a:chOff x="1805049" y="4332480"/>
            <a:chExt cx="6340466" cy="337969"/>
          </a:xfrm>
        </p:grpSpPr>
        <p:cxnSp>
          <p:nvCxnSpPr>
            <p:cNvPr id="734" name="Google Shape;734;p63"/>
            <p:cNvCxnSpPr/>
            <p:nvPr/>
          </p:nvCxnSpPr>
          <p:spPr>
            <a:xfrm>
              <a:off x="1805049" y="4334066"/>
              <a:ext cx="5711817" cy="0"/>
            </a:xfrm>
            <a:prstGeom prst="straightConnector1">
              <a:avLst/>
            </a:prstGeom>
            <a:noFill/>
            <a:ln cap="flat" cmpd="sng" w="28575">
              <a:solidFill>
                <a:schemeClr val="dk1"/>
              </a:solidFill>
              <a:prstDash val="solid"/>
              <a:round/>
              <a:headEnd len="sm" w="sm" type="none"/>
              <a:tailEnd len="sm" w="sm" type="none"/>
            </a:ln>
          </p:spPr>
        </p:cxnSp>
        <p:sp>
          <p:nvSpPr>
            <p:cNvPr id="735" name="Google Shape;735;p63"/>
            <p:cNvSpPr txBox="1"/>
            <p:nvPr/>
          </p:nvSpPr>
          <p:spPr>
            <a:xfrm>
              <a:off x="6292161" y="4332480"/>
              <a:ext cx="1853354"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cxnSp>
        <p:nvCxnSpPr>
          <p:cNvPr id="736" name="Google Shape;736;p63"/>
          <p:cNvCxnSpPr/>
          <p:nvPr/>
        </p:nvCxnSpPr>
        <p:spPr>
          <a:xfrm rot="10800000">
            <a:off x="4114800" y="3705225"/>
            <a:ext cx="741363" cy="0"/>
          </a:xfrm>
          <a:prstGeom prst="straightConnector1">
            <a:avLst/>
          </a:prstGeom>
          <a:noFill/>
          <a:ln cap="flat" cmpd="sng" w="9525">
            <a:solidFill>
              <a:srgbClr val="AE350A"/>
            </a:solidFill>
            <a:prstDash val="solid"/>
            <a:round/>
            <a:headEnd len="sm" w="sm" type="none"/>
            <a:tailEnd len="med" w="med" type="stealth"/>
          </a:ln>
        </p:spPr>
      </p:cxnSp>
      <p:cxnSp>
        <p:nvCxnSpPr>
          <p:cNvPr id="737" name="Google Shape;737;p63"/>
          <p:cNvCxnSpPr/>
          <p:nvPr/>
        </p:nvCxnSpPr>
        <p:spPr>
          <a:xfrm>
            <a:off x="3870325" y="3389312"/>
            <a:ext cx="790575" cy="0"/>
          </a:xfrm>
          <a:prstGeom prst="straightConnector1">
            <a:avLst/>
          </a:prstGeom>
          <a:noFill/>
          <a:ln cap="flat" cmpd="sng" w="9525">
            <a:solidFill>
              <a:srgbClr val="AE350A"/>
            </a:solidFill>
            <a:prstDash val="solid"/>
            <a:round/>
            <a:headEnd len="sm" w="sm" type="none"/>
            <a:tailEnd len="med" w="med" type="stealth"/>
          </a:ln>
        </p:spPr>
      </p:cxnSp>
      <p:sp>
        <p:nvSpPr>
          <p:cNvPr id="738" name="Google Shape;738;p63"/>
          <p:cNvSpPr txBox="1"/>
          <p:nvPr/>
        </p:nvSpPr>
        <p:spPr>
          <a:xfrm>
            <a:off x="4019598" y="3173619"/>
            <a:ext cx="49202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(1)</a:t>
            </a:r>
            <a:endParaRPr sz="1800">
              <a:solidFill>
                <a:schemeClr val="dk1"/>
              </a:solidFill>
              <a:latin typeface="Libre Baskerville"/>
              <a:ea typeface="Libre Baskerville"/>
              <a:cs typeface="Libre Baskerville"/>
              <a:sym typeface="Libre Baskerville"/>
            </a:endParaRPr>
          </a:p>
        </p:txBody>
      </p:sp>
      <p:sp>
        <p:nvSpPr>
          <p:cNvPr id="739" name="Google Shape;739;p63"/>
          <p:cNvSpPr txBox="1"/>
          <p:nvPr/>
        </p:nvSpPr>
        <p:spPr>
          <a:xfrm>
            <a:off x="4239467" y="3358285"/>
            <a:ext cx="49202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(2)</a:t>
            </a:r>
            <a:endParaRPr sz="1800">
              <a:solidFill>
                <a:schemeClr val="dk1"/>
              </a:solidFill>
              <a:latin typeface="Libre Baskerville"/>
              <a:ea typeface="Libre Baskerville"/>
              <a:cs typeface="Libre Baskerville"/>
              <a:sym typeface="Libre Baskerville"/>
            </a:endParaRPr>
          </a:p>
        </p:txBody>
      </p:sp>
      <p:grpSp>
        <p:nvGrpSpPr>
          <p:cNvPr id="740" name="Google Shape;740;p63"/>
          <p:cNvGrpSpPr/>
          <p:nvPr/>
        </p:nvGrpSpPr>
        <p:grpSpPr>
          <a:xfrm>
            <a:off x="2574973" y="2112001"/>
            <a:ext cx="3328988" cy="1982788"/>
            <a:chOff x="3279718" y="2602659"/>
            <a:chExt cx="3328696" cy="1982998"/>
          </a:xfrm>
        </p:grpSpPr>
        <p:cxnSp>
          <p:nvCxnSpPr>
            <p:cNvPr id="741" name="Google Shape;741;p63"/>
            <p:cNvCxnSpPr/>
            <p:nvPr/>
          </p:nvCxnSpPr>
          <p:spPr>
            <a:xfrm>
              <a:off x="3279718" y="2602659"/>
              <a:ext cx="2741373" cy="1743260"/>
            </a:xfrm>
            <a:prstGeom prst="straightConnector1">
              <a:avLst/>
            </a:prstGeom>
            <a:noFill/>
            <a:ln cap="flat" cmpd="sng" w="38100">
              <a:solidFill>
                <a:srgbClr val="C00000"/>
              </a:solidFill>
              <a:prstDash val="solid"/>
              <a:round/>
              <a:headEnd len="sm" w="sm" type="none"/>
              <a:tailEnd len="sm" w="sm" type="none"/>
            </a:ln>
          </p:spPr>
        </p:cxnSp>
        <p:sp>
          <p:nvSpPr>
            <p:cNvPr id="742" name="Google Shape;742;p63"/>
            <p:cNvSpPr txBox="1"/>
            <p:nvPr/>
          </p:nvSpPr>
          <p:spPr>
            <a:xfrm>
              <a:off x="6064646" y="4247176"/>
              <a:ext cx="543768"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AD</a:t>
              </a:r>
              <a:r>
                <a:rPr baseline="-25000" lang="en-US" sz="1600">
                  <a:solidFill>
                    <a:schemeClr val="dk1"/>
                  </a:solidFill>
                  <a:latin typeface="Arial"/>
                  <a:ea typeface="Arial"/>
                  <a:cs typeface="Arial"/>
                  <a:sym typeface="Arial"/>
                </a:rPr>
                <a:t>2</a:t>
              </a:r>
              <a:endParaRPr/>
            </a:p>
          </p:txBody>
        </p:sp>
      </p:grpSp>
      <p:sp>
        <p:nvSpPr>
          <p:cNvPr id="743" name="Google Shape;743;p63"/>
          <p:cNvSpPr txBox="1"/>
          <p:nvPr/>
        </p:nvSpPr>
        <p:spPr>
          <a:xfrm>
            <a:off x="839499" y="4961397"/>
            <a:ext cx="7291964" cy="124649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500">
                <a:solidFill>
                  <a:schemeClr val="dk1"/>
                </a:solidFill>
                <a:latin typeface="Libre Baskerville"/>
                <a:ea typeface="Libre Baskerville"/>
                <a:cs typeface="Libre Baskerville"/>
                <a:sym typeface="Libre Baskerville"/>
              </a:rPr>
              <a:t>The government will implement policy such as decreasing government spending to affect AD so that the AD curve shifts to the left. As a result, booming could be constrained</a:t>
            </a:r>
            <a:endParaRPr sz="2500">
              <a:solidFill>
                <a:schemeClr val="dk1"/>
              </a:solidFill>
              <a:latin typeface="Libre Baskerville"/>
              <a:ea typeface="Libre Baskerville"/>
              <a:cs typeface="Libre Baskerville"/>
              <a:sym typeface="Libre Baskerville"/>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17"/>
                                        </p:tgtEl>
                                        <p:attrNameLst>
                                          <p:attrName>style.visibility</p:attrName>
                                        </p:attrNameLst>
                                      </p:cBhvr>
                                      <p:to>
                                        <p:strVal val="visible"/>
                                      </p:to>
                                    </p:set>
                                    <p:animEffect filter="fade" transition="in">
                                      <p:cBhvr>
                                        <p:cTn dur="500"/>
                                        <p:tgtEl>
                                          <p:spTgt spid="717"/>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722"/>
                                        </p:tgtEl>
                                        <p:attrNameLst>
                                          <p:attrName>style.visibility</p:attrName>
                                        </p:attrNameLst>
                                      </p:cBhvr>
                                      <p:to>
                                        <p:strVal val="visible"/>
                                      </p:to>
                                    </p:set>
                                    <p:animEffect filter="fade" transition="in">
                                      <p:cBhvr>
                                        <p:cTn dur="1000"/>
                                        <p:tgtEl>
                                          <p:spTgt spid="722"/>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730"/>
                                        </p:tgtEl>
                                        <p:attrNameLst>
                                          <p:attrName>style.visibility</p:attrName>
                                        </p:attrNameLst>
                                      </p:cBhvr>
                                      <p:to>
                                        <p:strVal val="visible"/>
                                      </p:to>
                                    </p:set>
                                    <p:animEffect filter="fade" transition="in">
                                      <p:cBhvr>
                                        <p:cTn dur="1000"/>
                                        <p:tgtEl>
                                          <p:spTgt spid="730"/>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727"/>
                                        </p:tgtEl>
                                        <p:attrNameLst>
                                          <p:attrName>style.visibility</p:attrName>
                                        </p:attrNameLst>
                                      </p:cBhvr>
                                      <p:to>
                                        <p:strVal val="visible"/>
                                      </p:to>
                                    </p:set>
                                    <p:animEffect filter="fade" transition="in">
                                      <p:cBhvr>
                                        <p:cTn dur="1000"/>
                                        <p:tgtEl>
                                          <p:spTgt spid="727"/>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733"/>
                                        </p:tgtEl>
                                        <p:attrNameLst>
                                          <p:attrName>style.visibility</p:attrName>
                                        </p:attrNameLst>
                                      </p:cBhvr>
                                      <p:to>
                                        <p:strVal val="visible"/>
                                      </p:to>
                                    </p:set>
                                    <p:animEffect filter="fade" transition="in">
                                      <p:cBhvr>
                                        <p:cTn dur="500"/>
                                        <p:tgtEl>
                                          <p:spTgt spid="733"/>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740"/>
                                        </p:tgtEl>
                                        <p:attrNameLst>
                                          <p:attrName>style.visibility</p:attrName>
                                        </p:attrNameLst>
                                      </p:cBhvr>
                                      <p:to>
                                        <p:strVal val="visible"/>
                                      </p:to>
                                    </p:set>
                                    <p:animEffect filter="fade" transition="in">
                                      <p:cBhvr>
                                        <p:cTn dur="1000"/>
                                        <p:tgtEl>
                                          <p:spTgt spid="7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47" name="Shape 747"/>
        <p:cNvGrpSpPr/>
        <p:nvPr/>
      </p:nvGrpSpPr>
      <p:grpSpPr>
        <a:xfrm>
          <a:off x="0" y="0"/>
          <a:ext cx="0" cy="0"/>
          <a:chOff x="0" y="0"/>
          <a:chExt cx="0" cy="0"/>
        </a:xfrm>
      </p:grpSpPr>
      <p:sp>
        <p:nvSpPr>
          <p:cNvPr id="748" name="Google Shape;748;p64"/>
          <p:cNvSpPr txBox="1"/>
          <p:nvPr>
            <p:ph idx="1" type="body"/>
          </p:nvPr>
        </p:nvSpPr>
        <p:spPr>
          <a:xfrm>
            <a:off x="228600" y="1447800"/>
            <a:ext cx="86868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1 The effects of a shift in aggregate demand</a:t>
            </a:r>
            <a:r>
              <a:rPr b="0" i="0" lang="en-US" sz="2600" u="none" cap="none" strike="noStrike">
                <a:solidFill>
                  <a:schemeClr val="dk1"/>
                </a:solidFill>
                <a:latin typeface="Libre Baskerville"/>
                <a:ea typeface="Libre Baskerville"/>
                <a:cs typeface="Libre Baskerville"/>
                <a:sym typeface="Libre Baskerville"/>
              </a:rPr>
              <a:t>: </a:t>
            </a:r>
            <a:r>
              <a:rPr b="1" i="1" lang="en-US" sz="2600" u="none" cap="none" strike="noStrike">
                <a:solidFill>
                  <a:schemeClr val="dk1"/>
                </a:solidFill>
                <a:latin typeface="Libre Baskerville"/>
                <a:ea typeface="Libre Baskerville"/>
                <a:cs typeface="Libre Baskerville"/>
                <a:sym typeface="Libre Baskerville"/>
              </a:rPr>
              <a:t>expansionary demand shock and contractionary demand shock</a:t>
            </a:r>
            <a:endParaRPr/>
          </a:p>
          <a:p>
            <a:pPr indent="0" lvl="0" marL="0" marR="0" rtl="0" algn="l">
              <a:spcBef>
                <a:spcPts val="58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Summary</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749" name="Google Shape;749;p64"/>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Explain behaviors of the economy via AD – AS model </a:t>
            </a:r>
            <a:endParaRPr b="0" i="0" sz="3600" u="none" cap="none" strike="noStrike">
              <a:solidFill>
                <a:schemeClr val="dk2"/>
              </a:solidFill>
              <a:latin typeface="Source Sans Pro"/>
              <a:ea typeface="Source Sans Pro"/>
              <a:cs typeface="Source Sans Pro"/>
              <a:sym typeface="Source Sans Pro"/>
            </a:endParaRPr>
          </a:p>
        </p:txBody>
      </p:sp>
      <p:graphicFrame>
        <p:nvGraphicFramePr>
          <p:cNvPr id="750" name="Google Shape;750;p64"/>
          <p:cNvGraphicFramePr/>
          <p:nvPr/>
        </p:nvGraphicFramePr>
        <p:xfrm>
          <a:off x="838200" y="2971800"/>
          <a:ext cx="3000000" cy="3000000"/>
        </p:xfrm>
        <a:graphic>
          <a:graphicData uri="http://schemas.openxmlformats.org/drawingml/2006/table">
            <a:tbl>
              <a:tblPr bandRow="1" firstRow="1">
                <a:noFill/>
                <a:tableStyleId>{1C33CF27-059C-4B76-BE9A-1C3588472EBE}</a:tableStyleId>
              </a:tblPr>
              <a:tblGrid>
                <a:gridCol w="1219200"/>
                <a:gridCol w="1143000"/>
                <a:gridCol w="1676400"/>
                <a:gridCol w="1672925"/>
                <a:gridCol w="1679875"/>
              </a:tblGrid>
              <a:tr h="370850">
                <a:tc>
                  <a:txBody>
                    <a:bodyPr/>
                    <a:lstStyle/>
                    <a:p>
                      <a:pPr indent="0" lvl="0" marL="0" marR="0" rtl="0" algn="l">
                        <a:spcBef>
                          <a:spcPts val="0"/>
                        </a:spcBef>
                        <a:spcAft>
                          <a:spcPts val="0"/>
                        </a:spcAft>
                        <a:buNone/>
                      </a:pPr>
                      <a:r>
                        <a:t/>
                      </a:r>
                      <a:endParaRPr sz="1800"/>
                    </a:p>
                  </a:txBody>
                  <a:tcPr marT="45725" marB="45725" marR="91450" marL="91450"/>
                </a:tc>
                <a:tc>
                  <a:txBody>
                    <a:bodyPr/>
                    <a:lstStyle/>
                    <a:p>
                      <a:pPr indent="0" lvl="0" marL="0" marR="0" rtl="0" algn="l">
                        <a:spcBef>
                          <a:spcPts val="0"/>
                        </a:spcBef>
                        <a:spcAft>
                          <a:spcPts val="0"/>
                        </a:spcAft>
                        <a:buNone/>
                      </a:pPr>
                      <a:r>
                        <a:rPr lang="en-US" sz="1800"/>
                        <a:t>AD</a:t>
                      </a:r>
                      <a:r>
                        <a:rPr lang="en-US" sz="1800"/>
                        <a:t> curve shift to</a:t>
                      </a:r>
                      <a:endParaRPr sz="1800"/>
                    </a:p>
                  </a:txBody>
                  <a:tcPr marT="45725" marB="45725" marR="91450" marL="91450"/>
                </a:tc>
                <a:tc>
                  <a:txBody>
                    <a:bodyPr/>
                    <a:lstStyle/>
                    <a:p>
                      <a:pPr indent="0" lvl="0" marL="0" marR="0" rtl="0" algn="l">
                        <a:spcBef>
                          <a:spcPts val="0"/>
                        </a:spcBef>
                        <a:spcAft>
                          <a:spcPts val="0"/>
                        </a:spcAft>
                        <a:buNone/>
                      </a:pPr>
                      <a:r>
                        <a:rPr lang="en-US" sz="1800"/>
                        <a:t>Output</a:t>
                      </a:r>
                      <a:endParaRPr sz="1800"/>
                    </a:p>
                  </a:txBody>
                  <a:tcPr marT="45725" marB="45725" marR="91450" marL="91450"/>
                </a:tc>
                <a:tc>
                  <a:txBody>
                    <a:bodyPr/>
                    <a:lstStyle/>
                    <a:p>
                      <a:pPr indent="0" lvl="0" marL="0" marR="0" rtl="0" algn="l">
                        <a:spcBef>
                          <a:spcPts val="0"/>
                        </a:spcBef>
                        <a:spcAft>
                          <a:spcPts val="0"/>
                        </a:spcAft>
                        <a:buNone/>
                      </a:pPr>
                      <a:r>
                        <a:rPr lang="en-US" sz="1800"/>
                        <a:t>Price level (inflation)</a:t>
                      </a:r>
                      <a:endParaRPr sz="1800"/>
                    </a:p>
                  </a:txBody>
                  <a:tcPr marT="45725" marB="45725" marR="91450" marL="91450"/>
                </a:tc>
                <a:tc>
                  <a:txBody>
                    <a:bodyPr/>
                    <a:lstStyle/>
                    <a:p>
                      <a:pPr indent="0" lvl="0" marL="0" marR="0" rtl="0" algn="l">
                        <a:spcBef>
                          <a:spcPts val="0"/>
                        </a:spcBef>
                        <a:spcAft>
                          <a:spcPts val="0"/>
                        </a:spcAft>
                        <a:buNone/>
                      </a:pPr>
                      <a:r>
                        <a:rPr lang="en-US" sz="1800"/>
                        <a:t>Policy</a:t>
                      </a:r>
                      <a:r>
                        <a:rPr lang="en-US" sz="1800"/>
                        <a:t> of government</a:t>
                      </a:r>
                      <a:endParaRPr sz="1800"/>
                    </a:p>
                  </a:txBody>
                  <a:tcPr marT="45725" marB="45725" marR="91450" marL="91450"/>
                </a:tc>
              </a:tr>
              <a:tr h="370850">
                <a:tc>
                  <a:txBody>
                    <a:bodyPr/>
                    <a:lstStyle/>
                    <a:p>
                      <a:pPr indent="0" lvl="0" marL="0" marR="0" rtl="0" algn="l">
                        <a:spcBef>
                          <a:spcPts val="0"/>
                        </a:spcBef>
                        <a:spcAft>
                          <a:spcPts val="0"/>
                        </a:spcAft>
                        <a:buNone/>
                      </a:pPr>
                      <a:r>
                        <a:rPr lang="en-US" sz="1800"/>
                        <a:t>Contraction</a:t>
                      </a:r>
                      <a:endParaRPr sz="1800"/>
                    </a:p>
                  </a:txBody>
                  <a:tcPr marT="45725" marB="45725" marR="91450" marL="91450"/>
                </a:tc>
                <a:tc>
                  <a:txBody>
                    <a:bodyPr/>
                    <a:lstStyle/>
                    <a:p>
                      <a:pPr indent="0" lvl="0" marL="0" marR="0" rtl="0" algn="l">
                        <a:spcBef>
                          <a:spcPts val="0"/>
                        </a:spcBef>
                        <a:spcAft>
                          <a:spcPts val="0"/>
                        </a:spcAft>
                        <a:buNone/>
                      </a:pPr>
                      <a:r>
                        <a:rPr lang="en-US" sz="1800"/>
                        <a:t>Left</a:t>
                      </a:r>
                      <a:endParaRPr sz="1800"/>
                    </a:p>
                  </a:txBody>
                  <a:tcPr marT="45725" marB="45725" marR="91450" marL="91450"/>
                </a:tc>
                <a:tc>
                  <a:txBody>
                    <a:bodyPr/>
                    <a:lstStyle/>
                    <a:p>
                      <a:pPr indent="0" lvl="0" marL="0" marR="0" rtl="0" algn="l">
                        <a:spcBef>
                          <a:spcPts val="0"/>
                        </a:spcBef>
                        <a:spcAft>
                          <a:spcPts val="0"/>
                        </a:spcAft>
                        <a:buNone/>
                      </a:pPr>
                      <a:r>
                        <a:rPr lang="en-US" sz="1800"/>
                        <a:t>Decline (short run)</a:t>
                      </a:r>
                      <a:endParaRPr/>
                    </a:p>
                    <a:p>
                      <a:pPr indent="0" lvl="0" marL="0" marR="0" rtl="0" algn="l">
                        <a:spcBef>
                          <a:spcPts val="0"/>
                        </a:spcBef>
                        <a:spcAft>
                          <a:spcPts val="0"/>
                        </a:spcAft>
                        <a:buNone/>
                      </a:pPr>
                      <a:r>
                        <a:rPr lang="en-US" sz="1800"/>
                        <a:t>Unchanged (long run)</a:t>
                      </a:r>
                      <a:endParaRPr sz="1800"/>
                    </a:p>
                  </a:txBody>
                  <a:tcPr marT="45725" marB="45725" marR="91450" marL="91450"/>
                </a:tc>
                <a:tc>
                  <a:txBody>
                    <a:bodyPr/>
                    <a:lstStyle/>
                    <a:p>
                      <a:pPr indent="0" lvl="0" marL="0" marR="0" rtl="0" algn="l">
                        <a:spcBef>
                          <a:spcPts val="0"/>
                        </a:spcBef>
                        <a:spcAft>
                          <a:spcPts val="0"/>
                        </a:spcAft>
                        <a:buNone/>
                      </a:pPr>
                      <a:r>
                        <a:rPr lang="en-US" sz="1800"/>
                        <a:t>Fall</a:t>
                      </a:r>
                      <a:endParaRPr/>
                    </a:p>
                    <a:p>
                      <a:pPr indent="0" lvl="0" marL="0" marR="0" rtl="0" algn="l">
                        <a:spcBef>
                          <a:spcPts val="0"/>
                        </a:spcBef>
                        <a:spcAft>
                          <a:spcPts val="0"/>
                        </a:spcAft>
                        <a:buNone/>
                      </a:pPr>
                      <a:r>
                        <a:rPr lang="en-US" sz="1800"/>
                        <a:t>(short</a:t>
                      </a:r>
                      <a:r>
                        <a:rPr lang="en-US" sz="1800"/>
                        <a:t> run)</a:t>
                      </a:r>
                      <a:endParaRPr/>
                    </a:p>
                    <a:p>
                      <a:pPr indent="0" lvl="0" marL="0" marR="0" rtl="0" algn="l">
                        <a:spcBef>
                          <a:spcPts val="0"/>
                        </a:spcBef>
                        <a:spcAft>
                          <a:spcPts val="0"/>
                        </a:spcAft>
                        <a:buNone/>
                      </a:pPr>
                      <a:r>
                        <a:rPr lang="en-US" sz="1800"/>
                        <a:t>Fall further</a:t>
                      </a:r>
                      <a:endParaRPr/>
                    </a:p>
                    <a:p>
                      <a:pPr indent="0" lvl="0" marL="0" marR="0" rtl="0" algn="l">
                        <a:spcBef>
                          <a:spcPts val="0"/>
                        </a:spcBef>
                        <a:spcAft>
                          <a:spcPts val="0"/>
                        </a:spcAft>
                        <a:buNone/>
                      </a:pPr>
                      <a:r>
                        <a:rPr lang="en-US" sz="1800"/>
                        <a:t>(long run)</a:t>
                      </a:r>
                      <a:endParaRPr sz="1800"/>
                    </a:p>
                  </a:txBody>
                  <a:tcPr marT="45725" marB="45725" marR="91450" marL="91450"/>
                </a:tc>
                <a:tc>
                  <a:txBody>
                    <a:bodyPr/>
                    <a:lstStyle/>
                    <a:p>
                      <a:pPr indent="0" lvl="0" marL="0" marR="0" rtl="0" algn="l">
                        <a:spcBef>
                          <a:spcPts val="0"/>
                        </a:spcBef>
                        <a:spcAft>
                          <a:spcPts val="0"/>
                        </a:spcAft>
                        <a:buNone/>
                      </a:pPr>
                      <a:r>
                        <a:rPr lang="en-US" sz="1800"/>
                        <a:t>Shift AD to the right</a:t>
                      </a:r>
                      <a:endParaRPr sz="1800"/>
                    </a:p>
                  </a:txBody>
                  <a:tcPr marT="45725" marB="45725" marR="91450" marL="91450"/>
                </a:tc>
              </a:tr>
              <a:tr h="370850">
                <a:tc>
                  <a:txBody>
                    <a:bodyPr/>
                    <a:lstStyle/>
                    <a:p>
                      <a:pPr indent="0" lvl="0" marL="0" marR="0" rtl="0" algn="l">
                        <a:spcBef>
                          <a:spcPts val="0"/>
                        </a:spcBef>
                        <a:spcAft>
                          <a:spcPts val="0"/>
                        </a:spcAft>
                        <a:buNone/>
                      </a:pPr>
                      <a:r>
                        <a:rPr lang="en-US" sz="1800"/>
                        <a:t>Expansion</a:t>
                      </a:r>
                      <a:endParaRPr sz="1800"/>
                    </a:p>
                  </a:txBody>
                  <a:tcPr marT="45725" marB="45725" marR="91450" marL="91450"/>
                </a:tc>
                <a:tc>
                  <a:txBody>
                    <a:bodyPr/>
                    <a:lstStyle/>
                    <a:p>
                      <a:pPr indent="0" lvl="0" marL="0" marR="0" rtl="0" algn="l">
                        <a:spcBef>
                          <a:spcPts val="0"/>
                        </a:spcBef>
                        <a:spcAft>
                          <a:spcPts val="0"/>
                        </a:spcAft>
                        <a:buNone/>
                      </a:pPr>
                      <a:r>
                        <a:rPr lang="en-US" sz="1800"/>
                        <a:t>Right</a:t>
                      </a:r>
                      <a:endParaRPr sz="1800"/>
                    </a:p>
                  </a:txBody>
                  <a:tcPr marT="45725" marB="45725" marR="91450" marL="91450"/>
                </a:tc>
                <a:tc>
                  <a:txBody>
                    <a:bodyPr/>
                    <a:lstStyle/>
                    <a:p>
                      <a:pPr indent="0" lvl="0" marL="0" marR="0" rtl="0" algn="l">
                        <a:spcBef>
                          <a:spcPts val="0"/>
                        </a:spcBef>
                        <a:spcAft>
                          <a:spcPts val="0"/>
                        </a:spcAft>
                        <a:buNone/>
                      </a:pPr>
                      <a:r>
                        <a:rPr lang="en-US" sz="1800"/>
                        <a:t>Rise (short</a:t>
                      </a:r>
                      <a:r>
                        <a:rPr lang="en-US" sz="1800"/>
                        <a:t> run)</a:t>
                      </a:r>
                      <a:endParaRPr/>
                    </a:p>
                    <a:p>
                      <a:pPr indent="0" lvl="0" marL="0" marR="0" rtl="0" algn="l">
                        <a:spcBef>
                          <a:spcPts val="0"/>
                        </a:spcBef>
                        <a:spcAft>
                          <a:spcPts val="0"/>
                        </a:spcAft>
                        <a:buNone/>
                      </a:pPr>
                      <a:r>
                        <a:rPr lang="en-US" sz="1800"/>
                        <a:t>Unchanged (long run)</a:t>
                      </a:r>
                      <a:endParaRPr sz="1800"/>
                    </a:p>
                  </a:txBody>
                  <a:tcPr marT="45725" marB="45725" marR="91450" marL="91450"/>
                </a:tc>
                <a:tc>
                  <a:txBody>
                    <a:bodyPr/>
                    <a:lstStyle/>
                    <a:p>
                      <a:pPr indent="0" lvl="0" marL="0" marR="0" rtl="0" algn="l">
                        <a:spcBef>
                          <a:spcPts val="0"/>
                        </a:spcBef>
                        <a:spcAft>
                          <a:spcPts val="0"/>
                        </a:spcAft>
                        <a:buNone/>
                      </a:pPr>
                      <a:r>
                        <a:rPr lang="en-US" sz="1800"/>
                        <a:t>Increase</a:t>
                      </a:r>
                      <a:r>
                        <a:rPr lang="en-US" sz="1800"/>
                        <a:t> (short run)</a:t>
                      </a:r>
                      <a:endParaRPr/>
                    </a:p>
                    <a:p>
                      <a:pPr indent="0" lvl="0" marL="0" marR="0" rtl="0" algn="l">
                        <a:spcBef>
                          <a:spcPts val="0"/>
                        </a:spcBef>
                        <a:spcAft>
                          <a:spcPts val="0"/>
                        </a:spcAft>
                        <a:buNone/>
                      </a:pPr>
                      <a:r>
                        <a:rPr lang="en-US" sz="1800"/>
                        <a:t>Increase further (long run)</a:t>
                      </a:r>
                      <a:endParaRPr sz="1800"/>
                    </a:p>
                  </a:txBody>
                  <a:tcPr marT="45725" marB="45725" marR="91450" marL="91450"/>
                </a:tc>
                <a:tc>
                  <a:txBody>
                    <a:bodyPr/>
                    <a:lstStyle/>
                    <a:p>
                      <a:pPr indent="0" lvl="0" marL="0" marR="0" rtl="0" algn="l">
                        <a:spcBef>
                          <a:spcPts val="0"/>
                        </a:spcBef>
                        <a:spcAft>
                          <a:spcPts val="0"/>
                        </a:spcAft>
                        <a:buNone/>
                      </a:pPr>
                      <a:r>
                        <a:rPr lang="en-US" sz="1800"/>
                        <a:t>Shift</a:t>
                      </a:r>
                      <a:r>
                        <a:rPr lang="en-US" sz="1800"/>
                        <a:t> AD to the left</a:t>
                      </a:r>
                      <a:endParaRPr sz="1800"/>
                    </a:p>
                  </a:txBody>
                  <a:tcPr marT="45725" marB="45725" marR="91450" marL="91450"/>
                </a:tc>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54" name="Shape 754"/>
        <p:cNvGrpSpPr/>
        <p:nvPr/>
      </p:nvGrpSpPr>
      <p:grpSpPr>
        <a:xfrm>
          <a:off x="0" y="0"/>
          <a:ext cx="0" cy="0"/>
          <a:chOff x="0" y="0"/>
          <a:chExt cx="0" cy="0"/>
        </a:xfrm>
      </p:grpSpPr>
      <p:sp>
        <p:nvSpPr>
          <p:cNvPr id="755" name="Google Shape;755;p65"/>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The effects of a shift in aggregate supply</a:t>
            </a:r>
            <a:r>
              <a:rPr b="0" i="0" lang="en-US" sz="2600" u="none" cap="none" strike="noStrike">
                <a:solidFill>
                  <a:schemeClr val="dk1"/>
                </a:solidFill>
                <a:latin typeface="Libre Baskerville"/>
                <a:ea typeface="Libre Baskerville"/>
                <a:cs typeface="Libre Baskerville"/>
                <a:sym typeface="Libre Baskerville"/>
              </a:rPr>
              <a:t>: </a:t>
            </a:r>
            <a:r>
              <a:rPr b="1" i="1" lang="en-US" sz="2600" u="none" cap="none" strike="noStrike">
                <a:solidFill>
                  <a:schemeClr val="dk1"/>
                </a:solidFill>
                <a:latin typeface="Libre Baskerville"/>
                <a:ea typeface="Libre Baskerville"/>
                <a:cs typeface="Libre Baskerville"/>
                <a:sym typeface="Libre Baskerville"/>
              </a:rPr>
              <a:t>adverse supply shock and beneficial supply shock</a:t>
            </a:r>
            <a:endParaRPr/>
          </a:p>
          <a:p>
            <a:pPr indent="0" lvl="0" marL="0" marR="0" rtl="0" algn="l">
              <a:spcBef>
                <a:spcPts val="58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Adverse supply shock</a:t>
            </a:r>
            <a:endParaRPr b="0" i="0" sz="2600" u="sng"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500" u="none" cap="none" strike="noStrike">
                <a:solidFill>
                  <a:schemeClr val="dk1"/>
                </a:solidFill>
                <a:latin typeface="Libre Baskerville"/>
                <a:ea typeface="Libre Baskerville"/>
                <a:cs typeface="Libre Baskerville"/>
                <a:sym typeface="Libre Baskerville"/>
              </a:rPr>
              <a:t>Factor: Firms – increase in production costs (oil price increases) </a:t>
            </a:r>
            <a:r>
              <a:rPr b="0" i="0" lang="en-US" sz="2500" u="none" cap="none" strike="noStrike">
                <a:solidFill>
                  <a:schemeClr val="dk1"/>
                </a:solidFill>
                <a:latin typeface="Times New Roman"/>
                <a:ea typeface="Times New Roman"/>
                <a:cs typeface="Times New Roman"/>
                <a:sym typeface="Times New Roman"/>
              </a:rPr>
              <a:t>→ </a:t>
            </a:r>
            <a:r>
              <a:rPr b="0" i="0" lang="en-US" sz="2500" u="none" cap="none" strike="noStrike">
                <a:solidFill>
                  <a:schemeClr val="dk1"/>
                </a:solidFill>
                <a:latin typeface="Libre Baskerville"/>
                <a:ea typeface="Libre Baskerville"/>
                <a:cs typeface="Libre Baskerville"/>
                <a:sym typeface="Libre Baskerville"/>
              </a:rPr>
              <a:t>Aggregate supply curve – shifts left</a:t>
            </a:r>
            <a:endParaRPr/>
          </a:p>
          <a:p>
            <a:pPr indent="-238760" lvl="2" marL="822960" marR="0" rtl="0" algn="l">
              <a:spcBef>
                <a:spcPts val="370"/>
              </a:spcBef>
              <a:spcAft>
                <a:spcPts val="0"/>
              </a:spcAft>
              <a:buClr>
                <a:srgbClr val="E6AFA9"/>
              </a:buClr>
              <a:buSzPts val="2125"/>
              <a:buFont typeface="Noto Sans Symbols"/>
              <a:buChar char="●"/>
            </a:pPr>
            <a:r>
              <a:rPr b="0" i="0" lang="en-US" sz="2500" u="none" cap="none" strike="noStrike">
                <a:solidFill>
                  <a:schemeClr val="dk1"/>
                </a:solidFill>
                <a:latin typeface="Libre Baskerville"/>
                <a:ea typeface="Libre Baskerville"/>
                <a:cs typeface="Libre Baskerville"/>
                <a:sym typeface="Libre Baskerville"/>
              </a:rPr>
              <a:t>Short-run: Output falls &amp; Price level rises (Stagflation) </a:t>
            </a:r>
            <a:endParaRPr b="0" i="0" sz="2500" u="none" cap="none" strike="noStrike">
              <a:solidFill>
                <a:schemeClr val="dk1"/>
              </a:solidFill>
              <a:latin typeface="Libre Baskerville"/>
              <a:ea typeface="Libre Baskerville"/>
              <a:cs typeface="Libre Baskerville"/>
              <a:sym typeface="Libre Baskerville"/>
            </a:endParaRPr>
          </a:p>
          <a:p>
            <a:pPr indent="-238760" lvl="2" marL="822960" marR="0" rtl="0" algn="l">
              <a:spcBef>
                <a:spcPts val="370"/>
              </a:spcBef>
              <a:spcAft>
                <a:spcPts val="0"/>
              </a:spcAft>
              <a:buClr>
                <a:srgbClr val="E6AFA9"/>
              </a:buClr>
              <a:buSzPts val="2125"/>
              <a:buFont typeface="Noto Sans Symbols"/>
              <a:buChar char="●"/>
            </a:pPr>
            <a:r>
              <a:rPr b="0" i="0" lang="en-US" sz="2500" u="none" cap="none" strike="noStrike">
                <a:solidFill>
                  <a:schemeClr val="dk1"/>
                </a:solidFill>
                <a:latin typeface="Libre Baskerville"/>
                <a:ea typeface="Libre Baskerville"/>
                <a:cs typeface="Libre Baskerville"/>
                <a:sym typeface="Libre Baskerville"/>
              </a:rPr>
              <a:t>Long-run, (if AD is held constant) SR AS shifts back to right: Output – natural rate and Price level - falls</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756" name="Google Shape;756;p65"/>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Explain behaviors of the economy via AD – AS model </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60" name="Shape 760"/>
        <p:cNvGrpSpPr/>
        <p:nvPr/>
      </p:nvGrpSpPr>
      <p:grpSpPr>
        <a:xfrm>
          <a:off x="0" y="0"/>
          <a:ext cx="0" cy="0"/>
          <a:chOff x="0" y="0"/>
          <a:chExt cx="0" cy="0"/>
        </a:xfrm>
      </p:grpSpPr>
      <p:sp>
        <p:nvSpPr>
          <p:cNvPr id="761" name="Google Shape;761;p66"/>
          <p:cNvSpPr txBox="1"/>
          <p:nvPr>
            <p:ph type="title"/>
          </p:nvPr>
        </p:nvSpPr>
        <p:spPr>
          <a:xfrm>
            <a:off x="304800" y="685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An adverse shift in aggregate supply</a:t>
            </a:r>
            <a:endParaRPr/>
          </a:p>
        </p:txBody>
      </p:sp>
      <p:grpSp>
        <p:nvGrpSpPr>
          <p:cNvPr id="762" name="Google Shape;762;p66"/>
          <p:cNvGrpSpPr/>
          <p:nvPr/>
        </p:nvGrpSpPr>
        <p:grpSpPr>
          <a:xfrm>
            <a:off x="1135063" y="1389063"/>
            <a:ext cx="5894387" cy="3184526"/>
            <a:chOff x="1135612" y="1151956"/>
            <a:chExt cx="5894225" cy="3183333"/>
          </a:xfrm>
        </p:grpSpPr>
        <p:grpSp>
          <p:nvGrpSpPr>
            <p:cNvPr id="763" name="Google Shape;763;p66"/>
            <p:cNvGrpSpPr/>
            <p:nvPr/>
          </p:nvGrpSpPr>
          <p:grpSpPr>
            <a:xfrm>
              <a:off x="1816630" y="1199563"/>
              <a:ext cx="5213207" cy="3135726"/>
              <a:chOff x="1816630" y="1199563"/>
              <a:chExt cx="5213207" cy="3135726"/>
            </a:xfrm>
          </p:grpSpPr>
          <p:cxnSp>
            <p:nvCxnSpPr>
              <p:cNvPr id="764" name="Google Shape;764;p66"/>
              <p:cNvCxnSpPr/>
              <p:nvPr/>
            </p:nvCxnSpPr>
            <p:spPr>
              <a:xfrm rot="5400000">
                <a:off x="24956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765" name="Google Shape;765;p66"/>
              <p:cNvSpPr/>
              <p:nvPr/>
            </p:nvSpPr>
            <p:spPr>
              <a:xfrm>
                <a:off x="1840442" y="1199563"/>
                <a:ext cx="5189395"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766" name="Google Shape;766;p66"/>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767" name="Google Shape;767;p66"/>
          <p:cNvGrpSpPr/>
          <p:nvPr/>
        </p:nvGrpSpPr>
        <p:grpSpPr>
          <a:xfrm>
            <a:off x="1804988" y="4546600"/>
            <a:ext cx="5616575" cy="338138"/>
            <a:chOff x="1805049" y="4308771"/>
            <a:chExt cx="5616084" cy="337969"/>
          </a:xfrm>
        </p:grpSpPr>
        <p:cxnSp>
          <p:nvCxnSpPr>
            <p:cNvPr id="768" name="Google Shape;768;p66"/>
            <p:cNvCxnSpPr/>
            <p:nvPr/>
          </p:nvCxnSpPr>
          <p:spPr>
            <a:xfrm>
              <a:off x="1805049" y="4334158"/>
              <a:ext cx="5082731" cy="0"/>
            </a:xfrm>
            <a:prstGeom prst="straightConnector1">
              <a:avLst/>
            </a:prstGeom>
            <a:noFill/>
            <a:ln cap="flat" cmpd="sng" w="28575">
              <a:solidFill>
                <a:schemeClr val="dk1"/>
              </a:solidFill>
              <a:prstDash val="solid"/>
              <a:round/>
              <a:headEnd len="sm" w="sm" type="none"/>
              <a:tailEnd len="sm" w="sm" type="none"/>
            </a:ln>
          </p:spPr>
        </p:cxnSp>
        <p:sp>
          <p:nvSpPr>
            <p:cNvPr id="769" name="Google Shape;769;p66"/>
            <p:cNvSpPr txBox="1"/>
            <p:nvPr/>
          </p:nvSpPr>
          <p:spPr>
            <a:xfrm>
              <a:off x="5567777" y="4308771"/>
              <a:ext cx="1853356"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sp>
        <p:nvSpPr>
          <p:cNvPr id="770" name="Google Shape;770;p66"/>
          <p:cNvSpPr txBox="1"/>
          <p:nvPr/>
        </p:nvSpPr>
        <p:spPr>
          <a:xfrm>
            <a:off x="177800" y="5576888"/>
            <a:ext cx="8812213" cy="83026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When some event increases firms’ costs, the short-run aggregate-supply curve shifts to the left from AS</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AS</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The economy moves from point A to point B. The result is stagflation: Output falls from Y</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Y</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and the price level rises from P</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P</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a:t>
            </a:r>
            <a:endParaRPr/>
          </a:p>
        </p:txBody>
      </p:sp>
      <p:grpSp>
        <p:nvGrpSpPr>
          <p:cNvPr id="771" name="Google Shape;771;p66"/>
          <p:cNvGrpSpPr/>
          <p:nvPr/>
        </p:nvGrpSpPr>
        <p:grpSpPr>
          <a:xfrm>
            <a:off x="3462338" y="1492250"/>
            <a:ext cx="1335087" cy="3413125"/>
            <a:chOff x="3461663" y="1492476"/>
            <a:chExt cx="1335867" cy="3412284"/>
          </a:xfrm>
        </p:grpSpPr>
        <p:grpSp>
          <p:nvGrpSpPr>
            <p:cNvPr id="772" name="Google Shape;772;p66"/>
            <p:cNvGrpSpPr/>
            <p:nvPr/>
          </p:nvGrpSpPr>
          <p:grpSpPr>
            <a:xfrm>
              <a:off x="3657038" y="1492476"/>
              <a:ext cx="1140491" cy="3080579"/>
              <a:chOff x="3657016" y="1255240"/>
              <a:chExt cx="1140491" cy="3079913"/>
            </a:xfrm>
          </p:grpSpPr>
          <p:cxnSp>
            <p:nvCxnSpPr>
              <p:cNvPr id="773" name="Google Shape;773;p66"/>
              <p:cNvCxnSpPr/>
              <p:nvPr/>
            </p:nvCxnSpPr>
            <p:spPr>
              <a:xfrm rot="5400000">
                <a:off x="2304300" y="2980848"/>
                <a:ext cx="2707022" cy="1589"/>
              </a:xfrm>
              <a:prstGeom prst="straightConnector1">
                <a:avLst/>
              </a:prstGeom>
              <a:noFill/>
              <a:ln cap="flat" cmpd="sng" w="57150">
                <a:solidFill>
                  <a:srgbClr val="007600"/>
                </a:solidFill>
                <a:prstDash val="solid"/>
                <a:round/>
                <a:headEnd len="sm" w="sm" type="none"/>
                <a:tailEnd len="sm" w="sm" type="none"/>
              </a:ln>
            </p:spPr>
          </p:cxnSp>
          <p:sp>
            <p:nvSpPr>
              <p:cNvPr id="774" name="Google Shape;774;p66"/>
              <p:cNvSpPr txBox="1"/>
              <p:nvPr/>
            </p:nvSpPr>
            <p:spPr>
              <a:xfrm>
                <a:off x="3689454" y="1255240"/>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775" name="Google Shape;775;p66"/>
            <p:cNvSpPr txBox="1"/>
            <p:nvPr/>
          </p:nvSpPr>
          <p:spPr>
            <a:xfrm>
              <a:off x="3461663"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776" name="Google Shape;776;p66"/>
          <p:cNvGrpSpPr/>
          <p:nvPr/>
        </p:nvGrpSpPr>
        <p:grpSpPr>
          <a:xfrm>
            <a:off x="2327275" y="2181225"/>
            <a:ext cx="5248275" cy="1927225"/>
            <a:chOff x="2291503" y="1741683"/>
            <a:chExt cx="5249022" cy="1927889"/>
          </a:xfrm>
        </p:grpSpPr>
        <p:cxnSp>
          <p:nvCxnSpPr>
            <p:cNvPr id="777" name="Google Shape;777;p66"/>
            <p:cNvCxnSpPr/>
            <p:nvPr/>
          </p:nvCxnSpPr>
          <p:spPr>
            <a:xfrm flipH="1" rot="10800000">
              <a:off x="2291503" y="1971950"/>
              <a:ext cx="3302470" cy="1697622"/>
            </a:xfrm>
            <a:prstGeom prst="straightConnector1">
              <a:avLst/>
            </a:prstGeom>
            <a:noFill/>
            <a:ln cap="flat" cmpd="sng" w="38100">
              <a:solidFill>
                <a:srgbClr val="0000B8"/>
              </a:solidFill>
              <a:prstDash val="solid"/>
              <a:round/>
              <a:headEnd len="sm" w="sm" type="none"/>
              <a:tailEnd len="sm" w="sm" type="none"/>
            </a:ln>
          </p:spPr>
        </p:cxnSp>
        <p:sp>
          <p:nvSpPr>
            <p:cNvPr id="778" name="Google Shape;778;p66"/>
            <p:cNvSpPr txBox="1"/>
            <p:nvPr/>
          </p:nvSpPr>
          <p:spPr>
            <a:xfrm>
              <a:off x="5518522" y="1741683"/>
              <a:ext cx="2022003" cy="5846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 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779" name="Google Shape;779;p66"/>
          <p:cNvGrpSpPr/>
          <p:nvPr/>
        </p:nvGrpSpPr>
        <p:grpSpPr>
          <a:xfrm>
            <a:off x="1924050" y="2279650"/>
            <a:ext cx="5154613" cy="2200275"/>
            <a:chOff x="2054516" y="1793327"/>
            <a:chExt cx="5155152" cy="2198692"/>
          </a:xfrm>
        </p:grpSpPr>
        <p:cxnSp>
          <p:nvCxnSpPr>
            <p:cNvPr id="780" name="Google Shape;780;p66"/>
            <p:cNvCxnSpPr/>
            <p:nvPr/>
          </p:nvCxnSpPr>
          <p:spPr>
            <a:xfrm>
              <a:off x="2054516" y="1793327"/>
              <a:ext cx="3146754" cy="2041643"/>
            </a:xfrm>
            <a:prstGeom prst="straightConnector1">
              <a:avLst/>
            </a:prstGeom>
            <a:noFill/>
            <a:ln cap="flat" cmpd="sng" w="38100">
              <a:solidFill>
                <a:srgbClr val="0000B8"/>
              </a:solidFill>
              <a:prstDash val="solid"/>
              <a:round/>
              <a:headEnd len="sm" w="sm" type="none"/>
              <a:tailEnd len="sm" w="sm" type="none"/>
            </a:ln>
          </p:spPr>
        </p:cxnSp>
        <p:sp>
          <p:nvSpPr>
            <p:cNvPr id="781" name="Google Shape;781;p66"/>
            <p:cNvSpPr txBox="1"/>
            <p:nvPr/>
          </p:nvSpPr>
          <p:spPr>
            <a:xfrm>
              <a:off x="5280833" y="3653538"/>
              <a:ext cx="1928835"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a:t>
              </a:r>
              <a:endParaRPr/>
            </a:p>
          </p:txBody>
        </p:sp>
      </p:grpSp>
      <p:grpSp>
        <p:nvGrpSpPr>
          <p:cNvPr id="782" name="Google Shape;782;p66"/>
          <p:cNvGrpSpPr/>
          <p:nvPr/>
        </p:nvGrpSpPr>
        <p:grpSpPr>
          <a:xfrm>
            <a:off x="1419225" y="3248025"/>
            <a:ext cx="2651125" cy="363538"/>
            <a:chOff x="1419781" y="2546671"/>
            <a:chExt cx="2650603" cy="364281"/>
          </a:xfrm>
        </p:grpSpPr>
        <p:grpSp>
          <p:nvGrpSpPr>
            <p:cNvPr id="783" name="Google Shape;783;p66"/>
            <p:cNvGrpSpPr/>
            <p:nvPr/>
          </p:nvGrpSpPr>
          <p:grpSpPr>
            <a:xfrm>
              <a:off x="1419781" y="2572398"/>
              <a:ext cx="2308979" cy="338554"/>
              <a:chOff x="1419781" y="2572398"/>
              <a:chExt cx="2308979" cy="338554"/>
            </a:xfrm>
          </p:grpSpPr>
          <p:grpSp>
            <p:nvGrpSpPr>
              <p:cNvPr id="784" name="Google Shape;784;p66"/>
              <p:cNvGrpSpPr/>
              <p:nvPr/>
            </p:nvGrpSpPr>
            <p:grpSpPr>
              <a:xfrm>
                <a:off x="1419781" y="2572398"/>
                <a:ext cx="2237934" cy="338554"/>
                <a:chOff x="1419470" y="2751055"/>
                <a:chExt cx="2238127" cy="338554"/>
              </a:xfrm>
            </p:grpSpPr>
            <p:cxnSp>
              <p:nvCxnSpPr>
                <p:cNvPr id="785" name="Google Shape;785;p66"/>
                <p:cNvCxnSpPr/>
                <p:nvPr/>
              </p:nvCxnSpPr>
              <p:spPr>
                <a:xfrm rot="10800000">
                  <a:off x="1829000" y="2897128"/>
                  <a:ext cx="1828597" cy="0"/>
                </a:xfrm>
                <a:prstGeom prst="straightConnector1">
                  <a:avLst/>
                </a:prstGeom>
                <a:noFill/>
                <a:ln cap="flat" cmpd="sng" w="9525">
                  <a:solidFill>
                    <a:schemeClr val="dk1"/>
                  </a:solidFill>
                  <a:prstDash val="dot"/>
                  <a:round/>
                  <a:headEnd len="sm" w="sm" type="none"/>
                  <a:tailEnd len="sm" w="sm" type="none"/>
                </a:ln>
              </p:spPr>
            </p:cxnSp>
            <p:sp>
              <p:nvSpPr>
                <p:cNvPr id="786" name="Google Shape;786;p66"/>
                <p:cNvSpPr txBox="1"/>
                <p:nvPr/>
              </p:nvSpPr>
              <p:spPr>
                <a:xfrm>
                  <a:off x="1419470" y="2751055"/>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1</a:t>
                  </a:r>
                  <a:endParaRPr/>
                </a:p>
              </p:txBody>
            </p:sp>
          </p:grpSp>
          <p:sp>
            <p:nvSpPr>
              <p:cNvPr id="787" name="Google Shape;787;p66"/>
              <p:cNvSpPr/>
              <p:nvPr/>
            </p:nvSpPr>
            <p:spPr>
              <a:xfrm>
                <a:off x="3582779" y="2651750"/>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788" name="Google Shape;788;p66"/>
            <p:cNvSpPr txBox="1"/>
            <p:nvPr/>
          </p:nvSpPr>
          <p:spPr>
            <a:xfrm>
              <a:off x="3749463" y="2546671"/>
              <a:ext cx="320921"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A</a:t>
              </a:r>
              <a:endParaRPr baseline="-25000" sz="1600">
                <a:solidFill>
                  <a:schemeClr val="dk1"/>
                </a:solidFill>
                <a:latin typeface="Arial"/>
                <a:ea typeface="Arial"/>
                <a:cs typeface="Arial"/>
                <a:sym typeface="Arial"/>
              </a:endParaRPr>
            </a:p>
          </p:txBody>
        </p:sp>
      </p:grpSp>
      <p:grpSp>
        <p:nvGrpSpPr>
          <p:cNvPr id="789" name="Google Shape;789;p66"/>
          <p:cNvGrpSpPr/>
          <p:nvPr/>
        </p:nvGrpSpPr>
        <p:grpSpPr>
          <a:xfrm>
            <a:off x="2076450" y="1597025"/>
            <a:ext cx="3746500" cy="2022475"/>
            <a:chOff x="2291503" y="1646705"/>
            <a:chExt cx="3747736" cy="2022867"/>
          </a:xfrm>
        </p:grpSpPr>
        <p:cxnSp>
          <p:nvCxnSpPr>
            <p:cNvPr id="790" name="Google Shape;790;p66"/>
            <p:cNvCxnSpPr/>
            <p:nvPr/>
          </p:nvCxnSpPr>
          <p:spPr>
            <a:xfrm flipH="1" rot="10800000">
              <a:off x="2291503" y="1972206"/>
              <a:ext cx="3301502" cy="1697366"/>
            </a:xfrm>
            <a:prstGeom prst="straightConnector1">
              <a:avLst/>
            </a:prstGeom>
            <a:noFill/>
            <a:ln cap="flat" cmpd="sng" w="38100">
              <a:solidFill>
                <a:srgbClr val="C00000"/>
              </a:solidFill>
              <a:prstDash val="solid"/>
              <a:round/>
              <a:headEnd len="sm" w="sm" type="none"/>
              <a:tailEnd len="sm" w="sm" type="none"/>
            </a:ln>
          </p:spPr>
        </p:cxnSp>
        <p:sp>
          <p:nvSpPr>
            <p:cNvPr id="791" name="Google Shape;791;p66"/>
            <p:cNvSpPr txBox="1"/>
            <p:nvPr/>
          </p:nvSpPr>
          <p:spPr>
            <a:xfrm>
              <a:off x="5506644" y="1646705"/>
              <a:ext cx="532595" cy="33847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2</a:t>
              </a:r>
              <a:endParaRPr/>
            </a:p>
          </p:txBody>
        </p:sp>
      </p:grpSp>
      <p:grpSp>
        <p:nvGrpSpPr>
          <p:cNvPr id="792" name="Google Shape;792;p66"/>
          <p:cNvGrpSpPr/>
          <p:nvPr/>
        </p:nvGrpSpPr>
        <p:grpSpPr>
          <a:xfrm>
            <a:off x="1417638" y="2674938"/>
            <a:ext cx="1914525" cy="590550"/>
            <a:chOff x="1419781" y="2321040"/>
            <a:chExt cx="1914333" cy="589912"/>
          </a:xfrm>
        </p:grpSpPr>
        <p:grpSp>
          <p:nvGrpSpPr>
            <p:cNvPr id="793" name="Google Shape;793;p66"/>
            <p:cNvGrpSpPr/>
            <p:nvPr/>
          </p:nvGrpSpPr>
          <p:grpSpPr>
            <a:xfrm>
              <a:off x="1419781" y="2572398"/>
              <a:ext cx="1810215" cy="338554"/>
              <a:chOff x="1419781" y="2572398"/>
              <a:chExt cx="1810215" cy="338554"/>
            </a:xfrm>
          </p:grpSpPr>
          <p:grpSp>
            <p:nvGrpSpPr>
              <p:cNvPr id="794" name="Google Shape;794;p66"/>
              <p:cNvGrpSpPr/>
              <p:nvPr/>
            </p:nvGrpSpPr>
            <p:grpSpPr>
              <a:xfrm>
                <a:off x="1419781" y="2572398"/>
                <a:ext cx="1739725" cy="338554"/>
                <a:chOff x="1419470" y="2751055"/>
                <a:chExt cx="1739875" cy="338554"/>
              </a:xfrm>
            </p:grpSpPr>
            <p:cxnSp>
              <p:nvCxnSpPr>
                <p:cNvPr id="795" name="Google Shape;795;p66"/>
                <p:cNvCxnSpPr/>
                <p:nvPr/>
              </p:nvCxnSpPr>
              <p:spPr>
                <a:xfrm rot="10800000">
                  <a:off x="1827451" y="2897728"/>
                  <a:ext cx="1331894" cy="3172"/>
                </a:xfrm>
                <a:prstGeom prst="straightConnector1">
                  <a:avLst/>
                </a:prstGeom>
                <a:noFill/>
                <a:ln cap="flat" cmpd="sng" w="9525">
                  <a:solidFill>
                    <a:schemeClr val="dk1"/>
                  </a:solidFill>
                  <a:prstDash val="dot"/>
                  <a:round/>
                  <a:headEnd len="sm" w="sm" type="none"/>
                  <a:tailEnd len="sm" w="sm" type="none"/>
                </a:ln>
              </p:spPr>
            </p:cxnSp>
            <p:sp>
              <p:nvSpPr>
                <p:cNvPr id="796" name="Google Shape;796;p66"/>
                <p:cNvSpPr txBox="1"/>
                <p:nvPr/>
              </p:nvSpPr>
              <p:spPr>
                <a:xfrm>
                  <a:off x="1419470" y="2751055"/>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2</a:t>
                  </a:r>
                  <a:endParaRPr/>
                </a:p>
              </p:txBody>
            </p:sp>
          </p:grpSp>
          <p:sp>
            <p:nvSpPr>
              <p:cNvPr id="797" name="Google Shape;797;p66"/>
              <p:cNvSpPr/>
              <p:nvPr/>
            </p:nvSpPr>
            <p:spPr>
              <a:xfrm>
                <a:off x="3084015" y="2663625"/>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798" name="Google Shape;798;p66"/>
            <p:cNvSpPr txBox="1"/>
            <p:nvPr/>
          </p:nvSpPr>
          <p:spPr>
            <a:xfrm>
              <a:off x="3013193" y="2321040"/>
              <a:ext cx="320921"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B</a:t>
              </a:r>
              <a:endParaRPr baseline="-25000" sz="1600">
                <a:solidFill>
                  <a:schemeClr val="dk1"/>
                </a:solidFill>
                <a:latin typeface="Arial"/>
                <a:ea typeface="Arial"/>
                <a:cs typeface="Arial"/>
                <a:sym typeface="Arial"/>
              </a:endParaRPr>
            </a:p>
          </p:txBody>
        </p:sp>
      </p:grpSp>
      <p:grpSp>
        <p:nvGrpSpPr>
          <p:cNvPr id="799" name="Google Shape;799;p66"/>
          <p:cNvGrpSpPr/>
          <p:nvPr/>
        </p:nvGrpSpPr>
        <p:grpSpPr>
          <a:xfrm>
            <a:off x="2960688" y="3122613"/>
            <a:ext cx="396875" cy="1792287"/>
            <a:chOff x="3461663" y="3113312"/>
            <a:chExt cx="396262" cy="1791448"/>
          </a:xfrm>
        </p:grpSpPr>
        <p:cxnSp>
          <p:nvCxnSpPr>
            <p:cNvPr id="800" name="Google Shape;800;p66"/>
            <p:cNvCxnSpPr/>
            <p:nvPr/>
          </p:nvCxnSpPr>
          <p:spPr>
            <a:xfrm rot="5400000">
              <a:off x="2928301" y="3841635"/>
              <a:ext cx="1459816" cy="3170"/>
            </a:xfrm>
            <a:prstGeom prst="straightConnector1">
              <a:avLst/>
            </a:prstGeom>
            <a:noFill/>
            <a:ln cap="flat" cmpd="sng" w="9525">
              <a:solidFill>
                <a:schemeClr val="dk1"/>
              </a:solidFill>
              <a:prstDash val="dot"/>
              <a:round/>
              <a:headEnd len="sm" w="sm" type="none"/>
              <a:tailEnd len="sm" w="sm" type="none"/>
            </a:ln>
          </p:spPr>
        </p:cxnSp>
        <p:sp>
          <p:nvSpPr>
            <p:cNvPr id="801" name="Google Shape;801;p66"/>
            <p:cNvSpPr txBox="1"/>
            <p:nvPr/>
          </p:nvSpPr>
          <p:spPr>
            <a:xfrm>
              <a:off x="3461663"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2</a:t>
              </a:r>
              <a:endParaRPr/>
            </a:p>
          </p:txBody>
        </p:sp>
      </p:grpSp>
      <p:cxnSp>
        <p:nvCxnSpPr>
          <p:cNvPr id="802" name="Google Shape;802;p66"/>
          <p:cNvCxnSpPr/>
          <p:nvPr/>
        </p:nvCxnSpPr>
        <p:spPr>
          <a:xfrm rot="10800000">
            <a:off x="4489450" y="2411413"/>
            <a:ext cx="1008063" cy="1587"/>
          </a:xfrm>
          <a:prstGeom prst="straightConnector1">
            <a:avLst/>
          </a:prstGeom>
          <a:noFill/>
          <a:ln cap="flat" cmpd="sng" w="19050">
            <a:solidFill>
              <a:srgbClr val="800080"/>
            </a:solidFill>
            <a:prstDash val="solid"/>
            <a:round/>
            <a:headEnd len="sm" w="sm" type="none"/>
            <a:tailEnd len="med" w="med" type="triangle"/>
          </a:ln>
        </p:spPr>
      </p:cxnSp>
      <p:grpSp>
        <p:nvGrpSpPr>
          <p:cNvPr id="803" name="Google Shape;803;p66"/>
          <p:cNvGrpSpPr/>
          <p:nvPr/>
        </p:nvGrpSpPr>
        <p:grpSpPr>
          <a:xfrm>
            <a:off x="5070475" y="1573213"/>
            <a:ext cx="4073525" cy="801687"/>
            <a:chOff x="5070764" y="1572877"/>
            <a:chExt cx="4073236" cy="802188"/>
          </a:xfrm>
        </p:grpSpPr>
        <p:sp>
          <p:nvSpPr>
            <p:cNvPr id="804" name="Google Shape;804;p66"/>
            <p:cNvSpPr txBox="1"/>
            <p:nvPr/>
          </p:nvSpPr>
          <p:spPr>
            <a:xfrm>
              <a:off x="5830401" y="1572877"/>
              <a:ext cx="3313599" cy="584775"/>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1. An adverse shift in the short-run</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aggregate-supply curve . . .</a:t>
              </a:r>
              <a:endParaRPr baseline="-25000" sz="1600">
                <a:solidFill>
                  <a:srgbClr val="800080"/>
                </a:solidFill>
                <a:latin typeface="Arial"/>
                <a:ea typeface="Arial"/>
                <a:cs typeface="Arial"/>
                <a:sym typeface="Arial"/>
              </a:endParaRPr>
            </a:p>
          </p:txBody>
        </p:sp>
        <p:cxnSp>
          <p:nvCxnSpPr>
            <p:cNvPr id="805" name="Google Shape;805;p66"/>
            <p:cNvCxnSpPr/>
            <p:nvPr/>
          </p:nvCxnSpPr>
          <p:spPr>
            <a:xfrm flipH="1" rot="10800000">
              <a:off x="5070764" y="1995416"/>
              <a:ext cx="760359" cy="379649"/>
            </a:xfrm>
            <a:prstGeom prst="straightConnector1">
              <a:avLst/>
            </a:prstGeom>
            <a:noFill/>
            <a:ln cap="flat" cmpd="sng" w="9525">
              <a:solidFill>
                <a:srgbClr val="800080"/>
              </a:solidFill>
              <a:prstDash val="solid"/>
              <a:round/>
              <a:headEnd len="sm" w="sm" type="none"/>
              <a:tailEnd len="sm" w="sm" type="none"/>
            </a:ln>
          </p:spPr>
        </p:cxnSp>
      </p:grpSp>
      <p:cxnSp>
        <p:nvCxnSpPr>
          <p:cNvPr id="806" name="Google Shape;806;p66"/>
          <p:cNvCxnSpPr/>
          <p:nvPr/>
        </p:nvCxnSpPr>
        <p:spPr>
          <a:xfrm rot="10800000">
            <a:off x="3192463" y="4438650"/>
            <a:ext cx="393700" cy="3175"/>
          </a:xfrm>
          <a:prstGeom prst="straightConnector1">
            <a:avLst/>
          </a:prstGeom>
          <a:noFill/>
          <a:ln cap="flat" cmpd="sng" w="19050">
            <a:solidFill>
              <a:srgbClr val="800080"/>
            </a:solidFill>
            <a:prstDash val="solid"/>
            <a:round/>
            <a:headEnd len="sm" w="sm" type="none"/>
            <a:tailEnd len="med" w="med" type="triangle"/>
          </a:ln>
        </p:spPr>
      </p:cxnSp>
      <p:grpSp>
        <p:nvGrpSpPr>
          <p:cNvPr id="807" name="Google Shape;807;p66"/>
          <p:cNvGrpSpPr/>
          <p:nvPr/>
        </p:nvGrpSpPr>
        <p:grpSpPr>
          <a:xfrm>
            <a:off x="2847975" y="4486275"/>
            <a:ext cx="2932113" cy="784225"/>
            <a:chOff x="5402889" y="1246910"/>
            <a:chExt cx="2932213" cy="783276"/>
          </a:xfrm>
        </p:grpSpPr>
        <p:sp>
          <p:nvSpPr>
            <p:cNvPr id="808" name="Google Shape;808;p66"/>
            <p:cNvSpPr txBox="1"/>
            <p:nvPr/>
          </p:nvSpPr>
          <p:spPr>
            <a:xfrm>
              <a:off x="5402889" y="1691632"/>
              <a:ext cx="2932213" cy="338554"/>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2. . . . causes output to fall . . .</a:t>
              </a:r>
              <a:endParaRPr baseline="-25000" sz="1600">
                <a:solidFill>
                  <a:srgbClr val="800080"/>
                </a:solidFill>
                <a:latin typeface="Arial"/>
                <a:ea typeface="Arial"/>
                <a:cs typeface="Arial"/>
                <a:sym typeface="Arial"/>
              </a:endParaRPr>
            </a:p>
          </p:txBody>
        </p:sp>
        <p:cxnSp>
          <p:nvCxnSpPr>
            <p:cNvPr id="809" name="Google Shape;809;p66"/>
            <p:cNvCxnSpPr/>
            <p:nvPr/>
          </p:nvCxnSpPr>
          <p:spPr>
            <a:xfrm rot="-5400000">
              <a:off x="5754028" y="1468878"/>
              <a:ext cx="464575" cy="20638"/>
            </a:xfrm>
            <a:prstGeom prst="straightConnector1">
              <a:avLst/>
            </a:prstGeom>
            <a:noFill/>
            <a:ln cap="flat" cmpd="sng" w="9525">
              <a:solidFill>
                <a:srgbClr val="800080"/>
              </a:solidFill>
              <a:prstDash val="solid"/>
              <a:round/>
              <a:headEnd len="sm" w="sm" type="none"/>
              <a:tailEnd len="sm" w="sm" type="none"/>
            </a:ln>
          </p:spPr>
        </p:cxnSp>
      </p:grpSp>
      <p:cxnSp>
        <p:nvCxnSpPr>
          <p:cNvPr id="810" name="Google Shape;810;p66"/>
          <p:cNvCxnSpPr/>
          <p:nvPr/>
        </p:nvCxnSpPr>
        <p:spPr>
          <a:xfrm flipH="1" rot="5400000">
            <a:off x="1777206" y="3237707"/>
            <a:ext cx="288925" cy="4762"/>
          </a:xfrm>
          <a:prstGeom prst="straightConnector1">
            <a:avLst/>
          </a:prstGeom>
          <a:noFill/>
          <a:ln cap="flat" cmpd="sng" w="19050">
            <a:solidFill>
              <a:srgbClr val="800080"/>
            </a:solidFill>
            <a:prstDash val="solid"/>
            <a:round/>
            <a:headEnd len="sm" w="sm" type="none"/>
            <a:tailEnd len="med" w="med" type="triangle"/>
          </a:ln>
        </p:spPr>
      </p:cxnSp>
      <p:grpSp>
        <p:nvGrpSpPr>
          <p:cNvPr id="811" name="Google Shape;811;p66"/>
          <p:cNvGrpSpPr/>
          <p:nvPr/>
        </p:nvGrpSpPr>
        <p:grpSpPr>
          <a:xfrm>
            <a:off x="209550" y="2981325"/>
            <a:ext cx="1674813" cy="831850"/>
            <a:chOff x="5260385" y="824733"/>
            <a:chExt cx="1674804" cy="830997"/>
          </a:xfrm>
        </p:grpSpPr>
        <p:sp>
          <p:nvSpPr>
            <p:cNvPr id="812" name="Google Shape;812;p66"/>
            <p:cNvSpPr txBox="1"/>
            <p:nvPr/>
          </p:nvSpPr>
          <p:spPr>
            <a:xfrm>
              <a:off x="5260385" y="824733"/>
              <a:ext cx="1221809" cy="830997"/>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3. . . . and</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the price</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level to rise</a:t>
              </a:r>
              <a:endParaRPr baseline="-25000" sz="1600">
                <a:solidFill>
                  <a:srgbClr val="800080"/>
                </a:solidFill>
                <a:latin typeface="Arial"/>
                <a:ea typeface="Arial"/>
                <a:cs typeface="Arial"/>
                <a:sym typeface="Arial"/>
              </a:endParaRPr>
            </a:p>
          </p:txBody>
        </p:sp>
        <p:cxnSp>
          <p:nvCxnSpPr>
            <p:cNvPr id="813" name="Google Shape;813;p66"/>
            <p:cNvCxnSpPr/>
            <p:nvPr/>
          </p:nvCxnSpPr>
          <p:spPr>
            <a:xfrm flipH="1" rot="10800000">
              <a:off x="6463704" y="1092746"/>
              <a:ext cx="471485" cy="50748"/>
            </a:xfrm>
            <a:prstGeom prst="straightConnector1">
              <a:avLst/>
            </a:prstGeom>
            <a:noFill/>
            <a:ln cap="flat" cmpd="sng" w="9525">
              <a:solidFill>
                <a:srgbClr val="800080"/>
              </a:solidFill>
              <a:prstDash val="solid"/>
              <a:round/>
              <a:headEnd len="sm" w="sm" type="none"/>
              <a:tailEnd len="sm" w="sm" type="none"/>
            </a:ln>
          </p:spPr>
        </p:cxnSp>
      </p:grpSp>
      <p:cxnSp>
        <p:nvCxnSpPr>
          <p:cNvPr id="814" name="Google Shape;814;p66"/>
          <p:cNvCxnSpPr/>
          <p:nvPr/>
        </p:nvCxnSpPr>
        <p:spPr>
          <a:xfrm>
            <a:off x="2327275" y="3619500"/>
            <a:ext cx="520700" cy="0"/>
          </a:xfrm>
          <a:prstGeom prst="straightConnector1">
            <a:avLst/>
          </a:prstGeom>
          <a:noFill/>
          <a:ln cap="flat" cmpd="sng" w="9525">
            <a:solidFill>
              <a:srgbClr val="AE350A"/>
            </a:solidFill>
            <a:prstDash val="solid"/>
            <a:round/>
            <a:headEnd len="sm" w="sm" type="none"/>
            <a:tailEnd len="med" w="med" type="stealth"/>
          </a:ln>
        </p:spPr>
      </p:cxnSp>
      <p:sp>
        <p:nvSpPr>
          <p:cNvPr id="815" name="Google Shape;815;p66"/>
          <p:cNvSpPr txBox="1"/>
          <p:nvPr/>
        </p:nvSpPr>
        <p:spPr>
          <a:xfrm>
            <a:off x="373856" y="3938968"/>
            <a:ext cx="2627514" cy="338554"/>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4. Long run, AS shifts back</a:t>
            </a:r>
            <a:endParaRPr baseline="-25000" sz="1600">
              <a:solidFill>
                <a:srgbClr val="800080"/>
              </a:solidFill>
              <a:latin typeface="Arial"/>
              <a:ea typeface="Arial"/>
              <a:cs typeface="Arial"/>
              <a:sym typeface="Arial"/>
            </a:endParaRPr>
          </a:p>
        </p:txBody>
      </p:sp>
      <p:cxnSp>
        <p:nvCxnSpPr>
          <p:cNvPr id="816" name="Google Shape;816;p66"/>
          <p:cNvCxnSpPr/>
          <p:nvPr/>
        </p:nvCxnSpPr>
        <p:spPr>
          <a:xfrm flipH="1" rot="10800000">
            <a:off x="2327275" y="3619500"/>
            <a:ext cx="164306" cy="319468"/>
          </a:xfrm>
          <a:prstGeom prst="straightConnector1">
            <a:avLst/>
          </a:prstGeom>
          <a:noFill/>
          <a:ln cap="flat" cmpd="sng" w="9525">
            <a:solidFill>
              <a:srgbClr val="AE350A"/>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67"/>
                                        </p:tgtEl>
                                        <p:attrNameLst>
                                          <p:attrName>style.visibility</p:attrName>
                                        </p:attrNameLst>
                                      </p:cBhvr>
                                      <p:to>
                                        <p:strVal val="visible"/>
                                      </p:to>
                                    </p:set>
                                    <p:animEffect filter="fade" transition="in">
                                      <p:cBhvr>
                                        <p:cTn dur="500"/>
                                        <p:tgtEl>
                                          <p:spTgt spid="767"/>
                                        </p:tgtEl>
                                      </p:cBhvr>
                                    </p:animEffect>
                                  </p:childTnLst>
                                </p:cTn>
                              </p:par>
                              <p:par>
                                <p:cTn fill="hold" nodeType="withEffect" presetClass="entr" presetID="10" presetSubtype="0">
                                  <p:stCondLst>
                                    <p:cond delay="0"/>
                                  </p:stCondLst>
                                  <p:childTnLst>
                                    <p:set>
                                      <p:cBhvr>
                                        <p:cTn dur="1" fill="hold">
                                          <p:stCondLst>
                                            <p:cond delay="0"/>
                                          </p:stCondLst>
                                        </p:cTn>
                                        <p:tgtEl>
                                          <p:spTgt spid="762"/>
                                        </p:tgtEl>
                                        <p:attrNameLst>
                                          <p:attrName>style.visibility</p:attrName>
                                        </p:attrNameLst>
                                      </p:cBhvr>
                                      <p:to>
                                        <p:strVal val="visible"/>
                                      </p:to>
                                    </p:set>
                                    <p:animEffect filter="fade" transition="in">
                                      <p:cBhvr>
                                        <p:cTn dur="500"/>
                                        <p:tgtEl>
                                          <p:spTgt spid="762"/>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771"/>
                                        </p:tgtEl>
                                        <p:attrNameLst>
                                          <p:attrName>style.visibility</p:attrName>
                                        </p:attrNameLst>
                                      </p:cBhvr>
                                      <p:to>
                                        <p:strVal val="visible"/>
                                      </p:to>
                                    </p:set>
                                    <p:animEffect filter="fade" transition="in">
                                      <p:cBhvr>
                                        <p:cTn dur="1000"/>
                                        <p:tgtEl>
                                          <p:spTgt spid="771"/>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779"/>
                                        </p:tgtEl>
                                        <p:attrNameLst>
                                          <p:attrName>style.visibility</p:attrName>
                                        </p:attrNameLst>
                                      </p:cBhvr>
                                      <p:to>
                                        <p:strVal val="visible"/>
                                      </p:to>
                                    </p:set>
                                    <p:animEffect filter="fade" transition="in">
                                      <p:cBhvr>
                                        <p:cTn dur="1000"/>
                                        <p:tgtEl>
                                          <p:spTgt spid="779"/>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782"/>
                                        </p:tgtEl>
                                        <p:attrNameLst>
                                          <p:attrName>style.visibility</p:attrName>
                                        </p:attrNameLst>
                                      </p:cBhvr>
                                      <p:to>
                                        <p:strVal val="visible"/>
                                      </p:to>
                                    </p:set>
                                    <p:animEffect filter="fade" transition="in">
                                      <p:cBhvr>
                                        <p:cTn dur="1000"/>
                                        <p:tgtEl>
                                          <p:spTgt spid="782"/>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776"/>
                                        </p:tgtEl>
                                        <p:attrNameLst>
                                          <p:attrName>style.visibility</p:attrName>
                                        </p:attrNameLst>
                                      </p:cBhvr>
                                      <p:to>
                                        <p:strVal val="visible"/>
                                      </p:to>
                                    </p:set>
                                    <p:animEffect filter="fade" transition="in">
                                      <p:cBhvr>
                                        <p:cTn dur="1000"/>
                                        <p:tgtEl>
                                          <p:spTgt spid="776"/>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802"/>
                                        </p:tgtEl>
                                        <p:attrNameLst>
                                          <p:attrName>style.visibility</p:attrName>
                                        </p:attrNameLst>
                                      </p:cBhvr>
                                      <p:to>
                                        <p:strVal val="visible"/>
                                      </p:to>
                                    </p:set>
                                    <p:animEffect filter="fade" transition="in">
                                      <p:cBhvr>
                                        <p:cTn dur="500"/>
                                        <p:tgtEl>
                                          <p:spTgt spid="802"/>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803"/>
                                        </p:tgtEl>
                                        <p:attrNameLst>
                                          <p:attrName>style.visibility</p:attrName>
                                        </p:attrNameLst>
                                      </p:cBhvr>
                                      <p:to>
                                        <p:strVal val="visible"/>
                                      </p:to>
                                    </p:set>
                                    <p:animEffect filter="fade" transition="in">
                                      <p:cBhvr>
                                        <p:cTn dur="500"/>
                                        <p:tgtEl>
                                          <p:spTgt spid="803"/>
                                        </p:tgtEl>
                                      </p:cBhvr>
                                    </p:animEffect>
                                  </p:childTnLst>
                                </p:cTn>
                              </p:par>
                            </p:childTnLst>
                          </p:cTn>
                        </p:par>
                        <p:par>
                          <p:cTn fill="hold">
                            <p:stCondLst>
                              <p:cond delay="5500"/>
                            </p:stCondLst>
                            <p:childTnLst>
                              <p:par>
                                <p:cTn fill="hold" nodeType="afterEffect" presetClass="entr" presetID="10" presetSubtype="0">
                                  <p:stCondLst>
                                    <p:cond delay="0"/>
                                  </p:stCondLst>
                                  <p:childTnLst>
                                    <p:set>
                                      <p:cBhvr>
                                        <p:cTn dur="1" fill="hold">
                                          <p:stCondLst>
                                            <p:cond delay="0"/>
                                          </p:stCondLst>
                                        </p:cTn>
                                        <p:tgtEl>
                                          <p:spTgt spid="789"/>
                                        </p:tgtEl>
                                        <p:attrNameLst>
                                          <p:attrName>style.visibility</p:attrName>
                                        </p:attrNameLst>
                                      </p:cBhvr>
                                      <p:to>
                                        <p:strVal val="visible"/>
                                      </p:to>
                                    </p:set>
                                    <p:animEffect filter="fade" transition="in">
                                      <p:cBhvr>
                                        <p:cTn dur="1000"/>
                                        <p:tgtEl>
                                          <p:spTgt spid="789"/>
                                        </p:tgtEl>
                                      </p:cBhvr>
                                    </p:animEffect>
                                  </p:childTnLst>
                                </p:cTn>
                              </p:par>
                            </p:childTnLst>
                          </p:cTn>
                        </p:par>
                        <p:par>
                          <p:cTn fill="hold">
                            <p:stCondLst>
                              <p:cond delay="6500"/>
                            </p:stCondLst>
                            <p:childTnLst>
                              <p:par>
                                <p:cTn fill="hold" nodeType="afterEffect" presetClass="entr" presetID="10" presetSubtype="0">
                                  <p:stCondLst>
                                    <p:cond delay="0"/>
                                  </p:stCondLst>
                                  <p:childTnLst>
                                    <p:set>
                                      <p:cBhvr>
                                        <p:cTn dur="1" fill="hold">
                                          <p:stCondLst>
                                            <p:cond delay="0"/>
                                          </p:stCondLst>
                                        </p:cTn>
                                        <p:tgtEl>
                                          <p:spTgt spid="792"/>
                                        </p:tgtEl>
                                        <p:attrNameLst>
                                          <p:attrName>style.visibility</p:attrName>
                                        </p:attrNameLst>
                                      </p:cBhvr>
                                      <p:to>
                                        <p:strVal val="visible"/>
                                      </p:to>
                                    </p:set>
                                    <p:animEffect filter="fade" transition="in">
                                      <p:cBhvr>
                                        <p:cTn dur="1000"/>
                                        <p:tgtEl>
                                          <p:spTgt spid="792"/>
                                        </p:tgtEl>
                                      </p:cBhvr>
                                    </p:animEffect>
                                  </p:childTnLst>
                                </p:cTn>
                              </p:par>
                            </p:childTnLst>
                          </p:cTn>
                        </p:par>
                        <p:par>
                          <p:cTn fill="hold">
                            <p:stCondLst>
                              <p:cond delay="7500"/>
                            </p:stCondLst>
                            <p:childTnLst>
                              <p:par>
                                <p:cTn fill="hold" nodeType="afterEffect" presetClass="entr" presetID="10" presetSubtype="0">
                                  <p:stCondLst>
                                    <p:cond delay="0"/>
                                  </p:stCondLst>
                                  <p:childTnLst>
                                    <p:set>
                                      <p:cBhvr>
                                        <p:cTn dur="1" fill="hold">
                                          <p:stCondLst>
                                            <p:cond delay="0"/>
                                          </p:stCondLst>
                                        </p:cTn>
                                        <p:tgtEl>
                                          <p:spTgt spid="799"/>
                                        </p:tgtEl>
                                        <p:attrNameLst>
                                          <p:attrName>style.visibility</p:attrName>
                                        </p:attrNameLst>
                                      </p:cBhvr>
                                      <p:to>
                                        <p:strVal val="visible"/>
                                      </p:to>
                                    </p:set>
                                    <p:animEffect filter="fade" transition="in">
                                      <p:cBhvr>
                                        <p:cTn dur="1000"/>
                                        <p:tgtEl>
                                          <p:spTgt spid="799"/>
                                        </p:tgtEl>
                                      </p:cBhvr>
                                    </p:animEffect>
                                  </p:childTnLst>
                                </p:cTn>
                              </p:par>
                            </p:childTnLst>
                          </p:cTn>
                        </p:par>
                        <p:par>
                          <p:cTn fill="hold">
                            <p:stCondLst>
                              <p:cond delay="8500"/>
                            </p:stCondLst>
                            <p:childTnLst>
                              <p:par>
                                <p:cTn fill="hold" nodeType="afterEffect" presetClass="entr" presetID="10" presetSubtype="0">
                                  <p:stCondLst>
                                    <p:cond delay="0"/>
                                  </p:stCondLst>
                                  <p:childTnLst>
                                    <p:set>
                                      <p:cBhvr>
                                        <p:cTn dur="1" fill="hold">
                                          <p:stCondLst>
                                            <p:cond delay="0"/>
                                          </p:stCondLst>
                                        </p:cTn>
                                        <p:tgtEl>
                                          <p:spTgt spid="806"/>
                                        </p:tgtEl>
                                        <p:attrNameLst>
                                          <p:attrName>style.visibility</p:attrName>
                                        </p:attrNameLst>
                                      </p:cBhvr>
                                      <p:to>
                                        <p:strVal val="visible"/>
                                      </p:to>
                                    </p:set>
                                    <p:animEffect filter="fade" transition="in">
                                      <p:cBhvr>
                                        <p:cTn dur="500"/>
                                        <p:tgtEl>
                                          <p:spTgt spid="806"/>
                                        </p:tgtEl>
                                      </p:cBhvr>
                                    </p:animEffect>
                                  </p:childTnLst>
                                </p:cTn>
                              </p:par>
                            </p:childTnLst>
                          </p:cTn>
                        </p:par>
                        <p:par>
                          <p:cTn fill="hold">
                            <p:stCondLst>
                              <p:cond delay="9000"/>
                            </p:stCondLst>
                            <p:childTnLst>
                              <p:par>
                                <p:cTn fill="hold" nodeType="afterEffect" presetClass="entr" presetID="10" presetSubtype="0">
                                  <p:stCondLst>
                                    <p:cond delay="0"/>
                                  </p:stCondLst>
                                  <p:childTnLst>
                                    <p:set>
                                      <p:cBhvr>
                                        <p:cTn dur="1" fill="hold">
                                          <p:stCondLst>
                                            <p:cond delay="0"/>
                                          </p:stCondLst>
                                        </p:cTn>
                                        <p:tgtEl>
                                          <p:spTgt spid="807"/>
                                        </p:tgtEl>
                                        <p:attrNameLst>
                                          <p:attrName>style.visibility</p:attrName>
                                        </p:attrNameLst>
                                      </p:cBhvr>
                                      <p:to>
                                        <p:strVal val="visible"/>
                                      </p:to>
                                    </p:set>
                                    <p:animEffect filter="fade" transition="in">
                                      <p:cBhvr>
                                        <p:cTn dur="500"/>
                                        <p:tgtEl>
                                          <p:spTgt spid="807"/>
                                        </p:tgtEl>
                                      </p:cBhvr>
                                    </p:animEffect>
                                  </p:childTnLst>
                                </p:cTn>
                              </p:par>
                            </p:childTnLst>
                          </p:cTn>
                        </p:par>
                        <p:par>
                          <p:cTn fill="hold">
                            <p:stCondLst>
                              <p:cond delay="9500"/>
                            </p:stCondLst>
                            <p:childTnLst>
                              <p:par>
                                <p:cTn fill="hold" nodeType="afterEffect" presetClass="entr" presetID="10" presetSubtype="0">
                                  <p:stCondLst>
                                    <p:cond delay="0"/>
                                  </p:stCondLst>
                                  <p:childTnLst>
                                    <p:set>
                                      <p:cBhvr>
                                        <p:cTn dur="1" fill="hold">
                                          <p:stCondLst>
                                            <p:cond delay="0"/>
                                          </p:stCondLst>
                                        </p:cTn>
                                        <p:tgtEl>
                                          <p:spTgt spid="810"/>
                                        </p:tgtEl>
                                        <p:attrNameLst>
                                          <p:attrName>style.visibility</p:attrName>
                                        </p:attrNameLst>
                                      </p:cBhvr>
                                      <p:to>
                                        <p:strVal val="visible"/>
                                      </p:to>
                                    </p:set>
                                    <p:animEffect filter="fade" transition="in">
                                      <p:cBhvr>
                                        <p:cTn dur="500"/>
                                        <p:tgtEl>
                                          <p:spTgt spid="810"/>
                                        </p:tgtEl>
                                      </p:cBhvr>
                                    </p:animEffect>
                                  </p:childTnLst>
                                </p:cTn>
                              </p:par>
                            </p:childTnLst>
                          </p:cTn>
                        </p:par>
                        <p:par>
                          <p:cTn fill="hold">
                            <p:stCondLst>
                              <p:cond delay="10000"/>
                            </p:stCondLst>
                            <p:childTnLst>
                              <p:par>
                                <p:cTn fill="hold" nodeType="afterEffect" presetClass="entr" presetID="10" presetSubtype="0">
                                  <p:stCondLst>
                                    <p:cond delay="0"/>
                                  </p:stCondLst>
                                  <p:childTnLst>
                                    <p:set>
                                      <p:cBhvr>
                                        <p:cTn dur="1" fill="hold">
                                          <p:stCondLst>
                                            <p:cond delay="0"/>
                                          </p:stCondLst>
                                        </p:cTn>
                                        <p:tgtEl>
                                          <p:spTgt spid="811"/>
                                        </p:tgtEl>
                                        <p:attrNameLst>
                                          <p:attrName>style.visibility</p:attrName>
                                        </p:attrNameLst>
                                      </p:cBhvr>
                                      <p:to>
                                        <p:strVal val="visible"/>
                                      </p:to>
                                    </p:set>
                                    <p:animEffect filter="fade" transition="in">
                                      <p:cBhvr>
                                        <p:cTn dur="500"/>
                                        <p:tgtEl>
                                          <p:spTgt spid="811"/>
                                        </p:tgtEl>
                                      </p:cBhvr>
                                    </p:animEffect>
                                  </p:childTnLst>
                                </p:cTn>
                              </p:par>
                            </p:childTnLst>
                          </p:cTn>
                        </p:par>
                        <p:par>
                          <p:cTn fill="hold">
                            <p:stCondLst>
                              <p:cond delay="10500"/>
                            </p:stCondLst>
                            <p:childTnLst>
                              <p:par>
                                <p:cTn fill="hold" nodeType="afterEffect" presetClass="entr" presetID="10" presetSubtype="0">
                                  <p:stCondLst>
                                    <p:cond delay="0"/>
                                  </p:stCondLst>
                                  <p:childTnLst>
                                    <p:set>
                                      <p:cBhvr>
                                        <p:cTn dur="1" fill="hold">
                                          <p:stCondLst>
                                            <p:cond delay="0"/>
                                          </p:stCondLst>
                                        </p:cTn>
                                        <p:tgtEl>
                                          <p:spTgt spid="770"/>
                                        </p:tgtEl>
                                        <p:attrNameLst>
                                          <p:attrName>style.visibility</p:attrName>
                                        </p:attrNameLst>
                                      </p:cBhvr>
                                      <p:to>
                                        <p:strVal val="visible"/>
                                      </p:to>
                                    </p:set>
                                    <p:animEffect filter="fade" transition="in">
                                      <p:cBhvr>
                                        <p:cTn dur="500"/>
                                        <p:tgtEl>
                                          <p:spTgt spid="77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20" name="Shape 820"/>
        <p:cNvGrpSpPr/>
        <p:nvPr/>
      </p:nvGrpSpPr>
      <p:grpSpPr>
        <a:xfrm>
          <a:off x="0" y="0"/>
          <a:ext cx="0" cy="0"/>
          <a:chOff x="0" y="0"/>
          <a:chExt cx="0" cy="0"/>
        </a:xfrm>
      </p:grpSpPr>
      <p:sp>
        <p:nvSpPr>
          <p:cNvPr id="821" name="Google Shape;821;p67"/>
          <p:cNvSpPr txBox="1"/>
          <p:nvPr>
            <p:ph type="title"/>
          </p:nvPr>
        </p:nvSpPr>
        <p:spPr>
          <a:xfrm>
            <a:off x="304800" y="685800"/>
            <a:ext cx="8839200" cy="5334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520" u="none" cap="none" strike="noStrike">
                <a:solidFill>
                  <a:srgbClr val="7E0000"/>
                </a:solidFill>
                <a:latin typeface="Arimo"/>
                <a:ea typeface="Arimo"/>
                <a:cs typeface="Arimo"/>
                <a:sym typeface="Arimo"/>
              </a:rPr>
              <a:t>Policy of government to respond adverse supply shock</a:t>
            </a:r>
            <a:endParaRPr b="0" i="0" sz="2520" u="none" cap="none" strike="noStrike">
              <a:solidFill>
                <a:srgbClr val="7E0000"/>
              </a:solidFill>
              <a:latin typeface="Arimo"/>
              <a:ea typeface="Arimo"/>
              <a:cs typeface="Arimo"/>
              <a:sym typeface="Arimo"/>
            </a:endParaRPr>
          </a:p>
        </p:txBody>
      </p:sp>
      <p:grpSp>
        <p:nvGrpSpPr>
          <p:cNvPr id="822" name="Google Shape;822;p67"/>
          <p:cNvGrpSpPr/>
          <p:nvPr/>
        </p:nvGrpSpPr>
        <p:grpSpPr>
          <a:xfrm>
            <a:off x="1135063" y="1389063"/>
            <a:ext cx="5894387" cy="3184526"/>
            <a:chOff x="1135612" y="1151956"/>
            <a:chExt cx="5894225" cy="3183333"/>
          </a:xfrm>
        </p:grpSpPr>
        <p:grpSp>
          <p:nvGrpSpPr>
            <p:cNvPr id="823" name="Google Shape;823;p67"/>
            <p:cNvGrpSpPr/>
            <p:nvPr/>
          </p:nvGrpSpPr>
          <p:grpSpPr>
            <a:xfrm>
              <a:off x="1816630" y="1199563"/>
              <a:ext cx="5213207" cy="3135726"/>
              <a:chOff x="1816630" y="1199563"/>
              <a:chExt cx="5213207" cy="3135726"/>
            </a:xfrm>
          </p:grpSpPr>
          <p:cxnSp>
            <p:nvCxnSpPr>
              <p:cNvPr id="824" name="Google Shape;824;p67"/>
              <p:cNvCxnSpPr/>
              <p:nvPr/>
            </p:nvCxnSpPr>
            <p:spPr>
              <a:xfrm rot="5400000">
                <a:off x="24956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825" name="Google Shape;825;p67"/>
              <p:cNvSpPr/>
              <p:nvPr/>
            </p:nvSpPr>
            <p:spPr>
              <a:xfrm>
                <a:off x="1840442" y="1199563"/>
                <a:ext cx="5189395"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826" name="Google Shape;826;p67"/>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827" name="Google Shape;827;p67"/>
          <p:cNvGrpSpPr/>
          <p:nvPr/>
        </p:nvGrpSpPr>
        <p:grpSpPr>
          <a:xfrm>
            <a:off x="3462338" y="1492250"/>
            <a:ext cx="1335087" cy="3413125"/>
            <a:chOff x="3461663" y="1492476"/>
            <a:chExt cx="1335867" cy="3412284"/>
          </a:xfrm>
        </p:grpSpPr>
        <p:grpSp>
          <p:nvGrpSpPr>
            <p:cNvPr id="828" name="Google Shape;828;p67"/>
            <p:cNvGrpSpPr/>
            <p:nvPr/>
          </p:nvGrpSpPr>
          <p:grpSpPr>
            <a:xfrm>
              <a:off x="3657038" y="1492476"/>
              <a:ext cx="1140491" cy="3080579"/>
              <a:chOff x="3657016" y="1255240"/>
              <a:chExt cx="1140491" cy="3079913"/>
            </a:xfrm>
          </p:grpSpPr>
          <p:cxnSp>
            <p:nvCxnSpPr>
              <p:cNvPr id="829" name="Google Shape;829;p67"/>
              <p:cNvCxnSpPr/>
              <p:nvPr/>
            </p:nvCxnSpPr>
            <p:spPr>
              <a:xfrm rot="5400000">
                <a:off x="2304300" y="2980848"/>
                <a:ext cx="2707022" cy="1589"/>
              </a:xfrm>
              <a:prstGeom prst="straightConnector1">
                <a:avLst/>
              </a:prstGeom>
              <a:noFill/>
              <a:ln cap="flat" cmpd="sng" w="57150">
                <a:solidFill>
                  <a:srgbClr val="007600"/>
                </a:solidFill>
                <a:prstDash val="solid"/>
                <a:round/>
                <a:headEnd len="sm" w="sm" type="none"/>
                <a:tailEnd len="sm" w="sm" type="none"/>
              </a:ln>
            </p:spPr>
          </p:cxnSp>
          <p:sp>
            <p:nvSpPr>
              <p:cNvPr id="830" name="Google Shape;830;p67"/>
              <p:cNvSpPr txBox="1"/>
              <p:nvPr/>
            </p:nvSpPr>
            <p:spPr>
              <a:xfrm>
                <a:off x="3689454" y="1255240"/>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831" name="Google Shape;831;p67"/>
            <p:cNvSpPr txBox="1"/>
            <p:nvPr/>
          </p:nvSpPr>
          <p:spPr>
            <a:xfrm>
              <a:off x="3461663"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832" name="Google Shape;832;p67"/>
          <p:cNvGrpSpPr/>
          <p:nvPr/>
        </p:nvGrpSpPr>
        <p:grpSpPr>
          <a:xfrm>
            <a:off x="2327275" y="2181225"/>
            <a:ext cx="5248275" cy="1927225"/>
            <a:chOff x="2291503" y="1741683"/>
            <a:chExt cx="5249022" cy="1927889"/>
          </a:xfrm>
        </p:grpSpPr>
        <p:cxnSp>
          <p:nvCxnSpPr>
            <p:cNvPr id="833" name="Google Shape;833;p67"/>
            <p:cNvCxnSpPr/>
            <p:nvPr/>
          </p:nvCxnSpPr>
          <p:spPr>
            <a:xfrm flipH="1" rot="10800000">
              <a:off x="2291503" y="1971950"/>
              <a:ext cx="3302470" cy="1697622"/>
            </a:xfrm>
            <a:prstGeom prst="straightConnector1">
              <a:avLst/>
            </a:prstGeom>
            <a:noFill/>
            <a:ln cap="flat" cmpd="sng" w="38100">
              <a:solidFill>
                <a:srgbClr val="0000B8"/>
              </a:solidFill>
              <a:prstDash val="solid"/>
              <a:round/>
              <a:headEnd len="sm" w="sm" type="none"/>
              <a:tailEnd len="sm" w="sm" type="none"/>
            </a:ln>
          </p:spPr>
        </p:cxnSp>
        <p:sp>
          <p:nvSpPr>
            <p:cNvPr id="834" name="Google Shape;834;p67"/>
            <p:cNvSpPr txBox="1"/>
            <p:nvPr/>
          </p:nvSpPr>
          <p:spPr>
            <a:xfrm>
              <a:off x="5518522" y="1741683"/>
              <a:ext cx="2022003" cy="5846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 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835" name="Google Shape;835;p67"/>
          <p:cNvGrpSpPr/>
          <p:nvPr/>
        </p:nvGrpSpPr>
        <p:grpSpPr>
          <a:xfrm>
            <a:off x="1924050" y="2279650"/>
            <a:ext cx="5154613" cy="2200275"/>
            <a:chOff x="2054516" y="1793327"/>
            <a:chExt cx="5155152" cy="2198692"/>
          </a:xfrm>
        </p:grpSpPr>
        <p:cxnSp>
          <p:nvCxnSpPr>
            <p:cNvPr id="836" name="Google Shape;836;p67"/>
            <p:cNvCxnSpPr/>
            <p:nvPr/>
          </p:nvCxnSpPr>
          <p:spPr>
            <a:xfrm>
              <a:off x="2054516" y="1793327"/>
              <a:ext cx="3146754" cy="2041643"/>
            </a:xfrm>
            <a:prstGeom prst="straightConnector1">
              <a:avLst/>
            </a:prstGeom>
            <a:noFill/>
            <a:ln cap="flat" cmpd="sng" w="38100">
              <a:solidFill>
                <a:srgbClr val="0000B8"/>
              </a:solidFill>
              <a:prstDash val="solid"/>
              <a:round/>
              <a:headEnd len="sm" w="sm" type="none"/>
              <a:tailEnd len="sm" w="sm" type="none"/>
            </a:ln>
          </p:spPr>
        </p:cxnSp>
        <p:sp>
          <p:nvSpPr>
            <p:cNvPr id="837" name="Google Shape;837;p67"/>
            <p:cNvSpPr txBox="1"/>
            <p:nvPr/>
          </p:nvSpPr>
          <p:spPr>
            <a:xfrm>
              <a:off x="5280833" y="3653538"/>
              <a:ext cx="1928835"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a:t>
              </a:r>
              <a:endParaRPr/>
            </a:p>
          </p:txBody>
        </p:sp>
      </p:grpSp>
      <p:grpSp>
        <p:nvGrpSpPr>
          <p:cNvPr id="838" name="Google Shape;838;p67"/>
          <p:cNvGrpSpPr/>
          <p:nvPr/>
        </p:nvGrpSpPr>
        <p:grpSpPr>
          <a:xfrm>
            <a:off x="2076450" y="1597025"/>
            <a:ext cx="3746500" cy="2022475"/>
            <a:chOff x="2291503" y="1646705"/>
            <a:chExt cx="3747736" cy="2022867"/>
          </a:xfrm>
        </p:grpSpPr>
        <p:cxnSp>
          <p:nvCxnSpPr>
            <p:cNvPr id="839" name="Google Shape;839;p67"/>
            <p:cNvCxnSpPr/>
            <p:nvPr/>
          </p:nvCxnSpPr>
          <p:spPr>
            <a:xfrm flipH="1" rot="10800000">
              <a:off x="2291503" y="1972206"/>
              <a:ext cx="3301502" cy="1697366"/>
            </a:xfrm>
            <a:prstGeom prst="straightConnector1">
              <a:avLst/>
            </a:prstGeom>
            <a:noFill/>
            <a:ln cap="flat" cmpd="sng" w="38100">
              <a:solidFill>
                <a:srgbClr val="C00000"/>
              </a:solidFill>
              <a:prstDash val="solid"/>
              <a:round/>
              <a:headEnd len="sm" w="sm" type="none"/>
              <a:tailEnd len="sm" w="sm" type="none"/>
            </a:ln>
          </p:spPr>
        </p:cxnSp>
        <p:sp>
          <p:nvSpPr>
            <p:cNvPr id="840" name="Google Shape;840;p67"/>
            <p:cNvSpPr txBox="1"/>
            <p:nvPr/>
          </p:nvSpPr>
          <p:spPr>
            <a:xfrm>
              <a:off x="5506644" y="1646705"/>
              <a:ext cx="532595" cy="33847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2</a:t>
              </a:r>
              <a:endParaRPr/>
            </a:p>
          </p:txBody>
        </p:sp>
      </p:grpSp>
      <p:grpSp>
        <p:nvGrpSpPr>
          <p:cNvPr id="841" name="Google Shape;841;p67"/>
          <p:cNvGrpSpPr/>
          <p:nvPr/>
        </p:nvGrpSpPr>
        <p:grpSpPr>
          <a:xfrm>
            <a:off x="1804988" y="4546600"/>
            <a:ext cx="5616575" cy="338138"/>
            <a:chOff x="1805049" y="4308771"/>
            <a:chExt cx="5616084" cy="337969"/>
          </a:xfrm>
        </p:grpSpPr>
        <p:cxnSp>
          <p:nvCxnSpPr>
            <p:cNvPr id="842" name="Google Shape;842;p67"/>
            <p:cNvCxnSpPr/>
            <p:nvPr/>
          </p:nvCxnSpPr>
          <p:spPr>
            <a:xfrm>
              <a:off x="1805049" y="4334158"/>
              <a:ext cx="5082731" cy="0"/>
            </a:xfrm>
            <a:prstGeom prst="straightConnector1">
              <a:avLst/>
            </a:prstGeom>
            <a:noFill/>
            <a:ln cap="flat" cmpd="sng" w="28575">
              <a:solidFill>
                <a:schemeClr val="dk1"/>
              </a:solidFill>
              <a:prstDash val="solid"/>
              <a:round/>
              <a:headEnd len="sm" w="sm" type="none"/>
              <a:tailEnd len="sm" w="sm" type="none"/>
            </a:ln>
          </p:spPr>
        </p:cxnSp>
        <p:sp>
          <p:nvSpPr>
            <p:cNvPr id="843" name="Google Shape;843;p67"/>
            <p:cNvSpPr txBox="1"/>
            <p:nvPr/>
          </p:nvSpPr>
          <p:spPr>
            <a:xfrm>
              <a:off x="5567777" y="4308771"/>
              <a:ext cx="1853356"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cxnSp>
        <p:nvCxnSpPr>
          <p:cNvPr id="844" name="Google Shape;844;p67"/>
          <p:cNvCxnSpPr/>
          <p:nvPr/>
        </p:nvCxnSpPr>
        <p:spPr>
          <a:xfrm rot="10800000">
            <a:off x="4243721" y="2765655"/>
            <a:ext cx="553704" cy="0"/>
          </a:xfrm>
          <a:prstGeom prst="straightConnector1">
            <a:avLst/>
          </a:prstGeom>
          <a:noFill/>
          <a:ln cap="flat" cmpd="sng" w="9525">
            <a:solidFill>
              <a:srgbClr val="AE350A"/>
            </a:solidFill>
            <a:prstDash val="solid"/>
            <a:round/>
            <a:headEnd len="sm" w="sm" type="none"/>
            <a:tailEnd len="med" w="med" type="stealth"/>
          </a:ln>
        </p:spPr>
      </p:cxnSp>
      <p:cxnSp>
        <p:nvCxnSpPr>
          <p:cNvPr id="845" name="Google Shape;845;p67"/>
          <p:cNvCxnSpPr/>
          <p:nvPr/>
        </p:nvCxnSpPr>
        <p:spPr>
          <a:xfrm>
            <a:off x="1804988" y="3439385"/>
            <a:ext cx="1852611" cy="0"/>
          </a:xfrm>
          <a:prstGeom prst="straightConnector1">
            <a:avLst/>
          </a:prstGeom>
          <a:noFill/>
          <a:ln cap="flat" cmpd="sng" w="9525">
            <a:solidFill>
              <a:srgbClr val="AE350A"/>
            </a:solidFill>
            <a:prstDash val="dash"/>
            <a:round/>
            <a:headEnd len="sm" w="sm" type="none"/>
            <a:tailEnd len="sm" w="sm" type="none"/>
          </a:ln>
        </p:spPr>
      </p:cxnSp>
      <p:cxnSp>
        <p:nvCxnSpPr>
          <p:cNvPr id="846" name="Google Shape;846;p67"/>
          <p:cNvCxnSpPr>
            <a:stCxn id="825" idx="1"/>
          </p:cNvCxnSpPr>
          <p:nvPr/>
        </p:nvCxnSpPr>
        <p:spPr>
          <a:xfrm>
            <a:off x="1839912" y="2993232"/>
            <a:ext cx="2070900" cy="1329600"/>
          </a:xfrm>
          <a:prstGeom prst="straightConnector1">
            <a:avLst/>
          </a:prstGeom>
          <a:noFill/>
          <a:ln cap="flat" cmpd="sng" w="38100">
            <a:solidFill>
              <a:schemeClr val="dk1"/>
            </a:solidFill>
            <a:prstDash val="solid"/>
            <a:round/>
            <a:headEnd len="sm" w="sm" type="none"/>
            <a:tailEnd len="sm" w="sm" type="none"/>
          </a:ln>
        </p:spPr>
      </p:cxnSp>
      <p:cxnSp>
        <p:nvCxnSpPr>
          <p:cNvPr id="847" name="Google Shape;847;p67"/>
          <p:cNvCxnSpPr/>
          <p:nvPr/>
        </p:nvCxnSpPr>
        <p:spPr>
          <a:xfrm>
            <a:off x="2805760" y="2279579"/>
            <a:ext cx="2071040" cy="1329531"/>
          </a:xfrm>
          <a:prstGeom prst="straightConnector1">
            <a:avLst/>
          </a:prstGeom>
          <a:noFill/>
          <a:ln cap="flat" cmpd="sng" w="38100">
            <a:solidFill>
              <a:schemeClr val="dk1"/>
            </a:solidFill>
            <a:prstDash val="solid"/>
            <a:round/>
            <a:headEnd len="sm" w="sm" type="none"/>
            <a:tailEnd len="sm" w="sm" type="none"/>
          </a:ln>
        </p:spPr>
      </p:cxnSp>
      <p:sp>
        <p:nvSpPr>
          <p:cNvPr id="848" name="Google Shape;848;p67"/>
          <p:cNvSpPr txBox="1"/>
          <p:nvPr/>
        </p:nvSpPr>
        <p:spPr>
          <a:xfrm>
            <a:off x="3768430" y="4016505"/>
            <a:ext cx="81915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Gov(1)</a:t>
            </a:r>
            <a:endParaRPr sz="1800">
              <a:solidFill>
                <a:schemeClr val="dk1"/>
              </a:solidFill>
              <a:latin typeface="Libre Baskerville"/>
              <a:ea typeface="Libre Baskerville"/>
              <a:cs typeface="Libre Baskerville"/>
              <a:sym typeface="Libre Baskerville"/>
            </a:endParaRPr>
          </a:p>
        </p:txBody>
      </p:sp>
      <p:sp>
        <p:nvSpPr>
          <p:cNvPr id="849" name="Google Shape;849;p67"/>
          <p:cNvSpPr txBox="1"/>
          <p:nvPr/>
        </p:nvSpPr>
        <p:spPr>
          <a:xfrm>
            <a:off x="4880956" y="3424217"/>
            <a:ext cx="819150"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Gov(2)</a:t>
            </a:r>
            <a:endParaRPr sz="1800">
              <a:solidFill>
                <a:schemeClr val="dk1"/>
              </a:solidFill>
              <a:latin typeface="Libre Baskerville"/>
              <a:ea typeface="Libre Baskerville"/>
              <a:cs typeface="Libre Baskerville"/>
              <a:sym typeface="Libre Baskerville"/>
            </a:endParaRPr>
          </a:p>
        </p:txBody>
      </p:sp>
      <p:cxnSp>
        <p:nvCxnSpPr>
          <p:cNvPr id="850" name="Google Shape;850;p67"/>
          <p:cNvCxnSpPr/>
          <p:nvPr/>
        </p:nvCxnSpPr>
        <p:spPr>
          <a:xfrm>
            <a:off x="4178005" y="3608883"/>
            <a:ext cx="546395" cy="1"/>
          </a:xfrm>
          <a:prstGeom prst="straightConnector1">
            <a:avLst/>
          </a:prstGeom>
          <a:noFill/>
          <a:ln cap="flat" cmpd="sng" w="9525">
            <a:solidFill>
              <a:schemeClr val="dk1"/>
            </a:solidFill>
            <a:prstDash val="solid"/>
            <a:round/>
            <a:headEnd len="sm" w="sm" type="none"/>
            <a:tailEnd len="med" w="med" type="stealth"/>
          </a:ln>
        </p:spPr>
      </p:cxnSp>
      <p:cxnSp>
        <p:nvCxnSpPr>
          <p:cNvPr id="851" name="Google Shape;851;p67"/>
          <p:cNvCxnSpPr/>
          <p:nvPr/>
        </p:nvCxnSpPr>
        <p:spPr>
          <a:xfrm rot="10800000">
            <a:off x="3574550" y="4016505"/>
            <a:ext cx="672806" cy="0"/>
          </a:xfrm>
          <a:prstGeom prst="straightConnector1">
            <a:avLst/>
          </a:prstGeom>
          <a:noFill/>
          <a:ln cap="flat" cmpd="sng" w="9525">
            <a:solidFill>
              <a:schemeClr val="dk1"/>
            </a:solidFill>
            <a:prstDash val="solid"/>
            <a:round/>
            <a:headEnd len="sm" w="sm" type="none"/>
            <a:tailEnd len="med" w="med" type="stealth"/>
          </a:ln>
        </p:spPr>
      </p:cxnSp>
      <p:sp>
        <p:nvSpPr>
          <p:cNvPr id="852" name="Google Shape;852;p67"/>
          <p:cNvSpPr txBox="1"/>
          <p:nvPr/>
        </p:nvSpPr>
        <p:spPr>
          <a:xfrm>
            <a:off x="4254566" y="2426178"/>
            <a:ext cx="1119154"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Economy</a:t>
            </a:r>
            <a:endParaRPr sz="1800">
              <a:solidFill>
                <a:schemeClr val="dk1"/>
              </a:solidFill>
              <a:latin typeface="Libre Baskerville"/>
              <a:ea typeface="Libre Baskerville"/>
              <a:cs typeface="Libre Baskerville"/>
              <a:sym typeface="Libre Baskerville"/>
            </a:endParaRPr>
          </a:p>
        </p:txBody>
      </p:sp>
      <p:sp>
        <p:nvSpPr>
          <p:cNvPr id="853" name="Google Shape;853;p67"/>
          <p:cNvSpPr txBox="1"/>
          <p:nvPr/>
        </p:nvSpPr>
        <p:spPr>
          <a:xfrm>
            <a:off x="576911" y="4905375"/>
            <a:ext cx="7696199" cy="178510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200">
                <a:solidFill>
                  <a:schemeClr val="dk1"/>
                </a:solidFill>
                <a:latin typeface="Libre Baskerville"/>
                <a:ea typeface="Libre Baskerville"/>
                <a:cs typeface="Libre Baskerville"/>
                <a:sym typeface="Libre Baskerville"/>
              </a:rPr>
              <a:t>Government has 2 choices: </a:t>
            </a:r>
            <a:endParaRPr/>
          </a:p>
          <a:p>
            <a:pPr indent="0" lvl="0" marL="0" marR="0" rtl="0" algn="l">
              <a:spcBef>
                <a:spcPts val="0"/>
              </a:spcBef>
              <a:spcAft>
                <a:spcPts val="0"/>
              </a:spcAft>
              <a:buNone/>
            </a:pPr>
            <a:r>
              <a:rPr lang="en-US" sz="2200">
                <a:solidFill>
                  <a:schemeClr val="dk1"/>
                </a:solidFill>
                <a:latin typeface="Libre Baskerville"/>
                <a:ea typeface="Libre Baskerville"/>
                <a:cs typeface="Libre Baskerville"/>
                <a:sym typeface="Libre Baskerville"/>
              </a:rPr>
              <a:t>+ gov(1) decrease AD → shift AD to the left →  keep P unchanged but Y declines further     </a:t>
            </a:r>
            <a:endParaRPr/>
          </a:p>
          <a:p>
            <a:pPr indent="0" lvl="0" marL="0" marR="0" rtl="0" algn="l">
              <a:spcBef>
                <a:spcPts val="0"/>
              </a:spcBef>
              <a:spcAft>
                <a:spcPts val="0"/>
              </a:spcAft>
              <a:buNone/>
            </a:pPr>
            <a:r>
              <a:rPr lang="en-US" sz="2200">
                <a:solidFill>
                  <a:schemeClr val="dk1"/>
                </a:solidFill>
                <a:latin typeface="Libre Baskerville"/>
                <a:ea typeface="Libre Baskerville"/>
                <a:cs typeface="Libre Baskerville"/>
                <a:sym typeface="Libre Baskerville"/>
              </a:rPr>
              <a:t>+ gov(2) increase AD → shift AD to the right →  keep Y unchanged but Y rises further </a:t>
            </a:r>
            <a:endParaRPr sz="2200">
              <a:solidFill>
                <a:schemeClr val="dk1"/>
              </a:solidFill>
              <a:latin typeface="Libre Baskerville"/>
              <a:ea typeface="Libre Baskerville"/>
              <a:cs typeface="Libre Baskerville"/>
              <a:sym typeface="Libre Baskerville"/>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822"/>
                                        </p:tgtEl>
                                        <p:attrNameLst>
                                          <p:attrName>style.visibility</p:attrName>
                                        </p:attrNameLst>
                                      </p:cBhvr>
                                      <p:to>
                                        <p:strVal val="visible"/>
                                      </p:to>
                                    </p:set>
                                    <p:animEffect filter="fade" transition="in">
                                      <p:cBhvr>
                                        <p:cTn dur="500"/>
                                        <p:tgtEl>
                                          <p:spTgt spid="822"/>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827"/>
                                        </p:tgtEl>
                                        <p:attrNameLst>
                                          <p:attrName>style.visibility</p:attrName>
                                        </p:attrNameLst>
                                      </p:cBhvr>
                                      <p:to>
                                        <p:strVal val="visible"/>
                                      </p:to>
                                    </p:set>
                                    <p:animEffect filter="fade" transition="in">
                                      <p:cBhvr>
                                        <p:cTn dur="1000"/>
                                        <p:tgtEl>
                                          <p:spTgt spid="827"/>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835"/>
                                        </p:tgtEl>
                                        <p:attrNameLst>
                                          <p:attrName>style.visibility</p:attrName>
                                        </p:attrNameLst>
                                      </p:cBhvr>
                                      <p:to>
                                        <p:strVal val="visible"/>
                                      </p:to>
                                    </p:set>
                                    <p:animEffect filter="fade" transition="in">
                                      <p:cBhvr>
                                        <p:cTn dur="1000"/>
                                        <p:tgtEl>
                                          <p:spTgt spid="835"/>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832"/>
                                        </p:tgtEl>
                                        <p:attrNameLst>
                                          <p:attrName>style.visibility</p:attrName>
                                        </p:attrNameLst>
                                      </p:cBhvr>
                                      <p:to>
                                        <p:strVal val="visible"/>
                                      </p:to>
                                    </p:set>
                                    <p:animEffect filter="fade" transition="in">
                                      <p:cBhvr>
                                        <p:cTn dur="1000"/>
                                        <p:tgtEl>
                                          <p:spTgt spid="832"/>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838"/>
                                        </p:tgtEl>
                                        <p:attrNameLst>
                                          <p:attrName>style.visibility</p:attrName>
                                        </p:attrNameLst>
                                      </p:cBhvr>
                                      <p:to>
                                        <p:strVal val="visible"/>
                                      </p:to>
                                    </p:set>
                                    <p:animEffect filter="fade" transition="in">
                                      <p:cBhvr>
                                        <p:cTn dur="1000"/>
                                        <p:tgtEl>
                                          <p:spTgt spid="838"/>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841"/>
                                        </p:tgtEl>
                                        <p:attrNameLst>
                                          <p:attrName>style.visibility</p:attrName>
                                        </p:attrNameLst>
                                      </p:cBhvr>
                                      <p:to>
                                        <p:strVal val="visible"/>
                                      </p:to>
                                    </p:set>
                                    <p:animEffect filter="fade" transition="in">
                                      <p:cBhvr>
                                        <p:cTn dur="500"/>
                                        <p:tgtEl>
                                          <p:spTgt spid="84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57" name="Shape 857"/>
        <p:cNvGrpSpPr/>
        <p:nvPr/>
      </p:nvGrpSpPr>
      <p:grpSpPr>
        <a:xfrm>
          <a:off x="0" y="0"/>
          <a:ext cx="0" cy="0"/>
          <a:chOff x="0" y="0"/>
          <a:chExt cx="0" cy="0"/>
        </a:xfrm>
      </p:grpSpPr>
      <p:sp>
        <p:nvSpPr>
          <p:cNvPr id="858" name="Google Shape;858;p68"/>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The effects of a shift in aggregate supply</a:t>
            </a:r>
            <a:r>
              <a:rPr b="0" i="0" lang="en-US" sz="2600" u="none" cap="none" strike="noStrike">
                <a:solidFill>
                  <a:schemeClr val="dk1"/>
                </a:solidFill>
                <a:latin typeface="Libre Baskerville"/>
                <a:ea typeface="Libre Baskerville"/>
                <a:cs typeface="Libre Baskerville"/>
                <a:sym typeface="Libre Baskerville"/>
              </a:rPr>
              <a:t>: </a:t>
            </a:r>
            <a:r>
              <a:rPr b="1" i="1" lang="en-US" sz="2600" u="none" cap="none" strike="noStrike">
                <a:solidFill>
                  <a:schemeClr val="dk1"/>
                </a:solidFill>
                <a:latin typeface="Libre Baskerville"/>
                <a:ea typeface="Libre Baskerville"/>
                <a:cs typeface="Libre Baskerville"/>
                <a:sym typeface="Libre Baskerville"/>
              </a:rPr>
              <a:t>adverse supply shock and beneficial supply shock</a:t>
            </a:r>
            <a:endParaRPr/>
          </a:p>
          <a:p>
            <a:pPr indent="0" lvl="0" marL="0" marR="0" rtl="0" algn="l">
              <a:spcBef>
                <a:spcPts val="58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Benefitcial supply shock</a:t>
            </a:r>
            <a:endParaRPr b="0" i="0" sz="2600" u="sng"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500" u="none" cap="none" strike="noStrike">
                <a:solidFill>
                  <a:schemeClr val="dk1"/>
                </a:solidFill>
                <a:latin typeface="Libre Baskerville"/>
                <a:ea typeface="Libre Baskerville"/>
                <a:cs typeface="Libre Baskerville"/>
                <a:sym typeface="Libre Baskerville"/>
              </a:rPr>
              <a:t>Factor: Firms – decrease in production costs (oil price decreases) </a:t>
            </a:r>
            <a:r>
              <a:rPr b="0" i="0" lang="en-US" sz="2500" u="none" cap="none" strike="noStrike">
                <a:solidFill>
                  <a:schemeClr val="dk1"/>
                </a:solidFill>
                <a:latin typeface="Times New Roman"/>
                <a:ea typeface="Times New Roman"/>
                <a:cs typeface="Times New Roman"/>
                <a:sym typeface="Times New Roman"/>
              </a:rPr>
              <a:t>→ </a:t>
            </a:r>
            <a:r>
              <a:rPr b="0" i="0" lang="en-US" sz="2500" u="none" cap="none" strike="noStrike">
                <a:solidFill>
                  <a:schemeClr val="dk1"/>
                </a:solidFill>
                <a:latin typeface="Libre Baskerville"/>
                <a:ea typeface="Libre Baskerville"/>
                <a:cs typeface="Libre Baskerville"/>
                <a:sym typeface="Libre Baskerville"/>
              </a:rPr>
              <a:t>Aggregate supply curve – shifts right</a:t>
            </a:r>
            <a:endParaRPr b="0" i="0" sz="2500" u="none" cap="none" strike="noStrike">
              <a:solidFill>
                <a:schemeClr val="dk1"/>
              </a:solidFill>
              <a:latin typeface="Libre Baskerville"/>
              <a:ea typeface="Libre Baskerville"/>
              <a:cs typeface="Libre Baskerville"/>
              <a:sym typeface="Libre Baskerville"/>
            </a:endParaRPr>
          </a:p>
          <a:p>
            <a:pPr indent="-238760" lvl="2" marL="822960" marR="0" rtl="0" algn="l">
              <a:spcBef>
                <a:spcPts val="370"/>
              </a:spcBef>
              <a:spcAft>
                <a:spcPts val="0"/>
              </a:spcAft>
              <a:buClr>
                <a:srgbClr val="E6AFA9"/>
              </a:buClr>
              <a:buSzPts val="2125"/>
              <a:buFont typeface="Noto Sans Symbols"/>
              <a:buChar char="●"/>
            </a:pPr>
            <a:r>
              <a:rPr b="0" i="0" lang="en-US" sz="2500" u="none" cap="none" strike="noStrike">
                <a:solidFill>
                  <a:schemeClr val="dk1"/>
                </a:solidFill>
                <a:latin typeface="Libre Baskerville"/>
                <a:ea typeface="Libre Baskerville"/>
                <a:cs typeface="Libre Baskerville"/>
                <a:sym typeface="Libre Baskerville"/>
              </a:rPr>
              <a:t>Short-run: Output rises &amp; Price level falls </a:t>
            </a:r>
            <a:endParaRPr/>
          </a:p>
          <a:p>
            <a:pPr indent="-238760" lvl="2" marL="822960" marR="0" rtl="0" algn="l">
              <a:spcBef>
                <a:spcPts val="370"/>
              </a:spcBef>
              <a:spcAft>
                <a:spcPts val="0"/>
              </a:spcAft>
              <a:buClr>
                <a:srgbClr val="E6AFA9"/>
              </a:buClr>
              <a:buSzPts val="2125"/>
              <a:buFont typeface="Noto Sans Symbols"/>
              <a:buChar char="●"/>
            </a:pPr>
            <a:r>
              <a:rPr b="0" i="0" lang="en-US" sz="2500" u="none" cap="none" strike="noStrike">
                <a:solidFill>
                  <a:schemeClr val="dk1"/>
                </a:solidFill>
                <a:latin typeface="Libre Baskerville"/>
                <a:ea typeface="Libre Baskerville"/>
                <a:cs typeface="Libre Baskerville"/>
                <a:sym typeface="Libre Baskerville"/>
              </a:rPr>
              <a:t>Long-run, (if AD is held constant and factor shifting AS has temporary effect) SR AS shifts back to left: Output – natural rate and Price level - rises</a:t>
            </a:r>
            <a:endParaRPr b="0" i="0" sz="25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859" name="Google Shape;859;p68"/>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Explain behaviors of the economy via AD – AS model </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63" name="Shape 863"/>
        <p:cNvGrpSpPr/>
        <p:nvPr/>
      </p:nvGrpSpPr>
      <p:grpSpPr>
        <a:xfrm>
          <a:off x="0" y="0"/>
          <a:ext cx="0" cy="0"/>
          <a:chOff x="0" y="0"/>
          <a:chExt cx="0" cy="0"/>
        </a:xfrm>
      </p:grpSpPr>
      <p:sp>
        <p:nvSpPr>
          <p:cNvPr id="864" name="Google Shape;864;p69"/>
          <p:cNvSpPr txBox="1"/>
          <p:nvPr>
            <p:ph type="title"/>
          </p:nvPr>
        </p:nvSpPr>
        <p:spPr>
          <a:xfrm>
            <a:off x="304800" y="685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An beneficial shift in aggregate supply</a:t>
            </a:r>
            <a:endParaRPr/>
          </a:p>
        </p:txBody>
      </p:sp>
      <p:grpSp>
        <p:nvGrpSpPr>
          <p:cNvPr id="865" name="Google Shape;865;p69"/>
          <p:cNvGrpSpPr/>
          <p:nvPr/>
        </p:nvGrpSpPr>
        <p:grpSpPr>
          <a:xfrm>
            <a:off x="1135063" y="1389063"/>
            <a:ext cx="5894387" cy="3184526"/>
            <a:chOff x="1135612" y="1151956"/>
            <a:chExt cx="5894225" cy="3183333"/>
          </a:xfrm>
        </p:grpSpPr>
        <p:grpSp>
          <p:nvGrpSpPr>
            <p:cNvPr id="866" name="Google Shape;866;p69"/>
            <p:cNvGrpSpPr/>
            <p:nvPr/>
          </p:nvGrpSpPr>
          <p:grpSpPr>
            <a:xfrm>
              <a:off x="1816630" y="1199563"/>
              <a:ext cx="5213207" cy="3135726"/>
              <a:chOff x="1816630" y="1199563"/>
              <a:chExt cx="5213207" cy="3135726"/>
            </a:xfrm>
          </p:grpSpPr>
          <p:cxnSp>
            <p:nvCxnSpPr>
              <p:cNvPr id="867" name="Google Shape;867;p69"/>
              <p:cNvCxnSpPr/>
              <p:nvPr/>
            </p:nvCxnSpPr>
            <p:spPr>
              <a:xfrm rot="5400000">
                <a:off x="24956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868" name="Google Shape;868;p69"/>
              <p:cNvSpPr/>
              <p:nvPr/>
            </p:nvSpPr>
            <p:spPr>
              <a:xfrm>
                <a:off x="1840442" y="1199563"/>
                <a:ext cx="5189395"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869" name="Google Shape;869;p69"/>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870" name="Google Shape;870;p69"/>
          <p:cNvGrpSpPr/>
          <p:nvPr/>
        </p:nvGrpSpPr>
        <p:grpSpPr>
          <a:xfrm>
            <a:off x="1804988" y="4546600"/>
            <a:ext cx="5616575" cy="338138"/>
            <a:chOff x="1805049" y="4308771"/>
            <a:chExt cx="5616084" cy="337969"/>
          </a:xfrm>
        </p:grpSpPr>
        <p:cxnSp>
          <p:nvCxnSpPr>
            <p:cNvPr id="871" name="Google Shape;871;p69"/>
            <p:cNvCxnSpPr/>
            <p:nvPr/>
          </p:nvCxnSpPr>
          <p:spPr>
            <a:xfrm>
              <a:off x="1805049" y="4334158"/>
              <a:ext cx="5082731" cy="0"/>
            </a:xfrm>
            <a:prstGeom prst="straightConnector1">
              <a:avLst/>
            </a:prstGeom>
            <a:noFill/>
            <a:ln cap="flat" cmpd="sng" w="28575">
              <a:solidFill>
                <a:schemeClr val="dk1"/>
              </a:solidFill>
              <a:prstDash val="solid"/>
              <a:round/>
              <a:headEnd len="sm" w="sm" type="none"/>
              <a:tailEnd len="sm" w="sm" type="none"/>
            </a:ln>
          </p:spPr>
        </p:cxnSp>
        <p:sp>
          <p:nvSpPr>
            <p:cNvPr id="872" name="Google Shape;872;p69"/>
            <p:cNvSpPr txBox="1"/>
            <p:nvPr/>
          </p:nvSpPr>
          <p:spPr>
            <a:xfrm>
              <a:off x="5567777" y="4308771"/>
              <a:ext cx="1853356"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sp>
        <p:nvSpPr>
          <p:cNvPr id="873" name="Google Shape;873;p69"/>
          <p:cNvSpPr txBox="1"/>
          <p:nvPr/>
        </p:nvSpPr>
        <p:spPr>
          <a:xfrm>
            <a:off x="177800" y="5576888"/>
            <a:ext cx="8812213" cy="83026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When some event decreases firms’ costs, the short-run aggregate-supply curve shifts to the right from AS</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AS</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The economy moves from point A to point B. The result : Output rises from Y</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Y</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 and the price level falls from P</a:t>
            </a:r>
            <a:r>
              <a:rPr baseline="-25000" lang="en-US" sz="1600">
                <a:solidFill>
                  <a:schemeClr val="dk1"/>
                </a:solidFill>
                <a:latin typeface="Arial"/>
                <a:ea typeface="Arial"/>
                <a:cs typeface="Arial"/>
                <a:sym typeface="Arial"/>
              </a:rPr>
              <a:t>1</a:t>
            </a:r>
            <a:r>
              <a:rPr lang="en-US" sz="1600">
                <a:solidFill>
                  <a:schemeClr val="dk1"/>
                </a:solidFill>
                <a:latin typeface="Arial"/>
                <a:ea typeface="Arial"/>
                <a:cs typeface="Arial"/>
                <a:sym typeface="Arial"/>
              </a:rPr>
              <a:t> to P</a:t>
            </a:r>
            <a:r>
              <a:rPr baseline="-25000" lang="en-US" sz="1600">
                <a:solidFill>
                  <a:schemeClr val="dk1"/>
                </a:solidFill>
                <a:latin typeface="Arial"/>
                <a:ea typeface="Arial"/>
                <a:cs typeface="Arial"/>
                <a:sym typeface="Arial"/>
              </a:rPr>
              <a:t>2</a:t>
            </a:r>
            <a:r>
              <a:rPr lang="en-US" sz="1600">
                <a:solidFill>
                  <a:schemeClr val="dk1"/>
                </a:solidFill>
                <a:latin typeface="Arial"/>
                <a:ea typeface="Arial"/>
                <a:cs typeface="Arial"/>
                <a:sym typeface="Arial"/>
              </a:rPr>
              <a:t>.</a:t>
            </a:r>
            <a:endParaRPr/>
          </a:p>
        </p:txBody>
      </p:sp>
      <p:grpSp>
        <p:nvGrpSpPr>
          <p:cNvPr id="874" name="Google Shape;874;p69"/>
          <p:cNvGrpSpPr/>
          <p:nvPr/>
        </p:nvGrpSpPr>
        <p:grpSpPr>
          <a:xfrm>
            <a:off x="3462338" y="1492250"/>
            <a:ext cx="1335087" cy="3413125"/>
            <a:chOff x="3461663" y="1492476"/>
            <a:chExt cx="1335867" cy="3412284"/>
          </a:xfrm>
        </p:grpSpPr>
        <p:grpSp>
          <p:nvGrpSpPr>
            <p:cNvPr id="875" name="Google Shape;875;p69"/>
            <p:cNvGrpSpPr/>
            <p:nvPr/>
          </p:nvGrpSpPr>
          <p:grpSpPr>
            <a:xfrm>
              <a:off x="3657038" y="1492476"/>
              <a:ext cx="1140491" cy="3080579"/>
              <a:chOff x="3657016" y="1255240"/>
              <a:chExt cx="1140491" cy="3079913"/>
            </a:xfrm>
          </p:grpSpPr>
          <p:cxnSp>
            <p:nvCxnSpPr>
              <p:cNvPr id="876" name="Google Shape;876;p69"/>
              <p:cNvCxnSpPr/>
              <p:nvPr/>
            </p:nvCxnSpPr>
            <p:spPr>
              <a:xfrm rot="5400000">
                <a:off x="2304300" y="2980848"/>
                <a:ext cx="2707022" cy="1589"/>
              </a:xfrm>
              <a:prstGeom prst="straightConnector1">
                <a:avLst/>
              </a:prstGeom>
              <a:noFill/>
              <a:ln cap="flat" cmpd="sng" w="57150">
                <a:solidFill>
                  <a:srgbClr val="007600"/>
                </a:solidFill>
                <a:prstDash val="solid"/>
                <a:round/>
                <a:headEnd len="sm" w="sm" type="none"/>
                <a:tailEnd len="sm" w="sm" type="none"/>
              </a:ln>
            </p:spPr>
          </p:cxnSp>
          <p:sp>
            <p:nvSpPr>
              <p:cNvPr id="877" name="Google Shape;877;p69"/>
              <p:cNvSpPr txBox="1"/>
              <p:nvPr/>
            </p:nvSpPr>
            <p:spPr>
              <a:xfrm>
                <a:off x="3689454" y="1255240"/>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878" name="Google Shape;878;p69"/>
            <p:cNvSpPr txBox="1"/>
            <p:nvPr/>
          </p:nvSpPr>
          <p:spPr>
            <a:xfrm>
              <a:off x="3461663"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879" name="Google Shape;879;p69"/>
          <p:cNvGrpSpPr/>
          <p:nvPr/>
        </p:nvGrpSpPr>
        <p:grpSpPr>
          <a:xfrm>
            <a:off x="2327275" y="1915357"/>
            <a:ext cx="4462674" cy="2193094"/>
            <a:chOff x="2291503" y="1475723"/>
            <a:chExt cx="4463309" cy="2193849"/>
          </a:xfrm>
        </p:grpSpPr>
        <p:cxnSp>
          <p:nvCxnSpPr>
            <p:cNvPr id="880" name="Google Shape;880;p69"/>
            <p:cNvCxnSpPr/>
            <p:nvPr/>
          </p:nvCxnSpPr>
          <p:spPr>
            <a:xfrm flipH="1" rot="10800000">
              <a:off x="2291503" y="1971950"/>
              <a:ext cx="3302470" cy="1697622"/>
            </a:xfrm>
            <a:prstGeom prst="straightConnector1">
              <a:avLst/>
            </a:prstGeom>
            <a:noFill/>
            <a:ln cap="flat" cmpd="sng" w="38100">
              <a:solidFill>
                <a:srgbClr val="0000B8"/>
              </a:solidFill>
              <a:prstDash val="solid"/>
              <a:round/>
              <a:headEnd len="sm" w="sm" type="none"/>
              <a:tailEnd len="sm" w="sm" type="none"/>
            </a:ln>
          </p:spPr>
        </p:cxnSp>
        <p:sp>
          <p:nvSpPr>
            <p:cNvPr id="881" name="Google Shape;881;p69"/>
            <p:cNvSpPr txBox="1"/>
            <p:nvPr/>
          </p:nvSpPr>
          <p:spPr>
            <a:xfrm>
              <a:off x="4732809" y="1475723"/>
              <a:ext cx="2022003" cy="5846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 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882" name="Google Shape;882;p69"/>
          <p:cNvGrpSpPr/>
          <p:nvPr/>
        </p:nvGrpSpPr>
        <p:grpSpPr>
          <a:xfrm>
            <a:off x="1924050" y="2279650"/>
            <a:ext cx="5154613" cy="2200275"/>
            <a:chOff x="2054516" y="1793327"/>
            <a:chExt cx="5155152" cy="2198692"/>
          </a:xfrm>
        </p:grpSpPr>
        <p:cxnSp>
          <p:nvCxnSpPr>
            <p:cNvPr id="883" name="Google Shape;883;p69"/>
            <p:cNvCxnSpPr/>
            <p:nvPr/>
          </p:nvCxnSpPr>
          <p:spPr>
            <a:xfrm>
              <a:off x="2054516" y="1793327"/>
              <a:ext cx="3146754" cy="2041643"/>
            </a:xfrm>
            <a:prstGeom prst="straightConnector1">
              <a:avLst/>
            </a:prstGeom>
            <a:noFill/>
            <a:ln cap="flat" cmpd="sng" w="38100">
              <a:solidFill>
                <a:srgbClr val="0000B8"/>
              </a:solidFill>
              <a:prstDash val="solid"/>
              <a:round/>
              <a:headEnd len="sm" w="sm" type="none"/>
              <a:tailEnd len="sm" w="sm" type="none"/>
            </a:ln>
          </p:spPr>
        </p:cxnSp>
        <p:sp>
          <p:nvSpPr>
            <p:cNvPr id="884" name="Google Shape;884;p69"/>
            <p:cNvSpPr txBox="1"/>
            <p:nvPr/>
          </p:nvSpPr>
          <p:spPr>
            <a:xfrm>
              <a:off x="5280833" y="3653538"/>
              <a:ext cx="1928835"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a:t>
              </a:r>
              <a:endParaRPr/>
            </a:p>
          </p:txBody>
        </p:sp>
      </p:grpSp>
      <p:grpSp>
        <p:nvGrpSpPr>
          <p:cNvPr id="885" name="Google Shape;885;p69"/>
          <p:cNvGrpSpPr/>
          <p:nvPr/>
        </p:nvGrpSpPr>
        <p:grpSpPr>
          <a:xfrm>
            <a:off x="1419225" y="3248025"/>
            <a:ext cx="2651125" cy="363538"/>
            <a:chOff x="1419781" y="2546671"/>
            <a:chExt cx="2650603" cy="364281"/>
          </a:xfrm>
        </p:grpSpPr>
        <p:grpSp>
          <p:nvGrpSpPr>
            <p:cNvPr id="886" name="Google Shape;886;p69"/>
            <p:cNvGrpSpPr/>
            <p:nvPr/>
          </p:nvGrpSpPr>
          <p:grpSpPr>
            <a:xfrm>
              <a:off x="1419781" y="2572398"/>
              <a:ext cx="2308979" cy="338554"/>
              <a:chOff x="1419781" y="2572398"/>
              <a:chExt cx="2308979" cy="338554"/>
            </a:xfrm>
          </p:grpSpPr>
          <p:grpSp>
            <p:nvGrpSpPr>
              <p:cNvPr id="887" name="Google Shape;887;p69"/>
              <p:cNvGrpSpPr/>
              <p:nvPr/>
            </p:nvGrpSpPr>
            <p:grpSpPr>
              <a:xfrm>
                <a:off x="1419781" y="2572398"/>
                <a:ext cx="2237934" cy="338554"/>
                <a:chOff x="1419470" y="2751055"/>
                <a:chExt cx="2238127" cy="338554"/>
              </a:xfrm>
            </p:grpSpPr>
            <p:cxnSp>
              <p:nvCxnSpPr>
                <p:cNvPr id="888" name="Google Shape;888;p69"/>
                <p:cNvCxnSpPr/>
                <p:nvPr/>
              </p:nvCxnSpPr>
              <p:spPr>
                <a:xfrm rot="10800000">
                  <a:off x="1829000" y="2897128"/>
                  <a:ext cx="1828597" cy="0"/>
                </a:xfrm>
                <a:prstGeom prst="straightConnector1">
                  <a:avLst/>
                </a:prstGeom>
                <a:noFill/>
                <a:ln cap="flat" cmpd="sng" w="9525">
                  <a:solidFill>
                    <a:schemeClr val="dk1"/>
                  </a:solidFill>
                  <a:prstDash val="dot"/>
                  <a:round/>
                  <a:headEnd len="sm" w="sm" type="none"/>
                  <a:tailEnd len="sm" w="sm" type="none"/>
                </a:ln>
              </p:spPr>
            </p:cxnSp>
            <p:sp>
              <p:nvSpPr>
                <p:cNvPr id="889" name="Google Shape;889;p69"/>
                <p:cNvSpPr txBox="1"/>
                <p:nvPr/>
              </p:nvSpPr>
              <p:spPr>
                <a:xfrm>
                  <a:off x="1419470" y="2751055"/>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1</a:t>
                  </a:r>
                  <a:endParaRPr/>
                </a:p>
              </p:txBody>
            </p:sp>
          </p:grpSp>
          <p:sp>
            <p:nvSpPr>
              <p:cNvPr id="890" name="Google Shape;890;p69"/>
              <p:cNvSpPr/>
              <p:nvPr/>
            </p:nvSpPr>
            <p:spPr>
              <a:xfrm>
                <a:off x="3582779" y="2651750"/>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891" name="Google Shape;891;p69"/>
            <p:cNvSpPr txBox="1"/>
            <p:nvPr/>
          </p:nvSpPr>
          <p:spPr>
            <a:xfrm>
              <a:off x="3749463" y="2546671"/>
              <a:ext cx="320921"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A</a:t>
              </a:r>
              <a:endParaRPr baseline="-25000" sz="1600">
                <a:solidFill>
                  <a:schemeClr val="dk1"/>
                </a:solidFill>
                <a:latin typeface="Arial"/>
                <a:ea typeface="Arial"/>
                <a:cs typeface="Arial"/>
                <a:sym typeface="Arial"/>
              </a:endParaRPr>
            </a:p>
          </p:txBody>
        </p:sp>
      </p:grpSp>
      <p:grpSp>
        <p:nvGrpSpPr>
          <p:cNvPr id="892" name="Google Shape;892;p69"/>
          <p:cNvGrpSpPr/>
          <p:nvPr/>
        </p:nvGrpSpPr>
        <p:grpSpPr>
          <a:xfrm>
            <a:off x="2831956" y="2499786"/>
            <a:ext cx="3778424" cy="1802340"/>
            <a:chOff x="2291503" y="1866883"/>
            <a:chExt cx="3779671" cy="1802689"/>
          </a:xfrm>
        </p:grpSpPr>
        <p:cxnSp>
          <p:nvCxnSpPr>
            <p:cNvPr id="893" name="Google Shape;893;p69"/>
            <p:cNvCxnSpPr/>
            <p:nvPr/>
          </p:nvCxnSpPr>
          <p:spPr>
            <a:xfrm flipH="1" rot="10800000">
              <a:off x="2291503" y="1972206"/>
              <a:ext cx="3301502" cy="1697366"/>
            </a:xfrm>
            <a:prstGeom prst="straightConnector1">
              <a:avLst/>
            </a:prstGeom>
            <a:noFill/>
            <a:ln cap="flat" cmpd="sng" w="38100">
              <a:solidFill>
                <a:srgbClr val="C00000"/>
              </a:solidFill>
              <a:prstDash val="solid"/>
              <a:round/>
              <a:headEnd len="sm" w="sm" type="none"/>
              <a:tailEnd len="sm" w="sm" type="none"/>
            </a:ln>
          </p:spPr>
        </p:cxnSp>
        <p:sp>
          <p:nvSpPr>
            <p:cNvPr id="894" name="Google Shape;894;p69"/>
            <p:cNvSpPr txBox="1"/>
            <p:nvPr/>
          </p:nvSpPr>
          <p:spPr>
            <a:xfrm>
              <a:off x="5538579" y="1866883"/>
              <a:ext cx="532595" cy="33847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2</a:t>
              </a:r>
              <a:endParaRPr/>
            </a:p>
          </p:txBody>
        </p:sp>
      </p:grpSp>
      <p:grpSp>
        <p:nvGrpSpPr>
          <p:cNvPr id="895" name="Google Shape;895;p69"/>
          <p:cNvGrpSpPr/>
          <p:nvPr/>
        </p:nvGrpSpPr>
        <p:grpSpPr>
          <a:xfrm>
            <a:off x="1421387" y="3533787"/>
            <a:ext cx="3162519" cy="403786"/>
            <a:chOff x="948157" y="2507601"/>
            <a:chExt cx="3162199" cy="403351"/>
          </a:xfrm>
        </p:grpSpPr>
        <p:grpSp>
          <p:nvGrpSpPr>
            <p:cNvPr id="896" name="Google Shape;896;p69"/>
            <p:cNvGrpSpPr/>
            <p:nvPr/>
          </p:nvGrpSpPr>
          <p:grpSpPr>
            <a:xfrm>
              <a:off x="948157" y="2572398"/>
              <a:ext cx="2741621" cy="338554"/>
              <a:chOff x="948157" y="2572398"/>
              <a:chExt cx="2741621" cy="338554"/>
            </a:xfrm>
          </p:grpSpPr>
          <p:grpSp>
            <p:nvGrpSpPr>
              <p:cNvPr id="897" name="Google Shape;897;p69"/>
              <p:cNvGrpSpPr/>
              <p:nvPr/>
            </p:nvGrpSpPr>
            <p:grpSpPr>
              <a:xfrm>
                <a:off x="948157" y="2572398"/>
                <a:ext cx="2685642" cy="338554"/>
                <a:chOff x="947806" y="2751055"/>
                <a:chExt cx="2685874" cy="338554"/>
              </a:xfrm>
            </p:grpSpPr>
            <p:cxnSp>
              <p:nvCxnSpPr>
                <p:cNvPr id="898" name="Google Shape;898;p69"/>
                <p:cNvCxnSpPr/>
                <p:nvPr/>
              </p:nvCxnSpPr>
              <p:spPr>
                <a:xfrm flipH="1">
                  <a:off x="1355352" y="2845540"/>
                  <a:ext cx="2278328" cy="9995"/>
                </a:xfrm>
                <a:prstGeom prst="straightConnector1">
                  <a:avLst/>
                </a:prstGeom>
                <a:noFill/>
                <a:ln cap="flat" cmpd="sng" w="9525">
                  <a:solidFill>
                    <a:schemeClr val="dk1"/>
                  </a:solidFill>
                  <a:prstDash val="dot"/>
                  <a:round/>
                  <a:headEnd len="sm" w="sm" type="none"/>
                  <a:tailEnd len="sm" w="sm" type="none"/>
                </a:ln>
              </p:spPr>
            </p:cxnSp>
            <p:sp>
              <p:nvSpPr>
                <p:cNvPr id="899" name="Google Shape;899;p69"/>
                <p:cNvSpPr txBox="1"/>
                <p:nvPr/>
              </p:nvSpPr>
              <p:spPr>
                <a:xfrm>
                  <a:off x="947806" y="2751055"/>
                  <a:ext cx="396296"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a:t>
                  </a:r>
                  <a:r>
                    <a:rPr baseline="-25000" lang="en-US" sz="1600">
                      <a:solidFill>
                        <a:schemeClr val="dk1"/>
                      </a:solidFill>
                      <a:latin typeface="Arial"/>
                      <a:ea typeface="Arial"/>
                      <a:cs typeface="Arial"/>
                      <a:sym typeface="Arial"/>
                    </a:rPr>
                    <a:t>2</a:t>
                  </a:r>
                  <a:endParaRPr/>
                </a:p>
              </p:txBody>
            </p:sp>
          </p:grpSp>
          <p:sp>
            <p:nvSpPr>
              <p:cNvPr id="900" name="Google Shape;900;p69"/>
              <p:cNvSpPr/>
              <p:nvPr/>
            </p:nvSpPr>
            <p:spPr>
              <a:xfrm>
                <a:off x="3543797" y="2595595"/>
                <a:ext cx="145981" cy="13664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901" name="Google Shape;901;p69"/>
            <p:cNvSpPr txBox="1"/>
            <p:nvPr/>
          </p:nvSpPr>
          <p:spPr>
            <a:xfrm>
              <a:off x="3789435" y="2507601"/>
              <a:ext cx="320921" cy="33855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B</a:t>
              </a:r>
              <a:endParaRPr baseline="-25000" sz="1600">
                <a:solidFill>
                  <a:schemeClr val="dk1"/>
                </a:solidFill>
                <a:latin typeface="Arial"/>
                <a:ea typeface="Arial"/>
                <a:cs typeface="Arial"/>
                <a:sym typeface="Arial"/>
              </a:endParaRPr>
            </a:p>
          </p:txBody>
        </p:sp>
      </p:grpSp>
      <p:grpSp>
        <p:nvGrpSpPr>
          <p:cNvPr id="902" name="Google Shape;902;p69"/>
          <p:cNvGrpSpPr/>
          <p:nvPr/>
        </p:nvGrpSpPr>
        <p:grpSpPr>
          <a:xfrm>
            <a:off x="3909858" y="3665399"/>
            <a:ext cx="396875" cy="1153033"/>
            <a:chOff x="3499551" y="3113312"/>
            <a:chExt cx="396262" cy="1574753"/>
          </a:xfrm>
        </p:grpSpPr>
        <p:cxnSp>
          <p:nvCxnSpPr>
            <p:cNvPr id="903" name="Google Shape;903;p69"/>
            <p:cNvCxnSpPr/>
            <p:nvPr/>
          </p:nvCxnSpPr>
          <p:spPr>
            <a:xfrm>
              <a:off x="3659795" y="3113312"/>
              <a:ext cx="0" cy="1121104"/>
            </a:xfrm>
            <a:prstGeom prst="straightConnector1">
              <a:avLst/>
            </a:prstGeom>
            <a:noFill/>
            <a:ln cap="flat" cmpd="sng" w="9525">
              <a:solidFill>
                <a:schemeClr val="dk1"/>
              </a:solidFill>
              <a:prstDash val="dot"/>
              <a:round/>
              <a:headEnd len="sm" w="sm" type="none"/>
              <a:tailEnd len="sm" w="sm" type="none"/>
            </a:ln>
          </p:spPr>
        </p:cxnSp>
        <p:sp>
          <p:nvSpPr>
            <p:cNvPr id="904" name="Google Shape;904;p69"/>
            <p:cNvSpPr txBox="1"/>
            <p:nvPr/>
          </p:nvSpPr>
          <p:spPr>
            <a:xfrm>
              <a:off x="3499551" y="4349511"/>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2</a:t>
              </a:r>
              <a:endParaRPr/>
            </a:p>
          </p:txBody>
        </p:sp>
      </p:grpSp>
      <p:cxnSp>
        <p:nvCxnSpPr>
          <p:cNvPr id="905" name="Google Shape;905;p69"/>
          <p:cNvCxnSpPr/>
          <p:nvPr/>
        </p:nvCxnSpPr>
        <p:spPr>
          <a:xfrm>
            <a:off x="5195311" y="2701813"/>
            <a:ext cx="634855" cy="0"/>
          </a:xfrm>
          <a:prstGeom prst="straightConnector1">
            <a:avLst/>
          </a:prstGeom>
          <a:noFill/>
          <a:ln cap="flat" cmpd="sng" w="19050">
            <a:solidFill>
              <a:srgbClr val="800080"/>
            </a:solidFill>
            <a:prstDash val="solid"/>
            <a:round/>
            <a:headEnd len="sm" w="sm" type="none"/>
            <a:tailEnd len="med" w="med" type="triangle"/>
          </a:ln>
        </p:spPr>
      </p:cxnSp>
      <p:grpSp>
        <p:nvGrpSpPr>
          <p:cNvPr id="906" name="Google Shape;906;p69"/>
          <p:cNvGrpSpPr/>
          <p:nvPr/>
        </p:nvGrpSpPr>
        <p:grpSpPr>
          <a:xfrm>
            <a:off x="5450679" y="1375207"/>
            <a:ext cx="3598245" cy="1326605"/>
            <a:chOff x="5450943" y="1374748"/>
            <a:chExt cx="3597992" cy="1327434"/>
          </a:xfrm>
        </p:grpSpPr>
        <p:sp>
          <p:nvSpPr>
            <p:cNvPr id="907" name="Google Shape;907;p69"/>
            <p:cNvSpPr txBox="1"/>
            <p:nvPr/>
          </p:nvSpPr>
          <p:spPr>
            <a:xfrm>
              <a:off x="5543222" y="1374748"/>
              <a:ext cx="3505713" cy="585140"/>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1. An benefitcial shift in the short-run</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aggregate-supply curve . . .</a:t>
              </a:r>
              <a:endParaRPr baseline="-25000" sz="1600">
                <a:solidFill>
                  <a:srgbClr val="800080"/>
                </a:solidFill>
                <a:latin typeface="Arial"/>
                <a:ea typeface="Arial"/>
                <a:cs typeface="Arial"/>
                <a:sym typeface="Arial"/>
              </a:endParaRPr>
            </a:p>
          </p:txBody>
        </p:sp>
        <p:cxnSp>
          <p:nvCxnSpPr>
            <p:cNvPr id="908" name="Google Shape;908;p69"/>
            <p:cNvCxnSpPr/>
            <p:nvPr/>
          </p:nvCxnSpPr>
          <p:spPr>
            <a:xfrm flipH="1" rot="10800000">
              <a:off x="5450943" y="1995416"/>
              <a:ext cx="380180" cy="706766"/>
            </a:xfrm>
            <a:prstGeom prst="straightConnector1">
              <a:avLst/>
            </a:prstGeom>
            <a:noFill/>
            <a:ln cap="flat" cmpd="sng" w="9525">
              <a:solidFill>
                <a:srgbClr val="800080"/>
              </a:solidFill>
              <a:prstDash val="solid"/>
              <a:round/>
              <a:headEnd len="sm" w="sm" type="none"/>
              <a:tailEnd len="sm" w="sm" type="none"/>
            </a:ln>
          </p:spPr>
        </p:cxnSp>
      </p:grpSp>
      <p:cxnSp>
        <p:nvCxnSpPr>
          <p:cNvPr id="909" name="Google Shape;909;p69"/>
          <p:cNvCxnSpPr/>
          <p:nvPr/>
        </p:nvCxnSpPr>
        <p:spPr>
          <a:xfrm flipH="1" rot="10800000">
            <a:off x="3703928" y="4480215"/>
            <a:ext cx="376237" cy="3176"/>
          </a:xfrm>
          <a:prstGeom prst="straightConnector1">
            <a:avLst/>
          </a:prstGeom>
          <a:noFill/>
          <a:ln cap="flat" cmpd="sng" w="19050">
            <a:solidFill>
              <a:srgbClr val="800080"/>
            </a:solidFill>
            <a:prstDash val="solid"/>
            <a:round/>
            <a:headEnd len="sm" w="sm" type="none"/>
            <a:tailEnd len="med" w="med" type="triangle"/>
          </a:ln>
        </p:spPr>
      </p:cxnSp>
      <p:grpSp>
        <p:nvGrpSpPr>
          <p:cNvPr id="910" name="Google Shape;910;p69"/>
          <p:cNvGrpSpPr/>
          <p:nvPr/>
        </p:nvGrpSpPr>
        <p:grpSpPr>
          <a:xfrm>
            <a:off x="2847973" y="4486276"/>
            <a:ext cx="3445174" cy="783815"/>
            <a:chOff x="5402889" y="1246910"/>
            <a:chExt cx="3445293" cy="782866"/>
          </a:xfrm>
        </p:grpSpPr>
        <p:sp>
          <p:nvSpPr>
            <p:cNvPr id="911" name="Google Shape;911;p69"/>
            <p:cNvSpPr txBox="1"/>
            <p:nvPr/>
          </p:nvSpPr>
          <p:spPr>
            <a:xfrm>
              <a:off x="5402889" y="1691632"/>
              <a:ext cx="3445293" cy="338144"/>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2. . . . causes output to increase . . .</a:t>
              </a:r>
              <a:endParaRPr baseline="-25000" sz="1600">
                <a:solidFill>
                  <a:srgbClr val="800080"/>
                </a:solidFill>
                <a:latin typeface="Arial"/>
                <a:ea typeface="Arial"/>
                <a:cs typeface="Arial"/>
                <a:sym typeface="Arial"/>
              </a:endParaRPr>
            </a:p>
          </p:txBody>
        </p:sp>
        <p:cxnSp>
          <p:nvCxnSpPr>
            <p:cNvPr id="912" name="Google Shape;912;p69"/>
            <p:cNvCxnSpPr/>
            <p:nvPr/>
          </p:nvCxnSpPr>
          <p:spPr>
            <a:xfrm rot="-5400000">
              <a:off x="5754028" y="1468878"/>
              <a:ext cx="464575" cy="20638"/>
            </a:xfrm>
            <a:prstGeom prst="straightConnector1">
              <a:avLst/>
            </a:prstGeom>
            <a:noFill/>
            <a:ln cap="flat" cmpd="sng" w="9525">
              <a:solidFill>
                <a:srgbClr val="800080"/>
              </a:solidFill>
              <a:prstDash val="solid"/>
              <a:round/>
              <a:headEnd len="sm" w="sm" type="none"/>
              <a:tailEnd len="sm" w="sm" type="none"/>
            </a:ln>
          </p:spPr>
        </p:cxnSp>
      </p:grpSp>
      <p:cxnSp>
        <p:nvCxnSpPr>
          <p:cNvPr id="913" name="Google Shape;913;p69"/>
          <p:cNvCxnSpPr/>
          <p:nvPr/>
        </p:nvCxnSpPr>
        <p:spPr>
          <a:xfrm>
            <a:off x="1924050" y="3384551"/>
            <a:ext cx="0" cy="318696"/>
          </a:xfrm>
          <a:prstGeom prst="straightConnector1">
            <a:avLst/>
          </a:prstGeom>
          <a:noFill/>
          <a:ln cap="flat" cmpd="sng" w="19050">
            <a:solidFill>
              <a:srgbClr val="800080"/>
            </a:solidFill>
            <a:prstDash val="solid"/>
            <a:round/>
            <a:headEnd len="sm" w="sm" type="none"/>
            <a:tailEnd len="med" w="med" type="triangle"/>
          </a:ln>
        </p:spPr>
      </p:cxnSp>
      <p:grpSp>
        <p:nvGrpSpPr>
          <p:cNvPr id="914" name="Google Shape;914;p69"/>
          <p:cNvGrpSpPr/>
          <p:nvPr/>
        </p:nvGrpSpPr>
        <p:grpSpPr>
          <a:xfrm>
            <a:off x="209550" y="2981325"/>
            <a:ext cx="1674813" cy="830997"/>
            <a:chOff x="5260385" y="824733"/>
            <a:chExt cx="1674804" cy="830145"/>
          </a:xfrm>
        </p:grpSpPr>
        <p:sp>
          <p:nvSpPr>
            <p:cNvPr id="915" name="Google Shape;915;p69"/>
            <p:cNvSpPr txBox="1"/>
            <p:nvPr/>
          </p:nvSpPr>
          <p:spPr>
            <a:xfrm>
              <a:off x="5260385" y="824733"/>
              <a:ext cx="1152874" cy="830145"/>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3. . . . and</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the price</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level to fall</a:t>
              </a:r>
              <a:endParaRPr baseline="-25000" sz="1600">
                <a:solidFill>
                  <a:srgbClr val="800080"/>
                </a:solidFill>
                <a:latin typeface="Arial"/>
                <a:ea typeface="Arial"/>
                <a:cs typeface="Arial"/>
                <a:sym typeface="Arial"/>
              </a:endParaRPr>
            </a:p>
          </p:txBody>
        </p:sp>
        <p:cxnSp>
          <p:nvCxnSpPr>
            <p:cNvPr id="916" name="Google Shape;916;p69"/>
            <p:cNvCxnSpPr/>
            <p:nvPr/>
          </p:nvCxnSpPr>
          <p:spPr>
            <a:xfrm>
              <a:off x="6463704" y="1143494"/>
              <a:ext cx="471485" cy="243236"/>
            </a:xfrm>
            <a:prstGeom prst="straightConnector1">
              <a:avLst/>
            </a:prstGeom>
            <a:noFill/>
            <a:ln cap="flat" cmpd="sng" w="9525">
              <a:solidFill>
                <a:srgbClr val="800080"/>
              </a:solidFill>
              <a:prstDash val="solid"/>
              <a:round/>
              <a:headEnd len="sm" w="sm" type="none"/>
              <a:tailEnd len="sm" w="sm" type="none"/>
            </a:ln>
          </p:spPr>
        </p:cxnSp>
      </p:grpSp>
      <p:cxnSp>
        <p:nvCxnSpPr>
          <p:cNvPr id="917" name="Google Shape;917;p69"/>
          <p:cNvCxnSpPr/>
          <p:nvPr/>
        </p:nvCxnSpPr>
        <p:spPr>
          <a:xfrm rot="10800000">
            <a:off x="4570560" y="3048000"/>
            <a:ext cx="601737" cy="0"/>
          </a:xfrm>
          <a:prstGeom prst="straightConnector1">
            <a:avLst/>
          </a:prstGeom>
          <a:noFill/>
          <a:ln cap="flat" cmpd="sng" w="9525">
            <a:solidFill>
              <a:srgbClr val="AE350A"/>
            </a:solidFill>
            <a:prstDash val="solid"/>
            <a:round/>
            <a:headEnd len="sm" w="sm" type="none"/>
            <a:tailEnd len="med" w="med" type="stealth"/>
          </a:ln>
        </p:spPr>
      </p:cxnSp>
      <p:sp>
        <p:nvSpPr>
          <p:cNvPr id="918" name="Google Shape;918;p69"/>
          <p:cNvSpPr txBox="1"/>
          <p:nvPr/>
        </p:nvSpPr>
        <p:spPr>
          <a:xfrm>
            <a:off x="4992486" y="3367468"/>
            <a:ext cx="2627514" cy="338554"/>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4. Long run, AS shifts back</a:t>
            </a:r>
            <a:endParaRPr baseline="-25000" sz="1600">
              <a:solidFill>
                <a:srgbClr val="800080"/>
              </a:solidFill>
              <a:latin typeface="Arial"/>
              <a:ea typeface="Arial"/>
              <a:cs typeface="Arial"/>
              <a:sym typeface="Arial"/>
            </a:endParaRPr>
          </a:p>
        </p:txBody>
      </p:sp>
      <p:cxnSp>
        <p:nvCxnSpPr>
          <p:cNvPr id="919" name="Google Shape;919;p69"/>
          <p:cNvCxnSpPr/>
          <p:nvPr/>
        </p:nvCxnSpPr>
        <p:spPr>
          <a:xfrm rot="10800000">
            <a:off x="4992486" y="3089564"/>
            <a:ext cx="332437" cy="319468"/>
          </a:xfrm>
          <a:prstGeom prst="straightConnector1">
            <a:avLst/>
          </a:prstGeom>
          <a:noFill/>
          <a:ln cap="flat" cmpd="sng" w="9525">
            <a:solidFill>
              <a:srgbClr val="AE350A"/>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870"/>
                                        </p:tgtEl>
                                        <p:attrNameLst>
                                          <p:attrName>style.visibility</p:attrName>
                                        </p:attrNameLst>
                                      </p:cBhvr>
                                      <p:to>
                                        <p:strVal val="visible"/>
                                      </p:to>
                                    </p:set>
                                    <p:animEffect filter="fade" transition="in">
                                      <p:cBhvr>
                                        <p:cTn dur="500"/>
                                        <p:tgtEl>
                                          <p:spTgt spid="870"/>
                                        </p:tgtEl>
                                      </p:cBhvr>
                                    </p:animEffect>
                                  </p:childTnLst>
                                </p:cTn>
                              </p:par>
                              <p:par>
                                <p:cTn fill="hold" nodeType="withEffect" presetClass="entr" presetID="10" presetSubtype="0">
                                  <p:stCondLst>
                                    <p:cond delay="0"/>
                                  </p:stCondLst>
                                  <p:childTnLst>
                                    <p:set>
                                      <p:cBhvr>
                                        <p:cTn dur="1" fill="hold">
                                          <p:stCondLst>
                                            <p:cond delay="0"/>
                                          </p:stCondLst>
                                        </p:cTn>
                                        <p:tgtEl>
                                          <p:spTgt spid="865"/>
                                        </p:tgtEl>
                                        <p:attrNameLst>
                                          <p:attrName>style.visibility</p:attrName>
                                        </p:attrNameLst>
                                      </p:cBhvr>
                                      <p:to>
                                        <p:strVal val="visible"/>
                                      </p:to>
                                    </p:set>
                                    <p:animEffect filter="fade" transition="in">
                                      <p:cBhvr>
                                        <p:cTn dur="500"/>
                                        <p:tgtEl>
                                          <p:spTgt spid="865"/>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874"/>
                                        </p:tgtEl>
                                        <p:attrNameLst>
                                          <p:attrName>style.visibility</p:attrName>
                                        </p:attrNameLst>
                                      </p:cBhvr>
                                      <p:to>
                                        <p:strVal val="visible"/>
                                      </p:to>
                                    </p:set>
                                    <p:animEffect filter="fade" transition="in">
                                      <p:cBhvr>
                                        <p:cTn dur="1000"/>
                                        <p:tgtEl>
                                          <p:spTgt spid="874"/>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882"/>
                                        </p:tgtEl>
                                        <p:attrNameLst>
                                          <p:attrName>style.visibility</p:attrName>
                                        </p:attrNameLst>
                                      </p:cBhvr>
                                      <p:to>
                                        <p:strVal val="visible"/>
                                      </p:to>
                                    </p:set>
                                    <p:animEffect filter="fade" transition="in">
                                      <p:cBhvr>
                                        <p:cTn dur="1000"/>
                                        <p:tgtEl>
                                          <p:spTgt spid="882"/>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885"/>
                                        </p:tgtEl>
                                        <p:attrNameLst>
                                          <p:attrName>style.visibility</p:attrName>
                                        </p:attrNameLst>
                                      </p:cBhvr>
                                      <p:to>
                                        <p:strVal val="visible"/>
                                      </p:to>
                                    </p:set>
                                    <p:animEffect filter="fade" transition="in">
                                      <p:cBhvr>
                                        <p:cTn dur="1000"/>
                                        <p:tgtEl>
                                          <p:spTgt spid="885"/>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879"/>
                                        </p:tgtEl>
                                        <p:attrNameLst>
                                          <p:attrName>style.visibility</p:attrName>
                                        </p:attrNameLst>
                                      </p:cBhvr>
                                      <p:to>
                                        <p:strVal val="visible"/>
                                      </p:to>
                                    </p:set>
                                    <p:animEffect filter="fade" transition="in">
                                      <p:cBhvr>
                                        <p:cTn dur="1000"/>
                                        <p:tgtEl>
                                          <p:spTgt spid="879"/>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905"/>
                                        </p:tgtEl>
                                        <p:attrNameLst>
                                          <p:attrName>style.visibility</p:attrName>
                                        </p:attrNameLst>
                                      </p:cBhvr>
                                      <p:to>
                                        <p:strVal val="visible"/>
                                      </p:to>
                                    </p:set>
                                    <p:animEffect filter="fade" transition="in">
                                      <p:cBhvr>
                                        <p:cTn dur="500"/>
                                        <p:tgtEl>
                                          <p:spTgt spid="905"/>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906"/>
                                        </p:tgtEl>
                                        <p:attrNameLst>
                                          <p:attrName>style.visibility</p:attrName>
                                        </p:attrNameLst>
                                      </p:cBhvr>
                                      <p:to>
                                        <p:strVal val="visible"/>
                                      </p:to>
                                    </p:set>
                                    <p:animEffect filter="fade" transition="in">
                                      <p:cBhvr>
                                        <p:cTn dur="500"/>
                                        <p:tgtEl>
                                          <p:spTgt spid="906"/>
                                        </p:tgtEl>
                                      </p:cBhvr>
                                    </p:animEffect>
                                  </p:childTnLst>
                                </p:cTn>
                              </p:par>
                            </p:childTnLst>
                          </p:cTn>
                        </p:par>
                        <p:par>
                          <p:cTn fill="hold">
                            <p:stCondLst>
                              <p:cond delay="5500"/>
                            </p:stCondLst>
                            <p:childTnLst>
                              <p:par>
                                <p:cTn fill="hold" nodeType="afterEffect" presetClass="entr" presetID="10" presetSubtype="0">
                                  <p:stCondLst>
                                    <p:cond delay="0"/>
                                  </p:stCondLst>
                                  <p:childTnLst>
                                    <p:set>
                                      <p:cBhvr>
                                        <p:cTn dur="1" fill="hold">
                                          <p:stCondLst>
                                            <p:cond delay="0"/>
                                          </p:stCondLst>
                                        </p:cTn>
                                        <p:tgtEl>
                                          <p:spTgt spid="892"/>
                                        </p:tgtEl>
                                        <p:attrNameLst>
                                          <p:attrName>style.visibility</p:attrName>
                                        </p:attrNameLst>
                                      </p:cBhvr>
                                      <p:to>
                                        <p:strVal val="visible"/>
                                      </p:to>
                                    </p:set>
                                    <p:animEffect filter="fade" transition="in">
                                      <p:cBhvr>
                                        <p:cTn dur="1000"/>
                                        <p:tgtEl>
                                          <p:spTgt spid="892"/>
                                        </p:tgtEl>
                                      </p:cBhvr>
                                    </p:animEffect>
                                  </p:childTnLst>
                                </p:cTn>
                              </p:par>
                            </p:childTnLst>
                          </p:cTn>
                        </p:par>
                        <p:par>
                          <p:cTn fill="hold">
                            <p:stCondLst>
                              <p:cond delay="6500"/>
                            </p:stCondLst>
                            <p:childTnLst>
                              <p:par>
                                <p:cTn fill="hold" nodeType="afterEffect" presetClass="entr" presetID="10" presetSubtype="0">
                                  <p:stCondLst>
                                    <p:cond delay="0"/>
                                  </p:stCondLst>
                                  <p:childTnLst>
                                    <p:set>
                                      <p:cBhvr>
                                        <p:cTn dur="1" fill="hold">
                                          <p:stCondLst>
                                            <p:cond delay="0"/>
                                          </p:stCondLst>
                                        </p:cTn>
                                        <p:tgtEl>
                                          <p:spTgt spid="895"/>
                                        </p:tgtEl>
                                        <p:attrNameLst>
                                          <p:attrName>style.visibility</p:attrName>
                                        </p:attrNameLst>
                                      </p:cBhvr>
                                      <p:to>
                                        <p:strVal val="visible"/>
                                      </p:to>
                                    </p:set>
                                    <p:animEffect filter="fade" transition="in">
                                      <p:cBhvr>
                                        <p:cTn dur="1000"/>
                                        <p:tgtEl>
                                          <p:spTgt spid="895"/>
                                        </p:tgtEl>
                                      </p:cBhvr>
                                    </p:animEffect>
                                  </p:childTnLst>
                                </p:cTn>
                              </p:par>
                            </p:childTnLst>
                          </p:cTn>
                        </p:par>
                        <p:par>
                          <p:cTn fill="hold">
                            <p:stCondLst>
                              <p:cond delay="7500"/>
                            </p:stCondLst>
                            <p:childTnLst>
                              <p:par>
                                <p:cTn fill="hold" nodeType="afterEffect" presetClass="entr" presetID="10" presetSubtype="0">
                                  <p:stCondLst>
                                    <p:cond delay="0"/>
                                  </p:stCondLst>
                                  <p:childTnLst>
                                    <p:set>
                                      <p:cBhvr>
                                        <p:cTn dur="1" fill="hold">
                                          <p:stCondLst>
                                            <p:cond delay="0"/>
                                          </p:stCondLst>
                                        </p:cTn>
                                        <p:tgtEl>
                                          <p:spTgt spid="902"/>
                                        </p:tgtEl>
                                        <p:attrNameLst>
                                          <p:attrName>style.visibility</p:attrName>
                                        </p:attrNameLst>
                                      </p:cBhvr>
                                      <p:to>
                                        <p:strVal val="visible"/>
                                      </p:to>
                                    </p:set>
                                    <p:animEffect filter="fade" transition="in">
                                      <p:cBhvr>
                                        <p:cTn dur="1000"/>
                                        <p:tgtEl>
                                          <p:spTgt spid="902"/>
                                        </p:tgtEl>
                                      </p:cBhvr>
                                    </p:animEffect>
                                  </p:childTnLst>
                                </p:cTn>
                              </p:par>
                            </p:childTnLst>
                          </p:cTn>
                        </p:par>
                        <p:par>
                          <p:cTn fill="hold">
                            <p:stCondLst>
                              <p:cond delay="8500"/>
                            </p:stCondLst>
                            <p:childTnLst>
                              <p:par>
                                <p:cTn fill="hold" nodeType="afterEffect" presetClass="entr" presetID="10" presetSubtype="0">
                                  <p:stCondLst>
                                    <p:cond delay="0"/>
                                  </p:stCondLst>
                                  <p:childTnLst>
                                    <p:set>
                                      <p:cBhvr>
                                        <p:cTn dur="1" fill="hold">
                                          <p:stCondLst>
                                            <p:cond delay="0"/>
                                          </p:stCondLst>
                                        </p:cTn>
                                        <p:tgtEl>
                                          <p:spTgt spid="909"/>
                                        </p:tgtEl>
                                        <p:attrNameLst>
                                          <p:attrName>style.visibility</p:attrName>
                                        </p:attrNameLst>
                                      </p:cBhvr>
                                      <p:to>
                                        <p:strVal val="visible"/>
                                      </p:to>
                                    </p:set>
                                    <p:animEffect filter="fade" transition="in">
                                      <p:cBhvr>
                                        <p:cTn dur="500"/>
                                        <p:tgtEl>
                                          <p:spTgt spid="909"/>
                                        </p:tgtEl>
                                      </p:cBhvr>
                                    </p:animEffect>
                                  </p:childTnLst>
                                </p:cTn>
                              </p:par>
                            </p:childTnLst>
                          </p:cTn>
                        </p:par>
                        <p:par>
                          <p:cTn fill="hold">
                            <p:stCondLst>
                              <p:cond delay="9000"/>
                            </p:stCondLst>
                            <p:childTnLst>
                              <p:par>
                                <p:cTn fill="hold" nodeType="afterEffect" presetClass="entr" presetID="10" presetSubtype="0">
                                  <p:stCondLst>
                                    <p:cond delay="0"/>
                                  </p:stCondLst>
                                  <p:childTnLst>
                                    <p:set>
                                      <p:cBhvr>
                                        <p:cTn dur="1" fill="hold">
                                          <p:stCondLst>
                                            <p:cond delay="0"/>
                                          </p:stCondLst>
                                        </p:cTn>
                                        <p:tgtEl>
                                          <p:spTgt spid="910"/>
                                        </p:tgtEl>
                                        <p:attrNameLst>
                                          <p:attrName>style.visibility</p:attrName>
                                        </p:attrNameLst>
                                      </p:cBhvr>
                                      <p:to>
                                        <p:strVal val="visible"/>
                                      </p:to>
                                    </p:set>
                                    <p:animEffect filter="fade" transition="in">
                                      <p:cBhvr>
                                        <p:cTn dur="500"/>
                                        <p:tgtEl>
                                          <p:spTgt spid="910"/>
                                        </p:tgtEl>
                                      </p:cBhvr>
                                    </p:animEffect>
                                  </p:childTnLst>
                                </p:cTn>
                              </p:par>
                            </p:childTnLst>
                          </p:cTn>
                        </p:par>
                        <p:par>
                          <p:cTn fill="hold">
                            <p:stCondLst>
                              <p:cond delay="9500"/>
                            </p:stCondLst>
                            <p:childTnLst>
                              <p:par>
                                <p:cTn fill="hold" nodeType="afterEffect" presetClass="entr" presetID="10" presetSubtype="0">
                                  <p:stCondLst>
                                    <p:cond delay="0"/>
                                  </p:stCondLst>
                                  <p:childTnLst>
                                    <p:set>
                                      <p:cBhvr>
                                        <p:cTn dur="1" fill="hold">
                                          <p:stCondLst>
                                            <p:cond delay="0"/>
                                          </p:stCondLst>
                                        </p:cTn>
                                        <p:tgtEl>
                                          <p:spTgt spid="913"/>
                                        </p:tgtEl>
                                        <p:attrNameLst>
                                          <p:attrName>style.visibility</p:attrName>
                                        </p:attrNameLst>
                                      </p:cBhvr>
                                      <p:to>
                                        <p:strVal val="visible"/>
                                      </p:to>
                                    </p:set>
                                    <p:animEffect filter="fade" transition="in">
                                      <p:cBhvr>
                                        <p:cTn dur="500"/>
                                        <p:tgtEl>
                                          <p:spTgt spid="913"/>
                                        </p:tgtEl>
                                      </p:cBhvr>
                                    </p:animEffect>
                                  </p:childTnLst>
                                </p:cTn>
                              </p:par>
                            </p:childTnLst>
                          </p:cTn>
                        </p:par>
                        <p:par>
                          <p:cTn fill="hold">
                            <p:stCondLst>
                              <p:cond delay="10000"/>
                            </p:stCondLst>
                            <p:childTnLst>
                              <p:par>
                                <p:cTn fill="hold" nodeType="afterEffect" presetClass="entr" presetID="10" presetSubtype="0">
                                  <p:stCondLst>
                                    <p:cond delay="0"/>
                                  </p:stCondLst>
                                  <p:childTnLst>
                                    <p:set>
                                      <p:cBhvr>
                                        <p:cTn dur="1" fill="hold">
                                          <p:stCondLst>
                                            <p:cond delay="0"/>
                                          </p:stCondLst>
                                        </p:cTn>
                                        <p:tgtEl>
                                          <p:spTgt spid="914"/>
                                        </p:tgtEl>
                                        <p:attrNameLst>
                                          <p:attrName>style.visibility</p:attrName>
                                        </p:attrNameLst>
                                      </p:cBhvr>
                                      <p:to>
                                        <p:strVal val="visible"/>
                                      </p:to>
                                    </p:set>
                                    <p:animEffect filter="fade" transition="in">
                                      <p:cBhvr>
                                        <p:cTn dur="500"/>
                                        <p:tgtEl>
                                          <p:spTgt spid="914"/>
                                        </p:tgtEl>
                                      </p:cBhvr>
                                    </p:animEffect>
                                  </p:childTnLst>
                                </p:cTn>
                              </p:par>
                            </p:childTnLst>
                          </p:cTn>
                        </p:par>
                        <p:par>
                          <p:cTn fill="hold">
                            <p:stCondLst>
                              <p:cond delay="10500"/>
                            </p:stCondLst>
                            <p:childTnLst>
                              <p:par>
                                <p:cTn fill="hold" nodeType="afterEffect" presetClass="entr" presetID="10" presetSubtype="0">
                                  <p:stCondLst>
                                    <p:cond delay="0"/>
                                  </p:stCondLst>
                                  <p:childTnLst>
                                    <p:set>
                                      <p:cBhvr>
                                        <p:cTn dur="1" fill="hold">
                                          <p:stCondLst>
                                            <p:cond delay="0"/>
                                          </p:stCondLst>
                                        </p:cTn>
                                        <p:tgtEl>
                                          <p:spTgt spid="873"/>
                                        </p:tgtEl>
                                        <p:attrNameLst>
                                          <p:attrName>style.visibility</p:attrName>
                                        </p:attrNameLst>
                                      </p:cBhvr>
                                      <p:to>
                                        <p:strVal val="visible"/>
                                      </p:to>
                                    </p:set>
                                    <p:animEffect filter="fade" transition="in">
                                      <p:cBhvr>
                                        <p:cTn dur="500"/>
                                        <p:tgtEl>
                                          <p:spTgt spid="87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23" name="Shape 923"/>
        <p:cNvGrpSpPr/>
        <p:nvPr/>
      </p:nvGrpSpPr>
      <p:grpSpPr>
        <a:xfrm>
          <a:off x="0" y="0"/>
          <a:ext cx="0" cy="0"/>
          <a:chOff x="0" y="0"/>
          <a:chExt cx="0" cy="0"/>
        </a:xfrm>
      </p:grpSpPr>
      <p:sp>
        <p:nvSpPr>
          <p:cNvPr id="924" name="Google Shape;924;p70"/>
          <p:cNvSpPr txBox="1"/>
          <p:nvPr>
            <p:ph type="title"/>
          </p:nvPr>
        </p:nvSpPr>
        <p:spPr>
          <a:xfrm>
            <a:off x="304800" y="685800"/>
            <a:ext cx="8839200" cy="5334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520" u="none" cap="none" strike="noStrike">
                <a:solidFill>
                  <a:srgbClr val="7E0000"/>
                </a:solidFill>
                <a:latin typeface="Arimo"/>
                <a:ea typeface="Arimo"/>
                <a:cs typeface="Arimo"/>
                <a:sym typeface="Arimo"/>
              </a:rPr>
              <a:t>Policy of government to respond beneficial supply shock</a:t>
            </a:r>
            <a:endParaRPr b="0" i="0" sz="2520" u="none" cap="none" strike="noStrike">
              <a:solidFill>
                <a:srgbClr val="7E0000"/>
              </a:solidFill>
              <a:latin typeface="Arimo"/>
              <a:ea typeface="Arimo"/>
              <a:cs typeface="Arimo"/>
              <a:sym typeface="Arimo"/>
            </a:endParaRPr>
          </a:p>
        </p:txBody>
      </p:sp>
      <p:grpSp>
        <p:nvGrpSpPr>
          <p:cNvPr id="925" name="Google Shape;925;p70"/>
          <p:cNvGrpSpPr/>
          <p:nvPr/>
        </p:nvGrpSpPr>
        <p:grpSpPr>
          <a:xfrm>
            <a:off x="1135063" y="1389063"/>
            <a:ext cx="5894387" cy="3184526"/>
            <a:chOff x="1135612" y="1151956"/>
            <a:chExt cx="5894225" cy="3183333"/>
          </a:xfrm>
        </p:grpSpPr>
        <p:grpSp>
          <p:nvGrpSpPr>
            <p:cNvPr id="926" name="Google Shape;926;p70"/>
            <p:cNvGrpSpPr/>
            <p:nvPr/>
          </p:nvGrpSpPr>
          <p:grpSpPr>
            <a:xfrm>
              <a:off x="1816630" y="1199563"/>
              <a:ext cx="5213207" cy="3135726"/>
              <a:chOff x="1816630" y="1199563"/>
              <a:chExt cx="5213207" cy="3135726"/>
            </a:xfrm>
          </p:grpSpPr>
          <p:cxnSp>
            <p:nvCxnSpPr>
              <p:cNvPr id="927" name="Google Shape;927;p70"/>
              <p:cNvCxnSpPr/>
              <p:nvPr/>
            </p:nvCxnSpPr>
            <p:spPr>
              <a:xfrm rot="5400000">
                <a:off x="24956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928" name="Google Shape;928;p70"/>
              <p:cNvSpPr/>
              <p:nvPr/>
            </p:nvSpPr>
            <p:spPr>
              <a:xfrm>
                <a:off x="1840442" y="1199563"/>
                <a:ext cx="5189395"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929" name="Google Shape;929;p70"/>
            <p:cNvSpPr txBox="1"/>
            <p:nvPr/>
          </p:nvSpPr>
          <p:spPr>
            <a:xfrm>
              <a:off x="1135612" y="1151956"/>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930" name="Google Shape;930;p70"/>
          <p:cNvGrpSpPr/>
          <p:nvPr/>
        </p:nvGrpSpPr>
        <p:grpSpPr>
          <a:xfrm>
            <a:off x="3462338" y="1492250"/>
            <a:ext cx="1335087" cy="3413125"/>
            <a:chOff x="3461663" y="1492476"/>
            <a:chExt cx="1335867" cy="3412284"/>
          </a:xfrm>
        </p:grpSpPr>
        <p:grpSp>
          <p:nvGrpSpPr>
            <p:cNvPr id="931" name="Google Shape;931;p70"/>
            <p:cNvGrpSpPr/>
            <p:nvPr/>
          </p:nvGrpSpPr>
          <p:grpSpPr>
            <a:xfrm>
              <a:off x="3657038" y="1492476"/>
              <a:ext cx="1140491" cy="3080579"/>
              <a:chOff x="3657016" y="1255240"/>
              <a:chExt cx="1140491" cy="3079913"/>
            </a:xfrm>
          </p:grpSpPr>
          <p:cxnSp>
            <p:nvCxnSpPr>
              <p:cNvPr id="932" name="Google Shape;932;p70"/>
              <p:cNvCxnSpPr/>
              <p:nvPr/>
            </p:nvCxnSpPr>
            <p:spPr>
              <a:xfrm rot="5400000">
                <a:off x="2304300" y="2980848"/>
                <a:ext cx="2707022" cy="1589"/>
              </a:xfrm>
              <a:prstGeom prst="straightConnector1">
                <a:avLst/>
              </a:prstGeom>
              <a:noFill/>
              <a:ln cap="flat" cmpd="sng" w="57150">
                <a:solidFill>
                  <a:srgbClr val="007600"/>
                </a:solidFill>
                <a:prstDash val="solid"/>
                <a:round/>
                <a:headEnd len="sm" w="sm" type="none"/>
                <a:tailEnd len="sm" w="sm" type="none"/>
              </a:ln>
            </p:spPr>
          </p:cxnSp>
          <p:sp>
            <p:nvSpPr>
              <p:cNvPr id="933" name="Google Shape;933;p70"/>
              <p:cNvSpPr txBox="1"/>
              <p:nvPr/>
            </p:nvSpPr>
            <p:spPr>
              <a:xfrm>
                <a:off x="3689454" y="1255240"/>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934" name="Google Shape;934;p70"/>
            <p:cNvSpPr txBox="1"/>
            <p:nvPr/>
          </p:nvSpPr>
          <p:spPr>
            <a:xfrm>
              <a:off x="3461663"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935" name="Google Shape;935;p70"/>
          <p:cNvGrpSpPr/>
          <p:nvPr/>
        </p:nvGrpSpPr>
        <p:grpSpPr>
          <a:xfrm>
            <a:off x="2327275" y="1875127"/>
            <a:ext cx="4993589" cy="2233324"/>
            <a:chOff x="2291503" y="1435479"/>
            <a:chExt cx="4994300" cy="2234093"/>
          </a:xfrm>
        </p:grpSpPr>
        <p:cxnSp>
          <p:nvCxnSpPr>
            <p:cNvPr id="936" name="Google Shape;936;p70"/>
            <p:cNvCxnSpPr/>
            <p:nvPr/>
          </p:nvCxnSpPr>
          <p:spPr>
            <a:xfrm flipH="1" rot="10800000">
              <a:off x="2291503" y="1971950"/>
              <a:ext cx="3302470" cy="1697622"/>
            </a:xfrm>
            <a:prstGeom prst="straightConnector1">
              <a:avLst/>
            </a:prstGeom>
            <a:noFill/>
            <a:ln cap="flat" cmpd="sng" w="38100">
              <a:solidFill>
                <a:srgbClr val="0000B8"/>
              </a:solidFill>
              <a:prstDash val="solid"/>
              <a:round/>
              <a:headEnd len="sm" w="sm" type="none"/>
              <a:tailEnd len="sm" w="sm" type="none"/>
            </a:ln>
          </p:spPr>
        </p:cxnSp>
        <p:sp>
          <p:nvSpPr>
            <p:cNvPr id="937" name="Google Shape;937;p70"/>
            <p:cNvSpPr txBox="1"/>
            <p:nvPr/>
          </p:nvSpPr>
          <p:spPr>
            <a:xfrm>
              <a:off x="5263800" y="1435479"/>
              <a:ext cx="2022003" cy="5846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 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938" name="Google Shape;938;p70"/>
          <p:cNvGrpSpPr/>
          <p:nvPr/>
        </p:nvGrpSpPr>
        <p:grpSpPr>
          <a:xfrm>
            <a:off x="2829717" y="2427735"/>
            <a:ext cx="3746500" cy="1918191"/>
            <a:chOff x="2291503" y="1751009"/>
            <a:chExt cx="3747736" cy="1918563"/>
          </a:xfrm>
        </p:grpSpPr>
        <p:cxnSp>
          <p:nvCxnSpPr>
            <p:cNvPr id="939" name="Google Shape;939;p70"/>
            <p:cNvCxnSpPr/>
            <p:nvPr/>
          </p:nvCxnSpPr>
          <p:spPr>
            <a:xfrm flipH="1" rot="10800000">
              <a:off x="2291503" y="1972206"/>
              <a:ext cx="3301502" cy="1697366"/>
            </a:xfrm>
            <a:prstGeom prst="straightConnector1">
              <a:avLst/>
            </a:prstGeom>
            <a:noFill/>
            <a:ln cap="flat" cmpd="sng" w="38100">
              <a:solidFill>
                <a:srgbClr val="C00000"/>
              </a:solidFill>
              <a:prstDash val="solid"/>
              <a:round/>
              <a:headEnd len="sm" w="sm" type="none"/>
              <a:tailEnd len="sm" w="sm" type="none"/>
            </a:ln>
          </p:spPr>
        </p:cxnSp>
        <p:sp>
          <p:nvSpPr>
            <p:cNvPr id="940" name="Google Shape;940;p70"/>
            <p:cNvSpPr txBox="1"/>
            <p:nvPr/>
          </p:nvSpPr>
          <p:spPr>
            <a:xfrm>
              <a:off x="5506644" y="1751009"/>
              <a:ext cx="532595" cy="33847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2</a:t>
              </a:r>
              <a:endParaRPr/>
            </a:p>
          </p:txBody>
        </p:sp>
      </p:grpSp>
      <p:grpSp>
        <p:nvGrpSpPr>
          <p:cNvPr id="941" name="Google Shape;941;p70"/>
          <p:cNvGrpSpPr/>
          <p:nvPr/>
        </p:nvGrpSpPr>
        <p:grpSpPr>
          <a:xfrm>
            <a:off x="1804988" y="4546600"/>
            <a:ext cx="5616575" cy="338138"/>
            <a:chOff x="1805049" y="4308771"/>
            <a:chExt cx="5616084" cy="337969"/>
          </a:xfrm>
        </p:grpSpPr>
        <p:cxnSp>
          <p:nvCxnSpPr>
            <p:cNvPr id="942" name="Google Shape;942;p70"/>
            <p:cNvCxnSpPr/>
            <p:nvPr/>
          </p:nvCxnSpPr>
          <p:spPr>
            <a:xfrm>
              <a:off x="1805049" y="4334158"/>
              <a:ext cx="5082731" cy="0"/>
            </a:xfrm>
            <a:prstGeom prst="straightConnector1">
              <a:avLst/>
            </a:prstGeom>
            <a:noFill/>
            <a:ln cap="flat" cmpd="sng" w="28575">
              <a:solidFill>
                <a:schemeClr val="dk1"/>
              </a:solidFill>
              <a:prstDash val="solid"/>
              <a:round/>
              <a:headEnd len="sm" w="sm" type="none"/>
              <a:tailEnd len="sm" w="sm" type="none"/>
            </a:ln>
          </p:spPr>
        </p:cxnSp>
        <p:sp>
          <p:nvSpPr>
            <p:cNvPr id="943" name="Google Shape;943;p70"/>
            <p:cNvSpPr txBox="1"/>
            <p:nvPr/>
          </p:nvSpPr>
          <p:spPr>
            <a:xfrm>
              <a:off x="5567777" y="4308771"/>
              <a:ext cx="1853356"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cxnSp>
        <p:nvCxnSpPr>
          <p:cNvPr id="944" name="Google Shape;944;p70"/>
          <p:cNvCxnSpPr/>
          <p:nvPr/>
        </p:nvCxnSpPr>
        <p:spPr>
          <a:xfrm>
            <a:off x="2172681" y="2993232"/>
            <a:ext cx="2071040" cy="1329531"/>
          </a:xfrm>
          <a:prstGeom prst="straightConnector1">
            <a:avLst/>
          </a:prstGeom>
          <a:noFill/>
          <a:ln cap="flat" cmpd="sng" w="38100">
            <a:solidFill>
              <a:schemeClr val="dk1"/>
            </a:solidFill>
            <a:prstDash val="solid"/>
            <a:round/>
            <a:headEnd len="sm" w="sm" type="none"/>
            <a:tailEnd len="sm" w="sm" type="none"/>
          </a:ln>
        </p:spPr>
      </p:cxnSp>
      <p:cxnSp>
        <p:nvCxnSpPr>
          <p:cNvPr id="945" name="Google Shape;945;p70"/>
          <p:cNvCxnSpPr/>
          <p:nvPr/>
        </p:nvCxnSpPr>
        <p:spPr>
          <a:xfrm>
            <a:off x="2805760" y="2279579"/>
            <a:ext cx="2823515" cy="1828871"/>
          </a:xfrm>
          <a:prstGeom prst="straightConnector1">
            <a:avLst/>
          </a:prstGeom>
          <a:noFill/>
          <a:ln cap="flat" cmpd="sng" w="38100">
            <a:solidFill>
              <a:schemeClr val="dk1"/>
            </a:solidFill>
            <a:prstDash val="solid"/>
            <a:round/>
            <a:headEnd len="sm" w="sm" type="none"/>
            <a:tailEnd len="sm" w="sm" type="none"/>
          </a:ln>
        </p:spPr>
      </p:cxnSp>
      <p:grpSp>
        <p:nvGrpSpPr>
          <p:cNvPr id="946" name="Google Shape;946;p70"/>
          <p:cNvGrpSpPr/>
          <p:nvPr/>
        </p:nvGrpSpPr>
        <p:grpSpPr>
          <a:xfrm>
            <a:off x="1924050" y="2279650"/>
            <a:ext cx="5154613" cy="2200275"/>
            <a:chOff x="2054516" y="1793327"/>
            <a:chExt cx="5155152" cy="2198692"/>
          </a:xfrm>
        </p:grpSpPr>
        <p:cxnSp>
          <p:nvCxnSpPr>
            <p:cNvPr id="947" name="Google Shape;947;p70"/>
            <p:cNvCxnSpPr/>
            <p:nvPr/>
          </p:nvCxnSpPr>
          <p:spPr>
            <a:xfrm>
              <a:off x="2054516" y="1793327"/>
              <a:ext cx="3146754" cy="2041643"/>
            </a:xfrm>
            <a:prstGeom prst="straightConnector1">
              <a:avLst/>
            </a:prstGeom>
            <a:noFill/>
            <a:ln cap="flat" cmpd="sng" w="38100">
              <a:solidFill>
                <a:srgbClr val="0000B8"/>
              </a:solidFill>
              <a:prstDash val="solid"/>
              <a:round/>
              <a:headEnd len="sm" w="sm" type="none"/>
              <a:tailEnd len="sm" w="sm" type="none"/>
            </a:ln>
          </p:spPr>
        </p:cxnSp>
        <p:sp>
          <p:nvSpPr>
            <p:cNvPr id="948" name="Google Shape;948;p70"/>
            <p:cNvSpPr txBox="1"/>
            <p:nvPr/>
          </p:nvSpPr>
          <p:spPr>
            <a:xfrm>
              <a:off x="5280833" y="3653538"/>
              <a:ext cx="1928835"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a:t>
              </a:r>
              <a:endParaRPr/>
            </a:p>
          </p:txBody>
        </p:sp>
      </p:grpSp>
      <p:cxnSp>
        <p:nvCxnSpPr>
          <p:cNvPr id="949" name="Google Shape;949;p70"/>
          <p:cNvCxnSpPr/>
          <p:nvPr/>
        </p:nvCxnSpPr>
        <p:spPr>
          <a:xfrm>
            <a:off x="1804988" y="3414277"/>
            <a:ext cx="2730355" cy="0"/>
          </a:xfrm>
          <a:prstGeom prst="straightConnector1">
            <a:avLst/>
          </a:prstGeom>
          <a:noFill/>
          <a:ln cap="flat" cmpd="sng" w="9525">
            <a:solidFill>
              <a:schemeClr val="dk1"/>
            </a:solidFill>
            <a:prstDash val="dash"/>
            <a:round/>
            <a:headEnd len="sm" w="sm" type="none"/>
            <a:tailEnd len="sm" w="sm" type="none"/>
          </a:ln>
        </p:spPr>
      </p:cxnSp>
      <p:cxnSp>
        <p:nvCxnSpPr>
          <p:cNvPr id="950" name="Google Shape;950;p70"/>
          <p:cNvCxnSpPr/>
          <p:nvPr/>
        </p:nvCxnSpPr>
        <p:spPr>
          <a:xfrm>
            <a:off x="4535343" y="3074413"/>
            <a:ext cx="614687" cy="0"/>
          </a:xfrm>
          <a:prstGeom prst="straightConnector1">
            <a:avLst/>
          </a:prstGeom>
          <a:noFill/>
          <a:ln cap="flat" cmpd="sng" w="9525">
            <a:solidFill>
              <a:srgbClr val="AE350A"/>
            </a:solidFill>
            <a:prstDash val="solid"/>
            <a:round/>
            <a:headEnd len="sm" w="sm" type="none"/>
            <a:tailEnd len="med" w="med" type="stealth"/>
          </a:ln>
        </p:spPr>
      </p:cxnSp>
      <p:cxnSp>
        <p:nvCxnSpPr>
          <p:cNvPr id="951" name="Google Shape;951;p70"/>
          <p:cNvCxnSpPr/>
          <p:nvPr/>
        </p:nvCxnSpPr>
        <p:spPr>
          <a:xfrm>
            <a:off x="4434681" y="3810000"/>
            <a:ext cx="518319" cy="0"/>
          </a:xfrm>
          <a:prstGeom prst="straightConnector1">
            <a:avLst/>
          </a:prstGeom>
          <a:noFill/>
          <a:ln cap="flat" cmpd="sng" w="25400">
            <a:solidFill>
              <a:schemeClr val="dk1"/>
            </a:solidFill>
            <a:prstDash val="solid"/>
            <a:round/>
            <a:headEnd len="sm" w="sm" type="none"/>
            <a:tailEnd len="med" w="med" type="stealth"/>
          </a:ln>
        </p:spPr>
      </p:cxnSp>
      <p:cxnSp>
        <p:nvCxnSpPr>
          <p:cNvPr id="952" name="Google Shape;952;p70"/>
          <p:cNvCxnSpPr/>
          <p:nvPr/>
        </p:nvCxnSpPr>
        <p:spPr>
          <a:xfrm rot="10800000">
            <a:off x="3858369" y="3962400"/>
            <a:ext cx="488206" cy="0"/>
          </a:xfrm>
          <a:prstGeom prst="straightConnector1">
            <a:avLst/>
          </a:prstGeom>
          <a:noFill/>
          <a:ln cap="flat" cmpd="sng" w="25400">
            <a:solidFill>
              <a:schemeClr val="dk1"/>
            </a:solidFill>
            <a:prstDash val="solid"/>
            <a:round/>
            <a:headEnd len="sm" w="sm" type="none"/>
            <a:tailEnd len="med" w="med" type="stealth"/>
          </a:ln>
        </p:spPr>
      </p:cxnSp>
      <p:sp>
        <p:nvSpPr>
          <p:cNvPr id="953" name="Google Shape;953;p70"/>
          <p:cNvSpPr txBox="1"/>
          <p:nvPr/>
        </p:nvSpPr>
        <p:spPr>
          <a:xfrm>
            <a:off x="4693840" y="2710934"/>
            <a:ext cx="1201112"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Economy</a:t>
            </a:r>
            <a:endParaRPr sz="1800">
              <a:solidFill>
                <a:schemeClr val="dk1"/>
              </a:solidFill>
              <a:latin typeface="Libre Baskerville"/>
              <a:ea typeface="Libre Baskerville"/>
              <a:cs typeface="Libre Baskerville"/>
              <a:sym typeface="Libre Baskerville"/>
            </a:endParaRPr>
          </a:p>
        </p:txBody>
      </p:sp>
      <p:sp>
        <p:nvSpPr>
          <p:cNvPr id="954" name="Google Shape;954;p70"/>
          <p:cNvSpPr txBox="1"/>
          <p:nvPr/>
        </p:nvSpPr>
        <p:spPr>
          <a:xfrm>
            <a:off x="3893652" y="3939576"/>
            <a:ext cx="1201112"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Gov(2)</a:t>
            </a:r>
            <a:endParaRPr sz="1800">
              <a:solidFill>
                <a:schemeClr val="dk1"/>
              </a:solidFill>
              <a:latin typeface="Libre Baskerville"/>
              <a:ea typeface="Libre Baskerville"/>
              <a:cs typeface="Libre Baskerville"/>
              <a:sym typeface="Libre Baskerville"/>
            </a:endParaRPr>
          </a:p>
        </p:txBody>
      </p:sp>
      <p:sp>
        <p:nvSpPr>
          <p:cNvPr id="955" name="Google Shape;955;p70"/>
          <p:cNvSpPr txBox="1"/>
          <p:nvPr/>
        </p:nvSpPr>
        <p:spPr>
          <a:xfrm>
            <a:off x="4583677" y="3739119"/>
            <a:ext cx="1201112"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Gov(1)</a:t>
            </a:r>
            <a:endParaRPr sz="1800">
              <a:solidFill>
                <a:schemeClr val="dk1"/>
              </a:solidFill>
              <a:latin typeface="Libre Baskerville"/>
              <a:ea typeface="Libre Baskerville"/>
              <a:cs typeface="Libre Baskerville"/>
              <a:sym typeface="Libre Baskerville"/>
            </a:endParaRPr>
          </a:p>
        </p:txBody>
      </p:sp>
      <p:sp>
        <p:nvSpPr>
          <p:cNvPr id="956" name="Google Shape;956;p70"/>
          <p:cNvSpPr txBox="1"/>
          <p:nvPr/>
        </p:nvSpPr>
        <p:spPr>
          <a:xfrm>
            <a:off x="576911" y="4905375"/>
            <a:ext cx="7696199" cy="178510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200">
                <a:solidFill>
                  <a:schemeClr val="dk1"/>
                </a:solidFill>
                <a:latin typeface="Libre Baskerville"/>
                <a:ea typeface="Libre Baskerville"/>
                <a:cs typeface="Libre Baskerville"/>
                <a:sym typeface="Libre Baskerville"/>
              </a:rPr>
              <a:t>Government has 2 choices (if it thinks adjusting economy is necessary): </a:t>
            </a:r>
            <a:endParaRPr/>
          </a:p>
          <a:p>
            <a:pPr indent="0" lvl="0" marL="0" marR="0" rtl="0" algn="l">
              <a:spcBef>
                <a:spcPts val="0"/>
              </a:spcBef>
              <a:spcAft>
                <a:spcPts val="0"/>
              </a:spcAft>
              <a:buNone/>
            </a:pPr>
            <a:r>
              <a:rPr lang="en-US" sz="2200">
                <a:solidFill>
                  <a:schemeClr val="dk1"/>
                </a:solidFill>
                <a:latin typeface="Libre Baskerville"/>
                <a:ea typeface="Libre Baskerville"/>
                <a:cs typeface="Libre Baskerville"/>
                <a:sym typeface="Libre Baskerville"/>
              </a:rPr>
              <a:t>+ gov(1) decrease AD → shift AD to the left →  keep Y unchanged but P declines further     </a:t>
            </a:r>
            <a:endParaRPr/>
          </a:p>
          <a:p>
            <a:pPr indent="0" lvl="0" marL="0" marR="0" rtl="0" algn="l">
              <a:spcBef>
                <a:spcPts val="0"/>
              </a:spcBef>
              <a:spcAft>
                <a:spcPts val="0"/>
              </a:spcAft>
              <a:buNone/>
            </a:pPr>
            <a:r>
              <a:rPr lang="en-US" sz="2200">
                <a:solidFill>
                  <a:schemeClr val="dk1"/>
                </a:solidFill>
                <a:latin typeface="Libre Baskerville"/>
                <a:ea typeface="Libre Baskerville"/>
                <a:cs typeface="Libre Baskerville"/>
                <a:sym typeface="Libre Baskerville"/>
              </a:rPr>
              <a:t>+ gov(2) increase AD → shift AD to the right →  keep P unchanged but Y rises further </a:t>
            </a:r>
            <a:endParaRPr sz="2200">
              <a:solidFill>
                <a:schemeClr val="dk1"/>
              </a:solidFill>
              <a:latin typeface="Libre Baskerville"/>
              <a:ea typeface="Libre Baskerville"/>
              <a:cs typeface="Libre Baskerville"/>
              <a:sym typeface="Libre Baskerville"/>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925"/>
                                        </p:tgtEl>
                                        <p:attrNameLst>
                                          <p:attrName>style.visibility</p:attrName>
                                        </p:attrNameLst>
                                      </p:cBhvr>
                                      <p:to>
                                        <p:strVal val="visible"/>
                                      </p:to>
                                    </p:set>
                                    <p:animEffect filter="fade" transition="in">
                                      <p:cBhvr>
                                        <p:cTn dur="500"/>
                                        <p:tgtEl>
                                          <p:spTgt spid="925"/>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930"/>
                                        </p:tgtEl>
                                        <p:attrNameLst>
                                          <p:attrName>style.visibility</p:attrName>
                                        </p:attrNameLst>
                                      </p:cBhvr>
                                      <p:to>
                                        <p:strVal val="visible"/>
                                      </p:to>
                                    </p:set>
                                    <p:animEffect filter="fade" transition="in">
                                      <p:cBhvr>
                                        <p:cTn dur="1000"/>
                                        <p:tgtEl>
                                          <p:spTgt spid="930"/>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935"/>
                                        </p:tgtEl>
                                        <p:attrNameLst>
                                          <p:attrName>style.visibility</p:attrName>
                                        </p:attrNameLst>
                                      </p:cBhvr>
                                      <p:to>
                                        <p:strVal val="visible"/>
                                      </p:to>
                                    </p:set>
                                    <p:animEffect filter="fade" transition="in">
                                      <p:cBhvr>
                                        <p:cTn dur="1000"/>
                                        <p:tgtEl>
                                          <p:spTgt spid="935"/>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938"/>
                                        </p:tgtEl>
                                        <p:attrNameLst>
                                          <p:attrName>style.visibility</p:attrName>
                                        </p:attrNameLst>
                                      </p:cBhvr>
                                      <p:to>
                                        <p:strVal val="visible"/>
                                      </p:to>
                                    </p:set>
                                    <p:animEffect filter="fade" transition="in">
                                      <p:cBhvr>
                                        <p:cTn dur="1000"/>
                                        <p:tgtEl>
                                          <p:spTgt spid="938"/>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941"/>
                                        </p:tgtEl>
                                        <p:attrNameLst>
                                          <p:attrName>style.visibility</p:attrName>
                                        </p:attrNameLst>
                                      </p:cBhvr>
                                      <p:to>
                                        <p:strVal val="visible"/>
                                      </p:to>
                                    </p:set>
                                    <p:animEffect filter="fade" transition="in">
                                      <p:cBhvr>
                                        <p:cTn dur="500"/>
                                        <p:tgtEl>
                                          <p:spTgt spid="941"/>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946"/>
                                        </p:tgtEl>
                                        <p:attrNameLst>
                                          <p:attrName>style.visibility</p:attrName>
                                        </p:attrNameLst>
                                      </p:cBhvr>
                                      <p:to>
                                        <p:strVal val="visible"/>
                                      </p:to>
                                    </p:set>
                                    <p:animEffect filter="fade" transition="in">
                                      <p:cBhvr>
                                        <p:cTn dur="1000"/>
                                        <p:tgtEl>
                                          <p:spTgt spid="94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60" name="Shape 960"/>
        <p:cNvGrpSpPr/>
        <p:nvPr/>
      </p:nvGrpSpPr>
      <p:grpSpPr>
        <a:xfrm>
          <a:off x="0" y="0"/>
          <a:ext cx="0" cy="0"/>
          <a:chOff x="0" y="0"/>
          <a:chExt cx="0" cy="0"/>
        </a:xfrm>
      </p:grpSpPr>
      <p:sp>
        <p:nvSpPr>
          <p:cNvPr id="961" name="Google Shape;961;p71"/>
          <p:cNvSpPr txBox="1"/>
          <p:nvPr>
            <p:ph idx="1" type="body"/>
          </p:nvPr>
        </p:nvSpPr>
        <p:spPr>
          <a:xfrm>
            <a:off x="533400" y="11430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Summary</a:t>
            </a:r>
            <a:endParaRPr/>
          </a:p>
          <a:p>
            <a:pPr indent="0" lvl="0" marL="0" marR="0" rtl="0" algn="l">
              <a:spcBef>
                <a:spcPts val="58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2 The effects of a shift in aggregate supply</a:t>
            </a:r>
            <a:r>
              <a:rPr b="0" i="0" lang="en-US" sz="2600" u="none" cap="none" strike="noStrike">
                <a:solidFill>
                  <a:schemeClr val="dk1"/>
                </a:solidFill>
                <a:latin typeface="Libre Baskerville"/>
                <a:ea typeface="Libre Baskerville"/>
                <a:cs typeface="Libre Baskerville"/>
                <a:sym typeface="Libre Baskerville"/>
              </a:rPr>
              <a:t>: </a:t>
            </a:r>
            <a:r>
              <a:rPr b="1" i="1" lang="en-US" sz="2600" u="none" cap="none" strike="noStrike">
                <a:solidFill>
                  <a:schemeClr val="dk1"/>
                </a:solidFill>
                <a:latin typeface="Libre Baskerville"/>
                <a:ea typeface="Libre Baskerville"/>
                <a:cs typeface="Libre Baskerville"/>
                <a:sym typeface="Libre Baskerville"/>
              </a:rPr>
              <a:t>adverse supply shock and beneficial supply shock</a:t>
            </a:r>
            <a:endParaRPr/>
          </a:p>
          <a:p>
            <a:pPr indent="0" lvl="0" marL="0" marR="0" rtl="0" algn="l">
              <a:spcBef>
                <a:spcPts val="580"/>
              </a:spcBef>
              <a:spcAft>
                <a:spcPts val="0"/>
              </a:spcAft>
              <a:buClr>
                <a:schemeClr val="accent1"/>
              </a:buClr>
              <a:buFont typeface="Noto Sans Symbols"/>
              <a:buNone/>
            </a:pPr>
            <a:r>
              <a:t/>
            </a:r>
            <a:endParaRPr b="1" i="0" sz="2600" u="sng"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962" name="Google Shape;962;p71"/>
          <p:cNvSpPr txBox="1"/>
          <p:nvPr>
            <p:ph type="title"/>
          </p:nvPr>
        </p:nvSpPr>
        <p:spPr>
          <a:xfrm>
            <a:off x="609600" y="15240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Explain behaviors of the economy via AD – AS model </a:t>
            </a:r>
            <a:endParaRPr b="0" i="0" sz="3600" u="none" cap="none" strike="noStrike">
              <a:solidFill>
                <a:schemeClr val="dk2"/>
              </a:solidFill>
              <a:latin typeface="Source Sans Pro"/>
              <a:ea typeface="Source Sans Pro"/>
              <a:cs typeface="Source Sans Pro"/>
              <a:sym typeface="Source Sans Pro"/>
            </a:endParaRPr>
          </a:p>
        </p:txBody>
      </p:sp>
      <p:graphicFrame>
        <p:nvGraphicFramePr>
          <p:cNvPr id="963" name="Google Shape;963;p71"/>
          <p:cNvGraphicFramePr/>
          <p:nvPr/>
        </p:nvGraphicFramePr>
        <p:xfrm>
          <a:off x="228600" y="2819400"/>
          <a:ext cx="3000000" cy="3000000"/>
        </p:xfrm>
        <a:graphic>
          <a:graphicData uri="http://schemas.openxmlformats.org/drawingml/2006/table">
            <a:tbl>
              <a:tblPr bandRow="1" firstRow="1">
                <a:noFill/>
                <a:tableStyleId>{1C33CF27-059C-4B76-BE9A-1C3588472EBE}</a:tableStyleId>
              </a:tblPr>
              <a:tblGrid>
                <a:gridCol w="1113050"/>
                <a:gridCol w="1075950"/>
                <a:gridCol w="1297200"/>
                <a:gridCol w="1330300"/>
                <a:gridCol w="3939550"/>
              </a:tblGrid>
              <a:tr h="370850">
                <a:tc>
                  <a:txBody>
                    <a:bodyPr/>
                    <a:lstStyle/>
                    <a:p>
                      <a:pPr indent="0" lvl="0" marL="0" marR="0" rtl="0" algn="l">
                        <a:spcBef>
                          <a:spcPts val="0"/>
                        </a:spcBef>
                        <a:spcAft>
                          <a:spcPts val="0"/>
                        </a:spcAft>
                        <a:buNone/>
                      </a:pPr>
                      <a:r>
                        <a:t/>
                      </a:r>
                      <a:endParaRPr sz="1800"/>
                    </a:p>
                  </a:txBody>
                  <a:tcPr marT="45725" marB="45725" marR="91450" marL="91450"/>
                </a:tc>
                <a:tc>
                  <a:txBody>
                    <a:bodyPr/>
                    <a:lstStyle/>
                    <a:p>
                      <a:pPr indent="0" lvl="0" marL="0" marR="0" rtl="0" algn="l">
                        <a:spcBef>
                          <a:spcPts val="0"/>
                        </a:spcBef>
                        <a:spcAft>
                          <a:spcPts val="0"/>
                        </a:spcAft>
                        <a:buNone/>
                      </a:pPr>
                      <a:r>
                        <a:rPr lang="en-US" sz="1800"/>
                        <a:t>SRAS</a:t>
                      </a:r>
                      <a:r>
                        <a:rPr lang="en-US" sz="1800"/>
                        <a:t> curve shift to</a:t>
                      </a:r>
                      <a:endParaRPr sz="1800"/>
                    </a:p>
                  </a:txBody>
                  <a:tcPr marT="45725" marB="45725" marR="91450" marL="91450"/>
                </a:tc>
                <a:tc>
                  <a:txBody>
                    <a:bodyPr/>
                    <a:lstStyle/>
                    <a:p>
                      <a:pPr indent="0" lvl="0" marL="0" marR="0" rtl="0" algn="l">
                        <a:spcBef>
                          <a:spcPts val="0"/>
                        </a:spcBef>
                        <a:spcAft>
                          <a:spcPts val="0"/>
                        </a:spcAft>
                        <a:buNone/>
                      </a:pPr>
                      <a:r>
                        <a:rPr lang="en-US" sz="1800"/>
                        <a:t>Output</a:t>
                      </a:r>
                      <a:endParaRPr sz="1800"/>
                    </a:p>
                  </a:txBody>
                  <a:tcPr marT="45725" marB="45725" marR="91450" marL="91450"/>
                </a:tc>
                <a:tc>
                  <a:txBody>
                    <a:bodyPr/>
                    <a:lstStyle/>
                    <a:p>
                      <a:pPr indent="0" lvl="0" marL="0" marR="0" rtl="0" algn="l">
                        <a:spcBef>
                          <a:spcPts val="0"/>
                        </a:spcBef>
                        <a:spcAft>
                          <a:spcPts val="0"/>
                        </a:spcAft>
                        <a:buNone/>
                      </a:pPr>
                      <a:r>
                        <a:rPr lang="en-US" sz="1800"/>
                        <a:t>Price level (inflation)</a:t>
                      </a:r>
                      <a:endParaRPr sz="1800"/>
                    </a:p>
                  </a:txBody>
                  <a:tcPr marT="45725" marB="45725" marR="91450" marL="91450"/>
                </a:tc>
                <a:tc>
                  <a:txBody>
                    <a:bodyPr/>
                    <a:lstStyle/>
                    <a:p>
                      <a:pPr indent="0" lvl="0" marL="0" marR="0" rtl="0" algn="l">
                        <a:spcBef>
                          <a:spcPts val="0"/>
                        </a:spcBef>
                        <a:spcAft>
                          <a:spcPts val="0"/>
                        </a:spcAft>
                        <a:buNone/>
                      </a:pPr>
                      <a:r>
                        <a:rPr lang="en-US" sz="1800"/>
                        <a:t>Policy</a:t>
                      </a:r>
                      <a:r>
                        <a:rPr lang="en-US" sz="1800"/>
                        <a:t> of government</a:t>
                      </a:r>
                      <a:endParaRPr sz="1800"/>
                    </a:p>
                  </a:txBody>
                  <a:tcPr marT="45725" marB="45725" marR="91450" marL="91450"/>
                </a:tc>
              </a:tr>
              <a:tr h="370850">
                <a:tc>
                  <a:txBody>
                    <a:bodyPr/>
                    <a:lstStyle/>
                    <a:p>
                      <a:pPr indent="0" lvl="0" marL="0" marR="0" rtl="0" algn="l">
                        <a:spcBef>
                          <a:spcPts val="0"/>
                        </a:spcBef>
                        <a:spcAft>
                          <a:spcPts val="0"/>
                        </a:spcAft>
                        <a:buNone/>
                      </a:pPr>
                      <a:r>
                        <a:rPr lang="en-US" sz="1800"/>
                        <a:t>Adverse</a:t>
                      </a:r>
                      <a:endParaRPr sz="1800"/>
                    </a:p>
                  </a:txBody>
                  <a:tcPr marT="45725" marB="45725" marR="91450" marL="91450"/>
                </a:tc>
                <a:tc>
                  <a:txBody>
                    <a:bodyPr/>
                    <a:lstStyle/>
                    <a:p>
                      <a:pPr indent="0" lvl="0" marL="0" marR="0" rtl="0" algn="l">
                        <a:spcBef>
                          <a:spcPts val="0"/>
                        </a:spcBef>
                        <a:spcAft>
                          <a:spcPts val="0"/>
                        </a:spcAft>
                        <a:buNone/>
                      </a:pPr>
                      <a:r>
                        <a:rPr lang="en-US" sz="1800"/>
                        <a:t>left</a:t>
                      </a:r>
                      <a:endParaRPr sz="1800"/>
                    </a:p>
                  </a:txBody>
                  <a:tcPr marT="45725" marB="45725" marR="91450" marL="91450"/>
                </a:tc>
                <a:tc>
                  <a:txBody>
                    <a:bodyPr/>
                    <a:lstStyle/>
                    <a:p>
                      <a:pPr indent="0" lvl="0" marL="0" marR="0" rtl="0" algn="l">
                        <a:spcBef>
                          <a:spcPts val="0"/>
                        </a:spcBef>
                        <a:spcAft>
                          <a:spcPts val="0"/>
                        </a:spcAft>
                        <a:buNone/>
                      </a:pPr>
                      <a:r>
                        <a:rPr lang="en-US" sz="1800"/>
                        <a:t>Decline (short run)</a:t>
                      </a:r>
                      <a:endParaRPr/>
                    </a:p>
                    <a:p>
                      <a:pPr indent="0" lvl="0" marL="0" marR="0" rtl="0" algn="l">
                        <a:spcBef>
                          <a:spcPts val="0"/>
                        </a:spcBef>
                        <a:spcAft>
                          <a:spcPts val="0"/>
                        </a:spcAft>
                        <a:buNone/>
                      </a:pPr>
                      <a:r>
                        <a:rPr lang="en-US" sz="1800"/>
                        <a:t>Unchanged (long</a:t>
                      </a:r>
                      <a:r>
                        <a:rPr lang="en-US" sz="1800"/>
                        <a:t> run)</a:t>
                      </a:r>
                      <a:endParaRPr sz="1800"/>
                    </a:p>
                  </a:txBody>
                  <a:tcPr marT="45725" marB="45725" marR="91450" marL="91450"/>
                </a:tc>
                <a:tc>
                  <a:txBody>
                    <a:bodyPr/>
                    <a:lstStyle/>
                    <a:p>
                      <a:pPr indent="0" lvl="0" marL="0" marR="0" rtl="0" algn="l">
                        <a:spcBef>
                          <a:spcPts val="0"/>
                        </a:spcBef>
                        <a:spcAft>
                          <a:spcPts val="0"/>
                        </a:spcAft>
                        <a:buNone/>
                      </a:pPr>
                      <a:r>
                        <a:rPr lang="en-US" sz="1800"/>
                        <a:t>Rise </a:t>
                      </a:r>
                      <a:endParaRPr/>
                    </a:p>
                    <a:p>
                      <a:pPr indent="0" lvl="0" marL="0" marR="0" rtl="0" algn="l">
                        <a:spcBef>
                          <a:spcPts val="0"/>
                        </a:spcBef>
                        <a:spcAft>
                          <a:spcPts val="0"/>
                        </a:spcAft>
                        <a:buNone/>
                      </a:pPr>
                      <a:r>
                        <a:rPr lang="en-US" sz="1800"/>
                        <a:t>(short run)</a:t>
                      </a:r>
                      <a:endParaRPr/>
                    </a:p>
                    <a:p>
                      <a:pPr indent="0" lvl="0" marL="0" marR="0" rtl="0" algn="l">
                        <a:spcBef>
                          <a:spcPts val="0"/>
                        </a:spcBef>
                        <a:spcAft>
                          <a:spcPts val="0"/>
                        </a:spcAft>
                        <a:buNone/>
                      </a:pPr>
                      <a:r>
                        <a:rPr lang="en-US" sz="1800"/>
                        <a:t>Unchanged (long run)</a:t>
                      </a:r>
                      <a:endParaRPr sz="1800"/>
                    </a:p>
                  </a:txBody>
                  <a:tcPr marT="45725" marB="45725" marR="91450" marL="91450"/>
                </a:tc>
                <a:tc>
                  <a:txBody>
                    <a:bodyPr/>
                    <a:lstStyle/>
                    <a:p>
                      <a:pPr indent="-342900" lvl="0" marL="342900" marR="0" rtl="0" algn="l">
                        <a:spcBef>
                          <a:spcPts val="0"/>
                        </a:spcBef>
                        <a:spcAft>
                          <a:spcPts val="0"/>
                        </a:spcAft>
                        <a:buClr>
                          <a:schemeClr val="dk1"/>
                        </a:buClr>
                        <a:buSzPts val="1800"/>
                        <a:buFont typeface="Libre Baskerville"/>
                        <a:buAutoNum type="arabicParenBoth"/>
                      </a:pPr>
                      <a:r>
                        <a:rPr lang="en-US" sz="1800"/>
                        <a:t>Increase AD so</a:t>
                      </a:r>
                      <a:r>
                        <a:rPr lang="en-US" sz="1800"/>
                        <a:t> that Y unchanged but P increases further</a:t>
                      </a:r>
                      <a:endParaRPr/>
                    </a:p>
                    <a:p>
                      <a:pPr indent="-342900" lvl="0" marL="342900" marR="0" rtl="0" algn="l">
                        <a:spcBef>
                          <a:spcPts val="0"/>
                        </a:spcBef>
                        <a:spcAft>
                          <a:spcPts val="0"/>
                        </a:spcAft>
                        <a:buClr>
                          <a:schemeClr val="dk1"/>
                        </a:buClr>
                        <a:buSzPts val="1800"/>
                        <a:buFont typeface="Libre Baskerville"/>
                        <a:buAutoNum type="arabicParenBoth"/>
                      </a:pPr>
                      <a:r>
                        <a:rPr lang="en-US" sz="1800"/>
                        <a:t>Decrease AD so that P unchanged but Y decreases further</a:t>
                      </a:r>
                      <a:endParaRPr sz="1800"/>
                    </a:p>
                  </a:txBody>
                  <a:tcPr marT="45725" marB="45725" marR="91450" marL="91450"/>
                </a:tc>
              </a:tr>
              <a:tr h="370850">
                <a:tc>
                  <a:txBody>
                    <a:bodyPr/>
                    <a:lstStyle/>
                    <a:p>
                      <a:pPr indent="0" lvl="0" marL="0" marR="0" rtl="0" algn="l">
                        <a:spcBef>
                          <a:spcPts val="0"/>
                        </a:spcBef>
                        <a:spcAft>
                          <a:spcPts val="0"/>
                        </a:spcAft>
                        <a:buNone/>
                      </a:pPr>
                      <a:r>
                        <a:rPr lang="en-US" sz="1800"/>
                        <a:t>Beneficial</a:t>
                      </a:r>
                      <a:endParaRPr/>
                    </a:p>
                    <a:p>
                      <a:pPr indent="0" lvl="0" marL="0" marR="0" rtl="0" algn="l">
                        <a:spcBef>
                          <a:spcPts val="0"/>
                        </a:spcBef>
                        <a:spcAft>
                          <a:spcPts val="0"/>
                        </a:spcAft>
                        <a:buNone/>
                      </a:pPr>
                      <a:r>
                        <a:rPr lang="en-US" sz="1800"/>
                        <a:t>(temporary effects)</a:t>
                      </a:r>
                      <a:endParaRPr sz="1800"/>
                    </a:p>
                  </a:txBody>
                  <a:tcPr marT="45725" marB="45725" marR="91450" marL="91450"/>
                </a:tc>
                <a:tc>
                  <a:txBody>
                    <a:bodyPr/>
                    <a:lstStyle/>
                    <a:p>
                      <a:pPr indent="0" lvl="0" marL="0" marR="0" rtl="0" algn="l">
                        <a:spcBef>
                          <a:spcPts val="0"/>
                        </a:spcBef>
                        <a:spcAft>
                          <a:spcPts val="0"/>
                        </a:spcAft>
                        <a:buNone/>
                      </a:pPr>
                      <a:r>
                        <a:rPr lang="en-US" sz="1800"/>
                        <a:t>right</a:t>
                      </a:r>
                      <a:endParaRPr sz="1800"/>
                    </a:p>
                  </a:txBody>
                  <a:tcPr marT="45725" marB="45725" marR="91450" marL="91450"/>
                </a:tc>
                <a:tc>
                  <a:txBody>
                    <a:bodyPr/>
                    <a:lstStyle/>
                    <a:p>
                      <a:pPr indent="0" lvl="0" marL="0" marR="0" rtl="0" algn="l">
                        <a:spcBef>
                          <a:spcPts val="0"/>
                        </a:spcBef>
                        <a:spcAft>
                          <a:spcPts val="0"/>
                        </a:spcAft>
                        <a:buNone/>
                      </a:pPr>
                      <a:r>
                        <a:rPr lang="en-US" sz="1800"/>
                        <a:t>Rise</a:t>
                      </a:r>
                      <a:r>
                        <a:rPr lang="en-US" sz="1800"/>
                        <a:t> </a:t>
                      </a:r>
                      <a:endParaRPr/>
                    </a:p>
                    <a:p>
                      <a:pPr indent="0" lvl="0" marL="0" marR="0" rtl="0" algn="l">
                        <a:spcBef>
                          <a:spcPts val="0"/>
                        </a:spcBef>
                        <a:spcAft>
                          <a:spcPts val="0"/>
                        </a:spcAft>
                        <a:buNone/>
                      </a:pPr>
                      <a:r>
                        <a:rPr lang="en-US" sz="1800"/>
                        <a:t>(short run)</a:t>
                      </a:r>
                      <a:endParaRPr/>
                    </a:p>
                    <a:p>
                      <a:pPr indent="0" lvl="0" marL="0" marR="0" rtl="0" algn="l">
                        <a:spcBef>
                          <a:spcPts val="0"/>
                        </a:spcBef>
                        <a:spcAft>
                          <a:spcPts val="0"/>
                        </a:spcAft>
                        <a:buNone/>
                      </a:pPr>
                      <a:r>
                        <a:rPr lang="en-US" sz="1800"/>
                        <a:t>Unchanged (long run)</a:t>
                      </a:r>
                      <a:endParaRPr sz="1800"/>
                    </a:p>
                  </a:txBody>
                  <a:tcPr marT="45725" marB="45725" marR="91450" marL="91450"/>
                </a:tc>
                <a:tc>
                  <a:txBody>
                    <a:bodyPr/>
                    <a:lstStyle/>
                    <a:p>
                      <a:pPr indent="0" lvl="0" marL="0" marR="0" rtl="0" algn="l">
                        <a:spcBef>
                          <a:spcPts val="0"/>
                        </a:spcBef>
                        <a:spcAft>
                          <a:spcPts val="0"/>
                        </a:spcAft>
                        <a:buNone/>
                      </a:pPr>
                      <a:r>
                        <a:rPr lang="en-US" sz="1800"/>
                        <a:t>Decline (short run)</a:t>
                      </a:r>
                      <a:endParaRPr/>
                    </a:p>
                    <a:p>
                      <a:pPr indent="0" lvl="0" marL="0" marR="0" rtl="0" algn="l">
                        <a:spcBef>
                          <a:spcPts val="0"/>
                        </a:spcBef>
                        <a:spcAft>
                          <a:spcPts val="0"/>
                        </a:spcAft>
                        <a:buNone/>
                      </a:pPr>
                      <a:r>
                        <a:rPr lang="en-US" sz="1800"/>
                        <a:t>Unchanged </a:t>
                      </a:r>
                      <a:endParaRPr/>
                    </a:p>
                    <a:p>
                      <a:pPr indent="0" lvl="0" marL="0" marR="0" rtl="0" algn="l">
                        <a:spcBef>
                          <a:spcPts val="0"/>
                        </a:spcBef>
                        <a:spcAft>
                          <a:spcPts val="0"/>
                        </a:spcAft>
                        <a:buNone/>
                      </a:pPr>
                      <a:r>
                        <a:rPr lang="en-US" sz="1800"/>
                        <a:t>(long run)</a:t>
                      </a:r>
                      <a:endParaRPr sz="1800"/>
                    </a:p>
                  </a:txBody>
                  <a:tcPr marT="45725" marB="45725" marR="91450" marL="91450"/>
                </a:tc>
                <a:tc>
                  <a:txBody>
                    <a:bodyPr/>
                    <a:lstStyle/>
                    <a:p>
                      <a:pPr indent="-342900" lvl="0" marL="342900" marR="0" rtl="0" algn="l">
                        <a:spcBef>
                          <a:spcPts val="0"/>
                        </a:spcBef>
                        <a:spcAft>
                          <a:spcPts val="0"/>
                        </a:spcAft>
                        <a:buClr>
                          <a:schemeClr val="dk1"/>
                        </a:buClr>
                        <a:buSzPts val="1800"/>
                        <a:buFont typeface="Libre Baskerville"/>
                        <a:buAutoNum type="arabicParenBoth"/>
                      </a:pPr>
                      <a:r>
                        <a:rPr lang="en-US" sz="1800"/>
                        <a:t>Increase AD so that P unchanged but Y increases</a:t>
                      </a:r>
                      <a:r>
                        <a:rPr lang="en-US" sz="1800"/>
                        <a:t> further</a:t>
                      </a:r>
                      <a:endParaRPr/>
                    </a:p>
                    <a:p>
                      <a:pPr indent="-342900" lvl="0" marL="342900" marR="0" rtl="0" algn="l">
                        <a:spcBef>
                          <a:spcPts val="0"/>
                        </a:spcBef>
                        <a:spcAft>
                          <a:spcPts val="0"/>
                        </a:spcAft>
                        <a:buClr>
                          <a:schemeClr val="dk1"/>
                        </a:buClr>
                        <a:buSzPts val="1800"/>
                        <a:buFont typeface="Libre Baskerville"/>
                        <a:buAutoNum type="arabicParenBoth"/>
                      </a:pPr>
                      <a:r>
                        <a:rPr lang="en-US" sz="1800"/>
                        <a:t>Decrease AD so that Y unchanged but P decreases further</a:t>
                      </a:r>
                      <a:endParaRPr sz="1800"/>
                    </a:p>
                  </a:txBody>
                  <a:tcPr marT="45725" marB="45725" marR="91450" marL="91450"/>
                </a:tc>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67" name="Shape 967"/>
        <p:cNvGrpSpPr/>
        <p:nvPr/>
      </p:nvGrpSpPr>
      <p:grpSpPr>
        <a:xfrm>
          <a:off x="0" y="0"/>
          <a:ext cx="0" cy="0"/>
          <a:chOff x="0" y="0"/>
          <a:chExt cx="0" cy="0"/>
        </a:xfrm>
      </p:grpSpPr>
      <p:sp>
        <p:nvSpPr>
          <p:cNvPr id="968" name="Google Shape;968;p72"/>
          <p:cNvSpPr txBox="1"/>
          <p:nvPr>
            <p:ph type="title"/>
          </p:nvPr>
        </p:nvSpPr>
        <p:spPr>
          <a:xfrm>
            <a:off x="911225" y="0"/>
            <a:ext cx="7772400" cy="730106"/>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sng" cap="none" strike="noStrike">
                <a:solidFill>
                  <a:schemeClr val="dk2"/>
                </a:solidFill>
                <a:latin typeface="Source Sans Pro"/>
                <a:ea typeface="Source Sans Pro"/>
                <a:cs typeface="Source Sans Pro"/>
                <a:sym typeface="Source Sans Pro"/>
              </a:rPr>
              <a:t>Appendix 1</a:t>
            </a:r>
            <a:r>
              <a:rPr b="0" i="0" lang="en-US" sz="3600" u="none" cap="none" strike="noStrike">
                <a:solidFill>
                  <a:schemeClr val="dk2"/>
                </a:solidFill>
                <a:latin typeface="Source Sans Pro"/>
                <a:ea typeface="Source Sans Pro"/>
                <a:cs typeface="Source Sans Pro"/>
                <a:sym typeface="Source Sans Pro"/>
              </a:rPr>
              <a:t> Closer look to supply shock</a:t>
            </a:r>
            <a:endParaRPr b="0" i="0" sz="3600" u="none" cap="none" strike="noStrike">
              <a:solidFill>
                <a:schemeClr val="dk2"/>
              </a:solidFill>
              <a:latin typeface="Source Sans Pro"/>
              <a:ea typeface="Source Sans Pro"/>
              <a:cs typeface="Source Sans Pro"/>
              <a:sym typeface="Source Sans Pro"/>
            </a:endParaRPr>
          </a:p>
        </p:txBody>
      </p:sp>
      <p:sp>
        <p:nvSpPr>
          <p:cNvPr id="969" name="Google Shape;969;p72"/>
          <p:cNvSpPr txBox="1"/>
          <p:nvPr>
            <p:ph idx="1" type="body"/>
          </p:nvPr>
        </p:nvSpPr>
        <p:spPr>
          <a:xfrm>
            <a:off x="911225" y="719138"/>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1) Adverse supply shock</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grpSp>
        <p:nvGrpSpPr>
          <p:cNvPr id="970" name="Google Shape;970;p72"/>
          <p:cNvGrpSpPr/>
          <p:nvPr/>
        </p:nvGrpSpPr>
        <p:grpSpPr>
          <a:xfrm>
            <a:off x="1215872" y="1436688"/>
            <a:ext cx="5813577" cy="3136901"/>
            <a:chOff x="1216419" y="1199563"/>
            <a:chExt cx="5813418" cy="3135726"/>
          </a:xfrm>
        </p:grpSpPr>
        <p:grpSp>
          <p:nvGrpSpPr>
            <p:cNvPr id="971" name="Google Shape;971;p72"/>
            <p:cNvGrpSpPr/>
            <p:nvPr/>
          </p:nvGrpSpPr>
          <p:grpSpPr>
            <a:xfrm>
              <a:off x="1816630" y="1199563"/>
              <a:ext cx="5213207" cy="3135726"/>
              <a:chOff x="1816630" y="1199563"/>
              <a:chExt cx="5213207" cy="3135726"/>
            </a:xfrm>
          </p:grpSpPr>
          <p:cxnSp>
            <p:nvCxnSpPr>
              <p:cNvPr id="972" name="Google Shape;972;p72"/>
              <p:cNvCxnSpPr/>
              <p:nvPr/>
            </p:nvCxnSpPr>
            <p:spPr>
              <a:xfrm rot="5400000">
                <a:off x="24956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973" name="Google Shape;973;p72"/>
              <p:cNvSpPr/>
              <p:nvPr/>
            </p:nvSpPr>
            <p:spPr>
              <a:xfrm>
                <a:off x="1840442" y="1199563"/>
                <a:ext cx="5189395"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974" name="Google Shape;974;p72"/>
            <p:cNvSpPr txBox="1"/>
            <p:nvPr/>
          </p:nvSpPr>
          <p:spPr>
            <a:xfrm>
              <a:off x="1216419" y="1236637"/>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975" name="Google Shape;975;p72"/>
          <p:cNvGrpSpPr/>
          <p:nvPr/>
        </p:nvGrpSpPr>
        <p:grpSpPr>
          <a:xfrm>
            <a:off x="2908633" y="1119780"/>
            <a:ext cx="1107407" cy="3785595"/>
            <a:chOff x="2907635" y="1120098"/>
            <a:chExt cx="1108054" cy="3784662"/>
          </a:xfrm>
        </p:grpSpPr>
        <p:grpSp>
          <p:nvGrpSpPr>
            <p:cNvPr id="976" name="Google Shape;976;p72"/>
            <p:cNvGrpSpPr/>
            <p:nvPr/>
          </p:nvGrpSpPr>
          <p:grpSpPr>
            <a:xfrm>
              <a:off x="2907635" y="1120098"/>
              <a:ext cx="1108054" cy="3452958"/>
              <a:chOff x="2907613" y="882942"/>
              <a:chExt cx="1108054" cy="3452212"/>
            </a:xfrm>
          </p:grpSpPr>
          <p:cxnSp>
            <p:nvCxnSpPr>
              <p:cNvPr id="977" name="Google Shape;977;p72"/>
              <p:cNvCxnSpPr/>
              <p:nvPr/>
            </p:nvCxnSpPr>
            <p:spPr>
              <a:xfrm rot="5400000">
                <a:off x="2304300" y="2980848"/>
                <a:ext cx="2707022" cy="1589"/>
              </a:xfrm>
              <a:prstGeom prst="straightConnector1">
                <a:avLst/>
              </a:prstGeom>
              <a:noFill/>
              <a:ln cap="flat" cmpd="sng" w="57150">
                <a:solidFill>
                  <a:srgbClr val="007600"/>
                </a:solidFill>
                <a:prstDash val="solid"/>
                <a:round/>
                <a:headEnd len="sm" w="sm" type="none"/>
                <a:tailEnd len="sm" w="sm" type="none"/>
              </a:ln>
            </p:spPr>
          </p:cxnSp>
          <p:sp>
            <p:nvSpPr>
              <p:cNvPr id="978" name="Google Shape;978;p72"/>
              <p:cNvSpPr txBox="1"/>
              <p:nvPr/>
            </p:nvSpPr>
            <p:spPr>
              <a:xfrm>
                <a:off x="2907613" y="882942"/>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979" name="Google Shape;979;p72"/>
            <p:cNvSpPr txBox="1"/>
            <p:nvPr/>
          </p:nvSpPr>
          <p:spPr>
            <a:xfrm>
              <a:off x="3461663"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980" name="Google Shape;980;p72"/>
          <p:cNvGrpSpPr/>
          <p:nvPr/>
        </p:nvGrpSpPr>
        <p:grpSpPr>
          <a:xfrm>
            <a:off x="1882486" y="1196976"/>
            <a:ext cx="3746500" cy="2022475"/>
            <a:chOff x="2291503" y="1646705"/>
            <a:chExt cx="3747736" cy="2022867"/>
          </a:xfrm>
        </p:grpSpPr>
        <p:cxnSp>
          <p:nvCxnSpPr>
            <p:cNvPr id="981" name="Google Shape;981;p72"/>
            <p:cNvCxnSpPr/>
            <p:nvPr/>
          </p:nvCxnSpPr>
          <p:spPr>
            <a:xfrm flipH="1" rot="10800000">
              <a:off x="2291503" y="1972206"/>
              <a:ext cx="3301502" cy="1697366"/>
            </a:xfrm>
            <a:prstGeom prst="straightConnector1">
              <a:avLst/>
            </a:prstGeom>
            <a:noFill/>
            <a:ln cap="flat" cmpd="sng" w="38100">
              <a:solidFill>
                <a:srgbClr val="C00000"/>
              </a:solidFill>
              <a:prstDash val="solid"/>
              <a:round/>
              <a:headEnd len="sm" w="sm" type="none"/>
              <a:tailEnd len="sm" w="sm" type="none"/>
            </a:ln>
          </p:spPr>
        </p:cxnSp>
        <p:sp>
          <p:nvSpPr>
            <p:cNvPr id="982" name="Google Shape;982;p72"/>
            <p:cNvSpPr txBox="1"/>
            <p:nvPr/>
          </p:nvSpPr>
          <p:spPr>
            <a:xfrm>
              <a:off x="5506644" y="1646705"/>
              <a:ext cx="532595" cy="33847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2</a:t>
              </a:r>
              <a:endParaRPr/>
            </a:p>
          </p:txBody>
        </p:sp>
      </p:grpSp>
      <p:grpSp>
        <p:nvGrpSpPr>
          <p:cNvPr id="983" name="Google Shape;983;p72"/>
          <p:cNvGrpSpPr/>
          <p:nvPr/>
        </p:nvGrpSpPr>
        <p:grpSpPr>
          <a:xfrm>
            <a:off x="1804988" y="4546600"/>
            <a:ext cx="5616575" cy="338138"/>
            <a:chOff x="1805049" y="4308771"/>
            <a:chExt cx="5616084" cy="337969"/>
          </a:xfrm>
        </p:grpSpPr>
        <p:cxnSp>
          <p:nvCxnSpPr>
            <p:cNvPr id="984" name="Google Shape;984;p72"/>
            <p:cNvCxnSpPr/>
            <p:nvPr/>
          </p:nvCxnSpPr>
          <p:spPr>
            <a:xfrm>
              <a:off x="1805049" y="4334158"/>
              <a:ext cx="5082731" cy="0"/>
            </a:xfrm>
            <a:prstGeom prst="straightConnector1">
              <a:avLst/>
            </a:prstGeom>
            <a:noFill/>
            <a:ln cap="flat" cmpd="sng" w="28575">
              <a:solidFill>
                <a:schemeClr val="dk1"/>
              </a:solidFill>
              <a:prstDash val="solid"/>
              <a:round/>
              <a:headEnd len="sm" w="sm" type="none"/>
              <a:tailEnd len="sm" w="sm" type="none"/>
            </a:ln>
          </p:spPr>
        </p:cxnSp>
        <p:sp>
          <p:nvSpPr>
            <p:cNvPr id="985" name="Google Shape;985;p72"/>
            <p:cNvSpPr txBox="1"/>
            <p:nvPr/>
          </p:nvSpPr>
          <p:spPr>
            <a:xfrm>
              <a:off x="5567777" y="4308771"/>
              <a:ext cx="1853356"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grpSp>
        <p:nvGrpSpPr>
          <p:cNvPr id="986" name="Google Shape;986;p72"/>
          <p:cNvGrpSpPr/>
          <p:nvPr/>
        </p:nvGrpSpPr>
        <p:grpSpPr>
          <a:xfrm>
            <a:off x="2327275" y="2181225"/>
            <a:ext cx="5248275" cy="1927225"/>
            <a:chOff x="2291503" y="1741683"/>
            <a:chExt cx="5249022" cy="1927889"/>
          </a:xfrm>
        </p:grpSpPr>
        <p:cxnSp>
          <p:nvCxnSpPr>
            <p:cNvPr id="987" name="Google Shape;987;p72"/>
            <p:cNvCxnSpPr/>
            <p:nvPr/>
          </p:nvCxnSpPr>
          <p:spPr>
            <a:xfrm flipH="1" rot="10800000">
              <a:off x="2291503" y="1971950"/>
              <a:ext cx="3302470" cy="1697622"/>
            </a:xfrm>
            <a:prstGeom prst="straightConnector1">
              <a:avLst/>
            </a:prstGeom>
            <a:noFill/>
            <a:ln cap="flat" cmpd="sng" w="38100">
              <a:solidFill>
                <a:srgbClr val="0000B8"/>
              </a:solidFill>
              <a:prstDash val="solid"/>
              <a:round/>
              <a:headEnd len="sm" w="sm" type="none"/>
              <a:tailEnd len="sm" w="sm" type="none"/>
            </a:ln>
          </p:spPr>
        </p:cxnSp>
        <p:sp>
          <p:nvSpPr>
            <p:cNvPr id="988" name="Google Shape;988;p72"/>
            <p:cNvSpPr txBox="1"/>
            <p:nvPr/>
          </p:nvSpPr>
          <p:spPr>
            <a:xfrm>
              <a:off x="5518522" y="1741683"/>
              <a:ext cx="2022003" cy="5846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 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989" name="Google Shape;989;p72"/>
          <p:cNvGrpSpPr/>
          <p:nvPr/>
        </p:nvGrpSpPr>
        <p:grpSpPr>
          <a:xfrm>
            <a:off x="1924050" y="2279650"/>
            <a:ext cx="5154613" cy="2200275"/>
            <a:chOff x="2054516" y="1793327"/>
            <a:chExt cx="5155152" cy="2198692"/>
          </a:xfrm>
        </p:grpSpPr>
        <p:cxnSp>
          <p:nvCxnSpPr>
            <p:cNvPr id="990" name="Google Shape;990;p72"/>
            <p:cNvCxnSpPr/>
            <p:nvPr/>
          </p:nvCxnSpPr>
          <p:spPr>
            <a:xfrm>
              <a:off x="2054516" y="1793327"/>
              <a:ext cx="3146754" cy="2041643"/>
            </a:xfrm>
            <a:prstGeom prst="straightConnector1">
              <a:avLst/>
            </a:prstGeom>
            <a:noFill/>
            <a:ln cap="flat" cmpd="sng" w="38100">
              <a:solidFill>
                <a:srgbClr val="0000B8"/>
              </a:solidFill>
              <a:prstDash val="solid"/>
              <a:round/>
              <a:headEnd len="sm" w="sm" type="none"/>
              <a:tailEnd len="sm" w="sm" type="none"/>
            </a:ln>
          </p:spPr>
        </p:cxnSp>
        <p:sp>
          <p:nvSpPr>
            <p:cNvPr id="991" name="Google Shape;991;p72"/>
            <p:cNvSpPr txBox="1"/>
            <p:nvPr/>
          </p:nvSpPr>
          <p:spPr>
            <a:xfrm>
              <a:off x="5280833" y="3653538"/>
              <a:ext cx="1928835"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a:t>
              </a:r>
              <a:endParaRPr/>
            </a:p>
          </p:txBody>
        </p:sp>
      </p:grpSp>
      <p:cxnSp>
        <p:nvCxnSpPr>
          <p:cNvPr id="992" name="Google Shape;992;p72"/>
          <p:cNvCxnSpPr/>
          <p:nvPr/>
        </p:nvCxnSpPr>
        <p:spPr>
          <a:xfrm rot="10800000">
            <a:off x="3657598" y="2504496"/>
            <a:ext cx="1383508" cy="0"/>
          </a:xfrm>
          <a:prstGeom prst="straightConnector1">
            <a:avLst/>
          </a:prstGeom>
          <a:noFill/>
          <a:ln cap="flat" cmpd="sng" w="25400">
            <a:solidFill>
              <a:schemeClr val="dk1"/>
            </a:solidFill>
            <a:prstDash val="solid"/>
            <a:round/>
            <a:headEnd len="sm" w="sm" type="none"/>
            <a:tailEnd len="med" w="med" type="stealth"/>
          </a:ln>
        </p:spPr>
      </p:cxnSp>
      <p:cxnSp>
        <p:nvCxnSpPr>
          <p:cNvPr id="993" name="Google Shape;993;p72"/>
          <p:cNvCxnSpPr/>
          <p:nvPr/>
        </p:nvCxnSpPr>
        <p:spPr>
          <a:xfrm rot="5400000">
            <a:off x="1847056" y="3211808"/>
            <a:ext cx="2708275" cy="1588"/>
          </a:xfrm>
          <a:prstGeom prst="straightConnector1">
            <a:avLst/>
          </a:prstGeom>
          <a:noFill/>
          <a:ln cap="flat" cmpd="sng" w="57150">
            <a:solidFill>
              <a:srgbClr val="007600"/>
            </a:solidFill>
            <a:prstDash val="solid"/>
            <a:round/>
            <a:headEnd len="sm" w="sm" type="none"/>
            <a:tailEnd len="sm" w="sm" type="none"/>
          </a:ln>
        </p:spPr>
      </p:cxnSp>
      <p:cxnSp>
        <p:nvCxnSpPr>
          <p:cNvPr id="994" name="Google Shape;994;p72"/>
          <p:cNvCxnSpPr/>
          <p:nvPr/>
        </p:nvCxnSpPr>
        <p:spPr>
          <a:xfrm rot="10800000">
            <a:off x="3201988" y="3962400"/>
            <a:ext cx="455610" cy="0"/>
          </a:xfrm>
          <a:prstGeom prst="straightConnector1">
            <a:avLst/>
          </a:prstGeom>
          <a:noFill/>
          <a:ln cap="flat" cmpd="sng" w="25400">
            <a:solidFill>
              <a:schemeClr val="dk1"/>
            </a:solidFill>
            <a:prstDash val="solid"/>
            <a:round/>
            <a:headEnd len="sm" w="sm" type="none"/>
            <a:tailEnd len="med" w="med" type="stealth"/>
          </a:ln>
        </p:spPr>
      </p:cxnSp>
      <p:cxnSp>
        <p:nvCxnSpPr>
          <p:cNvPr id="995" name="Google Shape;995;p72"/>
          <p:cNvCxnSpPr/>
          <p:nvPr/>
        </p:nvCxnSpPr>
        <p:spPr>
          <a:xfrm flipH="1" rot="10800000">
            <a:off x="2062363" y="1950982"/>
            <a:ext cx="3300413" cy="1697037"/>
          </a:xfrm>
          <a:prstGeom prst="straightConnector1">
            <a:avLst/>
          </a:prstGeom>
          <a:noFill/>
          <a:ln cap="flat" cmpd="sng" w="38100">
            <a:solidFill>
              <a:srgbClr val="C00000"/>
            </a:solidFill>
            <a:prstDash val="solid"/>
            <a:round/>
            <a:headEnd len="sm" w="sm" type="none"/>
            <a:tailEnd len="sm" w="sm" type="none"/>
          </a:ln>
        </p:spPr>
      </p:cxnSp>
      <p:cxnSp>
        <p:nvCxnSpPr>
          <p:cNvPr id="996" name="Google Shape;996;p72"/>
          <p:cNvCxnSpPr/>
          <p:nvPr/>
        </p:nvCxnSpPr>
        <p:spPr>
          <a:xfrm>
            <a:off x="4068893" y="2231736"/>
            <a:ext cx="481350" cy="0"/>
          </a:xfrm>
          <a:prstGeom prst="straightConnector1">
            <a:avLst/>
          </a:prstGeom>
          <a:noFill/>
          <a:ln cap="flat" cmpd="sng" w="25400">
            <a:solidFill>
              <a:srgbClr val="FF0000"/>
            </a:solidFill>
            <a:prstDash val="solid"/>
            <a:round/>
            <a:headEnd len="sm" w="sm" type="none"/>
            <a:tailEnd len="med" w="med" type="stealth"/>
          </a:ln>
        </p:spPr>
      </p:cxnSp>
      <p:sp>
        <p:nvSpPr>
          <p:cNvPr id="997" name="Google Shape;997;p72"/>
          <p:cNvSpPr txBox="1"/>
          <p:nvPr/>
        </p:nvSpPr>
        <p:spPr>
          <a:xfrm>
            <a:off x="5301835" y="1746949"/>
            <a:ext cx="532419" cy="33840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3</a:t>
            </a:r>
            <a:endParaRPr baseline="-25000" sz="1600">
              <a:solidFill>
                <a:schemeClr val="dk1"/>
              </a:solidFill>
              <a:latin typeface="Arial"/>
              <a:ea typeface="Arial"/>
              <a:cs typeface="Arial"/>
              <a:sym typeface="Arial"/>
            </a:endParaRPr>
          </a:p>
        </p:txBody>
      </p:sp>
      <p:sp>
        <p:nvSpPr>
          <p:cNvPr id="998" name="Google Shape;998;p72"/>
          <p:cNvSpPr/>
          <p:nvPr/>
        </p:nvSpPr>
        <p:spPr>
          <a:xfrm>
            <a:off x="3582649" y="3352890"/>
            <a:ext cx="146010" cy="136365"/>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sp>
        <p:nvSpPr>
          <p:cNvPr id="999" name="Google Shape;999;p72"/>
          <p:cNvSpPr/>
          <p:nvPr/>
        </p:nvSpPr>
        <p:spPr>
          <a:xfrm>
            <a:off x="3124200" y="2987835"/>
            <a:ext cx="146010" cy="136365"/>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sp>
        <p:nvSpPr>
          <p:cNvPr id="1000" name="Google Shape;1000;p72"/>
          <p:cNvSpPr txBox="1"/>
          <p:nvPr/>
        </p:nvSpPr>
        <p:spPr>
          <a:xfrm>
            <a:off x="3692291" y="3292549"/>
            <a:ext cx="571968"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a:t>
            </a:r>
            <a:endParaRPr sz="1800">
              <a:solidFill>
                <a:schemeClr val="dk1"/>
              </a:solidFill>
              <a:latin typeface="Libre Baskerville"/>
              <a:ea typeface="Libre Baskerville"/>
              <a:cs typeface="Libre Baskerville"/>
              <a:sym typeface="Libre Baskerville"/>
            </a:endParaRPr>
          </a:p>
        </p:txBody>
      </p:sp>
      <p:sp>
        <p:nvSpPr>
          <p:cNvPr id="1001" name="Google Shape;1001;p72"/>
          <p:cNvSpPr txBox="1"/>
          <p:nvPr/>
        </p:nvSpPr>
        <p:spPr>
          <a:xfrm>
            <a:off x="2944090" y="2781692"/>
            <a:ext cx="472701" cy="44689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B</a:t>
            </a:r>
            <a:endParaRPr sz="1800">
              <a:solidFill>
                <a:schemeClr val="dk1"/>
              </a:solidFill>
              <a:latin typeface="Libre Baskerville"/>
              <a:ea typeface="Libre Baskerville"/>
              <a:cs typeface="Libre Baskerville"/>
              <a:sym typeface="Libre Baskerville"/>
            </a:endParaRPr>
          </a:p>
        </p:txBody>
      </p:sp>
      <p:sp>
        <p:nvSpPr>
          <p:cNvPr id="1002" name="Google Shape;1002;p72"/>
          <p:cNvSpPr txBox="1"/>
          <p:nvPr/>
        </p:nvSpPr>
        <p:spPr>
          <a:xfrm>
            <a:off x="401790" y="5126180"/>
            <a:ext cx="8305800" cy="178510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200">
                <a:solidFill>
                  <a:schemeClr val="dk1"/>
                </a:solidFill>
                <a:latin typeface="Libre Baskerville"/>
                <a:ea typeface="Libre Baskerville"/>
                <a:cs typeface="Libre Baskerville"/>
                <a:sym typeface="Libre Baskerville"/>
              </a:rPr>
              <a:t>In the long run, the economy will not come back point A, initial long run equilibrium. Because, adverse supply shock potentially harms natural level of output then LRAS shift to the left. Eventually, in long run, the economy will move to the new equilibrium at point B (higher price, lower output) compared with point A</a:t>
            </a:r>
            <a:endParaRPr sz="2200">
              <a:solidFill>
                <a:schemeClr val="dk1"/>
              </a:solidFill>
              <a:latin typeface="Libre Baskerville"/>
              <a:ea typeface="Libre Baskerville"/>
              <a:cs typeface="Libre Baskerville"/>
              <a:sym typeface="Libre Baskerville"/>
            </a:endParaRPr>
          </a:p>
        </p:txBody>
      </p:sp>
      <p:sp>
        <p:nvSpPr>
          <p:cNvPr id="1003" name="Google Shape;1003;p72"/>
          <p:cNvSpPr txBox="1"/>
          <p:nvPr/>
        </p:nvSpPr>
        <p:spPr>
          <a:xfrm>
            <a:off x="2991284" y="4561066"/>
            <a:ext cx="396263"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2</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970"/>
                                        </p:tgtEl>
                                        <p:attrNameLst>
                                          <p:attrName>style.visibility</p:attrName>
                                        </p:attrNameLst>
                                      </p:cBhvr>
                                      <p:to>
                                        <p:strVal val="visible"/>
                                      </p:to>
                                    </p:set>
                                    <p:animEffect filter="fade" transition="in">
                                      <p:cBhvr>
                                        <p:cTn dur="500"/>
                                        <p:tgtEl>
                                          <p:spTgt spid="970"/>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975"/>
                                        </p:tgtEl>
                                        <p:attrNameLst>
                                          <p:attrName>style.visibility</p:attrName>
                                        </p:attrNameLst>
                                      </p:cBhvr>
                                      <p:to>
                                        <p:strVal val="visible"/>
                                      </p:to>
                                    </p:set>
                                    <p:animEffect filter="fade" transition="in">
                                      <p:cBhvr>
                                        <p:cTn dur="1000"/>
                                        <p:tgtEl>
                                          <p:spTgt spid="975"/>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980"/>
                                        </p:tgtEl>
                                        <p:attrNameLst>
                                          <p:attrName>style.visibility</p:attrName>
                                        </p:attrNameLst>
                                      </p:cBhvr>
                                      <p:to>
                                        <p:strVal val="visible"/>
                                      </p:to>
                                    </p:set>
                                    <p:animEffect filter="fade" transition="in">
                                      <p:cBhvr>
                                        <p:cTn dur="1000"/>
                                        <p:tgtEl>
                                          <p:spTgt spid="980"/>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983"/>
                                        </p:tgtEl>
                                        <p:attrNameLst>
                                          <p:attrName>style.visibility</p:attrName>
                                        </p:attrNameLst>
                                      </p:cBhvr>
                                      <p:to>
                                        <p:strVal val="visible"/>
                                      </p:to>
                                    </p:set>
                                    <p:animEffect filter="fade" transition="in">
                                      <p:cBhvr>
                                        <p:cTn dur="500"/>
                                        <p:tgtEl>
                                          <p:spTgt spid="983"/>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989"/>
                                        </p:tgtEl>
                                        <p:attrNameLst>
                                          <p:attrName>style.visibility</p:attrName>
                                        </p:attrNameLst>
                                      </p:cBhvr>
                                      <p:to>
                                        <p:strVal val="visible"/>
                                      </p:to>
                                    </p:set>
                                    <p:animEffect filter="fade" transition="in">
                                      <p:cBhvr>
                                        <p:cTn dur="1000"/>
                                        <p:tgtEl>
                                          <p:spTgt spid="989"/>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986"/>
                                        </p:tgtEl>
                                        <p:attrNameLst>
                                          <p:attrName>style.visibility</p:attrName>
                                        </p:attrNameLst>
                                      </p:cBhvr>
                                      <p:to>
                                        <p:strVal val="visible"/>
                                      </p:to>
                                    </p:set>
                                    <p:animEffect filter="fade" transition="in">
                                      <p:cBhvr>
                                        <p:cTn dur="1000"/>
                                        <p:tgtEl>
                                          <p:spTgt spid="98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07" name="Shape 1007"/>
        <p:cNvGrpSpPr/>
        <p:nvPr/>
      </p:nvGrpSpPr>
      <p:grpSpPr>
        <a:xfrm>
          <a:off x="0" y="0"/>
          <a:ext cx="0" cy="0"/>
          <a:chOff x="0" y="0"/>
          <a:chExt cx="0" cy="0"/>
        </a:xfrm>
      </p:grpSpPr>
      <p:sp>
        <p:nvSpPr>
          <p:cNvPr id="1008" name="Google Shape;1008;p73"/>
          <p:cNvSpPr txBox="1"/>
          <p:nvPr>
            <p:ph idx="1" type="body"/>
          </p:nvPr>
        </p:nvSpPr>
        <p:spPr>
          <a:xfrm>
            <a:off x="685800" y="719138"/>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2) Beneficial supply shock</a:t>
            </a:r>
            <a:endParaRPr b="0" i="0" sz="2600" u="none" cap="none" strike="noStrike">
              <a:solidFill>
                <a:schemeClr val="dk1"/>
              </a:solidFill>
              <a:latin typeface="Libre Baskerville"/>
              <a:ea typeface="Libre Baskerville"/>
              <a:cs typeface="Libre Baskerville"/>
              <a:sym typeface="Libre Baskerville"/>
            </a:endParaRPr>
          </a:p>
        </p:txBody>
      </p:sp>
      <p:sp>
        <p:nvSpPr>
          <p:cNvPr id="1009" name="Google Shape;1009;p73"/>
          <p:cNvSpPr txBox="1"/>
          <p:nvPr>
            <p:ph type="title"/>
          </p:nvPr>
        </p:nvSpPr>
        <p:spPr>
          <a:xfrm>
            <a:off x="914400" y="94544"/>
            <a:ext cx="7772400" cy="7318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sng" cap="none" strike="noStrike">
                <a:solidFill>
                  <a:schemeClr val="dk2"/>
                </a:solidFill>
                <a:latin typeface="Source Sans Pro"/>
                <a:ea typeface="Source Sans Pro"/>
                <a:cs typeface="Source Sans Pro"/>
                <a:sym typeface="Source Sans Pro"/>
              </a:rPr>
              <a:t>Appendix 1</a:t>
            </a:r>
            <a:r>
              <a:rPr b="0" i="0" lang="en-US" sz="3600" u="none" cap="none" strike="noStrike">
                <a:solidFill>
                  <a:schemeClr val="dk2"/>
                </a:solidFill>
                <a:latin typeface="Source Sans Pro"/>
                <a:ea typeface="Source Sans Pro"/>
                <a:cs typeface="Source Sans Pro"/>
                <a:sym typeface="Source Sans Pro"/>
              </a:rPr>
              <a:t> Closer look to supply shock</a:t>
            </a:r>
            <a:endParaRPr b="0" i="0" sz="3600" u="none" cap="none" strike="noStrike">
              <a:solidFill>
                <a:schemeClr val="dk2"/>
              </a:solidFill>
              <a:latin typeface="Source Sans Pro"/>
              <a:ea typeface="Source Sans Pro"/>
              <a:cs typeface="Source Sans Pro"/>
              <a:sym typeface="Source Sans Pro"/>
            </a:endParaRPr>
          </a:p>
        </p:txBody>
      </p:sp>
      <p:grpSp>
        <p:nvGrpSpPr>
          <p:cNvPr id="1010" name="Google Shape;1010;p73"/>
          <p:cNvGrpSpPr/>
          <p:nvPr/>
        </p:nvGrpSpPr>
        <p:grpSpPr>
          <a:xfrm>
            <a:off x="1215872" y="1436688"/>
            <a:ext cx="5813577" cy="3136901"/>
            <a:chOff x="1216419" y="1199563"/>
            <a:chExt cx="5813418" cy="3135726"/>
          </a:xfrm>
        </p:grpSpPr>
        <p:grpSp>
          <p:nvGrpSpPr>
            <p:cNvPr id="1011" name="Google Shape;1011;p73"/>
            <p:cNvGrpSpPr/>
            <p:nvPr/>
          </p:nvGrpSpPr>
          <p:grpSpPr>
            <a:xfrm>
              <a:off x="1816630" y="1199563"/>
              <a:ext cx="5213207" cy="3135726"/>
              <a:chOff x="1816630" y="1199563"/>
              <a:chExt cx="5213207" cy="3135726"/>
            </a:xfrm>
          </p:grpSpPr>
          <p:cxnSp>
            <p:nvCxnSpPr>
              <p:cNvPr id="1012" name="Google Shape;1012;p73"/>
              <p:cNvCxnSpPr/>
              <p:nvPr/>
            </p:nvCxnSpPr>
            <p:spPr>
              <a:xfrm rot="5400000">
                <a:off x="24956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1013" name="Google Shape;1013;p73"/>
              <p:cNvSpPr/>
              <p:nvPr/>
            </p:nvSpPr>
            <p:spPr>
              <a:xfrm>
                <a:off x="1840442" y="1199563"/>
                <a:ext cx="5189395"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1014" name="Google Shape;1014;p73"/>
            <p:cNvSpPr txBox="1"/>
            <p:nvPr/>
          </p:nvSpPr>
          <p:spPr>
            <a:xfrm>
              <a:off x="1216419" y="1236637"/>
              <a:ext cx="673523" cy="5846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Level</a:t>
              </a:r>
              <a:endParaRPr/>
            </a:p>
          </p:txBody>
        </p:sp>
      </p:grpSp>
      <p:grpSp>
        <p:nvGrpSpPr>
          <p:cNvPr id="1015" name="Google Shape;1015;p73"/>
          <p:cNvGrpSpPr/>
          <p:nvPr/>
        </p:nvGrpSpPr>
        <p:grpSpPr>
          <a:xfrm>
            <a:off x="3423815" y="1197328"/>
            <a:ext cx="1107407" cy="3708047"/>
            <a:chOff x="3367666" y="1197627"/>
            <a:chExt cx="1108054" cy="3707133"/>
          </a:xfrm>
        </p:grpSpPr>
        <p:grpSp>
          <p:nvGrpSpPr>
            <p:cNvPr id="1016" name="Google Shape;1016;p73"/>
            <p:cNvGrpSpPr/>
            <p:nvPr/>
          </p:nvGrpSpPr>
          <p:grpSpPr>
            <a:xfrm>
              <a:off x="3367666" y="1197627"/>
              <a:ext cx="1108054" cy="3375430"/>
              <a:chOff x="3367644" y="960454"/>
              <a:chExt cx="1108054" cy="3374699"/>
            </a:xfrm>
          </p:grpSpPr>
          <p:cxnSp>
            <p:nvCxnSpPr>
              <p:cNvPr id="1017" name="Google Shape;1017;p73"/>
              <p:cNvCxnSpPr/>
              <p:nvPr/>
            </p:nvCxnSpPr>
            <p:spPr>
              <a:xfrm rot="5400000">
                <a:off x="2304300" y="2980848"/>
                <a:ext cx="2707022" cy="1589"/>
              </a:xfrm>
              <a:prstGeom prst="straightConnector1">
                <a:avLst/>
              </a:prstGeom>
              <a:noFill/>
              <a:ln cap="flat" cmpd="sng" w="57150">
                <a:solidFill>
                  <a:srgbClr val="007600"/>
                </a:solidFill>
                <a:prstDash val="solid"/>
                <a:round/>
                <a:headEnd len="sm" w="sm" type="none"/>
                <a:tailEnd len="sm" w="sm" type="none"/>
              </a:ln>
            </p:spPr>
          </p:cxnSp>
          <p:sp>
            <p:nvSpPr>
              <p:cNvPr id="1018" name="Google Shape;1018;p73"/>
              <p:cNvSpPr txBox="1"/>
              <p:nvPr/>
            </p:nvSpPr>
            <p:spPr>
              <a:xfrm>
                <a:off x="3367644" y="960454"/>
                <a:ext cx="1108054" cy="8308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a:p>
            </p:txBody>
          </p:sp>
        </p:grpSp>
        <p:sp>
          <p:nvSpPr>
            <p:cNvPr id="1019" name="Google Shape;1019;p73"/>
            <p:cNvSpPr txBox="1"/>
            <p:nvPr/>
          </p:nvSpPr>
          <p:spPr>
            <a:xfrm>
              <a:off x="3461663" y="4566206"/>
              <a:ext cx="39626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1</a:t>
              </a:r>
              <a:endParaRPr/>
            </a:p>
          </p:txBody>
        </p:sp>
      </p:grpSp>
      <p:grpSp>
        <p:nvGrpSpPr>
          <p:cNvPr id="1020" name="Google Shape;1020;p73"/>
          <p:cNvGrpSpPr/>
          <p:nvPr/>
        </p:nvGrpSpPr>
        <p:grpSpPr>
          <a:xfrm>
            <a:off x="2333209" y="2223719"/>
            <a:ext cx="3767256" cy="1866240"/>
            <a:chOff x="2291503" y="1802971"/>
            <a:chExt cx="3768498" cy="1866601"/>
          </a:xfrm>
        </p:grpSpPr>
        <p:cxnSp>
          <p:nvCxnSpPr>
            <p:cNvPr id="1021" name="Google Shape;1021;p73"/>
            <p:cNvCxnSpPr/>
            <p:nvPr/>
          </p:nvCxnSpPr>
          <p:spPr>
            <a:xfrm flipH="1" rot="10800000">
              <a:off x="2291503" y="1972206"/>
              <a:ext cx="3301502" cy="1697366"/>
            </a:xfrm>
            <a:prstGeom prst="straightConnector1">
              <a:avLst/>
            </a:prstGeom>
            <a:noFill/>
            <a:ln cap="flat" cmpd="sng" w="38100">
              <a:solidFill>
                <a:srgbClr val="C00000"/>
              </a:solidFill>
              <a:prstDash val="solid"/>
              <a:round/>
              <a:headEnd len="sm" w="sm" type="none"/>
              <a:tailEnd len="sm" w="sm" type="none"/>
            </a:ln>
          </p:spPr>
        </p:cxnSp>
        <p:sp>
          <p:nvSpPr>
            <p:cNvPr id="1022" name="Google Shape;1022;p73"/>
            <p:cNvSpPr txBox="1"/>
            <p:nvPr/>
          </p:nvSpPr>
          <p:spPr>
            <a:xfrm>
              <a:off x="5527406" y="1802971"/>
              <a:ext cx="532595" cy="33847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2</a:t>
              </a:r>
              <a:endParaRPr/>
            </a:p>
          </p:txBody>
        </p:sp>
      </p:grpSp>
      <p:grpSp>
        <p:nvGrpSpPr>
          <p:cNvPr id="1023" name="Google Shape;1023;p73"/>
          <p:cNvGrpSpPr/>
          <p:nvPr/>
        </p:nvGrpSpPr>
        <p:grpSpPr>
          <a:xfrm>
            <a:off x="1804988" y="4546600"/>
            <a:ext cx="5616575" cy="338138"/>
            <a:chOff x="1805049" y="4308771"/>
            <a:chExt cx="5616084" cy="337969"/>
          </a:xfrm>
        </p:grpSpPr>
        <p:cxnSp>
          <p:nvCxnSpPr>
            <p:cNvPr id="1024" name="Google Shape;1024;p73"/>
            <p:cNvCxnSpPr/>
            <p:nvPr/>
          </p:nvCxnSpPr>
          <p:spPr>
            <a:xfrm>
              <a:off x="1805049" y="4334158"/>
              <a:ext cx="5082731" cy="0"/>
            </a:xfrm>
            <a:prstGeom prst="straightConnector1">
              <a:avLst/>
            </a:prstGeom>
            <a:noFill/>
            <a:ln cap="flat" cmpd="sng" w="28575">
              <a:solidFill>
                <a:schemeClr val="dk1"/>
              </a:solidFill>
              <a:prstDash val="solid"/>
              <a:round/>
              <a:headEnd len="sm" w="sm" type="none"/>
              <a:tailEnd len="sm" w="sm" type="none"/>
            </a:ln>
          </p:spPr>
        </p:cxnSp>
        <p:sp>
          <p:nvSpPr>
            <p:cNvPr id="1025" name="Google Shape;1025;p73"/>
            <p:cNvSpPr txBox="1"/>
            <p:nvPr/>
          </p:nvSpPr>
          <p:spPr>
            <a:xfrm>
              <a:off x="5567777" y="4308771"/>
              <a:ext cx="1853356"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grpSp>
        <p:nvGrpSpPr>
          <p:cNvPr id="1026" name="Google Shape;1026;p73"/>
          <p:cNvGrpSpPr/>
          <p:nvPr/>
        </p:nvGrpSpPr>
        <p:grpSpPr>
          <a:xfrm>
            <a:off x="2173288" y="1658767"/>
            <a:ext cx="5106226" cy="2168409"/>
            <a:chOff x="2291503" y="1500416"/>
            <a:chExt cx="5106953" cy="2169156"/>
          </a:xfrm>
        </p:grpSpPr>
        <p:cxnSp>
          <p:nvCxnSpPr>
            <p:cNvPr id="1027" name="Google Shape;1027;p73"/>
            <p:cNvCxnSpPr/>
            <p:nvPr/>
          </p:nvCxnSpPr>
          <p:spPr>
            <a:xfrm flipH="1" rot="10800000">
              <a:off x="2291503" y="1971950"/>
              <a:ext cx="3302470" cy="1697622"/>
            </a:xfrm>
            <a:prstGeom prst="straightConnector1">
              <a:avLst/>
            </a:prstGeom>
            <a:noFill/>
            <a:ln cap="flat" cmpd="sng" w="38100">
              <a:solidFill>
                <a:srgbClr val="0000B8"/>
              </a:solidFill>
              <a:prstDash val="solid"/>
              <a:round/>
              <a:headEnd len="sm" w="sm" type="none"/>
              <a:tailEnd len="sm" w="sm" type="none"/>
            </a:ln>
          </p:spPr>
        </p:cxnSp>
        <p:sp>
          <p:nvSpPr>
            <p:cNvPr id="1028" name="Google Shape;1028;p73"/>
            <p:cNvSpPr txBox="1"/>
            <p:nvPr/>
          </p:nvSpPr>
          <p:spPr>
            <a:xfrm>
              <a:off x="5376453" y="1500416"/>
              <a:ext cx="2022003" cy="5846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 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 AS</a:t>
              </a:r>
              <a:r>
                <a:rPr baseline="-25000" lang="en-US" sz="1600">
                  <a:solidFill>
                    <a:schemeClr val="dk1"/>
                  </a:solidFill>
                  <a:latin typeface="Arial"/>
                  <a:ea typeface="Arial"/>
                  <a:cs typeface="Arial"/>
                  <a:sym typeface="Arial"/>
                </a:rPr>
                <a:t>1</a:t>
              </a:r>
              <a:endParaRPr/>
            </a:p>
          </p:txBody>
        </p:sp>
      </p:grpSp>
      <p:grpSp>
        <p:nvGrpSpPr>
          <p:cNvPr id="1029" name="Google Shape;1029;p73"/>
          <p:cNvGrpSpPr/>
          <p:nvPr/>
        </p:nvGrpSpPr>
        <p:grpSpPr>
          <a:xfrm>
            <a:off x="1889413" y="1865314"/>
            <a:ext cx="5154613" cy="2200275"/>
            <a:chOff x="2054516" y="1793327"/>
            <a:chExt cx="5155152" cy="2198692"/>
          </a:xfrm>
        </p:grpSpPr>
        <p:cxnSp>
          <p:nvCxnSpPr>
            <p:cNvPr id="1030" name="Google Shape;1030;p73"/>
            <p:cNvCxnSpPr/>
            <p:nvPr/>
          </p:nvCxnSpPr>
          <p:spPr>
            <a:xfrm>
              <a:off x="2054516" y="1793327"/>
              <a:ext cx="3146754" cy="2041643"/>
            </a:xfrm>
            <a:prstGeom prst="straightConnector1">
              <a:avLst/>
            </a:prstGeom>
            <a:noFill/>
            <a:ln cap="flat" cmpd="sng" w="38100">
              <a:solidFill>
                <a:srgbClr val="0000B8"/>
              </a:solidFill>
              <a:prstDash val="solid"/>
              <a:round/>
              <a:headEnd len="sm" w="sm" type="none"/>
              <a:tailEnd len="sm" w="sm" type="none"/>
            </a:ln>
          </p:spPr>
        </p:cxnSp>
        <p:sp>
          <p:nvSpPr>
            <p:cNvPr id="1031" name="Google Shape;1031;p73"/>
            <p:cNvSpPr txBox="1"/>
            <p:nvPr/>
          </p:nvSpPr>
          <p:spPr>
            <a:xfrm>
              <a:off x="5280833" y="3653538"/>
              <a:ext cx="1928835"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a:t>
              </a:r>
              <a:endParaRPr/>
            </a:p>
          </p:txBody>
        </p:sp>
      </p:grpSp>
      <p:cxnSp>
        <p:nvCxnSpPr>
          <p:cNvPr id="1032" name="Google Shape;1032;p73"/>
          <p:cNvCxnSpPr/>
          <p:nvPr/>
        </p:nvCxnSpPr>
        <p:spPr>
          <a:xfrm rot="5400000">
            <a:off x="2913856" y="3253297"/>
            <a:ext cx="2708275" cy="1588"/>
          </a:xfrm>
          <a:prstGeom prst="straightConnector1">
            <a:avLst/>
          </a:prstGeom>
          <a:noFill/>
          <a:ln cap="flat" cmpd="sng" w="57150">
            <a:solidFill>
              <a:srgbClr val="007600"/>
            </a:solidFill>
            <a:prstDash val="solid"/>
            <a:round/>
            <a:headEnd len="sm" w="sm" type="none"/>
            <a:tailEnd len="sm" w="sm" type="none"/>
          </a:ln>
        </p:spPr>
      </p:cxnSp>
      <p:grpSp>
        <p:nvGrpSpPr>
          <p:cNvPr id="1033" name="Google Shape;1033;p73"/>
          <p:cNvGrpSpPr/>
          <p:nvPr/>
        </p:nvGrpSpPr>
        <p:grpSpPr>
          <a:xfrm>
            <a:off x="2492536" y="2472036"/>
            <a:ext cx="3832883" cy="1843605"/>
            <a:chOff x="2291503" y="1825610"/>
            <a:chExt cx="3834147" cy="1843962"/>
          </a:xfrm>
        </p:grpSpPr>
        <p:cxnSp>
          <p:nvCxnSpPr>
            <p:cNvPr id="1034" name="Google Shape;1034;p73"/>
            <p:cNvCxnSpPr/>
            <p:nvPr/>
          </p:nvCxnSpPr>
          <p:spPr>
            <a:xfrm flipH="1" rot="10800000">
              <a:off x="2291503" y="1972206"/>
              <a:ext cx="3301502" cy="1697366"/>
            </a:xfrm>
            <a:prstGeom prst="straightConnector1">
              <a:avLst/>
            </a:prstGeom>
            <a:noFill/>
            <a:ln cap="flat" cmpd="sng" w="38100">
              <a:solidFill>
                <a:srgbClr val="C00000"/>
              </a:solidFill>
              <a:prstDash val="solid"/>
              <a:round/>
              <a:headEnd len="sm" w="sm" type="none"/>
              <a:tailEnd len="sm" w="sm" type="none"/>
            </a:ln>
          </p:spPr>
        </p:cxnSp>
        <p:sp>
          <p:nvSpPr>
            <p:cNvPr id="1035" name="Google Shape;1035;p73"/>
            <p:cNvSpPr txBox="1"/>
            <p:nvPr/>
          </p:nvSpPr>
          <p:spPr>
            <a:xfrm>
              <a:off x="5592956" y="1825610"/>
              <a:ext cx="532694" cy="33862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AS</a:t>
              </a:r>
              <a:r>
                <a:rPr baseline="-25000" lang="en-US" sz="1600">
                  <a:solidFill>
                    <a:schemeClr val="dk1"/>
                  </a:solidFill>
                  <a:latin typeface="Arial"/>
                  <a:ea typeface="Arial"/>
                  <a:cs typeface="Arial"/>
                  <a:sym typeface="Arial"/>
                </a:rPr>
                <a:t>3</a:t>
              </a:r>
              <a:endParaRPr/>
            </a:p>
          </p:txBody>
        </p:sp>
      </p:grpSp>
      <p:cxnSp>
        <p:nvCxnSpPr>
          <p:cNvPr id="1036" name="Google Shape;1036;p73"/>
          <p:cNvCxnSpPr/>
          <p:nvPr/>
        </p:nvCxnSpPr>
        <p:spPr>
          <a:xfrm>
            <a:off x="4434680" y="3060558"/>
            <a:ext cx="365920" cy="0"/>
          </a:xfrm>
          <a:prstGeom prst="straightConnector1">
            <a:avLst/>
          </a:prstGeom>
          <a:noFill/>
          <a:ln cap="flat" cmpd="sng" w="25400">
            <a:solidFill>
              <a:srgbClr val="AE350A"/>
            </a:solidFill>
            <a:prstDash val="solid"/>
            <a:round/>
            <a:headEnd len="sm" w="sm" type="none"/>
            <a:tailEnd len="med" w="med" type="stealth"/>
          </a:ln>
        </p:spPr>
      </p:cxnSp>
      <p:cxnSp>
        <p:nvCxnSpPr>
          <p:cNvPr id="1037" name="Google Shape;1037;p73"/>
          <p:cNvCxnSpPr/>
          <p:nvPr/>
        </p:nvCxnSpPr>
        <p:spPr>
          <a:xfrm>
            <a:off x="3983416" y="2886870"/>
            <a:ext cx="634224" cy="0"/>
          </a:xfrm>
          <a:prstGeom prst="straightConnector1">
            <a:avLst/>
          </a:prstGeom>
          <a:noFill/>
          <a:ln cap="flat" cmpd="sng" w="25400">
            <a:solidFill>
              <a:schemeClr val="dk1"/>
            </a:solidFill>
            <a:prstDash val="solid"/>
            <a:round/>
            <a:headEnd len="sm" w="sm" type="none"/>
            <a:tailEnd len="med" w="med" type="stealth"/>
          </a:ln>
        </p:spPr>
      </p:cxnSp>
      <p:cxnSp>
        <p:nvCxnSpPr>
          <p:cNvPr id="1038" name="Google Shape;1038;p73"/>
          <p:cNvCxnSpPr/>
          <p:nvPr/>
        </p:nvCxnSpPr>
        <p:spPr>
          <a:xfrm>
            <a:off x="3824288" y="3908427"/>
            <a:ext cx="476240" cy="0"/>
          </a:xfrm>
          <a:prstGeom prst="straightConnector1">
            <a:avLst/>
          </a:prstGeom>
          <a:noFill/>
          <a:ln cap="flat" cmpd="sng" w="25400">
            <a:solidFill>
              <a:schemeClr val="dk1"/>
            </a:solidFill>
            <a:prstDash val="solid"/>
            <a:round/>
            <a:headEnd len="sm" w="sm" type="none"/>
            <a:tailEnd len="med" w="med" type="stealth"/>
          </a:ln>
        </p:spPr>
      </p:cxnSp>
      <p:sp>
        <p:nvSpPr>
          <p:cNvPr id="1039" name="Google Shape;1039;p73"/>
          <p:cNvSpPr txBox="1"/>
          <p:nvPr/>
        </p:nvSpPr>
        <p:spPr>
          <a:xfrm>
            <a:off x="4137084" y="4580519"/>
            <a:ext cx="396263"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Y</a:t>
            </a:r>
            <a:r>
              <a:rPr baseline="-25000" lang="en-US" sz="1600">
                <a:solidFill>
                  <a:schemeClr val="dk1"/>
                </a:solidFill>
                <a:latin typeface="Arial"/>
                <a:ea typeface="Arial"/>
                <a:cs typeface="Arial"/>
                <a:sym typeface="Arial"/>
              </a:rPr>
              <a:t>2</a:t>
            </a:r>
            <a:endParaRPr/>
          </a:p>
        </p:txBody>
      </p:sp>
      <p:sp>
        <p:nvSpPr>
          <p:cNvPr id="1040" name="Google Shape;1040;p73"/>
          <p:cNvSpPr/>
          <p:nvPr/>
        </p:nvSpPr>
        <p:spPr>
          <a:xfrm>
            <a:off x="3636280" y="2951020"/>
            <a:ext cx="146010" cy="136365"/>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sp>
        <p:nvSpPr>
          <p:cNvPr id="1041" name="Google Shape;1041;p73"/>
          <p:cNvSpPr txBox="1"/>
          <p:nvPr/>
        </p:nvSpPr>
        <p:spPr>
          <a:xfrm>
            <a:off x="4327899" y="3239557"/>
            <a:ext cx="472701" cy="44689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B</a:t>
            </a:r>
            <a:endParaRPr sz="1800">
              <a:solidFill>
                <a:schemeClr val="dk1"/>
              </a:solidFill>
              <a:latin typeface="Libre Baskerville"/>
              <a:ea typeface="Libre Baskerville"/>
              <a:cs typeface="Libre Baskerville"/>
              <a:sym typeface="Libre Baskerville"/>
            </a:endParaRPr>
          </a:p>
        </p:txBody>
      </p:sp>
      <p:sp>
        <p:nvSpPr>
          <p:cNvPr id="1042" name="Google Shape;1042;p73"/>
          <p:cNvSpPr/>
          <p:nvPr/>
        </p:nvSpPr>
        <p:spPr>
          <a:xfrm>
            <a:off x="4197390" y="3327270"/>
            <a:ext cx="146010" cy="136365"/>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sp>
        <p:nvSpPr>
          <p:cNvPr id="1043" name="Google Shape;1043;p73"/>
          <p:cNvSpPr txBox="1"/>
          <p:nvPr/>
        </p:nvSpPr>
        <p:spPr>
          <a:xfrm>
            <a:off x="3379297" y="2660639"/>
            <a:ext cx="472701"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a:t>
            </a:r>
            <a:endParaRPr sz="1800">
              <a:solidFill>
                <a:schemeClr val="dk1"/>
              </a:solidFill>
              <a:latin typeface="Libre Baskerville"/>
              <a:ea typeface="Libre Baskerville"/>
              <a:cs typeface="Libre Baskerville"/>
              <a:sym typeface="Libre Baskerville"/>
            </a:endParaRPr>
          </a:p>
        </p:txBody>
      </p:sp>
      <p:sp>
        <p:nvSpPr>
          <p:cNvPr id="1044" name="Google Shape;1044;p73"/>
          <p:cNvSpPr txBox="1"/>
          <p:nvPr/>
        </p:nvSpPr>
        <p:spPr>
          <a:xfrm>
            <a:off x="443355" y="5056905"/>
            <a:ext cx="8305800" cy="178510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200">
                <a:solidFill>
                  <a:schemeClr val="dk1"/>
                </a:solidFill>
                <a:latin typeface="Libre Baskerville"/>
                <a:ea typeface="Libre Baskerville"/>
                <a:cs typeface="Libre Baskerville"/>
                <a:sym typeface="Libre Baskerville"/>
              </a:rPr>
              <a:t>In the long run, the economy will not come back point A, initial long run equilibrium. Because, beneficial supply shock usually accompanied with permanent effects potentially accelerates natural level of output then LRAS shift to the right. Eventually, in long run, the economy will move to the new equilibrium at point B (lower price, higher output) compared with point A</a:t>
            </a:r>
            <a:endParaRPr sz="2200">
              <a:solidFill>
                <a:schemeClr val="dk1"/>
              </a:solidFill>
              <a:latin typeface="Libre Baskerville"/>
              <a:ea typeface="Libre Baskerville"/>
              <a:cs typeface="Libre Baskerville"/>
              <a:sym typeface="Libre Baskerville"/>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10"/>
                                        </p:tgtEl>
                                        <p:attrNameLst>
                                          <p:attrName>style.visibility</p:attrName>
                                        </p:attrNameLst>
                                      </p:cBhvr>
                                      <p:to>
                                        <p:strVal val="visible"/>
                                      </p:to>
                                    </p:set>
                                    <p:animEffect filter="fade" transition="in">
                                      <p:cBhvr>
                                        <p:cTn dur="500"/>
                                        <p:tgtEl>
                                          <p:spTgt spid="1010"/>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1015"/>
                                        </p:tgtEl>
                                        <p:attrNameLst>
                                          <p:attrName>style.visibility</p:attrName>
                                        </p:attrNameLst>
                                      </p:cBhvr>
                                      <p:to>
                                        <p:strVal val="visible"/>
                                      </p:to>
                                    </p:set>
                                    <p:animEffect filter="fade" transition="in">
                                      <p:cBhvr>
                                        <p:cTn dur="1000"/>
                                        <p:tgtEl>
                                          <p:spTgt spid="1015"/>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1020"/>
                                        </p:tgtEl>
                                        <p:attrNameLst>
                                          <p:attrName>style.visibility</p:attrName>
                                        </p:attrNameLst>
                                      </p:cBhvr>
                                      <p:to>
                                        <p:strVal val="visible"/>
                                      </p:to>
                                    </p:set>
                                    <p:animEffect filter="fade" transition="in">
                                      <p:cBhvr>
                                        <p:cTn dur="1000"/>
                                        <p:tgtEl>
                                          <p:spTgt spid="1020"/>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1023"/>
                                        </p:tgtEl>
                                        <p:attrNameLst>
                                          <p:attrName>style.visibility</p:attrName>
                                        </p:attrNameLst>
                                      </p:cBhvr>
                                      <p:to>
                                        <p:strVal val="visible"/>
                                      </p:to>
                                    </p:set>
                                    <p:animEffect filter="fade" transition="in">
                                      <p:cBhvr>
                                        <p:cTn dur="500"/>
                                        <p:tgtEl>
                                          <p:spTgt spid="1023"/>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1029"/>
                                        </p:tgtEl>
                                        <p:attrNameLst>
                                          <p:attrName>style.visibility</p:attrName>
                                        </p:attrNameLst>
                                      </p:cBhvr>
                                      <p:to>
                                        <p:strVal val="visible"/>
                                      </p:to>
                                    </p:set>
                                    <p:animEffect filter="fade" transition="in">
                                      <p:cBhvr>
                                        <p:cTn dur="1000"/>
                                        <p:tgtEl>
                                          <p:spTgt spid="1029"/>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1026"/>
                                        </p:tgtEl>
                                        <p:attrNameLst>
                                          <p:attrName>style.visibility</p:attrName>
                                        </p:attrNameLst>
                                      </p:cBhvr>
                                      <p:to>
                                        <p:strVal val="visible"/>
                                      </p:to>
                                    </p:set>
                                    <p:animEffect filter="fade" transition="in">
                                      <p:cBhvr>
                                        <p:cTn dur="1000"/>
                                        <p:tgtEl>
                                          <p:spTgt spid="1026"/>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1033"/>
                                        </p:tgtEl>
                                        <p:attrNameLst>
                                          <p:attrName>style.visibility</p:attrName>
                                        </p:attrNameLst>
                                      </p:cBhvr>
                                      <p:to>
                                        <p:strVal val="visible"/>
                                      </p:to>
                                    </p:set>
                                    <p:animEffect filter="fade" transition="in">
                                      <p:cBhvr>
                                        <p:cTn dur="1000"/>
                                        <p:tgtEl>
                                          <p:spTgt spid="103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48" name="Shape 1048"/>
        <p:cNvGrpSpPr/>
        <p:nvPr/>
      </p:nvGrpSpPr>
      <p:grpSpPr>
        <a:xfrm>
          <a:off x="0" y="0"/>
          <a:ext cx="0" cy="0"/>
          <a:chOff x="0" y="0"/>
          <a:chExt cx="0" cy="0"/>
        </a:xfrm>
      </p:grpSpPr>
      <p:sp>
        <p:nvSpPr>
          <p:cNvPr id="1049" name="Google Shape;1049;p74"/>
          <p:cNvSpPr txBox="1"/>
          <p:nvPr>
            <p:ph type="title"/>
          </p:nvPr>
        </p:nvSpPr>
        <p:spPr>
          <a:xfrm>
            <a:off x="413480" y="34636"/>
            <a:ext cx="82296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200" u="sng" cap="none" strike="noStrike">
                <a:solidFill>
                  <a:schemeClr val="dk2"/>
                </a:solidFill>
                <a:latin typeface="Source Sans Pro"/>
                <a:ea typeface="Source Sans Pro"/>
                <a:cs typeface="Source Sans Pro"/>
                <a:sym typeface="Source Sans Pro"/>
              </a:rPr>
              <a:t>Appendix 2</a:t>
            </a:r>
            <a:r>
              <a:rPr b="0" i="0" lang="en-US" sz="3200" u="none" cap="none" strike="noStrike">
                <a:solidFill>
                  <a:schemeClr val="dk2"/>
                </a:solidFill>
                <a:latin typeface="Source Sans Pro"/>
                <a:ea typeface="Source Sans Pro"/>
                <a:cs typeface="Source Sans Pro"/>
                <a:sym typeface="Source Sans Pro"/>
              </a:rPr>
              <a:t> Using vertical axis of inflation rate in AD – AS model</a:t>
            </a:r>
            <a:endParaRPr b="0" i="0" sz="3200" u="none" cap="none" strike="noStrike">
              <a:solidFill>
                <a:schemeClr val="dk2"/>
              </a:solidFill>
              <a:latin typeface="Source Sans Pro"/>
              <a:ea typeface="Source Sans Pro"/>
              <a:cs typeface="Source Sans Pro"/>
              <a:sym typeface="Source Sans Pro"/>
            </a:endParaRPr>
          </a:p>
        </p:txBody>
      </p:sp>
      <p:sp>
        <p:nvSpPr>
          <p:cNvPr id="1050" name="Google Shape;1050;p74"/>
          <p:cNvSpPr txBox="1"/>
          <p:nvPr>
            <p:ph idx="1" type="body"/>
          </p:nvPr>
        </p:nvSpPr>
        <p:spPr>
          <a:xfrm>
            <a:off x="251996" y="1040304"/>
            <a:ext cx="8587203"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0" i="0" lang="en-US" sz="2200" u="none" cap="none" strike="noStrike">
                <a:solidFill>
                  <a:schemeClr val="dk1"/>
                </a:solidFill>
                <a:latin typeface="Libre Baskerville"/>
                <a:ea typeface="Libre Baskerville"/>
                <a:cs typeface="Libre Baskerville"/>
                <a:sym typeface="Libre Baskerville"/>
              </a:rPr>
              <a:t>Mathematical transformations for formula of AS curve (follows Phillips curve equation) and AD curve (follow dynamic AD equation  under Mundell – Fleming model), we both arrive at conclusion that: </a:t>
            </a:r>
            <a:endParaRPr/>
          </a:p>
          <a:p>
            <a:pPr indent="-274320" lvl="0" marL="274320" marR="0" rtl="0" algn="l">
              <a:spcBef>
                <a:spcPts val="580"/>
              </a:spcBef>
              <a:spcAft>
                <a:spcPts val="0"/>
              </a:spcAft>
              <a:buClr>
                <a:schemeClr val="accent1"/>
              </a:buClr>
              <a:buSzPts val="1870"/>
              <a:buFont typeface="Noto Sans Symbols"/>
              <a:buChar char="•"/>
            </a:pPr>
            <a:r>
              <a:rPr b="0" i="0" lang="en-US" sz="2200" u="none" cap="none" strike="noStrike">
                <a:solidFill>
                  <a:schemeClr val="dk1"/>
                </a:solidFill>
                <a:latin typeface="Libre Baskerville"/>
                <a:ea typeface="Libre Baskerville"/>
                <a:cs typeface="Libre Baskerville"/>
                <a:sym typeface="Libre Baskerville"/>
              </a:rPr>
              <a:t>In terms of aggregate supply, inflation rate and output have positive relationship</a:t>
            </a:r>
            <a:endParaRPr/>
          </a:p>
          <a:p>
            <a:pPr indent="-274320" lvl="0" marL="274320" marR="0" rtl="0" algn="l">
              <a:spcBef>
                <a:spcPts val="580"/>
              </a:spcBef>
              <a:spcAft>
                <a:spcPts val="0"/>
              </a:spcAft>
              <a:buClr>
                <a:schemeClr val="accent1"/>
              </a:buClr>
              <a:buSzPts val="1870"/>
              <a:buFont typeface="Noto Sans Symbols"/>
              <a:buChar char="•"/>
            </a:pPr>
            <a:r>
              <a:rPr b="0" i="0" lang="en-US" sz="2200" u="none" cap="none" strike="noStrike">
                <a:solidFill>
                  <a:schemeClr val="dk1"/>
                </a:solidFill>
                <a:latin typeface="Libre Baskerville"/>
                <a:ea typeface="Libre Baskerville"/>
                <a:cs typeface="Libre Baskerville"/>
                <a:sym typeface="Libre Baskerville"/>
              </a:rPr>
              <a:t>In terms of aggregate demand, inflation rate and output have negative relationship</a:t>
            </a:r>
            <a:endParaRPr b="0" i="0" sz="2200" u="none" cap="none" strike="noStrike">
              <a:solidFill>
                <a:schemeClr val="dk1"/>
              </a:solidFill>
              <a:latin typeface="Libre Baskerville"/>
              <a:ea typeface="Libre Baskerville"/>
              <a:cs typeface="Libre Baskerville"/>
              <a:sym typeface="Libre Baskerville"/>
            </a:endParaRPr>
          </a:p>
        </p:txBody>
      </p:sp>
      <p:grpSp>
        <p:nvGrpSpPr>
          <p:cNvPr id="1051" name="Google Shape;1051;p74"/>
          <p:cNvGrpSpPr/>
          <p:nvPr/>
        </p:nvGrpSpPr>
        <p:grpSpPr>
          <a:xfrm>
            <a:off x="2065081" y="3336541"/>
            <a:ext cx="6030023" cy="3136901"/>
            <a:chOff x="999978" y="1199563"/>
            <a:chExt cx="6029859" cy="3135726"/>
          </a:xfrm>
        </p:grpSpPr>
        <p:grpSp>
          <p:nvGrpSpPr>
            <p:cNvPr id="1052" name="Google Shape;1052;p74"/>
            <p:cNvGrpSpPr/>
            <p:nvPr/>
          </p:nvGrpSpPr>
          <p:grpSpPr>
            <a:xfrm>
              <a:off x="1816630" y="1199563"/>
              <a:ext cx="5213207" cy="3135726"/>
              <a:chOff x="1816630" y="1199563"/>
              <a:chExt cx="5213207" cy="3135726"/>
            </a:xfrm>
          </p:grpSpPr>
          <p:cxnSp>
            <p:nvCxnSpPr>
              <p:cNvPr id="1053" name="Google Shape;1053;p74"/>
              <p:cNvCxnSpPr/>
              <p:nvPr/>
            </p:nvCxnSpPr>
            <p:spPr>
              <a:xfrm rot="5400000">
                <a:off x="249561" y="2766632"/>
                <a:ext cx="3135725" cy="1588"/>
              </a:xfrm>
              <a:prstGeom prst="straightConnector1">
                <a:avLst/>
              </a:prstGeom>
              <a:noFill/>
              <a:ln cap="flat" cmpd="sng" w="28575">
                <a:solidFill>
                  <a:schemeClr val="dk1"/>
                </a:solidFill>
                <a:prstDash val="solid"/>
                <a:round/>
                <a:headEnd len="sm" w="sm" type="none"/>
                <a:tailEnd len="sm" w="sm" type="none"/>
              </a:ln>
            </p:spPr>
          </p:cxnSp>
          <p:sp>
            <p:nvSpPr>
              <p:cNvPr id="1054" name="Google Shape;1054;p74"/>
              <p:cNvSpPr/>
              <p:nvPr/>
            </p:nvSpPr>
            <p:spPr>
              <a:xfrm>
                <a:off x="1840442" y="1199563"/>
                <a:ext cx="5189395" cy="311192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1055" name="Google Shape;1055;p74"/>
            <p:cNvSpPr txBox="1"/>
            <p:nvPr/>
          </p:nvSpPr>
          <p:spPr>
            <a:xfrm>
              <a:off x="999978" y="1236637"/>
              <a:ext cx="889963" cy="338427"/>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lnflation</a:t>
              </a:r>
              <a:endParaRPr sz="1600">
                <a:solidFill>
                  <a:schemeClr val="dk1"/>
                </a:solidFill>
                <a:latin typeface="Arial"/>
                <a:ea typeface="Arial"/>
                <a:cs typeface="Arial"/>
                <a:sym typeface="Arial"/>
              </a:endParaRPr>
            </a:p>
          </p:txBody>
        </p:sp>
      </p:grpSp>
      <p:grpSp>
        <p:nvGrpSpPr>
          <p:cNvPr id="1056" name="Google Shape;1056;p74"/>
          <p:cNvGrpSpPr/>
          <p:nvPr/>
        </p:nvGrpSpPr>
        <p:grpSpPr>
          <a:xfrm>
            <a:off x="2870643" y="6399128"/>
            <a:ext cx="5616575" cy="338138"/>
            <a:chOff x="1805049" y="4308771"/>
            <a:chExt cx="5616084" cy="337969"/>
          </a:xfrm>
        </p:grpSpPr>
        <p:cxnSp>
          <p:nvCxnSpPr>
            <p:cNvPr id="1057" name="Google Shape;1057;p74"/>
            <p:cNvCxnSpPr/>
            <p:nvPr/>
          </p:nvCxnSpPr>
          <p:spPr>
            <a:xfrm>
              <a:off x="1805049" y="4334158"/>
              <a:ext cx="5082731" cy="0"/>
            </a:xfrm>
            <a:prstGeom prst="straightConnector1">
              <a:avLst/>
            </a:prstGeom>
            <a:noFill/>
            <a:ln cap="flat" cmpd="sng" w="28575">
              <a:solidFill>
                <a:schemeClr val="dk1"/>
              </a:solidFill>
              <a:prstDash val="solid"/>
              <a:round/>
              <a:headEnd len="sm" w="sm" type="none"/>
              <a:tailEnd len="sm" w="sm" type="none"/>
            </a:ln>
          </p:spPr>
        </p:cxnSp>
        <p:sp>
          <p:nvSpPr>
            <p:cNvPr id="1058" name="Google Shape;1058;p74"/>
            <p:cNvSpPr txBox="1"/>
            <p:nvPr/>
          </p:nvSpPr>
          <p:spPr>
            <a:xfrm>
              <a:off x="5567777" y="4308771"/>
              <a:ext cx="1853356" cy="3379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Quantity of Output</a:t>
              </a:r>
              <a:endParaRPr/>
            </a:p>
          </p:txBody>
        </p:sp>
      </p:grpSp>
      <p:grpSp>
        <p:nvGrpSpPr>
          <p:cNvPr id="1059" name="Google Shape;1059;p74"/>
          <p:cNvGrpSpPr/>
          <p:nvPr/>
        </p:nvGrpSpPr>
        <p:grpSpPr>
          <a:xfrm>
            <a:off x="3238943" y="3511295"/>
            <a:ext cx="5106226" cy="2168409"/>
            <a:chOff x="2291503" y="1500416"/>
            <a:chExt cx="5106953" cy="2169156"/>
          </a:xfrm>
        </p:grpSpPr>
        <p:cxnSp>
          <p:nvCxnSpPr>
            <p:cNvPr id="1060" name="Google Shape;1060;p74"/>
            <p:cNvCxnSpPr/>
            <p:nvPr/>
          </p:nvCxnSpPr>
          <p:spPr>
            <a:xfrm flipH="1" rot="10800000">
              <a:off x="2291503" y="1971950"/>
              <a:ext cx="3302470" cy="1697622"/>
            </a:xfrm>
            <a:prstGeom prst="straightConnector1">
              <a:avLst/>
            </a:prstGeom>
            <a:noFill/>
            <a:ln cap="flat" cmpd="sng" w="38100">
              <a:solidFill>
                <a:srgbClr val="0000B8"/>
              </a:solidFill>
              <a:prstDash val="solid"/>
              <a:round/>
              <a:headEnd len="sm" w="sm" type="none"/>
              <a:tailEnd len="sm" w="sm" type="none"/>
            </a:ln>
          </p:spPr>
        </p:cxnSp>
        <p:sp>
          <p:nvSpPr>
            <p:cNvPr id="1061" name="Google Shape;1061;p74"/>
            <p:cNvSpPr txBox="1"/>
            <p:nvPr/>
          </p:nvSpPr>
          <p:spPr>
            <a:xfrm>
              <a:off x="5376453" y="1500416"/>
              <a:ext cx="2022003" cy="5846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Short-run aggregate</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supply</a:t>
              </a:r>
              <a:endParaRPr baseline="-25000" sz="1600">
                <a:solidFill>
                  <a:schemeClr val="dk1"/>
                </a:solidFill>
                <a:latin typeface="Arial"/>
                <a:ea typeface="Arial"/>
                <a:cs typeface="Arial"/>
                <a:sym typeface="Arial"/>
              </a:endParaRPr>
            </a:p>
          </p:txBody>
        </p:sp>
      </p:grpSp>
      <p:grpSp>
        <p:nvGrpSpPr>
          <p:cNvPr id="1062" name="Google Shape;1062;p74"/>
          <p:cNvGrpSpPr/>
          <p:nvPr/>
        </p:nvGrpSpPr>
        <p:grpSpPr>
          <a:xfrm>
            <a:off x="2955068" y="3717842"/>
            <a:ext cx="5154613" cy="2200275"/>
            <a:chOff x="2054516" y="1793327"/>
            <a:chExt cx="5155152" cy="2198692"/>
          </a:xfrm>
        </p:grpSpPr>
        <p:cxnSp>
          <p:nvCxnSpPr>
            <p:cNvPr id="1063" name="Google Shape;1063;p74"/>
            <p:cNvCxnSpPr/>
            <p:nvPr/>
          </p:nvCxnSpPr>
          <p:spPr>
            <a:xfrm>
              <a:off x="2054516" y="1793327"/>
              <a:ext cx="3146754" cy="2041643"/>
            </a:xfrm>
            <a:prstGeom prst="straightConnector1">
              <a:avLst/>
            </a:prstGeom>
            <a:noFill/>
            <a:ln cap="flat" cmpd="sng" w="38100">
              <a:solidFill>
                <a:srgbClr val="0000B8"/>
              </a:solidFill>
              <a:prstDash val="solid"/>
              <a:round/>
              <a:headEnd len="sm" w="sm" type="none"/>
              <a:tailEnd len="sm" w="sm" type="none"/>
            </a:ln>
          </p:spPr>
        </p:cxnSp>
        <p:sp>
          <p:nvSpPr>
            <p:cNvPr id="1064" name="Google Shape;1064;p74"/>
            <p:cNvSpPr txBox="1"/>
            <p:nvPr/>
          </p:nvSpPr>
          <p:spPr>
            <a:xfrm>
              <a:off x="5280833" y="3653538"/>
              <a:ext cx="1928835" cy="33848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Aggregate demand</a:t>
              </a:r>
              <a:endParaRPr/>
            </a:p>
          </p:txBody>
        </p:sp>
      </p:grpSp>
      <p:cxnSp>
        <p:nvCxnSpPr>
          <p:cNvPr id="1065" name="Google Shape;1065;p74"/>
          <p:cNvCxnSpPr/>
          <p:nvPr/>
        </p:nvCxnSpPr>
        <p:spPr>
          <a:xfrm rot="5400000">
            <a:off x="3439614" y="5016488"/>
            <a:ext cx="2708275" cy="1588"/>
          </a:xfrm>
          <a:prstGeom prst="straightConnector1">
            <a:avLst/>
          </a:prstGeom>
          <a:noFill/>
          <a:ln cap="flat" cmpd="sng" w="57150">
            <a:solidFill>
              <a:srgbClr val="007600"/>
            </a:solidFill>
            <a:prstDash val="solid"/>
            <a:round/>
            <a:headEnd len="sm" w="sm" type="none"/>
            <a:tailEnd len="sm" w="sm" type="none"/>
          </a:ln>
        </p:spPr>
      </p:cxnSp>
      <p:cxnSp>
        <p:nvCxnSpPr>
          <p:cNvPr id="1066" name="Google Shape;1066;p74"/>
          <p:cNvCxnSpPr/>
          <p:nvPr/>
        </p:nvCxnSpPr>
        <p:spPr>
          <a:xfrm>
            <a:off x="2944090" y="4876800"/>
            <a:ext cx="1828800" cy="0"/>
          </a:xfrm>
          <a:prstGeom prst="straightConnector1">
            <a:avLst/>
          </a:prstGeom>
          <a:noFill/>
          <a:ln cap="flat" cmpd="sng" w="25400">
            <a:solidFill>
              <a:schemeClr val="dk1"/>
            </a:solidFill>
            <a:prstDash val="dash"/>
            <a:round/>
            <a:headEnd len="sm" w="sm" type="none"/>
            <a:tailEnd len="sm" w="sm" type="none"/>
          </a:ln>
        </p:spPr>
      </p:cxnSp>
      <p:sp>
        <p:nvSpPr>
          <p:cNvPr id="1067" name="Google Shape;1067;p74"/>
          <p:cNvSpPr txBox="1"/>
          <p:nvPr/>
        </p:nvSpPr>
        <p:spPr>
          <a:xfrm>
            <a:off x="2278269" y="4646519"/>
            <a:ext cx="605074"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∏e</a:t>
            </a:r>
            <a:endParaRPr sz="1800">
              <a:solidFill>
                <a:schemeClr val="dk1"/>
              </a:solidFill>
              <a:latin typeface="Libre Baskerville"/>
              <a:ea typeface="Libre Baskerville"/>
              <a:cs typeface="Libre Baskerville"/>
              <a:sym typeface="Libre Baskerville"/>
            </a:endParaRPr>
          </a:p>
        </p:txBody>
      </p:sp>
      <p:sp>
        <p:nvSpPr>
          <p:cNvPr id="1068" name="Google Shape;1068;p74"/>
          <p:cNvSpPr txBox="1"/>
          <p:nvPr/>
        </p:nvSpPr>
        <p:spPr>
          <a:xfrm>
            <a:off x="4484316" y="6383531"/>
            <a:ext cx="617281"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Y*</a:t>
            </a:r>
            <a:endParaRPr sz="1800">
              <a:solidFill>
                <a:schemeClr val="dk1"/>
              </a:solidFill>
              <a:latin typeface="Libre Baskerville"/>
              <a:ea typeface="Libre Baskerville"/>
              <a:cs typeface="Libre Baskerville"/>
              <a:sym typeface="Libre Baskerville"/>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51"/>
                                        </p:tgtEl>
                                        <p:attrNameLst>
                                          <p:attrName>style.visibility</p:attrName>
                                        </p:attrNameLst>
                                      </p:cBhvr>
                                      <p:to>
                                        <p:strVal val="visible"/>
                                      </p:to>
                                    </p:set>
                                    <p:animEffect filter="fade" transition="in">
                                      <p:cBhvr>
                                        <p:cTn dur="500"/>
                                        <p:tgtEl>
                                          <p:spTgt spid="1051"/>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1056"/>
                                        </p:tgtEl>
                                        <p:attrNameLst>
                                          <p:attrName>style.visibility</p:attrName>
                                        </p:attrNameLst>
                                      </p:cBhvr>
                                      <p:to>
                                        <p:strVal val="visible"/>
                                      </p:to>
                                    </p:set>
                                    <p:animEffect filter="fade" transition="in">
                                      <p:cBhvr>
                                        <p:cTn dur="500"/>
                                        <p:tgtEl>
                                          <p:spTgt spid="1056"/>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1062"/>
                                        </p:tgtEl>
                                        <p:attrNameLst>
                                          <p:attrName>style.visibility</p:attrName>
                                        </p:attrNameLst>
                                      </p:cBhvr>
                                      <p:to>
                                        <p:strVal val="visible"/>
                                      </p:to>
                                    </p:set>
                                    <p:animEffect filter="fade" transition="in">
                                      <p:cBhvr>
                                        <p:cTn dur="1000"/>
                                        <p:tgtEl>
                                          <p:spTgt spid="1062"/>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1059"/>
                                        </p:tgtEl>
                                        <p:attrNameLst>
                                          <p:attrName>style.visibility</p:attrName>
                                        </p:attrNameLst>
                                      </p:cBhvr>
                                      <p:to>
                                        <p:strVal val="visible"/>
                                      </p:to>
                                    </p:set>
                                    <p:animEffect filter="fade" transition="in">
                                      <p:cBhvr>
                                        <p:cTn dur="1000"/>
                                        <p:tgtEl>
                                          <p:spTgt spid="105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72" name="Shape 1072"/>
        <p:cNvGrpSpPr/>
        <p:nvPr/>
      </p:nvGrpSpPr>
      <p:grpSpPr>
        <a:xfrm>
          <a:off x="0" y="0"/>
          <a:ext cx="0" cy="0"/>
          <a:chOff x="0" y="0"/>
          <a:chExt cx="0" cy="0"/>
        </a:xfrm>
      </p:grpSpPr>
      <p:sp>
        <p:nvSpPr>
          <p:cNvPr id="1073" name="Google Shape;1073;p75"/>
          <p:cNvSpPr txBox="1"/>
          <p:nvPr>
            <p:ph type="title"/>
          </p:nvPr>
        </p:nvSpPr>
        <p:spPr>
          <a:xfrm>
            <a:off x="914400" y="152400"/>
            <a:ext cx="7772400" cy="831273"/>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1"/>
              </a:buClr>
              <a:buFont typeface="Source Sans Pro"/>
              <a:buNone/>
            </a:pPr>
            <a:r>
              <a:rPr b="0" i="0" lang="en-US" sz="4000" u="none" cap="none" strike="noStrike">
                <a:solidFill>
                  <a:schemeClr val="dk1"/>
                </a:solidFill>
                <a:latin typeface="Source Sans Pro"/>
                <a:ea typeface="Source Sans Pro"/>
                <a:cs typeface="Source Sans Pro"/>
                <a:sym typeface="Source Sans Pro"/>
              </a:rPr>
              <a:t>Key concepts</a:t>
            </a:r>
            <a:endParaRPr b="0" i="0" sz="4000" u="none" cap="none" strike="noStrike">
              <a:solidFill>
                <a:schemeClr val="dk1"/>
              </a:solidFill>
              <a:latin typeface="Source Sans Pro"/>
              <a:ea typeface="Source Sans Pro"/>
              <a:cs typeface="Source Sans Pro"/>
              <a:sym typeface="Source Sans Pro"/>
            </a:endParaRPr>
          </a:p>
        </p:txBody>
      </p:sp>
      <p:sp>
        <p:nvSpPr>
          <p:cNvPr id="1074" name="Google Shape;1074;p75"/>
          <p:cNvSpPr txBox="1"/>
          <p:nvPr>
            <p:ph idx="1" type="body"/>
          </p:nvPr>
        </p:nvSpPr>
        <p:spPr>
          <a:xfrm>
            <a:off x="838200" y="1219200"/>
            <a:ext cx="7772400" cy="4572000"/>
          </a:xfrm>
          <a:prstGeom prst="rect">
            <a:avLst/>
          </a:prstGeom>
          <a:noFill/>
          <a:ln>
            <a:noFill/>
          </a:ln>
        </p:spPr>
        <p:txBody>
          <a:bodyPr anchorCtr="0" anchor="t" bIns="45700" lIns="91425" spcFirstLastPara="1" rIns="91425" wrap="square" tIns="45700">
            <a:noAutofit/>
          </a:bodyPr>
          <a:lstStyle/>
          <a:p>
            <a:pPr indent="-274320" lvl="0" marL="274320" marR="0" rtl="0" algn="l">
              <a:lnSpc>
                <a:spcPct val="90000"/>
              </a:lnSpc>
              <a:spcBef>
                <a:spcPts val="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Aggregate demand</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Aggregate supply</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Wealth effect </a:t>
            </a:r>
            <a:endParaRPr b="0" i="0" sz="2405" u="none" cap="none" strike="noStrike">
              <a:solidFill>
                <a:schemeClr val="dk1"/>
              </a:solidFill>
              <a:latin typeface="Libre Baskerville"/>
              <a:ea typeface="Libre Baskerville"/>
              <a:cs typeface="Libre Baskerville"/>
              <a:sym typeface="Libre Baskerville"/>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Interest-rate effect</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Exchange-rate effect</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Sticky wage theory</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Sticky price theory</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Misperception theory</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Potential output</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Expansionary/Contractionary demand shock</a:t>
            </a:r>
            <a:endParaRPr/>
          </a:p>
          <a:p>
            <a:pPr indent="-274320" lvl="0" marL="274320" marR="0" rtl="0" algn="l">
              <a:lnSpc>
                <a:spcPct val="90000"/>
              </a:lnSpc>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Beneficial/Adverse supply shock</a:t>
            </a:r>
            <a:endParaRPr b="0" i="0" sz="2405" u="none" cap="none" strike="noStrike">
              <a:solidFill>
                <a:schemeClr val="dk1"/>
              </a:solidFill>
              <a:latin typeface="Libre Baskerville"/>
              <a:ea typeface="Libre Baskerville"/>
              <a:cs typeface="Libre Baskerville"/>
              <a:sym typeface="Libre Baskerville"/>
            </a:endParaRPr>
          </a:p>
          <a:p>
            <a:pPr indent="-144510" lvl="0" marL="274320" marR="0" rtl="0" algn="l">
              <a:lnSpc>
                <a:spcPct val="90000"/>
              </a:lnSpc>
              <a:spcBef>
                <a:spcPts val="580"/>
              </a:spcBef>
              <a:spcAft>
                <a:spcPts val="0"/>
              </a:spcAft>
              <a:buClr>
                <a:schemeClr val="accent1"/>
              </a:buClr>
              <a:buSzPts val="2044"/>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theme/theme1.xml><?xml version="1.0" encoding="utf-8"?>
<a:theme xmlns:a="http://schemas.openxmlformats.org/drawingml/2006/main" xmlns:r="http://schemas.openxmlformats.org/officeDocument/2006/relationships" name="Equity">
  <a:themeElements>
    <a:clrScheme name="Equity">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