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9144000"/>
  <p:notesSz cx="6858000" cy="9144000"/>
  <p:embeddedFontLst>
    <p:embeddedFont>
      <p:font typeface="Libre Baskerville"/>
      <p:regular r:id="rId43"/>
      <p:bold r:id="rId44"/>
      <p:italic r:id="rId45"/>
    </p:embeddedFont>
    <p:embeddedFont>
      <p:font typeface="Source Sans Pro"/>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102BFC6C-8193-4512-B8D0-2D1456B5F971}">
  <a:tblStyle styleId="{102BFC6C-8193-4512-B8D0-2D1456B5F97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LibreBaskerville-bold.fntdata"/><Relationship Id="rId43" Type="http://schemas.openxmlformats.org/officeDocument/2006/relationships/font" Target="fonts/LibreBaskerville-regular.fntdata"/><Relationship Id="rId46" Type="http://schemas.openxmlformats.org/officeDocument/2006/relationships/font" Target="fonts/SourceSansPro-regular.fntdata"/><Relationship Id="rId45" Type="http://schemas.openxmlformats.org/officeDocument/2006/relationships/font" Target="fonts/LibreBaskerville-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SourceSansPro-italic.fntdata"/><Relationship Id="rId47" Type="http://schemas.openxmlformats.org/officeDocument/2006/relationships/font" Target="fonts/SourceSansPro-bold.fntdata"/><Relationship Id="rId49" Type="http://schemas.openxmlformats.org/officeDocument/2006/relationships/font" Target="fonts/SourceSansPr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91425" lIns="91425" spcFirstLastPara="1" rIns="91425" wrap="square" tIns="91425">
            <a:noAutofit/>
          </a:bodyPr>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1" name="Shape 101"/>
        <p:cNvGrpSpPr/>
        <p:nvPr/>
      </p:nvGrpSpPr>
      <p:grpSpPr>
        <a:xfrm>
          <a:off x="0" y="0"/>
          <a:ext cx="0" cy="0"/>
          <a:chOff x="0" y="0"/>
          <a:chExt cx="0" cy="0"/>
        </a:xfrm>
      </p:grpSpPr>
      <p:sp>
        <p:nvSpPr>
          <p:cNvPr id="102" name="Google Shape;10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7" name="Shape 107"/>
        <p:cNvGrpSpPr/>
        <p:nvPr/>
      </p:nvGrpSpPr>
      <p:grpSpPr>
        <a:xfrm>
          <a:off x="0" y="0"/>
          <a:ext cx="0" cy="0"/>
          <a:chOff x="0" y="0"/>
          <a:chExt cx="0" cy="0"/>
        </a:xfrm>
      </p:grpSpPr>
      <p:sp>
        <p:nvSpPr>
          <p:cNvPr id="108" name="Google Shape;10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15" name="Google Shape;115;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16" name="Google Shape;116;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1" name="Shape 121"/>
        <p:cNvGrpSpPr/>
        <p:nvPr/>
      </p:nvGrpSpPr>
      <p:grpSpPr>
        <a:xfrm>
          <a:off x="0" y="0"/>
          <a:ext cx="0" cy="0"/>
          <a:chOff x="0" y="0"/>
          <a:chExt cx="0" cy="0"/>
        </a:xfrm>
      </p:grpSpPr>
      <p:sp>
        <p:nvSpPr>
          <p:cNvPr id="122" name="Google Shape;12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7" name="Shape 127"/>
        <p:cNvGrpSpPr/>
        <p:nvPr/>
      </p:nvGrpSpPr>
      <p:grpSpPr>
        <a:xfrm>
          <a:off x="0" y="0"/>
          <a:ext cx="0" cy="0"/>
          <a:chOff x="0" y="0"/>
          <a:chExt cx="0" cy="0"/>
        </a:xfrm>
      </p:grpSpPr>
      <p:sp>
        <p:nvSpPr>
          <p:cNvPr id="128" name="Google Shape;12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3" name="Shape 133"/>
        <p:cNvGrpSpPr/>
        <p:nvPr/>
      </p:nvGrpSpPr>
      <p:grpSpPr>
        <a:xfrm>
          <a:off x="0" y="0"/>
          <a:ext cx="0" cy="0"/>
          <a:chOff x="0" y="0"/>
          <a:chExt cx="0" cy="0"/>
        </a:xfrm>
      </p:grpSpPr>
      <p:sp>
        <p:nvSpPr>
          <p:cNvPr id="134" name="Google Shape;13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Google Shape;14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3" name="Shape 183"/>
        <p:cNvGrpSpPr/>
        <p:nvPr/>
      </p:nvGrpSpPr>
      <p:grpSpPr>
        <a:xfrm>
          <a:off x="0" y="0"/>
          <a:ext cx="0" cy="0"/>
          <a:chOff x="0" y="0"/>
          <a:chExt cx="0" cy="0"/>
        </a:xfrm>
      </p:grpSpPr>
      <p:sp>
        <p:nvSpPr>
          <p:cNvPr id="184" name="Google Shape;18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Google Shape;21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Google Shape;25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7" name="Shape 257"/>
        <p:cNvGrpSpPr/>
        <p:nvPr/>
      </p:nvGrpSpPr>
      <p:grpSpPr>
        <a:xfrm>
          <a:off x="0" y="0"/>
          <a:ext cx="0" cy="0"/>
          <a:chOff x="0" y="0"/>
          <a:chExt cx="0" cy="0"/>
        </a:xfrm>
      </p:grpSpPr>
      <p:sp>
        <p:nvSpPr>
          <p:cNvPr id="258" name="Google Shape;25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Google Shape;26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2" name="Shape 272"/>
        <p:cNvGrpSpPr/>
        <p:nvPr/>
      </p:nvGrpSpPr>
      <p:grpSpPr>
        <a:xfrm>
          <a:off x="0" y="0"/>
          <a:ext cx="0" cy="0"/>
          <a:chOff x="0" y="0"/>
          <a:chExt cx="0" cy="0"/>
        </a:xfrm>
      </p:grpSpPr>
      <p:sp>
        <p:nvSpPr>
          <p:cNvPr id="273" name="Google Shape;27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rgbClr val="000000"/>
                </a:solidFill>
                <a:latin typeface="Calibri"/>
                <a:ea typeface="Calibri"/>
                <a:cs typeface="Calibri"/>
                <a:sym typeface="Calibri"/>
              </a:rPr>
              <a:t>a bar over a variables indicates that the variable is regarded as an exogenous variable. In other words, the variable does not depend on income Y</a:t>
            </a:r>
            <a:endParaRPr b="0" i="0" sz="1200" u="none" cap="none" strike="noStrike">
              <a:solidFill>
                <a:schemeClr val="dk1"/>
              </a:solidFill>
              <a:latin typeface="Calibri"/>
              <a:ea typeface="Calibri"/>
              <a:cs typeface="Calibri"/>
              <a:sym typeface="Calibri"/>
            </a:endParaRPr>
          </a:p>
        </p:txBody>
      </p:sp>
      <p:sp>
        <p:nvSpPr>
          <p:cNvPr id="275" name="Google Shape;275;p2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2" name="Shape 282"/>
        <p:cNvGrpSpPr/>
        <p:nvPr/>
      </p:nvGrpSpPr>
      <p:grpSpPr>
        <a:xfrm>
          <a:off x="0" y="0"/>
          <a:ext cx="0" cy="0"/>
          <a:chOff x="0" y="0"/>
          <a:chExt cx="0" cy="0"/>
        </a:xfrm>
      </p:grpSpPr>
      <p:sp>
        <p:nvSpPr>
          <p:cNvPr id="283" name="Google Shape;28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9" name="Shape 289"/>
        <p:cNvGrpSpPr/>
        <p:nvPr/>
      </p:nvGrpSpPr>
      <p:grpSpPr>
        <a:xfrm>
          <a:off x="0" y="0"/>
          <a:ext cx="0" cy="0"/>
          <a:chOff x="0" y="0"/>
          <a:chExt cx="0" cy="0"/>
        </a:xfrm>
      </p:grpSpPr>
      <p:sp>
        <p:nvSpPr>
          <p:cNvPr id="290" name="Google Shape;29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4" name="Shape 304"/>
        <p:cNvGrpSpPr/>
        <p:nvPr/>
      </p:nvGrpSpPr>
      <p:grpSpPr>
        <a:xfrm>
          <a:off x="0" y="0"/>
          <a:ext cx="0" cy="0"/>
          <a:chOff x="0" y="0"/>
          <a:chExt cx="0" cy="0"/>
        </a:xfrm>
      </p:grpSpPr>
      <p:sp>
        <p:nvSpPr>
          <p:cNvPr id="305" name="Google Shape;30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3" name="Shape 313"/>
        <p:cNvGrpSpPr/>
        <p:nvPr/>
      </p:nvGrpSpPr>
      <p:grpSpPr>
        <a:xfrm>
          <a:off x="0" y="0"/>
          <a:ext cx="0" cy="0"/>
          <a:chOff x="0" y="0"/>
          <a:chExt cx="0" cy="0"/>
        </a:xfrm>
      </p:grpSpPr>
      <p:sp>
        <p:nvSpPr>
          <p:cNvPr id="314" name="Google Shape;314;g10541dce6f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10541dce6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g10541dce6f_0_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0" name="Shape 320"/>
        <p:cNvGrpSpPr/>
        <p:nvPr/>
      </p:nvGrpSpPr>
      <p:grpSpPr>
        <a:xfrm>
          <a:off x="0" y="0"/>
          <a:ext cx="0" cy="0"/>
          <a:chOff x="0" y="0"/>
          <a:chExt cx="0" cy="0"/>
        </a:xfrm>
      </p:grpSpPr>
      <p:sp>
        <p:nvSpPr>
          <p:cNvPr id="321" name="Google Shape;32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0" name="Shape 340"/>
        <p:cNvGrpSpPr/>
        <p:nvPr/>
      </p:nvGrpSpPr>
      <p:grpSpPr>
        <a:xfrm>
          <a:off x="0" y="0"/>
          <a:ext cx="0" cy="0"/>
          <a:chOff x="0" y="0"/>
          <a:chExt cx="0" cy="0"/>
        </a:xfrm>
      </p:grpSpPr>
      <p:sp>
        <p:nvSpPr>
          <p:cNvPr id="341" name="Google Shape;341;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2" name="Google Shape;342;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Notion: function of I, M could be changed but they are still function of Y. Therefore, we apply the same method to find Y at equilibrium </a:t>
            </a:r>
            <a:endParaRPr b="0" i="0" sz="1200" u="none" cap="none" strike="noStrike">
              <a:solidFill>
                <a:schemeClr val="dk1"/>
              </a:solidFill>
              <a:latin typeface="Calibri"/>
              <a:ea typeface="Calibri"/>
              <a:cs typeface="Calibri"/>
              <a:sym typeface="Calibri"/>
            </a:endParaRPr>
          </a:p>
        </p:txBody>
      </p:sp>
      <p:sp>
        <p:nvSpPr>
          <p:cNvPr id="343" name="Google Shape;343;p3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9" name="Shape 359"/>
        <p:cNvGrpSpPr/>
        <p:nvPr/>
      </p:nvGrpSpPr>
      <p:grpSpPr>
        <a:xfrm>
          <a:off x="0" y="0"/>
          <a:ext cx="0" cy="0"/>
          <a:chOff x="0" y="0"/>
          <a:chExt cx="0" cy="0"/>
        </a:xfrm>
      </p:grpSpPr>
      <p:sp>
        <p:nvSpPr>
          <p:cNvPr id="360" name="Google Shape;360;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8" name="Shape 368"/>
        <p:cNvGrpSpPr/>
        <p:nvPr/>
      </p:nvGrpSpPr>
      <p:grpSpPr>
        <a:xfrm>
          <a:off x="0" y="0"/>
          <a:ext cx="0" cy="0"/>
          <a:chOff x="0" y="0"/>
          <a:chExt cx="0" cy="0"/>
        </a:xfrm>
      </p:grpSpPr>
      <p:sp>
        <p:nvSpPr>
          <p:cNvPr id="369" name="Google Shape;36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5" name="Shape 375"/>
        <p:cNvGrpSpPr/>
        <p:nvPr/>
      </p:nvGrpSpPr>
      <p:grpSpPr>
        <a:xfrm>
          <a:off x="0" y="0"/>
          <a:ext cx="0" cy="0"/>
          <a:chOff x="0" y="0"/>
          <a:chExt cx="0" cy="0"/>
        </a:xfrm>
      </p:grpSpPr>
      <p:sp>
        <p:nvSpPr>
          <p:cNvPr id="376" name="Google Shape;37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2" name="Shape 382"/>
        <p:cNvGrpSpPr/>
        <p:nvPr/>
      </p:nvGrpSpPr>
      <p:grpSpPr>
        <a:xfrm>
          <a:off x="0" y="0"/>
          <a:ext cx="0" cy="0"/>
          <a:chOff x="0" y="0"/>
          <a:chExt cx="0" cy="0"/>
        </a:xfrm>
      </p:grpSpPr>
      <p:sp>
        <p:nvSpPr>
          <p:cNvPr id="383" name="Google Shape;38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9" name="Shape 389"/>
        <p:cNvGrpSpPr/>
        <p:nvPr/>
      </p:nvGrpSpPr>
      <p:grpSpPr>
        <a:xfrm>
          <a:off x="0" y="0"/>
          <a:ext cx="0" cy="0"/>
          <a:chOff x="0" y="0"/>
          <a:chExt cx="0" cy="0"/>
        </a:xfrm>
      </p:grpSpPr>
      <p:sp>
        <p:nvSpPr>
          <p:cNvPr id="390" name="Google Shape;390;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7" name="Shape 397"/>
        <p:cNvGrpSpPr/>
        <p:nvPr/>
      </p:nvGrpSpPr>
      <p:grpSpPr>
        <a:xfrm>
          <a:off x="0" y="0"/>
          <a:ext cx="0" cy="0"/>
          <a:chOff x="0" y="0"/>
          <a:chExt cx="0" cy="0"/>
        </a:xfrm>
      </p:grpSpPr>
      <p:sp>
        <p:nvSpPr>
          <p:cNvPr id="398" name="Google Shape;39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3" name="Shape 403"/>
        <p:cNvGrpSpPr/>
        <p:nvPr/>
      </p:nvGrpSpPr>
      <p:grpSpPr>
        <a:xfrm>
          <a:off x="0" y="0"/>
          <a:ext cx="0" cy="0"/>
          <a:chOff x="0" y="0"/>
          <a:chExt cx="0" cy="0"/>
        </a:xfrm>
      </p:grpSpPr>
      <p:sp>
        <p:nvSpPr>
          <p:cNvPr id="404" name="Google Shape;404;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9" name="Shape 439"/>
        <p:cNvGrpSpPr/>
        <p:nvPr/>
      </p:nvGrpSpPr>
      <p:grpSpPr>
        <a:xfrm>
          <a:off x="0" y="0"/>
          <a:ext cx="0" cy="0"/>
          <a:chOff x="0" y="0"/>
          <a:chExt cx="0" cy="0"/>
        </a:xfrm>
      </p:grpSpPr>
      <p:sp>
        <p:nvSpPr>
          <p:cNvPr id="440" name="Google Shape;44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5" name="Shape 475"/>
        <p:cNvGrpSpPr/>
        <p:nvPr/>
      </p:nvGrpSpPr>
      <p:grpSpPr>
        <a:xfrm>
          <a:off x="0" y="0"/>
          <a:ext cx="0" cy="0"/>
          <a:chOff x="0" y="0"/>
          <a:chExt cx="0" cy="0"/>
        </a:xfrm>
      </p:grpSpPr>
      <p:sp>
        <p:nvSpPr>
          <p:cNvPr id="476" name="Google Shape;476;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1" name="Shape 481"/>
        <p:cNvGrpSpPr/>
        <p:nvPr/>
      </p:nvGrpSpPr>
      <p:grpSpPr>
        <a:xfrm>
          <a:off x="0" y="0"/>
          <a:ext cx="0" cy="0"/>
          <a:chOff x="0" y="0"/>
          <a:chExt cx="0" cy="0"/>
        </a:xfrm>
      </p:grpSpPr>
      <p:sp>
        <p:nvSpPr>
          <p:cNvPr id="482" name="Google Shape;482;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8" name="Shape 488"/>
        <p:cNvGrpSpPr/>
        <p:nvPr/>
      </p:nvGrpSpPr>
      <p:grpSpPr>
        <a:xfrm>
          <a:off x="0" y="0"/>
          <a:ext cx="0" cy="0"/>
          <a:chOff x="0" y="0"/>
          <a:chExt cx="0" cy="0"/>
        </a:xfrm>
      </p:grpSpPr>
      <p:sp>
        <p:nvSpPr>
          <p:cNvPr id="489" name="Google Shape;489;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4" name="Shape 494"/>
        <p:cNvGrpSpPr/>
        <p:nvPr/>
      </p:nvGrpSpPr>
      <p:grpSpPr>
        <a:xfrm>
          <a:off x="0" y="0"/>
          <a:ext cx="0" cy="0"/>
          <a:chOff x="0" y="0"/>
          <a:chExt cx="0" cy="0"/>
        </a:xfrm>
      </p:grpSpPr>
      <p:sp>
        <p:nvSpPr>
          <p:cNvPr id="495" name="Google Shape;495;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bg>
      <p:bgPr>
        <a:blipFill rotWithShape="1">
          <a:blip r:embed="rId2">
            <a:alphaModFix/>
          </a:blip>
          <a:tile algn="tl" flip="none" tx="0" sx="55000" ty="0" sy="55000"/>
        </a:blipFill>
      </p:bgPr>
    </p:bg>
    <p:spTree>
      <p:nvGrpSpPr>
        <p:cNvPr id="17" name="Shape 17"/>
        <p:cNvGrpSpPr/>
        <p:nvPr/>
      </p:nvGrpSpPr>
      <p:grpSpPr>
        <a:xfrm>
          <a:off x="0" y="0"/>
          <a:ext cx="0" cy="0"/>
          <a:chOff x="0" y="0"/>
          <a:chExt cx="0" cy="0"/>
        </a:xfrm>
      </p:grpSpPr>
      <p:sp>
        <p:nvSpPr>
          <p:cNvPr id="18" name="Google Shape;18;p2"/>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9" name="Google Shape;19;p2"/>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0" name="Google Shape;20;p2"/>
          <p:cNvSpPr txBox="1"/>
          <p:nvPr>
            <p:ph idx="1" type="subTitle"/>
          </p:nvPr>
        </p:nvSpPr>
        <p:spPr>
          <a:xfrm>
            <a:off x="1295400" y="3200400"/>
            <a:ext cx="6400800" cy="1600200"/>
          </a:xfrm>
          <a:prstGeom prst="rect">
            <a:avLst/>
          </a:prstGeom>
          <a:noFill/>
          <a:ln>
            <a:noFill/>
          </a:ln>
        </p:spPr>
        <p:txBody>
          <a:bodyPr anchorCtr="0" anchor="t" bIns="91425" lIns="91425" spcFirstLastPara="1" rIns="91425" wrap="square" tIns="91425">
            <a:noAutofit/>
          </a:bodyPr>
          <a:lstStyle>
            <a:lvl1pPr indent="0" lvl="0" marL="0" marR="0" rtl="0" algn="ctr">
              <a:spcBef>
                <a:spcPts val="580"/>
              </a:spcBef>
              <a:spcAft>
                <a:spcPts val="0"/>
              </a:spcAft>
              <a:buClr>
                <a:schemeClr val="accent1"/>
              </a:buClr>
              <a:buSzPts val="2210"/>
              <a:buFont typeface="Noto Sans Symbols"/>
              <a:buNone/>
              <a:defRPr b="0" i="0" sz="2600" u="none" cap="none" strike="noStrike">
                <a:solidFill>
                  <a:schemeClr val="dk2"/>
                </a:solidFill>
                <a:latin typeface="Libre Baskerville"/>
                <a:ea typeface="Libre Baskerville"/>
                <a:cs typeface="Libre Baskerville"/>
                <a:sym typeface="Libre Baskerville"/>
              </a:defRPr>
            </a:lvl1pPr>
            <a:lvl2pPr indent="0" lvl="1" marL="457200" marR="0" rtl="0" algn="ctr">
              <a:spcBef>
                <a:spcPts val="370"/>
              </a:spcBef>
              <a:spcAft>
                <a:spcPts val="0"/>
              </a:spcAft>
              <a:buClr>
                <a:schemeClr val="accent2"/>
              </a:buClr>
              <a:buSzPts val="2040"/>
              <a:buFont typeface="Noto Sans Symbols"/>
              <a:buNone/>
              <a:defRPr b="0" i="0" sz="2400" u="none" cap="none" strike="noStrike">
                <a:solidFill>
                  <a:schemeClr val="dk1"/>
                </a:solidFill>
                <a:latin typeface="Libre Baskerville"/>
                <a:ea typeface="Libre Baskerville"/>
                <a:cs typeface="Libre Baskerville"/>
                <a:sym typeface="Libre Baskerville"/>
              </a:defRPr>
            </a:lvl2pPr>
            <a:lvl3pPr indent="0" lvl="2" marL="914400" marR="0" rtl="0" algn="ctr">
              <a:spcBef>
                <a:spcPts val="370"/>
              </a:spcBef>
              <a:spcAft>
                <a:spcPts val="0"/>
              </a:spcAft>
              <a:buClr>
                <a:srgbClr val="E6AFA9"/>
              </a:buClr>
              <a:buSzPts val="1700"/>
              <a:buFont typeface="Noto Sans Symbols"/>
              <a:buNone/>
              <a:defRPr b="0" i="0" sz="2000" u="none" cap="none" strike="noStrike">
                <a:solidFill>
                  <a:schemeClr val="dk1"/>
                </a:solidFill>
                <a:latin typeface="Libre Baskerville"/>
                <a:ea typeface="Libre Baskerville"/>
                <a:cs typeface="Libre Baskerville"/>
                <a:sym typeface="Libre Baskerville"/>
              </a:defRPr>
            </a:lvl3pPr>
            <a:lvl4pPr indent="0" lvl="3" marL="1371600" marR="0" rtl="0" algn="ctr">
              <a:spcBef>
                <a:spcPts val="370"/>
              </a:spcBef>
              <a:spcAft>
                <a:spcPts val="0"/>
              </a:spcAft>
              <a:buClr>
                <a:schemeClr val="accent3"/>
              </a:buClr>
              <a:buSzPts val="1600"/>
              <a:buFont typeface="Noto Sans Symbols"/>
              <a:buNone/>
              <a:defRPr b="0" i="0" sz="2000" u="none" cap="none" strike="noStrike">
                <a:solidFill>
                  <a:schemeClr val="dk1"/>
                </a:solidFill>
                <a:latin typeface="Libre Baskerville"/>
                <a:ea typeface="Libre Baskerville"/>
                <a:cs typeface="Libre Baskerville"/>
                <a:sym typeface="Libre Baskerville"/>
              </a:defRPr>
            </a:lvl4pPr>
            <a:lvl5pPr indent="0" lvl="4" marL="1828800" marR="0" rtl="0" algn="ctr">
              <a:spcBef>
                <a:spcPts val="370"/>
              </a:spcBef>
              <a:spcAft>
                <a:spcPts val="0"/>
              </a:spcAft>
              <a:buClr>
                <a:schemeClr val="accent3"/>
              </a:buClr>
              <a:buSzPts val="2000"/>
              <a:buFont typeface="Libre Baskerville"/>
              <a:buNone/>
              <a:defRPr b="0" i="0" sz="2000" u="none" cap="none" strike="noStrike">
                <a:solidFill>
                  <a:schemeClr val="dk1"/>
                </a:solidFill>
                <a:latin typeface="Libre Baskerville"/>
                <a:ea typeface="Libre Baskerville"/>
                <a:cs typeface="Libre Baskerville"/>
                <a:sym typeface="Libre Baskerville"/>
              </a:defRPr>
            </a:lvl5pPr>
            <a:lvl6pPr indent="0" lvl="5" marL="2286000" marR="0" rtl="0" algn="ctr">
              <a:spcBef>
                <a:spcPts val="370"/>
              </a:spcBef>
              <a:spcAft>
                <a:spcPts val="0"/>
              </a:spcAft>
              <a:buClr>
                <a:schemeClr val="accent3"/>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ctr">
              <a:spcBef>
                <a:spcPts val="370"/>
              </a:spcBef>
              <a:spcAft>
                <a:spcPts val="0"/>
              </a:spcAft>
              <a:buClr>
                <a:schemeClr val="accent2"/>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ctr">
              <a:spcBef>
                <a:spcPts val="370"/>
              </a:spcBef>
              <a:spcAft>
                <a:spcPts val="0"/>
              </a:spcAft>
              <a:buClr>
                <a:srgbClr val="E6AF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ctr">
              <a:spcBef>
                <a:spcPts val="370"/>
              </a:spcBef>
              <a:spcAft>
                <a:spcPts val="0"/>
              </a:spcAft>
              <a:buClr>
                <a:srgbClr val="CAAB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1" name="Google Shape;21;p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2" name="Google Shape;22;p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3" name="Google Shape;23;p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4" name="Google Shape;24;p2"/>
          <p:cNvSpPr/>
          <p:nvPr/>
        </p:nvSpPr>
        <p:spPr>
          <a:xfrm>
            <a:off x="62931" y="1449303"/>
            <a:ext cx="9021537" cy="152734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5" name="Google Shape;25;p2"/>
          <p:cNvSpPr/>
          <p:nvPr/>
        </p:nvSpPr>
        <p:spPr>
          <a:xfrm>
            <a:off x="62931" y="1396720"/>
            <a:ext cx="9021537" cy="120580"/>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6" name="Google Shape;26;p2"/>
          <p:cNvSpPr/>
          <p:nvPr/>
        </p:nvSpPr>
        <p:spPr>
          <a:xfrm>
            <a:off x="62931" y="2976649"/>
            <a:ext cx="9021537" cy="110532"/>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7" name="Google Shape;27;p2"/>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rgbClr val="FFFFFF"/>
              </a:buClr>
              <a:buSzPts val="1400"/>
              <a:buFont typeface="Source Sans Pro"/>
              <a:buNone/>
              <a:defRPr b="0" i="0" sz="4000" u="none" cap="none" strike="noStrike">
                <a:solidFill>
                  <a:srgbClr val="FFFFFF"/>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8" name="Shape 28"/>
        <p:cNvGrpSpPr/>
        <p:nvPr/>
      </p:nvGrpSpPr>
      <p:grpSpPr>
        <a:xfrm>
          <a:off x="0" y="0"/>
          <a:ext cx="0" cy="0"/>
          <a:chOff x="0" y="0"/>
          <a:chExt cx="0" cy="0"/>
        </a:xfrm>
      </p:grpSpPr>
      <p:sp>
        <p:nvSpPr>
          <p:cNvPr id="29" name="Google Shape;29;p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0" name="Google Shape;30;p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1" name="Google Shape;31;p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2" name="Google Shape;32;p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blipFill rotWithShape="1">
          <a:blip r:embed="rId2">
            <a:alphaModFix/>
          </a:blip>
          <a:tile algn="tl" flip="none" tx="0" sx="55000" ty="0" sy="55000"/>
        </a:blipFill>
      </p:bgPr>
    </p:bg>
    <p:spTree>
      <p:nvGrpSpPr>
        <p:cNvPr id="34" name="Shape 34"/>
        <p:cNvGrpSpPr/>
        <p:nvPr/>
      </p:nvGrpSpPr>
      <p:grpSpPr>
        <a:xfrm>
          <a:off x="0" y="0"/>
          <a:ext cx="0" cy="0"/>
          <a:chOff x="0" y="0"/>
          <a:chExt cx="0" cy="0"/>
        </a:xfrm>
      </p:grpSpPr>
      <p:sp>
        <p:nvSpPr>
          <p:cNvPr id="35" name="Google Shape;35;p4"/>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36" name="Google Shape;36;p4"/>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37" name="Google Shape;37;p4"/>
          <p:cNvSpPr txBox="1"/>
          <p:nvPr>
            <p:ph type="title"/>
          </p:nvPr>
        </p:nvSpPr>
        <p:spPr>
          <a:xfrm>
            <a:off x="722313" y="952500"/>
            <a:ext cx="7772400" cy="1362075"/>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8" name="Google Shape;38;p4"/>
          <p:cNvSpPr txBox="1"/>
          <p:nvPr>
            <p:ph idx="1" type="body"/>
          </p:nvPr>
        </p:nvSpPr>
        <p:spPr>
          <a:xfrm>
            <a:off x="722313" y="2547938"/>
            <a:ext cx="7772400" cy="1338262"/>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2400" u="none" cap="none" strike="noStrike">
                <a:solidFill>
                  <a:srgbClr val="888888"/>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800" u="none" cap="none" strike="noStrike">
                <a:solidFill>
                  <a:srgbClr val="888888"/>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600" u="none" cap="none" strike="noStrike">
                <a:solidFill>
                  <a:srgbClr val="888888"/>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1400" u="none" cap="none" strike="noStrike">
                <a:solidFill>
                  <a:srgbClr val="888888"/>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1400" u="none" cap="none" strike="noStrike">
                <a:solidFill>
                  <a:srgbClr val="888888"/>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39" name="Google Shape;39;p4"/>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40" name="Google Shape;40;p4"/>
          <p:cNvSpPr txBox="1"/>
          <p:nvPr>
            <p:ph idx="11" type="ftr"/>
          </p:nvPr>
        </p:nvSpPr>
        <p:spPr>
          <a:xfrm>
            <a:off x="800100" y="6172200"/>
            <a:ext cx="40005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41" name="Google Shape;41;p4"/>
          <p:cNvSpPr/>
          <p:nvPr/>
        </p:nvSpPr>
        <p:spPr>
          <a:xfrm flipH="1" rot="10800000">
            <a:off x="69412" y="2376830"/>
            <a:ext cx="9013515"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42" name="Google Shape;42;p4"/>
          <p:cNvSpPr/>
          <p:nvPr/>
        </p:nvSpPr>
        <p:spPr>
          <a:xfrm>
            <a:off x="69146" y="2341475"/>
            <a:ext cx="9013781"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43" name="Google Shape;43;p4"/>
          <p:cNvSpPr/>
          <p:nvPr/>
        </p:nvSpPr>
        <p:spPr>
          <a:xfrm>
            <a:off x="68306" y="2468880"/>
            <a:ext cx="9014621" cy="457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44" name="Google Shape;44;p4"/>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45" name="Shape 45"/>
        <p:cNvGrpSpPr/>
        <p:nvPr/>
      </p:nvGrpSpPr>
      <p:grpSpPr>
        <a:xfrm>
          <a:off x="0" y="0"/>
          <a:ext cx="0" cy="0"/>
          <a:chOff x="0" y="0"/>
          <a:chExt cx="0" cy="0"/>
        </a:xfrm>
      </p:grpSpPr>
      <p:sp>
        <p:nvSpPr>
          <p:cNvPr id="46" name="Google Shape;46;p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7" name="Google Shape;47;p5"/>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48" name="Google Shape;48;p5"/>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49" name="Google Shape;49;p5"/>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50" name="Google Shape;50;p5"/>
          <p:cNvSpPr txBox="1"/>
          <p:nvPr>
            <p:ph idx="1" type="body"/>
          </p:nvPr>
        </p:nvSpPr>
        <p:spPr>
          <a:xfrm>
            <a:off x="91440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1" name="Google Shape;51;p5"/>
          <p:cNvSpPr txBox="1"/>
          <p:nvPr>
            <p:ph idx="2" type="body"/>
          </p:nvPr>
        </p:nvSpPr>
        <p:spPr>
          <a:xfrm>
            <a:off x="493395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52" name="Shape 52"/>
        <p:cNvGrpSpPr/>
        <p:nvPr/>
      </p:nvGrpSpPr>
      <p:grpSpPr>
        <a:xfrm>
          <a:off x="0" y="0"/>
          <a:ext cx="0" cy="0"/>
          <a:chOff x="0" y="0"/>
          <a:chExt cx="0" cy="0"/>
        </a:xfrm>
      </p:grpSpPr>
      <p:sp>
        <p:nvSpPr>
          <p:cNvPr id="53" name="Google Shape;53;p6"/>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4" name="Google Shape;54;p6"/>
          <p:cNvSpPr txBox="1"/>
          <p:nvPr>
            <p:ph idx="1" type="body"/>
          </p:nvPr>
        </p:nvSpPr>
        <p:spPr>
          <a:xfrm>
            <a:off x="9144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5" name="Google Shape;55;p6"/>
          <p:cNvSpPr txBox="1"/>
          <p:nvPr>
            <p:ph idx="2" type="body"/>
          </p:nvPr>
        </p:nvSpPr>
        <p:spPr>
          <a:xfrm>
            <a:off x="49530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6" name="Google Shape;56;p6"/>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57" name="Google Shape;57;p6"/>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58" name="Google Shape;58;p6"/>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6"/>
          <p:cNvSpPr txBox="1"/>
          <p:nvPr>
            <p:ph idx="3" type="body"/>
          </p:nvPr>
        </p:nvSpPr>
        <p:spPr>
          <a:xfrm>
            <a:off x="9144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0" name="Google Shape;60;p6"/>
          <p:cNvSpPr txBox="1"/>
          <p:nvPr>
            <p:ph idx="4" type="body"/>
          </p:nvPr>
        </p:nvSpPr>
        <p:spPr>
          <a:xfrm>
            <a:off x="49530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61" name="Shape 61"/>
        <p:cNvGrpSpPr/>
        <p:nvPr/>
      </p:nvGrpSpPr>
      <p:grpSpPr>
        <a:xfrm>
          <a:off x="0" y="0"/>
          <a:ext cx="0" cy="0"/>
          <a:chOff x="0" y="0"/>
          <a:chExt cx="0" cy="0"/>
        </a:xfrm>
      </p:grpSpPr>
      <p:sp>
        <p:nvSpPr>
          <p:cNvPr id="62" name="Google Shape;62;p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3" name="Google Shape;63;p7"/>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4" name="Google Shape;64;p7"/>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5" name="Google Shape;65;p7"/>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6" name="Shape 66"/>
        <p:cNvGrpSpPr/>
        <p:nvPr/>
      </p:nvGrpSpPr>
      <p:grpSpPr>
        <a:xfrm>
          <a:off x="0" y="0"/>
          <a:ext cx="0" cy="0"/>
          <a:chOff x="0" y="0"/>
          <a:chExt cx="0" cy="0"/>
        </a:xfrm>
      </p:grpSpPr>
      <p:sp>
        <p:nvSpPr>
          <p:cNvPr id="67" name="Google Shape;67;p8"/>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8" name="Google Shape;68;p8"/>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9" name="Google Shape;69;p8"/>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70" name="Shape 70"/>
        <p:cNvGrpSpPr/>
        <p:nvPr/>
      </p:nvGrpSpPr>
      <p:grpSpPr>
        <a:xfrm>
          <a:off x="0" y="0"/>
          <a:ext cx="0" cy="0"/>
          <a:chOff x="0" y="0"/>
          <a:chExt cx="0" cy="0"/>
        </a:xfrm>
      </p:grpSpPr>
      <p:sp>
        <p:nvSpPr>
          <p:cNvPr id="71" name="Google Shape;71;p9"/>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72" name="Google Shape;72;p9"/>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73" name="Google Shape;73;p9"/>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4" name="Google Shape;74;p9"/>
          <p:cNvSpPr txBox="1"/>
          <p:nvPr>
            <p:ph idx="1" type="body"/>
          </p:nvPr>
        </p:nvSpPr>
        <p:spPr>
          <a:xfrm>
            <a:off x="914400" y="1600200"/>
            <a:ext cx="1905000" cy="449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800" u="none" cap="none" strike="noStrike">
                <a:solidFill>
                  <a:schemeClr val="dk1"/>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2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0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9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5" name="Google Shape;75;p9"/>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6" name="Google Shape;76;p9"/>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7" name="Google Shape;77;p9"/>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78" name="Google Shape;78;p9"/>
          <p:cNvSpPr txBox="1"/>
          <p:nvPr>
            <p:ph idx="2" type="body"/>
          </p:nvPr>
        </p:nvSpPr>
        <p:spPr>
          <a:xfrm>
            <a:off x="2971800" y="1600200"/>
            <a:ext cx="5715000" cy="44958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79" name="Shape 79"/>
        <p:cNvGrpSpPr/>
        <p:nvPr/>
      </p:nvGrpSpPr>
      <p:grpSpPr>
        <a:xfrm>
          <a:off x="0" y="0"/>
          <a:ext cx="0" cy="0"/>
          <a:chOff x="0" y="0"/>
          <a:chExt cx="0" cy="0"/>
        </a:xfrm>
      </p:grpSpPr>
      <p:sp>
        <p:nvSpPr>
          <p:cNvPr id="80" name="Google Shape;80;p10"/>
          <p:cNvSpPr txBox="1"/>
          <p:nvPr>
            <p:ph type="title"/>
          </p:nvPr>
        </p:nvSpPr>
        <p:spPr>
          <a:xfrm>
            <a:off x="914400" y="4900550"/>
            <a:ext cx="7315200" cy="522288"/>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28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1" name="Google Shape;81;p10"/>
          <p:cNvSpPr txBox="1"/>
          <p:nvPr>
            <p:ph idx="1" type="body"/>
          </p:nvPr>
        </p:nvSpPr>
        <p:spPr>
          <a:xfrm>
            <a:off x="914400" y="5445825"/>
            <a:ext cx="7315200" cy="68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600" u="none" cap="none" strike="noStrike">
                <a:solidFill>
                  <a:schemeClr val="dk1"/>
                </a:solidFill>
                <a:latin typeface="Libre Baskerville"/>
                <a:ea typeface="Libre Baskerville"/>
                <a:cs typeface="Libre Baskerville"/>
                <a:sym typeface="Libre Baskerville"/>
              </a:defRPr>
            </a:lvl1pPr>
            <a:lvl2pPr indent="-293369" lvl="1" marL="914400" marR="0" rtl="0" algn="l">
              <a:spcBef>
                <a:spcPts val="370"/>
              </a:spcBef>
              <a:spcAft>
                <a:spcPts val="0"/>
              </a:spcAft>
              <a:buClr>
                <a:schemeClr val="accent2"/>
              </a:buClr>
              <a:buSzPts val="1020"/>
              <a:buFont typeface="Noto Sans Symbols"/>
              <a:buChar char="●"/>
              <a:defRPr b="0" i="0" sz="1200" u="none" cap="none" strike="noStrike">
                <a:solidFill>
                  <a:schemeClr val="dk1"/>
                </a:solidFill>
                <a:latin typeface="Libre Baskerville"/>
                <a:ea typeface="Libre Baskerville"/>
                <a:cs typeface="Libre Baskerville"/>
                <a:sym typeface="Libre Baskerville"/>
              </a:defRPr>
            </a:lvl2pPr>
            <a:lvl3pPr indent="-282575" lvl="2" marL="1371600" marR="0" rtl="0" algn="l">
              <a:spcBef>
                <a:spcPts val="370"/>
              </a:spcBef>
              <a:spcAft>
                <a:spcPts val="0"/>
              </a:spcAft>
              <a:buClr>
                <a:srgbClr val="E6AFA9"/>
              </a:buClr>
              <a:buSzPts val="850"/>
              <a:buFont typeface="Noto Sans Symbols"/>
              <a:buChar char="●"/>
              <a:defRPr b="0" i="0" sz="1000" u="none" cap="none" strike="noStrike">
                <a:solidFill>
                  <a:schemeClr val="dk1"/>
                </a:solidFill>
                <a:latin typeface="Libre Baskerville"/>
                <a:ea typeface="Libre Baskerville"/>
                <a:cs typeface="Libre Baskerville"/>
                <a:sym typeface="Libre Baskerville"/>
              </a:defRPr>
            </a:lvl3pPr>
            <a:lvl4pPr indent="-274319" lvl="3" marL="1828800" marR="0" rtl="0" algn="l">
              <a:spcBef>
                <a:spcPts val="370"/>
              </a:spcBef>
              <a:spcAft>
                <a:spcPts val="0"/>
              </a:spcAft>
              <a:buClr>
                <a:schemeClr val="accent3"/>
              </a:buClr>
              <a:buSzPts val="720"/>
              <a:buFont typeface="Noto Sans Symbols"/>
              <a:buChar char="●"/>
              <a:defRPr b="0" i="0" sz="900" u="none" cap="none" strike="noStrike">
                <a:solidFill>
                  <a:schemeClr val="dk1"/>
                </a:solidFill>
                <a:latin typeface="Libre Baskerville"/>
                <a:ea typeface="Libre Baskerville"/>
                <a:cs typeface="Libre Baskerville"/>
                <a:sym typeface="Libre Baskerville"/>
              </a:defRPr>
            </a:lvl4pPr>
            <a:lvl5pPr indent="-285750" lvl="4" marL="2286000" marR="0" rtl="0" algn="l">
              <a:spcBef>
                <a:spcPts val="370"/>
              </a:spcBef>
              <a:spcAft>
                <a:spcPts val="0"/>
              </a:spcAft>
              <a:buClr>
                <a:schemeClr val="accent3"/>
              </a:buClr>
              <a:buSzPts val="900"/>
              <a:buFont typeface="Libre Baskerville"/>
              <a:buChar char="o"/>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2" name="Google Shape;82;p10"/>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3" name="Google Shape;83;p10"/>
          <p:cNvSpPr txBox="1"/>
          <p:nvPr>
            <p:ph idx="11" type="ftr"/>
          </p:nvPr>
        </p:nvSpPr>
        <p:spPr>
          <a:xfrm>
            <a:off x="914400" y="6172200"/>
            <a:ext cx="38862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4" name="Google Shape;84;p10"/>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10"/>
          <p:cNvSpPr/>
          <p:nvPr/>
        </p:nvSpPr>
        <p:spPr>
          <a:xfrm flipH="1" rot="10800000">
            <a:off x="68307" y="4683555"/>
            <a:ext cx="9006840"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6" name="Google Shape;86;p10"/>
          <p:cNvSpPr/>
          <p:nvPr/>
        </p:nvSpPr>
        <p:spPr>
          <a:xfrm>
            <a:off x="68508" y="4650474"/>
            <a:ext cx="9006639"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7" name="Google Shape;87;p10"/>
          <p:cNvSpPr/>
          <p:nvPr/>
        </p:nvSpPr>
        <p:spPr>
          <a:xfrm>
            <a:off x="68510" y="4773224"/>
            <a:ext cx="9006637" cy="48807"/>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8" name="Google Shape;88;p10"/>
          <p:cNvSpPr/>
          <p:nvPr>
            <p:ph idx="2" type="pic"/>
          </p:nvPr>
        </p:nvSpPr>
        <p:spPr>
          <a:xfrm>
            <a:off x="68308" y="66675"/>
            <a:ext cx="9001873" cy="4581525"/>
          </a:xfrm>
          <a:prstGeom prst="round2SameRect">
            <a:avLst>
              <a:gd fmla="val 7101" name="adj1"/>
              <a:gd fmla="val 0" name="adj2"/>
            </a:avLst>
          </a:prstGeom>
          <a:solidFill>
            <a:schemeClr val="lt2"/>
          </a:solid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indent="0" lvl="0" marL="0" marR="0" rtl="0" algn="l">
              <a:spcBef>
                <a:spcPts val="580"/>
              </a:spcBef>
              <a:spcAft>
                <a:spcPts val="0"/>
              </a:spcAft>
              <a:buClr>
                <a:schemeClr val="accent1"/>
              </a:buClr>
              <a:buSzPts val="1400"/>
              <a:buFont typeface="Noto Sans Symbols"/>
              <a:buNone/>
              <a:defRPr b="0" i="0" sz="3200" u="none" cap="none" strike="noStrike">
                <a:solidFill>
                  <a:schemeClr val="dk1"/>
                </a:solidFill>
                <a:latin typeface="Libre Baskerville"/>
                <a:ea typeface="Libre Baskerville"/>
                <a:cs typeface="Libre Baskerville"/>
                <a:sym typeface="Libre Baskerville"/>
              </a:defRPr>
            </a:lvl1pPr>
            <a:lvl2pPr indent="-231140" lvl="1" marL="54864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238760" lvl="2" marL="82296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233680" lvl="3" marL="109728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228600" lvl="4" marL="13716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236220" lvl="5" marL="164592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231139" lvl="6" marL="192024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238760" lvl="7" marL="219456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233679" lvl="8" marL="246888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89" name="Shape 89"/>
        <p:cNvGrpSpPr/>
        <p:nvPr/>
      </p:nvGrpSpPr>
      <p:grpSpPr>
        <a:xfrm>
          <a:off x="0" y="0"/>
          <a:ext cx="0" cy="0"/>
          <a:chOff x="0" y="0"/>
          <a:chExt cx="0" cy="0"/>
        </a:xfrm>
      </p:grpSpPr>
      <p:sp>
        <p:nvSpPr>
          <p:cNvPr id="90" name="Google Shape;90;p1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1" name="Google Shape;91;p11"/>
          <p:cNvSpPr txBox="1"/>
          <p:nvPr>
            <p:ph idx="1" type="body"/>
          </p:nvPr>
        </p:nvSpPr>
        <p:spPr>
          <a:xfrm rot="5400000">
            <a:off x="2514600" y="-152400"/>
            <a:ext cx="4572000" cy="77724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92" name="Google Shape;92;p1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3" name="Google Shape;93;p1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4" name="Google Shape;94;p1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95" name="Shape 95"/>
        <p:cNvGrpSpPr/>
        <p:nvPr/>
      </p:nvGrpSpPr>
      <p:grpSpPr>
        <a:xfrm>
          <a:off x="0" y="0"/>
          <a:ext cx="0" cy="0"/>
          <a:chOff x="0" y="0"/>
          <a:chExt cx="0" cy="0"/>
        </a:xfrm>
      </p:grpSpPr>
      <p:sp>
        <p:nvSpPr>
          <p:cNvPr id="96" name="Google Shape;96;p12"/>
          <p:cNvSpPr txBox="1"/>
          <p:nvPr>
            <p:ph type="title"/>
          </p:nvPr>
        </p:nvSpPr>
        <p:spPr>
          <a:xfrm rot="5400000">
            <a:off x="4709477" y="2194564"/>
            <a:ext cx="5851525" cy="201168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7" name="Google Shape;97;p12"/>
          <p:cNvSpPr txBox="1"/>
          <p:nvPr>
            <p:ph idx="1" type="body"/>
          </p:nvPr>
        </p:nvSpPr>
        <p:spPr>
          <a:xfrm rot="5400000">
            <a:off x="769937" y="419103"/>
            <a:ext cx="5851525" cy="55626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98" name="Google Shape;98;p1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9" name="Google Shape;99;p1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0" name="Google Shape;100;p1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1" name="Google Shape;11;p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2" name="Google Shape;12;p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 name="Google Shape;13;p1"/>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 name="Google Shape;14;p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5" name="Google Shape;15;p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6" name="Google Shape;16;p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15.png"/><Relationship Id="rId5"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42.png"/><Relationship Id="rId5" Type="http://schemas.openxmlformats.org/officeDocument/2006/relationships/image" Target="../media/image23.png"/><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20.png"/><Relationship Id="rId5"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5.png"/><Relationship Id="rId4" Type="http://schemas.openxmlformats.org/officeDocument/2006/relationships/image" Target="../media/image24.png"/><Relationship Id="rId5" Type="http://schemas.openxmlformats.org/officeDocument/2006/relationships/image" Target="../media/image17.png"/><Relationship Id="rId6"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png"/><Relationship Id="rId4" Type="http://schemas.openxmlformats.org/officeDocument/2006/relationships/image" Target="../media/image22.png"/><Relationship Id="rId5" Type="http://schemas.openxmlformats.org/officeDocument/2006/relationships/image" Target="../media/image12.png"/><Relationship Id="rId6" Type="http://schemas.openxmlformats.org/officeDocument/2006/relationships/image" Target="../media/image26.png"/></Relationships>
</file>

<file path=ppt/slides/_rels/slide25.xml.rels><?xml version="1.0" encoding="UTF-8" standalone="yes"?><Relationships xmlns="http://schemas.openxmlformats.org/package/2006/relationships"><Relationship Id="rId11" Type="http://schemas.openxmlformats.org/officeDocument/2006/relationships/image" Target="../media/image44.png"/><Relationship Id="rId10" Type="http://schemas.openxmlformats.org/officeDocument/2006/relationships/image" Target="../media/image37.png"/><Relationship Id="rId13" Type="http://schemas.openxmlformats.org/officeDocument/2006/relationships/image" Target="../media/image34.png"/><Relationship Id="rId12" Type="http://schemas.openxmlformats.org/officeDocument/2006/relationships/image" Target="../media/image32.png"/><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8.png"/><Relationship Id="rId4" Type="http://schemas.openxmlformats.org/officeDocument/2006/relationships/image" Target="../media/image19.png"/><Relationship Id="rId9" Type="http://schemas.openxmlformats.org/officeDocument/2006/relationships/image" Target="../media/image38.png"/><Relationship Id="rId5" Type="http://schemas.openxmlformats.org/officeDocument/2006/relationships/image" Target="../media/image25.png"/><Relationship Id="rId6" Type="http://schemas.openxmlformats.org/officeDocument/2006/relationships/image" Target="../media/image27.png"/><Relationship Id="rId7" Type="http://schemas.openxmlformats.org/officeDocument/2006/relationships/image" Target="../media/image31.png"/><Relationship Id="rId8"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0.png"/><Relationship Id="rId4" Type="http://schemas.openxmlformats.org/officeDocument/2006/relationships/image" Target="../media/image40.png"/><Relationship Id="rId5" Type="http://schemas.openxmlformats.org/officeDocument/2006/relationships/image" Target="../media/image4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4" name="Shape 104"/>
        <p:cNvGrpSpPr/>
        <p:nvPr/>
      </p:nvGrpSpPr>
      <p:grpSpPr>
        <a:xfrm>
          <a:off x="0" y="0"/>
          <a:ext cx="0" cy="0"/>
          <a:chOff x="0" y="0"/>
          <a:chExt cx="0" cy="0"/>
        </a:xfrm>
      </p:grpSpPr>
      <p:sp>
        <p:nvSpPr>
          <p:cNvPr id="105" name="Google Shape;105;p13"/>
          <p:cNvSpPr txBox="1"/>
          <p:nvPr>
            <p:ph idx="1" type="subTitle"/>
          </p:nvPr>
        </p:nvSpPr>
        <p:spPr>
          <a:xfrm>
            <a:off x="1295400" y="3200400"/>
            <a:ext cx="6400800" cy="1600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Mentor Pham Xuan Truong</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truongpx@ftu.edu.vn</a:t>
            </a:r>
            <a:endParaRPr b="0" i="0" sz="2600" u="none" cap="none" strike="noStrike">
              <a:solidFill>
                <a:schemeClr val="dk2"/>
              </a:solidFill>
              <a:latin typeface="Libre Baskerville"/>
              <a:ea typeface="Libre Baskerville"/>
              <a:cs typeface="Libre Baskerville"/>
              <a:sym typeface="Libre Baskerville"/>
            </a:endParaRPr>
          </a:p>
        </p:txBody>
      </p:sp>
      <p:sp>
        <p:nvSpPr>
          <p:cNvPr id="106" name="Google Shape;106;p13"/>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45700">
            <a:noAutofit/>
          </a:bodyPr>
          <a:lstStyle/>
          <a:p>
            <a:pPr indent="0" lvl="0" marL="0" marR="0" rtl="0" algn="ctr">
              <a:spcBef>
                <a:spcPts val="0"/>
              </a:spcBef>
              <a:spcAft>
                <a:spcPts val="0"/>
              </a:spcAft>
              <a:buClr>
                <a:srgbClr val="FFFFFF"/>
              </a:buClr>
              <a:buFont typeface="Source Sans Pro"/>
              <a:buNone/>
            </a:pPr>
            <a:r>
              <a:rPr b="0" i="0" lang="en-US" sz="4000" u="none" cap="none" strike="noStrike">
                <a:solidFill>
                  <a:srgbClr val="FFFFFF"/>
                </a:solidFill>
                <a:latin typeface="Source Sans Pro"/>
                <a:ea typeface="Source Sans Pro"/>
                <a:cs typeface="Source Sans Pro"/>
                <a:sym typeface="Source Sans Pro"/>
              </a:rPr>
              <a:t>Chapter 7 Aggregate expenditure and fiscal policy</a:t>
            </a:r>
            <a:endParaRPr b="0" i="0" sz="4000" u="none" cap="none" strike="noStrike">
              <a:solidFill>
                <a:srgbClr val="FFFFFF"/>
              </a:solidFill>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0" name="Shape 110"/>
        <p:cNvGrpSpPr/>
        <p:nvPr/>
      </p:nvGrpSpPr>
      <p:grpSpPr>
        <a:xfrm>
          <a:off x="0" y="0"/>
          <a:ext cx="0" cy="0"/>
          <a:chOff x="0" y="0"/>
          <a:chExt cx="0" cy="0"/>
        </a:xfrm>
      </p:grpSpPr>
      <p:sp>
        <p:nvSpPr>
          <p:cNvPr id="111" name="Google Shape;111;p1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Content</a:t>
            </a:r>
            <a:endParaRPr b="0" i="0" sz="4000" u="none" cap="none" strike="noStrike">
              <a:solidFill>
                <a:schemeClr val="dk2"/>
              </a:solidFill>
              <a:latin typeface="Source Sans Pro"/>
              <a:ea typeface="Source Sans Pro"/>
              <a:cs typeface="Source Sans Pro"/>
              <a:sym typeface="Source Sans Pro"/>
            </a:endParaRPr>
          </a:p>
        </p:txBody>
      </p:sp>
      <p:sp>
        <p:nvSpPr>
          <p:cNvPr id="112" name="Google Shape;112;p14"/>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 Aggregate expenditure model (Keynesian cross point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2 Mathematical form of aggregate expenditure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3 Aggregate expenditure model and aggregate demand</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 Fiscal policy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1 What is fiscal policy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2 Effects of fiscal policy on the economy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3 Fiscal policy and government budget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7" name="Shape 117"/>
        <p:cNvGrpSpPr/>
        <p:nvPr/>
      </p:nvGrpSpPr>
      <p:grpSpPr>
        <a:xfrm>
          <a:off x="0" y="0"/>
          <a:ext cx="0" cy="0"/>
          <a:chOff x="0" y="0"/>
          <a:chExt cx="0" cy="0"/>
        </a:xfrm>
      </p:grpSpPr>
      <p:sp>
        <p:nvSpPr>
          <p:cNvPr id="118" name="Google Shape;118;p15"/>
          <p:cNvSpPr txBox="1"/>
          <p:nvPr>
            <p:ph type="title"/>
          </p:nvPr>
        </p:nvSpPr>
        <p:spPr>
          <a:xfrm>
            <a:off x="914400" y="274638"/>
            <a:ext cx="7772400" cy="1143000"/>
          </a:xfrm>
          <a:prstGeom prst="rect">
            <a:avLst/>
          </a:prstGeom>
          <a:noFill/>
          <a:ln>
            <a:noFill/>
          </a:ln>
        </p:spPr>
        <p:txBody>
          <a:bodyPr anchorCtr="0" anchor="b" bIns="45700" lIns="91425" spcFirstLastPara="1" rIns="91425" wrap="square" tIns="45700">
            <a:noAutofit/>
          </a:bodyPr>
          <a:lstStyle/>
          <a:p>
            <a:pPr indent="0" lvl="0" marL="0" marR="0" rtl="0" algn="l">
              <a:spcBef>
                <a:spcPts val="0"/>
              </a:spcBef>
              <a:spcAft>
                <a:spcPts val="0"/>
              </a:spcAft>
              <a:buClr>
                <a:schemeClr val="dk2"/>
              </a:buClr>
              <a:buFont typeface="Source Sans Pro"/>
              <a:buNone/>
            </a:pPr>
            <a:r>
              <a:t/>
            </a:r>
            <a:endParaRPr b="0" i="0" sz="4000" u="none" cap="none" strike="noStrike">
              <a:solidFill>
                <a:schemeClr val="dk2"/>
              </a:solidFill>
              <a:latin typeface="Source Sans Pro"/>
              <a:ea typeface="Source Sans Pro"/>
              <a:cs typeface="Source Sans Pro"/>
              <a:sym typeface="Source Sans Pro"/>
            </a:endParaRPr>
          </a:p>
        </p:txBody>
      </p:sp>
      <p:sp>
        <p:nvSpPr>
          <p:cNvPr id="119" name="Google Shape;119;p15"/>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133985" lvl="0" marL="274320" marR="0" rtl="0" algn="l">
              <a:spcBef>
                <a:spcPts val="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120" name="Google Shape;120;p15"/>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4" name="Shape 124"/>
        <p:cNvGrpSpPr/>
        <p:nvPr/>
      </p:nvGrpSpPr>
      <p:grpSpPr>
        <a:xfrm>
          <a:off x="0" y="0"/>
          <a:ext cx="0" cy="0"/>
          <a:chOff x="0" y="0"/>
          <a:chExt cx="0" cy="0"/>
        </a:xfrm>
      </p:grpSpPr>
      <p:sp>
        <p:nvSpPr>
          <p:cNvPr id="125" name="Google Shape;125;p1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1"/>
              </a:buClr>
              <a:buFont typeface="Source Sans Pro"/>
              <a:buNone/>
            </a:pPr>
            <a:r>
              <a:rPr b="0" i="0" lang="en-US" sz="3600" u="sng" cap="none" strike="noStrike">
                <a:solidFill>
                  <a:schemeClr val="dk1"/>
                </a:solidFill>
                <a:latin typeface="Source Sans Pro"/>
                <a:ea typeface="Source Sans Pro"/>
                <a:cs typeface="Source Sans Pro"/>
                <a:sym typeface="Source Sans Pro"/>
              </a:rPr>
              <a:t>Personal and marital life of Keynes</a:t>
            </a:r>
            <a:br>
              <a:rPr b="0" i="0" lang="en-US" sz="3600" u="sng" cap="none" strike="noStrike">
                <a:solidFill>
                  <a:srgbClr val="FFFF00"/>
                </a:solidFill>
                <a:latin typeface="Source Sans Pro"/>
                <a:ea typeface="Source Sans Pro"/>
                <a:cs typeface="Source Sans Pro"/>
                <a:sym typeface="Source Sans Pro"/>
              </a:rPr>
            </a:br>
            <a:endParaRPr b="0" i="0" sz="3600" u="none" cap="none" strike="noStrike">
              <a:solidFill>
                <a:schemeClr val="dk2"/>
              </a:solidFill>
              <a:latin typeface="Source Sans Pro"/>
              <a:ea typeface="Source Sans Pro"/>
              <a:cs typeface="Source Sans Pro"/>
              <a:sym typeface="Source Sans Pro"/>
            </a:endParaRPr>
          </a:p>
        </p:txBody>
      </p:sp>
      <p:sp>
        <p:nvSpPr>
          <p:cNvPr id="126" name="Google Shape;126;p16"/>
          <p:cNvSpPr txBox="1"/>
          <p:nvPr>
            <p:ph idx="1" type="body"/>
          </p:nvPr>
        </p:nvSpPr>
        <p:spPr>
          <a:xfrm>
            <a:off x="304800" y="1066800"/>
            <a:ext cx="8534400" cy="5334000"/>
          </a:xfrm>
          <a:prstGeom prst="rect">
            <a:avLst/>
          </a:prstGeom>
          <a:noFill/>
          <a:ln>
            <a:noFill/>
          </a:ln>
        </p:spPr>
        <p:txBody>
          <a:bodyPr anchorCtr="0" anchor="t" bIns="45700" lIns="91425" spcFirstLastPara="1" rIns="91425" wrap="square" tIns="45700">
            <a:noAutofit/>
          </a:bodyPr>
          <a:lstStyle/>
          <a:p>
            <a:pPr indent="-274320" lvl="0" marL="274320" marR="0" rtl="0" algn="just">
              <a:lnSpc>
                <a:spcPct val="80000"/>
              </a:lnSpc>
              <a:spcBef>
                <a:spcPts val="0"/>
              </a:spcBef>
              <a:spcAft>
                <a:spcPts val="0"/>
              </a:spcAft>
              <a:buClr>
                <a:schemeClr val="accent1"/>
              </a:buClr>
              <a:buSzPts val="2202"/>
              <a:buFont typeface="Noto Sans Symbols"/>
              <a:buChar char="●"/>
            </a:pPr>
            <a:r>
              <a:rPr b="0" i="0" lang="en-US" sz="2590" u="none" cap="none" strike="noStrike">
                <a:solidFill>
                  <a:schemeClr val="dk1"/>
                </a:solidFill>
                <a:latin typeface="Libre Baskerville"/>
                <a:ea typeface="Libre Baskerville"/>
                <a:cs typeface="Libre Baskerville"/>
                <a:sym typeface="Libre Baskerville"/>
              </a:rPr>
              <a:t>Born at 6 Harvey Road, Cambridge, John Maynard Keynes was the son of John Neville Keynes, an economics lecturer at Cambridge University, and Florence Ada Brown, a successful author and a social reformist. His younger brother Geoffrey Keynes (1887–1982) was a surgeon and bibliophile and his younger sister Margaret (1890–1974) married the Nobel-prize-winning physiologist Archibald Hill. Keynes was very tall at 1.98 m (6 ft 6 in).</a:t>
            </a:r>
            <a:endParaRPr/>
          </a:p>
          <a:p>
            <a:pPr indent="-134524" lvl="0" marL="274320" marR="0" rtl="0" algn="just">
              <a:lnSpc>
                <a:spcPct val="80000"/>
              </a:lnSpc>
              <a:spcBef>
                <a:spcPts val="580"/>
              </a:spcBef>
              <a:spcAft>
                <a:spcPts val="0"/>
              </a:spcAft>
              <a:buClr>
                <a:schemeClr val="accent1"/>
              </a:buClr>
              <a:buSzPts val="2202"/>
              <a:buFont typeface="Noto Sans Symbols"/>
              <a:buNone/>
            </a:pPr>
            <a:r>
              <a:t/>
            </a:r>
            <a:endParaRPr b="0" i="0" sz="2590" u="none" cap="none" strike="noStrike">
              <a:solidFill>
                <a:schemeClr val="dk1"/>
              </a:solidFill>
              <a:latin typeface="Libre Baskerville"/>
              <a:ea typeface="Libre Baskerville"/>
              <a:cs typeface="Libre Baskerville"/>
              <a:sym typeface="Libre Baskerville"/>
            </a:endParaRPr>
          </a:p>
          <a:p>
            <a:pPr indent="-274320" lvl="0" marL="274320" marR="0" rtl="0" algn="just">
              <a:lnSpc>
                <a:spcPct val="80000"/>
              </a:lnSpc>
              <a:spcBef>
                <a:spcPts val="580"/>
              </a:spcBef>
              <a:spcAft>
                <a:spcPts val="0"/>
              </a:spcAft>
              <a:buClr>
                <a:schemeClr val="accent1"/>
              </a:buClr>
              <a:buSzPts val="2202"/>
              <a:buFont typeface="Noto Sans Symbols"/>
              <a:buChar char="●"/>
            </a:pPr>
            <a:r>
              <a:rPr b="0" i="0" lang="en-US" sz="2590" u="none" cap="none" strike="noStrike">
                <a:solidFill>
                  <a:schemeClr val="dk1"/>
                </a:solidFill>
                <a:latin typeface="Libre Baskerville"/>
                <a:ea typeface="Libre Baskerville"/>
                <a:cs typeface="Libre Baskerville"/>
                <a:sym typeface="Libre Baskerville"/>
              </a:rPr>
              <a:t>In 1918, Keynes met Lydia Lopokova, a well-known Russian ballerina, and they married in 1925. By most accounts, the marriage was a happy one. Before meeting Lopokova, Keynes's love interests had been men, including a relationship with the artist Duncan Grant and with the writer Lytton Strachey. For medical reasons, Keynes and Lopokova were unable to have children, though both his siblings had children of note</a:t>
            </a:r>
            <a:endParaRPr b="0" i="0" sz="2405"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0" name="Shape 130"/>
        <p:cNvGrpSpPr/>
        <p:nvPr/>
      </p:nvGrpSpPr>
      <p:grpSpPr>
        <a:xfrm>
          <a:off x="0" y="0"/>
          <a:ext cx="0" cy="0"/>
          <a:chOff x="0" y="0"/>
          <a:chExt cx="0" cy="0"/>
        </a:xfrm>
      </p:grpSpPr>
      <p:sp>
        <p:nvSpPr>
          <p:cNvPr id="131" name="Google Shape;131;p1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
        <p:nvSpPr>
          <p:cNvPr id="132" name="Google Shape;132;p17"/>
          <p:cNvSpPr txBox="1"/>
          <p:nvPr>
            <p:ph idx="1" type="body"/>
          </p:nvPr>
        </p:nvSpPr>
        <p:spPr>
          <a:xfrm>
            <a:off x="381000" y="1447800"/>
            <a:ext cx="8305800" cy="5029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lnSpc>
                <a:spcPct val="90000"/>
              </a:lnSpc>
              <a:spcBef>
                <a:spcPts val="58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Main idea</a:t>
            </a:r>
            <a:endParaRPr/>
          </a:p>
          <a:p>
            <a:pPr indent="0" lvl="0" marL="0" marR="0" rtl="0" algn="just">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The Great Depression </a:t>
            </a:r>
            <a:r>
              <a:rPr b="0" i="0" lang="en-US" sz="2405" u="none" cap="none" strike="noStrike">
                <a:solidFill>
                  <a:schemeClr val="dk1"/>
                </a:solidFill>
                <a:latin typeface="Libre Baskerville"/>
                <a:ea typeface="Libre Baskerville"/>
                <a:cs typeface="Libre Baskerville"/>
                <a:sym typeface="Libre Baskerville"/>
              </a:rPr>
              <a:t>caused many economists to question the validity of classical economic theory They  believed they needed a new model to explain such a pervasive  economic downturn and to suggest that government policies might ease some of the economic hardship that society was experiencing.</a:t>
            </a:r>
            <a:endParaRPr/>
          </a:p>
          <a:p>
            <a:pPr indent="0" lvl="0" marL="0" marR="0" rtl="0" algn="just">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In 1936, John Maynard Keynes wrote </a:t>
            </a:r>
            <a:r>
              <a:rPr b="0" i="1" lang="en-US" sz="2405" u="none" cap="none" strike="noStrike">
                <a:solidFill>
                  <a:schemeClr val="dk1"/>
                </a:solidFill>
                <a:latin typeface="Libre Baskerville"/>
                <a:ea typeface="Libre Baskerville"/>
                <a:cs typeface="Libre Baskerville"/>
                <a:sym typeface="Libre Baskerville"/>
              </a:rPr>
              <a:t>The General Theory of Employment, Interest and Money. </a:t>
            </a:r>
            <a:r>
              <a:rPr b="0" i="0" lang="en-US" sz="2405" u="none" cap="none" strike="noStrike">
                <a:solidFill>
                  <a:schemeClr val="dk1"/>
                </a:solidFill>
                <a:latin typeface="Libre Baskerville"/>
                <a:ea typeface="Libre Baskerville"/>
                <a:cs typeface="Libre Baskerville"/>
                <a:sym typeface="Libre Baskerville"/>
              </a:rPr>
              <a:t>In it, he proposed a new way to analyze the economy, which he presented as an alternative to the classical theory. Keynes proposed that </a:t>
            </a:r>
            <a:r>
              <a:rPr b="1" i="1" lang="en-US" sz="2405" u="none" cap="none" strike="noStrike">
                <a:solidFill>
                  <a:schemeClr val="dk1"/>
                </a:solidFill>
                <a:latin typeface="Libre Baskerville"/>
                <a:ea typeface="Libre Baskerville"/>
                <a:cs typeface="Libre Baskerville"/>
                <a:sym typeface="Libre Baskerville"/>
              </a:rPr>
              <a:t>low aggregate demand is responsible for the low income and high unemployment that characterize economic downturns</a:t>
            </a:r>
            <a:r>
              <a:rPr b="0" i="0" lang="en-US" sz="2405" u="none" cap="none" strike="noStrike">
                <a:solidFill>
                  <a:schemeClr val="dk1"/>
                </a:solidFill>
                <a:latin typeface="Libre Baskerville"/>
                <a:ea typeface="Libre Baskerville"/>
                <a:cs typeface="Libre Baskerville"/>
                <a:sym typeface="Libre Baskerville"/>
              </a:rPr>
              <a:t>. </a:t>
            </a:r>
            <a:r>
              <a:rPr b="1" i="1" lang="en-US" sz="2405" u="none" cap="none" strike="noStrike">
                <a:solidFill>
                  <a:schemeClr val="dk1"/>
                </a:solidFill>
                <a:latin typeface="Libre Baskerville"/>
                <a:ea typeface="Libre Baskerville"/>
                <a:cs typeface="Libre Baskerville"/>
                <a:sym typeface="Libre Baskerville"/>
              </a:rPr>
              <a:t>He criticized the notion that aggregate supply alone determines national income.</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6" name="Shape 136"/>
        <p:cNvGrpSpPr/>
        <p:nvPr/>
      </p:nvGrpSpPr>
      <p:grpSpPr>
        <a:xfrm>
          <a:off x="0" y="0"/>
          <a:ext cx="0" cy="0"/>
          <a:chOff x="0" y="0"/>
          <a:chExt cx="0" cy="0"/>
        </a:xfrm>
      </p:grpSpPr>
      <p:sp>
        <p:nvSpPr>
          <p:cNvPr id="137" name="Google Shape;137;p1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lnSpc>
                <a:spcPct val="90000"/>
              </a:lnSpc>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Main idea</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just">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the </a:t>
            </a:r>
            <a:r>
              <a:rPr b="0" i="1" lang="en-US" sz="2600" u="none" cap="none" strike="noStrike">
                <a:solidFill>
                  <a:schemeClr val="dk1"/>
                </a:solidFill>
                <a:latin typeface="Libre Baskerville"/>
                <a:ea typeface="Libre Baskerville"/>
                <a:cs typeface="Libre Baskerville"/>
                <a:sym typeface="Libre Baskerville"/>
              </a:rPr>
              <a:t>General Theory of Money, Interest and Employment, </a:t>
            </a:r>
            <a:r>
              <a:rPr b="0" i="0" lang="en-US" sz="2600" u="none" cap="none" strike="noStrike">
                <a:solidFill>
                  <a:schemeClr val="dk1"/>
                </a:solidFill>
                <a:latin typeface="Libre Baskerville"/>
                <a:ea typeface="Libre Baskerville"/>
                <a:cs typeface="Libre Baskerville"/>
                <a:sym typeface="Libre Baskerville"/>
              </a:rPr>
              <a:t>Keynes proposed that </a:t>
            </a:r>
            <a:r>
              <a:rPr b="1" i="1" lang="en-US" sz="2600" u="none" cap="none" strike="noStrike">
                <a:solidFill>
                  <a:schemeClr val="dk1"/>
                </a:solidFill>
                <a:latin typeface="Libre Baskerville"/>
                <a:ea typeface="Libre Baskerville"/>
                <a:cs typeface="Libre Baskerville"/>
                <a:sym typeface="Libre Baskerville"/>
              </a:rPr>
              <a:t>an economy’s total income was, in the short run, determined largely by the desire to spend by households, firms and the government (i.e. aggregate demand)</a:t>
            </a:r>
            <a:r>
              <a:rPr b="0" i="0" lang="en-US" sz="2600" u="none" cap="none" strike="noStrike">
                <a:solidFill>
                  <a:schemeClr val="dk1"/>
                </a:solidFill>
                <a:latin typeface="Libre Baskerville"/>
                <a:ea typeface="Libre Baskerville"/>
                <a:cs typeface="Libre Baskerville"/>
                <a:sym typeface="Libre Baskerville"/>
              </a:rPr>
              <a:t>.  The more people want to spend, the more goods and services firms can sell.  The more firms can sell, the more  output they will choose to produce and the more workers they will choose to hire.  Thus, the problem during recessions and depressions, according to Keynes, was inadequate spending.  The Keynesian cross is an attempt to model this insight.</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38" name="Google Shape;138;p1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2" name="Shape 142"/>
        <p:cNvGrpSpPr/>
        <p:nvPr/>
      </p:nvGrpSpPr>
      <p:grpSpPr>
        <a:xfrm>
          <a:off x="0" y="0"/>
          <a:ext cx="0" cy="0"/>
          <a:chOff x="0" y="0"/>
          <a:chExt cx="0" cy="0"/>
        </a:xfrm>
      </p:grpSpPr>
      <p:sp>
        <p:nvSpPr>
          <p:cNvPr id="143" name="Google Shape;143;p19"/>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Other assumptions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Prices, Wages and Interest Rate are Constant: this implies the rigidity of specific market due to objective reasons</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The Economy Operates at less than full Employment: this implies that firms are willing to supply any amount of the good at a given price P. In other words, assume that the supply of goods is completely elastic at price P. This assumption is generally valid only in the short run</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p:txBody>
      </p:sp>
      <p:sp>
        <p:nvSpPr>
          <p:cNvPr id="144" name="Google Shape;144;p1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8" name="Shape 148"/>
        <p:cNvGrpSpPr/>
        <p:nvPr/>
      </p:nvGrpSpPr>
      <p:grpSpPr>
        <a:xfrm>
          <a:off x="0" y="0"/>
          <a:ext cx="0" cy="0"/>
          <a:chOff x="0" y="0"/>
          <a:chExt cx="0" cy="0"/>
        </a:xfrm>
      </p:grpSpPr>
      <p:sp>
        <p:nvSpPr>
          <p:cNvPr id="149" name="Google Shape;149;p20"/>
          <p:cNvSpPr txBox="1"/>
          <p:nvPr>
            <p:ph idx="1" type="body"/>
          </p:nvPr>
        </p:nvSpPr>
        <p:spPr>
          <a:xfrm>
            <a:off x="533400" y="1447800"/>
            <a:ext cx="8458200" cy="52578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lnSpc>
                <a:spcPct val="90000"/>
              </a:lnSpc>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Main idea illustrated by AD – AS model</a:t>
            </a:r>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Compare to the idea of classical economists (2 special cases of AD – AS which imply behavior of the economy in (very) short run and long run)</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50" name="Google Shape;150;p20"/>
          <p:cNvSpPr txBox="1"/>
          <p:nvPr>
            <p:ph type="title"/>
          </p:nvPr>
        </p:nvSpPr>
        <p:spPr>
          <a:xfrm>
            <a:off x="7620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grpSp>
        <p:nvGrpSpPr>
          <p:cNvPr id="151" name="Google Shape;151;p20"/>
          <p:cNvGrpSpPr/>
          <p:nvPr/>
        </p:nvGrpSpPr>
        <p:grpSpPr>
          <a:xfrm>
            <a:off x="1295400" y="2790825"/>
            <a:ext cx="6659562" cy="2819400"/>
            <a:chOff x="768" y="2112"/>
            <a:chExt cx="4195" cy="1776"/>
          </a:xfrm>
        </p:grpSpPr>
        <p:grpSp>
          <p:nvGrpSpPr>
            <p:cNvPr id="152" name="Google Shape;152;p20"/>
            <p:cNvGrpSpPr/>
            <p:nvPr/>
          </p:nvGrpSpPr>
          <p:grpSpPr>
            <a:xfrm>
              <a:off x="1968" y="2230"/>
              <a:ext cx="1440" cy="1440"/>
              <a:chOff x="1968" y="2230"/>
              <a:chExt cx="1440" cy="1440"/>
            </a:xfrm>
          </p:grpSpPr>
          <p:cxnSp>
            <p:nvCxnSpPr>
              <p:cNvPr id="153" name="Google Shape;153;p20"/>
              <p:cNvCxnSpPr/>
              <p:nvPr/>
            </p:nvCxnSpPr>
            <p:spPr>
              <a:xfrm>
                <a:off x="2688" y="2950"/>
                <a:ext cx="0" cy="1440"/>
              </a:xfrm>
              <a:prstGeom prst="straightConnector1">
                <a:avLst/>
              </a:prstGeom>
              <a:noFill/>
              <a:ln cap="flat" cmpd="sng" w="9525">
                <a:solidFill>
                  <a:schemeClr val="dk1"/>
                </a:solidFill>
                <a:prstDash val="solid"/>
                <a:round/>
                <a:headEnd len="sm" w="sm" type="none"/>
                <a:tailEnd len="sm" w="sm" type="none"/>
              </a:ln>
            </p:spPr>
          </p:cxnSp>
          <p:cxnSp>
            <p:nvCxnSpPr>
              <p:cNvPr id="154" name="Google Shape;154;p20"/>
              <p:cNvCxnSpPr/>
              <p:nvPr/>
            </p:nvCxnSpPr>
            <p:spPr>
              <a:xfrm>
                <a:off x="1968" y="2230"/>
                <a:ext cx="0" cy="1440"/>
              </a:xfrm>
              <a:prstGeom prst="straightConnector1">
                <a:avLst/>
              </a:prstGeom>
              <a:noFill/>
              <a:ln cap="flat" cmpd="sng" w="9525">
                <a:solidFill>
                  <a:schemeClr val="dk1"/>
                </a:solidFill>
                <a:prstDash val="solid"/>
                <a:round/>
                <a:headEnd len="sm" w="sm" type="none"/>
                <a:tailEnd len="sm" w="sm" type="none"/>
              </a:ln>
            </p:spPr>
          </p:cxnSp>
        </p:grpSp>
        <p:cxnSp>
          <p:nvCxnSpPr>
            <p:cNvPr id="155" name="Google Shape;155;p20"/>
            <p:cNvCxnSpPr/>
            <p:nvPr/>
          </p:nvCxnSpPr>
          <p:spPr>
            <a:xfrm>
              <a:off x="2688" y="2326"/>
              <a:ext cx="0" cy="1440"/>
            </a:xfrm>
            <a:prstGeom prst="straightConnector1">
              <a:avLst/>
            </a:prstGeom>
            <a:noFill/>
            <a:ln cap="flat" cmpd="sng" w="9525">
              <a:solidFill>
                <a:schemeClr val="dk1"/>
              </a:solidFill>
              <a:prstDash val="solid"/>
              <a:round/>
              <a:headEnd len="sm" w="sm" type="none"/>
              <a:tailEnd len="sm" w="sm" type="none"/>
            </a:ln>
          </p:spPr>
        </p:cxnSp>
        <p:sp>
          <p:nvSpPr>
            <p:cNvPr id="156" name="Google Shape;156;p20"/>
            <p:cNvSpPr txBox="1"/>
            <p:nvPr/>
          </p:nvSpPr>
          <p:spPr>
            <a:xfrm>
              <a:off x="768" y="2112"/>
              <a:ext cx="1197" cy="2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Libre Baskerville"/>
                  <a:ea typeface="Libre Baskerville"/>
                  <a:cs typeface="Libre Baskerville"/>
                  <a:sym typeface="Libre Baskerville"/>
                </a:rPr>
                <a:t>Price Level, P</a:t>
              </a:r>
              <a:endParaRPr/>
            </a:p>
          </p:txBody>
        </p:sp>
        <p:sp>
          <p:nvSpPr>
            <p:cNvPr id="157" name="Google Shape;157;p20"/>
            <p:cNvSpPr txBox="1"/>
            <p:nvPr/>
          </p:nvSpPr>
          <p:spPr>
            <a:xfrm>
              <a:off x="3408" y="3600"/>
              <a:ext cx="1555" cy="2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Libre Baskerville"/>
                  <a:ea typeface="Libre Baskerville"/>
                  <a:cs typeface="Libre Baskerville"/>
                  <a:sym typeface="Libre Baskerville"/>
                </a:rPr>
                <a:t>Income, Output, Y</a:t>
              </a:r>
              <a:endParaRPr/>
            </a:p>
          </p:txBody>
        </p:sp>
        <p:sp>
          <p:nvSpPr>
            <p:cNvPr id="158" name="Google Shape;158;p20"/>
            <p:cNvSpPr txBox="1"/>
            <p:nvPr/>
          </p:nvSpPr>
          <p:spPr>
            <a:xfrm>
              <a:off x="3360" y="2888"/>
              <a:ext cx="597" cy="2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Libre Baskerville"/>
                  <a:ea typeface="Libre Baskerville"/>
                  <a:cs typeface="Libre Baskerville"/>
                  <a:sym typeface="Libre Baskerville"/>
                </a:rPr>
                <a:t>SRAS</a:t>
              </a:r>
              <a:endParaRPr/>
            </a:p>
          </p:txBody>
        </p:sp>
      </p:grpSp>
      <p:grpSp>
        <p:nvGrpSpPr>
          <p:cNvPr id="159" name="Google Shape;159;p20"/>
          <p:cNvGrpSpPr/>
          <p:nvPr/>
        </p:nvGrpSpPr>
        <p:grpSpPr>
          <a:xfrm>
            <a:off x="3276600" y="2968625"/>
            <a:ext cx="2667000" cy="2620963"/>
            <a:chOff x="2352" y="2230"/>
            <a:chExt cx="1680" cy="1651"/>
          </a:xfrm>
        </p:grpSpPr>
        <p:sp>
          <p:nvSpPr>
            <p:cNvPr id="160" name="Google Shape;160;p20"/>
            <p:cNvSpPr txBox="1"/>
            <p:nvPr/>
          </p:nvSpPr>
          <p:spPr>
            <a:xfrm>
              <a:off x="3398" y="3406"/>
              <a:ext cx="324" cy="2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Libre Baskerville"/>
                  <a:ea typeface="Libre Baskerville"/>
                  <a:cs typeface="Libre Baskerville"/>
                  <a:sym typeface="Libre Baskerville"/>
                </a:rPr>
                <a:t>AD</a:t>
              </a:r>
              <a:endParaRPr b="0" i="0" sz="1800" u="none" cap="none" strike="noStrike">
                <a:solidFill>
                  <a:schemeClr val="dk1"/>
                </a:solidFill>
                <a:latin typeface="Libre Baskerville"/>
                <a:ea typeface="Libre Baskerville"/>
                <a:cs typeface="Libre Baskerville"/>
                <a:sym typeface="Libre Baskerville"/>
              </a:endParaRPr>
            </a:p>
          </p:txBody>
        </p:sp>
        <p:grpSp>
          <p:nvGrpSpPr>
            <p:cNvPr id="161" name="Google Shape;161;p20"/>
            <p:cNvGrpSpPr/>
            <p:nvPr/>
          </p:nvGrpSpPr>
          <p:grpSpPr>
            <a:xfrm>
              <a:off x="2352" y="2230"/>
              <a:ext cx="1680" cy="1651"/>
              <a:chOff x="2352" y="2230"/>
              <a:chExt cx="1680" cy="1651"/>
            </a:xfrm>
          </p:grpSpPr>
          <p:grpSp>
            <p:nvGrpSpPr>
              <p:cNvPr id="162" name="Google Shape;162;p20"/>
              <p:cNvGrpSpPr/>
              <p:nvPr/>
            </p:nvGrpSpPr>
            <p:grpSpPr>
              <a:xfrm>
                <a:off x="2352" y="2230"/>
                <a:ext cx="1680" cy="1651"/>
                <a:chOff x="2352" y="2230"/>
                <a:chExt cx="1680" cy="1651"/>
              </a:xfrm>
            </p:grpSpPr>
            <p:cxnSp>
              <p:nvCxnSpPr>
                <p:cNvPr id="163" name="Google Shape;163;p20"/>
                <p:cNvCxnSpPr/>
                <p:nvPr/>
              </p:nvCxnSpPr>
              <p:spPr>
                <a:xfrm>
                  <a:off x="2688" y="3072"/>
                  <a:ext cx="0" cy="598"/>
                </a:xfrm>
                <a:prstGeom prst="straightConnector1">
                  <a:avLst/>
                </a:prstGeom>
                <a:noFill/>
                <a:ln cap="flat" cmpd="sng" w="9525">
                  <a:solidFill>
                    <a:schemeClr val="dk1"/>
                  </a:solidFill>
                  <a:prstDash val="dot"/>
                  <a:round/>
                  <a:headEnd len="sm" w="sm" type="none"/>
                  <a:tailEnd len="sm" w="sm" type="none"/>
                </a:ln>
              </p:spPr>
            </p:cxnSp>
            <p:sp>
              <p:nvSpPr>
                <p:cNvPr id="164" name="Google Shape;164;p20"/>
                <p:cNvSpPr/>
                <p:nvPr/>
              </p:nvSpPr>
              <p:spPr>
                <a:xfrm rot="10800000">
                  <a:off x="2352" y="2230"/>
                  <a:ext cx="1680" cy="1248"/>
                </a:xfrm>
                <a:custGeom>
                  <a:rect b="b" l="l" r="r" t="t"/>
                  <a:pathLst>
                    <a:path extrusionOk="0" fill="none" h="120000" w="120000">
                      <a:moveTo>
                        <a:pt x="42661" y="-5"/>
                      </a:moveTo>
                      <a:cubicBezTo>
                        <a:pt x="86314" y="17646"/>
                        <a:pt x="116462" y="60632"/>
                        <a:pt x="119994" y="110279"/>
                      </a:cubicBezTo>
                    </a:path>
                    <a:path extrusionOk="0" h="120000" w="120000">
                      <a:moveTo>
                        <a:pt x="42661" y="-5"/>
                      </a:moveTo>
                      <a:cubicBezTo>
                        <a:pt x="86314" y="17646"/>
                        <a:pt x="116462" y="60632"/>
                        <a:pt x="119994" y="110279"/>
                      </a:cubicBezTo>
                      <a:lnTo>
                        <a:pt x="0" y="120000"/>
                      </a:lnTo>
                      <a:close/>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sp>
              <p:nvSpPr>
                <p:cNvPr id="165" name="Google Shape;165;p20"/>
                <p:cNvSpPr txBox="1"/>
                <p:nvPr/>
              </p:nvSpPr>
              <p:spPr>
                <a:xfrm>
                  <a:off x="2582" y="3631"/>
                  <a:ext cx="312" cy="2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Libre Baskerville"/>
                      <a:ea typeface="Libre Baskerville"/>
                      <a:cs typeface="Libre Baskerville"/>
                      <a:sym typeface="Libre Baskerville"/>
                    </a:rPr>
                    <a:t>Y*</a:t>
                  </a:r>
                  <a:endParaRPr/>
                </a:p>
              </p:txBody>
            </p:sp>
          </p:grpSp>
          <p:sp>
            <p:nvSpPr>
              <p:cNvPr id="166" name="Google Shape;166;p20"/>
              <p:cNvSpPr/>
              <p:nvPr/>
            </p:nvSpPr>
            <p:spPr>
              <a:xfrm>
                <a:off x="2640" y="2998"/>
                <a:ext cx="96" cy="96"/>
              </a:xfrm>
              <a:prstGeom prst="ellipse">
                <a:avLst/>
              </a:prstGeom>
              <a:solidFill>
                <a:schemeClr val="accen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grpSp>
      </p:grpSp>
      <p:grpSp>
        <p:nvGrpSpPr>
          <p:cNvPr id="167" name="Google Shape;167;p20"/>
          <p:cNvGrpSpPr/>
          <p:nvPr/>
        </p:nvGrpSpPr>
        <p:grpSpPr>
          <a:xfrm>
            <a:off x="3543300" y="2895600"/>
            <a:ext cx="2209800" cy="2681288"/>
            <a:chOff x="2544" y="2192"/>
            <a:chExt cx="1392" cy="1689"/>
          </a:xfrm>
        </p:grpSpPr>
        <p:cxnSp>
          <p:nvCxnSpPr>
            <p:cNvPr id="168" name="Google Shape;168;p20"/>
            <p:cNvCxnSpPr/>
            <p:nvPr/>
          </p:nvCxnSpPr>
          <p:spPr>
            <a:xfrm>
              <a:off x="2928" y="3072"/>
              <a:ext cx="0" cy="598"/>
            </a:xfrm>
            <a:prstGeom prst="straightConnector1">
              <a:avLst/>
            </a:prstGeom>
            <a:noFill/>
            <a:ln cap="rnd" cmpd="sng" w="9525">
              <a:solidFill>
                <a:schemeClr val="dk1"/>
              </a:solidFill>
              <a:prstDash val="dot"/>
              <a:round/>
              <a:headEnd len="sm" w="sm" type="none"/>
              <a:tailEnd len="sm" w="sm" type="none"/>
            </a:ln>
          </p:spPr>
        </p:cxnSp>
        <p:sp>
          <p:nvSpPr>
            <p:cNvPr id="169" name="Google Shape;169;p20"/>
            <p:cNvSpPr txBox="1"/>
            <p:nvPr/>
          </p:nvSpPr>
          <p:spPr>
            <a:xfrm>
              <a:off x="2822" y="3631"/>
              <a:ext cx="341" cy="2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Libre Baskerville"/>
                  <a:ea typeface="Libre Baskerville"/>
                  <a:cs typeface="Libre Baskerville"/>
                  <a:sym typeface="Libre Baskerville"/>
                </a:rPr>
                <a:t>Y*'</a:t>
              </a:r>
              <a:endParaRPr/>
            </a:p>
          </p:txBody>
        </p:sp>
        <p:grpSp>
          <p:nvGrpSpPr>
            <p:cNvPr id="170" name="Google Shape;170;p20"/>
            <p:cNvGrpSpPr/>
            <p:nvPr/>
          </p:nvGrpSpPr>
          <p:grpSpPr>
            <a:xfrm>
              <a:off x="2544" y="2192"/>
              <a:ext cx="1392" cy="1287"/>
              <a:chOff x="960" y="1680"/>
              <a:chExt cx="1392" cy="1287"/>
            </a:xfrm>
          </p:grpSpPr>
          <p:grpSp>
            <p:nvGrpSpPr>
              <p:cNvPr id="171" name="Google Shape;171;p20"/>
              <p:cNvGrpSpPr/>
              <p:nvPr/>
            </p:nvGrpSpPr>
            <p:grpSpPr>
              <a:xfrm>
                <a:off x="960" y="1680"/>
                <a:ext cx="1392" cy="1287"/>
                <a:chOff x="960" y="1680"/>
                <a:chExt cx="1392" cy="1287"/>
              </a:xfrm>
            </p:grpSpPr>
            <p:sp>
              <p:nvSpPr>
                <p:cNvPr id="172" name="Google Shape;172;p20"/>
                <p:cNvSpPr/>
                <p:nvPr/>
              </p:nvSpPr>
              <p:spPr>
                <a:xfrm rot="10800000">
                  <a:off x="960" y="1680"/>
                  <a:ext cx="1392" cy="1200"/>
                </a:xfrm>
                <a:custGeom>
                  <a:rect b="b" l="l" r="r" t="t"/>
                  <a:pathLst>
                    <a:path extrusionOk="0" fill="none" h="120000" w="120000">
                      <a:moveTo>
                        <a:pt x="42661" y="-5"/>
                      </a:moveTo>
                      <a:cubicBezTo>
                        <a:pt x="86314" y="17646"/>
                        <a:pt x="116462" y="60632"/>
                        <a:pt x="119994" y="110279"/>
                      </a:cubicBezTo>
                    </a:path>
                    <a:path extrusionOk="0" h="120000" w="120000">
                      <a:moveTo>
                        <a:pt x="42661" y="-5"/>
                      </a:moveTo>
                      <a:cubicBezTo>
                        <a:pt x="86314" y="17646"/>
                        <a:pt x="116462" y="60632"/>
                        <a:pt x="119994" y="110279"/>
                      </a:cubicBezTo>
                      <a:lnTo>
                        <a:pt x="0" y="120000"/>
                      </a:lnTo>
                      <a:close/>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sp>
              <p:nvSpPr>
                <p:cNvPr id="173" name="Google Shape;173;p20"/>
                <p:cNvSpPr txBox="1"/>
                <p:nvPr/>
              </p:nvSpPr>
              <p:spPr>
                <a:xfrm>
                  <a:off x="1824" y="2736"/>
                  <a:ext cx="350" cy="2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AD'</a:t>
                  </a:r>
                  <a:endParaRPr sz="1800">
                    <a:solidFill>
                      <a:schemeClr val="dk1"/>
                    </a:solidFill>
                    <a:latin typeface="Libre Baskerville"/>
                    <a:ea typeface="Libre Baskerville"/>
                    <a:cs typeface="Libre Baskerville"/>
                    <a:sym typeface="Libre Baskerville"/>
                  </a:endParaRPr>
                </a:p>
              </p:txBody>
            </p:sp>
          </p:grpSp>
          <p:sp>
            <p:nvSpPr>
              <p:cNvPr id="174" name="Google Shape;174;p20"/>
              <p:cNvSpPr/>
              <p:nvPr/>
            </p:nvSpPr>
            <p:spPr>
              <a:xfrm>
                <a:off x="1296" y="2496"/>
                <a:ext cx="96" cy="96"/>
              </a:xfrm>
              <a:prstGeom prst="ellipse">
                <a:avLst/>
              </a:prstGeom>
              <a:solidFill>
                <a:schemeClr val="accen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grpSp>
      </p:grpSp>
      <p:grpSp>
        <p:nvGrpSpPr>
          <p:cNvPr id="175" name="Google Shape;175;p20"/>
          <p:cNvGrpSpPr/>
          <p:nvPr/>
        </p:nvGrpSpPr>
        <p:grpSpPr>
          <a:xfrm>
            <a:off x="3962400" y="2968625"/>
            <a:ext cx="1600200" cy="2620963"/>
            <a:chOff x="2784" y="2230"/>
            <a:chExt cx="1008" cy="1651"/>
          </a:xfrm>
        </p:grpSpPr>
        <p:cxnSp>
          <p:nvCxnSpPr>
            <p:cNvPr id="176" name="Google Shape;176;p20"/>
            <p:cNvCxnSpPr/>
            <p:nvPr/>
          </p:nvCxnSpPr>
          <p:spPr>
            <a:xfrm>
              <a:off x="3120" y="3072"/>
              <a:ext cx="0" cy="598"/>
            </a:xfrm>
            <a:prstGeom prst="straightConnector1">
              <a:avLst/>
            </a:prstGeom>
            <a:noFill/>
            <a:ln cap="rnd" cmpd="sng" w="9525">
              <a:solidFill>
                <a:schemeClr val="dk1"/>
              </a:solidFill>
              <a:prstDash val="dot"/>
              <a:round/>
              <a:headEnd len="sm" w="sm" type="none"/>
              <a:tailEnd len="sm" w="sm" type="none"/>
            </a:ln>
          </p:spPr>
        </p:cxnSp>
        <p:grpSp>
          <p:nvGrpSpPr>
            <p:cNvPr id="177" name="Google Shape;177;p20"/>
            <p:cNvGrpSpPr/>
            <p:nvPr/>
          </p:nvGrpSpPr>
          <p:grpSpPr>
            <a:xfrm>
              <a:off x="2784" y="2230"/>
              <a:ext cx="1008" cy="1095"/>
              <a:chOff x="1200" y="1728"/>
              <a:chExt cx="1008" cy="1095"/>
            </a:xfrm>
          </p:grpSpPr>
          <p:grpSp>
            <p:nvGrpSpPr>
              <p:cNvPr id="178" name="Google Shape;178;p20"/>
              <p:cNvGrpSpPr/>
              <p:nvPr/>
            </p:nvGrpSpPr>
            <p:grpSpPr>
              <a:xfrm>
                <a:off x="1200" y="1728"/>
                <a:ext cx="1008" cy="1095"/>
                <a:chOff x="1200" y="1728"/>
                <a:chExt cx="1008" cy="1095"/>
              </a:xfrm>
            </p:grpSpPr>
            <p:sp>
              <p:nvSpPr>
                <p:cNvPr id="179" name="Google Shape;179;p20"/>
                <p:cNvSpPr/>
                <p:nvPr/>
              </p:nvSpPr>
              <p:spPr>
                <a:xfrm rot="10800000">
                  <a:off x="1200" y="1728"/>
                  <a:ext cx="1008" cy="1008"/>
                </a:xfrm>
                <a:custGeom>
                  <a:rect b="b" l="l" r="r" t="t"/>
                  <a:pathLst>
                    <a:path extrusionOk="0" fill="none" h="120000" w="120000">
                      <a:moveTo>
                        <a:pt x="41023" y="0"/>
                      </a:moveTo>
                      <a:cubicBezTo>
                        <a:pt x="85512" y="17108"/>
                        <a:pt x="116411" y="60283"/>
                        <a:pt x="119994" y="110331"/>
                      </a:cubicBezTo>
                    </a:path>
                    <a:path extrusionOk="0" h="120000" w="120000">
                      <a:moveTo>
                        <a:pt x="41023" y="0"/>
                      </a:moveTo>
                      <a:cubicBezTo>
                        <a:pt x="85512" y="17108"/>
                        <a:pt x="116411" y="60283"/>
                        <a:pt x="119994" y="110331"/>
                      </a:cubicBezTo>
                      <a:lnTo>
                        <a:pt x="0" y="120000"/>
                      </a:lnTo>
                      <a:close/>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sp>
              <p:nvSpPr>
                <p:cNvPr id="180" name="Google Shape;180;p20"/>
                <p:cNvSpPr txBox="1"/>
                <p:nvPr/>
              </p:nvSpPr>
              <p:spPr>
                <a:xfrm>
                  <a:off x="1824" y="2592"/>
                  <a:ext cx="376" cy="2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AD''</a:t>
                  </a:r>
                  <a:endParaRPr sz="1800">
                    <a:solidFill>
                      <a:schemeClr val="dk1"/>
                    </a:solidFill>
                    <a:latin typeface="Libre Baskerville"/>
                    <a:ea typeface="Libre Baskerville"/>
                    <a:cs typeface="Libre Baskerville"/>
                    <a:sym typeface="Libre Baskerville"/>
                  </a:endParaRPr>
                </a:p>
              </p:txBody>
            </p:sp>
          </p:grpSp>
          <p:sp>
            <p:nvSpPr>
              <p:cNvPr id="181" name="Google Shape;181;p20"/>
              <p:cNvSpPr/>
              <p:nvPr/>
            </p:nvSpPr>
            <p:spPr>
              <a:xfrm>
                <a:off x="1488" y="2496"/>
                <a:ext cx="96" cy="96"/>
              </a:xfrm>
              <a:prstGeom prst="ellipse">
                <a:avLst/>
              </a:prstGeom>
              <a:solidFill>
                <a:schemeClr val="accen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grpSp>
        <p:sp>
          <p:nvSpPr>
            <p:cNvPr id="182" name="Google Shape;182;p20"/>
            <p:cNvSpPr/>
            <p:nvPr/>
          </p:nvSpPr>
          <p:spPr>
            <a:xfrm>
              <a:off x="3024" y="3631"/>
              <a:ext cx="370" cy="2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Libre Baskerville"/>
                  <a:ea typeface="Libre Baskerville"/>
                  <a:cs typeface="Libre Baskerville"/>
                  <a:sym typeface="Libre Baskerville"/>
                </a:rPr>
                <a:t>Y*''</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500"/>
                                        <p:tgtEl>
                                          <p:spTgt spid="15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500"/>
                                        <p:tgtEl>
                                          <p:spTgt spid="15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67"/>
                                        </p:tgtEl>
                                        <p:attrNameLst>
                                          <p:attrName>style.visibility</p:attrName>
                                        </p:attrNameLst>
                                      </p:cBhvr>
                                      <p:to>
                                        <p:strVal val="visible"/>
                                      </p:to>
                                    </p:set>
                                    <p:animEffect filter="fade" transition="in">
                                      <p:cBhvr>
                                        <p:cTn dur="500"/>
                                        <p:tgtEl>
                                          <p:spTgt spid="1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5"/>
                                        </p:tgtEl>
                                        <p:attrNameLst>
                                          <p:attrName>style.visibility</p:attrName>
                                        </p:attrNameLst>
                                      </p:cBhvr>
                                      <p:to>
                                        <p:strVal val="visible"/>
                                      </p:to>
                                    </p:set>
                                    <p:animEffect filter="fade" transition="in">
                                      <p:cBhvr>
                                        <p:cTn dur="500"/>
                                        <p:tgtEl>
                                          <p:spTgt spid="1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6" name="Shape 186"/>
        <p:cNvGrpSpPr/>
        <p:nvPr/>
      </p:nvGrpSpPr>
      <p:grpSpPr>
        <a:xfrm>
          <a:off x="0" y="0"/>
          <a:ext cx="0" cy="0"/>
          <a:chOff x="0" y="0"/>
          <a:chExt cx="0" cy="0"/>
        </a:xfrm>
      </p:grpSpPr>
      <p:sp>
        <p:nvSpPr>
          <p:cNvPr id="187" name="Google Shape;187;p21"/>
          <p:cNvSpPr txBox="1"/>
          <p:nvPr>
            <p:ph idx="1" type="body"/>
          </p:nvPr>
        </p:nvSpPr>
        <p:spPr>
          <a:xfrm>
            <a:off x="8382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Building model</a:t>
            </a:r>
            <a:endParaRPr/>
          </a:p>
          <a:p>
            <a:pPr indent="0" lvl="0" marL="0" marR="0" rtl="0" algn="just">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aggregate expenditure model which is illustrated by </a:t>
            </a:r>
            <a:r>
              <a:rPr b="1" i="1" lang="en-US" sz="2600" u="none" cap="none" strike="noStrike">
                <a:solidFill>
                  <a:schemeClr val="dk1"/>
                </a:solidFill>
                <a:latin typeface="Libre Baskerville"/>
                <a:ea typeface="Libre Baskerville"/>
                <a:cs typeface="Libre Baskerville"/>
                <a:sym typeface="Libre Baskerville"/>
              </a:rPr>
              <a:t>vertical axis of expenditure variable </a:t>
            </a:r>
            <a:r>
              <a:rPr b="0" i="0" lang="en-US" sz="2600" u="none" cap="none" strike="noStrike">
                <a:solidFill>
                  <a:schemeClr val="dk1"/>
                </a:solidFill>
                <a:latin typeface="Libre Baskerville"/>
                <a:ea typeface="Libre Baskerville"/>
                <a:cs typeface="Libre Baskerville"/>
                <a:sym typeface="Libre Baskerville"/>
              </a:rPr>
              <a:t>and </a:t>
            </a:r>
            <a:r>
              <a:rPr b="1" i="1" lang="en-US" sz="2600" u="none" cap="none" strike="noStrike">
                <a:solidFill>
                  <a:schemeClr val="dk1"/>
                </a:solidFill>
                <a:latin typeface="Libre Baskerville"/>
                <a:ea typeface="Libre Baskerville"/>
                <a:cs typeface="Libre Baskerville"/>
                <a:sym typeface="Libre Baskerville"/>
              </a:rPr>
              <a:t>horizontal axis of income (i.e. output) variable </a:t>
            </a:r>
            <a:r>
              <a:rPr b="0" i="0" lang="en-US" sz="2600" u="none" cap="none" strike="noStrike">
                <a:solidFill>
                  <a:schemeClr val="dk1"/>
                </a:solidFill>
                <a:latin typeface="Libre Baskerville"/>
                <a:ea typeface="Libre Baskerville"/>
                <a:cs typeface="Libre Baskerville"/>
                <a:sym typeface="Libre Baskerville"/>
              </a:rPr>
              <a:t>has two lines</a:t>
            </a:r>
            <a:endParaRPr/>
          </a:p>
          <a:p>
            <a:pPr indent="0" lvl="0" marL="0" marR="0" rtl="0" algn="just">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Actual expenditure: is the amount households, firms , the government and foreigner </a:t>
            </a:r>
            <a:r>
              <a:rPr b="1" i="1" lang="en-US" sz="2600" u="none" cap="none" strike="noStrike">
                <a:solidFill>
                  <a:schemeClr val="dk1"/>
                </a:solidFill>
                <a:latin typeface="Libre Baskerville"/>
                <a:ea typeface="Libre Baskerville"/>
                <a:cs typeface="Libre Baskerville"/>
                <a:sym typeface="Libre Baskerville"/>
              </a:rPr>
              <a:t>spend</a:t>
            </a:r>
            <a:r>
              <a:rPr b="0" i="0" lang="en-US" sz="2600" u="none" cap="none" strike="noStrike">
                <a:solidFill>
                  <a:schemeClr val="dk1"/>
                </a:solidFill>
                <a:latin typeface="Libre Baskerville"/>
                <a:ea typeface="Libre Baskerville"/>
                <a:cs typeface="Libre Baskerville"/>
                <a:sym typeface="Libre Baskerville"/>
              </a:rPr>
              <a:t> on goods and services (GDP).</a:t>
            </a:r>
            <a:endParaRPr/>
          </a:p>
          <a:p>
            <a:pPr indent="0" lvl="0" marL="0" marR="0" rtl="0" algn="just">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Planned expenditure (or APE – aggregate planned expenditure) is the amount households, firms, the government and the foreigner </a:t>
            </a:r>
            <a:r>
              <a:rPr b="1" i="1" lang="en-US" sz="2600" u="none" cap="none" strike="noStrike">
                <a:solidFill>
                  <a:schemeClr val="dk1"/>
                </a:solidFill>
                <a:latin typeface="Libre Baskerville"/>
                <a:ea typeface="Libre Baskerville"/>
                <a:cs typeface="Libre Baskerville"/>
                <a:sym typeface="Libre Baskerville"/>
              </a:rPr>
              <a:t>would like to spend </a:t>
            </a:r>
            <a:r>
              <a:rPr b="0" i="0" lang="en-US" sz="2600" u="none" cap="none" strike="noStrike">
                <a:solidFill>
                  <a:schemeClr val="dk1"/>
                </a:solidFill>
                <a:latin typeface="Libre Baskerville"/>
                <a:ea typeface="Libre Baskerville"/>
                <a:cs typeface="Libre Baskerville"/>
                <a:sym typeface="Libre Baskerville"/>
              </a:rPr>
              <a:t>on goods and services </a:t>
            </a:r>
            <a:endParaRPr b="0" i="0" sz="2600" u="none" cap="none" strike="noStrike">
              <a:solidFill>
                <a:schemeClr val="dk1"/>
              </a:solidFill>
              <a:latin typeface="Libre Baskerville"/>
              <a:ea typeface="Libre Baskerville"/>
              <a:cs typeface="Libre Baskerville"/>
              <a:sym typeface="Libre Baskerville"/>
            </a:endParaRPr>
          </a:p>
        </p:txBody>
      </p:sp>
      <p:sp>
        <p:nvSpPr>
          <p:cNvPr id="188" name="Google Shape;188;p2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Google Shape;193;p22"/>
          <p:cNvSpPr txBox="1"/>
          <p:nvPr>
            <p:ph idx="1" type="body"/>
          </p:nvPr>
        </p:nvSpPr>
        <p:spPr>
          <a:xfrm>
            <a:off x="914400" y="1447800"/>
            <a:ext cx="7772400" cy="4953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lnSpc>
                <a:spcPct val="90000"/>
              </a:lnSpc>
              <a:spcBef>
                <a:spcPts val="58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Building model</a:t>
            </a:r>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405"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The economy is in equilibrium when: Actual Expenditure = Planned Expenditure (Y=APE) or total income = planned expenditure</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194" name="Google Shape;194;p22"/>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grpSp>
        <p:nvGrpSpPr>
          <p:cNvPr id="195" name="Google Shape;195;p22"/>
          <p:cNvGrpSpPr/>
          <p:nvPr/>
        </p:nvGrpSpPr>
        <p:grpSpPr>
          <a:xfrm>
            <a:off x="2895600" y="2990520"/>
            <a:ext cx="2286000" cy="2286000"/>
            <a:chOff x="1968" y="2230"/>
            <a:chExt cx="1440" cy="1440"/>
          </a:xfrm>
        </p:grpSpPr>
        <p:cxnSp>
          <p:nvCxnSpPr>
            <p:cNvPr id="196" name="Google Shape;196;p22"/>
            <p:cNvCxnSpPr/>
            <p:nvPr/>
          </p:nvCxnSpPr>
          <p:spPr>
            <a:xfrm>
              <a:off x="2688" y="2950"/>
              <a:ext cx="0" cy="1440"/>
            </a:xfrm>
            <a:prstGeom prst="straightConnector1">
              <a:avLst/>
            </a:prstGeom>
            <a:noFill/>
            <a:ln cap="flat" cmpd="sng" w="38100">
              <a:solidFill>
                <a:schemeClr val="dk1"/>
              </a:solidFill>
              <a:prstDash val="solid"/>
              <a:round/>
              <a:headEnd len="sm" w="sm" type="none"/>
              <a:tailEnd len="sm" w="sm" type="none"/>
            </a:ln>
          </p:spPr>
        </p:cxnSp>
        <p:cxnSp>
          <p:nvCxnSpPr>
            <p:cNvPr id="197" name="Google Shape;197;p22"/>
            <p:cNvCxnSpPr/>
            <p:nvPr/>
          </p:nvCxnSpPr>
          <p:spPr>
            <a:xfrm>
              <a:off x="1968" y="2230"/>
              <a:ext cx="0" cy="1440"/>
            </a:xfrm>
            <a:prstGeom prst="straightConnector1">
              <a:avLst/>
            </a:prstGeom>
            <a:noFill/>
            <a:ln cap="flat" cmpd="sng" w="38100">
              <a:solidFill>
                <a:schemeClr val="dk1"/>
              </a:solidFill>
              <a:prstDash val="solid"/>
              <a:round/>
              <a:headEnd len="sm" w="sm" type="none"/>
              <a:tailEnd len="sm" w="sm" type="none"/>
            </a:ln>
          </p:spPr>
        </p:cxnSp>
      </p:grpSp>
      <p:sp>
        <p:nvSpPr>
          <p:cNvPr id="198" name="Google Shape;198;p22"/>
          <p:cNvSpPr txBox="1"/>
          <p:nvPr/>
        </p:nvSpPr>
        <p:spPr>
          <a:xfrm>
            <a:off x="1192068" y="2756602"/>
            <a:ext cx="2366545"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Planned expenditure, APE</a:t>
            </a:r>
            <a:endParaRPr sz="1800">
              <a:solidFill>
                <a:schemeClr val="dk1"/>
              </a:solidFill>
              <a:latin typeface="Libre Baskerville"/>
              <a:ea typeface="Libre Baskerville"/>
              <a:cs typeface="Libre Baskerville"/>
              <a:sym typeface="Libre Baskerville"/>
            </a:endParaRPr>
          </a:p>
        </p:txBody>
      </p:sp>
      <p:sp>
        <p:nvSpPr>
          <p:cNvPr id="199" name="Google Shape;199;p22"/>
          <p:cNvSpPr txBox="1"/>
          <p:nvPr/>
        </p:nvSpPr>
        <p:spPr>
          <a:xfrm>
            <a:off x="5181600" y="5165395"/>
            <a:ext cx="246856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Income, Output, Y</a:t>
            </a:r>
            <a:endParaRPr/>
          </a:p>
        </p:txBody>
      </p:sp>
      <p:cxnSp>
        <p:nvCxnSpPr>
          <p:cNvPr id="200" name="Google Shape;200;p22"/>
          <p:cNvCxnSpPr/>
          <p:nvPr/>
        </p:nvCxnSpPr>
        <p:spPr>
          <a:xfrm flipH="1" rot="10800000">
            <a:off x="2895600" y="3107995"/>
            <a:ext cx="2209800" cy="2133600"/>
          </a:xfrm>
          <a:prstGeom prst="straightConnector1">
            <a:avLst/>
          </a:prstGeom>
          <a:noFill/>
          <a:ln cap="flat" cmpd="sng" w="38100">
            <a:solidFill>
              <a:schemeClr val="dk1"/>
            </a:solidFill>
            <a:prstDash val="solid"/>
            <a:round/>
            <a:headEnd len="sm" w="sm" type="none"/>
            <a:tailEnd len="sm" w="sm" type="none"/>
          </a:ln>
        </p:spPr>
      </p:cxnSp>
      <p:cxnSp>
        <p:nvCxnSpPr>
          <p:cNvPr id="201" name="Google Shape;201;p22"/>
          <p:cNvCxnSpPr/>
          <p:nvPr/>
        </p:nvCxnSpPr>
        <p:spPr>
          <a:xfrm flipH="1" rot="10800000">
            <a:off x="2895600" y="3717595"/>
            <a:ext cx="2362200" cy="914400"/>
          </a:xfrm>
          <a:prstGeom prst="straightConnector1">
            <a:avLst/>
          </a:prstGeom>
          <a:noFill/>
          <a:ln cap="flat" cmpd="sng" w="38100">
            <a:solidFill>
              <a:schemeClr val="dk1"/>
            </a:solidFill>
            <a:prstDash val="solid"/>
            <a:round/>
            <a:headEnd len="sm" w="sm" type="none"/>
            <a:tailEnd len="sm" w="sm" type="none"/>
          </a:ln>
        </p:spPr>
      </p:cxnSp>
      <p:sp>
        <p:nvSpPr>
          <p:cNvPr id="202" name="Google Shape;202;p22"/>
          <p:cNvSpPr txBox="1"/>
          <p:nvPr/>
        </p:nvSpPr>
        <p:spPr>
          <a:xfrm>
            <a:off x="5089525" y="2844470"/>
            <a:ext cx="252582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rgbClr val="CC0000"/>
                </a:solidFill>
                <a:latin typeface="Libre Baskerville"/>
                <a:ea typeface="Libre Baskerville"/>
                <a:cs typeface="Libre Baskerville"/>
                <a:sym typeface="Libre Baskerville"/>
              </a:rPr>
              <a:t>Actual Expenditure, Y=APE</a:t>
            </a:r>
            <a:endParaRPr sz="1800">
              <a:solidFill>
                <a:srgbClr val="CC0000"/>
              </a:solidFill>
              <a:latin typeface="Libre Baskerville"/>
              <a:ea typeface="Libre Baskerville"/>
              <a:cs typeface="Libre Baskerville"/>
              <a:sym typeface="Libre Baskerville"/>
            </a:endParaRPr>
          </a:p>
        </p:txBody>
      </p:sp>
      <p:sp>
        <p:nvSpPr>
          <p:cNvPr id="203" name="Google Shape;203;p22"/>
          <p:cNvSpPr txBox="1"/>
          <p:nvPr/>
        </p:nvSpPr>
        <p:spPr>
          <a:xfrm>
            <a:off x="5216525" y="3441370"/>
            <a:ext cx="2230098"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rgbClr val="008000"/>
                </a:solidFill>
                <a:latin typeface="Libre Baskerville"/>
                <a:ea typeface="Libre Baskerville"/>
                <a:cs typeface="Libre Baskerville"/>
                <a:sym typeface="Libre Baskerville"/>
              </a:rPr>
              <a:t>Planned Expenditure,</a:t>
            </a:r>
            <a:endParaRPr/>
          </a:p>
          <a:p>
            <a:pPr indent="0" lvl="0" marL="0" marR="0" rtl="0" algn="l">
              <a:spcBef>
                <a:spcPts val="0"/>
              </a:spcBef>
              <a:spcAft>
                <a:spcPts val="0"/>
              </a:spcAft>
              <a:buNone/>
            </a:pPr>
            <a:r>
              <a:rPr lang="en-US" sz="1800">
                <a:solidFill>
                  <a:srgbClr val="008000"/>
                </a:solidFill>
                <a:latin typeface="Libre Baskerville"/>
                <a:ea typeface="Libre Baskerville"/>
                <a:cs typeface="Libre Baskerville"/>
                <a:sym typeface="Libre Baskerville"/>
              </a:rPr>
              <a:t>APE = C + I + G + NX</a:t>
            </a:r>
            <a:endParaRPr sz="1800">
              <a:solidFill>
                <a:srgbClr val="008000"/>
              </a:solidFill>
              <a:latin typeface="Libre Baskerville"/>
              <a:ea typeface="Libre Baskerville"/>
              <a:cs typeface="Libre Baskerville"/>
              <a:sym typeface="Libre Baskerville"/>
            </a:endParaRPr>
          </a:p>
        </p:txBody>
      </p:sp>
      <p:cxnSp>
        <p:nvCxnSpPr>
          <p:cNvPr id="204" name="Google Shape;204;p22"/>
          <p:cNvCxnSpPr/>
          <p:nvPr/>
        </p:nvCxnSpPr>
        <p:spPr>
          <a:xfrm>
            <a:off x="3581400" y="4377995"/>
            <a:ext cx="0" cy="914400"/>
          </a:xfrm>
          <a:prstGeom prst="straightConnector1">
            <a:avLst/>
          </a:prstGeom>
          <a:noFill/>
          <a:ln cap="flat" cmpd="sng" w="38100">
            <a:solidFill>
              <a:schemeClr val="dk1"/>
            </a:solidFill>
            <a:prstDash val="solid"/>
            <a:round/>
            <a:headEnd len="sm" w="sm" type="none"/>
            <a:tailEnd len="sm" w="sm" type="none"/>
          </a:ln>
        </p:spPr>
      </p:cxnSp>
      <p:cxnSp>
        <p:nvCxnSpPr>
          <p:cNvPr id="205" name="Google Shape;205;p22"/>
          <p:cNvCxnSpPr/>
          <p:nvPr/>
        </p:nvCxnSpPr>
        <p:spPr>
          <a:xfrm>
            <a:off x="4000500" y="4225595"/>
            <a:ext cx="0" cy="1066800"/>
          </a:xfrm>
          <a:prstGeom prst="straightConnector1">
            <a:avLst/>
          </a:prstGeom>
          <a:noFill/>
          <a:ln cap="flat" cmpd="sng" w="38100">
            <a:solidFill>
              <a:schemeClr val="dk1"/>
            </a:solidFill>
            <a:prstDash val="solid"/>
            <a:round/>
            <a:headEnd len="sm" w="sm" type="none"/>
            <a:tailEnd len="sm" w="sm" type="none"/>
          </a:ln>
        </p:spPr>
      </p:cxnSp>
      <p:cxnSp>
        <p:nvCxnSpPr>
          <p:cNvPr id="206" name="Google Shape;206;p22"/>
          <p:cNvCxnSpPr/>
          <p:nvPr/>
        </p:nvCxnSpPr>
        <p:spPr>
          <a:xfrm>
            <a:off x="4483100" y="3730295"/>
            <a:ext cx="0" cy="1524000"/>
          </a:xfrm>
          <a:prstGeom prst="straightConnector1">
            <a:avLst/>
          </a:prstGeom>
          <a:noFill/>
          <a:ln cap="flat" cmpd="sng" w="38100">
            <a:solidFill>
              <a:schemeClr val="dk1"/>
            </a:solidFill>
            <a:prstDash val="solid"/>
            <a:round/>
            <a:headEnd len="sm" w="sm" type="none"/>
            <a:tailEnd len="sm" w="sm" type="none"/>
          </a:ln>
        </p:spPr>
      </p:cxnSp>
      <p:sp>
        <p:nvSpPr>
          <p:cNvPr id="207" name="Google Shape;207;p22"/>
          <p:cNvSpPr txBox="1"/>
          <p:nvPr/>
        </p:nvSpPr>
        <p:spPr>
          <a:xfrm>
            <a:off x="3222625" y="5206670"/>
            <a:ext cx="50641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r>
              <a:rPr baseline="-25000" lang="en-US" sz="1800">
                <a:solidFill>
                  <a:schemeClr val="dk1"/>
                </a:solidFill>
                <a:latin typeface="Libre Baskerville"/>
                <a:ea typeface="Libre Baskerville"/>
                <a:cs typeface="Libre Baskerville"/>
                <a:sym typeface="Libre Baskerville"/>
              </a:rPr>
              <a:t>2</a:t>
            </a:r>
            <a:endParaRPr/>
          </a:p>
        </p:txBody>
      </p:sp>
      <p:sp>
        <p:nvSpPr>
          <p:cNvPr id="208" name="Google Shape;208;p22"/>
          <p:cNvSpPr txBox="1"/>
          <p:nvPr/>
        </p:nvSpPr>
        <p:spPr>
          <a:xfrm>
            <a:off x="4394200" y="5190795"/>
            <a:ext cx="50641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r>
              <a:rPr baseline="-25000" lang="en-US" sz="1800">
                <a:solidFill>
                  <a:schemeClr val="dk1"/>
                </a:solidFill>
                <a:latin typeface="Libre Baskerville"/>
                <a:ea typeface="Libre Baskerville"/>
                <a:cs typeface="Libre Baskerville"/>
                <a:sym typeface="Libre Baskerville"/>
              </a:rPr>
              <a:t>1</a:t>
            </a:r>
            <a:endParaRPr/>
          </a:p>
        </p:txBody>
      </p:sp>
      <p:sp>
        <p:nvSpPr>
          <p:cNvPr id="209" name="Google Shape;209;p22"/>
          <p:cNvSpPr/>
          <p:nvPr/>
        </p:nvSpPr>
        <p:spPr>
          <a:xfrm>
            <a:off x="3746500" y="5216195"/>
            <a:ext cx="55721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accent2"/>
                </a:solidFill>
                <a:latin typeface="Libre Baskerville"/>
                <a:ea typeface="Libre Baskerville"/>
                <a:cs typeface="Libre Baskerville"/>
                <a:sym typeface="Libre Baskerville"/>
              </a:rPr>
              <a:t>Y*</a:t>
            </a:r>
            <a:endParaRPr/>
          </a:p>
        </p:txBody>
      </p:sp>
      <p:cxnSp>
        <p:nvCxnSpPr>
          <p:cNvPr id="210" name="Google Shape;210;p22"/>
          <p:cNvCxnSpPr/>
          <p:nvPr/>
        </p:nvCxnSpPr>
        <p:spPr>
          <a:xfrm rot="10800000">
            <a:off x="4177145" y="5368625"/>
            <a:ext cx="304800" cy="0"/>
          </a:xfrm>
          <a:prstGeom prst="straightConnector1">
            <a:avLst/>
          </a:prstGeom>
          <a:noFill/>
          <a:ln cap="flat" cmpd="sng" w="9525">
            <a:solidFill>
              <a:schemeClr val="dk1"/>
            </a:solidFill>
            <a:prstDash val="solid"/>
            <a:round/>
            <a:headEnd len="sm" w="sm" type="none"/>
            <a:tailEnd len="med" w="med" type="triangle"/>
          </a:ln>
        </p:spPr>
      </p:cxnSp>
      <p:cxnSp>
        <p:nvCxnSpPr>
          <p:cNvPr id="211" name="Google Shape;211;p22"/>
          <p:cNvCxnSpPr/>
          <p:nvPr/>
        </p:nvCxnSpPr>
        <p:spPr>
          <a:xfrm>
            <a:off x="3529445" y="5368625"/>
            <a:ext cx="304800" cy="0"/>
          </a:xfrm>
          <a:prstGeom prst="straightConnector1">
            <a:avLst/>
          </a:prstGeom>
          <a:noFill/>
          <a:ln cap="flat" cmpd="sng" w="9525">
            <a:solidFill>
              <a:schemeClr val="dk1"/>
            </a:solidFill>
            <a:prstDash val="solid"/>
            <a:round/>
            <a:headEnd len="sm" w="sm" type="none"/>
            <a:tailEnd len="med" w="med" type="triangl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Google Shape;216;p23"/>
          <p:cNvSpPr txBox="1"/>
          <p:nvPr>
            <p:ph idx="1" type="body"/>
          </p:nvPr>
        </p:nvSpPr>
        <p:spPr>
          <a:xfrm>
            <a:off x="533400" y="1136075"/>
            <a:ext cx="8305800" cy="56388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lnSpc>
                <a:spcPct val="90000"/>
              </a:lnSpc>
              <a:spcBef>
                <a:spcPts val="58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Building model</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Actual expenditure is the 45 degree line, which implies the most important identity in the macroeconomics </a:t>
            </a:r>
            <a:r>
              <a:rPr b="1" i="1" lang="en-US" sz="2405" u="none" cap="none" strike="noStrike">
                <a:solidFill>
                  <a:schemeClr val="dk1"/>
                </a:solidFill>
                <a:latin typeface="Libre Baskerville"/>
                <a:ea typeface="Libre Baskerville"/>
                <a:cs typeface="Libre Baskerville"/>
                <a:sym typeface="Libre Baskerville"/>
              </a:rPr>
              <a:t>Total income = Total expenditure </a:t>
            </a:r>
            <a:r>
              <a:rPr b="0" i="0" lang="en-US" sz="2405" u="none" cap="none" strike="noStrike">
                <a:solidFill>
                  <a:schemeClr val="dk1"/>
                </a:solidFill>
                <a:latin typeface="Libre Baskerville"/>
                <a:ea typeface="Libre Baskerville"/>
                <a:cs typeface="Libre Baskerville"/>
                <a:sym typeface="Libre Baskerville"/>
              </a:rPr>
              <a:t>(this is also indicated by computing GDP in two ways but having the same result)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Planned expenditure has </a:t>
            </a:r>
            <a:r>
              <a:rPr b="1" i="1" lang="en-US" sz="2405" u="none" cap="none" strike="noStrike">
                <a:solidFill>
                  <a:schemeClr val="dk1"/>
                </a:solidFill>
                <a:latin typeface="Libre Baskerville"/>
                <a:ea typeface="Libre Baskerville"/>
                <a:cs typeface="Libre Baskerville"/>
                <a:sym typeface="Libre Baskerville"/>
              </a:rPr>
              <a:t>3 properties</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r>
              <a:rPr b="0" i="1" lang="en-US" sz="2405" u="none" cap="none" strike="noStrike">
                <a:solidFill>
                  <a:schemeClr val="dk1"/>
                </a:solidFill>
                <a:latin typeface="Libre Baskerville"/>
                <a:ea typeface="Libre Baskerville"/>
                <a:cs typeface="Libre Baskerville"/>
                <a:sym typeface="Libre Baskerville"/>
              </a:rPr>
              <a:t>Upward sloping</a:t>
            </a:r>
            <a:r>
              <a:rPr b="0" i="0" lang="en-US" sz="2405" u="none" cap="none" strike="noStrike">
                <a:solidFill>
                  <a:schemeClr val="dk1"/>
                </a:solidFill>
                <a:latin typeface="Libre Baskerville"/>
                <a:ea typeface="Libre Baskerville"/>
                <a:cs typeface="Libre Baskerville"/>
                <a:sym typeface="Libre Baskerville"/>
              </a:rPr>
              <a:t>: expenditure is planned to increase as income increase</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r>
              <a:rPr b="0" i="1" lang="en-US" sz="2405" u="none" cap="none" strike="noStrike">
                <a:solidFill>
                  <a:schemeClr val="dk1"/>
                </a:solidFill>
                <a:latin typeface="Libre Baskerville"/>
                <a:ea typeface="Libre Baskerville"/>
                <a:cs typeface="Libre Baskerville"/>
                <a:sym typeface="Libre Baskerville"/>
              </a:rPr>
              <a:t>Positive intercept with vertical axis</a:t>
            </a:r>
            <a:r>
              <a:rPr b="0" i="0" lang="en-US" sz="2405" u="none" cap="none" strike="noStrike">
                <a:solidFill>
                  <a:schemeClr val="dk1"/>
                </a:solidFill>
                <a:latin typeface="Libre Baskerville"/>
                <a:ea typeface="Libre Baskerville"/>
                <a:cs typeface="Libre Baskerville"/>
                <a:sym typeface="Libre Baskerville"/>
              </a:rPr>
              <a:t>: when income is zero, the economy still plans to expenditure for necessaries. This level of expenditure is called autonomous expenditure (the lowest expenditure of the economy, the part of expenditure does not change as income rises)</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r>
              <a:rPr b="0" i="1" lang="en-US" sz="2405" u="none" cap="none" strike="noStrike">
                <a:solidFill>
                  <a:schemeClr val="dk1"/>
                </a:solidFill>
                <a:latin typeface="Libre Baskerville"/>
                <a:ea typeface="Libre Baskerville"/>
                <a:cs typeface="Libre Baskerville"/>
                <a:sym typeface="Libre Baskerville"/>
              </a:rPr>
              <a:t>Angular coefficient</a:t>
            </a:r>
            <a:r>
              <a:rPr b="0" i="0" lang="en-US" sz="2405" u="none" cap="none" strike="noStrike">
                <a:solidFill>
                  <a:schemeClr val="dk1"/>
                </a:solidFill>
                <a:latin typeface="Libre Baskerville"/>
                <a:ea typeface="Libre Baskerville"/>
                <a:cs typeface="Libre Baskerville"/>
                <a:sym typeface="Libre Baskerville"/>
              </a:rPr>
              <a:t>: has value between 0 and 1. It indicate normal behavior of economic entity. When you have additional income, you will save more and consume more from it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17" name="Google Shape;217;p23"/>
          <p:cNvSpPr txBox="1"/>
          <p:nvPr>
            <p:ph type="title"/>
          </p:nvPr>
        </p:nvSpPr>
        <p:spPr>
          <a:xfrm>
            <a:off x="900545" y="9452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1" name="Shape 221"/>
        <p:cNvGrpSpPr/>
        <p:nvPr/>
      </p:nvGrpSpPr>
      <p:grpSpPr>
        <a:xfrm>
          <a:off x="0" y="0"/>
          <a:ext cx="0" cy="0"/>
          <a:chOff x="0" y="0"/>
          <a:chExt cx="0" cy="0"/>
        </a:xfrm>
      </p:grpSpPr>
      <p:sp>
        <p:nvSpPr>
          <p:cNvPr id="222" name="Google Shape;222;p24"/>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lnSpc>
                <a:spcPct val="90000"/>
              </a:lnSpc>
              <a:spcBef>
                <a:spcPts val="58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Building model</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How does the economy get to this equilibrium? Inventories play an important role in the adjustment process. Whenever the economy is not in equilibrium, firms experience unplanned changes in inventories, and this induces them to change production levels.  Changes in production in turn influence total income and expenditure, moving the economy toward equilibrium.</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if actual expenditure &gt; planned expenditure: unplanned inventory increases → firms decrease production</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if actual expenditure &lt; planned expenditure: unplanned inventory decreases → firms increase production</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23" name="Google Shape;223;p2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7" name="Shape 227"/>
        <p:cNvGrpSpPr/>
        <p:nvPr/>
      </p:nvGrpSpPr>
      <p:grpSpPr>
        <a:xfrm>
          <a:off x="0" y="0"/>
          <a:ext cx="0" cy="0"/>
          <a:chOff x="0" y="0"/>
          <a:chExt cx="0" cy="0"/>
        </a:xfrm>
      </p:grpSpPr>
      <p:sp>
        <p:nvSpPr>
          <p:cNvPr id="228" name="Google Shape;228;p25"/>
          <p:cNvSpPr txBox="1"/>
          <p:nvPr>
            <p:ph idx="1" type="body"/>
          </p:nvPr>
        </p:nvSpPr>
        <p:spPr>
          <a:xfrm>
            <a:off x="275475" y="-117467"/>
            <a:ext cx="89550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0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l">
              <a:spcBef>
                <a:spcPts val="580"/>
              </a:spcBef>
              <a:spcAft>
                <a:spcPts val="0"/>
              </a:spcAft>
              <a:buClr>
                <a:schemeClr val="accent1"/>
              </a:buClr>
              <a:buFont typeface="Noto Sans Symbols"/>
              <a:buNone/>
            </a:pPr>
            <a:r>
              <a:rPr b="1" i="0" lang="en-US" sz="2000" u="sng" cap="none" strike="noStrike">
                <a:solidFill>
                  <a:schemeClr val="dk1"/>
                </a:solidFill>
                <a:latin typeface="Libre Baskerville"/>
                <a:ea typeface="Libre Baskerville"/>
                <a:cs typeface="Libre Baskerville"/>
                <a:sym typeface="Libre Baskerville"/>
              </a:rPr>
              <a:t>Expenditure multiplier</a:t>
            </a:r>
            <a:r>
              <a:rPr b="0" i="0" lang="en-US" sz="2000" u="none" cap="none" strike="noStrike">
                <a:solidFill>
                  <a:schemeClr val="dk1"/>
                </a:solidFill>
                <a:latin typeface="Libre Baskerville"/>
                <a:ea typeface="Libre Baskerville"/>
                <a:cs typeface="Libre Baskerville"/>
                <a:sym typeface="Libre Baskerville"/>
              </a:rPr>
              <a:t> (by graph)</a:t>
            </a:r>
            <a:endParaRPr b="1" i="0" sz="2000" u="sng" cap="none" strike="noStrike">
              <a:solidFill>
                <a:schemeClr val="dk1"/>
              </a:solidFill>
              <a:latin typeface="Libre Baskerville"/>
              <a:ea typeface="Libre Baskerville"/>
              <a:cs typeface="Libre Baskerville"/>
              <a:sym typeface="Libre Baskerville"/>
            </a:endParaRPr>
          </a:p>
          <a:p>
            <a:pPr indent="0" lvl="0" marL="0" marR="0" rtl="0" algn="just">
              <a:spcBef>
                <a:spcPts val="580"/>
              </a:spcBef>
              <a:spcAft>
                <a:spcPts val="0"/>
              </a:spcAft>
              <a:buClr>
                <a:schemeClr val="accent1"/>
              </a:buClr>
              <a:buFont typeface="Noto Sans Symbols"/>
              <a:buNone/>
            </a:pPr>
            <a:r>
              <a:rPr b="0" i="0" lang="en-US" sz="2100" u="none" cap="none" strike="noStrike">
                <a:solidFill>
                  <a:schemeClr val="dk1"/>
                </a:solidFill>
                <a:latin typeface="Libre Baskerville"/>
                <a:ea typeface="Libre Baskerville"/>
                <a:cs typeface="Libre Baskerville"/>
                <a:sym typeface="Libre Baskerville"/>
              </a:rPr>
              <a:t>Consider how changes in government purchases affect the economy. Because government purchases are one component of expenditure, higher government purchases result in higher planned expenditure, for any given level of income.</a:t>
            </a:r>
            <a:endParaRPr/>
          </a:p>
          <a:p>
            <a:pPr indent="0" lvl="0" marL="0" marR="0" rtl="0" algn="just">
              <a:spcBef>
                <a:spcPts val="580"/>
              </a:spcBef>
              <a:spcAft>
                <a:spcPts val="0"/>
              </a:spcAft>
              <a:buClr>
                <a:schemeClr val="accent1"/>
              </a:buClr>
              <a:buFont typeface="Noto Sans Symbols"/>
              <a:buNone/>
            </a:pPr>
            <a:r>
              <a:rPr b="0" i="0" lang="en-US" sz="2100" u="none" cap="none" strike="noStrike">
                <a:solidFill>
                  <a:schemeClr val="dk1"/>
                </a:solidFill>
                <a:latin typeface="Libre Baskerville"/>
                <a:ea typeface="Libre Baskerville"/>
                <a:cs typeface="Libre Baskerville"/>
                <a:sym typeface="Libre Baskerville"/>
              </a:rPr>
              <a:t>An increase in government purchases of</a:t>
            </a:r>
            <a:r>
              <a:rPr b="0" i="0" lang="en-US" sz="2100" u="none" cap="none" strike="noStrike">
                <a:solidFill>
                  <a:schemeClr val="dk1"/>
                </a:solidFill>
                <a:latin typeface="Noto Sans Symbols"/>
                <a:ea typeface="Noto Sans Symbols"/>
                <a:cs typeface="Noto Sans Symbols"/>
                <a:sym typeface="Noto Sans Symbols"/>
              </a:rPr>
              <a:t> Δ</a:t>
            </a:r>
            <a:r>
              <a:rPr b="0" i="0" lang="en-US" sz="2100" u="none" cap="none" strike="noStrike">
                <a:solidFill>
                  <a:schemeClr val="dk1"/>
                </a:solidFill>
                <a:latin typeface="Libre Baskerville"/>
                <a:ea typeface="Libre Baskerville"/>
                <a:cs typeface="Libre Baskerville"/>
                <a:sym typeface="Libre Baskerville"/>
              </a:rPr>
              <a:t>G raises planned expenditure by that amount for any given level of income. The equilibrium moves from A to B and income rises. </a:t>
            </a:r>
            <a:r>
              <a:rPr b="1" i="1" lang="en-US" sz="2100" u="none" cap="none" strike="noStrike">
                <a:solidFill>
                  <a:schemeClr val="dk1"/>
                </a:solidFill>
                <a:latin typeface="Libre Baskerville"/>
                <a:ea typeface="Libre Baskerville"/>
                <a:cs typeface="Libre Baskerville"/>
                <a:sym typeface="Libre Baskerville"/>
              </a:rPr>
              <a:t>Note that the increase in income Y exceeds the increase in government purchases </a:t>
            </a:r>
            <a:r>
              <a:rPr b="1" i="1" lang="en-US" sz="2100" u="none" cap="none" strike="noStrike">
                <a:solidFill>
                  <a:schemeClr val="dk1"/>
                </a:solidFill>
                <a:latin typeface="Noto Sans Symbols"/>
                <a:ea typeface="Noto Sans Symbols"/>
                <a:cs typeface="Noto Sans Symbols"/>
                <a:sym typeface="Noto Sans Symbols"/>
              </a:rPr>
              <a:t>Δ</a:t>
            </a:r>
            <a:r>
              <a:rPr b="1" i="1" lang="en-US" sz="2100" u="none" cap="none" strike="noStrike">
                <a:solidFill>
                  <a:schemeClr val="dk1"/>
                </a:solidFill>
                <a:latin typeface="Libre Baskerville"/>
                <a:ea typeface="Libre Baskerville"/>
                <a:cs typeface="Libre Baskerville"/>
                <a:sym typeface="Libre Baskerville"/>
              </a:rPr>
              <a:t>G. Thus, fiscal policy in particular and total expenditure change in general has a multiplied effect on income</a:t>
            </a:r>
            <a:r>
              <a:rPr b="0" i="0" lang="en-US" sz="2100" u="none" cap="none" strike="noStrike">
                <a:solidFill>
                  <a:schemeClr val="dk1"/>
                </a:solidFill>
                <a:latin typeface="Libre Baskerville"/>
                <a:ea typeface="Libre Baskerville"/>
                <a:cs typeface="Libre Baskerville"/>
                <a:sym typeface="Libre Baskerville"/>
              </a:rPr>
              <a: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29" name="Google Shape;229;p25"/>
          <p:cNvSpPr txBox="1"/>
          <p:nvPr>
            <p:ph type="title"/>
          </p:nvPr>
        </p:nvSpPr>
        <p:spPr>
          <a:xfrm>
            <a:off x="1258900" y="-617245"/>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200" u="none" cap="none" strike="noStrike">
                <a:solidFill>
                  <a:schemeClr val="dk2"/>
                </a:solidFill>
                <a:latin typeface="Source Sans Pro"/>
                <a:ea typeface="Source Sans Pro"/>
                <a:cs typeface="Source Sans Pro"/>
                <a:sym typeface="Source Sans Pro"/>
              </a:rPr>
              <a:t>I Aggregate expenditure model </a:t>
            </a:r>
            <a:br>
              <a:rPr b="0" i="0" lang="en-US" sz="3200" u="none" cap="none" strike="noStrike">
                <a:solidFill>
                  <a:schemeClr val="dk2"/>
                </a:solidFill>
                <a:latin typeface="Source Sans Pro"/>
                <a:ea typeface="Source Sans Pro"/>
                <a:cs typeface="Source Sans Pro"/>
                <a:sym typeface="Source Sans Pro"/>
              </a:rPr>
            </a:br>
            <a:r>
              <a:rPr b="0" i="0" lang="en-US" sz="3200" u="none" cap="none" strike="noStrike">
                <a:solidFill>
                  <a:schemeClr val="dk2"/>
                </a:solidFill>
                <a:latin typeface="Source Sans Pro"/>
                <a:ea typeface="Source Sans Pro"/>
                <a:cs typeface="Source Sans Pro"/>
                <a:sym typeface="Source Sans Pro"/>
              </a:rPr>
              <a:t>(Keynesian cross point model)</a:t>
            </a:r>
            <a:endParaRPr b="0" i="0" sz="3200" u="none" cap="none" strike="noStrike">
              <a:solidFill>
                <a:schemeClr val="dk2"/>
              </a:solidFill>
              <a:latin typeface="Source Sans Pro"/>
              <a:ea typeface="Source Sans Pro"/>
              <a:cs typeface="Source Sans Pro"/>
              <a:sym typeface="Source Sans Pro"/>
            </a:endParaRPr>
          </a:p>
        </p:txBody>
      </p:sp>
      <p:grpSp>
        <p:nvGrpSpPr>
          <p:cNvPr id="230" name="Google Shape;230;p25"/>
          <p:cNvGrpSpPr/>
          <p:nvPr/>
        </p:nvGrpSpPr>
        <p:grpSpPr>
          <a:xfrm>
            <a:off x="2746375" y="4260850"/>
            <a:ext cx="2286000" cy="2286000"/>
            <a:chOff x="1968" y="2230"/>
            <a:chExt cx="1440" cy="1440"/>
          </a:xfrm>
        </p:grpSpPr>
        <p:cxnSp>
          <p:nvCxnSpPr>
            <p:cNvPr id="231" name="Google Shape;231;p25"/>
            <p:cNvCxnSpPr/>
            <p:nvPr/>
          </p:nvCxnSpPr>
          <p:spPr>
            <a:xfrm>
              <a:off x="2688" y="2950"/>
              <a:ext cx="0" cy="1440"/>
            </a:xfrm>
            <a:prstGeom prst="straightConnector1">
              <a:avLst/>
            </a:prstGeom>
            <a:noFill/>
            <a:ln cap="flat" cmpd="sng" w="38100">
              <a:solidFill>
                <a:schemeClr val="dk1"/>
              </a:solidFill>
              <a:prstDash val="solid"/>
              <a:round/>
              <a:headEnd len="sm" w="sm" type="none"/>
              <a:tailEnd len="sm" w="sm" type="none"/>
            </a:ln>
          </p:spPr>
        </p:cxnSp>
        <p:cxnSp>
          <p:nvCxnSpPr>
            <p:cNvPr id="232" name="Google Shape;232;p25"/>
            <p:cNvCxnSpPr/>
            <p:nvPr/>
          </p:nvCxnSpPr>
          <p:spPr>
            <a:xfrm>
              <a:off x="1968" y="2230"/>
              <a:ext cx="0" cy="1440"/>
            </a:xfrm>
            <a:prstGeom prst="straightConnector1">
              <a:avLst/>
            </a:prstGeom>
            <a:noFill/>
            <a:ln cap="flat" cmpd="sng" w="38100">
              <a:solidFill>
                <a:schemeClr val="dk1"/>
              </a:solidFill>
              <a:prstDash val="solid"/>
              <a:round/>
              <a:headEnd len="sm" w="sm" type="none"/>
              <a:tailEnd len="sm" w="sm" type="none"/>
            </a:ln>
          </p:spPr>
        </p:cxnSp>
      </p:grpSp>
      <p:sp>
        <p:nvSpPr>
          <p:cNvPr id="233" name="Google Shape;233;p25"/>
          <p:cNvSpPr txBox="1"/>
          <p:nvPr/>
        </p:nvSpPr>
        <p:spPr>
          <a:xfrm>
            <a:off x="2397698" y="4026932"/>
            <a:ext cx="2366545"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Planned expenditure, APE</a:t>
            </a:r>
            <a:endParaRPr sz="1800">
              <a:solidFill>
                <a:schemeClr val="dk1"/>
              </a:solidFill>
              <a:latin typeface="Libre Baskerville"/>
              <a:ea typeface="Libre Baskerville"/>
              <a:cs typeface="Libre Baskerville"/>
              <a:sym typeface="Libre Baskerville"/>
            </a:endParaRPr>
          </a:p>
        </p:txBody>
      </p:sp>
      <p:sp>
        <p:nvSpPr>
          <p:cNvPr id="234" name="Google Shape;234;p25"/>
          <p:cNvSpPr txBox="1"/>
          <p:nvPr/>
        </p:nvSpPr>
        <p:spPr>
          <a:xfrm>
            <a:off x="5032375" y="6435725"/>
            <a:ext cx="246856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Income, Output, Y</a:t>
            </a:r>
            <a:endParaRPr/>
          </a:p>
        </p:txBody>
      </p:sp>
      <p:cxnSp>
        <p:nvCxnSpPr>
          <p:cNvPr id="235" name="Google Shape;235;p25"/>
          <p:cNvCxnSpPr/>
          <p:nvPr/>
        </p:nvCxnSpPr>
        <p:spPr>
          <a:xfrm flipH="1" rot="10800000">
            <a:off x="2746375" y="4378325"/>
            <a:ext cx="2209800" cy="2133600"/>
          </a:xfrm>
          <a:prstGeom prst="straightConnector1">
            <a:avLst/>
          </a:prstGeom>
          <a:noFill/>
          <a:ln cap="flat" cmpd="sng" w="38100">
            <a:solidFill>
              <a:schemeClr val="dk1"/>
            </a:solidFill>
            <a:prstDash val="solid"/>
            <a:round/>
            <a:headEnd len="sm" w="sm" type="none"/>
            <a:tailEnd len="sm" w="sm" type="none"/>
          </a:ln>
        </p:spPr>
      </p:cxnSp>
      <p:cxnSp>
        <p:nvCxnSpPr>
          <p:cNvPr id="236" name="Google Shape;236;p25"/>
          <p:cNvCxnSpPr/>
          <p:nvPr/>
        </p:nvCxnSpPr>
        <p:spPr>
          <a:xfrm flipH="1" rot="10800000">
            <a:off x="2746375" y="4987925"/>
            <a:ext cx="2362200" cy="914400"/>
          </a:xfrm>
          <a:prstGeom prst="straightConnector1">
            <a:avLst/>
          </a:prstGeom>
          <a:noFill/>
          <a:ln cap="flat" cmpd="sng" w="38100">
            <a:solidFill>
              <a:schemeClr val="dk1"/>
            </a:solidFill>
            <a:prstDash val="solid"/>
            <a:round/>
            <a:headEnd len="sm" w="sm" type="none"/>
            <a:tailEnd len="sm" w="sm" type="none"/>
          </a:ln>
        </p:spPr>
      </p:cxnSp>
      <p:sp>
        <p:nvSpPr>
          <p:cNvPr id="237" name="Google Shape;237;p25"/>
          <p:cNvSpPr txBox="1"/>
          <p:nvPr/>
        </p:nvSpPr>
        <p:spPr>
          <a:xfrm>
            <a:off x="4940300" y="4114800"/>
            <a:ext cx="252582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rgbClr val="CC0000"/>
                </a:solidFill>
                <a:latin typeface="Libre Baskerville"/>
                <a:ea typeface="Libre Baskerville"/>
                <a:cs typeface="Libre Baskerville"/>
                <a:sym typeface="Libre Baskerville"/>
              </a:rPr>
              <a:t>Actual Expenditure, Y=APE</a:t>
            </a:r>
            <a:endParaRPr sz="1800">
              <a:solidFill>
                <a:srgbClr val="CC0000"/>
              </a:solidFill>
              <a:latin typeface="Libre Baskerville"/>
              <a:ea typeface="Libre Baskerville"/>
              <a:cs typeface="Libre Baskerville"/>
              <a:sym typeface="Libre Baskerville"/>
            </a:endParaRPr>
          </a:p>
        </p:txBody>
      </p:sp>
      <p:sp>
        <p:nvSpPr>
          <p:cNvPr id="238" name="Google Shape;238;p25"/>
          <p:cNvSpPr txBox="1"/>
          <p:nvPr/>
        </p:nvSpPr>
        <p:spPr>
          <a:xfrm>
            <a:off x="5067300" y="4711700"/>
            <a:ext cx="2178802"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rgbClr val="008000"/>
                </a:solidFill>
                <a:latin typeface="Libre Baskerville"/>
                <a:ea typeface="Libre Baskerville"/>
                <a:cs typeface="Libre Baskerville"/>
                <a:sym typeface="Libre Baskerville"/>
              </a:rPr>
              <a:t>Planned Expenditure,</a:t>
            </a:r>
            <a:endParaRPr/>
          </a:p>
          <a:p>
            <a:pPr indent="0" lvl="0" marL="0" marR="0" rtl="0" algn="l">
              <a:spcBef>
                <a:spcPts val="0"/>
              </a:spcBef>
              <a:spcAft>
                <a:spcPts val="0"/>
              </a:spcAft>
              <a:buNone/>
            </a:pPr>
            <a:r>
              <a:rPr lang="en-US" sz="1800">
                <a:solidFill>
                  <a:srgbClr val="008000"/>
                </a:solidFill>
                <a:latin typeface="Libre Baskerville"/>
                <a:ea typeface="Libre Baskerville"/>
                <a:cs typeface="Libre Baskerville"/>
                <a:sym typeface="Libre Baskerville"/>
              </a:rPr>
              <a:t>APE = C + I + G+ NX</a:t>
            </a:r>
            <a:endParaRPr sz="1800">
              <a:solidFill>
                <a:srgbClr val="008000"/>
              </a:solidFill>
              <a:latin typeface="Libre Baskerville"/>
              <a:ea typeface="Libre Baskerville"/>
              <a:cs typeface="Libre Baskerville"/>
              <a:sym typeface="Libre Baskerville"/>
            </a:endParaRPr>
          </a:p>
        </p:txBody>
      </p:sp>
      <p:sp>
        <p:nvSpPr>
          <p:cNvPr id="239" name="Google Shape;239;p25"/>
          <p:cNvSpPr txBox="1"/>
          <p:nvPr/>
        </p:nvSpPr>
        <p:spPr>
          <a:xfrm>
            <a:off x="4143375" y="6481763"/>
            <a:ext cx="50641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r>
              <a:rPr baseline="-25000" lang="en-US" sz="1800">
                <a:solidFill>
                  <a:schemeClr val="dk1"/>
                </a:solidFill>
                <a:latin typeface="Libre Baskerville"/>
                <a:ea typeface="Libre Baskerville"/>
                <a:cs typeface="Libre Baskerville"/>
                <a:sym typeface="Libre Baskerville"/>
              </a:rPr>
              <a:t>1</a:t>
            </a:r>
            <a:endParaRPr/>
          </a:p>
        </p:txBody>
      </p:sp>
      <p:sp>
        <p:nvSpPr>
          <p:cNvPr id="240" name="Google Shape;240;p25"/>
          <p:cNvSpPr/>
          <p:nvPr/>
        </p:nvSpPr>
        <p:spPr>
          <a:xfrm>
            <a:off x="3597275" y="6486525"/>
            <a:ext cx="557213"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accent2"/>
                </a:solidFill>
                <a:latin typeface="Libre Baskerville"/>
                <a:ea typeface="Libre Baskerville"/>
                <a:cs typeface="Libre Baskerville"/>
                <a:sym typeface="Libre Baskerville"/>
              </a:rPr>
              <a:t>Y*</a:t>
            </a:r>
            <a:endParaRPr/>
          </a:p>
        </p:txBody>
      </p:sp>
      <p:cxnSp>
        <p:nvCxnSpPr>
          <p:cNvPr id="241" name="Google Shape;241;p25"/>
          <p:cNvCxnSpPr/>
          <p:nvPr/>
        </p:nvCxnSpPr>
        <p:spPr>
          <a:xfrm flipH="1" rot="10800000">
            <a:off x="2743200" y="4691063"/>
            <a:ext cx="2362200" cy="914400"/>
          </a:xfrm>
          <a:prstGeom prst="straightConnector1">
            <a:avLst/>
          </a:prstGeom>
          <a:noFill/>
          <a:ln cap="flat" cmpd="sng" w="38100">
            <a:solidFill>
              <a:schemeClr val="dk1"/>
            </a:solidFill>
            <a:prstDash val="solid"/>
            <a:round/>
            <a:headEnd len="sm" w="sm" type="none"/>
            <a:tailEnd len="sm" w="sm" type="none"/>
          </a:ln>
        </p:spPr>
      </p:cxnSp>
      <p:cxnSp>
        <p:nvCxnSpPr>
          <p:cNvPr id="242" name="Google Shape;242;p25"/>
          <p:cNvCxnSpPr/>
          <p:nvPr/>
        </p:nvCxnSpPr>
        <p:spPr>
          <a:xfrm>
            <a:off x="3929063" y="6656673"/>
            <a:ext cx="304800" cy="0"/>
          </a:xfrm>
          <a:prstGeom prst="straightConnector1">
            <a:avLst/>
          </a:prstGeom>
          <a:noFill/>
          <a:ln cap="flat" cmpd="sng" w="9525">
            <a:solidFill>
              <a:schemeClr val="dk1"/>
            </a:solidFill>
            <a:prstDash val="solid"/>
            <a:round/>
            <a:headEnd len="sm" w="sm" type="none"/>
            <a:tailEnd len="med" w="med" type="triangle"/>
          </a:ln>
        </p:spPr>
      </p:cxnSp>
      <p:cxnSp>
        <p:nvCxnSpPr>
          <p:cNvPr id="243" name="Google Shape;243;p25"/>
          <p:cNvCxnSpPr/>
          <p:nvPr/>
        </p:nvCxnSpPr>
        <p:spPr>
          <a:xfrm rot="10800000">
            <a:off x="2847975" y="5581650"/>
            <a:ext cx="0" cy="228600"/>
          </a:xfrm>
          <a:prstGeom prst="straightConnector1">
            <a:avLst/>
          </a:prstGeom>
          <a:noFill/>
          <a:ln cap="flat" cmpd="sng" w="9525">
            <a:solidFill>
              <a:schemeClr val="dk1"/>
            </a:solidFill>
            <a:prstDash val="solid"/>
            <a:round/>
            <a:headEnd len="sm" w="sm" type="none"/>
            <a:tailEnd len="med" w="med" type="triangle"/>
          </a:ln>
        </p:spPr>
      </p:cxnSp>
      <p:sp>
        <p:nvSpPr>
          <p:cNvPr id="244" name="Google Shape;244;p25"/>
          <p:cNvSpPr/>
          <p:nvPr/>
        </p:nvSpPr>
        <p:spPr>
          <a:xfrm>
            <a:off x="2854468" y="5435748"/>
            <a:ext cx="590550"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rgbClr val="008000"/>
                </a:solidFill>
                <a:latin typeface="Noto Sans Symbols"/>
                <a:ea typeface="Noto Sans Symbols"/>
                <a:cs typeface="Noto Sans Symbols"/>
                <a:sym typeface="Noto Sans Symbols"/>
              </a:rPr>
              <a:t>Δ</a:t>
            </a:r>
            <a:r>
              <a:rPr lang="en-US" sz="1800">
                <a:solidFill>
                  <a:srgbClr val="008000"/>
                </a:solidFill>
                <a:latin typeface="Libre Baskerville"/>
                <a:ea typeface="Libre Baskerville"/>
                <a:cs typeface="Libre Baskerville"/>
                <a:sym typeface="Libre Baskerville"/>
              </a:rPr>
              <a:t>G</a:t>
            </a:r>
            <a:endParaRPr/>
          </a:p>
        </p:txBody>
      </p:sp>
      <p:sp>
        <p:nvSpPr>
          <p:cNvPr id="245" name="Google Shape;245;p25"/>
          <p:cNvSpPr txBox="1"/>
          <p:nvPr/>
        </p:nvSpPr>
        <p:spPr>
          <a:xfrm>
            <a:off x="3598863" y="5181748"/>
            <a:ext cx="404812"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a:t>
            </a:r>
            <a:endParaRPr/>
          </a:p>
        </p:txBody>
      </p:sp>
      <p:sp>
        <p:nvSpPr>
          <p:cNvPr id="246" name="Google Shape;246;p25"/>
          <p:cNvSpPr txBox="1"/>
          <p:nvPr/>
        </p:nvSpPr>
        <p:spPr>
          <a:xfrm>
            <a:off x="4126493" y="4675910"/>
            <a:ext cx="387350"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a:t>
            </a:r>
            <a:endParaRPr/>
          </a:p>
        </p:txBody>
      </p:sp>
      <p:cxnSp>
        <p:nvCxnSpPr>
          <p:cNvPr id="247" name="Google Shape;247;p25"/>
          <p:cNvCxnSpPr/>
          <p:nvPr/>
        </p:nvCxnSpPr>
        <p:spPr>
          <a:xfrm>
            <a:off x="3809710" y="5486400"/>
            <a:ext cx="0" cy="1066800"/>
          </a:xfrm>
          <a:prstGeom prst="straightConnector1">
            <a:avLst/>
          </a:prstGeom>
          <a:noFill/>
          <a:ln cap="flat" cmpd="sng" w="9525">
            <a:solidFill>
              <a:schemeClr val="dk1"/>
            </a:solidFill>
            <a:prstDash val="solid"/>
            <a:round/>
            <a:headEnd len="sm" w="sm" type="none"/>
            <a:tailEnd len="sm" w="sm" type="none"/>
          </a:ln>
        </p:spPr>
      </p:cxnSp>
      <p:cxnSp>
        <p:nvCxnSpPr>
          <p:cNvPr id="248" name="Google Shape;248;p25"/>
          <p:cNvCxnSpPr/>
          <p:nvPr/>
        </p:nvCxnSpPr>
        <p:spPr>
          <a:xfrm>
            <a:off x="4292310" y="4991100"/>
            <a:ext cx="0" cy="1524000"/>
          </a:xfrm>
          <a:prstGeom prst="straightConnector1">
            <a:avLst/>
          </a:prstGeom>
          <a:noFill/>
          <a:ln cap="flat" cmpd="sng" w="9525">
            <a:solidFill>
              <a:schemeClr val="dk1"/>
            </a:solidFill>
            <a:prstDash val="solid"/>
            <a:round/>
            <a:headEnd len="sm" w="sm" type="none"/>
            <a:tailEnd len="sm" w="sm" type="none"/>
          </a:ln>
        </p:spPr>
      </p:cxnSp>
      <p:sp>
        <p:nvSpPr>
          <p:cNvPr id="249" name="Google Shape;249;p25"/>
          <p:cNvSpPr/>
          <p:nvPr/>
        </p:nvSpPr>
        <p:spPr>
          <a:xfrm>
            <a:off x="3821689" y="6142763"/>
            <a:ext cx="455574"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rgbClr val="008000"/>
                </a:solidFill>
                <a:latin typeface="Noto Sans Symbols"/>
                <a:ea typeface="Noto Sans Symbols"/>
                <a:cs typeface="Noto Sans Symbols"/>
                <a:sym typeface="Noto Sans Symbols"/>
              </a:rPr>
              <a:t>Δ</a:t>
            </a:r>
            <a:r>
              <a:rPr lang="en-US" sz="1800">
                <a:solidFill>
                  <a:srgbClr val="008000"/>
                </a:solidFill>
                <a:latin typeface="Libre Baskerville"/>
                <a:ea typeface="Libre Baskerville"/>
                <a:cs typeface="Libre Baskerville"/>
                <a:sym typeface="Libre Baskerville"/>
              </a:rPr>
              <a:t>Y</a:t>
            </a:r>
            <a:endParaRPr sz="1800">
              <a:solidFill>
                <a:srgbClr val="008000"/>
              </a:solidFill>
              <a:latin typeface="Libre Baskerville"/>
              <a:ea typeface="Libre Baskerville"/>
              <a:cs typeface="Libre Baskerville"/>
              <a:sym typeface="Libre Baskerville"/>
            </a:endParaRPr>
          </a:p>
        </p:txBody>
      </p:sp>
      <p:sp>
        <p:nvSpPr>
          <p:cNvPr id="250" name="Google Shape;250;p25"/>
          <p:cNvSpPr txBox="1"/>
          <p:nvPr/>
        </p:nvSpPr>
        <p:spPr>
          <a:xfrm>
            <a:off x="5486400" y="5462443"/>
            <a:ext cx="3429000" cy="995144"/>
          </a:xfrm>
          <a:prstGeom prst="rect">
            <a:avLst/>
          </a:prstGeom>
          <a:blipFill rotWithShape="1">
            <a:blip r:embed="rId3">
              <a:alphaModFix/>
            </a:blip>
            <a:stretch>
              <a:fillRect b="-7270" l="-2477" r="0" t="-4240"/>
            </a:stretch>
          </a:blip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Libre Baskerville"/>
                <a:ea typeface="Libre Baskerville"/>
                <a:cs typeface="Libre Baskerville"/>
                <a:sym typeface="Libre Baskerville"/>
              </a:rPr>
              <a:t>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4" name="Shape 254"/>
        <p:cNvGrpSpPr/>
        <p:nvPr/>
      </p:nvGrpSpPr>
      <p:grpSpPr>
        <a:xfrm>
          <a:off x="0" y="0"/>
          <a:ext cx="0" cy="0"/>
          <a:chOff x="0" y="0"/>
          <a:chExt cx="0" cy="0"/>
        </a:xfrm>
      </p:grpSpPr>
      <p:sp>
        <p:nvSpPr>
          <p:cNvPr id="255" name="Google Shape;255;p26"/>
          <p:cNvSpPr txBox="1"/>
          <p:nvPr>
            <p:ph idx="1" type="body"/>
          </p:nvPr>
        </p:nvSpPr>
        <p:spPr>
          <a:xfrm>
            <a:off x="457200" y="1447800"/>
            <a:ext cx="8382000" cy="4572000"/>
          </a:xfrm>
          <a:prstGeom prst="rect">
            <a:avLst/>
          </a:prstGeom>
          <a:blipFill rotWithShape="1">
            <a:blip r:embed="rId3">
              <a:alphaModFix/>
            </a:blip>
            <a:stretch>
              <a:fillRect b="0" l="-1235" r="-1090" t="-1066"/>
            </a:stretch>
          </a:blip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latin typeface="Libre Baskerville"/>
                <a:ea typeface="Libre Baskerville"/>
                <a:cs typeface="Libre Baskerville"/>
                <a:sym typeface="Libre Baskerville"/>
              </a:rPr>
              <a:t> </a:t>
            </a:r>
            <a:endParaRPr/>
          </a:p>
        </p:txBody>
      </p:sp>
      <p:sp>
        <p:nvSpPr>
          <p:cNvPr id="256" name="Google Shape;256;p2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200" u="none" cap="none" strike="noStrike">
                <a:solidFill>
                  <a:schemeClr val="dk2"/>
                </a:solidFill>
                <a:latin typeface="Source Sans Pro"/>
                <a:ea typeface="Source Sans Pro"/>
                <a:cs typeface="Source Sans Pro"/>
                <a:sym typeface="Source Sans Pro"/>
              </a:rPr>
              <a:t>I Aggregate expenditure model </a:t>
            </a:r>
            <a:br>
              <a:rPr b="0" i="0" lang="en-US" sz="3200" u="none" cap="none" strike="noStrike">
                <a:solidFill>
                  <a:schemeClr val="dk2"/>
                </a:solidFill>
                <a:latin typeface="Source Sans Pro"/>
                <a:ea typeface="Source Sans Pro"/>
                <a:cs typeface="Source Sans Pro"/>
                <a:sym typeface="Source Sans Pro"/>
              </a:rPr>
            </a:br>
            <a:r>
              <a:rPr b="0" i="0" lang="en-US" sz="3200" u="none" cap="none" strike="noStrike">
                <a:solidFill>
                  <a:schemeClr val="dk2"/>
                </a:solidFill>
                <a:latin typeface="Source Sans Pro"/>
                <a:ea typeface="Source Sans Pro"/>
                <a:cs typeface="Source Sans Pro"/>
                <a:sym typeface="Source Sans Pro"/>
              </a:rPr>
              <a:t>(Keynesian cross point model)</a:t>
            </a:r>
            <a:endParaRPr b="0" i="0" sz="32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0" name="Shape 260"/>
        <p:cNvGrpSpPr/>
        <p:nvPr/>
      </p:nvGrpSpPr>
      <p:grpSpPr>
        <a:xfrm>
          <a:off x="0" y="0"/>
          <a:ext cx="0" cy="0"/>
          <a:chOff x="0" y="0"/>
          <a:chExt cx="0" cy="0"/>
        </a:xfrm>
      </p:grpSpPr>
      <p:sp>
        <p:nvSpPr>
          <p:cNvPr id="261" name="Google Shape;261;p27"/>
          <p:cNvSpPr txBox="1"/>
          <p:nvPr>
            <p:ph idx="1" type="body"/>
          </p:nvPr>
        </p:nvSpPr>
        <p:spPr>
          <a:xfrm>
            <a:off x="228600" y="914400"/>
            <a:ext cx="7772400" cy="457200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Clr>
                <a:schemeClr val="accent1"/>
              </a:buClr>
              <a:buFont typeface="Noto Sans Symbols"/>
              <a:buNone/>
            </a:pPr>
            <a:r>
              <a:rPr b="1" i="0" lang="en-US" sz="2400" u="none" cap="none" strike="noStrike">
                <a:solidFill>
                  <a:schemeClr val="dk1"/>
                </a:solidFill>
                <a:latin typeface="Libre Baskerville"/>
                <a:ea typeface="Libre Baskerville"/>
                <a:cs typeface="Libre Baskerville"/>
                <a:sym typeface="Libre Baskerville"/>
              </a:rPr>
              <a:t>1 Introduction to aggregate expenditure model</a:t>
            </a:r>
            <a:endParaRPr/>
          </a:p>
          <a:p>
            <a:pPr indent="0" lvl="0" marL="0" marR="0" rtl="0" algn="just">
              <a:spcBef>
                <a:spcPts val="580"/>
              </a:spcBef>
              <a:spcAft>
                <a:spcPts val="0"/>
              </a:spcAft>
              <a:buClr>
                <a:schemeClr val="accent1"/>
              </a:buClr>
              <a:buFont typeface="Noto Sans Symbols"/>
              <a:buNone/>
            </a:pPr>
            <a:r>
              <a:rPr b="1" i="0" lang="en-US" sz="2400" u="sng" cap="none" strike="noStrike">
                <a:solidFill>
                  <a:schemeClr val="dk1"/>
                </a:solidFill>
                <a:latin typeface="Libre Baskerville"/>
                <a:ea typeface="Libre Baskerville"/>
                <a:cs typeface="Libre Baskerville"/>
                <a:sym typeface="Libre Baskerville"/>
              </a:rPr>
              <a:t>Expenditure multiplier</a:t>
            </a:r>
            <a:r>
              <a:rPr b="0" i="0" lang="en-US" sz="2400" u="none" cap="none" strike="noStrike">
                <a:solidFill>
                  <a:schemeClr val="dk1"/>
                </a:solidFill>
                <a:latin typeface="Libre Baskerville"/>
                <a:ea typeface="Libre Baskerville"/>
                <a:cs typeface="Libre Baskerville"/>
                <a:sym typeface="Libre Baskerville"/>
              </a:rPr>
              <a:t> (by logical sequences)</a:t>
            </a:r>
            <a:endParaRPr b="1" i="0" sz="24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62" name="Google Shape;262;p27"/>
          <p:cNvSpPr txBox="1"/>
          <p:nvPr>
            <p:ph type="title"/>
          </p:nvPr>
        </p:nvSpPr>
        <p:spPr>
          <a:xfrm>
            <a:off x="838200"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200" u="none" cap="none" strike="noStrike">
                <a:solidFill>
                  <a:schemeClr val="dk2"/>
                </a:solidFill>
                <a:latin typeface="Source Sans Pro"/>
                <a:ea typeface="Source Sans Pro"/>
                <a:cs typeface="Source Sans Pro"/>
                <a:sym typeface="Source Sans Pro"/>
              </a:rPr>
              <a:t>I Aggregate expenditure model </a:t>
            </a:r>
            <a:br>
              <a:rPr b="0" i="0" lang="en-US" sz="3200" u="none" cap="none" strike="noStrike">
                <a:solidFill>
                  <a:schemeClr val="dk2"/>
                </a:solidFill>
                <a:latin typeface="Source Sans Pro"/>
                <a:ea typeface="Source Sans Pro"/>
                <a:cs typeface="Source Sans Pro"/>
                <a:sym typeface="Source Sans Pro"/>
              </a:rPr>
            </a:br>
            <a:r>
              <a:rPr b="0" i="0" lang="en-US" sz="3200" u="none" cap="none" strike="noStrike">
                <a:solidFill>
                  <a:schemeClr val="dk2"/>
                </a:solidFill>
                <a:latin typeface="Source Sans Pro"/>
                <a:ea typeface="Source Sans Pro"/>
                <a:cs typeface="Source Sans Pro"/>
                <a:sym typeface="Source Sans Pro"/>
              </a:rPr>
              <a:t>(Keynesian cross point model)</a:t>
            </a:r>
            <a:endParaRPr b="0" i="0" sz="3200" u="none" cap="none" strike="noStrike">
              <a:solidFill>
                <a:schemeClr val="dk2"/>
              </a:solidFill>
              <a:latin typeface="Source Sans Pro"/>
              <a:ea typeface="Source Sans Pro"/>
              <a:cs typeface="Source Sans Pro"/>
              <a:sym typeface="Source Sans Pro"/>
            </a:endParaRPr>
          </a:p>
        </p:txBody>
      </p:sp>
      <p:graphicFrame>
        <p:nvGraphicFramePr>
          <p:cNvPr id="263" name="Google Shape;263;p27"/>
          <p:cNvGraphicFramePr/>
          <p:nvPr/>
        </p:nvGraphicFramePr>
        <p:xfrm>
          <a:off x="228600" y="1790442"/>
          <a:ext cx="3000000" cy="3000000"/>
        </p:xfrm>
        <a:graphic>
          <a:graphicData uri="http://schemas.openxmlformats.org/drawingml/2006/table">
            <a:tbl>
              <a:tblPr>
                <a:noFill/>
                <a:tableStyleId>{102BFC6C-8193-4512-B8D0-2D1456B5F971}</a:tableStyleId>
              </a:tblPr>
              <a:tblGrid>
                <a:gridCol w="2971800"/>
                <a:gridCol w="3048000"/>
                <a:gridCol w="2819400"/>
              </a:tblGrid>
              <a:tr h="640075">
                <a:tc>
                  <a:txBody>
                    <a:bodyPr/>
                    <a:lstStyle/>
                    <a:p>
                      <a:pPr indent="0" lvl="0" marL="0" marR="0" rtl="0" algn="ctr">
                        <a:lnSpc>
                          <a:spcPct val="100000"/>
                        </a:lnSpc>
                        <a:spcBef>
                          <a:spcPts val="0"/>
                        </a:spcBef>
                        <a:spcAft>
                          <a:spcPts val="0"/>
                        </a:spcAft>
                        <a:buClr>
                          <a:schemeClr val="dk1"/>
                        </a:buClr>
                        <a:buFont typeface="Libre Baskerville"/>
                        <a:buNone/>
                      </a:pPr>
                      <a:r>
                        <a:t/>
                      </a:r>
                      <a:endParaRPr b="1" i="0" sz="1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Round N.</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Spending in This Round</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Cumulative Total </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I</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1. Building bridge</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1,000,000 (</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G)</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1,000,000 (</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G</a:t>
                      </a:r>
                      <a:r>
                        <a:rPr b="1" baseline="-25000" i="0" lang="en-US" sz="1800" u="none" cap="none" strike="noStrike">
                          <a:solidFill>
                            <a:srgbClr val="000000"/>
                          </a:solidFill>
                          <a:latin typeface="Arial"/>
                          <a:ea typeface="Arial"/>
                          <a:cs typeface="Arial"/>
                          <a:sym typeface="Arial"/>
                        </a:rPr>
                        <a:t>1</a:t>
                      </a: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2. Buying food </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	800,000(</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2</a:t>
                      </a:r>
                      <a:r>
                        <a:rPr b="1" i="0" lang="en-US" sz="1800" u="none" cap="none" strike="noStrike">
                          <a:solidFill>
                            <a:srgbClr val="000000"/>
                          </a:solidFill>
                          <a:latin typeface="Arial"/>
                          <a:ea typeface="Arial"/>
                          <a:cs typeface="Arial"/>
                          <a:sym typeface="Arial"/>
                        </a:rPr>
                        <a:t>=0.8*</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G)</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1,800,000</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3. Spending on education</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640,000(</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3</a:t>
                      </a:r>
                      <a:r>
                        <a:rPr b="1" i="0" lang="en-US" sz="1800" u="none" cap="none" strike="noStrike">
                          <a:solidFill>
                            <a:srgbClr val="000000"/>
                          </a:solidFill>
                          <a:latin typeface="Arial"/>
                          <a:ea typeface="Arial"/>
                          <a:cs typeface="Arial"/>
                          <a:sym typeface="Arial"/>
                        </a:rPr>
                        <a:t>=0.8*</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2</a:t>
                      </a: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2,440,000</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4. Spending on service</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512,000(</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4</a:t>
                      </a:r>
                      <a:r>
                        <a:rPr b="1" i="0" lang="en-US" sz="1800" u="none" cap="none" strike="noStrike">
                          <a:solidFill>
                            <a:srgbClr val="000000"/>
                          </a:solidFill>
                          <a:latin typeface="Arial"/>
                          <a:ea typeface="Arial"/>
                          <a:cs typeface="Arial"/>
                          <a:sym typeface="Arial"/>
                        </a:rPr>
                        <a:t>=0.8*</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3</a:t>
                      </a: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2,952,000</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5. Spending on clothes</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409,600(</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5</a:t>
                      </a:r>
                      <a:r>
                        <a:rPr b="1" i="0" lang="en-US" sz="1800" u="none" cap="none" strike="noStrike">
                          <a:solidFill>
                            <a:srgbClr val="000000"/>
                          </a:solidFill>
                          <a:latin typeface="Arial"/>
                          <a:ea typeface="Arial"/>
                          <a:cs typeface="Arial"/>
                          <a:sym typeface="Arial"/>
                        </a:rPr>
                        <a:t>=0.8*</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4</a:t>
                      </a: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3,361,600</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40075">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50</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 18(</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50</a:t>
                      </a:r>
                      <a:r>
                        <a:rPr b="1" i="0" lang="en-US" sz="1800" u="none" cap="none" strike="noStrike">
                          <a:solidFill>
                            <a:srgbClr val="000000"/>
                          </a:solidFill>
                          <a:latin typeface="Arial"/>
                          <a:ea typeface="Arial"/>
                          <a:cs typeface="Arial"/>
                          <a:sym typeface="Arial"/>
                        </a:rPr>
                        <a:t>=0.8*</a:t>
                      </a:r>
                      <a:r>
                        <a:rPr b="1" i="0" lang="en-US" sz="1800" u="none" cap="none" strike="noStrike">
                          <a:solidFill>
                            <a:srgbClr val="000000"/>
                          </a:solidFill>
                          <a:latin typeface="Noto Sans Symbols"/>
                          <a:ea typeface="Noto Sans Symbols"/>
                          <a:cs typeface="Noto Sans Symbols"/>
                          <a:sym typeface="Noto Sans Symbols"/>
                        </a:rPr>
                        <a:t>Δ</a:t>
                      </a:r>
                      <a:r>
                        <a:rPr b="1" i="0" lang="en-US" sz="1800" u="none" cap="none" strike="noStrike">
                          <a:solidFill>
                            <a:srgbClr val="000000"/>
                          </a:solidFill>
                          <a:latin typeface="Arial"/>
                          <a:ea typeface="Arial"/>
                          <a:cs typeface="Arial"/>
                          <a:sym typeface="Arial"/>
                        </a:rPr>
                        <a:t>C</a:t>
                      </a:r>
                      <a:r>
                        <a:rPr b="1" baseline="-25000" i="0" lang="en-US" sz="1800" u="none" cap="none" strike="noStrike">
                          <a:solidFill>
                            <a:srgbClr val="000000"/>
                          </a:solidFill>
                          <a:latin typeface="Arial"/>
                          <a:ea typeface="Arial"/>
                          <a:cs typeface="Arial"/>
                          <a:sym typeface="Arial"/>
                        </a:rPr>
                        <a:t>49</a:t>
                      </a: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4,999,929</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5750">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87725">
                <a:tc>
                  <a:txBody>
                    <a:bodyPr/>
                    <a:lstStyle/>
                    <a:p>
                      <a:pPr indent="0" lvl="0" marL="0" marR="0" rtl="0" algn="ct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“Infinity”</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Font typeface="Arial"/>
                        <a:buNone/>
                      </a:pPr>
                      <a:r>
                        <a:rPr b="1" i="0" lang="en-US" sz="1800" u="none" cap="none" strike="noStrike">
                          <a:solidFill>
                            <a:srgbClr val="000000"/>
                          </a:solidFill>
                          <a:latin typeface="Arial"/>
                          <a:ea typeface="Arial"/>
                          <a:cs typeface="Arial"/>
                          <a:sym typeface="Arial"/>
                        </a:rPr>
                        <a:t>0</a:t>
                      </a:r>
                      <a:endParaRPr b="1"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01025">
                <a:tc gridSpan="3">
                  <a:txBody>
                    <a:bodyPr/>
                    <a:lstStyle/>
                    <a:p>
                      <a:pPr indent="0" lvl="0" marL="0" marR="0" rtl="0" algn="ctr">
                        <a:lnSpc>
                          <a:spcPct val="100000"/>
                        </a:lnSpc>
                        <a:spcBef>
                          <a:spcPts val="0"/>
                        </a:spcBef>
                        <a:spcAft>
                          <a:spcPts val="0"/>
                        </a:spcAft>
                        <a:buClr>
                          <a:srgbClr val="000000"/>
                        </a:buClr>
                        <a:buFont typeface="Times New Roman"/>
                        <a:buNone/>
                      </a:pPr>
                      <a:r>
                        <a:rPr b="1" i="0" lang="en-US" sz="2000" u="none" cap="none" strike="noStrike">
                          <a:solidFill>
                            <a:srgbClr val="000000"/>
                          </a:solidFill>
                          <a:latin typeface="Times New Roman"/>
                          <a:ea typeface="Times New Roman"/>
                          <a:cs typeface="Times New Roman"/>
                          <a:sym typeface="Times New Roman"/>
                        </a:rPr>
                        <a:t>Assume that people save 20% and consume 80% of their additional income </a:t>
                      </a:r>
                      <a:endParaRPr/>
                    </a:p>
                    <a:p>
                      <a:pPr indent="0" lvl="0" marL="0" marR="0" rtl="0" algn="ctr">
                        <a:lnSpc>
                          <a:spcPct val="100000"/>
                        </a:lnSpc>
                        <a:spcBef>
                          <a:spcPts val="0"/>
                        </a:spcBef>
                        <a:spcAft>
                          <a:spcPts val="0"/>
                        </a:spcAft>
                        <a:buClr>
                          <a:srgbClr val="000000"/>
                        </a:buClr>
                        <a:buFont typeface="Times New Roman"/>
                        <a:buNone/>
                      </a:pPr>
                      <a:r>
                        <a:rPr b="1" i="0" lang="en-US" sz="2000" u="none" cap="none" strike="noStrike">
                          <a:solidFill>
                            <a:srgbClr val="000000"/>
                          </a:solidFill>
                          <a:latin typeface="Times New Roman"/>
                          <a:ea typeface="Times New Roman"/>
                          <a:cs typeface="Times New Roman"/>
                          <a:sym typeface="Times New Roman"/>
                        </a:rPr>
                        <a:t>(0.8 plays the role of b)</a:t>
                      </a:r>
                      <a:endParaRPr b="1" i="0" sz="20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7" name="Shape 267"/>
        <p:cNvGrpSpPr/>
        <p:nvPr/>
      </p:nvGrpSpPr>
      <p:grpSpPr>
        <a:xfrm>
          <a:off x="0" y="0"/>
          <a:ext cx="0" cy="0"/>
          <a:chOff x="0" y="0"/>
          <a:chExt cx="0" cy="0"/>
        </a:xfrm>
      </p:grpSpPr>
      <p:sp>
        <p:nvSpPr>
          <p:cNvPr id="268" name="Google Shape;268;p28"/>
          <p:cNvSpPr txBox="1"/>
          <p:nvPr>
            <p:ph idx="1" type="body"/>
          </p:nvPr>
        </p:nvSpPr>
        <p:spPr>
          <a:xfrm>
            <a:off x="381000" y="1371600"/>
            <a:ext cx="8610600" cy="4572000"/>
          </a:xfrm>
          <a:prstGeom prst="rect">
            <a:avLst/>
          </a:prstGeom>
          <a:blipFill rotWithShape="1">
            <a:blip r:embed="rId3">
              <a:alphaModFix/>
            </a:blip>
            <a:stretch>
              <a:fillRect b="0" l="-1274" r="0" t="-1731"/>
            </a:stretch>
          </a:blip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latin typeface="Libre Baskerville"/>
                <a:ea typeface="Libre Baskerville"/>
                <a:cs typeface="Libre Baskerville"/>
                <a:sym typeface="Libre Baskerville"/>
              </a:rPr>
              <a:t>       </a:t>
            </a:r>
            <a:endParaRPr/>
          </a:p>
        </p:txBody>
      </p:sp>
      <p:sp>
        <p:nvSpPr>
          <p:cNvPr id="269" name="Google Shape;269;p2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270" name="Google Shape;270;p28"/>
          <p:cNvPicPr preferRelativeResize="0"/>
          <p:nvPr/>
        </p:nvPicPr>
        <p:blipFill rotWithShape="1">
          <a:blip r:embed="rId4">
            <a:alphaModFix/>
          </a:blip>
          <a:srcRect b="0" l="0" r="0" t="0"/>
          <a:stretch/>
        </p:blipFill>
        <p:spPr>
          <a:xfrm>
            <a:off x="2481400" y="2640625"/>
            <a:ext cx="3200400" cy="507900"/>
          </a:xfrm>
          <a:prstGeom prst="rect">
            <a:avLst/>
          </a:prstGeom>
          <a:noFill/>
          <a:ln>
            <a:noFill/>
          </a:ln>
        </p:spPr>
      </p:pic>
      <p:pic>
        <p:nvPicPr>
          <p:cNvPr id="271" name="Google Shape;271;p28"/>
          <p:cNvPicPr preferRelativeResize="0"/>
          <p:nvPr/>
        </p:nvPicPr>
        <p:blipFill rotWithShape="1">
          <a:blip r:embed="rId5">
            <a:alphaModFix/>
          </a:blip>
          <a:srcRect b="0" l="0" r="0" t="0"/>
          <a:stretch/>
        </p:blipFill>
        <p:spPr>
          <a:xfrm>
            <a:off x="2362200" y="5562600"/>
            <a:ext cx="3657600" cy="56673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6" name="Shape 276"/>
        <p:cNvGrpSpPr/>
        <p:nvPr/>
      </p:nvGrpSpPr>
      <p:grpSpPr>
        <a:xfrm>
          <a:off x="0" y="0"/>
          <a:ext cx="0" cy="0"/>
          <a:chOff x="0" y="0"/>
          <a:chExt cx="0" cy="0"/>
        </a:xfrm>
      </p:grpSpPr>
      <p:sp>
        <p:nvSpPr>
          <p:cNvPr id="277" name="Google Shape;277;p29"/>
          <p:cNvSpPr txBox="1"/>
          <p:nvPr>
            <p:ph idx="1" type="body"/>
          </p:nvPr>
        </p:nvSpPr>
        <p:spPr>
          <a:xfrm>
            <a:off x="914400" y="1447800"/>
            <a:ext cx="7772400" cy="4572000"/>
          </a:xfrm>
          <a:prstGeom prst="rect">
            <a:avLst/>
          </a:prstGeom>
          <a:blipFill rotWithShape="1">
            <a:blip r:embed="rId3">
              <a:alphaModFix/>
            </a:blip>
            <a:stretch>
              <a:fillRect b="0" l="-1332" r="-156" t="-1066"/>
            </a:stretch>
          </a:blip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latin typeface="Libre Baskerville"/>
                <a:ea typeface="Libre Baskerville"/>
                <a:cs typeface="Libre Baskerville"/>
                <a:sym typeface="Libre Baskerville"/>
              </a:rPr>
              <a:t> </a:t>
            </a:r>
            <a:endParaRPr/>
          </a:p>
        </p:txBody>
      </p:sp>
      <p:sp>
        <p:nvSpPr>
          <p:cNvPr id="278" name="Google Shape;278;p2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279" name="Google Shape;279;p29"/>
          <p:cNvPicPr preferRelativeResize="0"/>
          <p:nvPr/>
        </p:nvPicPr>
        <p:blipFill rotWithShape="1">
          <a:blip r:embed="rId4">
            <a:alphaModFix/>
          </a:blip>
          <a:srcRect b="0" l="0" r="0" t="0"/>
          <a:stretch/>
        </p:blipFill>
        <p:spPr>
          <a:xfrm>
            <a:off x="1371600" y="2888670"/>
            <a:ext cx="6477000" cy="566738"/>
          </a:xfrm>
          <a:prstGeom prst="rect">
            <a:avLst/>
          </a:prstGeom>
          <a:noFill/>
          <a:ln>
            <a:noFill/>
          </a:ln>
        </p:spPr>
      </p:pic>
      <p:pic>
        <p:nvPicPr>
          <p:cNvPr id="280" name="Google Shape;280;p29"/>
          <p:cNvPicPr preferRelativeResize="0"/>
          <p:nvPr/>
        </p:nvPicPr>
        <p:blipFill rotWithShape="1">
          <a:blip r:embed="rId5">
            <a:alphaModFix/>
          </a:blip>
          <a:srcRect b="0" l="0" r="0" t="0"/>
          <a:stretch/>
        </p:blipFill>
        <p:spPr>
          <a:xfrm>
            <a:off x="2743200" y="4343400"/>
            <a:ext cx="3381375" cy="566738"/>
          </a:xfrm>
          <a:prstGeom prst="rect">
            <a:avLst/>
          </a:prstGeom>
          <a:noFill/>
          <a:ln>
            <a:noFill/>
          </a:ln>
        </p:spPr>
      </p:pic>
      <p:pic>
        <p:nvPicPr>
          <p:cNvPr id="281" name="Google Shape;281;p29"/>
          <p:cNvPicPr preferRelativeResize="0"/>
          <p:nvPr/>
        </p:nvPicPr>
        <p:blipFill rotWithShape="1">
          <a:blip r:embed="rId6">
            <a:alphaModFix/>
          </a:blip>
          <a:srcRect b="0" l="0" r="0" t="0"/>
          <a:stretch/>
        </p:blipFill>
        <p:spPr>
          <a:xfrm>
            <a:off x="2528460" y="5749650"/>
            <a:ext cx="4083050" cy="56673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5" name="Shape 285"/>
        <p:cNvGrpSpPr/>
        <p:nvPr/>
      </p:nvGrpSpPr>
      <p:grpSpPr>
        <a:xfrm>
          <a:off x="0" y="0"/>
          <a:ext cx="0" cy="0"/>
          <a:chOff x="0" y="0"/>
          <a:chExt cx="0" cy="0"/>
        </a:xfrm>
      </p:grpSpPr>
      <p:sp>
        <p:nvSpPr>
          <p:cNvPr id="286" name="Google Shape;286;p30"/>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Mathematical form of aggregate expenditure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I - investment</a:t>
            </a:r>
            <a:r>
              <a:rPr b="0" i="0" lang="en-US" sz="2600" u="none" cap="none" strike="noStrike">
                <a:solidFill>
                  <a:schemeClr val="dk1"/>
                </a:solidFill>
                <a:latin typeface="Libre Baskerville"/>
                <a:ea typeface="Libre Baskerville"/>
                <a:cs typeface="Libre Baskerville"/>
                <a:sym typeface="Libre Baskerville"/>
              </a:rPr>
              <a:t>:</a:t>
            </a:r>
            <a:r>
              <a:rPr b="0" i="0" lang="en-US" sz="2600" u="none" cap="none" strike="noStrike">
                <a:solidFill>
                  <a:srgbClr val="000000"/>
                </a:solidFill>
                <a:latin typeface="Libre Baskerville"/>
                <a:ea typeface="Libre Baskerville"/>
                <a:cs typeface="Libre Baskerville"/>
                <a:sym typeface="Libre Baskerville"/>
              </a:rPr>
              <a:t> in this model we will take investment as given or, in other words, we will regard it as an exogenous variable. The main reason for taking investment as given is to keep our model simple and follow the concept proposed by Keynes </a:t>
            </a:r>
            <a:r>
              <a:rPr b="1" i="1" lang="en-US" sz="2600" u="none" cap="none" strike="noStrike">
                <a:solidFill>
                  <a:srgbClr val="000000"/>
                </a:solidFill>
                <a:latin typeface="Libre Baskerville"/>
                <a:ea typeface="Libre Baskerville"/>
                <a:cs typeface="Libre Baskerville"/>
                <a:sym typeface="Libre Baskerville"/>
              </a:rPr>
              <a:t>animal spirit. </a:t>
            </a:r>
            <a:r>
              <a:rPr b="0" i="0" lang="en-US" sz="2600" u="none" cap="none" strike="noStrike">
                <a:solidFill>
                  <a:srgbClr val="000000"/>
                </a:solidFill>
                <a:latin typeface="Libre Baskerville"/>
                <a:ea typeface="Libre Baskerville"/>
                <a:cs typeface="Libre Baskerville"/>
                <a:sym typeface="Libre Baskerville"/>
              </a:rPr>
              <a:t>This concept implies current investment depends on expectation on future (e.g. future profit)rather than current income Y</a:t>
            </a:r>
            <a:r>
              <a:rPr b="1" i="1" lang="en-US" sz="2600" u="none" cap="none" strike="noStrike">
                <a:solidFill>
                  <a:schemeClr val="dk1"/>
                </a:solidFill>
                <a:latin typeface="Libre Baskerville"/>
                <a:ea typeface="Libre Baskerville"/>
                <a:cs typeface="Libre Baskerville"/>
                <a:sym typeface="Libre Baskerville"/>
              </a:rPr>
              <a:t>. </a:t>
            </a:r>
            <a:r>
              <a:rPr b="0" i="0" lang="en-US" sz="2600" u="none" cap="none" strike="noStrike">
                <a:solidFill>
                  <a:schemeClr val="dk1"/>
                </a:solidFill>
                <a:latin typeface="Libre Baskerville"/>
                <a:ea typeface="Libre Baskerville"/>
                <a:cs typeface="Libre Baskerville"/>
                <a:sym typeface="Libre Baskerville"/>
              </a:rPr>
              <a:t>Therefore</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p:txBody>
      </p:sp>
      <p:sp>
        <p:nvSpPr>
          <p:cNvPr id="287" name="Google Shape;287;p30"/>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288" name="Google Shape;288;p30"/>
          <p:cNvPicPr preferRelativeResize="0"/>
          <p:nvPr/>
        </p:nvPicPr>
        <p:blipFill rotWithShape="1">
          <a:blip r:embed="rId3">
            <a:alphaModFix/>
          </a:blip>
          <a:srcRect b="0" l="0" r="0" t="0"/>
          <a:stretch/>
        </p:blipFill>
        <p:spPr>
          <a:xfrm>
            <a:off x="3657600" y="4953000"/>
            <a:ext cx="1447800" cy="5937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2" name="Shape 292"/>
        <p:cNvGrpSpPr/>
        <p:nvPr/>
      </p:nvGrpSpPr>
      <p:grpSpPr>
        <a:xfrm>
          <a:off x="0" y="0"/>
          <a:ext cx="0" cy="0"/>
          <a:chOff x="0" y="0"/>
          <a:chExt cx="0" cy="0"/>
        </a:xfrm>
      </p:grpSpPr>
      <p:sp>
        <p:nvSpPr>
          <p:cNvPr id="293" name="Google Shape;293;p31"/>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Mathematical form of aggregate expenditure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G – government spending</a:t>
            </a:r>
            <a:r>
              <a:rPr b="0" i="0" lang="en-US" sz="2600" u="none" cap="none" strike="noStrike">
                <a:solidFill>
                  <a:schemeClr val="dk1"/>
                </a:solidFill>
                <a:latin typeface="Libre Baskerville"/>
                <a:ea typeface="Libre Baskerville"/>
                <a:cs typeface="Libre Baskerville"/>
                <a:sym typeface="Libre Baskerville"/>
              </a:rPr>
              <a:t>: in this model, </a:t>
            </a:r>
            <a:r>
              <a:rPr b="0" i="0" lang="en-US" sz="2600" u="none" cap="none" strike="noStrike">
                <a:solidFill>
                  <a:srgbClr val="000000"/>
                </a:solidFill>
                <a:latin typeface="Libre Baskerville"/>
                <a:ea typeface="Libre Baskerville"/>
                <a:cs typeface="Libre Baskerville"/>
                <a:sym typeface="Libre Baskerville"/>
              </a:rPr>
              <a:t>government spending also is given as an exogenous variable. The reason is that government spending depends on various factors such as social welfare, national security and of course economic situation. To a certain extent, we can consider government spending does not depend on current income 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p:txBody>
      </p:sp>
      <p:sp>
        <p:nvSpPr>
          <p:cNvPr id="294" name="Google Shape;294;p3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295" name="Google Shape;295;p31"/>
          <p:cNvPicPr preferRelativeResize="0"/>
          <p:nvPr/>
        </p:nvPicPr>
        <p:blipFill rotWithShape="1">
          <a:blip r:embed="rId3">
            <a:alphaModFix/>
          </a:blip>
          <a:srcRect b="0" l="0" r="0" t="0"/>
          <a:stretch/>
        </p:blipFill>
        <p:spPr>
          <a:xfrm>
            <a:off x="3657600" y="4648200"/>
            <a:ext cx="1754188" cy="63658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9" name="Shape 299"/>
        <p:cNvGrpSpPr/>
        <p:nvPr/>
      </p:nvGrpSpPr>
      <p:grpSpPr>
        <a:xfrm>
          <a:off x="0" y="0"/>
          <a:ext cx="0" cy="0"/>
          <a:chOff x="0" y="0"/>
          <a:chExt cx="0" cy="0"/>
        </a:xfrm>
      </p:grpSpPr>
      <p:sp>
        <p:nvSpPr>
          <p:cNvPr id="300" name="Google Shape;300;p32"/>
          <p:cNvSpPr txBox="1"/>
          <p:nvPr>
            <p:ph idx="1" type="body"/>
          </p:nvPr>
        </p:nvSpPr>
        <p:spPr>
          <a:xfrm>
            <a:off x="872837" y="1447800"/>
            <a:ext cx="7772400" cy="5105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Mathematical form of aggregate expenditure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NX – net export</a:t>
            </a:r>
            <a:r>
              <a:rPr b="0" i="0" lang="en-US" sz="2600" u="none" cap="none" strike="noStrike">
                <a:solidFill>
                  <a:schemeClr val="dk1"/>
                </a:solidFill>
                <a:latin typeface="Libre Baskerville"/>
                <a:ea typeface="Libre Baskerville"/>
                <a:cs typeface="Libre Baskerville"/>
                <a:sym typeface="Libre Baskerville"/>
              </a:rPr>
              <a:t> (X – M): in this model, </a:t>
            </a:r>
            <a:r>
              <a:rPr b="0" i="0" lang="en-US" sz="2600" u="none" cap="none" strike="noStrike">
                <a:solidFill>
                  <a:srgbClr val="000000"/>
                </a:solidFill>
                <a:latin typeface="Libre Baskerville"/>
                <a:ea typeface="Libre Baskerville"/>
                <a:cs typeface="Libre Baskerville"/>
                <a:sym typeface="Libre Baskerville"/>
              </a:rPr>
              <a:t>export also is given as an exogenous variable. The reason is understandable as export of a country does not depend on income of person in the country (however opposite way could be true). Import, on the other hand, is treated as endogenous variable due to import’s dependence on income</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where MPM is marginal propensity to import, which indicate how much import increases as income rise one unit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01" name="Google Shape;301;p32"/>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302" name="Google Shape;302;p32"/>
          <p:cNvPicPr preferRelativeResize="0"/>
          <p:nvPr/>
        </p:nvPicPr>
        <p:blipFill rotWithShape="1">
          <a:blip r:embed="rId3">
            <a:alphaModFix/>
          </a:blip>
          <a:srcRect b="0" l="0" r="0" t="0"/>
          <a:stretch/>
        </p:blipFill>
        <p:spPr>
          <a:xfrm>
            <a:off x="2621975" y="5734375"/>
            <a:ext cx="1914600" cy="598500"/>
          </a:xfrm>
          <a:prstGeom prst="rect">
            <a:avLst/>
          </a:prstGeom>
          <a:noFill/>
          <a:ln>
            <a:noFill/>
          </a:ln>
        </p:spPr>
      </p:pic>
      <p:pic>
        <p:nvPicPr>
          <p:cNvPr id="303" name="Google Shape;303;p32"/>
          <p:cNvPicPr preferRelativeResize="0"/>
          <p:nvPr/>
        </p:nvPicPr>
        <p:blipFill rotWithShape="1">
          <a:blip r:embed="rId4">
            <a:alphaModFix/>
          </a:blip>
          <a:srcRect b="0" l="0" r="0" t="0"/>
          <a:stretch/>
        </p:blipFill>
        <p:spPr>
          <a:xfrm>
            <a:off x="5031689" y="5879950"/>
            <a:ext cx="2576400" cy="5238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7" name="Shape 307"/>
        <p:cNvGrpSpPr/>
        <p:nvPr/>
      </p:nvGrpSpPr>
      <p:grpSpPr>
        <a:xfrm>
          <a:off x="0" y="0"/>
          <a:ext cx="0" cy="0"/>
          <a:chOff x="0" y="0"/>
          <a:chExt cx="0" cy="0"/>
        </a:xfrm>
      </p:grpSpPr>
      <p:sp>
        <p:nvSpPr>
          <p:cNvPr id="308" name="Google Shape;308;p33"/>
          <p:cNvSpPr txBox="1"/>
          <p:nvPr>
            <p:ph idx="1" type="body"/>
          </p:nvPr>
        </p:nvSpPr>
        <p:spPr>
          <a:xfrm>
            <a:off x="533400" y="1447800"/>
            <a:ext cx="8305800" cy="5029200"/>
          </a:xfrm>
          <a:prstGeom prst="rect">
            <a:avLst/>
          </a:prstGeom>
          <a:blipFill rotWithShape="1">
            <a:blip r:embed="rId3">
              <a:alphaModFix/>
            </a:blip>
            <a:stretch>
              <a:fillRect b="0" l="-1321" r="0" t="-969"/>
            </a:stretch>
          </a:blip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latin typeface="Libre Baskerville"/>
                <a:ea typeface="Libre Baskerville"/>
                <a:cs typeface="Libre Baskerville"/>
                <a:sym typeface="Libre Baskerville"/>
              </a:rPr>
              <a:t> </a:t>
            </a:r>
            <a:endParaRPr/>
          </a:p>
        </p:txBody>
      </p:sp>
      <p:sp>
        <p:nvSpPr>
          <p:cNvPr id="309" name="Google Shape;309;p3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
        <p:nvSpPr>
          <p:cNvPr id="310" name="Google Shape;310;p33"/>
          <p:cNvSpPr/>
          <p:nvPr/>
        </p:nvSpPr>
        <p:spPr>
          <a:xfrm>
            <a:off x="502227" y="2362200"/>
            <a:ext cx="228600" cy="914400"/>
          </a:xfrm>
          <a:prstGeom prst="lef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pic>
        <p:nvPicPr>
          <p:cNvPr id="311" name="Google Shape;311;p33"/>
          <p:cNvPicPr preferRelativeResize="0"/>
          <p:nvPr/>
        </p:nvPicPr>
        <p:blipFill rotWithShape="1">
          <a:blip r:embed="rId4">
            <a:alphaModFix/>
          </a:blip>
          <a:srcRect b="0" l="0" r="0" t="0"/>
          <a:stretch/>
        </p:blipFill>
        <p:spPr>
          <a:xfrm>
            <a:off x="2895600" y="4495800"/>
            <a:ext cx="3886200" cy="990600"/>
          </a:xfrm>
          <a:prstGeom prst="rect">
            <a:avLst/>
          </a:prstGeom>
          <a:noFill/>
          <a:ln>
            <a:noFill/>
          </a:ln>
        </p:spPr>
      </p:pic>
      <p:pic>
        <p:nvPicPr>
          <p:cNvPr id="312" name="Google Shape;312;p33"/>
          <p:cNvPicPr preferRelativeResize="0"/>
          <p:nvPr/>
        </p:nvPicPr>
        <p:blipFill rotWithShape="1">
          <a:blip r:embed="rId5">
            <a:alphaModFix/>
          </a:blip>
          <a:srcRect b="0" l="0" r="0" t="0"/>
          <a:stretch/>
        </p:blipFill>
        <p:spPr>
          <a:xfrm>
            <a:off x="3733800" y="5486400"/>
            <a:ext cx="3657600" cy="914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7" name="Shape 317"/>
        <p:cNvGrpSpPr/>
        <p:nvPr/>
      </p:nvGrpSpPr>
      <p:grpSpPr>
        <a:xfrm>
          <a:off x="0" y="0"/>
          <a:ext cx="0" cy="0"/>
          <a:chOff x="0" y="0"/>
          <a:chExt cx="0" cy="0"/>
        </a:xfrm>
      </p:grpSpPr>
      <p:sp>
        <p:nvSpPr>
          <p:cNvPr id="318" name="Google Shape;318;p34"/>
          <p:cNvSpPr txBox="1"/>
          <p:nvPr>
            <p:ph type="title"/>
          </p:nvPr>
        </p:nvSpPr>
        <p:spPr>
          <a:xfrm>
            <a:off x="914400" y="274638"/>
            <a:ext cx="77724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4"/>
          <p:cNvSpPr txBox="1"/>
          <p:nvPr>
            <p:ph idx="1" type="body"/>
          </p:nvPr>
        </p:nvSpPr>
        <p:spPr>
          <a:xfrm>
            <a:off x="914400" y="1447800"/>
            <a:ext cx="7772400" cy="4572000"/>
          </a:xfrm>
          <a:prstGeom prst="rect">
            <a:avLst/>
          </a:prstGeom>
        </p:spPr>
        <p:txBody>
          <a:bodyPr anchorCtr="0" anchor="t" bIns="91425" lIns="91425" spcFirstLastPara="1" rIns="91425" wrap="square" tIns="91425">
            <a:noAutofit/>
          </a:bodyPr>
          <a:lstStyle/>
          <a:p>
            <a:pPr indent="-133985" lvl="0" marL="274320" rtl="0" algn="l">
              <a:spcBef>
                <a:spcPts val="58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3" name="Shape 323"/>
        <p:cNvGrpSpPr/>
        <p:nvPr/>
      </p:nvGrpSpPr>
      <p:grpSpPr>
        <a:xfrm>
          <a:off x="0" y="0"/>
          <a:ext cx="0" cy="0"/>
          <a:chOff x="0" y="0"/>
          <a:chExt cx="0" cy="0"/>
        </a:xfrm>
      </p:grpSpPr>
      <p:sp>
        <p:nvSpPr>
          <p:cNvPr id="324" name="Google Shape;324;p35"/>
          <p:cNvSpPr txBox="1"/>
          <p:nvPr>
            <p:ph idx="1" type="body"/>
          </p:nvPr>
        </p:nvSpPr>
        <p:spPr>
          <a:xfrm>
            <a:off x="457200" y="942108"/>
            <a:ext cx="7772400" cy="5687291"/>
          </a:xfrm>
          <a:prstGeom prst="rect">
            <a:avLst/>
          </a:prstGeom>
          <a:blipFill rotWithShape="1">
            <a:blip r:embed="rId3">
              <a:alphaModFix/>
            </a:blip>
            <a:stretch>
              <a:fillRect b="0" l="-1332" r="-156" t="-857"/>
            </a:stretch>
          </a:blip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latin typeface="Libre Baskerville"/>
                <a:ea typeface="Libre Baskerville"/>
                <a:cs typeface="Libre Baskerville"/>
                <a:sym typeface="Libre Baskerville"/>
              </a:rPr>
              <a:t> </a:t>
            </a:r>
            <a:endParaRPr/>
          </a:p>
        </p:txBody>
      </p:sp>
      <p:sp>
        <p:nvSpPr>
          <p:cNvPr id="325" name="Google Shape;325;p35"/>
          <p:cNvSpPr txBox="1"/>
          <p:nvPr>
            <p:ph type="title"/>
          </p:nvPr>
        </p:nvSpPr>
        <p:spPr>
          <a:xfrm>
            <a:off x="845127" y="13855"/>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
        <p:nvSpPr>
          <p:cNvPr id="326" name="Google Shape;326;p35"/>
          <p:cNvSpPr/>
          <p:nvPr/>
        </p:nvSpPr>
        <p:spPr>
          <a:xfrm>
            <a:off x="304800" y="1911927"/>
            <a:ext cx="228600" cy="914400"/>
          </a:xfrm>
          <a:prstGeom prst="lef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pic>
        <p:nvPicPr>
          <p:cNvPr id="327" name="Google Shape;327;p35"/>
          <p:cNvPicPr preferRelativeResize="0"/>
          <p:nvPr/>
        </p:nvPicPr>
        <p:blipFill rotWithShape="1">
          <a:blip r:embed="rId4">
            <a:alphaModFix/>
          </a:blip>
          <a:srcRect b="0" l="0" r="0" t="0"/>
          <a:stretch/>
        </p:blipFill>
        <p:spPr>
          <a:xfrm>
            <a:off x="568036" y="4191000"/>
            <a:ext cx="7796645" cy="806450"/>
          </a:xfrm>
          <a:prstGeom prst="rect">
            <a:avLst/>
          </a:prstGeom>
          <a:noFill/>
          <a:ln>
            <a:noFill/>
          </a:ln>
        </p:spPr>
      </p:pic>
      <p:pic>
        <p:nvPicPr>
          <p:cNvPr id="328" name="Google Shape;328;p35"/>
          <p:cNvPicPr preferRelativeResize="0"/>
          <p:nvPr/>
        </p:nvPicPr>
        <p:blipFill rotWithShape="1">
          <a:blip r:embed="rId5">
            <a:alphaModFix/>
          </a:blip>
          <a:srcRect b="0" l="0" r="0" t="0"/>
          <a:stretch/>
        </p:blipFill>
        <p:spPr>
          <a:xfrm>
            <a:off x="541338" y="5638800"/>
            <a:ext cx="3033712" cy="914400"/>
          </a:xfrm>
          <a:prstGeom prst="rect">
            <a:avLst/>
          </a:prstGeom>
          <a:noFill/>
          <a:ln>
            <a:noFill/>
          </a:ln>
        </p:spPr>
      </p:pic>
      <p:pic>
        <p:nvPicPr>
          <p:cNvPr id="329" name="Google Shape;329;p35"/>
          <p:cNvPicPr preferRelativeResize="0"/>
          <p:nvPr/>
        </p:nvPicPr>
        <p:blipFill rotWithShape="1">
          <a:blip r:embed="rId6">
            <a:alphaModFix/>
          </a:blip>
          <a:srcRect b="0" l="0" r="0" t="0"/>
          <a:stretch/>
        </p:blipFill>
        <p:spPr>
          <a:xfrm>
            <a:off x="4975225" y="5638800"/>
            <a:ext cx="2774950" cy="9144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3" name="Shape 333"/>
        <p:cNvGrpSpPr/>
        <p:nvPr/>
      </p:nvGrpSpPr>
      <p:grpSpPr>
        <a:xfrm>
          <a:off x="0" y="0"/>
          <a:ext cx="0" cy="0"/>
          <a:chOff x="0" y="0"/>
          <a:chExt cx="0" cy="0"/>
        </a:xfrm>
      </p:grpSpPr>
      <p:sp>
        <p:nvSpPr>
          <p:cNvPr id="334" name="Google Shape;334;p36"/>
          <p:cNvSpPr txBox="1"/>
          <p:nvPr>
            <p:ph idx="1" type="body"/>
          </p:nvPr>
        </p:nvSpPr>
        <p:spPr>
          <a:xfrm>
            <a:off x="381000" y="1066798"/>
            <a:ext cx="7772400" cy="5181601"/>
          </a:xfrm>
          <a:prstGeom prst="rect">
            <a:avLst/>
          </a:prstGeom>
          <a:blipFill rotWithShape="1">
            <a:blip r:embed="rId3">
              <a:alphaModFix/>
            </a:blip>
            <a:stretch>
              <a:fillRect b="0" l="-1411" r="-155" t="-939"/>
            </a:stretch>
          </a:blip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latin typeface="Libre Baskerville"/>
                <a:ea typeface="Libre Baskerville"/>
                <a:cs typeface="Libre Baskerville"/>
                <a:sym typeface="Libre Baskerville"/>
              </a:rPr>
              <a:t> </a:t>
            </a:r>
            <a:endParaRPr/>
          </a:p>
        </p:txBody>
      </p:sp>
      <p:sp>
        <p:nvSpPr>
          <p:cNvPr id="335" name="Google Shape;335;p36"/>
          <p:cNvSpPr txBox="1"/>
          <p:nvPr>
            <p:ph type="title"/>
          </p:nvPr>
        </p:nvSpPr>
        <p:spPr>
          <a:xfrm>
            <a:off x="609600"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sp>
        <p:nvSpPr>
          <p:cNvPr id="336" name="Google Shape;336;p36"/>
          <p:cNvSpPr/>
          <p:nvPr/>
        </p:nvSpPr>
        <p:spPr>
          <a:xfrm>
            <a:off x="228600" y="1981199"/>
            <a:ext cx="228600" cy="914400"/>
          </a:xfrm>
          <a:prstGeom prst="lef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pic>
        <p:nvPicPr>
          <p:cNvPr id="337" name="Google Shape;337;p36"/>
          <p:cNvPicPr preferRelativeResize="0"/>
          <p:nvPr/>
        </p:nvPicPr>
        <p:blipFill rotWithShape="1">
          <a:blip r:embed="rId4">
            <a:alphaModFix/>
          </a:blip>
          <a:srcRect b="0" l="0" r="0" t="0"/>
          <a:stretch/>
        </p:blipFill>
        <p:spPr>
          <a:xfrm>
            <a:off x="228600" y="4419600"/>
            <a:ext cx="8839200" cy="838200"/>
          </a:xfrm>
          <a:prstGeom prst="rect">
            <a:avLst/>
          </a:prstGeom>
          <a:noFill/>
          <a:ln>
            <a:noFill/>
          </a:ln>
        </p:spPr>
      </p:pic>
      <p:pic>
        <p:nvPicPr>
          <p:cNvPr id="338" name="Google Shape;338;p36"/>
          <p:cNvPicPr preferRelativeResize="0"/>
          <p:nvPr/>
        </p:nvPicPr>
        <p:blipFill rotWithShape="1">
          <a:blip r:embed="rId5">
            <a:alphaModFix/>
          </a:blip>
          <a:srcRect b="0" l="0" r="0" t="0"/>
          <a:stretch/>
        </p:blipFill>
        <p:spPr>
          <a:xfrm>
            <a:off x="158750" y="5610225"/>
            <a:ext cx="3798888" cy="973138"/>
          </a:xfrm>
          <a:prstGeom prst="rect">
            <a:avLst/>
          </a:prstGeom>
          <a:noFill/>
          <a:ln>
            <a:noFill/>
          </a:ln>
        </p:spPr>
      </p:pic>
      <p:pic>
        <p:nvPicPr>
          <p:cNvPr id="339" name="Google Shape;339;p36"/>
          <p:cNvPicPr preferRelativeResize="0"/>
          <p:nvPr/>
        </p:nvPicPr>
        <p:blipFill rotWithShape="1">
          <a:blip r:embed="rId6">
            <a:alphaModFix/>
          </a:blip>
          <a:srcRect b="0" l="0" r="0" t="0"/>
          <a:stretch/>
        </p:blipFill>
        <p:spPr>
          <a:xfrm>
            <a:off x="4800600" y="5638800"/>
            <a:ext cx="3443288" cy="97313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4" name="Shape 344"/>
        <p:cNvGrpSpPr/>
        <p:nvPr/>
      </p:nvGrpSpPr>
      <p:grpSpPr>
        <a:xfrm>
          <a:off x="0" y="0"/>
          <a:ext cx="0" cy="0"/>
          <a:chOff x="0" y="0"/>
          <a:chExt cx="0" cy="0"/>
        </a:xfrm>
      </p:grpSpPr>
      <p:sp>
        <p:nvSpPr>
          <p:cNvPr id="345" name="Google Shape;345;p3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t/>
            </a:r>
            <a:endParaRPr b="0" i="0" sz="4000" u="none" cap="none" strike="noStrike">
              <a:solidFill>
                <a:schemeClr val="dk2"/>
              </a:solidFill>
              <a:latin typeface="Source Sans Pro"/>
              <a:ea typeface="Source Sans Pro"/>
              <a:cs typeface="Source Sans Pro"/>
              <a:sym typeface="Source Sans Pro"/>
            </a:endParaRPr>
          </a:p>
        </p:txBody>
      </p:sp>
      <p:sp>
        <p:nvSpPr>
          <p:cNvPr id="346" name="Google Shape;346;p3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133985" lvl="0" marL="274320" marR="0" rtl="0" algn="l">
              <a:spcBef>
                <a:spcPts val="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graphicFrame>
        <p:nvGraphicFramePr>
          <p:cNvPr id="347" name="Google Shape;347;p37"/>
          <p:cNvGraphicFramePr/>
          <p:nvPr/>
        </p:nvGraphicFramePr>
        <p:xfrm>
          <a:off x="0" y="0"/>
          <a:ext cx="3000000" cy="3000000"/>
        </p:xfrm>
        <a:graphic>
          <a:graphicData uri="http://schemas.openxmlformats.org/drawingml/2006/table">
            <a:tbl>
              <a:tblPr>
                <a:noFill/>
                <a:tableStyleId>{102BFC6C-8193-4512-B8D0-2D1456B5F971}</a:tableStyleId>
              </a:tblPr>
              <a:tblGrid>
                <a:gridCol w="1905000"/>
                <a:gridCol w="2667000"/>
                <a:gridCol w="2286000"/>
                <a:gridCol w="2286000"/>
              </a:tblGrid>
              <a:tr h="557225">
                <a:tc>
                  <a:txBody>
                    <a:bodyPr/>
                    <a:lstStyle/>
                    <a:p>
                      <a:pPr indent="0" lvl="0" marL="0" marR="0" rtl="0" algn="l">
                        <a:lnSpc>
                          <a:spcPct val="100000"/>
                        </a:lnSpc>
                        <a:spcBef>
                          <a:spcPts val="0"/>
                        </a:spcBef>
                        <a:spcAft>
                          <a:spcPts val="0"/>
                        </a:spcAft>
                        <a:buClr>
                          <a:srgbClr val="FFFFFF"/>
                        </a:buClr>
                        <a:buFont typeface="Times New Roman"/>
                        <a:buNone/>
                      </a:pPr>
                      <a:r>
                        <a:rPr b="1" i="0" lang="en-US" sz="2000" u="none" cap="none" strike="noStrike">
                          <a:solidFill>
                            <a:srgbClr val="FFFFFF"/>
                          </a:solidFill>
                          <a:latin typeface="Times New Roman"/>
                          <a:ea typeface="Times New Roman"/>
                          <a:cs typeface="Times New Roman"/>
                          <a:sym typeface="Times New Roman"/>
                        </a:rPr>
                        <a:t>Economy</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00000"/>
                        </a:lnSpc>
                        <a:spcBef>
                          <a:spcPts val="0"/>
                        </a:spcBef>
                        <a:spcAft>
                          <a:spcPts val="0"/>
                        </a:spcAft>
                        <a:buClr>
                          <a:srgbClr val="FFFFFF"/>
                        </a:buClr>
                        <a:buFont typeface="Times New Roman"/>
                        <a:buNone/>
                      </a:pPr>
                      <a:r>
                        <a:rPr b="1" i="0" lang="en-US" sz="2000" u="none" cap="none" strike="noStrike">
                          <a:solidFill>
                            <a:srgbClr val="FFFFFF"/>
                          </a:solidFill>
                          <a:latin typeface="Times New Roman"/>
                          <a:ea typeface="Times New Roman"/>
                          <a:cs typeface="Times New Roman"/>
                          <a:sym typeface="Times New Roman"/>
                        </a:rPr>
                        <a:t>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00000"/>
                        </a:lnSpc>
                        <a:spcBef>
                          <a:spcPts val="0"/>
                        </a:spcBef>
                        <a:spcAft>
                          <a:spcPts val="0"/>
                        </a:spcAft>
                        <a:buClr>
                          <a:srgbClr val="FFFFFF"/>
                        </a:buClr>
                        <a:buFont typeface="Times New Roman"/>
                        <a:buNone/>
                      </a:pPr>
                      <a:r>
                        <a:rPr b="1" i="0" lang="en-US" sz="1800" u="none" cap="none" strike="noStrike">
                          <a:solidFill>
                            <a:srgbClr val="FFFFFF"/>
                          </a:solidFill>
                          <a:latin typeface="Times New Roman"/>
                          <a:ea typeface="Times New Roman"/>
                          <a:cs typeface="Times New Roman"/>
                          <a:sym typeface="Times New Roman"/>
                        </a:rPr>
                        <a:t>Expenditure multiplier</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00000"/>
                        </a:lnSpc>
                        <a:spcBef>
                          <a:spcPts val="0"/>
                        </a:spcBef>
                        <a:spcAft>
                          <a:spcPts val="0"/>
                        </a:spcAft>
                        <a:buClr>
                          <a:srgbClr val="FFFFFF"/>
                        </a:buClr>
                        <a:buFont typeface="Times New Roman"/>
                        <a:buNone/>
                      </a:pPr>
                      <a:r>
                        <a:rPr b="1" i="0" lang="en-US" sz="1800" u="none" cap="none" strike="noStrike">
                          <a:solidFill>
                            <a:srgbClr val="FFFFFF"/>
                          </a:solidFill>
                          <a:latin typeface="Times New Roman"/>
                          <a:ea typeface="Times New Roman"/>
                          <a:cs typeface="Times New Roman"/>
                          <a:sym typeface="Times New Roman"/>
                        </a:rPr>
                        <a:t>Tax multiplier</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557225">
                <a:tc>
                  <a:txBody>
                    <a:bodyPr/>
                    <a:lstStyle/>
                    <a:p>
                      <a:pPr indent="0" lvl="0" marL="0" marR="0" rtl="0" algn="l">
                        <a:lnSpc>
                          <a:spcPct val="100000"/>
                        </a:lnSpc>
                        <a:spcBef>
                          <a:spcPts val="0"/>
                        </a:spcBef>
                        <a:spcAft>
                          <a:spcPts val="0"/>
                        </a:spcAft>
                        <a:buClr>
                          <a:srgbClr val="000000"/>
                        </a:buClr>
                        <a:buFont typeface="Times New Roman"/>
                        <a:buNone/>
                      </a:pPr>
                      <a:r>
                        <a:rPr b="0" i="0" lang="en-US" sz="1500" u="none" cap="none" strike="noStrike">
                          <a:solidFill>
                            <a:srgbClr val="000000"/>
                          </a:solidFill>
                          <a:latin typeface="Times New Roman"/>
                          <a:ea typeface="Times New Roman"/>
                          <a:cs typeface="Times New Roman"/>
                          <a:sym typeface="Times New Roman"/>
                        </a:rPr>
                        <a:t>Simple (no government no international trade)</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No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ctr">
                        <a:lnSpc>
                          <a:spcPct val="100000"/>
                        </a:lnSpc>
                        <a:spcBef>
                          <a:spcPts val="0"/>
                        </a:spcBef>
                        <a:spcAft>
                          <a:spcPts val="0"/>
                        </a:spcAft>
                        <a:buClr>
                          <a:srgbClr val="000000"/>
                        </a:buClr>
                        <a:buFont typeface="Times New Roman"/>
                        <a:buNone/>
                      </a:pPr>
                      <a:r>
                        <a:rPr b="0" i="0" lang="en-US" sz="1800" u="none" cap="none" strike="noStrike">
                          <a:solidFill>
                            <a:srgbClr val="000000"/>
                          </a:solidFill>
                          <a:latin typeface="Times New Roman"/>
                          <a:ea typeface="Times New Roman"/>
                          <a:cs typeface="Times New Roman"/>
                          <a:sym typeface="Times New Roman"/>
                        </a:rPr>
                        <a:t>na</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r>
              <a:tr h="693750">
                <a:tc rowSpan="3">
                  <a:txBody>
                    <a:bodyPr/>
                    <a:lstStyle/>
                    <a:p>
                      <a:pPr indent="0" lvl="0" marL="0" marR="0" rtl="0" algn="ctr">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Close (government)</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Lump sum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r>
              <a:tr h="779475">
                <a:tc vMerge="1"/>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Proportional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ctr">
                        <a:lnSpc>
                          <a:spcPct val="100000"/>
                        </a:lnSpc>
                        <a:spcBef>
                          <a:spcPts val="0"/>
                        </a:spcBef>
                        <a:spcAft>
                          <a:spcPts val="0"/>
                        </a:spcAft>
                        <a:buClr>
                          <a:srgbClr val="000000"/>
                        </a:buClr>
                        <a:buFont typeface="Times New Roman"/>
                        <a:buNone/>
                      </a:pPr>
                      <a:r>
                        <a:rPr b="0" i="0" lang="en-US" sz="1800" u="none" cap="none" strike="noStrike">
                          <a:solidFill>
                            <a:srgbClr val="000000"/>
                          </a:solidFill>
                          <a:latin typeface="Times New Roman"/>
                          <a:ea typeface="Times New Roman"/>
                          <a:cs typeface="Times New Roman"/>
                          <a:sym typeface="Times New Roman"/>
                        </a:rPr>
                        <a:t>na</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r>
              <a:tr h="779475">
                <a:tc vMerge="1"/>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Combined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r>
              <a:tr h="693750">
                <a:tc rowSpan="3">
                  <a:txBody>
                    <a:bodyPr/>
                    <a:lstStyle/>
                    <a:p>
                      <a:pPr indent="0" lvl="0" marL="0" marR="0" rtl="0" algn="ctr">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Open </a:t>
                      </a:r>
                      <a:endParaRPr/>
                    </a:p>
                    <a:p>
                      <a:pPr indent="0" lvl="0" marL="0" marR="0" rtl="0" algn="ctr">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(government)</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Lump sum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r>
              <a:tr h="779475">
                <a:tc vMerge="1"/>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Proportional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a:txBody>
                    <a:bodyPr/>
                    <a:lstStyle/>
                    <a:p>
                      <a:pPr indent="0" lvl="0" marL="0" marR="0" rtl="0" algn="ctr">
                        <a:lnSpc>
                          <a:spcPct val="100000"/>
                        </a:lnSpc>
                        <a:spcBef>
                          <a:spcPts val="0"/>
                        </a:spcBef>
                        <a:spcAft>
                          <a:spcPts val="0"/>
                        </a:spcAft>
                        <a:buClr>
                          <a:srgbClr val="000000"/>
                        </a:buClr>
                        <a:buFont typeface="Times New Roman"/>
                        <a:buNone/>
                      </a:pPr>
                      <a:r>
                        <a:rPr b="0" i="0" lang="en-US" sz="1800" u="none" cap="none" strike="noStrike">
                          <a:solidFill>
                            <a:srgbClr val="000000"/>
                          </a:solidFill>
                          <a:latin typeface="Times New Roman"/>
                          <a:ea typeface="Times New Roman"/>
                          <a:cs typeface="Times New Roman"/>
                          <a:sym typeface="Times New Roman"/>
                        </a:rPr>
                        <a:t>na</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r>
              <a:tr h="779475">
                <a:tc vMerge="1"/>
                <a:tc>
                  <a:txBody>
                    <a:bodyPr/>
                    <a:lstStyle/>
                    <a:p>
                      <a:pPr indent="0" lvl="0" marL="0" marR="0" rtl="0" algn="l">
                        <a:lnSpc>
                          <a:spcPct val="100000"/>
                        </a:lnSpc>
                        <a:spcBef>
                          <a:spcPts val="0"/>
                        </a:spcBef>
                        <a:spcAft>
                          <a:spcPts val="0"/>
                        </a:spcAft>
                        <a:buClr>
                          <a:srgbClr val="000000"/>
                        </a:buClr>
                        <a:buFont typeface="Times New Roman"/>
                        <a:buNone/>
                      </a:pPr>
                      <a:r>
                        <a:rPr b="0" i="0" lang="en-US" sz="2000" u="none" cap="none" strike="noStrike">
                          <a:solidFill>
                            <a:srgbClr val="000000"/>
                          </a:solidFill>
                          <a:latin typeface="Times New Roman"/>
                          <a:ea typeface="Times New Roman"/>
                          <a:cs typeface="Times New Roman"/>
                          <a:sym typeface="Times New Roman"/>
                        </a:rPr>
                        <a:t>Combined tax</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c>
                  <a:txBody>
                    <a:bodyPr/>
                    <a:lstStyle/>
                    <a:p>
                      <a:pPr indent="0" lvl="0" marL="0" marR="0" rtl="0" algn="l">
                        <a:lnSpc>
                          <a:spcPct val="100000"/>
                        </a:lnSpc>
                        <a:spcBef>
                          <a:spcPts val="0"/>
                        </a:spcBef>
                        <a:spcAft>
                          <a:spcPts val="0"/>
                        </a:spcAft>
                        <a:buClr>
                          <a:schemeClr val="dk1"/>
                        </a:buClr>
                        <a:buFont typeface="Libre Baskerville"/>
                        <a:buNone/>
                      </a:pPr>
                      <a:r>
                        <a:t/>
                      </a:r>
                      <a:endParaRPr b="0" i="0" sz="1800" u="none" cap="none" strike="noStrike">
                        <a:solidFill>
                          <a:srgbClr val="000000"/>
                        </a:solidFill>
                        <a:latin typeface="Times New Roman"/>
                        <a:ea typeface="Times New Roman"/>
                        <a:cs typeface="Times New Roman"/>
                        <a:sym typeface="Times New Roman"/>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EDCE1"/>
                    </a:solidFill>
                  </a:tcPr>
                </a:tc>
              </a:tr>
              <a:tr h="779475">
                <a:tc gridSpan="4">
                  <a:txBody>
                    <a:bodyPr/>
                    <a:lstStyle/>
                    <a:p>
                      <a:pPr indent="0" lvl="0" marL="0" marR="0" rtl="0" algn="l">
                        <a:lnSpc>
                          <a:spcPct val="100000"/>
                        </a:lnSpc>
                        <a:spcBef>
                          <a:spcPts val="0"/>
                        </a:spcBef>
                        <a:spcAft>
                          <a:spcPts val="0"/>
                        </a:spcAft>
                        <a:buClr>
                          <a:srgbClr val="000000"/>
                        </a:buClr>
                        <a:buFont typeface="Times New Roman"/>
                        <a:buNone/>
                      </a:pPr>
                      <a:r>
                        <a:rPr b="0" i="1" lang="en-US" sz="2000" u="none" cap="none" strike="noStrike">
                          <a:solidFill>
                            <a:srgbClr val="000000"/>
                          </a:solidFill>
                          <a:latin typeface="Times New Roman"/>
                          <a:ea typeface="Times New Roman"/>
                          <a:cs typeface="Times New Roman"/>
                          <a:sym typeface="Times New Roman"/>
                        </a:rPr>
                        <a:t>expenditure multiplier without tax is greater then with tax expenditure multiplier in close economy is greater than open economy</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EF1"/>
                    </a:solidFill>
                  </a:tcPr>
                </a:tc>
                <a:tc hMerge="1"/>
                <a:tc hMerge="1"/>
                <a:tc hMerge="1"/>
              </a:tr>
            </a:tbl>
          </a:graphicData>
        </a:graphic>
      </p:graphicFrame>
      <p:pic>
        <p:nvPicPr>
          <p:cNvPr id="348" name="Google Shape;348;p37"/>
          <p:cNvPicPr preferRelativeResize="0"/>
          <p:nvPr/>
        </p:nvPicPr>
        <p:blipFill rotWithShape="1">
          <a:blip r:embed="rId3">
            <a:alphaModFix/>
          </a:blip>
          <a:srcRect b="0" l="0" r="0" t="0"/>
          <a:stretch/>
        </p:blipFill>
        <p:spPr>
          <a:xfrm>
            <a:off x="4572000" y="796630"/>
            <a:ext cx="2286000" cy="533400"/>
          </a:xfrm>
          <a:prstGeom prst="rect">
            <a:avLst/>
          </a:prstGeom>
          <a:noFill/>
          <a:ln>
            <a:noFill/>
          </a:ln>
        </p:spPr>
      </p:pic>
      <p:pic>
        <p:nvPicPr>
          <p:cNvPr id="349" name="Google Shape;349;p37"/>
          <p:cNvPicPr preferRelativeResize="0"/>
          <p:nvPr/>
        </p:nvPicPr>
        <p:blipFill rotWithShape="1">
          <a:blip r:embed="rId4">
            <a:alphaModFix/>
          </a:blip>
          <a:srcRect b="0" l="0" r="0" t="0"/>
          <a:stretch/>
        </p:blipFill>
        <p:spPr>
          <a:xfrm>
            <a:off x="4572000" y="1524000"/>
            <a:ext cx="2209800" cy="609600"/>
          </a:xfrm>
          <a:prstGeom prst="rect">
            <a:avLst/>
          </a:prstGeom>
          <a:noFill/>
          <a:ln>
            <a:noFill/>
          </a:ln>
        </p:spPr>
      </p:pic>
      <p:pic>
        <p:nvPicPr>
          <p:cNvPr id="350" name="Google Shape;350;p37"/>
          <p:cNvPicPr preferRelativeResize="0"/>
          <p:nvPr/>
        </p:nvPicPr>
        <p:blipFill rotWithShape="1">
          <a:blip r:embed="rId5">
            <a:alphaModFix/>
          </a:blip>
          <a:srcRect b="0" l="0" r="0" t="0"/>
          <a:stretch/>
        </p:blipFill>
        <p:spPr>
          <a:xfrm>
            <a:off x="4655130" y="2209800"/>
            <a:ext cx="2209800" cy="609600"/>
          </a:xfrm>
          <a:prstGeom prst="rect">
            <a:avLst/>
          </a:prstGeom>
          <a:noFill/>
          <a:ln>
            <a:noFill/>
          </a:ln>
        </p:spPr>
      </p:pic>
      <p:pic>
        <p:nvPicPr>
          <p:cNvPr id="351" name="Google Shape;351;p37"/>
          <p:cNvPicPr preferRelativeResize="0"/>
          <p:nvPr/>
        </p:nvPicPr>
        <p:blipFill rotWithShape="1">
          <a:blip r:embed="rId6">
            <a:alphaModFix/>
          </a:blip>
          <a:srcRect b="0" l="0" r="0" t="0"/>
          <a:stretch/>
        </p:blipFill>
        <p:spPr>
          <a:xfrm>
            <a:off x="4627420" y="2971800"/>
            <a:ext cx="2209800" cy="685800"/>
          </a:xfrm>
          <a:prstGeom prst="rect">
            <a:avLst/>
          </a:prstGeom>
          <a:noFill/>
          <a:ln>
            <a:noFill/>
          </a:ln>
        </p:spPr>
      </p:pic>
      <p:pic>
        <p:nvPicPr>
          <p:cNvPr id="352" name="Google Shape;352;p37"/>
          <p:cNvPicPr preferRelativeResize="0"/>
          <p:nvPr/>
        </p:nvPicPr>
        <p:blipFill rotWithShape="1">
          <a:blip r:embed="rId7">
            <a:alphaModFix/>
          </a:blip>
          <a:srcRect b="0" l="0" r="0" t="0"/>
          <a:stretch/>
        </p:blipFill>
        <p:spPr>
          <a:xfrm>
            <a:off x="6934200" y="1524000"/>
            <a:ext cx="2057400" cy="609600"/>
          </a:xfrm>
          <a:prstGeom prst="rect">
            <a:avLst/>
          </a:prstGeom>
          <a:noFill/>
          <a:ln>
            <a:noFill/>
          </a:ln>
        </p:spPr>
      </p:pic>
      <p:pic>
        <p:nvPicPr>
          <p:cNvPr id="353" name="Google Shape;353;p37"/>
          <p:cNvPicPr preferRelativeResize="0"/>
          <p:nvPr/>
        </p:nvPicPr>
        <p:blipFill rotWithShape="1">
          <a:blip r:embed="rId8">
            <a:alphaModFix/>
          </a:blip>
          <a:srcRect b="0" l="0" r="0" t="0"/>
          <a:stretch/>
        </p:blipFill>
        <p:spPr>
          <a:xfrm>
            <a:off x="6975764" y="2895600"/>
            <a:ext cx="2133600" cy="685800"/>
          </a:xfrm>
          <a:prstGeom prst="rect">
            <a:avLst/>
          </a:prstGeom>
          <a:noFill/>
          <a:ln>
            <a:noFill/>
          </a:ln>
        </p:spPr>
      </p:pic>
      <p:pic>
        <p:nvPicPr>
          <p:cNvPr id="354" name="Google Shape;354;p37"/>
          <p:cNvPicPr preferRelativeResize="0"/>
          <p:nvPr/>
        </p:nvPicPr>
        <p:blipFill rotWithShape="1">
          <a:blip r:embed="rId9">
            <a:alphaModFix/>
          </a:blip>
          <a:srcRect b="0" l="0" r="0" t="0"/>
          <a:stretch/>
        </p:blipFill>
        <p:spPr>
          <a:xfrm>
            <a:off x="6934200" y="3733800"/>
            <a:ext cx="2209800" cy="609600"/>
          </a:xfrm>
          <a:prstGeom prst="rect">
            <a:avLst/>
          </a:prstGeom>
          <a:noFill/>
          <a:ln>
            <a:noFill/>
          </a:ln>
        </p:spPr>
      </p:pic>
      <p:pic>
        <p:nvPicPr>
          <p:cNvPr id="355" name="Google Shape;355;p37"/>
          <p:cNvPicPr preferRelativeResize="0"/>
          <p:nvPr/>
        </p:nvPicPr>
        <p:blipFill rotWithShape="1">
          <a:blip r:embed="rId10">
            <a:alphaModFix/>
          </a:blip>
          <a:srcRect b="0" l="0" r="0" t="0"/>
          <a:stretch/>
        </p:blipFill>
        <p:spPr>
          <a:xfrm>
            <a:off x="4495800" y="3657600"/>
            <a:ext cx="2362200" cy="609600"/>
          </a:xfrm>
          <a:prstGeom prst="rect">
            <a:avLst/>
          </a:prstGeom>
          <a:noFill/>
          <a:ln>
            <a:noFill/>
          </a:ln>
        </p:spPr>
      </p:pic>
      <p:pic>
        <p:nvPicPr>
          <p:cNvPr id="356" name="Google Shape;356;p37"/>
          <p:cNvPicPr preferRelativeResize="0"/>
          <p:nvPr/>
        </p:nvPicPr>
        <p:blipFill rotWithShape="1">
          <a:blip r:embed="rId11">
            <a:alphaModFix/>
          </a:blip>
          <a:srcRect b="0" l="0" r="0" t="0"/>
          <a:stretch/>
        </p:blipFill>
        <p:spPr>
          <a:xfrm>
            <a:off x="4578925" y="4419600"/>
            <a:ext cx="2209800" cy="609600"/>
          </a:xfrm>
          <a:prstGeom prst="rect">
            <a:avLst/>
          </a:prstGeom>
          <a:noFill/>
          <a:ln>
            <a:noFill/>
          </a:ln>
        </p:spPr>
      </p:pic>
      <p:pic>
        <p:nvPicPr>
          <p:cNvPr id="357" name="Google Shape;357;p37"/>
          <p:cNvPicPr preferRelativeResize="0"/>
          <p:nvPr/>
        </p:nvPicPr>
        <p:blipFill rotWithShape="1">
          <a:blip r:embed="rId12">
            <a:alphaModFix/>
          </a:blip>
          <a:srcRect b="0" l="0" r="0" t="0"/>
          <a:stretch/>
        </p:blipFill>
        <p:spPr>
          <a:xfrm>
            <a:off x="4606635" y="5195455"/>
            <a:ext cx="2209800" cy="533400"/>
          </a:xfrm>
          <a:prstGeom prst="rect">
            <a:avLst/>
          </a:prstGeom>
          <a:noFill/>
          <a:ln>
            <a:noFill/>
          </a:ln>
        </p:spPr>
      </p:pic>
      <p:pic>
        <p:nvPicPr>
          <p:cNvPr id="358" name="Google Shape;358;p37"/>
          <p:cNvPicPr preferRelativeResize="0"/>
          <p:nvPr/>
        </p:nvPicPr>
        <p:blipFill rotWithShape="1">
          <a:blip r:embed="rId13">
            <a:alphaModFix/>
          </a:blip>
          <a:srcRect b="0" l="0" r="0" t="0"/>
          <a:stretch/>
        </p:blipFill>
        <p:spPr>
          <a:xfrm>
            <a:off x="6927850" y="5181600"/>
            <a:ext cx="2216150" cy="6096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2" name="Shape 362"/>
        <p:cNvGrpSpPr/>
        <p:nvPr/>
      </p:nvGrpSpPr>
      <p:grpSpPr>
        <a:xfrm>
          <a:off x="0" y="0"/>
          <a:ext cx="0" cy="0"/>
          <a:chOff x="0" y="0"/>
          <a:chExt cx="0" cy="0"/>
        </a:xfrm>
      </p:grpSpPr>
      <p:sp>
        <p:nvSpPr>
          <p:cNvPr id="363" name="Google Shape;363;p3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Math problems</a:t>
            </a:r>
            <a:endParaRPr b="0" i="0" sz="4000" u="none" cap="none" strike="noStrike">
              <a:solidFill>
                <a:schemeClr val="dk2"/>
              </a:solidFill>
              <a:latin typeface="Source Sans Pro"/>
              <a:ea typeface="Source Sans Pro"/>
              <a:cs typeface="Source Sans Pro"/>
              <a:sym typeface="Source Sans Pro"/>
            </a:endParaRPr>
          </a:p>
        </p:txBody>
      </p:sp>
      <p:sp>
        <p:nvSpPr>
          <p:cNvPr id="364" name="Google Shape;364;p3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1. Close economy with government has following data</a:t>
            </a:r>
            <a:endParaRPr/>
          </a:p>
          <a:p>
            <a:pPr indent="-520700" lvl="0" marL="596900" marR="0" rtl="0" algn="l">
              <a:spcBef>
                <a:spcPts val="580"/>
              </a:spcBef>
              <a:spcAft>
                <a:spcPts val="0"/>
              </a:spcAft>
              <a:buClr>
                <a:schemeClr val="accent1"/>
              </a:buClr>
              <a:buFont typeface="Noto Sans Symbols"/>
              <a:buNone/>
            </a:pPr>
            <a:r>
              <a:rPr b="0" i="0" lang="en-US" sz="2800" u="none" cap="none" strike="noStrike">
                <a:solidFill>
                  <a:schemeClr val="dk1"/>
                </a:solidFill>
                <a:latin typeface="Times New Roman"/>
                <a:ea typeface="Times New Roman"/>
                <a:cs typeface="Times New Roman"/>
                <a:sym typeface="Times New Roman"/>
              </a:rPr>
              <a:t> = 300  MPC = 0,8     = 200    = 300 t = 0,25 (25%)</a:t>
            </a:r>
            <a:endParaRPr/>
          </a:p>
          <a:p>
            <a:pPr indent="-520700" lvl="0" marL="59690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a Find consumption function of household, planned expenditure function of the economy, autonomous expenditure</a:t>
            </a:r>
            <a:endParaRPr/>
          </a:p>
          <a:p>
            <a:pPr indent="-520700" lvl="0" marL="59690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b Find output at equilibrium</a:t>
            </a:r>
            <a:endParaRPr/>
          </a:p>
          <a:p>
            <a:pPr indent="-520700" lvl="0" marL="59690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 If government spending increases by 200, find the new equilibrium output</a:t>
            </a:r>
            <a:endParaRPr/>
          </a:p>
          <a:p>
            <a:pPr indent="-520700" lvl="0" marL="59690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 If government would like to have output at 2500. Find the value of G</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365" name="Google Shape;365;p38"/>
          <p:cNvPicPr preferRelativeResize="0"/>
          <p:nvPr/>
        </p:nvPicPr>
        <p:blipFill rotWithShape="1">
          <a:blip r:embed="rId3">
            <a:alphaModFix/>
          </a:blip>
          <a:srcRect b="0" l="0" r="0" t="0"/>
          <a:stretch/>
        </p:blipFill>
        <p:spPr>
          <a:xfrm>
            <a:off x="5029200" y="1863435"/>
            <a:ext cx="498475" cy="533400"/>
          </a:xfrm>
          <a:prstGeom prst="rect">
            <a:avLst/>
          </a:prstGeom>
          <a:noFill/>
          <a:ln>
            <a:noFill/>
          </a:ln>
        </p:spPr>
      </p:pic>
      <p:pic>
        <p:nvPicPr>
          <p:cNvPr id="366" name="Google Shape;366;p38"/>
          <p:cNvPicPr preferRelativeResize="0"/>
          <p:nvPr/>
        </p:nvPicPr>
        <p:blipFill rotWithShape="1">
          <a:blip r:embed="rId4">
            <a:alphaModFix/>
          </a:blip>
          <a:srcRect b="0" l="0" r="0" t="0"/>
          <a:stretch/>
        </p:blipFill>
        <p:spPr>
          <a:xfrm>
            <a:off x="685800" y="1877290"/>
            <a:ext cx="460375" cy="533400"/>
          </a:xfrm>
          <a:prstGeom prst="rect">
            <a:avLst/>
          </a:prstGeom>
          <a:noFill/>
          <a:ln>
            <a:noFill/>
          </a:ln>
        </p:spPr>
      </p:pic>
      <p:pic>
        <p:nvPicPr>
          <p:cNvPr id="367" name="Google Shape;367;p38"/>
          <p:cNvPicPr preferRelativeResize="0"/>
          <p:nvPr/>
        </p:nvPicPr>
        <p:blipFill rotWithShape="1">
          <a:blip r:embed="rId5">
            <a:alphaModFix/>
          </a:blip>
          <a:srcRect b="0" l="0" r="0" t="0"/>
          <a:stretch/>
        </p:blipFill>
        <p:spPr>
          <a:xfrm>
            <a:off x="3886200" y="1863435"/>
            <a:ext cx="384175" cy="5016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1" name="Shape 371"/>
        <p:cNvGrpSpPr/>
        <p:nvPr/>
      </p:nvGrpSpPr>
      <p:grpSpPr>
        <a:xfrm>
          <a:off x="0" y="0"/>
          <a:ext cx="0" cy="0"/>
          <a:chOff x="0" y="0"/>
          <a:chExt cx="0" cy="0"/>
        </a:xfrm>
      </p:grpSpPr>
      <p:sp>
        <p:nvSpPr>
          <p:cNvPr id="372" name="Google Shape;372;p39"/>
          <p:cNvSpPr txBox="1"/>
          <p:nvPr>
            <p:ph idx="1" type="body"/>
          </p:nvPr>
        </p:nvSpPr>
        <p:spPr>
          <a:xfrm>
            <a:off x="304800" y="1447800"/>
            <a:ext cx="86868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2. Open economy with government has following data</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520700" lvl="0" marL="59690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a Find consumption function of household, planned expenditure function of the economy, autonomous expenditure</a:t>
            </a:r>
            <a:endParaRPr/>
          </a:p>
          <a:p>
            <a:pPr indent="-520700" lvl="0" marL="59690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b Find output at equilibrium</a:t>
            </a:r>
            <a:endParaRPr/>
          </a:p>
          <a:p>
            <a:pPr indent="-520700" lvl="0" marL="59690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 If government spending increases by 20 and investment increases by 5, find the new equilibrium output</a:t>
            </a:r>
            <a:endParaRPr/>
          </a:p>
          <a:p>
            <a:pPr indent="-520700" lvl="0" marL="59690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 If government would like to have budget balance. Find the value of G</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73" name="Google Shape;373;p3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Math problems</a:t>
            </a:r>
            <a:endParaRPr b="0" i="0" sz="4000" u="none" cap="none" strike="noStrike">
              <a:solidFill>
                <a:schemeClr val="dk2"/>
              </a:solidFill>
              <a:latin typeface="Source Sans Pro"/>
              <a:ea typeface="Source Sans Pro"/>
              <a:cs typeface="Source Sans Pro"/>
              <a:sym typeface="Source Sans Pro"/>
            </a:endParaRPr>
          </a:p>
        </p:txBody>
      </p:sp>
      <p:pic>
        <p:nvPicPr>
          <p:cNvPr id="374" name="Google Shape;374;p39"/>
          <p:cNvPicPr preferRelativeResize="0"/>
          <p:nvPr/>
        </p:nvPicPr>
        <p:blipFill rotWithShape="1">
          <a:blip r:embed="rId3">
            <a:alphaModFix/>
          </a:blip>
          <a:srcRect b="0" l="0" r="0" t="0"/>
          <a:stretch/>
        </p:blipFill>
        <p:spPr>
          <a:xfrm>
            <a:off x="1600200" y="2057400"/>
            <a:ext cx="6172200" cy="8382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8" name="Shape 378"/>
        <p:cNvGrpSpPr/>
        <p:nvPr/>
      </p:nvGrpSpPr>
      <p:grpSpPr>
        <a:xfrm>
          <a:off x="0" y="0"/>
          <a:ext cx="0" cy="0"/>
          <a:chOff x="0" y="0"/>
          <a:chExt cx="0" cy="0"/>
        </a:xfrm>
      </p:grpSpPr>
      <p:sp>
        <p:nvSpPr>
          <p:cNvPr id="379" name="Google Shape;379;p40"/>
          <p:cNvSpPr txBox="1"/>
          <p:nvPr>
            <p:ph idx="1" type="body"/>
          </p:nvPr>
        </p:nvSpPr>
        <p:spPr>
          <a:xfrm>
            <a:off x="980775" y="11430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3. Open economy with government has following data</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520700" lvl="0" marL="59690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endParaRPr/>
          </a:p>
          <a:p>
            <a:pPr indent="-520700" lvl="0" marL="59690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a Find consumption function of household, planned expenditure function of the economy, autonomous expenditure</a:t>
            </a:r>
            <a:endParaRPr/>
          </a:p>
          <a:p>
            <a:pPr indent="-520700" lvl="0" marL="59690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b Find output at equilibrium</a:t>
            </a:r>
            <a:endParaRPr/>
          </a:p>
          <a:p>
            <a:pPr indent="-520700" lvl="0" marL="59690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c If government spending increases by 100 and tax increases by 200, find the new equilibrium output</a:t>
            </a:r>
            <a:endParaRPr/>
          </a:p>
          <a:p>
            <a:pPr indent="-520700" lvl="0" marL="59690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d If government would like to have trade balance (NX = 0). Find the value of G</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380" name="Google Shape;380;p40"/>
          <p:cNvSpPr txBox="1"/>
          <p:nvPr>
            <p:ph type="title"/>
          </p:nvPr>
        </p:nvSpPr>
        <p:spPr>
          <a:xfrm>
            <a:off x="914400" y="304800"/>
            <a:ext cx="7772400" cy="821893"/>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Math problems</a:t>
            </a:r>
            <a:endParaRPr b="0" i="0" sz="4000" u="none" cap="none" strike="noStrike">
              <a:solidFill>
                <a:schemeClr val="dk2"/>
              </a:solidFill>
              <a:latin typeface="Source Sans Pro"/>
              <a:ea typeface="Source Sans Pro"/>
              <a:cs typeface="Source Sans Pro"/>
              <a:sym typeface="Source Sans Pro"/>
            </a:endParaRPr>
          </a:p>
        </p:txBody>
      </p:sp>
      <p:pic>
        <p:nvPicPr>
          <p:cNvPr id="381" name="Google Shape;381;p40"/>
          <p:cNvPicPr preferRelativeResize="0"/>
          <p:nvPr/>
        </p:nvPicPr>
        <p:blipFill rotWithShape="1">
          <a:blip r:embed="rId3">
            <a:alphaModFix/>
          </a:blip>
          <a:srcRect b="0" l="0" r="0" t="0"/>
          <a:stretch/>
        </p:blipFill>
        <p:spPr>
          <a:xfrm>
            <a:off x="2133600" y="1935275"/>
            <a:ext cx="5181600" cy="9906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5" name="Shape 385"/>
        <p:cNvGrpSpPr/>
        <p:nvPr/>
      </p:nvGrpSpPr>
      <p:grpSpPr>
        <a:xfrm>
          <a:off x="0" y="0"/>
          <a:ext cx="0" cy="0"/>
          <a:chOff x="0" y="0"/>
          <a:chExt cx="0" cy="0"/>
        </a:xfrm>
      </p:grpSpPr>
      <p:sp>
        <p:nvSpPr>
          <p:cNvPr id="386" name="Google Shape;386;p41"/>
          <p:cNvSpPr txBox="1"/>
          <p:nvPr>
            <p:ph idx="1" type="body"/>
          </p:nvPr>
        </p:nvSpPr>
        <p:spPr>
          <a:xfrm>
            <a:off x="152400" y="1073725"/>
            <a:ext cx="79248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Aggregate expenditure model and aggregate demand</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Change in price level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Change in price level will affect C, I, NX by wealth effect, interest rate effect and international trade effect  (see aggregate demand curve)→  shift of planned </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expenditure curve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move along a AD curve</a:t>
            </a:r>
            <a:endParaRPr b="0" i="0" sz="2600" u="none" cap="none" strike="noStrike">
              <a:solidFill>
                <a:schemeClr val="dk1"/>
              </a:solidFill>
              <a:latin typeface="Libre Baskerville"/>
              <a:ea typeface="Libre Baskerville"/>
              <a:cs typeface="Libre Baskerville"/>
              <a:sym typeface="Libre Baskerville"/>
            </a:endParaRPr>
          </a:p>
        </p:txBody>
      </p:sp>
      <p:sp>
        <p:nvSpPr>
          <p:cNvPr id="387" name="Google Shape;387;p41"/>
          <p:cNvSpPr txBox="1"/>
          <p:nvPr>
            <p:ph type="title"/>
          </p:nvPr>
        </p:nvSpPr>
        <p:spPr>
          <a:xfrm>
            <a:off x="609600" y="762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388" name="Google Shape;388;p41"/>
          <p:cNvPicPr preferRelativeResize="0"/>
          <p:nvPr/>
        </p:nvPicPr>
        <p:blipFill rotWithShape="1">
          <a:blip r:embed="rId3">
            <a:alphaModFix/>
          </a:blip>
          <a:srcRect b="0" l="0" r="0" t="0"/>
          <a:stretch/>
        </p:blipFill>
        <p:spPr>
          <a:xfrm>
            <a:off x="5029200" y="2895600"/>
            <a:ext cx="3886200" cy="37962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2" name="Shape 392"/>
        <p:cNvGrpSpPr/>
        <p:nvPr/>
      </p:nvGrpSpPr>
      <p:grpSpPr>
        <a:xfrm>
          <a:off x="0" y="0"/>
          <a:ext cx="0" cy="0"/>
          <a:chOff x="0" y="0"/>
          <a:chExt cx="0" cy="0"/>
        </a:xfrm>
      </p:grpSpPr>
      <p:sp>
        <p:nvSpPr>
          <p:cNvPr id="393" name="Google Shape;393;p42"/>
          <p:cNvSpPr txBox="1"/>
          <p:nvPr>
            <p:ph idx="1" type="body"/>
          </p:nvPr>
        </p:nvSpPr>
        <p:spPr>
          <a:xfrm>
            <a:off x="228600" y="1066800"/>
            <a:ext cx="8153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Aggregate expenditure model and aggregate demand</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Change in other factors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Change in other factors not price level →  shift of planned expenditure curve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shift of AD curve </a:t>
            </a:r>
            <a:endParaRPr/>
          </a:p>
          <a:p>
            <a:pPr indent="0" lvl="0" marL="0" marR="0" rtl="0" algn="l">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94" name="Google Shape;394;p42"/>
          <p:cNvSpPr txBox="1"/>
          <p:nvPr>
            <p:ph type="title"/>
          </p:nvPr>
        </p:nvSpPr>
        <p:spPr>
          <a:xfrm>
            <a:off x="457200"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Aggregate expenditure model (Keynesian cross point model)</a:t>
            </a:r>
            <a:endParaRPr b="0" i="0" sz="3600" u="none" cap="none" strike="noStrike">
              <a:solidFill>
                <a:schemeClr val="dk2"/>
              </a:solidFill>
              <a:latin typeface="Source Sans Pro"/>
              <a:ea typeface="Source Sans Pro"/>
              <a:cs typeface="Source Sans Pro"/>
              <a:sym typeface="Source Sans Pro"/>
            </a:endParaRPr>
          </a:p>
        </p:txBody>
      </p:sp>
      <p:pic>
        <p:nvPicPr>
          <p:cNvPr id="395" name="Google Shape;395;p42"/>
          <p:cNvPicPr preferRelativeResize="0"/>
          <p:nvPr/>
        </p:nvPicPr>
        <p:blipFill rotWithShape="1">
          <a:blip r:embed="rId3">
            <a:alphaModFix/>
          </a:blip>
          <a:srcRect b="0" l="0" r="0" t="0"/>
          <a:stretch/>
        </p:blipFill>
        <p:spPr>
          <a:xfrm>
            <a:off x="5115150" y="1558325"/>
            <a:ext cx="3782400" cy="4191000"/>
          </a:xfrm>
          <a:prstGeom prst="rect">
            <a:avLst/>
          </a:prstGeom>
          <a:noFill/>
          <a:ln>
            <a:noFill/>
          </a:ln>
        </p:spPr>
      </p:pic>
      <p:sp>
        <p:nvSpPr>
          <p:cNvPr id="396" name="Google Shape;396;p42"/>
          <p:cNvSpPr txBox="1"/>
          <p:nvPr/>
        </p:nvSpPr>
        <p:spPr>
          <a:xfrm>
            <a:off x="838200" y="3429000"/>
            <a:ext cx="3886200" cy="2400657"/>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 APE shifts upward (C, I, G, NX increase not by Y) = AD shifts rightward</a:t>
            </a:r>
            <a:endParaRPr/>
          </a:p>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 APE shifts downward (C, I, G, NX increase not by Y) = AD shift leftward</a:t>
            </a:r>
            <a:endParaRPr sz="2500">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0" name="Shape 400"/>
        <p:cNvGrpSpPr/>
        <p:nvPr/>
      </p:nvGrpSpPr>
      <p:grpSpPr>
        <a:xfrm>
          <a:off x="0" y="0"/>
          <a:ext cx="0" cy="0"/>
          <a:chOff x="0" y="0"/>
          <a:chExt cx="0" cy="0"/>
        </a:xfrm>
      </p:grpSpPr>
      <p:sp>
        <p:nvSpPr>
          <p:cNvPr id="401" name="Google Shape;401;p43"/>
          <p:cNvSpPr txBox="1"/>
          <p:nvPr>
            <p:ph type="title"/>
          </p:nvPr>
        </p:nvSpPr>
        <p:spPr>
          <a:xfrm>
            <a:off x="838200" y="15240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Fiscal policy</a:t>
            </a:r>
            <a:endParaRPr b="0" i="0" sz="4000" u="none" cap="none" strike="noStrike">
              <a:solidFill>
                <a:schemeClr val="dk2"/>
              </a:solidFill>
              <a:latin typeface="Source Sans Pro"/>
              <a:ea typeface="Source Sans Pro"/>
              <a:cs typeface="Source Sans Pro"/>
              <a:sym typeface="Source Sans Pro"/>
            </a:endParaRPr>
          </a:p>
        </p:txBody>
      </p:sp>
      <p:sp>
        <p:nvSpPr>
          <p:cNvPr id="402" name="Google Shape;402;p43"/>
          <p:cNvSpPr txBox="1"/>
          <p:nvPr>
            <p:ph idx="1" type="body"/>
          </p:nvPr>
        </p:nvSpPr>
        <p:spPr>
          <a:xfrm>
            <a:off x="533400" y="1143000"/>
            <a:ext cx="7772400" cy="51816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What is fiscal policy</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Fiscal policy is the policy of government to use taxation and government spending to regulate aggregate demand</a:t>
            </a:r>
            <a:endParaRPr/>
          </a:p>
          <a:p>
            <a:pPr indent="0" lvl="0" marL="0" marR="0" rtl="0" algn="l">
              <a:lnSpc>
                <a:spcPct val="90000"/>
              </a:lnSpc>
              <a:spcBef>
                <a:spcPts val="580"/>
              </a:spcBef>
              <a:spcAft>
                <a:spcPts val="0"/>
              </a:spcAft>
              <a:buClr>
                <a:schemeClr val="accent1"/>
              </a:buClr>
              <a:buFont typeface="Noto Sans Symbols"/>
              <a:buNone/>
            </a:pPr>
            <a:r>
              <a:rPr b="1" i="1" lang="en-US" sz="2600" u="none" cap="none" strike="noStrike">
                <a:solidFill>
                  <a:schemeClr val="dk1"/>
                </a:solidFill>
                <a:latin typeface="Libre Baskerville"/>
                <a:ea typeface="Libre Baskerville"/>
                <a:cs typeface="Libre Baskerville"/>
                <a:sym typeface="Libre Baskerville"/>
              </a:rPr>
              <a:t>There are two types of fiscal policy</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Expansionary fiscal policy: government raises spending or/and reduces tax</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Contractionary fiscal policy: government reduces spending or/and raises tax</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economy, there is mechanism to automatically change government spending and taxation in accordance with the situation of the economy. It is called as </a:t>
            </a:r>
            <a:r>
              <a:rPr b="1" i="1" lang="en-US" sz="2600" u="none" cap="none" strike="noStrike">
                <a:solidFill>
                  <a:schemeClr val="dk1"/>
                </a:solidFill>
                <a:latin typeface="Libre Baskerville"/>
                <a:ea typeface="Libre Baskerville"/>
                <a:cs typeface="Libre Baskerville"/>
                <a:sym typeface="Libre Baskerville"/>
              </a:rPr>
              <a:t>automatic stabilizer</a:t>
            </a:r>
            <a:r>
              <a:rPr b="0" i="0" lang="en-US" sz="2600" u="none" cap="none" strike="noStrike">
                <a:solidFill>
                  <a:schemeClr val="dk1"/>
                </a:solidFill>
                <a:latin typeface="Libre Baskerville"/>
                <a:ea typeface="Libre Baskerville"/>
                <a:cs typeface="Libre Baskerville"/>
                <a:sym typeface="Libre Baskerville"/>
              </a:rPr>
              <a:t>. Two pillars of automatic stabilizer are unemployment subsidy and income tax system</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6" name="Shape 406"/>
        <p:cNvGrpSpPr/>
        <p:nvPr/>
      </p:nvGrpSpPr>
      <p:grpSpPr>
        <a:xfrm>
          <a:off x="0" y="0"/>
          <a:ext cx="0" cy="0"/>
          <a:chOff x="0" y="0"/>
          <a:chExt cx="0" cy="0"/>
        </a:xfrm>
      </p:grpSpPr>
      <p:sp>
        <p:nvSpPr>
          <p:cNvPr id="407" name="Google Shape;407;p44"/>
          <p:cNvSpPr txBox="1"/>
          <p:nvPr>
            <p:ph idx="1" type="body"/>
          </p:nvPr>
        </p:nvSpPr>
        <p:spPr>
          <a:xfrm>
            <a:off x="609600" y="1093415"/>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Effects of fiscal policy on the economy</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Expansionary fiscal policy</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408" name="Google Shape;408;p44"/>
          <p:cNvSpPr txBox="1"/>
          <p:nvPr>
            <p:ph type="title"/>
          </p:nvPr>
        </p:nvSpPr>
        <p:spPr>
          <a:xfrm>
            <a:off x="609600" y="228600"/>
            <a:ext cx="7772400" cy="8842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Fiscal policy</a:t>
            </a:r>
            <a:endParaRPr b="0" i="0" sz="4000" u="none" cap="none" strike="noStrike">
              <a:solidFill>
                <a:schemeClr val="dk2"/>
              </a:solidFill>
              <a:latin typeface="Source Sans Pro"/>
              <a:ea typeface="Source Sans Pro"/>
              <a:cs typeface="Source Sans Pro"/>
              <a:sym typeface="Source Sans Pro"/>
            </a:endParaRPr>
          </a:p>
        </p:txBody>
      </p:sp>
      <p:cxnSp>
        <p:nvCxnSpPr>
          <p:cNvPr id="409" name="Google Shape;409;p44"/>
          <p:cNvCxnSpPr/>
          <p:nvPr/>
        </p:nvCxnSpPr>
        <p:spPr>
          <a:xfrm rot="10800000">
            <a:off x="1066800" y="2667000"/>
            <a:ext cx="0" cy="1981200"/>
          </a:xfrm>
          <a:prstGeom prst="straightConnector1">
            <a:avLst/>
          </a:prstGeom>
          <a:noFill/>
          <a:ln cap="flat" cmpd="sng" w="38100">
            <a:solidFill>
              <a:srgbClr val="FF0000"/>
            </a:solidFill>
            <a:prstDash val="solid"/>
            <a:round/>
            <a:headEnd len="sm" w="sm" type="none"/>
            <a:tailEnd len="med" w="med" type="stealth"/>
          </a:ln>
        </p:spPr>
      </p:cxnSp>
      <p:cxnSp>
        <p:nvCxnSpPr>
          <p:cNvPr id="410" name="Google Shape;410;p44"/>
          <p:cNvCxnSpPr/>
          <p:nvPr/>
        </p:nvCxnSpPr>
        <p:spPr>
          <a:xfrm>
            <a:off x="1066800" y="4648200"/>
            <a:ext cx="2590800" cy="0"/>
          </a:xfrm>
          <a:prstGeom prst="straightConnector1">
            <a:avLst/>
          </a:prstGeom>
          <a:noFill/>
          <a:ln cap="flat" cmpd="sng" w="38100">
            <a:solidFill>
              <a:srgbClr val="FF0000"/>
            </a:solidFill>
            <a:prstDash val="solid"/>
            <a:round/>
            <a:headEnd len="sm" w="sm" type="none"/>
            <a:tailEnd len="med" w="med" type="stealth"/>
          </a:ln>
        </p:spPr>
      </p:cxnSp>
      <p:cxnSp>
        <p:nvCxnSpPr>
          <p:cNvPr id="411" name="Google Shape;411;p44"/>
          <p:cNvCxnSpPr/>
          <p:nvPr/>
        </p:nvCxnSpPr>
        <p:spPr>
          <a:xfrm flipH="1" rot="10800000">
            <a:off x="1066800" y="2895600"/>
            <a:ext cx="2133600" cy="1752600"/>
          </a:xfrm>
          <a:prstGeom prst="straightConnector1">
            <a:avLst/>
          </a:prstGeom>
          <a:noFill/>
          <a:ln cap="flat" cmpd="sng" w="38100">
            <a:solidFill>
              <a:schemeClr val="dk1"/>
            </a:solidFill>
            <a:prstDash val="solid"/>
            <a:round/>
            <a:headEnd len="sm" w="sm" type="none"/>
            <a:tailEnd len="sm" w="sm" type="none"/>
          </a:ln>
        </p:spPr>
      </p:cxnSp>
      <p:cxnSp>
        <p:nvCxnSpPr>
          <p:cNvPr id="412" name="Google Shape;412;p44"/>
          <p:cNvCxnSpPr/>
          <p:nvPr/>
        </p:nvCxnSpPr>
        <p:spPr>
          <a:xfrm flipH="1" rot="10800000">
            <a:off x="1066800" y="3657600"/>
            <a:ext cx="2362200" cy="533400"/>
          </a:xfrm>
          <a:prstGeom prst="straightConnector1">
            <a:avLst/>
          </a:prstGeom>
          <a:noFill/>
          <a:ln cap="flat" cmpd="sng" w="38100">
            <a:solidFill>
              <a:schemeClr val="dk1"/>
            </a:solidFill>
            <a:prstDash val="solid"/>
            <a:round/>
            <a:headEnd len="sm" w="sm" type="none"/>
            <a:tailEnd len="sm" w="sm" type="none"/>
          </a:ln>
        </p:spPr>
      </p:cxnSp>
      <p:cxnSp>
        <p:nvCxnSpPr>
          <p:cNvPr id="413" name="Google Shape;413;p44"/>
          <p:cNvCxnSpPr/>
          <p:nvPr/>
        </p:nvCxnSpPr>
        <p:spPr>
          <a:xfrm flipH="1" rot="10800000">
            <a:off x="1066800" y="3113809"/>
            <a:ext cx="2362200" cy="533400"/>
          </a:xfrm>
          <a:prstGeom prst="straightConnector1">
            <a:avLst/>
          </a:prstGeom>
          <a:noFill/>
          <a:ln cap="flat" cmpd="sng" w="38100">
            <a:solidFill>
              <a:schemeClr val="dk1"/>
            </a:solidFill>
            <a:prstDash val="solid"/>
            <a:round/>
            <a:headEnd len="sm" w="sm" type="none"/>
            <a:tailEnd len="sm" w="sm" type="none"/>
          </a:ln>
        </p:spPr>
      </p:cxnSp>
      <p:cxnSp>
        <p:nvCxnSpPr>
          <p:cNvPr id="414" name="Google Shape;414;p44"/>
          <p:cNvCxnSpPr/>
          <p:nvPr/>
        </p:nvCxnSpPr>
        <p:spPr>
          <a:xfrm rot="10800000">
            <a:off x="5257800" y="2667000"/>
            <a:ext cx="0" cy="1981200"/>
          </a:xfrm>
          <a:prstGeom prst="straightConnector1">
            <a:avLst/>
          </a:prstGeom>
          <a:noFill/>
          <a:ln cap="flat" cmpd="sng" w="38100">
            <a:solidFill>
              <a:srgbClr val="FF0000"/>
            </a:solidFill>
            <a:prstDash val="solid"/>
            <a:round/>
            <a:headEnd len="sm" w="sm" type="none"/>
            <a:tailEnd len="med" w="med" type="stealth"/>
          </a:ln>
        </p:spPr>
      </p:cxnSp>
      <p:cxnSp>
        <p:nvCxnSpPr>
          <p:cNvPr id="415" name="Google Shape;415;p44"/>
          <p:cNvCxnSpPr/>
          <p:nvPr/>
        </p:nvCxnSpPr>
        <p:spPr>
          <a:xfrm>
            <a:off x="5257800" y="4648200"/>
            <a:ext cx="2590800" cy="0"/>
          </a:xfrm>
          <a:prstGeom prst="straightConnector1">
            <a:avLst/>
          </a:prstGeom>
          <a:noFill/>
          <a:ln cap="flat" cmpd="sng" w="38100">
            <a:solidFill>
              <a:srgbClr val="FF0000"/>
            </a:solidFill>
            <a:prstDash val="solid"/>
            <a:round/>
            <a:headEnd len="sm" w="sm" type="none"/>
            <a:tailEnd len="med" w="med" type="stealth"/>
          </a:ln>
        </p:spPr>
      </p:cxnSp>
      <p:cxnSp>
        <p:nvCxnSpPr>
          <p:cNvPr id="416" name="Google Shape;416;p44"/>
          <p:cNvCxnSpPr/>
          <p:nvPr/>
        </p:nvCxnSpPr>
        <p:spPr>
          <a:xfrm flipH="1" rot="10800000">
            <a:off x="5735782" y="2826327"/>
            <a:ext cx="1828800" cy="1475509"/>
          </a:xfrm>
          <a:prstGeom prst="straightConnector1">
            <a:avLst/>
          </a:prstGeom>
          <a:noFill/>
          <a:ln cap="flat" cmpd="sng" w="38100">
            <a:solidFill>
              <a:schemeClr val="dk1"/>
            </a:solidFill>
            <a:prstDash val="solid"/>
            <a:round/>
            <a:headEnd len="sm" w="sm" type="none"/>
            <a:tailEnd len="sm" w="sm" type="none"/>
          </a:ln>
        </p:spPr>
      </p:cxnSp>
      <p:cxnSp>
        <p:nvCxnSpPr>
          <p:cNvPr id="417" name="Google Shape;417;p44"/>
          <p:cNvCxnSpPr/>
          <p:nvPr/>
        </p:nvCxnSpPr>
        <p:spPr>
          <a:xfrm>
            <a:off x="5562600" y="2971800"/>
            <a:ext cx="1524000" cy="1447800"/>
          </a:xfrm>
          <a:prstGeom prst="straightConnector1">
            <a:avLst/>
          </a:prstGeom>
          <a:noFill/>
          <a:ln cap="flat" cmpd="sng" w="38100">
            <a:solidFill>
              <a:schemeClr val="dk1"/>
            </a:solidFill>
            <a:prstDash val="solid"/>
            <a:round/>
            <a:headEnd len="sm" w="sm" type="none"/>
            <a:tailEnd len="sm" w="sm" type="none"/>
          </a:ln>
        </p:spPr>
      </p:cxnSp>
      <p:cxnSp>
        <p:nvCxnSpPr>
          <p:cNvPr id="418" name="Google Shape;418;p44"/>
          <p:cNvCxnSpPr/>
          <p:nvPr/>
        </p:nvCxnSpPr>
        <p:spPr>
          <a:xfrm>
            <a:off x="5888182" y="2687782"/>
            <a:ext cx="1524000" cy="1447800"/>
          </a:xfrm>
          <a:prstGeom prst="straightConnector1">
            <a:avLst/>
          </a:prstGeom>
          <a:noFill/>
          <a:ln cap="flat" cmpd="sng" w="38100">
            <a:solidFill>
              <a:schemeClr val="dk1"/>
            </a:solidFill>
            <a:prstDash val="solid"/>
            <a:round/>
            <a:headEnd len="sm" w="sm" type="none"/>
            <a:tailEnd len="sm" w="sm" type="none"/>
          </a:ln>
        </p:spPr>
      </p:cxnSp>
      <p:sp>
        <p:nvSpPr>
          <p:cNvPr id="419" name="Google Shape;419;p44"/>
          <p:cNvSpPr txBox="1"/>
          <p:nvPr/>
        </p:nvSpPr>
        <p:spPr>
          <a:xfrm>
            <a:off x="1440872" y="4966855"/>
            <a:ext cx="7086600" cy="1631216"/>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Effects: output increases (unemployment rate decreases), price level rises (inflation rate increases)</a:t>
            </a:r>
            <a:endParaRPr/>
          </a:p>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Apply: when economy is in crisis, output declines and unemployment rises</a:t>
            </a:r>
            <a:endParaRPr sz="2500">
              <a:solidFill>
                <a:schemeClr val="dk1"/>
              </a:solidFill>
              <a:latin typeface="Libre Baskerville"/>
              <a:ea typeface="Libre Baskerville"/>
              <a:cs typeface="Libre Baskerville"/>
              <a:sym typeface="Libre Baskerville"/>
            </a:endParaRPr>
          </a:p>
        </p:txBody>
      </p:sp>
      <p:cxnSp>
        <p:nvCxnSpPr>
          <p:cNvPr id="420" name="Google Shape;420;p44"/>
          <p:cNvCxnSpPr/>
          <p:nvPr/>
        </p:nvCxnSpPr>
        <p:spPr>
          <a:xfrm rot="10800000">
            <a:off x="1524000" y="3647209"/>
            <a:ext cx="0" cy="439882"/>
          </a:xfrm>
          <a:prstGeom prst="straightConnector1">
            <a:avLst/>
          </a:prstGeom>
          <a:noFill/>
          <a:ln cap="flat" cmpd="sng" w="9525">
            <a:solidFill>
              <a:srgbClr val="AE350A"/>
            </a:solidFill>
            <a:prstDash val="solid"/>
            <a:round/>
            <a:headEnd len="sm" w="sm" type="none"/>
            <a:tailEnd len="med" w="med" type="stealth"/>
          </a:ln>
        </p:spPr>
      </p:cxnSp>
      <p:cxnSp>
        <p:nvCxnSpPr>
          <p:cNvPr id="421" name="Google Shape;421;p44"/>
          <p:cNvCxnSpPr/>
          <p:nvPr/>
        </p:nvCxnSpPr>
        <p:spPr>
          <a:xfrm>
            <a:off x="5964382" y="3273137"/>
            <a:ext cx="381000" cy="0"/>
          </a:xfrm>
          <a:prstGeom prst="straightConnector1">
            <a:avLst/>
          </a:prstGeom>
          <a:noFill/>
          <a:ln cap="flat" cmpd="sng" w="9525">
            <a:solidFill>
              <a:srgbClr val="AE350A"/>
            </a:solidFill>
            <a:prstDash val="solid"/>
            <a:round/>
            <a:headEnd len="sm" w="sm" type="none"/>
            <a:tailEnd len="med" w="med" type="stealth"/>
          </a:ln>
        </p:spPr>
      </p:cxnSp>
      <p:sp>
        <p:nvSpPr>
          <p:cNvPr id="422" name="Google Shape;422;p44"/>
          <p:cNvSpPr txBox="1"/>
          <p:nvPr/>
        </p:nvSpPr>
        <p:spPr>
          <a:xfrm>
            <a:off x="4907972" y="2456995"/>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P</a:t>
            </a:r>
            <a:endParaRPr sz="1800">
              <a:solidFill>
                <a:schemeClr val="dk1"/>
              </a:solidFill>
              <a:latin typeface="Libre Baskerville"/>
              <a:ea typeface="Libre Baskerville"/>
              <a:cs typeface="Libre Baskerville"/>
              <a:sym typeface="Libre Baskerville"/>
            </a:endParaRPr>
          </a:p>
        </p:txBody>
      </p:sp>
      <p:sp>
        <p:nvSpPr>
          <p:cNvPr id="423" name="Google Shape;423;p44"/>
          <p:cNvSpPr txBox="1"/>
          <p:nvPr/>
        </p:nvSpPr>
        <p:spPr>
          <a:xfrm>
            <a:off x="7848600" y="4424340"/>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endParaRPr sz="1800">
              <a:solidFill>
                <a:schemeClr val="dk1"/>
              </a:solidFill>
              <a:latin typeface="Libre Baskerville"/>
              <a:ea typeface="Libre Baskerville"/>
              <a:cs typeface="Libre Baskerville"/>
              <a:sym typeface="Libre Baskerville"/>
            </a:endParaRPr>
          </a:p>
        </p:txBody>
      </p:sp>
      <p:sp>
        <p:nvSpPr>
          <p:cNvPr id="424" name="Google Shape;424;p44"/>
          <p:cNvSpPr txBox="1"/>
          <p:nvPr/>
        </p:nvSpPr>
        <p:spPr>
          <a:xfrm>
            <a:off x="3661063" y="4410486"/>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endParaRPr sz="1800">
              <a:solidFill>
                <a:schemeClr val="dk1"/>
              </a:solidFill>
              <a:latin typeface="Libre Baskerville"/>
              <a:ea typeface="Libre Baskerville"/>
              <a:cs typeface="Libre Baskerville"/>
              <a:sym typeface="Libre Baskerville"/>
            </a:endParaRPr>
          </a:p>
        </p:txBody>
      </p:sp>
      <p:sp>
        <p:nvSpPr>
          <p:cNvPr id="425" name="Google Shape;425;p44"/>
          <p:cNvSpPr txBox="1"/>
          <p:nvPr/>
        </p:nvSpPr>
        <p:spPr>
          <a:xfrm>
            <a:off x="609600" y="2482334"/>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AE</a:t>
            </a:r>
            <a:endParaRPr sz="1800">
              <a:solidFill>
                <a:schemeClr val="dk1"/>
              </a:solidFill>
              <a:latin typeface="Libre Baskerville"/>
              <a:ea typeface="Libre Baskerville"/>
              <a:cs typeface="Libre Baskerville"/>
              <a:sym typeface="Libre Baskerville"/>
            </a:endParaRPr>
          </a:p>
        </p:txBody>
      </p:sp>
      <p:sp>
        <p:nvSpPr>
          <p:cNvPr id="426" name="Google Shape;426;p44"/>
          <p:cNvSpPr txBox="1"/>
          <p:nvPr/>
        </p:nvSpPr>
        <p:spPr>
          <a:xfrm>
            <a:off x="7477991" y="2537935"/>
            <a:ext cx="7412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SRAS</a:t>
            </a:r>
            <a:endParaRPr sz="1800">
              <a:solidFill>
                <a:schemeClr val="dk1"/>
              </a:solidFill>
              <a:latin typeface="Libre Baskerville"/>
              <a:ea typeface="Libre Baskerville"/>
              <a:cs typeface="Libre Baskerville"/>
              <a:sym typeface="Libre Baskerville"/>
            </a:endParaRPr>
          </a:p>
        </p:txBody>
      </p:sp>
      <p:sp>
        <p:nvSpPr>
          <p:cNvPr id="427" name="Google Shape;427;p44"/>
          <p:cNvSpPr txBox="1"/>
          <p:nvPr/>
        </p:nvSpPr>
        <p:spPr>
          <a:xfrm>
            <a:off x="6996546" y="4221263"/>
            <a:ext cx="523009"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AD</a:t>
            </a:r>
            <a:endParaRPr sz="1800">
              <a:solidFill>
                <a:schemeClr val="dk1"/>
              </a:solidFill>
              <a:latin typeface="Libre Baskerville"/>
              <a:ea typeface="Libre Baskerville"/>
              <a:cs typeface="Libre Baskerville"/>
              <a:sym typeface="Libre Baskerville"/>
            </a:endParaRPr>
          </a:p>
        </p:txBody>
      </p:sp>
      <p:sp>
        <p:nvSpPr>
          <p:cNvPr id="428" name="Google Shape;428;p44"/>
          <p:cNvSpPr txBox="1"/>
          <p:nvPr/>
        </p:nvSpPr>
        <p:spPr>
          <a:xfrm>
            <a:off x="7290957" y="3867150"/>
            <a:ext cx="741219"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AD’</a:t>
            </a:r>
            <a:endParaRPr sz="1800">
              <a:solidFill>
                <a:schemeClr val="dk1"/>
              </a:solidFill>
              <a:latin typeface="Libre Baskerville"/>
              <a:ea typeface="Libre Baskerville"/>
              <a:cs typeface="Libre Baskerville"/>
              <a:sym typeface="Libre Baskerville"/>
            </a:endParaRPr>
          </a:p>
        </p:txBody>
      </p:sp>
      <p:sp>
        <p:nvSpPr>
          <p:cNvPr id="429" name="Google Shape;429;p44"/>
          <p:cNvSpPr txBox="1"/>
          <p:nvPr/>
        </p:nvSpPr>
        <p:spPr>
          <a:xfrm>
            <a:off x="3429000" y="3497818"/>
            <a:ext cx="689263"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APE</a:t>
            </a:r>
            <a:endParaRPr sz="1800">
              <a:solidFill>
                <a:schemeClr val="dk1"/>
              </a:solidFill>
              <a:latin typeface="Libre Baskerville"/>
              <a:ea typeface="Libre Baskerville"/>
              <a:cs typeface="Libre Baskerville"/>
              <a:sym typeface="Libre Baskerville"/>
            </a:endParaRPr>
          </a:p>
        </p:txBody>
      </p:sp>
      <p:sp>
        <p:nvSpPr>
          <p:cNvPr id="430" name="Google Shape;430;p44"/>
          <p:cNvSpPr txBox="1"/>
          <p:nvPr/>
        </p:nvSpPr>
        <p:spPr>
          <a:xfrm>
            <a:off x="3428999" y="2855130"/>
            <a:ext cx="689263"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APE’</a:t>
            </a:r>
            <a:endParaRPr sz="1800">
              <a:solidFill>
                <a:schemeClr val="dk1"/>
              </a:solidFill>
              <a:latin typeface="Libre Baskerville"/>
              <a:ea typeface="Libre Baskerville"/>
              <a:cs typeface="Libre Baskerville"/>
              <a:sym typeface="Libre Baskerville"/>
            </a:endParaRPr>
          </a:p>
        </p:txBody>
      </p:sp>
      <p:sp>
        <p:nvSpPr>
          <p:cNvPr id="431" name="Google Shape;431;p44"/>
          <p:cNvSpPr/>
          <p:nvPr/>
        </p:nvSpPr>
        <p:spPr>
          <a:xfrm>
            <a:off x="6296890" y="3662795"/>
            <a:ext cx="228600" cy="184666"/>
          </a:xfrm>
          <a:prstGeom prst="ellipse">
            <a:avLst/>
          </a:prstGeom>
          <a:solidFill>
            <a:schemeClr val="accent1"/>
          </a:solidFill>
          <a:ln cap="flat" cmpd="sng" w="12700">
            <a:solidFill>
              <a:srgbClr val="99341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432" name="Google Shape;432;p44"/>
          <p:cNvSpPr/>
          <p:nvPr/>
        </p:nvSpPr>
        <p:spPr>
          <a:xfrm>
            <a:off x="6650182" y="3379415"/>
            <a:ext cx="228600" cy="184666"/>
          </a:xfrm>
          <a:prstGeom prst="ellipse">
            <a:avLst/>
          </a:prstGeom>
          <a:solidFill>
            <a:schemeClr val="accent1"/>
          </a:solidFill>
          <a:ln cap="flat" cmpd="sng" w="12700">
            <a:solidFill>
              <a:srgbClr val="99341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cxnSp>
        <p:nvCxnSpPr>
          <p:cNvPr id="433" name="Google Shape;433;p44"/>
          <p:cNvCxnSpPr/>
          <p:nvPr/>
        </p:nvCxnSpPr>
        <p:spPr>
          <a:xfrm>
            <a:off x="5313220" y="3771900"/>
            <a:ext cx="914400" cy="0"/>
          </a:xfrm>
          <a:prstGeom prst="straightConnector1">
            <a:avLst/>
          </a:prstGeom>
          <a:noFill/>
          <a:ln cap="flat" cmpd="sng" w="9525">
            <a:solidFill>
              <a:srgbClr val="AE350A"/>
            </a:solidFill>
            <a:prstDash val="dash"/>
            <a:round/>
            <a:headEnd len="sm" w="sm" type="none"/>
            <a:tailEnd len="sm" w="sm" type="none"/>
          </a:ln>
        </p:spPr>
      </p:cxnSp>
      <p:cxnSp>
        <p:nvCxnSpPr>
          <p:cNvPr id="434" name="Google Shape;434;p44"/>
          <p:cNvCxnSpPr/>
          <p:nvPr/>
        </p:nvCxnSpPr>
        <p:spPr>
          <a:xfrm>
            <a:off x="6376554" y="3888115"/>
            <a:ext cx="0" cy="666295"/>
          </a:xfrm>
          <a:prstGeom prst="straightConnector1">
            <a:avLst/>
          </a:prstGeom>
          <a:noFill/>
          <a:ln cap="flat" cmpd="sng" w="9525">
            <a:solidFill>
              <a:srgbClr val="AE350A"/>
            </a:solidFill>
            <a:prstDash val="dash"/>
            <a:round/>
            <a:headEnd len="sm" w="sm" type="none"/>
            <a:tailEnd len="sm" w="sm" type="none"/>
          </a:ln>
        </p:spPr>
      </p:cxnSp>
      <p:cxnSp>
        <p:nvCxnSpPr>
          <p:cNvPr id="435" name="Google Shape;435;p44"/>
          <p:cNvCxnSpPr/>
          <p:nvPr/>
        </p:nvCxnSpPr>
        <p:spPr>
          <a:xfrm>
            <a:off x="5340920" y="3510033"/>
            <a:ext cx="1281545" cy="0"/>
          </a:xfrm>
          <a:prstGeom prst="straightConnector1">
            <a:avLst/>
          </a:prstGeom>
          <a:noFill/>
          <a:ln cap="flat" cmpd="sng" w="9525">
            <a:solidFill>
              <a:srgbClr val="AE350A"/>
            </a:solidFill>
            <a:prstDash val="dash"/>
            <a:round/>
            <a:headEnd len="sm" w="sm" type="none"/>
            <a:tailEnd len="sm" w="sm" type="none"/>
          </a:ln>
        </p:spPr>
      </p:cxnSp>
      <p:cxnSp>
        <p:nvCxnSpPr>
          <p:cNvPr id="436" name="Google Shape;436;p44"/>
          <p:cNvCxnSpPr/>
          <p:nvPr/>
        </p:nvCxnSpPr>
        <p:spPr>
          <a:xfrm>
            <a:off x="6764482" y="3674918"/>
            <a:ext cx="0" cy="890155"/>
          </a:xfrm>
          <a:prstGeom prst="straightConnector1">
            <a:avLst/>
          </a:prstGeom>
          <a:noFill/>
          <a:ln cap="flat" cmpd="sng" w="9525">
            <a:solidFill>
              <a:srgbClr val="AE350A"/>
            </a:solidFill>
            <a:prstDash val="dash"/>
            <a:round/>
            <a:headEnd len="sm" w="sm" type="none"/>
            <a:tailEnd len="sm" w="sm" type="none"/>
          </a:ln>
        </p:spPr>
      </p:cxnSp>
      <p:cxnSp>
        <p:nvCxnSpPr>
          <p:cNvPr id="437" name="Google Shape;437;p44"/>
          <p:cNvCxnSpPr/>
          <p:nvPr/>
        </p:nvCxnSpPr>
        <p:spPr>
          <a:xfrm rot="10800000">
            <a:off x="5112326" y="3459352"/>
            <a:ext cx="0" cy="375713"/>
          </a:xfrm>
          <a:prstGeom prst="straightConnector1">
            <a:avLst/>
          </a:prstGeom>
          <a:noFill/>
          <a:ln cap="flat" cmpd="sng" w="9525">
            <a:solidFill>
              <a:srgbClr val="AE350A"/>
            </a:solidFill>
            <a:prstDash val="solid"/>
            <a:round/>
            <a:headEnd len="sm" w="sm" type="none"/>
            <a:tailEnd len="med" w="med" type="stealth"/>
          </a:ln>
        </p:spPr>
      </p:cxnSp>
      <p:cxnSp>
        <p:nvCxnSpPr>
          <p:cNvPr id="438" name="Google Shape;438;p44"/>
          <p:cNvCxnSpPr/>
          <p:nvPr/>
        </p:nvCxnSpPr>
        <p:spPr>
          <a:xfrm>
            <a:off x="6376554" y="4779818"/>
            <a:ext cx="381000" cy="0"/>
          </a:xfrm>
          <a:prstGeom prst="straightConnector1">
            <a:avLst/>
          </a:prstGeom>
          <a:noFill/>
          <a:ln cap="flat" cmpd="sng" w="9525">
            <a:solidFill>
              <a:srgbClr val="AE350A"/>
            </a:solidFill>
            <a:prstDash val="solid"/>
            <a:round/>
            <a:headEnd len="sm" w="sm" type="none"/>
            <a:tailEnd len="med" w="med" type="stealth"/>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2" name="Shape 442"/>
        <p:cNvGrpSpPr/>
        <p:nvPr/>
      </p:nvGrpSpPr>
      <p:grpSpPr>
        <a:xfrm>
          <a:off x="0" y="0"/>
          <a:ext cx="0" cy="0"/>
          <a:chOff x="0" y="0"/>
          <a:chExt cx="0" cy="0"/>
        </a:xfrm>
      </p:grpSpPr>
      <p:sp>
        <p:nvSpPr>
          <p:cNvPr id="443" name="Google Shape;443;p45"/>
          <p:cNvSpPr txBox="1"/>
          <p:nvPr>
            <p:ph idx="1" type="body"/>
          </p:nvPr>
        </p:nvSpPr>
        <p:spPr>
          <a:xfrm>
            <a:off x="505691" y="1125682"/>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Effects of fiscal policy on the economy</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Contractionary fiscal policy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444" name="Google Shape;444;p45"/>
          <p:cNvSpPr txBox="1"/>
          <p:nvPr>
            <p:ph type="title"/>
          </p:nvPr>
        </p:nvSpPr>
        <p:spPr>
          <a:xfrm>
            <a:off x="446809" y="152400"/>
            <a:ext cx="7772400" cy="10366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Fiscal policy</a:t>
            </a:r>
            <a:endParaRPr b="0" i="0" sz="4000" u="none" cap="none" strike="noStrike">
              <a:solidFill>
                <a:schemeClr val="dk2"/>
              </a:solidFill>
              <a:latin typeface="Source Sans Pro"/>
              <a:ea typeface="Source Sans Pro"/>
              <a:cs typeface="Source Sans Pro"/>
              <a:sym typeface="Source Sans Pro"/>
            </a:endParaRPr>
          </a:p>
        </p:txBody>
      </p:sp>
      <p:sp>
        <p:nvSpPr>
          <p:cNvPr id="445" name="Google Shape;445;p45"/>
          <p:cNvSpPr txBox="1"/>
          <p:nvPr/>
        </p:nvSpPr>
        <p:spPr>
          <a:xfrm>
            <a:off x="1440872" y="4966855"/>
            <a:ext cx="7086600" cy="1631216"/>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Effects: output decreases (unemployment rate increases), price level declines (inflation rate decreases)</a:t>
            </a:r>
            <a:endParaRPr/>
          </a:p>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Apply: when economy is in boom, output sharply increases and inflation rate rises</a:t>
            </a:r>
            <a:endParaRPr sz="2500">
              <a:solidFill>
                <a:schemeClr val="dk1"/>
              </a:solidFill>
              <a:latin typeface="Libre Baskerville"/>
              <a:ea typeface="Libre Baskerville"/>
              <a:cs typeface="Libre Baskerville"/>
              <a:sym typeface="Libre Baskerville"/>
            </a:endParaRPr>
          </a:p>
        </p:txBody>
      </p:sp>
      <p:cxnSp>
        <p:nvCxnSpPr>
          <p:cNvPr id="446" name="Google Shape;446;p45"/>
          <p:cNvCxnSpPr/>
          <p:nvPr/>
        </p:nvCxnSpPr>
        <p:spPr>
          <a:xfrm rot="10800000">
            <a:off x="1066800" y="2667000"/>
            <a:ext cx="0" cy="1981200"/>
          </a:xfrm>
          <a:prstGeom prst="straightConnector1">
            <a:avLst/>
          </a:prstGeom>
          <a:noFill/>
          <a:ln cap="flat" cmpd="sng" w="38100">
            <a:solidFill>
              <a:srgbClr val="FF0000"/>
            </a:solidFill>
            <a:prstDash val="solid"/>
            <a:round/>
            <a:headEnd len="sm" w="sm" type="none"/>
            <a:tailEnd len="med" w="med" type="stealth"/>
          </a:ln>
        </p:spPr>
      </p:cxnSp>
      <p:cxnSp>
        <p:nvCxnSpPr>
          <p:cNvPr id="447" name="Google Shape;447;p45"/>
          <p:cNvCxnSpPr/>
          <p:nvPr/>
        </p:nvCxnSpPr>
        <p:spPr>
          <a:xfrm>
            <a:off x="1066800" y="4648200"/>
            <a:ext cx="2590800" cy="0"/>
          </a:xfrm>
          <a:prstGeom prst="straightConnector1">
            <a:avLst/>
          </a:prstGeom>
          <a:noFill/>
          <a:ln cap="flat" cmpd="sng" w="38100">
            <a:solidFill>
              <a:srgbClr val="FF0000"/>
            </a:solidFill>
            <a:prstDash val="solid"/>
            <a:round/>
            <a:headEnd len="sm" w="sm" type="none"/>
            <a:tailEnd len="med" w="med" type="stealth"/>
          </a:ln>
        </p:spPr>
      </p:cxnSp>
      <p:cxnSp>
        <p:nvCxnSpPr>
          <p:cNvPr id="448" name="Google Shape;448;p45"/>
          <p:cNvCxnSpPr/>
          <p:nvPr/>
        </p:nvCxnSpPr>
        <p:spPr>
          <a:xfrm flipH="1" rot="10800000">
            <a:off x="1066800" y="2895600"/>
            <a:ext cx="2133600" cy="1752600"/>
          </a:xfrm>
          <a:prstGeom prst="straightConnector1">
            <a:avLst/>
          </a:prstGeom>
          <a:noFill/>
          <a:ln cap="flat" cmpd="sng" w="38100">
            <a:solidFill>
              <a:schemeClr val="dk1"/>
            </a:solidFill>
            <a:prstDash val="solid"/>
            <a:round/>
            <a:headEnd len="sm" w="sm" type="none"/>
            <a:tailEnd len="sm" w="sm" type="none"/>
          </a:ln>
        </p:spPr>
      </p:cxnSp>
      <p:cxnSp>
        <p:nvCxnSpPr>
          <p:cNvPr id="449" name="Google Shape;449;p45"/>
          <p:cNvCxnSpPr/>
          <p:nvPr/>
        </p:nvCxnSpPr>
        <p:spPr>
          <a:xfrm flipH="1" rot="10800000">
            <a:off x="1066800" y="3657600"/>
            <a:ext cx="2362200" cy="533400"/>
          </a:xfrm>
          <a:prstGeom prst="straightConnector1">
            <a:avLst/>
          </a:prstGeom>
          <a:noFill/>
          <a:ln cap="flat" cmpd="sng" w="38100">
            <a:solidFill>
              <a:schemeClr val="dk1"/>
            </a:solidFill>
            <a:prstDash val="solid"/>
            <a:round/>
            <a:headEnd len="sm" w="sm" type="none"/>
            <a:tailEnd len="sm" w="sm" type="none"/>
          </a:ln>
        </p:spPr>
      </p:cxnSp>
      <p:cxnSp>
        <p:nvCxnSpPr>
          <p:cNvPr id="450" name="Google Shape;450;p45"/>
          <p:cNvCxnSpPr/>
          <p:nvPr/>
        </p:nvCxnSpPr>
        <p:spPr>
          <a:xfrm flipH="1" rot="10800000">
            <a:off x="1066800" y="3113809"/>
            <a:ext cx="2362200" cy="533400"/>
          </a:xfrm>
          <a:prstGeom prst="straightConnector1">
            <a:avLst/>
          </a:prstGeom>
          <a:noFill/>
          <a:ln cap="flat" cmpd="sng" w="38100">
            <a:solidFill>
              <a:schemeClr val="dk1"/>
            </a:solidFill>
            <a:prstDash val="solid"/>
            <a:round/>
            <a:headEnd len="sm" w="sm" type="none"/>
            <a:tailEnd len="sm" w="sm" type="none"/>
          </a:ln>
        </p:spPr>
      </p:cxnSp>
      <p:cxnSp>
        <p:nvCxnSpPr>
          <p:cNvPr id="451" name="Google Shape;451;p45"/>
          <p:cNvCxnSpPr/>
          <p:nvPr/>
        </p:nvCxnSpPr>
        <p:spPr>
          <a:xfrm rot="10800000">
            <a:off x="5257800" y="2667000"/>
            <a:ext cx="0" cy="1981200"/>
          </a:xfrm>
          <a:prstGeom prst="straightConnector1">
            <a:avLst/>
          </a:prstGeom>
          <a:noFill/>
          <a:ln cap="flat" cmpd="sng" w="38100">
            <a:solidFill>
              <a:srgbClr val="FF0000"/>
            </a:solidFill>
            <a:prstDash val="solid"/>
            <a:round/>
            <a:headEnd len="sm" w="sm" type="none"/>
            <a:tailEnd len="med" w="med" type="stealth"/>
          </a:ln>
        </p:spPr>
      </p:cxnSp>
      <p:cxnSp>
        <p:nvCxnSpPr>
          <p:cNvPr id="452" name="Google Shape;452;p45"/>
          <p:cNvCxnSpPr/>
          <p:nvPr/>
        </p:nvCxnSpPr>
        <p:spPr>
          <a:xfrm>
            <a:off x="5257800" y="4648200"/>
            <a:ext cx="2590800" cy="0"/>
          </a:xfrm>
          <a:prstGeom prst="straightConnector1">
            <a:avLst/>
          </a:prstGeom>
          <a:noFill/>
          <a:ln cap="flat" cmpd="sng" w="38100">
            <a:solidFill>
              <a:srgbClr val="FF0000"/>
            </a:solidFill>
            <a:prstDash val="solid"/>
            <a:round/>
            <a:headEnd len="sm" w="sm" type="none"/>
            <a:tailEnd len="med" w="med" type="stealth"/>
          </a:ln>
        </p:spPr>
      </p:cxnSp>
      <p:cxnSp>
        <p:nvCxnSpPr>
          <p:cNvPr id="453" name="Google Shape;453;p45"/>
          <p:cNvCxnSpPr/>
          <p:nvPr/>
        </p:nvCxnSpPr>
        <p:spPr>
          <a:xfrm flipH="1" rot="10800000">
            <a:off x="5735782" y="2826327"/>
            <a:ext cx="1828800" cy="1475509"/>
          </a:xfrm>
          <a:prstGeom prst="straightConnector1">
            <a:avLst/>
          </a:prstGeom>
          <a:noFill/>
          <a:ln cap="flat" cmpd="sng" w="38100">
            <a:solidFill>
              <a:schemeClr val="dk1"/>
            </a:solidFill>
            <a:prstDash val="solid"/>
            <a:round/>
            <a:headEnd len="sm" w="sm" type="none"/>
            <a:tailEnd len="sm" w="sm" type="none"/>
          </a:ln>
        </p:spPr>
      </p:cxnSp>
      <p:cxnSp>
        <p:nvCxnSpPr>
          <p:cNvPr id="454" name="Google Shape;454;p45"/>
          <p:cNvCxnSpPr/>
          <p:nvPr/>
        </p:nvCxnSpPr>
        <p:spPr>
          <a:xfrm>
            <a:off x="5562600" y="2971800"/>
            <a:ext cx="1524000" cy="1447800"/>
          </a:xfrm>
          <a:prstGeom prst="straightConnector1">
            <a:avLst/>
          </a:prstGeom>
          <a:noFill/>
          <a:ln cap="flat" cmpd="sng" w="38100">
            <a:solidFill>
              <a:schemeClr val="dk1"/>
            </a:solidFill>
            <a:prstDash val="solid"/>
            <a:round/>
            <a:headEnd len="sm" w="sm" type="none"/>
            <a:tailEnd len="sm" w="sm" type="none"/>
          </a:ln>
        </p:spPr>
      </p:cxnSp>
      <p:cxnSp>
        <p:nvCxnSpPr>
          <p:cNvPr id="455" name="Google Shape;455;p45"/>
          <p:cNvCxnSpPr/>
          <p:nvPr/>
        </p:nvCxnSpPr>
        <p:spPr>
          <a:xfrm>
            <a:off x="5888182" y="2687782"/>
            <a:ext cx="1524000" cy="1447800"/>
          </a:xfrm>
          <a:prstGeom prst="straightConnector1">
            <a:avLst/>
          </a:prstGeom>
          <a:noFill/>
          <a:ln cap="flat" cmpd="sng" w="38100">
            <a:solidFill>
              <a:schemeClr val="dk1"/>
            </a:solidFill>
            <a:prstDash val="solid"/>
            <a:round/>
            <a:headEnd len="sm" w="sm" type="none"/>
            <a:tailEnd len="sm" w="sm" type="none"/>
          </a:ln>
        </p:spPr>
      </p:cxnSp>
      <p:cxnSp>
        <p:nvCxnSpPr>
          <p:cNvPr id="456" name="Google Shape;456;p45"/>
          <p:cNvCxnSpPr/>
          <p:nvPr/>
        </p:nvCxnSpPr>
        <p:spPr>
          <a:xfrm>
            <a:off x="1496291" y="3584497"/>
            <a:ext cx="0" cy="467319"/>
          </a:xfrm>
          <a:prstGeom prst="straightConnector1">
            <a:avLst/>
          </a:prstGeom>
          <a:noFill/>
          <a:ln cap="flat" cmpd="sng" w="9525">
            <a:solidFill>
              <a:srgbClr val="AE350A"/>
            </a:solidFill>
            <a:prstDash val="solid"/>
            <a:round/>
            <a:headEnd len="sm" w="sm" type="none"/>
            <a:tailEnd len="med" w="med" type="stealth"/>
          </a:ln>
        </p:spPr>
      </p:cxnSp>
      <p:cxnSp>
        <p:nvCxnSpPr>
          <p:cNvPr id="457" name="Google Shape;457;p45"/>
          <p:cNvCxnSpPr/>
          <p:nvPr/>
        </p:nvCxnSpPr>
        <p:spPr>
          <a:xfrm rot="10800000">
            <a:off x="5981692" y="3273137"/>
            <a:ext cx="401782" cy="0"/>
          </a:xfrm>
          <a:prstGeom prst="straightConnector1">
            <a:avLst/>
          </a:prstGeom>
          <a:noFill/>
          <a:ln cap="flat" cmpd="sng" w="9525">
            <a:solidFill>
              <a:srgbClr val="AE350A"/>
            </a:solidFill>
            <a:prstDash val="solid"/>
            <a:round/>
            <a:headEnd len="sm" w="sm" type="none"/>
            <a:tailEnd len="med" w="med" type="stealth"/>
          </a:ln>
        </p:spPr>
      </p:cxnSp>
      <p:sp>
        <p:nvSpPr>
          <p:cNvPr id="458" name="Google Shape;458;p45"/>
          <p:cNvSpPr txBox="1"/>
          <p:nvPr/>
        </p:nvSpPr>
        <p:spPr>
          <a:xfrm>
            <a:off x="4907972" y="2456995"/>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P</a:t>
            </a:r>
            <a:endParaRPr sz="1800">
              <a:solidFill>
                <a:schemeClr val="dk1"/>
              </a:solidFill>
              <a:latin typeface="Libre Baskerville"/>
              <a:ea typeface="Libre Baskerville"/>
              <a:cs typeface="Libre Baskerville"/>
              <a:sym typeface="Libre Baskerville"/>
            </a:endParaRPr>
          </a:p>
        </p:txBody>
      </p:sp>
      <p:sp>
        <p:nvSpPr>
          <p:cNvPr id="459" name="Google Shape;459;p45"/>
          <p:cNvSpPr txBox="1"/>
          <p:nvPr/>
        </p:nvSpPr>
        <p:spPr>
          <a:xfrm>
            <a:off x="7848600" y="4465905"/>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endParaRPr sz="1800">
              <a:solidFill>
                <a:schemeClr val="dk1"/>
              </a:solidFill>
              <a:latin typeface="Libre Baskerville"/>
              <a:ea typeface="Libre Baskerville"/>
              <a:cs typeface="Libre Baskerville"/>
              <a:sym typeface="Libre Baskerville"/>
            </a:endParaRPr>
          </a:p>
        </p:txBody>
      </p:sp>
      <p:sp>
        <p:nvSpPr>
          <p:cNvPr id="460" name="Google Shape;460;p45"/>
          <p:cNvSpPr txBox="1"/>
          <p:nvPr/>
        </p:nvSpPr>
        <p:spPr>
          <a:xfrm>
            <a:off x="609600" y="2482334"/>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AE</a:t>
            </a:r>
            <a:endParaRPr sz="1800">
              <a:solidFill>
                <a:schemeClr val="dk1"/>
              </a:solidFill>
              <a:latin typeface="Libre Baskerville"/>
              <a:ea typeface="Libre Baskerville"/>
              <a:cs typeface="Libre Baskerville"/>
              <a:sym typeface="Libre Baskerville"/>
            </a:endParaRPr>
          </a:p>
        </p:txBody>
      </p:sp>
      <p:sp>
        <p:nvSpPr>
          <p:cNvPr id="461" name="Google Shape;461;p45"/>
          <p:cNvSpPr txBox="1"/>
          <p:nvPr/>
        </p:nvSpPr>
        <p:spPr>
          <a:xfrm>
            <a:off x="7477990" y="2537935"/>
            <a:ext cx="1049481"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Short run AS</a:t>
            </a:r>
            <a:endParaRPr sz="1800">
              <a:solidFill>
                <a:schemeClr val="dk1"/>
              </a:solidFill>
              <a:latin typeface="Libre Baskerville"/>
              <a:ea typeface="Libre Baskerville"/>
              <a:cs typeface="Libre Baskerville"/>
              <a:sym typeface="Libre Baskerville"/>
            </a:endParaRPr>
          </a:p>
        </p:txBody>
      </p:sp>
      <p:sp>
        <p:nvSpPr>
          <p:cNvPr id="462" name="Google Shape;462;p45"/>
          <p:cNvSpPr txBox="1"/>
          <p:nvPr/>
        </p:nvSpPr>
        <p:spPr>
          <a:xfrm>
            <a:off x="7325591" y="4036597"/>
            <a:ext cx="523009"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AD</a:t>
            </a:r>
            <a:endParaRPr sz="1800">
              <a:solidFill>
                <a:schemeClr val="dk1"/>
              </a:solidFill>
              <a:latin typeface="Libre Baskerville"/>
              <a:ea typeface="Libre Baskerville"/>
              <a:cs typeface="Libre Baskerville"/>
              <a:sym typeface="Libre Baskerville"/>
            </a:endParaRPr>
          </a:p>
        </p:txBody>
      </p:sp>
      <p:sp>
        <p:nvSpPr>
          <p:cNvPr id="463" name="Google Shape;463;p45"/>
          <p:cNvSpPr txBox="1"/>
          <p:nvPr/>
        </p:nvSpPr>
        <p:spPr>
          <a:xfrm>
            <a:off x="6923814" y="4317608"/>
            <a:ext cx="741219"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AD’</a:t>
            </a:r>
            <a:endParaRPr sz="1800">
              <a:solidFill>
                <a:schemeClr val="dk1"/>
              </a:solidFill>
              <a:latin typeface="Libre Baskerville"/>
              <a:ea typeface="Libre Baskerville"/>
              <a:cs typeface="Libre Baskerville"/>
              <a:sym typeface="Libre Baskerville"/>
            </a:endParaRPr>
          </a:p>
        </p:txBody>
      </p:sp>
      <p:sp>
        <p:nvSpPr>
          <p:cNvPr id="464" name="Google Shape;464;p45"/>
          <p:cNvSpPr txBox="1"/>
          <p:nvPr/>
        </p:nvSpPr>
        <p:spPr>
          <a:xfrm>
            <a:off x="3429000" y="2869212"/>
            <a:ext cx="689263"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APE</a:t>
            </a:r>
            <a:endParaRPr sz="1800">
              <a:solidFill>
                <a:schemeClr val="dk1"/>
              </a:solidFill>
              <a:latin typeface="Libre Baskerville"/>
              <a:ea typeface="Libre Baskerville"/>
              <a:cs typeface="Libre Baskerville"/>
              <a:sym typeface="Libre Baskerville"/>
            </a:endParaRPr>
          </a:p>
        </p:txBody>
      </p:sp>
      <p:sp>
        <p:nvSpPr>
          <p:cNvPr id="465" name="Google Shape;465;p45"/>
          <p:cNvSpPr txBox="1"/>
          <p:nvPr/>
        </p:nvSpPr>
        <p:spPr>
          <a:xfrm>
            <a:off x="3435927" y="3429000"/>
            <a:ext cx="689263"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APE’</a:t>
            </a:r>
            <a:endParaRPr sz="1800">
              <a:solidFill>
                <a:schemeClr val="dk1"/>
              </a:solidFill>
              <a:latin typeface="Libre Baskerville"/>
              <a:ea typeface="Libre Baskerville"/>
              <a:cs typeface="Libre Baskerville"/>
              <a:sym typeface="Libre Baskerville"/>
            </a:endParaRPr>
          </a:p>
        </p:txBody>
      </p:sp>
      <p:sp>
        <p:nvSpPr>
          <p:cNvPr id="466" name="Google Shape;466;p45"/>
          <p:cNvSpPr/>
          <p:nvPr/>
        </p:nvSpPr>
        <p:spPr>
          <a:xfrm>
            <a:off x="6296890" y="3662795"/>
            <a:ext cx="228600" cy="184666"/>
          </a:xfrm>
          <a:prstGeom prst="ellipse">
            <a:avLst/>
          </a:prstGeom>
          <a:solidFill>
            <a:schemeClr val="accent1"/>
          </a:solidFill>
          <a:ln cap="flat" cmpd="sng" w="12700">
            <a:solidFill>
              <a:srgbClr val="99341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467" name="Google Shape;467;p45"/>
          <p:cNvSpPr/>
          <p:nvPr/>
        </p:nvSpPr>
        <p:spPr>
          <a:xfrm>
            <a:off x="6650182" y="3379415"/>
            <a:ext cx="228600" cy="184666"/>
          </a:xfrm>
          <a:prstGeom prst="ellipse">
            <a:avLst/>
          </a:prstGeom>
          <a:solidFill>
            <a:schemeClr val="accent1"/>
          </a:solidFill>
          <a:ln cap="flat" cmpd="sng" w="12700">
            <a:solidFill>
              <a:srgbClr val="99341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cxnSp>
        <p:nvCxnSpPr>
          <p:cNvPr id="468" name="Google Shape;468;p45"/>
          <p:cNvCxnSpPr/>
          <p:nvPr/>
        </p:nvCxnSpPr>
        <p:spPr>
          <a:xfrm>
            <a:off x="5313220" y="3771900"/>
            <a:ext cx="914400" cy="0"/>
          </a:xfrm>
          <a:prstGeom prst="straightConnector1">
            <a:avLst/>
          </a:prstGeom>
          <a:noFill/>
          <a:ln cap="flat" cmpd="sng" w="9525">
            <a:solidFill>
              <a:srgbClr val="AE350A"/>
            </a:solidFill>
            <a:prstDash val="dash"/>
            <a:round/>
            <a:headEnd len="sm" w="sm" type="none"/>
            <a:tailEnd len="sm" w="sm" type="none"/>
          </a:ln>
        </p:spPr>
      </p:cxnSp>
      <p:cxnSp>
        <p:nvCxnSpPr>
          <p:cNvPr id="469" name="Google Shape;469;p45"/>
          <p:cNvCxnSpPr/>
          <p:nvPr/>
        </p:nvCxnSpPr>
        <p:spPr>
          <a:xfrm>
            <a:off x="6376554" y="3888115"/>
            <a:ext cx="0" cy="666295"/>
          </a:xfrm>
          <a:prstGeom prst="straightConnector1">
            <a:avLst/>
          </a:prstGeom>
          <a:noFill/>
          <a:ln cap="flat" cmpd="sng" w="9525">
            <a:solidFill>
              <a:srgbClr val="AE350A"/>
            </a:solidFill>
            <a:prstDash val="dash"/>
            <a:round/>
            <a:headEnd len="sm" w="sm" type="none"/>
            <a:tailEnd len="sm" w="sm" type="none"/>
          </a:ln>
        </p:spPr>
      </p:cxnSp>
      <p:cxnSp>
        <p:nvCxnSpPr>
          <p:cNvPr id="470" name="Google Shape;470;p45"/>
          <p:cNvCxnSpPr/>
          <p:nvPr/>
        </p:nvCxnSpPr>
        <p:spPr>
          <a:xfrm>
            <a:off x="5340920" y="3510033"/>
            <a:ext cx="1281545" cy="0"/>
          </a:xfrm>
          <a:prstGeom prst="straightConnector1">
            <a:avLst/>
          </a:prstGeom>
          <a:noFill/>
          <a:ln cap="flat" cmpd="sng" w="9525">
            <a:solidFill>
              <a:srgbClr val="AE350A"/>
            </a:solidFill>
            <a:prstDash val="dash"/>
            <a:round/>
            <a:headEnd len="sm" w="sm" type="none"/>
            <a:tailEnd len="sm" w="sm" type="none"/>
          </a:ln>
        </p:spPr>
      </p:cxnSp>
      <p:cxnSp>
        <p:nvCxnSpPr>
          <p:cNvPr id="471" name="Google Shape;471;p45"/>
          <p:cNvCxnSpPr/>
          <p:nvPr/>
        </p:nvCxnSpPr>
        <p:spPr>
          <a:xfrm>
            <a:off x="6764482" y="3674918"/>
            <a:ext cx="0" cy="890155"/>
          </a:xfrm>
          <a:prstGeom prst="straightConnector1">
            <a:avLst/>
          </a:prstGeom>
          <a:noFill/>
          <a:ln cap="flat" cmpd="sng" w="9525">
            <a:solidFill>
              <a:srgbClr val="AE350A"/>
            </a:solidFill>
            <a:prstDash val="dash"/>
            <a:round/>
            <a:headEnd len="sm" w="sm" type="none"/>
            <a:tailEnd len="sm" w="sm" type="none"/>
          </a:ln>
        </p:spPr>
      </p:cxnSp>
      <p:sp>
        <p:nvSpPr>
          <p:cNvPr id="472" name="Google Shape;472;p45"/>
          <p:cNvSpPr txBox="1"/>
          <p:nvPr/>
        </p:nvSpPr>
        <p:spPr>
          <a:xfrm>
            <a:off x="3657600" y="4483862"/>
            <a:ext cx="457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endParaRPr sz="1800">
              <a:solidFill>
                <a:schemeClr val="dk1"/>
              </a:solidFill>
              <a:latin typeface="Libre Baskerville"/>
              <a:ea typeface="Libre Baskerville"/>
              <a:cs typeface="Libre Baskerville"/>
              <a:sym typeface="Libre Baskerville"/>
            </a:endParaRPr>
          </a:p>
        </p:txBody>
      </p:sp>
      <p:cxnSp>
        <p:nvCxnSpPr>
          <p:cNvPr id="473" name="Google Shape;473;p45"/>
          <p:cNvCxnSpPr/>
          <p:nvPr/>
        </p:nvCxnSpPr>
        <p:spPr>
          <a:xfrm>
            <a:off x="5136572" y="3438113"/>
            <a:ext cx="0" cy="360219"/>
          </a:xfrm>
          <a:prstGeom prst="straightConnector1">
            <a:avLst/>
          </a:prstGeom>
          <a:noFill/>
          <a:ln cap="flat" cmpd="sng" w="9525">
            <a:solidFill>
              <a:srgbClr val="AE350A"/>
            </a:solidFill>
            <a:prstDash val="solid"/>
            <a:round/>
            <a:headEnd len="sm" w="sm" type="none"/>
            <a:tailEnd len="med" w="med" type="stealth"/>
          </a:ln>
        </p:spPr>
      </p:cxnSp>
      <p:cxnSp>
        <p:nvCxnSpPr>
          <p:cNvPr id="474" name="Google Shape;474;p45"/>
          <p:cNvCxnSpPr/>
          <p:nvPr/>
        </p:nvCxnSpPr>
        <p:spPr>
          <a:xfrm rot="10800000">
            <a:off x="6324600" y="4769429"/>
            <a:ext cx="401782" cy="0"/>
          </a:xfrm>
          <a:prstGeom prst="straightConnector1">
            <a:avLst/>
          </a:prstGeom>
          <a:noFill/>
          <a:ln cap="flat" cmpd="sng" w="9525">
            <a:solidFill>
              <a:srgbClr val="AE350A"/>
            </a:solidFill>
            <a:prstDash val="solid"/>
            <a:round/>
            <a:headEnd len="sm" w="sm" type="none"/>
            <a:tailEnd len="med" w="med" type="stealth"/>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8" name="Shape 478"/>
        <p:cNvGrpSpPr/>
        <p:nvPr/>
      </p:nvGrpSpPr>
      <p:grpSpPr>
        <a:xfrm>
          <a:off x="0" y="0"/>
          <a:ext cx="0" cy="0"/>
          <a:chOff x="0" y="0"/>
          <a:chExt cx="0" cy="0"/>
        </a:xfrm>
      </p:grpSpPr>
      <p:sp>
        <p:nvSpPr>
          <p:cNvPr id="479" name="Google Shape;479;p4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Effects of fiscal policy on the economy</a:t>
            </a:r>
            <a:endParaRPr/>
          </a:p>
          <a:p>
            <a:pPr indent="0" lvl="0" marL="0" marR="0" rtl="0" algn="l">
              <a:lnSpc>
                <a:spcPct val="90000"/>
              </a:lnSpc>
              <a:spcBef>
                <a:spcPts val="58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Automatic stabilizer</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When economy is in crisis, government spending increases and tax collection decreases automatically (government has to pay more for unemployment subsidy automatically by labor law and incurs automatic reduction in income tax collection by income tax law) = expansionary fiscal policy</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When economy is in boom, government spending decreases and tax collection increases automatically (government has to pay less for unemployment subsidy automatically by labor law and enjoys automatic increase in income tax collection by income tax law) = contractionary fiscal policy</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480" name="Google Shape;480;p4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Fiscal policy</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4" name="Shape 484"/>
        <p:cNvGrpSpPr/>
        <p:nvPr/>
      </p:nvGrpSpPr>
      <p:grpSpPr>
        <a:xfrm>
          <a:off x="0" y="0"/>
          <a:ext cx="0" cy="0"/>
          <a:chOff x="0" y="0"/>
          <a:chExt cx="0" cy="0"/>
        </a:xfrm>
      </p:grpSpPr>
      <p:sp>
        <p:nvSpPr>
          <p:cNvPr id="485" name="Google Shape;485;p47"/>
          <p:cNvSpPr txBox="1"/>
          <p:nvPr>
            <p:ph idx="1" type="body"/>
          </p:nvPr>
        </p:nvSpPr>
        <p:spPr>
          <a:xfrm>
            <a:off x="457200" y="990600"/>
            <a:ext cx="7772400" cy="5334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Fiscal policy and government budget</a:t>
            </a:r>
            <a:endParaRPr/>
          </a:p>
          <a:p>
            <a:pPr indent="0" lvl="0" marL="0" marR="0" rtl="0" algn="l">
              <a:lnSpc>
                <a:spcPct val="90000"/>
              </a:lnSpc>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Government budget </a:t>
            </a:r>
            <a:r>
              <a:rPr b="0" i="0" lang="en-US" sz="2600" u="none" cap="none" strike="noStrike">
                <a:solidFill>
                  <a:srgbClr val="000000"/>
                </a:solidFill>
                <a:latin typeface="Libre Baskerville"/>
                <a:ea typeface="Libre Baskerville"/>
                <a:cs typeface="Libre Baskerville"/>
                <a:sym typeface="Libre Baskerville"/>
              </a:rPr>
              <a:t>total sum of revenues and consumption of government in given time (one year)</a:t>
            </a:r>
            <a:endParaRPr/>
          </a:p>
          <a:p>
            <a:pPr indent="0" lvl="0" marL="0" marR="0" rtl="0" algn="ctr">
              <a:lnSpc>
                <a:spcPct val="90000"/>
              </a:lnSpc>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BB= T – G</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Fiscal policy can reach following objectives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Budget balance but Y can fluctuate (budget prioritized fiscal policy)</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Potential output Y* but budget deficit can happen seriously (in time of crisis)  (output prioritized fiscal policy)</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none" cap="none" strike="noStrike">
              <a:solidFill>
                <a:schemeClr val="dk1"/>
              </a:solidFill>
              <a:latin typeface="Libre Baskerville"/>
              <a:ea typeface="Libre Baskerville"/>
              <a:cs typeface="Libre Baskerville"/>
              <a:sym typeface="Libre Baskerville"/>
            </a:endParaRPr>
          </a:p>
        </p:txBody>
      </p:sp>
      <p:sp>
        <p:nvSpPr>
          <p:cNvPr id="486" name="Google Shape;486;p47"/>
          <p:cNvSpPr txBox="1"/>
          <p:nvPr>
            <p:ph type="title"/>
          </p:nvPr>
        </p:nvSpPr>
        <p:spPr>
          <a:xfrm>
            <a:off x="685800" y="182550"/>
            <a:ext cx="7772400" cy="8079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Fiscal policy</a:t>
            </a:r>
            <a:endParaRPr b="0" i="0" sz="4000" u="none" cap="none" strike="noStrike">
              <a:solidFill>
                <a:schemeClr val="dk2"/>
              </a:solidFill>
              <a:latin typeface="Source Sans Pro"/>
              <a:ea typeface="Source Sans Pro"/>
              <a:cs typeface="Source Sans Pro"/>
              <a:sym typeface="Source Sans Pro"/>
            </a:endParaRPr>
          </a:p>
        </p:txBody>
      </p:sp>
      <p:sp>
        <p:nvSpPr>
          <p:cNvPr id="487" name="Google Shape;487;p47"/>
          <p:cNvSpPr/>
          <p:nvPr/>
        </p:nvSpPr>
        <p:spPr>
          <a:xfrm>
            <a:off x="5352100" y="2377850"/>
            <a:ext cx="4572000" cy="1246500"/>
          </a:xfrm>
          <a:prstGeom prst="rect">
            <a:avLst/>
          </a:prstGeom>
          <a:noFill/>
          <a:ln>
            <a:noFill/>
          </a:ln>
        </p:spPr>
        <p:txBody>
          <a:bodyPr anchorCtr="0" anchor="t" bIns="45700" lIns="91425" spcFirstLastPara="1" rIns="91425" wrap="square" tIns="45700">
            <a:noAutofit/>
          </a:bodyPr>
          <a:lstStyle/>
          <a:p>
            <a:pPr indent="0" lvl="2" marL="914400" marR="0" rtl="0" algn="just">
              <a:spcBef>
                <a:spcPts val="0"/>
              </a:spcBef>
              <a:spcAft>
                <a:spcPts val="0"/>
              </a:spcAft>
              <a:buNone/>
            </a:pPr>
            <a:r>
              <a:rPr b="0" i="0" lang="en-US" sz="2500" u="none" cap="none" strike="noStrike">
                <a:solidFill>
                  <a:srgbClr val="000000"/>
                </a:solidFill>
                <a:latin typeface="Libre Baskerville"/>
                <a:ea typeface="Libre Baskerville"/>
                <a:cs typeface="Libre Baskerville"/>
                <a:sym typeface="Libre Baskerville"/>
              </a:rPr>
              <a:t>+ BB= 0: Budget balance </a:t>
            </a:r>
            <a:endParaRPr/>
          </a:p>
          <a:p>
            <a:pPr indent="0" lvl="2" marL="914400" marR="0" rtl="0" algn="just">
              <a:spcBef>
                <a:spcPts val="0"/>
              </a:spcBef>
              <a:spcAft>
                <a:spcPts val="0"/>
              </a:spcAft>
              <a:buNone/>
            </a:pPr>
            <a:r>
              <a:rPr b="0" i="0" lang="en-US" sz="2500" u="none" cap="none" strike="noStrike">
                <a:solidFill>
                  <a:srgbClr val="000000"/>
                </a:solidFill>
                <a:latin typeface="Libre Baskerville"/>
                <a:ea typeface="Libre Baskerville"/>
                <a:cs typeface="Libre Baskerville"/>
                <a:sym typeface="Libre Baskerville"/>
              </a:rPr>
              <a:t>+ BB&gt; 0: Budget surplus</a:t>
            </a:r>
            <a:endParaRPr/>
          </a:p>
          <a:p>
            <a:pPr indent="0" lvl="2" marL="914400" marR="0" rtl="0" algn="just">
              <a:spcBef>
                <a:spcPts val="0"/>
              </a:spcBef>
              <a:spcAft>
                <a:spcPts val="0"/>
              </a:spcAft>
              <a:buNone/>
            </a:pPr>
            <a:r>
              <a:rPr b="0" i="0" lang="en-US" sz="2500" u="none" cap="none" strike="noStrike">
                <a:solidFill>
                  <a:srgbClr val="000000"/>
                </a:solidFill>
                <a:latin typeface="Libre Baskerville"/>
                <a:ea typeface="Libre Baskerville"/>
                <a:cs typeface="Libre Baskerville"/>
                <a:sym typeface="Libre Baskerville"/>
              </a:rPr>
              <a:t>+ BB &lt; 0: Budget deficit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1" name="Shape 491"/>
        <p:cNvGrpSpPr/>
        <p:nvPr/>
      </p:nvGrpSpPr>
      <p:grpSpPr>
        <a:xfrm>
          <a:off x="0" y="0"/>
          <a:ext cx="0" cy="0"/>
          <a:chOff x="0" y="0"/>
          <a:chExt cx="0" cy="0"/>
        </a:xfrm>
      </p:grpSpPr>
      <p:sp>
        <p:nvSpPr>
          <p:cNvPr id="492" name="Google Shape;492;p4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Fiscal policy and government budget</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How to reduce budget deficit</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Increasing tax revenues and decreasing government spending</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Issuing Government bond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Borrowings from foreign countries or international organizations</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000000"/>
                </a:solidFill>
                <a:latin typeface="Libre Baskerville"/>
                <a:ea typeface="Libre Baskerville"/>
                <a:cs typeface="Libre Baskerville"/>
                <a:sym typeface="Libre Baskerville"/>
              </a:rPr>
              <a:t>- Printing money or using reserve from foreign currency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493" name="Google Shape;493;p48"/>
          <p:cNvSpPr txBox="1"/>
          <p:nvPr>
            <p:ph type="title"/>
          </p:nvPr>
        </p:nvSpPr>
        <p:spPr>
          <a:xfrm>
            <a:off x="914400" y="15240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Fiscal policy</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7" name="Shape 497"/>
        <p:cNvGrpSpPr/>
        <p:nvPr/>
      </p:nvGrpSpPr>
      <p:grpSpPr>
        <a:xfrm>
          <a:off x="0" y="0"/>
          <a:ext cx="0" cy="0"/>
          <a:chOff x="0" y="0"/>
          <a:chExt cx="0" cy="0"/>
        </a:xfrm>
      </p:grpSpPr>
      <p:sp>
        <p:nvSpPr>
          <p:cNvPr id="498" name="Google Shape;498;p49"/>
          <p:cNvSpPr txBox="1"/>
          <p:nvPr>
            <p:ph type="title"/>
          </p:nvPr>
        </p:nvSpPr>
        <p:spPr>
          <a:xfrm>
            <a:off x="914400" y="274638"/>
            <a:ext cx="7772400" cy="7921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Key concepts</a:t>
            </a:r>
            <a:endParaRPr b="0" i="0" sz="4000" u="none" cap="none" strike="noStrike">
              <a:solidFill>
                <a:schemeClr val="dk2"/>
              </a:solidFill>
              <a:latin typeface="Source Sans Pro"/>
              <a:ea typeface="Source Sans Pro"/>
              <a:cs typeface="Source Sans Pro"/>
              <a:sym typeface="Source Sans Pro"/>
            </a:endParaRPr>
          </a:p>
        </p:txBody>
      </p:sp>
      <p:sp>
        <p:nvSpPr>
          <p:cNvPr id="499" name="Google Shape;499;p49"/>
          <p:cNvSpPr txBox="1"/>
          <p:nvPr>
            <p:ph idx="1" type="body"/>
          </p:nvPr>
        </p:nvSpPr>
        <p:spPr>
          <a:xfrm>
            <a:off x="665018" y="1198418"/>
            <a:ext cx="7772400" cy="5202382"/>
          </a:xfrm>
          <a:prstGeom prst="rect">
            <a:avLst/>
          </a:prstGeom>
          <a:no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Aggregate planned expenditure</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Keynesian cross point model</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Consumption function</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Autonomous consumption, autonomous expenditure</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Proportional tax, lump sum tax, combined tax</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Endogenous variable, exogenous variable</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Expenditure multiplier, multiplied effect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Marginal propensity to consume, marginal propensity to import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Expansionary fiscal policy, contractionary fiscal policy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Automatic stabilizer</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theme/theme1.xml><?xml version="1.0" encoding="utf-8"?>
<a:theme xmlns:a="http://schemas.openxmlformats.org/drawingml/2006/main" xmlns:r="http://schemas.openxmlformats.org/officeDocument/2006/relationships" name="Equity">
  <a:themeElements>
    <a:clrScheme name="Equity">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